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35"/>
  </p:notesMasterIdLst>
  <p:sldIdLst>
    <p:sldId id="277" r:id="rId2"/>
    <p:sldId id="256" r:id="rId3"/>
    <p:sldId id="257" r:id="rId4"/>
    <p:sldId id="258" r:id="rId5"/>
    <p:sldId id="259" r:id="rId6"/>
    <p:sldId id="260" r:id="rId7"/>
    <p:sldId id="261" r:id="rId8"/>
    <p:sldId id="262" r:id="rId9"/>
    <p:sldId id="266" r:id="rId10"/>
    <p:sldId id="267" r:id="rId11"/>
    <p:sldId id="268" r:id="rId12"/>
    <p:sldId id="269" r:id="rId13"/>
    <p:sldId id="270" r:id="rId14"/>
    <p:sldId id="271" r:id="rId15"/>
    <p:sldId id="272" r:id="rId16"/>
    <p:sldId id="273" r:id="rId17"/>
    <p:sldId id="274" r:id="rId18"/>
    <p:sldId id="275" r:id="rId19"/>
    <p:sldId id="276" r:id="rId20"/>
    <p:sldId id="279" r:id="rId21"/>
    <p:sldId id="263" r:id="rId22"/>
    <p:sldId id="264" r:id="rId23"/>
    <p:sldId id="265" r:id="rId24"/>
    <p:sldId id="280" r:id="rId25"/>
    <p:sldId id="281" r:id="rId26"/>
    <p:sldId id="282" r:id="rId27"/>
    <p:sldId id="283" r:id="rId28"/>
    <p:sldId id="284" r:id="rId29"/>
    <p:sldId id="285" r:id="rId30"/>
    <p:sldId id="286" r:id="rId31"/>
    <p:sldId id="287" r:id="rId32"/>
    <p:sldId id="288" r:id="rId33"/>
    <p:sldId id="289" r:id="rId3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B79D018-2C3C-4481-A264-2ADC99917E39}" type="datetimeFigureOut">
              <a:rPr lang="fa-IR" smtClean="0"/>
              <a:pPr/>
              <a:t>01/07/1441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91800BA-2350-49A7-8543-EA91C1AC5B5E}" type="slidenum">
              <a:rPr lang="fa-IR" smtClean="0"/>
              <a:pPr/>
              <a:t>‹#›</a:t>
            </a:fld>
            <a:endParaRPr lang="fa-IR"/>
          </a:p>
        </p:txBody>
      </p:sp>
    </p:spTree>
    <p:extLst>
      <p:ext uri="{BB962C8B-B14F-4D97-AF65-F5344CB8AC3E}">
        <p14:creationId xmlns:p14="http://schemas.microsoft.com/office/powerpoint/2010/main" val="400708423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491800BA-2350-49A7-8543-EA91C1AC5B5E}" type="slidenum">
              <a:rPr lang="fa-IR" smtClean="0"/>
              <a:pPr/>
              <a:t>10</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BD46584D-4F24-496C-8A41-468C04EA9C70}" type="datetime8">
              <a:rPr lang="fa-IR" smtClean="0"/>
              <a:pPr/>
              <a:t>24 فوريه 20</a:t>
            </a:fld>
            <a:endParaRPr lang="fa-IR"/>
          </a:p>
        </p:txBody>
      </p:sp>
      <p:sp>
        <p:nvSpPr>
          <p:cNvPr id="20" name="Footer Placeholder 19"/>
          <p:cNvSpPr>
            <a:spLocks noGrp="1"/>
          </p:cNvSpPr>
          <p:nvPr>
            <p:ph type="ftr" sz="quarter" idx="11"/>
          </p:nvPr>
        </p:nvSpPr>
        <p:spPr/>
        <p:txBody>
          <a:bodyPr/>
          <a:lstStyle/>
          <a:p>
            <a:endParaRPr lang="fa-IR"/>
          </a:p>
        </p:txBody>
      </p:sp>
      <p:sp>
        <p:nvSpPr>
          <p:cNvPr id="10" name="Slide Number Placeholder 9"/>
          <p:cNvSpPr>
            <a:spLocks noGrp="1"/>
          </p:cNvSpPr>
          <p:nvPr>
            <p:ph type="sldNum" sz="quarter" idx="12"/>
          </p:nvPr>
        </p:nvSpPr>
        <p:spPr/>
        <p:txBody>
          <a:bodyPr/>
          <a:lstStyle/>
          <a:p>
            <a:fld id="{E8E3E828-9D7E-4396-8179-F5B2C052A8E7}"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CF36A27-0089-4A11-A3A2-8830588F296E}" type="datetime8">
              <a:rPr lang="fa-IR" smtClean="0"/>
              <a:pPr/>
              <a:t>24 فوريه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E3E828-9D7E-4396-8179-F5B2C052A8E7}"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6374F66-A863-4CF7-B51E-7D9B6C75974A}" type="datetime8">
              <a:rPr lang="fa-IR" smtClean="0"/>
              <a:pPr/>
              <a:t>24 فوريه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E3E828-9D7E-4396-8179-F5B2C052A8E7}"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EECBF90-E64F-49F0-A7C8-3A03EC7AE464}" type="datetime8">
              <a:rPr lang="fa-IR" smtClean="0"/>
              <a:pPr/>
              <a:t>24 فوريه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E3E828-9D7E-4396-8179-F5B2C052A8E7}"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47D489D-2EE1-4DC6-95E4-CEE1E4D20043}" type="datetime8">
              <a:rPr lang="fa-IR" smtClean="0"/>
              <a:pPr/>
              <a:t>24 فوريه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8E3E828-9D7E-4396-8179-F5B2C052A8E7}"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EBC96EB-CAA3-42B5-BDD1-D7F26CA319C3}" type="datetime8">
              <a:rPr lang="fa-IR" smtClean="0"/>
              <a:pPr/>
              <a:t>24 فوريه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8E3E828-9D7E-4396-8179-F5B2C052A8E7}"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C6697662-1A3B-4909-8A2D-E87CF12E2838}" type="datetime8">
              <a:rPr lang="fa-IR" smtClean="0"/>
              <a:pPr/>
              <a:t>24 فوريه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8E3E828-9D7E-4396-8179-F5B2C052A8E7}"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BC4192C-545F-4384-8D4A-39CC108DF63F}" type="datetime8">
              <a:rPr lang="fa-IR" smtClean="0"/>
              <a:pPr/>
              <a:t>24 فوريه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E3E828-9D7E-4396-8179-F5B2C052A8E7}"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AEB3EC2-094E-42CA-81B0-6CB38736EE6A}" type="datetime8">
              <a:rPr lang="fa-IR" smtClean="0"/>
              <a:pPr/>
              <a:t>24 فوريه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E3E828-9D7E-4396-8179-F5B2C052A8E7}"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57534E3-749F-49BA-92DF-21FF6CA191D8}" type="datetime8">
              <a:rPr lang="fa-IR" smtClean="0"/>
              <a:pPr/>
              <a:t>24 فوريه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E3E828-9D7E-4396-8179-F5B2C052A8E7}"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E0961CD-A4D0-494B-99B2-EFB469A71455}" type="datetime8">
              <a:rPr lang="fa-IR" smtClean="0"/>
              <a:pPr/>
              <a:t>24 فوريه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E3E828-9D7E-4396-8179-F5B2C052A8E7}"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FEFC6FC-047A-475D-8E4C-DCA642692A27}" type="datetime8">
              <a:rPr lang="fa-IR" smtClean="0"/>
              <a:pPr/>
              <a:t>24 فوريه 20</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E8E3E828-9D7E-4396-8179-F5B2C052A8E7}"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8" descr="2004282124202959223_rs.jpg"/>
          <p:cNvPicPr>
            <a:picLocks noGrp="1" noChangeAspect="1"/>
          </p:cNvPicPr>
          <p:nvPr>
            <p:ph idx="1"/>
          </p:nvPr>
        </p:nvPicPr>
        <p:blipFill>
          <a:blip r:embed="rId2">
            <a:clrChange>
              <a:clrFrom>
                <a:srgbClr val="FFFFFF"/>
              </a:clrFrom>
              <a:clrTo>
                <a:srgbClr val="FFFFFF">
                  <a:alpha val="0"/>
                </a:srgbClr>
              </a:clrTo>
            </a:clrChange>
          </a:blip>
          <a:srcRect l="292" r="292"/>
          <a:stretch>
            <a:fillRect/>
          </a:stretch>
        </p:blipFill>
        <p:spPr>
          <a:xfrm>
            <a:off x="1285852" y="285728"/>
            <a:ext cx="7572428" cy="6357982"/>
          </a:xfrm>
        </p:spPr>
      </p:pic>
      <p:sp>
        <p:nvSpPr>
          <p:cNvPr id="9" name="Slide Number Placeholder 8"/>
          <p:cNvSpPr>
            <a:spLocks noGrp="1"/>
          </p:cNvSpPr>
          <p:nvPr>
            <p:ph type="sldNum" sz="quarter" idx="12"/>
          </p:nvPr>
        </p:nvSpPr>
        <p:spPr/>
        <p:txBody>
          <a:bodyPr/>
          <a:lstStyle/>
          <a:p>
            <a:fld id="{E8E3E828-9D7E-4396-8179-F5B2C052A8E7}" type="slidenum">
              <a:rPr lang="fa-IR" smtClean="0"/>
              <a:pPr/>
              <a:t>1</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iterate type="lt">
                                    <p:tmPct val="0"/>
                                  </p:iterate>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i="1" dirty="0">
                <a:cs typeface="B Titr" pitchFamily="2" charset="-78"/>
              </a:rPr>
              <a:t>خرید سخت افزار ها</a:t>
            </a:r>
          </a:p>
        </p:txBody>
      </p:sp>
      <p:sp>
        <p:nvSpPr>
          <p:cNvPr id="3" name="Content Placeholder 2"/>
          <p:cNvSpPr>
            <a:spLocks noGrp="1"/>
          </p:cNvSpPr>
          <p:nvPr>
            <p:ph idx="1"/>
          </p:nvPr>
        </p:nvSpPr>
        <p:spPr/>
        <p:txBody>
          <a:bodyPr>
            <a:normAutofit/>
          </a:bodyPr>
          <a:lstStyle/>
          <a:p>
            <a:pPr algn="just">
              <a:lnSpc>
                <a:spcPct val="110000"/>
              </a:lnSpc>
              <a:buFont typeface="Wingdings" pitchFamily="2" charset="2"/>
              <a:buChar char="v"/>
            </a:pPr>
            <a:r>
              <a:rPr lang="fa-IR" sz="2600" b="1" i="1" dirty="0" smtClean="0">
                <a:cs typeface="B Yagut" pitchFamily="2" charset="-78"/>
              </a:rPr>
              <a:t>در گذشته، معمولاً شما قبل از نصب </a:t>
            </a:r>
            <a:r>
              <a:rPr lang="en-US" sz="2600" b="1" i="1" dirty="0" smtClean="0">
                <a:cs typeface="B Yagut" pitchFamily="2" charset="-78"/>
              </a:rPr>
              <a:t>Linux</a:t>
            </a:r>
            <a:r>
              <a:rPr lang="fa-IR" sz="2600" b="1" i="1" dirty="0" smtClean="0">
                <a:cs typeface="B Yagut" pitchFamily="2" charset="-78"/>
              </a:rPr>
              <a:t> مجبور به تهیه تجهیزات و برنامه های کامل برای این منظور بودید، زیرا برنامه ای موجود در آن زمان به اندازه کافی هوشمند نبوده و بیشتر کاربران مجبور بودند که صریحا</a:t>
            </a:r>
            <a:r>
              <a:rPr lang="en-US" sz="2600" b="1" i="1" dirty="0" smtClean="0">
                <a:cs typeface="B Yagut" pitchFamily="2" charset="-78"/>
              </a:rPr>
              <a:t>  Linux </a:t>
            </a:r>
            <a:r>
              <a:rPr lang="fa-IR" sz="2600" b="1" i="1" dirty="0" smtClean="0">
                <a:cs typeface="B Yagut" pitchFamily="2" charset="-78"/>
              </a:rPr>
              <a:t>را برای انجام صحیح عملیات راهنمایی کنند.خوشبختانه امروزه وضعیت تغییر کرده است. برنامه نصب فدورا خود بیشتر سخت افزارهای مورد نیاز را شناسایی و بدون نیاز به کمک شما آنها را نصب می کند. البته، در هر حال شما باید کلیات پایه را درباره ی سیستم خود بدانید تا بتوانید در مورد فضای تاخت و تاز، انتخاب بسته نرم افزاری و جزئیات دیگر تا هنگام نصب </a:t>
            </a:r>
            <a:r>
              <a:rPr lang="en-US" sz="2600" b="1" i="1" dirty="0" smtClean="0">
                <a:cs typeface="B Yagut" pitchFamily="2" charset="-78"/>
              </a:rPr>
              <a:t>Linux</a:t>
            </a:r>
            <a:r>
              <a:rPr lang="fa-IR" sz="2600" b="1" i="1" dirty="0" smtClean="0">
                <a:cs typeface="B Yagut" pitchFamily="2" charset="-78"/>
              </a:rPr>
              <a:t> تصمیم صحیح را اتخاذ کنید.</a:t>
            </a:r>
            <a:endParaRPr lang="en-US" sz="2600" b="1" i="1" dirty="0" smtClean="0">
              <a:cs typeface="B Yagut" pitchFamily="2" charset="-78"/>
            </a:endParaRPr>
          </a:p>
          <a:p>
            <a:pPr algn="just">
              <a:lnSpc>
                <a:spcPct val="150000"/>
              </a:lnSpc>
            </a:pPr>
            <a:endParaRPr lang="en-US" sz="2600" b="1" i="1" dirty="0" smtClean="0">
              <a:cs typeface="B Yagut" pitchFamily="2" charset="-78"/>
            </a:endParaRPr>
          </a:p>
          <a:p>
            <a:pPr>
              <a:lnSpc>
                <a:spcPct val="150000"/>
              </a:lnSpc>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mph" presetSubtype="0" fill="hold" grpId="0" nodeType="clickEffect">
                                  <p:stCondLst>
                                    <p:cond delay="0"/>
                                  </p:stCondLst>
                                  <p:iterate type="lt">
                                    <p:tmPct val="10000"/>
                                  </p:iterate>
                                  <p:childTnLst>
                                    <p:set>
                                      <p:cBhvr override="childStyle">
                                        <p:cTn id="6" dur="1000" autoRev="1" fill="hold"/>
                                        <p:tgtEl>
                                          <p:spTgt spid="2"/>
                                        </p:tgtEl>
                                        <p:attrNameLst>
                                          <p:attrName>style.color</p:attrName>
                                        </p:attrNameLst>
                                      </p:cBhvr>
                                      <p:to>
                                        <p:clrVal>
                                          <a:schemeClr val="accent2"/>
                                        </p:clrVal>
                                      </p:to>
                                    </p:set>
                                    <p:set>
                                      <p:cBhvr>
                                        <p:cTn id="7" dur="1000" autoRev="1" fill="hold"/>
                                        <p:tgtEl>
                                          <p:spTgt spid="2"/>
                                        </p:tgtEl>
                                        <p:attrNameLst>
                                          <p:attrName>fillcolor</p:attrName>
                                        </p:attrNameLst>
                                      </p:cBhvr>
                                      <p:to>
                                        <p:clrVal>
                                          <a:schemeClr val="accent2"/>
                                        </p:clrVal>
                                      </p:to>
                                    </p:set>
                                    <p:set>
                                      <p:cBhvr>
                                        <p:cTn id="8" dur="1000" autoRev="1" fill="hold"/>
                                        <p:tgtEl>
                                          <p:spTgt spid="2"/>
                                        </p:tgtEl>
                                        <p:attrNameLst>
                                          <p:attrName>fill.type</p:attrName>
                                        </p:attrNameLst>
                                      </p:cBhvr>
                                      <p:to>
                                        <p:strVal val="solid"/>
                                      </p:to>
                                    </p:set>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grpId="0" nodeType="clickEffect">
                                  <p:stCondLst>
                                    <p:cond delay="0"/>
                                  </p:stCondLst>
                                  <p:childTnLst>
                                    <p:animRot by="21600000">
                                      <p:cBhvr>
                                        <p:cTn id="12" dur="2000" fill="hold"/>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46"/>
          </a:xfrm>
        </p:spPr>
        <p:txBody>
          <a:bodyPr/>
          <a:lstStyle/>
          <a:p>
            <a:pPr algn="ctr"/>
            <a:r>
              <a:rPr lang="fa-IR" i="1" dirty="0" smtClean="0">
                <a:cs typeface="B Titr" pitchFamily="2" charset="-78"/>
              </a:rPr>
              <a:t>ظرفیت حافظه</a:t>
            </a:r>
            <a:endParaRPr lang="fa-IR" i="1" dirty="0">
              <a:cs typeface="B Titr" pitchFamily="2" charset="-78"/>
            </a:endParaRPr>
          </a:p>
        </p:txBody>
      </p:sp>
      <p:sp>
        <p:nvSpPr>
          <p:cNvPr id="3" name="Content Placeholder 2"/>
          <p:cNvSpPr>
            <a:spLocks noGrp="1"/>
          </p:cNvSpPr>
          <p:nvPr>
            <p:ph idx="1"/>
          </p:nvPr>
        </p:nvSpPr>
        <p:spPr>
          <a:xfrm>
            <a:off x="1142976" y="1214422"/>
            <a:ext cx="7783832" cy="5286412"/>
          </a:xfrm>
        </p:spPr>
        <p:txBody>
          <a:bodyPr>
            <a:noAutofit/>
          </a:bodyPr>
          <a:lstStyle/>
          <a:p>
            <a:pPr algn="just">
              <a:buFont typeface="Wingdings" pitchFamily="2" charset="2"/>
              <a:buChar char="v"/>
            </a:pPr>
            <a:r>
              <a:rPr lang="fa-IR" sz="2800" b="1" i="1" dirty="0" smtClean="0">
                <a:cs typeface="B Yagut" pitchFamily="2" charset="-78"/>
              </a:rPr>
              <a:t>معمولاً،ظرفیت حافظه یک سیستم کامپیوتری بر حسب مگابایت (</a:t>
            </a:r>
            <a:r>
              <a:rPr lang="en-US" sz="2800" b="1" i="1" dirty="0" smtClean="0">
                <a:cs typeface="B Yagut" pitchFamily="2" charset="-78"/>
              </a:rPr>
              <a:t>MB</a:t>
            </a:r>
            <a:r>
              <a:rPr lang="fa-IR" sz="2800" b="1" i="1" dirty="0" smtClean="0">
                <a:cs typeface="B Yagut" pitchFamily="2" charset="-78"/>
              </a:rPr>
              <a:t>) یا کیلو بایت (</a:t>
            </a:r>
            <a:r>
              <a:rPr lang="en-US" sz="2800" b="1" i="1" dirty="0" smtClean="0">
                <a:cs typeface="B Yagut" pitchFamily="2" charset="-78"/>
              </a:rPr>
              <a:t>KB</a:t>
            </a:r>
            <a:r>
              <a:rPr lang="fa-IR" sz="2800" b="1" i="1" dirty="0" smtClean="0">
                <a:cs typeface="B Yagut" pitchFamily="2" charset="-78"/>
              </a:rPr>
              <a:t>) بیان می شود که هر مگابایت معادل 1024کیلو بایت می باشد. امروزه، به طورمعمول ظرفیت </a:t>
            </a:r>
            <a:r>
              <a:rPr lang="en-US" sz="2800" b="1" i="1" dirty="0" smtClean="0">
                <a:cs typeface="B Yagut" pitchFamily="2" charset="-78"/>
              </a:rPr>
              <a:t>PC</a:t>
            </a:r>
            <a:r>
              <a:rPr lang="fa-IR" sz="2800" b="1" i="1" dirty="0" smtClean="0">
                <a:cs typeface="B Yagut" pitchFamily="2" charset="-78"/>
              </a:rPr>
              <a:t> ها بین (</a:t>
            </a:r>
            <a:r>
              <a:rPr lang="en-US" sz="2800" b="1" i="1" dirty="0" smtClean="0">
                <a:cs typeface="B Yagut" pitchFamily="2" charset="-78"/>
              </a:rPr>
              <a:t>768KB</a:t>
            </a:r>
            <a:r>
              <a:rPr lang="fa-IR" sz="2800" b="1" i="1" dirty="0" smtClean="0">
                <a:cs typeface="B Yagut" pitchFamily="2" charset="-78"/>
              </a:rPr>
              <a:t>و</a:t>
            </a:r>
            <a:r>
              <a:rPr lang="en-US" sz="2800" b="1" i="1" dirty="0" smtClean="0">
                <a:cs typeface="B Yagut" pitchFamily="2" charset="-78"/>
              </a:rPr>
              <a:t>32</a:t>
            </a:r>
            <a:r>
              <a:rPr lang="fa-IR" sz="2800" b="1" i="1" dirty="0" smtClean="0">
                <a:cs typeface="B Yagut" pitchFamily="2" charset="-78"/>
              </a:rPr>
              <a:t>)</a:t>
            </a:r>
            <a:r>
              <a:rPr lang="en-US" sz="2800" b="1" i="1" dirty="0" smtClean="0">
                <a:cs typeface="B Yagut" pitchFamily="2" charset="-78"/>
              </a:rPr>
              <a:t>32KB</a:t>
            </a:r>
            <a:r>
              <a:rPr lang="fa-IR" sz="2800" b="1" i="1" dirty="0" smtClean="0">
                <a:cs typeface="B Yagut" pitchFamily="2" charset="-78"/>
              </a:rPr>
              <a:t> تا</a:t>
            </a:r>
            <a:r>
              <a:rPr lang="en-US" sz="2800" b="1" i="1" dirty="0" smtClean="0">
                <a:cs typeface="B Yagut" pitchFamily="2" charset="-78"/>
              </a:rPr>
              <a:t>)144KB </a:t>
            </a:r>
            <a:r>
              <a:rPr lang="fa-IR" sz="2800" b="1" i="1" dirty="0" smtClean="0">
                <a:cs typeface="B Yagut" pitchFamily="2" charset="-78"/>
              </a:rPr>
              <a:t>و</a:t>
            </a:r>
            <a:r>
              <a:rPr lang="en-US" sz="2800" b="1" i="1" dirty="0" smtClean="0">
                <a:cs typeface="B Yagut" pitchFamily="2" charset="-78"/>
              </a:rPr>
              <a:t>262</a:t>
            </a:r>
            <a:r>
              <a:rPr lang="fa-IR" sz="2800" b="1" i="1" dirty="0" smtClean="0">
                <a:cs typeface="B Yagut" pitchFamily="2" charset="-78"/>
              </a:rPr>
              <a:t>)</a:t>
            </a:r>
            <a:r>
              <a:rPr lang="en-US" sz="2800" b="1" i="1" dirty="0" smtClean="0">
                <a:cs typeface="B Yagut" pitchFamily="2" charset="-78"/>
              </a:rPr>
              <a:t>256MB</a:t>
            </a:r>
            <a:r>
              <a:rPr lang="fa-IR" sz="2800" b="1" i="1" dirty="0" smtClean="0">
                <a:cs typeface="B Yagut" pitchFamily="2" charset="-78"/>
              </a:rPr>
              <a:t> می باشند و درآینده نزدیک دامنه این ظرفیت در</a:t>
            </a:r>
            <a:r>
              <a:rPr lang="en-US" sz="2800" b="1" i="1" dirty="0" smtClean="0">
                <a:cs typeface="B Yagut" pitchFamily="2" charset="-78"/>
              </a:rPr>
              <a:t>PC</a:t>
            </a:r>
            <a:r>
              <a:rPr lang="fa-IR" sz="2800" b="1" i="1" dirty="0" smtClean="0">
                <a:cs typeface="B Yagut" pitchFamily="2" charset="-78"/>
              </a:rPr>
              <a:t>ها به(</a:t>
            </a:r>
            <a:r>
              <a:rPr lang="en-US" sz="2800" b="1" i="1" dirty="0" smtClean="0">
                <a:cs typeface="B Yagut" pitchFamily="2" charset="-78"/>
              </a:rPr>
              <a:t>432KB</a:t>
            </a:r>
            <a:r>
              <a:rPr lang="fa-IR" sz="2800" b="1" i="1" dirty="0" smtClean="0">
                <a:cs typeface="B Yagut" pitchFamily="2" charset="-78"/>
              </a:rPr>
              <a:t> و</a:t>
            </a:r>
            <a:r>
              <a:rPr lang="en-US" sz="2800" b="1" i="1" dirty="0" smtClean="0">
                <a:cs typeface="B Yagut" pitchFamily="2" charset="-78"/>
              </a:rPr>
              <a:t>786</a:t>
            </a:r>
            <a:r>
              <a:rPr lang="fa-IR" sz="2800" b="1" i="1" dirty="0" smtClean="0">
                <a:cs typeface="B Yagut" pitchFamily="2" charset="-78"/>
              </a:rPr>
              <a:t>)</a:t>
            </a:r>
            <a:r>
              <a:rPr lang="en-US" sz="2800" b="1" i="1" dirty="0" smtClean="0">
                <a:cs typeface="B Yagut" pitchFamily="2" charset="-78"/>
              </a:rPr>
              <a:t>768MB</a:t>
            </a:r>
            <a:r>
              <a:rPr lang="fa-IR" sz="2800" b="1" i="1" dirty="0" smtClean="0">
                <a:cs typeface="B Yagut" pitchFamily="2" charset="-78"/>
              </a:rPr>
              <a:t> و بیشتر نیز خواهد رسید. اگر نمی دانید که ظرفیت حافظه کامپیوترتان چقدر است، می توانید با مشاهده </a:t>
            </a:r>
            <a:r>
              <a:rPr lang="en-US" sz="2800" b="1" i="1" dirty="0" smtClean="0">
                <a:cs typeface="B Yagut" pitchFamily="2" charset="-78"/>
              </a:rPr>
              <a:t>BIOS</a:t>
            </a:r>
            <a:r>
              <a:rPr lang="fa-IR" sz="2800" b="1" i="1" dirty="0" smtClean="0">
                <a:cs typeface="B Yagut" pitchFamily="2" charset="-78"/>
              </a:rPr>
              <a:t> سیستم کامپیوتر خود (سیستم اصلی ورودی/خروجی) به مقدار آن پی ببرید. معمولاً، این مقدار، اولین چیزی است که با روش کردن کامپیوتر بر روی صفحه مانیتور رویت می شود.</a:t>
            </a:r>
            <a:endParaRPr lang="en-US" sz="2800" b="1" i="1" dirty="0" smtClean="0">
              <a:cs typeface="B Yagut" pitchFamily="2" charset="-78"/>
            </a:endParaRPr>
          </a:p>
          <a:p>
            <a:pPr algn="just">
              <a:buFont typeface="Wingdings" pitchFamily="2" charset="2"/>
              <a:buChar char="v"/>
            </a:pPr>
            <a:endParaRPr lang="en-US" sz="2800" b="1" i="1" dirty="0" smtClean="0">
              <a:cs typeface="B Yagut" pitchFamily="2" charset="-78"/>
            </a:endParaRPr>
          </a:p>
          <a:p>
            <a:pPr>
              <a:buFont typeface="Wingdings" pitchFamily="2" charset="2"/>
              <a:buChar char="v"/>
            </a:pPr>
            <a:endParaRPr lang="fa-IR" sz="2800"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xit" presetSubtype="0" fill="hold" grpId="0" nodeType="clickEffect">
                                  <p:stCondLst>
                                    <p:cond delay="0"/>
                                  </p:stCondLst>
                                  <p:childTnLst>
                                    <p:anim to="" calcmode="lin" valueType="num">
                                      <p:cBhvr>
                                        <p:cTn id="6" dur="1"/>
                                        <p:tgtEl>
                                          <p:spTgt spid="2"/>
                                        </p:tgtEl>
                                        <p:attrNameLst>
                                          <p:attrName/>
                                        </p:attrNameLst>
                                      </p:cBhvr>
                                    </p:anim>
                                    <p:set>
                                      <p:cBhvr>
                                        <p:cTn id="7" dur="1" fill="hold">
                                          <p:stCondLst>
                                            <p:cond delay="0"/>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grpId="0" nodeType="clickEffect">
                                  <p:stCondLst>
                                    <p:cond delay="0"/>
                                  </p:stCondLst>
                                  <p:childTnLst>
                                    <p:animEffect transition="out" filter="randombar(horizontal)">
                                      <p:cBhvr>
                                        <p:cTn id="11" dur="2000"/>
                                        <p:tgtEl>
                                          <p:spTgt spid="3">
                                            <p:txEl>
                                              <p:pRg st="0" end="0"/>
                                            </p:txEl>
                                          </p:spTgt>
                                        </p:tgtEl>
                                      </p:cBhvr>
                                    </p:animEffect>
                                    <p:set>
                                      <p:cBhvr>
                                        <p:cTn id="12"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14290"/>
            <a:ext cx="7498080" cy="1000132"/>
          </a:xfrm>
        </p:spPr>
        <p:txBody>
          <a:bodyPr>
            <a:normAutofit fontScale="90000"/>
          </a:bodyPr>
          <a:lstStyle/>
          <a:p>
            <a:pPr algn="ctr"/>
            <a:r>
              <a:rPr lang="fa-IR" i="1" dirty="0" smtClean="0">
                <a:cs typeface="B Titr" pitchFamily="2" charset="-78"/>
              </a:rPr>
              <a:t/>
            </a:r>
            <a:br>
              <a:rPr lang="fa-IR" i="1" dirty="0" smtClean="0">
                <a:cs typeface="B Titr" pitchFamily="2" charset="-78"/>
              </a:rPr>
            </a:br>
            <a:r>
              <a:rPr lang="fa-IR" i="1" dirty="0" smtClean="0">
                <a:cs typeface="B Titr" pitchFamily="2" charset="-78"/>
              </a:rPr>
              <a:t>ایجاد فضا برای </a:t>
            </a:r>
            <a:r>
              <a:rPr lang="en-US" i="1" dirty="0" smtClean="0">
                <a:cs typeface="B Titr" pitchFamily="2" charset="-78"/>
              </a:rPr>
              <a:t>Linux </a:t>
            </a:r>
            <a:r>
              <a:rPr lang="en-US" i="1" dirty="0" smtClean="0"/>
              <a:t/>
            </a:r>
            <a:br>
              <a:rPr lang="en-US" i="1" dirty="0" smtClean="0"/>
            </a:br>
            <a:endParaRPr lang="fa-IR" i="1" dirty="0"/>
          </a:p>
        </p:txBody>
      </p:sp>
      <p:sp>
        <p:nvSpPr>
          <p:cNvPr id="3" name="Content Placeholder 2"/>
          <p:cNvSpPr>
            <a:spLocks noGrp="1"/>
          </p:cNvSpPr>
          <p:nvPr>
            <p:ph idx="1"/>
          </p:nvPr>
        </p:nvSpPr>
        <p:spPr>
          <a:xfrm>
            <a:off x="1435608" y="1357298"/>
            <a:ext cx="7498080" cy="4929222"/>
          </a:xfrm>
        </p:spPr>
        <p:txBody>
          <a:bodyPr>
            <a:normAutofit/>
          </a:bodyPr>
          <a:lstStyle/>
          <a:p>
            <a:pPr algn="just">
              <a:buFont typeface="Wingdings" pitchFamily="2" charset="2"/>
              <a:buChar char="v"/>
            </a:pPr>
            <a:r>
              <a:rPr lang="fa-IR" b="1" i="1" dirty="0" smtClean="0">
                <a:cs typeface="B Yagut" pitchFamily="2" charset="-78"/>
              </a:rPr>
              <a:t>پس از اطمینان از اینکه سخت افزار شما حائز شرایط نصب برای فدورا می باشد، باید اطمینان حاصل کنید که در روی دیسک سخت شما فضای کافی برای نصب فدورا وجود دارد. متاسفانه انجام این کار به سادگی که به نظر می رسد نمی باشد. فقط داشتن فضای آزاد بر روی دیسک سخت کافی نیست. یک نصب صحیح </a:t>
            </a:r>
            <a:r>
              <a:rPr lang="en-US" b="1" i="1" dirty="0" smtClean="0">
                <a:cs typeface="B Yagut" pitchFamily="2" charset="-78"/>
              </a:rPr>
              <a:t>Linux</a:t>
            </a:r>
            <a:r>
              <a:rPr lang="fa-IR" b="1" i="1" dirty="0" smtClean="0">
                <a:cs typeface="B Yagut" pitchFamily="2" charset="-78"/>
              </a:rPr>
              <a:t> نیاز به فضای پارتیشن بندی نشده برای پارتیشن بندی های مورد نیاز </a:t>
            </a:r>
            <a:r>
              <a:rPr lang="en-US" b="1" i="1" dirty="0" smtClean="0">
                <a:cs typeface="B Yagut" pitchFamily="2" charset="-78"/>
              </a:rPr>
              <a:t>Linux</a:t>
            </a:r>
            <a:r>
              <a:rPr lang="fa-IR" b="1" i="1" dirty="0" smtClean="0">
                <a:cs typeface="B Yagut" pitchFamily="2" charset="-78"/>
              </a:rPr>
              <a:t> دارد.</a:t>
            </a:r>
            <a:endParaRPr lang="en-US" b="1" i="1" dirty="0" smtClean="0">
              <a:cs typeface="B Yagut" pitchFamily="2" charset="-78"/>
            </a:endParaRPr>
          </a:p>
          <a:p>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4</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14290"/>
            <a:ext cx="7498080" cy="1071570"/>
          </a:xfrm>
        </p:spPr>
        <p:txBody>
          <a:bodyPr>
            <a:normAutofit fontScale="90000"/>
          </a:bodyPr>
          <a:lstStyle/>
          <a:p>
            <a:pPr algn="ctr"/>
            <a:r>
              <a:rPr lang="fa-IR" i="1" dirty="0" smtClean="0">
                <a:cs typeface="B Titr" pitchFamily="2" charset="-78"/>
              </a:rPr>
              <a:t/>
            </a:r>
            <a:br>
              <a:rPr lang="fa-IR" i="1" dirty="0" smtClean="0">
                <a:cs typeface="B Titr" pitchFamily="2" charset="-78"/>
              </a:rPr>
            </a:br>
            <a:r>
              <a:rPr lang="fa-IR" i="1" dirty="0" smtClean="0">
                <a:cs typeface="B Titr" pitchFamily="2" charset="-78"/>
              </a:rPr>
              <a:t>آشنایی و درک پارتیشن ها</a:t>
            </a:r>
            <a:r>
              <a:rPr lang="en-US" i="1" dirty="0" smtClean="0">
                <a:cs typeface="2  Cheshmeh" pitchFamily="2" charset="-78"/>
              </a:rPr>
              <a:t/>
            </a:r>
            <a:br>
              <a:rPr lang="en-US" i="1" dirty="0" smtClean="0">
                <a:cs typeface="2  Cheshmeh" pitchFamily="2" charset="-78"/>
              </a:rPr>
            </a:br>
            <a:endParaRPr lang="fa-IR" i="1" dirty="0">
              <a:cs typeface="2  Cheshmeh" pitchFamily="2" charset="-78"/>
            </a:endParaRPr>
          </a:p>
        </p:txBody>
      </p:sp>
      <p:sp>
        <p:nvSpPr>
          <p:cNvPr id="3" name="Content Placeholder 2"/>
          <p:cNvSpPr>
            <a:spLocks noGrp="1"/>
          </p:cNvSpPr>
          <p:nvPr>
            <p:ph idx="1"/>
          </p:nvPr>
        </p:nvSpPr>
        <p:spPr/>
        <p:txBody>
          <a:bodyPr>
            <a:normAutofit/>
          </a:bodyPr>
          <a:lstStyle/>
          <a:p>
            <a:pPr algn="just">
              <a:buNone/>
            </a:pPr>
            <a:r>
              <a:rPr lang="fa-IR" b="1" i="1" dirty="0" smtClean="0">
                <a:cs typeface="B Yagut" pitchFamily="2" charset="-78"/>
              </a:rPr>
              <a:t>  سه راه در پیش دارید: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پارتیشن ویندوز را که کل درایو سخت را در برگرفته حذف کنید و به جای آن پارتیشن های </a:t>
            </a:r>
            <a:r>
              <a:rPr lang="en-US" b="1" i="1" dirty="0" smtClean="0">
                <a:cs typeface="B Yagut" pitchFamily="2" charset="-78"/>
              </a:rPr>
              <a:t>Linux</a:t>
            </a:r>
            <a:r>
              <a:rPr lang="fa-IR" b="1" i="1" dirty="0" smtClean="0">
                <a:cs typeface="B Yagut" pitchFamily="2" charset="-78"/>
              </a:rPr>
              <a:t> را قرار دهید تا کل درایو سخت در اختیار </a:t>
            </a:r>
            <a:r>
              <a:rPr lang="en-US" b="1" i="1" dirty="0" smtClean="0">
                <a:cs typeface="B Yagut" pitchFamily="2" charset="-78"/>
              </a:rPr>
              <a:t>Linux</a:t>
            </a:r>
            <a:r>
              <a:rPr lang="fa-IR" b="1" i="1" dirty="0" smtClean="0">
                <a:cs typeface="B Yagut" pitchFamily="2" charset="-78"/>
              </a:rPr>
              <a:t> قرار گیرد که این امر منجر به حذف </a:t>
            </a:r>
            <a:r>
              <a:rPr lang="en-US" b="1" i="1" dirty="0" smtClean="0">
                <a:cs typeface="B Yagut" pitchFamily="2" charset="-78"/>
              </a:rPr>
              <a:t>Removing)</a:t>
            </a:r>
            <a:r>
              <a:rPr lang="fa-IR" b="1" i="1" dirty="0" smtClean="0">
                <a:cs typeface="B Yagut" pitchFamily="2" charset="-78"/>
              </a:rPr>
              <a:t>) ویندوز از سیستم شما می شود. در این صورت کل سیستم کامپیوتری و درایو سخت شما منحصراً به </a:t>
            </a:r>
            <a:r>
              <a:rPr lang="en-US" b="1" i="1" dirty="0" smtClean="0">
                <a:cs typeface="B Yagut" pitchFamily="2" charset="-78"/>
              </a:rPr>
              <a:t>Linux</a:t>
            </a:r>
            <a:r>
              <a:rPr lang="fa-IR" b="1" i="1" dirty="0" smtClean="0">
                <a:cs typeface="B Yagut" pitchFamily="2" charset="-78"/>
              </a:rPr>
              <a:t> تعلق خواهد گرفت و با شروع سیستم، بلافاصله </a:t>
            </a:r>
            <a:r>
              <a:rPr lang="en-US" b="1" i="1" dirty="0" smtClean="0">
                <a:cs typeface="B Yagut" pitchFamily="2" charset="-78"/>
              </a:rPr>
              <a:t>Linux</a:t>
            </a:r>
            <a:r>
              <a:rPr lang="fa-IR" b="1" i="1" dirty="0" smtClean="0">
                <a:cs typeface="B Yagut" pitchFamily="2" charset="-78"/>
              </a:rPr>
              <a:t> راه اندازی می شود.</a:t>
            </a: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5</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16" fill="hold" grpId="0" nodeType="clickEffect">
                                  <p:stCondLst>
                                    <p:cond delay="0"/>
                                  </p:stCondLst>
                                  <p:childTnLst>
                                    <p:animEffect transition="out" filter="plus(in)">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grpId="0" nodeType="clickEffect">
                                  <p:stCondLst>
                                    <p:cond delay="0"/>
                                  </p:stCondLst>
                                  <p:childTnLst>
                                    <p:animEffect transition="out" filter="checkerboard(across)">
                                      <p:cBhvr>
                                        <p:cTn id="11" dur="2000"/>
                                        <p:tgtEl>
                                          <p:spTgt spid="3">
                                            <p:txEl>
                                              <p:pRg st="0" end="0"/>
                                            </p:txEl>
                                          </p:spTgt>
                                        </p:tgtEl>
                                      </p:cBhvr>
                                    </p:animEffect>
                                    <p:set>
                                      <p:cBhvr>
                                        <p:cTn id="12"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 presetClass="exit" presetSubtype="10" fill="hold" grpId="0" nodeType="clickEffect">
                                  <p:stCondLst>
                                    <p:cond delay="0"/>
                                  </p:stCondLst>
                                  <p:childTnLst>
                                    <p:animEffect transition="out" filter="checkerboard(across)">
                                      <p:cBhvr>
                                        <p:cTn id="16" dur="2000"/>
                                        <p:tgtEl>
                                          <p:spTgt spid="3">
                                            <p:txEl>
                                              <p:pRg st="1" end="1"/>
                                            </p:txEl>
                                          </p:spTgt>
                                        </p:tgtEl>
                                      </p:cBhvr>
                                    </p:animEffect>
                                    <p:set>
                                      <p:cBhvr>
                                        <p:cTn id="17"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357166"/>
            <a:ext cx="7715304" cy="6215106"/>
          </a:xfrm>
        </p:spPr>
        <p:txBody>
          <a:bodyPr>
            <a:noAutofit/>
          </a:bodyPr>
          <a:lstStyle/>
          <a:p>
            <a:pPr lvl="0" algn="just">
              <a:lnSpc>
                <a:spcPct val="150000"/>
              </a:lnSpc>
              <a:buNone/>
            </a:pPr>
            <a:r>
              <a:rPr lang="fa-IR" b="1" i="1" dirty="0" smtClean="0">
                <a:cs typeface="B Yagut" pitchFamily="2" charset="-78"/>
              </a:rPr>
              <a:t>   پارتیشن ویندوز را دوباره به نحوی ساخته یا اندازه بندی کنید که کل درایو سخت را اشغال ننماید و سپس پارتیشن های دیگری را در فضای آزاد آن ساخته و آنها را به </a:t>
            </a:r>
            <a:r>
              <a:rPr lang="en-US" b="1" i="1" dirty="0" smtClean="0">
                <a:cs typeface="B Yagut" pitchFamily="2" charset="-78"/>
              </a:rPr>
              <a:t>Linux</a:t>
            </a:r>
            <a:r>
              <a:rPr lang="fa-IR" b="1" i="1" dirty="0" smtClean="0">
                <a:cs typeface="B Yagut" pitchFamily="2" charset="-78"/>
              </a:rPr>
              <a:t> تخصیص دهید. این کار درست شبیه این است که یک دیوار چوبی وسط اتاقی کشیده و بگویید این قسمت از اتاق متعلق به من و قسمت دیگر متعلق به شما است. </a:t>
            </a:r>
            <a:endParaRPr lang="en-US" b="1" i="1" dirty="0" smtClean="0">
              <a:cs typeface="B Yagut" pitchFamily="2" charset="-78"/>
            </a:endParaRPr>
          </a:p>
          <a:p>
            <a:pPr algn="just">
              <a:lnSpc>
                <a:spcPct val="150000"/>
              </a:lnSpc>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6</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grpId="0" nodeType="clickEffect">
                                  <p:stCondLst>
                                    <p:cond delay="0"/>
                                  </p:stCondLst>
                                  <p:childTnLst>
                                    <p:animEffect transition="out" filter="wedge">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14356"/>
            <a:ext cx="7498080" cy="5534044"/>
          </a:xfrm>
        </p:spPr>
        <p:txBody>
          <a:bodyPr/>
          <a:lstStyle/>
          <a:p>
            <a:pPr algn="just">
              <a:lnSpc>
                <a:spcPct val="150000"/>
              </a:lnSpc>
              <a:buNone/>
            </a:pPr>
            <a:r>
              <a:rPr lang="fa-IR" b="1" i="1" dirty="0" smtClean="0">
                <a:cs typeface="B Yagut" pitchFamily="2" charset="-78"/>
              </a:rPr>
              <a:t>   در این پارتیشن بندی مجدد ویندوز، یک قسمت از پارتیشن ها متعلق به ویندوز و قسمت دیگر متعلق به </a:t>
            </a:r>
            <a:r>
              <a:rPr lang="en-US" b="1" i="1" dirty="0" smtClean="0">
                <a:cs typeface="B Yagut" pitchFamily="2" charset="-78"/>
              </a:rPr>
              <a:t>Linux</a:t>
            </a:r>
            <a:r>
              <a:rPr lang="fa-IR" b="1" i="1" dirty="0" smtClean="0">
                <a:cs typeface="B Yagut" pitchFamily="2" charset="-78"/>
              </a:rPr>
              <a:t> خواهد شد، و هر بار با روشن کردن کامپیوتر، کاربر می تواند از سیستم بخواهد که تحت ویندوز و یا تحت </a:t>
            </a:r>
            <a:r>
              <a:rPr lang="en-US" b="1" i="1" dirty="0" smtClean="0">
                <a:cs typeface="B Yagut" pitchFamily="2" charset="-78"/>
              </a:rPr>
              <a:t>Linux</a:t>
            </a:r>
            <a:r>
              <a:rPr lang="fa-IR" b="1" i="1" dirty="0" smtClean="0">
                <a:cs typeface="B Yagut" pitchFamily="2" charset="-78"/>
              </a:rPr>
              <a:t> راه اندازی شود. این پروسه را معمولاً راه اندازی دو گانه (</a:t>
            </a:r>
            <a:r>
              <a:rPr lang="en-US" b="1" i="1" dirty="0" smtClean="0">
                <a:cs typeface="B Yagut" pitchFamily="2" charset="-78"/>
              </a:rPr>
              <a:t>Dual Booting</a:t>
            </a:r>
            <a:r>
              <a:rPr lang="fa-IR" b="1" i="1" dirty="0" smtClean="0">
                <a:cs typeface="B Yagut" pitchFamily="2" charset="-78"/>
              </a:rPr>
              <a:t> ) می نامند.</a:t>
            </a: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7</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xit" presetSubtype="0" fill="hold" grpId="0" nodeType="clickEffect">
                                  <p:stCondLst>
                                    <p:cond delay="0"/>
                                  </p:stCondLst>
                                  <p:childTnLst>
                                    <p:anim to="" calcmode="lin" valueType="num">
                                      <p:cBhvr>
                                        <p:cTn id="6" dur="1"/>
                                        <p:tgtEl>
                                          <p:spTgt spid="3">
                                            <p:txEl>
                                              <p:pRg st="0" end="0"/>
                                            </p:txEl>
                                          </p:spTgt>
                                        </p:tgtEl>
                                        <p:attrNameLst>
                                          <p:attrName/>
                                        </p:attrNameLst>
                                      </p:cBhvr>
                                    </p:anim>
                                    <p:set>
                                      <p:cBhvr>
                                        <p:cTn id="7"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285860"/>
          </a:xfrm>
        </p:spPr>
        <p:txBody>
          <a:bodyPr>
            <a:normAutofit fontScale="90000"/>
          </a:bodyPr>
          <a:lstStyle/>
          <a:p>
            <a:pPr lvl="0" algn="ctr"/>
            <a:r>
              <a:rPr lang="fa-IR" b="1" i="1" dirty="0" smtClean="0"/>
              <a:t/>
            </a:r>
            <a:br>
              <a:rPr lang="fa-IR" b="1" i="1" dirty="0" smtClean="0"/>
            </a:br>
            <a:r>
              <a:rPr lang="fa-IR" b="1" i="1" dirty="0" smtClean="0">
                <a:cs typeface="B Titr" pitchFamily="2" charset="-78"/>
              </a:rPr>
              <a:t>نصب یک درایو سخت دیگر فقط برای </a:t>
            </a:r>
            <a:r>
              <a:rPr lang="en-US" b="1" i="1" dirty="0" smtClean="0">
                <a:cs typeface="B Titr" pitchFamily="2" charset="-78"/>
              </a:rPr>
              <a:t>Linux</a:t>
            </a:r>
            <a:r>
              <a:rPr lang="en-US" b="1" i="1" dirty="0" smtClean="0"/>
              <a:t/>
            </a:r>
            <a:br>
              <a:rPr lang="en-US" b="1" i="1" dirty="0" smtClean="0"/>
            </a:br>
            <a:endParaRPr lang="fa-IR" b="1" i="1" dirty="0"/>
          </a:p>
        </p:txBody>
      </p:sp>
      <p:sp>
        <p:nvSpPr>
          <p:cNvPr id="3" name="Content Placeholder 2"/>
          <p:cNvSpPr>
            <a:spLocks noGrp="1"/>
          </p:cNvSpPr>
          <p:nvPr>
            <p:ph idx="1"/>
          </p:nvPr>
        </p:nvSpPr>
        <p:spPr>
          <a:xfrm>
            <a:off x="1285852" y="1428736"/>
            <a:ext cx="7647836" cy="5214974"/>
          </a:xfrm>
        </p:spPr>
        <p:txBody>
          <a:bodyPr>
            <a:noAutofit/>
          </a:bodyPr>
          <a:lstStyle/>
          <a:p>
            <a:pPr algn="just">
              <a:lnSpc>
                <a:spcPct val="150000"/>
              </a:lnSpc>
              <a:buFont typeface="Wingdings" pitchFamily="2" charset="2"/>
              <a:buChar char="v"/>
            </a:pPr>
            <a:r>
              <a:rPr lang="fa-IR" sz="2800" i="1" dirty="0" smtClean="0">
                <a:cs typeface="B Yagut" pitchFamily="2" charset="-78"/>
              </a:rPr>
              <a:t>  </a:t>
            </a:r>
            <a:r>
              <a:rPr lang="fa-IR" sz="2600" b="1" i="1" dirty="0" smtClean="0">
                <a:cs typeface="B Yagut" pitchFamily="2" charset="-78"/>
              </a:rPr>
              <a:t>بعضی از کاربران در عین حال که علاقه ای به داشتن امکان راه اندازی دوگانه ندارند، ولی می خواهند از امکان اجرای برنامه های کاربردی ویندوز برخوردار باشند.برای انجام این منظور می توانید از سه برنامه زیر استفاده کنید:</a:t>
            </a:r>
          </a:p>
          <a:p>
            <a:pPr algn="just">
              <a:buNone/>
            </a:pPr>
            <a:r>
              <a:rPr lang="fa-IR" sz="2400" i="1" dirty="0" smtClean="0">
                <a:cs typeface="B Yagut" pitchFamily="2" charset="-78"/>
              </a:rPr>
              <a:t>  </a:t>
            </a:r>
            <a:r>
              <a:rPr lang="en-US" sz="2400" i="1" dirty="0" smtClean="0">
                <a:cs typeface="B Yagut" pitchFamily="2" charset="-78"/>
              </a:rPr>
              <a:t>Win4Iin</a:t>
            </a:r>
            <a:r>
              <a:rPr lang="fa-IR" sz="2400" i="1" dirty="0" smtClean="0">
                <a:cs typeface="B Yagut" pitchFamily="2" charset="-78"/>
              </a:rPr>
              <a:t> </a:t>
            </a:r>
            <a:r>
              <a:rPr lang="fa-IR" sz="2400" b="1" i="1" dirty="0" smtClean="0">
                <a:cs typeface="B Yagut" pitchFamily="2" charset="-78"/>
              </a:rPr>
              <a:t>قابل دسترس در نشانی </a:t>
            </a:r>
            <a:r>
              <a:rPr lang="en-US" sz="2400" i="1" dirty="0" smtClean="0">
                <a:cs typeface="B Yagut" pitchFamily="2" charset="-78"/>
              </a:rPr>
              <a:t>http://www . netraverse.co          </a:t>
            </a:r>
          </a:p>
          <a:p>
            <a:pPr algn="just">
              <a:buNone/>
            </a:pPr>
            <a:r>
              <a:rPr lang="fa-IR" sz="2400" i="1" dirty="0" smtClean="0">
                <a:cs typeface="B Yagut" pitchFamily="2" charset="-78"/>
              </a:rPr>
              <a:t>  </a:t>
            </a:r>
            <a:r>
              <a:rPr lang="en-US" sz="2400" i="1" dirty="0" err="1" smtClean="0">
                <a:cs typeface="B Yagut" pitchFamily="2" charset="-78"/>
              </a:rPr>
              <a:t>VMWare</a:t>
            </a:r>
            <a:r>
              <a:rPr lang="fa-IR" sz="2400" i="1" dirty="0" smtClean="0">
                <a:cs typeface="B Yagut" pitchFamily="2" charset="-78"/>
              </a:rPr>
              <a:t>  </a:t>
            </a:r>
            <a:r>
              <a:rPr lang="fa-IR" sz="2400" b="1" i="1" dirty="0" smtClean="0">
                <a:cs typeface="B Yagut" pitchFamily="2" charset="-78"/>
              </a:rPr>
              <a:t>قابل دسترس در نشانی </a:t>
            </a:r>
            <a:r>
              <a:rPr lang="en-US" sz="2400" i="1" dirty="0" smtClean="0">
                <a:cs typeface="B Yagut" pitchFamily="2" charset="-78"/>
              </a:rPr>
              <a:t>http://www . vmware.org    </a:t>
            </a:r>
          </a:p>
          <a:p>
            <a:pPr algn="just">
              <a:buNone/>
            </a:pPr>
            <a:endParaRPr lang="en-US" sz="2400" i="1" dirty="0" smtClean="0">
              <a:cs typeface="B Yagut" pitchFamily="2" charset="-78"/>
            </a:endParaRPr>
          </a:p>
          <a:p>
            <a:pPr algn="just">
              <a:buNone/>
            </a:pPr>
            <a:r>
              <a:rPr lang="fa-IR" sz="2400" i="1" dirty="0" smtClean="0">
                <a:cs typeface="B Yagut" pitchFamily="2" charset="-78"/>
              </a:rPr>
              <a:t> و </a:t>
            </a:r>
            <a:r>
              <a:rPr lang="en-US" sz="2400" i="1" dirty="0" smtClean="0">
                <a:cs typeface="B Yagut" pitchFamily="2" charset="-78"/>
              </a:rPr>
              <a:t>Crossover Office</a:t>
            </a:r>
            <a:r>
              <a:rPr lang="fa-IR" sz="2400" i="1" dirty="0" smtClean="0">
                <a:cs typeface="B Yagut" pitchFamily="2" charset="-78"/>
              </a:rPr>
              <a:t> </a:t>
            </a:r>
            <a:r>
              <a:rPr lang="fa-IR" sz="2400" b="1" i="1" dirty="0" smtClean="0">
                <a:cs typeface="B Yagut" pitchFamily="2" charset="-78"/>
              </a:rPr>
              <a:t>قابل دسترسی در نشانی           </a:t>
            </a:r>
            <a:endParaRPr lang="en-US" sz="2400" b="1" i="1" dirty="0" smtClean="0">
              <a:cs typeface="B Yagut" pitchFamily="2" charset="-78"/>
            </a:endParaRPr>
          </a:p>
          <a:p>
            <a:pPr algn="just">
              <a:buNone/>
            </a:pPr>
            <a:r>
              <a:rPr lang="en-US" sz="2400" i="1" dirty="0" smtClean="0">
                <a:cs typeface="B Yagut" pitchFamily="2" charset="-78"/>
              </a:rPr>
              <a:t>http://www. s.com </a:t>
            </a:r>
            <a:r>
              <a:rPr lang="en-US" sz="2400" i="1" dirty="0" err="1" smtClean="0">
                <a:cs typeface="B Yagut" pitchFamily="2" charset="-78"/>
              </a:rPr>
              <a:t>codeweaver</a:t>
            </a:r>
            <a:r>
              <a:rPr lang="en-US" sz="2400" i="1" dirty="0" smtClean="0">
                <a:cs typeface="B Yagut" pitchFamily="2" charset="-78"/>
              </a:rPr>
              <a:t> </a:t>
            </a:r>
          </a:p>
          <a:p>
            <a:pPr algn="just">
              <a:buNone/>
            </a:pPr>
            <a:endParaRPr lang="fa-IR" sz="2200"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8</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lide(fromBottom)">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lide(fromBottom)">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lide(fromBottom)">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lide(fromBottom)">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slide(fromBottom)">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i="1" dirty="0" smtClean="0">
                <a:cs typeface="B Titr" pitchFamily="2" charset="-78"/>
              </a:rPr>
              <a:t>به هم چسباندن تکه های داده ها قبل از به کار </a:t>
            </a:r>
            <a:r>
              <a:rPr lang="fa-IR" i="1" dirty="0" smtClean="0">
                <a:cs typeface="B Titr" pitchFamily="2" charset="-78"/>
              </a:rPr>
              <a:t>بردن</a:t>
            </a:r>
            <a:r>
              <a:rPr lang="fa-IR" b="1" i="1" dirty="0" smtClean="0">
                <a:cs typeface="B Titr" pitchFamily="2" charset="-78"/>
              </a:rPr>
              <a:t> برنامه </a:t>
            </a:r>
            <a:r>
              <a:rPr lang="en-US" i="1" dirty="0" smtClean="0">
                <a:cs typeface="B Titr" pitchFamily="2" charset="-78"/>
              </a:rPr>
              <a:t>FIPS</a:t>
            </a:r>
            <a:endParaRPr lang="fa-IR" i="1" dirty="0">
              <a:cs typeface="B Titr" pitchFamily="2" charset="-78"/>
            </a:endParaRPr>
          </a:p>
        </p:txBody>
      </p:sp>
      <p:sp>
        <p:nvSpPr>
          <p:cNvPr id="3" name="Content Placeholder 2"/>
          <p:cNvSpPr>
            <a:spLocks noGrp="1"/>
          </p:cNvSpPr>
          <p:nvPr>
            <p:ph idx="1"/>
          </p:nvPr>
        </p:nvSpPr>
        <p:spPr>
          <a:xfrm>
            <a:off x="1435608" y="1571612"/>
            <a:ext cx="7498080" cy="4676788"/>
          </a:xfrm>
        </p:spPr>
        <p:txBody>
          <a:bodyPr>
            <a:normAutofit/>
          </a:bodyPr>
          <a:lstStyle/>
          <a:p>
            <a:pPr algn="just">
              <a:buFont typeface="Wingdings" pitchFamily="2" charset="2"/>
              <a:buChar char="v"/>
            </a:pPr>
            <a:r>
              <a:rPr lang="fa-IR" sz="2900" b="1" i="1" dirty="0" smtClean="0">
                <a:cs typeface="B Yagut" pitchFamily="2" charset="-78"/>
              </a:rPr>
              <a:t>برای تکه زدایی(</a:t>
            </a:r>
            <a:r>
              <a:rPr lang="en-US" sz="2900" b="1" i="1" dirty="0" smtClean="0">
                <a:cs typeface="B Yagut" pitchFamily="2" charset="-78"/>
              </a:rPr>
              <a:t>Defragmenting</a:t>
            </a:r>
            <a:r>
              <a:rPr lang="fa-IR" sz="2900" b="1" i="1" dirty="0" smtClean="0">
                <a:cs typeface="B Yagut" pitchFamily="2" charset="-78"/>
              </a:rPr>
              <a:t>) فضای پارتیشن به ترتیب زیر عمل کنید:</a:t>
            </a:r>
            <a:endParaRPr lang="en-US" sz="2900" b="1" i="1" dirty="0" smtClean="0">
              <a:cs typeface="B Yagut" pitchFamily="2" charset="-78"/>
            </a:endParaRPr>
          </a:p>
          <a:p>
            <a:pPr algn="just">
              <a:buFont typeface="Wingdings" pitchFamily="2" charset="2"/>
              <a:buChar char="v"/>
            </a:pPr>
            <a:r>
              <a:rPr lang="fa-IR" sz="2900" b="1" i="1" dirty="0" smtClean="0">
                <a:cs typeface="B Yagut" pitchFamily="2" charset="-78"/>
              </a:rPr>
              <a:t>1-در صفحه نمایش ویندوز، روی نشانه </a:t>
            </a:r>
            <a:endParaRPr lang="en-US" sz="2900" b="1" i="1" dirty="0" smtClean="0">
              <a:cs typeface="B Yagut" pitchFamily="2" charset="-78"/>
            </a:endParaRPr>
          </a:p>
          <a:p>
            <a:pPr algn="just">
              <a:buNone/>
            </a:pPr>
            <a:r>
              <a:rPr lang="fa-IR" sz="2900" b="1" i="1" dirty="0" smtClean="0">
                <a:cs typeface="B Yagut" pitchFamily="2" charset="-78"/>
              </a:rPr>
              <a:t>   </a:t>
            </a:r>
            <a:r>
              <a:rPr lang="en-US" sz="2900" b="1" i="1" dirty="0" smtClean="0">
                <a:cs typeface="B Yagut" pitchFamily="2" charset="-78"/>
              </a:rPr>
              <a:t>My Computer</a:t>
            </a:r>
            <a:r>
              <a:rPr lang="fa-IR" sz="2900" b="1" i="1" dirty="0" smtClean="0">
                <a:cs typeface="B Yagut" pitchFamily="2" charset="-78"/>
              </a:rPr>
              <a:t> دبل کلیک کنید تا پنجره</a:t>
            </a:r>
          </a:p>
          <a:p>
            <a:pPr algn="just">
              <a:buNone/>
            </a:pPr>
            <a:r>
              <a:rPr lang="fa-IR" sz="2900" b="1" i="1" dirty="0" smtClean="0">
                <a:cs typeface="B Yagut" pitchFamily="2" charset="-78"/>
              </a:rPr>
              <a:t>   </a:t>
            </a:r>
            <a:r>
              <a:rPr lang="en-US" sz="2900" b="1" i="1" dirty="0" smtClean="0">
                <a:cs typeface="B Yagut" pitchFamily="2" charset="-78"/>
              </a:rPr>
              <a:t>Windows Explorer</a:t>
            </a:r>
            <a:r>
              <a:rPr lang="fa-IR" sz="2900" b="1" i="1" dirty="0" smtClean="0">
                <a:cs typeface="B Yagut" pitchFamily="2" charset="-78"/>
              </a:rPr>
              <a:t> باز شود و نشانه های کلیه وسایل ذخیره سازی در کامپیوترتان مشاهده شوند.</a:t>
            </a:r>
            <a:endParaRPr lang="en-US" sz="2900" b="1" i="1" dirty="0" smtClean="0">
              <a:cs typeface="B Yagut" pitchFamily="2" charset="-78"/>
            </a:endParaRPr>
          </a:p>
          <a:p>
            <a:pPr algn="just">
              <a:buFont typeface="Wingdings" pitchFamily="2" charset="2"/>
              <a:buChar char="v"/>
            </a:pPr>
            <a:r>
              <a:rPr lang="fa-IR" sz="2900" b="1" i="1" dirty="0" smtClean="0">
                <a:cs typeface="B Yagut" pitchFamily="2" charset="-78"/>
              </a:rPr>
              <a:t>2-روی نشانه درایو سختی که می خواهید آن را تکه زدایی(</a:t>
            </a:r>
            <a:r>
              <a:rPr lang="en-US" sz="2900" b="1" i="1" dirty="0" smtClean="0">
                <a:cs typeface="B Yagut" pitchFamily="2" charset="-78"/>
              </a:rPr>
              <a:t>Defrag</a:t>
            </a:r>
            <a:r>
              <a:rPr lang="fa-IR" sz="2900" b="1" i="1" dirty="0" smtClean="0">
                <a:cs typeface="B Yagut" pitchFamily="2" charset="-78"/>
              </a:rPr>
              <a:t> ) کنید، کلیک راست کرده و از منوی باز شده گزینه </a:t>
            </a:r>
            <a:r>
              <a:rPr lang="en-US" sz="2900" b="1" i="1" dirty="0" smtClean="0">
                <a:cs typeface="B Yagut" pitchFamily="2" charset="-78"/>
              </a:rPr>
              <a:t>Properties</a:t>
            </a:r>
            <a:r>
              <a:rPr lang="fa-IR" sz="2900" b="1" i="1" dirty="0" smtClean="0">
                <a:cs typeface="B Yagut" pitchFamily="2" charset="-78"/>
              </a:rPr>
              <a:t> را انتخاب کنید.</a:t>
            </a:r>
            <a:endParaRPr lang="en-US" sz="2900" b="1" i="1" dirty="0" smtClean="0">
              <a:cs typeface="B Yagut" pitchFamily="2" charset="-78"/>
            </a:endParaRPr>
          </a:p>
          <a:p>
            <a:pPr algn="just">
              <a:buFont typeface="Wingdings" pitchFamily="2" charset="2"/>
              <a:buChar char="v"/>
            </a:pPr>
            <a:endParaRPr lang="fa-IR" sz="2900"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9</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85728"/>
            <a:ext cx="7498080" cy="5962672"/>
          </a:xfrm>
        </p:spPr>
        <p:txBody>
          <a:bodyPr/>
          <a:lstStyle/>
          <a:p>
            <a:pPr algn="just">
              <a:lnSpc>
                <a:spcPct val="150000"/>
              </a:lnSpc>
              <a:buFont typeface="Wingdings" pitchFamily="2" charset="2"/>
              <a:buChar char="v"/>
            </a:pPr>
            <a:r>
              <a:rPr lang="fa-IR" b="1" i="1" dirty="0" smtClean="0">
                <a:cs typeface="B Yagut" pitchFamily="2" charset="-78"/>
              </a:rPr>
              <a:t>3-کلید </a:t>
            </a:r>
            <a:r>
              <a:rPr lang="en-US" b="1" i="1" dirty="0" smtClean="0">
                <a:cs typeface="B Yagut" pitchFamily="2" charset="-78"/>
              </a:rPr>
              <a:t>Tools</a:t>
            </a:r>
            <a:r>
              <a:rPr lang="fa-IR" b="1" i="1" dirty="0" smtClean="0">
                <a:cs typeface="B Yagut" pitchFamily="2" charset="-78"/>
              </a:rPr>
              <a:t> را از کادر محاوره ای باز شده انتخاب نمایید.</a:t>
            </a:r>
            <a:endParaRPr lang="en-US" b="1" i="1" dirty="0" smtClean="0">
              <a:cs typeface="B Yagut" pitchFamily="2" charset="-78"/>
            </a:endParaRPr>
          </a:p>
          <a:p>
            <a:pPr algn="just">
              <a:lnSpc>
                <a:spcPct val="150000"/>
              </a:lnSpc>
              <a:buFont typeface="Wingdings" pitchFamily="2" charset="2"/>
              <a:buChar char="v"/>
            </a:pPr>
            <a:r>
              <a:rPr lang="fa-IR" b="1" i="1" dirty="0" smtClean="0">
                <a:cs typeface="B Yagut" pitchFamily="2" charset="-78"/>
              </a:rPr>
              <a:t>4-روی دکمه </a:t>
            </a:r>
            <a:r>
              <a:rPr lang="en-US" b="1" i="1" dirty="0" smtClean="0">
                <a:cs typeface="B Yagut" pitchFamily="2" charset="-78"/>
              </a:rPr>
              <a:t>Defrayment Now</a:t>
            </a:r>
            <a:r>
              <a:rPr lang="fa-IR" b="1" i="1" dirty="0" smtClean="0">
                <a:cs typeface="B Yagut" pitchFamily="2" charset="-78"/>
              </a:rPr>
              <a:t> کلیک کنید.یک پنجره روند پیشرفت، تکه زدایی پارتیشن را نشان می دهد. هنگامی که در این پنجره اتمام کار رویت شده از این پنجره خارج شوید.</a:t>
            </a:r>
            <a:endParaRPr lang="en-US" b="1" i="1" dirty="0" smtClean="0">
              <a:cs typeface="B Yagut" pitchFamily="2" charset="-78"/>
            </a:endParaRPr>
          </a:p>
          <a:p>
            <a:pPr algn="just">
              <a:lnSpc>
                <a:spcPct val="150000"/>
              </a:lnSpc>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10</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11222"/>
          </a:xfrm>
        </p:spPr>
        <p:txBody>
          <a:bodyPr>
            <a:normAutofit/>
          </a:bodyPr>
          <a:lstStyle/>
          <a:p>
            <a:pPr algn="ctr"/>
            <a:r>
              <a:rPr lang="fa-IR" i="1" dirty="0" smtClean="0">
                <a:cs typeface="B Titr" pitchFamily="2" charset="-78"/>
              </a:rPr>
              <a:t>ساختن یک فلاپی </a:t>
            </a:r>
            <a:r>
              <a:rPr lang="en-US" i="1" dirty="0" smtClean="0">
                <a:cs typeface="B Titr" pitchFamily="2" charset="-78"/>
              </a:rPr>
              <a:t>FIPS</a:t>
            </a:r>
            <a:r>
              <a:rPr lang="fa-IR" i="1" dirty="0" smtClean="0">
                <a:cs typeface="B Titr" pitchFamily="2" charset="-78"/>
              </a:rPr>
              <a:t> و</a:t>
            </a:r>
            <a:r>
              <a:rPr lang="en-US" i="1" dirty="0" smtClean="0">
                <a:cs typeface="B Titr" pitchFamily="2" charset="-78"/>
              </a:rPr>
              <a:t>FIPS</a:t>
            </a:r>
            <a:r>
              <a:rPr lang="fa-IR" i="1" dirty="0" smtClean="0">
                <a:cs typeface="B Titr" pitchFamily="2" charset="-78"/>
              </a:rPr>
              <a:t> راه اندازی</a:t>
            </a:r>
            <a:endParaRPr lang="fa-IR" i="1" dirty="0">
              <a:cs typeface="B Titr" pitchFamily="2" charset="-78"/>
            </a:endParaRPr>
          </a:p>
        </p:txBody>
      </p:sp>
      <p:sp>
        <p:nvSpPr>
          <p:cNvPr id="3" name="Content Placeholder 2"/>
          <p:cNvSpPr>
            <a:spLocks noGrp="1"/>
          </p:cNvSpPr>
          <p:nvPr>
            <p:ph idx="1"/>
          </p:nvPr>
        </p:nvSpPr>
        <p:spPr/>
        <p:txBody>
          <a:bodyPr/>
          <a:lstStyle/>
          <a:p>
            <a:pPr algn="just">
              <a:buFont typeface="Wingdings" pitchFamily="2" charset="2"/>
              <a:buChar char="v"/>
            </a:pPr>
            <a:r>
              <a:rPr lang="fa-IR" b="1" i="1" dirty="0" smtClean="0">
                <a:cs typeface="B Yagut" pitchFamily="2" charset="-78"/>
              </a:rPr>
              <a:t>برای ساختن یک فلاپی راه اندازی </a:t>
            </a:r>
            <a:r>
              <a:rPr lang="en-US" b="1" i="1" dirty="0" smtClean="0">
                <a:cs typeface="B Yagut" pitchFamily="2" charset="-78"/>
              </a:rPr>
              <a:t>DOS</a:t>
            </a:r>
            <a:r>
              <a:rPr lang="fa-IR" b="1" i="1" dirty="0" smtClean="0">
                <a:cs typeface="B Yagut" pitchFamily="2" charset="-78"/>
              </a:rPr>
              <a:t> حاوی </a:t>
            </a:r>
            <a:r>
              <a:rPr lang="en-US" b="1" i="1" dirty="0" smtClean="0">
                <a:cs typeface="B Yagut" pitchFamily="2" charset="-78"/>
              </a:rPr>
              <a:t>FIPS</a:t>
            </a:r>
            <a:r>
              <a:rPr lang="fa-IR" b="1" i="1" dirty="0" smtClean="0">
                <a:cs typeface="B Yagut" pitchFamily="2" charset="-78"/>
              </a:rPr>
              <a:t> از ویندوز 95، 98 یا </a:t>
            </a:r>
            <a:r>
              <a:rPr lang="en-US" b="1" i="1" dirty="0" smtClean="0">
                <a:cs typeface="B Yagut" pitchFamily="2" charset="-78"/>
              </a:rPr>
              <a:t>Me</a:t>
            </a:r>
            <a:r>
              <a:rPr lang="fa-IR" b="1" i="1" dirty="0" smtClean="0">
                <a:cs typeface="B Yagut" pitchFamily="2" charset="-78"/>
              </a:rPr>
              <a:t> به ترتیب زیر عمل کنید: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1-یک فلاپی خالی را در </a:t>
            </a:r>
            <a:r>
              <a:rPr lang="en-US" b="1" i="1" dirty="0" smtClean="0">
                <a:cs typeface="B Yagut" pitchFamily="2" charset="-78"/>
              </a:rPr>
              <a:t>PC</a:t>
            </a:r>
            <a:r>
              <a:rPr lang="fa-IR" b="1" i="1" dirty="0" smtClean="0">
                <a:cs typeface="B Yagut" pitchFamily="2" charset="-78"/>
              </a:rPr>
              <a:t> خود قرار دهید.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2-در صفحه نمایش ویندوز، روی نشانه </a:t>
            </a:r>
            <a:endParaRPr lang="en-US" b="1" i="1" dirty="0" smtClean="0">
              <a:cs typeface="B Yagut" pitchFamily="2" charset="-78"/>
            </a:endParaRPr>
          </a:p>
          <a:p>
            <a:pPr algn="just">
              <a:buNone/>
            </a:pPr>
            <a:r>
              <a:rPr lang="fa-IR" b="1" i="1" dirty="0" smtClean="0">
                <a:cs typeface="B Yagut" pitchFamily="2" charset="-78"/>
              </a:rPr>
              <a:t> </a:t>
            </a:r>
            <a:r>
              <a:rPr lang="en-US" b="1" i="1" dirty="0" smtClean="0">
                <a:cs typeface="B Yagut" pitchFamily="2" charset="-78"/>
              </a:rPr>
              <a:t>My Computer</a:t>
            </a:r>
            <a:r>
              <a:rPr lang="fa-IR" b="1" i="1" dirty="0" smtClean="0">
                <a:cs typeface="B Yagut" pitchFamily="2" charset="-78"/>
              </a:rPr>
              <a:t> دبل کلیک کنید و سپس روی نشانه مربوط به درایو فلاپی کلیک راست نمایید. منوی مربوط به این درایو باز می شود.</a:t>
            </a: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11</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ssolv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ssolv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dissolve">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85728"/>
            <a:ext cx="7498080" cy="5962672"/>
          </a:xfrm>
        </p:spPr>
        <p:txBody>
          <a:bodyPr/>
          <a:lstStyle/>
          <a:p>
            <a:pPr algn="just">
              <a:buFont typeface="Wingdings" pitchFamily="2" charset="2"/>
              <a:buChar char="v"/>
            </a:pPr>
            <a:r>
              <a:rPr lang="fa-IR" b="1" i="1" dirty="0" smtClean="0">
                <a:cs typeface="B Yagut" pitchFamily="2" charset="-78"/>
              </a:rPr>
              <a:t>3-گزینه </a:t>
            </a:r>
            <a:r>
              <a:rPr lang="en-US" b="1" i="1" dirty="0" smtClean="0">
                <a:cs typeface="B Yagut" pitchFamily="2" charset="-78"/>
              </a:rPr>
              <a:t>Format</a:t>
            </a:r>
            <a:r>
              <a:rPr lang="fa-IR" b="1" i="1" dirty="0" smtClean="0">
                <a:cs typeface="B Yagut" pitchFamily="2" charset="-78"/>
              </a:rPr>
              <a:t> را از منوی باز شده انتخاب کنید. کادر محاوره ای حاوی گزینه های فرمت بندی فلاپی نشان داده می شود.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4-گزینه </a:t>
            </a:r>
            <a:r>
              <a:rPr lang="en-US" b="1" i="1" dirty="0" smtClean="0">
                <a:cs typeface="B Yagut" pitchFamily="2" charset="-78"/>
              </a:rPr>
              <a:t>Full</a:t>
            </a:r>
            <a:r>
              <a:rPr lang="fa-IR" b="1" i="1" dirty="0" smtClean="0">
                <a:cs typeface="B Yagut" pitchFamily="2" charset="-78"/>
              </a:rPr>
              <a:t> را برای نوع فرمت انتخاب کرده و کادر </a:t>
            </a:r>
            <a:r>
              <a:rPr lang="en-US" b="1" i="1" dirty="0" smtClean="0">
                <a:cs typeface="B Yagut" pitchFamily="2" charset="-78"/>
              </a:rPr>
              <a:t>Copy System Files</a:t>
            </a:r>
            <a:r>
              <a:rPr lang="fa-IR" b="1" i="1" dirty="0" smtClean="0">
                <a:cs typeface="B Yagut" pitchFamily="2" charset="-78"/>
              </a:rPr>
              <a:t> را انتخاب کنید و برای فرمت شدن فلاپی روی </a:t>
            </a:r>
            <a:r>
              <a:rPr lang="en-US" b="1" i="1" dirty="0" smtClean="0">
                <a:cs typeface="B Yagut" pitchFamily="2" charset="-78"/>
              </a:rPr>
              <a:t>Start</a:t>
            </a:r>
            <a:r>
              <a:rPr lang="fa-IR" b="1" i="1" dirty="0" smtClean="0">
                <a:cs typeface="B Yagut" pitchFamily="2" charset="-78"/>
              </a:rPr>
              <a:t> کلیک کنید.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5-پس از فرمت شدن فلاپی، به پوشه </a:t>
            </a:r>
            <a:r>
              <a:rPr lang="en-US" b="1" i="1" dirty="0" smtClean="0">
                <a:cs typeface="B Yagut" pitchFamily="2" charset="-78"/>
              </a:rPr>
              <a:t>Fips2o</a:t>
            </a:r>
            <a:r>
              <a:rPr lang="fa-IR" b="1" i="1" dirty="0" smtClean="0">
                <a:cs typeface="B Yagut" pitchFamily="2" charset="-78"/>
              </a:rPr>
              <a:t> روی </a:t>
            </a:r>
            <a:r>
              <a:rPr lang="en-US" b="1" i="1" dirty="0" smtClean="0">
                <a:cs typeface="B Yagut" pitchFamily="2" charset="-78"/>
              </a:rPr>
              <a:t>CD</a:t>
            </a:r>
            <a:r>
              <a:rPr lang="fa-IR" b="1" i="1" dirty="0" smtClean="0">
                <a:cs typeface="B Yagut" pitchFamily="2" charset="-78"/>
              </a:rPr>
              <a:t> نصب فدورا برگردید و همه پرونده های این پوشه را انتخاب کنید و پرونده ها را از پوشه  </a:t>
            </a:r>
            <a:r>
              <a:rPr lang="en-US" b="1" i="1" dirty="0" smtClean="0">
                <a:cs typeface="B Yagut" pitchFamily="2" charset="-78"/>
              </a:rPr>
              <a:t>Fips2o</a:t>
            </a:r>
            <a:r>
              <a:rPr lang="fa-IR" b="1" i="1" dirty="0" smtClean="0">
                <a:cs typeface="B Yagut" pitchFamily="2" charset="-78"/>
              </a:rPr>
              <a:t> به فلاپی که به تازگی آن را فرمت کرده اید بکشید.</a:t>
            </a: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12</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plus(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plus(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plus(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28604"/>
            <a:ext cx="7498080" cy="5819796"/>
          </a:xfrm>
        </p:spPr>
        <p:txBody>
          <a:bodyPr>
            <a:normAutofit/>
          </a:bodyPr>
          <a:lstStyle/>
          <a:p>
            <a:pPr algn="just">
              <a:lnSpc>
                <a:spcPct val="150000"/>
              </a:lnSpc>
              <a:buFont typeface="Wingdings" pitchFamily="2" charset="2"/>
              <a:buChar char="v"/>
            </a:pPr>
            <a:r>
              <a:rPr lang="fa-IR" b="1" i="1" dirty="0" smtClean="0">
                <a:cs typeface="B Yagut" pitchFamily="2" charset="-78"/>
              </a:rPr>
              <a:t>پس از ساختن فلاپی </a:t>
            </a:r>
            <a:r>
              <a:rPr lang="en-US" b="1" i="1" dirty="0" smtClean="0">
                <a:cs typeface="B Yagut" pitchFamily="2" charset="-78"/>
              </a:rPr>
              <a:t>FIPS</a:t>
            </a:r>
            <a:r>
              <a:rPr lang="fa-IR" b="1" i="1" dirty="0" smtClean="0">
                <a:cs typeface="B Yagut" pitchFamily="2" charset="-78"/>
              </a:rPr>
              <a:t> خود و چاپ پرونده </a:t>
            </a:r>
            <a:r>
              <a:rPr lang="en-US" b="1" i="1" dirty="0" smtClean="0">
                <a:cs typeface="B Yagut" pitchFamily="2" charset="-78"/>
              </a:rPr>
              <a:t>Fips2o</a:t>
            </a:r>
            <a:r>
              <a:rPr lang="fa-IR" b="1" i="1" dirty="0" smtClean="0">
                <a:cs typeface="B Yagut" pitchFamily="2" charset="-78"/>
              </a:rPr>
              <a:t> ، کامپیوتر خود را خاموش کنید. سپس این دیسک فلاپی </a:t>
            </a:r>
            <a:r>
              <a:rPr lang="en-US" b="1" i="1" dirty="0" smtClean="0">
                <a:cs typeface="B Yagut" pitchFamily="2" charset="-78"/>
              </a:rPr>
              <a:t>FIPS</a:t>
            </a:r>
            <a:r>
              <a:rPr lang="fa-IR" b="1" i="1" dirty="0" smtClean="0">
                <a:cs typeface="B Yagut" pitchFamily="2" charset="-78"/>
              </a:rPr>
              <a:t> را در کامپیوتر گذاشته و دوباره آن را روشن کنید. با مشاهده اعلان (</a:t>
            </a:r>
            <a:r>
              <a:rPr lang="en-US" b="1" i="1" dirty="0" smtClean="0">
                <a:cs typeface="B Yagut" pitchFamily="2" charset="-78"/>
              </a:rPr>
              <a:t>Prompt</a:t>
            </a:r>
            <a:r>
              <a:rPr lang="fa-IR" b="1" i="1" dirty="0" smtClean="0">
                <a:cs typeface="B Yagut" pitchFamily="2" charset="-78"/>
              </a:rPr>
              <a:t> ) مربوط به </a:t>
            </a:r>
            <a:r>
              <a:rPr lang="en-US" b="1" i="1" dirty="0" smtClean="0">
                <a:cs typeface="B Yagut" pitchFamily="2" charset="-78"/>
              </a:rPr>
              <a:t>DOS</a:t>
            </a:r>
            <a:r>
              <a:rPr lang="fa-IR" b="1" i="1" dirty="0" smtClean="0">
                <a:cs typeface="B Yagut" pitchFamily="2" charset="-78"/>
              </a:rPr>
              <a:t> ، کلمه </a:t>
            </a:r>
            <a:r>
              <a:rPr lang="en-US" b="1" i="1" dirty="0" smtClean="0">
                <a:cs typeface="B Yagut" pitchFamily="2" charset="-78"/>
              </a:rPr>
              <a:t>FIPS</a:t>
            </a:r>
            <a:r>
              <a:rPr lang="fa-IR" b="1" i="1" dirty="0" smtClean="0">
                <a:cs typeface="B Yagut" pitchFamily="2" charset="-78"/>
              </a:rPr>
              <a:t> را تایپ کرده و دکمه </a:t>
            </a:r>
            <a:r>
              <a:rPr lang="en-US" b="1" i="1" dirty="0" smtClean="0">
                <a:cs typeface="B Yagut" pitchFamily="2" charset="-78"/>
              </a:rPr>
              <a:t>Enter</a:t>
            </a:r>
            <a:r>
              <a:rPr lang="fa-IR" b="1" i="1" dirty="0" smtClean="0">
                <a:cs typeface="B Yagut" pitchFamily="2" charset="-78"/>
              </a:rPr>
              <a:t> را فشار دهید. به دقت دستور العمل های </a:t>
            </a:r>
            <a:r>
              <a:rPr lang="en-US" b="1" i="1" dirty="0" smtClean="0">
                <a:cs typeface="B Yagut" pitchFamily="2" charset="-78"/>
              </a:rPr>
              <a:t>FIPS</a:t>
            </a:r>
            <a:r>
              <a:rPr lang="fa-IR" b="1" i="1" dirty="0" smtClean="0">
                <a:cs typeface="B Yagut" pitchFamily="2" charset="-78"/>
              </a:rPr>
              <a:t> را برای تغییر اندازه پارتیشن موجود بر حسب نیاز کاری خود، انجام دهید.</a:t>
            </a:r>
            <a:endParaRPr lang="en-US" b="1" i="1" dirty="0" smtClean="0">
              <a:cs typeface="B Yagut" pitchFamily="2" charset="-78"/>
            </a:endParaRPr>
          </a:p>
          <a:p>
            <a:pPr algn="just">
              <a:lnSpc>
                <a:spcPct val="150000"/>
              </a:lnSpc>
              <a:buFont typeface="Wingdings" pitchFamily="2" charset="2"/>
              <a:buChar char="v"/>
            </a:pPr>
            <a:endParaRPr lang="en-US" b="1" i="1" dirty="0" smtClean="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i="1" dirty="0" smtClean="0">
                <a:cs typeface="B Titr" pitchFamily="2" charset="-78"/>
              </a:rPr>
              <a:t/>
            </a:r>
            <a:br>
              <a:rPr lang="fa-IR" i="1" dirty="0" smtClean="0">
                <a:cs typeface="B Titr" pitchFamily="2" charset="-78"/>
              </a:rPr>
            </a:br>
            <a:r>
              <a:rPr lang="fa-IR" i="1" dirty="0" smtClean="0">
                <a:cs typeface="B Titr" pitchFamily="2" charset="-78"/>
              </a:rPr>
              <a:t>راه اندازی برنامه نصب فدورا</a:t>
            </a:r>
            <a:r>
              <a:rPr lang="en-US" i="1" dirty="0" smtClean="0"/>
              <a:t/>
            </a:r>
            <a:br>
              <a:rPr lang="en-US" i="1" dirty="0" smtClean="0"/>
            </a:br>
            <a:endParaRPr lang="fa-IR" i="1" dirty="0"/>
          </a:p>
        </p:txBody>
      </p:sp>
      <p:sp>
        <p:nvSpPr>
          <p:cNvPr id="3" name="Content Placeholder 2"/>
          <p:cNvSpPr>
            <a:spLocks noGrp="1"/>
          </p:cNvSpPr>
          <p:nvPr>
            <p:ph idx="1"/>
          </p:nvPr>
        </p:nvSpPr>
        <p:spPr/>
        <p:txBody>
          <a:bodyPr>
            <a:normAutofit/>
          </a:bodyPr>
          <a:lstStyle/>
          <a:p>
            <a:pPr algn="just">
              <a:buFont typeface="Wingdings" pitchFamily="2" charset="2"/>
              <a:buChar char="v"/>
            </a:pPr>
            <a:r>
              <a:rPr lang="fa-IR" b="1" i="1" dirty="0" smtClean="0">
                <a:cs typeface="B Yagut" pitchFamily="2" charset="-78"/>
              </a:rPr>
              <a:t>اولین </a:t>
            </a:r>
            <a:r>
              <a:rPr lang="en-US" b="1" i="1" dirty="0" smtClean="0">
                <a:cs typeface="B Yagut" pitchFamily="2" charset="-78"/>
              </a:rPr>
              <a:t>CD</a:t>
            </a:r>
            <a:r>
              <a:rPr lang="fa-IR" b="1" i="1" dirty="0" smtClean="0">
                <a:cs typeface="B Yagut" pitchFamily="2" charset="-78"/>
              </a:rPr>
              <a:t> فدورا را در کامپیوتر خود قرار دهید و کامپیوتر را دوباره راه اندازی کنید. اگر کامپیوتر شما با راه اندازی از طریق </a:t>
            </a:r>
            <a:r>
              <a:rPr lang="en-US" b="1" i="1" dirty="0" smtClean="0">
                <a:cs typeface="B Yagut" pitchFamily="2" charset="-78"/>
              </a:rPr>
              <a:t>CD-ROM</a:t>
            </a:r>
            <a:r>
              <a:rPr lang="fa-IR" b="1" i="1" dirty="0" smtClean="0">
                <a:cs typeface="B Yagut" pitchFamily="2" charset="-78"/>
              </a:rPr>
              <a:t> سازگار باشد به سرعت  خود را مواجه با آرم </a:t>
            </a:r>
            <a:r>
              <a:rPr lang="en-US" b="1" i="1" dirty="0" smtClean="0">
                <a:cs typeface="B Yagut" pitchFamily="2" charset="-78"/>
              </a:rPr>
              <a:t>Fedora</a:t>
            </a:r>
            <a:r>
              <a:rPr lang="fa-IR" b="1" i="1" dirty="0" smtClean="0">
                <a:cs typeface="B Yagut" pitchFamily="2" charset="-78"/>
              </a:rPr>
              <a:t> خواهید یافت و می توانید به فصل بعدی بروید. ولی اگر کامپیوتر شما سازگار با راه اندازی از طریق یک </a:t>
            </a:r>
            <a:r>
              <a:rPr lang="en-US" b="1" i="1" dirty="0" smtClean="0">
                <a:cs typeface="B Yagut" pitchFamily="2" charset="-78"/>
              </a:rPr>
              <a:t>CD</a:t>
            </a:r>
            <a:r>
              <a:rPr lang="fa-IR" b="1" i="1" dirty="0" smtClean="0">
                <a:cs typeface="B Yagut" pitchFamily="2" charset="-78"/>
              </a:rPr>
              <a:t> راه اندازی نمی باشد، نگران نشوید</a:t>
            </a:r>
            <a:r>
              <a:rPr lang="en-US" b="1" i="1" dirty="0" smtClean="0">
                <a:cs typeface="B Yagut" pitchFamily="2" charset="-78"/>
              </a:rPr>
              <a:t>;</a:t>
            </a:r>
            <a:r>
              <a:rPr lang="fa-IR" b="1" i="1" dirty="0" smtClean="0">
                <a:cs typeface="B Yagut" pitchFamily="2" charset="-78"/>
              </a:rPr>
              <a:t> دیسکت فلاپی قابل راه اندازی در دایرکتوری</a:t>
            </a:r>
            <a:r>
              <a:rPr lang="en-US" b="1" i="1" dirty="0" smtClean="0">
                <a:cs typeface="B Yagut" pitchFamily="2" charset="-78"/>
              </a:rPr>
              <a:t>\ images</a:t>
            </a:r>
            <a:r>
              <a:rPr lang="fa-IR" b="1" i="1" dirty="0" smtClean="0">
                <a:cs typeface="B Yagut" pitchFamily="2" charset="-78"/>
              </a:rPr>
              <a:t> دیسک نصب قرار دارد.</a:t>
            </a: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14</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285728"/>
            <a:ext cx="7715304" cy="6143668"/>
          </a:xfrm>
        </p:spPr>
        <p:txBody>
          <a:bodyPr>
            <a:noAutofit/>
          </a:bodyPr>
          <a:lstStyle/>
          <a:p>
            <a:pPr algn="just">
              <a:buFont typeface="Wingdings" pitchFamily="2" charset="2"/>
              <a:buChar char="v"/>
            </a:pPr>
            <a:r>
              <a:rPr lang="fa-IR" sz="3000" b="1" i="1" dirty="0" smtClean="0">
                <a:cs typeface="B Yagut" pitchFamily="2" charset="-78"/>
              </a:rPr>
              <a:t>با این </a:t>
            </a:r>
            <a:r>
              <a:rPr lang="en-US" sz="3000" b="1" i="1" dirty="0" smtClean="0">
                <a:cs typeface="B Yagut" pitchFamily="2" charset="-78"/>
              </a:rPr>
              <a:t>image</a:t>
            </a:r>
            <a:r>
              <a:rPr lang="fa-IR" sz="3000" b="1" i="1" dirty="0" smtClean="0">
                <a:cs typeface="B Yagut" pitchFamily="2" charset="-78"/>
              </a:rPr>
              <a:t> ها وابزار نوشتن مجدد در دایرکتوری</a:t>
            </a:r>
            <a:r>
              <a:rPr lang="en-US" sz="3000" b="1" i="1" dirty="0" smtClean="0">
                <a:cs typeface="B Yagut" pitchFamily="2" charset="-78"/>
              </a:rPr>
              <a:t>\ </a:t>
            </a:r>
            <a:r>
              <a:rPr lang="en-US" sz="3000" b="1" i="1" dirty="0" err="1" smtClean="0">
                <a:cs typeface="B Yagut" pitchFamily="2" charset="-78"/>
              </a:rPr>
              <a:t>dosutils</a:t>
            </a:r>
            <a:r>
              <a:rPr lang="fa-IR" sz="3000" b="1" i="1" dirty="0" smtClean="0">
                <a:cs typeface="B Yagut" pitchFamily="2" charset="-78"/>
              </a:rPr>
              <a:t> در </a:t>
            </a:r>
            <a:r>
              <a:rPr lang="en-US" sz="3000" b="1" i="1" dirty="0" smtClean="0">
                <a:cs typeface="B Yagut" pitchFamily="2" charset="-78"/>
              </a:rPr>
              <a:t>CD</a:t>
            </a:r>
            <a:r>
              <a:rPr lang="fa-IR" sz="3000" b="1" i="1" dirty="0" smtClean="0">
                <a:cs typeface="B Yagut" pitchFamily="2" charset="-78"/>
              </a:rPr>
              <a:t> نصب، می توانید یک مجموعه از فلاپی های راه اندازی را برای شروع کار برنامه نصب فدورا به کار ببرید. برای این منظور، درهر کامپیوتری که تحت سیستم عامل ویندوز قرار دارد به ترتیب زیر عمل کنید.        </a:t>
            </a:r>
            <a:endParaRPr lang="en-US" sz="3000" b="1" i="1" dirty="0" smtClean="0">
              <a:cs typeface="B Yagut" pitchFamily="2" charset="-78"/>
            </a:endParaRPr>
          </a:p>
          <a:p>
            <a:pPr algn="just">
              <a:buFont typeface="Wingdings" pitchFamily="2" charset="2"/>
              <a:buChar char="v"/>
            </a:pPr>
            <a:r>
              <a:rPr lang="fa-IR" sz="3000" b="1" i="1" dirty="0" smtClean="0">
                <a:cs typeface="B Yagut" pitchFamily="2" charset="-78"/>
              </a:rPr>
              <a:t>1-اولین </a:t>
            </a:r>
            <a:r>
              <a:rPr lang="en-US" sz="3000" b="1" i="1" dirty="0" smtClean="0">
                <a:cs typeface="B Yagut" pitchFamily="2" charset="-78"/>
              </a:rPr>
              <a:t>CD</a:t>
            </a:r>
            <a:r>
              <a:rPr lang="fa-IR" sz="3000" b="1" i="1" dirty="0" smtClean="0">
                <a:cs typeface="B Yagut" pitchFamily="2" charset="-78"/>
              </a:rPr>
              <a:t> فدورا را در درایو </a:t>
            </a:r>
            <a:r>
              <a:rPr lang="en-US" sz="3000" b="1" i="1" dirty="0" smtClean="0">
                <a:cs typeface="B Yagut" pitchFamily="2" charset="-78"/>
              </a:rPr>
              <a:t>CD-ROM</a:t>
            </a:r>
            <a:r>
              <a:rPr lang="fa-IR" sz="3000" b="1" i="1" dirty="0" smtClean="0">
                <a:cs typeface="B Yagut" pitchFamily="2" charset="-78"/>
              </a:rPr>
              <a:t> کامپیوتر خود  قرار دهید.</a:t>
            </a:r>
            <a:endParaRPr lang="en-US" sz="3000" b="1" i="1" dirty="0" smtClean="0">
              <a:cs typeface="B Yagut" pitchFamily="2" charset="-78"/>
            </a:endParaRPr>
          </a:p>
          <a:p>
            <a:pPr algn="just">
              <a:buFont typeface="Wingdings" pitchFamily="2" charset="2"/>
              <a:buChar char="v"/>
            </a:pPr>
            <a:r>
              <a:rPr lang="fa-IR" sz="3000" b="1" i="1" dirty="0" smtClean="0">
                <a:cs typeface="B Yagut" pitchFamily="2" charset="-78"/>
              </a:rPr>
              <a:t>2-روی نشانه </a:t>
            </a:r>
            <a:r>
              <a:rPr lang="en-US" sz="3000" b="1" i="1" dirty="0" smtClean="0">
                <a:cs typeface="B Yagut" pitchFamily="2" charset="-78"/>
              </a:rPr>
              <a:t>My Computer</a:t>
            </a:r>
            <a:r>
              <a:rPr lang="fa-IR" sz="3000" b="1" i="1" dirty="0" smtClean="0">
                <a:cs typeface="B Yagut" pitchFamily="2" charset="-78"/>
              </a:rPr>
              <a:t> در روی صفحه نمایش ویندوز دبل کلیک نمایید</a:t>
            </a:r>
            <a:r>
              <a:rPr lang="en-US" sz="3000" b="1" i="1" dirty="0" smtClean="0">
                <a:cs typeface="B Yagut" pitchFamily="2" charset="-78"/>
              </a:rPr>
              <a:t>;</a:t>
            </a:r>
            <a:r>
              <a:rPr lang="fa-IR" sz="3000" b="1" i="1" dirty="0" smtClean="0">
                <a:cs typeface="B Yagut" pitchFamily="2" charset="-78"/>
              </a:rPr>
              <a:t> سپس روی نشانه درایو </a:t>
            </a:r>
            <a:r>
              <a:rPr lang="en-US" sz="3000" b="1" i="1" dirty="0" smtClean="0">
                <a:cs typeface="B Yagut" pitchFamily="2" charset="-78"/>
              </a:rPr>
              <a:t>CD-ROM</a:t>
            </a:r>
            <a:r>
              <a:rPr lang="fa-IR" sz="3000" b="1" i="1" dirty="0" smtClean="0">
                <a:cs typeface="B Yagut" pitchFamily="2" charset="-78"/>
              </a:rPr>
              <a:t> کلیک راست کرده و گزینه </a:t>
            </a:r>
            <a:r>
              <a:rPr lang="en-US" sz="3000" b="1" i="1" dirty="0" smtClean="0">
                <a:cs typeface="B Yagut" pitchFamily="2" charset="-78"/>
              </a:rPr>
              <a:t>Open</a:t>
            </a:r>
            <a:r>
              <a:rPr lang="fa-IR" sz="3000" b="1" i="1" dirty="0" smtClean="0">
                <a:cs typeface="B Yagut" pitchFamily="2" charset="-78"/>
              </a:rPr>
              <a:t> را برای باز کردن اولین </a:t>
            </a:r>
            <a:r>
              <a:rPr lang="en-US" sz="3000" b="1" i="1" dirty="0" smtClean="0">
                <a:cs typeface="B Yagut" pitchFamily="2" charset="-78"/>
              </a:rPr>
              <a:t>CD</a:t>
            </a:r>
            <a:r>
              <a:rPr lang="fa-IR" sz="3000" b="1" i="1" dirty="0" smtClean="0">
                <a:cs typeface="B Yagut" pitchFamily="2" charset="-78"/>
              </a:rPr>
              <a:t> فدورا انتخاب نمایید.</a:t>
            </a:r>
            <a:endParaRPr lang="en-US" sz="3000" b="1" i="1" dirty="0" smtClean="0">
              <a:cs typeface="B Yagut" pitchFamily="2" charset="-78"/>
            </a:endParaRPr>
          </a:p>
          <a:p>
            <a:pPr algn="just">
              <a:buNone/>
            </a:pPr>
            <a:endParaRPr lang="fa-IR" sz="3000"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15</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6" fill="hold" grpId="0" nodeType="clickEffect">
                                  <p:stCondLst>
                                    <p:cond delay="0"/>
                                  </p:stCondLst>
                                  <p:childTnLst>
                                    <p:animEffect transition="out" filter="barn(inHorizontal)">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xit" presetSubtype="26" fill="hold" grpId="0" nodeType="clickEffect">
                                  <p:stCondLst>
                                    <p:cond delay="0"/>
                                  </p:stCondLst>
                                  <p:childTnLst>
                                    <p:animEffect transition="out" filter="barn(inHorizontal)">
                                      <p:cBhvr>
                                        <p:cTn id="11" dur="2000"/>
                                        <p:tgtEl>
                                          <p:spTgt spid="3">
                                            <p:txEl>
                                              <p:pRg st="1" end="1"/>
                                            </p:txEl>
                                          </p:spTgt>
                                        </p:tgtEl>
                                      </p:cBhvr>
                                    </p:animEffect>
                                    <p:set>
                                      <p:cBhvr>
                                        <p:cTn id="12"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26" fill="hold" grpId="0" nodeType="clickEffect">
                                  <p:stCondLst>
                                    <p:cond delay="0"/>
                                  </p:stCondLst>
                                  <p:childTnLst>
                                    <p:animEffect transition="out" filter="barn(inHorizontal)">
                                      <p:cBhvr>
                                        <p:cTn id="16" dur="2000"/>
                                        <p:tgtEl>
                                          <p:spTgt spid="3">
                                            <p:txEl>
                                              <p:pRg st="2" end="2"/>
                                            </p:txEl>
                                          </p:spTgt>
                                        </p:tgtEl>
                                      </p:cBhvr>
                                    </p:animEffect>
                                    <p:set>
                                      <p:cBhvr>
                                        <p:cTn id="17"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285728"/>
            <a:ext cx="7719274" cy="6072230"/>
          </a:xfrm>
        </p:spPr>
        <p:txBody>
          <a:bodyPr>
            <a:normAutofit/>
          </a:bodyPr>
          <a:lstStyle/>
          <a:p>
            <a:pPr algn="just">
              <a:buFont typeface="Wingdings" pitchFamily="2" charset="2"/>
              <a:buChar char="v"/>
            </a:pPr>
            <a:r>
              <a:rPr lang="fa-IR" b="1" i="1" dirty="0" smtClean="0">
                <a:cs typeface="B Yagut" pitchFamily="2" charset="-78"/>
              </a:rPr>
              <a:t>3-روی پوشه </a:t>
            </a:r>
            <a:r>
              <a:rPr lang="en-US" b="1" i="1" dirty="0" err="1" smtClean="0">
                <a:cs typeface="B Yagut" pitchFamily="2" charset="-78"/>
              </a:rPr>
              <a:t>Dosutils</a:t>
            </a:r>
            <a:r>
              <a:rPr lang="fa-IR" b="1" i="1" dirty="0" smtClean="0">
                <a:cs typeface="B Yagut" pitchFamily="2" charset="-78"/>
              </a:rPr>
              <a:t> دبل کلیک کرده</a:t>
            </a:r>
            <a:r>
              <a:rPr lang="en-US" b="1" i="1" dirty="0" smtClean="0">
                <a:cs typeface="B Yagut" pitchFamily="2" charset="-78"/>
              </a:rPr>
              <a:t>;</a:t>
            </a:r>
            <a:r>
              <a:rPr lang="fa-IR" b="1" i="1" dirty="0" smtClean="0">
                <a:cs typeface="B Yagut" pitchFamily="2" charset="-78"/>
              </a:rPr>
              <a:t> سپس، روی برنامه کمکی </a:t>
            </a:r>
            <a:r>
              <a:rPr lang="en-US" b="1" i="1" dirty="0" err="1" smtClean="0">
                <a:cs typeface="B Yagut" pitchFamily="2" charset="-78"/>
              </a:rPr>
              <a:t>Rawrite</a:t>
            </a:r>
            <a:r>
              <a:rPr lang="fa-IR" b="1" i="1" dirty="0" smtClean="0">
                <a:cs typeface="B Yagut" pitchFamily="2" charset="-78"/>
              </a:rPr>
              <a:t> دبل کلیک نمایید. یک پنجره </a:t>
            </a:r>
            <a:r>
              <a:rPr lang="en-US" b="1" i="1" dirty="0" smtClean="0">
                <a:cs typeface="B Yagut" pitchFamily="2" charset="-78"/>
              </a:rPr>
              <a:t>DOS</a:t>
            </a:r>
            <a:r>
              <a:rPr lang="fa-IR" b="1" i="1" dirty="0" smtClean="0">
                <a:cs typeface="B Yagut" pitchFamily="2" charset="-78"/>
              </a:rPr>
              <a:t> حاوی </a:t>
            </a:r>
            <a:r>
              <a:rPr lang="en-US" b="1" i="1" dirty="0" err="1" smtClean="0">
                <a:cs typeface="B Yagut" pitchFamily="2" charset="-78"/>
              </a:rPr>
              <a:t>Rawrite</a:t>
            </a:r>
            <a:r>
              <a:rPr lang="fa-IR" b="1" i="1" dirty="0" smtClean="0">
                <a:cs typeface="B Yagut" pitchFamily="2" charset="-78"/>
              </a:rPr>
              <a:t> باز می شود.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4-در مقابل اعلان </a:t>
            </a:r>
            <a:r>
              <a:rPr lang="en-US" b="1" i="1" dirty="0" smtClean="0">
                <a:cs typeface="B Yagut" pitchFamily="2" charset="-78"/>
              </a:rPr>
              <a:t>Disk Image Source File Name</a:t>
            </a:r>
            <a:r>
              <a:rPr lang="fa-IR" b="1" i="1" dirty="0" smtClean="0">
                <a:cs typeface="B Yagut" pitchFamily="2" charset="-78"/>
              </a:rPr>
              <a:t> ، عبارت </a:t>
            </a:r>
            <a:endParaRPr lang="en-US" b="1" i="1" dirty="0" smtClean="0">
              <a:cs typeface="B Yagut" pitchFamily="2" charset="-78"/>
            </a:endParaRPr>
          </a:p>
          <a:p>
            <a:pPr algn="just">
              <a:buFont typeface="Wingdings" pitchFamily="2" charset="2"/>
              <a:buChar char="v"/>
            </a:pPr>
            <a:r>
              <a:rPr lang="en-US" b="1" i="1" dirty="0" smtClean="0">
                <a:cs typeface="B Yagut" pitchFamily="2" charset="-78"/>
              </a:rPr>
              <a:t>\images\bootdisk.img</a:t>
            </a:r>
            <a:r>
              <a:rPr lang="fa-IR" b="1" i="1" dirty="0" smtClean="0">
                <a:cs typeface="B Yagut" pitchFamily="2" charset="-78"/>
              </a:rPr>
              <a:t> را تایپ کرده و دکمه </a:t>
            </a:r>
            <a:r>
              <a:rPr lang="en-US" b="1" i="1" dirty="0" smtClean="0">
                <a:cs typeface="B Yagut" pitchFamily="2" charset="-78"/>
              </a:rPr>
              <a:t>Enter</a:t>
            </a:r>
            <a:r>
              <a:rPr lang="fa-IR" b="1" i="1" dirty="0" smtClean="0">
                <a:cs typeface="B Yagut" pitchFamily="2" charset="-78"/>
              </a:rPr>
              <a:t> را فشار دهید.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5-در مقابل اعلان </a:t>
            </a:r>
            <a:r>
              <a:rPr lang="en-US" b="1" i="1" dirty="0" smtClean="0">
                <a:cs typeface="B Yagut" pitchFamily="2" charset="-78"/>
              </a:rPr>
              <a:t>Enter Target Diskette Drive</a:t>
            </a:r>
            <a:r>
              <a:rPr lang="fa-IR" b="1" i="1" dirty="0" smtClean="0">
                <a:cs typeface="B Yagut" pitchFamily="2" charset="-78"/>
              </a:rPr>
              <a:t> کاراکتر مربوط به درایو فلاپی خود (معمولاً کاراکتر </a:t>
            </a:r>
            <a:r>
              <a:rPr lang="en-US" b="1" i="1" dirty="0" smtClean="0">
                <a:cs typeface="B Yagut" pitchFamily="2" charset="-78"/>
              </a:rPr>
              <a:t>a</a:t>
            </a:r>
            <a:r>
              <a:rPr lang="fa-IR" b="1" i="1" dirty="0" smtClean="0">
                <a:cs typeface="B Yagut" pitchFamily="2" charset="-78"/>
              </a:rPr>
              <a:t> ) را تایپ کنید و کلید </a:t>
            </a:r>
            <a:r>
              <a:rPr lang="en-US" b="1" i="1" dirty="0" smtClean="0">
                <a:cs typeface="B Yagut" pitchFamily="2" charset="-78"/>
              </a:rPr>
              <a:t>Enter</a:t>
            </a:r>
            <a:r>
              <a:rPr lang="fa-IR" b="1" i="1" dirty="0" smtClean="0">
                <a:cs typeface="B Yagut" pitchFamily="2" charset="-78"/>
              </a:rPr>
              <a:t> را فشار دهید.</a:t>
            </a: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16</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xit" presetSubtype="12" fill="hold" grpId="0" nodeType="clickEffect">
                                  <p:stCondLst>
                                    <p:cond delay="0"/>
                                  </p:stCondLst>
                                  <p:childTnLst>
                                    <p:animEffect transition="out" filter="strips(downLeft)">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8" presetClass="exit" presetSubtype="12" fill="hold" grpId="0" nodeType="clickEffect">
                                  <p:stCondLst>
                                    <p:cond delay="0"/>
                                  </p:stCondLst>
                                  <p:childTnLst>
                                    <p:animEffect transition="out" filter="strips(downLeft)">
                                      <p:cBhvr>
                                        <p:cTn id="11" dur="2000"/>
                                        <p:tgtEl>
                                          <p:spTgt spid="3">
                                            <p:txEl>
                                              <p:pRg st="1" end="1"/>
                                            </p:txEl>
                                          </p:spTgt>
                                        </p:tgtEl>
                                      </p:cBhvr>
                                    </p:animEffect>
                                    <p:set>
                                      <p:cBhvr>
                                        <p:cTn id="12"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8" presetClass="exit" presetSubtype="12" fill="hold" grpId="0" nodeType="clickEffect">
                                  <p:stCondLst>
                                    <p:cond delay="0"/>
                                  </p:stCondLst>
                                  <p:childTnLst>
                                    <p:animEffect transition="out" filter="strips(downLeft)">
                                      <p:cBhvr>
                                        <p:cTn id="16" dur="2000"/>
                                        <p:tgtEl>
                                          <p:spTgt spid="3">
                                            <p:txEl>
                                              <p:pRg st="2" end="2"/>
                                            </p:txEl>
                                          </p:spTgt>
                                        </p:tgtEl>
                                      </p:cBhvr>
                                    </p:animEffect>
                                    <p:set>
                                      <p:cBhvr>
                                        <p:cTn id="17"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8" presetClass="exit" presetSubtype="12" fill="hold" grpId="0" nodeType="clickEffect">
                                  <p:stCondLst>
                                    <p:cond delay="0"/>
                                  </p:stCondLst>
                                  <p:childTnLst>
                                    <p:animEffect transition="out" filter="strips(downLeft)">
                                      <p:cBhvr>
                                        <p:cTn id="21" dur="2000"/>
                                        <p:tgtEl>
                                          <p:spTgt spid="3">
                                            <p:txEl>
                                              <p:pRg st="3" end="3"/>
                                            </p:txEl>
                                          </p:spTgt>
                                        </p:tgtEl>
                                      </p:cBhvr>
                                    </p:animEffect>
                                    <p:set>
                                      <p:cBhvr>
                                        <p:cTn id="22" dur="1" fill="hold">
                                          <p:stCondLst>
                                            <p:cond delay="1999"/>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500042"/>
            <a:ext cx="7719274" cy="5929354"/>
          </a:xfrm>
        </p:spPr>
        <p:txBody>
          <a:bodyPr/>
          <a:lstStyle/>
          <a:p>
            <a:pPr algn="just">
              <a:buFont typeface="Wingdings" pitchFamily="2" charset="2"/>
              <a:buChar char="v"/>
            </a:pPr>
            <a:r>
              <a:rPr lang="fa-IR" b="1" i="1" dirty="0" smtClean="0">
                <a:cs typeface="B Yagut" pitchFamily="2" charset="-78"/>
              </a:rPr>
              <a:t>6-یک فلاپی خالی یا یک دیسکت فلاپی را که به تازگی فرمت کرده اید در کامپیوتر قرار دهیدو کلید </a:t>
            </a:r>
            <a:r>
              <a:rPr lang="en-US" b="1" i="1" dirty="0" smtClean="0">
                <a:cs typeface="B Yagut" pitchFamily="2" charset="-78"/>
              </a:rPr>
              <a:t>Enter</a:t>
            </a:r>
            <a:r>
              <a:rPr lang="fa-IR" b="1" i="1" dirty="0" smtClean="0">
                <a:cs typeface="B Yagut" pitchFamily="2" charset="-78"/>
              </a:rPr>
              <a:t> را یک بار دیگر فشار دهید . برنامه </a:t>
            </a:r>
            <a:r>
              <a:rPr lang="en-US" b="1" i="1" dirty="0" err="1" smtClean="0">
                <a:cs typeface="B Yagut" pitchFamily="2" charset="-78"/>
              </a:rPr>
              <a:t>Rawrite</a:t>
            </a:r>
            <a:r>
              <a:rPr lang="fa-IR" b="1" i="1" dirty="0" smtClean="0">
                <a:cs typeface="B Yagut" pitchFamily="2" charset="-78"/>
              </a:rPr>
              <a:t> پرونده </a:t>
            </a:r>
            <a:r>
              <a:rPr lang="en-US" b="1" i="1" dirty="0" smtClean="0">
                <a:cs typeface="B Yagut" pitchFamily="2" charset="-78"/>
              </a:rPr>
              <a:t>bootdisk.img</a:t>
            </a:r>
            <a:r>
              <a:rPr lang="fa-IR" b="1" i="1" dirty="0" smtClean="0">
                <a:cs typeface="B Yagut" pitchFamily="2" charset="-78"/>
              </a:rPr>
              <a:t> را خوانده و از آن برای ساختن یک فلاپی راه اندازی استفاده می کند. یک نشان دهنده عددی برای نمایش روند کار، با نوشته شدن روی دیسک ظاهر می شود.</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7-با به کار بردن نام پرونده منبع</a:t>
            </a:r>
          </a:p>
          <a:p>
            <a:pPr algn="just">
              <a:buNone/>
            </a:pPr>
            <a:r>
              <a:rPr lang="fa-IR" b="1" i="1" dirty="0" smtClean="0">
                <a:cs typeface="B Yagut" pitchFamily="2" charset="-78"/>
              </a:rPr>
              <a:t> </a:t>
            </a:r>
            <a:r>
              <a:rPr lang="en-US" b="1" i="1" dirty="0" smtClean="0">
                <a:cs typeface="B Yagut" pitchFamily="2" charset="-78"/>
              </a:rPr>
              <a:t>\images\drvblock.img</a:t>
            </a:r>
            <a:r>
              <a:rPr lang="fa-IR" b="1" i="1" dirty="0" smtClean="0">
                <a:cs typeface="B Yagut" pitchFamily="2" charset="-78"/>
              </a:rPr>
              <a:t> سه مرحله آخر را برای ساخت یک دیسک درایو دیگر، تکرار کنید.</a:t>
            </a: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17</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grpId="0" nodeType="clickEffect">
                                  <p:stCondLst>
                                    <p:cond delay="0"/>
                                  </p:stCondLst>
                                  <p:childTnLst>
                                    <p:animEffect transition="out" filter="wedge">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0" presetClass="exit" presetSubtype="0" fill="hold" grpId="0" nodeType="clickEffect">
                                  <p:stCondLst>
                                    <p:cond delay="0"/>
                                  </p:stCondLst>
                                  <p:childTnLst>
                                    <p:animEffect transition="out" filter="wedge">
                                      <p:cBhvr>
                                        <p:cTn id="11" dur="2000"/>
                                        <p:tgtEl>
                                          <p:spTgt spid="3">
                                            <p:txEl>
                                              <p:pRg st="1" end="1"/>
                                            </p:txEl>
                                          </p:spTgt>
                                        </p:tgtEl>
                                      </p:cBhvr>
                                    </p:animEffect>
                                    <p:set>
                                      <p:cBhvr>
                                        <p:cTn id="12"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0" presetClass="exit" presetSubtype="0" fill="hold" grpId="0" nodeType="clickEffect">
                                  <p:stCondLst>
                                    <p:cond delay="0"/>
                                  </p:stCondLst>
                                  <p:childTnLst>
                                    <p:animEffect transition="out" filter="wedge">
                                      <p:cBhvr>
                                        <p:cTn id="16" dur="2000"/>
                                        <p:tgtEl>
                                          <p:spTgt spid="3">
                                            <p:txEl>
                                              <p:pRg st="2" end="2"/>
                                            </p:txEl>
                                          </p:spTgt>
                                        </p:tgtEl>
                                      </p:cBhvr>
                                    </p:animEffect>
                                    <p:set>
                                      <p:cBhvr>
                                        <p:cTn id="17"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52" y="357166"/>
            <a:ext cx="7647836" cy="6000792"/>
          </a:xfrm>
        </p:spPr>
        <p:txBody>
          <a:bodyPr>
            <a:normAutofit/>
          </a:bodyPr>
          <a:lstStyle/>
          <a:p>
            <a:pPr algn="just">
              <a:lnSpc>
                <a:spcPct val="150000"/>
              </a:lnSpc>
              <a:buFont typeface="Wingdings" pitchFamily="2" charset="2"/>
              <a:buChar char="v"/>
            </a:pPr>
            <a:r>
              <a:rPr lang="fa-IR" b="1" i="1" dirty="0" smtClean="0">
                <a:cs typeface="B Yagut" pitchFamily="2" charset="-78"/>
              </a:rPr>
              <a:t>8-اگر فدورا را بر روی یک کامپیوتر دستی (</a:t>
            </a:r>
            <a:r>
              <a:rPr lang="en-US" b="1" i="1" dirty="0" err="1" smtClean="0">
                <a:cs typeface="B Yagut" pitchFamily="2" charset="-78"/>
              </a:rPr>
              <a:t>Laptap</a:t>
            </a:r>
            <a:r>
              <a:rPr lang="fa-IR" b="1" i="1" dirty="0" smtClean="0">
                <a:cs typeface="B Yagut" pitchFamily="2" charset="-78"/>
              </a:rPr>
              <a:t> یا یک </a:t>
            </a:r>
            <a:r>
              <a:rPr lang="en-US" b="1" i="1" dirty="0" smtClean="0">
                <a:cs typeface="B Yagut" pitchFamily="2" charset="-78"/>
              </a:rPr>
              <a:t>Notebook</a:t>
            </a:r>
            <a:r>
              <a:rPr lang="fa-IR" b="1" i="1" dirty="0" smtClean="0">
                <a:cs typeface="B Yagut" pitchFamily="2" charset="-78"/>
              </a:rPr>
              <a:t>) نصب می کنید، 6-4 را با درج نام پرونده </a:t>
            </a:r>
            <a:r>
              <a:rPr lang="en-US" b="1" i="1" dirty="0" smtClean="0">
                <a:cs typeface="B Yagut" pitchFamily="2" charset="-78"/>
              </a:rPr>
              <a:t>\images\pcmciadd.img</a:t>
            </a:r>
            <a:r>
              <a:rPr lang="fa-IR" b="1" i="1" dirty="0" smtClean="0">
                <a:cs typeface="B Yagut" pitchFamily="2" charset="-78"/>
              </a:rPr>
              <a:t> دوباره تکرار</a:t>
            </a:r>
          </a:p>
          <a:p>
            <a:pPr algn="just">
              <a:lnSpc>
                <a:spcPct val="150000"/>
              </a:lnSpc>
              <a:buNone/>
            </a:pPr>
            <a:r>
              <a:rPr lang="fa-IR" b="1" i="1" dirty="0" smtClean="0">
                <a:cs typeface="B Yagut" pitchFamily="2" charset="-78"/>
              </a:rPr>
              <a:t>   کنید تا یک دیسک که حاوی درایورهای متداول برای سخت افزار </a:t>
            </a:r>
            <a:r>
              <a:rPr lang="en-US" b="1" i="1" dirty="0" smtClean="0">
                <a:cs typeface="B Yagut" pitchFamily="2" charset="-78"/>
              </a:rPr>
              <a:t>Laptop</a:t>
            </a:r>
            <a:r>
              <a:rPr lang="fa-IR" b="1" i="1" dirty="0" smtClean="0">
                <a:cs typeface="B Yagut" pitchFamily="2" charset="-78"/>
              </a:rPr>
              <a:t> یا </a:t>
            </a:r>
            <a:r>
              <a:rPr lang="en-US" b="1" i="1" dirty="0" smtClean="0">
                <a:cs typeface="B Yagut" pitchFamily="2" charset="-78"/>
              </a:rPr>
              <a:t>Notebook</a:t>
            </a:r>
            <a:r>
              <a:rPr lang="fa-IR" b="1" i="1" dirty="0" smtClean="0">
                <a:cs typeface="B Yagut" pitchFamily="2" charset="-78"/>
              </a:rPr>
              <a:t> می باشد ساخته می شود.</a:t>
            </a:r>
            <a:endParaRPr lang="en-US" b="1" i="1" dirty="0" smtClean="0">
              <a:cs typeface="B Yagut" pitchFamily="2" charset="-78"/>
            </a:endParaRPr>
          </a:p>
          <a:p>
            <a:pPr algn="just">
              <a:lnSpc>
                <a:spcPct val="150000"/>
              </a:lnSpc>
              <a:buFont typeface="Wingdings" pitchFamily="2" charset="2"/>
              <a:buChar char="v"/>
            </a:pPr>
            <a:r>
              <a:rPr lang="fa-IR" b="1" i="1" dirty="0" smtClean="0">
                <a:cs typeface="B Yagut" pitchFamily="2" charset="-78"/>
              </a:rPr>
              <a:t>9-پس از ساختن فلاپی های ساخت فدورا، پنجره ای را که در آن کار می کنید، ببینید.</a:t>
            </a:r>
            <a:endParaRPr lang="en-US" b="1" i="1" dirty="0" smtClean="0">
              <a:cs typeface="B Yagut" pitchFamily="2" charset="-78"/>
            </a:endParaRPr>
          </a:p>
          <a:p>
            <a:pPr algn="just">
              <a:lnSpc>
                <a:spcPct val="150000"/>
              </a:lnSpc>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18</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16" fill="hold" grpId="0" nodeType="clickEffect">
                                  <p:stCondLst>
                                    <p:cond delay="0"/>
                                  </p:stCondLst>
                                  <p:childTnLst>
                                    <p:animEffect transition="out" filter="circle(in)">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16" fill="hold" grpId="0" nodeType="clickEffect">
                                  <p:stCondLst>
                                    <p:cond delay="0"/>
                                  </p:stCondLst>
                                  <p:childTnLst>
                                    <p:animEffect transition="out" filter="circle(in)">
                                      <p:cBhvr>
                                        <p:cTn id="11" dur="2000"/>
                                        <p:tgtEl>
                                          <p:spTgt spid="3">
                                            <p:txEl>
                                              <p:pRg st="1" end="1"/>
                                            </p:txEl>
                                          </p:spTgt>
                                        </p:tgtEl>
                                      </p:cBhvr>
                                    </p:animEffect>
                                    <p:set>
                                      <p:cBhvr>
                                        <p:cTn id="12"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xit" presetSubtype="16" fill="hold" grpId="0" nodeType="clickEffect">
                                  <p:stCondLst>
                                    <p:cond delay="0"/>
                                  </p:stCondLst>
                                  <p:childTnLst>
                                    <p:animEffect transition="out" filter="circle(in)">
                                      <p:cBhvr>
                                        <p:cTn id="16" dur="2000"/>
                                        <p:tgtEl>
                                          <p:spTgt spid="3">
                                            <p:txEl>
                                              <p:pRg st="2" end="2"/>
                                            </p:txEl>
                                          </p:spTgt>
                                        </p:tgtEl>
                                      </p:cBhvr>
                                    </p:animEffect>
                                    <p:set>
                                      <p:cBhvr>
                                        <p:cTn id="17"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214290"/>
            <a:ext cx="7719274" cy="2786082"/>
          </a:xfrm>
        </p:spPr>
        <p:txBody>
          <a:bodyPr>
            <a:noAutofit/>
          </a:bodyPr>
          <a:lstStyle/>
          <a:p>
            <a:pPr algn="just">
              <a:buFont typeface="Wingdings" pitchFamily="2" charset="2"/>
              <a:buChar char="v"/>
            </a:pPr>
            <a:endParaRPr lang="fa-IR" b="1" i="1" dirty="0" smtClean="0">
              <a:cs typeface="B Yagut" pitchFamily="2" charset="-78"/>
            </a:endParaRPr>
          </a:p>
          <a:p>
            <a:pPr algn="just">
              <a:buFont typeface="Wingdings" pitchFamily="2" charset="2"/>
              <a:buChar char="v"/>
            </a:pPr>
            <a:r>
              <a:rPr lang="fa-IR" b="1" i="1" dirty="0" smtClean="0">
                <a:cs typeface="B Yagut" pitchFamily="2" charset="-78"/>
              </a:rPr>
              <a:t>پس از به پایان رساندن کار ساخت فلاپی راه اندازی، آن را در کامپیوتر خود وارد کنید و آن را دوباره روشن کنید. بعد از چند لحظه آرام </a:t>
            </a:r>
            <a:r>
              <a:rPr lang="en-US" b="1" i="1" dirty="0" smtClean="0">
                <a:cs typeface="B Yagut" pitchFamily="2" charset="-78"/>
              </a:rPr>
              <a:t>Fedora Core</a:t>
            </a:r>
            <a:r>
              <a:rPr lang="fa-IR" b="1" i="1" dirty="0" smtClean="0">
                <a:cs typeface="B Yagut" pitchFamily="2" charset="-78"/>
              </a:rPr>
              <a:t> روی صفحه رویت خواهد شد.</a:t>
            </a:r>
          </a:p>
          <a:p>
            <a:pPr algn="just">
              <a:buNone/>
            </a:pPr>
            <a:r>
              <a:rPr lang="fa-IR" b="1" i="1" dirty="0" smtClean="0">
                <a:cs typeface="B Yagut" pitchFamily="2" charset="-78"/>
              </a:rPr>
              <a:t>  </a:t>
            </a:r>
            <a:endParaRPr lang="en-US" b="1" i="1" dirty="0" smtClean="0">
              <a:cs typeface="B Yagut" pitchFamily="2" charset="-78"/>
            </a:endParaRPr>
          </a:p>
          <a:p>
            <a:pPr algn="just">
              <a:buNone/>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19</a:t>
            </a:fld>
            <a:endParaRPr lang="fa-IR" dirty="0"/>
          </a:p>
        </p:txBody>
      </p:sp>
      <p:sp>
        <p:nvSpPr>
          <p:cNvPr id="7" name="Title 1"/>
          <p:cNvSpPr>
            <a:spLocks noGrp="1"/>
          </p:cNvSpPr>
          <p:nvPr>
            <p:ph type="title"/>
          </p:nvPr>
        </p:nvSpPr>
        <p:spPr>
          <a:xfrm>
            <a:off x="1428728" y="2786058"/>
            <a:ext cx="7286676" cy="857256"/>
          </a:xfrm>
        </p:spPr>
        <p:txBody>
          <a:bodyPr/>
          <a:lstStyle/>
          <a:p>
            <a:pPr algn="ctr"/>
            <a:r>
              <a:rPr lang="fa-IR" i="1" dirty="0" smtClean="0">
                <a:cs typeface="B Titr" pitchFamily="2" charset="-78"/>
              </a:rPr>
              <a:t>پرسش و پاسخ</a:t>
            </a:r>
            <a:endParaRPr lang="fa-IR" i="1" dirty="0">
              <a:cs typeface="B Titr" pitchFamily="2" charset="-78"/>
            </a:endParaRPr>
          </a:p>
        </p:txBody>
      </p:sp>
      <p:sp>
        <p:nvSpPr>
          <p:cNvPr id="5121" name="Rectangle 1"/>
          <p:cNvSpPr>
            <a:spLocks noChangeArrowheads="1"/>
          </p:cNvSpPr>
          <p:nvPr/>
        </p:nvSpPr>
        <p:spPr bwMode="auto">
          <a:xfrm>
            <a:off x="1214414" y="3571876"/>
            <a:ext cx="7715304"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fa-IR" sz="3000" b="1" i="1" dirty="0" smtClean="0">
                <a:cs typeface="B Yagut" pitchFamily="2" charset="-78"/>
              </a:rPr>
              <a:t>پرسش: چه تفاوتی بین </a:t>
            </a:r>
            <a:r>
              <a:rPr lang="en-US" sz="3000" b="1" i="1" dirty="0" smtClean="0">
                <a:cs typeface="B Yagut" pitchFamily="2" charset="-78"/>
              </a:rPr>
              <a:t>GNOME</a:t>
            </a:r>
            <a:r>
              <a:rPr lang="fa-IR" sz="3000" b="1" i="1" dirty="0" smtClean="0">
                <a:cs typeface="B Yagut" pitchFamily="2" charset="-78"/>
              </a:rPr>
              <a:t> و </a:t>
            </a:r>
            <a:r>
              <a:rPr lang="en-US" sz="3000" b="1" i="1" dirty="0" smtClean="0">
                <a:cs typeface="B Yagut" pitchFamily="2" charset="-78"/>
              </a:rPr>
              <a:t>KDE</a:t>
            </a:r>
            <a:r>
              <a:rPr lang="fa-IR" sz="3000" b="1" i="1" dirty="0" smtClean="0">
                <a:cs typeface="B Yagut" pitchFamily="2" charset="-78"/>
              </a:rPr>
              <a:t> قابل انتخاب در صفحه نمایش </a:t>
            </a:r>
            <a:r>
              <a:rPr lang="en-US" sz="3000" b="1" i="1" dirty="0" smtClean="0">
                <a:cs typeface="B Yagut" pitchFamily="2" charset="-78"/>
              </a:rPr>
              <a:t>Package Group Selection</a:t>
            </a:r>
            <a:r>
              <a:rPr lang="fa-IR" sz="3000" b="1" i="1" dirty="0" smtClean="0">
                <a:cs typeface="B Yagut" pitchFamily="2" charset="-78"/>
              </a:rPr>
              <a:t> وجود دارد؟</a:t>
            </a:r>
            <a:endParaRPr lang="en-US" sz="3000" b="1" i="1" dirty="0" smtClean="0">
              <a:cs typeface="B Yagut" pitchFamily="2" charset="-78"/>
            </a:endParaRPr>
          </a:p>
          <a:p>
            <a:pPr algn="just"/>
            <a:r>
              <a:rPr lang="fa-IR" sz="3000" b="1" i="1" dirty="0" smtClean="0">
                <a:cs typeface="B Yagut" pitchFamily="2" charset="-78"/>
              </a:rPr>
              <a:t>پاسخ:در فدورا، </a:t>
            </a:r>
            <a:r>
              <a:rPr lang="en-US" sz="3000" b="1" i="1" dirty="0" smtClean="0">
                <a:cs typeface="B Yagut" pitchFamily="2" charset="-78"/>
              </a:rPr>
              <a:t>GNOME </a:t>
            </a:r>
            <a:r>
              <a:rPr lang="fa-IR" sz="3000" b="1" i="1" dirty="0" smtClean="0">
                <a:cs typeface="B Yagut" pitchFamily="2" charset="-78"/>
              </a:rPr>
              <a:t>ساده تر می با شد و استفاده از آن آسانتر است و در ابزارهای مدیریتی سیستم   </a:t>
            </a:r>
            <a:r>
              <a:rPr lang="en-US" sz="3000" b="1" i="1" dirty="0" smtClean="0">
                <a:cs typeface="B Yagut" pitchFamily="2" charset="-78"/>
              </a:rPr>
              <a:t>Red Hat</a:t>
            </a:r>
            <a:r>
              <a:rPr lang="fa-IR" sz="3000" b="1" i="1" dirty="0" smtClean="0">
                <a:cs typeface="B Yagut" pitchFamily="2" charset="-78"/>
              </a:rPr>
              <a:t> به دقت منظور شده است. </a:t>
            </a:r>
            <a:endParaRPr kumimoji="0" lang="fa-IR" sz="3000" b="1" i="1" u="none" strike="noStrike" cap="none" normalizeH="0" baseline="0" dirty="0" smtClean="0">
              <a:ln>
                <a:noFill/>
              </a:ln>
              <a:solidFill>
                <a:schemeClr val="tx1"/>
              </a:solidFill>
              <a:effectLst/>
              <a:latin typeface="Arial" pitchFamily="34" charset="0"/>
              <a:cs typeface="B Yagu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121"/>
                                        </p:tgtEl>
                                        <p:attrNameLst>
                                          <p:attrName>style.visibility</p:attrName>
                                        </p:attrNameLst>
                                      </p:cBhvr>
                                      <p:to>
                                        <p:strVal val="visible"/>
                                      </p:to>
                                    </p:set>
                                    <p:animEffect transition="in" filter="randombar(horizontal)">
                                      <p:cBhvr>
                                        <p:cTn id="22" dur="500"/>
                                        <p:tgtEl>
                                          <p:spTgt spid="5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51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500042"/>
            <a:ext cx="7719274" cy="5929354"/>
          </a:xfrm>
        </p:spPr>
        <p:txBody>
          <a:bodyPr>
            <a:normAutofit/>
          </a:bodyPr>
          <a:lstStyle/>
          <a:p>
            <a:pPr algn="just">
              <a:buFont typeface="Wingdings" pitchFamily="2" charset="2"/>
              <a:buChar char="v"/>
            </a:pPr>
            <a:r>
              <a:rPr lang="fa-IR" b="1" i="1" dirty="0" smtClean="0">
                <a:cs typeface="B Yagut" pitchFamily="2" charset="-78"/>
              </a:rPr>
              <a:t>پرسش: سرعت پردازنده کامپیوتر من یا حافظه کامپیوتر من کمتر از مقدار پیشنهادی است.آیا می توانم با این وضعیت فدورا را روی کامپیوتر خود نصب کنم؟</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پاسخ:نه، حداقل برای نصب فدورا باید یک پردازنده 386 یا 486 داشته باشید تا بتوانید حداقل محاسبات ساده ریاضی را انجام دهید . به هر حال، یک پردازنده قدیمی تر یا کامپیوتری با حافظه محدودتر، گرچه ممکن است به درد کارهای  قبلی بخورد ولی برای کار با سیستم عامل و مرور </a:t>
            </a:r>
            <a:r>
              <a:rPr lang="en-US" b="1" i="1" dirty="0" smtClean="0">
                <a:cs typeface="B Yagut" pitchFamily="2" charset="-78"/>
              </a:rPr>
              <a:t>Web</a:t>
            </a:r>
            <a:r>
              <a:rPr lang="fa-IR" b="1" i="1" dirty="0" smtClean="0">
                <a:cs typeface="B Yagut" pitchFamily="2" charset="-78"/>
              </a:rPr>
              <a:t> مناسب نبوده و کارایی لازم را نخواهد داشت.</a:t>
            </a:r>
            <a:endParaRPr lang="en-US" b="1" i="1" dirty="0" smtClean="0">
              <a:cs typeface="B Yagut" pitchFamily="2" charset="-78"/>
            </a:endParaRPr>
          </a:p>
          <a:p>
            <a:pPr algn="just">
              <a:buFont typeface="Wingdings" pitchFamily="2" charset="2"/>
              <a:buChar char="v"/>
            </a:pPr>
            <a:endParaRPr lang="fa-IR" dirty="0"/>
          </a:p>
        </p:txBody>
      </p:sp>
      <p:sp>
        <p:nvSpPr>
          <p:cNvPr id="4" name="Slide Number Placeholder 3"/>
          <p:cNvSpPr>
            <a:spLocks noGrp="1"/>
          </p:cNvSpPr>
          <p:nvPr>
            <p:ph type="sldNum" sz="quarter" idx="12"/>
          </p:nvPr>
        </p:nvSpPr>
        <p:spPr/>
        <p:txBody>
          <a:bodyPr/>
          <a:lstStyle/>
          <a:p>
            <a:fld id="{E8E3E828-9D7E-4396-8179-F5B2C052A8E7}" type="slidenum">
              <a:rPr lang="fa-IR" smtClean="0"/>
              <a:pPr/>
              <a:t>20</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grpId="0" nodeType="clickEffect">
                                  <p:stCondLst>
                                    <p:cond delay="0"/>
                                  </p:stCondLst>
                                  <p:childTnLst>
                                    <p:animEffect transition="out" filter="randombar(horizontal)">
                                      <p:cBhvr>
                                        <p:cTn id="11" dur="2000"/>
                                        <p:tgtEl>
                                          <p:spTgt spid="3">
                                            <p:txEl>
                                              <p:pRg st="1" end="1"/>
                                            </p:txEl>
                                          </p:spTgt>
                                        </p:tgtEl>
                                      </p:cBhvr>
                                    </p:animEffect>
                                    <p:set>
                                      <p:cBhvr>
                                        <p:cTn id="12"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285728"/>
            <a:ext cx="7719274" cy="6143668"/>
          </a:xfrm>
        </p:spPr>
        <p:txBody>
          <a:bodyPr/>
          <a:lstStyle/>
          <a:p>
            <a:pPr algn="just">
              <a:buFont typeface="Wingdings" pitchFamily="2" charset="2"/>
              <a:buChar char="v"/>
            </a:pPr>
            <a:r>
              <a:rPr lang="fa-IR" b="1" i="1" dirty="0" smtClean="0">
                <a:cs typeface="B Yagut" pitchFamily="2" charset="-78"/>
              </a:rPr>
              <a:t>پرسش: آیا این مسئله صحت دارد که </a:t>
            </a:r>
            <a:r>
              <a:rPr lang="en-US" b="1" i="1" dirty="0" smtClean="0">
                <a:cs typeface="B Yagut" pitchFamily="2" charset="-78"/>
              </a:rPr>
              <a:t>Linux</a:t>
            </a:r>
            <a:r>
              <a:rPr lang="fa-IR" b="1" i="1" dirty="0" smtClean="0">
                <a:cs typeface="B Yagut" pitchFamily="2" charset="-78"/>
              </a:rPr>
              <a:t> را می توان "در بالای " سیستم پرونده ویندوز نصب کرد و به این ترتیب نیازی به پارتیشن بندی مجدد نیست؟</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پاسخ: بعضی از سیستم عامل </a:t>
            </a:r>
            <a:r>
              <a:rPr lang="en-US" b="1" i="1" dirty="0" smtClean="0">
                <a:cs typeface="B Yagut" pitchFamily="2" charset="-78"/>
              </a:rPr>
              <a:t>Linux</a:t>
            </a:r>
            <a:r>
              <a:rPr lang="fa-IR" b="1" i="1" dirty="0" smtClean="0">
                <a:cs typeface="B Yagut" pitchFamily="2" charset="-78"/>
              </a:rPr>
              <a:t> به نحوی طراحی شده اند که می توان آنها را در یک سیستم پرونده ویندوز نصب کرد. ولی، این نوع نصب مشکلاتی را ایجاد می کند، که حداقل آنها عملکرد بد و عدم ثبات عملکردها می باشد. اگر از </a:t>
            </a:r>
            <a:r>
              <a:rPr lang="en-US" b="1" i="1" dirty="0" smtClean="0">
                <a:cs typeface="B Yagut" pitchFamily="2" charset="-78"/>
              </a:rPr>
              <a:t>Linux</a:t>
            </a:r>
            <a:r>
              <a:rPr lang="fa-IR" b="1" i="1" dirty="0" smtClean="0">
                <a:cs typeface="B Yagut" pitchFamily="2" charset="-78"/>
              </a:rPr>
              <a:t> به طور جدی و برای انجام کارهای مهم می خواهید استفاده کنید، باید برای </a:t>
            </a:r>
            <a:r>
              <a:rPr lang="en-US" b="1" i="1" dirty="0" smtClean="0">
                <a:cs typeface="B Yagut" pitchFamily="2" charset="-78"/>
              </a:rPr>
              <a:t>Linux</a:t>
            </a:r>
            <a:r>
              <a:rPr lang="fa-IR" b="1" i="1" dirty="0" smtClean="0">
                <a:cs typeface="B Yagut" pitchFamily="2" charset="-78"/>
              </a:rPr>
              <a:t> پارتیشن های خاص آن را ایجاد کنید.</a:t>
            </a:r>
            <a:endParaRPr lang="en-US" b="1" i="1" dirty="0" smtClean="0">
              <a:cs typeface="B Yagut" pitchFamily="2" charset="-78"/>
            </a:endParaRPr>
          </a:p>
          <a:p>
            <a:pPr algn="just">
              <a:buNone/>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21</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grpId="0" nodeType="clickEffect">
                                  <p:stCondLst>
                                    <p:cond delay="0"/>
                                  </p:stCondLst>
                                  <p:childTnLst>
                                    <p:animEffect transition="out" filter="slide(fromBottom)">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2" presetClass="exit" presetSubtype="4" fill="hold" grpId="0" nodeType="clickEffect">
                                  <p:stCondLst>
                                    <p:cond delay="0"/>
                                  </p:stCondLst>
                                  <p:childTnLst>
                                    <p:animEffect transition="out" filter="slide(fromBottom)">
                                      <p:cBhvr>
                                        <p:cTn id="11" dur="2000"/>
                                        <p:tgtEl>
                                          <p:spTgt spid="3">
                                            <p:txEl>
                                              <p:pRg st="1" end="1"/>
                                            </p:txEl>
                                          </p:spTgt>
                                        </p:tgtEl>
                                      </p:cBhvr>
                                    </p:animEffect>
                                    <p:set>
                                      <p:cBhvr>
                                        <p:cTn id="12"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28604"/>
            <a:ext cx="7498080" cy="5819796"/>
          </a:xfrm>
        </p:spPr>
        <p:txBody>
          <a:bodyPr>
            <a:normAutofit/>
          </a:bodyPr>
          <a:lstStyle/>
          <a:p>
            <a:pPr algn="just">
              <a:lnSpc>
                <a:spcPct val="150000"/>
              </a:lnSpc>
              <a:buFont typeface="Wingdings" pitchFamily="2" charset="2"/>
              <a:buChar char="v"/>
            </a:pPr>
            <a:r>
              <a:rPr lang="en-US" b="1" i="1" dirty="0" smtClean="0">
                <a:cs typeface="B Yagut" pitchFamily="2" charset="-78"/>
              </a:rPr>
              <a:t>KDE</a:t>
            </a:r>
            <a:r>
              <a:rPr lang="fa-IR" b="1" i="1" dirty="0" smtClean="0">
                <a:cs typeface="B Yagut" pitchFamily="2" charset="-78"/>
              </a:rPr>
              <a:t>پیچیده تر و استفاده از آن مشکل تر و قبل از اینکه بتوانید از آن به راحتی استفاده کنید نیاز به یک پیکر بندی مفصل تر دارد. ولی در عین حال توجه داشته باشیدکه </a:t>
            </a:r>
            <a:r>
              <a:rPr lang="en-US" b="1" i="1" dirty="0" smtClean="0">
                <a:cs typeface="B Yagut" pitchFamily="2" charset="-78"/>
              </a:rPr>
              <a:t>KDE</a:t>
            </a:r>
            <a:r>
              <a:rPr lang="fa-IR" b="1" i="1" dirty="0" smtClean="0">
                <a:cs typeface="B Yagut" pitchFamily="2" charset="-78"/>
              </a:rPr>
              <a:t> قدرتمند تر و قابل برنامه نویسی می باشد و از گزینه های بسیار دیگری می توان در آن استفاده کرد. اگر در انتخاب </a:t>
            </a:r>
            <a:r>
              <a:rPr lang="en-US" b="1" i="1" dirty="0" smtClean="0">
                <a:cs typeface="B Yagut" pitchFamily="2" charset="-78"/>
              </a:rPr>
              <a:t>GNOME</a:t>
            </a:r>
            <a:r>
              <a:rPr lang="fa-IR" b="1" i="1" dirty="0" smtClean="0">
                <a:cs typeface="B Yagut" pitchFamily="2" charset="-78"/>
              </a:rPr>
              <a:t> و </a:t>
            </a:r>
            <a:r>
              <a:rPr lang="en-US" b="1" i="1" dirty="0" smtClean="0">
                <a:cs typeface="B Yagut" pitchFamily="2" charset="-78"/>
              </a:rPr>
              <a:t>KDE</a:t>
            </a:r>
            <a:r>
              <a:rPr lang="fa-IR" b="1" i="1" dirty="0" smtClean="0">
                <a:cs typeface="B Yagut" pitchFamily="2" charset="-78"/>
              </a:rPr>
              <a:t> شک دارید، می توانید هر دو را نصب کرده و به آسانی بین آنها سوییچ کنید.</a:t>
            </a: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22</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16" fill="hold" grpId="0" nodeType="clickEffect">
                                  <p:stCondLst>
                                    <p:cond delay="0"/>
                                  </p:stCondLst>
                                  <p:childTnLst>
                                    <p:animEffect transition="out" filter="diamond(in)">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85728"/>
            <a:ext cx="7498080" cy="1000132"/>
          </a:xfrm>
        </p:spPr>
        <p:txBody>
          <a:bodyPr>
            <a:normAutofit fontScale="90000"/>
          </a:bodyPr>
          <a:lstStyle/>
          <a:p>
            <a:pPr algn="ctr"/>
            <a:r>
              <a:rPr lang="fa-IR" i="1" dirty="0" smtClean="0">
                <a:cs typeface="B Titr" pitchFamily="2" charset="-78"/>
              </a:rPr>
              <a:t>شروع کردن نصب</a:t>
            </a:r>
            <a:r>
              <a:rPr lang="en-US" i="1" dirty="0" smtClean="0">
                <a:cs typeface="B Titr" pitchFamily="2" charset="-78"/>
              </a:rPr>
              <a:t/>
            </a:r>
            <a:br>
              <a:rPr lang="en-US" i="1" dirty="0" smtClean="0">
                <a:cs typeface="B Titr" pitchFamily="2" charset="-78"/>
              </a:rPr>
            </a:br>
            <a:endParaRPr lang="fa-IR" i="1" dirty="0">
              <a:cs typeface="B Titr" pitchFamily="2" charset="-78"/>
            </a:endParaRPr>
          </a:p>
        </p:txBody>
      </p:sp>
      <p:sp>
        <p:nvSpPr>
          <p:cNvPr id="3" name="Content Placeholder 2"/>
          <p:cNvSpPr>
            <a:spLocks noGrp="1"/>
          </p:cNvSpPr>
          <p:nvPr>
            <p:ph idx="1"/>
          </p:nvPr>
        </p:nvSpPr>
        <p:spPr>
          <a:xfrm>
            <a:off x="1214414" y="1071546"/>
            <a:ext cx="7719274" cy="5357850"/>
          </a:xfrm>
        </p:spPr>
        <p:txBody>
          <a:bodyPr/>
          <a:lstStyle/>
          <a:p>
            <a:pPr lvl="0" algn="just">
              <a:buFont typeface="Wingdings" pitchFamily="2" charset="2"/>
              <a:buChar char="v"/>
            </a:pPr>
            <a:r>
              <a:rPr lang="fa-IR" b="1" i="1" dirty="0" smtClean="0">
                <a:cs typeface="B Yagut" pitchFamily="2" charset="-78"/>
              </a:rPr>
              <a:t>در هر زمان می توانید بر روی دکمه </a:t>
            </a:r>
            <a:r>
              <a:rPr lang="en-US" b="1" i="1" dirty="0" smtClean="0">
                <a:cs typeface="B Yagut" pitchFamily="2" charset="-78"/>
              </a:rPr>
              <a:t>Release Note</a:t>
            </a:r>
            <a:r>
              <a:rPr lang="fa-IR" b="1" i="1" dirty="0" smtClean="0">
                <a:cs typeface="B Yagut" pitchFamily="2" charset="-78"/>
              </a:rPr>
              <a:t> برای نمایش یک کادر محاوره ای کلیک کنید که حاوی اطلاعات بیشتری درباره این نسخه از فدورا می باشد.</a:t>
            </a:r>
            <a:endParaRPr lang="en-US" b="1" i="1" dirty="0" smtClean="0">
              <a:cs typeface="B Yagut" pitchFamily="2" charset="-78"/>
            </a:endParaRPr>
          </a:p>
          <a:p>
            <a:pPr lvl="0" algn="just">
              <a:buFont typeface="Wingdings" pitchFamily="2" charset="2"/>
              <a:buChar char="v"/>
            </a:pPr>
            <a:r>
              <a:rPr lang="en-US" b="1" i="1" dirty="0" smtClean="0">
                <a:cs typeface="B Yagut" pitchFamily="2" charset="-78"/>
              </a:rPr>
              <a:t>Activity Panel </a:t>
            </a:r>
            <a:r>
              <a:rPr lang="fa-IR" b="1" i="1" dirty="0" smtClean="0">
                <a:cs typeface="B Yagut" pitchFamily="2" charset="-78"/>
              </a:rPr>
              <a:t>ناحیه ای از صفحه مانیتور است که کاربر در حین عمل نصب می تواند با برنامه تقابل محاوره داشته باشد.</a:t>
            </a:r>
          </a:p>
          <a:p>
            <a:pPr algn="just">
              <a:buFont typeface="Wingdings" pitchFamily="2" charset="2"/>
              <a:buChar char="v"/>
            </a:pPr>
            <a:r>
              <a:rPr lang="en-US" b="1" i="1" dirty="0" smtClean="0">
                <a:cs typeface="B Yagut" pitchFamily="2" charset="-78"/>
              </a:rPr>
              <a:t>Help Panel </a:t>
            </a:r>
            <a:r>
              <a:rPr lang="fa-IR" b="1" i="1" dirty="0" smtClean="0">
                <a:cs typeface="B Yagut" pitchFamily="2" charset="-78"/>
              </a:rPr>
              <a:t> نشان دهنده اطلاعات درباره تصمیماتی است که شما در هر لحظه </a:t>
            </a:r>
            <a:r>
              <a:rPr lang="en-US" b="1" i="1" dirty="0" smtClean="0">
                <a:cs typeface="B Yagut" pitchFamily="2" charset="-78"/>
              </a:rPr>
              <a:t>Activity Panel</a:t>
            </a:r>
            <a:r>
              <a:rPr lang="fa-IR" b="1" i="1" dirty="0" smtClean="0">
                <a:cs typeface="B Yagut" pitchFamily="2" charset="-78"/>
              </a:rPr>
              <a:t> اتخاذ می کنید.</a:t>
            </a:r>
            <a:endParaRPr lang="en-US" b="1" i="1" dirty="0" smtClean="0">
              <a:cs typeface="B Yagut" pitchFamily="2" charset="-78"/>
            </a:endParaRPr>
          </a:p>
          <a:p>
            <a:pPr lvl="0" algn="just">
              <a:buNone/>
            </a:pP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6" fill="hold" grpId="0" nodeType="clickEffect">
                                  <p:stCondLst>
                                    <p:cond delay="0"/>
                                  </p:stCondLst>
                                  <p:childTnLst>
                                    <p:animEffect transition="out" filter="barn(inHorizontal)">
                                      <p:cBhvr>
                                        <p:cTn id="11" dur="2000"/>
                                        <p:tgtEl>
                                          <p:spTgt spid="3">
                                            <p:txEl>
                                              <p:pRg st="0" end="0"/>
                                            </p:txEl>
                                          </p:spTgt>
                                        </p:tgtEl>
                                      </p:cBhvr>
                                    </p:animEffect>
                                    <p:set>
                                      <p:cBhvr>
                                        <p:cTn id="12"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26" fill="hold" grpId="0" nodeType="clickEffect">
                                  <p:stCondLst>
                                    <p:cond delay="0"/>
                                  </p:stCondLst>
                                  <p:childTnLst>
                                    <p:animEffect transition="out" filter="barn(inHorizontal)">
                                      <p:cBhvr>
                                        <p:cTn id="16" dur="2000"/>
                                        <p:tgtEl>
                                          <p:spTgt spid="3">
                                            <p:txEl>
                                              <p:pRg st="1" end="1"/>
                                            </p:txEl>
                                          </p:spTgt>
                                        </p:tgtEl>
                                      </p:cBhvr>
                                    </p:animEffect>
                                    <p:set>
                                      <p:cBhvr>
                                        <p:cTn id="17"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6" presetClass="exit" presetSubtype="26" fill="hold" grpId="0" nodeType="clickEffect">
                                  <p:stCondLst>
                                    <p:cond delay="0"/>
                                  </p:stCondLst>
                                  <p:childTnLst>
                                    <p:animEffect transition="out" filter="barn(inHorizontal)">
                                      <p:cBhvr>
                                        <p:cTn id="21" dur="2000"/>
                                        <p:tgtEl>
                                          <p:spTgt spid="3">
                                            <p:txEl>
                                              <p:pRg st="2" end="2"/>
                                            </p:txEl>
                                          </p:spTgt>
                                        </p:tgtEl>
                                      </p:cBhvr>
                                    </p:animEffect>
                                    <p:set>
                                      <p:cBhvr>
                                        <p:cTn id="22"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214290"/>
            <a:ext cx="7719274" cy="6215106"/>
          </a:xfrm>
        </p:spPr>
        <p:txBody>
          <a:bodyPr>
            <a:normAutofit/>
          </a:bodyPr>
          <a:lstStyle/>
          <a:p>
            <a:pPr lvl="0" algn="just">
              <a:buFont typeface="Wingdings" pitchFamily="2" charset="2"/>
              <a:buChar char="v"/>
            </a:pPr>
            <a:r>
              <a:rPr lang="fa-IR" b="1" i="1" dirty="0" smtClean="0">
                <a:cs typeface="B Yagut" pitchFamily="2" charset="-78"/>
              </a:rPr>
              <a:t>دکمه </a:t>
            </a:r>
            <a:r>
              <a:rPr lang="en-US" b="1" i="1" dirty="0" smtClean="0">
                <a:cs typeface="B Yagut" pitchFamily="2" charset="-78"/>
              </a:rPr>
              <a:t>Next</a:t>
            </a:r>
            <a:r>
              <a:rPr lang="fa-IR" b="1" i="1" dirty="0" smtClean="0">
                <a:cs typeface="B Yagut" pitchFamily="2" charset="-78"/>
              </a:rPr>
              <a:t> هنگامی فعال می شود که شما کار پیکربندی در </a:t>
            </a:r>
            <a:r>
              <a:rPr lang="en-US" b="1" i="1" dirty="0" smtClean="0">
                <a:cs typeface="B Yagut" pitchFamily="2" charset="-78"/>
              </a:rPr>
              <a:t>Active Panel </a:t>
            </a:r>
            <a:r>
              <a:rPr lang="fa-IR" b="1" i="1" dirty="0" smtClean="0">
                <a:cs typeface="B Yagut" pitchFamily="2" charset="-78"/>
              </a:rPr>
              <a:t>را در این مرحله به پایان رسانده و بخواهید به مرحله بعدی نصب بروید.</a:t>
            </a:r>
          </a:p>
          <a:p>
            <a:pPr lvl="0" algn="just">
              <a:buFont typeface="Wingdings" pitchFamily="2" charset="2"/>
              <a:buChar char="v"/>
            </a:pPr>
            <a:r>
              <a:rPr lang="fa-IR" b="1" i="1" dirty="0" smtClean="0">
                <a:cs typeface="B Yagut" pitchFamily="2" charset="-78"/>
              </a:rPr>
              <a:t>دکمه </a:t>
            </a:r>
            <a:r>
              <a:rPr lang="en-US" b="1" i="1" dirty="0" smtClean="0">
                <a:cs typeface="B Yagut" pitchFamily="2" charset="-78"/>
              </a:rPr>
              <a:t>Back</a:t>
            </a:r>
            <a:r>
              <a:rPr lang="fa-IR" b="1" i="1" dirty="0" smtClean="0">
                <a:cs typeface="B Yagut" pitchFamily="2" charset="-78"/>
              </a:rPr>
              <a:t> هنگامی به کار برده می شود که خودتان متوجه شوید مرتکب اشتباهی در مرحله قبلی نصب شده اید و بخواهید برای برطرف کردن اشتباه به مرحله قبلی بروید. توجه داشته باشید که دکمه </a:t>
            </a:r>
            <a:r>
              <a:rPr lang="en-US" b="1" i="1" dirty="0" smtClean="0">
                <a:cs typeface="B Yagut" pitchFamily="2" charset="-78"/>
              </a:rPr>
              <a:t>Back</a:t>
            </a:r>
            <a:r>
              <a:rPr lang="fa-IR" b="1" i="1" dirty="0" smtClean="0">
                <a:cs typeface="B Yagut" pitchFamily="2" charset="-78"/>
              </a:rPr>
              <a:t> در صورتی که تغییرات را در سیستم به طور دایم اعمال کرده باشید، دیگر در دسترس قرار نخواهد گرفت.</a:t>
            </a: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24</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714620"/>
            <a:ext cx="7498080" cy="714380"/>
          </a:xfrm>
        </p:spPr>
        <p:txBody>
          <a:bodyPr>
            <a:normAutofit fontScale="90000"/>
          </a:bodyPr>
          <a:lstStyle/>
          <a:p>
            <a:pPr algn="ctr"/>
            <a:r>
              <a:rPr lang="fa-IR" i="1" dirty="0" smtClean="0">
                <a:cs typeface="B Titr" pitchFamily="2" charset="-78"/>
              </a:rPr>
              <a:t>انتخاب زبان</a:t>
            </a:r>
            <a:r>
              <a:rPr lang="en-US" i="1" dirty="0" smtClean="0">
                <a:cs typeface="B Titr" pitchFamily="2" charset="-78"/>
              </a:rPr>
              <a:t/>
            </a:r>
            <a:br>
              <a:rPr lang="en-US" i="1" dirty="0" smtClean="0">
                <a:cs typeface="B Titr" pitchFamily="2" charset="-78"/>
              </a:rPr>
            </a:br>
            <a:endParaRPr lang="fa-IR" i="1" dirty="0">
              <a:cs typeface="B Titr" pitchFamily="2" charset="-78"/>
            </a:endParaRPr>
          </a:p>
        </p:txBody>
      </p:sp>
      <p:sp>
        <p:nvSpPr>
          <p:cNvPr id="3" name="Content Placeholder 2"/>
          <p:cNvSpPr>
            <a:spLocks noGrp="1"/>
          </p:cNvSpPr>
          <p:nvPr>
            <p:ph idx="1"/>
          </p:nvPr>
        </p:nvSpPr>
        <p:spPr>
          <a:xfrm>
            <a:off x="1435608" y="357166"/>
            <a:ext cx="7498080" cy="2571768"/>
          </a:xfrm>
        </p:spPr>
        <p:txBody>
          <a:bodyPr>
            <a:noAutofit/>
          </a:bodyPr>
          <a:lstStyle/>
          <a:p>
            <a:pPr algn="just">
              <a:lnSpc>
                <a:spcPct val="150000"/>
              </a:lnSpc>
              <a:buFont typeface="Wingdings" pitchFamily="2" charset="2"/>
              <a:buChar char="v"/>
            </a:pPr>
            <a:r>
              <a:rPr lang="fa-IR" sz="2700" b="1" i="1" dirty="0" smtClean="0">
                <a:cs typeface="B Yagut" pitchFamily="2" charset="-78"/>
              </a:rPr>
              <a:t>چنانچه کلیه اطلاعات ارائه شده در اولین صفحه نمایش </a:t>
            </a:r>
            <a:r>
              <a:rPr lang="en-US" sz="2700" b="1" i="1" dirty="0" smtClean="0">
                <a:cs typeface="B Yagut" pitchFamily="2" charset="-78"/>
              </a:rPr>
              <a:t>Help Panel</a:t>
            </a:r>
            <a:r>
              <a:rPr lang="fa-IR" sz="2700" b="1" i="1" dirty="0" smtClean="0">
                <a:cs typeface="B Yagut" pitchFamily="2" charset="-78"/>
              </a:rPr>
              <a:t> را خوانده اید و آماده نصب فدورا می باشید، روی دکمه </a:t>
            </a:r>
            <a:r>
              <a:rPr lang="en-US" sz="2700" b="1" i="1" dirty="0" smtClean="0">
                <a:cs typeface="B Yagut" pitchFamily="2" charset="-78"/>
              </a:rPr>
              <a:t>Next</a:t>
            </a:r>
            <a:r>
              <a:rPr lang="fa-IR" sz="2700" b="1" i="1" dirty="0" smtClean="0">
                <a:cs typeface="B Yagut" pitchFamily="2" charset="-78"/>
              </a:rPr>
              <a:t> کلیک کنید تا به اولین مرحله نصب بروید</a:t>
            </a:r>
            <a:endParaRPr lang="fa-IR" sz="2700"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25</a:t>
            </a:fld>
            <a:endParaRPr lang="fa-IR"/>
          </a:p>
        </p:txBody>
      </p:sp>
      <p:sp>
        <p:nvSpPr>
          <p:cNvPr id="5" name="Rectangle 4"/>
          <p:cNvSpPr/>
          <p:nvPr/>
        </p:nvSpPr>
        <p:spPr>
          <a:xfrm>
            <a:off x="1357290" y="3286124"/>
            <a:ext cx="7500990" cy="3554819"/>
          </a:xfrm>
          <a:prstGeom prst="rect">
            <a:avLst/>
          </a:prstGeom>
          <a:noFill/>
        </p:spPr>
        <p:txBody>
          <a:bodyPr wrap="square" lIns="91440" tIns="45720" rIns="91440" bIns="45720">
            <a:spAutoFit/>
          </a:bodyPr>
          <a:lstStyle/>
          <a:p>
            <a:pPr algn="just">
              <a:lnSpc>
                <a:spcPct val="150000"/>
              </a:lnSpc>
            </a:pPr>
            <a:r>
              <a:rPr lang="fa-IR" sz="2500" b="1" i="1" dirty="0" smtClean="0">
                <a:latin typeface="BankGothic Md BT" pitchFamily="34" charset="0"/>
                <a:cs typeface="B Yagut" pitchFamily="2" charset="-78"/>
              </a:rPr>
              <a:t>اولین مرحله نصب، انتخاب زبانی است که برنامه نصب خود آن را در پروسه نصب به کار می برد. این زبان، زبانی نیست که فدورا بعد از نصب سیستم عامل بر روی کامپیوتر شما، به کار خواهد برد</a:t>
            </a:r>
            <a:r>
              <a:rPr lang="en-US" sz="2500" b="1" i="1" dirty="0" smtClean="0">
                <a:latin typeface="BankGothic Md BT" pitchFamily="34" charset="0"/>
                <a:cs typeface="B Yagut" pitchFamily="2" charset="-78"/>
              </a:rPr>
              <a:t>;</a:t>
            </a:r>
            <a:r>
              <a:rPr lang="fa-IR" sz="2500" b="1" i="1" dirty="0" smtClean="0">
                <a:latin typeface="BankGothic Md BT" pitchFamily="34" charset="0"/>
                <a:cs typeface="B Yagut" pitchFamily="2" charset="-78"/>
              </a:rPr>
              <a:t> این انتخاب فقط در ادامه کار نصب استفاده می شود. پس از انتخاب زبان مورد نظر، روی دکمه </a:t>
            </a:r>
            <a:r>
              <a:rPr lang="en-US" sz="2500" b="1" i="1" dirty="0" smtClean="0">
                <a:latin typeface="BankGothic Md BT" pitchFamily="34" charset="0"/>
                <a:cs typeface="B Yagut" pitchFamily="2" charset="-78"/>
              </a:rPr>
              <a:t>Next</a:t>
            </a:r>
            <a:r>
              <a:rPr lang="fa-IR" sz="2500" b="1" i="1" dirty="0" smtClean="0">
                <a:latin typeface="BankGothic Md BT" pitchFamily="34" charset="0"/>
                <a:cs typeface="B Yagut" pitchFamily="2" charset="-78"/>
              </a:rPr>
              <a:t> کلیک کنید.</a:t>
            </a:r>
            <a:endParaRPr lang="en-US" sz="2500" b="1" i="1" dirty="0" smtClean="0">
              <a:latin typeface="BankGothic Md BT" pitchFamily="34" charset="0"/>
              <a:cs typeface="B Yagut" pitchFamily="2" charset="-78"/>
            </a:endParaRPr>
          </a:p>
          <a:p>
            <a:pPr algn="just">
              <a:lnSpc>
                <a:spcPct val="150000"/>
              </a:lnSpc>
            </a:pPr>
            <a:endParaRPr lang="en-US" sz="2500" b="1" i="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ankGothic Md BT" pitchFamily="34" charset="0"/>
              <a:cs typeface="B Yagu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grpId="0" nodeType="clickEffect">
                                  <p:stCondLst>
                                    <p:cond delay="0"/>
                                  </p:stCondLst>
                                  <p:childTnLst>
                                    <p:animEffect transition="out" filter="wheel(4)">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1" presetClass="exit" presetSubtype="4" fill="hold" grpId="0" nodeType="clickEffect">
                                  <p:stCondLst>
                                    <p:cond delay="0"/>
                                  </p:stCondLst>
                                  <p:childTnLst>
                                    <p:animEffect transition="out" filter="wheel(4)">
                                      <p:cBhvr>
                                        <p:cTn id="11" dur="2000"/>
                                        <p:tgtEl>
                                          <p:spTgt spid="2"/>
                                        </p:tgtEl>
                                      </p:cBhvr>
                                    </p:animEffect>
                                    <p:set>
                                      <p:cBhvr>
                                        <p:cTn id="12" dur="1" fill="hold">
                                          <p:stCondLst>
                                            <p:cond delay="1999"/>
                                          </p:stCondLst>
                                        </p:cTn>
                                        <p:tgtEl>
                                          <p:spTgt spid="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0" presetClass="exit" presetSubtype="0" fill="hold" grpId="0" nodeType="clickEffect">
                                  <p:stCondLst>
                                    <p:cond delay="0"/>
                                  </p:stCondLst>
                                  <p:childTnLst>
                                    <p:animEffect transition="out" filter="wedg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428604"/>
            <a:ext cx="7498080" cy="928694"/>
          </a:xfrm>
        </p:spPr>
        <p:txBody>
          <a:bodyPr>
            <a:normAutofit fontScale="90000"/>
          </a:bodyPr>
          <a:lstStyle/>
          <a:p>
            <a:pPr algn="ctr"/>
            <a:r>
              <a:rPr lang="fa-IR" i="1" dirty="0" smtClean="0">
                <a:cs typeface="B Titr" pitchFamily="2" charset="-78"/>
              </a:rPr>
              <a:t>پیکر بندی صفحه کلید</a:t>
            </a:r>
            <a:r>
              <a:rPr lang="en-US" i="1" dirty="0" smtClean="0">
                <a:cs typeface="B Titr" pitchFamily="2" charset="-78"/>
              </a:rPr>
              <a:t/>
            </a:r>
            <a:br>
              <a:rPr lang="en-US" i="1" dirty="0" smtClean="0">
                <a:cs typeface="B Titr" pitchFamily="2" charset="-78"/>
              </a:rPr>
            </a:br>
            <a:endParaRPr lang="fa-IR" i="1" dirty="0">
              <a:cs typeface="B Titr" pitchFamily="2" charset="-78"/>
            </a:endParaRPr>
          </a:p>
        </p:txBody>
      </p:sp>
      <p:sp>
        <p:nvSpPr>
          <p:cNvPr id="3" name="Content Placeholder 2"/>
          <p:cNvSpPr>
            <a:spLocks noGrp="1"/>
          </p:cNvSpPr>
          <p:nvPr>
            <p:ph idx="1"/>
          </p:nvPr>
        </p:nvSpPr>
        <p:spPr>
          <a:xfrm>
            <a:off x="1214414" y="1428736"/>
            <a:ext cx="7719274" cy="4714908"/>
          </a:xfrm>
        </p:spPr>
        <p:txBody>
          <a:bodyPr/>
          <a:lstStyle/>
          <a:p>
            <a:pPr algn="just">
              <a:lnSpc>
                <a:spcPct val="150000"/>
              </a:lnSpc>
              <a:buFont typeface="Wingdings" pitchFamily="2" charset="2"/>
              <a:buChar char="v"/>
            </a:pPr>
            <a:r>
              <a:rPr lang="fa-IR" b="1" i="1" dirty="0" smtClean="0">
                <a:cs typeface="B Yagut" pitchFamily="2" charset="-78"/>
              </a:rPr>
              <a:t> سپس از شما درخواست می شود تا یک طرح سر تاسری برای صفحه کلید انتخاب کنید.اگر از یک طرح صفحه کلید به جز طرح استاندارد </a:t>
            </a:r>
            <a:r>
              <a:rPr lang="en-US" b="1" i="1" dirty="0" smtClean="0">
                <a:cs typeface="B Yagut" pitchFamily="2" charset="-78"/>
              </a:rPr>
              <a:t>U.S. English</a:t>
            </a:r>
            <a:r>
              <a:rPr lang="fa-IR" b="1" i="1" dirty="0" smtClean="0">
                <a:cs typeface="B Yagut" pitchFamily="2" charset="-78"/>
              </a:rPr>
              <a:t> استفاده می کنید، در اینجا باید این طرح را انتخاب نمایید. پس از انتخاب طرح مورد نظر، برای ادامه کار، روی دکمه </a:t>
            </a:r>
            <a:r>
              <a:rPr lang="en-US" b="1" i="1" dirty="0" smtClean="0">
                <a:cs typeface="B Yagut" pitchFamily="2" charset="-78"/>
              </a:rPr>
              <a:t>Next</a:t>
            </a:r>
            <a:r>
              <a:rPr lang="fa-IR" b="1" i="1" dirty="0" smtClean="0">
                <a:cs typeface="B Yagut" pitchFamily="2" charset="-78"/>
              </a:rPr>
              <a:t> کلیک کنید.</a:t>
            </a:r>
            <a:endParaRPr lang="en-US" b="1" i="1" dirty="0" smtClean="0">
              <a:cs typeface="B Yagut" pitchFamily="2" charset="-78"/>
            </a:endParaRPr>
          </a:p>
          <a:p>
            <a:pPr algn="just">
              <a:lnSpc>
                <a:spcPct val="150000"/>
              </a:lnSpc>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26</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xit" presetSubtype="12" fill="hold" grpId="0" nodeType="clickEffect">
                                  <p:stCondLst>
                                    <p:cond delay="0"/>
                                  </p:stCondLst>
                                  <p:childTnLst>
                                    <p:animEffect transition="out" filter="strips(downLeft)">
                                      <p:cBhvr>
                                        <p:cTn id="11" dur="2000"/>
                                        <p:tgtEl>
                                          <p:spTgt spid="3">
                                            <p:txEl>
                                              <p:pRg st="0" end="0"/>
                                            </p:txEl>
                                          </p:spTgt>
                                        </p:tgtEl>
                                      </p:cBhvr>
                                    </p:animEffect>
                                    <p:set>
                                      <p:cBhvr>
                                        <p:cTn id="12"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85728"/>
            <a:ext cx="7498080" cy="857256"/>
          </a:xfrm>
        </p:spPr>
        <p:txBody>
          <a:bodyPr>
            <a:normAutofit fontScale="90000"/>
          </a:bodyPr>
          <a:lstStyle/>
          <a:p>
            <a:pPr algn="ctr"/>
            <a:r>
              <a:rPr lang="fa-IR" i="1" dirty="0" smtClean="0">
                <a:cs typeface="B Titr" pitchFamily="2" charset="-78"/>
              </a:rPr>
              <a:t>پیکر بندی ماوس</a:t>
            </a:r>
            <a:r>
              <a:rPr lang="en-US" i="1" dirty="0" smtClean="0">
                <a:cs typeface="B Titr" pitchFamily="2" charset="-78"/>
              </a:rPr>
              <a:t/>
            </a:r>
            <a:br>
              <a:rPr lang="en-US" i="1" dirty="0" smtClean="0">
                <a:cs typeface="B Titr" pitchFamily="2" charset="-78"/>
              </a:rPr>
            </a:br>
            <a:endParaRPr lang="fa-IR" i="1" dirty="0">
              <a:cs typeface="B Titr" pitchFamily="2" charset="-78"/>
            </a:endParaRPr>
          </a:p>
        </p:txBody>
      </p:sp>
      <p:sp>
        <p:nvSpPr>
          <p:cNvPr id="3" name="Content Placeholder 2"/>
          <p:cNvSpPr>
            <a:spLocks noGrp="1"/>
          </p:cNvSpPr>
          <p:nvPr>
            <p:ph idx="1"/>
          </p:nvPr>
        </p:nvSpPr>
        <p:spPr>
          <a:xfrm>
            <a:off x="1285852" y="1142984"/>
            <a:ext cx="7647836" cy="5105416"/>
          </a:xfrm>
        </p:spPr>
        <p:txBody>
          <a:bodyPr>
            <a:normAutofit/>
          </a:bodyPr>
          <a:lstStyle/>
          <a:p>
            <a:pPr algn="just">
              <a:lnSpc>
                <a:spcPct val="120000"/>
              </a:lnSpc>
              <a:buFont typeface="Wingdings" pitchFamily="2" charset="2"/>
              <a:buChar char="v"/>
            </a:pPr>
            <a:r>
              <a:rPr lang="fa-IR" b="1" i="1" dirty="0" smtClean="0">
                <a:cs typeface="B Yagut" pitchFamily="2" charset="-78"/>
              </a:rPr>
              <a:t>سپس از شما خواسته می شود تا ماوس یا وسیله اشاره گر خود را در فدورا مشخص سازید _مثل نوع ماوسی که در حال به کار بردن آن هستید و تعداد دکمه هایی که این ماوس دارد.صفحه نمایش </a:t>
            </a:r>
            <a:r>
              <a:rPr lang="en-US" b="1" i="1" dirty="0" smtClean="0">
                <a:cs typeface="B Yagut" pitchFamily="2" charset="-78"/>
              </a:rPr>
              <a:t>Mouse Configuration</a:t>
            </a:r>
            <a:r>
              <a:rPr lang="fa-IR" b="1" i="1" dirty="0" smtClean="0">
                <a:cs typeface="B Yagut" pitchFamily="2" charset="-78"/>
              </a:rPr>
              <a:t> می باشد.</a:t>
            </a:r>
            <a:endParaRPr lang="en-US" b="1" i="1" dirty="0" smtClean="0">
              <a:cs typeface="B Yagut" pitchFamily="2" charset="-78"/>
            </a:endParaRPr>
          </a:p>
          <a:p>
            <a:pPr algn="just">
              <a:lnSpc>
                <a:spcPct val="120000"/>
              </a:lnSpc>
              <a:buFont typeface="Wingdings" pitchFamily="2" charset="2"/>
              <a:buChar char="v"/>
            </a:pPr>
            <a:r>
              <a:rPr lang="fa-IR" b="1" i="1" dirty="0" smtClean="0">
                <a:cs typeface="B Yagut" pitchFamily="2" charset="-78"/>
              </a:rPr>
              <a:t>کاربرانی که ماوس آنها فقط دارای دو دکمه می باشد، باید دقت کنند که گزینه </a:t>
            </a:r>
            <a:r>
              <a:rPr lang="en-US" b="1" i="1" dirty="0" smtClean="0">
                <a:cs typeface="B Yagut" pitchFamily="2" charset="-78"/>
              </a:rPr>
              <a:t>Emulate 3 Buttons</a:t>
            </a:r>
            <a:r>
              <a:rPr lang="fa-IR" b="1" i="1" dirty="0" smtClean="0">
                <a:cs typeface="B Yagut" pitchFamily="2" charset="-78"/>
              </a:rPr>
              <a:t> در پایین </a:t>
            </a:r>
            <a:r>
              <a:rPr lang="en-US" b="1" i="1" dirty="0" smtClean="0">
                <a:cs typeface="B Yagut" pitchFamily="2" charset="-78"/>
              </a:rPr>
              <a:t>Control Panel</a:t>
            </a:r>
            <a:r>
              <a:rPr lang="fa-IR" b="1" i="1" dirty="0" smtClean="0">
                <a:cs typeface="B Yagut" pitchFamily="2" charset="-78"/>
              </a:rPr>
              <a:t> انتخاب شده باشد. در صفحه نمایش </a:t>
            </a:r>
            <a:r>
              <a:rPr lang="en-US" b="1" i="1" dirty="0" smtClean="0">
                <a:cs typeface="B Yagut" pitchFamily="2" charset="-78"/>
              </a:rPr>
              <a:t>Linux</a:t>
            </a:r>
            <a:r>
              <a:rPr lang="fa-IR" b="1" i="1" dirty="0" smtClean="0">
                <a:cs typeface="B Yagut" pitchFamily="2" charset="-78"/>
              </a:rPr>
              <a:t> عملاً از دکمه سوم ماوس برای انجام کارهای مختلف استفاه می شود</a:t>
            </a:r>
            <a:r>
              <a:rPr lang="en-US" b="1" i="1" dirty="0" smtClean="0">
                <a:cs typeface="B Yagut" pitchFamily="2" charset="-78"/>
              </a:rPr>
              <a:t>;</a:t>
            </a:r>
            <a:r>
              <a:rPr lang="fa-IR" b="1" i="1" dirty="0" smtClean="0">
                <a:cs typeface="B Yagut" pitchFamily="2" charset="-78"/>
              </a:rPr>
              <a:t> لذا، با انتخاب این گزینه ، می توانید با فشار دو دکمه ماوس خود به طور همزمان، یک دوم سوم را شبیه سازی کنید.</a:t>
            </a:r>
            <a:endParaRPr lang="en-US" b="1" i="1" dirty="0" smtClean="0">
              <a:cs typeface="B Yagut" pitchFamily="2" charset="-78"/>
            </a:endParaRPr>
          </a:p>
          <a:p>
            <a:pPr algn="just">
              <a:lnSpc>
                <a:spcPct val="120000"/>
              </a:lnSpc>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27</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2000"/>
                                        <p:tgtEl>
                                          <p:spTgt spid="3">
                                            <p:txEl>
                                              <p:pRg st="0" end="0"/>
                                            </p:txEl>
                                          </p:spTgt>
                                        </p:tgtEl>
                                      </p:cBhvr>
                                    </p:animEffect>
                                    <p:set>
                                      <p:cBhvr>
                                        <p:cTn id="12"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0" nodeType="clickEffect">
                                  <p:stCondLst>
                                    <p:cond delay="0"/>
                                  </p:stCondLst>
                                  <p:childTnLst>
                                    <p:animEffect transition="out" filter="wipe(down)">
                                      <p:cBhvr>
                                        <p:cTn id="16" dur="2000"/>
                                        <p:tgtEl>
                                          <p:spTgt spid="3">
                                            <p:txEl>
                                              <p:pRg st="1" end="1"/>
                                            </p:txEl>
                                          </p:spTgt>
                                        </p:tgtEl>
                                      </p:cBhvr>
                                    </p:animEffect>
                                    <p:set>
                                      <p:cBhvr>
                                        <p:cTn id="17"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46"/>
          </a:xfrm>
        </p:spPr>
        <p:txBody>
          <a:bodyPr>
            <a:normAutofit fontScale="90000"/>
          </a:bodyPr>
          <a:lstStyle/>
          <a:p>
            <a:pPr algn="ctr"/>
            <a:r>
              <a:rPr lang="fa-IR" i="1" dirty="0" smtClean="0">
                <a:cs typeface="B Titr" pitchFamily="2" charset="-78"/>
              </a:rPr>
              <a:t>پیکربندی مانیتور </a:t>
            </a:r>
            <a:r>
              <a:rPr lang="en-US" i="1" dirty="0" smtClean="0">
                <a:cs typeface="B Titr" pitchFamily="2" charset="-78"/>
              </a:rPr>
              <a:t/>
            </a:r>
            <a:br>
              <a:rPr lang="en-US" i="1" dirty="0" smtClean="0">
                <a:cs typeface="B Titr" pitchFamily="2" charset="-78"/>
              </a:rPr>
            </a:br>
            <a:endParaRPr lang="fa-IR" i="1" dirty="0">
              <a:cs typeface="B Titr" pitchFamily="2" charset="-78"/>
            </a:endParaRPr>
          </a:p>
        </p:txBody>
      </p:sp>
      <p:sp>
        <p:nvSpPr>
          <p:cNvPr id="3" name="Content Placeholder 2"/>
          <p:cNvSpPr>
            <a:spLocks noGrp="1"/>
          </p:cNvSpPr>
          <p:nvPr>
            <p:ph idx="1"/>
          </p:nvPr>
        </p:nvSpPr>
        <p:spPr>
          <a:xfrm>
            <a:off x="1285852" y="1071546"/>
            <a:ext cx="7647836" cy="5214974"/>
          </a:xfrm>
        </p:spPr>
        <p:txBody>
          <a:bodyPr/>
          <a:lstStyle/>
          <a:p>
            <a:pPr algn="just">
              <a:lnSpc>
                <a:spcPct val="150000"/>
              </a:lnSpc>
              <a:buFont typeface="Wingdings" pitchFamily="2" charset="2"/>
              <a:buChar char="v"/>
            </a:pPr>
            <a:r>
              <a:rPr lang="fa-IR" b="1" i="1" dirty="0" smtClean="0">
                <a:cs typeface="B Yagut" pitchFamily="2" charset="-78"/>
              </a:rPr>
              <a:t>سپس صفحه  </a:t>
            </a:r>
            <a:r>
              <a:rPr lang="en-US" b="1" i="1" dirty="0" smtClean="0">
                <a:cs typeface="B Yagut" pitchFamily="2" charset="-78"/>
              </a:rPr>
              <a:t>Monitor Configuration</a:t>
            </a:r>
            <a:endParaRPr lang="fa-IR" b="1" i="1" dirty="0" smtClean="0">
              <a:cs typeface="B Yagut" pitchFamily="2" charset="-78"/>
            </a:endParaRPr>
          </a:p>
          <a:p>
            <a:pPr algn="just">
              <a:lnSpc>
                <a:spcPct val="150000"/>
              </a:lnSpc>
              <a:buNone/>
            </a:pPr>
            <a:r>
              <a:rPr lang="fa-IR" b="1" i="1" dirty="0" smtClean="0">
                <a:cs typeface="B Yagut" pitchFamily="2" charset="-78"/>
              </a:rPr>
              <a:t>   مشاهده می شود. فدورا خود سعی می کند تا نوع مانیتور یا پنل نمایش به کار رفته در کامپیوتر شما را مشخص سازد. در صورتی که انتخاب فدورا درست است روی </a:t>
            </a:r>
            <a:r>
              <a:rPr lang="en-US" b="1" i="1" dirty="0" smtClean="0">
                <a:cs typeface="B Yagut" pitchFamily="2" charset="-78"/>
              </a:rPr>
              <a:t>Next</a:t>
            </a:r>
            <a:r>
              <a:rPr lang="fa-IR" b="1" i="1" dirty="0" smtClean="0">
                <a:cs typeface="B Yagut" pitchFamily="2" charset="-78"/>
              </a:rPr>
              <a:t> کلیک کنید تا به مرحله بعدی نصب بروید.</a:t>
            </a:r>
            <a:endParaRPr lang="en-US" b="1" i="1" dirty="0" smtClean="0">
              <a:cs typeface="B Yagut" pitchFamily="2" charset="-78"/>
            </a:endParaRPr>
          </a:p>
          <a:p>
            <a:pPr algn="just">
              <a:lnSpc>
                <a:spcPct val="150000"/>
              </a:lnSpc>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28</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grpId="0" nodeType="clickEffect">
                                  <p:stCondLst>
                                    <p:cond delay="0"/>
                                  </p:stCondLst>
                                  <p:childTnLst>
                                    <p:animEffect transition="out" filter="wheel(4)">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4" presetClass="exit" presetSubtype="0" fill="hold" grpId="0" nodeType="clickEffect">
                                  <p:stCondLst>
                                    <p:cond delay="0"/>
                                  </p:stCondLst>
                                  <p:childTnLst>
                                    <p:anim to="" calcmode="lin" valueType="num">
                                      <p:cBhvr>
                                        <p:cTn id="11" dur="1"/>
                                        <p:tgtEl>
                                          <p:spTgt spid="3">
                                            <p:txEl>
                                              <p:pRg st="0" end="0"/>
                                            </p:txEl>
                                          </p:spTgt>
                                        </p:tgtEl>
                                        <p:attrNameLst>
                                          <p:attrName/>
                                        </p:attrNameLst>
                                      </p:cBhvr>
                                    </p:anim>
                                    <p:set>
                                      <p:cBhvr>
                                        <p:cTn id="12"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4" presetClass="exit" presetSubtype="0" fill="hold" grpId="0" nodeType="clickEffect">
                                  <p:stCondLst>
                                    <p:cond delay="0"/>
                                  </p:stCondLst>
                                  <p:childTnLst>
                                    <p:anim to="" calcmode="lin" valueType="num">
                                      <p:cBhvr>
                                        <p:cTn id="16" dur="1"/>
                                        <p:tgtEl>
                                          <p:spTgt spid="3">
                                            <p:txEl>
                                              <p:pRg st="1" end="1"/>
                                            </p:txEl>
                                          </p:spTgt>
                                        </p:tgtEl>
                                        <p:attrNameLst>
                                          <p:attrName/>
                                        </p:attrNameLst>
                                      </p:cBhvr>
                                    </p:anim>
                                    <p:set>
                                      <p:cBhvr>
                                        <p:cTn id="17"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57166"/>
            <a:ext cx="7498080" cy="785818"/>
          </a:xfrm>
        </p:spPr>
        <p:txBody>
          <a:bodyPr>
            <a:normAutofit fontScale="90000"/>
          </a:bodyPr>
          <a:lstStyle/>
          <a:p>
            <a:pPr algn="ctr"/>
            <a:r>
              <a:rPr lang="fa-IR" i="1" dirty="0" smtClean="0">
                <a:cs typeface="B Titr" pitchFamily="2" charset="-78"/>
              </a:rPr>
              <a:t>نوع نصب</a:t>
            </a:r>
            <a:r>
              <a:rPr lang="en-US" i="1" dirty="0" smtClean="0">
                <a:cs typeface="B Titr" pitchFamily="2" charset="-78"/>
              </a:rPr>
              <a:t/>
            </a:r>
            <a:br>
              <a:rPr lang="en-US" i="1" dirty="0" smtClean="0">
                <a:cs typeface="B Titr" pitchFamily="2" charset="-78"/>
              </a:rPr>
            </a:br>
            <a:endParaRPr lang="fa-IR" i="1" dirty="0">
              <a:cs typeface="B Titr" pitchFamily="2" charset="-78"/>
            </a:endParaRPr>
          </a:p>
        </p:txBody>
      </p:sp>
      <p:sp>
        <p:nvSpPr>
          <p:cNvPr id="3" name="Content Placeholder 2"/>
          <p:cNvSpPr>
            <a:spLocks noGrp="1"/>
          </p:cNvSpPr>
          <p:nvPr>
            <p:ph idx="1"/>
          </p:nvPr>
        </p:nvSpPr>
        <p:spPr>
          <a:xfrm>
            <a:off x="1285852" y="928670"/>
            <a:ext cx="7647836" cy="5429288"/>
          </a:xfrm>
        </p:spPr>
        <p:txBody>
          <a:bodyPr>
            <a:normAutofit/>
          </a:bodyPr>
          <a:lstStyle/>
          <a:p>
            <a:pPr algn="just">
              <a:lnSpc>
                <a:spcPct val="150000"/>
              </a:lnSpc>
              <a:buFont typeface="Wingdings" pitchFamily="2" charset="2"/>
              <a:buChar char="v"/>
            </a:pPr>
            <a:r>
              <a:rPr lang="fa-IR" b="1" i="1" dirty="0" smtClean="0">
                <a:cs typeface="B Yagut" pitchFamily="2" charset="-78"/>
              </a:rPr>
              <a:t>پس از انتخاب یک زبان نصب، یک طرح صفحه کلید، نوع ماوس و مانیتور از شما در مورد نوع نصبی که می خواهید انجام دهید، سوال می شود. صفحه </a:t>
            </a:r>
            <a:r>
              <a:rPr lang="en-US" b="1" i="1" dirty="0" smtClean="0">
                <a:cs typeface="B Yagut" pitchFamily="2" charset="-78"/>
              </a:rPr>
              <a:t>Installation Type</a:t>
            </a:r>
            <a:r>
              <a:rPr lang="fa-IR" b="1" i="1" dirty="0" smtClean="0">
                <a:cs typeface="B Yagut" pitchFamily="2" charset="-78"/>
              </a:rPr>
              <a:t> را نشان می دهد. هر یک از انواع نصب، بسته به نرم افزاری که نصب می شود تا اندازه زیادی با نصب از نوع دیگر تفاوت خواهد داشت و در نتیجه رفتار فدورا نیز در اجرا، متفاوت خواهد بود.</a:t>
            </a: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29</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4" presetClass="exit" presetSubtype="10" fill="hold" grpId="0" nodeType="clickEffect">
                                  <p:stCondLst>
                                    <p:cond delay="0"/>
                                  </p:stCondLst>
                                  <p:childTnLst>
                                    <p:animEffect transition="out" filter="randombar(horizontal)">
                                      <p:cBhvr>
                                        <p:cTn id="10" dur="2000"/>
                                        <p:tgtEl>
                                          <p:spTgt spid="3">
                                            <p:txEl>
                                              <p:pRg st="0" end="0"/>
                                            </p:txEl>
                                          </p:spTgt>
                                        </p:tgtEl>
                                      </p:cBhvr>
                                    </p:animEffect>
                                    <p:set>
                                      <p:cBhvr>
                                        <p:cTn id="11"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52" y="357166"/>
            <a:ext cx="7647836" cy="6072230"/>
          </a:xfrm>
        </p:spPr>
        <p:txBody>
          <a:bodyPr>
            <a:normAutofit/>
          </a:bodyPr>
          <a:lstStyle/>
          <a:p>
            <a:pPr lvl="0" algn="just">
              <a:buFont typeface="Wingdings" pitchFamily="2" charset="2"/>
              <a:buChar char="v"/>
            </a:pPr>
            <a:r>
              <a:rPr lang="fa-IR" b="1" i="1" dirty="0" smtClean="0">
                <a:cs typeface="B Yagut" pitchFamily="2" charset="-78"/>
              </a:rPr>
              <a:t>نصب از نوع </a:t>
            </a:r>
            <a:r>
              <a:rPr lang="en-US" b="1" i="1" dirty="0" smtClean="0">
                <a:cs typeface="B Yagut" pitchFamily="2" charset="-78"/>
              </a:rPr>
              <a:t>Personal Desktop</a:t>
            </a:r>
            <a:r>
              <a:rPr lang="fa-IR" b="1" i="1" dirty="0" smtClean="0">
                <a:cs typeface="B Yagut" pitchFamily="2" charset="-78"/>
              </a:rPr>
              <a:t> برای هر نوع کار تولیدی و کارهای مربوط به امور اداری _ مانند واژه پردازی، صفحه گسترده ها، مرور وب ، ارسال و دریافت پیام های الکترونیکی و کارهای مشابه که معمولاً به محاسبات شخصی مربوط می شود مناسب می باشد.</a:t>
            </a:r>
            <a:endParaRPr lang="en-US" b="1" i="1" dirty="0" smtClean="0">
              <a:cs typeface="B Yagut" pitchFamily="2" charset="-78"/>
            </a:endParaRPr>
          </a:p>
          <a:p>
            <a:pPr lvl="0" algn="just">
              <a:buFont typeface="Wingdings" pitchFamily="2" charset="2"/>
              <a:buChar char="v"/>
            </a:pPr>
            <a:r>
              <a:rPr lang="fa-IR" b="1" i="1" dirty="0" smtClean="0">
                <a:cs typeface="B Yagut" pitchFamily="2" charset="-78"/>
              </a:rPr>
              <a:t>نصب از نوع </a:t>
            </a:r>
            <a:r>
              <a:rPr lang="en-US" b="1" i="1" dirty="0" smtClean="0">
                <a:cs typeface="B Yagut" pitchFamily="2" charset="-78"/>
              </a:rPr>
              <a:t>Workstation</a:t>
            </a:r>
            <a:r>
              <a:rPr lang="fa-IR" b="1" i="1" dirty="0" smtClean="0">
                <a:cs typeface="B Yagut" pitchFamily="2" charset="-78"/>
              </a:rPr>
              <a:t> ، به عملکرد در ایستگاه های کاری </a:t>
            </a:r>
            <a:r>
              <a:rPr lang="en-US" b="1" i="1" dirty="0" smtClean="0">
                <a:cs typeface="B Yagut" pitchFamily="2" charset="-78"/>
              </a:rPr>
              <a:t>Unix</a:t>
            </a:r>
            <a:r>
              <a:rPr lang="fa-IR" b="1" i="1" dirty="0" smtClean="0">
                <a:cs typeface="B Yagut" pitchFamily="2" charset="-78"/>
              </a:rPr>
              <a:t> ارجحیت می دهد و علاوه بر ابزار های تولید، مجموعه ای از ابزارهای </a:t>
            </a:r>
            <a:endParaRPr lang="en-US" b="1" i="1" dirty="0" smtClean="0">
              <a:cs typeface="B Yagut" pitchFamily="2" charset="-78"/>
            </a:endParaRPr>
          </a:p>
          <a:p>
            <a:pPr algn="just">
              <a:buFont typeface="Wingdings" pitchFamily="2" charset="2"/>
              <a:buChar char="v"/>
            </a:pPr>
            <a:r>
              <a:rPr lang="fa-IR" b="1" i="1" dirty="0" smtClean="0">
                <a:cs typeface="B Yagut" pitchFamily="2" charset="-78"/>
              </a:rPr>
              <a:t>سیستم –گرا و برنامه های کمکی، منجمله یک محیط توسعه برای نوشتن نرم افزار ها را به زبان های برنامه نویسی </a:t>
            </a:r>
            <a:r>
              <a:rPr lang="en-US" b="1" i="1" dirty="0" smtClean="0">
                <a:cs typeface="B Yagut" pitchFamily="2" charset="-78"/>
              </a:rPr>
              <a:t>ANSI C</a:t>
            </a:r>
            <a:r>
              <a:rPr lang="fa-IR" b="1" i="1" dirty="0" smtClean="0">
                <a:cs typeface="B Yagut" pitchFamily="2" charset="-78"/>
              </a:rPr>
              <a:t> و </a:t>
            </a:r>
            <a:r>
              <a:rPr lang="en-US" b="1" i="1" dirty="0" smtClean="0">
                <a:cs typeface="B Yagut" pitchFamily="2" charset="-78"/>
              </a:rPr>
              <a:t>C+ +</a:t>
            </a:r>
            <a:r>
              <a:rPr lang="fa-IR" b="1" i="1" dirty="0" smtClean="0">
                <a:cs typeface="B Yagut" pitchFamily="2" charset="-78"/>
              </a:rPr>
              <a:t> که زبان های پرطرفدار در دنیای  </a:t>
            </a:r>
            <a:r>
              <a:rPr lang="en-US" b="1" i="1" dirty="0" smtClean="0">
                <a:cs typeface="B Yagut" pitchFamily="2" charset="-78"/>
              </a:rPr>
              <a:t>Unix</a:t>
            </a:r>
            <a:r>
              <a:rPr lang="fa-IR" b="1" i="1" dirty="0" smtClean="0">
                <a:cs typeface="B Yagut" pitchFamily="2" charset="-78"/>
              </a:rPr>
              <a:t> می باشند نصب می کند.</a:t>
            </a: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30</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Horizontal)">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Horizontal)">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Horizontal)">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52" y="500042"/>
            <a:ext cx="7647836" cy="5929354"/>
          </a:xfrm>
        </p:spPr>
        <p:txBody>
          <a:bodyPr/>
          <a:lstStyle/>
          <a:p>
            <a:pPr lvl="0" algn="just">
              <a:buFont typeface="Wingdings" pitchFamily="2" charset="2"/>
              <a:buChar char="v"/>
            </a:pPr>
            <a:r>
              <a:rPr lang="fa-IR" b="1" i="1" dirty="0" smtClean="0">
                <a:cs typeface="B Yagut" pitchFamily="2" charset="-78"/>
              </a:rPr>
              <a:t>نصب از نوع </a:t>
            </a:r>
            <a:r>
              <a:rPr lang="en-US" b="1" i="1" dirty="0" smtClean="0">
                <a:cs typeface="B Yagut" pitchFamily="2" charset="-78"/>
              </a:rPr>
              <a:t>Server</a:t>
            </a:r>
            <a:r>
              <a:rPr lang="fa-IR" b="1" i="1" dirty="0" smtClean="0">
                <a:cs typeface="B Yagut" pitchFamily="2" charset="-78"/>
              </a:rPr>
              <a:t> شامل ابزارها برای ارائه و مدیریت خدمات شبکه ای است و امکان استفاده از کامپیوتر خود به عنوان یک سرور وب، سرور پرونده، سرور نام حوزه یا دیگر انواع سرور را فراهم می سازد. ولی، بنا به پیش فرض، در این نوع نصب امکانات کمتری در اختیار گذاشته می شود. البته بعداً در پروسه این نوع نصب به شما اجازه داده می شود که بسته های نرم افزاری دیگری مانند </a:t>
            </a:r>
            <a:r>
              <a:rPr lang="en-US" b="1" i="1" dirty="0" smtClean="0">
                <a:cs typeface="B Yagut" pitchFamily="2" charset="-78"/>
              </a:rPr>
              <a:t>X Windows System</a:t>
            </a:r>
            <a:r>
              <a:rPr lang="fa-IR" b="1" i="1" dirty="0" smtClean="0">
                <a:cs typeface="B Yagut" pitchFamily="2" charset="-78"/>
              </a:rPr>
              <a:t>  و</a:t>
            </a:r>
          </a:p>
          <a:p>
            <a:pPr lvl="0" algn="just">
              <a:buNone/>
            </a:pPr>
            <a:r>
              <a:rPr lang="fa-IR" b="1" i="1" dirty="0" smtClean="0">
                <a:cs typeface="B Yagut" pitchFamily="2" charset="-78"/>
              </a:rPr>
              <a:t> </a:t>
            </a:r>
            <a:r>
              <a:rPr lang="en-US" b="1" i="1" dirty="0" smtClean="0">
                <a:cs typeface="B Yagut" pitchFamily="2" charset="-78"/>
              </a:rPr>
              <a:t>GNOME </a:t>
            </a:r>
            <a:r>
              <a:rPr lang="fa-IR" b="1" i="1" dirty="0" smtClean="0">
                <a:cs typeface="B Yagut" pitchFamily="2" charset="-78"/>
              </a:rPr>
              <a:t>یا </a:t>
            </a:r>
            <a:r>
              <a:rPr lang="en-US" b="1" i="1" dirty="0" smtClean="0">
                <a:cs typeface="B Yagut" pitchFamily="2" charset="-78"/>
              </a:rPr>
              <a:t>KDE</a:t>
            </a:r>
            <a:r>
              <a:rPr lang="fa-IR" b="1" i="1" dirty="0" smtClean="0">
                <a:cs typeface="B Yagut" pitchFamily="2" charset="-78"/>
              </a:rPr>
              <a:t> را نیز برای نصب انتخاب کنید.</a:t>
            </a: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31</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57166"/>
            <a:ext cx="7498080" cy="714380"/>
          </a:xfrm>
        </p:spPr>
        <p:txBody>
          <a:bodyPr>
            <a:normAutofit fontScale="90000"/>
          </a:bodyPr>
          <a:lstStyle/>
          <a:p>
            <a:pPr algn="ctr"/>
            <a:r>
              <a:rPr lang="fa-IR" i="1" dirty="0" smtClean="0">
                <a:cs typeface="B Titr" pitchFamily="2" charset="-78"/>
              </a:rPr>
              <a:t>روند پارتیشتن بندی دیسک</a:t>
            </a:r>
            <a:r>
              <a:rPr lang="en-US" i="1" dirty="0" smtClean="0">
                <a:cs typeface="B Titr" pitchFamily="2" charset="-78"/>
              </a:rPr>
              <a:t/>
            </a:r>
            <a:br>
              <a:rPr lang="en-US" i="1" dirty="0" smtClean="0">
                <a:cs typeface="B Titr" pitchFamily="2" charset="-78"/>
              </a:rPr>
            </a:br>
            <a:endParaRPr lang="fa-IR" i="1" dirty="0">
              <a:cs typeface="B Titr" pitchFamily="2" charset="-78"/>
            </a:endParaRPr>
          </a:p>
        </p:txBody>
      </p:sp>
      <p:sp>
        <p:nvSpPr>
          <p:cNvPr id="3" name="Content Placeholder 2"/>
          <p:cNvSpPr>
            <a:spLocks noGrp="1"/>
          </p:cNvSpPr>
          <p:nvPr>
            <p:ph idx="1"/>
          </p:nvPr>
        </p:nvSpPr>
        <p:spPr>
          <a:xfrm>
            <a:off x="1214414" y="1071546"/>
            <a:ext cx="7719274" cy="5357850"/>
          </a:xfrm>
        </p:spPr>
        <p:txBody>
          <a:bodyPr/>
          <a:lstStyle/>
          <a:p>
            <a:pPr lvl="0" algn="just">
              <a:buFont typeface="Wingdings" pitchFamily="2" charset="2"/>
              <a:buChar char="v"/>
            </a:pPr>
            <a:r>
              <a:rPr lang="fa-IR" b="1" i="1" dirty="0" smtClean="0">
                <a:cs typeface="B Yagut" pitchFamily="2" charset="-78"/>
              </a:rPr>
              <a:t>در صورتی که بیش از یک دیسک سخت بر روی کامپیوتر خود دارید، درایوی که می خواهید فدورا بر روی آن نصب شود را انتخاب کنید. درایوهای سخت دیگر در کادری همراه با دیسک سخت اولیه نمایش داده می شوند.</a:t>
            </a:r>
            <a:endParaRPr lang="en-US" b="1" i="1" dirty="0" smtClean="0">
              <a:cs typeface="B Yagut" pitchFamily="2" charset="-78"/>
            </a:endParaRPr>
          </a:p>
          <a:p>
            <a:pPr lvl="0" algn="just">
              <a:buFont typeface="Wingdings" pitchFamily="2" charset="2"/>
              <a:buChar char="v"/>
            </a:pPr>
            <a:r>
              <a:rPr lang="fa-IR" b="1" i="1" dirty="0" smtClean="0">
                <a:cs typeface="B Yagut" pitchFamily="2" charset="-78"/>
              </a:rPr>
              <a:t>در صورتی که در حال حاضر </a:t>
            </a:r>
            <a:r>
              <a:rPr lang="en-US" b="1" i="1" dirty="0" smtClean="0">
                <a:cs typeface="B Yagut" pitchFamily="2" charset="-78"/>
              </a:rPr>
              <a:t>Linux</a:t>
            </a:r>
            <a:r>
              <a:rPr lang="fa-IR" b="1" i="1" dirty="0" smtClean="0">
                <a:cs typeface="B Yagut" pitchFamily="2" charset="-78"/>
              </a:rPr>
              <a:t> بر روی دیسک سخت مورد نظر نصب شده است و شما می خواهید فدورا را بر روی آن بنویسید </a:t>
            </a:r>
            <a:r>
              <a:rPr lang="en-US" b="1" i="1" dirty="0" smtClean="0">
                <a:cs typeface="B Yagut" pitchFamily="2" charset="-78"/>
              </a:rPr>
              <a:t>Remove All Linux Partition on this System </a:t>
            </a:r>
            <a:r>
              <a:rPr lang="fa-IR" b="1" i="1" dirty="0" smtClean="0">
                <a:cs typeface="B Yagut" pitchFamily="2" charset="-78"/>
              </a:rPr>
              <a:t> را انتخاب کنید.</a:t>
            </a:r>
            <a:endParaRPr lang="en-US" b="1" i="1" dirty="0" smtClean="0">
              <a:cs typeface="B Yagut" pitchFamily="2" charset="-78"/>
            </a:endParaRPr>
          </a:p>
          <a:p>
            <a:pPr algn="just">
              <a:buFont typeface="Wingdings" pitchFamily="2" charset="2"/>
              <a:buChar char="v"/>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32</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xit" presetSubtype="0" fill="hold" grpId="0" nodeType="clickEffect">
                                  <p:stCondLst>
                                    <p:cond delay="0"/>
                                  </p:stCondLst>
                                  <p:childTnLst>
                                    <p:anim to="" calcmode="lin" valueType="num">
                                      <p:cBhvr>
                                        <p:cTn id="6" dur="1"/>
                                        <p:tgtEl>
                                          <p:spTgt spid="2"/>
                                        </p:tgtEl>
                                        <p:attrNameLst>
                                          <p:attrName/>
                                        </p:attrNameLst>
                                      </p:cBhvr>
                                    </p:anim>
                                    <p:set>
                                      <p:cBhvr>
                                        <p:cTn id="7" dur="1" fill="hold">
                                          <p:stCondLst>
                                            <p:cond delay="0"/>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16" fill="hold" grpId="0" nodeType="clickEffect">
                                  <p:stCondLst>
                                    <p:cond delay="0"/>
                                  </p:stCondLst>
                                  <p:childTnLst>
                                    <p:animEffect transition="out" filter="circle(in)">
                                      <p:cBhvr>
                                        <p:cTn id="11" dur="2000"/>
                                        <p:tgtEl>
                                          <p:spTgt spid="3">
                                            <p:txEl>
                                              <p:pRg st="0" end="0"/>
                                            </p:txEl>
                                          </p:spTgt>
                                        </p:tgtEl>
                                      </p:cBhvr>
                                    </p:animEffect>
                                    <p:set>
                                      <p:cBhvr>
                                        <p:cTn id="12"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xit" presetSubtype="16" fill="hold" grpId="0" nodeType="clickEffect">
                                  <p:stCondLst>
                                    <p:cond delay="0"/>
                                  </p:stCondLst>
                                  <p:childTnLst>
                                    <p:animEffect transition="out" filter="circle(in)">
                                      <p:cBhvr>
                                        <p:cTn id="16" dur="2000"/>
                                        <p:tgtEl>
                                          <p:spTgt spid="3">
                                            <p:txEl>
                                              <p:pRg st="1" end="1"/>
                                            </p:txEl>
                                          </p:spTgt>
                                        </p:tgtEl>
                                      </p:cBhvr>
                                    </p:animEffect>
                                    <p:set>
                                      <p:cBhvr>
                                        <p:cTn id="17"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14" y="285728"/>
            <a:ext cx="7719274" cy="6143668"/>
          </a:xfrm>
        </p:spPr>
        <p:txBody>
          <a:bodyPr>
            <a:normAutofit/>
          </a:bodyPr>
          <a:lstStyle/>
          <a:p>
            <a:pPr lvl="0" algn="just">
              <a:buFont typeface="Wingdings" pitchFamily="2" charset="2"/>
              <a:buChar char="v"/>
            </a:pPr>
            <a:r>
              <a:rPr lang="fa-IR" b="1" i="1" dirty="0" smtClean="0">
                <a:cs typeface="B Yagut" pitchFamily="2" charset="-78"/>
              </a:rPr>
              <a:t>در صورتی که می خواهید همه اطلاعات روی دیسک سخت موجود را پاک کرده، و به جای مطالب فعلی فدورا  را بر روی آن قرار دهید، </a:t>
            </a:r>
            <a:endParaRPr lang="en-US" b="1" i="1" dirty="0" smtClean="0">
              <a:cs typeface="B Yagut" pitchFamily="2" charset="-78"/>
            </a:endParaRPr>
          </a:p>
          <a:p>
            <a:pPr algn="just">
              <a:buFont typeface="Wingdings" pitchFamily="2" charset="2"/>
              <a:buChar char="v"/>
            </a:pPr>
            <a:r>
              <a:rPr lang="en-US" b="1" i="1" dirty="0" smtClean="0">
                <a:cs typeface="B Yagut" pitchFamily="2" charset="-78"/>
              </a:rPr>
              <a:t>Remove All Partition on this System </a:t>
            </a:r>
            <a:r>
              <a:rPr lang="fa-IR" b="1" i="1" dirty="0" smtClean="0">
                <a:cs typeface="B Yagut" pitchFamily="2" charset="-78"/>
              </a:rPr>
              <a:t>را انتخاب کنید.</a:t>
            </a:r>
            <a:endParaRPr lang="en-US" b="1" i="1" dirty="0" smtClean="0">
              <a:cs typeface="B Yagut" pitchFamily="2" charset="-78"/>
            </a:endParaRPr>
          </a:p>
          <a:p>
            <a:pPr lvl="0" algn="just">
              <a:buFont typeface="Wingdings" pitchFamily="2" charset="2"/>
              <a:buChar char="v"/>
            </a:pPr>
            <a:r>
              <a:rPr lang="fa-IR" b="1" i="1" dirty="0" smtClean="0">
                <a:cs typeface="B Yagut" pitchFamily="2" charset="-78"/>
              </a:rPr>
              <a:t>در صورتی که پارتیشن بندی را به روش غیر سازنده / مخرب شرح داده شده انجام داده اید و یا فضای استفاده نشده و پارتیشن بندی نشده ای بر روی دیسک سخت انتخاب شده دارید </a:t>
            </a:r>
            <a:endParaRPr lang="en-US" b="1" i="1" dirty="0" smtClean="0">
              <a:cs typeface="B Yagut" pitchFamily="2" charset="-78"/>
            </a:endParaRPr>
          </a:p>
          <a:p>
            <a:pPr algn="just">
              <a:buFont typeface="Wingdings" pitchFamily="2" charset="2"/>
              <a:buChar char="v"/>
            </a:pPr>
            <a:r>
              <a:rPr lang="en-US" b="1" i="1" dirty="0" smtClean="0">
                <a:cs typeface="B Yagut" pitchFamily="2" charset="-78"/>
              </a:rPr>
              <a:t>Keep All Partition and Use  Existing Free Space </a:t>
            </a:r>
            <a:r>
              <a:rPr lang="fa-IR" b="1" i="1" dirty="0" smtClean="0">
                <a:cs typeface="B Yagut" pitchFamily="2" charset="-78"/>
              </a:rPr>
              <a:t>را  انتخاب کنید.</a:t>
            </a:r>
            <a:endParaRPr lang="en-US" b="1" i="1" dirty="0" smtClean="0">
              <a:cs typeface="B Yagut" pitchFamily="2" charset="-78"/>
            </a:endParaRPr>
          </a:p>
          <a:p>
            <a:pPr algn="just">
              <a:buNone/>
            </a:pPr>
            <a:endParaRPr lang="fa-IR" b="1" i="1" dirty="0">
              <a:cs typeface="B Yagut" pitchFamily="2" charset="-78"/>
            </a:endParaRPr>
          </a:p>
        </p:txBody>
      </p:sp>
      <p:sp>
        <p:nvSpPr>
          <p:cNvPr id="4" name="Slide Number Placeholder 3"/>
          <p:cNvSpPr>
            <a:spLocks noGrp="1"/>
          </p:cNvSpPr>
          <p:nvPr>
            <p:ph type="sldNum" sz="quarter" idx="12"/>
          </p:nvPr>
        </p:nvSpPr>
        <p:spPr/>
        <p:txBody>
          <a:bodyPr/>
          <a:lstStyle/>
          <a:p>
            <a:fld id="{E8E3E828-9D7E-4396-8179-F5B2C052A8E7}" type="slidenum">
              <a:rPr lang="fa-IR" smtClean="0"/>
              <a:pPr/>
              <a:t>33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509</TotalTime>
  <Words>2801</Words>
  <Application>Microsoft Office PowerPoint</Application>
  <PresentationFormat>On-screen Show (4:3)</PresentationFormat>
  <Paragraphs>126</Paragraphs>
  <Slides>33</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33</vt:i4>
      </vt:variant>
    </vt:vector>
  </HeadingPairs>
  <TitlesOfParts>
    <vt:vector size="45" baseType="lpstr">
      <vt:lpstr>2  Cheshmeh</vt:lpstr>
      <vt:lpstr>Arial</vt:lpstr>
      <vt:lpstr>B Titr</vt:lpstr>
      <vt:lpstr>B Yagut</vt:lpstr>
      <vt:lpstr>BankGothic Md BT</vt:lpstr>
      <vt:lpstr>Calibri</vt:lpstr>
      <vt:lpstr>Gill Sans MT</vt:lpstr>
      <vt:lpstr>Majalla UI</vt:lpstr>
      <vt:lpstr>Verdana</vt:lpstr>
      <vt:lpstr>Wingdings</vt:lpstr>
      <vt:lpstr>Wingdings 2</vt:lpstr>
      <vt:lpstr>Solstice</vt:lpstr>
      <vt:lpstr>PowerPoint Presentation</vt:lpstr>
      <vt:lpstr>خرید سخت افزار ها</vt:lpstr>
      <vt:lpstr>ظرفیت حافظه</vt:lpstr>
      <vt:lpstr> ایجاد فضا برای Linux  </vt:lpstr>
      <vt:lpstr> آشنایی و درک پارتیشن ها </vt:lpstr>
      <vt:lpstr>PowerPoint Presentation</vt:lpstr>
      <vt:lpstr>PowerPoint Presentation</vt:lpstr>
      <vt:lpstr> نصب یک درایو سخت دیگر فقط برای Linux </vt:lpstr>
      <vt:lpstr>به هم چسباندن تکه های داده ها قبل از به کار بردن برنامه FIPS</vt:lpstr>
      <vt:lpstr>PowerPoint Presentation</vt:lpstr>
      <vt:lpstr>ساختن یک فلاپی FIPS وFIPS راه اندازی</vt:lpstr>
      <vt:lpstr>PowerPoint Presentation</vt:lpstr>
      <vt:lpstr>PowerPoint Presentation</vt:lpstr>
      <vt:lpstr> راه اندازی برنامه نصب فدورا </vt:lpstr>
      <vt:lpstr>PowerPoint Presentation</vt:lpstr>
      <vt:lpstr>PowerPoint Presentation</vt:lpstr>
      <vt:lpstr>PowerPoint Presentation</vt:lpstr>
      <vt:lpstr>PowerPoint Presentation</vt:lpstr>
      <vt:lpstr>پرسش و پاسخ</vt:lpstr>
      <vt:lpstr>PowerPoint Presentation</vt:lpstr>
      <vt:lpstr>PowerPoint Presentation</vt:lpstr>
      <vt:lpstr>PowerPoint Presentation</vt:lpstr>
      <vt:lpstr>شروع کردن نصب </vt:lpstr>
      <vt:lpstr>PowerPoint Presentation</vt:lpstr>
      <vt:lpstr>انتخاب زبان </vt:lpstr>
      <vt:lpstr>پیکر بندی صفحه کلید </vt:lpstr>
      <vt:lpstr>پیکر بندی ماوس </vt:lpstr>
      <vt:lpstr>پیکربندی مانیتور  </vt:lpstr>
      <vt:lpstr>نوع نصب </vt:lpstr>
      <vt:lpstr>PowerPoint Presentation</vt:lpstr>
      <vt:lpstr>PowerPoint Presentation</vt:lpstr>
      <vt:lpstr>روند پارتیشتن بندی دیسک </vt:lpstr>
      <vt:lpstr>PowerPoint Presentation</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خرید سخت افزار ها</dc:title>
  <dc:creator>75</dc:creator>
  <cp:lastModifiedBy>Windows User</cp:lastModifiedBy>
  <cp:revision>120</cp:revision>
  <dcterms:created xsi:type="dcterms:W3CDTF">2010-01-14T09:27:59Z</dcterms:created>
  <dcterms:modified xsi:type="dcterms:W3CDTF">2020-02-24T16:08:40Z</dcterms:modified>
</cp:coreProperties>
</file>