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96" r:id="rId1"/>
  </p:sldMasterIdLst>
  <p:notesMasterIdLst>
    <p:notesMasterId r:id="rId41"/>
  </p:notesMasterIdLst>
  <p:sldIdLst>
    <p:sldId id="309" r:id="rId2"/>
    <p:sldId id="258" r:id="rId3"/>
    <p:sldId id="260" r:id="rId4"/>
    <p:sldId id="261" r:id="rId5"/>
    <p:sldId id="266" r:id="rId6"/>
    <p:sldId id="267" r:id="rId7"/>
    <p:sldId id="268" r:id="rId8"/>
    <p:sldId id="269" r:id="rId9"/>
    <p:sldId id="270" r:id="rId10"/>
    <p:sldId id="271" r:id="rId11"/>
    <p:sldId id="272" r:id="rId12"/>
    <p:sldId id="273" r:id="rId13"/>
    <p:sldId id="274" r:id="rId14"/>
    <p:sldId id="275" r:id="rId15"/>
    <p:sldId id="276" r:id="rId16"/>
    <p:sldId id="277" r:id="rId17"/>
    <p:sldId id="278" r:id="rId18"/>
    <p:sldId id="296" r:id="rId19"/>
    <p:sldId id="279" r:id="rId20"/>
    <p:sldId id="281" r:id="rId21"/>
    <p:sldId id="282" r:id="rId22"/>
    <p:sldId id="283" r:id="rId23"/>
    <p:sldId id="284" r:id="rId24"/>
    <p:sldId id="285" r:id="rId25"/>
    <p:sldId id="286" r:id="rId26"/>
    <p:sldId id="297" r:id="rId27"/>
    <p:sldId id="287" r:id="rId28"/>
    <p:sldId id="288" r:id="rId29"/>
    <p:sldId id="300" r:id="rId30"/>
    <p:sldId id="308" r:id="rId31"/>
    <p:sldId id="303" r:id="rId32"/>
    <p:sldId id="289" r:id="rId33"/>
    <p:sldId id="301" r:id="rId34"/>
    <p:sldId id="302" r:id="rId35"/>
    <p:sldId id="291" r:id="rId36"/>
    <p:sldId id="304" r:id="rId37"/>
    <p:sldId id="292" r:id="rId38"/>
    <p:sldId id="306" r:id="rId39"/>
    <p:sldId id="307" r:id="rId40"/>
  </p:sldIdLst>
  <p:sldSz cx="9144000" cy="6858000" type="screen4x3"/>
  <p:notesSz cx="6858000" cy="9144000"/>
  <p:defaultText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4380"/>
    <p:restoredTop sz="94660"/>
  </p:normalViewPr>
  <p:slideViewPr>
    <p:cSldViewPr>
      <p:cViewPr varScale="1">
        <p:scale>
          <a:sx n="66" d="100"/>
          <a:sy n="66" d="100"/>
        </p:scale>
        <p:origin x="-1506" y="-108"/>
      </p:cViewPr>
      <p:guideLst>
        <p:guide orient="horz" pos="2160"/>
        <p:guide pos="2880"/>
      </p:guideLst>
    </p:cSldViewPr>
  </p:slideViewPr>
  <p:notesTextViewPr>
    <p:cViewPr>
      <p:scale>
        <a:sx n="100" d="100"/>
        <a:sy n="100" d="100"/>
      </p:scale>
      <p:origin x="0" y="0"/>
    </p:cViewPr>
  </p:notesTextViewPr>
  <p:sorterViewPr>
    <p:cViewPr>
      <p:scale>
        <a:sx n="66" d="100"/>
        <a:sy n="66" d="100"/>
      </p:scale>
      <p:origin x="0" y="2268"/>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0" Type="http://schemas.openxmlformats.org/officeDocument/2006/relationships/slide" Target="slides/slide19.xml"/><Relationship Id="rId41"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3886200" y="0"/>
            <a:ext cx="2971800" cy="457200"/>
          </a:xfrm>
          <a:prstGeom prst="rect">
            <a:avLst/>
          </a:prstGeom>
        </p:spPr>
        <p:txBody>
          <a:bodyPr vert="horz" lIns="91440" tIns="45720" rIns="91440" bIns="45720" rtlCol="1"/>
          <a:lstStyle>
            <a:lvl1pPr algn="r">
              <a:defRPr sz="1200"/>
            </a:lvl1pPr>
          </a:lstStyle>
          <a:p>
            <a:endParaRPr lang="fa-IR"/>
          </a:p>
        </p:txBody>
      </p:sp>
      <p:sp>
        <p:nvSpPr>
          <p:cNvPr id="3" name="Date Placeholder 2"/>
          <p:cNvSpPr>
            <a:spLocks noGrp="1"/>
          </p:cNvSpPr>
          <p:nvPr>
            <p:ph type="dt" idx="1"/>
          </p:nvPr>
        </p:nvSpPr>
        <p:spPr>
          <a:xfrm>
            <a:off x="1588" y="0"/>
            <a:ext cx="2971800" cy="457200"/>
          </a:xfrm>
          <a:prstGeom prst="rect">
            <a:avLst/>
          </a:prstGeom>
        </p:spPr>
        <p:txBody>
          <a:bodyPr vert="horz" lIns="91440" tIns="45720" rIns="91440" bIns="45720" rtlCol="1"/>
          <a:lstStyle>
            <a:lvl1pPr algn="l">
              <a:defRPr sz="1200"/>
            </a:lvl1pPr>
          </a:lstStyle>
          <a:p>
            <a:fld id="{EF3EE0C8-4724-4FBC-A8D9-7C6B18ABCA08}" type="datetimeFigureOut">
              <a:rPr lang="fa-IR" smtClean="0"/>
              <a:pPr/>
              <a:t>29/09/1441</a:t>
            </a:fld>
            <a:endParaRPr lang="fa-IR"/>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1" anchor="ctr"/>
          <a:lstStyle/>
          <a:p>
            <a:endParaRPr lang="fa-IR"/>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1">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6" name="Footer Placeholder 5"/>
          <p:cNvSpPr>
            <a:spLocks noGrp="1"/>
          </p:cNvSpPr>
          <p:nvPr>
            <p:ph type="ftr" sz="quarter" idx="4"/>
          </p:nvPr>
        </p:nvSpPr>
        <p:spPr>
          <a:xfrm>
            <a:off x="3886200" y="8685213"/>
            <a:ext cx="2971800" cy="457200"/>
          </a:xfrm>
          <a:prstGeom prst="rect">
            <a:avLst/>
          </a:prstGeom>
        </p:spPr>
        <p:txBody>
          <a:bodyPr vert="horz" lIns="91440" tIns="45720" rIns="91440" bIns="45720" rtlCol="1" anchor="b"/>
          <a:lstStyle>
            <a:lvl1pPr algn="r">
              <a:defRPr sz="1200"/>
            </a:lvl1pPr>
          </a:lstStyle>
          <a:p>
            <a:endParaRPr lang="fa-IR"/>
          </a:p>
        </p:txBody>
      </p:sp>
      <p:sp>
        <p:nvSpPr>
          <p:cNvPr id="7" name="Slide Number Placeholder 6"/>
          <p:cNvSpPr>
            <a:spLocks noGrp="1"/>
          </p:cNvSpPr>
          <p:nvPr>
            <p:ph type="sldNum" sz="quarter" idx="5"/>
          </p:nvPr>
        </p:nvSpPr>
        <p:spPr>
          <a:xfrm>
            <a:off x="1588" y="8685213"/>
            <a:ext cx="2971800" cy="457200"/>
          </a:xfrm>
          <a:prstGeom prst="rect">
            <a:avLst/>
          </a:prstGeom>
        </p:spPr>
        <p:txBody>
          <a:bodyPr vert="horz" lIns="91440" tIns="45720" rIns="91440" bIns="45720" rtlCol="1" anchor="b"/>
          <a:lstStyle>
            <a:lvl1pPr algn="l">
              <a:defRPr sz="1200"/>
            </a:lvl1pPr>
          </a:lstStyle>
          <a:p>
            <a:fld id="{8ACCFD77-9FF7-4000-B6B7-AAA965FBF889}" type="slidenum">
              <a:rPr lang="fa-IR" smtClean="0"/>
              <a:pPr/>
              <a:t>‹#›</a:t>
            </a:fld>
            <a:endParaRPr lang="fa-IR"/>
          </a:p>
        </p:txBody>
      </p:sp>
    </p:spTree>
    <p:extLst>
      <p:ext uri="{BB962C8B-B14F-4D97-AF65-F5344CB8AC3E}">
        <p14:creationId xmlns:p14="http://schemas.microsoft.com/office/powerpoint/2010/main" val="2506620686"/>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ACCFD77-9FF7-4000-B6B7-AAA965FBF889}" type="slidenum">
              <a:rPr lang="fa-IR" smtClean="0"/>
              <a:pPr/>
              <a:t>2</a:t>
            </a:fld>
            <a:endParaRPr lang="fa-IR"/>
          </a:p>
        </p:txBody>
      </p:sp>
    </p:spTree>
    <p:extLst>
      <p:ext uri="{BB962C8B-B14F-4D97-AF65-F5344CB8AC3E}">
        <p14:creationId xmlns:p14="http://schemas.microsoft.com/office/powerpoint/2010/main" val="207138647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ACCFD77-9FF7-4000-B6B7-AAA965FBF889}" type="slidenum">
              <a:rPr lang="fa-IR" smtClean="0"/>
              <a:pPr/>
              <a:t>3</a:t>
            </a:fld>
            <a:endParaRPr lang="fa-IR"/>
          </a:p>
        </p:txBody>
      </p:sp>
    </p:spTree>
    <p:extLst>
      <p:ext uri="{BB962C8B-B14F-4D97-AF65-F5344CB8AC3E}">
        <p14:creationId xmlns:p14="http://schemas.microsoft.com/office/powerpoint/2010/main" val="104228855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ACCFD77-9FF7-4000-B6B7-AAA965FBF889}" type="slidenum">
              <a:rPr lang="fa-IR" smtClean="0"/>
              <a:pPr/>
              <a:t>4</a:t>
            </a:fld>
            <a:endParaRPr lang="fa-IR"/>
          </a:p>
        </p:txBody>
      </p:sp>
    </p:spTree>
    <p:extLst>
      <p:ext uri="{BB962C8B-B14F-4D97-AF65-F5344CB8AC3E}">
        <p14:creationId xmlns:p14="http://schemas.microsoft.com/office/powerpoint/2010/main" val="87384118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ACCFD77-9FF7-4000-B6B7-AAA965FBF889}" type="slidenum">
              <a:rPr lang="fa-IR" smtClean="0"/>
              <a:pPr/>
              <a:t>5</a:t>
            </a:fld>
            <a:endParaRPr lang="fa-IR"/>
          </a:p>
        </p:txBody>
      </p:sp>
    </p:spTree>
    <p:extLst>
      <p:ext uri="{BB962C8B-B14F-4D97-AF65-F5344CB8AC3E}">
        <p14:creationId xmlns:p14="http://schemas.microsoft.com/office/powerpoint/2010/main" val="216021465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ACCFD77-9FF7-4000-B6B7-AAA965FBF889}" type="slidenum">
              <a:rPr lang="fa-IR" smtClean="0"/>
              <a:pPr/>
              <a:t>6</a:t>
            </a:fld>
            <a:endParaRPr lang="fa-IR"/>
          </a:p>
        </p:txBody>
      </p:sp>
    </p:spTree>
    <p:extLst>
      <p:ext uri="{BB962C8B-B14F-4D97-AF65-F5344CB8AC3E}">
        <p14:creationId xmlns:p14="http://schemas.microsoft.com/office/powerpoint/2010/main" val="221203478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ACCFD77-9FF7-4000-B6B7-AAA965FBF889}" type="slidenum">
              <a:rPr lang="fa-IR" smtClean="0"/>
              <a:pPr/>
              <a:t>7</a:t>
            </a:fld>
            <a:endParaRPr lang="fa-IR"/>
          </a:p>
        </p:txBody>
      </p:sp>
    </p:spTree>
    <p:extLst>
      <p:ext uri="{BB962C8B-B14F-4D97-AF65-F5344CB8AC3E}">
        <p14:creationId xmlns:p14="http://schemas.microsoft.com/office/powerpoint/2010/main" val="275610624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ACCFD77-9FF7-4000-B6B7-AAA965FBF889}" type="slidenum">
              <a:rPr lang="fa-IR" smtClean="0"/>
              <a:pPr/>
              <a:t>8</a:t>
            </a:fld>
            <a:endParaRPr lang="fa-IR"/>
          </a:p>
        </p:txBody>
      </p:sp>
    </p:spTree>
    <p:extLst>
      <p:ext uri="{BB962C8B-B14F-4D97-AF65-F5344CB8AC3E}">
        <p14:creationId xmlns:p14="http://schemas.microsoft.com/office/powerpoint/2010/main" val="174411692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ACCFD77-9FF7-4000-B6B7-AAA965FBF889}" type="slidenum">
              <a:rPr lang="fa-IR" smtClean="0"/>
              <a:pPr/>
              <a:t>9</a:t>
            </a:fld>
            <a:endParaRPr lang="fa-IR"/>
          </a:p>
        </p:txBody>
      </p:sp>
    </p:spTree>
    <p:extLst>
      <p:ext uri="{BB962C8B-B14F-4D97-AF65-F5344CB8AC3E}">
        <p14:creationId xmlns:p14="http://schemas.microsoft.com/office/powerpoint/2010/main" val="173621302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ACCFD77-9FF7-4000-B6B7-AAA965FBF889}" type="slidenum">
              <a:rPr lang="fa-IR" smtClean="0"/>
              <a:pPr/>
              <a:t>10</a:t>
            </a:fld>
            <a:endParaRPr lang="fa-IR"/>
          </a:p>
        </p:txBody>
      </p:sp>
    </p:spTree>
    <p:extLst>
      <p:ext uri="{BB962C8B-B14F-4D97-AF65-F5344CB8AC3E}">
        <p14:creationId xmlns:p14="http://schemas.microsoft.com/office/powerpoint/2010/main" val="292181680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ACCFD77-9FF7-4000-B6B7-AAA965FBF889}" type="slidenum">
              <a:rPr lang="fa-IR" smtClean="0"/>
              <a:pPr/>
              <a:t>11</a:t>
            </a:fld>
            <a:endParaRPr lang="fa-IR"/>
          </a:p>
        </p:txBody>
      </p:sp>
    </p:spTree>
    <p:extLst>
      <p:ext uri="{BB962C8B-B14F-4D97-AF65-F5344CB8AC3E}">
        <p14:creationId xmlns:p14="http://schemas.microsoft.com/office/powerpoint/2010/main" val="331377828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ACCFD77-9FF7-4000-B6B7-AAA965FBF889}" type="slidenum">
              <a:rPr lang="fa-IR" smtClean="0"/>
              <a:pPr/>
              <a:t>12</a:t>
            </a:fld>
            <a:endParaRPr lang="fa-IR"/>
          </a:p>
        </p:txBody>
      </p:sp>
    </p:spTree>
    <p:extLst>
      <p:ext uri="{BB962C8B-B14F-4D97-AF65-F5344CB8AC3E}">
        <p14:creationId xmlns:p14="http://schemas.microsoft.com/office/powerpoint/2010/main" val="222510128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ACCFD77-9FF7-4000-B6B7-AAA965FBF889}" type="slidenum">
              <a:rPr lang="fa-IR" smtClean="0"/>
              <a:pPr/>
              <a:t>13</a:t>
            </a:fld>
            <a:endParaRPr lang="fa-IR"/>
          </a:p>
        </p:txBody>
      </p:sp>
    </p:spTree>
    <p:extLst>
      <p:ext uri="{BB962C8B-B14F-4D97-AF65-F5344CB8AC3E}">
        <p14:creationId xmlns:p14="http://schemas.microsoft.com/office/powerpoint/2010/main" val="411365376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ACCFD77-9FF7-4000-B6B7-AAA965FBF889}" type="slidenum">
              <a:rPr lang="fa-IR" smtClean="0"/>
              <a:pPr/>
              <a:t>14</a:t>
            </a:fld>
            <a:endParaRPr lang="fa-IR"/>
          </a:p>
        </p:txBody>
      </p:sp>
    </p:spTree>
    <p:extLst>
      <p:ext uri="{BB962C8B-B14F-4D97-AF65-F5344CB8AC3E}">
        <p14:creationId xmlns:p14="http://schemas.microsoft.com/office/powerpoint/2010/main" val="25668017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ACCFD77-9FF7-4000-B6B7-AAA965FBF889}" type="slidenum">
              <a:rPr lang="fa-IR" smtClean="0"/>
              <a:pPr/>
              <a:t>15</a:t>
            </a:fld>
            <a:endParaRPr lang="fa-IR"/>
          </a:p>
        </p:txBody>
      </p:sp>
    </p:spTree>
    <p:extLst>
      <p:ext uri="{BB962C8B-B14F-4D97-AF65-F5344CB8AC3E}">
        <p14:creationId xmlns:p14="http://schemas.microsoft.com/office/powerpoint/2010/main" val="150834596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ACCFD77-9FF7-4000-B6B7-AAA965FBF889}" type="slidenum">
              <a:rPr lang="fa-IR" smtClean="0"/>
              <a:pPr/>
              <a:t>16</a:t>
            </a:fld>
            <a:endParaRPr lang="fa-IR"/>
          </a:p>
        </p:txBody>
      </p:sp>
    </p:spTree>
    <p:extLst>
      <p:ext uri="{BB962C8B-B14F-4D97-AF65-F5344CB8AC3E}">
        <p14:creationId xmlns:p14="http://schemas.microsoft.com/office/powerpoint/2010/main" val="381303994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ACCFD77-9FF7-4000-B6B7-AAA965FBF889}" type="slidenum">
              <a:rPr lang="fa-IR" smtClean="0"/>
              <a:pPr/>
              <a:t>17</a:t>
            </a:fld>
            <a:endParaRPr lang="fa-IR"/>
          </a:p>
        </p:txBody>
      </p:sp>
    </p:spTree>
    <p:extLst>
      <p:ext uri="{BB962C8B-B14F-4D97-AF65-F5344CB8AC3E}">
        <p14:creationId xmlns:p14="http://schemas.microsoft.com/office/powerpoint/2010/main" val="169717127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ACCFD77-9FF7-4000-B6B7-AAA965FBF889}" type="slidenum">
              <a:rPr lang="fa-IR" smtClean="0"/>
              <a:pPr/>
              <a:t>18</a:t>
            </a:fld>
            <a:endParaRPr lang="fa-IR"/>
          </a:p>
        </p:txBody>
      </p:sp>
    </p:spTree>
    <p:extLst>
      <p:ext uri="{BB962C8B-B14F-4D97-AF65-F5344CB8AC3E}">
        <p14:creationId xmlns:p14="http://schemas.microsoft.com/office/powerpoint/2010/main" val="152883511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ACCFD77-9FF7-4000-B6B7-AAA965FBF889}" type="slidenum">
              <a:rPr lang="fa-IR" smtClean="0"/>
              <a:pPr/>
              <a:t>19</a:t>
            </a:fld>
            <a:endParaRPr lang="fa-IR"/>
          </a:p>
        </p:txBody>
      </p:sp>
    </p:spTree>
    <p:extLst>
      <p:ext uri="{BB962C8B-B14F-4D97-AF65-F5344CB8AC3E}">
        <p14:creationId xmlns:p14="http://schemas.microsoft.com/office/powerpoint/2010/main" val="113920320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ACCFD77-9FF7-4000-B6B7-AAA965FBF889}" type="slidenum">
              <a:rPr lang="fa-IR" smtClean="0"/>
              <a:pPr/>
              <a:t>20</a:t>
            </a:fld>
            <a:endParaRPr lang="fa-IR"/>
          </a:p>
        </p:txBody>
      </p:sp>
    </p:spTree>
    <p:extLst>
      <p:ext uri="{BB962C8B-B14F-4D97-AF65-F5344CB8AC3E}">
        <p14:creationId xmlns:p14="http://schemas.microsoft.com/office/powerpoint/2010/main" val="134115880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ACCFD77-9FF7-4000-B6B7-AAA965FBF889}" type="slidenum">
              <a:rPr lang="fa-IR" smtClean="0"/>
              <a:pPr/>
              <a:t>21</a:t>
            </a:fld>
            <a:endParaRPr lang="fa-IR"/>
          </a:p>
        </p:txBody>
      </p:sp>
    </p:spTree>
    <p:extLst>
      <p:ext uri="{BB962C8B-B14F-4D97-AF65-F5344CB8AC3E}">
        <p14:creationId xmlns:p14="http://schemas.microsoft.com/office/powerpoint/2010/main" val="195355657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ACCFD77-9FF7-4000-B6B7-AAA965FBF889}" type="slidenum">
              <a:rPr lang="fa-IR" smtClean="0"/>
              <a:pPr/>
              <a:t>22</a:t>
            </a:fld>
            <a:endParaRPr lang="fa-IR"/>
          </a:p>
        </p:txBody>
      </p:sp>
    </p:spTree>
    <p:extLst>
      <p:ext uri="{BB962C8B-B14F-4D97-AF65-F5344CB8AC3E}">
        <p14:creationId xmlns:p14="http://schemas.microsoft.com/office/powerpoint/2010/main" val="29693345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ACCFD77-9FF7-4000-B6B7-AAA965FBF889}" type="slidenum">
              <a:rPr lang="fa-IR" smtClean="0"/>
              <a:pPr/>
              <a:t>23</a:t>
            </a:fld>
            <a:endParaRPr lang="fa-IR"/>
          </a:p>
        </p:txBody>
      </p:sp>
    </p:spTree>
    <p:extLst>
      <p:ext uri="{BB962C8B-B14F-4D97-AF65-F5344CB8AC3E}">
        <p14:creationId xmlns:p14="http://schemas.microsoft.com/office/powerpoint/2010/main" val="331526052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ACCFD77-9FF7-4000-B6B7-AAA965FBF889}" type="slidenum">
              <a:rPr lang="fa-IR" smtClean="0"/>
              <a:pPr/>
              <a:t>24</a:t>
            </a:fld>
            <a:endParaRPr lang="fa-IR"/>
          </a:p>
        </p:txBody>
      </p:sp>
    </p:spTree>
    <p:extLst>
      <p:ext uri="{BB962C8B-B14F-4D97-AF65-F5344CB8AC3E}">
        <p14:creationId xmlns:p14="http://schemas.microsoft.com/office/powerpoint/2010/main" val="193598977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a-IR" dirty="0"/>
          </a:p>
        </p:txBody>
      </p:sp>
      <p:sp>
        <p:nvSpPr>
          <p:cNvPr id="4" name="Slide Number Placeholder 3"/>
          <p:cNvSpPr>
            <a:spLocks noGrp="1"/>
          </p:cNvSpPr>
          <p:nvPr>
            <p:ph type="sldNum" sz="quarter" idx="10"/>
          </p:nvPr>
        </p:nvSpPr>
        <p:spPr/>
        <p:txBody>
          <a:bodyPr/>
          <a:lstStyle/>
          <a:p>
            <a:fld id="{8ACCFD77-9FF7-4000-B6B7-AAA965FBF889}" type="slidenum">
              <a:rPr lang="fa-IR" smtClean="0"/>
              <a:pPr/>
              <a:t>25</a:t>
            </a:fld>
            <a:endParaRPr lang="fa-IR"/>
          </a:p>
        </p:txBody>
      </p:sp>
    </p:spTree>
    <p:extLst>
      <p:ext uri="{BB962C8B-B14F-4D97-AF65-F5344CB8AC3E}">
        <p14:creationId xmlns:p14="http://schemas.microsoft.com/office/powerpoint/2010/main" val="33309377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ACCFD77-9FF7-4000-B6B7-AAA965FBF889}" type="slidenum">
              <a:rPr lang="fa-IR" smtClean="0"/>
              <a:pPr/>
              <a:t>26</a:t>
            </a:fld>
            <a:endParaRPr lang="fa-IR"/>
          </a:p>
        </p:txBody>
      </p:sp>
    </p:spTree>
    <p:extLst>
      <p:ext uri="{BB962C8B-B14F-4D97-AF65-F5344CB8AC3E}">
        <p14:creationId xmlns:p14="http://schemas.microsoft.com/office/powerpoint/2010/main" val="329079024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ACCFD77-9FF7-4000-B6B7-AAA965FBF889}" type="slidenum">
              <a:rPr lang="fa-IR" smtClean="0"/>
              <a:pPr/>
              <a:t>27</a:t>
            </a:fld>
            <a:endParaRPr lang="fa-IR"/>
          </a:p>
        </p:txBody>
      </p:sp>
    </p:spTree>
    <p:extLst>
      <p:ext uri="{BB962C8B-B14F-4D97-AF65-F5344CB8AC3E}">
        <p14:creationId xmlns:p14="http://schemas.microsoft.com/office/powerpoint/2010/main" val="43948328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ACCFD77-9FF7-4000-B6B7-AAA965FBF889}" type="slidenum">
              <a:rPr lang="fa-IR" smtClean="0"/>
              <a:pPr/>
              <a:t>28</a:t>
            </a:fld>
            <a:endParaRPr lang="fa-IR"/>
          </a:p>
        </p:txBody>
      </p:sp>
    </p:spTree>
    <p:extLst>
      <p:ext uri="{BB962C8B-B14F-4D97-AF65-F5344CB8AC3E}">
        <p14:creationId xmlns:p14="http://schemas.microsoft.com/office/powerpoint/2010/main" val="405869697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ACCFD77-9FF7-4000-B6B7-AAA965FBF889}" type="slidenum">
              <a:rPr lang="fa-IR" smtClean="0"/>
              <a:pPr/>
              <a:t>29</a:t>
            </a:fld>
            <a:endParaRPr lang="fa-IR"/>
          </a:p>
        </p:txBody>
      </p:sp>
    </p:spTree>
    <p:extLst>
      <p:ext uri="{BB962C8B-B14F-4D97-AF65-F5344CB8AC3E}">
        <p14:creationId xmlns:p14="http://schemas.microsoft.com/office/powerpoint/2010/main" val="157477868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ACCFD77-9FF7-4000-B6B7-AAA965FBF889}" type="slidenum">
              <a:rPr lang="fa-IR" smtClean="0"/>
              <a:pPr/>
              <a:t>30</a:t>
            </a:fld>
            <a:endParaRPr lang="fa-IR"/>
          </a:p>
        </p:txBody>
      </p:sp>
    </p:spTree>
    <p:extLst>
      <p:ext uri="{BB962C8B-B14F-4D97-AF65-F5344CB8AC3E}">
        <p14:creationId xmlns:p14="http://schemas.microsoft.com/office/powerpoint/2010/main" val="227855056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ACCFD77-9FF7-4000-B6B7-AAA965FBF889}" type="slidenum">
              <a:rPr lang="fa-IR" smtClean="0"/>
              <a:pPr/>
              <a:t>31</a:t>
            </a:fld>
            <a:endParaRPr lang="fa-IR"/>
          </a:p>
        </p:txBody>
      </p:sp>
    </p:spTree>
    <p:extLst>
      <p:ext uri="{BB962C8B-B14F-4D97-AF65-F5344CB8AC3E}">
        <p14:creationId xmlns:p14="http://schemas.microsoft.com/office/powerpoint/2010/main" val="40614117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ACCFD77-9FF7-4000-B6B7-AAA965FBF889}" type="slidenum">
              <a:rPr lang="fa-IR" smtClean="0"/>
              <a:pPr/>
              <a:t>32</a:t>
            </a:fld>
            <a:endParaRPr lang="fa-IR"/>
          </a:p>
        </p:txBody>
      </p:sp>
    </p:spTree>
    <p:extLst>
      <p:ext uri="{BB962C8B-B14F-4D97-AF65-F5344CB8AC3E}">
        <p14:creationId xmlns:p14="http://schemas.microsoft.com/office/powerpoint/2010/main" val="2872214436"/>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ACCFD77-9FF7-4000-B6B7-AAA965FBF889}" type="slidenum">
              <a:rPr lang="fa-IR" smtClean="0"/>
              <a:pPr/>
              <a:t>33</a:t>
            </a:fld>
            <a:endParaRPr lang="fa-IR"/>
          </a:p>
        </p:txBody>
      </p:sp>
    </p:spTree>
    <p:extLst>
      <p:ext uri="{BB962C8B-B14F-4D97-AF65-F5344CB8AC3E}">
        <p14:creationId xmlns:p14="http://schemas.microsoft.com/office/powerpoint/2010/main" val="2305620235"/>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ACCFD77-9FF7-4000-B6B7-AAA965FBF889}" type="slidenum">
              <a:rPr lang="fa-IR" smtClean="0"/>
              <a:pPr/>
              <a:t>34</a:t>
            </a:fld>
            <a:endParaRPr lang="fa-IR"/>
          </a:p>
        </p:txBody>
      </p:sp>
    </p:spTree>
    <p:extLst>
      <p:ext uri="{BB962C8B-B14F-4D97-AF65-F5344CB8AC3E}">
        <p14:creationId xmlns:p14="http://schemas.microsoft.com/office/powerpoint/2010/main" val="144830358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ACCFD77-9FF7-4000-B6B7-AAA965FBF889}" type="slidenum">
              <a:rPr lang="fa-IR" smtClean="0"/>
              <a:pPr/>
              <a:t>35</a:t>
            </a:fld>
            <a:endParaRPr lang="fa-IR"/>
          </a:p>
        </p:txBody>
      </p:sp>
    </p:spTree>
    <p:extLst>
      <p:ext uri="{BB962C8B-B14F-4D97-AF65-F5344CB8AC3E}">
        <p14:creationId xmlns:p14="http://schemas.microsoft.com/office/powerpoint/2010/main" val="345381666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ACCFD77-9FF7-4000-B6B7-AAA965FBF889}" type="slidenum">
              <a:rPr lang="fa-IR" smtClean="0"/>
              <a:pPr/>
              <a:t>36</a:t>
            </a:fld>
            <a:endParaRPr lang="fa-IR"/>
          </a:p>
        </p:txBody>
      </p:sp>
    </p:spTree>
    <p:extLst>
      <p:ext uri="{BB962C8B-B14F-4D97-AF65-F5344CB8AC3E}">
        <p14:creationId xmlns:p14="http://schemas.microsoft.com/office/powerpoint/2010/main" val="173169219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ACCFD77-9FF7-4000-B6B7-AAA965FBF889}" type="slidenum">
              <a:rPr lang="fa-IR" smtClean="0"/>
              <a:pPr/>
              <a:t>37</a:t>
            </a:fld>
            <a:endParaRPr lang="fa-IR"/>
          </a:p>
        </p:txBody>
      </p:sp>
    </p:spTree>
    <p:extLst>
      <p:ext uri="{BB962C8B-B14F-4D97-AF65-F5344CB8AC3E}">
        <p14:creationId xmlns:p14="http://schemas.microsoft.com/office/powerpoint/2010/main" val="775658441"/>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ACCFD77-9FF7-4000-B6B7-AAA965FBF889}" type="slidenum">
              <a:rPr lang="fa-IR" smtClean="0"/>
              <a:pPr/>
              <a:t>38</a:t>
            </a:fld>
            <a:endParaRPr lang="fa-IR"/>
          </a:p>
        </p:txBody>
      </p:sp>
    </p:spTree>
    <p:extLst>
      <p:ext uri="{BB962C8B-B14F-4D97-AF65-F5344CB8AC3E}">
        <p14:creationId xmlns:p14="http://schemas.microsoft.com/office/powerpoint/2010/main" val="1319113727"/>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ACCFD77-9FF7-4000-B6B7-AAA965FBF889}" type="slidenum">
              <a:rPr lang="fa-IR" smtClean="0"/>
              <a:pPr/>
              <a:t>39</a:t>
            </a:fld>
            <a:endParaRPr lang="fa-IR"/>
          </a:p>
        </p:txBody>
      </p:sp>
    </p:spTree>
    <p:extLst>
      <p:ext uri="{BB962C8B-B14F-4D97-AF65-F5344CB8AC3E}">
        <p14:creationId xmlns:p14="http://schemas.microsoft.com/office/powerpoint/2010/main" val="371217450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A32C5199-7DB4-42D6-AF4D-D0F481F5BB5B}" type="datetimeFigureOut">
              <a:rPr lang="fa-IR" smtClean="0"/>
              <a:pPr/>
              <a:t>29/09/1441</a:t>
            </a:fld>
            <a:endParaRPr lang="fa-IR"/>
          </a:p>
        </p:txBody>
      </p:sp>
      <p:sp>
        <p:nvSpPr>
          <p:cNvPr id="20" name="Footer Placeholder 19"/>
          <p:cNvSpPr>
            <a:spLocks noGrp="1"/>
          </p:cNvSpPr>
          <p:nvPr>
            <p:ph type="ftr" sz="quarter" idx="11"/>
          </p:nvPr>
        </p:nvSpPr>
        <p:spPr/>
        <p:txBody>
          <a:bodyPr/>
          <a:lstStyle>
            <a:extLst/>
          </a:lstStyle>
          <a:p>
            <a:endParaRPr lang="fa-IR"/>
          </a:p>
        </p:txBody>
      </p:sp>
      <p:sp>
        <p:nvSpPr>
          <p:cNvPr id="10" name="Slide Number Placeholder 9"/>
          <p:cNvSpPr>
            <a:spLocks noGrp="1"/>
          </p:cNvSpPr>
          <p:nvPr>
            <p:ph type="sldNum" sz="quarter" idx="12"/>
          </p:nvPr>
        </p:nvSpPr>
        <p:spPr/>
        <p:txBody>
          <a:bodyPr/>
          <a:lstStyle>
            <a:extLst/>
          </a:lstStyle>
          <a:p>
            <a:fld id="{C05FC07D-B456-4EC6-A86D-1A721A30A9AF}" type="slidenum">
              <a:rPr lang="fa-IR" smtClean="0"/>
              <a:pPr/>
              <a:t>‹#›</a:t>
            </a:fld>
            <a:endParaRPr lang="fa-IR"/>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A32C5199-7DB4-42D6-AF4D-D0F481F5BB5B}" type="datetimeFigureOut">
              <a:rPr lang="fa-IR" smtClean="0"/>
              <a:pPr/>
              <a:t>29/09/1441</a:t>
            </a:fld>
            <a:endParaRPr lang="fa-IR"/>
          </a:p>
        </p:txBody>
      </p:sp>
      <p:sp>
        <p:nvSpPr>
          <p:cNvPr id="5" name="Footer Placeholder 4"/>
          <p:cNvSpPr>
            <a:spLocks noGrp="1"/>
          </p:cNvSpPr>
          <p:nvPr>
            <p:ph type="ftr" sz="quarter" idx="11"/>
          </p:nvPr>
        </p:nvSpPr>
        <p:spPr/>
        <p:txBody>
          <a:bodyPr/>
          <a:lstStyle>
            <a:extLst/>
          </a:lstStyle>
          <a:p>
            <a:endParaRPr lang="fa-IR"/>
          </a:p>
        </p:txBody>
      </p:sp>
      <p:sp>
        <p:nvSpPr>
          <p:cNvPr id="6" name="Slide Number Placeholder 5"/>
          <p:cNvSpPr>
            <a:spLocks noGrp="1"/>
          </p:cNvSpPr>
          <p:nvPr>
            <p:ph type="sldNum" sz="quarter" idx="12"/>
          </p:nvPr>
        </p:nvSpPr>
        <p:spPr/>
        <p:txBody>
          <a:bodyPr/>
          <a:lstStyle>
            <a:extLst/>
          </a:lstStyle>
          <a:p>
            <a:fld id="{C05FC07D-B456-4EC6-A86D-1A721A30A9AF}" type="slidenum">
              <a:rPr lang="fa-IR" smtClean="0"/>
              <a:pPr/>
              <a:t>‹#›</a:t>
            </a:fld>
            <a:endParaRPr lang="fa-I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A32C5199-7DB4-42D6-AF4D-D0F481F5BB5B}" type="datetimeFigureOut">
              <a:rPr lang="fa-IR" smtClean="0"/>
              <a:pPr/>
              <a:t>29/09/1441</a:t>
            </a:fld>
            <a:endParaRPr lang="fa-IR"/>
          </a:p>
        </p:txBody>
      </p:sp>
      <p:sp>
        <p:nvSpPr>
          <p:cNvPr id="5" name="Footer Placeholder 4"/>
          <p:cNvSpPr>
            <a:spLocks noGrp="1"/>
          </p:cNvSpPr>
          <p:nvPr>
            <p:ph type="ftr" sz="quarter" idx="11"/>
          </p:nvPr>
        </p:nvSpPr>
        <p:spPr/>
        <p:txBody>
          <a:bodyPr/>
          <a:lstStyle>
            <a:extLst/>
          </a:lstStyle>
          <a:p>
            <a:endParaRPr lang="fa-IR"/>
          </a:p>
        </p:txBody>
      </p:sp>
      <p:sp>
        <p:nvSpPr>
          <p:cNvPr id="6" name="Slide Number Placeholder 5"/>
          <p:cNvSpPr>
            <a:spLocks noGrp="1"/>
          </p:cNvSpPr>
          <p:nvPr>
            <p:ph type="sldNum" sz="quarter" idx="12"/>
          </p:nvPr>
        </p:nvSpPr>
        <p:spPr/>
        <p:txBody>
          <a:bodyPr/>
          <a:lstStyle>
            <a:extLst/>
          </a:lstStyle>
          <a:p>
            <a:fld id="{C05FC07D-B456-4EC6-A86D-1A721A30A9AF}" type="slidenum">
              <a:rPr lang="fa-IR" smtClean="0"/>
              <a:pPr/>
              <a:t>‹#›</a:t>
            </a:fld>
            <a:endParaRPr lang="fa-IR"/>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A32C5199-7DB4-42D6-AF4D-D0F481F5BB5B}" type="datetimeFigureOut">
              <a:rPr lang="fa-IR" smtClean="0"/>
              <a:pPr/>
              <a:t>29/09/1441</a:t>
            </a:fld>
            <a:endParaRPr lang="fa-IR"/>
          </a:p>
        </p:txBody>
      </p:sp>
      <p:sp>
        <p:nvSpPr>
          <p:cNvPr id="6" name="Footer Placeholder 5"/>
          <p:cNvSpPr>
            <a:spLocks noGrp="1"/>
          </p:cNvSpPr>
          <p:nvPr>
            <p:ph type="ftr" sz="quarter" idx="11"/>
          </p:nvPr>
        </p:nvSpPr>
        <p:spPr/>
        <p:txBody>
          <a:bodyPr/>
          <a:lstStyle>
            <a:extLst/>
          </a:lstStyle>
          <a:p>
            <a:endParaRPr lang="fa-IR"/>
          </a:p>
        </p:txBody>
      </p:sp>
      <p:sp>
        <p:nvSpPr>
          <p:cNvPr id="7" name="Slide Number Placeholder 6"/>
          <p:cNvSpPr>
            <a:spLocks noGrp="1"/>
          </p:cNvSpPr>
          <p:nvPr>
            <p:ph type="sldNum" sz="quarter" idx="12"/>
          </p:nvPr>
        </p:nvSpPr>
        <p:spPr/>
        <p:txBody>
          <a:bodyPr/>
          <a:lstStyle>
            <a:extLst/>
          </a:lstStyle>
          <a:p>
            <a:fld id="{C05FC07D-B456-4EC6-A86D-1A721A30A9AF}" type="slidenum">
              <a:rPr lang="fa-IR" smtClean="0"/>
              <a:pPr/>
              <a:t>‹#›</a:t>
            </a:fld>
            <a:endParaRPr lang="fa-I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A32C5199-7DB4-42D6-AF4D-D0F481F5BB5B}" type="datetimeFigureOut">
              <a:rPr lang="fa-IR" smtClean="0"/>
              <a:pPr/>
              <a:t>29/09/1441</a:t>
            </a:fld>
            <a:endParaRPr lang="fa-IR"/>
          </a:p>
        </p:txBody>
      </p:sp>
      <p:sp>
        <p:nvSpPr>
          <p:cNvPr id="8" name="Footer Placeholder 7"/>
          <p:cNvSpPr>
            <a:spLocks noGrp="1"/>
          </p:cNvSpPr>
          <p:nvPr>
            <p:ph type="ftr" sz="quarter" idx="11"/>
          </p:nvPr>
        </p:nvSpPr>
        <p:spPr/>
        <p:txBody>
          <a:bodyPr/>
          <a:lstStyle>
            <a:extLst/>
          </a:lstStyle>
          <a:p>
            <a:endParaRPr lang="fa-IR"/>
          </a:p>
        </p:txBody>
      </p:sp>
      <p:sp>
        <p:nvSpPr>
          <p:cNvPr id="9" name="Slide Number Placeholder 8"/>
          <p:cNvSpPr>
            <a:spLocks noGrp="1"/>
          </p:cNvSpPr>
          <p:nvPr>
            <p:ph type="sldNum" sz="quarter" idx="12"/>
          </p:nvPr>
        </p:nvSpPr>
        <p:spPr/>
        <p:txBody>
          <a:bodyPr/>
          <a:lstStyle>
            <a:extLst/>
          </a:lstStyle>
          <a:p>
            <a:fld id="{C05FC07D-B456-4EC6-A86D-1A721A30A9AF}" type="slidenum">
              <a:rPr lang="fa-IR" smtClean="0"/>
              <a:pPr/>
              <a:t>‹#›</a:t>
            </a:fld>
            <a:endParaRPr lang="fa-I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A32C5199-7DB4-42D6-AF4D-D0F481F5BB5B}" type="datetimeFigureOut">
              <a:rPr lang="fa-IR" smtClean="0"/>
              <a:pPr/>
              <a:t>29/09/1441</a:t>
            </a:fld>
            <a:endParaRPr lang="fa-IR"/>
          </a:p>
        </p:txBody>
      </p:sp>
      <p:sp>
        <p:nvSpPr>
          <p:cNvPr id="4" name="Footer Placeholder 3"/>
          <p:cNvSpPr>
            <a:spLocks noGrp="1"/>
          </p:cNvSpPr>
          <p:nvPr>
            <p:ph type="ftr" sz="quarter" idx="11"/>
          </p:nvPr>
        </p:nvSpPr>
        <p:spPr/>
        <p:txBody>
          <a:bodyPr/>
          <a:lstStyle>
            <a:extLst/>
          </a:lstStyle>
          <a:p>
            <a:endParaRPr lang="fa-IR"/>
          </a:p>
        </p:txBody>
      </p:sp>
      <p:sp>
        <p:nvSpPr>
          <p:cNvPr id="5" name="Slide Number Placeholder 4"/>
          <p:cNvSpPr>
            <a:spLocks noGrp="1"/>
          </p:cNvSpPr>
          <p:nvPr>
            <p:ph type="sldNum" sz="quarter" idx="12"/>
          </p:nvPr>
        </p:nvSpPr>
        <p:spPr/>
        <p:txBody>
          <a:bodyPr/>
          <a:lstStyle>
            <a:extLst/>
          </a:lstStyle>
          <a:p>
            <a:fld id="{C05FC07D-B456-4EC6-A86D-1A721A30A9AF}" type="slidenum">
              <a:rPr lang="fa-IR" smtClean="0"/>
              <a:pPr/>
              <a:t>‹#›</a:t>
            </a:fld>
            <a:endParaRPr lang="fa-I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A32C5199-7DB4-42D6-AF4D-D0F481F5BB5B}" type="datetimeFigureOut">
              <a:rPr lang="fa-IR" smtClean="0"/>
              <a:pPr/>
              <a:t>29/09/1441</a:t>
            </a:fld>
            <a:endParaRPr lang="fa-IR"/>
          </a:p>
        </p:txBody>
      </p:sp>
      <p:sp>
        <p:nvSpPr>
          <p:cNvPr id="3" name="Footer Placeholder 2"/>
          <p:cNvSpPr>
            <a:spLocks noGrp="1"/>
          </p:cNvSpPr>
          <p:nvPr>
            <p:ph type="ftr" sz="quarter" idx="11"/>
          </p:nvPr>
        </p:nvSpPr>
        <p:spPr/>
        <p:txBody>
          <a:bodyPr/>
          <a:lstStyle>
            <a:extLst/>
          </a:lstStyle>
          <a:p>
            <a:endParaRPr lang="fa-IR"/>
          </a:p>
        </p:txBody>
      </p:sp>
      <p:sp>
        <p:nvSpPr>
          <p:cNvPr id="4" name="Slide Number Placeholder 3"/>
          <p:cNvSpPr>
            <a:spLocks noGrp="1"/>
          </p:cNvSpPr>
          <p:nvPr>
            <p:ph type="sldNum" sz="quarter" idx="12"/>
          </p:nvPr>
        </p:nvSpPr>
        <p:spPr/>
        <p:txBody>
          <a:bodyPr/>
          <a:lstStyle>
            <a:extLst/>
          </a:lstStyle>
          <a:p>
            <a:fld id="{C05FC07D-B456-4EC6-A86D-1A721A30A9AF}" type="slidenum">
              <a:rPr lang="fa-IR" smtClean="0"/>
              <a:pPr/>
              <a:t>‹#›</a:t>
            </a:fld>
            <a:endParaRPr lang="fa-IR"/>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A32C5199-7DB4-42D6-AF4D-D0F481F5BB5B}" type="datetimeFigureOut">
              <a:rPr lang="fa-IR" smtClean="0"/>
              <a:pPr/>
              <a:t>29/09/1441</a:t>
            </a:fld>
            <a:endParaRPr lang="fa-IR"/>
          </a:p>
        </p:txBody>
      </p:sp>
      <p:sp>
        <p:nvSpPr>
          <p:cNvPr id="6" name="Footer Placeholder 5"/>
          <p:cNvSpPr>
            <a:spLocks noGrp="1"/>
          </p:cNvSpPr>
          <p:nvPr>
            <p:ph type="ftr" sz="quarter" idx="11"/>
          </p:nvPr>
        </p:nvSpPr>
        <p:spPr/>
        <p:txBody>
          <a:bodyPr/>
          <a:lstStyle>
            <a:extLst/>
          </a:lstStyle>
          <a:p>
            <a:endParaRPr lang="fa-IR"/>
          </a:p>
        </p:txBody>
      </p:sp>
      <p:sp>
        <p:nvSpPr>
          <p:cNvPr id="7" name="Slide Number Placeholder 6"/>
          <p:cNvSpPr>
            <a:spLocks noGrp="1"/>
          </p:cNvSpPr>
          <p:nvPr>
            <p:ph type="sldNum" sz="quarter" idx="12"/>
          </p:nvPr>
        </p:nvSpPr>
        <p:spPr/>
        <p:txBody>
          <a:bodyPr/>
          <a:lstStyle>
            <a:extLst/>
          </a:lstStyle>
          <a:p>
            <a:fld id="{C05FC07D-B456-4EC6-A86D-1A721A30A9AF}" type="slidenum">
              <a:rPr lang="fa-IR" smtClean="0"/>
              <a:pPr/>
              <a:t>‹#›</a:t>
            </a:fld>
            <a:endParaRPr lang="fa-I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A32C5199-7DB4-42D6-AF4D-D0F481F5BB5B}" type="datetimeFigureOut">
              <a:rPr lang="fa-IR" smtClean="0"/>
              <a:pPr/>
              <a:t>29/09/1441</a:t>
            </a:fld>
            <a:endParaRPr lang="fa-IR"/>
          </a:p>
        </p:txBody>
      </p:sp>
      <p:sp>
        <p:nvSpPr>
          <p:cNvPr id="6" name="Footer Placeholder 5"/>
          <p:cNvSpPr>
            <a:spLocks noGrp="1"/>
          </p:cNvSpPr>
          <p:nvPr>
            <p:ph type="ftr" sz="quarter" idx="11"/>
          </p:nvPr>
        </p:nvSpPr>
        <p:spPr/>
        <p:txBody>
          <a:bodyPr/>
          <a:lstStyle>
            <a:extLst/>
          </a:lstStyle>
          <a:p>
            <a:endParaRPr lang="fa-IR"/>
          </a:p>
        </p:txBody>
      </p:sp>
      <p:sp>
        <p:nvSpPr>
          <p:cNvPr id="7" name="Slide Number Placeholder 6"/>
          <p:cNvSpPr>
            <a:spLocks noGrp="1"/>
          </p:cNvSpPr>
          <p:nvPr>
            <p:ph type="sldNum" sz="quarter" idx="12"/>
          </p:nvPr>
        </p:nvSpPr>
        <p:spPr/>
        <p:txBody>
          <a:bodyPr/>
          <a:lstStyle>
            <a:extLst/>
          </a:lstStyle>
          <a:p>
            <a:fld id="{C05FC07D-B456-4EC6-A86D-1A721A30A9AF}" type="slidenum">
              <a:rPr lang="fa-IR" smtClean="0"/>
              <a:pPr/>
              <a:t>‹#›</a:t>
            </a:fld>
            <a:endParaRPr lang="fa-IR"/>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A32C5199-7DB4-42D6-AF4D-D0F481F5BB5B}" type="datetimeFigureOut">
              <a:rPr lang="fa-IR" smtClean="0"/>
              <a:pPr/>
              <a:t>29/09/1441</a:t>
            </a:fld>
            <a:endParaRPr lang="fa-IR"/>
          </a:p>
        </p:txBody>
      </p:sp>
      <p:sp>
        <p:nvSpPr>
          <p:cNvPr id="5" name="Footer Placeholder 4"/>
          <p:cNvSpPr>
            <a:spLocks noGrp="1"/>
          </p:cNvSpPr>
          <p:nvPr>
            <p:ph type="ftr" sz="quarter" idx="11"/>
          </p:nvPr>
        </p:nvSpPr>
        <p:spPr/>
        <p:txBody>
          <a:bodyPr/>
          <a:lstStyle>
            <a:extLst/>
          </a:lstStyle>
          <a:p>
            <a:endParaRPr lang="fa-IR"/>
          </a:p>
        </p:txBody>
      </p:sp>
      <p:sp>
        <p:nvSpPr>
          <p:cNvPr id="6" name="Slide Number Placeholder 5"/>
          <p:cNvSpPr>
            <a:spLocks noGrp="1"/>
          </p:cNvSpPr>
          <p:nvPr>
            <p:ph type="sldNum" sz="quarter" idx="12"/>
          </p:nvPr>
        </p:nvSpPr>
        <p:spPr/>
        <p:txBody>
          <a:bodyPr/>
          <a:lstStyle>
            <a:extLst/>
          </a:lstStyle>
          <a:p>
            <a:fld id="{C05FC07D-B456-4EC6-A86D-1A721A30A9AF}" type="slidenum">
              <a:rPr lang="fa-IR" smtClean="0"/>
              <a:pPr/>
              <a:t>‹#›</a:t>
            </a:fld>
            <a:endParaRPr lang="fa-I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A32C5199-7DB4-42D6-AF4D-D0F481F5BB5B}" type="datetimeFigureOut">
              <a:rPr lang="fa-IR" smtClean="0"/>
              <a:pPr/>
              <a:t>29/09/1441</a:t>
            </a:fld>
            <a:endParaRPr lang="fa-IR"/>
          </a:p>
        </p:txBody>
      </p:sp>
      <p:sp>
        <p:nvSpPr>
          <p:cNvPr id="5" name="Footer Placeholder 4"/>
          <p:cNvSpPr>
            <a:spLocks noGrp="1"/>
          </p:cNvSpPr>
          <p:nvPr>
            <p:ph type="ftr" sz="quarter" idx="11"/>
          </p:nvPr>
        </p:nvSpPr>
        <p:spPr/>
        <p:txBody>
          <a:bodyPr/>
          <a:lstStyle>
            <a:extLst/>
          </a:lstStyle>
          <a:p>
            <a:endParaRPr lang="fa-IR"/>
          </a:p>
        </p:txBody>
      </p:sp>
      <p:sp>
        <p:nvSpPr>
          <p:cNvPr id="6" name="Slide Number Placeholder 5"/>
          <p:cNvSpPr>
            <a:spLocks noGrp="1"/>
          </p:cNvSpPr>
          <p:nvPr>
            <p:ph type="sldNum" sz="quarter" idx="12"/>
          </p:nvPr>
        </p:nvSpPr>
        <p:spPr/>
        <p:txBody>
          <a:bodyPr/>
          <a:lstStyle>
            <a:extLst/>
          </a:lstStyle>
          <a:p>
            <a:fld id="{C05FC07D-B456-4EC6-A86D-1A721A30A9AF}" type="slidenum">
              <a:rPr lang="fa-IR" smtClean="0"/>
              <a:pPr/>
              <a:t>‹#›</a:t>
            </a:fld>
            <a:endParaRPr lang="fa-I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A32C5199-7DB4-42D6-AF4D-D0F481F5BB5B}" type="datetimeFigureOut">
              <a:rPr lang="fa-IR" smtClean="0"/>
              <a:pPr/>
              <a:t>29/09/1441</a:t>
            </a:fld>
            <a:endParaRPr lang="fa-IR"/>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fa-IR"/>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C05FC07D-B456-4EC6-A86D-1A721A30A9AF}" type="slidenum">
              <a:rPr lang="fa-IR" smtClean="0"/>
              <a:pPr/>
              <a:t>‹#›</a:t>
            </a:fld>
            <a:endParaRPr lang="fa-IR"/>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l" rtl="1"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r" rtl="1"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r" rtl="1"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r" rtl="1"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r" rtl="1"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r" rtl="1"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r" rtl="1"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r" rtl="1"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r" rtl="1"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r" rtl="1"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r" rtl="1" eaLnBrk="1" latinLnBrk="0" hangingPunct="1">
        <a:defRPr kumimoji="0" kern="1200">
          <a:solidFill>
            <a:schemeClr val="tx1"/>
          </a:solidFill>
          <a:latin typeface="+mn-lt"/>
          <a:ea typeface="+mn-ea"/>
          <a:cs typeface="+mn-cs"/>
        </a:defRPr>
      </a:lvl1pPr>
      <a:lvl2pPr marL="457200" algn="r" rtl="1" eaLnBrk="1" latinLnBrk="0" hangingPunct="1">
        <a:defRPr kumimoji="0" kern="1200">
          <a:solidFill>
            <a:schemeClr val="tx1"/>
          </a:solidFill>
          <a:latin typeface="+mn-lt"/>
          <a:ea typeface="+mn-ea"/>
          <a:cs typeface="+mn-cs"/>
        </a:defRPr>
      </a:lvl2pPr>
      <a:lvl3pPr marL="914400" algn="r" rtl="1" eaLnBrk="1" latinLnBrk="0" hangingPunct="1">
        <a:defRPr kumimoji="0" kern="1200">
          <a:solidFill>
            <a:schemeClr val="tx1"/>
          </a:solidFill>
          <a:latin typeface="+mn-lt"/>
          <a:ea typeface="+mn-ea"/>
          <a:cs typeface="+mn-cs"/>
        </a:defRPr>
      </a:lvl3pPr>
      <a:lvl4pPr marL="1371600" algn="r" rtl="1" eaLnBrk="1" latinLnBrk="0" hangingPunct="1">
        <a:defRPr kumimoji="0" kern="1200">
          <a:solidFill>
            <a:schemeClr val="tx1"/>
          </a:solidFill>
          <a:latin typeface="+mn-lt"/>
          <a:ea typeface="+mn-ea"/>
          <a:cs typeface="+mn-cs"/>
        </a:defRPr>
      </a:lvl4pPr>
      <a:lvl5pPr marL="1828800" algn="r" rtl="1" eaLnBrk="1" latinLnBrk="0" hangingPunct="1">
        <a:defRPr kumimoji="0" kern="1200">
          <a:solidFill>
            <a:schemeClr val="tx1"/>
          </a:solidFill>
          <a:latin typeface="+mn-lt"/>
          <a:ea typeface="+mn-ea"/>
          <a:cs typeface="+mn-cs"/>
        </a:defRPr>
      </a:lvl5pPr>
      <a:lvl6pPr marL="2286000" algn="r" rtl="1" eaLnBrk="1" latinLnBrk="0" hangingPunct="1">
        <a:defRPr kumimoji="0" kern="1200">
          <a:solidFill>
            <a:schemeClr val="tx1"/>
          </a:solidFill>
          <a:latin typeface="+mn-lt"/>
          <a:ea typeface="+mn-ea"/>
          <a:cs typeface="+mn-cs"/>
        </a:defRPr>
      </a:lvl6pPr>
      <a:lvl7pPr marL="2743200" algn="r" rtl="1" eaLnBrk="1" latinLnBrk="0" hangingPunct="1">
        <a:defRPr kumimoji="0" kern="1200">
          <a:solidFill>
            <a:schemeClr val="tx1"/>
          </a:solidFill>
          <a:latin typeface="+mn-lt"/>
          <a:ea typeface="+mn-ea"/>
          <a:cs typeface="+mn-cs"/>
        </a:defRPr>
      </a:lvl7pPr>
      <a:lvl8pPr marL="3200400" algn="r" rtl="1" eaLnBrk="1" latinLnBrk="0" hangingPunct="1">
        <a:defRPr kumimoji="0" kern="1200">
          <a:solidFill>
            <a:schemeClr val="tx1"/>
          </a:solidFill>
          <a:latin typeface="+mn-lt"/>
          <a:ea typeface="+mn-ea"/>
          <a:cs typeface="+mn-cs"/>
        </a:defRPr>
      </a:lvl8pPr>
      <a:lvl9pPr marL="3657600" algn="r" rtl="1"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6.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6.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6.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6.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بنام خدا</a:t>
            </a:r>
            <a:endParaRPr lang="fa-IR" dirty="0"/>
          </a:p>
        </p:txBody>
      </p:sp>
    </p:spTree>
    <p:extLst>
      <p:ext uri="{BB962C8B-B14F-4D97-AF65-F5344CB8AC3E}">
        <p14:creationId xmlns:p14="http://schemas.microsoft.com/office/powerpoint/2010/main" val="68999334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6226514"/>
          </a:xfrm>
        </p:spPr>
        <p:txBody>
          <a:bodyPr>
            <a:normAutofit/>
          </a:bodyPr>
          <a:lstStyle/>
          <a:p>
            <a:pPr algn="ctr"/>
            <a:r>
              <a:rPr lang="fa-IR" sz="5400" dirty="0" smtClean="0">
                <a:cs typeface="B Titr" panose="00000700000000000000" pitchFamily="2" charset="-78"/>
              </a:rPr>
              <a:t> </a:t>
            </a:r>
            <a:r>
              <a:rPr lang="en-US" sz="5400" dirty="0" smtClean="0">
                <a:cs typeface="B Titr" panose="00000700000000000000" pitchFamily="2" charset="-78"/>
              </a:rPr>
              <a:t/>
            </a:r>
            <a:br>
              <a:rPr lang="en-US" sz="5400" dirty="0" smtClean="0">
                <a:cs typeface="B Titr" panose="00000700000000000000" pitchFamily="2" charset="-78"/>
              </a:rPr>
            </a:br>
            <a:r>
              <a:rPr lang="fa-IR" sz="5400" dirty="0" smtClean="0">
                <a:cs typeface="B Titr" panose="00000700000000000000" pitchFamily="2" charset="-78"/>
              </a:rPr>
              <a:t>خصوصيات سازمانهاي دولتي  </a:t>
            </a:r>
            <a:r>
              <a:rPr lang="fa-IR" dirty="0" smtClean="0">
                <a:cs typeface="B Titr" panose="00000700000000000000" pitchFamily="2" charset="-78"/>
              </a:rPr>
              <a:t/>
            </a:r>
            <a:br>
              <a:rPr lang="fa-IR" dirty="0" smtClean="0">
                <a:cs typeface="B Titr" panose="00000700000000000000" pitchFamily="2" charset="-78"/>
              </a:rPr>
            </a:br>
            <a:r>
              <a:rPr lang="fa-IR" dirty="0" smtClean="0">
                <a:cs typeface="B Titr" panose="00000700000000000000" pitchFamily="2" charset="-78"/>
              </a:rPr>
              <a:t/>
            </a:r>
            <a:br>
              <a:rPr lang="fa-IR" dirty="0" smtClean="0">
                <a:cs typeface="B Titr" panose="00000700000000000000" pitchFamily="2" charset="-78"/>
              </a:rPr>
            </a:br>
            <a:r>
              <a:rPr lang="fa-IR" dirty="0" smtClean="0">
                <a:cs typeface="B Titr" panose="00000700000000000000" pitchFamily="2" charset="-78"/>
              </a:rPr>
              <a:t/>
            </a:r>
            <a:br>
              <a:rPr lang="fa-IR" dirty="0" smtClean="0">
                <a:cs typeface="B Titr" panose="00000700000000000000" pitchFamily="2" charset="-78"/>
              </a:rPr>
            </a:br>
            <a:r>
              <a:rPr lang="fa-IR" dirty="0" smtClean="0">
                <a:cs typeface="B Titr" panose="00000700000000000000" pitchFamily="2" charset="-78"/>
              </a:rPr>
              <a:t/>
            </a:r>
            <a:br>
              <a:rPr lang="fa-IR" dirty="0" smtClean="0">
                <a:cs typeface="B Titr" panose="00000700000000000000" pitchFamily="2" charset="-78"/>
              </a:rPr>
            </a:br>
            <a:endParaRPr lang="fa-IR" dirty="0">
              <a:cs typeface="B Titr" panose="00000700000000000000" pitchFamily="2" charset="-78"/>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r>
              <a:rPr lang="en-US" sz="3200" dirty="0" err="1" smtClean="0">
                <a:solidFill>
                  <a:schemeClr val="accent6">
                    <a:lumMod val="75000"/>
                  </a:schemeClr>
                </a:solidFill>
                <a:cs typeface="B Titr" panose="00000700000000000000" pitchFamily="2" charset="-78"/>
              </a:rPr>
              <a:t>برخی</a:t>
            </a:r>
            <a:r>
              <a:rPr lang="en-US" sz="3200" dirty="0" smtClean="0">
                <a:solidFill>
                  <a:schemeClr val="accent6">
                    <a:lumMod val="75000"/>
                  </a:schemeClr>
                </a:solidFill>
                <a:cs typeface="B Titr" panose="00000700000000000000" pitchFamily="2" charset="-78"/>
              </a:rPr>
              <a:t> </a:t>
            </a:r>
            <a:r>
              <a:rPr lang="en-US" sz="3200" dirty="0" err="1" smtClean="0">
                <a:solidFill>
                  <a:schemeClr val="accent6">
                    <a:lumMod val="75000"/>
                  </a:schemeClr>
                </a:solidFill>
                <a:cs typeface="B Titr" panose="00000700000000000000" pitchFamily="2" charset="-78"/>
              </a:rPr>
              <a:t>واژه</a:t>
            </a:r>
            <a:r>
              <a:rPr lang="en-US" sz="3200" dirty="0" smtClean="0">
                <a:solidFill>
                  <a:schemeClr val="accent6">
                    <a:lumMod val="75000"/>
                  </a:schemeClr>
                </a:solidFill>
                <a:cs typeface="B Titr" panose="00000700000000000000" pitchFamily="2" charset="-78"/>
              </a:rPr>
              <a:t> </a:t>
            </a:r>
            <a:r>
              <a:rPr lang="en-US" sz="3200" dirty="0" err="1" smtClean="0">
                <a:solidFill>
                  <a:schemeClr val="accent6">
                    <a:lumMod val="75000"/>
                  </a:schemeClr>
                </a:solidFill>
                <a:cs typeface="B Titr" panose="00000700000000000000" pitchFamily="2" charset="-78"/>
              </a:rPr>
              <a:t>های</a:t>
            </a:r>
            <a:r>
              <a:rPr lang="en-US" sz="3200" dirty="0" smtClean="0">
                <a:solidFill>
                  <a:schemeClr val="accent6">
                    <a:lumMod val="75000"/>
                  </a:schemeClr>
                </a:solidFill>
                <a:cs typeface="B Titr" panose="00000700000000000000" pitchFamily="2" charset="-78"/>
              </a:rPr>
              <a:t> </a:t>
            </a:r>
            <a:r>
              <a:rPr lang="en-US" sz="3200" dirty="0" err="1" smtClean="0">
                <a:solidFill>
                  <a:schemeClr val="accent6">
                    <a:lumMod val="75000"/>
                  </a:schemeClr>
                </a:solidFill>
                <a:cs typeface="B Titr" panose="00000700000000000000" pitchFamily="2" charset="-78"/>
              </a:rPr>
              <a:t>کلیدی</a:t>
            </a:r>
            <a:r>
              <a:rPr lang="en-US" sz="3200" dirty="0" smtClean="0">
                <a:solidFill>
                  <a:schemeClr val="accent6">
                    <a:lumMod val="75000"/>
                  </a:schemeClr>
                </a:solidFill>
                <a:cs typeface="B Titr" panose="00000700000000000000" pitchFamily="2" charset="-78"/>
              </a:rPr>
              <a:t> </a:t>
            </a:r>
            <a:r>
              <a:rPr lang="en-US" sz="3200" dirty="0" err="1" smtClean="0">
                <a:solidFill>
                  <a:schemeClr val="accent6">
                    <a:lumMod val="75000"/>
                  </a:schemeClr>
                </a:solidFill>
                <a:cs typeface="B Titr" panose="00000700000000000000" pitchFamily="2" charset="-78"/>
              </a:rPr>
              <a:t>در</a:t>
            </a:r>
            <a:r>
              <a:rPr lang="en-US" sz="3200" dirty="0" smtClean="0">
                <a:solidFill>
                  <a:schemeClr val="accent6">
                    <a:lumMod val="75000"/>
                  </a:schemeClr>
                </a:solidFill>
                <a:cs typeface="B Titr" panose="00000700000000000000" pitchFamily="2" charset="-78"/>
              </a:rPr>
              <a:t> </a:t>
            </a:r>
            <a:r>
              <a:rPr lang="en-US" sz="3200" dirty="0" err="1" smtClean="0">
                <a:solidFill>
                  <a:schemeClr val="accent6">
                    <a:lumMod val="75000"/>
                  </a:schemeClr>
                </a:solidFill>
                <a:cs typeface="B Titr" panose="00000700000000000000" pitchFamily="2" charset="-78"/>
              </a:rPr>
              <a:t>حسابداری</a:t>
            </a:r>
            <a:r>
              <a:rPr lang="en-US" sz="3200" dirty="0" smtClean="0">
                <a:solidFill>
                  <a:schemeClr val="accent6">
                    <a:lumMod val="75000"/>
                  </a:schemeClr>
                </a:solidFill>
                <a:cs typeface="B Titr" panose="00000700000000000000" pitchFamily="2" charset="-78"/>
              </a:rPr>
              <a:t> </a:t>
            </a:r>
            <a:r>
              <a:rPr lang="en-US" sz="3200" dirty="0" err="1" smtClean="0">
                <a:solidFill>
                  <a:schemeClr val="accent6">
                    <a:lumMod val="75000"/>
                  </a:schemeClr>
                </a:solidFill>
                <a:cs typeface="B Titr" panose="00000700000000000000" pitchFamily="2" charset="-78"/>
              </a:rPr>
              <a:t>دولتی</a:t>
            </a:r>
            <a:r>
              <a:rPr lang="en-US" sz="3200" dirty="0" smtClean="0">
                <a:solidFill>
                  <a:schemeClr val="accent6">
                    <a:lumMod val="75000"/>
                  </a:schemeClr>
                </a:solidFill>
                <a:cs typeface="B Titr" panose="00000700000000000000" pitchFamily="2" charset="-78"/>
              </a:rPr>
              <a:t>:</a:t>
            </a:r>
            <a:endParaRPr lang="fa-IR" sz="3200" dirty="0">
              <a:solidFill>
                <a:schemeClr val="accent6">
                  <a:lumMod val="75000"/>
                </a:schemeClr>
              </a:solidFill>
              <a:cs typeface="B Titr" panose="00000700000000000000" pitchFamily="2" charset="-78"/>
            </a:endParaRPr>
          </a:p>
        </p:txBody>
      </p:sp>
      <p:sp>
        <p:nvSpPr>
          <p:cNvPr id="3" name="Content Placeholder 2"/>
          <p:cNvSpPr>
            <a:spLocks noGrp="1"/>
          </p:cNvSpPr>
          <p:nvPr>
            <p:ph idx="1"/>
          </p:nvPr>
        </p:nvSpPr>
        <p:spPr/>
        <p:txBody>
          <a:bodyPr>
            <a:noAutofit/>
          </a:bodyPr>
          <a:lstStyle/>
          <a:p>
            <a:pPr algn="just">
              <a:buNone/>
            </a:pPr>
            <a:r>
              <a:rPr lang="en-US" sz="2400" dirty="0" err="1" smtClean="0">
                <a:solidFill>
                  <a:srgbClr val="C00000"/>
                </a:solidFill>
                <a:cs typeface="B Titr" panose="00000700000000000000" pitchFamily="2" charset="-78"/>
              </a:rPr>
              <a:t>دستگاه</a:t>
            </a:r>
            <a:r>
              <a:rPr lang="en-US" sz="2400" dirty="0" smtClean="0">
                <a:solidFill>
                  <a:srgbClr val="C00000"/>
                </a:solidFill>
                <a:cs typeface="B Titr" panose="00000700000000000000" pitchFamily="2" charset="-78"/>
              </a:rPr>
              <a:t> </a:t>
            </a:r>
            <a:r>
              <a:rPr lang="en-US" sz="2400" dirty="0" err="1" smtClean="0">
                <a:solidFill>
                  <a:srgbClr val="C00000"/>
                </a:solidFill>
                <a:cs typeface="B Titr" panose="00000700000000000000" pitchFamily="2" charset="-78"/>
              </a:rPr>
              <a:t>اجرائی</a:t>
            </a:r>
            <a:r>
              <a:rPr lang="en-US" sz="2400" dirty="0" smtClean="0">
                <a:solidFill>
                  <a:srgbClr val="C00000"/>
                </a:solidFill>
                <a:cs typeface="B Titr" panose="00000700000000000000" pitchFamily="2" charset="-78"/>
              </a:rPr>
              <a:t> </a:t>
            </a:r>
            <a:r>
              <a:rPr lang="en-US" sz="2400" dirty="0" err="1" smtClean="0">
                <a:cs typeface="B Titr" panose="00000700000000000000" pitchFamily="2" charset="-78"/>
              </a:rPr>
              <a:t>به</a:t>
            </a:r>
            <a:r>
              <a:rPr lang="en-US" sz="2400" dirty="0" smtClean="0">
                <a:cs typeface="B Titr" panose="00000700000000000000" pitchFamily="2" charset="-78"/>
              </a:rPr>
              <a:t> </a:t>
            </a:r>
            <a:r>
              <a:rPr lang="en-US" sz="2400" dirty="0" err="1" smtClean="0">
                <a:cs typeface="B Titr" panose="00000700000000000000" pitchFamily="2" charset="-78"/>
              </a:rPr>
              <a:t>سازمانی</a:t>
            </a:r>
            <a:r>
              <a:rPr lang="en-US" sz="2400" dirty="0" smtClean="0">
                <a:cs typeface="B Titr" panose="00000700000000000000" pitchFamily="2" charset="-78"/>
              </a:rPr>
              <a:t> </a:t>
            </a:r>
            <a:r>
              <a:rPr lang="en-US" sz="2400" dirty="0" err="1" smtClean="0">
                <a:cs typeface="B Titr" panose="00000700000000000000" pitchFamily="2" charset="-78"/>
              </a:rPr>
              <a:t>اطلاق</a:t>
            </a:r>
            <a:r>
              <a:rPr lang="en-US" sz="2400" dirty="0" smtClean="0">
                <a:cs typeface="B Titr" panose="00000700000000000000" pitchFamily="2" charset="-78"/>
              </a:rPr>
              <a:t> </a:t>
            </a:r>
            <a:r>
              <a:rPr lang="en-US" sz="2400" dirty="0" err="1" smtClean="0">
                <a:cs typeface="B Titr" panose="00000700000000000000" pitchFamily="2" charset="-78"/>
              </a:rPr>
              <a:t>می</a:t>
            </a:r>
            <a:r>
              <a:rPr lang="en-US" sz="2400" dirty="0" smtClean="0">
                <a:cs typeface="B Titr" panose="00000700000000000000" pitchFamily="2" charset="-78"/>
              </a:rPr>
              <a:t> </a:t>
            </a:r>
            <a:r>
              <a:rPr lang="en-US" sz="2400" dirty="0" err="1" smtClean="0">
                <a:cs typeface="B Titr" panose="00000700000000000000" pitchFamily="2" charset="-78"/>
              </a:rPr>
              <a:t>شود</a:t>
            </a:r>
            <a:r>
              <a:rPr lang="en-US" sz="2400" dirty="0" smtClean="0">
                <a:cs typeface="B Titr" panose="00000700000000000000" pitchFamily="2" charset="-78"/>
              </a:rPr>
              <a:t> </a:t>
            </a:r>
            <a:r>
              <a:rPr lang="en-US" sz="2400" dirty="0" err="1" smtClean="0">
                <a:cs typeface="B Titr" panose="00000700000000000000" pitchFamily="2" charset="-78"/>
              </a:rPr>
              <a:t>که</a:t>
            </a:r>
            <a:r>
              <a:rPr lang="en-US" sz="2400" dirty="0" smtClean="0">
                <a:cs typeface="B Titr" panose="00000700000000000000" pitchFamily="2" charset="-78"/>
              </a:rPr>
              <a:t> </a:t>
            </a:r>
            <a:r>
              <a:rPr lang="en-US" sz="2400" dirty="0" err="1" smtClean="0">
                <a:cs typeface="B Titr" panose="00000700000000000000" pitchFamily="2" charset="-78"/>
              </a:rPr>
              <a:t>تمام</a:t>
            </a:r>
            <a:r>
              <a:rPr lang="en-US" sz="2400" dirty="0" smtClean="0">
                <a:cs typeface="B Titr" panose="00000700000000000000" pitchFamily="2" charset="-78"/>
              </a:rPr>
              <a:t> </a:t>
            </a:r>
            <a:r>
              <a:rPr lang="en-US" sz="2400" dirty="0" err="1" smtClean="0">
                <a:cs typeface="B Titr" panose="00000700000000000000" pitchFamily="2" charset="-78"/>
              </a:rPr>
              <a:t>یا</a:t>
            </a:r>
            <a:r>
              <a:rPr lang="en-US" sz="2400" dirty="0" smtClean="0">
                <a:cs typeface="B Titr" panose="00000700000000000000" pitchFamily="2" charset="-78"/>
              </a:rPr>
              <a:t> </a:t>
            </a:r>
            <a:r>
              <a:rPr lang="en-US" sz="2400" dirty="0" err="1" smtClean="0">
                <a:cs typeface="B Titr" panose="00000700000000000000" pitchFamily="2" charset="-78"/>
              </a:rPr>
              <a:t>قسمتی</a:t>
            </a:r>
            <a:r>
              <a:rPr lang="en-US" sz="2400" dirty="0" smtClean="0">
                <a:cs typeface="B Titr" panose="00000700000000000000" pitchFamily="2" charset="-78"/>
              </a:rPr>
              <a:t> </a:t>
            </a:r>
            <a:r>
              <a:rPr lang="en-US" sz="2400" dirty="0" err="1" smtClean="0">
                <a:cs typeface="B Titr" panose="00000700000000000000" pitchFamily="2" charset="-78"/>
              </a:rPr>
              <a:t>از</a:t>
            </a:r>
            <a:r>
              <a:rPr lang="en-US" sz="2400" dirty="0" smtClean="0">
                <a:cs typeface="B Titr" panose="00000700000000000000" pitchFamily="2" charset="-78"/>
              </a:rPr>
              <a:t> </a:t>
            </a:r>
            <a:r>
              <a:rPr lang="en-US" sz="2400" dirty="0" err="1" smtClean="0">
                <a:cs typeface="B Titr" panose="00000700000000000000" pitchFamily="2" charset="-78"/>
              </a:rPr>
              <a:t>برنامه</a:t>
            </a:r>
            <a:r>
              <a:rPr lang="en-US" sz="2400" dirty="0" smtClean="0">
                <a:cs typeface="B Titr" panose="00000700000000000000" pitchFamily="2" charset="-78"/>
              </a:rPr>
              <a:t> </a:t>
            </a:r>
            <a:r>
              <a:rPr lang="en-US" sz="2400" dirty="0" err="1" smtClean="0">
                <a:cs typeface="B Titr" panose="00000700000000000000" pitchFamily="2" charset="-78"/>
              </a:rPr>
              <a:t>های</a:t>
            </a:r>
            <a:r>
              <a:rPr lang="en-US" sz="2400" dirty="0" smtClean="0">
                <a:cs typeface="B Titr" panose="00000700000000000000" pitchFamily="2" charset="-78"/>
              </a:rPr>
              <a:t> </a:t>
            </a:r>
            <a:r>
              <a:rPr lang="en-US" sz="2400" dirty="0" err="1" smtClean="0">
                <a:cs typeface="B Titr" panose="00000700000000000000" pitchFamily="2" charset="-78"/>
              </a:rPr>
              <a:t>مصوب</a:t>
            </a:r>
            <a:r>
              <a:rPr lang="en-US" sz="2400" dirty="0" smtClean="0">
                <a:cs typeface="B Titr" panose="00000700000000000000" pitchFamily="2" charset="-78"/>
              </a:rPr>
              <a:t> </a:t>
            </a:r>
            <a:r>
              <a:rPr lang="en-US" sz="2400" dirty="0" err="1" smtClean="0">
                <a:cs typeface="B Titr" panose="00000700000000000000" pitchFamily="2" charset="-78"/>
              </a:rPr>
              <a:t>منظور</a:t>
            </a:r>
            <a:r>
              <a:rPr lang="en-US" sz="2400" dirty="0" smtClean="0">
                <a:cs typeface="B Titr" panose="00000700000000000000" pitchFamily="2" charset="-78"/>
              </a:rPr>
              <a:t> </a:t>
            </a:r>
            <a:r>
              <a:rPr lang="en-US" sz="2400" dirty="0" err="1" smtClean="0">
                <a:cs typeface="B Titr" panose="00000700000000000000" pitchFamily="2" charset="-78"/>
              </a:rPr>
              <a:t>در</a:t>
            </a:r>
            <a:r>
              <a:rPr lang="en-US" sz="2400" dirty="0" smtClean="0">
                <a:cs typeface="B Titr" panose="00000700000000000000" pitchFamily="2" charset="-78"/>
              </a:rPr>
              <a:t> </a:t>
            </a:r>
            <a:r>
              <a:rPr lang="en-US" sz="2400" dirty="0" err="1" smtClean="0">
                <a:cs typeface="B Titr" panose="00000700000000000000" pitchFamily="2" charset="-78"/>
              </a:rPr>
              <a:t>بودجه</a:t>
            </a:r>
            <a:r>
              <a:rPr lang="en-US" sz="2400" dirty="0" smtClean="0">
                <a:cs typeface="B Titr" panose="00000700000000000000" pitchFamily="2" charset="-78"/>
              </a:rPr>
              <a:t> </a:t>
            </a:r>
            <a:r>
              <a:rPr lang="en-US" sz="2400" dirty="0" err="1" smtClean="0">
                <a:cs typeface="B Titr" panose="00000700000000000000" pitchFamily="2" charset="-78"/>
              </a:rPr>
              <a:t>سالانه</a:t>
            </a:r>
            <a:r>
              <a:rPr lang="en-US" sz="2400" dirty="0" smtClean="0">
                <a:cs typeface="B Titr" panose="00000700000000000000" pitchFamily="2" charset="-78"/>
              </a:rPr>
              <a:t> </a:t>
            </a:r>
            <a:r>
              <a:rPr lang="en-US" sz="2400" dirty="0" err="1" smtClean="0">
                <a:cs typeface="B Titr" panose="00000700000000000000" pitchFamily="2" charset="-78"/>
              </a:rPr>
              <a:t>دولت</a:t>
            </a:r>
            <a:r>
              <a:rPr lang="en-US" sz="2400" dirty="0" smtClean="0">
                <a:cs typeface="B Titr" panose="00000700000000000000" pitchFamily="2" charset="-78"/>
              </a:rPr>
              <a:t> </a:t>
            </a:r>
            <a:r>
              <a:rPr lang="en-US" sz="2400" dirty="0" err="1" smtClean="0">
                <a:cs typeface="B Titr" panose="00000700000000000000" pitchFamily="2" charset="-78"/>
              </a:rPr>
              <a:t>را</a:t>
            </a:r>
            <a:r>
              <a:rPr lang="en-US" sz="2400" dirty="0" smtClean="0">
                <a:cs typeface="B Titr" panose="00000700000000000000" pitchFamily="2" charset="-78"/>
              </a:rPr>
              <a:t> </a:t>
            </a:r>
            <a:r>
              <a:rPr lang="en-US" sz="2400" dirty="0" err="1" smtClean="0">
                <a:cs typeface="B Titr" panose="00000700000000000000" pitchFamily="2" charset="-78"/>
              </a:rPr>
              <a:t>اجرا</a:t>
            </a:r>
            <a:r>
              <a:rPr lang="en-US" sz="2400" dirty="0" smtClean="0">
                <a:cs typeface="B Titr" panose="00000700000000000000" pitchFamily="2" charset="-78"/>
              </a:rPr>
              <a:t> </a:t>
            </a:r>
            <a:r>
              <a:rPr lang="en-US" sz="2400" dirty="0" err="1" smtClean="0">
                <a:cs typeface="B Titr" panose="00000700000000000000" pitchFamily="2" charset="-78"/>
              </a:rPr>
              <a:t>نمایند</a:t>
            </a:r>
            <a:r>
              <a:rPr lang="en-US" sz="2400" dirty="0" smtClean="0">
                <a:cs typeface="B Titr" panose="00000700000000000000" pitchFamily="2" charset="-78"/>
              </a:rPr>
              <a:t>. </a:t>
            </a:r>
            <a:r>
              <a:rPr lang="en-US" sz="2400" dirty="0" err="1" smtClean="0">
                <a:cs typeface="B Titr" panose="00000700000000000000" pitchFamily="2" charset="-78"/>
              </a:rPr>
              <a:t>به</a:t>
            </a:r>
            <a:r>
              <a:rPr lang="en-US" sz="2400" dirty="0" smtClean="0">
                <a:cs typeface="B Titr" panose="00000700000000000000" pitchFamily="2" charset="-78"/>
              </a:rPr>
              <a:t> </a:t>
            </a:r>
            <a:r>
              <a:rPr lang="en-US" sz="2400" dirty="0" err="1" smtClean="0">
                <a:cs typeface="B Titr" panose="00000700000000000000" pitchFamily="2" charset="-78"/>
              </a:rPr>
              <a:t>بیان</a:t>
            </a:r>
            <a:r>
              <a:rPr lang="en-US" sz="2400" dirty="0" smtClean="0">
                <a:cs typeface="B Titr" panose="00000700000000000000" pitchFamily="2" charset="-78"/>
              </a:rPr>
              <a:t> </a:t>
            </a:r>
            <a:r>
              <a:rPr lang="en-US" sz="2400" dirty="0" err="1" smtClean="0">
                <a:cs typeface="B Titr" panose="00000700000000000000" pitchFamily="2" charset="-78"/>
              </a:rPr>
              <a:t>دیگر</a:t>
            </a:r>
            <a:r>
              <a:rPr lang="en-US" sz="2400" dirty="0" smtClean="0">
                <a:cs typeface="B Titr" panose="00000700000000000000" pitchFamily="2" charset="-78"/>
              </a:rPr>
              <a:t> </a:t>
            </a:r>
            <a:r>
              <a:rPr lang="en-US" sz="2400" dirty="0" err="1" smtClean="0">
                <a:cs typeface="B Titr" panose="00000700000000000000" pitchFamily="2" charset="-78"/>
              </a:rPr>
              <a:t>دستگاه</a:t>
            </a:r>
            <a:r>
              <a:rPr lang="en-US" sz="2400" dirty="0" smtClean="0">
                <a:cs typeface="B Titr" panose="00000700000000000000" pitchFamily="2" charset="-78"/>
              </a:rPr>
              <a:t> </a:t>
            </a:r>
            <a:r>
              <a:rPr lang="en-US" sz="2400" dirty="0" err="1" smtClean="0">
                <a:cs typeface="B Titr" panose="00000700000000000000" pitchFamily="2" charset="-78"/>
              </a:rPr>
              <a:t>اجرائی</a:t>
            </a:r>
            <a:r>
              <a:rPr lang="en-US" sz="2400" dirty="0" smtClean="0">
                <a:cs typeface="B Titr" panose="00000700000000000000" pitchFamily="2" charset="-78"/>
              </a:rPr>
              <a:t> </a:t>
            </a:r>
            <a:r>
              <a:rPr lang="en-US" sz="2400" dirty="0" err="1" smtClean="0">
                <a:cs typeface="B Titr" panose="00000700000000000000" pitchFamily="2" charset="-78"/>
              </a:rPr>
              <a:t>به</a:t>
            </a:r>
            <a:r>
              <a:rPr lang="en-US" sz="2400" dirty="0" smtClean="0">
                <a:cs typeface="B Titr" panose="00000700000000000000" pitchFamily="2" charset="-78"/>
              </a:rPr>
              <a:t> </a:t>
            </a:r>
            <a:r>
              <a:rPr lang="en-US" sz="2400" dirty="0" err="1" smtClean="0">
                <a:cs typeface="B Titr" panose="00000700000000000000" pitchFamily="2" charset="-78"/>
              </a:rPr>
              <a:t>موسسات</a:t>
            </a:r>
            <a:r>
              <a:rPr lang="en-US" sz="2400" dirty="0" smtClean="0">
                <a:cs typeface="B Titr" panose="00000700000000000000" pitchFamily="2" charset="-78"/>
              </a:rPr>
              <a:t> و </a:t>
            </a:r>
            <a:r>
              <a:rPr lang="en-US" sz="2400" dirty="0" err="1" smtClean="0">
                <a:cs typeface="B Titr" panose="00000700000000000000" pitchFamily="2" charset="-78"/>
              </a:rPr>
              <a:t>شرکتهائی</a:t>
            </a:r>
            <a:r>
              <a:rPr lang="en-US" sz="2400" dirty="0" smtClean="0">
                <a:cs typeface="B Titr" panose="00000700000000000000" pitchFamily="2" charset="-78"/>
              </a:rPr>
              <a:t> </a:t>
            </a:r>
            <a:r>
              <a:rPr lang="en-US" sz="2400" dirty="0" err="1" smtClean="0">
                <a:cs typeface="B Titr" panose="00000700000000000000" pitchFamily="2" charset="-78"/>
              </a:rPr>
              <a:t>گفته</a:t>
            </a:r>
            <a:r>
              <a:rPr lang="en-US" sz="2400" dirty="0" smtClean="0">
                <a:cs typeface="B Titr" panose="00000700000000000000" pitchFamily="2" charset="-78"/>
              </a:rPr>
              <a:t> </a:t>
            </a:r>
            <a:r>
              <a:rPr lang="en-US" sz="2400" dirty="0" err="1" smtClean="0">
                <a:cs typeface="B Titr" panose="00000700000000000000" pitchFamily="2" charset="-78"/>
              </a:rPr>
              <a:t>می</a:t>
            </a:r>
            <a:r>
              <a:rPr lang="en-US" sz="2400" dirty="0" smtClean="0">
                <a:cs typeface="B Titr" panose="00000700000000000000" pitchFamily="2" charset="-78"/>
              </a:rPr>
              <a:t> </a:t>
            </a:r>
            <a:r>
              <a:rPr lang="en-US" sz="2400" dirty="0" err="1" smtClean="0">
                <a:cs typeface="B Titr" panose="00000700000000000000" pitchFamily="2" charset="-78"/>
              </a:rPr>
              <a:t>شود</a:t>
            </a:r>
            <a:r>
              <a:rPr lang="en-US" sz="2400" dirty="0" smtClean="0">
                <a:cs typeface="B Titr" panose="00000700000000000000" pitchFamily="2" charset="-78"/>
              </a:rPr>
              <a:t> </a:t>
            </a:r>
            <a:r>
              <a:rPr lang="en-US" sz="2400" dirty="0" err="1" smtClean="0">
                <a:cs typeface="B Titr" panose="00000700000000000000" pitchFamily="2" charset="-78"/>
              </a:rPr>
              <a:t>که</a:t>
            </a:r>
            <a:r>
              <a:rPr lang="en-US" sz="2400" dirty="0" smtClean="0">
                <a:cs typeface="B Titr" panose="00000700000000000000" pitchFamily="2" charset="-78"/>
              </a:rPr>
              <a:t> </a:t>
            </a:r>
            <a:r>
              <a:rPr lang="en-US" sz="2400" dirty="0" err="1" smtClean="0">
                <a:cs typeface="B Titr" panose="00000700000000000000" pitchFamily="2" charset="-78"/>
              </a:rPr>
              <a:t>به</a:t>
            </a:r>
            <a:r>
              <a:rPr lang="en-US" sz="2400" dirty="0" smtClean="0">
                <a:cs typeface="B Titr" panose="00000700000000000000" pitchFamily="2" charset="-78"/>
              </a:rPr>
              <a:t> </a:t>
            </a:r>
            <a:r>
              <a:rPr lang="en-US" sz="2400" dirty="0" err="1" smtClean="0">
                <a:cs typeface="B Titr" panose="00000700000000000000" pitchFamily="2" charset="-78"/>
              </a:rPr>
              <a:t>نحوی</a:t>
            </a:r>
            <a:r>
              <a:rPr lang="en-US" sz="2400" dirty="0" smtClean="0">
                <a:cs typeface="B Titr" panose="00000700000000000000" pitchFamily="2" charset="-78"/>
              </a:rPr>
              <a:t> </a:t>
            </a:r>
            <a:r>
              <a:rPr lang="en-US" sz="2400" dirty="0" err="1" smtClean="0">
                <a:cs typeface="B Titr" panose="00000700000000000000" pitchFamily="2" charset="-78"/>
              </a:rPr>
              <a:t>از</a:t>
            </a:r>
            <a:r>
              <a:rPr lang="en-US" sz="2400" dirty="0" smtClean="0">
                <a:cs typeface="B Titr" panose="00000700000000000000" pitchFamily="2" charset="-78"/>
              </a:rPr>
              <a:t> </a:t>
            </a:r>
            <a:r>
              <a:rPr lang="en-US" sz="2400" dirty="0" err="1" smtClean="0">
                <a:cs typeface="B Titr" panose="00000700000000000000" pitchFamily="2" charset="-78"/>
              </a:rPr>
              <a:t>بودجه</a:t>
            </a:r>
            <a:r>
              <a:rPr lang="en-US" sz="2400" dirty="0" smtClean="0">
                <a:cs typeface="B Titr" panose="00000700000000000000" pitchFamily="2" charset="-78"/>
              </a:rPr>
              <a:t> </a:t>
            </a:r>
            <a:r>
              <a:rPr lang="en-US" sz="2400" dirty="0" err="1" smtClean="0">
                <a:cs typeface="B Titr" panose="00000700000000000000" pitchFamily="2" charset="-78"/>
              </a:rPr>
              <a:t>سالانه</a:t>
            </a:r>
            <a:r>
              <a:rPr lang="en-US" sz="2400" dirty="0" smtClean="0">
                <a:cs typeface="B Titr" panose="00000700000000000000" pitchFamily="2" charset="-78"/>
              </a:rPr>
              <a:t> </a:t>
            </a:r>
            <a:r>
              <a:rPr lang="en-US" sz="2400" dirty="0" err="1" smtClean="0">
                <a:cs typeface="B Titr" panose="00000700000000000000" pitchFamily="2" charset="-78"/>
              </a:rPr>
              <a:t>استفاده</a:t>
            </a:r>
            <a:r>
              <a:rPr lang="en-US" sz="2400" dirty="0" smtClean="0">
                <a:cs typeface="B Titr" panose="00000700000000000000" pitchFamily="2" charset="-78"/>
              </a:rPr>
              <a:t> </a:t>
            </a:r>
            <a:r>
              <a:rPr lang="en-US" sz="2400" dirty="0" err="1" smtClean="0">
                <a:cs typeface="B Titr" panose="00000700000000000000" pitchFamily="2" charset="-78"/>
              </a:rPr>
              <a:t>میکنند</a:t>
            </a:r>
            <a:r>
              <a:rPr lang="en-US" sz="2400" dirty="0" smtClean="0">
                <a:cs typeface="B Titr" panose="00000700000000000000" pitchFamily="2" charset="-78"/>
              </a:rPr>
              <a:t> و </a:t>
            </a:r>
            <a:r>
              <a:rPr lang="en-US" sz="2400" dirty="0" err="1" smtClean="0">
                <a:cs typeface="B Titr" panose="00000700000000000000" pitchFamily="2" charset="-78"/>
              </a:rPr>
              <a:t>در</a:t>
            </a:r>
            <a:r>
              <a:rPr lang="en-US" sz="2400" dirty="0" smtClean="0">
                <a:cs typeface="B Titr" panose="00000700000000000000" pitchFamily="2" charset="-78"/>
              </a:rPr>
              <a:t> </a:t>
            </a:r>
            <a:r>
              <a:rPr lang="en-US" sz="2400" dirty="0" err="1" smtClean="0">
                <a:cs typeface="B Titr" panose="00000700000000000000" pitchFamily="2" charset="-78"/>
              </a:rPr>
              <a:t>مقابل</a:t>
            </a:r>
            <a:r>
              <a:rPr lang="en-US" sz="2400" dirty="0" smtClean="0">
                <a:cs typeface="B Titr" panose="00000700000000000000" pitchFamily="2" charset="-78"/>
              </a:rPr>
              <a:t> </a:t>
            </a:r>
            <a:r>
              <a:rPr lang="en-US" sz="2400" dirty="0" err="1" smtClean="0">
                <a:cs typeface="B Titr" panose="00000700000000000000" pitchFamily="2" charset="-78"/>
              </a:rPr>
              <a:t>وظایفی</a:t>
            </a:r>
            <a:r>
              <a:rPr lang="en-US" sz="2400" dirty="0" smtClean="0">
                <a:cs typeface="B Titr" panose="00000700000000000000" pitchFamily="2" charset="-78"/>
              </a:rPr>
              <a:t> </a:t>
            </a:r>
            <a:r>
              <a:rPr lang="en-US" sz="2400" dirty="0" err="1" smtClean="0">
                <a:cs typeface="B Titr" panose="00000700000000000000" pitchFamily="2" charset="-78"/>
              </a:rPr>
              <a:t>بر</a:t>
            </a:r>
            <a:r>
              <a:rPr lang="en-US" sz="2400" dirty="0" smtClean="0">
                <a:cs typeface="B Titr" panose="00000700000000000000" pitchFamily="2" charset="-78"/>
              </a:rPr>
              <a:t> </a:t>
            </a:r>
            <a:r>
              <a:rPr lang="en-US" sz="2400" dirty="0" err="1" smtClean="0">
                <a:cs typeface="B Titr" panose="00000700000000000000" pitchFamily="2" charset="-78"/>
              </a:rPr>
              <a:t>عهده</a:t>
            </a:r>
            <a:r>
              <a:rPr lang="en-US" sz="2400" dirty="0" smtClean="0">
                <a:cs typeface="B Titr" panose="00000700000000000000" pitchFamily="2" charset="-78"/>
              </a:rPr>
              <a:t> </a:t>
            </a:r>
            <a:r>
              <a:rPr lang="en-US" sz="2400" dirty="0" err="1" smtClean="0">
                <a:cs typeface="B Titr" panose="00000700000000000000" pitchFamily="2" charset="-78"/>
              </a:rPr>
              <a:t>دارند</a:t>
            </a:r>
            <a:r>
              <a:rPr lang="en-US" sz="2400" dirty="0" smtClean="0">
                <a:cs typeface="B Titr" panose="00000700000000000000" pitchFamily="2" charset="-78"/>
              </a:rPr>
              <a:t>.</a:t>
            </a:r>
          </a:p>
          <a:p>
            <a:pPr algn="just">
              <a:buNone/>
            </a:pPr>
            <a:endParaRPr lang="en-US" sz="2400" dirty="0" smtClean="0">
              <a:cs typeface="B Titr" panose="00000700000000000000" pitchFamily="2" charset="-78"/>
            </a:endParaRPr>
          </a:p>
          <a:p>
            <a:pPr algn="just">
              <a:buNone/>
            </a:pPr>
            <a:r>
              <a:rPr lang="en-US" sz="2400" dirty="0" err="1" smtClean="0">
                <a:solidFill>
                  <a:srgbClr val="C00000"/>
                </a:solidFill>
                <a:cs typeface="B Titr" panose="00000700000000000000" pitchFamily="2" charset="-78"/>
              </a:rPr>
              <a:t>وزارتخانه</a:t>
            </a:r>
            <a:r>
              <a:rPr lang="en-US" sz="2400" dirty="0" smtClean="0">
                <a:solidFill>
                  <a:schemeClr val="accent6">
                    <a:lumMod val="75000"/>
                  </a:schemeClr>
                </a:solidFill>
                <a:cs typeface="B Titr" panose="00000700000000000000" pitchFamily="2" charset="-78"/>
              </a:rPr>
              <a:t> </a:t>
            </a:r>
            <a:r>
              <a:rPr lang="en-US" sz="2400" dirty="0" smtClean="0">
                <a:solidFill>
                  <a:schemeClr val="accent6">
                    <a:lumMod val="50000"/>
                  </a:schemeClr>
                </a:solidFill>
                <a:cs typeface="B Titr" panose="00000700000000000000" pitchFamily="2" charset="-78"/>
              </a:rPr>
              <a:t> </a:t>
            </a:r>
            <a:r>
              <a:rPr lang="en-US" sz="2400" dirty="0" err="1" smtClean="0">
                <a:cs typeface="B Titr" panose="00000700000000000000" pitchFamily="2" charset="-78"/>
              </a:rPr>
              <a:t>طبق</a:t>
            </a:r>
            <a:r>
              <a:rPr lang="en-US" sz="2400" dirty="0" smtClean="0">
                <a:cs typeface="B Titr" panose="00000700000000000000" pitchFamily="2" charset="-78"/>
              </a:rPr>
              <a:t> </a:t>
            </a:r>
            <a:r>
              <a:rPr lang="en-US" sz="2400" dirty="0" err="1" smtClean="0">
                <a:cs typeface="B Titr" panose="00000700000000000000" pitchFamily="2" charset="-78"/>
              </a:rPr>
              <a:t>ماده</a:t>
            </a:r>
            <a:r>
              <a:rPr lang="en-US" sz="2400" dirty="0" smtClean="0">
                <a:cs typeface="B Titr" panose="00000700000000000000" pitchFamily="2" charset="-78"/>
              </a:rPr>
              <a:t> 2 </a:t>
            </a:r>
            <a:r>
              <a:rPr lang="en-US" sz="2400" dirty="0" err="1" smtClean="0">
                <a:cs typeface="B Titr" panose="00000700000000000000" pitchFamily="2" charset="-78"/>
              </a:rPr>
              <a:t>قانون</a:t>
            </a:r>
            <a:r>
              <a:rPr lang="en-US" sz="2400" dirty="0" smtClean="0">
                <a:cs typeface="B Titr" panose="00000700000000000000" pitchFamily="2" charset="-78"/>
              </a:rPr>
              <a:t> </a:t>
            </a:r>
            <a:r>
              <a:rPr lang="en-US" sz="2400" dirty="0" err="1" smtClean="0">
                <a:cs typeface="B Titr" panose="00000700000000000000" pitchFamily="2" charset="-78"/>
              </a:rPr>
              <a:t>محاسبات</a:t>
            </a:r>
            <a:r>
              <a:rPr lang="en-US" sz="2400" dirty="0" smtClean="0">
                <a:cs typeface="B Titr" panose="00000700000000000000" pitchFamily="2" charset="-78"/>
              </a:rPr>
              <a:t> </a:t>
            </a:r>
            <a:r>
              <a:rPr lang="en-US" sz="2400" dirty="0" err="1" smtClean="0">
                <a:cs typeface="B Titr" panose="00000700000000000000" pitchFamily="2" charset="-78"/>
              </a:rPr>
              <a:t>عمومی</a:t>
            </a:r>
            <a:r>
              <a:rPr lang="en-US" sz="2400" dirty="0" smtClean="0">
                <a:cs typeface="B Titr" panose="00000700000000000000" pitchFamily="2" charset="-78"/>
              </a:rPr>
              <a:t> </a:t>
            </a:r>
            <a:r>
              <a:rPr lang="en-US" sz="2400" dirty="0" err="1" smtClean="0">
                <a:cs typeface="B Titr" panose="00000700000000000000" pitchFamily="2" charset="-78"/>
              </a:rPr>
              <a:t>کشور</a:t>
            </a:r>
            <a:r>
              <a:rPr lang="en-US" sz="2400" dirty="0" smtClean="0">
                <a:cs typeface="B Titr" panose="00000700000000000000" pitchFamily="2" charset="-78"/>
              </a:rPr>
              <a:t> </a:t>
            </a:r>
            <a:r>
              <a:rPr lang="en-US" sz="2400" dirty="0" err="1" smtClean="0">
                <a:cs typeface="B Titr" panose="00000700000000000000" pitchFamily="2" charset="-78"/>
              </a:rPr>
              <a:t>واحد</a:t>
            </a:r>
            <a:r>
              <a:rPr lang="en-US" sz="2400" dirty="0" smtClean="0">
                <a:cs typeface="B Titr" panose="00000700000000000000" pitchFamily="2" charset="-78"/>
              </a:rPr>
              <a:t> </a:t>
            </a:r>
            <a:r>
              <a:rPr lang="en-US" sz="2400" dirty="0" err="1" smtClean="0">
                <a:cs typeface="B Titr" panose="00000700000000000000" pitchFamily="2" charset="-78"/>
              </a:rPr>
              <a:t>سازمانی</a:t>
            </a:r>
            <a:r>
              <a:rPr lang="en-US" sz="2400" dirty="0" smtClean="0">
                <a:cs typeface="B Titr" panose="00000700000000000000" pitchFamily="2" charset="-78"/>
              </a:rPr>
              <a:t> </a:t>
            </a:r>
            <a:r>
              <a:rPr lang="en-US" sz="2400" dirty="0" err="1" smtClean="0">
                <a:cs typeface="B Titr" panose="00000700000000000000" pitchFamily="2" charset="-78"/>
              </a:rPr>
              <a:t>مشخصی</a:t>
            </a:r>
            <a:r>
              <a:rPr lang="en-US" sz="2400" dirty="0" smtClean="0">
                <a:cs typeface="B Titr" panose="00000700000000000000" pitchFamily="2" charset="-78"/>
              </a:rPr>
              <a:t> </a:t>
            </a:r>
            <a:r>
              <a:rPr lang="en-US" sz="2400" dirty="0" err="1" smtClean="0">
                <a:cs typeface="B Titr" panose="00000700000000000000" pitchFamily="2" charset="-78"/>
              </a:rPr>
              <a:t>است</a:t>
            </a:r>
            <a:r>
              <a:rPr lang="en-US" sz="2400" dirty="0" smtClean="0">
                <a:cs typeface="B Titr" panose="00000700000000000000" pitchFamily="2" charset="-78"/>
              </a:rPr>
              <a:t> </a:t>
            </a:r>
            <a:r>
              <a:rPr lang="en-US" sz="2400" dirty="0" err="1" smtClean="0">
                <a:cs typeface="B Titr" panose="00000700000000000000" pitchFamily="2" charset="-78"/>
              </a:rPr>
              <a:t>که</a:t>
            </a:r>
            <a:r>
              <a:rPr lang="en-US" sz="2400" dirty="0" smtClean="0">
                <a:cs typeface="B Titr" panose="00000700000000000000" pitchFamily="2" charset="-78"/>
              </a:rPr>
              <a:t> </a:t>
            </a:r>
            <a:r>
              <a:rPr lang="en-US" sz="2400" dirty="0" err="1" smtClean="0">
                <a:cs typeface="B Titr" panose="00000700000000000000" pitchFamily="2" charset="-78"/>
              </a:rPr>
              <a:t>به</a:t>
            </a:r>
            <a:r>
              <a:rPr lang="en-US" sz="2400" dirty="0" smtClean="0">
                <a:cs typeface="B Titr" panose="00000700000000000000" pitchFamily="2" charset="-78"/>
              </a:rPr>
              <a:t> </a:t>
            </a:r>
            <a:r>
              <a:rPr lang="en-US" sz="2400" dirty="0" err="1" smtClean="0">
                <a:cs typeface="B Titr" panose="00000700000000000000" pitchFamily="2" charset="-78"/>
              </a:rPr>
              <a:t>موجب</a:t>
            </a:r>
            <a:r>
              <a:rPr lang="en-US" sz="2400" dirty="0" smtClean="0">
                <a:cs typeface="B Titr" panose="00000700000000000000" pitchFamily="2" charset="-78"/>
              </a:rPr>
              <a:t> </a:t>
            </a:r>
            <a:r>
              <a:rPr lang="en-US" sz="2400" dirty="0" err="1" smtClean="0">
                <a:cs typeface="B Titr" panose="00000700000000000000" pitchFamily="2" charset="-78"/>
              </a:rPr>
              <a:t>قانون</a:t>
            </a:r>
            <a:r>
              <a:rPr lang="en-US" sz="2400" dirty="0" smtClean="0">
                <a:cs typeface="B Titr" panose="00000700000000000000" pitchFamily="2" charset="-78"/>
              </a:rPr>
              <a:t> </a:t>
            </a:r>
            <a:r>
              <a:rPr lang="en-US" sz="2400" dirty="0" err="1" smtClean="0">
                <a:cs typeface="B Titr" panose="00000700000000000000" pitchFamily="2" charset="-78"/>
              </a:rPr>
              <a:t>به</a:t>
            </a:r>
            <a:r>
              <a:rPr lang="en-US" sz="2400" dirty="0" smtClean="0">
                <a:cs typeface="B Titr" panose="00000700000000000000" pitchFamily="2" charset="-78"/>
              </a:rPr>
              <a:t> </a:t>
            </a:r>
            <a:r>
              <a:rPr lang="en-US" sz="2400" dirty="0" err="1" smtClean="0">
                <a:cs typeface="B Titr" panose="00000700000000000000" pitchFamily="2" charset="-78"/>
              </a:rPr>
              <a:t>این</a:t>
            </a:r>
            <a:r>
              <a:rPr lang="en-US" sz="2400" dirty="0" smtClean="0">
                <a:cs typeface="B Titr" panose="00000700000000000000" pitchFamily="2" charset="-78"/>
              </a:rPr>
              <a:t> </a:t>
            </a:r>
            <a:r>
              <a:rPr lang="en-US" sz="2400" dirty="0" err="1" smtClean="0">
                <a:cs typeface="B Titr" panose="00000700000000000000" pitchFamily="2" charset="-78"/>
              </a:rPr>
              <a:t>نام</a:t>
            </a:r>
            <a:r>
              <a:rPr lang="en-US" sz="2400" dirty="0" smtClean="0">
                <a:cs typeface="B Titr" panose="00000700000000000000" pitchFamily="2" charset="-78"/>
              </a:rPr>
              <a:t> </a:t>
            </a:r>
            <a:r>
              <a:rPr lang="en-US" sz="2400" dirty="0" err="1" smtClean="0">
                <a:cs typeface="B Titr" panose="00000700000000000000" pitchFamily="2" charset="-78"/>
              </a:rPr>
              <a:t>شناخته</a:t>
            </a:r>
            <a:r>
              <a:rPr lang="en-US" sz="2400" dirty="0" smtClean="0">
                <a:cs typeface="B Titr" panose="00000700000000000000" pitchFamily="2" charset="-78"/>
              </a:rPr>
              <a:t> </a:t>
            </a:r>
            <a:r>
              <a:rPr lang="en-US" sz="2400" dirty="0" err="1" smtClean="0">
                <a:cs typeface="B Titr" panose="00000700000000000000" pitchFamily="2" charset="-78"/>
              </a:rPr>
              <a:t>شده</a:t>
            </a:r>
            <a:r>
              <a:rPr lang="en-US" sz="2400" dirty="0" smtClean="0">
                <a:cs typeface="B Titr" panose="00000700000000000000" pitchFamily="2" charset="-78"/>
              </a:rPr>
              <a:t> </a:t>
            </a:r>
            <a:r>
              <a:rPr lang="en-US" sz="2400" dirty="0" err="1" smtClean="0">
                <a:cs typeface="B Titr" panose="00000700000000000000" pitchFamily="2" charset="-78"/>
              </a:rPr>
              <a:t>مانند</a:t>
            </a:r>
            <a:r>
              <a:rPr lang="en-US" sz="2400" dirty="0" smtClean="0">
                <a:cs typeface="B Titr" panose="00000700000000000000" pitchFamily="2" charset="-78"/>
              </a:rPr>
              <a:t> </a:t>
            </a:r>
            <a:r>
              <a:rPr lang="en-US" sz="2400" dirty="0" err="1" smtClean="0">
                <a:cs typeface="B Titr" panose="00000700000000000000" pitchFamily="2" charset="-78"/>
              </a:rPr>
              <a:t>وزارت</a:t>
            </a:r>
            <a:r>
              <a:rPr lang="en-US" sz="2400" dirty="0" smtClean="0">
                <a:cs typeface="B Titr" panose="00000700000000000000" pitchFamily="2" charset="-78"/>
              </a:rPr>
              <a:t> </a:t>
            </a:r>
            <a:r>
              <a:rPr lang="en-US" sz="2400" dirty="0" err="1" smtClean="0">
                <a:cs typeface="B Titr" panose="00000700000000000000" pitchFamily="2" charset="-78"/>
              </a:rPr>
              <a:t>آموزش</a:t>
            </a:r>
            <a:r>
              <a:rPr lang="en-US" sz="2400" dirty="0" smtClean="0">
                <a:cs typeface="B Titr" panose="00000700000000000000" pitchFamily="2" charset="-78"/>
              </a:rPr>
              <a:t> و </a:t>
            </a:r>
            <a:r>
              <a:rPr lang="en-US" sz="2400" dirty="0" err="1" smtClean="0">
                <a:cs typeface="B Titr" panose="00000700000000000000" pitchFamily="2" charset="-78"/>
              </a:rPr>
              <a:t>پرورش</a:t>
            </a:r>
            <a:endParaRPr lang="fa-IR" sz="2400" dirty="0" smtClean="0">
              <a:cs typeface="B Titr" panose="00000700000000000000" pitchFamily="2" charset="-78"/>
            </a:endParaRPr>
          </a:p>
          <a:p>
            <a:pPr algn="just">
              <a:buNone/>
            </a:pPr>
            <a:endParaRPr lang="fa-IR" sz="2400" dirty="0" smtClean="0">
              <a:cs typeface="B Titr" panose="00000700000000000000" pitchFamily="2" charset="-78"/>
            </a:endParaRPr>
          </a:p>
          <a:p>
            <a:pPr algn="just">
              <a:buNone/>
            </a:pPr>
            <a:r>
              <a:rPr lang="fa-IR" sz="2400" dirty="0" smtClean="0">
                <a:solidFill>
                  <a:srgbClr val="C00000"/>
                </a:solidFill>
                <a:cs typeface="B Titr" panose="00000700000000000000" pitchFamily="2" charset="-78"/>
              </a:rPr>
              <a:t>موسسه دولتي </a:t>
            </a:r>
            <a:r>
              <a:rPr lang="fa-IR" sz="2400" dirty="0" smtClean="0">
                <a:cs typeface="B Titr" panose="00000700000000000000" pitchFamily="2" charset="-78"/>
              </a:rPr>
              <a:t>واحد سازماني مشخصي است كه به موجب قانون تشكيل شده و زير نظر يكي از قواي 3 گانه اداره مي شود و عنوان وزارتخانه ندارد.</a:t>
            </a:r>
            <a:endParaRPr lang="fa-IR" sz="2400" dirty="0" smtClean="0">
              <a:solidFill>
                <a:srgbClr val="C00000"/>
              </a:solidFill>
              <a:cs typeface="B Titr" panose="00000700000000000000" pitchFamily="2" charset="-78"/>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6083638"/>
          </a:xfrm>
        </p:spPr>
        <p:txBody>
          <a:bodyPr>
            <a:normAutofit fontScale="90000"/>
          </a:bodyPr>
          <a:lstStyle/>
          <a:p>
            <a:pPr algn="justLow"/>
            <a:r>
              <a:rPr lang="en-US" sz="4000" dirty="0" err="1" smtClean="0">
                <a:solidFill>
                  <a:srgbClr val="C00000"/>
                </a:solidFill>
                <a:cs typeface="B Titr" panose="00000700000000000000" pitchFamily="2" charset="-78"/>
              </a:rPr>
              <a:t>شر</a:t>
            </a:r>
            <a:r>
              <a:rPr lang="fa-IR" sz="4000" dirty="0" smtClean="0">
                <a:solidFill>
                  <a:srgbClr val="C00000"/>
                </a:solidFill>
                <a:cs typeface="B Titr" panose="00000700000000000000" pitchFamily="2" charset="-78"/>
              </a:rPr>
              <a:t>كت د</a:t>
            </a:r>
            <a:r>
              <a:rPr lang="en-US" sz="4000" dirty="0" err="1" smtClean="0">
                <a:solidFill>
                  <a:srgbClr val="C00000"/>
                </a:solidFill>
                <a:cs typeface="B Titr" panose="00000700000000000000" pitchFamily="2" charset="-78"/>
              </a:rPr>
              <a:t>ولتی</a:t>
            </a:r>
            <a:r>
              <a:rPr lang="en-US" sz="4000" dirty="0" smtClean="0">
                <a:solidFill>
                  <a:srgbClr val="C00000"/>
                </a:solidFill>
              </a:rPr>
              <a:t>  </a:t>
            </a:r>
            <a:br>
              <a:rPr lang="en-US" sz="4000" dirty="0" smtClean="0">
                <a:solidFill>
                  <a:srgbClr val="C00000"/>
                </a:solidFill>
              </a:rPr>
            </a:br>
            <a:r>
              <a:rPr lang="en-US" sz="2800" dirty="0" smtClean="0"/>
              <a:t/>
            </a:r>
            <a:br>
              <a:rPr lang="en-US" sz="2800" dirty="0" smtClean="0"/>
            </a:br>
            <a:r>
              <a:rPr lang="en-US" sz="2800" dirty="0" err="1" smtClean="0">
                <a:cs typeface="B Koodak" panose="00000700000000000000" pitchFamily="2" charset="-78"/>
              </a:rPr>
              <a:t>مطابق</a:t>
            </a:r>
            <a:r>
              <a:rPr lang="en-US" sz="2800" dirty="0" smtClean="0">
                <a:cs typeface="B Koodak" panose="00000700000000000000" pitchFamily="2" charset="-78"/>
              </a:rPr>
              <a:t> </a:t>
            </a:r>
            <a:r>
              <a:rPr lang="en-US" sz="2800" dirty="0" err="1" smtClean="0">
                <a:cs typeface="B Koodak" panose="00000700000000000000" pitchFamily="2" charset="-78"/>
              </a:rPr>
              <a:t>ماده</a:t>
            </a:r>
            <a:r>
              <a:rPr lang="en-US" sz="2800" dirty="0" smtClean="0">
                <a:cs typeface="B Koodak" panose="00000700000000000000" pitchFamily="2" charset="-78"/>
              </a:rPr>
              <a:t> 4 </a:t>
            </a:r>
            <a:r>
              <a:rPr lang="en-US" sz="2800" dirty="0" err="1" smtClean="0">
                <a:cs typeface="B Koodak" panose="00000700000000000000" pitchFamily="2" charset="-78"/>
              </a:rPr>
              <a:t>قانون</a:t>
            </a:r>
            <a:r>
              <a:rPr lang="en-US" sz="2800" dirty="0" smtClean="0">
                <a:cs typeface="B Koodak" panose="00000700000000000000" pitchFamily="2" charset="-78"/>
              </a:rPr>
              <a:t> </a:t>
            </a:r>
            <a:r>
              <a:rPr lang="en-US" sz="2800" dirty="0" err="1" smtClean="0">
                <a:cs typeface="B Koodak" panose="00000700000000000000" pitchFamily="2" charset="-78"/>
              </a:rPr>
              <a:t>محاسبات</a:t>
            </a:r>
            <a:r>
              <a:rPr lang="en-US" sz="2800" dirty="0" smtClean="0">
                <a:cs typeface="B Koodak" panose="00000700000000000000" pitchFamily="2" charset="-78"/>
              </a:rPr>
              <a:t> </a:t>
            </a:r>
            <a:r>
              <a:rPr lang="en-US" sz="2800" dirty="0" err="1" smtClean="0">
                <a:cs typeface="B Koodak" panose="00000700000000000000" pitchFamily="2" charset="-78"/>
              </a:rPr>
              <a:t>عمومی</a:t>
            </a:r>
            <a:r>
              <a:rPr lang="en-US" sz="2800" dirty="0" smtClean="0">
                <a:cs typeface="B Koodak" panose="00000700000000000000" pitchFamily="2" charset="-78"/>
              </a:rPr>
              <a:t> </a:t>
            </a:r>
            <a:r>
              <a:rPr lang="en-US" sz="2800" dirty="0" err="1" smtClean="0">
                <a:cs typeface="B Koodak" panose="00000700000000000000" pitchFamily="2" charset="-78"/>
              </a:rPr>
              <a:t>کشور</a:t>
            </a:r>
            <a:r>
              <a:rPr lang="en-US" sz="2800" dirty="0" smtClean="0">
                <a:cs typeface="B Koodak" panose="00000700000000000000" pitchFamily="2" charset="-78"/>
              </a:rPr>
              <a:t> </a:t>
            </a:r>
            <a:r>
              <a:rPr lang="fa-IR" sz="2800" dirty="0" smtClean="0">
                <a:cs typeface="B Koodak" panose="00000700000000000000" pitchFamily="2" charset="-78"/>
              </a:rPr>
              <a:t>شركت دولتي </a:t>
            </a:r>
            <a:r>
              <a:rPr lang="en-US" sz="2800" dirty="0" err="1" smtClean="0">
                <a:cs typeface="B Koodak" panose="00000700000000000000" pitchFamily="2" charset="-78"/>
              </a:rPr>
              <a:t>واحد</a:t>
            </a:r>
            <a:r>
              <a:rPr lang="en-US" sz="2800" dirty="0" smtClean="0">
                <a:cs typeface="B Koodak" panose="00000700000000000000" pitchFamily="2" charset="-78"/>
              </a:rPr>
              <a:t> </a:t>
            </a:r>
            <a:r>
              <a:rPr lang="en-US" sz="2800" dirty="0" err="1" smtClean="0">
                <a:cs typeface="B Koodak" panose="00000700000000000000" pitchFamily="2" charset="-78"/>
              </a:rPr>
              <a:t>سازمانی</a:t>
            </a:r>
            <a:r>
              <a:rPr lang="en-US" sz="2800" dirty="0" smtClean="0">
                <a:cs typeface="B Koodak" panose="00000700000000000000" pitchFamily="2" charset="-78"/>
              </a:rPr>
              <a:t> </a:t>
            </a:r>
            <a:r>
              <a:rPr lang="en-US" sz="2800" dirty="0" err="1" smtClean="0">
                <a:cs typeface="B Koodak" panose="00000700000000000000" pitchFamily="2" charset="-78"/>
              </a:rPr>
              <a:t>مشخصی</a:t>
            </a:r>
            <a:r>
              <a:rPr lang="en-US" sz="2800" dirty="0" smtClean="0">
                <a:cs typeface="B Koodak" panose="00000700000000000000" pitchFamily="2" charset="-78"/>
              </a:rPr>
              <a:t> </a:t>
            </a:r>
            <a:r>
              <a:rPr lang="en-US" sz="2800" dirty="0" err="1" smtClean="0">
                <a:cs typeface="B Koodak" panose="00000700000000000000" pitchFamily="2" charset="-78"/>
              </a:rPr>
              <a:t>است</a:t>
            </a:r>
            <a:r>
              <a:rPr lang="en-US" sz="2800" dirty="0" smtClean="0">
                <a:cs typeface="B Koodak" panose="00000700000000000000" pitchFamily="2" charset="-78"/>
              </a:rPr>
              <a:t> </a:t>
            </a:r>
            <a:r>
              <a:rPr lang="en-US" sz="2800" dirty="0" err="1" smtClean="0">
                <a:cs typeface="B Koodak" panose="00000700000000000000" pitchFamily="2" charset="-78"/>
              </a:rPr>
              <a:t>که</a:t>
            </a:r>
            <a:r>
              <a:rPr lang="en-US" sz="2800" dirty="0" smtClean="0">
                <a:cs typeface="B Koodak" panose="00000700000000000000" pitchFamily="2" charset="-78"/>
              </a:rPr>
              <a:t> </a:t>
            </a:r>
            <a:r>
              <a:rPr lang="en-US" sz="2800" dirty="0" err="1" smtClean="0">
                <a:cs typeface="B Koodak" panose="00000700000000000000" pitchFamily="2" charset="-78"/>
              </a:rPr>
              <a:t>با</a:t>
            </a:r>
            <a:r>
              <a:rPr lang="en-US" sz="2800" dirty="0" smtClean="0">
                <a:cs typeface="B Koodak" panose="00000700000000000000" pitchFamily="2" charset="-78"/>
              </a:rPr>
              <a:t> </a:t>
            </a:r>
            <a:r>
              <a:rPr lang="en-US" sz="2800" dirty="0" err="1" smtClean="0">
                <a:cs typeface="B Koodak" panose="00000700000000000000" pitchFamily="2" charset="-78"/>
              </a:rPr>
              <a:t>اجازه</a:t>
            </a:r>
            <a:r>
              <a:rPr lang="en-US" sz="2800" dirty="0" smtClean="0">
                <a:cs typeface="B Koodak" panose="00000700000000000000" pitchFamily="2" charset="-78"/>
              </a:rPr>
              <a:t> </a:t>
            </a:r>
            <a:r>
              <a:rPr lang="en-US" sz="2800" dirty="0" err="1" smtClean="0">
                <a:cs typeface="B Koodak" panose="00000700000000000000" pitchFamily="2" charset="-78"/>
              </a:rPr>
              <a:t>قانون</a:t>
            </a:r>
            <a:r>
              <a:rPr lang="en-US" sz="2800" dirty="0" smtClean="0">
                <a:cs typeface="B Koodak" panose="00000700000000000000" pitchFamily="2" charset="-78"/>
              </a:rPr>
              <a:t> </a:t>
            </a:r>
            <a:r>
              <a:rPr lang="en-US" sz="2800" dirty="0" err="1" smtClean="0">
                <a:cs typeface="B Koodak" panose="00000700000000000000" pitchFamily="2" charset="-78"/>
              </a:rPr>
              <a:t>به</a:t>
            </a:r>
            <a:r>
              <a:rPr lang="en-US" sz="2800" dirty="0" smtClean="0">
                <a:cs typeface="B Koodak" panose="00000700000000000000" pitchFamily="2" charset="-78"/>
              </a:rPr>
              <a:t> </a:t>
            </a:r>
            <a:r>
              <a:rPr lang="en-US" sz="2800" dirty="0" err="1" smtClean="0">
                <a:cs typeface="B Koodak" panose="00000700000000000000" pitchFamily="2" charset="-78"/>
              </a:rPr>
              <a:t>صورت</a:t>
            </a:r>
            <a:r>
              <a:rPr lang="en-US" sz="2800" dirty="0" smtClean="0">
                <a:cs typeface="B Koodak" panose="00000700000000000000" pitchFamily="2" charset="-78"/>
              </a:rPr>
              <a:t> </a:t>
            </a:r>
            <a:r>
              <a:rPr lang="en-US" sz="2800" dirty="0" err="1" smtClean="0">
                <a:cs typeface="B Koodak" panose="00000700000000000000" pitchFamily="2" charset="-78"/>
              </a:rPr>
              <a:t>شرکت</a:t>
            </a:r>
            <a:r>
              <a:rPr lang="en-US" sz="2800" dirty="0" smtClean="0">
                <a:cs typeface="B Koodak" panose="00000700000000000000" pitchFamily="2" charset="-78"/>
              </a:rPr>
              <a:t> </a:t>
            </a:r>
            <a:r>
              <a:rPr lang="en-US" sz="2800" dirty="0" err="1" smtClean="0">
                <a:cs typeface="B Koodak" panose="00000700000000000000" pitchFamily="2" charset="-78"/>
              </a:rPr>
              <a:t>ایجاد</a:t>
            </a:r>
            <a:r>
              <a:rPr lang="en-US" sz="2800" dirty="0" smtClean="0">
                <a:cs typeface="B Koodak" panose="00000700000000000000" pitchFamily="2" charset="-78"/>
              </a:rPr>
              <a:t> </a:t>
            </a:r>
            <a:r>
              <a:rPr lang="en-US" sz="2800" dirty="0" err="1" smtClean="0">
                <a:cs typeface="B Koodak" panose="00000700000000000000" pitchFamily="2" charset="-78"/>
              </a:rPr>
              <a:t>شود</a:t>
            </a:r>
            <a:r>
              <a:rPr lang="en-US" sz="2800" dirty="0" smtClean="0">
                <a:cs typeface="B Koodak" panose="00000700000000000000" pitchFamily="2" charset="-78"/>
              </a:rPr>
              <a:t> و </a:t>
            </a:r>
            <a:r>
              <a:rPr lang="en-US" sz="2800" dirty="0" err="1" smtClean="0">
                <a:cs typeface="B Koodak" panose="00000700000000000000" pitchFamily="2" charset="-78"/>
              </a:rPr>
              <a:t>یا</a:t>
            </a:r>
            <a:r>
              <a:rPr lang="en-US" sz="2800" dirty="0" smtClean="0">
                <a:cs typeface="B Koodak" panose="00000700000000000000" pitchFamily="2" charset="-78"/>
              </a:rPr>
              <a:t> </a:t>
            </a:r>
            <a:r>
              <a:rPr lang="en-US" sz="2800" dirty="0" err="1" smtClean="0">
                <a:cs typeface="B Koodak" panose="00000700000000000000" pitchFamily="2" charset="-78"/>
              </a:rPr>
              <a:t>به</a:t>
            </a:r>
            <a:r>
              <a:rPr lang="en-US" sz="2800" dirty="0" smtClean="0">
                <a:cs typeface="B Koodak" panose="00000700000000000000" pitchFamily="2" charset="-78"/>
              </a:rPr>
              <a:t> </a:t>
            </a:r>
            <a:r>
              <a:rPr lang="en-US" sz="2800" dirty="0" err="1" smtClean="0">
                <a:cs typeface="B Koodak" panose="00000700000000000000" pitchFamily="2" charset="-78"/>
              </a:rPr>
              <a:t>حکم</a:t>
            </a:r>
            <a:r>
              <a:rPr lang="en-US" sz="2800" dirty="0" smtClean="0">
                <a:cs typeface="B Koodak" panose="00000700000000000000" pitchFamily="2" charset="-78"/>
              </a:rPr>
              <a:t> </a:t>
            </a:r>
            <a:r>
              <a:rPr lang="en-US" sz="2800" dirty="0" err="1" smtClean="0">
                <a:cs typeface="B Koodak" panose="00000700000000000000" pitchFamily="2" charset="-78"/>
              </a:rPr>
              <a:t>قانون</a:t>
            </a:r>
            <a:r>
              <a:rPr lang="en-US" sz="2800" dirty="0" smtClean="0">
                <a:cs typeface="B Koodak" panose="00000700000000000000" pitchFamily="2" charset="-78"/>
              </a:rPr>
              <a:t> </a:t>
            </a:r>
            <a:r>
              <a:rPr lang="en-US" sz="2800" dirty="0" err="1" smtClean="0">
                <a:cs typeface="B Koodak" panose="00000700000000000000" pitchFamily="2" charset="-78"/>
              </a:rPr>
              <a:t>یا</a:t>
            </a:r>
            <a:r>
              <a:rPr lang="en-US" sz="2800" dirty="0" smtClean="0">
                <a:cs typeface="B Koodak" panose="00000700000000000000" pitchFamily="2" charset="-78"/>
              </a:rPr>
              <a:t> </a:t>
            </a:r>
            <a:r>
              <a:rPr lang="en-US" sz="2800" dirty="0" err="1" smtClean="0">
                <a:cs typeface="B Koodak" panose="00000700000000000000" pitchFamily="2" charset="-78"/>
              </a:rPr>
              <a:t>دادگاه</a:t>
            </a:r>
            <a:r>
              <a:rPr lang="en-US" sz="2800" dirty="0" smtClean="0">
                <a:cs typeface="B Koodak" panose="00000700000000000000" pitchFamily="2" charset="-78"/>
              </a:rPr>
              <a:t> </a:t>
            </a:r>
            <a:r>
              <a:rPr lang="en-US" sz="2800" dirty="0" err="1" smtClean="0">
                <a:cs typeface="B Koodak" panose="00000700000000000000" pitchFamily="2" charset="-78"/>
              </a:rPr>
              <a:t>صالح</a:t>
            </a:r>
            <a:r>
              <a:rPr lang="en-US" sz="2800" dirty="0" smtClean="0">
                <a:cs typeface="B Koodak" panose="00000700000000000000" pitchFamily="2" charset="-78"/>
              </a:rPr>
              <a:t>  </a:t>
            </a:r>
            <a:r>
              <a:rPr lang="en-US" sz="2800" dirty="0" err="1" smtClean="0">
                <a:cs typeface="B Koodak" panose="00000700000000000000" pitchFamily="2" charset="-78"/>
              </a:rPr>
              <a:t>ملی</a:t>
            </a:r>
            <a:r>
              <a:rPr lang="en-US" sz="2800" dirty="0" smtClean="0">
                <a:cs typeface="B Koodak" panose="00000700000000000000" pitchFamily="2" charset="-78"/>
              </a:rPr>
              <a:t> </a:t>
            </a:r>
            <a:r>
              <a:rPr lang="en-US" sz="2800" dirty="0" err="1" smtClean="0">
                <a:cs typeface="B Koodak" panose="00000700000000000000" pitchFamily="2" charset="-78"/>
              </a:rPr>
              <a:t>شده</a:t>
            </a:r>
            <a:r>
              <a:rPr lang="en-US" sz="2800" dirty="0" smtClean="0">
                <a:cs typeface="B Koodak" panose="00000700000000000000" pitchFamily="2" charset="-78"/>
              </a:rPr>
              <a:t> </a:t>
            </a:r>
            <a:r>
              <a:rPr lang="en-US" sz="2800" dirty="0" err="1" smtClean="0">
                <a:cs typeface="B Koodak" panose="00000700000000000000" pitchFamily="2" charset="-78"/>
              </a:rPr>
              <a:t>یا</a:t>
            </a:r>
            <a:r>
              <a:rPr lang="en-US" sz="2800" dirty="0" smtClean="0">
                <a:cs typeface="B Koodak" panose="00000700000000000000" pitchFamily="2" charset="-78"/>
              </a:rPr>
              <a:t> </a:t>
            </a:r>
            <a:r>
              <a:rPr lang="en-US" sz="2800" dirty="0" err="1" smtClean="0">
                <a:cs typeface="B Koodak" panose="00000700000000000000" pitchFamily="2" charset="-78"/>
              </a:rPr>
              <a:t>مصادره</a:t>
            </a:r>
            <a:r>
              <a:rPr lang="en-US" sz="2800" dirty="0" smtClean="0">
                <a:cs typeface="B Koodak" panose="00000700000000000000" pitchFamily="2" charset="-78"/>
              </a:rPr>
              <a:t> </a:t>
            </a:r>
            <a:r>
              <a:rPr lang="en-US" sz="2800" dirty="0" err="1" smtClean="0">
                <a:cs typeface="B Koodak" panose="00000700000000000000" pitchFamily="2" charset="-78"/>
              </a:rPr>
              <a:t>شده</a:t>
            </a:r>
            <a:r>
              <a:rPr lang="en-US" sz="2800" dirty="0" smtClean="0">
                <a:cs typeface="B Koodak" panose="00000700000000000000" pitchFamily="2" charset="-78"/>
              </a:rPr>
              <a:t> و </a:t>
            </a:r>
            <a:r>
              <a:rPr lang="en-US" sz="2800" dirty="0" err="1" smtClean="0">
                <a:cs typeface="B Koodak" panose="00000700000000000000" pitchFamily="2" charset="-78"/>
              </a:rPr>
              <a:t>به</a:t>
            </a:r>
            <a:r>
              <a:rPr lang="en-US" sz="2800" dirty="0" smtClean="0">
                <a:cs typeface="B Koodak" panose="00000700000000000000" pitchFamily="2" charset="-78"/>
              </a:rPr>
              <a:t> </a:t>
            </a:r>
            <a:r>
              <a:rPr lang="en-US" sz="2800" dirty="0" err="1" smtClean="0">
                <a:cs typeface="B Koodak" panose="00000700000000000000" pitchFamily="2" charset="-78"/>
              </a:rPr>
              <a:t>عنوان</a:t>
            </a:r>
            <a:r>
              <a:rPr lang="en-US" sz="2800" dirty="0" smtClean="0">
                <a:cs typeface="B Koodak" panose="00000700000000000000" pitchFamily="2" charset="-78"/>
              </a:rPr>
              <a:t> </a:t>
            </a:r>
            <a:r>
              <a:rPr lang="en-US" sz="2800" dirty="0" err="1" smtClean="0">
                <a:cs typeface="B Koodak" panose="00000700000000000000" pitchFamily="2" charset="-78"/>
              </a:rPr>
              <a:t>شرکت</a:t>
            </a:r>
            <a:r>
              <a:rPr lang="en-US" sz="2800" dirty="0" smtClean="0">
                <a:cs typeface="B Koodak" panose="00000700000000000000" pitchFamily="2" charset="-78"/>
              </a:rPr>
              <a:t> </a:t>
            </a:r>
            <a:r>
              <a:rPr lang="en-US" sz="2800" dirty="0" err="1" smtClean="0">
                <a:cs typeface="B Koodak" panose="00000700000000000000" pitchFamily="2" charset="-78"/>
              </a:rPr>
              <a:t>دولتی</a:t>
            </a:r>
            <a:r>
              <a:rPr lang="en-US" sz="2800" dirty="0" smtClean="0">
                <a:cs typeface="B Koodak" panose="00000700000000000000" pitchFamily="2" charset="-78"/>
              </a:rPr>
              <a:t> </a:t>
            </a:r>
            <a:r>
              <a:rPr lang="en-US" sz="2800" dirty="0" err="1" smtClean="0">
                <a:cs typeface="B Koodak" panose="00000700000000000000" pitchFamily="2" charset="-78"/>
              </a:rPr>
              <a:t>شناخته</a:t>
            </a:r>
            <a:r>
              <a:rPr lang="en-US" sz="2800" dirty="0" smtClean="0">
                <a:cs typeface="B Koodak" panose="00000700000000000000" pitchFamily="2" charset="-78"/>
              </a:rPr>
              <a:t> </a:t>
            </a:r>
            <a:r>
              <a:rPr lang="en-US" sz="2800" dirty="0" err="1" smtClean="0">
                <a:cs typeface="B Koodak" panose="00000700000000000000" pitchFamily="2" charset="-78"/>
              </a:rPr>
              <a:t>شده</a:t>
            </a:r>
            <a:r>
              <a:rPr lang="en-US" sz="2800" dirty="0" smtClean="0">
                <a:cs typeface="B Koodak" panose="00000700000000000000" pitchFamily="2" charset="-78"/>
              </a:rPr>
              <a:t> </a:t>
            </a:r>
            <a:r>
              <a:rPr lang="en-US" sz="2800" dirty="0" err="1" smtClean="0">
                <a:cs typeface="B Koodak" panose="00000700000000000000" pitchFamily="2" charset="-78"/>
              </a:rPr>
              <a:t>باشد</a:t>
            </a:r>
            <a:r>
              <a:rPr lang="en-US" sz="2800" dirty="0" smtClean="0">
                <a:cs typeface="B Koodak" panose="00000700000000000000" pitchFamily="2" charset="-78"/>
              </a:rPr>
              <a:t> و </a:t>
            </a:r>
            <a:r>
              <a:rPr lang="en-US" sz="2800" dirty="0" err="1" smtClean="0">
                <a:cs typeface="B Koodak" panose="00000700000000000000" pitchFamily="2" charset="-78"/>
              </a:rPr>
              <a:t>بیش</a:t>
            </a:r>
            <a:r>
              <a:rPr lang="en-US" sz="2800" dirty="0" smtClean="0">
                <a:cs typeface="B Koodak" panose="00000700000000000000" pitchFamily="2" charset="-78"/>
              </a:rPr>
              <a:t> </a:t>
            </a:r>
            <a:r>
              <a:rPr lang="en-US" sz="2800" dirty="0" err="1" smtClean="0">
                <a:cs typeface="B Koodak" panose="00000700000000000000" pitchFamily="2" charset="-78"/>
              </a:rPr>
              <a:t>از</a:t>
            </a:r>
            <a:r>
              <a:rPr lang="en-US" sz="2800" dirty="0" smtClean="0">
                <a:cs typeface="B Koodak" panose="00000700000000000000" pitchFamily="2" charset="-78"/>
              </a:rPr>
              <a:t> 50% </a:t>
            </a:r>
            <a:r>
              <a:rPr lang="en-US" sz="2800" dirty="0" err="1" smtClean="0">
                <a:cs typeface="B Koodak" panose="00000700000000000000" pitchFamily="2" charset="-78"/>
              </a:rPr>
              <a:t>سرمایه</a:t>
            </a:r>
            <a:r>
              <a:rPr lang="en-US" sz="2800" dirty="0" smtClean="0">
                <a:cs typeface="B Koodak" panose="00000700000000000000" pitchFamily="2" charset="-78"/>
              </a:rPr>
              <a:t> </a:t>
            </a:r>
            <a:r>
              <a:rPr lang="en-US" sz="2800" dirty="0" err="1" smtClean="0">
                <a:cs typeface="B Koodak" panose="00000700000000000000" pitchFamily="2" charset="-78"/>
              </a:rPr>
              <a:t>آن</a:t>
            </a:r>
            <a:r>
              <a:rPr lang="en-US" sz="2800" dirty="0" smtClean="0">
                <a:cs typeface="B Koodak" panose="00000700000000000000" pitchFamily="2" charset="-78"/>
              </a:rPr>
              <a:t> </a:t>
            </a:r>
            <a:r>
              <a:rPr lang="en-US" sz="2800" dirty="0" err="1" smtClean="0">
                <a:cs typeface="B Koodak" panose="00000700000000000000" pitchFamily="2" charset="-78"/>
              </a:rPr>
              <a:t>متعلق</a:t>
            </a:r>
            <a:r>
              <a:rPr lang="en-US" sz="2800" dirty="0" smtClean="0">
                <a:cs typeface="B Koodak" panose="00000700000000000000" pitchFamily="2" charset="-78"/>
              </a:rPr>
              <a:t> </a:t>
            </a:r>
            <a:r>
              <a:rPr lang="en-US" sz="2800" dirty="0" err="1" smtClean="0">
                <a:cs typeface="B Koodak" panose="00000700000000000000" pitchFamily="2" charset="-78"/>
              </a:rPr>
              <a:t>به</a:t>
            </a:r>
            <a:r>
              <a:rPr lang="en-US" sz="2800" dirty="0" smtClean="0">
                <a:cs typeface="B Koodak" panose="00000700000000000000" pitchFamily="2" charset="-78"/>
              </a:rPr>
              <a:t> </a:t>
            </a:r>
            <a:r>
              <a:rPr lang="en-US" sz="2800" dirty="0" err="1" smtClean="0">
                <a:cs typeface="B Koodak" panose="00000700000000000000" pitchFamily="2" charset="-78"/>
              </a:rPr>
              <a:t>دولت</a:t>
            </a:r>
            <a:r>
              <a:rPr lang="en-US" sz="2800" dirty="0" smtClean="0">
                <a:cs typeface="B Koodak" panose="00000700000000000000" pitchFamily="2" charset="-78"/>
              </a:rPr>
              <a:t> </a:t>
            </a:r>
            <a:r>
              <a:rPr lang="en-US" sz="2800" dirty="0" err="1" smtClean="0">
                <a:cs typeface="B Koodak" panose="00000700000000000000" pitchFamily="2" charset="-78"/>
              </a:rPr>
              <a:t>باشد</a:t>
            </a:r>
            <a:r>
              <a:rPr lang="en-US" sz="2800" dirty="0" smtClean="0">
                <a:cs typeface="B Koodak" panose="00000700000000000000" pitchFamily="2" charset="-78"/>
              </a:rPr>
              <a:t>. </a:t>
            </a:r>
            <a:r>
              <a:rPr lang="en-US" sz="2800" dirty="0" err="1" smtClean="0">
                <a:cs typeface="B Koodak" panose="00000700000000000000" pitchFamily="2" charset="-78"/>
              </a:rPr>
              <a:t>بطور</a:t>
            </a:r>
            <a:r>
              <a:rPr lang="en-US" sz="2800" dirty="0" smtClean="0">
                <a:cs typeface="B Koodak" panose="00000700000000000000" pitchFamily="2" charset="-78"/>
              </a:rPr>
              <a:t> </a:t>
            </a:r>
            <a:r>
              <a:rPr lang="en-US" sz="2800" dirty="0" err="1" smtClean="0">
                <a:cs typeface="B Koodak" panose="00000700000000000000" pitchFamily="2" charset="-78"/>
              </a:rPr>
              <a:t>کلی</a:t>
            </a:r>
            <a:r>
              <a:rPr lang="en-US" sz="2800" dirty="0" smtClean="0">
                <a:cs typeface="B Koodak" panose="00000700000000000000" pitchFamily="2" charset="-78"/>
              </a:rPr>
              <a:t> </a:t>
            </a:r>
            <a:r>
              <a:rPr lang="en-US" sz="2800" dirty="0" err="1" smtClean="0">
                <a:cs typeface="B Koodak" panose="00000700000000000000" pitchFamily="2" charset="-78"/>
              </a:rPr>
              <a:t>هر</a:t>
            </a:r>
            <a:r>
              <a:rPr lang="en-US" sz="2800" dirty="0" smtClean="0">
                <a:cs typeface="B Koodak" panose="00000700000000000000" pitchFamily="2" charset="-78"/>
              </a:rPr>
              <a:t> </a:t>
            </a:r>
            <a:r>
              <a:rPr lang="en-US" sz="2800" dirty="0" err="1" smtClean="0">
                <a:cs typeface="B Koodak" panose="00000700000000000000" pitchFamily="2" charset="-78"/>
              </a:rPr>
              <a:t>شرکت</a:t>
            </a:r>
            <a:r>
              <a:rPr lang="en-US" sz="2800" dirty="0" smtClean="0">
                <a:cs typeface="B Koodak" panose="00000700000000000000" pitchFamily="2" charset="-78"/>
              </a:rPr>
              <a:t> </a:t>
            </a:r>
            <a:r>
              <a:rPr lang="en-US" sz="2800" dirty="0" err="1" smtClean="0">
                <a:cs typeface="B Koodak" panose="00000700000000000000" pitchFamily="2" charset="-78"/>
              </a:rPr>
              <a:t>تجاری</a:t>
            </a:r>
            <a:r>
              <a:rPr lang="en-US" sz="2800" dirty="0" smtClean="0">
                <a:cs typeface="B Koodak" panose="00000700000000000000" pitchFamily="2" charset="-78"/>
              </a:rPr>
              <a:t> </a:t>
            </a:r>
            <a:r>
              <a:rPr lang="en-US" sz="2800" dirty="0" err="1" smtClean="0">
                <a:cs typeface="B Koodak" panose="00000700000000000000" pitchFamily="2" charset="-78"/>
              </a:rPr>
              <a:t>که</a:t>
            </a:r>
            <a:r>
              <a:rPr lang="en-US" sz="2800" dirty="0" smtClean="0">
                <a:cs typeface="B Koodak" panose="00000700000000000000" pitchFamily="2" charset="-78"/>
              </a:rPr>
              <a:t> </a:t>
            </a:r>
            <a:r>
              <a:rPr lang="en-US" sz="2800" dirty="0" err="1" smtClean="0">
                <a:cs typeface="B Koodak" panose="00000700000000000000" pitchFamily="2" charset="-78"/>
              </a:rPr>
              <a:t>از</a:t>
            </a:r>
            <a:r>
              <a:rPr lang="en-US" sz="2800" dirty="0" smtClean="0">
                <a:cs typeface="B Koodak" panose="00000700000000000000" pitchFamily="2" charset="-78"/>
              </a:rPr>
              <a:t> </a:t>
            </a:r>
            <a:r>
              <a:rPr lang="en-US" sz="2800" dirty="0" err="1" smtClean="0">
                <a:cs typeface="B Koodak" panose="00000700000000000000" pitchFamily="2" charset="-78"/>
              </a:rPr>
              <a:t>طریق</a:t>
            </a:r>
            <a:r>
              <a:rPr lang="en-US" sz="2800" dirty="0" smtClean="0">
                <a:cs typeface="B Koodak" panose="00000700000000000000" pitchFamily="2" charset="-78"/>
              </a:rPr>
              <a:t> </a:t>
            </a:r>
            <a:r>
              <a:rPr lang="en-US" sz="2800" dirty="0" err="1" smtClean="0">
                <a:cs typeface="B Koodak" panose="00000700000000000000" pitchFamily="2" charset="-78"/>
              </a:rPr>
              <a:t>سرمایه</a:t>
            </a:r>
            <a:r>
              <a:rPr lang="en-US" sz="2800" dirty="0" smtClean="0">
                <a:cs typeface="B Koodak" panose="00000700000000000000" pitchFamily="2" charset="-78"/>
              </a:rPr>
              <a:t> </a:t>
            </a:r>
            <a:r>
              <a:rPr lang="en-US" sz="2800" dirty="0" err="1" smtClean="0">
                <a:cs typeface="B Koodak" panose="00000700000000000000" pitchFamily="2" charset="-78"/>
              </a:rPr>
              <a:t>گذاری</a:t>
            </a:r>
            <a:r>
              <a:rPr lang="en-US" sz="2800" dirty="0" smtClean="0">
                <a:cs typeface="B Koodak" panose="00000700000000000000" pitchFamily="2" charset="-78"/>
              </a:rPr>
              <a:t> </a:t>
            </a:r>
            <a:r>
              <a:rPr lang="en-US" sz="2800" dirty="0" err="1" smtClean="0">
                <a:cs typeface="B Koodak" panose="00000700000000000000" pitchFamily="2" charset="-78"/>
              </a:rPr>
              <a:t>شرکتهای</a:t>
            </a:r>
            <a:r>
              <a:rPr lang="en-US" sz="2800" dirty="0" smtClean="0">
                <a:cs typeface="B Koodak" panose="00000700000000000000" pitchFamily="2" charset="-78"/>
              </a:rPr>
              <a:t> </a:t>
            </a:r>
            <a:r>
              <a:rPr lang="en-US" sz="2800" dirty="0" err="1" smtClean="0">
                <a:cs typeface="B Koodak" panose="00000700000000000000" pitchFamily="2" charset="-78"/>
              </a:rPr>
              <a:t>دولتی</a:t>
            </a:r>
            <a:r>
              <a:rPr lang="en-US" sz="2800" dirty="0" smtClean="0">
                <a:cs typeface="B Koodak" panose="00000700000000000000" pitchFamily="2" charset="-78"/>
              </a:rPr>
              <a:t> </a:t>
            </a:r>
            <a:r>
              <a:rPr lang="en-US" sz="2800" dirty="0" err="1" smtClean="0">
                <a:cs typeface="B Koodak" panose="00000700000000000000" pitchFamily="2" charset="-78"/>
              </a:rPr>
              <a:t>ایجاد</a:t>
            </a:r>
            <a:r>
              <a:rPr lang="en-US" sz="2800" dirty="0" smtClean="0">
                <a:cs typeface="B Koodak" panose="00000700000000000000" pitchFamily="2" charset="-78"/>
              </a:rPr>
              <a:t> </a:t>
            </a:r>
            <a:r>
              <a:rPr lang="en-US" sz="2800" dirty="0" err="1" smtClean="0">
                <a:cs typeface="B Koodak" panose="00000700000000000000" pitchFamily="2" charset="-78"/>
              </a:rPr>
              <a:t>شود</a:t>
            </a:r>
            <a:r>
              <a:rPr lang="en-US" sz="2800" dirty="0" smtClean="0">
                <a:cs typeface="B Koodak" panose="00000700000000000000" pitchFamily="2" charset="-78"/>
              </a:rPr>
              <a:t> </a:t>
            </a:r>
            <a:r>
              <a:rPr lang="en-US" sz="2800" dirty="0" err="1" smtClean="0">
                <a:cs typeface="B Koodak" panose="00000700000000000000" pitchFamily="2" charset="-78"/>
              </a:rPr>
              <a:t>مادام</a:t>
            </a:r>
            <a:r>
              <a:rPr lang="en-US" sz="2800" dirty="0" smtClean="0">
                <a:cs typeface="B Koodak" panose="00000700000000000000" pitchFamily="2" charset="-78"/>
              </a:rPr>
              <a:t> </a:t>
            </a:r>
            <a:r>
              <a:rPr lang="en-US" sz="2800" dirty="0" err="1" smtClean="0">
                <a:cs typeface="B Koodak" panose="00000700000000000000" pitchFamily="2" charset="-78"/>
              </a:rPr>
              <a:t>که</a:t>
            </a:r>
            <a:r>
              <a:rPr lang="en-US" sz="2800" dirty="0" smtClean="0">
                <a:cs typeface="B Koodak" panose="00000700000000000000" pitchFamily="2" charset="-78"/>
              </a:rPr>
              <a:t> </a:t>
            </a:r>
            <a:r>
              <a:rPr lang="en-US" sz="2800" dirty="0" err="1" smtClean="0">
                <a:cs typeface="B Koodak" panose="00000700000000000000" pitchFamily="2" charset="-78"/>
              </a:rPr>
              <a:t>بیش</a:t>
            </a:r>
            <a:r>
              <a:rPr lang="en-US" sz="2800" dirty="0" smtClean="0">
                <a:cs typeface="B Koodak" panose="00000700000000000000" pitchFamily="2" charset="-78"/>
              </a:rPr>
              <a:t> </a:t>
            </a:r>
            <a:r>
              <a:rPr lang="en-US" sz="2800" dirty="0" err="1" smtClean="0">
                <a:cs typeface="B Koodak" panose="00000700000000000000" pitchFamily="2" charset="-78"/>
              </a:rPr>
              <a:t>از</a:t>
            </a:r>
            <a:r>
              <a:rPr lang="en-US" sz="2800" dirty="0" smtClean="0">
                <a:cs typeface="B Koodak" panose="00000700000000000000" pitchFamily="2" charset="-78"/>
              </a:rPr>
              <a:t> 50% </a:t>
            </a:r>
            <a:r>
              <a:rPr lang="en-US" sz="2800" dirty="0" err="1" smtClean="0">
                <a:cs typeface="B Koodak" panose="00000700000000000000" pitchFamily="2" charset="-78"/>
              </a:rPr>
              <a:t>سهام</a:t>
            </a:r>
            <a:r>
              <a:rPr lang="en-US" sz="2800" dirty="0" smtClean="0">
                <a:cs typeface="B Koodak" panose="00000700000000000000" pitchFamily="2" charset="-78"/>
              </a:rPr>
              <a:t> </a:t>
            </a:r>
            <a:r>
              <a:rPr lang="en-US" sz="2800" dirty="0" err="1" smtClean="0">
                <a:cs typeface="B Koodak" panose="00000700000000000000" pitchFamily="2" charset="-78"/>
              </a:rPr>
              <a:t>آن</a:t>
            </a:r>
            <a:r>
              <a:rPr lang="en-US" sz="2800" dirty="0" smtClean="0">
                <a:cs typeface="B Koodak" panose="00000700000000000000" pitchFamily="2" charset="-78"/>
              </a:rPr>
              <a:t> </a:t>
            </a:r>
            <a:r>
              <a:rPr lang="en-US" sz="2800" dirty="0" err="1" smtClean="0">
                <a:cs typeface="B Koodak" panose="00000700000000000000" pitchFamily="2" charset="-78"/>
              </a:rPr>
              <a:t>متعلق</a:t>
            </a:r>
            <a:r>
              <a:rPr lang="en-US" sz="2800" dirty="0" smtClean="0">
                <a:cs typeface="B Koodak" panose="00000700000000000000" pitchFamily="2" charset="-78"/>
              </a:rPr>
              <a:t> </a:t>
            </a:r>
            <a:r>
              <a:rPr lang="en-US" sz="2800" dirty="0" err="1" smtClean="0">
                <a:cs typeface="B Koodak" panose="00000700000000000000" pitchFamily="2" charset="-78"/>
              </a:rPr>
              <a:t>به</a:t>
            </a:r>
            <a:r>
              <a:rPr lang="en-US" sz="2800" dirty="0" smtClean="0">
                <a:cs typeface="B Koodak" panose="00000700000000000000" pitchFamily="2" charset="-78"/>
              </a:rPr>
              <a:t> </a:t>
            </a:r>
            <a:r>
              <a:rPr lang="en-US" sz="2800" dirty="0" err="1" smtClean="0">
                <a:cs typeface="B Koodak" panose="00000700000000000000" pitchFamily="2" charset="-78"/>
              </a:rPr>
              <a:t>دولت</a:t>
            </a:r>
            <a:r>
              <a:rPr lang="en-US" sz="2800" dirty="0" smtClean="0">
                <a:cs typeface="B Koodak" panose="00000700000000000000" pitchFamily="2" charset="-78"/>
              </a:rPr>
              <a:t> </a:t>
            </a:r>
            <a:r>
              <a:rPr lang="en-US" sz="2800" dirty="0" err="1" smtClean="0">
                <a:cs typeface="B Koodak" panose="00000700000000000000" pitchFamily="2" charset="-78"/>
              </a:rPr>
              <a:t>باشد</a:t>
            </a:r>
            <a:r>
              <a:rPr lang="en-US" sz="2800" dirty="0" smtClean="0">
                <a:cs typeface="B Koodak" panose="00000700000000000000" pitchFamily="2" charset="-78"/>
              </a:rPr>
              <a:t>  </a:t>
            </a:r>
            <a:r>
              <a:rPr lang="en-US" sz="2800" dirty="0" err="1" smtClean="0">
                <a:cs typeface="B Koodak" panose="00000700000000000000" pitchFamily="2" charset="-78"/>
              </a:rPr>
              <a:t>شرکت</a:t>
            </a:r>
            <a:r>
              <a:rPr lang="en-US" sz="2800" dirty="0" smtClean="0">
                <a:cs typeface="B Koodak" panose="00000700000000000000" pitchFamily="2" charset="-78"/>
              </a:rPr>
              <a:t> </a:t>
            </a:r>
            <a:r>
              <a:rPr lang="en-US" sz="2800" dirty="0" err="1" smtClean="0">
                <a:cs typeface="B Koodak" panose="00000700000000000000" pitchFamily="2" charset="-78"/>
              </a:rPr>
              <a:t>دولتی</a:t>
            </a:r>
            <a:r>
              <a:rPr lang="en-US" sz="2800" dirty="0" smtClean="0">
                <a:cs typeface="B Koodak" panose="00000700000000000000" pitchFamily="2" charset="-78"/>
              </a:rPr>
              <a:t> </a:t>
            </a:r>
            <a:r>
              <a:rPr lang="en-US" sz="2800" dirty="0" err="1" smtClean="0">
                <a:cs typeface="B Koodak" panose="00000700000000000000" pitchFamily="2" charset="-78"/>
              </a:rPr>
              <a:t>است</a:t>
            </a:r>
            <a:r>
              <a:rPr lang="en-US" sz="2800" dirty="0" smtClean="0">
                <a:cs typeface="B Koodak" panose="00000700000000000000" pitchFamily="2" charset="-78"/>
              </a:rPr>
              <a:t> . </a:t>
            </a:r>
            <a:r>
              <a:rPr lang="en-US" sz="2800" dirty="0" err="1" smtClean="0">
                <a:cs typeface="B Koodak" panose="00000700000000000000" pitchFamily="2" charset="-78"/>
              </a:rPr>
              <a:t>مانند</a:t>
            </a:r>
            <a:r>
              <a:rPr lang="en-US" sz="2800" dirty="0" smtClean="0">
                <a:cs typeface="B Koodak" panose="00000700000000000000" pitchFamily="2" charset="-78"/>
              </a:rPr>
              <a:t> </a:t>
            </a:r>
            <a:r>
              <a:rPr lang="en-US" sz="2800" dirty="0" err="1" smtClean="0">
                <a:cs typeface="B Koodak" panose="00000700000000000000" pitchFamily="2" charset="-78"/>
              </a:rPr>
              <a:t>شرکت</a:t>
            </a:r>
            <a:r>
              <a:rPr lang="en-US" sz="2800" dirty="0" smtClean="0">
                <a:cs typeface="B Koodak" panose="00000700000000000000" pitchFamily="2" charset="-78"/>
              </a:rPr>
              <a:t> </a:t>
            </a:r>
            <a:r>
              <a:rPr lang="en-US" sz="2800" dirty="0" err="1" smtClean="0">
                <a:cs typeface="B Koodak" panose="00000700000000000000" pitchFamily="2" charset="-78"/>
              </a:rPr>
              <a:t>فولاد</a:t>
            </a:r>
            <a:r>
              <a:rPr lang="en-US" sz="2800" dirty="0" smtClean="0">
                <a:cs typeface="B Koodak" panose="00000700000000000000" pitchFamily="2" charset="-78"/>
              </a:rPr>
              <a:t> </a:t>
            </a:r>
            <a:r>
              <a:rPr lang="en-US" sz="2800" dirty="0" err="1" smtClean="0">
                <a:cs typeface="B Koodak" panose="00000700000000000000" pitchFamily="2" charset="-78"/>
              </a:rPr>
              <a:t>ایران</a:t>
            </a:r>
            <a:r>
              <a:rPr lang="en-US" sz="2800" dirty="0" smtClean="0"/>
              <a:t/>
            </a:r>
            <a:br>
              <a:rPr lang="en-US" sz="2800" dirty="0" smtClean="0"/>
            </a:br>
            <a:endParaRPr lang="fa-IR" sz="2800"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sz="3600" dirty="0" err="1" smtClean="0">
                <a:solidFill>
                  <a:srgbClr val="C00000"/>
                </a:solidFill>
                <a:cs typeface="B Titr" panose="00000700000000000000" pitchFamily="2" charset="-78"/>
              </a:rPr>
              <a:t>انواع</a:t>
            </a:r>
            <a:r>
              <a:rPr lang="en-US" sz="3600" dirty="0" smtClean="0">
                <a:solidFill>
                  <a:srgbClr val="C00000"/>
                </a:solidFill>
                <a:cs typeface="B Titr" panose="00000700000000000000" pitchFamily="2" charset="-78"/>
              </a:rPr>
              <a:t> </a:t>
            </a:r>
            <a:r>
              <a:rPr lang="en-US" sz="3600" dirty="0" err="1" smtClean="0">
                <a:solidFill>
                  <a:srgbClr val="C00000"/>
                </a:solidFill>
                <a:cs typeface="B Titr" panose="00000700000000000000" pitchFamily="2" charset="-78"/>
              </a:rPr>
              <a:t>سازمانهای</a:t>
            </a:r>
            <a:r>
              <a:rPr lang="en-US" sz="3600" dirty="0" smtClean="0">
                <a:solidFill>
                  <a:srgbClr val="C00000"/>
                </a:solidFill>
                <a:cs typeface="B Titr" panose="00000700000000000000" pitchFamily="2" charset="-78"/>
              </a:rPr>
              <a:t> </a:t>
            </a:r>
            <a:r>
              <a:rPr lang="en-US" sz="3600" dirty="0" err="1" smtClean="0">
                <a:solidFill>
                  <a:srgbClr val="C00000"/>
                </a:solidFill>
                <a:cs typeface="B Titr" panose="00000700000000000000" pitchFamily="2" charset="-78"/>
              </a:rPr>
              <a:t>دولتی</a:t>
            </a:r>
            <a:r>
              <a:rPr lang="fa-IR" sz="3600" dirty="0" smtClean="0">
                <a:solidFill>
                  <a:srgbClr val="C00000"/>
                </a:solidFill>
                <a:cs typeface="B Titr" panose="00000700000000000000" pitchFamily="2" charset="-78"/>
              </a:rPr>
              <a:t> </a:t>
            </a:r>
            <a:r>
              <a:rPr lang="en-US" sz="3600" dirty="0" smtClean="0">
                <a:solidFill>
                  <a:srgbClr val="C00000"/>
                </a:solidFill>
                <a:cs typeface="B Titr" panose="00000700000000000000" pitchFamily="2" charset="-78"/>
              </a:rPr>
              <a:t>)</a:t>
            </a:r>
            <a:r>
              <a:rPr lang="en-US" sz="3600" dirty="0" err="1" smtClean="0">
                <a:solidFill>
                  <a:srgbClr val="C00000"/>
                </a:solidFill>
                <a:cs typeface="B Titr" panose="00000700000000000000" pitchFamily="2" charset="-78"/>
              </a:rPr>
              <a:t>فعالیتهای</a:t>
            </a:r>
            <a:r>
              <a:rPr lang="en-US" sz="3600" dirty="0" smtClean="0">
                <a:solidFill>
                  <a:srgbClr val="C00000"/>
                </a:solidFill>
                <a:cs typeface="B Titr" panose="00000700000000000000" pitchFamily="2" charset="-78"/>
              </a:rPr>
              <a:t> </a:t>
            </a:r>
            <a:r>
              <a:rPr lang="en-US" sz="3600" dirty="0" err="1" smtClean="0">
                <a:solidFill>
                  <a:srgbClr val="C00000"/>
                </a:solidFill>
                <a:cs typeface="B Titr" panose="00000700000000000000" pitchFamily="2" charset="-78"/>
              </a:rPr>
              <a:t>دولت</a:t>
            </a:r>
            <a:r>
              <a:rPr lang="en-US" sz="3600" dirty="0" smtClean="0">
                <a:solidFill>
                  <a:srgbClr val="C00000"/>
                </a:solidFill>
                <a:cs typeface="B Titr" panose="00000700000000000000" pitchFamily="2" charset="-78"/>
              </a:rPr>
              <a:t> </a:t>
            </a:r>
            <a:r>
              <a:rPr lang="fa-IR" sz="3600" dirty="0" smtClean="0">
                <a:solidFill>
                  <a:srgbClr val="C00000"/>
                </a:solidFill>
                <a:cs typeface="B Titr" panose="00000700000000000000" pitchFamily="2" charset="-78"/>
              </a:rPr>
              <a:t>)</a:t>
            </a:r>
            <a:endParaRPr lang="fa-IR" sz="3600" dirty="0">
              <a:cs typeface="B Titr" panose="00000700000000000000" pitchFamily="2" charset="-78"/>
            </a:endParaRPr>
          </a:p>
        </p:txBody>
      </p:sp>
      <p:sp>
        <p:nvSpPr>
          <p:cNvPr id="3" name="Content Placeholder 2"/>
          <p:cNvSpPr>
            <a:spLocks noGrp="1"/>
          </p:cNvSpPr>
          <p:nvPr>
            <p:ph idx="1"/>
          </p:nvPr>
        </p:nvSpPr>
        <p:spPr/>
        <p:txBody>
          <a:bodyPr>
            <a:normAutofit fontScale="70000" lnSpcReduction="20000"/>
          </a:bodyPr>
          <a:lstStyle/>
          <a:p>
            <a:pPr>
              <a:buNone/>
            </a:pPr>
            <a:r>
              <a:rPr lang="fa-IR" sz="3500" dirty="0" smtClean="0">
                <a:solidFill>
                  <a:schemeClr val="accent5">
                    <a:lumMod val="50000"/>
                  </a:schemeClr>
                </a:solidFill>
                <a:cs typeface="B Koodak" panose="00000700000000000000" pitchFamily="2" charset="-78"/>
              </a:rPr>
              <a:t>فعاليتهاي از نوع دولتي (غيربازرگاني)</a:t>
            </a:r>
          </a:p>
          <a:p>
            <a:pPr algn="just">
              <a:buNone/>
            </a:pPr>
            <a:r>
              <a:rPr lang="fa-IR" dirty="0" smtClean="0">
                <a:cs typeface="B Koodak" panose="00000700000000000000" pitchFamily="2" charset="-78"/>
              </a:rPr>
              <a:t>    در تشكيل سازمانهاي دولتي غير انتفاعي (غير بازرگاني) انگيزه تحصيل درآمد مورد توجه قرار نمي گيرد بلكه الزامهاي قانوني و ضرورتهاي اجتماعي(برنامه هاي اقتصادي سياسي فرهنگي اجتماعي دولت ) از انگيزه هاي مهم تاسيس اين قبيل سازمانها به شمار مي رودلذا هزينه هاي اين سازمانها هيچ ارتباطي به درآمد آنها ندارند مانند وزارت بهداشت  درمان و آموزش پزشكي</a:t>
            </a:r>
          </a:p>
          <a:p>
            <a:pPr algn="just">
              <a:buNone/>
            </a:pPr>
            <a:r>
              <a:rPr lang="fa-IR" dirty="0" smtClean="0">
                <a:cs typeface="B Koodak" panose="00000700000000000000" pitchFamily="2" charset="-78"/>
              </a:rPr>
              <a:t>   </a:t>
            </a:r>
            <a:r>
              <a:rPr lang="fa-IR" dirty="0" smtClean="0">
                <a:solidFill>
                  <a:srgbClr val="FF0000"/>
                </a:solidFill>
                <a:cs typeface="B Koodak" panose="00000700000000000000" pitchFamily="2" charset="-78"/>
              </a:rPr>
              <a:t>سازمانهاي دولتي غير انتفاعي به دو دسته تقسيم مي شود</a:t>
            </a:r>
            <a:r>
              <a:rPr lang="en-US" dirty="0" smtClean="0">
                <a:solidFill>
                  <a:srgbClr val="FF0000"/>
                </a:solidFill>
                <a:cs typeface="B Koodak" panose="00000700000000000000" pitchFamily="2" charset="-78"/>
              </a:rPr>
              <a:t>:</a:t>
            </a:r>
            <a:endParaRPr lang="fa-IR" dirty="0" smtClean="0">
              <a:solidFill>
                <a:srgbClr val="FF0000"/>
              </a:solidFill>
              <a:cs typeface="B Koodak" panose="00000700000000000000" pitchFamily="2" charset="-78"/>
            </a:endParaRPr>
          </a:p>
          <a:p>
            <a:pPr algn="just">
              <a:buNone/>
            </a:pPr>
            <a:r>
              <a:rPr lang="fa-IR" dirty="0" smtClean="0">
                <a:cs typeface="B Koodak" panose="00000700000000000000" pitchFamily="2" charset="-78"/>
              </a:rPr>
              <a:t>    الف_ وزارتخانه ها</a:t>
            </a:r>
          </a:p>
          <a:p>
            <a:pPr algn="just">
              <a:buNone/>
            </a:pPr>
            <a:r>
              <a:rPr lang="fa-IR" dirty="0" smtClean="0">
                <a:cs typeface="B Koodak" panose="00000700000000000000" pitchFamily="2" charset="-78"/>
              </a:rPr>
              <a:t>    ب _ موسسات دولتي</a:t>
            </a:r>
            <a:endParaRPr lang="en-US" dirty="0" smtClean="0">
              <a:cs typeface="B Koodak" panose="00000700000000000000" pitchFamily="2" charset="-78"/>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6226514"/>
          </a:xfrm>
        </p:spPr>
        <p:txBody>
          <a:bodyPr>
            <a:normAutofit fontScale="90000"/>
          </a:bodyPr>
          <a:lstStyle/>
          <a:p>
            <a:pPr algn="r"/>
            <a:r>
              <a:rPr lang="fa-IR" sz="3600" dirty="0" smtClean="0">
                <a:solidFill>
                  <a:schemeClr val="accent6">
                    <a:lumMod val="75000"/>
                  </a:schemeClr>
                </a:solidFill>
                <a:cs typeface="B Titr" panose="00000700000000000000" pitchFamily="2" charset="-78"/>
              </a:rPr>
              <a:t>خصوصيات فعاليتهاي</a:t>
            </a:r>
            <a:r>
              <a:rPr lang="en-US" sz="3600" dirty="0" smtClean="0">
                <a:solidFill>
                  <a:schemeClr val="accent6">
                    <a:lumMod val="75000"/>
                  </a:schemeClr>
                </a:solidFill>
                <a:cs typeface="B Titr" panose="00000700000000000000" pitchFamily="2" charset="-78"/>
              </a:rPr>
              <a:t> </a:t>
            </a:r>
            <a:r>
              <a:rPr lang="fa-IR" sz="3600" dirty="0" smtClean="0">
                <a:solidFill>
                  <a:schemeClr val="accent6">
                    <a:lumMod val="75000"/>
                  </a:schemeClr>
                </a:solidFill>
                <a:cs typeface="B Titr" panose="00000700000000000000" pitchFamily="2" charset="-78"/>
              </a:rPr>
              <a:t>غير بازرگاني</a:t>
            </a:r>
            <a:r>
              <a:rPr lang="en-US" sz="3600" dirty="0" smtClean="0">
                <a:solidFill>
                  <a:schemeClr val="accent6">
                    <a:lumMod val="75000"/>
                  </a:schemeClr>
                </a:solidFill>
                <a:cs typeface="B Titr" panose="00000700000000000000" pitchFamily="2" charset="-78"/>
              </a:rPr>
              <a:t> </a:t>
            </a:r>
            <a:r>
              <a:rPr lang="fa-IR" sz="3600" dirty="0" smtClean="0">
                <a:solidFill>
                  <a:schemeClr val="accent6">
                    <a:lumMod val="75000"/>
                  </a:schemeClr>
                </a:solidFill>
                <a:cs typeface="B Titr" panose="00000700000000000000" pitchFamily="2" charset="-78"/>
              </a:rPr>
              <a:t>دولت</a:t>
            </a:r>
            <a:r>
              <a:rPr lang="fa-IR" sz="2800" dirty="0" smtClean="0">
                <a:solidFill>
                  <a:schemeClr val="accent5">
                    <a:lumMod val="50000"/>
                  </a:schemeClr>
                </a:solidFill>
              </a:rPr>
              <a:t/>
            </a:r>
            <a:br>
              <a:rPr lang="fa-IR" sz="2800" dirty="0" smtClean="0">
                <a:solidFill>
                  <a:schemeClr val="accent5">
                    <a:lumMod val="50000"/>
                  </a:schemeClr>
                </a:solidFill>
              </a:rPr>
            </a:br>
            <a:r>
              <a:rPr lang="fa-IR" sz="2800" dirty="0" smtClean="0">
                <a:cs typeface="B Koodak" panose="00000700000000000000" pitchFamily="2" charset="-78"/>
              </a:rPr>
              <a:t/>
            </a:r>
            <a:br>
              <a:rPr lang="fa-IR" sz="2800" dirty="0" smtClean="0">
                <a:cs typeface="B Koodak" panose="00000700000000000000" pitchFamily="2" charset="-78"/>
              </a:rPr>
            </a:br>
            <a:r>
              <a:rPr lang="fa-IR" sz="2800" dirty="0" smtClean="0">
                <a:cs typeface="B Koodak" panose="00000700000000000000" pitchFamily="2" charset="-78"/>
              </a:rPr>
              <a:t>1_هدف دولت از انجام اين فعاليتها كسب سود نبوده بلكه اين فعاليتها كه از اعمال حاكميت دولت ناشي مي شود بر پايه ضرورتهاي اجتماعي اقتصادي سياسي و فرهنگي انجام مي گيرد.</a:t>
            </a:r>
            <a:br>
              <a:rPr lang="fa-IR" sz="2800" dirty="0" smtClean="0">
                <a:cs typeface="B Koodak" panose="00000700000000000000" pitchFamily="2" charset="-78"/>
              </a:rPr>
            </a:br>
            <a:r>
              <a:rPr lang="fa-IR" sz="2800" dirty="0" smtClean="0">
                <a:cs typeface="B Koodak" panose="00000700000000000000" pitchFamily="2" charset="-78"/>
              </a:rPr>
              <a:t>2_رابطه مبادله اي بين اين نوع فعاليتها و منابعي كه دولت براي تامين هزينه انجام آنها از مردم اخذ ميكند وجود ندارد.</a:t>
            </a:r>
            <a:br>
              <a:rPr lang="fa-IR" sz="2800" dirty="0" smtClean="0">
                <a:cs typeface="B Koodak" panose="00000700000000000000" pitchFamily="2" charset="-78"/>
              </a:rPr>
            </a:br>
            <a:r>
              <a:rPr lang="fa-IR" sz="2800" dirty="0" smtClean="0">
                <a:cs typeface="B Koodak" panose="00000700000000000000" pitchFamily="2" charset="-78"/>
              </a:rPr>
              <a:t>3_معيار اندازه گيري سود نيست (يكي از معيارها مطابقت با بودجه است) </a:t>
            </a:r>
            <a:br>
              <a:rPr lang="fa-IR" sz="2800" dirty="0" smtClean="0">
                <a:cs typeface="B Koodak" panose="00000700000000000000" pitchFamily="2" charset="-78"/>
              </a:rPr>
            </a:br>
            <a:r>
              <a:rPr lang="fa-IR" sz="2800" dirty="0" smtClean="0">
                <a:cs typeface="B Koodak" panose="00000700000000000000" pitchFamily="2" charset="-78"/>
              </a:rPr>
              <a:t>4_سازمانهاي دولتي مجري اين نوع فعاليتها به دو دسته وزارتخانه ها و موسسات دولتي تقسيم مي شوند.</a:t>
            </a:r>
            <a:endParaRPr lang="fa-IR" sz="2800" dirty="0">
              <a:cs typeface="B Koodak" panose="00000700000000000000" pitchFamily="2" charset="-78"/>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71538" y="285728"/>
            <a:ext cx="7498080" cy="6297952"/>
          </a:xfrm>
        </p:spPr>
        <p:txBody>
          <a:bodyPr>
            <a:normAutofit fontScale="90000"/>
          </a:bodyPr>
          <a:lstStyle/>
          <a:p>
            <a:pPr algn="r"/>
            <a:r>
              <a:rPr lang="fa-IR" sz="2800" dirty="0" smtClean="0">
                <a:solidFill>
                  <a:schemeClr val="accent6">
                    <a:lumMod val="75000"/>
                  </a:schemeClr>
                </a:solidFill>
                <a:cs typeface="B Titr" panose="00000700000000000000" pitchFamily="2" charset="-78"/>
              </a:rPr>
              <a:t>فعاليتهاي از نوع بازرگاني (غيردولتي)</a:t>
            </a:r>
            <a:r>
              <a:rPr lang="fa-IR" sz="2800" dirty="0" smtClean="0">
                <a:solidFill>
                  <a:schemeClr val="accent5">
                    <a:lumMod val="50000"/>
                  </a:schemeClr>
                </a:solidFill>
              </a:rPr>
              <a:t/>
            </a:r>
            <a:br>
              <a:rPr lang="fa-IR" sz="2800" dirty="0" smtClean="0">
                <a:solidFill>
                  <a:schemeClr val="accent5">
                    <a:lumMod val="50000"/>
                  </a:schemeClr>
                </a:solidFill>
              </a:rPr>
            </a:br>
            <a:r>
              <a:rPr lang="fa-IR" sz="2800" dirty="0" smtClean="0">
                <a:solidFill>
                  <a:schemeClr val="tx1"/>
                </a:solidFill>
                <a:cs typeface="B Koodak" panose="00000700000000000000" pitchFamily="2" charset="-78"/>
              </a:rPr>
              <a:t>دولت در راستاي تحقق اهداف و انجام مسوليتهاي قانوني خود و در مواردي كه قانون اجازه مي دهد بهاي كالا و خدماتي را كه به مردم ارائه مي دهد از آنان دريافت مي نمايد .باتوجه به تعريف شركت دولتي دولت مي تواند در مواردي كه قانون اجازه مي دهد در امور توليدي و بازرگاني سرمايه گذاري نموده واقدام به تشكيل سازمانهاي بازرگاني نمايد در اين قبيل موارد سازمانهاي بازرگاني ضمن انجام اقداماتي در جهت تحقق هدفهاي دولت درآمد نيز تحصيل مي نمايند و به همين دليل سود سهام شركتهاي دولتي مي تواند بخشي از منابع مالي دولت را تامين نمايد مانند : شركت دخانيات ايران و سازمان منطقه اي آب و برق</a:t>
            </a:r>
            <a:br>
              <a:rPr lang="fa-IR" sz="2800" dirty="0" smtClean="0">
                <a:solidFill>
                  <a:schemeClr val="tx1"/>
                </a:solidFill>
                <a:cs typeface="B Koodak" panose="00000700000000000000" pitchFamily="2" charset="-78"/>
              </a:rPr>
            </a:br>
            <a:r>
              <a:rPr lang="fa-IR" sz="2800" dirty="0" smtClean="0">
                <a:solidFill>
                  <a:schemeClr val="tx1"/>
                </a:solidFill>
                <a:cs typeface="B Koodak" panose="00000700000000000000" pitchFamily="2" charset="-78"/>
              </a:rPr>
              <a:t>حسابداري شركتهاي دولتي شبيه شركتهاي بازرگاني خصوصي تابع اصول و موازين و استانداردهاي حسابداري بازرگاني است</a:t>
            </a:r>
            <a:r>
              <a:rPr lang="fa-IR" sz="2800" dirty="0" smtClean="0">
                <a:solidFill>
                  <a:schemeClr val="tx1"/>
                </a:solidFill>
              </a:rPr>
              <a:t>.</a:t>
            </a:r>
            <a:endParaRPr lang="fa-IR" sz="2800"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2976" y="274320"/>
            <a:ext cx="7790712" cy="6297952"/>
          </a:xfrm>
        </p:spPr>
        <p:txBody>
          <a:bodyPr>
            <a:normAutofit fontScale="90000"/>
          </a:bodyPr>
          <a:lstStyle/>
          <a:p>
            <a:pPr algn="r"/>
            <a:r>
              <a:rPr lang="fa-IR" sz="3600" dirty="0" smtClean="0">
                <a:solidFill>
                  <a:schemeClr val="accent6">
                    <a:lumMod val="75000"/>
                  </a:schemeClr>
                </a:solidFill>
                <a:cs typeface="B Titr" panose="00000700000000000000" pitchFamily="2" charset="-78"/>
              </a:rPr>
              <a:t>اهداف فعاليتهاي از نوع بازرگاني دولت</a:t>
            </a:r>
            <a:r>
              <a:rPr lang="fa-IR" sz="2800" dirty="0" smtClean="0">
                <a:solidFill>
                  <a:schemeClr val="accent5">
                    <a:lumMod val="50000"/>
                  </a:schemeClr>
                </a:solidFill>
              </a:rPr>
              <a:t/>
            </a:r>
            <a:br>
              <a:rPr lang="fa-IR" sz="2800" dirty="0" smtClean="0">
                <a:solidFill>
                  <a:schemeClr val="accent5">
                    <a:lumMod val="50000"/>
                  </a:schemeClr>
                </a:solidFill>
              </a:rPr>
            </a:br>
            <a:r>
              <a:rPr lang="fa-IR" sz="2800" dirty="0" smtClean="0"/>
              <a:t/>
            </a:r>
            <a:br>
              <a:rPr lang="fa-IR" sz="2800" dirty="0" smtClean="0"/>
            </a:br>
            <a:r>
              <a:rPr lang="fa-IR" sz="2800" dirty="0" smtClean="0">
                <a:cs typeface="B Koodak" panose="00000700000000000000" pitchFamily="2" charset="-78"/>
              </a:rPr>
              <a:t>1_اگرچه هدف دولت از اين فعاليتها ميتواند كسب درآمد باشدولي هدف اصلي دولت معمولا عدم انگيزه بخش خصوصي براي فعاليت در آن زمينه مي باشد.</a:t>
            </a:r>
            <a:br>
              <a:rPr lang="fa-IR" sz="2800" dirty="0" smtClean="0">
                <a:cs typeface="B Koodak" panose="00000700000000000000" pitchFamily="2" charset="-78"/>
              </a:rPr>
            </a:br>
            <a:r>
              <a:rPr lang="fa-IR" sz="2800" dirty="0" smtClean="0">
                <a:cs typeface="B Koodak" panose="00000700000000000000" pitchFamily="2" charset="-78"/>
              </a:rPr>
              <a:t>2_رابطه مبادله اي وجود دارد بدان معنا كه بين ارائه كالا و خدمات و وجه دريافتي رابطه وجود دارد .</a:t>
            </a:r>
            <a:br>
              <a:rPr lang="fa-IR" sz="2800" dirty="0" smtClean="0">
                <a:cs typeface="B Koodak" panose="00000700000000000000" pitchFamily="2" charset="-78"/>
              </a:rPr>
            </a:br>
            <a:r>
              <a:rPr lang="fa-IR" sz="2800" dirty="0" smtClean="0">
                <a:cs typeface="B Koodak" panose="00000700000000000000" pitchFamily="2" charset="-78"/>
              </a:rPr>
              <a:t>3_معيار اندازه گيري سود مي باشد.</a:t>
            </a:r>
            <a:br>
              <a:rPr lang="fa-IR" sz="2800" dirty="0" smtClean="0">
                <a:cs typeface="B Koodak" panose="00000700000000000000" pitchFamily="2" charset="-78"/>
              </a:rPr>
            </a:br>
            <a:r>
              <a:rPr lang="fa-IR" sz="2800" dirty="0" smtClean="0">
                <a:cs typeface="B Koodak" panose="00000700000000000000" pitchFamily="2" charset="-78"/>
              </a:rPr>
              <a:t>4_مبناي حسابداري معمولا (مشابه بخش خصوصي )تعهدي كامل مي باشد.</a:t>
            </a:r>
            <a:br>
              <a:rPr lang="fa-IR" sz="2800" dirty="0" smtClean="0">
                <a:cs typeface="B Koodak" panose="00000700000000000000" pitchFamily="2" charset="-78"/>
              </a:rPr>
            </a:br>
            <a:r>
              <a:rPr lang="fa-IR" sz="2800" dirty="0" smtClean="0">
                <a:cs typeface="B Koodak" panose="00000700000000000000" pitchFamily="2" charset="-78"/>
              </a:rPr>
              <a:t>5_شركتهاي دولتي از جمله مجريان اين نوع فعاليتها هستند.</a:t>
            </a:r>
            <a:endParaRPr lang="fa-IR" sz="2800" dirty="0">
              <a:cs typeface="B Koodak" panose="00000700000000000000" pitchFamily="2" charset="-78"/>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6226514"/>
          </a:xfrm>
        </p:spPr>
        <p:txBody>
          <a:bodyPr>
            <a:normAutofit/>
          </a:bodyPr>
          <a:lstStyle/>
          <a:p>
            <a:pPr algn="r"/>
            <a:r>
              <a:rPr lang="fa-IR" sz="3200" dirty="0" smtClean="0">
                <a:solidFill>
                  <a:srgbClr val="C00000"/>
                </a:solidFill>
                <a:cs typeface="B Titr" panose="00000700000000000000" pitchFamily="2" charset="-78"/>
              </a:rPr>
              <a:t>تفاوتهاي موجود در سازمانهاي دولتي و شركتهاي بازرگاني خصوصي</a:t>
            </a:r>
            <a:r>
              <a:rPr lang="fa-IR" sz="4800" dirty="0" smtClean="0">
                <a:solidFill>
                  <a:schemeClr val="accent1">
                    <a:lumMod val="50000"/>
                  </a:schemeClr>
                </a:solidFill>
              </a:rPr>
              <a:t/>
            </a:r>
            <a:br>
              <a:rPr lang="fa-IR" sz="4800" dirty="0" smtClean="0">
                <a:solidFill>
                  <a:schemeClr val="accent1">
                    <a:lumMod val="50000"/>
                  </a:schemeClr>
                </a:solidFill>
              </a:rPr>
            </a:br>
            <a:r>
              <a:rPr lang="fa-IR" sz="4800" dirty="0" smtClean="0">
                <a:solidFill>
                  <a:schemeClr val="accent1">
                    <a:lumMod val="50000"/>
                  </a:schemeClr>
                </a:solidFill>
                <a:cs typeface="B Koodak" panose="00000700000000000000" pitchFamily="2" charset="-78"/>
              </a:rPr>
              <a:t>1- </a:t>
            </a:r>
            <a:r>
              <a:rPr lang="fa-IR" sz="4400" dirty="0" smtClean="0">
                <a:cs typeface="B Koodak" panose="00000700000000000000" pitchFamily="2" charset="-78"/>
              </a:rPr>
              <a:t>انگيزه و هدف تاسيس آنهاست                       2- نوع مالكيت </a:t>
            </a:r>
            <a:br>
              <a:rPr lang="fa-IR" sz="4400" dirty="0" smtClean="0">
                <a:cs typeface="B Koodak" panose="00000700000000000000" pitchFamily="2" charset="-78"/>
              </a:rPr>
            </a:br>
            <a:r>
              <a:rPr lang="fa-IR" sz="4400" dirty="0" smtClean="0">
                <a:cs typeface="B Koodak" panose="00000700000000000000" pitchFamily="2" charset="-78"/>
              </a:rPr>
              <a:t> 3- منابع مالي       </a:t>
            </a:r>
            <a:br>
              <a:rPr lang="fa-IR" sz="4400" dirty="0" smtClean="0">
                <a:cs typeface="B Koodak" panose="00000700000000000000" pitchFamily="2" charset="-78"/>
              </a:rPr>
            </a:br>
            <a:r>
              <a:rPr lang="fa-IR" sz="4400" dirty="0" smtClean="0">
                <a:cs typeface="B Koodak" panose="00000700000000000000" pitchFamily="2" charset="-78"/>
              </a:rPr>
              <a:t> 4- هزينه ها   </a:t>
            </a:r>
            <a:br>
              <a:rPr lang="fa-IR" sz="4400" dirty="0" smtClean="0">
                <a:cs typeface="B Koodak" panose="00000700000000000000" pitchFamily="2" charset="-78"/>
              </a:rPr>
            </a:br>
            <a:r>
              <a:rPr lang="fa-IR" sz="4400" dirty="0" smtClean="0">
                <a:cs typeface="B Koodak" panose="00000700000000000000" pitchFamily="2" charset="-78"/>
              </a:rPr>
              <a:t> 5- وصول درآمد اجباري</a:t>
            </a:r>
            <a:endParaRPr lang="fa-IR" dirty="0">
              <a:cs typeface="B Koodak" panose="00000700000000000000" pitchFamily="2" charset="-78"/>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en-US" dirty="0" err="1" smtClean="0">
                <a:solidFill>
                  <a:srgbClr val="C00000"/>
                </a:solidFill>
                <a:cs typeface="B Koodak" panose="00000700000000000000" pitchFamily="2" charset="-78"/>
              </a:rPr>
              <a:t>تعریف</a:t>
            </a:r>
            <a:r>
              <a:rPr lang="en-US" dirty="0" smtClean="0">
                <a:solidFill>
                  <a:srgbClr val="C00000"/>
                </a:solidFill>
                <a:cs typeface="B Koodak" panose="00000700000000000000" pitchFamily="2" charset="-78"/>
              </a:rPr>
              <a:t> </a:t>
            </a:r>
            <a:r>
              <a:rPr lang="en-US" dirty="0" err="1" smtClean="0">
                <a:solidFill>
                  <a:srgbClr val="C00000"/>
                </a:solidFill>
                <a:cs typeface="B Koodak" panose="00000700000000000000" pitchFamily="2" charset="-78"/>
              </a:rPr>
              <a:t>حسابداری</a:t>
            </a:r>
            <a:r>
              <a:rPr lang="en-US" dirty="0" smtClean="0">
                <a:solidFill>
                  <a:srgbClr val="C00000"/>
                </a:solidFill>
                <a:cs typeface="B Koodak" panose="00000700000000000000" pitchFamily="2" charset="-78"/>
              </a:rPr>
              <a:t> </a:t>
            </a:r>
            <a:r>
              <a:rPr lang="en-US" dirty="0" err="1" smtClean="0">
                <a:solidFill>
                  <a:srgbClr val="C00000"/>
                </a:solidFill>
                <a:cs typeface="B Koodak" panose="00000700000000000000" pitchFamily="2" charset="-78"/>
              </a:rPr>
              <a:t>دولتی</a:t>
            </a:r>
            <a:endParaRPr lang="fa-IR" dirty="0">
              <a:cs typeface="B Koodak" panose="00000700000000000000" pitchFamily="2" charset="-78"/>
            </a:endParaRPr>
          </a:p>
        </p:txBody>
      </p:sp>
      <p:sp>
        <p:nvSpPr>
          <p:cNvPr id="3" name="Content Placeholder 2"/>
          <p:cNvSpPr>
            <a:spLocks noGrp="1"/>
          </p:cNvSpPr>
          <p:nvPr>
            <p:ph idx="1"/>
          </p:nvPr>
        </p:nvSpPr>
        <p:spPr>
          <a:xfrm>
            <a:off x="1142976" y="1447800"/>
            <a:ext cx="7786742" cy="4800600"/>
          </a:xfrm>
        </p:spPr>
        <p:txBody>
          <a:bodyPr>
            <a:normAutofit fontScale="77500" lnSpcReduction="20000"/>
          </a:bodyPr>
          <a:lstStyle/>
          <a:p>
            <a:pPr>
              <a:buNone/>
            </a:pPr>
            <a:r>
              <a:rPr lang="en-US" dirty="0" smtClean="0"/>
              <a:t> </a:t>
            </a:r>
            <a:r>
              <a:rPr lang="en-US" dirty="0" err="1" smtClean="0">
                <a:cs typeface="B Koodak" panose="00000700000000000000" pitchFamily="2" charset="-78"/>
              </a:rPr>
              <a:t>حسابداری</a:t>
            </a:r>
            <a:r>
              <a:rPr lang="en-US" dirty="0" smtClean="0">
                <a:cs typeface="B Koodak" panose="00000700000000000000" pitchFamily="2" charset="-78"/>
              </a:rPr>
              <a:t> </a:t>
            </a:r>
            <a:r>
              <a:rPr lang="en-US" dirty="0" err="1" smtClean="0">
                <a:cs typeface="B Koodak" panose="00000700000000000000" pitchFamily="2" charset="-78"/>
              </a:rPr>
              <a:t>دولتی</a:t>
            </a:r>
            <a:r>
              <a:rPr lang="en-US" dirty="0" smtClean="0">
                <a:cs typeface="B Koodak" panose="00000700000000000000" pitchFamily="2" charset="-78"/>
              </a:rPr>
              <a:t> </a:t>
            </a:r>
            <a:r>
              <a:rPr lang="en-US" dirty="0" err="1" smtClean="0">
                <a:cs typeface="B Koodak" panose="00000700000000000000" pitchFamily="2" charset="-78"/>
              </a:rPr>
              <a:t>مجموعه</a:t>
            </a:r>
            <a:r>
              <a:rPr lang="en-US" dirty="0" smtClean="0">
                <a:cs typeface="B Koodak" panose="00000700000000000000" pitchFamily="2" charset="-78"/>
              </a:rPr>
              <a:t> </a:t>
            </a:r>
            <a:r>
              <a:rPr lang="en-US" dirty="0" err="1" smtClean="0">
                <a:cs typeface="B Koodak" panose="00000700000000000000" pitchFamily="2" charset="-78"/>
              </a:rPr>
              <a:t>عملیاتی</a:t>
            </a:r>
            <a:r>
              <a:rPr lang="en-US" dirty="0" smtClean="0">
                <a:cs typeface="B Koodak" panose="00000700000000000000" pitchFamily="2" charset="-78"/>
              </a:rPr>
              <a:t> </a:t>
            </a:r>
            <a:r>
              <a:rPr lang="en-US" dirty="0" err="1" smtClean="0">
                <a:cs typeface="B Koodak" panose="00000700000000000000" pitchFamily="2" charset="-78"/>
              </a:rPr>
              <a:t>است</a:t>
            </a:r>
            <a:r>
              <a:rPr lang="en-US" dirty="0" smtClean="0">
                <a:cs typeface="B Koodak" panose="00000700000000000000" pitchFamily="2" charset="-78"/>
              </a:rPr>
              <a:t> </a:t>
            </a:r>
            <a:r>
              <a:rPr lang="en-US" dirty="0" err="1" smtClean="0">
                <a:cs typeface="B Koodak" panose="00000700000000000000" pitchFamily="2" charset="-78"/>
              </a:rPr>
              <a:t>که</a:t>
            </a:r>
            <a:r>
              <a:rPr lang="en-US" dirty="0" smtClean="0">
                <a:cs typeface="B Koodak" panose="00000700000000000000" pitchFamily="2" charset="-78"/>
              </a:rPr>
              <a:t> </a:t>
            </a:r>
            <a:r>
              <a:rPr lang="en-US" dirty="0" err="1" smtClean="0">
                <a:cs typeface="B Koodak" panose="00000700000000000000" pitchFamily="2" charset="-78"/>
              </a:rPr>
              <a:t>با</a:t>
            </a:r>
            <a:r>
              <a:rPr lang="en-US" dirty="0" smtClean="0">
                <a:cs typeface="B Koodak" panose="00000700000000000000" pitchFamily="2" charset="-78"/>
              </a:rPr>
              <a:t> </a:t>
            </a:r>
            <a:r>
              <a:rPr lang="en-US" dirty="0" err="1" smtClean="0">
                <a:cs typeface="B Koodak" panose="00000700000000000000" pitchFamily="2" charset="-78"/>
              </a:rPr>
              <a:t>توجه</a:t>
            </a:r>
            <a:r>
              <a:rPr lang="en-US" dirty="0" smtClean="0">
                <a:cs typeface="B Koodak" panose="00000700000000000000" pitchFamily="2" charset="-78"/>
              </a:rPr>
              <a:t> </a:t>
            </a:r>
            <a:r>
              <a:rPr lang="en-US" dirty="0" err="1" smtClean="0">
                <a:cs typeface="B Koodak" panose="00000700000000000000" pitchFamily="2" charset="-78"/>
              </a:rPr>
              <a:t>به</a:t>
            </a:r>
            <a:r>
              <a:rPr lang="en-US" dirty="0" smtClean="0">
                <a:cs typeface="B Koodak" panose="00000700000000000000" pitchFamily="2" charset="-78"/>
              </a:rPr>
              <a:t> </a:t>
            </a:r>
            <a:r>
              <a:rPr lang="en-US" dirty="0" err="1" smtClean="0">
                <a:cs typeface="B Koodak" panose="00000700000000000000" pitchFamily="2" charset="-78"/>
              </a:rPr>
              <a:t>قوانین</a:t>
            </a:r>
            <a:r>
              <a:rPr lang="en-US" dirty="0" smtClean="0">
                <a:cs typeface="B Koodak" panose="00000700000000000000" pitchFamily="2" charset="-78"/>
              </a:rPr>
              <a:t> و </a:t>
            </a:r>
            <a:r>
              <a:rPr lang="en-US" dirty="0" err="1" smtClean="0">
                <a:cs typeface="B Koodak" panose="00000700000000000000" pitchFamily="2" charset="-78"/>
              </a:rPr>
              <a:t>مقررات</a:t>
            </a:r>
            <a:r>
              <a:rPr lang="en-US" dirty="0" smtClean="0">
                <a:cs typeface="B Koodak" panose="00000700000000000000" pitchFamily="2" charset="-78"/>
              </a:rPr>
              <a:t> </a:t>
            </a:r>
            <a:r>
              <a:rPr lang="en-US" dirty="0" err="1" smtClean="0">
                <a:cs typeface="B Koodak" panose="00000700000000000000" pitchFamily="2" charset="-78"/>
              </a:rPr>
              <a:t>مالی</a:t>
            </a:r>
            <a:r>
              <a:rPr lang="en-US" dirty="0" smtClean="0">
                <a:cs typeface="B Koodak" panose="00000700000000000000" pitchFamily="2" charset="-78"/>
              </a:rPr>
              <a:t> </a:t>
            </a:r>
            <a:r>
              <a:rPr lang="en-US" dirty="0" err="1" smtClean="0">
                <a:cs typeface="B Koodak" panose="00000700000000000000" pitchFamily="2" charset="-78"/>
              </a:rPr>
              <a:t>دولت</a:t>
            </a:r>
            <a:r>
              <a:rPr lang="en-US" dirty="0" smtClean="0">
                <a:cs typeface="B Koodak" panose="00000700000000000000" pitchFamily="2" charset="-78"/>
              </a:rPr>
              <a:t> و </a:t>
            </a:r>
            <a:r>
              <a:rPr lang="en-US" dirty="0" err="1" smtClean="0">
                <a:cs typeface="B Koodak" panose="00000700000000000000" pitchFamily="2" charset="-78"/>
              </a:rPr>
              <a:t>با</a:t>
            </a:r>
            <a:r>
              <a:rPr lang="en-US" dirty="0" smtClean="0">
                <a:cs typeface="B Koodak" panose="00000700000000000000" pitchFamily="2" charset="-78"/>
              </a:rPr>
              <a:t> </a:t>
            </a:r>
            <a:r>
              <a:rPr lang="en-US" dirty="0" err="1" smtClean="0">
                <a:cs typeface="B Koodak" panose="00000700000000000000" pitchFamily="2" charset="-78"/>
              </a:rPr>
              <a:t>رعایت</a:t>
            </a:r>
            <a:r>
              <a:rPr lang="en-US" dirty="0" smtClean="0">
                <a:cs typeface="B Koodak" panose="00000700000000000000" pitchFamily="2" charset="-78"/>
              </a:rPr>
              <a:t> </a:t>
            </a:r>
            <a:r>
              <a:rPr lang="en-US" dirty="0" err="1" smtClean="0">
                <a:cs typeface="B Koodak" panose="00000700000000000000" pitchFamily="2" charset="-78"/>
              </a:rPr>
              <a:t>اصول</a:t>
            </a:r>
            <a:r>
              <a:rPr lang="en-US" dirty="0" smtClean="0">
                <a:cs typeface="B Koodak" panose="00000700000000000000" pitchFamily="2" charset="-78"/>
              </a:rPr>
              <a:t> و </a:t>
            </a:r>
            <a:r>
              <a:rPr lang="en-US" dirty="0" err="1" smtClean="0">
                <a:cs typeface="B Koodak" panose="00000700000000000000" pitchFamily="2" charset="-78"/>
              </a:rPr>
              <a:t>فنون</a:t>
            </a:r>
            <a:r>
              <a:rPr lang="en-US" dirty="0" smtClean="0">
                <a:cs typeface="B Koodak" panose="00000700000000000000" pitchFamily="2" charset="-78"/>
              </a:rPr>
              <a:t> </a:t>
            </a:r>
            <a:r>
              <a:rPr lang="en-US" dirty="0" err="1" smtClean="0">
                <a:cs typeface="B Koodak" panose="00000700000000000000" pitchFamily="2" charset="-78"/>
              </a:rPr>
              <a:t>حسابداری</a:t>
            </a:r>
            <a:r>
              <a:rPr lang="en-US" dirty="0" smtClean="0">
                <a:cs typeface="B Koodak" panose="00000700000000000000" pitchFamily="2" charset="-78"/>
              </a:rPr>
              <a:t> </a:t>
            </a:r>
            <a:r>
              <a:rPr lang="en-US" dirty="0" err="1" smtClean="0">
                <a:cs typeface="B Koodak" panose="00000700000000000000" pitchFamily="2" charset="-78"/>
              </a:rPr>
              <a:t>اسناد</a:t>
            </a:r>
            <a:r>
              <a:rPr lang="en-US" dirty="0" smtClean="0">
                <a:cs typeface="B Koodak" panose="00000700000000000000" pitchFamily="2" charset="-78"/>
              </a:rPr>
              <a:t> </a:t>
            </a:r>
            <a:r>
              <a:rPr lang="en-US" dirty="0" err="1" smtClean="0">
                <a:cs typeface="B Koodak" panose="00000700000000000000" pitchFamily="2" charset="-78"/>
              </a:rPr>
              <a:t>مالی</a:t>
            </a:r>
            <a:r>
              <a:rPr lang="en-US" dirty="0" smtClean="0">
                <a:cs typeface="B Koodak" panose="00000700000000000000" pitchFamily="2" charset="-78"/>
              </a:rPr>
              <a:t> </a:t>
            </a:r>
            <a:r>
              <a:rPr lang="en-US" dirty="0" err="1" smtClean="0">
                <a:cs typeface="B Koodak" panose="00000700000000000000" pitchFamily="2" charset="-78"/>
              </a:rPr>
              <a:t>را</a:t>
            </a:r>
            <a:r>
              <a:rPr lang="en-US" dirty="0" smtClean="0">
                <a:cs typeface="B Koodak" panose="00000700000000000000" pitchFamily="2" charset="-78"/>
              </a:rPr>
              <a:t> </a:t>
            </a:r>
            <a:r>
              <a:rPr lang="en-US" dirty="0" err="1" smtClean="0">
                <a:cs typeface="B Koodak" panose="00000700000000000000" pitchFamily="2" charset="-78"/>
              </a:rPr>
              <a:t>تنظیم</a:t>
            </a:r>
            <a:r>
              <a:rPr lang="en-US" dirty="0" smtClean="0">
                <a:cs typeface="B Koodak" panose="00000700000000000000" pitchFamily="2" charset="-78"/>
              </a:rPr>
              <a:t> و </a:t>
            </a:r>
            <a:r>
              <a:rPr lang="en-US" dirty="0" err="1" smtClean="0">
                <a:cs typeface="B Koodak" panose="00000700000000000000" pitchFamily="2" charset="-78"/>
              </a:rPr>
              <a:t>دفاتر</a:t>
            </a:r>
            <a:r>
              <a:rPr lang="en-US" dirty="0" smtClean="0">
                <a:cs typeface="B Koodak" panose="00000700000000000000" pitchFamily="2" charset="-78"/>
              </a:rPr>
              <a:t> </a:t>
            </a:r>
            <a:r>
              <a:rPr lang="en-US" dirty="0" err="1" smtClean="0">
                <a:cs typeface="B Koodak" panose="00000700000000000000" pitchFamily="2" charset="-78"/>
              </a:rPr>
              <a:t>روزنامه</a:t>
            </a:r>
            <a:r>
              <a:rPr lang="en-US" dirty="0" smtClean="0">
                <a:cs typeface="B Koodak" panose="00000700000000000000" pitchFamily="2" charset="-78"/>
              </a:rPr>
              <a:t> </a:t>
            </a:r>
            <a:r>
              <a:rPr lang="en-US" dirty="0" err="1" smtClean="0">
                <a:cs typeface="B Koodak" panose="00000700000000000000" pitchFamily="2" charset="-78"/>
              </a:rPr>
              <a:t>کل</a:t>
            </a:r>
            <a:r>
              <a:rPr lang="en-US" dirty="0" smtClean="0">
                <a:cs typeface="B Koodak" panose="00000700000000000000" pitchFamily="2" charset="-78"/>
              </a:rPr>
              <a:t> و </a:t>
            </a:r>
            <a:r>
              <a:rPr lang="en-US" dirty="0" err="1" smtClean="0">
                <a:cs typeface="B Koodak" panose="00000700000000000000" pitchFamily="2" charset="-78"/>
              </a:rPr>
              <a:t>معین</a:t>
            </a:r>
            <a:r>
              <a:rPr lang="en-US" dirty="0" smtClean="0">
                <a:cs typeface="B Koodak" panose="00000700000000000000" pitchFamily="2" charset="-78"/>
              </a:rPr>
              <a:t> </a:t>
            </a:r>
            <a:r>
              <a:rPr lang="en-US" dirty="0" err="1" smtClean="0">
                <a:cs typeface="B Koodak" panose="00000700000000000000" pitchFamily="2" charset="-78"/>
              </a:rPr>
              <a:t>را</a:t>
            </a:r>
            <a:r>
              <a:rPr lang="en-US" dirty="0" smtClean="0">
                <a:cs typeface="B Koodak" panose="00000700000000000000" pitchFamily="2" charset="-78"/>
              </a:rPr>
              <a:t> </a:t>
            </a:r>
            <a:r>
              <a:rPr lang="en-US" dirty="0" err="1" smtClean="0">
                <a:cs typeface="B Koodak" panose="00000700000000000000" pitchFamily="2" charset="-78"/>
              </a:rPr>
              <a:t>ثبت</a:t>
            </a:r>
            <a:r>
              <a:rPr lang="en-US" dirty="0" smtClean="0">
                <a:cs typeface="B Koodak" panose="00000700000000000000" pitchFamily="2" charset="-78"/>
              </a:rPr>
              <a:t> </a:t>
            </a:r>
            <a:r>
              <a:rPr lang="en-US" dirty="0" err="1" smtClean="0">
                <a:cs typeface="B Koodak" panose="00000700000000000000" pitchFamily="2" charset="-78"/>
              </a:rPr>
              <a:t>نموده</a:t>
            </a:r>
            <a:r>
              <a:rPr lang="en-US" dirty="0" smtClean="0">
                <a:cs typeface="B Koodak" panose="00000700000000000000" pitchFamily="2" charset="-78"/>
              </a:rPr>
              <a:t> و </a:t>
            </a:r>
            <a:r>
              <a:rPr lang="en-US" dirty="0" err="1" smtClean="0">
                <a:cs typeface="B Koodak" panose="00000700000000000000" pitchFamily="2" charset="-78"/>
              </a:rPr>
              <a:t>گزارشها</a:t>
            </a:r>
            <a:r>
              <a:rPr lang="en-US" dirty="0" smtClean="0">
                <a:cs typeface="B Koodak" panose="00000700000000000000" pitchFamily="2" charset="-78"/>
              </a:rPr>
              <a:t> و </a:t>
            </a:r>
            <a:r>
              <a:rPr lang="en-US" dirty="0" err="1" smtClean="0">
                <a:cs typeface="B Koodak" panose="00000700000000000000" pitchFamily="2" charset="-78"/>
              </a:rPr>
              <a:t>اطلاعات</a:t>
            </a:r>
            <a:r>
              <a:rPr lang="en-US" dirty="0" smtClean="0">
                <a:cs typeface="B Koodak" panose="00000700000000000000" pitchFamily="2" charset="-78"/>
              </a:rPr>
              <a:t> </a:t>
            </a:r>
            <a:r>
              <a:rPr lang="en-US" dirty="0" err="1" smtClean="0">
                <a:cs typeface="B Koodak" panose="00000700000000000000" pitchFamily="2" charset="-78"/>
              </a:rPr>
              <a:t>مالی</a:t>
            </a:r>
            <a:r>
              <a:rPr lang="en-US" dirty="0" smtClean="0">
                <a:cs typeface="B Koodak" panose="00000700000000000000" pitchFamily="2" charset="-78"/>
              </a:rPr>
              <a:t> </a:t>
            </a:r>
            <a:r>
              <a:rPr lang="en-US" dirty="0" err="1" smtClean="0">
                <a:cs typeface="B Koodak" panose="00000700000000000000" pitchFamily="2" charset="-78"/>
              </a:rPr>
              <a:t>را</a:t>
            </a:r>
            <a:r>
              <a:rPr lang="en-US" dirty="0" smtClean="0">
                <a:cs typeface="B Koodak" panose="00000700000000000000" pitchFamily="2" charset="-78"/>
              </a:rPr>
              <a:t> </a:t>
            </a:r>
            <a:r>
              <a:rPr lang="en-US" dirty="0" err="1" smtClean="0">
                <a:cs typeface="B Koodak" panose="00000700000000000000" pitchFamily="2" charset="-78"/>
              </a:rPr>
              <a:t>استخراج</a:t>
            </a:r>
            <a:r>
              <a:rPr lang="en-US" dirty="0" smtClean="0">
                <a:cs typeface="B Koodak" panose="00000700000000000000" pitchFamily="2" charset="-78"/>
              </a:rPr>
              <a:t> و </a:t>
            </a:r>
            <a:r>
              <a:rPr lang="en-US" dirty="0" err="1" smtClean="0">
                <a:cs typeface="B Koodak" panose="00000700000000000000" pitchFamily="2" charset="-78"/>
              </a:rPr>
              <a:t>تجزیه</a:t>
            </a:r>
            <a:r>
              <a:rPr lang="en-US" dirty="0" smtClean="0">
                <a:cs typeface="B Koodak" panose="00000700000000000000" pitchFamily="2" charset="-78"/>
              </a:rPr>
              <a:t> </a:t>
            </a:r>
            <a:r>
              <a:rPr lang="en-US" dirty="0" err="1" smtClean="0">
                <a:cs typeface="B Koodak" panose="00000700000000000000" pitchFamily="2" charset="-78"/>
              </a:rPr>
              <a:t>تحلیل</a:t>
            </a:r>
            <a:r>
              <a:rPr lang="en-US" dirty="0" smtClean="0">
                <a:cs typeface="B Koodak" panose="00000700000000000000" pitchFamily="2" charset="-78"/>
              </a:rPr>
              <a:t> </a:t>
            </a:r>
            <a:r>
              <a:rPr lang="en-US" dirty="0" err="1" smtClean="0">
                <a:cs typeface="B Koodak" panose="00000700000000000000" pitchFamily="2" charset="-78"/>
              </a:rPr>
              <a:t>می</a:t>
            </a:r>
            <a:r>
              <a:rPr lang="en-US" dirty="0" smtClean="0">
                <a:cs typeface="B Koodak" panose="00000700000000000000" pitchFamily="2" charset="-78"/>
              </a:rPr>
              <a:t> </a:t>
            </a:r>
            <a:r>
              <a:rPr lang="en-US" dirty="0" err="1" smtClean="0">
                <a:cs typeface="B Koodak" panose="00000700000000000000" pitchFamily="2" charset="-78"/>
              </a:rPr>
              <a:t>نماید</a:t>
            </a:r>
            <a:r>
              <a:rPr lang="en-US" dirty="0" smtClean="0">
                <a:cs typeface="B Koodak" panose="00000700000000000000" pitchFamily="2" charset="-78"/>
              </a:rPr>
              <a:t>. </a:t>
            </a:r>
            <a:r>
              <a:rPr lang="en-US" dirty="0" err="1" smtClean="0">
                <a:cs typeface="B Koodak" panose="00000700000000000000" pitchFamily="2" charset="-78"/>
              </a:rPr>
              <a:t>حسابداری</a:t>
            </a:r>
            <a:r>
              <a:rPr lang="en-US" dirty="0" smtClean="0">
                <a:cs typeface="B Koodak" panose="00000700000000000000" pitchFamily="2" charset="-78"/>
              </a:rPr>
              <a:t> </a:t>
            </a:r>
            <a:r>
              <a:rPr lang="en-US" dirty="0" err="1" smtClean="0">
                <a:cs typeface="B Koodak" panose="00000700000000000000" pitchFamily="2" charset="-78"/>
              </a:rPr>
              <a:t>ابزار</a:t>
            </a:r>
            <a:r>
              <a:rPr lang="en-US" dirty="0" smtClean="0">
                <a:cs typeface="B Koodak" panose="00000700000000000000" pitchFamily="2" charset="-78"/>
              </a:rPr>
              <a:t> </a:t>
            </a:r>
            <a:r>
              <a:rPr lang="en-US" dirty="0" err="1" smtClean="0">
                <a:cs typeface="B Koodak" panose="00000700000000000000" pitchFamily="2" charset="-78"/>
              </a:rPr>
              <a:t>مسولیت</a:t>
            </a:r>
            <a:r>
              <a:rPr lang="en-US" dirty="0" smtClean="0">
                <a:cs typeface="B Koodak" panose="00000700000000000000" pitchFamily="2" charset="-78"/>
              </a:rPr>
              <a:t> </a:t>
            </a:r>
            <a:r>
              <a:rPr lang="en-US" dirty="0" err="1" smtClean="0">
                <a:cs typeface="B Koodak" panose="00000700000000000000" pitchFamily="2" charset="-78"/>
              </a:rPr>
              <a:t>پاسخگوئی</a:t>
            </a:r>
            <a:r>
              <a:rPr lang="en-US" dirty="0" smtClean="0">
                <a:cs typeface="B Koodak" panose="00000700000000000000" pitchFamily="2" charset="-78"/>
              </a:rPr>
              <a:t> و </a:t>
            </a:r>
            <a:r>
              <a:rPr lang="en-US" dirty="0" err="1" smtClean="0">
                <a:cs typeface="B Koodak" panose="00000700000000000000" pitchFamily="2" charset="-78"/>
              </a:rPr>
              <a:t>تصمیم</a:t>
            </a:r>
            <a:r>
              <a:rPr lang="en-US" dirty="0" smtClean="0">
                <a:cs typeface="B Koodak" panose="00000700000000000000" pitchFamily="2" charset="-78"/>
              </a:rPr>
              <a:t> </a:t>
            </a:r>
            <a:r>
              <a:rPr lang="en-US" dirty="0" err="1" smtClean="0">
                <a:cs typeface="B Koodak" panose="00000700000000000000" pitchFamily="2" charset="-78"/>
              </a:rPr>
              <a:t>گیری</a:t>
            </a:r>
            <a:r>
              <a:rPr lang="en-US" dirty="0" smtClean="0">
                <a:cs typeface="B Koodak" panose="00000700000000000000" pitchFamily="2" charset="-78"/>
              </a:rPr>
              <a:t> </a:t>
            </a:r>
            <a:r>
              <a:rPr lang="en-US" dirty="0" err="1" smtClean="0">
                <a:cs typeface="B Koodak" panose="00000700000000000000" pitchFamily="2" charset="-78"/>
              </a:rPr>
              <a:t>مدیریت</a:t>
            </a:r>
            <a:r>
              <a:rPr lang="en-US" dirty="0" smtClean="0">
                <a:cs typeface="B Koodak" panose="00000700000000000000" pitchFamily="2" charset="-78"/>
              </a:rPr>
              <a:t> </a:t>
            </a:r>
            <a:r>
              <a:rPr lang="en-US" dirty="0" err="1" smtClean="0">
                <a:cs typeface="B Koodak" panose="00000700000000000000" pitchFamily="2" charset="-78"/>
              </a:rPr>
              <a:t>است</a:t>
            </a:r>
            <a:r>
              <a:rPr lang="en-US" dirty="0" smtClean="0">
                <a:cs typeface="B Koodak" panose="00000700000000000000" pitchFamily="2" charset="-78"/>
              </a:rPr>
              <a:t> </a:t>
            </a:r>
          </a:p>
          <a:p>
            <a:pPr>
              <a:buNone/>
            </a:pPr>
            <a:endParaRPr lang="en-US" dirty="0" smtClean="0">
              <a:cs typeface="B Koodak" panose="00000700000000000000" pitchFamily="2" charset="-78"/>
            </a:endParaRPr>
          </a:p>
          <a:p>
            <a:pPr>
              <a:buNone/>
            </a:pPr>
            <a:r>
              <a:rPr lang="en-US" dirty="0" smtClean="0">
                <a:cs typeface="B Koodak" panose="00000700000000000000" pitchFamily="2" charset="-78"/>
              </a:rPr>
              <a:t>    </a:t>
            </a:r>
            <a:r>
              <a:rPr lang="en-US" dirty="0" err="1" smtClean="0">
                <a:cs typeface="B Koodak" panose="00000700000000000000" pitchFamily="2" charset="-78"/>
              </a:rPr>
              <a:t>حسابداری</a:t>
            </a:r>
            <a:r>
              <a:rPr lang="en-US" dirty="0" smtClean="0">
                <a:cs typeface="B Koodak" panose="00000700000000000000" pitchFamily="2" charset="-78"/>
              </a:rPr>
              <a:t> و </a:t>
            </a:r>
            <a:r>
              <a:rPr lang="en-US" dirty="0" err="1" smtClean="0">
                <a:cs typeface="B Koodak" panose="00000700000000000000" pitchFamily="2" charset="-78"/>
              </a:rPr>
              <a:t>گزارشگری</a:t>
            </a:r>
            <a:r>
              <a:rPr lang="en-US" dirty="0" smtClean="0">
                <a:cs typeface="B Koodak" panose="00000700000000000000" pitchFamily="2" charset="-78"/>
              </a:rPr>
              <a:t> </a:t>
            </a:r>
            <a:r>
              <a:rPr lang="en-US" dirty="0" err="1" smtClean="0">
                <a:cs typeface="B Koodak" panose="00000700000000000000" pitchFamily="2" charset="-78"/>
              </a:rPr>
              <a:t>مالی</a:t>
            </a:r>
            <a:r>
              <a:rPr lang="en-US" dirty="0" smtClean="0">
                <a:cs typeface="B Koodak" panose="00000700000000000000" pitchFamily="2" charset="-78"/>
              </a:rPr>
              <a:t> </a:t>
            </a:r>
            <a:r>
              <a:rPr lang="en-US" dirty="0" err="1" smtClean="0">
                <a:cs typeface="B Koodak" panose="00000700000000000000" pitchFamily="2" charset="-78"/>
              </a:rPr>
              <a:t>دولتی</a:t>
            </a:r>
            <a:r>
              <a:rPr lang="en-US" dirty="0" smtClean="0">
                <a:cs typeface="B Koodak" panose="00000700000000000000" pitchFamily="2" charset="-78"/>
              </a:rPr>
              <a:t> </a:t>
            </a:r>
            <a:r>
              <a:rPr lang="en-US" dirty="0" err="1" smtClean="0">
                <a:cs typeface="B Koodak" panose="00000700000000000000" pitchFamily="2" charset="-78"/>
              </a:rPr>
              <a:t>نظامی</a:t>
            </a:r>
            <a:r>
              <a:rPr lang="en-US" dirty="0" smtClean="0">
                <a:cs typeface="B Koodak" panose="00000700000000000000" pitchFamily="2" charset="-78"/>
              </a:rPr>
              <a:t> </a:t>
            </a:r>
            <a:r>
              <a:rPr lang="en-US" dirty="0" err="1" smtClean="0">
                <a:cs typeface="B Koodak" panose="00000700000000000000" pitchFamily="2" charset="-78"/>
              </a:rPr>
              <a:t>است</a:t>
            </a:r>
            <a:r>
              <a:rPr lang="en-US" dirty="0" smtClean="0">
                <a:cs typeface="B Koodak" panose="00000700000000000000" pitchFamily="2" charset="-78"/>
              </a:rPr>
              <a:t> </a:t>
            </a:r>
            <a:r>
              <a:rPr lang="en-US" dirty="0" err="1" smtClean="0">
                <a:cs typeface="B Koodak" panose="00000700000000000000" pitchFamily="2" charset="-78"/>
              </a:rPr>
              <a:t>که</a:t>
            </a:r>
            <a:r>
              <a:rPr lang="en-US" dirty="0" smtClean="0">
                <a:cs typeface="B Koodak" panose="00000700000000000000" pitchFamily="2" charset="-78"/>
              </a:rPr>
              <a:t> </a:t>
            </a:r>
            <a:r>
              <a:rPr lang="en-US" dirty="0" err="1" smtClean="0">
                <a:cs typeface="B Koodak" panose="00000700000000000000" pitchFamily="2" charset="-78"/>
              </a:rPr>
              <a:t>اطلاعات</a:t>
            </a:r>
            <a:r>
              <a:rPr lang="en-US" dirty="0" smtClean="0">
                <a:cs typeface="B Koodak" panose="00000700000000000000" pitchFamily="2" charset="-78"/>
              </a:rPr>
              <a:t> </a:t>
            </a:r>
            <a:r>
              <a:rPr lang="en-US" dirty="0" err="1" smtClean="0">
                <a:cs typeface="B Koodak" panose="00000700000000000000" pitchFamily="2" charset="-78"/>
              </a:rPr>
              <a:t>مالی</a:t>
            </a:r>
            <a:r>
              <a:rPr lang="en-US" dirty="0" smtClean="0">
                <a:cs typeface="B Koodak" panose="00000700000000000000" pitchFamily="2" charset="-78"/>
              </a:rPr>
              <a:t> </a:t>
            </a:r>
            <a:r>
              <a:rPr lang="en-US" dirty="0" err="1" smtClean="0">
                <a:cs typeface="B Koodak" panose="00000700000000000000" pitchFamily="2" charset="-78"/>
              </a:rPr>
              <a:t>مربوط</a:t>
            </a:r>
            <a:r>
              <a:rPr lang="en-US" dirty="0" smtClean="0">
                <a:cs typeface="B Koodak" panose="00000700000000000000" pitchFamily="2" charset="-78"/>
              </a:rPr>
              <a:t> </a:t>
            </a:r>
            <a:r>
              <a:rPr lang="en-US" dirty="0" err="1" smtClean="0">
                <a:cs typeface="B Koodak" panose="00000700000000000000" pitchFamily="2" charset="-78"/>
              </a:rPr>
              <a:t>به</a:t>
            </a:r>
            <a:r>
              <a:rPr lang="en-US" dirty="0" smtClean="0">
                <a:cs typeface="B Koodak" panose="00000700000000000000" pitchFamily="2" charset="-78"/>
              </a:rPr>
              <a:t> </a:t>
            </a:r>
            <a:r>
              <a:rPr lang="en-US" dirty="0" err="1" smtClean="0">
                <a:cs typeface="B Koodak" panose="00000700000000000000" pitchFamily="2" charset="-78"/>
              </a:rPr>
              <a:t>فعالیتهای</a:t>
            </a:r>
            <a:r>
              <a:rPr lang="en-US" dirty="0" smtClean="0">
                <a:cs typeface="B Koodak" panose="00000700000000000000" pitchFamily="2" charset="-78"/>
              </a:rPr>
              <a:t> </a:t>
            </a:r>
            <a:r>
              <a:rPr lang="en-US" dirty="0" err="1" smtClean="0">
                <a:cs typeface="B Koodak" panose="00000700000000000000" pitchFamily="2" charset="-78"/>
              </a:rPr>
              <a:t>دولت</a:t>
            </a:r>
            <a:r>
              <a:rPr lang="en-US" dirty="0" smtClean="0">
                <a:cs typeface="B Koodak" panose="00000700000000000000" pitchFamily="2" charset="-78"/>
              </a:rPr>
              <a:t> و </a:t>
            </a:r>
            <a:r>
              <a:rPr lang="en-US" dirty="0" err="1" smtClean="0">
                <a:cs typeface="B Koodak" panose="00000700000000000000" pitchFamily="2" charset="-78"/>
              </a:rPr>
              <a:t>واحدهای</a:t>
            </a:r>
            <a:r>
              <a:rPr lang="en-US" dirty="0" smtClean="0">
                <a:cs typeface="B Koodak" panose="00000700000000000000" pitchFamily="2" charset="-78"/>
              </a:rPr>
              <a:t> </a:t>
            </a:r>
            <a:r>
              <a:rPr lang="en-US" dirty="0" err="1" smtClean="0">
                <a:cs typeface="B Koodak" panose="00000700000000000000" pitchFamily="2" charset="-78"/>
              </a:rPr>
              <a:t>تابعه</a:t>
            </a:r>
            <a:r>
              <a:rPr lang="en-US" dirty="0" smtClean="0">
                <a:cs typeface="B Koodak" panose="00000700000000000000" pitchFamily="2" charset="-78"/>
              </a:rPr>
              <a:t> </a:t>
            </a:r>
            <a:r>
              <a:rPr lang="en-US" dirty="0" err="1" smtClean="0">
                <a:cs typeface="B Koodak" panose="00000700000000000000" pitchFamily="2" charset="-78"/>
              </a:rPr>
              <a:t>را</a:t>
            </a:r>
            <a:r>
              <a:rPr lang="en-US" dirty="0" smtClean="0">
                <a:cs typeface="B Koodak" panose="00000700000000000000" pitchFamily="2" charset="-78"/>
              </a:rPr>
              <a:t> </a:t>
            </a:r>
            <a:r>
              <a:rPr lang="en-US" dirty="0" err="1" smtClean="0">
                <a:cs typeface="B Koodak" panose="00000700000000000000" pitchFamily="2" charset="-78"/>
              </a:rPr>
              <a:t>به</a:t>
            </a:r>
            <a:r>
              <a:rPr lang="en-US" dirty="0" smtClean="0">
                <a:cs typeface="B Koodak" panose="00000700000000000000" pitchFamily="2" charset="-78"/>
              </a:rPr>
              <a:t> </a:t>
            </a:r>
            <a:r>
              <a:rPr lang="en-US" dirty="0" err="1" smtClean="0">
                <a:cs typeface="B Koodak" panose="00000700000000000000" pitchFamily="2" charset="-78"/>
              </a:rPr>
              <a:t>نحوی</a:t>
            </a:r>
            <a:r>
              <a:rPr lang="en-US" dirty="0" smtClean="0">
                <a:cs typeface="B Koodak" panose="00000700000000000000" pitchFamily="2" charset="-78"/>
              </a:rPr>
              <a:t> </a:t>
            </a:r>
            <a:r>
              <a:rPr lang="en-US" dirty="0" err="1" smtClean="0">
                <a:cs typeface="B Koodak" panose="00000700000000000000" pitchFamily="2" charset="-78"/>
              </a:rPr>
              <a:t>جمع</a:t>
            </a:r>
            <a:r>
              <a:rPr lang="en-US" dirty="0" smtClean="0">
                <a:cs typeface="B Koodak" panose="00000700000000000000" pitchFamily="2" charset="-78"/>
              </a:rPr>
              <a:t> </a:t>
            </a:r>
            <a:r>
              <a:rPr lang="en-US" dirty="0" err="1" smtClean="0">
                <a:cs typeface="B Koodak" panose="00000700000000000000" pitchFamily="2" charset="-78"/>
              </a:rPr>
              <a:t>آوری</a:t>
            </a:r>
            <a:r>
              <a:rPr lang="en-US" dirty="0" smtClean="0">
                <a:cs typeface="B Koodak" panose="00000700000000000000" pitchFamily="2" charset="-78"/>
              </a:rPr>
              <a:t> </a:t>
            </a:r>
            <a:r>
              <a:rPr lang="en-US" dirty="0" err="1" smtClean="0">
                <a:cs typeface="B Koodak" panose="00000700000000000000" pitchFamily="2" charset="-78"/>
              </a:rPr>
              <a:t>طبقه</a:t>
            </a:r>
            <a:r>
              <a:rPr lang="en-US" dirty="0" smtClean="0">
                <a:cs typeface="B Koodak" panose="00000700000000000000" pitchFamily="2" charset="-78"/>
              </a:rPr>
              <a:t> </a:t>
            </a:r>
            <a:r>
              <a:rPr lang="en-US" dirty="0" err="1" smtClean="0">
                <a:cs typeface="B Koodak" panose="00000700000000000000" pitchFamily="2" charset="-78"/>
              </a:rPr>
              <a:t>بندی</a:t>
            </a:r>
            <a:r>
              <a:rPr lang="en-US" dirty="0" smtClean="0">
                <a:cs typeface="B Koodak" panose="00000700000000000000" pitchFamily="2" charset="-78"/>
              </a:rPr>
              <a:t> </a:t>
            </a:r>
            <a:r>
              <a:rPr lang="en-US" dirty="0" err="1" smtClean="0">
                <a:cs typeface="B Koodak" panose="00000700000000000000" pitchFamily="2" charset="-78"/>
              </a:rPr>
              <a:t>تلخیص</a:t>
            </a:r>
            <a:r>
              <a:rPr lang="en-US" dirty="0" smtClean="0">
                <a:cs typeface="B Koodak" panose="00000700000000000000" pitchFamily="2" charset="-78"/>
              </a:rPr>
              <a:t> و </a:t>
            </a:r>
            <a:r>
              <a:rPr lang="en-US" dirty="0" err="1" smtClean="0">
                <a:cs typeface="B Koodak" panose="00000700000000000000" pitchFamily="2" charset="-78"/>
              </a:rPr>
              <a:t>گزارش</a:t>
            </a:r>
            <a:r>
              <a:rPr lang="en-US" dirty="0" smtClean="0">
                <a:cs typeface="B Koodak" panose="00000700000000000000" pitchFamily="2" charset="-78"/>
              </a:rPr>
              <a:t> </a:t>
            </a:r>
            <a:r>
              <a:rPr lang="en-US" dirty="0" err="1" smtClean="0">
                <a:cs typeface="B Koodak" panose="00000700000000000000" pitchFamily="2" charset="-78"/>
              </a:rPr>
              <a:t>میکند</a:t>
            </a:r>
            <a:r>
              <a:rPr lang="en-US" dirty="0" smtClean="0">
                <a:cs typeface="B Koodak" panose="00000700000000000000" pitchFamily="2" charset="-78"/>
              </a:rPr>
              <a:t> </a:t>
            </a:r>
            <a:r>
              <a:rPr lang="en-US" dirty="0" err="1" smtClean="0">
                <a:cs typeface="B Koodak" panose="00000700000000000000" pitchFamily="2" charset="-78"/>
              </a:rPr>
              <a:t>که</a:t>
            </a:r>
            <a:r>
              <a:rPr lang="en-US" dirty="0" smtClean="0">
                <a:cs typeface="B Koodak" panose="00000700000000000000" pitchFamily="2" charset="-78"/>
              </a:rPr>
              <a:t> </a:t>
            </a:r>
            <a:r>
              <a:rPr lang="en-US" dirty="0" err="1" smtClean="0">
                <a:cs typeface="B Koodak" panose="00000700000000000000" pitchFamily="2" charset="-78"/>
              </a:rPr>
              <a:t>از</a:t>
            </a:r>
            <a:r>
              <a:rPr lang="en-US" dirty="0" smtClean="0">
                <a:cs typeface="B Koodak" panose="00000700000000000000" pitchFamily="2" charset="-78"/>
              </a:rPr>
              <a:t> </a:t>
            </a:r>
            <a:r>
              <a:rPr lang="en-US" dirty="0" err="1" smtClean="0">
                <a:cs typeface="B Koodak" panose="00000700000000000000" pitchFamily="2" charset="-78"/>
              </a:rPr>
              <a:t>یک</a:t>
            </a:r>
            <a:r>
              <a:rPr lang="en-US" dirty="0" smtClean="0">
                <a:cs typeface="B Koodak" panose="00000700000000000000" pitchFamily="2" charset="-78"/>
              </a:rPr>
              <a:t> </a:t>
            </a:r>
            <a:r>
              <a:rPr lang="en-US" dirty="0" err="1" smtClean="0">
                <a:cs typeface="B Koodak" panose="00000700000000000000" pitchFamily="2" charset="-78"/>
              </a:rPr>
              <a:t>سو</a:t>
            </a:r>
            <a:r>
              <a:rPr lang="en-US" dirty="0" smtClean="0">
                <a:cs typeface="B Koodak" panose="00000700000000000000" pitchFamily="2" charset="-78"/>
              </a:rPr>
              <a:t> </a:t>
            </a:r>
            <a:r>
              <a:rPr lang="en-US" dirty="0" err="1" smtClean="0">
                <a:cs typeface="B Koodak" panose="00000700000000000000" pitchFamily="2" charset="-78"/>
              </a:rPr>
              <a:t>دولت</a:t>
            </a:r>
            <a:r>
              <a:rPr lang="en-US" dirty="0" smtClean="0">
                <a:cs typeface="B Koodak" panose="00000700000000000000" pitchFamily="2" charset="-78"/>
              </a:rPr>
              <a:t> و </a:t>
            </a:r>
            <a:r>
              <a:rPr lang="en-US" dirty="0" err="1" smtClean="0">
                <a:cs typeface="B Koodak" panose="00000700000000000000" pitchFamily="2" charset="-78"/>
              </a:rPr>
              <a:t>مقامات</a:t>
            </a:r>
            <a:r>
              <a:rPr lang="en-US" dirty="0" smtClean="0">
                <a:cs typeface="B Koodak" panose="00000700000000000000" pitchFamily="2" charset="-78"/>
              </a:rPr>
              <a:t> </a:t>
            </a:r>
            <a:r>
              <a:rPr lang="en-US" dirty="0" err="1" smtClean="0">
                <a:cs typeface="B Koodak" panose="00000700000000000000" pitchFamily="2" charset="-78"/>
              </a:rPr>
              <a:t>منتخب</a:t>
            </a:r>
            <a:r>
              <a:rPr lang="en-US" dirty="0" smtClean="0">
                <a:cs typeface="B Koodak" panose="00000700000000000000" pitchFamily="2" charset="-78"/>
              </a:rPr>
              <a:t> </a:t>
            </a:r>
            <a:r>
              <a:rPr lang="en-US" dirty="0" err="1" smtClean="0">
                <a:cs typeface="B Koodak" panose="00000700000000000000" pitchFamily="2" charset="-78"/>
              </a:rPr>
              <a:t>مردم</a:t>
            </a:r>
            <a:r>
              <a:rPr lang="en-US" dirty="0" smtClean="0">
                <a:cs typeface="B Koodak" panose="00000700000000000000" pitchFamily="2" charset="-78"/>
              </a:rPr>
              <a:t> </a:t>
            </a:r>
            <a:r>
              <a:rPr lang="en-US" dirty="0" err="1" smtClean="0">
                <a:cs typeface="B Koodak" panose="00000700000000000000" pitchFamily="2" charset="-78"/>
              </a:rPr>
              <a:t>را</a:t>
            </a:r>
            <a:r>
              <a:rPr lang="en-US" dirty="0" smtClean="0">
                <a:cs typeface="B Koodak" panose="00000700000000000000" pitchFamily="2" charset="-78"/>
              </a:rPr>
              <a:t> </a:t>
            </a:r>
            <a:r>
              <a:rPr lang="en-US" dirty="0" err="1" smtClean="0">
                <a:cs typeface="B Koodak" panose="00000700000000000000" pitchFamily="2" charset="-78"/>
              </a:rPr>
              <a:t>در</a:t>
            </a:r>
            <a:r>
              <a:rPr lang="en-US" dirty="0" smtClean="0">
                <a:cs typeface="B Koodak" panose="00000700000000000000" pitchFamily="2" charset="-78"/>
              </a:rPr>
              <a:t> </a:t>
            </a:r>
            <a:r>
              <a:rPr lang="en-US" dirty="0" err="1" smtClean="0">
                <a:cs typeface="B Koodak" panose="00000700000000000000" pitchFamily="2" charset="-78"/>
              </a:rPr>
              <a:t>ادای</a:t>
            </a:r>
            <a:r>
              <a:rPr lang="en-US" dirty="0" smtClean="0">
                <a:cs typeface="B Koodak" panose="00000700000000000000" pitchFamily="2" charset="-78"/>
              </a:rPr>
              <a:t> </a:t>
            </a:r>
            <a:r>
              <a:rPr lang="en-US" dirty="0" err="1" smtClean="0">
                <a:cs typeface="B Koodak" panose="00000700000000000000" pitchFamily="2" charset="-78"/>
              </a:rPr>
              <a:t>مسولیت</a:t>
            </a:r>
            <a:r>
              <a:rPr lang="en-US" dirty="0" smtClean="0">
                <a:cs typeface="B Koodak" panose="00000700000000000000" pitchFamily="2" charset="-78"/>
              </a:rPr>
              <a:t> </a:t>
            </a:r>
            <a:r>
              <a:rPr lang="en-US" dirty="0" err="1" smtClean="0">
                <a:cs typeface="B Koodak" panose="00000700000000000000" pitchFamily="2" charset="-78"/>
              </a:rPr>
              <a:t>پاسخگوئی</a:t>
            </a:r>
            <a:r>
              <a:rPr lang="en-US" dirty="0" smtClean="0">
                <a:cs typeface="B Koodak" panose="00000700000000000000" pitchFamily="2" charset="-78"/>
              </a:rPr>
              <a:t> و </a:t>
            </a:r>
            <a:r>
              <a:rPr lang="en-US" dirty="0" err="1" smtClean="0">
                <a:cs typeface="B Koodak" panose="00000700000000000000" pitchFamily="2" charset="-78"/>
              </a:rPr>
              <a:t>تصمیم</a:t>
            </a:r>
            <a:r>
              <a:rPr lang="en-US" dirty="0" smtClean="0">
                <a:cs typeface="B Koodak" panose="00000700000000000000" pitchFamily="2" charset="-78"/>
              </a:rPr>
              <a:t> </a:t>
            </a:r>
            <a:r>
              <a:rPr lang="en-US" dirty="0" err="1" smtClean="0">
                <a:cs typeface="B Koodak" panose="00000700000000000000" pitchFamily="2" charset="-78"/>
              </a:rPr>
              <a:t>گیری</a:t>
            </a:r>
            <a:r>
              <a:rPr lang="en-US" dirty="0" smtClean="0">
                <a:cs typeface="B Koodak" panose="00000700000000000000" pitchFamily="2" charset="-78"/>
              </a:rPr>
              <a:t> </a:t>
            </a:r>
            <a:r>
              <a:rPr lang="en-US" dirty="0" err="1" smtClean="0">
                <a:cs typeface="B Koodak" panose="00000700000000000000" pitchFamily="2" charset="-78"/>
              </a:rPr>
              <a:t>صحیح</a:t>
            </a:r>
            <a:r>
              <a:rPr lang="en-US" dirty="0" smtClean="0">
                <a:cs typeface="B Koodak" panose="00000700000000000000" pitchFamily="2" charset="-78"/>
              </a:rPr>
              <a:t> </a:t>
            </a:r>
            <a:r>
              <a:rPr lang="en-US" dirty="0" err="1" smtClean="0">
                <a:cs typeface="B Koodak" panose="00000700000000000000" pitchFamily="2" charset="-78"/>
              </a:rPr>
              <a:t>مالی</a:t>
            </a:r>
            <a:r>
              <a:rPr lang="en-US" dirty="0" smtClean="0">
                <a:cs typeface="B Koodak" panose="00000700000000000000" pitchFamily="2" charset="-78"/>
              </a:rPr>
              <a:t> و </a:t>
            </a:r>
            <a:r>
              <a:rPr lang="en-US" dirty="0" err="1" smtClean="0">
                <a:cs typeface="B Koodak" panose="00000700000000000000" pitchFamily="2" charset="-78"/>
              </a:rPr>
              <a:t>کنترل</a:t>
            </a:r>
            <a:r>
              <a:rPr lang="en-US" dirty="0" smtClean="0">
                <a:cs typeface="B Koodak" panose="00000700000000000000" pitchFamily="2" charset="-78"/>
              </a:rPr>
              <a:t> </a:t>
            </a:r>
            <a:r>
              <a:rPr lang="en-US" dirty="0" err="1" smtClean="0">
                <a:cs typeface="B Koodak" panose="00000700000000000000" pitchFamily="2" charset="-78"/>
              </a:rPr>
              <a:t>برنامه</a:t>
            </a:r>
            <a:r>
              <a:rPr lang="en-US" dirty="0" smtClean="0">
                <a:cs typeface="B Koodak" panose="00000700000000000000" pitchFamily="2" charset="-78"/>
              </a:rPr>
              <a:t> </a:t>
            </a:r>
            <a:r>
              <a:rPr lang="en-US" dirty="0" err="1" smtClean="0">
                <a:cs typeface="B Koodak" panose="00000700000000000000" pitchFamily="2" charset="-78"/>
              </a:rPr>
              <a:t>های</a:t>
            </a:r>
            <a:r>
              <a:rPr lang="en-US" dirty="0" smtClean="0">
                <a:cs typeface="B Koodak" panose="00000700000000000000" pitchFamily="2" charset="-78"/>
              </a:rPr>
              <a:t> </a:t>
            </a:r>
            <a:r>
              <a:rPr lang="en-US" dirty="0" err="1" smtClean="0">
                <a:cs typeface="B Koodak" panose="00000700000000000000" pitchFamily="2" charset="-78"/>
              </a:rPr>
              <a:t>مصوب</a:t>
            </a:r>
            <a:r>
              <a:rPr lang="en-US" dirty="0" smtClean="0">
                <a:cs typeface="B Koodak" panose="00000700000000000000" pitchFamily="2" charset="-78"/>
              </a:rPr>
              <a:t> </a:t>
            </a:r>
            <a:r>
              <a:rPr lang="en-US" dirty="0" err="1" smtClean="0">
                <a:cs typeface="B Koodak" panose="00000700000000000000" pitchFamily="2" charset="-78"/>
              </a:rPr>
              <a:t>یاری</a:t>
            </a:r>
            <a:r>
              <a:rPr lang="en-US" dirty="0" smtClean="0">
                <a:cs typeface="B Koodak" panose="00000700000000000000" pitchFamily="2" charset="-78"/>
              </a:rPr>
              <a:t> </a:t>
            </a:r>
            <a:r>
              <a:rPr lang="en-US" dirty="0" err="1" smtClean="0">
                <a:cs typeface="B Koodak" panose="00000700000000000000" pitchFamily="2" charset="-78"/>
              </a:rPr>
              <a:t>داده</a:t>
            </a:r>
            <a:r>
              <a:rPr lang="en-US" dirty="0" smtClean="0">
                <a:cs typeface="B Koodak" panose="00000700000000000000" pitchFamily="2" charset="-78"/>
              </a:rPr>
              <a:t> و </a:t>
            </a:r>
            <a:r>
              <a:rPr lang="en-US" dirty="0" err="1" smtClean="0">
                <a:cs typeface="B Koodak" panose="00000700000000000000" pitchFamily="2" charset="-78"/>
              </a:rPr>
              <a:t>از</a:t>
            </a:r>
            <a:r>
              <a:rPr lang="en-US" dirty="0" smtClean="0">
                <a:cs typeface="B Koodak" panose="00000700000000000000" pitchFamily="2" charset="-78"/>
              </a:rPr>
              <a:t> </a:t>
            </a:r>
            <a:r>
              <a:rPr lang="en-US" dirty="0" err="1" smtClean="0">
                <a:cs typeface="B Koodak" panose="00000700000000000000" pitchFamily="2" charset="-78"/>
              </a:rPr>
              <a:t>سوی</a:t>
            </a:r>
            <a:r>
              <a:rPr lang="en-US" dirty="0" smtClean="0">
                <a:cs typeface="B Koodak" panose="00000700000000000000" pitchFamily="2" charset="-78"/>
              </a:rPr>
              <a:t> </a:t>
            </a:r>
            <a:r>
              <a:rPr lang="en-US" dirty="0" err="1" smtClean="0">
                <a:cs typeface="B Koodak" panose="00000700000000000000" pitchFamily="2" charset="-78"/>
              </a:rPr>
              <a:t>دیگر</a:t>
            </a:r>
            <a:r>
              <a:rPr lang="en-US" dirty="0" smtClean="0">
                <a:cs typeface="B Koodak" panose="00000700000000000000" pitchFamily="2" charset="-78"/>
              </a:rPr>
              <a:t> </a:t>
            </a:r>
            <a:r>
              <a:rPr lang="en-US" dirty="0" err="1" smtClean="0">
                <a:cs typeface="B Koodak" panose="00000700000000000000" pitchFamily="2" charset="-78"/>
              </a:rPr>
              <a:t>زمینه</a:t>
            </a:r>
            <a:r>
              <a:rPr lang="en-US" dirty="0" smtClean="0">
                <a:cs typeface="B Koodak" panose="00000700000000000000" pitchFamily="2" charset="-78"/>
              </a:rPr>
              <a:t> </a:t>
            </a:r>
            <a:r>
              <a:rPr lang="en-US" dirty="0" err="1" smtClean="0">
                <a:cs typeface="B Koodak" panose="00000700000000000000" pitchFamily="2" charset="-78"/>
              </a:rPr>
              <a:t>را</a:t>
            </a:r>
            <a:r>
              <a:rPr lang="en-US" dirty="0" smtClean="0">
                <a:cs typeface="B Koodak" panose="00000700000000000000" pitchFamily="2" charset="-78"/>
              </a:rPr>
              <a:t> </a:t>
            </a:r>
            <a:r>
              <a:rPr lang="en-US" dirty="0" err="1" smtClean="0">
                <a:cs typeface="B Koodak" panose="00000700000000000000" pitchFamily="2" charset="-78"/>
              </a:rPr>
              <a:t>برای</a:t>
            </a:r>
            <a:r>
              <a:rPr lang="en-US" dirty="0" smtClean="0">
                <a:cs typeface="B Koodak" panose="00000700000000000000" pitchFamily="2" charset="-78"/>
              </a:rPr>
              <a:t> </a:t>
            </a:r>
            <a:r>
              <a:rPr lang="en-US" dirty="0" err="1" smtClean="0">
                <a:cs typeface="B Koodak" panose="00000700000000000000" pitchFamily="2" charset="-78"/>
              </a:rPr>
              <a:t>قضاوت</a:t>
            </a:r>
            <a:r>
              <a:rPr lang="en-US" dirty="0" smtClean="0">
                <a:cs typeface="B Koodak" panose="00000700000000000000" pitchFamily="2" charset="-78"/>
              </a:rPr>
              <a:t> </a:t>
            </a:r>
            <a:r>
              <a:rPr lang="en-US" dirty="0" err="1" smtClean="0">
                <a:cs typeface="B Koodak" panose="00000700000000000000" pitchFamily="2" charset="-78"/>
              </a:rPr>
              <a:t>آگاهانه</a:t>
            </a:r>
            <a:r>
              <a:rPr lang="en-US" dirty="0" smtClean="0">
                <a:cs typeface="B Koodak" panose="00000700000000000000" pitchFamily="2" charset="-78"/>
              </a:rPr>
              <a:t> </a:t>
            </a:r>
            <a:r>
              <a:rPr lang="en-US" dirty="0" err="1" smtClean="0">
                <a:cs typeface="B Koodak" panose="00000700000000000000" pitchFamily="2" charset="-78"/>
              </a:rPr>
              <a:t>مردم</a:t>
            </a:r>
            <a:r>
              <a:rPr lang="en-US" dirty="0" smtClean="0">
                <a:cs typeface="B Koodak" panose="00000700000000000000" pitchFamily="2" charset="-78"/>
              </a:rPr>
              <a:t> </a:t>
            </a:r>
            <a:r>
              <a:rPr lang="en-US" dirty="0" err="1" smtClean="0">
                <a:cs typeface="B Koodak" panose="00000700000000000000" pitchFamily="2" charset="-78"/>
              </a:rPr>
              <a:t>نسبت</a:t>
            </a:r>
            <a:r>
              <a:rPr lang="en-US" dirty="0" smtClean="0">
                <a:cs typeface="B Koodak" panose="00000700000000000000" pitchFamily="2" charset="-78"/>
              </a:rPr>
              <a:t> </a:t>
            </a:r>
            <a:r>
              <a:rPr lang="en-US" dirty="0" err="1" smtClean="0">
                <a:cs typeface="B Koodak" panose="00000700000000000000" pitchFamily="2" charset="-78"/>
              </a:rPr>
              <a:t>به</a:t>
            </a:r>
            <a:r>
              <a:rPr lang="en-US" dirty="0" smtClean="0">
                <a:cs typeface="B Koodak" panose="00000700000000000000" pitchFamily="2" charset="-78"/>
              </a:rPr>
              <a:t> </a:t>
            </a:r>
            <a:r>
              <a:rPr lang="en-US" dirty="0" err="1" smtClean="0">
                <a:cs typeface="B Koodak" panose="00000700000000000000" pitchFamily="2" charset="-78"/>
              </a:rPr>
              <a:t>عملکرد</a:t>
            </a:r>
            <a:r>
              <a:rPr lang="en-US" dirty="0" smtClean="0">
                <a:cs typeface="B Koodak" panose="00000700000000000000" pitchFamily="2" charset="-78"/>
              </a:rPr>
              <a:t> </a:t>
            </a:r>
            <a:r>
              <a:rPr lang="en-US" dirty="0" err="1" smtClean="0">
                <a:cs typeface="B Koodak" panose="00000700000000000000" pitchFamily="2" charset="-78"/>
              </a:rPr>
              <a:t>دولت</a:t>
            </a:r>
            <a:r>
              <a:rPr lang="en-US" dirty="0" smtClean="0">
                <a:cs typeface="B Koodak" panose="00000700000000000000" pitchFamily="2" charset="-78"/>
              </a:rPr>
              <a:t> و </a:t>
            </a:r>
            <a:r>
              <a:rPr lang="en-US" dirty="0" err="1" smtClean="0">
                <a:cs typeface="B Koodak" panose="00000700000000000000" pitchFamily="2" charset="-78"/>
              </a:rPr>
              <a:t>ارزیابی</a:t>
            </a:r>
            <a:r>
              <a:rPr lang="en-US" dirty="0" smtClean="0">
                <a:cs typeface="B Koodak" panose="00000700000000000000" pitchFamily="2" charset="-78"/>
              </a:rPr>
              <a:t> </a:t>
            </a:r>
            <a:r>
              <a:rPr lang="en-US" dirty="0" err="1" smtClean="0">
                <a:cs typeface="B Koodak" panose="00000700000000000000" pitchFamily="2" charset="-78"/>
              </a:rPr>
              <a:t>مسولیت</a:t>
            </a:r>
            <a:r>
              <a:rPr lang="en-US" dirty="0" smtClean="0">
                <a:cs typeface="B Koodak" panose="00000700000000000000" pitchFamily="2" charset="-78"/>
              </a:rPr>
              <a:t> </a:t>
            </a:r>
            <a:r>
              <a:rPr lang="en-US" dirty="0" err="1" smtClean="0">
                <a:cs typeface="B Koodak" panose="00000700000000000000" pitchFamily="2" charset="-78"/>
              </a:rPr>
              <a:t>پاسخگوئی</a:t>
            </a:r>
            <a:r>
              <a:rPr lang="en-US" dirty="0" smtClean="0">
                <a:cs typeface="B Koodak" panose="00000700000000000000" pitchFamily="2" charset="-78"/>
              </a:rPr>
              <a:t> </a:t>
            </a:r>
            <a:r>
              <a:rPr lang="en-US" dirty="0" err="1" smtClean="0">
                <a:cs typeface="B Koodak" panose="00000700000000000000" pitchFamily="2" charset="-78"/>
              </a:rPr>
              <a:t>فراهم</a:t>
            </a:r>
            <a:r>
              <a:rPr lang="en-US" dirty="0" smtClean="0">
                <a:cs typeface="B Koodak" panose="00000700000000000000" pitchFamily="2" charset="-78"/>
              </a:rPr>
              <a:t> </a:t>
            </a:r>
            <a:r>
              <a:rPr lang="en-US" dirty="0" err="1" smtClean="0">
                <a:cs typeface="B Koodak" panose="00000700000000000000" pitchFamily="2" charset="-78"/>
              </a:rPr>
              <a:t>نماید</a:t>
            </a:r>
            <a:r>
              <a:rPr lang="en-US" dirty="0" smtClean="0">
                <a:cs typeface="B Koodak" panose="00000700000000000000" pitchFamily="2" charset="-78"/>
              </a:rPr>
              <a:t> .  </a:t>
            </a:r>
            <a:endParaRPr lang="fa-IR" dirty="0">
              <a:cs typeface="B Koodak" panose="00000700000000000000" pitchFamily="2" charset="-78"/>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6369390"/>
          </a:xfrm>
        </p:spPr>
        <p:txBody>
          <a:bodyPr>
            <a:normAutofit/>
          </a:bodyPr>
          <a:lstStyle/>
          <a:p>
            <a:pPr algn="r"/>
            <a:r>
              <a:rPr lang="en-US" sz="2800" dirty="0" err="1" smtClean="0">
                <a:latin typeface="Arial" pitchFamily="34" charset="0"/>
                <a:cs typeface="B Koodak" panose="00000700000000000000" pitchFamily="2" charset="-78"/>
              </a:rPr>
              <a:t>یک</a:t>
            </a:r>
            <a:r>
              <a:rPr lang="en-US" sz="2800" dirty="0" smtClean="0">
                <a:latin typeface="Arial" pitchFamily="34" charset="0"/>
                <a:cs typeface="B Koodak" panose="00000700000000000000" pitchFamily="2" charset="-78"/>
              </a:rPr>
              <a:t> </a:t>
            </a:r>
            <a:r>
              <a:rPr lang="en-US" sz="2800" dirty="0" err="1" smtClean="0">
                <a:latin typeface="Arial" pitchFamily="34" charset="0"/>
                <a:cs typeface="B Koodak" panose="00000700000000000000" pitchFamily="2" charset="-78"/>
              </a:rPr>
              <a:t>نظام</a:t>
            </a:r>
            <a:r>
              <a:rPr lang="en-US" sz="2800" dirty="0" smtClean="0">
                <a:latin typeface="Arial" pitchFamily="34" charset="0"/>
                <a:cs typeface="B Koodak" panose="00000700000000000000" pitchFamily="2" charset="-78"/>
              </a:rPr>
              <a:t> </a:t>
            </a:r>
            <a:r>
              <a:rPr lang="en-US" sz="2800" dirty="0" err="1" smtClean="0">
                <a:latin typeface="Arial" pitchFamily="34" charset="0"/>
                <a:cs typeface="B Koodak" panose="00000700000000000000" pitchFamily="2" charset="-78"/>
              </a:rPr>
              <a:t>حسابداری</a:t>
            </a:r>
            <a:r>
              <a:rPr lang="en-US" sz="2800" dirty="0" smtClean="0">
                <a:latin typeface="Arial" pitchFamily="34" charset="0"/>
                <a:cs typeface="B Koodak" panose="00000700000000000000" pitchFamily="2" charset="-78"/>
              </a:rPr>
              <a:t> </a:t>
            </a:r>
            <a:r>
              <a:rPr lang="en-US" sz="2800" dirty="0" err="1" smtClean="0">
                <a:latin typeface="Arial" pitchFamily="34" charset="0"/>
                <a:cs typeface="B Koodak" panose="00000700000000000000" pitchFamily="2" charset="-78"/>
              </a:rPr>
              <a:t>وگزارشگری</a:t>
            </a:r>
            <a:r>
              <a:rPr lang="en-US" sz="2800" dirty="0" smtClean="0">
                <a:latin typeface="Arial" pitchFamily="34" charset="0"/>
                <a:cs typeface="B Koodak" panose="00000700000000000000" pitchFamily="2" charset="-78"/>
              </a:rPr>
              <a:t> </a:t>
            </a:r>
            <a:r>
              <a:rPr lang="en-US" sz="2800" dirty="0" err="1" smtClean="0">
                <a:latin typeface="Arial" pitchFamily="34" charset="0"/>
                <a:cs typeface="B Koodak" panose="00000700000000000000" pitchFamily="2" charset="-78"/>
              </a:rPr>
              <a:t>مالی</a:t>
            </a:r>
            <a:r>
              <a:rPr lang="en-US" sz="2800" dirty="0" smtClean="0">
                <a:latin typeface="Arial" pitchFamily="34" charset="0"/>
                <a:cs typeface="B Koodak" panose="00000700000000000000" pitchFamily="2" charset="-78"/>
              </a:rPr>
              <a:t> </a:t>
            </a:r>
            <a:r>
              <a:rPr lang="en-US" sz="2800" dirty="0" err="1" smtClean="0">
                <a:latin typeface="Arial" pitchFamily="34" charset="0"/>
                <a:cs typeface="B Koodak" panose="00000700000000000000" pitchFamily="2" charset="-78"/>
              </a:rPr>
              <a:t>دولتی</a:t>
            </a:r>
            <a:r>
              <a:rPr lang="en-US" sz="2800" dirty="0" smtClean="0">
                <a:latin typeface="Arial" pitchFamily="34" charset="0"/>
                <a:cs typeface="B Koodak" panose="00000700000000000000" pitchFamily="2" charset="-78"/>
              </a:rPr>
              <a:t> </a:t>
            </a:r>
            <a:r>
              <a:rPr lang="en-US" sz="2800" dirty="0" err="1" smtClean="0">
                <a:latin typeface="Arial" pitchFamily="34" charset="0"/>
                <a:cs typeface="B Koodak" panose="00000700000000000000" pitchFamily="2" charset="-78"/>
              </a:rPr>
              <a:t>مبتنی</a:t>
            </a:r>
            <a:r>
              <a:rPr lang="en-US" sz="2800" dirty="0" smtClean="0">
                <a:latin typeface="Arial" pitchFamily="34" charset="0"/>
                <a:cs typeface="B Koodak" panose="00000700000000000000" pitchFamily="2" charset="-78"/>
              </a:rPr>
              <a:t> </a:t>
            </a:r>
            <a:r>
              <a:rPr lang="en-US" sz="2800" dirty="0" err="1" smtClean="0">
                <a:latin typeface="Arial" pitchFamily="34" charset="0"/>
                <a:cs typeface="B Koodak" panose="00000700000000000000" pitchFamily="2" charset="-78"/>
              </a:rPr>
              <a:t>بر</a:t>
            </a:r>
            <a:r>
              <a:rPr lang="en-US" sz="2800" dirty="0" smtClean="0">
                <a:latin typeface="Arial" pitchFamily="34" charset="0"/>
                <a:cs typeface="B Koodak" panose="00000700000000000000" pitchFamily="2" charset="-78"/>
              </a:rPr>
              <a:t> </a:t>
            </a:r>
            <a:r>
              <a:rPr lang="en-US" sz="2800" dirty="0" err="1" smtClean="0">
                <a:latin typeface="Arial" pitchFamily="34" charset="0"/>
                <a:cs typeface="B Koodak" panose="00000700000000000000" pitchFamily="2" charset="-78"/>
              </a:rPr>
              <a:t>مسولیت</a:t>
            </a:r>
            <a:r>
              <a:rPr lang="en-US" sz="2800" dirty="0" smtClean="0">
                <a:latin typeface="Arial" pitchFamily="34" charset="0"/>
                <a:cs typeface="B Koodak" panose="00000700000000000000" pitchFamily="2" charset="-78"/>
              </a:rPr>
              <a:t> </a:t>
            </a:r>
            <a:r>
              <a:rPr lang="en-US" sz="2800" dirty="0" err="1" smtClean="0">
                <a:latin typeface="Arial" pitchFamily="34" charset="0"/>
                <a:cs typeface="B Koodak" panose="00000700000000000000" pitchFamily="2" charset="-78"/>
              </a:rPr>
              <a:t>پاسخگوئی</a:t>
            </a:r>
            <a:r>
              <a:rPr lang="en-US" sz="2800" dirty="0" smtClean="0">
                <a:latin typeface="Arial" pitchFamily="34" charset="0"/>
                <a:cs typeface="B Koodak" panose="00000700000000000000" pitchFamily="2" charset="-78"/>
              </a:rPr>
              <a:t> </a:t>
            </a:r>
            <a:r>
              <a:rPr lang="en-US" sz="2800" dirty="0" err="1" smtClean="0">
                <a:latin typeface="Arial" pitchFamily="34" charset="0"/>
                <a:cs typeface="B Koodak" panose="00000700000000000000" pitchFamily="2" charset="-78"/>
              </a:rPr>
              <a:t>نظامی</a:t>
            </a:r>
            <a:r>
              <a:rPr lang="en-US" sz="2800" dirty="0" smtClean="0">
                <a:latin typeface="Arial" pitchFamily="34" charset="0"/>
                <a:cs typeface="B Koodak" panose="00000700000000000000" pitchFamily="2" charset="-78"/>
              </a:rPr>
              <a:t> </a:t>
            </a:r>
            <a:r>
              <a:rPr lang="en-US" sz="2800" dirty="0" err="1" smtClean="0">
                <a:latin typeface="Arial" pitchFamily="34" charset="0"/>
                <a:cs typeface="B Koodak" panose="00000700000000000000" pitchFamily="2" charset="-78"/>
              </a:rPr>
              <a:t>است</a:t>
            </a:r>
            <a:r>
              <a:rPr lang="en-US" sz="2800" dirty="0" smtClean="0">
                <a:latin typeface="Arial" pitchFamily="34" charset="0"/>
                <a:cs typeface="B Koodak" panose="00000700000000000000" pitchFamily="2" charset="-78"/>
              </a:rPr>
              <a:t> </a:t>
            </a:r>
            <a:r>
              <a:rPr lang="en-US" sz="2800" dirty="0" err="1" smtClean="0">
                <a:latin typeface="Arial" pitchFamily="34" charset="0"/>
                <a:cs typeface="B Koodak" panose="00000700000000000000" pitchFamily="2" charset="-78"/>
              </a:rPr>
              <a:t>دوسویه</a:t>
            </a:r>
            <a:r>
              <a:rPr lang="en-US" sz="2800" dirty="0" smtClean="0">
                <a:latin typeface="Arial" pitchFamily="34" charset="0"/>
                <a:cs typeface="B Koodak" panose="00000700000000000000" pitchFamily="2" charset="-78"/>
              </a:rPr>
              <a:t> </a:t>
            </a:r>
            <a:r>
              <a:rPr lang="en-US" sz="2800" dirty="0" err="1" smtClean="0">
                <a:latin typeface="Arial" pitchFamily="34" charset="0"/>
                <a:cs typeface="B Koodak" panose="00000700000000000000" pitchFamily="2" charset="-78"/>
              </a:rPr>
              <a:t>که</a:t>
            </a:r>
            <a:r>
              <a:rPr lang="en-US" sz="2800" dirty="0" smtClean="0">
                <a:latin typeface="Arial" pitchFamily="34" charset="0"/>
                <a:cs typeface="B Koodak" panose="00000700000000000000" pitchFamily="2" charset="-78"/>
              </a:rPr>
              <a:t> </a:t>
            </a:r>
            <a:r>
              <a:rPr lang="en-US" sz="2800" dirty="0" err="1" smtClean="0">
                <a:latin typeface="Arial" pitchFamily="34" charset="0"/>
                <a:cs typeface="B Koodak" panose="00000700000000000000" pitchFamily="2" charset="-78"/>
              </a:rPr>
              <a:t>هم</a:t>
            </a:r>
            <a:r>
              <a:rPr lang="en-US" sz="2800" dirty="0" smtClean="0">
                <a:latin typeface="Arial" pitchFamily="34" charset="0"/>
                <a:cs typeface="B Koodak" panose="00000700000000000000" pitchFamily="2" charset="-78"/>
              </a:rPr>
              <a:t> </a:t>
            </a:r>
            <a:r>
              <a:rPr lang="en-US" sz="2800" dirty="0" err="1" smtClean="0">
                <a:latin typeface="Arial" pitchFamily="34" charset="0"/>
                <a:cs typeface="B Koodak" panose="00000700000000000000" pitchFamily="2" charset="-78"/>
              </a:rPr>
              <a:t>مقامات</a:t>
            </a:r>
            <a:r>
              <a:rPr lang="en-US" sz="2800" dirty="0" smtClean="0">
                <a:latin typeface="Arial" pitchFamily="34" charset="0"/>
                <a:cs typeface="B Koodak" panose="00000700000000000000" pitchFamily="2" charset="-78"/>
              </a:rPr>
              <a:t> </a:t>
            </a:r>
            <a:r>
              <a:rPr lang="en-US" sz="2800" dirty="0" err="1" smtClean="0">
                <a:latin typeface="Arial" pitchFamily="34" charset="0"/>
                <a:cs typeface="B Koodak" panose="00000700000000000000" pitchFamily="2" charset="-78"/>
              </a:rPr>
              <a:t>منتخب</a:t>
            </a:r>
            <a:r>
              <a:rPr lang="en-US" sz="2800" dirty="0" smtClean="0">
                <a:latin typeface="Arial" pitchFamily="34" charset="0"/>
                <a:cs typeface="B Koodak" panose="00000700000000000000" pitchFamily="2" charset="-78"/>
              </a:rPr>
              <a:t> </a:t>
            </a:r>
            <a:r>
              <a:rPr lang="en-US" sz="2800" dirty="0" err="1" smtClean="0">
                <a:latin typeface="Arial" pitchFamily="34" charset="0"/>
                <a:cs typeface="B Koodak" panose="00000700000000000000" pitchFamily="2" charset="-78"/>
              </a:rPr>
              <a:t>مردم</a:t>
            </a:r>
            <a:r>
              <a:rPr lang="en-US" sz="2800" dirty="0" smtClean="0">
                <a:latin typeface="Arial" pitchFamily="34" charset="0"/>
                <a:cs typeface="B Koodak" panose="00000700000000000000" pitchFamily="2" charset="-78"/>
              </a:rPr>
              <a:t> </a:t>
            </a:r>
            <a:r>
              <a:rPr lang="en-US" sz="2800" dirty="0" err="1" smtClean="0">
                <a:latin typeface="Arial" pitchFamily="34" charset="0"/>
                <a:cs typeface="B Koodak" panose="00000700000000000000" pitchFamily="2" charset="-78"/>
              </a:rPr>
              <a:t>را</a:t>
            </a:r>
            <a:r>
              <a:rPr lang="en-US" sz="2800" dirty="0" smtClean="0">
                <a:latin typeface="Arial" pitchFamily="34" charset="0"/>
                <a:cs typeface="B Koodak" panose="00000700000000000000" pitchFamily="2" charset="-78"/>
              </a:rPr>
              <a:t> </a:t>
            </a:r>
            <a:r>
              <a:rPr lang="en-US" sz="2800" dirty="0" err="1" smtClean="0">
                <a:latin typeface="Arial" pitchFamily="34" charset="0"/>
                <a:cs typeface="B Koodak" panose="00000700000000000000" pitchFamily="2" charset="-78"/>
              </a:rPr>
              <a:t>در</a:t>
            </a:r>
            <a:r>
              <a:rPr lang="en-US" sz="2800" dirty="0" smtClean="0">
                <a:latin typeface="Arial" pitchFamily="34" charset="0"/>
                <a:cs typeface="B Koodak" panose="00000700000000000000" pitchFamily="2" charset="-78"/>
              </a:rPr>
              <a:t> </a:t>
            </a:r>
            <a:r>
              <a:rPr lang="en-US" sz="2800" dirty="0" err="1" smtClean="0">
                <a:latin typeface="Arial" pitchFamily="34" charset="0"/>
                <a:cs typeface="B Koodak" panose="00000700000000000000" pitchFamily="2" charset="-78"/>
              </a:rPr>
              <a:t>ادای</a:t>
            </a:r>
            <a:r>
              <a:rPr lang="en-US" sz="2800" dirty="0" smtClean="0">
                <a:latin typeface="Arial" pitchFamily="34" charset="0"/>
                <a:cs typeface="B Koodak" panose="00000700000000000000" pitchFamily="2" charset="-78"/>
              </a:rPr>
              <a:t> </a:t>
            </a:r>
            <a:r>
              <a:rPr lang="en-US" sz="2800" dirty="0" err="1" smtClean="0">
                <a:latin typeface="Arial" pitchFamily="34" charset="0"/>
                <a:cs typeface="B Koodak" panose="00000700000000000000" pitchFamily="2" charset="-78"/>
              </a:rPr>
              <a:t>مسولیت</a:t>
            </a:r>
            <a:r>
              <a:rPr lang="en-US" sz="2800" dirty="0" smtClean="0">
                <a:latin typeface="Arial" pitchFamily="34" charset="0"/>
                <a:cs typeface="B Koodak" panose="00000700000000000000" pitchFamily="2" charset="-78"/>
              </a:rPr>
              <a:t> </a:t>
            </a:r>
            <a:r>
              <a:rPr lang="en-US" sz="2800" dirty="0" err="1" smtClean="0">
                <a:latin typeface="Arial" pitchFamily="34" charset="0"/>
                <a:cs typeface="B Koodak" panose="00000700000000000000" pitchFamily="2" charset="-78"/>
              </a:rPr>
              <a:t>پاسخگوئی</a:t>
            </a:r>
            <a:r>
              <a:rPr lang="en-US" sz="2800" dirty="0" smtClean="0">
                <a:latin typeface="Arial" pitchFamily="34" charset="0"/>
                <a:cs typeface="B Koodak" panose="00000700000000000000" pitchFamily="2" charset="-78"/>
              </a:rPr>
              <a:t> </a:t>
            </a:r>
            <a:r>
              <a:rPr lang="en-US" sz="2800" dirty="0" err="1" smtClean="0">
                <a:latin typeface="Arial" pitchFamily="34" charset="0"/>
                <a:cs typeface="B Koodak" panose="00000700000000000000" pitchFamily="2" charset="-78"/>
              </a:rPr>
              <a:t>در</a:t>
            </a:r>
            <a:r>
              <a:rPr lang="en-US" sz="2800" dirty="0" smtClean="0">
                <a:latin typeface="Arial" pitchFamily="34" charset="0"/>
                <a:cs typeface="B Koodak" panose="00000700000000000000" pitchFamily="2" charset="-78"/>
              </a:rPr>
              <a:t> </a:t>
            </a:r>
            <a:r>
              <a:rPr lang="en-US" sz="2800" dirty="0" err="1" smtClean="0">
                <a:latin typeface="Arial" pitchFamily="34" charset="0"/>
                <a:cs typeface="B Koodak" panose="00000700000000000000" pitchFamily="2" charset="-78"/>
              </a:rPr>
              <a:t>مورد</a:t>
            </a:r>
            <a:r>
              <a:rPr lang="en-US" sz="2800" dirty="0" smtClean="0">
                <a:latin typeface="Arial" pitchFamily="34" charset="0"/>
                <a:cs typeface="B Koodak" panose="00000700000000000000" pitchFamily="2" charset="-78"/>
              </a:rPr>
              <a:t> </a:t>
            </a:r>
            <a:r>
              <a:rPr lang="en-US" sz="2800" dirty="0" err="1" smtClean="0">
                <a:latin typeface="Arial" pitchFamily="34" charset="0"/>
                <a:cs typeface="B Koodak" panose="00000700000000000000" pitchFamily="2" charset="-78"/>
              </a:rPr>
              <a:t>مصرف</a:t>
            </a:r>
            <a:r>
              <a:rPr lang="en-US" sz="2800" dirty="0" smtClean="0">
                <a:latin typeface="Arial" pitchFamily="34" charset="0"/>
                <a:cs typeface="B Koodak" panose="00000700000000000000" pitchFamily="2" charset="-78"/>
              </a:rPr>
              <a:t> </a:t>
            </a:r>
            <a:r>
              <a:rPr lang="en-US" sz="2800" dirty="0" err="1" smtClean="0">
                <a:latin typeface="Arial" pitchFamily="34" charset="0"/>
                <a:cs typeface="B Koodak" panose="00000700000000000000" pitchFamily="2" charset="-78"/>
              </a:rPr>
              <a:t>منابع</a:t>
            </a:r>
            <a:r>
              <a:rPr lang="en-US" sz="2800" dirty="0" smtClean="0">
                <a:latin typeface="Arial" pitchFamily="34" charset="0"/>
                <a:cs typeface="B Koodak" panose="00000700000000000000" pitchFamily="2" charset="-78"/>
              </a:rPr>
              <a:t> و </a:t>
            </a:r>
            <a:r>
              <a:rPr lang="en-US" sz="2800" dirty="0" err="1" smtClean="0">
                <a:latin typeface="Arial" pitchFamily="34" charset="0"/>
                <a:cs typeface="B Koodak" panose="00000700000000000000" pitchFamily="2" charset="-78"/>
              </a:rPr>
              <a:t>وضعیت</a:t>
            </a:r>
            <a:r>
              <a:rPr lang="en-US" sz="2800" dirty="0" smtClean="0">
                <a:latin typeface="Arial" pitchFamily="34" charset="0"/>
                <a:cs typeface="B Koodak" panose="00000700000000000000" pitchFamily="2" charset="-78"/>
              </a:rPr>
              <a:t> </a:t>
            </a:r>
            <a:r>
              <a:rPr lang="en-US" sz="2800" dirty="0" err="1" smtClean="0">
                <a:latin typeface="Arial" pitchFamily="34" charset="0"/>
                <a:cs typeface="B Koodak" panose="00000700000000000000" pitchFamily="2" charset="-78"/>
              </a:rPr>
              <a:t>مالی</a:t>
            </a:r>
            <a:r>
              <a:rPr lang="en-US" sz="2800" dirty="0" smtClean="0">
                <a:latin typeface="Arial" pitchFamily="34" charset="0"/>
                <a:cs typeface="B Koodak" panose="00000700000000000000" pitchFamily="2" charset="-78"/>
              </a:rPr>
              <a:t> </a:t>
            </a:r>
            <a:r>
              <a:rPr lang="en-US" sz="2800" dirty="0" err="1" smtClean="0">
                <a:latin typeface="Arial" pitchFamily="34" charset="0"/>
                <a:cs typeface="B Koodak" panose="00000700000000000000" pitchFamily="2" charset="-78"/>
              </a:rPr>
              <a:t>دولت</a:t>
            </a:r>
            <a:r>
              <a:rPr lang="en-US" sz="2800" dirty="0" smtClean="0">
                <a:latin typeface="Arial" pitchFamily="34" charset="0"/>
                <a:cs typeface="B Koodak" panose="00000700000000000000" pitchFamily="2" charset="-78"/>
              </a:rPr>
              <a:t> </a:t>
            </a:r>
            <a:r>
              <a:rPr lang="en-US" sz="2800" dirty="0" err="1" smtClean="0">
                <a:latin typeface="Arial" pitchFamily="34" charset="0"/>
                <a:cs typeface="B Koodak" panose="00000700000000000000" pitchFamily="2" charset="-78"/>
              </a:rPr>
              <a:t>یاری</a:t>
            </a:r>
            <a:r>
              <a:rPr lang="en-US" sz="2800" dirty="0" smtClean="0">
                <a:latin typeface="Arial" pitchFamily="34" charset="0"/>
                <a:cs typeface="B Koodak" panose="00000700000000000000" pitchFamily="2" charset="-78"/>
              </a:rPr>
              <a:t> </a:t>
            </a:r>
            <a:r>
              <a:rPr lang="en-US" sz="2800" dirty="0" err="1" smtClean="0">
                <a:latin typeface="Arial" pitchFamily="34" charset="0"/>
                <a:cs typeface="B Koodak" panose="00000700000000000000" pitchFamily="2" charset="-78"/>
              </a:rPr>
              <a:t>میدهد</a:t>
            </a:r>
            <a:r>
              <a:rPr lang="en-US" sz="2800" dirty="0" smtClean="0">
                <a:latin typeface="Arial" pitchFamily="34" charset="0"/>
                <a:cs typeface="B Koodak" panose="00000700000000000000" pitchFamily="2" charset="-78"/>
              </a:rPr>
              <a:t> و </a:t>
            </a:r>
            <a:r>
              <a:rPr lang="en-US" sz="2800" dirty="0" err="1" smtClean="0">
                <a:latin typeface="Arial" pitchFamily="34" charset="0"/>
                <a:cs typeface="B Koodak" panose="00000700000000000000" pitchFamily="2" charset="-78"/>
              </a:rPr>
              <a:t>هم</a:t>
            </a:r>
            <a:r>
              <a:rPr lang="en-US" sz="2800" dirty="0" smtClean="0">
                <a:latin typeface="Arial" pitchFamily="34" charset="0"/>
                <a:cs typeface="B Koodak" panose="00000700000000000000" pitchFamily="2" charset="-78"/>
              </a:rPr>
              <a:t> </a:t>
            </a:r>
            <a:r>
              <a:rPr lang="en-US" sz="2800" dirty="0" err="1" smtClean="0">
                <a:latin typeface="Arial" pitchFamily="34" charset="0"/>
                <a:cs typeface="B Koodak" panose="00000700000000000000" pitchFamily="2" charset="-78"/>
              </a:rPr>
              <a:t>شهروندان</a:t>
            </a:r>
            <a:r>
              <a:rPr lang="en-US" sz="2800" dirty="0" smtClean="0">
                <a:latin typeface="Arial" pitchFamily="34" charset="0"/>
                <a:cs typeface="B Koodak" panose="00000700000000000000" pitchFamily="2" charset="-78"/>
              </a:rPr>
              <a:t> </a:t>
            </a:r>
            <a:r>
              <a:rPr lang="en-US" sz="2800" dirty="0" err="1" smtClean="0">
                <a:latin typeface="Arial" pitchFamily="34" charset="0"/>
                <a:cs typeface="B Koodak" panose="00000700000000000000" pitchFamily="2" charset="-78"/>
              </a:rPr>
              <a:t>یک</a:t>
            </a:r>
            <a:r>
              <a:rPr lang="en-US" sz="2800" dirty="0" smtClean="0">
                <a:latin typeface="Arial" pitchFamily="34" charset="0"/>
                <a:cs typeface="B Koodak" panose="00000700000000000000" pitchFamily="2" charset="-78"/>
              </a:rPr>
              <a:t> </a:t>
            </a:r>
            <a:r>
              <a:rPr lang="en-US" sz="2800" dirty="0" err="1" smtClean="0">
                <a:latin typeface="Arial" pitchFamily="34" charset="0"/>
                <a:cs typeface="B Koodak" panose="00000700000000000000" pitchFamily="2" charset="-78"/>
              </a:rPr>
              <a:t>کشور</a:t>
            </a:r>
            <a:r>
              <a:rPr lang="en-US" sz="2800" dirty="0" smtClean="0">
                <a:latin typeface="Arial" pitchFamily="34" charset="0"/>
                <a:cs typeface="B Koodak" panose="00000700000000000000" pitchFamily="2" charset="-78"/>
              </a:rPr>
              <a:t> </a:t>
            </a:r>
            <a:r>
              <a:rPr lang="en-US" sz="2800" dirty="0" err="1" smtClean="0">
                <a:latin typeface="Arial" pitchFamily="34" charset="0"/>
                <a:cs typeface="B Koodak" panose="00000700000000000000" pitchFamily="2" charset="-78"/>
              </a:rPr>
              <a:t>را</a:t>
            </a:r>
            <a:r>
              <a:rPr lang="en-US" sz="2800" dirty="0" smtClean="0">
                <a:latin typeface="Arial" pitchFamily="34" charset="0"/>
                <a:cs typeface="B Koodak" panose="00000700000000000000" pitchFamily="2" charset="-78"/>
              </a:rPr>
              <a:t> </a:t>
            </a:r>
            <a:r>
              <a:rPr lang="en-US" sz="2800" dirty="0" err="1" smtClean="0">
                <a:latin typeface="Arial" pitchFamily="34" charset="0"/>
                <a:cs typeface="B Koodak" panose="00000700000000000000" pitchFamily="2" charset="-78"/>
              </a:rPr>
              <a:t>به</a:t>
            </a:r>
            <a:r>
              <a:rPr lang="en-US" sz="2800" dirty="0" smtClean="0">
                <a:latin typeface="Arial" pitchFamily="34" charset="0"/>
                <a:cs typeface="B Koodak" panose="00000700000000000000" pitchFamily="2" charset="-78"/>
              </a:rPr>
              <a:t> </a:t>
            </a:r>
            <a:r>
              <a:rPr lang="en-US" sz="2800" dirty="0" err="1" smtClean="0">
                <a:latin typeface="Arial" pitchFamily="34" charset="0"/>
                <a:cs typeface="B Koodak" panose="00000700000000000000" pitchFamily="2" charset="-78"/>
              </a:rPr>
              <a:t>عنوان</a:t>
            </a:r>
            <a:r>
              <a:rPr lang="en-US" sz="2800" dirty="0" smtClean="0">
                <a:latin typeface="Arial" pitchFamily="34" charset="0"/>
                <a:cs typeface="B Koodak" panose="00000700000000000000" pitchFamily="2" charset="-78"/>
              </a:rPr>
              <a:t> </a:t>
            </a:r>
            <a:r>
              <a:rPr lang="en-US" sz="2800" dirty="0" err="1" smtClean="0">
                <a:latin typeface="Arial" pitchFamily="34" charset="0"/>
                <a:cs typeface="B Koodak" panose="00000700000000000000" pitchFamily="2" charset="-78"/>
              </a:rPr>
              <a:t>صاحبان</a:t>
            </a:r>
            <a:r>
              <a:rPr lang="en-US" sz="2800" dirty="0" smtClean="0">
                <a:latin typeface="Arial" pitchFamily="34" charset="0"/>
                <a:cs typeface="B Koodak" panose="00000700000000000000" pitchFamily="2" charset="-78"/>
              </a:rPr>
              <a:t> </a:t>
            </a:r>
            <a:r>
              <a:rPr lang="en-US" sz="2800" dirty="0" err="1" smtClean="0">
                <a:latin typeface="Arial" pitchFamily="34" charset="0"/>
                <a:cs typeface="B Koodak" panose="00000700000000000000" pitchFamily="2" charset="-78"/>
              </a:rPr>
              <a:t>حق</a:t>
            </a:r>
            <a:r>
              <a:rPr lang="en-US" sz="2800" dirty="0" smtClean="0">
                <a:latin typeface="Arial" pitchFamily="34" charset="0"/>
                <a:cs typeface="B Koodak" panose="00000700000000000000" pitchFamily="2" charset="-78"/>
              </a:rPr>
              <a:t> </a:t>
            </a:r>
            <a:r>
              <a:rPr lang="en-US" sz="2800" dirty="0" err="1" smtClean="0">
                <a:latin typeface="Arial" pitchFamily="34" charset="0"/>
                <a:cs typeface="B Koodak" panose="00000700000000000000" pitchFamily="2" charset="-78"/>
              </a:rPr>
              <a:t>در</a:t>
            </a:r>
            <a:r>
              <a:rPr lang="en-US" sz="2800" dirty="0" smtClean="0">
                <a:latin typeface="Arial" pitchFamily="34" charset="0"/>
                <a:cs typeface="B Koodak" panose="00000700000000000000" pitchFamily="2" charset="-78"/>
              </a:rPr>
              <a:t> </a:t>
            </a:r>
            <a:r>
              <a:rPr lang="en-US" sz="2800" dirty="0" err="1" smtClean="0">
                <a:latin typeface="Arial" pitchFamily="34" charset="0"/>
                <a:cs typeface="B Koodak" panose="00000700000000000000" pitchFamily="2" charset="-78"/>
              </a:rPr>
              <a:t>جریان</a:t>
            </a:r>
            <a:r>
              <a:rPr lang="en-US" sz="2800" dirty="0" smtClean="0">
                <a:latin typeface="Arial" pitchFamily="34" charset="0"/>
                <a:cs typeface="B Koodak" panose="00000700000000000000" pitchFamily="2" charset="-78"/>
              </a:rPr>
              <a:t> </a:t>
            </a:r>
            <a:r>
              <a:rPr lang="en-US" sz="2800" dirty="0" err="1" smtClean="0">
                <a:latin typeface="Arial" pitchFamily="34" charset="0"/>
                <a:cs typeface="B Koodak" panose="00000700000000000000" pitchFamily="2" charset="-78"/>
              </a:rPr>
              <a:t>عملکرد</a:t>
            </a:r>
            <a:r>
              <a:rPr lang="en-US" sz="2800" dirty="0" smtClean="0">
                <a:latin typeface="Arial" pitchFamily="34" charset="0"/>
                <a:cs typeface="B Koodak" panose="00000700000000000000" pitchFamily="2" charset="-78"/>
              </a:rPr>
              <a:t> </a:t>
            </a:r>
            <a:r>
              <a:rPr lang="en-US" sz="2800" dirty="0" err="1" smtClean="0">
                <a:latin typeface="Arial" pitchFamily="34" charset="0"/>
                <a:cs typeface="B Koodak" panose="00000700000000000000" pitchFamily="2" charset="-78"/>
              </a:rPr>
              <a:t>دولت</a:t>
            </a:r>
            <a:r>
              <a:rPr lang="en-US" sz="2800" dirty="0" smtClean="0">
                <a:latin typeface="Arial" pitchFamily="34" charset="0"/>
                <a:cs typeface="B Koodak" panose="00000700000000000000" pitchFamily="2" charset="-78"/>
              </a:rPr>
              <a:t> </a:t>
            </a:r>
            <a:r>
              <a:rPr lang="en-US" sz="2800" dirty="0" err="1" smtClean="0">
                <a:latin typeface="Arial" pitchFamily="34" charset="0"/>
                <a:cs typeface="B Koodak" panose="00000700000000000000" pitchFamily="2" charset="-78"/>
              </a:rPr>
              <a:t>قرار</a:t>
            </a:r>
            <a:r>
              <a:rPr lang="en-US" sz="2800" dirty="0" smtClean="0">
                <a:latin typeface="Arial" pitchFamily="34" charset="0"/>
                <a:cs typeface="B Koodak" panose="00000700000000000000" pitchFamily="2" charset="-78"/>
              </a:rPr>
              <a:t> </a:t>
            </a:r>
            <a:r>
              <a:rPr lang="en-US" sz="2800" dirty="0" err="1" smtClean="0">
                <a:latin typeface="Arial" pitchFamily="34" charset="0"/>
                <a:cs typeface="B Koodak" panose="00000700000000000000" pitchFamily="2" charset="-78"/>
              </a:rPr>
              <a:t>می</a:t>
            </a:r>
            <a:r>
              <a:rPr lang="en-US" sz="2800" dirty="0" smtClean="0">
                <a:latin typeface="Arial" pitchFamily="34" charset="0"/>
                <a:cs typeface="B Koodak" panose="00000700000000000000" pitchFamily="2" charset="-78"/>
              </a:rPr>
              <a:t> </a:t>
            </a:r>
            <a:r>
              <a:rPr lang="en-US" sz="2800" dirty="0" err="1" smtClean="0">
                <a:latin typeface="Arial" pitchFamily="34" charset="0"/>
                <a:cs typeface="B Koodak" panose="00000700000000000000" pitchFamily="2" charset="-78"/>
              </a:rPr>
              <a:t>دهد</a:t>
            </a:r>
            <a:r>
              <a:rPr lang="en-US" sz="2800" dirty="0" smtClean="0">
                <a:latin typeface="Arial" pitchFamily="34" charset="0"/>
                <a:cs typeface="B Koodak" panose="00000700000000000000" pitchFamily="2" charset="-78"/>
              </a:rPr>
              <a:t> </a:t>
            </a:r>
            <a:r>
              <a:rPr lang="en-US" sz="2800" dirty="0" err="1" smtClean="0">
                <a:latin typeface="Arial" pitchFamily="34" charset="0"/>
                <a:cs typeface="B Koodak" panose="00000700000000000000" pitchFamily="2" charset="-78"/>
              </a:rPr>
              <a:t>بنابراین</a:t>
            </a:r>
            <a:r>
              <a:rPr lang="en-US" sz="2800" dirty="0" smtClean="0">
                <a:latin typeface="Arial" pitchFamily="34" charset="0"/>
                <a:cs typeface="B Koodak" panose="00000700000000000000" pitchFamily="2" charset="-78"/>
              </a:rPr>
              <a:t> </a:t>
            </a:r>
            <a:r>
              <a:rPr lang="en-US" sz="2800" dirty="0" err="1" smtClean="0">
                <a:latin typeface="Arial" pitchFamily="34" charset="0"/>
                <a:cs typeface="B Koodak" panose="00000700000000000000" pitchFamily="2" charset="-78"/>
              </a:rPr>
              <a:t>حسابداری</a:t>
            </a:r>
            <a:r>
              <a:rPr lang="en-US" sz="2800" dirty="0" smtClean="0">
                <a:latin typeface="Arial" pitchFamily="34" charset="0"/>
                <a:cs typeface="B Koodak" panose="00000700000000000000" pitchFamily="2" charset="-78"/>
              </a:rPr>
              <a:t> و </a:t>
            </a:r>
            <a:r>
              <a:rPr lang="en-US" sz="2800" dirty="0" err="1" smtClean="0">
                <a:latin typeface="Arial" pitchFamily="34" charset="0"/>
                <a:cs typeface="B Koodak" panose="00000700000000000000" pitchFamily="2" charset="-78"/>
              </a:rPr>
              <a:t>گزارشگری</a:t>
            </a:r>
            <a:r>
              <a:rPr lang="en-US" sz="2800" dirty="0" smtClean="0">
                <a:latin typeface="Arial" pitchFamily="34" charset="0"/>
                <a:cs typeface="B Koodak" panose="00000700000000000000" pitchFamily="2" charset="-78"/>
              </a:rPr>
              <a:t> </a:t>
            </a:r>
            <a:r>
              <a:rPr lang="en-US" sz="2800" dirty="0" err="1" smtClean="0">
                <a:latin typeface="Arial" pitchFamily="34" charset="0"/>
                <a:cs typeface="B Koodak" panose="00000700000000000000" pitchFamily="2" charset="-78"/>
              </a:rPr>
              <a:t>مالی</a:t>
            </a:r>
            <a:r>
              <a:rPr lang="en-US" sz="2800" dirty="0" smtClean="0">
                <a:latin typeface="Arial" pitchFamily="34" charset="0"/>
                <a:cs typeface="B Koodak" panose="00000700000000000000" pitchFamily="2" charset="-78"/>
              </a:rPr>
              <a:t> </a:t>
            </a:r>
            <a:r>
              <a:rPr lang="en-US" sz="2800" dirty="0" err="1" smtClean="0">
                <a:latin typeface="Arial" pitchFamily="34" charset="0"/>
                <a:cs typeface="B Koodak" panose="00000700000000000000" pitchFamily="2" charset="-78"/>
              </a:rPr>
              <a:t>دولتی</a:t>
            </a:r>
            <a:r>
              <a:rPr lang="en-US" sz="2800" dirty="0" smtClean="0">
                <a:latin typeface="Arial" pitchFamily="34" charset="0"/>
                <a:cs typeface="B Koodak" panose="00000700000000000000" pitchFamily="2" charset="-78"/>
              </a:rPr>
              <a:t> </a:t>
            </a:r>
            <a:r>
              <a:rPr lang="en-US" sz="2800" dirty="0" err="1" smtClean="0">
                <a:latin typeface="Arial" pitchFamily="34" charset="0"/>
                <a:cs typeface="B Koodak" panose="00000700000000000000" pitchFamily="2" charset="-78"/>
              </a:rPr>
              <a:t>یک</a:t>
            </a:r>
            <a:r>
              <a:rPr lang="en-US" sz="2800" dirty="0" smtClean="0">
                <a:latin typeface="Arial" pitchFamily="34" charset="0"/>
                <a:cs typeface="B Koodak" panose="00000700000000000000" pitchFamily="2" charset="-78"/>
              </a:rPr>
              <a:t> </a:t>
            </a:r>
            <a:r>
              <a:rPr lang="en-US" sz="2800" dirty="0" err="1" smtClean="0">
                <a:latin typeface="Arial" pitchFamily="34" charset="0"/>
                <a:cs typeface="B Koodak" panose="00000700000000000000" pitchFamily="2" charset="-78"/>
              </a:rPr>
              <a:t>فعالیت</a:t>
            </a:r>
            <a:r>
              <a:rPr lang="en-US" sz="2800" dirty="0" smtClean="0">
                <a:latin typeface="Arial" pitchFamily="34" charset="0"/>
                <a:cs typeface="B Koodak" panose="00000700000000000000" pitchFamily="2" charset="-78"/>
              </a:rPr>
              <a:t> </a:t>
            </a:r>
            <a:r>
              <a:rPr lang="en-US" sz="2800" dirty="0" err="1" smtClean="0">
                <a:latin typeface="Arial" pitchFamily="34" charset="0"/>
                <a:cs typeface="B Koodak" panose="00000700000000000000" pitchFamily="2" charset="-78"/>
              </a:rPr>
              <a:t>اجتماعی</a:t>
            </a:r>
            <a:r>
              <a:rPr lang="en-US" sz="2800" dirty="0" smtClean="0">
                <a:latin typeface="Arial" pitchFamily="34" charset="0"/>
                <a:cs typeface="B Koodak" panose="00000700000000000000" pitchFamily="2" charset="-78"/>
              </a:rPr>
              <a:t> </a:t>
            </a:r>
            <a:r>
              <a:rPr lang="en-US" sz="2800" dirty="0" err="1" smtClean="0">
                <a:latin typeface="Arial" pitchFamily="34" charset="0"/>
                <a:cs typeface="B Koodak" panose="00000700000000000000" pitchFamily="2" charset="-78"/>
              </a:rPr>
              <a:t>است</a:t>
            </a:r>
            <a:r>
              <a:rPr lang="en-US" sz="2800" dirty="0" smtClean="0">
                <a:latin typeface="Arial" pitchFamily="34" charset="0"/>
                <a:cs typeface="B Koodak" panose="00000700000000000000" pitchFamily="2" charset="-78"/>
              </a:rPr>
              <a:t> </a:t>
            </a:r>
            <a:r>
              <a:rPr lang="en-US" sz="2800" dirty="0" err="1" smtClean="0">
                <a:latin typeface="Arial" pitchFamily="34" charset="0"/>
                <a:cs typeface="B Koodak" panose="00000700000000000000" pitchFamily="2" charset="-78"/>
              </a:rPr>
              <a:t>زیرا</a:t>
            </a:r>
            <a:r>
              <a:rPr lang="en-US" sz="2800" dirty="0" smtClean="0">
                <a:latin typeface="Arial" pitchFamily="34" charset="0"/>
                <a:cs typeface="B Koodak" panose="00000700000000000000" pitchFamily="2" charset="-78"/>
              </a:rPr>
              <a:t> </a:t>
            </a:r>
            <a:r>
              <a:rPr lang="en-US" sz="2800" dirty="0" err="1" smtClean="0">
                <a:latin typeface="Arial" pitchFamily="34" charset="0"/>
                <a:cs typeface="B Koodak" panose="00000700000000000000" pitchFamily="2" charset="-78"/>
              </a:rPr>
              <a:t>در</a:t>
            </a:r>
            <a:r>
              <a:rPr lang="en-US" sz="2800" dirty="0" smtClean="0">
                <a:latin typeface="Arial" pitchFamily="34" charset="0"/>
                <a:cs typeface="B Koodak" panose="00000700000000000000" pitchFamily="2" charset="-78"/>
              </a:rPr>
              <a:t> </a:t>
            </a:r>
            <a:r>
              <a:rPr lang="en-US" sz="2800" dirty="0" err="1" smtClean="0">
                <a:latin typeface="Arial" pitchFamily="34" charset="0"/>
                <a:cs typeface="B Koodak" panose="00000700000000000000" pitchFamily="2" charset="-78"/>
              </a:rPr>
              <a:t>تحقق</a:t>
            </a:r>
            <a:r>
              <a:rPr lang="en-US" sz="2800" dirty="0" smtClean="0">
                <a:latin typeface="Arial" pitchFamily="34" charset="0"/>
                <a:cs typeface="B Koodak" panose="00000700000000000000" pitchFamily="2" charset="-78"/>
              </a:rPr>
              <a:t> </a:t>
            </a:r>
            <a:r>
              <a:rPr lang="en-US" sz="2800" dirty="0" err="1" smtClean="0">
                <a:latin typeface="Arial" pitchFamily="34" charset="0"/>
                <a:cs typeface="B Koodak" panose="00000700000000000000" pitchFamily="2" charset="-78"/>
              </a:rPr>
              <a:t>حقوق</a:t>
            </a:r>
            <a:r>
              <a:rPr lang="en-US" sz="2800" dirty="0" smtClean="0">
                <a:latin typeface="Arial" pitchFamily="34" charset="0"/>
                <a:cs typeface="B Koodak" panose="00000700000000000000" pitchFamily="2" charset="-78"/>
              </a:rPr>
              <a:t> </a:t>
            </a:r>
            <a:r>
              <a:rPr lang="en-US" sz="2800" dirty="0" err="1" smtClean="0">
                <a:latin typeface="Arial" pitchFamily="34" charset="0"/>
                <a:cs typeface="B Koodak" panose="00000700000000000000" pitchFamily="2" charset="-78"/>
              </a:rPr>
              <a:t>شهروندان</a:t>
            </a:r>
            <a:r>
              <a:rPr lang="en-US" sz="2800" dirty="0" smtClean="0">
                <a:latin typeface="Arial" pitchFamily="34" charset="0"/>
                <a:cs typeface="B Koodak" panose="00000700000000000000" pitchFamily="2" charset="-78"/>
              </a:rPr>
              <a:t> </a:t>
            </a:r>
            <a:r>
              <a:rPr lang="en-US" sz="2800" dirty="0" err="1" smtClean="0">
                <a:latin typeface="Arial" pitchFamily="34" charset="0"/>
                <a:cs typeface="B Koodak" panose="00000700000000000000" pitchFamily="2" charset="-78"/>
              </a:rPr>
              <a:t>دایر</a:t>
            </a:r>
            <a:r>
              <a:rPr lang="en-US" sz="2800" dirty="0" smtClean="0">
                <a:latin typeface="Arial" pitchFamily="34" charset="0"/>
                <a:cs typeface="B Koodak" panose="00000700000000000000" pitchFamily="2" charset="-78"/>
              </a:rPr>
              <a:t> </a:t>
            </a:r>
            <a:r>
              <a:rPr lang="en-US" sz="2800" dirty="0" err="1" smtClean="0">
                <a:latin typeface="Arial" pitchFamily="34" charset="0"/>
                <a:cs typeface="B Koodak" panose="00000700000000000000" pitchFamily="2" charset="-78"/>
              </a:rPr>
              <a:t>بر</a:t>
            </a:r>
            <a:r>
              <a:rPr lang="en-US" sz="2800" dirty="0" smtClean="0">
                <a:latin typeface="Arial" pitchFamily="34" charset="0"/>
                <a:cs typeface="B Koodak" panose="00000700000000000000" pitchFamily="2" charset="-78"/>
              </a:rPr>
              <a:t> </a:t>
            </a:r>
            <a:r>
              <a:rPr lang="en-US" sz="2800" dirty="0" err="1" smtClean="0">
                <a:latin typeface="Arial" pitchFamily="34" charset="0"/>
                <a:cs typeface="B Koodak" panose="00000700000000000000" pitchFamily="2" charset="-78"/>
              </a:rPr>
              <a:t>دانستن</a:t>
            </a:r>
            <a:r>
              <a:rPr lang="en-US" sz="2800" dirty="0" smtClean="0">
                <a:latin typeface="Arial" pitchFamily="34" charset="0"/>
                <a:cs typeface="B Koodak" panose="00000700000000000000" pitchFamily="2" charset="-78"/>
              </a:rPr>
              <a:t> </a:t>
            </a:r>
            <a:r>
              <a:rPr lang="en-US" sz="2800" dirty="0" err="1" smtClean="0">
                <a:latin typeface="Arial" pitchFamily="34" charset="0"/>
                <a:cs typeface="B Koodak" panose="00000700000000000000" pitchFamily="2" charset="-78"/>
              </a:rPr>
              <a:t>حقایق</a:t>
            </a:r>
            <a:r>
              <a:rPr lang="en-US" sz="2800" dirty="0" smtClean="0">
                <a:latin typeface="Arial" pitchFamily="34" charset="0"/>
                <a:cs typeface="B Koodak" panose="00000700000000000000" pitchFamily="2" charset="-78"/>
              </a:rPr>
              <a:t> </a:t>
            </a:r>
            <a:r>
              <a:rPr lang="en-US" sz="2800" dirty="0" err="1" smtClean="0">
                <a:latin typeface="Arial" pitchFamily="34" charset="0"/>
                <a:cs typeface="B Koodak" panose="00000700000000000000" pitchFamily="2" charset="-78"/>
              </a:rPr>
              <a:t>درباره</a:t>
            </a:r>
            <a:r>
              <a:rPr lang="en-US" sz="2800" dirty="0" smtClean="0">
                <a:latin typeface="Arial" pitchFamily="34" charset="0"/>
                <a:cs typeface="B Koodak" panose="00000700000000000000" pitchFamily="2" charset="-78"/>
              </a:rPr>
              <a:t> </a:t>
            </a:r>
            <a:r>
              <a:rPr lang="en-US" sz="2800" dirty="0" err="1" smtClean="0">
                <a:latin typeface="Arial" pitchFamily="34" charset="0"/>
                <a:cs typeface="B Koodak" panose="00000700000000000000" pitchFamily="2" charset="-78"/>
              </a:rPr>
              <a:t>تصمیماتی</a:t>
            </a:r>
            <a:r>
              <a:rPr lang="en-US" sz="2800" dirty="0" smtClean="0">
                <a:latin typeface="Arial" pitchFamily="34" charset="0"/>
                <a:cs typeface="B Koodak" panose="00000700000000000000" pitchFamily="2" charset="-78"/>
              </a:rPr>
              <a:t> </a:t>
            </a:r>
            <a:r>
              <a:rPr lang="en-US" sz="2800" dirty="0" err="1" smtClean="0">
                <a:latin typeface="Arial" pitchFamily="34" charset="0"/>
                <a:cs typeface="B Koodak" panose="00000700000000000000" pitchFamily="2" charset="-78"/>
              </a:rPr>
              <a:t>که</a:t>
            </a:r>
            <a:r>
              <a:rPr lang="en-US" sz="2800" dirty="0" smtClean="0">
                <a:latin typeface="Arial" pitchFamily="34" charset="0"/>
                <a:cs typeface="B Koodak" panose="00000700000000000000" pitchFamily="2" charset="-78"/>
              </a:rPr>
              <a:t> </a:t>
            </a:r>
            <a:r>
              <a:rPr lang="en-US" sz="2800" dirty="0" err="1" smtClean="0">
                <a:latin typeface="Arial" pitchFamily="34" charset="0"/>
                <a:cs typeface="B Koodak" panose="00000700000000000000" pitchFamily="2" charset="-78"/>
              </a:rPr>
              <a:t>مقامات</a:t>
            </a:r>
            <a:r>
              <a:rPr lang="en-US" sz="2800" dirty="0" smtClean="0">
                <a:latin typeface="Arial" pitchFamily="34" charset="0"/>
                <a:cs typeface="B Koodak" panose="00000700000000000000" pitchFamily="2" charset="-78"/>
              </a:rPr>
              <a:t> </a:t>
            </a:r>
            <a:r>
              <a:rPr lang="en-US" sz="2800" dirty="0" err="1" smtClean="0">
                <a:latin typeface="Arial" pitchFamily="34" charset="0"/>
                <a:cs typeface="B Koodak" panose="00000700000000000000" pitchFamily="2" charset="-78"/>
              </a:rPr>
              <a:t>منتخب</a:t>
            </a:r>
            <a:r>
              <a:rPr lang="en-US" sz="2800" dirty="0" smtClean="0">
                <a:latin typeface="Arial" pitchFamily="34" charset="0"/>
                <a:cs typeface="B Koodak" panose="00000700000000000000" pitchFamily="2" charset="-78"/>
              </a:rPr>
              <a:t> </a:t>
            </a:r>
            <a:r>
              <a:rPr lang="en-US" sz="2800" dirty="0" err="1" smtClean="0">
                <a:latin typeface="Arial" pitchFamily="34" charset="0"/>
                <a:cs typeface="B Koodak" panose="00000700000000000000" pitchFamily="2" charset="-78"/>
              </a:rPr>
              <a:t>از</a:t>
            </a:r>
            <a:r>
              <a:rPr lang="en-US" sz="2800" dirty="0" smtClean="0">
                <a:latin typeface="Arial" pitchFamily="34" charset="0"/>
                <a:cs typeface="B Koodak" panose="00000700000000000000" pitchFamily="2" charset="-78"/>
              </a:rPr>
              <a:t> </a:t>
            </a:r>
            <a:r>
              <a:rPr lang="en-US" sz="2800" dirty="0" err="1" smtClean="0">
                <a:latin typeface="Arial" pitchFamily="34" charset="0"/>
                <a:cs typeface="B Koodak" panose="00000700000000000000" pitchFamily="2" charset="-78"/>
              </a:rPr>
              <a:t>جانب</a:t>
            </a:r>
            <a:r>
              <a:rPr lang="en-US" sz="2800" dirty="0" smtClean="0">
                <a:latin typeface="Arial" pitchFamily="34" charset="0"/>
                <a:cs typeface="B Koodak" panose="00000700000000000000" pitchFamily="2" charset="-78"/>
              </a:rPr>
              <a:t> </a:t>
            </a:r>
            <a:r>
              <a:rPr lang="en-US" sz="2800" dirty="0" err="1" smtClean="0">
                <a:latin typeface="Arial" pitchFamily="34" charset="0"/>
                <a:cs typeface="B Koodak" panose="00000700000000000000" pitchFamily="2" charset="-78"/>
              </a:rPr>
              <a:t>آنان</a:t>
            </a:r>
            <a:r>
              <a:rPr lang="en-US" sz="2800" dirty="0" smtClean="0">
                <a:latin typeface="Arial" pitchFamily="34" charset="0"/>
                <a:cs typeface="B Koodak" panose="00000700000000000000" pitchFamily="2" charset="-78"/>
              </a:rPr>
              <a:t> </a:t>
            </a:r>
            <a:r>
              <a:rPr lang="en-US" sz="2800" dirty="0" err="1" smtClean="0">
                <a:latin typeface="Arial" pitchFamily="34" charset="0"/>
                <a:cs typeface="B Koodak" panose="00000700000000000000" pitchFamily="2" charset="-78"/>
              </a:rPr>
              <a:t>اتخاذ</a:t>
            </a:r>
            <a:r>
              <a:rPr lang="en-US" sz="2800" dirty="0" smtClean="0">
                <a:latin typeface="Arial" pitchFamily="34" charset="0"/>
                <a:cs typeface="B Koodak" panose="00000700000000000000" pitchFamily="2" charset="-78"/>
              </a:rPr>
              <a:t> </a:t>
            </a:r>
            <a:r>
              <a:rPr lang="en-US" sz="2800" dirty="0" err="1" smtClean="0">
                <a:latin typeface="Arial" pitchFamily="34" charset="0"/>
                <a:cs typeface="B Koodak" panose="00000700000000000000" pitchFamily="2" charset="-78"/>
              </a:rPr>
              <a:t>نموده</a:t>
            </a:r>
            <a:r>
              <a:rPr lang="en-US" sz="2800" dirty="0" smtClean="0">
                <a:latin typeface="Arial" pitchFamily="34" charset="0"/>
                <a:cs typeface="B Koodak" panose="00000700000000000000" pitchFamily="2" charset="-78"/>
              </a:rPr>
              <a:t> </a:t>
            </a:r>
            <a:r>
              <a:rPr lang="en-US" sz="2800" dirty="0" err="1" smtClean="0">
                <a:latin typeface="Arial" pitchFamily="34" charset="0"/>
                <a:cs typeface="B Koodak" panose="00000700000000000000" pitchFamily="2" charset="-78"/>
              </a:rPr>
              <a:t>اند</a:t>
            </a:r>
            <a:r>
              <a:rPr lang="en-US" sz="2800" dirty="0" smtClean="0">
                <a:latin typeface="Arial" pitchFamily="34" charset="0"/>
                <a:cs typeface="B Koodak" panose="00000700000000000000" pitchFamily="2" charset="-78"/>
              </a:rPr>
              <a:t> </a:t>
            </a:r>
            <a:r>
              <a:rPr lang="en-US" sz="2800" dirty="0" err="1" smtClean="0">
                <a:latin typeface="Arial" pitchFamily="34" charset="0"/>
                <a:cs typeface="B Koodak" panose="00000700000000000000" pitchFamily="2" charset="-78"/>
              </a:rPr>
              <a:t>نقش</a:t>
            </a:r>
            <a:r>
              <a:rPr lang="en-US" sz="2800" dirty="0" smtClean="0">
                <a:latin typeface="Arial" pitchFamily="34" charset="0"/>
                <a:cs typeface="B Koodak" panose="00000700000000000000" pitchFamily="2" charset="-78"/>
              </a:rPr>
              <a:t> </a:t>
            </a:r>
            <a:r>
              <a:rPr lang="en-US" sz="2800" dirty="0" err="1" smtClean="0">
                <a:latin typeface="Arial" pitchFamily="34" charset="0"/>
                <a:cs typeface="B Koodak" panose="00000700000000000000" pitchFamily="2" charset="-78"/>
              </a:rPr>
              <a:t>اساسی</a:t>
            </a:r>
            <a:r>
              <a:rPr lang="en-US" sz="2800" dirty="0" smtClean="0">
                <a:latin typeface="Arial" pitchFamily="34" charset="0"/>
                <a:cs typeface="B Koodak" panose="00000700000000000000" pitchFamily="2" charset="-78"/>
              </a:rPr>
              <a:t> </a:t>
            </a:r>
            <a:r>
              <a:rPr lang="en-US" sz="2800" dirty="0" err="1" smtClean="0">
                <a:latin typeface="Arial" pitchFamily="34" charset="0"/>
                <a:cs typeface="B Koodak" panose="00000700000000000000" pitchFamily="2" charset="-78"/>
              </a:rPr>
              <a:t>ایفا</a:t>
            </a:r>
            <a:r>
              <a:rPr lang="en-US" sz="2800" dirty="0" smtClean="0">
                <a:latin typeface="Arial" pitchFamily="34" charset="0"/>
                <a:cs typeface="B Koodak" panose="00000700000000000000" pitchFamily="2" charset="-78"/>
              </a:rPr>
              <a:t> </a:t>
            </a:r>
            <a:r>
              <a:rPr lang="en-US" sz="2800" dirty="0" err="1" smtClean="0">
                <a:latin typeface="Arial" pitchFamily="34" charset="0"/>
                <a:cs typeface="B Koodak" panose="00000700000000000000" pitchFamily="2" charset="-78"/>
              </a:rPr>
              <a:t>می</a:t>
            </a:r>
            <a:r>
              <a:rPr lang="en-US" sz="2800" dirty="0" smtClean="0">
                <a:latin typeface="Arial" pitchFamily="34" charset="0"/>
                <a:cs typeface="B Koodak" panose="00000700000000000000" pitchFamily="2" charset="-78"/>
              </a:rPr>
              <a:t> </a:t>
            </a:r>
            <a:r>
              <a:rPr lang="en-US" sz="2800" dirty="0" err="1" smtClean="0">
                <a:latin typeface="Arial" pitchFamily="34" charset="0"/>
                <a:cs typeface="B Koodak" panose="00000700000000000000" pitchFamily="2" charset="-78"/>
              </a:rPr>
              <a:t>نماید</a:t>
            </a:r>
            <a:r>
              <a:rPr lang="en-US" sz="2800" dirty="0" smtClean="0">
                <a:latin typeface="Arial" pitchFamily="34" charset="0"/>
                <a:cs typeface="B Koodak" panose="00000700000000000000" pitchFamily="2" charset="-78"/>
              </a:rPr>
              <a:t>.</a:t>
            </a:r>
            <a:r>
              <a:rPr lang="fa-IR" sz="2800" dirty="0" smtClean="0">
                <a:latin typeface="Arial" pitchFamily="34" charset="0"/>
                <a:cs typeface="Arial" pitchFamily="34" charset="0"/>
              </a:rPr>
              <a:t/>
            </a:r>
            <a:br>
              <a:rPr lang="fa-IR" sz="2800" dirty="0" smtClean="0">
                <a:latin typeface="Arial" pitchFamily="34" charset="0"/>
                <a:cs typeface="Arial" pitchFamily="34" charset="0"/>
              </a:rPr>
            </a:br>
            <a:r>
              <a:rPr lang="fa-IR" sz="2800" dirty="0" smtClean="0">
                <a:latin typeface="Arial" pitchFamily="34" charset="0"/>
                <a:cs typeface="Arial" pitchFamily="34" charset="0"/>
              </a:rPr>
              <a:t/>
            </a:r>
            <a:br>
              <a:rPr lang="fa-IR" sz="2800" dirty="0" smtClean="0">
                <a:latin typeface="Arial" pitchFamily="34" charset="0"/>
                <a:cs typeface="Arial" pitchFamily="34" charset="0"/>
              </a:rPr>
            </a:br>
            <a:r>
              <a:rPr lang="fa-IR" sz="2800" dirty="0" smtClean="0">
                <a:latin typeface="Arial" pitchFamily="34" charset="0"/>
                <a:cs typeface="Arial" pitchFamily="34" charset="0"/>
              </a:rPr>
              <a:t/>
            </a:r>
            <a:br>
              <a:rPr lang="fa-IR" sz="2800" dirty="0" smtClean="0">
                <a:latin typeface="Arial" pitchFamily="34" charset="0"/>
                <a:cs typeface="Arial" pitchFamily="34" charset="0"/>
              </a:rPr>
            </a:br>
            <a:r>
              <a:rPr lang="fa-IR" sz="2800" dirty="0" smtClean="0">
                <a:latin typeface="Arial" pitchFamily="34" charset="0"/>
                <a:cs typeface="Arial" pitchFamily="34" charset="0"/>
              </a:rPr>
              <a:t/>
            </a:r>
            <a:br>
              <a:rPr lang="fa-IR" sz="2800" dirty="0" smtClean="0">
                <a:latin typeface="Arial" pitchFamily="34" charset="0"/>
                <a:cs typeface="Arial" pitchFamily="34" charset="0"/>
              </a:rPr>
            </a:br>
            <a:r>
              <a:rPr lang="en-US" sz="2800" dirty="0" smtClean="0">
                <a:latin typeface="Arial" pitchFamily="34" charset="0"/>
                <a:cs typeface="Arial" pitchFamily="34" charset="0"/>
              </a:rPr>
              <a:t/>
            </a:r>
            <a:br>
              <a:rPr lang="en-US" sz="2800" dirty="0" smtClean="0">
                <a:latin typeface="Arial" pitchFamily="34" charset="0"/>
                <a:cs typeface="Arial" pitchFamily="34" charset="0"/>
              </a:rPr>
            </a:br>
            <a:endParaRPr lang="fa-IR" sz="2800" dirty="0">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err="1" smtClean="0">
                <a:solidFill>
                  <a:srgbClr val="C00000"/>
                </a:solidFill>
                <a:cs typeface="B Koodak" panose="00000700000000000000" pitchFamily="2" charset="-78"/>
              </a:rPr>
              <a:t>کاربرد</a:t>
            </a:r>
            <a:r>
              <a:rPr lang="en-US" dirty="0" smtClean="0">
                <a:solidFill>
                  <a:srgbClr val="C00000"/>
                </a:solidFill>
                <a:cs typeface="B Koodak" panose="00000700000000000000" pitchFamily="2" charset="-78"/>
              </a:rPr>
              <a:t> </a:t>
            </a:r>
            <a:r>
              <a:rPr lang="en-US" dirty="0" err="1" smtClean="0">
                <a:solidFill>
                  <a:srgbClr val="C00000"/>
                </a:solidFill>
                <a:cs typeface="B Koodak" panose="00000700000000000000" pitchFamily="2" charset="-78"/>
              </a:rPr>
              <a:t>حسابداری</a:t>
            </a:r>
            <a:r>
              <a:rPr lang="en-US" dirty="0" smtClean="0">
                <a:solidFill>
                  <a:srgbClr val="C00000"/>
                </a:solidFill>
                <a:cs typeface="B Koodak" panose="00000700000000000000" pitchFamily="2" charset="-78"/>
              </a:rPr>
              <a:t> و </a:t>
            </a:r>
            <a:r>
              <a:rPr lang="en-US" dirty="0" err="1" smtClean="0">
                <a:solidFill>
                  <a:srgbClr val="C00000"/>
                </a:solidFill>
                <a:cs typeface="B Koodak" panose="00000700000000000000" pitchFamily="2" charset="-78"/>
              </a:rPr>
              <a:t>گزارشگری</a:t>
            </a:r>
            <a:r>
              <a:rPr lang="en-US" dirty="0" smtClean="0">
                <a:solidFill>
                  <a:srgbClr val="C00000"/>
                </a:solidFill>
                <a:cs typeface="B Koodak" panose="00000700000000000000" pitchFamily="2" charset="-78"/>
              </a:rPr>
              <a:t> </a:t>
            </a:r>
            <a:r>
              <a:rPr lang="en-US" dirty="0" err="1" smtClean="0">
                <a:solidFill>
                  <a:srgbClr val="C00000"/>
                </a:solidFill>
                <a:cs typeface="B Koodak" panose="00000700000000000000" pitchFamily="2" charset="-78"/>
              </a:rPr>
              <a:t>مالی</a:t>
            </a:r>
            <a:r>
              <a:rPr lang="en-US" dirty="0" smtClean="0">
                <a:solidFill>
                  <a:srgbClr val="C00000"/>
                </a:solidFill>
                <a:cs typeface="B Koodak" panose="00000700000000000000" pitchFamily="2" charset="-78"/>
              </a:rPr>
              <a:t> </a:t>
            </a:r>
            <a:r>
              <a:rPr lang="en-US" dirty="0" err="1" smtClean="0">
                <a:solidFill>
                  <a:srgbClr val="C00000"/>
                </a:solidFill>
                <a:cs typeface="B Koodak" panose="00000700000000000000" pitchFamily="2" charset="-78"/>
              </a:rPr>
              <a:t>دولتی</a:t>
            </a:r>
            <a:endParaRPr lang="fa-IR" dirty="0">
              <a:cs typeface="B Koodak" panose="00000700000000000000" pitchFamily="2" charset="-78"/>
            </a:endParaRPr>
          </a:p>
        </p:txBody>
      </p:sp>
      <p:sp>
        <p:nvSpPr>
          <p:cNvPr id="3" name="Content Placeholder 2"/>
          <p:cNvSpPr>
            <a:spLocks noGrp="1"/>
          </p:cNvSpPr>
          <p:nvPr>
            <p:ph idx="1"/>
          </p:nvPr>
        </p:nvSpPr>
        <p:spPr>
          <a:xfrm>
            <a:off x="971600" y="1447800"/>
            <a:ext cx="7992888" cy="5293568"/>
          </a:xfrm>
        </p:spPr>
        <p:txBody>
          <a:bodyPr>
            <a:normAutofit lnSpcReduction="10000"/>
          </a:bodyPr>
          <a:lstStyle/>
          <a:p>
            <a:pPr>
              <a:buNone/>
            </a:pPr>
            <a:r>
              <a:rPr lang="en-US" sz="2800" dirty="0" smtClean="0">
                <a:cs typeface="B Koodak" panose="00000700000000000000" pitchFamily="2" charset="-78"/>
              </a:rPr>
              <a:t>-1ا</a:t>
            </a:r>
            <a:r>
              <a:rPr lang="en-US" sz="2700" dirty="0" smtClean="0">
                <a:cs typeface="B Koodak" panose="00000700000000000000" pitchFamily="2" charset="-78"/>
              </a:rPr>
              <a:t>طلاعات </a:t>
            </a:r>
            <a:r>
              <a:rPr lang="en-US" sz="2700" dirty="0" err="1" smtClean="0">
                <a:cs typeface="B Koodak" panose="00000700000000000000" pitchFamily="2" charset="-78"/>
              </a:rPr>
              <a:t>مفید</a:t>
            </a:r>
            <a:r>
              <a:rPr lang="en-US" sz="2700" dirty="0" smtClean="0">
                <a:cs typeface="B Koodak" panose="00000700000000000000" pitchFamily="2" charset="-78"/>
              </a:rPr>
              <a:t> و </a:t>
            </a:r>
            <a:r>
              <a:rPr lang="en-US" sz="2700" dirty="0" err="1" smtClean="0">
                <a:cs typeface="B Koodak" panose="00000700000000000000" pitchFamily="2" charset="-78"/>
              </a:rPr>
              <a:t>قابل</a:t>
            </a:r>
            <a:r>
              <a:rPr lang="en-US" sz="2700" dirty="0" smtClean="0">
                <a:cs typeface="B Koodak" panose="00000700000000000000" pitchFamily="2" charset="-78"/>
              </a:rPr>
              <a:t> </a:t>
            </a:r>
            <a:r>
              <a:rPr lang="en-US" sz="2700" dirty="0" err="1" smtClean="0">
                <a:cs typeface="B Koodak" panose="00000700000000000000" pitchFamily="2" charset="-78"/>
              </a:rPr>
              <a:t>اعتمادی</a:t>
            </a:r>
            <a:r>
              <a:rPr lang="en-US" sz="2700" dirty="0" smtClean="0">
                <a:cs typeface="B Koodak" panose="00000700000000000000" pitchFamily="2" charset="-78"/>
              </a:rPr>
              <a:t> </a:t>
            </a:r>
            <a:r>
              <a:rPr lang="en-US" sz="2700" dirty="0" err="1" smtClean="0">
                <a:cs typeface="B Koodak" panose="00000700000000000000" pitchFamily="2" charset="-78"/>
              </a:rPr>
              <a:t>را</a:t>
            </a:r>
            <a:r>
              <a:rPr lang="en-US" sz="2700" dirty="0" smtClean="0">
                <a:cs typeface="B Koodak" panose="00000700000000000000" pitchFamily="2" charset="-78"/>
              </a:rPr>
              <a:t> </a:t>
            </a:r>
            <a:r>
              <a:rPr lang="en-US" sz="2700" dirty="0" err="1" smtClean="0">
                <a:cs typeface="B Koodak" panose="00000700000000000000" pitchFamily="2" charset="-78"/>
              </a:rPr>
              <a:t>برای</a:t>
            </a:r>
            <a:r>
              <a:rPr lang="en-US" sz="2700" dirty="0" smtClean="0">
                <a:cs typeface="B Koodak" panose="00000700000000000000" pitchFamily="2" charset="-78"/>
              </a:rPr>
              <a:t> </a:t>
            </a:r>
            <a:r>
              <a:rPr lang="en-US" sz="2700" dirty="0" err="1" smtClean="0">
                <a:cs typeface="B Koodak" panose="00000700000000000000" pitchFamily="2" charset="-78"/>
              </a:rPr>
              <a:t>تعین</a:t>
            </a:r>
            <a:r>
              <a:rPr lang="en-US" sz="2700" dirty="0" smtClean="0">
                <a:cs typeface="B Koodak" panose="00000700000000000000" pitchFamily="2" charset="-78"/>
              </a:rPr>
              <a:t> و </a:t>
            </a:r>
            <a:r>
              <a:rPr lang="en-US" sz="2700" dirty="0" err="1" smtClean="0">
                <a:cs typeface="B Koodak" panose="00000700000000000000" pitchFamily="2" charset="-78"/>
              </a:rPr>
              <a:t>پیش</a:t>
            </a:r>
            <a:r>
              <a:rPr lang="en-US" sz="2700" dirty="0" smtClean="0">
                <a:cs typeface="B Koodak" panose="00000700000000000000" pitchFamily="2" charset="-78"/>
              </a:rPr>
              <a:t> </a:t>
            </a:r>
            <a:r>
              <a:rPr lang="en-US" sz="2700" dirty="0" err="1" smtClean="0">
                <a:cs typeface="B Koodak" panose="00000700000000000000" pitchFamily="2" charset="-78"/>
              </a:rPr>
              <a:t>بینی</a:t>
            </a:r>
            <a:r>
              <a:rPr lang="en-US" sz="2700" dirty="0" smtClean="0">
                <a:cs typeface="B Koodak" panose="00000700000000000000" pitchFamily="2" charset="-78"/>
              </a:rPr>
              <a:t> </a:t>
            </a:r>
            <a:r>
              <a:rPr lang="en-US" sz="2700" dirty="0" err="1" smtClean="0">
                <a:cs typeface="B Koodak" panose="00000700000000000000" pitchFamily="2" charset="-78"/>
              </a:rPr>
              <a:t>ورود</a:t>
            </a:r>
            <a:r>
              <a:rPr lang="en-US" sz="2700" dirty="0" smtClean="0">
                <a:cs typeface="B Koodak" panose="00000700000000000000" pitchFamily="2" charset="-78"/>
              </a:rPr>
              <a:t> </a:t>
            </a:r>
            <a:r>
              <a:rPr lang="en-US" sz="2700" dirty="0" err="1" smtClean="0">
                <a:cs typeface="B Koodak" panose="00000700000000000000" pitchFamily="2" charset="-78"/>
              </a:rPr>
              <a:t>خروج</a:t>
            </a:r>
            <a:r>
              <a:rPr lang="en-US" sz="2700" dirty="0" smtClean="0">
                <a:cs typeface="B Koodak" panose="00000700000000000000" pitchFamily="2" charset="-78"/>
              </a:rPr>
              <a:t> و </a:t>
            </a:r>
            <a:r>
              <a:rPr lang="en-US" sz="2700" dirty="0" err="1" smtClean="0">
                <a:cs typeface="B Koodak" panose="00000700000000000000" pitchFamily="2" charset="-78"/>
              </a:rPr>
              <a:t>مانده</a:t>
            </a:r>
            <a:r>
              <a:rPr lang="en-US" sz="2700" dirty="0" smtClean="0">
                <a:cs typeface="B Koodak" panose="00000700000000000000" pitchFamily="2" charset="-78"/>
              </a:rPr>
              <a:t> </a:t>
            </a:r>
            <a:r>
              <a:rPr lang="en-US" sz="2700" dirty="0" err="1" smtClean="0">
                <a:cs typeface="B Koodak" panose="00000700000000000000" pitchFamily="2" charset="-78"/>
              </a:rPr>
              <a:t>منابع</a:t>
            </a:r>
            <a:r>
              <a:rPr lang="en-US" sz="2700" dirty="0" smtClean="0">
                <a:cs typeface="B Koodak" panose="00000700000000000000" pitchFamily="2" charset="-78"/>
              </a:rPr>
              <a:t> </a:t>
            </a:r>
            <a:r>
              <a:rPr lang="en-US" sz="2700" dirty="0" err="1" smtClean="0">
                <a:cs typeface="B Koodak" panose="00000700000000000000" pitchFamily="2" charset="-78"/>
              </a:rPr>
              <a:t>مالی</a:t>
            </a:r>
            <a:r>
              <a:rPr lang="en-US" sz="2700" dirty="0" smtClean="0">
                <a:cs typeface="B Koodak" panose="00000700000000000000" pitchFamily="2" charset="-78"/>
              </a:rPr>
              <a:t> </a:t>
            </a:r>
            <a:r>
              <a:rPr lang="en-US" sz="2700" dirty="0" err="1" smtClean="0">
                <a:cs typeface="B Koodak" panose="00000700000000000000" pitchFamily="2" charset="-78"/>
              </a:rPr>
              <a:t>دولت</a:t>
            </a:r>
            <a:r>
              <a:rPr lang="en-US" sz="2700" dirty="0" smtClean="0">
                <a:cs typeface="B Koodak" panose="00000700000000000000" pitchFamily="2" charset="-78"/>
              </a:rPr>
              <a:t> </a:t>
            </a:r>
            <a:r>
              <a:rPr lang="en-US" sz="2700" dirty="0" err="1" smtClean="0">
                <a:cs typeface="B Koodak" panose="00000700000000000000" pitchFamily="2" charset="-78"/>
              </a:rPr>
              <a:t>تهیه</a:t>
            </a:r>
            <a:r>
              <a:rPr lang="en-US" sz="2700" dirty="0" smtClean="0">
                <a:cs typeface="B Koodak" panose="00000700000000000000" pitchFamily="2" charset="-78"/>
              </a:rPr>
              <a:t> و </a:t>
            </a:r>
            <a:r>
              <a:rPr lang="en-US" sz="2700" dirty="0" err="1" smtClean="0">
                <a:cs typeface="B Koodak" panose="00000700000000000000" pitchFamily="2" charset="-78"/>
              </a:rPr>
              <a:t>در</a:t>
            </a:r>
            <a:r>
              <a:rPr lang="en-US" sz="2700" dirty="0" smtClean="0">
                <a:cs typeface="B Koodak" panose="00000700000000000000" pitchFamily="2" charset="-78"/>
              </a:rPr>
              <a:t> </a:t>
            </a:r>
            <a:r>
              <a:rPr lang="en-US" sz="2700" dirty="0" err="1" smtClean="0">
                <a:cs typeface="B Koodak" panose="00000700000000000000" pitchFamily="2" charset="-78"/>
              </a:rPr>
              <a:t>دسترس</a:t>
            </a:r>
            <a:r>
              <a:rPr lang="en-US" sz="2700" dirty="0" smtClean="0">
                <a:cs typeface="B Koodak" panose="00000700000000000000" pitchFamily="2" charset="-78"/>
              </a:rPr>
              <a:t> </a:t>
            </a:r>
            <a:r>
              <a:rPr lang="en-US" sz="2700" dirty="0" err="1" smtClean="0">
                <a:cs typeface="B Koodak" panose="00000700000000000000" pitchFamily="2" charset="-78"/>
              </a:rPr>
              <a:t>مسولین</a:t>
            </a:r>
            <a:r>
              <a:rPr lang="en-US" sz="2700" dirty="0" smtClean="0">
                <a:cs typeface="B Koodak" panose="00000700000000000000" pitchFamily="2" charset="-78"/>
              </a:rPr>
              <a:t> </a:t>
            </a:r>
            <a:r>
              <a:rPr lang="en-US" sz="2700" dirty="0" err="1" smtClean="0">
                <a:cs typeface="B Koodak" panose="00000700000000000000" pitchFamily="2" charset="-78"/>
              </a:rPr>
              <a:t>دستگاههای</a:t>
            </a:r>
            <a:r>
              <a:rPr lang="en-US" sz="2700" dirty="0" smtClean="0">
                <a:cs typeface="B Koodak" panose="00000700000000000000" pitchFamily="2" charset="-78"/>
              </a:rPr>
              <a:t> </a:t>
            </a:r>
            <a:r>
              <a:rPr lang="en-US" sz="2700" dirty="0" err="1" smtClean="0">
                <a:cs typeface="B Koodak" panose="00000700000000000000" pitchFamily="2" charset="-78"/>
              </a:rPr>
              <a:t>دولتی</a:t>
            </a:r>
            <a:r>
              <a:rPr lang="en-US" sz="2700" dirty="0" smtClean="0">
                <a:cs typeface="B Koodak" panose="00000700000000000000" pitchFamily="2" charset="-78"/>
              </a:rPr>
              <a:t> و </a:t>
            </a:r>
            <a:r>
              <a:rPr lang="en-US" sz="2700" dirty="0" err="1" smtClean="0">
                <a:cs typeface="B Koodak" panose="00000700000000000000" pitchFamily="2" charset="-78"/>
              </a:rPr>
              <a:t>یا</a:t>
            </a:r>
            <a:r>
              <a:rPr lang="en-US" sz="2700" dirty="0" smtClean="0">
                <a:cs typeface="B Koodak" panose="00000700000000000000" pitchFamily="2" charset="-78"/>
              </a:rPr>
              <a:t> </a:t>
            </a:r>
            <a:r>
              <a:rPr lang="en-US" sz="2700" dirty="0" err="1" smtClean="0">
                <a:cs typeface="B Koodak" panose="00000700000000000000" pitchFamily="2" charset="-78"/>
              </a:rPr>
              <a:t>مسولین</a:t>
            </a:r>
            <a:r>
              <a:rPr lang="en-US" sz="2700" dirty="0" smtClean="0">
                <a:cs typeface="B Koodak" panose="00000700000000000000" pitchFamily="2" charset="-78"/>
              </a:rPr>
              <a:t> </a:t>
            </a:r>
            <a:r>
              <a:rPr lang="en-US" sz="2700" dirty="0" err="1" smtClean="0">
                <a:cs typeface="B Koodak" panose="00000700000000000000" pitchFamily="2" charset="-78"/>
              </a:rPr>
              <a:t>ارشد</a:t>
            </a:r>
            <a:r>
              <a:rPr lang="en-US" sz="2700" dirty="0" smtClean="0">
                <a:cs typeface="B Koodak" panose="00000700000000000000" pitchFamily="2" charset="-78"/>
              </a:rPr>
              <a:t> </a:t>
            </a:r>
            <a:r>
              <a:rPr lang="en-US" sz="2700" dirty="0" err="1" smtClean="0">
                <a:cs typeface="B Koodak" panose="00000700000000000000" pitchFamily="2" charset="-78"/>
              </a:rPr>
              <a:t>مالی</a:t>
            </a:r>
            <a:r>
              <a:rPr lang="en-US" sz="2700" dirty="0" smtClean="0">
                <a:cs typeface="B Koodak" panose="00000700000000000000" pitchFamily="2" charset="-78"/>
              </a:rPr>
              <a:t> </a:t>
            </a:r>
            <a:r>
              <a:rPr lang="en-US" sz="2700" dirty="0" err="1" smtClean="0">
                <a:cs typeface="B Koodak" panose="00000700000000000000" pitchFamily="2" charset="-78"/>
              </a:rPr>
              <a:t>دولت</a:t>
            </a:r>
            <a:r>
              <a:rPr lang="en-US" sz="2700" dirty="0" smtClean="0">
                <a:cs typeface="B Koodak" panose="00000700000000000000" pitchFamily="2" charset="-78"/>
              </a:rPr>
              <a:t> </a:t>
            </a:r>
            <a:r>
              <a:rPr lang="en-US" sz="2700" dirty="0" err="1" smtClean="0">
                <a:cs typeface="B Koodak" panose="00000700000000000000" pitchFamily="2" charset="-78"/>
              </a:rPr>
              <a:t>قرار</a:t>
            </a:r>
            <a:r>
              <a:rPr lang="en-US" sz="2700" dirty="0" smtClean="0">
                <a:cs typeface="B Koodak" panose="00000700000000000000" pitchFamily="2" charset="-78"/>
              </a:rPr>
              <a:t> </a:t>
            </a:r>
            <a:r>
              <a:rPr lang="en-US" sz="2700" dirty="0" err="1" smtClean="0">
                <a:cs typeface="B Koodak" panose="00000700000000000000" pitchFamily="2" charset="-78"/>
              </a:rPr>
              <a:t>میدهد</a:t>
            </a:r>
            <a:r>
              <a:rPr lang="en-US" sz="2700" dirty="0" smtClean="0">
                <a:cs typeface="B Koodak" panose="00000700000000000000" pitchFamily="2" charset="-78"/>
              </a:rPr>
              <a:t>.</a:t>
            </a:r>
          </a:p>
          <a:p>
            <a:pPr>
              <a:buNone/>
            </a:pPr>
            <a:r>
              <a:rPr lang="en-US" sz="2700" dirty="0" smtClean="0">
                <a:cs typeface="B Koodak" panose="00000700000000000000" pitchFamily="2" charset="-78"/>
              </a:rPr>
              <a:t>-2اطلاعات </a:t>
            </a:r>
            <a:r>
              <a:rPr lang="en-US" sz="2700" dirty="0" err="1" smtClean="0">
                <a:cs typeface="B Koodak" panose="00000700000000000000" pitchFamily="2" charset="-78"/>
              </a:rPr>
              <a:t>مالی</a:t>
            </a:r>
            <a:r>
              <a:rPr lang="en-US" sz="2700" dirty="0" smtClean="0">
                <a:cs typeface="B Koodak" panose="00000700000000000000" pitchFamily="2" charset="-78"/>
              </a:rPr>
              <a:t> </a:t>
            </a:r>
            <a:r>
              <a:rPr lang="en-US" sz="2700" dirty="0" err="1" smtClean="0">
                <a:cs typeface="B Koodak" panose="00000700000000000000" pitchFamily="2" charset="-78"/>
              </a:rPr>
              <a:t>معتبری</a:t>
            </a:r>
            <a:r>
              <a:rPr lang="en-US" sz="2700" dirty="0" smtClean="0">
                <a:cs typeface="B Koodak" panose="00000700000000000000" pitchFamily="2" charset="-78"/>
              </a:rPr>
              <a:t> </a:t>
            </a:r>
            <a:r>
              <a:rPr lang="en-US" sz="2700" dirty="0" err="1" smtClean="0">
                <a:cs typeface="B Koodak" panose="00000700000000000000" pitchFamily="2" charset="-78"/>
              </a:rPr>
              <a:t>برای</a:t>
            </a:r>
            <a:r>
              <a:rPr lang="en-US" sz="2700" dirty="0" smtClean="0">
                <a:cs typeface="B Koodak" panose="00000700000000000000" pitchFamily="2" charset="-78"/>
              </a:rPr>
              <a:t> </a:t>
            </a:r>
            <a:r>
              <a:rPr lang="en-US" sz="2700" dirty="0" err="1" smtClean="0">
                <a:cs typeface="B Koodak" panose="00000700000000000000" pitchFamily="2" charset="-78"/>
              </a:rPr>
              <a:t>تعین</a:t>
            </a:r>
            <a:r>
              <a:rPr lang="en-US" sz="2700" dirty="0" smtClean="0">
                <a:cs typeface="B Koodak" panose="00000700000000000000" pitchFamily="2" charset="-78"/>
              </a:rPr>
              <a:t> و </a:t>
            </a:r>
            <a:r>
              <a:rPr lang="en-US" sz="2700" dirty="0" err="1" smtClean="0">
                <a:cs typeface="B Koodak" panose="00000700000000000000" pitchFamily="2" charset="-78"/>
              </a:rPr>
              <a:t>پیش</a:t>
            </a:r>
            <a:r>
              <a:rPr lang="en-US" sz="2700" dirty="0" smtClean="0">
                <a:cs typeface="B Koodak" panose="00000700000000000000" pitchFamily="2" charset="-78"/>
              </a:rPr>
              <a:t> </a:t>
            </a:r>
            <a:r>
              <a:rPr lang="en-US" sz="2700" dirty="0" err="1" smtClean="0">
                <a:cs typeface="B Koodak" panose="00000700000000000000" pitchFamily="2" charset="-78"/>
              </a:rPr>
              <a:t>بینی</a:t>
            </a:r>
            <a:r>
              <a:rPr lang="en-US" sz="2700" dirty="0" smtClean="0">
                <a:cs typeface="B Koodak" panose="00000700000000000000" pitchFamily="2" charset="-78"/>
              </a:rPr>
              <a:t> </a:t>
            </a:r>
            <a:r>
              <a:rPr lang="en-US" sz="2700" dirty="0" err="1" smtClean="0">
                <a:cs typeface="B Koodak" panose="00000700000000000000" pitchFamily="2" charset="-78"/>
              </a:rPr>
              <a:t>وضعیت</a:t>
            </a:r>
            <a:r>
              <a:rPr lang="en-US" sz="2700" dirty="0" smtClean="0">
                <a:cs typeface="B Koodak" panose="00000700000000000000" pitchFamily="2" charset="-78"/>
              </a:rPr>
              <a:t> </a:t>
            </a:r>
            <a:r>
              <a:rPr lang="en-US" sz="2700" dirty="0" err="1" smtClean="0">
                <a:cs typeface="B Koodak" panose="00000700000000000000" pitchFamily="2" charset="-78"/>
              </a:rPr>
              <a:t>مالی</a:t>
            </a:r>
            <a:r>
              <a:rPr lang="en-US" sz="2700" dirty="0" smtClean="0">
                <a:cs typeface="B Koodak" panose="00000700000000000000" pitchFamily="2" charset="-78"/>
              </a:rPr>
              <a:t> </a:t>
            </a:r>
            <a:r>
              <a:rPr lang="en-US" sz="2700" dirty="0" err="1" smtClean="0">
                <a:cs typeface="B Koodak" panose="00000700000000000000" pitchFamily="2" charset="-78"/>
              </a:rPr>
              <a:t>دولت</a:t>
            </a:r>
            <a:r>
              <a:rPr lang="en-US" sz="2700" dirty="0" smtClean="0">
                <a:cs typeface="B Koodak" panose="00000700000000000000" pitchFamily="2" charset="-78"/>
              </a:rPr>
              <a:t> و </a:t>
            </a:r>
            <a:r>
              <a:rPr lang="en-US" sz="2700" dirty="0" err="1" smtClean="0">
                <a:cs typeface="B Koodak" panose="00000700000000000000" pitchFamily="2" charset="-78"/>
              </a:rPr>
              <a:t>واحدهای</a:t>
            </a:r>
            <a:r>
              <a:rPr lang="en-US" sz="2700" dirty="0" smtClean="0">
                <a:cs typeface="B Koodak" panose="00000700000000000000" pitchFamily="2" charset="-78"/>
              </a:rPr>
              <a:t> </a:t>
            </a:r>
            <a:r>
              <a:rPr lang="en-US" sz="2700" dirty="0" err="1" smtClean="0">
                <a:cs typeface="B Koodak" panose="00000700000000000000" pitchFamily="2" charset="-78"/>
              </a:rPr>
              <a:t>تابعه</a:t>
            </a:r>
            <a:r>
              <a:rPr lang="en-US" sz="2700" dirty="0" smtClean="0">
                <a:cs typeface="B Koodak" panose="00000700000000000000" pitchFamily="2" charset="-78"/>
              </a:rPr>
              <a:t> </a:t>
            </a:r>
            <a:r>
              <a:rPr lang="en-US" sz="2700" dirty="0" err="1" smtClean="0">
                <a:cs typeface="B Koodak" panose="00000700000000000000" pitchFamily="2" charset="-78"/>
              </a:rPr>
              <a:t>آن</a:t>
            </a:r>
            <a:r>
              <a:rPr lang="en-US" sz="2700" dirty="0" smtClean="0">
                <a:cs typeface="B Koodak" panose="00000700000000000000" pitchFamily="2" charset="-78"/>
              </a:rPr>
              <a:t> </a:t>
            </a:r>
            <a:r>
              <a:rPr lang="en-US" sz="2700" dirty="0" err="1" smtClean="0">
                <a:cs typeface="B Koodak" panose="00000700000000000000" pitchFamily="2" charset="-78"/>
              </a:rPr>
              <a:t>تهیه</a:t>
            </a:r>
            <a:r>
              <a:rPr lang="en-US" sz="2700" dirty="0" smtClean="0">
                <a:cs typeface="B Koodak" panose="00000700000000000000" pitchFamily="2" charset="-78"/>
              </a:rPr>
              <a:t> و </a:t>
            </a:r>
            <a:r>
              <a:rPr lang="en-US" sz="2700" dirty="0" err="1" smtClean="0">
                <a:cs typeface="B Koodak" panose="00000700000000000000" pitchFamily="2" charset="-78"/>
              </a:rPr>
              <a:t>در</a:t>
            </a:r>
            <a:r>
              <a:rPr lang="en-US" sz="2700" dirty="0" smtClean="0">
                <a:cs typeface="B Koodak" panose="00000700000000000000" pitchFamily="2" charset="-78"/>
              </a:rPr>
              <a:t> </a:t>
            </a:r>
            <a:r>
              <a:rPr lang="en-US" sz="2700" dirty="0" err="1" smtClean="0">
                <a:cs typeface="B Koodak" panose="00000700000000000000" pitchFamily="2" charset="-78"/>
              </a:rPr>
              <a:t>اختیار</a:t>
            </a:r>
            <a:r>
              <a:rPr lang="en-US" sz="2700" dirty="0" smtClean="0">
                <a:cs typeface="B Koodak" panose="00000700000000000000" pitchFamily="2" charset="-78"/>
              </a:rPr>
              <a:t> </a:t>
            </a:r>
            <a:r>
              <a:rPr lang="en-US" sz="2700" dirty="0" err="1" smtClean="0">
                <a:cs typeface="B Koodak" panose="00000700000000000000" pitchFamily="2" charset="-78"/>
              </a:rPr>
              <a:t>تصمیم</a:t>
            </a:r>
            <a:r>
              <a:rPr lang="en-US" sz="2700" dirty="0" smtClean="0">
                <a:cs typeface="B Koodak" panose="00000700000000000000" pitchFamily="2" charset="-78"/>
              </a:rPr>
              <a:t> </a:t>
            </a:r>
            <a:r>
              <a:rPr lang="en-US" sz="2700" dirty="0" err="1" smtClean="0">
                <a:cs typeface="B Koodak" panose="00000700000000000000" pitchFamily="2" charset="-78"/>
              </a:rPr>
              <a:t>گیرندگان</a:t>
            </a:r>
            <a:r>
              <a:rPr lang="en-US" sz="2700" dirty="0" smtClean="0">
                <a:cs typeface="B Koodak" panose="00000700000000000000" pitchFamily="2" charset="-78"/>
              </a:rPr>
              <a:t> </a:t>
            </a:r>
            <a:r>
              <a:rPr lang="en-US" sz="2700" dirty="0" err="1" smtClean="0">
                <a:cs typeface="B Koodak" panose="00000700000000000000" pitchFamily="2" charset="-78"/>
              </a:rPr>
              <a:t>قرار</a:t>
            </a:r>
            <a:r>
              <a:rPr lang="en-US" sz="2700" dirty="0" smtClean="0">
                <a:cs typeface="B Koodak" panose="00000700000000000000" pitchFamily="2" charset="-78"/>
              </a:rPr>
              <a:t> </a:t>
            </a:r>
            <a:r>
              <a:rPr lang="en-US" sz="2700" dirty="0" err="1" smtClean="0">
                <a:cs typeface="B Koodak" panose="00000700000000000000" pitchFamily="2" charset="-78"/>
              </a:rPr>
              <a:t>میدهد</a:t>
            </a:r>
            <a:r>
              <a:rPr lang="en-US" sz="2700" dirty="0" smtClean="0">
                <a:cs typeface="B Koodak" panose="00000700000000000000" pitchFamily="2" charset="-78"/>
              </a:rPr>
              <a:t>.</a:t>
            </a:r>
          </a:p>
          <a:p>
            <a:pPr>
              <a:buNone/>
            </a:pPr>
            <a:r>
              <a:rPr lang="en-US" sz="2700" dirty="0" smtClean="0">
                <a:cs typeface="B Koodak" panose="00000700000000000000" pitchFamily="2" charset="-78"/>
              </a:rPr>
              <a:t>-3اطلاعات </a:t>
            </a:r>
            <a:r>
              <a:rPr lang="en-US" sz="2700" dirty="0" err="1" smtClean="0">
                <a:cs typeface="B Koodak" panose="00000700000000000000" pitchFamily="2" charset="-78"/>
              </a:rPr>
              <a:t>لازم</a:t>
            </a:r>
            <a:r>
              <a:rPr lang="en-US" sz="2700" dirty="0" smtClean="0">
                <a:cs typeface="B Koodak" panose="00000700000000000000" pitchFamily="2" charset="-78"/>
              </a:rPr>
              <a:t> و </a:t>
            </a:r>
            <a:r>
              <a:rPr lang="en-US" sz="2700" dirty="0" err="1" smtClean="0">
                <a:cs typeface="B Koodak" panose="00000700000000000000" pitchFamily="2" charset="-78"/>
              </a:rPr>
              <a:t>مفیدی</a:t>
            </a:r>
            <a:r>
              <a:rPr lang="en-US" sz="2700" dirty="0" smtClean="0">
                <a:cs typeface="B Koodak" panose="00000700000000000000" pitchFamily="2" charset="-78"/>
              </a:rPr>
              <a:t> </a:t>
            </a:r>
            <a:r>
              <a:rPr lang="en-US" sz="2700" dirty="0" err="1" smtClean="0">
                <a:cs typeface="B Koodak" panose="00000700000000000000" pitchFamily="2" charset="-78"/>
              </a:rPr>
              <a:t>را</a:t>
            </a:r>
            <a:r>
              <a:rPr lang="en-US" sz="2700" dirty="0" smtClean="0">
                <a:cs typeface="B Koodak" panose="00000700000000000000" pitchFamily="2" charset="-78"/>
              </a:rPr>
              <a:t> </a:t>
            </a:r>
            <a:r>
              <a:rPr lang="en-US" sz="2700" dirty="0" err="1" smtClean="0">
                <a:cs typeface="B Koodak" panose="00000700000000000000" pitchFamily="2" charset="-78"/>
              </a:rPr>
              <a:t>برای</a:t>
            </a:r>
            <a:r>
              <a:rPr lang="en-US" sz="2700" dirty="0" smtClean="0">
                <a:cs typeface="B Koodak" panose="00000700000000000000" pitchFamily="2" charset="-78"/>
              </a:rPr>
              <a:t> </a:t>
            </a:r>
            <a:r>
              <a:rPr lang="en-US" sz="2700" dirty="0" err="1" smtClean="0">
                <a:cs typeface="B Koodak" panose="00000700000000000000" pitchFamily="2" charset="-78"/>
              </a:rPr>
              <a:t>برنامه</a:t>
            </a:r>
            <a:r>
              <a:rPr lang="en-US" sz="2700" dirty="0" smtClean="0">
                <a:cs typeface="B Koodak" panose="00000700000000000000" pitchFamily="2" charset="-78"/>
              </a:rPr>
              <a:t> </a:t>
            </a:r>
            <a:r>
              <a:rPr lang="en-US" sz="2700" dirty="0" err="1" smtClean="0">
                <a:cs typeface="B Koodak" panose="00000700000000000000" pitchFamily="2" charset="-78"/>
              </a:rPr>
              <a:t>ریزی</a:t>
            </a:r>
            <a:r>
              <a:rPr lang="en-US" sz="2700" dirty="0" smtClean="0">
                <a:cs typeface="B Koodak" panose="00000700000000000000" pitchFamily="2" charset="-78"/>
              </a:rPr>
              <a:t> و </a:t>
            </a:r>
            <a:r>
              <a:rPr lang="en-US" sz="2700" dirty="0" err="1" smtClean="0">
                <a:cs typeface="B Koodak" panose="00000700000000000000" pitchFamily="2" charset="-78"/>
              </a:rPr>
              <a:t>بودجه</a:t>
            </a:r>
            <a:r>
              <a:rPr lang="en-US" sz="2700" dirty="0" smtClean="0">
                <a:cs typeface="B Koodak" panose="00000700000000000000" pitchFamily="2" charset="-78"/>
              </a:rPr>
              <a:t> </a:t>
            </a:r>
            <a:r>
              <a:rPr lang="en-US" sz="2700" dirty="0" err="1" smtClean="0">
                <a:cs typeface="B Koodak" panose="00000700000000000000" pitchFamily="2" charset="-78"/>
              </a:rPr>
              <a:t>بندی</a:t>
            </a:r>
            <a:r>
              <a:rPr lang="en-US" sz="2700" dirty="0" smtClean="0">
                <a:cs typeface="B Koodak" panose="00000700000000000000" pitchFamily="2" charset="-78"/>
              </a:rPr>
              <a:t> </a:t>
            </a:r>
            <a:r>
              <a:rPr lang="en-US" sz="2700" dirty="0" err="1" smtClean="0">
                <a:cs typeface="B Koodak" panose="00000700000000000000" pitchFamily="2" charset="-78"/>
              </a:rPr>
              <a:t>جمع</a:t>
            </a:r>
            <a:r>
              <a:rPr lang="en-US" sz="2700" dirty="0" smtClean="0">
                <a:cs typeface="B Koodak" panose="00000700000000000000" pitchFamily="2" charset="-78"/>
              </a:rPr>
              <a:t> </a:t>
            </a:r>
            <a:r>
              <a:rPr lang="en-US" sz="2700" dirty="0" err="1" smtClean="0">
                <a:cs typeface="B Koodak" panose="00000700000000000000" pitchFamily="2" charset="-78"/>
              </a:rPr>
              <a:t>آوری</a:t>
            </a:r>
            <a:r>
              <a:rPr lang="en-US" sz="2700" dirty="0" smtClean="0">
                <a:cs typeface="B Koodak" panose="00000700000000000000" pitchFamily="2" charset="-78"/>
              </a:rPr>
              <a:t> و </a:t>
            </a:r>
            <a:r>
              <a:rPr lang="en-US" sz="2700" dirty="0" err="1" smtClean="0">
                <a:cs typeface="B Koodak" panose="00000700000000000000" pitchFamily="2" charset="-78"/>
              </a:rPr>
              <a:t>پس</a:t>
            </a:r>
            <a:r>
              <a:rPr lang="en-US" sz="2700" dirty="0" smtClean="0">
                <a:cs typeface="B Koodak" panose="00000700000000000000" pitchFamily="2" charset="-78"/>
              </a:rPr>
              <a:t> </a:t>
            </a:r>
            <a:r>
              <a:rPr lang="en-US" sz="2700" dirty="0" err="1" smtClean="0">
                <a:cs typeface="B Koodak" panose="00000700000000000000" pitchFamily="2" charset="-78"/>
              </a:rPr>
              <a:t>از</a:t>
            </a:r>
            <a:r>
              <a:rPr lang="en-US" sz="2700" dirty="0" smtClean="0">
                <a:cs typeface="B Koodak" panose="00000700000000000000" pitchFamily="2" charset="-78"/>
              </a:rPr>
              <a:t> </a:t>
            </a:r>
            <a:r>
              <a:rPr lang="en-US" sz="2700" dirty="0" err="1" smtClean="0">
                <a:cs typeface="B Koodak" panose="00000700000000000000" pitchFamily="2" charset="-78"/>
              </a:rPr>
              <a:t>قابل</a:t>
            </a:r>
            <a:r>
              <a:rPr lang="en-US" sz="2700" dirty="0" smtClean="0">
                <a:cs typeface="B Koodak" panose="00000700000000000000" pitchFamily="2" charset="-78"/>
              </a:rPr>
              <a:t> </a:t>
            </a:r>
            <a:r>
              <a:rPr lang="en-US" sz="2700" dirty="0" err="1" smtClean="0">
                <a:cs typeface="B Koodak" panose="00000700000000000000" pitchFamily="2" charset="-78"/>
              </a:rPr>
              <a:t>استفاده</a:t>
            </a:r>
            <a:r>
              <a:rPr lang="en-US" sz="2700" dirty="0" smtClean="0">
                <a:cs typeface="B Koodak" panose="00000700000000000000" pitchFamily="2" charset="-78"/>
              </a:rPr>
              <a:t> </a:t>
            </a:r>
            <a:r>
              <a:rPr lang="en-US" sz="2700" dirty="0" err="1" smtClean="0">
                <a:cs typeface="B Koodak" panose="00000700000000000000" pitchFamily="2" charset="-78"/>
              </a:rPr>
              <a:t>نمودن</a:t>
            </a:r>
            <a:r>
              <a:rPr lang="en-US" sz="2700" dirty="0" smtClean="0">
                <a:cs typeface="B Koodak" panose="00000700000000000000" pitchFamily="2" charset="-78"/>
              </a:rPr>
              <a:t> </a:t>
            </a:r>
            <a:r>
              <a:rPr lang="en-US" sz="2700" dirty="0" err="1" smtClean="0">
                <a:cs typeface="B Koodak" panose="00000700000000000000" pitchFamily="2" charset="-78"/>
              </a:rPr>
              <a:t>آن</a:t>
            </a:r>
            <a:r>
              <a:rPr lang="en-US" sz="2700" dirty="0" smtClean="0">
                <a:cs typeface="B Koodak" panose="00000700000000000000" pitchFamily="2" charset="-78"/>
              </a:rPr>
              <a:t> </a:t>
            </a:r>
            <a:r>
              <a:rPr lang="en-US" sz="2700" dirty="0" err="1" smtClean="0">
                <a:cs typeface="B Koodak" panose="00000700000000000000" pitchFamily="2" charset="-78"/>
              </a:rPr>
              <a:t>در</a:t>
            </a:r>
            <a:r>
              <a:rPr lang="en-US" sz="2700" dirty="0" smtClean="0">
                <a:cs typeface="B Koodak" panose="00000700000000000000" pitchFamily="2" charset="-78"/>
              </a:rPr>
              <a:t> </a:t>
            </a:r>
            <a:r>
              <a:rPr lang="en-US" sz="2700" dirty="0" err="1" smtClean="0">
                <a:cs typeface="B Koodak" panose="00000700000000000000" pitchFamily="2" charset="-78"/>
              </a:rPr>
              <a:t>اختیار</a:t>
            </a:r>
            <a:r>
              <a:rPr lang="en-US" sz="2700" dirty="0" smtClean="0">
                <a:cs typeface="B Koodak" panose="00000700000000000000" pitchFamily="2" charset="-78"/>
              </a:rPr>
              <a:t> </a:t>
            </a:r>
            <a:r>
              <a:rPr lang="en-US" sz="2700" dirty="0" err="1" smtClean="0">
                <a:cs typeface="B Koodak" panose="00000700000000000000" pitchFamily="2" charset="-78"/>
              </a:rPr>
              <a:t>مسولین</a:t>
            </a:r>
            <a:r>
              <a:rPr lang="en-US" sz="2700" dirty="0" smtClean="0">
                <a:cs typeface="B Koodak" panose="00000700000000000000" pitchFamily="2" charset="-78"/>
              </a:rPr>
              <a:t> </a:t>
            </a:r>
            <a:r>
              <a:rPr lang="en-US" sz="2700" dirty="0" err="1" smtClean="0">
                <a:cs typeface="B Koodak" panose="00000700000000000000" pitchFamily="2" charset="-78"/>
              </a:rPr>
              <a:t>مختلف</a:t>
            </a:r>
            <a:r>
              <a:rPr lang="en-US" sz="2700" dirty="0" smtClean="0">
                <a:cs typeface="B Koodak" panose="00000700000000000000" pitchFamily="2" charset="-78"/>
              </a:rPr>
              <a:t> </a:t>
            </a:r>
            <a:r>
              <a:rPr lang="en-US" sz="2700" dirty="0" err="1" smtClean="0">
                <a:cs typeface="B Koodak" panose="00000700000000000000" pitchFamily="2" charset="-78"/>
              </a:rPr>
              <a:t>رده</a:t>
            </a:r>
            <a:r>
              <a:rPr lang="en-US" sz="2700" dirty="0" smtClean="0">
                <a:cs typeface="B Koodak" panose="00000700000000000000" pitchFamily="2" charset="-78"/>
              </a:rPr>
              <a:t> </a:t>
            </a:r>
            <a:r>
              <a:rPr lang="en-US" sz="2700" dirty="0" err="1" smtClean="0">
                <a:cs typeface="B Koodak" panose="00000700000000000000" pitchFamily="2" charset="-78"/>
              </a:rPr>
              <a:t>های</a:t>
            </a:r>
            <a:r>
              <a:rPr lang="en-US" sz="2700" dirty="0" smtClean="0">
                <a:cs typeface="B Koodak" panose="00000700000000000000" pitchFamily="2" charset="-78"/>
              </a:rPr>
              <a:t> </a:t>
            </a:r>
            <a:r>
              <a:rPr lang="en-US" sz="2700" dirty="0" err="1" smtClean="0">
                <a:cs typeface="B Koodak" panose="00000700000000000000" pitchFamily="2" charset="-78"/>
              </a:rPr>
              <a:t>مدیریت</a:t>
            </a:r>
            <a:r>
              <a:rPr lang="en-US" sz="2700" dirty="0" smtClean="0">
                <a:cs typeface="B Koodak" panose="00000700000000000000" pitchFamily="2" charset="-78"/>
              </a:rPr>
              <a:t> </a:t>
            </a:r>
            <a:r>
              <a:rPr lang="en-US" sz="2700" dirty="0" err="1" smtClean="0">
                <a:cs typeface="B Koodak" panose="00000700000000000000" pitchFamily="2" charset="-78"/>
              </a:rPr>
              <a:t>دولتی</a:t>
            </a:r>
            <a:r>
              <a:rPr lang="en-US" sz="2700" dirty="0" smtClean="0">
                <a:cs typeface="B Koodak" panose="00000700000000000000" pitchFamily="2" charset="-78"/>
              </a:rPr>
              <a:t> </a:t>
            </a:r>
            <a:r>
              <a:rPr lang="en-US" sz="2700" dirty="0" err="1" smtClean="0">
                <a:cs typeface="B Koodak" panose="00000700000000000000" pitchFamily="2" charset="-78"/>
              </a:rPr>
              <a:t>قرار</a:t>
            </a:r>
            <a:r>
              <a:rPr lang="en-US" sz="2700" dirty="0" smtClean="0">
                <a:cs typeface="B Koodak" panose="00000700000000000000" pitchFamily="2" charset="-78"/>
              </a:rPr>
              <a:t> </a:t>
            </a:r>
            <a:r>
              <a:rPr lang="en-US" sz="2700" dirty="0" err="1" smtClean="0">
                <a:cs typeface="B Koodak" panose="00000700000000000000" pitchFamily="2" charset="-78"/>
              </a:rPr>
              <a:t>می</a:t>
            </a:r>
            <a:r>
              <a:rPr lang="en-US" sz="2700" dirty="0" smtClean="0">
                <a:cs typeface="B Koodak" panose="00000700000000000000" pitchFamily="2" charset="-78"/>
              </a:rPr>
              <a:t> </a:t>
            </a:r>
            <a:r>
              <a:rPr lang="en-US" sz="2700" dirty="0" err="1" smtClean="0">
                <a:cs typeface="B Koodak" panose="00000700000000000000" pitchFamily="2" charset="-78"/>
              </a:rPr>
              <a:t>دهد</a:t>
            </a:r>
            <a:r>
              <a:rPr lang="en-US" sz="2700" dirty="0" smtClean="0">
                <a:cs typeface="B Koodak" panose="00000700000000000000" pitchFamily="2" charset="-78"/>
              </a:rPr>
              <a:t> .</a:t>
            </a:r>
          </a:p>
          <a:p>
            <a:pPr>
              <a:buNone/>
            </a:pPr>
            <a:r>
              <a:rPr lang="en-US" sz="2700" dirty="0" smtClean="0">
                <a:cs typeface="B Koodak" panose="00000700000000000000" pitchFamily="2" charset="-78"/>
              </a:rPr>
              <a:t>-4سیستم </a:t>
            </a:r>
            <a:r>
              <a:rPr lang="en-US" sz="2700" dirty="0" err="1" smtClean="0">
                <a:cs typeface="B Koodak" panose="00000700000000000000" pitchFamily="2" charset="-78"/>
              </a:rPr>
              <a:t>حسابداری</a:t>
            </a:r>
            <a:r>
              <a:rPr lang="en-US" sz="2700" dirty="0" smtClean="0">
                <a:cs typeface="B Koodak" panose="00000700000000000000" pitchFamily="2" charset="-78"/>
              </a:rPr>
              <a:t> </a:t>
            </a:r>
            <a:r>
              <a:rPr lang="en-US" sz="2700" dirty="0" err="1" smtClean="0">
                <a:cs typeface="B Koodak" panose="00000700000000000000" pitchFamily="2" charset="-78"/>
              </a:rPr>
              <a:t>دولتی</a:t>
            </a:r>
            <a:r>
              <a:rPr lang="en-US" sz="2700" dirty="0" smtClean="0">
                <a:cs typeface="B Koodak" panose="00000700000000000000" pitchFamily="2" charset="-78"/>
              </a:rPr>
              <a:t> </a:t>
            </a:r>
            <a:r>
              <a:rPr lang="en-US" sz="2700" dirty="0" err="1" smtClean="0">
                <a:cs typeface="B Koodak" panose="00000700000000000000" pitchFamily="2" charset="-78"/>
              </a:rPr>
              <a:t>ابزار</a:t>
            </a:r>
            <a:r>
              <a:rPr lang="en-US" sz="2700" dirty="0" smtClean="0">
                <a:cs typeface="B Koodak" panose="00000700000000000000" pitchFamily="2" charset="-78"/>
              </a:rPr>
              <a:t> </a:t>
            </a:r>
            <a:r>
              <a:rPr lang="en-US" sz="2700" dirty="0" err="1" smtClean="0">
                <a:cs typeface="B Koodak" panose="00000700000000000000" pitchFamily="2" charset="-78"/>
              </a:rPr>
              <a:t>مناسبی</a:t>
            </a:r>
            <a:r>
              <a:rPr lang="en-US" sz="2700" dirty="0" smtClean="0">
                <a:cs typeface="B Koodak" panose="00000700000000000000" pitchFamily="2" charset="-78"/>
              </a:rPr>
              <a:t> </a:t>
            </a:r>
            <a:r>
              <a:rPr lang="en-US" sz="2700" dirty="0" err="1" smtClean="0">
                <a:cs typeface="B Koodak" panose="00000700000000000000" pitchFamily="2" charset="-78"/>
              </a:rPr>
              <a:t>برای</a:t>
            </a:r>
            <a:r>
              <a:rPr lang="en-US" sz="2700" dirty="0" smtClean="0">
                <a:cs typeface="B Koodak" panose="00000700000000000000" pitchFamily="2" charset="-78"/>
              </a:rPr>
              <a:t> </a:t>
            </a:r>
            <a:r>
              <a:rPr lang="en-US" sz="2700" dirty="0" err="1" smtClean="0">
                <a:cs typeface="B Koodak" panose="00000700000000000000" pitchFamily="2" charset="-78"/>
              </a:rPr>
              <a:t>بررسی</a:t>
            </a:r>
            <a:r>
              <a:rPr lang="en-US" sz="2700" dirty="0" smtClean="0">
                <a:cs typeface="B Koodak" panose="00000700000000000000" pitchFamily="2" charset="-78"/>
              </a:rPr>
              <a:t> </a:t>
            </a:r>
            <a:r>
              <a:rPr lang="en-US" sz="2700" dirty="0" err="1" smtClean="0">
                <a:cs typeface="B Koodak" panose="00000700000000000000" pitchFamily="2" charset="-78"/>
              </a:rPr>
              <a:t>کارائی</a:t>
            </a:r>
            <a:r>
              <a:rPr lang="en-US" sz="2700" dirty="0" smtClean="0">
                <a:cs typeface="B Koodak" panose="00000700000000000000" pitchFamily="2" charset="-78"/>
              </a:rPr>
              <a:t> </a:t>
            </a:r>
            <a:r>
              <a:rPr lang="en-US" sz="2700" dirty="0" err="1" smtClean="0">
                <a:cs typeface="B Koodak" panose="00000700000000000000" pitchFamily="2" charset="-78"/>
              </a:rPr>
              <a:t>مدیران</a:t>
            </a:r>
            <a:r>
              <a:rPr lang="en-US" sz="2700" dirty="0" smtClean="0">
                <a:cs typeface="B Koodak" panose="00000700000000000000" pitchFamily="2" charset="-78"/>
              </a:rPr>
              <a:t> </a:t>
            </a:r>
            <a:r>
              <a:rPr lang="en-US" sz="2700" dirty="0" err="1" smtClean="0">
                <a:cs typeface="B Koodak" panose="00000700000000000000" pitchFamily="2" charset="-78"/>
              </a:rPr>
              <a:t>اجرائی</a:t>
            </a:r>
            <a:r>
              <a:rPr lang="en-US" sz="2700" dirty="0" smtClean="0">
                <a:cs typeface="B Koodak" panose="00000700000000000000" pitchFamily="2" charset="-78"/>
              </a:rPr>
              <a:t> </a:t>
            </a:r>
            <a:r>
              <a:rPr lang="en-US" sz="2700" dirty="0" err="1" smtClean="0">
                <a:cs typeface="B Koodak" panose="00000700000000000000" pitchFamily="2" charset="-78"/>
              </a:rPr>
              <a:t>به</a:t>
            </a:r>
            <a:r>
              <a:rPr lang="en-US" sz="2700" dirty="0" smtClean="0">
                <a:cs typeface="B Koodak" panose="00000700000000000000" pitchFamily="2" charset="-78"/>
              </a:rPr>
              <a:t> </a:t>
            </a:r>
            <a:r>
              <a:rPr lang="en-US" sz="2700" dirty="0" err="1" smtClean="0">
                <a:cs typeface="B Koodak" panose="00000700000000000000" pitchFamily="2" charset="-78"/>
              </a:rPr>
              <a:t>حساب</a:t>
            </a:r>
            <a:r>
              <a:rPr lang="en-US" sz="2700" dirty="0" smtClean="0">
                <a:cs typeface="B Koodak" panose="00000700000000000000" pitchFamily="2" charset="-78"/>
              </a:rPr>
              <a:t> </a:t>
            </a:r>
            <a:r>
              <a:rPr lang="en-US" sz="2700" dirty="0" err="1" smtClean="0">
                <a:cs typeface="B Koodak" panose="00000700000000000000" pitchFamily="2" charset="-78"/>
              </a:rPr>
              <a:t>می</a:t>
            </a:r>
            <a:r>
              <a:rPr lang="en-US" sz="2700" dirty="0" smtClean="0">
                <a:cs typeface="B Koodak" panose="00000700000000000000" pitchFamily="2" charset="-78"/>
              </a:rPr>
              <a:t> </a:t>
            </a:r>
            <a:r>
              <a:rPr lang="en-US" sz="2700" dirty="0" err="1" smtClean="0">
                <a:cs typeface="B Koodak" panose="00000700000000000000" pitchFamily="2" charset="-78"/>
              </a:rPr>
              <a:t>آید</a:t>
            </a:r>
            <a:r>
              <a:rPr lang="en-US" sz="2700" dirty="0" smtClean="0">
                <a:cs typeface="B Koodak" panose="00000700000000000000" pitchFamily="2" charset="-78"/>
              </a:rPr>
              <a:t>.</a:t>
            </a:r>
          </a:p>
          <a:p>
            <a:pPr>
              <a:buNone/>
            </a:pPr>
            <a:r>
              <a:rPr lang="en-US" sz="2700" dirty="0" smtClean="0">
                <a:cs typeface="B Koodak" panose="00000700000000000000" pitchFamily="2" charset="-78"/>
              </a:rPr>
              <a:t>-5ایجاد </a:t>
            </a:r>
            <a:r>
              <a:rPr lang="en-US" sz="2700" dirty="0" err="1" smtClean="0">
                <a:cs typeface="B Koodak" panose="00000700000000000000" pitchFamily="2" charset="-78"/>
              </a:rPr>
              <a:t>ارتباط</a:t>
            </a:r>
            <a:r>
              <a:rPr lang="en-US" sz="2700" dirty="0" smtClean="0">
                <a:cs typeface="B Koodak" panose="00000700000000000000" pitchFamily="2" charset="-78"/>
              </a:rPr>
              <a:t> </a:t>
            </a:r>
            <a:r>
              <a:rPr lang="en-US" sz="2700" dirty="0" err="1" smtClean="0">
                <a:cs typeface="B Koodak" panose="00000700000000000000" pitchFamily="2" charset="-78"/>
              </a:rPr>
              <a:t>صحیح</a:t>
            </a:r>
            <a:r>
              <a:rPr lang="en-US" sz="2700" dirty="0" smtClean="0">
                <a:cs typeface="B Koodak" panose="00000700000000000000" pitchFamily="2" charset="-78"/>
              </a:rPr>
              <a:t> </a:t>
            </a:r>
            <a:r>
              <a:rPr lang="en-US" sz="2700" dirty="0" err="1" smtClean="0">
                <a:cs typeface="B Koodak" panose="00000700000000000000" pitchFamily="2" charset="-78"/>
              </a:rPr>
              <a:t>بین</a:t>
            </a:r>
            <a:r>
              <a:rPr lang="en-US" sz="2700" dirty="0" smtClean="0">
                <a:cs typeface="B Koodak" panose="00000700000000000000" pitchFamily="2" charset="-78"/>
              </a:rPr>
              <a:t> </a:t>
            </a:r>
            <a:r>
              <a:rPr lang="en-US" sz="2700" dirty="0" err="1" smtClean="0">
                <a:cs typeface="B Koodak" panose="00000700000000000000" pitchFamily="2" charset="-78"/>
              </a:rPr>
              <a:t>واحدهای</a:t>
            </a:r>
            <a:r>
              <a:rPr lang="en-US" sz="2700" dirty="0" smtClean="0">
                <a:cs typeface="B Koodak" panose="00000700000000000000" pitchFamily="2" charset="-78"/>
              </a:rPr>
              <a:t> </a:t>
            </a:r>
            <a:r>
              <a:rPr lang="en-US" sz="2700" dirty="0" err="1" smtClean="0">
                <a:cs typeface="B Koodak" panose="00000700000000000000" pitchFamily="2" charset="-78"/>
              </a:rPr>
              <a:t>اجرائی</a:t>
            </a:r>
            <a:r>
              <a:rPr lang="en-US" sz="2700" dirty="0" smtClean="0">
                <a:cs typeface="B Koodak" panose="00000700000000000000" pitchFamily="2" charset="-78"/>
              </a:rPr>
              <a:t> </a:t>
            </a:r>
            <a:r>
              <a:rPr lang="en-US" sz="2700" dirty="0" err="1" smtClean="0">
                <a:cs typeface="B Koodak" panose="00000700000000000000" pitchFamily="2" charset="-78"/>
              </a:rPr>
              <a:t>دولت</a:t>
            </a:r>
            <a:r>
              <a:rPr lang="en-US" sz="2700" dirty="0" smtClean="0">
                <a:cs typeface="B Koodak" panose="00000700000000000000" pitchFamily="2" charset="-78"/>
              </a:rPr>
              <a:t>.</a:t>
            </a:r>
          </a:p>
          <a:p>
            <a:pPr>
              <a:buNone/>
            </a:pPr>
            <a:endParaRPr lang="fa-IR" sz="2700"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r"/>
            <a:r>
              <a:rPr lang="en-US" sz="4800" dirty="0" err="1" smtClean="0">
                <a:solidFill>
                  <a:srgbClr val="C00000"/>
                </a:solidFill>
                <a:cs typeface="B Titr" panose="00000700000000000000" pitchFamily="2" charset="-78"/>
              </a:rPr>
              <a:t>استفاده</a:t>
            </a:r>
            <a:r>
              <a:rPr lang="en-US" sz="4800" dirty="0" smtClean="0">
                <a:solidFill>
                  <a:srgbClr val="C00000"/>
                </a:solidFill>
                <a:cs typeface="B Titr" panose="00000700000000000000" pitchFamily="2" charset="-78"/>
              </a:rPr>
              <a:t> </a:t>
            </a:r>
            <a:r>
              <a:rPr lang="en-US" sz="4800" dirty="0" err="1" smtClean="0">
                <a:solidFill>
                  <a:srgbClr val="C00000"/>
                </a:solidFill>
                <a:cs typeface="B Titr" panose="00000700000000000000" pitchFamily="2" charset="-78"/>
              </a:rPr>
              <a:t>کنندگان</a:t>
            </a:r>
            <a:r>
              <a:rPr lang="en-US" sz="4800" dirty="0" smtClean="0">
                <a:solidFill>
                  <a:srgbClr val="C00000"/>
                </a:solidFill>
                <a:cs typeface="B Titr" panose="00000700000000000000" pitchFamily="2" charset="-78"/>
              </a:rPr>
              <a:t> </a:t>
            </a:r>
            <a:r>
              <a:rPr lang="en-US" sz="4800" dirty="0" err="1" smtClean="0">
                <a:solidFill>
                  <a:srgbClr val="C00000"/>
                </a:solidFill>
                <a:cs typeface="B Titr" panose="00000700000000000000" pitchFamily="2" charset="-78"/>
              </a:rPr>
              <a:t>از</a:t>
            </a:r>
            <a:r>
              <a:rPr lang="en-US" sz="4800" dirty="0" smtClean="0">
                <a:solidFill>
                  <a:srgbClr val="C00000"/>
                </a:solidFill>
                <a:cs typeface="B Titr" panose="00000700000000000000" pitchFamily="2" charset="-78"/>
              </a:rPr>
              <a:t> </a:t>
            </a:r>
            <a:r>
              <a:rPr lang="en-US" sz="4800" dirty="0" err="1" smtClean="0">
                <a:solidFill>
                  <a:srgbClr val="C00000"/>
                </a:solidFill>
                <a:cs typeface="B Titr" panose="00000700000000000000" pitchFamily="2" charset="-78"/>
              </a:rPr>
              <a:t>حسابداری</a:t>
            </a:r>
            <a:r>
              <a:rPr lang="en-US" sz="4800" dirty="0" smtClean="0">
                <a:solidFill>
                  <a:srgbClr val="C00000"/>
                </a:solidFill>
                <a:cs typeface="B Titr" panose="00000700000000000000" pitchFamily="2" charset="-78"/>
              </a:rPr>
              <a:t> </a:t>
            </a:r>
            <a:r>
              <a:rPr lang="en-US" sz="4800" dirty="0" err="1" smtClean="0">
                <a:solidFill>
                  <a:srgbClr val="C00000"/>
                </a:solidFill>
                <a:cs typeface="B Titr" panose="00000700000000000000" pitchFamily="2" charset="-78"/>
              </a:rPr>
              <a:t>دولتی</a:t>
            </a:r>
            <a:endParaRPr lang="fa-IR" sz="4800" dirty="0">
              <a:cs typeface="B Titr" panose="00000700000000000000" pitchFamily="2" charset="-78"/>
            </a:endParaRPr>
          </a:p>
        </p:txBody>
      </p:sp>
      <p:sp>
        <p:nvSpPr>
          <p:cNvPr id="3" name="Content Placeholder 2"/>
          <p:cNvSpPr>
            <a:spLocks noGrp="1"/>
          </p:cNvSpPr>
          <p:nvPr>
            <p:ph idx="1"/>
          </p:nvPr>
        </p:nvSpPr>
        <p:spPr/>
        <p:txBody>
          <a:bodyPr>
            <a:normAutofit lnSpcReduction="10000"/>
          </a:bodyPr>
          <a:lstStyle/>
          <a:p>
            <a:pPr>
              <a:buNone/>
            </a:pPr>
            <a:endParaRPr lang="en-US" dirty="0" smtClean="0">
              <a:cs typeface="B Koodak" panose="00000700000000000000" pitchFamily="2" charset="-78"/>
            </a:endParaRPr>
          </a:p>
          <a:p>
            <a:pPr>
              <a:buNone/>
            </a:pPr>
            <a:r>
              <a:rPr lang="en-US" dirty="0" err="1" smtClean="0">
                <a:cs typeface="B Koodak" panose="00000700000000000000" pitchFamily="2" charset="-78"/>
              </a:rPr>
              <a:t>استفاده</a:t>
            </a:r>
            <a:r>
              <a:rPr lang="en-US" dirty="0" smtClean="0">
                <a:cs typeface="B Koodak" panose="00000700000000000000" pitchFamily="2" charset="-78"/>
              </a:rPr>
              <a:t> </a:t>
            </a:r>
            <a:r>
              <a:rPr lang="en-US" dirty="0" err="1" smtClean="0">
                <a:cs typeface="B Koodak" panose="00000700000000000000" pitchFamily="2" charset="-78"/>
              </a:rPr>
              <a:t>کنندگان</a:t>
            </a:r>
            <a:r>
              <a:rPr lang="en-US" dirty="0" smtClean="0">
                <a:cs typeface="B Koodak" panose="00000700000000000000" pitchFamily="2" charset="-78"/>
              </a:rPr>
              <a:t> </a:t>
            </a:r>
            <a:r>
              <a:rPr lang="en-US" dirty="0" err="1" smtClean="0">
                <a:cs typeface="B Koodak" panose="00000700000000000000" pitchFamily="2" charset="-78"/>
              </a:rPr>
              <a:t>داخل</a:t>
            </a:r>
            <a:r>
              <a:rPr lang="en-US" dirty="0" smtClean="0">
                <a:cs typeface="B Koodak" panose="00000700000000000000" pitchFamily="2" charset="-78"/>
              </a:rPr>
              <a:t> </a:t>
            </a:r>
            <a:r>
              <a:rPr lang="en-US" dirty="0" err="1" smtClean="0">
                <a:cs typeface="B Koodak" panose="00000700000000000000" pitchFamily="2" charset="-78"/>
              </a:rPr>
              <a:t>سازمان</a:t>
            </a:r>
            <a:r>
              <a:rPr lang="en-US" dirty="0" smtClean="0">
                <a:cs typeface="B Koodak" panose="00000700000000000000" pitchFamily="2" charset="-78"/>
              </a:rPr>
              <a:t> </a:t>
            </a:r>
            <a:r>
              <a:rPr lang="en-US" dirty="0" err="1" smtClean="0">
                <a:cs typeface="B Koodak" panose="00000700000000000000" pitchFamily="2" charset="-78"/>
              </a:rPr>
              <a:t>که</a:t>
            </a:r>
            <a:r>
              <a:rPr lang="en-US" dirty="0" smtClean="0">
                <a:cs typeface="B Koodak" panose="00000700000000000000" pitchFamily="2" charset="-78"/>
              </a:rPr>
              <a:t> </a:t>
            </a:r>
            <a:r>
              <a:rPr lang="en-US" dirty="0" err="1" smtClean="0">
                <a:cs typeface="B Koodak" panose="00000700000000000000" pitchFamily="2" charset="-78"/>
              </a:rPr>
              <a:t>بطور</a:t>
            </a:r>
            <a:r>
              <a:rPr lang="en-US" dirty="0" smtClean="0">
                <a:cs typeface="B Koodak" panose="00000700000000000000" pitchFamily="2" charset="-78"/>
              </a:rPr>
              <a:t> </a:t>
            </a:r>
            <a:r>
              <a:rPr lang="en-US" dirty="0" err="1" smtClean="0">
                <a:cs typeface="B Koodak" panose="00000700000000000000" pitchFamily="2" charset="-78"/>
              </a:rPr>
              <a:t>مستقیم</a:t>
            </a:r>
            <a:r>
              <a:rPr lang="en-US" dirty="0" smtClean="0">
                <a:cs typeface="B Koodak" panose="00000700000000000000" pitchFamily="2" charset="-78"/>
              </a:rPr>
              <a:t> </a:t>
            </a:r>
            <a:r>
              <a:rPr lang="en-US" dirty="0" err="1" smtClean="0">
                <a:cs typeface="B Koodak" panose="00000700000000000000" pitchFamily="2" charset="-78"/>
              </a:rPr>
              <a:t>در</a:t>
            </a:r>
            <a:r>
              <a:rPr lang="en-US" dirty="0" smtClean="0">
                <a:cs typeface="B Koodak" panose="00000700000000000000" pitchFamily="2" charset="-78"/>
              </a:rPr>
              <a:t> </a:t>
            </a:r>
            <a:r>
              <a:rPr lang="en-US" dirty="0" err="1" smtClean="0">
                <a:cs typeface="B Koodak" panose="00000700000000000000" pitchFamily="2" charset="-78"/>
              </a:rPr>
              <a:t>فعالیتهای</a:t>
            </a:r>
            <a:r>
              <a:rPr lang="en-US" dirty="0" smtClean="0">
                <a:cs typeface="B Koodak" panose="00000700000000000000" pitchFamily="2" charset="-78"/>
              </a:rPr>
              <a:t> </a:t>
            </a:r>
            <a:r>
              <a:rPr lang="en-US" dirty="0" err="1" smtClean="0">
                <a:cs typeface="B Koodak" panose="00000700000000000000" pitchFamily="2" charset="-78"/>
              </a:rPr>
              <a:t>موسسه</a:t>
            </a:r>
            <a:r>
              <a:rPr lang="en-US" dirty="0" smtClean="0">
                <a:cs typeface="B Koodak" panose="00000700000000000000" pitchFamily="2" charset="-78"/>
              </a:rPr>
              <a:t> </a:t>
            </a:r>
            <a:r>
              <a:rPr lang="en-US" dirty="0" err="1" smtClean="0">
                <a:cs typeface="B Koodak" panose="00000700000000000000" pitchFamily="2" charset="-78"/>
              </a:rPr>
              <a:t>دولتی</a:t>
            </a:r>
            <a:r>
              <a:rPr lang="en-US" dirty="0" smtClean="0">
                <a:cs typeface="B Koodak" panose="00000700000000000000" pitchFamily="2" charset="-78"/>
              </a:rPr>
              <a:t> </a:t>
            </a:r>
            <a:r>
              <a:rPr lang="en-US" dirty="0" err="1" smtClean="0">
                <a:cs typeface="B Koodak" panose="00000700000000000000" pitchFamily="2" charset="-78"/>
              </a:rPr>
              <a:t>شرکت</a:t>
            </a:r>
            <a:r>
              <a:rPr lang="en-US" dirty="0" smtClean="0">
                <a:cs typeface="B Koodak" panose="00000700000000000000" pitchFamily="2" charset="-78"/>
              </a:rPr>
              <a:t> </a:t>
            </a:r>
            <a:r>
              <a:rPr lang="en-US" dirty="0" err="1" smtClean="0">
                <a:cs typeface="B Koodak" panose="00000700000000000000" pitchFamily="2" charset="-78"/>
              </a:rPr>
              <a:t>دارند</a:t>
            </a:r>
            <a:r>
              <a:rPr lang="en-US" dirty="0" smtClean="0">
                <a:cs typeface="B Koodak" panose="00000700000000000000" pitchFamily="2" charset="-78"/>
              </a:rPr>
              <a:t> و </a:t>
            </a:r>
            <a:r>
              <a:rPr lang="en-US" dirty="0" err="1" smtClean="0">
                <a:cs typeface="B Koodak" panose="00000700000000000000" pitchFamily="2" charset="-78"/>
              </a:rPr>
              <a:t>از</a:t>
            </a:r>
            <a:r>
              <a:rPr lang="en-US" dirty="0" smtClean="0">
                <a:cs typeface="B Koodak" panose="00000700000000000000" pitchFamily="2" charset="-78"/>
              </a:rPr>
              <a:t> </a:t>
            </a:r>
            <a:r>
              <a:rPr lang="en-US" dirty="0" err="1" smtClean="0">
                <a:cs typeface="B Koodak" panose="00000700000000000000" pitchFamily="2" charset="-78"/>
              </a:rPr>
              <a:t>اطلاعات</a:t>
            </a:r>
            <a:r>
              <a:rPr lang="en-US" dirty="0" smtClean="0">
                <a:cs typeface="B Koodak" panose="00000700000000000000" pitchFamily="2" charset="-78"/>
              </a:rPr>
              <a:t> </a:t>
            </a:r>
            <a:r>
              <a:rPr lang="en-US" dirty="0" err="1" smtClean="0">
                <a:cs typeface="B Koodak" panose="00000700000000000000" pitchFamily="2" charset="-78"/>
              </a:rPr>
              <a:t>مالی</a:t>
            </a:r>
            <a:r>
              <a:rPr lang="en-US" dirty="0" smtClean="0">
                <a:cs typeface="B Koodak" panose="00000700000000000000" pitchFamily="2" charset="-78"/>
              </a:rPr>
              <a:t> </a:t>
            </a:r>
            <a:r>
              <a:rPr lang="en-US" dirty="0" err="1" smtClean="0">
                <a:cs typeface="B Koodak" panose="00000700000000000000" pitchFamily="2" charset="-78"/>
              </a:rPr>
              <a:t>در</a:t>
            </a:r>
            <a:r>
              <a:rPr lang="en-US" dirty="0" smtClean="0">
                <a:cs typeface="B Koodak" panose="00000700000000000000" pitchFamily="2" charset="-78"/>
              </a:rPr>
              <a:t> </a:t>
            </a:r>
            <a:r>
              <a:rPr lang="en-US" dirty="0" err="1" smtClean="0">
                <a:cs typeface="B Koodak" panose="00000700000000000000" pitchFamily="2" charset="-78"/>
              </a:rPr>
              <a:t>جهت</a:t>
            </a:r>
            <a:r>
              <a:rPr lang="en-US" dirty="0" smtClean="0">
                <a:cs typeface="B Koodak" panose="00000700000000000000" pitchFamily="2" charset="-78"/>
              </a:rPr>
              <a:t> </a:t>
            </a:r>
            <a:r>
              <a:rPr lang="en-US" dirty="0" err="1" smtClean="0">
                <a:cs typeface="B Koodak" panose="00000700000000000000" pitchFamily="2" charset="-78"/>
              </a:rPr>
              <a:t>تصمیم</a:t>
            </a:r>
            <a:r>
              <a:rPr lang="en-US" dirty="0" smtClean="0">
                <a:cs typeface="B Koodak" panose="00000700000000000000" pitchFamily="2" charset="-78"/>
              </a:rPr>
              <a:t> </a:t>
            </a:r>
            <a:r>
              <a:rPr lang="en-US" dirty="0" err="1" smtClean="0">
                <a:cs typeface="B Koodak" panose="00000700000000000000" pitchFamily="2" charset="-78"/>
              </a:rPr>
              <a:t>گیری</a:t>
            </a:r>
            <a:r>
              <a:rPr lang="en-US" dirty="0" smtClean="0">
                <a:cs typeface="B Koodak" panose="00000700000000000000" pitchFamily="2" charset="-78"/>
              </a:rPr>
              <a:t> </a:t>
            </a:r>
            <a:r>
              <a:rPr lang="en-US" dirty="0" err="1" smtClean="0">
                <a:cs typeface="B Koodak" panose="00000700000000000000" pitchFamily="2" charset="-78"/>
              </a:rPr>
              <a:t>استفاده</a:t>
            </a:r>
            <a:r>
              <a:rPr lang="en-US" dirty="0" smtClean="0">
                <a:cs typeface="B Koodak" panose="00000700000000000000" pitchFamily="2" charset="-78"/>
              </a:rPr>
              <a:t> </a:t>
            </a:r>
            <a:r>
              <a:rPr lang="en-US" dirty="0" err="1" smtClean="0">
                <a:cs typeface="B Koodak" panose="00000700000000000000" pitchFamily="2" charset="-78"/>
              </a:rPr>
              <a:t>می</a:t>
            </a:r>
            <a:r>
              <a:rPr lang="en-US" dirty="0" smtClean="0">
                <a:cs typeface="B Koodak" panose="00000700000000000000" pitchFamily="2" charset="-78"/>
              </a:rPr>
              <a:t> </a:t>
            </a:r>
            <a:r>
              <a:rPr lang="en-US" dirty="0" err="1" smtClean="0">
                <a:cs typeface="B Koodak" panose="00000700000000000000" pitchFamily="2" charset="-78"/>
              </a:rPr>
              <a:t>کنند</a:t>
            </a:r>
            <a:r>
              <a:rPr lang="en-US" dirty="0" smtClean="0">
                <a:cs typeface="B Koodak" panose="00000700000000000000" pitchFamily="2" charset="-78"/>
              </a:rPr>
              <a:t>. </a:t>
            </a:r>
            <a:r>
              <a:rPr lang="en-US" dirty="0" err="1" smtClean="0">
                <a:cs typeface="B Koodak" panose="00000700000000000000" pitchFamily="2" charset="-78"/>
              </a:rPr>
              <a:t>مانند</a:t>
            </a:r>
            <a:r>
              <a:rPr lang="en-US" dirty="0" smtClean="0">
                <a:cs typeface="B Koodak" panose="00000700000000000000" pitchFamily="2" charset="-78"/>
              </a:rPr>
              <a:t>:</a:t>
            </a:r>
          </a:p>
          <a:p>
            <a:pPr algn="ctr">
              <a:buNone/>
            </a:pPr>
            <a:r>
              <a:rPr lang="en-US" dirty="0" smtClean="0">
                <a:cs typeface="B Koodak" panose="00000700000000000000" pitchFamily="2" charset="-78"/>
              </a:rPr>
              <a:t>_1     </a:t>
            </a:r>
            <a:r>
              <a:rPr lang="fa-IR" dirty="0" smtClean="0">
                <a:cs typeface="B Koodak" panose="00000700000000000000" pitchFamily="2" charset="-78"/>
              </a:rPr>
              <a:t>مسو</a:t>
            </a:r>
            <a:r>
              <a:rPr lang="en-US" dirty="0" err="1" smtClean="0">
                <a:cs typeface="B Koodak" panose="00000700000000000000" pitchFamily="2" charset="-78"/>
              </a:rPr>
              <a:t>لین</a:t>
            </a:r>
            <a:r>
              <a:rPr lang="en-US" dirty="0" smtClean="0">
                <a:cs typeface="B Koodak" panose="00000700000000000000" pitchFamily="2" charset="-78"/>
              </a:rPr>
              <a:t> </a:t>
            </a:r>
            <a:r>
              <a:rPr lang="en-US" dirty="0" err="1" smtClean="0">
                <a:cs typeface="B Koodak" panose="00000700000000000000" pitchFamily="2" charset="-78"/>
              </a:rPr>
              <a:t>برنامه</a:t>
            </a:r>
            <a:r>
              <a:rPr lang="en-US" dirty="0" smtClean="0">
                <a:cs typeface="B Koodak" panose="00000700000000000000" pitchFamily="2" charset="-78"/>
              </a:rPr>
              <a:t> </a:t>
            </a:r>
            <a:r>
              <a:rPr lang="en-US" dirty="0" err="1" smtClean="0">
                <a:cs typeface="B Koodak" panose="00000700000000000000" pitchFamily="2" charset="-78"/>
              </a:rPr>
              <a:t>ریزی</a:t>
            </a:r>
            <a:endParaRPr lang="en-US" dirty="0" smtClean="0">
              <a:cs typeface="B Koodak" panose="00000700000000000000" pitchFamily="2" charset="-78"/>
            </a:endParaRPr>
          </a:p>
          <a:p>
            <a:pPr>
              <a:buNone/>
            </a:pPr>
            <a:r>
              <a:rPr lang="en-US" dirty="0" smtClean="0">
                <a:cs typeface="B Koodak" panose="00000700000000000000" pitchFamily="2" charset="-78"/>
              </a:rPr>
              <a:t>_2                    </a:t>
            </a:r>
            <a:r>
              <a:rPr lang="en-US" dirty="0" err="1" smtClean="0">
                <a:cs typeface="B Koodak" panose="00000700000000000000" pitchFamily="2" charset="-78"/>
              </a:rPr>
              <a:t>وزیر</a:t>
            </a:r>
            <a:r>
              <a:rPr lang="en-US" dirty="0" smtClean="0">
                <a:cs typeface="B Koodak" panose="00000700000000000000" pitchFamily="2" charset="-78"/>
              </a:rPr>
              <a:t> </a:t>
            </a:r>
            <a:r>
              <a:rPr lang="en-US" dirty="0" err="1" smtClean="0">
                <a:cs typeface="B Koodak" panose="00000700000000000000" pitchFamily="2" charset="-78"/>
              </a:rPr>
              <a:t>یا</a:t>
            </a:r>
            <a:r>
              <a:rPr lang="en-US" dirty="0" smtClean="0">
                <a:cs typeface="B Koodak" panose="00000700000000000000" pitchFamily="2" charset="-78"/>
              </a:rPr>
              <a:t> </a:t>
            </a:r>
            <a:r>
              <a:rPr lang="en-US" dirty="0" err="1" smtClean="0">
                <a:cs typeface="B Koodak" panose="00000700000000000000" pitchFamily="2" charset="-78"/>
              </a:rPr>
              <a:t>رئیس</a:t>
            </a:r>
            <a:r>
              <a:rPr lang="en-US" dirty="0" smtClean="0">
                <a:cs typeface="B Koodak" panose="00000700000000000000" pitchFamily="2" charset="-78"/>
              </a:rPr>
              <a:t> </a:t>
            </a:r>
            <a:r>
              <a:rPr lang="en-US" dirty="0" err="1" smtClean="0">
                <a:cs typeface="B Koodak" panose="00000700000000000000" pitchFamily="2" charset="-78"/>
              </a:rPr>
              <a:t>موسسه</a:t>
            </a:r>
            <a:r>
              <a:rPr lang="en-US" dirty="0" smtClean="0">
                <a:cs typeface="B Koodak" panose="00000700000000000000" pitchFamily="2" charset="-78"/>
              </a:rPr>
              <a:t> </a:t>
            </a:r>
            <a:r>
              <a:rPr lang="en-US" dirty="0" err="1" smtClean="0">
                <a:cs typeface="B Koodak" panose="00000700000000000000" pitchFamily="2" charset="-78"/>
              </a:rPr>
              <a:t>دولتی</a:t>
            </a:r>
            <a:endParaRPr lang="en-US" dirty="0" smtClean="0">
              <a:cs typeface="B Koodak" panose="00000700000000000000" pitchFamily="2" charset="-78"/>
            </a:endParaRPr>
          </a:p>
          <a:p>
            <a:pPr>
              <a:buNone/>
            </a:pPr>
            <a:r>
              <a:rPr lang="en-US" dirty="0" smtClean="0">
                <a:cs typeface="B Koodak" panose="00000700000000000000" pitchFamily="2" charset="-78"/>
              </a:rPr>
              <a:t>_3                    </a:t>
            </a:r>
            <a:r>
              <a:rPr lang="en-US" dirty="0" err="1" smtClean="0">
                <a:cs typeface="B Koodak" panose="00000700000000000000" pitchFamily="2" charset="-78"/>
              </a:rPr>
              <a:t>مدیران</a:t>
            </a:r>
            <a:r>
              <a:rPr lang="en-US" dirty="0" smtClean="0">
                <a:cs typeface="B Koodak" panose="00000700000000000000" pitchFamily="2" charset="-78"/>
              </a:rPr>
              <a:t> </a:t>
            </a:r>
            <a:r>
              <a:rPr lang="en-US" dirty="0" err="1" smtClean="0">
                <a:cs typeface="B Koodak" panose="00000700000000000000" pitchFamily="2" charset="-78"/>
              </a:rPr>
              <a:t>سطوح</a:t>
            </a:r>
            <a:r>
              <a:rPr lang="en-US" dirty="0" smtClean="0">
                <a:cs typeface="B Koodak" panose="00000700000000000000" pitchFamily="2" charset="-78"/>
              </a:rPr>
              <a:t> </a:t>
            </a:r>
            <a:r>
              <a:rPr lang="en-US" dirty="0" err="1" smtClean="0">
                <a:cs typeface="B Koodak" panose="00000700000000000000" pitchFamily="2" charset="-78"/>
              </a:rPr>
              <a:t>میانی</a:t>
            </a:r>
            <a:endParaRPr lang="en-US" dirty="0" smtClean="0">
              <a:cs typeface="B Koodak" panose="00000700000000000000" pitchFamily="2" charset="-78"/>
            </a:endParaRPr>
          </a:p>
          <a:p>
            <a:pPr>
              <a:buNone/>
            </a:pPr>
            <a:r>
              <a:rPr lang="en-US" dirty="0" smtClean="0">
                <a:cs typeface="B Koodak" panose="00000700000000000000" pitchFamily="2" charset="-78"/>
              </a:rPr>
              <a:t>_4                    </a:t>
            </a:r>
            <a:r>
              <a:rPr lang="en-US" dirty="0" err="1" smtClean="0">
                <a:cs typeface="B Koodak" panose="00000700000000000000" pitchFamily="2" charset="-78"/>
              </a:rPr>
              <a:t>بازرسان</a:t>
            </a:r>
            <a:r>
              <a:rPr lang="en-US" dirty="0" smtClean="0">
                <a:cs typeface="B Koodak" panose="00000700000000000000" pitchFamily="2" charset="-78"/>
              </a:rPr>
              <a:t> و </a:t>
            </a:r>
            <a:r>
              <a:rPr lang="en-US" dirty="0" err="1" smtClean="0">
                <a:cs typeface="B Koodak" panose="00000700000000000000" pitchFamily="2" charset="-78"/>
              </a:rPr>
              <a:t>حسابرسان</a:t>
            </a:r>
            <a:r>
              <a:rPr lang="en-US" dirty="0" smtClean="0">
                <a:cs typeface="B Koodak" panose="00000700000000000000" pitchFamily="2" charset="-78"/>
              </a:rPr>
              <a:t> </a:t>
            </a:r>
            <a:r>
              <a:rPr lang="en-US" dirty="0" err="1" smtClean="0">
                <a:cs typeface="B Koodak" panose="00000700000000000000" pitchFamily="2" charset="-78"/>
              </a:rPr>
              <a:t>داخلی</a:t>
            </a:r>
            <a:endParaRPr lang="en-US" dirty="0">
              <a:cs typeface="B Koodak" panose="00000700000000000000" pitchFamily="2" charset="-78"/>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6226514"/>
          </a:xfrm>
        </p:spPr>
        <p:txBody>
          <a:bodyPr>
            <a:normAutofit/>
          </a:bodyPr>
          <a:lstStyle/>
          <a:p>
            <a:pPr algn="r"/>
            <a:r>
              <a:rPr lang="en-US" sz="2800" dirty="0" err="1" smtClean="0">
                <a:cs typeface="B Koodak" panose="00000700000000000000" pitchFamily="2" charset="-78"/>
              </a:rPr>
              <a:t>استفاده</a:t>
            </a:r>
            <a:r>
              <a:rPr lang="en-US" sz="2800" dirty="0" smtClean="0">
                <a:cs typeface="B Koodak" panose="00000700000000000000" pitchFamily="2" charset="-78"/>
              </a:rPr>
              <a:t> </a:t>
            </a:r>
            <a:r>
              <a:rPr lang="en-US" sz="2800" dirty="0" err="1" smtClean="0">
                <a:cs typeface="B Koodak" panose="00000700000000000000" pitchFamily="2" charset="-78"/>
              </a:rPr>
              <a:t>کنندگان</a:t>
            </a:r>
            <a:r>
              <a:rPr lang="en-US" sz="2800" dirty="0" smtClean="0">
                <a:cs typeface="B Koodak" panose="00000700000000000000" pitchFamily="2" charset="-78"/>
              </a:rPr>
              <a:t> </a:t>
            </a:r>
            <a:r>
              <a:rPr lang="en-US" sz="2800" dirty="0" err="1" smtClean="0">
                <a:cs typeface="B Koodak" panose="00000700000000000000" pitchFamily="2" charset="-78"/>
              </a:rPr>
              <a:t>خارج</a:t>
            </a:r>
            <a:r>
              <a:rPr lang="en-US" sz="2800" dirty="0" smtClean="0">
                <a:cs typeface="B Koodak" panose="00000700000000000000" pitchFamily="2" charset="-78"/>
              </a:rPr>
              <a:t> </a:t>
            </a:r>
            <a:r>
              <a:rPr lang="en-US" sz="2800" dirty="0" err="1" smtClean="0">
                <a:cs typeface="B Koodak" panose="00000700000000000000" pitchFamily="2" charset="-78"/>
              </a:rPr>
              <a:t>از</a:t>
            </a:r>
            <a:r>
              <a:rPr lang="en-US" sz="2800" dirty="0" smtClean="0">
                <a:cs typeface="B Koodak" panose="00000700000000000000" pitchFamily="2" charset="-78"/>
              </a:rPr>
              <a:t> </a:t>
            </a:r>
            <a:r>
              <a:rPr lang="en-US" sz="2800" dirty="0" err="1" smtClean="0">
                <a:cs typeface="B Koodak" panose="00000700000000000000" pitchFamily="2" charset="-78"/>
              </a:rPr>
              <a:t>وزارتخانه</a:t>
            </a:r>
            <a:r>
              <a:rPr lang="en-US" sz="2800" dirty="0" smtClean="0">
                <a:cs typeface="B Koodak" panose="00000700000000000000" pitchFamily="2" charset="-78"/>
              </a:rPr>
              <a:t> </a:t>
            </a:r>
            <a:r>
              <a:rPr lang="en-US" sz="2800" dirty="0" err="1" smtClean="0">
                <a:cs typeface="B Koodak" panose="00000700000000000000" pitchFamily="2" charset="-78"/>
              </a:rPr>
              <a:t>یا</a:t>
            </a:r>
            <a:r>
              <a:rPr lang="en-US" sz="2800" dirty="0" smtClean="0">
                <a:cs typeface="B Koodak" panose="00000700000000000000" pitchFamily="2" charset="-78"/>
              </a:rPr>
              <a:t> </a:t>
            </a:r>
            <a:r>
              <a:rPr lang="en-US" sz="2800" dirty="0" err="1" smtClean="0">
                <a:cs typeface="B Koodak" panose="00000700000000000000" pitchFamily="2" charset="-78"/>
              </a:rPr>
              <a:t>موسسه</a:t>
            </a:r>
            <a:r>
              <a:rPr lang="en-US" sz="2800" dirty="0" smtClean="0">
                <a:cs typeface="B Koodak" panose="00000700000000000000" pitchFamily="2" charset="-78"/>
              </a:rPr>
              <a:t> </a:t>
            </a:r>
            <a:r>
              <a:rPr lang="en-US" sz="2800" dirty="0" err="1" smtClean="0">
                <a:cs typeface="B Koodak" panose="00000700000000000000" pitchFamily="2" charset="-78"/>
              </a:rPr>
              <a:t>دولتی</a:t>
            </a:r>
            <a:r>
              <a:rPr lang="en-US" sz="2800" dirty="0" smtClean="0">
                <a:cs typeface="B Koodak" panose="00000700000000000000" pitchFamily="2" charset="-78"/>
              </a:rPr>
              <a:t> </a:t>
            </a:r>
            <a:r>
              <a:rPr lang="en-US" sz="2800" dirty="0" err="1" smtClean="0">
                <a:cs typeface="B Koodak" panose="00000700000000000000" pitchFamily="2" charset="-78"/>
              </a:rPr>
              <a:t>افراد</a:t>
            </a:r>
            <a:r>
              <a:rPr lang="en-US" sz="2800" dirty="0" smtClean="0">
                <a:cs typeface="B Koodak" panose="00000700000000000000" pitchFamily="2" charset="-78"/>
              </a:rPr>
              <a:t> </a:t>
            </a:r>
            <a:r>
              <a:rPr lang="en-US" sz="2800" dirty="0" err="1" smtClean="0">
                <a:cs typeface="B Koodak" panose="00000700000000000000" pitchFamily="2" charset="-78"/>
              </a:rPr>
              <a:t>یا</a:t>
            </a:r>
            <a:r>
              <a:rPr lang="en-US" sz="2800" dirty="0" smtClean="0">
                <a:cs typeface="B Koodak" panose="00000700000000000000" pitchFamily="2" charset="-78"/>
              </a:rPr>
              <a:t> </a:t>
            </a:r>
            <a:r>
              <a:rPr lang="en-US" sz="2800" dirty="0" err="1" smtClean="0">
                <a:cs typeface="B Koodak" panose="00000700000000000000" pitchFamily="2" charset="-78"/>
              </a:rPr>
              <a:t>سازمانهائی</a:t>
            </a:r>
            <a:r>
              <a:rPr lang="en-US" sz="2800" dirty="0" smtClean="0">
                <a:cs typeface="B Koodak" panose="00000700000000000000" pitchFamily="2" charset="-78"/>
              </a:rPr>
              <a:t> </a:t>
            </a:r>
            <a:r>
              <a:rPr lang="en-US" sz="2800" dirty="0" err="1" smtClean="0">
                <a:cs typeface="B Koodak" panose="00000700000000000000" pitchFamily="2" charset="-78"/>
              </a:rPr>
              <a:t>هستند</a:t>
            </a:r>
            <a:r>
              <a:rPr lang="en-US" sz="2800" dirty="0" smtClean="0">
                <a:cs typeface="B Koodak" panose="00000700000000000000" pitchFamily="2" charset="-78"/>
              </a:rPr>
              <a:t> </a:t>
            </a:r>
            <a:r>
              <a:rPr lang="en-US" sz="2800" dirty="0" err="1" smtClean="0">
                <a:cs typeface="B Koodak" panose="00000700000000000000" pitchFamily="2" charset="-78"/>
              </a:rPr>
              <a:t>که</a:t>
            </a:r>
            <a:r>
              <a:rPr lang="en-US" sz="2800" dirty="0" smtClean="0">
                <a:cs typeface="B Koodak" panose="00000700000000000000" pitchFamily="2" charset="-78"/>
              </a:rPr>
              <a:t> </a:t>
            </a:r>
            <a:r>
              <a:rPr lang="en-US" sz="2800" dirty="0" err="1" smtClean="0">
                <a:cs typeface="B Koodak" panose="00000700000000000000" pitchFamily="2" charset="-78"/>
              </a:rPr>
              <a:t>بطور</a:t>
            </a:r>
            <a:r>
              <a:rPr lang="en-US" sz="2800" dirty="0" smtClean="0">
                <a:cs typeface="B Koodak" panose="00000700000000000000" pitchFamily="2" charset="-78"/>
              </a:rPr>
              <a:t> </a:t>
            </a:r>
            <a:r>
              <a:rPr lang="en-US" sz="2800" dirty="0" err="1" smtClean="0">
                <a:cs typeface="B Koodak" panose="00000700000000000000" pitchFamily="2" charset="-78"/>
              </a:rPr>
              <a:t>مستقیم</a:t>
            </a:r>
            <a:r>
              <a:rPr lang="en-US" sz="2800" dirty="0" smtClean="0">
                <a:cs typeface="B Koodak" panose="00000700000000000000" pitchFamily="2" charset="-78"/>
              </a:rPr>
              <a:t> </a:t>
            </a:r>
            <a:r>
              <a:rPr lang="en-US" sz="2800" dirty="0" err="1" smtClean="0">
                <a:cs typeface="B Koodak" panose="00000700000000000000" pitchFamily="2" charset="-78"/>
              </a:rPr>
              <a:t>در</a:t>
            </a:r>
            <a:r>
              <a:rPr lang="en-US" sz="2800" dirty="0" smtClean="0">
                <a:cs typeface="B Koodak" panose="00000700000000000000" pitchFamily="2" charset="-78"/>
              </a:rPr>
              <a:t> </a:t>
            </a:r>
            <a:r>
              <a:rPr lang="en-US" sz="2800" dirty="0" err="1" smtClean="0">
                <a:cs typeface="B Koodak" panose="00000700000000000000" pitchFamily="2" charset="-78"/>
              </a:rPr>
              <a:t>فعالیت</a:t>
            </a:r>
            <a:r>
              <a:rPr lang="en-US" sz="2800" dirty="0" smtClean="0">
                <a:cs typeface="B Koodak" panose="00000700000000000000" pitchFamily="2" charset="-78"/>
              </a:rPr>
              <a:t> </a:t>
            </a:r>
            <a:r>
              <a:rPr lang="en-US" sz="2800" dirty="0" err="1" smtClean="0">
                <a:cs typeface="B Koodak" panose="00000700000000000000" pitchFamily="2" charset="-78"/>
              </a:rPr>
              <a:t>وزارتخانه</a:t>
            </a:r>
            <a:r>
              <a:rPr lang="en-US" sz="2800" dirty="0" smtClean="0">
                <a:cs typeface="B Koodak" panose="00000700000000000000" pitchFamily="2" charset="-78"/>
              </a:rPr>
              <a:t> </a:t>
            </a:r>
            <a:r>
              <a:rPr lang="en-US" sz="2800" dirty="0" err="1" smtClean="0">
                <a:cs typeface="B Koodak" panose="00000700000000000000" pitchFamily="2" charset="-78"/>
              </a:rPr>
              <a:t>یا</a:t>
            </a:r>
            <a:r>
              <a:rPr lang="en-US" sz="2800" dirty="0" smtClean="0">
                <a:cs typeface="B Koodak" panose="00000700000000000000" pitchFamily="2" charset="-78"/>
              </a:rPr>
              <a:t> </a:t>
            </a:r>
            <a:r>
              <a:rPr lang="en-US" sz="2800" dirty="0" err="1" smtClean="0">
                <a:cs typeface="B Koodak" panose="00000700000000000000" pitchFamily="2" charset="-78"/>
              </a:rPr>
              <a:t>موسسه</a:t>
            </a:r>
            <a:r>
              <a:rPr lang="en-US" sz="2800" dirty="0" smtClean="0">
                <a:cs typeface="B Koodak" panose="00000700000000000000" pitchFamily="2" charset="-78"/>
              </a:rPr>
              <a:t> </a:t>
            </a:r>
            <a:r>
              <a:rPr lang="en-US" sz="2800" dirty="0" err="1" smtClean="0">
                <a:cs typeface="B Koodak" panose="00000700000000000000" pitchFamily="2" charset="-78"/>
              </a:rPr>
              <a:t>دولتی</a:t>
            </a:r>
            <a:r>
              <a:rPr lang="en-US" sz="2800" dirty="0" smtClean="0">
                <a:cs typeface="B Koodak" panose="00000700000000000000" pitchFamily="2" charset="-78"/>
              </a:rPr>
              <a:t> </a:t>
            </a:r>
            <a:r>
              <a:rPr lang="en-US" sz="2800" dirty="0" err="1" smtClean="0">
                <a:cs typeface="B Koodak" panose="00000700000000000000" pitchFamily="2" charset="-78"/>
              </a:rPr>
              <a:t>شرکت</a:t>
            </a:r>
            <a:r>
              <a:rPr lang="en-US" sz="2800" dirty="0" smtClean="0">
                <a:cs typeface="B Koodak" panose="00000700000000000000" pitchFamily="2" charset="-78"/>
              </a:rPr>
              <a:t> </a:t>
            </a:r>
            <a:r>
              <a:rPr lang="en-US" sz="2800" dirty="0" err="1" smtClean="0">
                <a:cs typeface="B Koodak" panose="00000700000000000000" pitchFamily="2" charset="-78"/>
              </a:rPr>
              <a:t>ندارند</a:t>
            </a:r>
            <a:r>
              <a:rPr lang="en-US" sz="2800" dirty="0" smtClean="0">
                <a:cs typeface="B Koodak" panose="00000700000000000000" pitchFamily="2" charset="-78"/>
              </a:rPr>
              <a:t> </a:t>
            </a:r>
            <a:r>
              <a:rPr lang="en-US" sz="2800" dirty="0" err="1" smtClean="0">
                <a:cs typeface="B Koodak" panose="00000700000000000000" pitchFamily="2" charset="-78"/>
              </a:rPr>
              <a:t>لیکن</a:t>
            </a:r>
            <a:r>
              <a:rPr lang="en-US" sz="2800" dirty="0" smtClean="0">
                <a:cs typeface="B Koodak" panose="00000700000000000000" pitchFamily="2" charset="-78"/>
              </a:rPr>
              <a:t> </a:t>
            </a:r>
            <a:r>
              <a:rPr lang="en-US" sz="2800" dirty="0" err="1" smtClean="0">
                <a:cs typeface="B Koodak" panose="00000700000000000000" pitchFamily="2" charset="-78"/>
              </a:rPr>
              <a:t>بصورت</a:t>
            </a:r>
            <a:r>
              <a:rPr lang="en-US" sz="2800" dirty="0" smtClean="0">
                <a:cs typeface="B Koodak" panose="00000700000000000000" pitchFamily="2" charset="-78"/>
              </a:rPr>
              <a:t> </a:t>
            </a:r>
            <a:r>
              <a:rPr lang="en-US" sz="2800" dirty="0" err="1" smtClean="0">
                <a:cs typeface="B Koodak" panose="00000700000000000000" pitchFamily="2" charset="-78"/>
              </a:rPr>
              <a:t>قانونی</a:t>
            </a:r>
            <a:r>
              <a:rPr lang="en-US" sz="2800" dirty="0" smtClean="0">
                <a:cs typeface="B Koodak" panose="00000700000000000000" pitchFamily="2" charset="-78"/>
              </a:rPr>
              <a:t> </a:t>
            </a:r>
            <a:r>
              <a:rPr lang="en-US" sz="2800" dirty="0" err="1" smtClean="0">
                <a:cs typeface="B Koodak" panose="00000700000000000000" pitchFamily="2" charset="-78"/>
              </a:rPr>
              <a:t>حق</a:t>
            </a:r>
            <a:r>
              <a:rPr lang="en-US" sz="2800" dirty="0" smtClean="0">
                <a:cs typeface="B Koodak" panose="00000700000000000000" pitchFamily="2" charset="-78"/>
              </a:rPr>
              <a:t> </a:t>
            </a:r>
            <a:r>
              <a:rPr lang="en-US" sz="2800" dirty="0" err="1" smtClean="0">
                <a:cs typeface="B Koodak" panose="00000700000000000000" pitchFamily="2" charset="-78"/>
              </a:rPr>
              <a:t>دارنداز</a:t>
            </a:r>
            <a:r>
              <a:rPr lang="en-US" sz="2800" dirty="0" smtClean="0">
                <a:cs typeface="B Koodak" panose="00000700000000000000" pitchFamily="2" charset="-78"/>
              </a:rPr>
              <a:t> </a:t>
            </a:r>
            <a:r>
              <a:rPr lang="en-US" sz="2800" dirty="0" err="1" smtClean="0">
                <a:cs typeface="B Koodak" panose="00000700000000000000" pitchFamily="2" charset="-78"/>
              </a:rPr>
              <a:t>اطلاعات</a:t>
            </a:r>
            <a:r>
              <a:rPr lang="en-US" sz="2800" dirty="0" smtClean="0">
                <a:cs typeface="B Koodak" panose="00000700000000000000" pitchFamily="2" charset="-78"/>
              </a:rPr>
              <a:t> </a:t>
            </a:r>
            <a:r>
              <a:rPr lang="en-US" sz="2800" dirty="0" err="1" smtClean="0">
                <a:cs typeface="B Koodak" panose="00000700000000000000" pitchFamily="2" charset="-78"/>
              </a:rPr>
              <a:t>استخراج</a:t>
            </a:r>
            <a:r>
              <a:rPr lang="en-US" sz="2800" dirty="0" smtClean="0">
                <a:cs typeface="B Koodak" panose="00000700000000000000" pitchFamily="2" charset="-78"/>
              </a:rPr>
              <a:t> </a:t>
            </a:r>
            <a:r>
              <a:rPr lang="en-US" sz="2800" dirty="0" err="1" smtClean="0">
                <a:cs typeface="B Koodak" panose="00000700000000000000" pitchFamily="2" charset="-78"/>
              </a:rPr>
              <a:t>شده</a:t>
            </a:r>
            <a:r>
              <a:rPr lang="en-US" sz="2800" dirty="0" smtClean="0">
                <a:cs typeface="B Koodak" panose="00000700000000000000" pitchFamily="2" charset="-78"/>
              </a:rPr>
              <a:t> </a:t>
            </a:r>
            <a:r>
              <a:rPr lang="en-US" sz="2800" dirty="0" err="1" smtClean="0">
                <a:cs typeface="B Koodak" panose="00000700000000000000" pitchFamily="2" charset="-78"/>
              </a:rPr>
              <a:t>از</a:t>
            </a:r>
            <a:r>
              <a:rPr lang="en-US" sz="2800" dirty="0" smtClean="0">
                <a:cs typeface="B Koodak" panose="00000700000000000000" pitchFamily="2" charset="-78"/>
              </a:rPr>
              <a:t> </a:t>
            </a:r>
            <a:r>
              <a:rPr lang="en-US" sz="2800" dirty="0" err="1" smtClean="0">
                <a:cs typeface="B Koodak" panose="00000700000000000000" pitchFamily="2" charset="-78"/>
              </a:rPr>
              <a:t>سیستم</a:t>
            </a:r>
            <a:r>
              <a:rPr lang="en-US" sz="2800" dirty="0" smtClean="0">
                <a:cs typeface="B Koodak" panose="00000700000000000000" pitchFamily="2" charset="-78"/>
              </a:rPr>
              <a:t> </a:t>
            </a:r>
            <a:r>
              <a:rPr lang="en-US" sz="2800" dirty="0" err="1" smtClean="0">
                <a:cs typeface="B Koodak" panose="00000700000000000000" pitchFamily="2" charset="-78"/>
              </a:rPr>
              <a:t>حسابداری</a:t>
            </a:r>
            <a:r>
              <a:rPr lang="en-US" sz="2800" dirty="0" smtClean="0">
                <a:cs typeface="B Koodak" panose="00000700000000000000" pitchFamily="2" charset="-78"/>
              </a:rPr>
              <a:t> </a:t>
            </a:r>
            <a:r>
              <a:rPr lang="en-US" sz="2800" dirty="0" err="1" smtClean="0">
                <a:cs typeface="B Koodak" panose="00000700000000000000" pitchFamily="2" charset="-78"/>
              </a:rPr>
              <a:t>مورد</a:t>
            </a:r>
            <a:r>
              <a:rPr lang="en-US" sz="2800" dirty="0" smtClean="0">
                <a:cs typeface="B Koodak" panose="00000700000000000000" pitchFamily="2" charset="-78"/>
              </a:rPr>
              <a:t> </a:t>
            </a:r>
            <a:r>
              <a:rPr lang="en-US" sz="2800" dirty="0" err="1" smtClean="0">
                <a:cs typeface="B Koodak" panose="00000700000000000000" pitchFamily="2" charset="-78"/>
              </a:rPr>
              <a:t>عمل</a:t>
            </a:r>
            <a:r>
              <a:rPr lang="en-US" sz="2800" dirty="0" smtClean="0">
                <a:cs typeface="B Koodak" panose="00000700000000000000" pitchFamily="2" charset="-78"/>
              </a:rPr>
              <a:t> </a:t>
            </a:r>
            <a:r>
              <a:rPr lang="en-US" sz="2800" dirty="0" err="1" smtClean="0">
                <a:cs typeface="B Koodak" panose="00000700000000000000" pitchFamily="2" charset="-78"/>
              </a:rPr>
              <a:t>سازمانهای</a:t>
            </a:r>
            <a:r>
              <a:rPr lang="en-US" sz="2800" dirty="0" smtClean="0">
                <a:cs typeface="B Koodak" panose="00000700000000000000" pitchFamily="2" charset="-78"/>
              </a:rPr>
              <a:t> </a:t>
            </a:r>
            <a:r>
              <a:rPr lang="en-US" sz="2800" dirty="0" err="1" smtClean="0">
                <a:cs typeface="B Koodak" panose="00000700000000000000" pitchFamily="2" charset="-78"/>
              </a:rPr>
              <a:t>مذکور</a:t>
            </a:r>
            <a:r>
              <a:rPr lang="en-US" sz="2800" dirty="0" smtClean="0">
                <a:cs typeface="B Koodak" panose="00000700000000000000" pitchFamily="2" charset="-78"/>
              </a:rPr>
              <a:t> </a:t>
            </a:r>
            <a:r>
              <a:rPr lang="en-US" sz="2800" dirty="0" err="1" smtClean="0">
                <a:cs typeface="B Koodak" panose="00000700000000000000" pitchFamily="2" charset="-78"/>
              </a:rPr>
              <a:t>استفاده</a:t>
            </a:r>
            <a:r>
              <a:rPr lang="en-US" sz="2800" dirty="0" smtClean="0">
                <a:cs typeface="B Koodak" panose="00000700000000000000" pitchFamily="2" charset="-78"/>
              </a:rPr>
              <a:t> </a:t>
            </a:r>
            <a:r>
              <a:rPr lang="en-US" sz="2800" dirty="0" err="1" smtClean="0">
                <a:cs typeface="B Koodak" panose="00000700000000000000" pitchFamily="2" charset="-78"/>
              </a:rPr>
              <a:t>نمایند</a:t>
            </a:r>
            <a:r>
              <a:rPr lang="en-US" sz="2800" dirty="0" smtClean="0">
                <a:cs typeface="B Koodak" panose="00000700000000000000" pitchFamily="2" charset="-78"/>
              </a:rPr>
              <a:t>. </a:t>
            </a:r>
            <a:r>
              <a:rPr lang="en-US" sz="2800" dirty="0" err="1" smtClean="0">
                <a:cs typeface="B Koodak" panose="00000700000000000000" pitchFamily="2" charset="-78"/>
              </a:rPr>
              <a:t>مانند</a:t>
            </a:r>
            <a:r>
              <a:rPr lang="en-US" sz="2800" dirty="0" smtClean="0">
                <a:cs typeface="B Koodak" panose="00000700000000000000" pitchFamily="2" charset="-78"/>
              </a:rPr>
              <a:t/>
            </a:r>
            <a:br>
              <a:rPr lang="en-US" sz="2800" dirty="0" smtClean="0">
                <a:cs typeface="B Koodak" panose="00000700000000000000" pitchFamily="2" charset="-78"/>
              </a:rPr>
            </a:br>
            <a:r>
              <a:rPr lang="en-US" sz="2800" dirty="0" smtClean="0">
                <a:cs typeface="B Koodak" panose="00000700000000000000" pitchFamily="2" charset="-78"/>
              </a:rPr>
              <a:t/>
            </a:r>
            <a:br>
              <a:rPr lang="en-US" sz="2800" dirty="0" smtClean="0">
                <a:cs typeface="B Koodak" panose="00000700000000000000" pitchFamily="2" charset="-78"/>
              </a:rPr>
            </a:br>
            <a:r>
              <a:rPr lang="en-US" sz="2800" dirty="0" smtClean="0">
                <a:cs typeface="B Koodak" panose="00000700000000000000" pitchFamily="2" charset="-78"/>
              </a:rPr>
              <a:t>_1                               </a:t>
            </a:r>
            <a:r>
              <a:rPr lang="en-US" sz="2800" dirty="0" err="1" smtClean="0">
                <a:cs typeface="B Koodak" panose="00000700000000000000" pitchFamily="2" charset="-78"/>
              </a:rPr>
              <a:t>هیات</a:t>
            </a:r>
            <a:r>
              <a:rPr lang="en-US" sz="2800" dirty="0" smtClean="0">
                <a:cs typeface="B Koodak" panose="00000700000000000000" pitchFamily="2" charset="-78"/>
              </a:rPr>
              <a:t> </a:t>
            </a:r>
            <a:r>
              <a:rPr lang="en-US" sz="2800" dirty="0" err="1" smtClean="0">
                <a:cs typeface="B Koodak" panose="00000700000000000000" pitchFamily="2" charset="-78"/>
              </a:rPr>
              <a:t>دولت</a:t>
            </a:r>
            <a:r>
              <a:rPr lang="en-US" sz="2800" dirty="0" smtClean="0">
                <a:cs typeface="B Koodak" panose="00000700000000000000" pitchFamily="2" charset="-78"/>
              </a:rPr>
              <a:t>   </a:t>
            </a:r>
            <a:br>
              <a:rPr lang="en-US" sz="2800" dirty="0" smtClean="0">
                <a:cs typeface="B Koodak" panose="00000700000000000000" pitchFamily="2" charset="-78"/>
              </a:rPr>
            </a:br>
            <a:r>
              <a:rPr lang="en-US" sz="2800" dirty="0" smtClean="0">
                <a:cs typeface="B Koodak" panose="00000700000000000000" pitchFamily="2" charset="-78"/>
              </a:rPr>
              <a:t>_2                               </a:t>
            </a:r>
            <a:r>
              <a:rPr lang="en-US" sz="2800" dirty="0" err="1" smtClean="0">
                <a:cs typeface="B Koodak" panose="00000700000000000000" pitchFamily="2" charset="-78"/>
              </a:rPr>
              <a:t>مجلس</a:t>
            </a:r>
            <a:r>
              <a:rPr lang="en-US" sz="2800" dirty="0" smtClean="0">
                <a:cs typeface="B Koodak" panose="00000700000000000000" pitchFamily="2" charset="-78"/>
              </a:rPr>
              <a:t> </a:t>
            </a:r>
            <a:r>
              <a:rPr lang="en-US" sz="2800" dirty="0" err="1" smtClean="0">
                <a:cs typeface="B Koodak" panose="00000700000000000000" pitchFamily="2" charset="-78"/>
              </a:rPr>
              <a:t>نمایندگان</a:t>
            </a:r>
            <a:r>
              <a:rPr lang="en-US" sz="2800" dirty="0" smtClean="0">
                <a:cs typeface="B Koodak" panose="00000700000000000000" pitchFamily="2" charset="-78"/>
              </a:rPr>
              <a:t> </a:t>
            </a:r>
            <a:br>
              <a:rPr lang="en-US" sz="2800" dirty="0" smtClean="0">
                <a:cs typeface="B Koodak" panose="00000700000000000000" pitchFamily="2" charset="-78"/>
              </a:rPr>
            </a:br>
            <a:r>
              <a:rPr lang="en-US" sz="2800" dirty="0" smtClean="0">
                <a:cs typeface="B Koodak" panose="00000700000000000000" pitchFamily="2" charset="-78"/>
              </a:rPr>
              <a:t>_3                               </a:t>
            </a:r>
            <a:r>
              <a:rPr lang="en-US" sz="2800" dirty="0" err="1" smtClean="0">
                <a:cs typeface="B Koodak" panose="00000700000000000000" pitchFamily="2" charset="-78"/>
              </a:rPr>
              <a:t>حسابرسان</a:t>
            </a:r>
            <a:r>
              <a:rPr lang="en-US" sz="2800" dirty="0" smtClean="0">
                <a:cs typeface="B Koodak" panose="00000700000000000000" pitchFamily="2" charset="-78"/>
              </a:rPr>
              <a:t> </a:t>
            </a:r>
            <a:r>
              <a:rPr lang="en-US" sz="2800" dirty="0" err="1" smtClean="0">
                <a:cs typeface="B Koodak" panose="00000700000000000000" pitchFamily="2" charset="-78"/>
              </a:rPr>
              <a:t>مستقل</a:t>
            </a:r>
            <a:r>
              <a:rPr lang="en-US" sz="2800" dirty="0" smtClean="0">
                <a:cs typeface="B Koodak" panose="00000700000000000000" pitchFamily="2" charset="-78"/>
              </a:rPr>
              <a:t/>
            </a:r>
            <a:br>
              <a:rPr lang="en-US" sz="2800" dirty="0" smtClean="0">
                <a:cs typeface="B Koodak" panose="00000700000000000000" pitchFamily="2" charset="-78"/>
              </a:rPr>
            </a:br>
            <a:r>
              <a:rPr lang="en-US" sz="2800" dirty="0" smtClean="0">
                <a:cs typeface="B Koodak" panose="00000700000000000000" pitchFamily="2" charset="-78"/>
              </a:rPr>
              <a:t>_4                               </a:t>
            </a:r>
            <a:r>
              <a:rPr lang="en-US" sz="2800" dirty="0" err="1" smtClean="0">
                <a:cs typeface="B Koodak" panose="00000700000000000000" pitchFamily="2" charset="-78"/>
              </a:rPr>
              <a:t>مردم</a:t>
            </a:r>
            <a:r>
              <a:rPr lang="fa-IR" sz="2800" dirty="0" smtClean="0"/>
              <a:t/>
            </a:r>
            <a:br>
              <a:rPr lang="fa-IR" sz="2800" dirty="0" smtClean="0"/>
            </a:br>
            <a:r>
              <a:rPr lang="fa-IR" sz="2800" dirty="0" smtClean="0"/>
              <a:t/>
            </a:r>
            <a:br>
              <a:rPr lang="fa-IR" sz="2800" dirty="0" smtClean="0"/>
            </a:br>
            <a:r>
              <a:rPr lang="fa-IR" sz="2800" dirty="0" smtClean="0"/>
              <a:t/>
            </a:r>
            <a:br>
              <a:rPr lang="fa-IR" sz="2800" dirty="0" smtClean="0"/>
            </a:br>
            <a:endParaRPr lang="fa-IR" sz="2800"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r"/>
            <a:r>
              <a:rPr lang="en-US" sz="3600" dirty="0" err="1" smtClean="0">
                <a:solidFill>
                  <a:srgbClr val="C00000"/>
                </a:solidFill>
                <a:cs typeface="B Koodak" panose="00000700000000000000" pitchFamily="2" charset="-78"/>
              </a:rPr>
              <a:t>مقایسه</a:t>
            </a:r>
            <a:r>
              <a:rPr lang="en-US" sz="3600" dirty="0" smtClean="0">
                <a:solidFill>
                  <a:srgbClr val="C00000"/>
                </a:solidFill>
                <a:cs typeface="B Koodak" panose="00000700000000000000" pitchFamily="2" charset="-78"/>
              </a:rPr>
              <a:t> </a:t>
            </a:r>
            <a:r>
              <a:rPr lang="en-US" sz="3600" dirty="0" err="1" smtClean="0">
                <a:solidFill>
                  <a:srgbClr val="C00000"/>
                </a:solidFill>
                <a:cs typeface="B Koodak" panose="00000700000000000000" pitchFamily="2" charset="-78"/>
              </a:rPr>
              <a:t>حسابداری</a:t>
            </a:r>
            <a:r>
              <a:rPr lang="en-US" sz="3600" dirty="0" smtClean="0">
                <a:solidFill>
                  <a:srgbClr val="C00000"/>
                </a:solidFill>
                <a:cs typeface="B Koodak" panose="00000700000000000000" pitchFamily="2" charset="-78"/>
              </a:rPr>
              <a:t> </a:t>
            </a:r>
            <a:r>
              <a:rPr lang="en-US" sz="3600" dirty="0" err="1" smtClean="0">
                <a:solidFill>
                  <a:srgbClr val="C00000"/>
                </a:solidFill>
                <a:cs typeface="B Koodak" panose="00000700000000000000" pitchFamily="2" charset="-78"/>
              </a:rPr>
              <a:t>دولتی</a:t>
            </a:r>
            <a:r>
              <a:rPr lang="en-US" sz="3600" dirty="0" smtClean="0">
                <a:solidFill>
                  <a:srgbClr val="C00000"/>
                </a:solidFill>
                <a:cs typeface="B Koodak" panose="00000700000000000000" pitchFamily="2" charset="-78"/>
              </a:rPr>
              <a:t> و </a:t>
            </a:r>
            <a:r>
              <a:rPr lang="en-US" sz="3600" dirty="0" err="1" smtClean="0">
                <a:solidFill>
                  <a:srgbClr val="C00000"/>
                </a:solidFill>
                <a:cs typeface="B Koodak" panose="00000700000000000000" pitchFamily="2" charset="-78"/>
              </a:rPr>
              <a:t>حسابداری</a:t>
            </a:r>
            <a:r>
              <a:rPr lang="en-US" sz="3600" dirty="0" smtClean="0">
                <a:solidFill>
                  <a:srgbClr val="C00000"/>
                </a:solidFill>
                <a:cs typeface="B Koodak" panose="00000700000000000000" pitchFamily="2" charset="-78"/>
              </a:rPr>
              <a:t> </a:t>
            </a:r>
            <a:r>
              <a:rPr lang="en-US" sz="3600" dirty="0" err="1" smtClean="0">
                <a:solidFill>
                  <a:srgbClr val="C00000"/>
                </a:solidFill>
                <a:cs typeface="B Koodak" panose="00000700000000000000" pitchFamily="2" charset="-78"/>
              </a:rPr>
              <a:t>بازرگانی</a:t>
            </a:r>
            <a:endParaRPr lang="fa-IR" sz="3600" dirty="0">
              <a:cs typeface="B Koodak" panose="00000700000000000000" pitchFamily="2" charset="-78"/>
            </a:endParaRPr>
          </a:p>
        </p:txBody>
      </p:sp>
      <p:sp>
        <p:nvSpPr>
          <p:cNvPr id="3" name="Content Placeholder 2"/>
          <p:cNvSpPr>
            <a:spLocks noGrp="1"/>
          </p:cNvSpPr>
          <p:nvPr>
            <p:ph idx="1"/>
          </p:nvPr>
        </p:nvSpPr>
        <p:spPr/>
        <p:txBody>
          <a:bodyPr>
            <a:normAutofit fontScale="92500" lnSpcReduction="10000"/>
          </a:bodyPr>
          <a:lstStyle/>
          <a:p>
            <a:r>
              <a:rPr lang="fa-IR" b="1" dirty="0" smtClean="0"/>
              <a:t>1- </a:t>
            </a:r>
            <a:r>
              <a:rPr lang="fa-IR" b="1" dirty="0" smtClean="0">
                <a:cs typeface="B Koodak" panose="00000700000000000000" pitchFamily="2" charset="-78"/>
              </a:rPr>
              <a:t>تفاوت اهداف و وظایف سازمانهای دولتی با موسسات بازرگانی</a:t>
            </a:r>
            <a:endParaRPr lang="en-US" dirty="0" smtClean="0">
              <a:cs typeface="B Koodak" panose="00000700000000000000" pitchFamily="2" charset="-78"/>
            </a:endParaRPr>
          </a:p>
          <a:p>
            <a:r>
              <a:rPr lang="fa-IR" b="1" dirty="0" smtClean="0">
                <a:cs typeface="B Koodak" panose="00000700000000000000" pitchFamily="2" charset="-78"/>
              </a:rPr>
              <a:t>2- تفاوت حسابها و صورتهای مالی سازمانهای دولتی با موسسات بازرگانی</a:t>
            </a:r>
            <a:endParaRPr lang="en-US" dirty="0" smtClean="0">
              <a:cs typeface="B Koodak" panose="00000700000000000000" pitchFamily="2" charset="-78"/>
            </a:endParaRPr>
          </a:p>
          <a:p>
            <a:r>
              <a:rPr lang="fa-IR" b="1" dirty="0" smtClean="0">
                <a:cs typeface="B Koodak" panose="00000700000000000000" pitchFamily="2" charset="-78"/>
              </a:rPr>
              <a:t>3- اهمیت اجرای قوانین و مقررات در حسابداری دولتی و تقدم آنها بر اصول پذیرفته شده حسابداری</a:t>
            </a:r>
            <a:endParaRPr lang="en-US" dirty="0" smtClean="0">
              <a:cs typeface="B Koodak" panose="00000700000000000000" pitchFamily="2" charset="-78"/>
            </a:endParaRPr>
          </a:p>
          <a:p>
            <a:r>
              <a:rPr lang="fa-IR" b="1" dirty="0" smtClean="0">
                <a:cs typeface="B Koodak" panose="00000700000000000000" pitchFamily="2" charset="-78"/>
              </a:rPr>
              <a:t>4- </a:t>
            </a:r>
            <a:r>
              <a:rPr lang="en-US" b="1" dirty="0" err="1" smtClean="0">
                <a:cs typeface="B Koodak" panose="00000700000000000000" pitchFamily="2" charset="-78"/>
              </a:rPr>
              <a:t>لزوم</a:t>
            </a:r>
            <a:r>
              <a:rPr lang="en-US" b="1" dirty="0" smtClean="0">
                <a:cs typeface="B Koodak" panose="00000700000000000000" pitchFamily="2" charset="-78"/>
              </a:rPr>
              <a:t> </a:t>
            </a:r>
            <a:r>
              <a:rPr lang="en-US" b="1" dirty="0" err="1" smtClean="0">
                <a:cs typeface="B Koodak" panose="00000700000000000000" pitchFamily="2" charset="-78"/>
              </a:rPr>
              <a:t>رعایت</a:t>
            </a:r>
            <a:r>
              <a:rPr lang="en-US" b="1" dirty="0" smtClean="0">
                <a:cs typeface="B Koodak" panose="00000700000000000000" pitchFamily="2" charset="-78"/>
              </a:rPr>
              <a:t> </a:t>
            </a:r>
            <a:r>
              <a:rPr lang="en-US" b="1" dirty="0" err="1" smtClean="0">
                <a:cs typeface="B Koodak" panose="00000700000000000000" pitchFamily="2" charset="-78"/>
              </a:rPr>
              <a:t>کنترل</a:t>
            </a:r>
            <a:r>
              <a:rPr lang="en-US" b="1" dirty="0" smtClean="0">
                <a:cs typeface="B Koodak" panose="00000700000000000000" pitchFamily="2" charset="-78"/>
              </a:rPr>
              <a:t> </a:t>
            </a:r>
            <a:r>
              <a:rPr lang="en-US" b="1" dirty="0" err="1" smtClean="0">
                <a:cs typeface="B Koodak" panose="00000700000000000000" pitchFamily="2" charset="-78"/>
              </a:rPr>
              <a:t>بودجه</a:t>
            </a:r>
            <a:r>
              <a:rPr lang="en-US" b="1" dirty="0" smtClean="0">
                <a:cs typeface="B Koodak" panose="00000700000000000000" pitchFamily="2" charset="-78"/>
              </a:rPr>
              <a:t> </a:t>
            </a:r>
            <a:r>
              <a:rPr lang="en-US" b="1" dirty="0" err="1" smtClean="0">
                <a:cs typeface="B Koodak" panose="00000700000000000000" pitchFamily="2" charset="-78"/>
              </a:rPr>
              <a:t>ای</a:t>
            </a:r>
            <a:r>
              <a:rPr lang="en-US" b="1" dirty="0" smtClean="0">
                <a:cs typeface="B Koodak" panose="00000700000000000000" pitchFamily="2" charset="-78"/>
              </a:rPr>
              <a:t> </a:t>
            </a:r>
            <a:endParaRPr lang="en-US" dirty="0" smtClean="0">
              <a:cs typeface="B Koodak" panose="00000700000000000000" pitchFamily="2" charset="-78"/>
            </a:endParaRPr>
          </a:p>
          <a:p>
            <a:r>
              <a:rPr lang="fa-IR" b="1" dirty="0" smtClean="0">
                <a:cs typeface="B Koodak" panose="00000700000000000000" pitchFamily="2" charset="-78"/>
              </a:rPr>
              <a:t>5- لزوم نگهداری حسابهای مستقل در حسابداری دولتی</a:t>
            </a:r>
            <a:endParaRPr lang="en-US" dirty="0" smtClean="0">
              <a:cs typeface="B Koodak" panose="00000700000000000000" pitchFamily="2" charset="-78"/>
            </a:endParaRPr>
          </a:p>
          <a:p>
            <a:r>
              <a:rPr lang="fa-IR" b="1" dirty="0" smtClean="0">
                <a:cs typeface="B Koodak" panose="00000700000000000000" pitchFamily="2" charset="-78"/>
              </a:rPr>
              <a:t>6- </a:t>
            </a:r>
            <a:r>
              <a:rPr lang="en-US" b="1" dirty="0" err="1" smtClean="0">
                <a:cs typeface="B Koodak" panose="00000700000000000000" pitchFamily="2" charset="-78"/>
              </a:rPr>
              <a:t>تفاوت</a:t>
            </a:r>
            <a:r>
              <a:rPr lang="en-US" b="1" dirty="0" smtClean="0">
                <a:cs typeface="B Koodak" panose="00000700000000000000" pitchFamily="2" charset="-78"/>
              </a:rPr>
              <a:t> </a:t>
            </a:r>
            <a:r>
              <a:rPr lang="en-US" b="1" dirty="0" err="1" smtClean="0">
                <a:cs typeface="B Koodak" panose="00000700000000000000" pitchFamily="2" charset="-78"/>
              </a:rPr>
              <a:t>در</a:t>
            </a:r>
            <a:r>
              <a:rPr lang="en-US" b="1" dirty="0" smtClean="0">
                <a:cs typeface="B Koodak" panose="00000700000000000000" pitchFamily="2" charset="-78"/>
              </a:rPr>
              <a:t> </a:t>
            </a:r>
            <a:r>
              <a:rPr lang="en-US" b="1" dirty="0" err="1" smtClean="0">
                <a:cs typeface="B Koodak" panose="00000700000000000000" pitchFamily="2" charset="-78"/>
              </a:rPr>
              <a:t>نحوه</a:t>
            </a:r>
            <a:r>
              <a:rPr lang="en-US" b="1" dirty="0" smtClean="0">
                <a:cs typeface="B Koodak" panose="00000700000000000000" pitchFamily="2" charset="-78"/>
              </a:rPr>
              <a:t> </a:t>
            </a:r>
            <a:r>
              <a:rPr lang="en-US" b="1" dirty="0" err="1" smtClean="0">
                <a:cs typeface="B Koodak" panose="00000700000000000000" pitchFamily="2" charset="-78"/>
              </a:rPr>
              <a:t>ثبت</a:t>
            </a:r>
            <a:r>
              <a:rPr lang="en-US" b="1" dirty="0" smtClean="0">
                <a:cs typeface="B Koodak" panose="00000700000000000000" pitchFamily="2" charset="-78"/>
              </a:rPr>
              <a:t> </a:t>
            </a:r>
            <a:r>
              <a:rPr lang="en-US" b="1" dirty="0" err="1" smtClean="0">
                <a:cs typeface="B Koodak" panose="00000700000000000000" pitchFamily="2" charset="-78"/>
              </a:rPr>
              <a:t>دارائیهای</a:t>
            </a:r>
            <a:r>
              <a:rPr lang="en-US" b="1" dirty="0" smtClean="0">
                <a:cs typeface="B Koodak" panose="00000700000000000000" pitchFamily="2" charset="-78"/>
              </a:rPr>
              <a:t> </a:t>
            </a:r>
            <a:r>
              <a:rPr lang="en-US" b="1" dirty="0" err="1" smtClean="0">
                <a:cs typeface="B Koodak" panose="00000700000000000000" pitchFamily="2" charset="-78"/>
              </a:rPr>
              <a:t>سرمایه</a:t>
            </a:r>
            <a:r>
              <a:rPr lang="en-US" b="1" dirty="0" smtClean="0">
                <a:cs typeface="B Koodak" panose="00000700000000000000" pitchFamily="2" charset="-78"/>
              </a:rPr>
              <a:t> </a:t>
            </a:r>
            <a:r>
              <a:rPr lang="en-US" b="1" dirty="0" err="1" smtClean="0">
                <a:cs typeface="B Koodak" panose="00000700000000000000" pitchFamily="2" charset="-78"/>
              </a:rPr>
              <a:t>ای</a:t>
            </a:r>
            <a:endParaRPr lang="en-US" dirty="0" smtClean="0">
              <a:cs typeface="B Koodak" panose="00000700000000000000" pitchFamily="2" charset="-78"/>
            </a:endParaRPr>
          </a:p>
          <a:p>
            <a:r>
              <a:rPr lang="fa-IR" b="1" dirty="0" smtClean="0">
                <a:cs typeface="B Koodak" panose="00000700000000000000" pitchFamily="2" charset="-78"/>
              </a:rPr>
              <a:t>7- تفاوت مبانی حسابداری دولتی با حسابداری بازرگانی</a:t>
            </a:r>
            <a:endParaRPr lang="en-US" dirty="0">
              <a:cs typeface="B Koodak" panose="00000700000000000000" pitchFamily="2" charset="-78"/>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71538" y="285728"/>
            <a:ext cx="7858180" cy="6357982"/>
          </a:xfrm>
        </p:spPr>
        <p:txBody>
          <a:bodyPr>
            <a:normAutofit fontScale="90000"/>
          </a:bodyPr>
          <a:lstStyle/>
          <a:p>
            <a:pPr algn="r"/>
            <a:r>
              <a:rPr lang="fa-IR" sz="2400" b="1" dirty="0" smtClean="0">
                <a:solidFill>
                  <a:srgbClr val="C00000"/>
                </a:solidFill>
              </a:rPr>
              <a:t>تفاوت اهداف و وظایف سازمانهای دولتی با موسسات بازرگانی: </a:t>
            </a:r>
            <a:br>
              <a:rPr lang="fa-IR" sz="2400" b="1" dirty="0" smtClean="0">
                <a:solidFill>
                  <a:srgbClr val="C00000"/>
                </a:solidFill>
              </a:rPr>
            </a:br>
            <a:r>
              <a:rPr lang="fa-IR" sz="3100" b="1" dirty="0" smtClean="0"/>
              <a:t> </a:t>
            </a:r>
            <a:r>
              <a:rPr lang="fa-IR" sz="2000" b="1" dirty="0" smtClean="0"/>
              <a:t>برخلاف موسسات بازرگانی كه هدف اصلی آنها تحصیل سود است منظور اصلی از تاسیس سازمانهای دولتی ارائه خدمات و كالا به مردم جهت رفع نیازهای اساسی آنها، افزایش رفاه اجتماعی، تامین ثبات اقتصادی و مالی كشور، ایجاد انگیزه برای فعالیتهای بخش خصوصی، انجام وظایف ناشی از حاكمیت و تصدی دولت و نیل به اهداف سیاسی و اجتماعی و فرهنگی است.</a:t>
            </a:r>
            <a:r>
              <a:rPr lang="en-US" sz="2000" dirty="0" smtClean="0"/>
              <a:t/>
            </a:r>
            <a:br>
              <a:rPr lang="en-US" sz="2000" dirty="0" smtClean="0"/>
            </a:br>
            <a:r>
              <a:rPr lang="fa-IR" sz="2000" b="1" dirty="0" smtClean="0"/>
              <a:t>برخلاف موسسات بازرگانی كه می توانند با رعایت قوانین تجاری و مالی تاسیس شوند و به ثبت برسند، تاسیس هر سازمان دولتی باید به تصویب مراجع قانونگذار برسد.</a:t>
            </a:r>
            <a:r>
              <a:rPr lang="en-US" sz="2000" dirty="0" smtClean="0"/>
              <a:t/>
            </a:r>
            <a:br>
              <a:rPr lang="en-US" sz="2000" dirty="0" smtClean="0"/>
            </a:br>
            <a:r>
              <a:rPr lang="fa-IR" sz="2000" b="1" dirty="0" smtClean="0"/>
              <a:t>خصوصیات سازمانهای دولتی:</a:t>
            </a:r>
            <a:r>
              <a:rPr lang="en-US" sz="2000" dirty="0" smtClean="0"/>
              <a:t/>
            </a:r>
            <a:br>
              <a:rPr lang="en-US" sz="2000" dirty="0" smtClean="0"/>
            </a:br>
            <a:r>
              <a:rPr lang="fa-IR" sz="2000" b="1" dirty="0" smtClean="0"/>
              <a:t>1- سازمانهای دولتی به منظور تحصیل سود برای تامین كنندگان منابع مالی خود تاسیس نمی شوند.</a:t>
            </a:r>
            <a:r>
              <a:rPr lang="en-US" sz="2000" dirty="0" smtClean="0"/>
              <a:t/>
            </a:r>
            <a:br>
              <a:rPr lang="en-US" sz="2000" dirty="0" smtClean="0"/>
            </a:br>
            <a:r>
              <a:rPr lang="fa-IR" sz="2000" b="1" dirty="0" smtClean="0"/>
              <a:t>2- سازمانهای دولتی معمولا برای ارائه خدمات و كمك به همه یا گروهی از مردم كشور تاسیس می شوند.</a:t>
            </a:r>
            <a:r>
              <a:rPr lang="en-US" sz="2000" dirty="0" smtClean="0"/>
              <a:t/>
            </a:r>
            <a:br>
              <a:rPr lang="en-US" sz="2000" dirty="0" smtClean="0"/>
            </a:br>
            <a:r>
              <a:rPr lang="fa-IR" sz="2000" b="1" dirty="0" smtClean="0"/>
              <a:t>3- سازمانهای دولتی معمولا به اجازه قانون و بوسیله دولت اداره می شوند.</a:t>
            </a:r>
            <a:r>
              <a:rPr lang="en-US" sz="2000" dirty="0" smtClean="0"/>
              <a:t/>
            </a:r>
            <a:br>
              <a:rPr lang="en-US" sz="2000" dirty="0" smtClean="0"/>
            </a:br>
            <a:r>
              <a:rPr lang="fa-IR" sz="2000" b="1" dirty="0" smtClean="0"/>
              <a:t>4- سازمانهای دولتی در اجرای وظایف، عملیات و فعالیتهای مالی خود ملزم به رعایت قوانین و مقررات مالی و بودجه ای هستند.</a:t>
            </a:r>
            <a:r>
              <a:rPr lang="en-US" sz="2000" dirty="0" smtClean="0"/>
              <a:t/>
            </a:r>
            <a:br>
              <a:rPr lang="en-US" sz="2000" dirty="0" smtClean="0"/>
            </a:br>
            <a:r>
              <a:rPr lang="fa-IR" sz="2000" b="1" dirty="0" smtClean="0"/>
              <a:t>5- در سازمانهای دولتی معمولا هیچ گونه منافع یا حقوق مالكیت مشخص قابل خرید و فروش یا انتقال وجود ندارد.</a:t>
            </a:r>
            <a:br>
              <a:rPr lang="fa-IR" sz="2000" b="1" dirty="0" smtClean="0"/>
            </a:br>
            <a:r>
              <a:rPr lang="fa-IR" sz="2000" b="1" dirty="0" smtClean="0"/>
              <a:t>6-</a:t>
            </a:r>
            <a:r>
              <a:rPr lang="en-US" sz="2000" b="1" dirty="0" smtClean="0"/>
              <a:t> </a:t>
            </a:r>
            <a:r>
              <a:rPr lang="fa-IR" sz="2000" b="1" dirty="0" smtClean="0"/>
              <a:t>سازمانهای دولتی معمولا منابع مالی لازم جهت انجام هزینه های خود را از محل مالیاتها و عوارض قانونی وصولی و كمكهای دریافتی و یا از محل وجوه دریافتی از خزانه داری كل كشور در محدوده اعتبارات بودجه مصوب تامین می كنند</a:t>
            </a:r>
            <a:r>
              <a:rPr lang="en-US" sz="2000" b="1" dirty="0" smtClean="0"/>
              <a:t>.</a:t>
            </a:r>
            <a:r>
              <a:rPr lang="en-US" sz="2000" dirty="0" smtClean="0"/>
              <a:t> </a:t>
            </a:r>
            <a:endParaRPr lang="fa-IR" sz="2000" dirty="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43608" y="274320"/>
            <a:ext cx="7890080" cy="6583680"/>
          </a:xfrm>
        </p:spPr>
        <p:txBody>
          <a:bodyPr>
            <a:normAutofit fontScale="90000"/>
          </a:bodyPr>
          <a:lstStyle/>
          <a:p>
            <a:pPr algn="r"/>
            <a:r>
              <a:rPr lang="fa-IR" sz="2700" b="1" dirty="0" smtClean="0">
                <a:solidFill>
                  <a:srgbClr val="C00000"/>
                </a:solidFill>
              </a:rPr>
              <a:t>2-تفاوت حسابها و صورتهای مالی سازمانهای دولتی با موسسات بازرگانی</a:t>
            </a:r>
            <a:r>
              <a:rPr lang="en-US" sz="2400" b="1" dirty="0" smtClean="0">
                <a:solidFill>
                  <a:srgbClr val="C00000"/>
                </a:solidFill>
              </a:rPr>
              <a:t/>
            </a:r>
            <a:br>
              <a:rPr lang="en-US" sz="2400" b="1" dirty="0" smtClean="0">
                <a:solidFill>
                  <a:srgbClr val="C00000"/>
                </a:solidFill>
              </a:rPr>
            </a:br>
            <a:r>
              <a:rPr lang="fa-IR" sz="2400" b="1" dirty="0" smtClean="0">
                <a:solidFill>
                  <a:schemeClr val="tx1"/>
                </a:solidFill>
              </a:rPr>
              <a:t> </a:t>
            </a:r>
            <a:r>
              <a:rPr lang="en-US" sz="2400" b="1" dirty="0" smtClean="0">
                <a:solidFill>
                  <a:schemeClr val="tx1"/>
                </a:solidFill>
              </a:rPr>
              <a:t/>
            </a:r>
            <a:br>
              <a:rPr lang="en-US" sz="2400" b="1" dirty="0" smtClean="0">
                <a:solidFill>
                  <a:schemeClr val="tx1"/>
                </a:solidFill>
              </a:rPr>
            </a:br>
            <a:r>
              <a:rPr lang="en-US" sz="2900" b="1" dirty="0" err="1" smtClean="0">
                <a:solidFill>
                  <a:schemeClr val="tx1"/>
                </a:solidFill>
              </a:rPr>
              <a:t>دلیل</a:t>
            </a:r>
            <a:r>
              <a:rPr lang="en-US" sz="2900" b="1" dirty="0" smtClean="0">
                <a:solidFill>
                  <a:schemeClr val="tx1"/>
                </a:solidFill>
              </a:rPr>
              <a:t> </a:t>
            </a:r>
            <a:r>
              <a:rPr lang="en-US" sz="2900" b="1" dirty="0" err="1" smtClean="0">
                <a:solidFill>
                  <a:schemeClr val="tx1"/>
                </a:solidFill>
              </a:rPr>
              <a:t>تفاوت</a:t>
            </a:r>
            <a:r>
              <a:rPr lang="en-US" sz="2900" b="1" dirty="0" smtClean="0">
                <a:solidFill>
                  <a:schemeClr val="tx1"/>
                </a:solidFill>
              </a:rPr>
              <a:t> </a:t>
            </a:r>
            <a:r>
              <a:rPr lang="en-US" sz="2900" b="1" dirty="0" err="1" smtClean="0">
                <a:solidFill>
                  <a:schemeClr val="tx1"/>
                </a:solidFill>
              </a:rPr>
              <a:t>موجود</a:t>
            </a:r>
            <a:r>
              <a:rPr lang="en-US" sz="2900" b="1" dirty="0" smtClean="0">
                <a:solidFill>
                  <a:schemeClr val="tx1"/>
                </a:solidFill>
              </a:rPr>
              <a:t> </a:t>
            </a:r>
            <a:r>
              <a:rPr lang="en-US" sz="2900" b="1" dirty="0" err="1" smtClean="0">
                <a:solidFill>
                  <a:schemeClr val="tx1"/>
                </a:solidFill>
              </a:rPr>
              <a:t>ناشی</a:t>
            </a:r>
            <a:r>
              <a:rPr lang="en-US" sz="2900" b="1" dirty="0" smtClean="0">
                <a:solidFill>
                  <a:schemeClr val="tx1"/>
                </a:solidFill>
              </a:rPr>
              <a:t> </a:t>
            </a:r>
            <a:r>
              <a:rPr lang="en-US" sz="2900" b="1" dirty="0" err="1" smtClean="0">
                <a:solidFill>
                  <a:schemeClr val="tx1"/>
                </a:solidFill>
              </a:rPr>
              <a:t>از</a:t>
            </a:r>
            <a:r>
              <a:rPr lang="en-US" sz="2900" b="1" dirty="0" smtClean="0">
                <a:solidFill>
                  <a:schemeClr val="tx1"/>
                </a:solidFill>
              </a:rPr>
              <a:t> </a:t>
            </a:r>
            <a:r>
              <a:rPr lang="en-US" sz="2900" b="1" dirty="0" err="1" smtClean="0">
                <a:solidFill>
                  <a:schemeClr val="tx1"/>
                </a:solidFill>
              </a:rPr>
              <a:t>انگیزه</a:t>
            </a:r>
            <a:r>
              <a:rPr lang="en-US" sz="2900" b="1" dirty="0" smtClean="0">
                <a:solidFill>
                  <a:schemeClr val="tx1"/>
                </a:solidFill>
              </a:rPr>
              <a:t> </a:t>
            </a:r>
            <a:r>
              <a:rPr lang="en-US" sz="2900" b="1" dirty="0" err="1" smtClean="0">
                <a:solidFill>
                  <a:schemeClr val="tx1"/>
                </a:solidFill>
              </a:rPr>
              <a:t>تاسیس</a:t>
            </a:r>
            <a:r>
              <a:rPr lang="en-US" sz="2900" b="1" dirty="0" smtClean="0">
                <a:solidFill>
                  <a:schemeClr val="tx1"/>
                </a:solidFill>
              </a:rPr>
              <a:t> </a:t>
            </a:r>
            <a:r>
              <a:rPr lang="en-US" sz="2900" b="1" dirty="0" err="1" smtClean="0">
                <a:solidFill>
                  <a:schemeClr val="tx1"/>
                </a:solidFill>
              </a:rPr>
              <a:t>سازمانهای</a:t>
            </a:r>
            <a:r>
              <a:rPr lang="en-US" sz="2900" b="1" dirty="0" smtClean="0">
                <a:solidFill>
                  <a:schemeClr val="tx1"/>
                </a:solidFill>
              </a:rPr>
              <a:t> </a:t>
            </a:r>
            <a:r>
              <a:rPr lang="en-US" sz="2900" b="1" dirty="0" err="1" smtClean="0">
                <a:solidFill>
                  <a:schemeClr val="tx1"/>
                </a:solidFill>
              </a:rPr>
              <a:t>بازرگانی</a:t>
            </a:r>
            <a:r>
              <a:rPr lang="en-US" sz="2900" b="1" dirty="0" smtClean="0">
                <a:solidFill>
                  <a:schemeClr val="tx1"/>
                </a:solidFill>
              </a:rPr>
              <a:t> و </a:t>
            </a:r>
            <a:r>
              <a:rPr lang="en-US" sz="2900" b="1" dirty="0" err="1" smtClean="0">
                <a:solidFill>
                  <a:schemeClr val="tx1"/>
                </a:solidFill>
              </a:rPr>
              <a:t>دولتی</a:t>
            </a:r>
            <a:r>
              <a:rPr lang="en-US" sz="2900" b="1" dirty="0" smtClean="0">
                <a:solidFill>
                  <a:schemeClr val="tx1"/>
                </a:solidFill>
              </a:rPr>
              <a:t> </a:t>
            </a:r>
            <a:r>
              <a:rPr lang="en-US" sz="2900" b="1" dirty="0" err="1" smtClean="0">
                <a:solidFill>
                  <a:schemeClr val="tx1"/>
                </a:solidFill>
              </a:rPr>
              <a:t>است</a:t>
            </a:r>
            <a:r>
              <a:rPr lang="en-US" sz="2900" b="1" dirty="0" smtClean="0">
                <a:solidFill>
                  <a:schemeClr val="tx1"/>
                </a:solidFill>
              </a:rPr>
              <a:t/>
            </a:r>
            <a:br>
              <a:rPr lang="en-US" sz="2900" b="1" dirty="0" smtClean="0">
                <a:solidFill>
                  <a:schemeClr val="tx1"/>
                </a:solidFill>
              </a:rPr>
            </a:br>
            <a:r>
              <a:rPr lang="en-US" sz="2900" b="1" dirty="0" err="1" smtClean="0">
                <a:solidFill>
                  <a:schemeClr val="tx1"/>
                </a:solidFill>
              </a:rPr>
              <a:t>صورت</a:t>
            </a:r>
            <a:r>
              <a:rPr lang="en-US" sz="2900" b="1" dirty="0" smtClean="0">
                <a:solidFill>
                  <a:schemeClr val="tx1"/>
                </a:solidFill>
              </a:rPr>
              <a:t> </a:t>
            </a:r>
            <a:r>
              <a:rPr lang="en-US" sz="2900" b="1" dirty="0" err="1" smtClean="0">
                <a:solidFill>
                  <a:schemeClr val="tx1"/>
                </a:solidFill>
              </a:rPr>
              <a:t>سود</a:t>
            </a:r>
            <a:r>
              <a:rPr lang="en-US" sz="2900" b="1" dirty="0" smtClean="0">
                <a:solidFill>
                  <a:schemeClr val="tx1"/>
                </a:solidFill>
              </a:rPr>
              <a:t> و </a:t>
            </a:r>
            <a:r>
              <a:rPr lang="en-US" sz="2900" b="1" dirty="0" err="1" smtClean="0">
                <a:solidFill>
                  <a:schemeClr val="tx1"/>
                </a:solidFill>
              </a:rPr>
              <a:t>زیان</a:t>
            </a:r>
            <a:r>
              <a:rPr lang="en-US" sz="2900" b="1" dirty="0" smtClean="0">
                <a:solidFill>
                  <a:schemeClr val="tx1"/>
                </a:solidFill>
              </a:rPr>
              <a:t> </a:t>
            </a:r>
            <a:r>
              <a:rPr lang="en-US" sz="2900" b="1" dirty="0" err="1" smtClean="0">
                <a:solidFill>
                  <a:schemeClr val="tx1"/>
                </a:solidFill>
              </a:rPr>
              <a:t>یکی</a:t>
            </a:r>
            <a:r>
              <a:rPr lang="en-US" sz="2900" b="1" dirty="0" smtClean="0">
                <a:solidFill>
                  <a:schemeClr val="tx1"/>
                </a:solidFill>
              </a:rPr>
              <a:t> </a:t>
            </a:r>
            <a:r>
              <a:rPr lang="en-US" sz="2900" b="1" dirty="0" err="1" smtClean="0">
                <a:solidFill>
                  <a:schemeClr val="tx1"/>
                </a:solidFill>
              </a:rPr>
              <a:t>از</a:t>
            </a:r>
            <a:r>
              <a:rPr lang="en-US" sz="2900" b="1" dirty="0" smtClean="0">
                <a:solidFill>
                  <a:schemeClr val="tx1"/>
                </a:solidFill>
              </a:rPr>
              <a:t> </a:t>
            </a:r>
            <a:r>
              <a:rPr lang="en-US" sz="2900" b="1" dirty="0" err="1" smtClean="0">
                <a:solidFill>
                  <a:schemeClr val="tx1"/>
                </a:solidFill>
              </a:rPr>
              <a:t>صورتهای</a:t>
            </a:r>
            <a:r>
              <a:rPr lang="en-US" sz="2900" b="1" dirty="0" smtClean="0">
                <a:solidFill>
                  <a:schemeClr val="tx1"/>
                </a:solidFill>
              </a:rPr>
              <a:t> </a:t>
            </a:r>
            <a:r>
              <a:rPr lang="en-US" sz="2900" b="1" dirty="0" err="1" smtClean="0">
                <a:solidFill>
                  <a:schemeClr val="tx1"/>
                </a:solidFill>
              </a:rPr>
              <a:t>مالی</a:t>
            </a:r>
            <a:r>
              <a:rPr lang="en-US" sz="2900" b="1" dirty="0" smtClean="0">
                <a:solidFill>
                  <a:schemeClr val="tx1"/>
                </a:solidFill>
              </a:rPr>
              <a:t> </a:t>
            </a:r>
            <a:r>
              <a:rPr lang="en-US" sz="2900" b="1" dirty="0" err="1" smtClean="0">
                <a:solidFill>
                  <a:schemeClr val="tx1"/>
                </a:solidFill>
              </a:rPr>
              <a:t>اساسی</a:t>
            </a:r>
            <a:r>
              <a:rPr lang="en-US" sz="2900" b="1" dirty="0" smtClean="0">
                <a:solidFill>
                  <a:schemeClr val="tx1"/>
                </a:solidFill>
              </a:rPr>
              <a:t> </a:t>
            </a:r>
            <a:r>
              <a:rPr lang="en-US" sz="2900" b="1" dirty="0" err="1" smtClean="0">
                <a:solidFill>
                  <a:schemeClr val="tx1"/>
                </a:solidFill>
              </a:rPr>
              <a:t>موسسات</a:t>
            </a:r>
            <a:r>
              <a:rPr lang="en-US" sz="2900" b="1" dirty="0" smtClean="0">
                <a:solidFill>
                  <a:schemeClr val="tx1"/>
                </a:solidFill>
              </a:rPr>
              <a:t> </a:t>
            </a:r>
            <a:r>
              <a:rPr lang="en-US" sz="2900" b="1" dirty="0" err="1" smtClean="0">
                <a:solidFill>
                  <a:schemeClr val="tx1"/>
                </a:solidFill>
              </a:rPr>
              <a:t>بازرگانی</a:t>
            </a:r>
            <a:r>
              <a:rPr lang="en-US" sz="2900" b="1" dirty="0" smtClean="0">
                <a:solidFill>
                  <a:schemeClr val="tx1"/>
                </a:solidFill>
              </a:rPr>
              <a:t> </a:t>
            </a:r>
            <a:r>
              <a:rPr lang="en-US" sz="2900" b="1" dirty="0" err="1" smtClean="0">
                <a:solidFill>
                  <a:schemeClr val="tx1"/>
                </a:solidFill>
              </a:rPr>
              <a:t>است</a:t>
            </a:r>
            <a:r>
              <a:rPr lang="en-US" sz="2900" b="1" dirty="0" smtClean="0">
                <a:solidFill>
                  <a:schemeClr val="tx1"/>
                </a:solidFill>
              </a:rPr>
              <a:t> </a:t>
            </a:r>
            <a:r>
              <a:rPr lang="en-US" sz="2900" b="1" dirty="0" err="1" smtClean="0">
                <a:solidFill>
                  <a:schemeClr val="tx1"/>
                </a:solidFill>
              </a:rPr>
              <a:t>در</a:t>
            </a:r>
            <a:r>
              <a:rPr lang="en-US" sz="2900" b="1" dirty="0" smtClean="0">
                <a:solidFill>
                  <a:schemeClr val="tx1"/>
                </a:solidFill>
              </a:rPr>
              <a:t> </a:t>
            </a:r>
            <a:r>
              <a:rPr lang="en-US" sz="2900" b="1" dirty="0" err="1" smtClean="0">
                <a:solidFill>
                  <a:schemeClr val="tx1"/>
                </a:solidFill>
              </a:rPr>
              <a:t>حالی</a:t>
            </a:r>
            <a:r>
              <a:rPr lang="en-US" sz="2900" b="1" dirty="0" smtClean="0">
                <a:solidFill>
                  <a:schemeClr val="tx1"/>
                </a:solidFill>
              </a:rPr>
              <a:t> </a:t>
            </a:r>
            <a:r>
              <a:rPr lang="en-US" sz="2900" b="1" dirty="0" err="1" smtClean="0">
                <a:solidFill>
                  <a:schemeClr val="tx1"/>
                </a:solidFill>
              </a:rPr>
              <a:t>که</a:t>
            </a:r>
            <a:r>
              <a:rPr lang="en-US" sz="2900" b="1" dirty="0" smtClean="0">
                <a:solidFill>
                  <a:schemeClr val="tx1"/>
                </a:solidFill>
              </a:rPr>
              <a:t> </a:t>
            </a:r>
            <a:r>
              <a:rPr lang="en-US" sz="2900" b="1" dirty="0" err="1" smtClean="0">
                <a:solidFill>
                  <a:schemeClr val="tx1"/>
                </a:solidFill>
              </a:rPr>
              <a:t>در</a:t>
            </a:r>
            <a:r>
              <a:rPr lang="en-US" sz="2900" b="1" dirty="0" smtClean="0">
                <a:solidFill>
                  <a:schemeClr val="tx1"/>
                </a:solidFill>
              </a:rPr>
              <a:t> </a:t>
            </a:r>
            <a:r>
              <a:rPr lang="en-US" sz="2900" b="1" dirty="0" err="1" smtClean="0">
                <a:solidFill>
                  <a:schemeClr val="tx1"/>
                </a:solidFill>
              </a:rPr>
              <a:t>موسسات</a:t>
            </a:r>
            <a:r>
              <a:rPr lang="en-US" sz="2900" b="1" dirty="0" smtClean="0">
                <a:solidFill>
                  <a:schemeClr val="tx1"/>
                </a:solidFill>
              </a:rPr>
              <a:t> </a:t>
            </a:r>
            <a:r>
              <a:rPr lang="en-US" sz="2900" b="1" dirty="0" err="1" smtClean="0">
                <a:solidFill>
                  <a:schemeClr val="tx1"/>
                </a:solidFill>
              </a:rPr>
              <a:t>دولتی</a:t>
            </a:r>
            <a:r>
              <a:rPr lang="en-US" sz="2900" b="1" dirty="0" smtClean="0">
                <a:solidFill>
                  <a:schemeClr val="tx1"/>
                </a:solidFill>
              </a:rPr>
              <a:t> </a:t>
            </a:r>
            <a:r>
              <a:rPr lang="en-US" sz="2900" b="1" dirty="0" err="1" smtClean="0">
                <a:solidFill>
                  <a:schemeClr val="tx1"/>
                </a:solidFill>
              </a:rPr>
              <a:t>که</a:t>
            </a:r>
            <a:r>
              <a:rPr lang="en-US" sz="2900" b="1" dirty="0" smtClean="0">
                <a:solidFill>
                  <a:schemeClr val="tx1"/>
                </a:solidFill>
              </a:rPr>
              <a:t> </a:t>
            </a:r>
            <a:r>
              <a:rPr lang="en-US" sz="2900" b="1" dirty="0" err="1" smtClean="0">
                <a:solidFill>
                  <a:schemeClr val="tx1"/>
                </a:solidFill>
              </a:rPr>
              <a:t>انگیزه</a:t>
            </a:r>
            <a:r>
              <a:rPr lang="en-US" sz="2900" b="1" dirty="0" smtClean="0">
                <a:solidFill>
                  <a:schemeClr val="tx1"/>
                </a:solidFill>
              </a:rPr>
              <a:t> </a:t>
            </a:r>
            <a:r>
              <a:rPr lang="en-US" sz="2900" b="1" dirty="0" err="1" smtClean="0">
                <a:solidFill>
                  <a:schemeClr val="tx1"/>
                </a:solidFill>
              </a:rPr>
              <a:t>تشکیل</a:t>
            </a:r>
            <a:r>
              <a:rPr lang="en-US" sz="2900" b="1" dirty="0" smtClean="0">
                <a:solidFill>
                  <a:schemeClr val="tx1"/>
                </a:solidFill>
              </a:rPr>
              <a:t> </a:t>
            </a:r>
            <a:r>
              <a:rPr lang="en-US" sz="2900" b="1" dirty="0" err="1" smtClean="0">
                <a:solidFill>
                  <a:schemeClr val="tx1"/>
                </a:solidFill>
              </a:rPr>
              <a:t>آنها</a:t>
            </a:r>
            <a:r>
              <a:rPr lang="en-US" sz="2900" b="1" dirty="0" smtClean="0">
                <a:solidFill>
                  <a:schemeClr val="tx1"/>
                </a:solidFill>
              </a:rPr>
              <a:t> </a:t>
            </a:r>
            <a:r>
              <a:rPr lang="en-US" sz="2900" b="1" dirty="0" err="1" smtClean="0">
                <a:solidFill>
                  <a:schemeClr val="tx1"/>
                </a:solidFill>
              </a:rPr>
              <a:t>سود</a:t>
            </a:r>
            <a:r>
              <a:rPr lang="en-US" sz="2900" b="1" dirty="0" smtClean="0">
                <a:solidFill>
                  <a:schemeClr val="tx1"/>
                </a:solidFill>
              </a:rPr>
              <a:t> </a:t>
            </a:r>
            <a:r>
              <a:rPr lang="en-US" sz="2900" b="1" dirty="0" err="1" smtClean="0">
                <a:solidFill>
                  <a:schemeClr val="tx1"/>
                </a:solidFill>
              </a:rPr>
              <a:t>نبوده</a:t>
            </a:r>
            <a:r>
              <a:rPr lang="en-US" sz="2900" b="1" dirty="0" smtClean="0">
                <a:solidFill>
                  <a:schemeClr val="tx1"/>
                </a:solidFill>
              </a:rPr>
              <a:t> و </a:t>
            </a:r>
            <a:r>
              <a:rPr lang="en-US" sz="2900" b="1" dirty="0" err="1" smtClean="0">
                <a:solidFill>
                  <a:schemeClr val="tx1"/>
                </a:solidFill>
              </a:rPr>
              <a:t>فعالیت</a:t>
            </a:r>
            <a:r>
              <a:rPr lang="en-US" sz="2900" b="1" dirty="0" smtClean="0">
                <a:solidFill>
                  <a:schemeClr val="tx1"/>
                </a:solidFill>
              </a:rPr>
              <a:t> </a:t>
            </a:r>
            <a:r>
              <a:rPr lang="en-US" sz="2900" b="1" dirty="0" err="1" smtClean="0">
                <a:solidFill>
                  <a:schemeClr val="tx1"/>
                </a:solidFill>
              </a:rPr>
              <a:t>غیر</a:t>
            </a:r>
            <a:r>
              <a:rPr lang="en-US" sz="2900" b="1" dirty="0" smtClean="0">
                <a:solidFill>
                  <a:schemeClr val="tx1"/>
                </a:solidFill>
              </a:rPr>
              <a:t> </a:t>
            </a:r>
            <a:r>
              <a:rPr lang="en-US" sz="2900" b="1" dirty="0" err="1" smtClean="0">
                <a:solidFill>
                  <a:schemeClr val="tx1"/>
                </a:solidFill>
              </a:rPr>
              <a:t>بازرگانی</a:t>
            </a:r>
            <a:r>
              <a:rPr lang="en-US" sz="2900" b="1" dirty="0" smtClean="0">
                <a:solidFill>
                  <a:schemeClr val="tx1"/>
                </a:solidFill>
              </a:rPr>
              <a:t> </a:t>
            </a:r>
            <a:r>
              <a:rPr lang="en-US" sz="2900" b="1" dirty="0" err="1" smtClean="0">
                <a:solidFill>
                  <a:schemeClr val="tx1"/>
                </a:solidFill>
              </a:rPr>
              <a:t>انجام</a:t>
            </a:r>
            <a:r>
              <a:rPr lang="en-US" sz="2900" b="1" dirty="0" smtClean="0">
                <a:solidFill>
                  <a:schemeClr val="tx1"/>
                </a:solidFill>
              </a:rPr>
              <a:t> </a:t>
            </a:r>
            <a:r>
              <a:rPr lang="en-US" sz="2900" b="1" dirty="0" err="1" smtClean="0">
                <a:solidFill>
                  <a:schemeClr val="tx1"/>
                </a:solidFill>
              </a:rPr>
              <a:t>می</a:t>
            </a:r>
            <a:r>
              <a:rPr lang="en-US" sz="2900" b="1" dirty="0" smtClean="0">
                <a:solidFill>
                  <a:schemeClr val="tx1"/>
                </a:solidFill>
              </a:rPr>
              <a:t> </a:t>
            </a:r>
            <a:r>
              <a:rPr lang="en-US" sz="2900" b="1" dirty="0" err="1" smtClean="0">
                <a:solidFill>
                  <a:schemeClr val="tx1"/>
                </a:solidFill>
              </a:rPr>
              <a:t>دهندتنظیم</a:t>
            </a:r>
            <a:r>
              <a:rPr lang="en-US" sz="2900" b="1" dirty="0" smtClean="0">
                <a:solidFill>
                  <a:schemeClr val="tx1"/>
                </a:solidFill>
              </a:rPr>
              <a:t> </a:t>
            </a:r>
            <a:r>
              <a:rPr lang="en-US" sz="2900" b="1" dirty="0" err="1" smtClean="0">
                <a:solidFill>
                  <a:schemeClr val="tx1"/>
                </a:solidFill>
              </a:rPr>
              <a:t>صورت</a:t>
            </a:r>
            <a:r>
              <a:rPr lang="en-US" sz="2900" b="1" dirty="0" smtClean="0">
                <a:solidFill>
                  <a:schemeClr val="tx1"/>
                </a:solidFill>
              </a:rPr>
              <a:t> </a:t>
            </a:r>
            <a:r>
              <a:rPr lang="en-US" sz="2900" b="1" dirty="0" err="1" smtClean="0">
                <a:solidFill>
                  <a:schemeClr val="tx1"/>
                </a:solidFill>
              </a:rPr>
              <a:t>سود</a:t>
            </a:r>
            <a:r>
              <a:rPr lang="en-US" sz="2900" b="1" dirty="0" smtClean="0">
                <a:solidFill>
                  <a:schemeClr val="tx1"/>
                </a:solidFill>
              </a:rPr>
              <a:t> و </a:t>
            </a:r>
            <a:r>
              <a:rPr lang="en-US" sz="2900" b="1" dirty="0" err="1" smtClean="0">
                <a:solidFill>
                  <a:schemeClr val="tx1"/>
                </a:solidFill>
              </a:rPr>
              <a:t>زیان</a:t>
            </a:r>
            <a:r>
              <a:rPr lang="en-US" sz="2900" b="1" dirty="0" smtClean="0">
                <a:solidFill>
                  <a:schemeClr val="tx1"/>
                </a:solidFill>
              </a:rPr>
              <a:t> </a:t>
            </a:r>
            <a:r>
              <a:rPr lang="en-US" sz="2900" b="1" dirty="0" err="1" smtClean="0">
                <a:solidFill>
                  <a:schemeClr val="tx1"/>
                </a:solidFill>
              </a:rPr>
              <a:t>موردی</a:t>
            </a:r>
            <a:r>
              <a:rPr lang="en-US" sz="2900" b="1" dirty="0" smtClean="0">
                <a:solidFill>
                  <a:schemeClr val="tx1"/>
                </a:solidFill>
              </a:rPr>
              <a:t> </a:t>
            </a:r>
            <a:r>
              <a:rPr lang="en-US" sz="2900" b="1" dirty="0" err="1" smtClean="0">
                <a:solidFill>
                  <a:schemeClr val="tx1"/>
                </a:solidFill>
              </a:rPr>
              <a:t>ندارد.لذا</a:t>
            </a:r>
            <a:r>
              <a:rPr lang="en-US" sz="2900" b="1" dirty="0" smtClean="0">
                <a:solidFill>
                  <a:schemeClr val="tx1"/>
                </a:solidFill>
              </a:rPr>
              <a:t> </a:t>
            </a:r>
            <a:r>
              <a:rPr lang="en-US" sz="2900" b="1" dirty="0" err="1" smtClean="0">
                <a:solidFill>
                  <a:schemeClr val="tx1"/>
                </a:solidFill>
              </a:rPr>
              <a:t>بجای</a:t>
            </a:r>
            <a:r>
              <a:rPr lang="en-US" sz="2900" b="1" dirty="0" smtClean="0">
                <a:solidFill>
                  <a:schemeClr val="tx1"/>
                </a:solidFill>
              </a:rPr>
              <a:t> </a:t>
            </a:r>
            <a:r>
              <a:rPr lang="en-US" sz="2900" b="1" dirty="0" err="1" smtClean="0">
                <a:solidFill>
                  <a:schemeClr val="tx1"/>
                </a:solidFill>
              </a:rPr>
              <a:t>آن</a:t>
            </a:r>
            <a:r>
              <a:rPr lang="en-US" sz="2900" b="1" dirty="0" smtClean="0">
                <a:solidFill>
                  <a:schemeClr val="tx1"/>
                </a:solidFill>
              </a:rPr>
              <a:t> </a:t>
            </a:r>
            <a:r>
              <a:rPr lang="en-US" sz="2900" b="1" dirty="0" err="1" smtClean="0">
                <a:solidFill>
                  <a:schemeClr val="tx1"/>
                </a:solidFill>
              </a:rPr>
              <a:t>صورت</a:t>
            </a:r>
            <a:r>
              <a:rPr lang="en-US" sz="2900" b="1" dirty="0" smtClean="0">
                <a:solidFill>
                  <a:schemeClr val="tx1"/>
                </a:solidFill>
              </a:rPr>
              <a:t> </a:t>
            </a:r>
            <a:r>
              <a:rPr lang="en-US" sz="2900" b="1" dirty="0" err="1" smtClean="0">
                <a:solidFill>
                  <a:schemeClr val="tx1"/>
                </a:solidFill>
              </a:rPr>
              <a:t>درآمد</a:t>
            </a:r>
            <a:r>
              <a:rPr lang="en-US" sz="2900" b="1" dirty="0" smtClean="0">
                <a:solidFill>
                  <a:schemeClr val="tx1"/>
                </a:solidFill>
              </a:rPr>
              <a:t> و </a:t>
            </a:r>
            <a:r>
              <a:rPr lang="en-US" sz="2900" b="1" dirty="0" err="1" smtClean="0">
                <a:solidFill>
                  <a:schemeClr val="tx1"/>
                </a:solidFill>
              </a:rPr>
              <a:t>هزینه</a:t>
            </a:r>
            <a:r>
              <a:rPr lang="en-US" sz="2900" b="1" dirty="0" smtClean="0">
                <a:solidFill>
                  <a:schemeClr val="tx1"/>
                </a:solidFill>
              </a:rPr>
              <a:t> </a:t>
            </a:r>
            <a:r>
              <a:rPr lang="en-US" sz="2900" b="1" dirty="0" err="1" smtClean="0">
                <a:solidFill>
                  <a:schemeClr val="tx1"/>
                </a:solidFill>
              </a:rPr>
              <a:t>تنظیم</a:t>
            </a:r>
            <a:r>
              <a:rPr lang="en-US" sz="2900" b="1" dirty="0" smtClean="0">
                <a:solidFill>
                  <a:schemeClr val="tx1"/>
                </a:solidFill>
              </a:rPr>
              <a:t> </a:t>
            </a:r>
            <a:r>
              <a:rPr lang="en-US" sz="2900" b="1" dirty="0" err="1" smtClean="0">
                <a:solidFill>
                  <a:schemeClr val="tx1"/>
                </a:solidFill>
              </a:rPr>
              <a:t>می</a:t>
            </a:r>
            <a:r>
              <a:rPr lang="en-US" sz="2900" b="1" dirty="0" smtClean="0">
                <a:solidFill>
                  <a:schemeClr val="tx1"/>
                </a:solidFill>
              </a:rPr>
              <a:t> </a:t>
            </a:r>
            <a:r>
              <a:rPr lang="en-US" sz="2900" b="1" dirty="0" err="1" smtClean="0">
                <a:solidFill>
                  <a:schemeClr val="tx1"/>
                </a:solidFill>
              </a:rPr>
              <a:t>گردد</a:t>
            </a:r>
            <a:r>
              <a:rPr lang="en-US" sz="2900" b="1" dirty="0" smtClean="0">
                <a:solidFill>
                  <a:schemeClr val="tx1"/>
                </a:solidFill>
              </a:rPr>
              <a:t>.</a:t>
            </a:r>
            <a:br>
              <a:rPr lang="en-US" sz="2900" b="1" dirty="0" smtClean="0">
                <a:solidFill>
                  <a:schemeClr val="tx1"/>
                </a:solidFill>
              </a:rPr>
            </a:br>
            <a:r>
              <a:rPr lang="en-US" sz="2900" b="1" dirty="0" err="1" smtClean="0">
                <a:solidFill>
                  <a:schemeClr val="tx1"/>
                </a:solidFill>
              </a:rPr>
              <a:t>در</a:t>
            </a:r>
            <a:r>
              <a:rPr lang="en-US" sz="2900" b="1" dirty="0" smtClean="0">
                <a:solidFill>
                  <a:schemeClr val="tx1"/>
                </a:solidFill>
              </a:rPr>
              <a:t> </a:t>
            </a:r>
            <a:r>
              <a:rPr lang="en-US" sz="2900" b="1" dirty="0" err="1" smtClean="0">
                <a:solidFill>
                  <a:schemeClr val="tx1"/>
                </a:solidFill>
              </a:rPr>
              <a:t>حسابداری</a:t>
            </a:r>
            <a:r>
              <a:rPr lang="en-US" sz="2900" b="1" dirty="0" smtClean="0">
                <a:solidFill>
                  <a:schemeClr val="tx1"/>
                </a:solidFill>
              </a:rPr>
              <a:t> </a:t>
            </a:r>
            <a:r>
              <a:rPr lang="en-US" sz="2900" b="1" dirty="0" err="1" smtClean="0">
                <a:solidFill>
                  <a:schemeClr val="tx1"/>
                </a:solidFill>
              </a:rPr>
              <a:t>بازرگانی</a:t>
            </a:r>
            <a:r>
              <a:rPr lang="en-US" sz="2900" b="1" dirty="0" smtClean="0">
                <a:solidFill>
                  <a:schemeClr val="tx1"/>
                </a:solidFill>
              </a:rPr>
              <a:t> </a:t>
            </a:r>
            <a:r>
              <a:rPr lang="en-US" sz="2900" b="1" dirty="0" err="1" smtClean="0">
                <a:solidFill>
                  <a:schemeClr val="tx1"/>
                </a:solidFill>
              </a:rPr>
              <a:t>ترازنامه</a:t>
            </a:r>
            <a:r>
              <a:rPr lang="en-US" sz="2900" b="1" dirty="0" smtClean="0">
                <a:solidFill>
                  <a:schemeClr val="tx1"/>
                </a:solidFill>
              </a:rPr>
              <a:t> </a:t>
            </a:r>
            <a:r>
              <a:rPr lang="en-US" sz="2900" b="1" dirty="0" err="1" smtClean="0">
                <a:solidFill>
                  <a:schemeClr val="tx1"/>
                </a:solidFill>
              </a:rPr>
              <a:t>یکی</a:t>
            </a:r>
            <a:r>
              <a:rPr lang="en-US" sz="2900" b="1" dirty="0" smtClean="0">
                <a:solidFill>
                  <a:schemeClr val="tx1"/>
                </a:solidFill>
              </a:rPr>
              <a:t> </a:t>
            </a:r>
            <a:r>
              <a:rPr lang="en-US" sz="2900" b="1" dirty="0" err="1" smtClean="0">
                <a:solidFill>
                  <a:schemeClr val="tx1"/>
                </a:solidFill>
              </a:rPr>
              <a:t>از</a:t>
            </a:r>
            <a:r>
              <a:rPr lang="en-US" sz="2900" b="1" dirty="0" smtClean="0">
                <a:solidFill>
                  <a:schemeClr val="tx1"/>
                </a:solidFill>
              </a:rPr>
              <a:t> </a:t>
            </a:r>
            <a:r>
              <a:rPr lang="en-US" sz="2900" b="1" dirty="0" err="1" smtClean="0">
                <a:solidFill>
                  <a:schemeClr val="tx1"/>
                </a:solidFill>
              </a:rPr>
              <a:t>صورتهای</a:t>
            </a:r>
            <a:r>
              <a:rPr lang="en-US" sz="2900" b="1" dirty="0" smtClean="0">
                <a:solidFill>
                  <a:schemeClr val="tx1"/>
                </a:solidFill>
              </a:rPr>
              <a:t> </a:t>
            </a:r>
            <a:r>
              <a:rPr lang="en-US" sz="2900" b="1" dirty="0" err="1" smtClean="0">
                <a:solidFill>
                  <a:schemeClr val="tx1"/>
                </a:solidFill>
              </a:rPr>
              <a:t>مالی</a:t>
            </a:r>
            <a:r>
              <a:rPr lang="en-US" sz="2900" b="1" dirty="0" smtClean="0">
                <a:solidFill>
                  <a:schemeClr val="tx1"/>
                </a:solidFill>
              </a:rPr>
              <a:t> </a:t>
            </a:r>
            <a:r>
              <a:rPr lang="en-US" sz="2900" b="1" dirty="0" err="1" smtClean="0">
                <a:solidFill>
                  <a:schemeClr val="tx1"/>
                </a:solidFill>
              </a:rPr>
              <a:t>اساسی</a:t>
            </a:r>
            <a:r>
              <a:rPr lang="en-US" sz="2900" b="1" dirty="0" smtClean="0">
                <a:solidFill>
                  <a:schemeClr val="tx1"/>
                </a:solidFill>
              </a:rPr>
              <a:t> </a:t>
            </a:r>
            <a:r>
              <a:rPr lang="en-US" sz="2900" b="1" dirty="0" err="1" smtClean="0">
                <a:solidFill>
                  <a:schemeClr val="tx1"/>
                </a:solidFill>
              </a:rPr>
              <a:t>محسوب</a:t>
            </a:r>
            <a:r>
              <a:rPr lang="en-US" sz="2900" b="1" dirty="0" smtClean="0">
                <a:solidFill>
                  <a:schemeClr val="tx1"/>
                </a:solidFill>
              </a:rPr>
              <a:t> </a:t>
            </a:r>
            <a:r>
              <a:rPr lang="en-US" sz="2900" b="1" dirty="0" err="1" smtClean="0">
                <a:solidFill>
                  <a:schemeClr val="tx1"/>
                </a:solidFill>
              </a:rPr>
              <a:t>می</a:t>
            </a:r>
            <a:r>
              <a:rPr lang="en-US" sz="2900" b="1" dirty="0" smtClean="0">
                <a:solidFill>
                  <a:schemeClr val="tx1"/>
                </a:solidFill>
              </a:rPr>
              <a:t> </a:t>
            </a:r>
            <a:r>
              <a:rPr lang="en-US" sz="2900" b="1" dirty="0" err="1" smtClean="0">
                <a:solidFill>
                  <a:schemeClr val="tx1"/>
                </a:solidFill>
              </a:rPr>
              <a:t>شود</a:t>
            </a:r>
            <a:r>
              <a:rPr lang="en-US" sz="2900" b="1" dirty="0" smtClean="0">
                <a:solidFill>
                  <a:schemeClr val="tx1"/>
                </a:solidFill>
              </a:rPr>
              <a:t> </a:t>
            </a:r>
            <a:r>
              <a:rPr lang="en-US" sz="2900" b="1" dirty="0" err="1" smtClean="0">
                <a:solidFill>
                  <a:schemeClr val="tx1"/>
                </a:solidFill>
              </a:rPr>
              <a:t>در</a:t>
            </a:r>
            <a:r>
              <a:rPr lang="en-US" sz="2900" b="1" dirty="0" smtClean="0">
                <a:solidFill>
                  <a:schemeClr val="tx1"/>
                </a:solidFill>
              </a:rPr>
              <a:t> </a:t>
            </a:r>
            <a:r>
              <a:rPr lang="en-US" sz="2900" b="1" dirty="0" err="1" smtClean="0">
                <a:solidFill>
                  <a:schemeClr val="tx1"/>
                </a:solidFill>
              </a:rPr>
              <a:t>حالیکه</a:t>
            </a:r>
            <a:r>
              <a:rPr lang="en-US" sz="2900" b="1" dirty="0" smtClean="0">
                <a:solidFill>
                  <a:schemeClr val="tx1"/>
                </a:solidFill>
              </a:rPr>
              <a:t> </a:t>
            </a:r>
            <a:r>
              <a:rPr lang="en-US" sz="2900" b="1" dirty="0" err="1" smtClean="0">
                <a:solidFill>
                  <a:schemeClr val="tx1"/>
                </a:solidFill>
              </a:rPr>
              <a:t>در</a:t>
            </a:r>
            <a:r>
              <a:rPr lang="en-US" sz="2900" b="1" dirty="0" smtClean="0">
                <a:solidFill>
                  <a:schemeClr val="tx1"/>
                </a:solidFill>
              </a:rPr>
              <a:t> </a:t>
            </a:r>
            <a:r>
              <a:rPr lang="en-US" sz="2900" b="1" dirty="0" err="1" smtClean="0">
                <a:solidFill>
                  <a:schemeClr val="tx1"/>
                </a:solidFill>
              </a:rPr>
              <a:t>حسابداری</a:t>
            </a:r>
            <a:r>
              <a:rPr lang="en-US" sz="2900" b="1" dirty="0" smtClean="0">
                <a:solidFill>
                  <a:schemeClr val="tx1"/>
                </a:solidFill>
              </a:rPr>
              <a:t> </a:t>
            </a:r>
            <a:r>
              <a:rPr lang="en-US" sz="2900" b="1" dirty="0" err="1" smtClean="0">
                <a:solidFill>
                  <a:schemeClr val="tx1"/>
                </a:solidFill>
              </a:rPr>
              <a:t>دولتی</a:t>
            </a:r>
            <a:r>
              <a:rPr lang="en-US" sz="2900" b="1" dirty="0" smtClean="0">
                <a:solidFill>
                  <a:schemeClr val="tx1"/>
                </a:solidFill>
              </a:rPr>
              <a:t> </a:t>
            </a:r>
            <a:r>
              <a:rPr lang="en-US" sz="2900" b="1" dirty="0" err="1" smtClean="0">
                <a:solidFill>
                  <a:schemeClr val="tx1"/>
                </a:solidFill>
              </a:rPr>
              <a:t>این</a:t>
            </a:r>
            <a:r>
              <a:rPr lang="en-US" sz="2900" b="1" dirty="0" smtClean="0">
                <a:solidFill>
                  <a:schemeClr val="tx1"/>
                </a:solidFill>
              </a:rPr>
              <a:t> </a:t>
            </a:r>
            <a:r>
              <a:rPr lang="en-US" sz="2900" b="1" dirty="0" err="1" smtClean="0">
                <a:solidFill>
                  <a:schemeClr val="tx1"/>
                </a:solidFill>
              </a:rPr>
              <a:t>صورت</a:t>
            </a:r>
            <a:r>
              <a:rPr lang="en-US" sz="2900" b="1" dirty="0" smtClean="0">
                <a:solidFill>
                  <a:schemeClr val="tx1"/>
                </a:solidFill>
              </a:rPr>
              <a:t> </a:t>
            </a:r>
            <a:r>
              <a:rPr lang="en-US" sz="2900" b="1" dirty="0" err="1" smtClean="0">
                <a:solidFill>
                  <a:schemeClr val="tx1"/>
                </a:solidFill>
              </a:rPr>
              <a:t>مالی</a:t>
            </a:r>
            <a:r>
              <a:rPr lang="en-US" sz="2900" b="1" dirty="0" smtClean="0">
                <a:solidFill>
                  <a:schemeClr val="tx1"/>
                </a:solidFill>
              </a:rPr>
              <a:t> </a:t>
            </a:r>
            <a:r>
              <a:rPr lang="en-US" sz="2900" b="1" dirty="0" err="1" smtClean="0">
                <a:solidFill>
                  <a:schemeClr val="tx1"/>
                </a:solidFill>
              </a:rPr>
              <a:t>با</a:t>
            </a:r>
            <a:r>
              <a:rPr lang="en-US" sz="2900" b="1" dirty="0" smtClean="0">
                <a:solidFill>
                  <a:schemeClr val="tx1"/>
                </a:solidFill>
              </a:rPr>
              <a:t> </a:t>
            </a:r>
            <a:r>
              <a:rPr lang="en-US" sz="2900" b="1" dirty="0" err="1" smtClean="0">
                <a:solidFill>
                  <a:schemeClr val="tx1"/>
                </a:solidFill>
              </a:rPr>
              <a:t>تفاوتهای</a:t>
            </a:r>
            <a:r>
              <a:rPr lang="en-US" sz="2900" b="1" dirty="0" smtClean="0">
                <a:solidFill>
                  <a:schemeClr val="tx1"/>
                </a:solidFill>
              </a:rPr>
              <a:t> </a:t>
            </a:r>
            <a:r>
              <a:rPr lang="en-US" sz="2900" b="1" dirty="0" err="1" smtClean="0">
                <a:solidFill>
                  <a:schemeClr val="tx1"/>
                </a:solidFill>
              </a:rPr>
              <a:t>قابل</a:t>
            </a:r>
            <a:r>
              <a:rPr lang="en-US" sz="2900" b="1" dirty="0" smtClean="0">
                <a:solidFill>
                  <a:schemeClr val="tx1"/>
                </a:solidFill>
              </a:rPr>
              <a:t> </a:t>
            </a:r>
            <a:r>
              <a:rPr lang="en-US" sz="2900" b="1" dirty="0" err="1" smtClean="0">
                <a:solidFill>
                  <a:schemeClr val="tx1"/>
                </a:solidFill>
              </a:rPr>
              <a:t>ملاحضه</a:t>
            </a:r>
            <a:r>
              <a:rPr lang="en-US" sz="2900" b="1" dirty="0" smtClean="0">
                <a:solidFill>
                  <a:schemeClr val="tx1"/>
                </a:solidFill>
              </a:rPr>
              <a:t> </a:t>
            </a:r>
            <a:r>
              <a:rPr lang="en-US" sz="2900" b="1" dirty="0" err="1" smtClean="0">
                <a:solidFill>
                  <a:schemeClr val="tx1"/>
                </a:solidFill>
              </a:rPr>
              <a:t>ای</a:t>
            </a:r>
            <a:r>
              <a:rPr lang="en-US" sz="2900" b="1" dirty="0" smtClean="0">
                <a:solidFill>
                  <a:schemeClr val="tx1"/>
                </a:solidFill>
              </a:rPr>
              <a:t> </a:t>
            </a:r>
            <a:r>
              <a:rPr lang="en-US" sz="2900" b="1" dirty="0" err="1" smtClean="0">
                <a:solidFill>
                  <a:schemeClr val="tx1"/>
                </a:solidFill>
              </a:rPr>
              <a:t>تنظیم</a:t>
            </a:r>
            <a:r>
              <a:rPr lang="en-US" sz="2900" b="1" dirty="0" smtClean="0">
                <a:solidFill>
                  <a:schemeClr val="tx1"/>
                </a:solidFill>
              </a:rPr>
              <a:t> </a:t>
            </a:r>
            <a:r>
              <a:rPr lang="en-US" sz="2900" b="1" dirty="0" err="1" smtClean="0">
                <a:solidFill>
                  <a:schemeClr val="tx1"/>
                </a:solidFill>
              </a:rPr>
              <a:t>می</a:t>
            </a:r>
            <a:r>
              <a:rPr lang="en-US" sz="2900" b="1" dirty="0" smtClean="0">
                <a:solidFill>
                  <a:schemeClr val="tx1"/>
                </a:solidFill>
              </a:rPr>
              <a:t> </a:t>
            </a:r>
            <a:r>
              <a:rPr lang="en-US" sz="2900" b="1" dirty="0" err="1" smtClean="0">
                <a:solidFill>
                  <a:schemeClr val="tx1"/>
                </a:solidFill>
              </a:rPr>
              <a:t>شود</a:t>
            </a:r>
            <a:r>
              <a:rPr lang="en-US" sz="2900" b="1" dirty="0" smtClean="0">
                <a:solidFill>
                  <a:schemeClr val="tx1"/>
                </a:solidFill>
              </a:rPr>
              <a:t> و </a:t>
            </a:r>
            <a:r>
              <a:rPr lang="en-US" sz="2900" b="1" dirty="0" err="1" smtClean="0">
                <a:solidFill>
                  <a:schemeClr val="tx1"/>
                </a:solidFill>
              </a:rPr>
              <a:t>علت</a:t>
            </a:r>
            <a:r>
              <a:rPr lang="en-US" sz="2900" b="1" dirty="0" smtClean="0">
                <a:solidFill>
                  <a:schemeClr val="tx1"/>
                </a:solidFill>
              </a:rPr>
              <a:t> </a:t>
            </a:r>
            <a:r>
              <a:rPr lang="en-US" sz="2900" b="1" dirty="0" err="1" smtClean="0">
                <a:solidFill>
                  <a:schemeClr val="tx1"/>
                </a:solidFill>
              </a:rPr>
              <a:t>را</a:t>
            </a:r>
            <a:r>
              <a:rPr lang="en-US" sz="2900" b="1" dirty="0" smtClean="0">
                <a:solidFill>
                  <a:schemeClr val="tx1"/>
                </a:solidFill>
              </a:rPr>
              <a:t> </a:t>
            </a:r>
            <a:r>
              <a:rPr lang="en-US" sz="2900" b="1" dirty="0" err="1" smtClean="0">
                <a:solidFill>
                  <a:schemeClr val="tx1"/>
                </a:solidFill>
              </a:rPr>
              <a:t>هم</a:t>
            </a:r>
            <a:r>
              <a:rPr lang="en-US" sz="2900" b="1" dirty="0" smtClean="0">
                <a:solidFill>
                  <a:schemeClr val="tx1"/>
                </a:solidFill>
              </a:rPr>
              <a:t> </a:t>
            </a:r>
            <a:r>
              <a:rPr lang="en-US" sz="2900" b="1" dirty="0" err="1" smtClean="0">
                <a:solidFill>
                  <a:schemeClr val="tx1"/>
                </a:solidFill>
              </a:rPr>
              <a:t>میتوان</a:t>
            </a:r>
            <a:r>
              <a:rPr lang="en-US" sz="2900" b="1" dirty="0" smtClean="0">
                <a:solidFill>
                  <a:schemeClr val="tx1"/>
                </a:solidFill>
              </a:rPr>
              <a:t> </a:t>
            </a:r>
            <a:r>
              <a:rPr lang="en-US" sz="2900" b="1" dirty="0" err="1" smtClean="0">
                <a:solidFill>
                  <a:schemeClr val="tx1"/>
                </a:solidFill>
              </a:rPr>
              <a:t>در</a:t>
            </a:r>
            <a:r>
              <a:rPr lang="en-US" sz="2900" b="1" dirty="0" smtClean="0">
                <a:solidFill>
                  <a:schemeClr val="tx1"/>
                </a:solidFill>
              </a:rPr>
              <a:t> </a:t>
            </a:r>
            <a:r>
              <a:rPr lang="en-US" sz="2900" b="1" dirty="0" err="1" smtClean="0">
                <a:solidFill>
                  <a:schemeClr val="tx1"/>
                </a:solidFill>
              </a:rPr>
              <a:t>نوع</a:t>
            </a:r>
            <a:r>
              <a:rPr lang="en-US" sz="2900" b="1" dirty="0" smtClean="0">
                <a:solidFill>
                  <a:schemeClr val="tx1"/>
                </a:solidFill>
              </a:rPr>
              <a:t> </a:t>
            </a:r>
            <a:r>
              <a:rPr lang="en-US" sz="2900" b="1" dirty="0" err="1" smtClean="0">
                <a:solidFill>
                  <a:schemeClr val="tx1"/>
                </a:solidFill>
              </a:rPr>
              <a:t>دارائیهای</a:t>
            </a:r>
            <a:r>
              <a:rPr lang="en-US" sz="2900" b="1" dirty="0" smtClean="0">
                <a:solidFill>
                  <a:schemeClr val="tx1"/>
                </a:solidFill>
              </a:rPr>
              <a:t> </a:t>
            </a:r>
            <a:r>
              <a:rPr lang="en-US" sz="2900" b="1" dirty="0" err="1" smtClean="0">
                <a:solidFill>
                  <a:schemeClr val="tx1"/>
                </a:solidFill>
              </a:rPr>
              <a:t>ثابت</a:t>
            </a:r>
            <a:r>
              <a:rPr lang="en-US" sz="2900" b="1" dirty="0" smtClean="0">
                <a:solidFill>
                  <a:schemeClr val="tx1"/>
                </a:solidFill>
              </a:rPr>
              <a:t> </a:t>
            </a:r>
            <a:r>
              <a:rPr lang="en-US" sz="2900" b="1" dirty="0" err="1" smtClean="0">
                <a:solidFill>
                  <a:schemeClr val="tx1"/>
                </a:solidFill>
              </a:rPr>
              <a:t>عمومی</a:t>
            </a:r>
            <a:r>
              <a:rPr lang="en-US" sz="2900" b="1" dirty="0" smtClean="0">
                <a:solidFill>
                  <a:schemeClr val="tx1"/>
                </a:solidFill>
              </a:rPr>
              <a:t> </a:t>
            </a:r>
            <a:r>
              <a:rPr lang="en-US" sz="2900" b="1" dirty="0" err="1" smtClean="0">
                <a:solidFill>
                  <a:schemeClr val="tx1"/>
                </a:solidFill>
              </a:rPr>
              <a:t>که</a:t>
            </a:r>
            <a:r>
              <a:rPr lang="en-US" sz="2900" b="1" dirty="0" smtClean="0">
                <a:solidFill>
                  <a:schemeClr val="tx1"/>
                </a:solidFill>
              </a:rPr>
              <a:t> </a:t>
            </a:r>
            <a:r>
              <a:rPr lang="en-US" sz="2900" b="1" dirty="0" err="1" smtClean="0">
                <a:solidFill>
                  <a:schemeClr val="tx1"/>
                </a:solidFill>
              </a:rPr>
              <a:t>بعضا</a:t>
            </a:r>
            <a:r>
              <a:rPr lang="en-US" sz="2900" b="1" dirty="0" smtClean="0">
                <a:solidFill>
                  <a:schemeClr val="tx1"/>
                </a:solidFill>
              </a:rPr>
              <a:t> </a:t>
            </a:r>
            <a:r>
              <a:rPr lang="en-US" sz="2900" b="1" dirty="0" err="1" smtClean="0">
                <a:solidFill>
                  <a:schemeClr val="tx1"/>
                </a:solidFill>
              </a:rPr>
              <a:t>بهای</a:t>
            </a:r>
            <a:r>
              <a:rPr lang="en-US" sz="2900" b="1" dirty="0" smtClean="0">
                <a:solidFill>
                  <a:schemeClr val="tx1"/>
                </a:solidFill>
              </a:rPr>
              <a:t> </a:t>
            </a:r>
            <a:r>
              <a:rPr lang="en-US" sz="2900" b="1" dirty="0" err="1" smtClean="0">
                <a:solidFill>
                  <a:schemeClr val="tx1"/>
                </a:solidFill>
              </a:rPr>
              <a:t>آنها</a:t>
            </a:r>
            <a:r>
              <a:rPr lang="en-US" sz="2900" b="1" dirty="0" smtClean="0">
                <a:solidFill>
                  <a:schemeClr val="tx1"/>
                </a:solidFill>
              </a:rPr>
              <a:t> </a:t>
            </a:r>
            <a:r>
              <a:rPr lang="en-US" sz="2900" b="1" dirty="0" err="1" smtClean="0">
                <a:solidFill>
                  <a:schemeClr val="tx1"/>
                </a:solidFill>
              </a:rPr>
              <a:t>قابل</a:t>
            </a:r>
            <a:r>
              <a:rPr lang="en-US" sz="2900" b="1" dirty="0" smtClean="0">
                <a:solidFill>
                  <a:schemeClr val="tx1"/>
                </a:solidFill>
              </a:rPr>
              <a:t> </a:t>
            </a:r>
            <a:r>
              <a:rPr lang="en-US" sz="2900" b="1" dirty="0" err="1" smtClean="0">
                <a:solidFill>
                  <a:schemeClr val="tx1"/>
                </a:solidFill>
              </a:rPr>
              <a:t>ارزیابی</a:t>
            </a:r>
            <a:r>
              <a:rPr lang="en-US" sz="2900" b="1" dirty="0" smtClean="0">
                <a:solidFill>
                  <a:schemeClr val="tx1"/>
                </a:solidFill>
              </a:rPr>
              <a:t> </a:t>
            </a:r>
            <a:r>
              <a:rPr lang="en-US" sz="2900" b="1" dirty="0" err="1" smtClean="0">
                <a:solidFill>
                  <a:schemeClr val="tx1"/>
                </a:solidFill>
              </a:rPr>
              <a:t>برای</a:t>
            </a:r>
            <a:r>
              <a:rPr lang="en-US" sz="2900" b="1" dirty="0" smtClean="0">
                <a:solidFill>
                  <a:schemeClr val="tx1"/>
                </a:solidFill>
              </a:rPr>
              <a:t> </a:t>
            </a:r>
            <a:r>
              <a:rPr lang="en-US" sz="2900" b="1" dirty="0" err="1" smtClean="0">
                <a:solidFill>
                  <a:schemeClr val="tx1"/>
                </a:solidFill>
              </a:rPr>
              <a:t>انعکاس</a:t>
            </a:r>
            <a:r>
              <a:rPr lang="en-US" sz="2900" b="1" dirty="0" smtClean="0">
                <a:solidFill>
                  <a:schemeClr val="tx1"/>
                </a:solidFill>
              </a:rPr>
              <a:t> </a:t>
            </a:r>
            <a:r>
              <a:rPr lang="en-US" sz="2900" b="1" dirty="0" err="1" smtClean="0">
                <a:solidFill>
                  <a:schemeClr val="tx1"/>
                </a:solidFill>
              </a:rPr>
              <a:t>در</a:t>
            </a:r>
            <a:r>
              <a:rPr lang="en-US" sz="2900" b="1" dirty="0" smtClean="0">
                <a:solidFill>
                  <a:schemeClr val="tx1"/>
                </a:solidFill>
              </a:rPr>
              <a:t> </a:t>
            </a:r>
            <a:r>
              <a:rPr lang="en-US" sz="2900" b="1" dirty="0" err="1" smtClean="0">
                <a:solidFill>
                  <a:schemeClr val="tx1"/>
                </a:solidFill>
              </a:rPr>
              <a:t>ترازنامه</a:t>
            </a:r>
            <a:r>
              <a:rPr lang="en-US" sz="2900" b="1" dirty="0" smtClean="0">
                <a:solidFill>
                  <a:schemeClr val="tx1"/>
                </a:solidFill>
              </a:rPr>
              <a:t> </a:t>
            </a:r>
            <a:r>
              <a:rPr lang="en-US" sz="2900" b="1" dirty="0" err="1" smtClean="0">
                <a:solidFill>
                  <a:schemeClr val="tx1"/>
                </a:solidFill>
              </a:rPr>
              <a:t>نمی</a:t>
            </a:r>
            <a:r>
              <a:rPr lang="en-US" sz="2900" b="1" dirty="0" smtClean="0">
                <a:solidFill>
                  <a:schemeClr val="tx1"/>
                </a:solidFill>
              </a:rPr>
              <a:t> </a:t>
            </a:r>
            <a:r>
              <a:rPr lang="en-US" sz="2900" b="1" dirty="0" err="1" smtClean="0">
                <a:solidFill>
                  <a:schemeClr val="tx1"/>
                </a:solidFill>
              </a:rPr>
              <a:t>باشد</a:t>
            </a:r>
            <a:r>
              <a:rPr lang="en-US" sz="2900" b="1" dirty="0" smtClean="0">
                <a:solidFill>
                  <a:schemeClr val="tx1"/>
                </a:solidFill>
              </a:rPr>
              <a:t/>
            </a:r>
            <a:br>
              <a:rPr lang="en-US" sz="2900" b="1" dirty="0" smtClean="0">
                <a:solidFill>
                  <a:schemeClr val="tx1"/>
                </a:solidFill>
              </a:rPr>
            </a:br>
            <a:r>
              <a:rPr lang="en-US" sz="2900" b="1" dirty="0" err="1" smtClean="0">
                <a:solidFill>
                  <a:schemeClr val="tx1"/>
                </a:solidFill>
              </a:rPr>
              <a:t>نظیر</a:t>
            </a:r>
            <a:r>
              <a:rPr lang="en-US" sz="2900" b="1" dirty="0" smtClean="0">
                <a:solidFill>
                  <a:schemeClr val="tx1"/>
                </a:solidFill>
              </a:rPr>
              <a:t> </a:t>
            </a:r>
            <a:r>
              <a:rPr lang="en-US" sz="2900" b="1" dirty="0" err="1" smtClean="0">
                <a:solidFill>
                  <a:schemeClr val="tx1"/>
                </a:solidFill>
              </a:rPr>
              <a:t>رودخانه</a:t>
            </a:r>
            <a:r>
              <a:rPr lang="en-US" sz="2900" b="1" dirty="0" smtClean="0">
                <a:solidFill>
                  <a:schemeClr val="tx1"/>
                </a:solidFill>
              </a:rPr>
              <a:t>  </a:t>
            </a:r>
            <a:r>
              <a:rPr lang="en-US" sz="2900" b="1" dirty="0" err="1" smtClean="0">
                <a:solidFill>
                  <a:schemeClr val="tx1"/>
                </a:solidFill>
              </a:rPr>
              <a:t>جنگل</a:t>
            </a:r>
            <a:r>
              <a:rPr lang="en-US" sz="2900" b="1" dirty="0" smtClean="0">
                <a:solidFill>
                  <a:schemeClr val="tx1"/>
                </a:solidFill>
              </a:rPr>
              <a:t> </a:t>
            </a:r>
            <a:r>
              <a:rPr lang="en-US" sz="2900" b="1" dirty="0" err="1" smtClean="0">
                <a:solidFill>
                  <a:schemeClr val="tx1"/>
                </a:solidFill>
              </a:rPr>
              <a:t>منابع</a:t>
            </a:r>
            <a:r>
              <a:rPr lang="en-US" sz="2900" b="1" dirty="0" smtClean="0">
                <a:solidFill>
                  <a:schemeClr val="tx1"/>
                </a:solidFill>
              </a:rPr>
              <a:t> </a:t>
            </a:r>
            <a:r>
              <a:rPr lang="en-US" sz="2900" b="1" dirty="0" err="1" smtClean="0">
                <a:solidFill>
                  <a:schemeClr val="tx1"/>
                </a:solidFill>
              </a:rPr>
              <a:t>طبیعی</a:t>
            </a:r>
            <a:r>
              <a:rPr lang="en-US" sz="2900" b="1" dirty="0" smtClean="0">
                <a:solidFill>
                  <a:schemeClr val="tx1"/>
                </a:solidFill>
              </a:rPr>
              <a:t> </a:t>
            </a:r>
            <a:r>
              <a:rPr lang="en-US" sz="2900" b="1" dirty="0" err="1" smtClean="0">
                <a:solidFill>
                  <a:schemeClr val="tx1"/>
                </a:solidFill>
              </a:rPr>
              <a:t>معدن</a:t>
            </a:r>
            <a:r>
              <a:rPr lang="en-US" sz="2900" b="1" dirty="0" smtClean="0">
                <a:solidFill>
                  <a:schemeClr val="tx1"/>
                </a:solidFill>
              </a:rPr>
              <a:t> و .... و </a:t>
            </a:r>
            <a:r>
              <a:rPr lang="en-US" sz="2900" b="1" dirty="0" err="1" smtClean="0">
                <a:solidFill>
                  <a:schemeClr val="tx1"/>
                </a:solidFill>
              </a:rPr>
              <a:t>همچنین</a:t>
            </a:r>
            <a:r>
              <a:rPr lang="en-US" sz="2900" b="1" dirty="0" smtClean="0">
                <a:solidFill>
                  <a:schemeClr val="tx1"/>
                </a:solidFill>
              </a:rPr>
              <a:t> </a:t>
            </a:r>
            <a:r>
              <a:rPr lang="en-US" sz="2900" b="1" dirty="0" err="1" smtClean="0">
                <a:solidFill>
                  <a:schemeClr val="tx1"/>
                </a:solidFill>
              </a:rPr>
              <a:t>نحوه</a:t>
            </a:r>
            <a:r>
              <a:rPr lang="en-US" sz="2900" b="1" dirty="0" smtClean="0">
                <a:solidFill>
                  <a:schemeClr val="tx1"/>
                </a:solidFill>
              </a:rPr>
              <a:t> </a:t>
            </a:r>
            <a:r>
              <a:rPr lang="en-US" sz="2900" b="1" dirty="0" err="1" smtClean="0">
                <a:solidFill>
                  <a:schemeClr val="tx1"/>
                </a:solidFill>
              </a:rPr>
              <a:t>ثبت</a:t>
            </a:r>
            <a:r>
              <a:rPr lang="en-US" sz="2900" b="1" dirty="0" smtClean="0">
                <a:solidFill>
                  <a:schemeClr val="tx1"/>
                </a:solidFill>
              </a:rPr>
              <a:t> </a:t>
            </a:r>
            <a:r>
              <a:rPr lang="en-US" sz="2900" b="1" dirty="0" err="1" smtClean="0">
                <a:solidFill>
                  <a:schemeClr val="tx1"/>
                </a:solidFill>
              </a:rPr>
              <a:t>دارائیهای</a:t>
            </a:r>
            <a:r>
              <a:rPr lang="en-US" sz="2900" b="1" dirty="0" smtClean="0">
                <a:solidFill>
                  <a:schemeClr val="tx1"/>
                </a:solidFill>
              </a:rPr>
              <a:t> </a:t>
            </a:r>
            <a:r>
              <a:rPr lang="en-US" sz="2900" b="1" dirty="0" err="1" smtClean="0">
                <a:solidFill>
                  <a:schemeClr val="tx1"/>
                </a:solidFill>
              </a:rPr>
              <a:t>ثابت</a:t>
            </a:r>
            <a:r>
              <a:rPr lang="en-US" sz="2900" b="1" dirty="0" smtClean="0">
                <a:solidFill>
                  <a:schemeClr val="tx1"/>
                </a:solidFill>
              </a:rPr>
              <a:t> </a:t>
            </a:r>
            <a:r>
              <a:rPr lang="en-US" sz="2900" b="1" dirty="0" err="1" smtClean="0">
                <a:solidFill>
                  <a:schemeClr val="tx1"/>
                </a:solidFill>
              </a:rPr>
              <a:t>در</a:t>
            </a:r>
            <a:r>
              <a:rPr lang="en-US" sz="2900" b="1" dirty="0" smtClean="0">
                <a:solidFill>
                  <a:schemeClr val="tx1"/>
                </a:solidFill>
              </a:rPr>
              <a:t> </a:t>
            </a:r>
            <a:r>
              <a:rPr lang="en-US" sz="2900" b="1" dirty="0" err="1" smtClean="0">
                <a:solidFill>
                  <a:schemeClr val="tx1"/>
                </a:solidFill>
              </a:rPr>
              <a:t>هنگام</a:t>
            </a:r>
            <a:r>
              <a:rPr lang="en-US" sz="2900" b="1" dirty="0" smtClean="0">
                <a:solidFill>
                  <a:schemeClr val="tx1"/>
                </a:solidFill>
              </a:rPr>
              <a:t> </a:t>
            </a:r>
            <a:r>
              <a:rPr lang="en-US" sz="2900" b="1" dirty="0" err="1" smtClean="0">
                <a:solidFill>
                  <a:schemeClr val="tx1"/>
                </a:solidFill>
              </a:rPr>
              <a:t>خرید</a:t>
            </a:r>
            <a:r>
              <a:rPr lang="en-US" sz="2900" b="1" dirty="0" smtClean="0">
                <a:solidFill>
                  <a:schemeClr val="tx1"/>
                </a:solidFill>
              </a:rPr>
              <a:t> </a:t>
            </a:r>
            <a:r>
              <a:rPr lang="en-US" sz="2900" b="1" dirty="0" err="1" smtClean="0">
                <a:solidFill>
                  <a:schemeClr val="tx1"/>
                </a:solidFill>
              </a:rPr>
              <a:t>از</a:t>
            </a:r>
            <a:r>
              <a:rPr lang="en-US" sz="2900" b="1" dirty="0" smtClean="0">
                <a:solidFill>
                  <a:schemeClr val="tx1"/>
                </a:solidFill>
              </a:rPr>
              <a:t> </a:t>
            </a:r>
            <a:r>
              <a:rPr lang="en-US" sz="2900" b="1" dirty="0" err="1" smtClean="0">
                <a:solidFill>
                  <a:schemeClr val="tx1"/>
                </a:solidFill>
              </a:rPr>
              <a:t>محل</a:t>
            </a:r>
            <a:r>
              <a:rPr lang="en-US" sz="2900" b="1" dirty="0" smtClean="0">
                <a:solidFill>
                  <a:schemeClr val="tx1"/>
                </a:solidFill>
              </a:rPr>
              <a:t> </a:t>
            </a:r>
            <a:r>
              <a:rPr lang="en-US" sz="2900" b="1" dirty="0" err="1" smtClean="0">
                <a:solidFill>
                  <a:schemeClr val="tx1"/>
                </a:solidFill>
              </a:rPr>
              <a:t>وجوه</a:t>
            </a:r>
            <a:r>
              <a:rPr lang="en-US" sz="2900" b="1" dirty="0" smtClean="0">
                <a:solidFill>
                  <a:schemeClr val="tx1"/>
                </a:solidFill>
              </a:rPr>
              <a:t> </a:t>
            </a:r>
            <a:r>
              <a:rPr lang="en-US" sz="2900" b="1" dirty="0" err="1" smtClean="0">
                <a:solidFill>
                  <a:schemeClr val="tx1"/>
                </a:solidFill>
              </a:rPr>
              <a:t>دولتی</a:t>
            </a:r>
            <a:r>
              <a:rPr lang="en-US" sz="2900" b="1" dirty="0" smtClean="0">
                <a:solidFill>
                  <a:schemeClr val="tx1"/>
                </a:solidFill>
              </a:rPr>
              <a:t> و </a:t>
            </a:r>
            <a:r>
              <a:rPr lang="en-US" sz="2900" b="1" dirty="0" err="1" smtClean="0">
                <a:solidFill>
                  <a:schemeClr val="tx1"/>
                </a:solidFill>
              </a:rPr>
              <a:t>اهدافی</a:t>
            </a:r>
            <a:r>
              <a:rPr lang="en-US" sz="2900" b="1" dirty="0" smtClean="0">
                <a:solidFill>
                  <a:schemeClr val="tx1"/>
                </a:solidFill>
              </a:rPr>
              <a:t> </a:t>
            </a:r>
            <a:r>
              <a:rPr lang="en-US" sz="2900" b="1" dirty="0" err="1" smtClean="0">
                <a:solidFill>
                  <a:schemeClr val="tx1"/>
                </a:solidFill>
              </a:rPr>
              <a:t>که</a:t>
            </a:r>
            <a:r>
              <a:rPr lang="en-US" sz="2900" b="1" dirty="0" smtClean="0">
                <a:solidFill>
                  <a:schemeClr val="tx1"/>
                </a:solidFill>
              </a:rPr>
              <a:t> </a:t>
            </a:r>
            <a:r>
              <a:rPr lang="en-US" sz="2900" b="1" dirty="0" err="1" smtClean="0">
                <a:solidFill>
                  <a:schemeClr val="tx1"/>
                </a:solidFill>
              </a:rPr>
              <a:t>انعکاس</a:t>
            </a:r>
            <a:r>
              <a:rPr lang="en-US" sz="2900" b="1" dirty="0" smtClean="0">
                <a:solidFill>
                  <a:schemeClr val="tx1"/>
                </a:solidFill>
              </a:rPr>
              <a:t> </a:t>
            </a:r>
            <a:r>
              <a:rPr lang="en-US" sz="2900" b="1" dirty="0" err="1" smtClean="0">
                <a:solidFill>
                  <a:schemeClr val="tx1"/>
                </a:solidFill>
              </a:rPr>
              <a:t>دارائیها</a:t>
            </a:r>
            <a:r>
              <a:rPr lang="en-US" sz="2900" b="1" dirty="0" smtClean="0">
                <a:solidFill>
                  <a:schemeClr val="tx1"/>
                </a:solidFill>
              </a:rPr>
              <a:t> </a:t>
            </a:r>
            <a:r>
              <a:rPr lang="en-US" sz="2900" b="1" dirty="0" err="1" smtClean="0">
                <a:solidFill>
                  <a:schemeClr val="tx1"/>
                </a:solidFill>
              </a:rPr>
              <a:t>در</a:t>
            </a:r>
            <a:r>
              <a:rPr lang="en-US" sz="2900" b="1" dirty="0" smtClean="0">
                <a:solidFill>
                  <a:schemeClr val="tx1"/>
                </a:solidFill>
              </a:rPr>
              <a:t> </a:t>
            </a:r>
            <a:r>
              <a:rPr lang="en-US" sz="2900" b="1" dirty="0" err="1" smtClean="0">
                <a:solidFill>
                  <a:schemeClr val="tx1"/>
                </a:solidFill>
              </a:rPr>
              <a:t>ترازنامه</a:t>
            </a:r>
            <a:r>
              <a:rPr lang="en-US" sz="2900" b="1" dirty="0" smtClean="0">
                <a:solidFill>
                  <a:schemeClr val="tx1"/>
                </a:solidFill>
              </a:rPr>
              <a:t> </a:t>
            </a:r>
            <a:r>
              <a:rPr lang="en-US" sz="2900" b="1" dirty="0" err="1" smtClean="0">
                <a:solidFill>
                  <a:schemeClr val="tx1"/>
                </a:solidFill>
              </a:rPr>
              <a:t>دنبال</a:t>
            </a:r>
            <a:r>
              <a:rPr lang="en-US" sz="2900" b="1" dirty="0" smtClean="0">
                <a:solidFill>
                  <a:schemeClr val="tx1"/>
                </a:solidFill>
              </a:rPr>
              <a:t> </a:t>
            </a:r>
            <a:r>
              <a:rPr lang="en-US" sz="2900" b="1" dirty="0" err="1" smtClean="0">
                <a:solidFill>
                  <a:schemeClr val="tx1"/>
                </a:solidFill>
              </a:rPr>
              <a:t>میکند</a:t>
            </a:r>
            <a:r>
              <a:rPr lang="en-US" sz="2900" b="1" dirty="0" smtClean="0">
                <a:solidFill>
                  <a:schemeClr val="tx1"/>
                </a:solidFill>
              </a:rPr>
              <a:t> </a:t>
            </a:r>
            <a:r>
              <a:rPr lang="en-US" sz="2900" b="1" dirty="0" err="1" smtClean="0">
                <a:solidFill>
                  <a:schemeClr val="tx1"/>
                </a:solidFill>
              </a:rPr>
              <a:t>جستجو</a:t>
            </a:r>
            <a:r>
              <a:rPr lang="en-US" sz="2900" b="1" dirty="0" smtClean="0">
                <a:solidFill>
                  <a:schemeClr val="tx1"/>
                </a:solidFill>
              </a:rPr>
              <a:t> </a:t>
            </a:r>
            <a:r>
              <a:rPr lang="en-US" sz="2900" b="1" dirty="0" err="1" smtClean="0">
                <a:solidFill>
                  <a:schemeClr val="tx1"/>
                </a:solidFill>
              </a:rPr>
              <a:t>نمود</a:t>
            </a:r>
            <a:r>
              <a:rPr lang="en-US" sz="2900" b="1" dirty="0" smtClean="0">
                <a:solidFill>
                  <a:schemeClr val="tx1"/>
                </a:solidFill>
              </a:rPr>
              <a:t>.</a:t>
            </a:r>
            <a:r>
              <a:rPr lang="fa-IR" sz="2400" b="1" smtClean="0">
                <a:solidFill>
                  <a:schemeClr val="tx1"/>
                </a:solidFill>
              </a:rPr>
              <a:t/>
            </a:r>
            <a:br>
              <a:rPr lang="fa-IR" sz="2400" b="1" smtClean="0">
                <a:solidFill>
                  <a:schemeClr val="tx1"/>
                </a:solidFill>
              </a:rPr>
            </a:br>
            <a:endParaRPr lang="fa-IR" sz="2800" dirty="0">
              <a:solidFill>
                <a:srgbClr val="C00000"/>
              </a:solidFill>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15616" y="0"/>
            <a:ext cx="7848872" cy="6583680"/>
          </a:xfrm>
        </p:spPr>
        <p:txBody>
          <a:bodyPr>
            <a:normAutofit/>
          </a:bodyPr>
          <a:lstStyle/>
          <a:p>
            <a:pPr algn="r"/>
            <a:r>
              <a:rPr lang="fa-IR" sz="2800" b="1" dirty="0" smtClean="0">
                <a:solidFill>
                  <a:schemeClr val="accent6">
                    <a:lumMod val="75000"/>
                  </a:schemeClr>
                </a:solidFill>
              </a:rPr>
              <a:t>در هر سازمان دولتی معمولا صورتهای مالی زیر در پایان هر سال مالی تهیه می شود:</a:t>
            </a:r>
            <a:r>
              <a:rPr lang="en-US" sz="2800" b="1" dirty="0" smtClean="0">
                <a:solidFill>
                  <a:schemeClr val="accent6">
                    <a:lumMod val="75000"/>
                  </a:schemeClr>
                </a:solidFill>
              </a:rPr>
              <a:t/>
            </a:r>
            <a:br>
              <a:rPr lang="en-US" sz="2800" b="1" dirty="0" smtClean="0">
                <a:solidFill>
                  <a:schemeClr val="accent6">
                    <a:lumMod val="75000"/>
                  </a:schemeClr>
                </a:solidFill>
              </a:rPr>
            </a:br>
            <a:r>
              <a:rPr lang="en-US" sz="2400" dirty="0" smtClean="0">
                <a:solidFill>
                  <a:schemeClr val="tx1"/>
                </a:solidFill>
              </a:rPr>
              <a:t/>
            </a:r>
            <a:br>
              <a:rPr lang="en-US" sz="2400" dirty="0" smtClean="0">
                <a:solidFill>
                  <a:schemeClr val="tx1"/>
                </a:solidFill>
              </a:rPr>
            </a:br>
            <a:r>
              <a:rPr lang="fa-IR" sz="2600" b="1" dirty="0" smtClean="0">
                <a:solidFill>
                  <a:schemeClr val="tx1"/>
                </a:solidFill>
              </a:rPr>
              <a:t>1</a:t>
            </a:r>
            <a:r>
              <a:rPr lang="fa-IR" sz="2800" b="1" dirty="0" smtClean="0">
                <a:solidFill>
                  <a:schemeClr val="tx1"/>
                </a:solidFill>
              </a:rPr>
              <a:t>- ترازنامه هریك از حسابهای مستقل یا واحدهای حسابداری و مالی مستقل كه در سازمانهای دولتی نگهداری می شد (متضمن داراییها، بدهیها، اندوخته و مازاد انباشته)  و نیز ترازنامه تركیبی از كلیه حسابهای مستقل.</a:t>
            </a:r>
            <a:r>
              <a:rPr lang="en-US" sz="2800" dirty="0" smtClean="0">
                <a:solidFill>
                  <a:schemeClr val="tx1"/>
                </a:solidFill>
              </a:rPr>
              <a:t/>
            </a:r>
            <a:br>
              <a:rPr lang="en-US" sz="2800" dirty="0" smtClean="0">
                <a:solidFill>
                  <a:schemeClr val="tx1"/>
                </a:solidFill>
              </a:rPr>
            </a:br>
            <a:r>
              <a:rPr lang="fa-IR" sz="2800" b="1" dirty="0" smtClean="0">
                <a:solidFill>
                  <a:schemeClr val="tx1"/>
                </a:solidFill>
              </a:rPr>
              <a:t>2- صورتحساب درامدها، هزینه ها و تغییرات در مازاد برای هر یك از حسابهای مستقل و نیز صورت تركیبی آنها</a:t>
            </a:r>
            <a:r>
              <a:rPr lang="en-US" sz="2800" dirty="0" smtClean="0">
                <a:solidFill>
                  <a:schemeClr val="tx1"/>
                </a:solidFill>
              </a:rPr>
              <a:t/>
            </a:r>
            <a:br>
              <a:rPr lang="en-US" sz="2800" dirty="0" smtClean="0">
                <a:solidFill>
                  <a:schemeClr val="tx1"/>
                </a:solidFill>
              </a:rPr>
            </a:br>
            <a:r>
              <a:rPr lang="fa-IR" sz="2800" b="1" dirty="0" smtClean="0">
                <a:solidFill>
                  <a:schemeClr val="tx1"/>
                </a:solidFill>
              </a:rPr>
              <a:t>3- صورت درامدها و سایر منابع تامین اعتبار برحسب طبقه بندی استاندارد درامدها و صورت هزینه ها بر حسب برنامه، فعالیتها، طرحها، مواد هزینه و سایر گروه بندیهای استاندارد هزینه ها</a:t>
            </a:r>
            <a:r>
              <a:rPr lang="en-US" sz="2800" dirty="0" smtClean="0">
                <a:solidFill>
                  <a:schemeClr val="tx1"/>
                </a:solidFill>
              </a:rPr>
              <a:t/>
            </a:r>
            <a:br>
              <a:rPr lang="en-US" sz="2800" dirty="0" smtClean="0">
                <a:solidFill>
                  <a:schemeClr val="tx1"/>
                </a:solidFill>
              </a:rPr>
            </a:br>
            <a:r>
              <a:rPr lang="fa-IR" sz="2800" b="1" dirty="0" smtClean="0">
                <a:solidFill>
                  <a:schemeClr val="tx1"/>
                </a:solidFill>
              </a:rPr>
              <a:t>4- صورت مقایسه درامدهای شناسایی شده با درامدهای پیش بینی شده و هزینه های انجام شده با اعتبارات مصوب</a:t>
            </a:r>
            <a:endParaRPr lang="en-US" sz="2800" dirty="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71538" y="285728"/>
            <a:ext cx="7929618" cy="6297952"/>
          </a:xfrm>
        </p:spPr>
        <p:txBody>
          <a:bodyPr>
            <a:normAutofit/>
          </a:bodyPr>
          <a:lstStyle/>
          <a:p>
            <a:pPr algn="r"/>
            <a:r>
              <a:rPr lang="fa-IR" sz="2800" b="1" dirty="0" smtClean="0">
                <a:solidFill>
                  <a:srgbClr val="C00000"/>
                </a:solidFill>
              </a:rPr>
              <a:t>3- اهمیت اجرای قوانین و مقررات در حسابداری دولتی و تقدم آنها بر اصول پذیرفته شده حسابداری:</a:t>
            </a:r>
            <a:br>
              <a:rPr lang="fa-IR" sz="2800" b="1" dirty="0" smtClean="0">
                <a:solidFill>
                  <a:srgbClr val="C00000"/>
                </a:solidFill>
              </a:rPr>
            </a:br>
            <a:r>
              <a:rPr lang="fa-IR" sz="2800" b="1" dirty="0" smtClean="0"/>
              <a:t> </a:t>
            </a:r>
            <a:br>
              <a:rPr lang="fa-IR" sz="2800" b="1" dirty="0" smtClean="0"/>
            </a:br>
            <a:r>
              <a:rPr lang="fa-IR" sz="2800" b="1" dirty="0" smtClean="0"/>
              <a:t>قوانین و مقررات ایجاد كننده محدودیتهای اساسی برای حسابداری دولتی می باشند. به عبارت دیگر در صورت وجود تناقض بین قوانین و مقررات از یكسو و اصول متداول حسابداری از سوی دیگر، حسابدار دولتی همیشه ناگزیر از چشم پوشی از اصول و موازین پذیرفته شده حسابداری در رعایت قوانین و مقررات است.</a:t>
            </a:r>
            <a:r>
              <a:rPr lang="en-US" sz="2800" dirty="0" smtClean="0"/>
              <a:t/>
            </a:r>
            <a:br>
              <a:rPr lang="en-US" sz="2800" dirty="0" smtClean="0"/>
            </a:br>
            <a:r>
              <a:rPr lang="fa-IR" sz="2800" b="1" dirty="0" smtClean="0"/>
              <a:t>قوانین حاكم بر حسابداری دولتی در ایران: اصول 51 تا 55 قانون اساسی، قانون محاسبات عمومی، قانون دیوان محاسبات كشور، قانون برنامه و بودجه، قانون بودجه سالانه كشور، آئین نامه ها و دستورالعمل های اجرائی مربوط به قوانین مذكور و برخی از قوانین و مقررات مالی دیگر</a:t>
            </a:r>
            <a:br>
              <a:rPr lang="fa-IR" sz="2800" b="1" dirty="0" smtClean="0"/>
            </a:br>
            <a:endParaRPr lang="fa-IR" sz="2800" dirty="0"/>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5852" y="274320"/>
            <a:ext cx="7647836" cy="6297952"/>
          </a:xfrm>
        </p:spPr>
        <p:txBody>
          <a:bodyPr>
            <a:noAutofit/>
          </a:bodyPr>
          <a:lstStyle/>
          <a:p>
            <a:pPr algn="r"/>
            <a:r>
              <a:rPr lang="en-US" sz="2300" dirty="0" smtClean="0">
                <a:solidFill>
                  <a:srgbClr val="C00000"/>
                </a:solidFill>
                <a:latin typeface="Arial" pitchFamily="34" charset="0"/>
                <a:cs typeface="Arial" pitchFamily="34" charset="0"/>
              </a:rPr>
              <a:t>_4 </a:t>
            </a:r>
            <a:r>
              <a:rPr lang="en-US" sz="2300" dirty="0" err="1" smtClean="0">
                <a:solidFill>
                  <a:srgbClr val="C00000"/>
                </a:solidFill>
                <a:latin typeface="Arial" pitchFamily="34" charset="0"/>
                <a:cs typeface="Arial" pitchFamily="34" charset="0"/>
              </a:rPr>
              <a:t>لزوم</a:t>
            </a:r>
            <a:r>
              <a:rPr lang="en-US" sz="2300" dirty="0" smtClean="0">
                <a:solidFill>
                  <a:srgbClr val="C00000"/>
                </a:solidFill>
                <a:latin typeface="Arial" pitchFamily="34" charset="0"/>
                <a:cs typeface="Arial" pitchFamily="34" charset="0"/>
              </a:rPr>
              <a:t> </a:t>
            </a:r>
            <a:r>
              <a:rPr lang="en-US" sz="2300" dirty="0" err="1" smtClean="0">
                <a:solidFill>
                  <a:srgbClr val="C00000"/>
                </a:solidFill>
                <a:latin typeface="Arial" pitchFamily="34" charset="0"/>
                <a:cs typeface="Arial" pitchFamily="34" charset="0"/>
              </a:rPr>
              <a:t>رعایت</a:t>
            </a:r>
            <a:r>
              <a:rPr lang="en-US" sz="2300" dirty="0" smtClean="0">
                <a:solidFill>
                  <a:srgbClr val="C00000"/>
                </a:solidFill>
                <a:latin typeface="Arial" pitchFamily="34" charset="0"/>
                <a:cs typeface="Arial" pitchFamily="34" charset="0"/>
              </a:rPr>
              <a:t> </a:t>
            </a:r>
            <a:r>
              <a:rPr lang="en-US" sz="2300" dirty="0" err="1" smtClean="0">
                <a:solidFill>
                  <a:srgbClr val="C00000"/>
                </a:solidFill>
                <a:latin typeface="Arial" pitchFamily="34" charset="0"/>
                <a:cs typeface="Arial" pitchFamily="34" charset="0"/>
              </a:rPr>
              <a:t>کنترل</a:t>
            </a:r>
            <a:r>
              <a:rPr lang="en-US" sz="2300" dirty="0" smtClean="0">
                <a:solidFill>
                  <a:srgbClr val="C00000"/>
                </a:solidFill>
                <a:latin typeface="Arial" pitchFamily="34" charset="0"/>
                <a:cs typeface="Arial" pitchFamily="34" charset="0"/>
              </a:rPr>
              <a:t> </a:t>
            </a:r>
            <a:r>
              <a:rPr lang="en-US" sz="2300" dirty="0" err="1" smtClean="0">
                <a:solidFill>
                  <a:srgbClr val="C00000"/>
                </a:solidFill>
                <a:latin typeface="Arial" pitchFamily="34" charset="0"/>
                <a:cs typeface="Arial" pitchFamily="34" charset="0"/>
              </a:rPr>
              <a:t>بودجه</a:t>
            </a:r>
            <a:r>
              <a:rPr lang="en-US" sz="2300" dirty="0" smtClean="0">
                <a:solidFill>
                  <a:srgbClr val="C00000"/>
                </a:solidFill>
                <a:latin typeface="Arial" pitchFamily="34" charset="0"/>
                <a:cs typeface="Arial" pitchFamily="34" charset="0"/>
              </a:rPr>
              <a:t> </a:t>
            </a:r>
            <a:r>
              <a:rPr lang="en-US" sz="2300" dirty="0" err="1" smtClean="0">
                <a:solidFill>
                  <a:srgbClr val="C00000"/>
                </a:solidFill>
                <a:latin typeface="Arial" pitchFamily="34" charset="0"/>
                <a:cs typeface="Arial" pitchFamily="34" charset="0"/>
              </a:rPr>
              <a:t>ای</a:t>
            </a:r>
            <a:r>
              <a:rPr lang="en-US" sz="2300" dirty="0" smtClean="0">
                <a:solidFill>
                  <a:srgbClr val="C00000"/>
                </a:solidFill>
                <a:latin typeface="Arial" pitchFamily="34" charset="0"/>
                <a:cs typeface="Arial" pitchFamily="34" charset="0"/>
              </a:rPr>
              <a:t/>
            </a:r>
            <a:br>
              <a:rPr lang="en-US" sz="2300" dirty="0" smtClean="0">
                <a:solidFill>
                  <a:srgbClr val="C00000"/>
                </a:solidFill>
                <a:latin typeface="Arial" pitchFamily="34" charset="0"/>
                <a:cs typeface="Arial" pitchFamily="34" charset="0"/>
              </a:rPr>
            </a:br>
            <a:r>
              <a:rPr lang="en-US" sz="2300" dirty="0" smtClean="0">
                <a:solidFill>
                  <a:srgbClr val="C00000"/>
                </a:solidFill>
                <a:latin typeface="Arial" pitchFamily="34" charset="0"/>
                <a:cs typeface="Arial" pitchFamily="34" charset="0"/>
              </a:rPr>
              <a:t> </a:t>
            </a:r>
            <a:br>
              <a:rPr lang="en-US" sz="2300" dirty="0" smtClean="0">
                <a:solidFill>
                  <a:srgbClr val="C00000"/>
                </a:solidFill>
                <a:latin typeface="Arial" pitchFamily="34" charset="0"/>
                <a:cs typeface="Arial" pitchFamily="34" charset="0"/>
              </a:rPr>
            </a:br>
            <a:r>
              <a:rPr lang="fa-IR" sz="2300" b="1" dirty="0" smtClean="0">
                <a:solidFill>
                  <a:schemeClr val="accent1"/>
                </a:solidFill>
                <a:latin typeface="Arial" pitchFamily="34" charset="0"/>
                <a:cs typeface="Arial" pitchFamily="34" charset="0"/>
              </a:rPr>
              <a:t>كنترل بودجه ای:</a:t>
            </a:r>
            <a:r>
              <a:rPr lang="fa-IR" sz="2300" b="1" dirty="0" smtClean="0">
                <a:latin typeface="Arial" pitchFamily="34" charset="0"/>
                <a:cs typeface="Arial" pitchFamily="34" charset="0"/>
              </a:rPr>
              <a:t> عبارت است از مقایسه درامدها و سایر وجوه وصول شده با درامدها و سایر منابع تامین اعتبار پیش بینی شده در بودجه مصوب از یك طرف و مقایسه هزینه های انجام شده با اعتبارات مصوب سازمانهای دولتی از طرف دیگر.</a:t>
            </a:r>
            <a:r>
              <a:rPr lang="en-US" sz="2300" dirty="0" smtClean="0">
                <a:latin typeface="Arial" pitchFamily="34" charset="0"/>
                <a:cs typeface="Arial" pitchFamily="34" charset="0"/>
              </a:rPr>
              <a:t/>
            </a:r>
            <a:br>
              <a:rPr lang="en-US" sz="2300" dirty="0" smtClean="0">
                <a:latin typeface="Arial" pitchFamily="34" charset="0"/>
                <a:cs typeface="Arial" pitchFamily="34" charset="0"/>
              </a:rPr>
            </a:br>
            <a:r>
              <a:rPr lang="fa-IR" sz="2300" b="1" dirty="0" smtClean="0">
                <a:latin typeface="Arial" pitchFamily="34" charset="0"/>
                <a:cs typeface="Arial" pitchFamily="34" charset="0"/>
              </a:rPr>
              <a:t>در حسابداری دولتی اهمیت اعمال كنترل بودجه ای در مورد هزینه ها به مراتب بیشتر از درامدهاست زیرا تنها شرط لازم و كافی برای وصول درامدها وجود قوانین و مقرراتی است كه این امر را تجویز می نماید و نه پیش بینی درامدها در بودجه مصوب. قانون بودجه محدودیت قابل توجهی بای وصول درامدها ایجاد نمی كند و كنترل بودجه ای در مورد درامدهای دولت صرفا جنبه مقایسه ای دارد.</a:t>
            </a:r>
            <a:r>
              <a:rPr lang="en-US" sz="2300" dirty="0" smtClean="0">
                <a:latin typeface="Arial" pitchFamily="34" charset="0"/>
                <a:cs typeface="Arial" pitchFamily="34" charset="0"/>
              </a:rPr>
              <a:t/>
            </a:r>
            <a:br>
              <a:rPr lang="en-US" sz="2300" dirty="0" smtClean="0">
                <a:latin typeface="Arial" pitchFamily="34" charset="0"/>
                <a:cs typeface="Arial" pitchFamily="34" charset="0"/>
              </a:rPr>
            </a:br>
            <a:r>
              <a:rPr lang="fa-IR" sz="2300" b="1" dirty="0" smtClean="0">
                <a:latin typeface="Arial" pitchFamily="34" charset="0"/>
                <a:cs typeface="Arial" pitchFamily="34" charset="0"/>
              </a:rPr>
              <a:t>انجام هزینه های سازمان دولتی در سال مالی اجرای بودجه، علاوه بر آنكه طبق مقررات مشروط به كفایت درامدهای وصولی و سایر منابع تامین اعتبار است مستلزم رعایت دو شرط لازم و كافی نیز می باشد كه عبارتند از:</a:t>
            </a:r>
            <a:r>
              <a:rPr lang="en-US" sz="2300" dirty="0" smtClean="0">
                <a:latin typeface="Arial" pitchFamily="34" charset="0"/>
                <a:cs typeface="Arial" pitchFamily="34" charset="0"/>
              </a:rPr>
              <a:t/>
            </a:r>
            <a:br>
              <a:rPr lang="en-US" sz="2300" dirty="0" smtClean="0">
                <a:latin typeface="Arial" pitchFamily="34" charset="0"/>
                <a:cs typeface="Arial" pitchFamily="34" charset="0"/>
              </a:rPr>
            </a:br>
            <a:r>
              <a:rPr lang="fa-IR" sz="2300" b="1" dirty="0" smtClean="0">
                <a:latin typeface="Arial" pitchFamily="34" charset="0"/>
                <a:cs typeface="Arial" pitchFamily="34" charset="0"/>
              </a:rPr>
              <a:t>1) عدم تجاوز هزینه از اعتبارات مصوب برای هریك از طرحها، برنامه ها، فعالیتها و مواد هزینه</a:t>
            </a:r>
            <a:r>
              <a:rPr lang="en-US" sz="2300" dirty="0" smtClean="0">
                <a:latin typeface="Arial" pitchFamily="34" charset="0"/>
                <a:cs typeface="Arial" pitchFamily="34" charset="0"/>
              </a:rPr>
              <a:t/>
            </a:r>
            <a:br>
              <a:rPr lang="en-US" sz="2300" dirty="0" smtClean="0">
                <a:latin typeface="Arial" pitchFamily="34" charset="0"/>
                <a:cs typeface="Arial" pitchFamily="34" charset="0"/>
              </a:rPr>
            </a:br>
            <a:r>
              <a:rPr lang="fa-IR" sz="2300" b="1" dirty="0" smtClean="0">
                <a:latin typeface="Arial" pitchFamily="34" charset="0"/>
                <a:cs typeface="Arial" pitchFamily="34" charset="0"/>
              </a:rPr>
              <a:t>2) رعایت مقررات و تشریفات قانونی مصوب برای مصرف اعتبارات</a:t>
            </a:r>
            <a:endParaRPr lang="fa-IR" sz="2300" dirty="0"/>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2976" y="274320"/>
            <a:ext cx="7790712" cy="6440828"/>
          </a:xfrm>
        </p:spPr>
        <p:txBody>
          <a:bodyPr>
            <a:normAutofit fontScale="90000"/>
          </a:bodyPr>
          <a:lstStyle/>
          <a:p>
            <a:pPr algn="r"/>
            <a:r>
              <a:rPr lang="fa-IR" sz="2800" b="1" dirty="0" smtClean="0">
                <a:latin typeface="Arial" pitchFamily="34" charset="0"/>
                <a:cs typeface="Arial" pitchFamily="34" charset="0"/>
              </a:rPr>
              <a:t> </a:t>
            </a:r>
            <a:r>
              <a:rPr lang="en-US" sz="2800" dirty="0" smtClean="0">
                <a:solidFill>
                  <a:srgbClr val="C00000"/>
                </a:solidFill>
                <a:latin typeface="Arial" pitchFamily="34" charset="0"/>
                <a:cs typeface="Arial" pitchFamily="34" charset="0"/>
              </a:rPr>
              <a:t/>
            </a:r>
            <a:br>
              <a:rPr lang="en-US" sz="2800" dirty="0" smtClean="0">
                <a:solidFill>
                  <a:srgbClr val="C00000"/>
                </a:solidFill>
                <a:latin typeface="Arial" pitchFamily="34" charset="0"/>
                <a:cs typeface="Arial" pitchFamily="34" charset="0"/>
              </a:rPr>
            </a:br>
            <a:r>
              <a:rPr lang="fa-IR" sz="2800" b="1" dirty="0" smtClean="0">
                <a:solidFill>
                  <a:srgbClr val="C00000"/>
                </a:solidFill>
                <a:latin typeface="Arial" pitchFamily="34" charset="0"/>
                <a:cs typeface="Arial" pitchFamily="34" charset="0"/>
              </a:rPr>
              <a:t>5- لزوم نگهداری حسابهای مستقل در حسابداری دولتی</a:t>
            </a:r>
            <a:r>
              <a:rPr lang="en-US" sz="2800" dirty="0" smtClean="0">
                <a:latin typeface="Arial" pitchFamily="34" charset="0"/>
                <a:cs typeface="Arial" pitchFamily="34" charset="0"/>
              </a:rPr>
              <a:t/>
            </a:r>
            <a:br>
              <a:rPr lang="en-US" sz="2800" dirty="0" smtClean="0">
                <a:latin typeface="Arial" pitchFamily="34" charset="0"/>
                <a:cs typeface="Arial" pitchFamily="34" charset="0"/>
              </a:rPr>
            </a:br>
            <a:r>
              <a:rPr lang="fa-IR" sz="3100" b="1" dirty="0" smtClean="0">
                <a:solidFill>
                  <a:schemeClr val="accent1"/>
                </a:solidFill>
                <a:latin typeface="Arial" pitchFamily="34" charset="0"/>
                <a:cs typeface="Arial" pitchFamily="34" charset="0"/>
              </a:rPr>
              <a:t>حساب مستقل: </a:t>
            </a:r>
            <a:r>
              <a:rPr lang="fa-IR" sz="2800" b="1" dirty="0" smtClean="0">
                <a:latin typeface="Arial" pitchFamily="34" charset="0"/>
                <a:cs typeface="Arial" pitchFamily="34" charset="0"/>
              </a:rPr>
              <a:t>هر حساب مستقل عبارت است از وجوه نقد یا سایر داراییها و منابع مالی كه برای اجرای برنامه ها و عملیات معین یا جهت نیل به اهداف مشخص طبق قوانین و مقررات اختصاص داده شده است.</a:t>
            </a:r>
            <a:r>
              <a:rPr lang="en-US" sz="2800" dirty="0" smtClean="0">
                <a:latin typeface="Arial" pitchFamily="34" charset="0"/>
                <a:cs typeface="Arial" pitchFamily="34" charset="0"/>
              </a:rPr>
              <a:t/>
            </a:r>
            <a:br>
              <a:rPr lang="en-US" sz="2800" dirty="0" smtClean="0">
                <a:latin typeface="Arial" pitchFamily="34" charset="0"/>
                <a:cs typeface="Arial" pitchFamily="34" charset="0"/>
              </a:rPr>
            </a:br>
            <a:r>
              <a:rPr lang="fa-IR" sz="2800" b="1" dirty="0" smtClean="0">
                <a:latin typeface="Arial" pitchFamily="34" charset="0"/>
                <a:cs typeface="Arial" pitchFamily="34" charset="0"/>
              </a:rPr>
              <a:t>هر حساب مستقل معمولا شامل مجموعه ای از فعالیتهای مالی جداگانه و گروه حسابهای منفك و خودتراز برای ثبت انواع داراییها، بدهیها، ارزش ویژه، درامدها و هزینه های مربوط به آن می باشد. مابه اتفاوت درامدها و هزینه های هر دوره مالی مازاد یا كسری همان دوره را ایجاد می كند و مابه التفاوت داراییها و بدهیهادر پایان هر دوره مالی معادل ارزش ویژه حساب مستقل است كه اساسا شامل مازاد انباشته شده (مازاد تخصیص نیافته) و اندوخته هایی است كه برای مقاصد معین درنظر گرفته شده است.</a:t>
            </a:r>
            <a:r>
              <a:rPr lang="en-US" sz="2800" dirty="0" smtClean="0">
                <a:latin typeface="Arial" pitchFamily="34" charset="0"/>
                <a:cs typeface="Arial" pitchFamily="34" charset="0"/>
              </a:rPr>
              <a:t/>
            </a:r>
            <a:br>
              <a:rPr lang="en-US" sz="2800" dirty="0" smtClean="0">
                <a:latin typeface="Arial" pitchFamily="34" charset="0"/>
                <a:cs typeface="Arial" pitchFamily="34" charset="0"/>
              </a:rPr>
            </a:br>
            <a:r>
              <a:rPr lang="fa-IR" sz="2800" b="1" dirty="0" smtClean="0">
                <a:latin typeface="Arial" pitchFamily="34" charset="0"/>
                <a:cs typeface="Arial" pitchFamily="34" charset="0"/>
              </a:rPr>
              <a:t>در برخی از حسابهای مستقل علاوه بر حسابهای عادی، حسابهای بودجه متضمن درامدهای پیش بینی شده، اعتبارات مصوب و تعهدات قطعی نشده نیز نگهداری می شود. در این صورت مابه التفاوت داراییها و درامدهای پیش بینی شده با بدهیها و اعتبارات مصوب و اندوخته ها معادل مازاد انباشته ای بودجه ای حساب مستقل خواهد بود.</a:t>
            </a:r>
            <a:br>
              <a:rPr lang="fa-IR" sz="2800" b="1" dirty="0" smtClean="0">
                <a:latin typeface="Arial" pitchFamily="34" charset="0"/>
                <a:cs typeface="Arial" pitchFamily="34" charset="0"/>
              </a:rPr>
            </a:br>
            <a:endParaRPr lang="fa-IR" sz="2800" dirty="0"/>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14414" y="274320"/>
            <a:ext cx="7719274" cy="6155076"/>
          </a:xfrm>
        </p:spPr>
        <p:txBody>
          <a:bodyPr>
            <a:normAutofit fontScale="90000"/>
          </a:bodyPr>
          <a:lstStyle/>
          <a:p>
            <a:pPr algn="r"/>
            <a:r>
              <a:rPr lang="en-US" sz="2800" b="1" dirty="0" smtClean="0">
                <a:solidFill>
                  <a:srgbClr val="C00000"/>
                </a:solidFill>
                <a:latin typeface="Arial" pitchFamily="34" charset="0"/>
                <a:cs typeface="Arial" pitchFamily="34" charset="0"/>
              </a:rPr>
              <a:t/>
            </a:r>
            <a:br>
              <a:rPr lang="en-US" sz="2800" b="1" dirty="0" smtClean="0">
                <a:solidFill>
                  <a:srgbClr val="C00000"/>
                </a:solidFill>
                <a:latin typeface="Arial" pitchFamily="34" charset="0"/>
                <a:cs typeface="Arial" pitchFamily="34" charset="0"/>
              </a:rPr>
            </a:br>
            <a:r>
              <a:rPr lang="fa-IR" sz="2800" b="1" dirty="0" smtClean="0">
                <a:solidFill>
                  <a:srgbClr val="C00000"/>
                </a:solidFill>
                <a:latin typeface="Arial" pitchFamily="34" charset="0"/>
                <a:cs typeface="Arial" pitchFamily="34" charset="0"/>
              </a:rPr>
              <a:t>6- تفاوت سازمانهای دولتی با موسسات بازرگانی از نظر نحوه ثبت داراییهای ثابت</a:t>
            </a:r>
            <a:r>
              <a:rPr lang="en-US" sz="2800" dirty="0" smtClean="0">
                <a:latin typeface="Arial" pitchFamily="34" charset="0"/>
                <a:cs typeface="Arial" pitchFamily="34" charset="0"/>
              </a:rPr>
              <a:t/>
            </a:r>
            <a:br>
              <a:rPr lang="en-US" sz="2800" dirty="0" smtClean="0">
                <a:latin typeface="Arial" pitchFamily="34" charset="0"/>
                <a:cs typeface="Arial" pitchFamily="34" charset="0"/>
              </a:rPr>
            </a:br>
            <a:r>
              <a:rPr lang="en-US" sz="2800" dirty="0" smtClean="0">
                <a:latin typeface="Arial" pitchFamily="34" charset="0"/>
                <a:cs typeface="Arial" pitchFamily="34" charset="0"/>
              </a:rPr>
              <a:t/>
            </a:r>
            <a:br>
              <a:rPr lang="en-US" sz="2800" dirty="0" smtClean="0">
                <a:latin typeface="Arial" pitchFamily="34" charset="0"/>
                <a:cs typeface="Arial" pitchFamily="34" charset="0"/>
              </a:rPr>
            </a:br>
            <a:r>
              <a:rPr lang="fa-IR" sz="2800" b="1" dirty="0" smtClean="0">
                <a:latin typeface="Arial" pitchFamily="34" charset="0"/>
                <a:cs typeface="Arial" pitchFamily="34" charset="0"/>
              </a:rPr>
              <a:t>در اغلب سازمانهای دولتی هنگام خرید اموال، ماشین آلات و تجهیزات بهای تمام شده آنها مستقیما به حساب هزینه منظور می شو</a:t>
            </a:r>
            <a:r>
              <a:rPr lang="en-US" sz="2800" b="1" dirty="0" err="1" smtClean="0">
                <a:latin typeface="Arial" pitchFamily="34" charset="0"/>
                <a:cs typeface="Arial" pitchFamily="34" charset="0"/>
              </a:rPr>
              <a:t>ند</a:t>
            </a:r>
            <a:r>
              <a:rPr lang="en-US" sz="2800" b="1" dirty="0" smtClean="0">
                <a:latin typeface="Arial" pitchFamily="34" charset="0"/>
                <a:cs typeface="Arial" pitchFamily="34" charset="0"/>
              </a:rPr>
              <a:t> </a:t>
            </a:r>
            <a:r>
              <a:rPr lang="en-US" sz="2800" b="1" dirty="0" err="1" smtClean="0">
                <a:latin typeface="Arial" pitchFamily="34" charset="0"/>
                <a:cs typeface="Arial" pitchFamily="34" charset="0"/>
              </a:rPr>
              <a:t>در</a:t>
            </a:r>
            <a:r>
              <a:rPr lang="en-US" sz="2800" b="1" dirty="0" smtClean="0">
                <a:latin typeface="Arial" pitchFamily="34" charset="0"/>
                <a:cs typeface="Arial" pitchFamily="34" charset="0"/>
              </a:rPr>
              <a:t> </a:t>
            </a:r>
            <a:r>
              <a:rPr lang="en-US" sz="2800" b="1" dirty="0" err="1" smtClean="0">
                <a:latin typeface="Arial" pitchFamily="34" charset="0"/>
                <a:cs typeface="Arial" pitchFamily="34" charset="0"/>
              </a:rPr>
              <a:t>حالی</a:t>
            </a:r>
            <a:r>
              <a:rPr lang="en-US" sz="2800" b="1" dirty="0" smtClean="0">
                <a:latin typeface="Arial" pitchFamily="34" charset="0"/>
                <a:cs typeface="Arial" pitchFamily="34" charset="0"/>
              </a:rPr>
              <a:t> </a:t>
            </a:r>
            <a:r>
              <a:rPr lang="en-US" sz="2800" b="1" dirty="0" err="1" smtClean="0">
                <a:latin typeface="Arial" pitchFamily="34" charset="0"/>
                <a:cs typeface="Arial" pitchFamily="34" charset="0"/>
              </a:rPr>
              <a:t>که</a:t>
            </a:r>
            <a:r>
              <a:rPr lang="en-US" sz="2800" b="1" dirty="0" smtClean="0">
                <a:latin typeface="Arial" pitchFamily="34" charset="0"/>
                <a:cs typeface="Arial" pitchFamily="34" charset="0"/>
              </a:rPr>
              <a:t> </a:t>
            </a:r>
            <a:r>
              <a:rPr lang="en-US" sz="2800" b="1" dirty="0" err="1" smtClean="0">
                <a:latin typeface="Arial" pitchFamily="34" charset="0"/>
                <a:cs typeface="Arial" pitchFamily="34" charset="0"/>
              </a:rPr>
              <a:t>در</a:t>
            </a:r>
            <a:r>
              <a:rPr lang="en-US" sz="2800" b="1" dirty="0" smtClean="0">
                <a:latin typeface="Arial" pitchFamily="34" charset="0"/>
                <a:cs typeface="Arial" pitchFamily="34" charset="0"/>
              </a:rPr>
              <a:t> </a:t>
            </a:r>
            <a:r>
              <a:rPr lang="en-US" sz="2800" b="1" dirty="0" err="1" smtClean="0">
                <a:latin typeface="Arial" pitchFamily="34" charset="0"/>
                <a:cs typeface="Arial" pitchFamily="34" charset="0"/>
              </a:rPr>
              <a:t>حسابداری</a:t>
            </a:r>
            <a:r>
              <a:rPr lang="en-US" sz="2800" b="1" dirty="0" smtClean="0">
                <a:latin typeface="Arial" pitchFamily="34" charset="0"/>
                <a:cs typeface="Arial" pitchFamily="34" charset="0"/>
              </a:rPr>
              <a:t> </a:t>
            </a:r>
            <a:r>
              <a:rPr lang="en-US" sz="2800" b="1" dirty="0" err="1" smtClean="0">
                <a:latin typeface="Arial" pitchFamily="34" charset="0"/>
                <a:cs typeface="Arial" pitchFamily="34" charset="0"/>
              </a:rPr>
              <a:t>بازرگانی</a:t>
            </a:r>
            <a:r>
              <a:rPr lang="en-US" sz="2800" b="1" dirty="0" smtClean="0">
                <a:latin typeface="Arial" pitchFamily="34" charset="0"/>
                <a:cs typeface="Arial" pitchFamily="34" charset="0"/>
              </a:rPr>
              <a:t> </a:t>
            </a:r>
            <a:r>
              <a:rPr lang="en-US" sz="2800" b="1" dirty="0" err="1" smtClean="0">
                <a:latin typeface="Arial" pitchFamily="34" charset="0"/>
                <a:cs typeface="Arial" pitchFamily="34" charset="0"/>
              </a:rPr>
              <a:t>دارائیها</a:t>
            </a:r>
            <a:r>
              <a:rPr lang="en-US" sz="2800" b="1" dirty="0" smtClean="0">
                <a:latin typeface="Arial" pitchFamily="34" charset="0"/>
                <a:cs typeface="Arial" pitchFamily="34" charset="0"/>
              </a:rPr>
              <a:t> </a:t>
            </a:r>
            <a:r>
              <a:rPr lang="en-US" sz="2800" b="1" dirty="0" err="1" smtClean="0">
                <a:latin typeface="Arial" pitchFamily="34" charset="0"/>
                <a:cs typeface="Arial" pitchFamily="34" charset="0"/>
              </a:rPr>
              <a:t>در</a:t>
            </a:r>
            <a:r>
              <a:rPr lang="en-US" sz="2800" b="1" dirty="0" smtClean="0">
                <a:latin typeface="Arial" pitchFamily="34" charset="0"/>
                <a:cs typeface="Arial" pitchFamily="34" charset="0"/>
              </a:rPr>
              <a:t> </a:t>
            </a:r>
            <a:r>
              <a:rPr lang="en-US" sz="2800" b="1" dirty="0" err="1" smtClean="0">
                <a:latin typeface="Arial" pitchFamily="34" charset="0"/>
                <a:cs typeface="Arial" pitchFamily="34" charset="0"/>
              </a:rPr>
              <a:t>موقع</a:t>
            </a:r>
            <a:r>
              <a:rPr lang="en-US" sz="2800" b="1" dirty="0" smtClean="0">
                <a:latin typeface="Arial" pitchFamily="34" charset="0"/>
                <a:cs typeface="Arial" pitchFamily="34" charset="0"/>
              </a:rPr>
              <a:t> </a:t>
            </a:r>
            <a:r>
              <a:rPr lang="en-US" sz="2800" b="1" dirty="0" err="1" smtClean="0">
                <a:latin typeface="Arial" pitchFamily="34" charset="0"/>
                <a:cs typeface="Arial" pitchFamily="34" charset="0"/>
              </a:rPr>
              <a:t>خرید</a:t>
            </a:r>
            <a:r>
              <a:rPr lang="en-US" sz="2800" b="1" dirty="0" smtClean="0">
                <a:latin typeface="Arial" pitchFamily="34" charset="0"/>
                <a:cs typeface="Arial" pitchFamily="34" charset="0"/>
              </a:rPr>
              <a:t> </a:t>
            </a:r>
            <a:r>
              <a:rPr lang="en-US" sz="2800" b="1" dirty="0" err="1" smtClean="0">
                <a:latin typeface="Arial" pitchFamily="34" charset="0"/>
                <a:cs typeface="Arial" pitchFamily="34" charset="0"/>
              </a:rPr>
              <a:t>به</a:t>
            </a:r>
            <a:r>
              <a:rPr lang="en-US" sz="2800" b="1" dirty="0" smtClean="0">
                <a:latin typeface="Arial" pitchFamily="34" charset="0"/>
                <a:cs typeface="Arial" pitchFamily="34" charset="0"/>
              </a:rPr>
              <a:t> </a:t>
            </a:r>
            <a:r>
              <a:rPr lang="en-US" sz="2800" b="1" dirty="0" err="1" smtClean="0">
                <a:latin typeface="Arial" pitchFamily="34" charset="0"/>
                <a:cs typeface="Arial" pitchFamily="34" charset="0"/>
              </a:rPr>
              <a:t>بهای</a:t>
            </a:r>
            <a:r>
              <a:rPr lang="en-US" sz="2800" b="1" dirty="0" smtClean="0">
                <a:latin typeface="Arial" pitchFamily="34" charset="0"/>
                <a:cs typeface="Arial" pitchFamily="34" charset="0"/>
              </a:rPr>
              <a:t> </a:t>
            </a:r>
            <a:r>
              <a:rPr lang="en-US" sz="2800" b="1" dirty="0" err="1" smtClean="0">
                <a:latin typeface="Arial" pitchFamily="34" charset="0"/>
                <a:cs typeface="Arial" pitchFamily="34" charset="0"/>
              </a:rPr>
              <a:t>تمام</a:t>
            </a:r>
            <a:r>
              <a:rPr lang="en-US" sz="2800" b="1" dirty="0" smtClean="0">
                <a:latin typeface="Arial" pitchFamily="34" charset="0"/>
                <a:cs typeface="Arial" pitchFamily="34" charset="0"/>
              </a:rPr>
              <a:t> </a:t>
            </a:r>
            <a:r>
              <a:rPr lang="en-US" sz="2800" b="1" dirty="0" err="1" smtClean="0">
                <a:latin typeface="Arial" pitchFamily="34" charset="0"/>
                <a:cs typeface="Arial" pitchFamily="34" charset="0"/>
              </a:rPr>
              <a:t>شده</a:t>
            </a:r>
            <a:r>
              <a:rPr lang="en-US" sz="2800" b="1" dirty="0" smtClean="0">
                <a:latin typeface="Arial" pitchFamily="34" charset="0"/>
                <a:cs typeface="Arial" pitchFamily="34" charset="0"/>
              </a:rPr>
              <a:t> </a:t>
            </a:r>
            <a:r>
              <a:rPr lang="en-US" sz="2800" b="1" dirty="0" err="1" smtClean="0">
                <a:latin typeface="Arial" pitchFamily="34" charset="0"/>
                <a:cs typeface="Arial" pitchFamily="34" charset="0"/>
              </a:rPr>
              <a:t>به</a:t>
            </a:r>
            <a:r>
              <a:rPr lang="en-US" sz="2800" b="1" dirty="0" smtClean="0">
                <a:latin typeface="Arial" pitchFamily="34" charset="0"/>
                <a:cs typeface="Arial" pitchFamily="34" charset="0"/>
              </a:rPr>
              <a:t> </a:t>
            </a:r>
            <a:r>
              <a:rPr lang="en-US" sz="2800" b="1" dirty="0" err="1" smtClean="0">
                <a:latin typeface="Arial" pitchFamily="34" charset="0"/>
                <a:cs typeface="Arial" pitchFamily="34" charset="0"/>
              </a:rPr>
              <a:t>حساب</a:t>
            </a:r>
            <a:r>
              <a:rPr lang="en-US" sz="2800" b="1" dirty="0" smtClean="0">
                <a:latin typeface="Arial" pitchFamily="34" charset="0"/>
                <a:cs typeface="Arial" pitchFamily="34" charset="0"/>
              </a:rPr>
              <a:t> </a:t>
            </a:r>
            <a:r>
              <a:rPr lang="en-US" sz="2800" b="1" dirty="0" err="1" smtClean="0">
                <a:latin typeface="Arial" pitchFamily="34" charset="0"/>
                <a:cs typeface="Arial" pitchFamily="34" charset="0"/>
              </a:rPr>
              <a:t>دارائی</a:t>
            </a:r>
            <a:r>
              <a:rPr lang="en-US" sz="2800" b="1" dirty="0" smtClean="0">
                <a:latin typeface="Arial" pitchFamily="34" charset="0"/>
                <a:cs typeface="Arial" pitchFamily="34" charset="0"/>
              </a:rPr>
              <a:t> </a:t>
            </a:r>
            <a:r>
              <a:rPr lang="en-US" sz="2800" b="1" dirty="0" err="1" smtClean="0">
                <a:latin typeface="Arial" pitchFamily="34" charset="0"/>
                <a:cs typeface="Arial" pitchFamily="34" charset="0"/>
              </a:rPr>
              <a:t>منظور</a:t>
            </a:r>
            <a:r>
              <a:rPr lang="en-US" sz="2800" b="1" dirty="0" smtClean="0">
                <a:latin typeface="Arial" pitchFamily="34" charset="0"/>
                <a:cs typeface="Arial" pitchFamily="34" charset="0"/>
              </a:rPr>
              <a:t> </a:t>
            </a:r>
            <a:r>
              <a:rPr lang="en-US" sz="2800" b="1" dirty="0" err="1" smtClean="0">
                <a:latin typeface="Arial" pitchFamily="34" charset="0"/>
                <a:cs typeface="Arial" pitchFamily="34" charset="0"/>
              </a:rPr>
              <a:t>می</a:t>
            </a:r>
            <a:r>
              <a:rPr lang="en-US" sz="2800" b="1" dirty="0" smtClean="0">
                <a:latin typeface="Arial" pitchFamily="34" charset="0"/>
                <a:cs typeface="Arial" pitchFamily="34" charset="0"/>
              </a:rPr>
              <a:t> </a:t>
            </a:r>
            <a:r>
              <a:rPr lang="en-US" sz="2800" b="1" dirty="0" err="1" smtClean="0">
                <a:latin typeface="Arial" pitchFamily="34" charset="0"/>
                <a:cs typeface="Arial" pitchFamily="34" charset="0"/>
              </a:rPr>
              <a:t>گردند</a:t>
            </a:r>
            <a:r>
              <a:rPr lang="en-US" sz="2800" b="1" dirty="0" smtClean="0">
                <a:latin typeface="Arial" pitchFamily="34" charset="0"/>
                <a:cs typeface="Arial" pitchFamily="34" charset="0"/>
              </a:rPr>
              <a:t> و </a:t>
            </a:r>
            <a:r>
              <a:rPr lang="en-US" sz="2800" b="1" dirty="0" err="1" smtClean="0">
                <a:latin typeface="Arial" pitchFamily="34" charset="0"/>
                <a:cs typeface="Arial" pitchFamily="34" charset="0"/>
              </a:rPr>
              <a:t>به</a:t>
            </a:r>
            <a:r>
              <a:rPr lang="en-US" sz="2800" b="1" dirty="0" smtClean="0">
                <a:latin typeface="Arial" pitchFamily="34" charset="0"/>
                <a:cs typeface="Arial" pitchFamily="34" charset="0"/>
              </a:rPr>
              <a:t> </a:t>
            </a:r>
            <a:r>
              <a:rPr lang="en-US" sz="2800" b="1" dirty="0" err="1" smtClean="0">
                <a:latin typeface="Arial" pitchFamily="34" charset="0"/>
                <a:cs typeface="Arial" pitchFamily="34" charset="0"/>
              </a:rPr>
              <a:t>تدرج</a:t>
            </a:r>
            <a:r>
              <a:rPr lang="en-US" sz="2800" b="1" dirty="0" smtClean="0">
                <a:latin typeface="Arial" pitchFamily="34" charset="0"/>
                <a:cs typeface="Arial" pitchFamily="34" charset="0"/>
              </a:rPr>
              <a:t> و </a:t>
            </a:r>
            <a:r>
              <a:rPr lang="en-US" sz="2800" b="1" dirty="0" err="1" smtClean="0">
                <a:latin typeface="Arial" pitchFamily="34" charset="0"/>
                <a:cs typeface="Arial" pitchFamily="34" charset="0"/>
              </a:rPr>
              <a:t>بر</a:t>
            </a:r>
            <a:r>
              <a:rPr lang="en-US" sz="2800" b="1" dirty="0" smtClean="0">
                <a:latin typeface="Arial" pitchFamily="34" charset="0"/>
                <a:cs typeface="Arial" pitchFamily="34" charset="0"/>
              </a:rPr>
              <a:t> </a:t>
            </a:r>
            <a:r>
              <a:rPr lang="en-US" sz="2800" b="1" dirty="0" err="1" smtClean="0">
                <a:latin typeface="Arial" pitchFamily="34" charset="0"/>
                <a:cs typeface="Arial" pitchFamily="34" charset="0"/>
              </a:rPr>
              <a:t>اساس</a:t>
            </a:r>
            <a:r>
              <a:rPr lang="en-US" sz="2800" b="1" dirty="0" smtClean="0">
                <a:latin typeface="Arial" pitchFamily="34" charset="0"/>
                <a:cs typeface="Arial" pitchFamily="34" charset="0"/>
              </a:rPr>
              <a:t> </a:t>
            </a:r>
            <a:r>
              <a:rPr lang="en-US" sz="2800" b="1" dirty="0" err="1" smtClean="0">
                <a:latin typeface="Arial" pitchFamily="34" charset="0"/>
                <a:cs typeface="Arial" pitchFamily="34" charset="0"/>
              </a:rPr>
              <a:t>عمر</a:t>
            </a:r>
            <a:r>
              <a:rPr lang="en-US" sz="2800" b="1" dirty="0" smtClean="0">
                <a:latin typeface="Arial" pitchFamily="34" charset="0"/>
                <a:cs typeface="Arial" pitchFamily="34" charset="0"/>
              </a:rPr>
              <a:t> </a:t>
            </a:r>
            <a:r>
              <a:rPr lang="en-US" sz="2800" b="1" dirty="0" err="1" smtClean="0">
                <a:latin typeface="Arial" pitchFamily="34" charset="0"/>
                <a:cs typeface="Arial" pitchFamily="34" charset="0"/>
              </a:rPr>
              <a:t>مفید</a:t>
            </a:r>
            <a:r>
              <a:rPr lang="en-US" sz="2800" b="1" dirty="0" smtClean="0">
                <a:latin typeface="Arial" pitchFamily="34" charset="0"/>
                <a:cs typeface="Arial" pitchFamily="34" charset="0"/>
              </a:rPr>
              <a:t> </a:t>
            </a:r>
            <a:r>
              <a:rPr lang="en-US" sz="2800" b="1" dirty="0" err="1" smtClean="0">
                <a:latin typeface="Arial" pitchFamily="34" charset="0"/>
                <a:cs typeface="Arial" pitchFamily="34" charset="0"/>
              </a:rPr>
              <a:t>به</a:t>
            </a:r>
            <a:r>
              <a:rPr lang="en-US" sz="2800" b="1" dirty="0" smtClean="0">
                <a:latin typeface="Arial" pitchFamily="34" charset="0"/>
                <a:cs typeface="Arial" pitchFamily="34" charset="0"/>
              </a:rPr>
              <a:t> </a:t>
            </a:r>
            <a:r>
              <a:rPr lang="en-US" sz="2800" b="1" dirty="0" err="1" smtClean="0">
                <a:latin typeface="Arial" pitchFamily="34" charset="0"/>
                <a:cs typeface="Arial" pitchFamily="34" charset="0"/>
              </a:rPr>
              <a:t>حساب</a:t>
            </a:r>
            <a:r>
              <a:rPr lang="en-US" sz="2800" b="1" dirty="0" smtClean="0">
                <a:latin typeface="Arial" pitchFamily="34" charset="0"/>
                <a:cs typeface="Arial" pitchFamily="34" charset="0"/>
              </a:rPr>
              <a:t> </a:t>
            </a:r>
            <a:r>
              <a:rPr lang="en-US" sz="2800" b="1" dirty="0" err="1" smtClean="0">
                <a:latin typeface="Arial" pitchFamily="34" charset="0"/>
                <a:cs typeface="Arial" pitchFamily="34" charset="0"/>
              </a:rPr>
              <a:t>هزینه</a:t>
            </a:r>
            <a:r>
              <a:rPr lang="en-US" sz="2800" b="1" dirty="0" smtClean="0">
                <a:latin typeface="Arial" pitchFamily="34" charset="0"/>
                <a:cs typeface="Arial" pitchFamily="34" charset="0"/>
              </a:rPr>
              <a:t> </a:t>
            </a:r>
            <a:r>
              <a:rPr lang="en-US" sz="2800" b="1" dirty="0" err="1" smtClean="0">
                <a:latin typeface="Arial" pitchFamily="34" charset="0"/>
                <a:cs typeface="Arial" pitchFamily="34" charset="0"/>
              </a:rPr>
              <a:t>منظور</a:t>
            </a:r>
            <a:r>
              <a:rPr lang="en-US" sz="2800" b="1" dirty="0" smtClean="0">
                <a:latin typeface="Arial" pitchFamily="34" charset="0"/>
                <a:cs typeface="Arial" pitchFamily="34" charset="0"/>
              </a:rPr>
              <a:t> </a:t>
            </a:r>
            <a:r>
              <a:rPr lang="en-US" sz="2800" b="1" dirty="0" err="1" smtClean="0">
                <a:latin typeface="Arial" pitchFamily="34" charset="0"/>
                <a:cs typeface="Arial" pitchFamily="34" charset="0"/>
              </a:rPr>
              <a:t>می</a:t>
            </a:r>
            <a:r>
              <a:rPr lang="en-US" sz="2800" b="1" dirty="0" smtClean="0">
                <a:latin typeface="Arial" pitchFamily="34" charset="0"/>
                <a:cs typeface="Arial" pitchFamily="34" charset="0"/>
              </a:rPr>
              <a:t> </a:t>
            </a:r>
            <a:r>
              <a:rPr lang="en-US" sz="2800" b="1" dirty="0" err="1" smtClean="0">
                <a:latin typeface="Arial" pitchFamily="34" charset="0"/>
                <a:cs typeface="Arial" pitchFamily="34" charset="0"/>
              </a:rPr>
              <a:t>گردند</a:t>
            </a:r>
            <a:r>
              <a:rPr lang="en-US" sz="2800" b="1" dirty="0" smtClean="0">
                <a:latin typeface="Arial" pitchFamily="34" charset="0"/>
                <a:cs typeface="Arial" pitchFamily="34" charset="0"/>
              </a:rPr>
              <a:t>.</a:t>
            </a:r>
            <a:r>
              <a:rPr lang="fa-IR" sz="2800" b="1" dirty="0" smtClean="0">
                <a:latin typeface="Arial" pitchFamily="34" charset="0"/>
                <a:cs typeface="Arial" pitchFamily="34" charset="0"/>
              </a:rPr>
              <a:t/>
            </a:r>
            <a:br>
              <a:rPr lang="fa-IR" sz="2800" b="1" dirty="0" smtClean="0">
                <a:latin typeface="Arial" pitchFamily="34" charset="0"/>
                <a:cs typeface="Arial" pitchFamily="34" charset="0"/>
              </a:rPr>
            </a:br>
            <a:r>
              <a:rPr lang="fa-IR" sz="2800" b="1" dirty="0" smtClean="0">
                <a:latin typeface="Arial" pitchFamily="34" charset="0"/>
                <a:cs typeface="Arial" pitchFamily="34" charset="0"/>
              </a:rPr>
              <a:t/>
            </a:r>
            <a:br>
              <a:rPr lang="fa-IR" sz="2800" b="1" dirty="0" smtClean="0">
                <a:latin typeface="Arial" pitchFamily="34" charset="0"/>
                <a:cs typeface="Arial" pitchFamily="34" charset="0"/>
              </a:rPr>
            </a:br>
            <a:r>
              <a:rPr lang="fa-IR" sz="2800" b="1" dirty="0" smtClean="0">
                <a:latin typeface="Arial" pitchFamily="34" charset="0"/>
                <a:cs typeface="Arial" pitchFamily="34" charset="0"/>
              </a:rPr>
              <a:t/>
            </a:r>
            <a:br>
              <a:rPr lang="fa-IR" sz="2800" b="1" dirty="0" smtClean="0">
                <a:latin typeface="Arial" pitchFamily="34" charset="0"/>
                <a:cs typeface="Arial" pitchFamily="34" charset="0"/>
              </a:rPr>
            </a:br>
            <a:r>
              <a:rPr lang="fa-IR" sz="2800" b="1" dirty="0" smtClean="0">
                <a:latin typeface="Arial" pitchFamily="34" charset="0"/>
                <a:cs typeface="Arial" pitchFamily="34" charset="0"/>
              </a:rPr>
              <a:t/>
            </a:r>
            <a:br>
              <a:rPr lang="fa-IR" sz="2800" b="1" dirty="0" smtClean="0">
                <a:latin typeface="Arial" pitchFamily="34" charset="0"/>
                <a:cs typeface="Arial" pitchFamily="34" charset="0"/>
              </a:rPr>
            </a:br>
            <a:r>
              <a:rPr lang="fa-IR" sz="2800" b="1" dirty="0" smtClean="0">
                <a:latin typeface="Arial" pitchFamily="34" charset="0"/>
                <a:cs typeface="Arial" pitchFamily="34" charset="0"/>
              </a:rPr>
              <a:t/>
            </a:r>
            <a:br>
              <a:rPr lang="fa-IR" sz="2800" b="1" dirty="0" smtClean="0">
                <a:latin typeface="Arial" pitchFamily="34" charset="0"/>
                <a:cs typeface="Arial" pitchFamily="34" charset="0"/>
              </a:rPr>
            </a:br>
            <a:r>
              <a:rPr lang="fa-IR" sz="2800" b="1" dirty="0" smtClean="0">
                <a:latin typeface="Arial" pitchFamily="34" charset="0"/>
                <a:cs typeface="Arial" pitchFamily="34" charset="0"/>
              </a:rPr>
              <a:t/>
            </a:r>
            <a:br>
              <a:rPr lang="fa-IR" sz="2800" b="1" dirty="0" smtClean="0">
                <a:latin typeface="Arial" pitchFamily="34" charset="0"/>
                <a:cs typeface="Arial" pitchFamily="34" charset="0"/>
              </a:rPr>
            </a:br>
            <a:r>
              <a:rPr lang="fa-IR" sz="2800" b="1" dirty="0" smtClean="0">
                <a:latin typeface="Arial" pitchFamily="34" charset="0"/>
                <a:cs typeface="Arial" pitchFamily="34" charset="0"/>
              </a:rPr>
              <a:t/>
            </a:r>
            <a:br>
              <a:rPr lang="fa-IR" sz="2800" b="1" dirty="0" smtClean="0">
                <a:latin typeface="Arial" pitchFamily="34" charset="0"/>
                <a:cs typeface="Arial" pitchFamily="34" charset="0"/>
              </a:rPr>
            </a:br>
            <a:r>
              <a:rPr lang="fa-IR" sz="2800" b="1" dirty="0" smtClean="0">
                <a:latin typeface="Arial" pitchFamily="34" charset="0"/>
                <a:cs typeface="Arial" pitchFamily="34" charset="0"/>
              </a:rPr>
              <a:t/>
            </a:r>
            <a:br>
              <a:rPr lang="fa-IR" sz="2800" b="1" dirty="0" smtClean="0">
                <a:latin typeface="Arial" pitchFamily="34" charset="0"/>
                <a:cs typeface="Arial" pitchFamily="34" charset="0"/>
              </a:rPr>
            </a:br>
            <a:endParaRPr lang="fa-IR" sz="2800" dirty="0"/>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14414" y="274320"/>
            <a:ext cx="7719274" cy="6297952"/>
          </a:xfrm>
        </p:spPr>
        <p:txBody>
          <a:bodyPr>
            <a:normAutofit fontScale="90000"/>
          </a:bodyPr>
          <a:lstStyle/>
          <a:p>
            <a:pPr algn="just"/>
            <a:r>
              <a:rPr lang="fa-IR" sz="3200" b="1" dirty="0" smtClean="0">
                <a:solidFill>
                  <a:srgbClr val="C00000"/>
                </a:solidFill>
                <a:latin typeface="Arial" pitchFamily="34" charset="0"/>
                <a:cs typeface="B Titr" panose="00000700000000000000" pitchFamily="2" charset="-78"/>
              </a:rPr>
              <a:t>7-</a:t>
            </a:r>
            <a:r>
              <a:rPr lang="fa-IR" sz="2800" b="1" dirty="0">
                <a:solidFill>
                  <a:srgbClr val="C00000"/>
                </a:solidFill>
                <a:latin typeface="Arial" pitchFamily="34" charset="0"/>
                <a:cs typeface="B Titr" panose="00000700000000000000" pitchFamily="2" charset="-78"/>
              </a:rPr>
              <a:t>تفاوت مبانی حسابداری دولتی با حسابداری بازرگانی</a:t>
            </a:r>
            <a:r>
              <a:rPr lang="en-US" sz="2800" dirty="0" smtClean="0">
                <a:latin typeface="Arial" pitchFamily="34" charset="0"/>
                <a:cs typeface="Arial" pitchFamily="34" charset="0"/>
              </a:rPr>
              <a:t/>
            </a:r>
            <a:br>
              <a:rPr lang="en-US" sz="2800" dirty="0" smtClean="0">
                <a:latin typeface="Arial" pitchFamily="34" charset="0"/>
                <a:cs typeface="Arial" pitchFamily="34" charset="0"/>
              </a:rPr>
            </a:br>
            <a:r>
              <a:rPr lang="en-US" sz="2800" dirty="0" smtClean="0">
                <a:latin typeface="Arial" pitchFamily="34" charset="0"/>
                <a:cs typeface="Arial" pitchFamily="34" charset="0"/>
              </a:rPr>
              <a:t/>
            </a:r>
            <a:br>
              <a:rPr lang="en-US" sz="2800" dirty="0" smtClean="0">
                <a:latin typeface="Arial" pitchFamily="34" charset="0"/>
                <a:cs typeface="Arial" pitchFamily="34" charset="0"/>
              </a:rPr>
            </a:br>
            <a:r>
              <a:rPr lang="en-US" sz="2800" dirty="0" err="1" smtClean="0">
                <a:latin typeface="Arial" pitchFamily="34" charset="0"/>
                <a:cs typeface="B Koodak" panose="00000700000000000000" pitchFamily="2" charset="-78"/>
              </a:rPr>
              <a:t>زمان</a:t>
            </a:r>
            <a:r>
              <a:rPr lang="en-US" sz="2800" dirty="0" smtClean="0">
                <a:latin typeface="Arial" pitchFamily="34" charset="0"/>
                <a:cs typeface="B Koodak" panose="00000700000000000000" pitchFamily="2" charset="-78"/>
              </a:rPr>
              <a:t> </a:t>
            </a:r>
            <a:r>
              <a:rPr lang="en-US" sz="2800" dirty="0" err="1" smtClean="0">
                <a:latin typeface="Arial" pitchFamily="34" charset="0"/>
                <a:cs typeface="B Koodak" panose="00000700000000000000" pitchFamily="2" charset="-78"/>
              </a:rPr>
              <a:t>شناسائی</a:t>
            </a:r>
            <a:r>
              <a:rPr lang="en-US" sz="2800" dirty="0" smtClean="0">
                <a:latin typeface="Arial" pitchFamily="34" charset="0"/>
                <a:cs typeface="B Koodak" panose="00000700000000000000" pitchFamily="2" charset="-78"/>
              </a:rPr>
              <a:t> و </a:t>
            </a:r>
            <a:r>
              <a:rPr lang="en-US" sz="2800" dirty="0" err="1" smtClean="0">
                <a:latin typeface="Arial" pitchFamily="34" charset="0"/>
                <a:cs typeface="B Koodak" panose="00000700000000000000" pitchFamily="2" charset="-78"/>
              </a:rPr>
              <a:t>ثبت</a:t>
            </a:r>
            <a:r>
              <a:rPr lang="en-US" sz="2800" dirty="0" smtClean="0">
                <a:latin typeface="Arial" pitchFamily="34" charset="0"/>
                <a:cs typeface="B Koodak" panose="00000700000000000000" pitchFamily="2" charset="-78"/>
              </a:rPr>
              <a:t> </a:t>
            </a:r>
            <a:r>
              <a:rPr lang="en-US" sz="2800" dirty="0" err="1" smtClean="0">
                <a:latin typeface="Arial" pitchFamily="34" charset="0"/>
                <a:cs typeface="B Koodak" panose="00000700000000000000" pitchFamily="2" charset="-78"/>
              </a:rPr>
              <a:t>هزینه</a:t>
            </a:r>
            <a:r>
              <a:rPr lang="en-US" sz="2800" dirty="0" smtClean="0">
                <a:latin typeface="Arial" pitchFamily="34" charset="0"/>
                <a:cs typeface="B Koodak" panose="00000700000000000000" pitchFamily="2" charset="-78"/>
              </a:rPr>
              <a:t> و </a:t>
            </a:r>
            <a:r>
              <a:rPr lang="en-US" sz="2800" dirty="0" err="1" smtClean="0">
                <a:latin typeface="Arial" pitchFamily="34" charset="0"/>
                <a:cs typeface="B Koodak" panose="00000700000000000000" pitchFamily="2" charset="-78"/>
              </a:rPr>
              <a:t>درآمد</a:t>
            </a:r>
            <a:r>
              <a:rPr lang="en-US" sz="2800" dirty="0" smtClean="0">
                <a:latin typeface="Arial" pitchFamily="34" charset="0"/>
                <a:cs typeface="B Koodak" panose="00000700000000000000" pitchFamily="2" charset="-78"/>
              </a:rPr>
              <a:t> </a:t>
            </a:r>
            <a:r>
              <a:rPr lang="en-US" sz="2800" dirty="0" err="1" smtClean="0">
                <a:latin typeface="Arial" pitchFamily="34" charset="0"/>
                <a:cs typeface="B Koodak" panose="00000700000000000000" pitchFamily="2" charset="-78"/>
              </a:rPr>
              <a:t>در</a:t>
            </a:r>
            <a:r>
              <a:rPr lang="en-US" sz="2800" dirty="0" smtClean="0">
                <a:latin typeface="Arial" pitchFamily="34" charset="0"/>
                <a:cs typeface="B Koodak" panose="00000700000000000000" pitchFamily="2" charset="-78"/>
              </a:rPr>
              <a:t> </a:t>
            </a:r>
            <a:r>
              <a:rPr lang="en-US" sz="2800" dirty="0" err="1" smtClean="0">
                <a:latin typeface="Arial" pitchFamily="34" charset="0"/>
                <a:cs typeface="B Koodak" panose="00000700000000000000" pitchFamily="2" charset="-78"/>
              </a:rPr>
              <a:t>حسابداری</a:t>
            </a:r>
            <a:r>
              <a:rPr lang="en-US" sz="2800" dirty="0" smtClean="0">
                <a:latin typeface="Arial" pitchFamily="34" charset="0"/>
                <a:cs typeface="B Koodak" panose="00000700000000000000" pitchFamily="2" charset="-78"/>
              </a:rPr>
              <a:t> </a:t>
            </a:r>
            <a:r>
              <a:rPr lang="en-US" sz="2800" dirty="0" err="1" smtClean="0">
                <a:latin typeface="Arial" pitchFamily="34" charset="0"/>
                <a:cs typeface="B Koodak" panose="00000700000000000000" pitchFamily="2" charset="-78"/>
              </a:rPr>
              <a:t>تفاوت</a:t>
            </a:r>
            <a:r>
              <a:rPr lang="en-US" sz="2800" dirty="0" smtClean="0">
                <a:latin typeface="Arial" pitchFamily="34" charset="0"/>
                <a:cs typeface="B Koodak" panose="00000700000000000000" pitchFamily="2" charset="-78"/>
              </a:rPr>
              <a:t> </a:t>
            </a:r>
            <a:r>
              <a:rPr lang="en-US" sz="2800" dirty="0" err="1" smtClean="0">
                <a:latin typeface="Arial" pitchFamily="34" charset="0"/>
                <a:cs typeface="B Koodak" panose="00000700000000000000" pitchFamily="2" charset="-78"/>
              </a:rPr>
              <a:t>داشته</a:t>
            </a:r>
            <a:r>
              <a:rPr lang="en-US" sz="2800" dirty="0" smtClean="0">
                <a:latin typeface="Arial" pitchFamily="34" charset="0"/>
                <a:cs typeface="B Koodak" panose="00000700000000000000" pitchFamily="2" charset="-78"/>
              </a:rPr>
              <a:t> و </a:t>
            </a:r>
            <a:r>
              <a:rPr lang="en-US" sz="2800" dirty="0" err="1" smtClean="0">
                <a:latin typeface="Arial" pitchFamily="34" charset="0"/>
                <a:cs typeface="B Koodak" panose="00000700000000000000" pitchFamily="2" charset="-78"/>
              </a:rPr>
              <a:t>می</a:t>
            </a:r>
            <a:r>
              <a:rPr lang="en-US" sz="2800" dirty="0" smtClean="0">
                <a:latin typeface="Arial" pitchFamily="34" charset="0"/>
                <a:cs typeface="B Koodak" panose="00000700000000000000" pitchFamily="2" charset="-78"/>
              </a:rPr>
              <a:t> </a:t>
            </a:r>
            <a:r>
              <a:rPr lang="en-US" sz="2800" dirty="0" err="1" smtClean="0">
                <a:latin typeface="Arial" pitchFamily="34" charset="0"/>
                <a:cs typeface="B Koodak" panose="00000700000000000000" pitchFamily="2" charset="-78"/>
              </a:rPr>
              <a:t>تواند</a:t>
            </a:r>
            <a:r>
              <a:rPr lang="en-US" sz="2800" dirty="0" smtClean="0">
                <a:latin typeface="Arial" pitchFamily="34" charset="0"/>
                <a:cs typeface="B Koodak" panose="00000700000000000000" pitchFamily="2" charset="-78"/>
              </a:rPr>
              <a:t> </a:t>
            </a:r>
            <a:r>
              <a:rPr lang="en-US" sz="2800" dirty="0" err="1" smtClean="0">
                <a:latin typeface="Arial" pitchFamily="34" charset="0"/>
                <a:cs typeface="B Koodak" panose="00000700000000000000" pitchFamily="2" charset="-78"/>
              </a:rPr>
              <a:t>در</a:t>
            </a:r>
            <a:r>
              <a:rPr lang="en-US" sz="2800" dirty="0" smtClean="0">
                <a:latin typeface="Arial" pitchFamily="34" charset="0"/>
                <a:cs typeface="B Koodak" panose="00000700000000000000" pitchFamily="2" charset="-78"/>
              </a:rPr>
              <a:t> </a:t>
            </a:r>
            <a:r>
              <a:rPr lang="en-US" sz="2800" dirty="0" err="1" smtClean="0">
                <a:latin typeface="Arial" pitchFamily="34" charset="0"/>
                <a:cs typeface="B Koodak" panose="00000700000000000000" pitchFamily="2" charset="-78"/>
              </a:rPr>
              <a:t>سیستم</a:t>
            </a:r>
            <a:r>
              <a:rPr lang="en-US" sz="2800" dirty="0" smtClean="0">
                <a:latin typeface="Arial" pitchFamily="34" charset="0"/>
                <a:cs typeface="B Koodak" panose="00000700000000000000" pitchFamily="2" charset="-78"/>
              </a:rPr>
              <a:t> </a:t>
            </a:r>
            <a:r>
              <a:rPr lang="en-US" sz="2800" dirty="0" err="1" smtClean="0">
                <a:latin typeface="Arial" pitchFamily="34" charset="0"/>
                <a:cs typeface="B Koodak" panose="00000700000000000000" pitchFamily="2" charset="-78"/>
              </a:rPr>
              <a:t>حسابداری</a:t>
            </a:r>
            <a:r>
              <a:rPr lang="en-US" sz="2800" dirty="0" smtClean="0">
                <a:latin typeface="Arial" pitchFamily="34" charset="0"/>
                <a:cs typeface="B Koodak" panose="00000700000000000000" pitchFamily="2" charset="-78"/>
              </a:rPr>
              <a:t> </a:t>
            </a:r>
            <a:r>
              <a:rPr lang="en-US" sz="2800" dirty="0" err="1" smtClean="0">
                <a:latin typeface="Arial" pitchFamily="34" charset="0"/>
                <a:cs typeface="B Koodak" panose="00000700000000000000" pitchFamily="2" charset="-78"/>
              </a:rPr>
              <a:t>مورد</a:t>
            </a:r>
            <a:r>
              <a:rPr lang="en-US" sz="2800" dirty="0" smtClean="0">
                <a:latin typeface="Arial" pitchFamily="34" charset="0"/>
                <a:cs typeface="B Koodak" panose="00000700000000000000" pitchFamily="2" charset="-78"/>
              </a:rPr>
              <a:t> </a:t>
            </a:r>
            <a:r>
              <a:rPr lang="en-US" sz="2800" dirty="0" err="1" smtClean="0">
                <a:latin typeface="Arial" pitchFamily="34" charset="0"/>
                <a:cs typeface="B Koodak" panose="00000700000000000000" pitchFamily="2" charset="-78"/>
              </a:rPr>
              <a:t>عمل</a:t>
            </a:r>
            <a:r>
              <a:rPr lang="en-US" sz="2800" dirty="0" smtClean="0">
                <a:latin typeface="Arial" pitchFamily="34" charset="0"/>
                <a:cs typeface="B Koodak" panose="00000700000000000000" pitchFamily="2" charset="-78"/>
              </a:rPr>
              <a:t> </a:t>
            </a:r>
            <a:r>
              <a:rPr lang="en-US" sz="2800" dirty="0" err="1" smtClean="0">
                <a:latin typeface="Arial" pitchFamily="34" charset="0"/>
                <a:cs typeface="B Koodak" panose="00000700000000000000" pitchFamily="2" charset="-78"/>
              </a:rPr>
              <a:t>موثر</a:t>
            </a:r>
            <a:r>
              <a:rPr lang="en-US" sz="2800" dirty="0" smtClean="0">
                <a:latin typeface="Arial" pitchFamily="34" charset="0"/>
                <a:cs typeface="B Koodak" panose="00000700000000000000" pitchFamily="2" charset="-78"/>
              </a:rPr>
              <a:t> </a:t>
            </a:r>
            <a:r>
              <a:rPr lang="en-US" sz="2800" dirty="0" err="1" smtClean="0">
                <a:latin typeface="Arial" pitchFamily="34" charset="0"/>
                <a:cs typeface="B Koodak" panose="00000700000000000000" pitchFamily="2" charset="-78"/>
              </a:rPr>
              <a:t>واقع</a:t>
            </a:r>
            <a:r>
              <a:rPr lang="en-US" sz="2800" dirty="0" smtClean="0">
                <a:latin typeface="Arial" pitchFamily="34" charset="0"/>
                <a:cs typeface="B Koodak" panose="00000700000000000000" pitchFamily="2" charset="-78"/>
              </a:rPr>
              <a:t> </a:t>
            </a:r>
            <a:r>
              <a:rPr lang="en-US" sz="2800" dirty="0" err="1" smtClean="0">
                <a:latin typeface="Arial" pitchFamily="34" charset="0"/>
                <a:cs typeface="B Koodak" panose="00000700000000000000" pitchFamily="2" charset="-78"/>
              </a:rPr>
              <a:t>شود.انتخاب</a:t>
            </a:r>
            <a:r>
              <a:rPr lang="en-US" sz="2800" dirty="0" smtClean="0">
                <a:latin typeface="Arial" pitchFamily="34" charset="0"/>
                <a:cs typeface="B Koodak" panose="00000700000000000000" pitchFamily="2" charset="-78"/>
              </a:rPr>
              <a:t> </a:t>
            </a:r>
            <a:r>
              <a:rPr lang="en-US" sz="2800" dirty="0" err="1" smtClean="0">
                <a:latin typeface="Arial" pitchFamily="34" charset="0"/>
                <a:cs typeface="B Koodak" panose="00000700000000000000" pitchFamily="2" charset="-78"/>
              </a:rPr>
              <a:t>هر</a:t>
            </a:r>
            <a:r>
              <a:rPr lang="en-US" sz="2800" dirty="0" smtClean="0">
                <a:latin typeface="Arial" pitchFamily="34" charset="0"/>
                <a:cs typeface="B Koodak" panose="00000700000000000000" pitchFamily="2" charset="-78"/>
              </a:rPr>
              <a:t> </a:t>
            </a:r>
            <a:r>
              <a:rPr lang="en-US" sz="2800" dirty="0" err="1" smtClean="0">
                <a:latin typeface="Arial" pitchFamily="34" charset="0"/>
                <a:cs typeface="B Koodak" panose="00000700000000000000" pitchFamily="2" charset="-78"/>
              </a:rPr>
              <a:t>یک</a:t>
            </a:r>
            <a:r>
              <a:rPr lang="en-US" sz="2800" dirty="0" smtClean="0">
                <a:latin typeface="Arial" pitchFamily="34" charset="0"/>
                <a:cs typeface="B Koodak" panose="00000700000000000000" pitchFamily="2" charset="-78"/>
              </a:rPr>
              <a:t> </a:t>
            </a:r>
            <a:r>
              <a:rPr lang="en-US" sz="2800" dirty="0" err="1" smtClean="0">
                <a:latin typeface="Arial" pitchFamily="34" charset="0"/>
                <a:cs typeface="B Koodak" panose="00000700000000000000" pitchFamily="2" charset="-78"/>
              </a:rPr>
              <a:t>از</a:t>
            </a:r>
            <a:r>
              <a:rPr lang="en-US" sz="2800" dirty="0" smtClean="0">
                <a:latin typeface="Arial" pitchFamily="34" charset="0"/>
                <a:cs typeface="B Koodak" panose="00000700000000000000" pitchFamily="2" charset="-78"/>
              </a:rPr>
              <a:t> </a:t>
            </a:r>
            <a:r>
              <a:rPr lang="en-US" sz="2800" dirty="0" err="1" smtClean="0">
                <a:latin typeface="Arial" pitchFamily="34" charset="0"/>
                <a:cs typeface="B Koodak" panose="00000700000000000000" pitchFamily="2" charset="-78"/>
              </a:rPr>
              <a:t>مبانی</a:t>
            </a:r>
            <a:r>
              <a:rPr lang="en-US" sz="2800" dirty="0" smtClean="0">
                <a:latin typeface="Arial" pitchFamily="34" charset="0"/>
                <a:cs typeface="B Koodak" panose="00000700000000000000" pitchFamily="2" charset="-78"/>
              </a:rPr>
              <a:t> </a:t>
            </a:r>
            <a:r>
              <a:rPr lang="en-US" sz="2800" dirty="0" err="1" smtClean="0">
                <a:latin typeface="Arial" pitchFamily="34" charset="0"/>
                <a:cs typeface="B Koodak" panose="00000700000000000000" pitchFamily="2" charset="-78"/>
              </a:rPr>
              <a:t>حسابداری</a:t>
            </a:r>
            <a:r>
              <a:rPr lang="en-US" sz="2800" dirty="0" smtClean="0">
                <a:latin typeface="Arial" pitchFamily="34" charset="0"/>
                <a:cs typeface="B Koodak" panose="00000700000000000000" pitchFamily="2" charset="-78"/>
              </a:rPr>
              <a:t> </a:t>
            </a:r>
            <a:r>
              <a:rPr lang="en-US" sz="2800" dirty="0" err="1" smtClean="0">
                <a:latin typeface="Arial" pitchFamily="34" charset="0"/>
                <a:cs typeface="B Koodak" panose="00000700000000000000" pitchFamily="2" charset="-78"/>
              </a:rPr>
              <a:t>تاثیر</a:t>
            </a:r>
            <a:r>
              <a:rPr lang="en-US" sz="2800" dirty="0" smtClean="0">
                <a:latin typeface="Arial" pitchFamily="34" charset="0"/>
                <a:cs typeface="B Koodak" panose="00000700000000000000" pitchFamily="2" charset="-78"/>
              </a:rPr>
              <a:t> </a:t>
            </a:r>
            <a:r>
              <a:rPr lang="en-US" sz="2800" dirty="0" err="1" smtClean="0">
                <a:latin typeface="Arial" pitchFamily="34" charset="0"/>
                <a:cs typeface="B Koodak" panose="00000700000000000000" pitchFamily="2" charset="-78"/>
              </a:rPr>
              <a:t>قابل</a:t>
            </a:r>
            <a:r>
              <a:rPr lang="en-US" sz="2800" dirty="0" smtClean="0">
                <a:latin typeface="Arial" pitchFamily="34" charset="0"/>
                <a:cs typeface="B Koodak" panose="00000700000000000000" pitchFamily="2" charset="-78"/>
              </a:rPr>
              <a:t> </a:t>
            </a:r>
            <a:r>
              <a:rPr lang="en-US" sz="2800" dirty="0" err="1" smtClean="0">
                <a:latin typeface="Arial" pitchFamily="34" charset="0"/>
                <a:cs typeface="B Koodak" panose="00000700000000000000" pitchFamily="2" charset="-78"/>
              </a:rPr>
              <a:t>ملاحظه</a:t>
            </a:r>
            <a:r>
              <a:rPr lang="en-US" sz="2800" dirty="0" smtClean="0">
                <a:latin typeface="Arial" pitchFamily="34" charset="0"/>
                <a:cs typeface="B Koodak" panose="00000700000000000000" pitchFamily="2" charset="-78"/>
              </a:rPr>
              <a:t> </a:t>
            </a:r>
            <a:r>
              <a:rPr lang="en-US" sz="2800" dirty="0" err="1" smtClean="0">
                <a:latin typeface="Arial" pitchFamily="34" charset="0"/>
                <a:cs typeface="B Koodak" panose="00000700000000000000" pitchFamily="2" charset="-78"/>
              </a:rPr>
              <a:t>ای</a:t>
            </a:r>
            <a:r>
              <a:rPr lang="en-US" sz="2800" dirty="0" smtClean="0">
                <a:latin typeface="Arial" pitchFamily="34" charset="0"/>
                <a:cs typeface="B Koodak" panose="00000700000000000000" pitchFamily="2" charset="-78"/>
              </a:rPr>
              <a:t> </a:t>
            </a:r>
            <a:r>
              <a:rPr lang="en-US" sz="2800" dirty="0" err="1" smtClean="0">
                <a:latin typeface="Arial" pitchFamily="34" charset="0"/>
                <a:cs typeface="B Koodak" panose="00000700000000000000" pitchFamily="2" charset="-78"/>
              </a:rPr>
              <a:t>در</a:t>
            </a:r>
            <a:r>
              <a:rPr lang="en-US" sz="2800" dirty="0" smtClean="0">
                <a:latin typeface="Arial" pitchFamily="34" charset="0"/>
                <a:cs typeface="B Koodak" panose="00000700000000000000" pitchFamily="2" charset="-78"/>
              </a:rPr>
              <a:t> </a:t>
            </a:r>
            <a:r>
              <a:rPr lang="en-US" sz="2800" dirty="0" err="1" smtClean="0">
                <a:latin typeface="Arial" pitchFamily="34" charset="0"/>
                <a:cs typeface="B Koodak" panose="00000700000000000000" pitchFamily="2" charset="-78"/>
              </a:rPr>
              <a:t>انعکاس</a:t>
            </a:r>
            <a:r>
              <a:rPr lang="en-US" sz="2800" dirty="0" smtClean="0">
                <a:latin typeface="Arial" pitchFamily="34" charset="0"/>
                <a:cs typeface="B Koodak" panose="00000700000000000000" pitchFamily="2" charset="-78"/>
              </a:rPr>
              <a:t> </a:t>
            </a:r>
            <a:r>
              <a:rPr lang="en-US" sz="2800" dirty="0" err="1" smtClean="0">
                <a:latin typeface="Arial" pitchFamily="34" charset="0"/>
                <a:cs typeface="B Koodak" panose="00000700000000000000" pitchFamily="2" charset="-78"/>
              </a:rPr>
              <a:t>درآمد</a:t>
            </a:r>
            <a:r>
              <a:rPr lang="en-US" sz="2800" dirty="0" smtClean="0">
                <a:latin typeface="Arial" pitchFamily="34" charset="0"/>
                <a:cs typeface="B Koodak" panose="00000700000000000000" pitchFamily="2" charset="-78"/>
              </a:rPr>
              <a:t> و </a:t>
            </a:r>
            <a:r>
              <a:rPr lang="en-US" sz="2800" dirty="0" err="1" smtClean="0">
                <a:latin typeface="Arial" pitchFamily="34" charset="0"/>
                <a:cs typeface="B Koodak" panose="00000700000000000000" pitchFamily="2" charset="-78"/>
              </a:rPr>
              <a:t>هزینه</a:t>
            </a:r>
            <a:r>
              <a:rPr lang="en-US" sz="2800" dirty="0" smtClean="0">
                <a:latin typeface="Arial" pitchFamily="34" charset="0"/>
                <a:cs typeface="B Koodak" panose="00000700000000000000" pitchFamily="2" charset="-78"/>
              </a:rPr>
              <a:t> </a:t>
            </a:r>
            <a:r>
              <a:rPr lang="en-US" sz="2800" dirty="0" err="1" smtClean="0">
                <a:latin typeface="Arial" pitchFamily="34" charset="0"/>
                <a:cs typeface="B Koodak" panose="00000700000000000000" pitchFamily="2" charset="-78"/>
              </a:rPr>
              <a:t>سال</a:t>
            </a:r>
            <a:r>
              <a:rPr lang="en-US" sz="2800" dirty="0" smtClean="0">
                <a:latin typeface="Arial" pitchFamily="34" charset="0"/>
                <a:cs typeface="B Koodak" panose="00000700000000000000" pitchFamily="2" charset="-78"/>
              </a:rPr>
              <a:t> </a:t>
            </a:r>
            <a:r>
              <a:rPr lang="en-US" sz="2800" dirty="0" err="1" smtClean="0">
                <a:latin typeface="Arial" pitchFamily="34" charset="0"/>
                <a:cs typeface="B Koodak" panose="00000700000000000000" pitchFamily="2" charset="-78"/>
              </a:rPr>
              <a:t>مالی</a:t>
            </a:r>
            <a:r>
              <a:rPr lang="en-US" sz="2800" dirty="0" smtClean="0">
                <a:latin typeface="Arial" pitchFamily="34" charset="0"/>
                <a:cs typeface="B Koodak" panose="00000700000000000000" pitchFamily="2" charset="-78"/>
              </a:rPr>
              <a:t> </a:t>
            </a:r>
            <a:r>
              <a:rPr lang="en-US" sz="2800" dirty="0" err="1" smtClean="0">
                <a:latin typeface="Arial" pitchFamily="34" charset="0"/>
                <a:cs typeface="B Koodak" panose="00000700000000000000" pitchFamily="2" charset="-78"/>
              </a:rPr>
              <a:t>خواهد</a:t>
            </a:r>
            <a:r>
              <a:rPr lang="en-US" sz="2800" dirty="0" smtClean="0">
                <a:latin typeface="Arial" pitchFamily="34" charset="0"/>
                <a:cs typeface="B Koodak" panose="00000700000000000000" pitchFamily="2" charset="-78"/>
              </a:rPr>
              <a:t> </a:t>
            </a:r>
            <a:r>
              <a:rPr lang="en-US" sz="2800" dirty="0" err="1" smtClean="0">
                <a:latin typeface="Arial" pitchFamily="34" charset="0"/>
                <a:cs typeface="B Koodak" panose="00000700000000000000" pitchFamily="2" charset="-78"/>
              </a:rPr>
              <a:t>داشت</a:t>
            </a:r>
            <a:r>
              <a:rPr lang="en-US" sz="2800" dirty="0" smtClean="0">
                <a:latin typeface="Arial" pitchFamily="34" charset="0"/>
                <a:cs typeface="B Koodak" panose="00000700000000000000" pitchFamily="2" charset="-78"/>
              </a:rPr>
              <a:t> </a:t>
            </a:r>
            <a:r>
              <a:rPr lang="fa-IR" sz="2800" b="1" dirty="0" smtClean="0">
                <a:latin typeface="Arial" pitchFamily="34" charset="0"/>
                <a:cs typeface="B Koodak" panose="00000700000000000000" pitchFamily="2" charset="-78"/>
              </a:rPr>
              <a:t>برخلاف حسابداری بازرگانی </a:t>
            </a:r>
            <a:r>
              <a:rPr lang="en-US" sz="2800" b="1" dirty="0" err="1" smtClean="0">
                <a:latin typeface="Arial" pitchFamily="34" charset="0"/>
                <a:cs typeface="B Koodak" panose="00000700000000000000" pitchFamily="2" charset="-78"/>
              </a:rPr>
              <a:t>به</a:t>
            </a:r>
            <a:r>
              <a:rPr lang="en-US" sz="2800" b="1" dirty="0" smtClean="0">
                <a:latin typeface="Arial" pitchFamily="34" charset="0"/>
                <a:cs typeface="B Koodak" panose="00000700000000000000" pitchFamily="2" charset="-78"/>
              </a:rPr>
              <a:t> </a:t>
            </a:r>
            <a:r>
              <a:rPr lang="en-US" sz="2800" b="1" dirty="0" err="1" smtClean="0">
                <a:latin typeface="Arial" pitchFamily="34" charset="0"/>
                <a:cs typeface="B Koodak" panose="00000700000000000000" pitchFamily="2" charset="-78"/>
              </a:rPr>
              <a:t>لحاظ</a:t>
            </a:r>
            <a:r>
              <a:rPr lang="en-US" sz="2800" b="1" dirty="0" smtClean="0">
                <a:latin typeface="Arial" pitchFamily="34" charset="0"/>
                <a:cs typeface="B Koodak" panose="00000700000000000000" pitchFamily="2" charset="-78"/>
              </a:rPr>
              <a:t> </a:t>
            </a:r>
            <a:r>
              <a:rPr lang="en-US" sz="2800" b="1" dirty="0" err="1" smtClean="0">
                <a:latin typeface="Arial" pitchFamily="34" charset="0"/>
                <a:cs typeface="B Koodak" panose="00000700000000000000" pitchFamily="2" charset="-78"/>
              </a:rPr>
              <a:t>رعایت</a:t>
            </a:r>
            <a:r>
              <a:rPr lang="en-US" sz="2800" b="1" dirty="0" smtClean="0">
                <a:latin typeface="Arial" pitchFamily="34" charset="0"/>
                <a:cs typeface="B Koodak" panose="00000700000000000000" pitchFamily="2" charset="-78"/>
              </a:rPr>
              <a:t> </a:t>
            </a:r>
            <a:r>
              <a:rPr lang="en-US" sz="2800" b="1" dirty="0" err="1" smtClean="0">
                <a:latin typeface="Arial" pitchFamily="34" charset="0"/>
                <a:cs typeface="B Koodak" panose="00000700000000000000" pitchFamily="2" charset="-78"/>
              </a:rPr>
              <a:t>اصل</a:t>
            </a:r>
            <a:r>
              <a:rPr lang="en-US" sz="2800" b="1" dirty="0" smtClean="0">
                <a:latin typeface="Arial" pitchFamily="34" charset="0"/>
                <a:cs typeface="B Koodak" panose="00000700000000000000" pitchFamily="2" charset="-78"/>
              </a:rPr>
              <a:t> </a:t>
            </a:r>
            <a:r>
              <a:rPr lang="en-US" sz="2800" b="1" dirty="0" err="1" smtClean="0">
                <a:latin typeface="Arial" pitchFamily="34" charset="0"/>
                <a:cs typeface="B Koodak" panose="00000700000000000000" pitchFamily="2" charset="-78"/>
              </a:rPr>
              <a:t>وضعیت</a:t>
            </a:r>
            <a:r>
              <a:rPr lang="en-US" sz="2800" b="1" dirty="0" smtClean="0">
                <a:latin typeface="Arial" pitchFamily="34" charset="0"/>
                <a:cs typeface="B Koodak" panose="00000700000000000000" pitchFamily="2" charset="-78"/>
              </a:rPr>
              <a:t> </a:t>
            </a:r>
            <a:r>
              <a:rPr lang="en-US" sz="2800" b="1" dirty="0" err="1" smtClean="0">
                <a:latin typeface="Arial" pitchFamily="34" charset="0"/>
                <a:cs typeface="B Koodak" panose="00000700000000000000" pitchFamily="2" charset="-78"/>
              </a:rPr>
              <a:t>هزینه</a:t>
            </a:r>
            <a:r>
              <a:rPr lang="en-US" sz="2800" b="1" dirty="0" smtClean="0">
                <a:latin typeface="Arial" pitchFamily="34" charset="0"/>
                <a:cs typeface="B Koodak" panose="00000700000000000000" pitchFamily="2" charset="-78"/>
              </a:rPr>
              <a:t> </a:t>
            </a:r>
            <a:r>
              <a:rPr lang="en-US" sz="2800" b="1" dirty="0" err="1" smtClean="0">
                <a:latin typeface="Arial" pitchFamily="34" charset="0"/>
                <a:cs typeface="B Koodak" panose="00000700000000000000" pitchFamily="2" charset="-78"/>
              </a:rPr>
              <a:t>های</a:t>
            </a:r>
            <a:r>
              <a:rPr lang="en-US" sz="2800" b="1" dirty="0" smtClean="0">
                <a:latin typeface="Arial" pitchFamily="34" charset="0"/>
                <a:cs typeface="B Koodak" panose="00000700000000000000" pitchFamily="2" charset="-78"/>
              </a:rPr>
              <a:t> </a:t>
            </a:r>
            <a:r>
              <a:rPr lang="en-US" sz="2800" b="1" dirty="0" err="1" smtClean="0">
                <a:latin typeface="Arial" pitchFamily="34" charset="0"/>
                <a:cs typeface="B Koodak" panose="00000700000000000000" pitchFamily="2" charset="-78"/>
              </a:rPr>
              <a:t>یک</a:t>
            </a:r>
            <a:r>
              <a:rPr lang="en-US" sz="2800" b="1" dirty="0" smtClean="0">
                <a:latin typeface="Arial" pitchFamily="34" charset="0"/>
                <a:cs typeface="B Koodak" panose="00000700000000000000" pitchFamily="2" charset="-78"/>
              </a:rPr>
              <a:t> </a:t>
            </a:r>
            <a:r>
              <a:rPr lang="en-US" sz="2800" b="1" dirty="0" err="1" smtClean="0">
                <a:latin typeface="Arial" pitchFamily="34" charset="0"/>
                <a:cs typeface="B Koodak" panose="00000700000000000000" pitchFamily="2" charset="-78"/>
              </a:rPr>
              <a:t>دوره</a:t>
            </a:r>
            <a:r>
              <a:rPr lang="en-US" sz="2800" b="1" dirty="0" smtClean="0">
                <a:latin typeface="Arial" pitchFamily="34" charset="0"/>
                <a:cs typeface="B Koodak" panose="00000700000000000000" pitchFamily="2" charset="-78"/>
              </a:rPr>
              <a:t> </a:t>
            </a:r>
            <a:r>
              <a:rPr lang="en-US" sz="2800" b="1" dirty="0" err="1" smtClean="0">
                <a:latin typeface="Arial" pitchFamily="34" charset="0"/>
                <a:cs typeface="B Koodak" panose="00000700000000000000" pitchFamily="2" charset="-78"/>
              </a:rPr>
              <a:t>از</a:t>
            </a:r>
            <a:r>
              <a:rPr lang="en-US" sz="2800" b="1" dirty="0" smtClean="0">
                <a:latin typeface="Arial" pitchFamily="34" charset="0"/>
                <a:cs typeface="B Koodak" panose="00000700000000000000" pitchFamily="2" charset="-78"/>
              </a:rPr>
              <a:t> </a:t>
            </a:r>
            <a:r>
              <a:rPr lang="en-US" sz="2800" b="1" dirty="0" err="1" smtClean="0">
                <a:latin typeface="Arial" pitchFamily="34" charset="0"/>
                <a:cs typeface="B Koodak" panose="00000700000000000000" pitchFamily="2" charset="-78"/>
              </a:rPr>
              <a:t>درآمدهای</a:t>
            </a:r>
            <a:r>
              <a:rPr lang="en-US" sz="2800" b="1" dirty="0" smtClean="0">
                <a:latin typeface="Arial" pitchFamily="34" charset="0"/>
                <a:cs typeface="B Koodak" panose="00000700000000000000" pitchFamily="2" charset="-78"/>
              </a:rPr>
              <a:t> </a:t>
            </a:r>
            <a:r>
              <a:rPr lang="en-US" sz="2800" b="1" dirty="0" err="1" smtClean="0">
                <a:latin typeface="Arial" pitchFamily="34" charset="0"/>
                <a:cs typeface="B Koodak" panose="00000700000000000000" pitchFamily="2" charset="-78"/>
              </a:rPr>
              <a:t>همان</a:t>
            </a:r>
            <a:r>
              <a:rPr lang="en-US" sz="2800" b="1" dirty="0" smtClean="0">
                <a:latin typeface="Arial" pitchFamily="34" charset="0"/>
                <a:cs typeface="B Koodak" panose="00000700000000000000" pitchFamily="2" charset="-78"/>
              </a:rPr>
              <a:t> </a:t>
            </a:r>
            <a:r>
              <a:rPr lang="en-US" sz="2800" b="1" dirty="0" err="1" smtClean="0">
                <a:latin typeface="Arial" pitchFamily="34" charset="0"/>
                <a:cs typeface="B Koodak" panose="00000700000000000000" pitchFamily="2" charset="-78"/>
              </a:rPr>
              <a:t>دوره</a:t>
            </a:r>
            <a:r>
              <a:rPr lang="en-US" sz="2800" b="1" dirty="0" smtClean="0">
                <a:latin typeface="Arial" pitchFamily="34" charset="0"/>
                <a:cs typeface="B Koodak" panose="00000700000000000000" pitchFamily="2" charset="-78"/>
              </a:rPr>
              <a:t> </a:t>
            </a:r>
            <a:r>
              <a:rPr lang="en-US" sz="2800" b="1" dirty="0" err="1" smtClean="0">
                <a:latin typeface="Arial" pitchFamily="34" charset="0"/>
                <a:cs typeface="B Koodak" panose="00000700000000000000" pitchFamily="2" charset="-78"/>
              </a:rPr>
              <a:t>فقط</a:t>
            </a:r>
            <a:r>
              <a:rPr lang="en-US" sz="2800" b="1" dirty="0" smtClean="0">
                <a:latin typeface="Arial" pitchFamily="34" charset="0"/>
                <a:cs typeface="B Koodak" panose="00000700000000000000" pitchFamily="2" charset="-78"/>
              </a:rPr>
              <a:t> </a:t>
            </a:r>
            <a:r>
              <a:rPr lang="fa-IR" sz="2800" b="1" dirty="0" smtClean="0">
                <a:latin typeface="Arial" pitchFamily="34" charset="0"/>
                <a:cs typeface="B Koodak" panose="00000700000000000000" pitchFamily="2" charset="-78"/>
              </a:rPr>
              <a:t>از مبنای حسابداری تعهدی كامل استفاده می شود، در حسابداری دولتی از مبنای حسابداری نقدی و سایر مبانی حسابداری متناسب با نوع فعالیتهای مالی هر سازمان دولتی یا حساب مستقل استفاده می شود.</a:t>
            </a:r>
            <a:r>
              <a:rPr lang="en-US" sz="2800" b="1" dirty="0" smtClean="0">
                <a:latin typeface="Arial" pitchFamily="34" charset="0"/>
                <a:cs typeface="B Koodak" panose="00000700000000000000" pitchFamily="2" charset="-78"/>
              </a:rPr>
              <a:t/>
            </a:r>
            <a:br>
              <a:rPr lang="en-US" sz="2800" b="1" dirty="0" smtClean="0">
                <a:latin typeface="Arial" pitchFamily="34" charset="0"/>
                <a:cs typeface="B Koodak" panose="00000700000000000000" pitchFamily="2" charset="-78"/>
              </a:rPr>
            </a:br>
            <a:r>
              <a:rPr lang="en-US" sz="2800" b="1" dirty="0" err="1" smtClean="0">
                <a:solidFill>
                  <a:schemeClr val="accent6">
                    <a:lumMod val="50000"/>
                  </a:schemeClr>
                </a:solidFill>
                <a:latin typeface="Arial" pitchFamily="34" charset="0"/>
                <a:cs typeface="B Koodak" panose="00000700000000000000" pitchFamily="2" charset="-78"/>
              </a:rPr>
              <a:t>بطور</a:t>
            </a:r>
            <a:r>
              <a:rPr lang="en-US" sz="2800" b="1" dirty="0" smtClean="0">
                <a:solidFill>
                  <a:schemeClr val="accent6">
                    <a:lumMod val="50000"/>
                  </a:schemeClr>
                </a:solidFill>
                <a:latin typeface="Arial" pitchFamily="34" charset="0"/>
                <a:cs typeface="B Koodak" panose="00000700000000000000" pitchFamily="2" charset="-78"/>
              </a:rPr>
              <a:t> </a:t>
            </a:r>
            <a:r>
              <a:rPr lang="en-US" sz="2800" b="1" dirty="0" err="1" smtClean="0">
                <a:solidFill>
                  <a:schemeClr val="accent6">
                    <a:lumMod val="50000"/>
                  </a:schemeClr>
                </a:solidFill>
                <a:latin typeface="Arial" pitchFamily="34" charset="0"/>
                <a:cs typeface="B Koodak" panose="00000700000000000000" pitchFamily="2" charset="-78"/>
              </a:rPr>
              <a:t>لاصه</a:t>
            </a:r>
            <a:r>
              <a:rPr lang="en-US" sz="2800" b="1" dirty="0" smtClean="0">
                <a:solidFill>
                  <a:schemeClr val="accent6">
                    <a:lumMod val="50000"/>
                  </a:schemeClr>
                </a:solidFill>
                <a:latin typeface="Arial" pitchFamily="34" charset="0"/>
                <a:cs typeface="B Koodak" panose="00000700000000000000" pitchFamily="2" charset="-78"/>
              </a:rPr>
              <a:t> </a:t>
            </a:r>
            <a:br>
              <a:rPr lang="en-US" sz="2800" b="1" dirty="0" smtClean="0">
                <a:solidFill>
                  <a:schemeClr val="accent6">
                    <a:lumMod val="50000"/>
                  </a:schemeClr>
                </a:solidFill>
                <a:latin typeface="Arial" pitchFamily="34" charset="0"/>
                <a:cs typeface="B Koodak" panose="00000700000000000000" pitchFamily="2" charset="-78"/>
              </a:rPr>
            </a:br>
            <a:r>
              <a:rPr lang="en-US" sz="2800" b="1" dirty="0" err="1" smtClean="0">
                <a:latin typeface="Arial" pitchFamily="34" charset="0"/>
                <a:cs typeface="B Koodak" panose="00000700000000000000" pitchFamily="2" charset="-78"/>
              </a:rPr>
              <a:t>در</a:t>
            </a:r>
            <a:r>
              <a:rPr lang="en-US" sz="2800" b="1" dirty="0" smtClean="0">
                <a:latin typeface="Arial" pitchFamily="34" charset="0"/>
                <a:cs typeface="B Koodak" panose="00000700000000000000" pitchFamily="2" charset="-78"/>
              </a:rPr>
              <a:t> </a:t>
            </a:r>
            <a:r>
              <a:rPr lang="en-US" sz="2800" b="1" dirty="0" err="1" smtClean="0">
                <a:latin typeface="Arial" pitchFamily="34" charset="0"/>
                <a:cs typeface="B Koodak" panose="00000700000000000000" pitchFamily="2" charset="-78"/>
              </a:rPr>
              <a:t>سیستم</a:t>
            </a:r>
            <a:r>
              <a:rPr lang="en-US" sz="2800" b="1" dirty="0" smtClean="0">
                <a:latin typeface="Arial" pitchFamily="34" charset="0"/>
                <a:cs typeface="B Koodak" panose="00000700000000000000" pitchFamily="2" charset="-78"/>
              </a:rPr>
              <a:t> </a:t>
            </a:r>
            <a:r>
              <a:rPr lang="en-US" sz="2800" b="1" dirty="0" err="1" smtClean="0">
                <a:latin typeface="Arial" pitchFamily="34" charset="0"/>
                <a:cs typeface="B Koodak" panose="00000700000000000000" pitchFamily="2" charset="-78"/>
              </a:rPr>
              <a:t>ثبت</a:t>
            </a:r>
            <a:r>
              <a:rPr lang="en-US" sz="2800" b="1" dirty="0" smtClean="0">
                <a:latin typeface="Arial" pitchFamily="34" charset="0"/>
                <a:cs typeface="B Koodak" panose="00000700000000000000" pitchFamily="2" charset="-78"/>
              </a:rPr>
              <a:t> </a:t>
            </a:r>
            <a:r>
              <a:rPr lang="en-US" sz="2800" b="1" dirty="0" err="1" smtClean="0">
                <a:latin typeface="Arial" pitchFamily="34" charset="0"/>
                <a:cs typeface="B Koodak" panose="00000700000000000000" pitchFamily="2" charset="-78"/>
              </a:rPr>
              <a:t>نقد</a:t>
            </a:r>
            <a:r>
              <a:rPr lang="en-US" sz="2800" b="1" dirty="0" smtClean="0">
                <a:latin typeface="Arial" pitchFamily="34" charset="0"/>
                <a:cs typeface="B Koodak" panose="00000700000000000000" pitchFamily="2" charset="-78"/>
              </a:rPr>
              <a:t> </a:t>
            </a:r>
            <a:r>
              <a:rPr lang="en-US" sz="2800" b="1" dirty="0" err="1" smtClean="0">
                <a:latin typeface="Arial" pitchFamily="34" charset="0"/>
                <a:cs typeface="B Koodak" panose="00000700000000000000" pitchFamily="2" charset="-78"/>
              </a:rPr>
              <a:t>دریافت</a:t>
            </a:r>
            <a:r>
              <a:rPr lang="en-US" sz="2800" b="1" dirty="0" smtClean="0">
                <a:latin typeface="Arial" pitchFamily="34" charset="0"/>
                <a:cs typeface="B Koodak" panose="00000700000000000000" pitchFamily="2" charset="-78"/>
              </a:rPr>
              <a:t> و </a:t>
            </a:r>
            <a:r>
              <a:rPr lang="en-US" sz="2800" b="1" dirty="0" err="1" smtClean="0">
                <a:latin typeface="Arial" pitchFamily="34" charset="0"/>
                <a:cs typeface="B Koodak" panose="00000700000000000000" pitchFamily="2" charset="-78"/>
              </a:rPr>
              <a:t>پرداخت</a:t>
            </a:r>
            <a:r>
              <a:rPr lang="en-US" sz="2800" b="1" dirty="0" smtClean="0">
                <a:latin typeface="Arial" pitchFamily="34" charset="0"/>
                <a:cs typeface="B Koodak" panose="00000700000000000000" pitchFamily="2" charset="-78"/>
              </a:rPr>
              <a:t> </a:t>
            </a:r>
            <a:r>
              <a:rPr lang="en-US" sz="2800" b="1" dirty="0" err="1" smtClean="0">
                <a:latin typeface="Arial" pitchFamily="34" charset="0"/>
                <a:cs typeface="B Koodak" panose="00000700000000000000" pitchFamily="2" charset="-78"/>
              </a:rPr>
              <a:t>وجه</a:t>
            </a:r>
            <a:r>
              <a:rPr lang="en-US" sz="2800" b="1" dirty="0" smtClean="0">
                <a:latin typeface="Arial" pitchFamily="34" charset="0"/>
                <a:cs typeface="B Koodak" panose="00000700000000000000" pitchFamily="2" charset="-78"/>
              </a:rPr>
              <a:t> </a:t>
            </a:r>
            <a:r>
              <a:rPr lang="en-US" sz="2800" b="1" dirty="0" err="1" smtClean="0">
                <a:latin typeface="Arial" pitchFamily="34" charset="0"/>
                <a:cs typeface="B Koodak" panose="00000700000000000000" pitchFamily="2" charset="-78"/>
              </a:rPr>
              <a:t>مبنای</a:t>
            </a:r>
            <a:r>
              <a:rPr lang="en-US" sz="2800" b="1" dirty="0" smtClean="0">
                <a:latin typeface="Arial" pitchFamily="34" charset="0"/>
                <a:cs typeface="B Koodak" panose="00000700000000000000" pitchFamily="2" charset="-78"/>
              </a:rPr>
              <a:t> </a:t>
            </a:r>
            <a:r>
              <a:rPr lang="en-US" sz="2800" b="1" dirty="0" err="1" smtClean="0">
                <a:latin typeface="Arial" pitchFamily="34" charset="0"/>
                <a:cs typeface="B Koodak" panose="00000700000000000000" pitchFamily="2" charset="-78"/>
              </a:rPr>
              <a:t>ثبت</a:t>
            </a:r>
            <a:r>
              <a:rPr lang="en-US" sz="2800" b="1" dirty="0" smtClean="0">
                <a:latin typeface="Arial" pitchFamily="34" charset="0"/>
                <a:cs typeface="B Koodak" panose="00000700000000000000" pitchFamily="2" charset="-78"/>
              </a:rPr>
              <a:t> </a:t>
            </a:r>
            <a:r>
              <a:rPr lang="en-US" sz="2800" b="1" dirty="0" err="1" smtClean="0">
                <a:latin typeface="Arial" pitchFamily="34" charset="0"/>
                <a:cs typeface="B Koodak" panose="00000700000000000000" pitchFamily="2" charset="-78"/>
              </a:rPr>
              <a:t>درآمد</a:t>
            </a:r>
            <a:r>
              <a:rPr lang="en-US" sz="2800" b="1" dirty="0" smtClean="0">
                <a:latin typeface="Arial" pitchFamily="34" charset="0"/>
                <a:cs typeface="B Koodak" panose="00000700000000000000" pitchFamily="2" charset="-78"/>
              </a:rPr>
              <a:t> </a:t>
            </a:r>
            <a:r>
              <a:rPr lang="en-US" sz="2800" b="1" dirty="0" err="1" smtClean="0">
                <a:latin typeface="Arial" pitchFamily="34" charset="0"/>
                <a:cs typeface="B Koodak" panose="00000700000000000000" pitchFamily="2" charset="-78"/>
              </a:rPr>
              <a:t>یا</a:t>
            </a:r>
            <a:r>
              <a:rPr lang="en-US" sz="2800" b="1" dirty="0" smtClean="0">
                <a:latin typeface="Arial" pitchFamily="34" charset="0"/>
                <a:cs typeface="B Koodak" panose="00000700000000000000" pitchFamily="2" charset="-78"/>
              </a:rPr>
              <a:t> </a:t>
            </a:r>
            <a:r>
              <a:rPr lang="en-US" sz="2800" b="1" dirty="0" err="1" smtClean="0">
                <a:latin typeface="Arial" pitchFamily="34" charset="0"/>
                <a:cs typeface="B Koodak" panose="00000700000000000000" pitchFamily="2" charset="-78"/>
              </a:rPr>
              <a:t>هزینه</a:t>
            </a:r>
            <a:r>
              <a:rPr lang="en-US" sz="2800" b="1" dirty="0" smtClean="0">
                <a:latin typeface="Arial" pitchFamily="34" charset="0"/>
                <a:cs typeface="B Koodak" panose="00000700000000000000" pitchFamily="2" charset="-78"/>
              </a:rPr>
              <a:t> </a:t>
            </a:r>
            <a:r>
              <a:rPr lang="en-US" sz="2800" b="1" dirty="0" err="1" smtClean="0">
                <a:latin typeface="Arial" pitchFamily="34" charset="0"/>
                <a:cs typeface="B Koodak" panose="00000700000000000000" pitchFamily="2" charset="-78"/>
              </a:rPr>
              <a:t>است</a:t>
            </a:r>
            <a:r>
              <a:rPr lang="en-US" sz="2800" b="1" dirty="0" smtClean="0">
                <a:latin typeface="Arial" pitchFamily="34" charset="0"/>
                <a:cs typeface="B Koodak" panose="00000700000000000000" pitchFamily="2" charset="-78"/>
              </a:rPr>
              <a:t> </a:t>
            </a:r>
            <a:r>
              <a:rPr lang="en-US" sz="2800" b="1" dirty="0" err="1" smtClean="0">
                <a:latin typeface="Arial" pitchFamily="34" charset="0"/>
                <a:cs typeface="B Koodak" panose="00000700000000000000" pitchFamily="2" charset="-78"/>
              </a:rPr>
              <a:t>درحالیکه</a:t>
            </a:r>
            <a:r>
              <a:rPr lang="en-US" sz="2800" b="1" dirty="0" smtClean="0">
                <a:latin typeface="Arial" pitchFamily="34" charset="0"/>
                <a:cs typeface="B Koodak" panose="00000700000000000000" pitchFamily="2" charset="-78"/>
              </a:rPr>
              <a:t> </a:t>
            </a:r>
            <a:r>
              <a:rPr lang="en-US" sz="2800" b="1" dirty="0" err="1" smtClean="0">
                <a:latin typeface="Arial" pitchFamily="34" charset="0"/>
                <a:cs typeface="B Koodak" panose="00000700000000000000" pitchFamily="2" charset="-78"/>
              </a:rPr>
              <a:t>در</a:t>
            </a:r>
            <a:r>
              <a:rPr lang="en-US" sz="2800" b="1" dirty="0" smtClean="0">
                <a:latin typeface="Arial" pitchFamily="34" charset="0"/>
                <a:cs typeface="B Koodak" panose="00000700000000000000" pitchFamily="2" charset="-78"/>
              </a:rPr>
              <a:t> </a:t>
            </a:r>
            <a:r>
              <a:rPr lang="en-US" sz="2800" b="1" dirty="0" err="1" smtClean="0">
                <a:latin typeface="Arial" pitchFamily="34" charset="0"/>
                <a:cs typeface="B Koodak" panose="00000700000000000000" pitchFamily="2" charset="-78"/>
              </a:rPr>
              <a:t>سیستم</a:t>
            </a:r>
            <a:r>
              <a:rPr lang="en-US" sz="2800" b="1" dirty="0" smtClean="0">
                <a:latin typeface="Arial" pitchFamily="34" charset="0"/>
                <a:cs typeface="B Koodak" panose="00000700000000000000" pitchFamily="2" charset="-78"/>
              </a:rPr>
              <a:t> </a:t>
            </a:r>
            <a:r>
              <a:rPr lang="en-US" sz="2800" b="1" dirty="0" err="1" smtClean="0">
                <a:latin typeface="Arial" pitchFamily="34" charset="0"/>
                <a:cs typeface="B Koodak" panose="00000700000000000000" pitchFamily="2" charset="-78"/>
              </a:rPr>
              <a:t>تعهدی</a:t>
            </a:r>
            <a:r>
              <a:rPr lang="en-US" sz="2800" b="1" dirty="0" smtClean="0">
                <a:latin typeface="Arial" pitchFamily="34" charset="0"/>
                <a:cs typeface="B Koodak" panose="00000700000000000000" pitchFamily="2" charset="-78"/>
              </a:rPr>
              <a:t> </a:t>
            </a:r>
            <a:r>
              <a:rPr lang="en-US" sz="2800" b="1" dirty="0" err="1" smtClean="0">
                <a:latin typeface="Arial" pitchFamily="34" charset="0"/>
                <a:cs typeface="B Koodak" panose="00000700000000000000" pitchFamily="2" charset="-78"/>
              </a:rPr>
              <a:t>کامل</a:t>
            </a:r>
            <a:r>
              <a:rPr lang="en-US" sz="2800" b="1" dirty="0" smtClean="0">
                <a:latin typeface="Arial" pitchFamily="34" charset="0"/>
                <a:cs typeface="B Koodak" panose="00000700000000000000" pitchFamily="2" charset="-78"/>
              </a:rPr>
              <a:t> </a:t>
            </a:r>
            <a:r>
              <a:rPr lang="en-US" sz="2800" b="1" dirty="0" err="1" smtClean="0">
                <a:latin typeface="Arial" pitchFamily="34" charset="0"/>
                <a:cs typeface="B Koodak" panose="00000700000000000000" pitchFamily="2" charset="-78"/>
              </a:rPr>
              <a:t>تحقق</a:t>
            </a:r>
            <a:r>
              <a:rPr lang="en-US" sz="2800" b="1" dirty="0" smtClean="0">
                <a:latin typeface="Arial" pitchFamily="34" charset="0"/>
                <a:cs typeface="B Koodak" panose="00000700000000000000" pitchFamily="2" charset="-78"/>
              </a:rPr>
              <a:t> </a:t>
            </a:r>
            <a:r>
              <a:rPr lang="en-US" sz="2800" b="1" dirty="0" err="1" smtClean="0">
                <a:latin typeface="Arial" pitchFamily="34" charset="0"/>
                <a:cs typeface="B Koodak" panose="00000700000000000000" pitchFamily="2" charset="-78"/>
              </a:rPr>
              <a:t>درآمد</a:t>
            </a:r>
            <a:r>
              <a:rPr lang="en-US" sz="2800" b="1" dirty="0" smtClean="0">
                <a:latin typeface="Arial" pitchFamily="34" charset="0"/>
                <a:cs typeface="B Koodak" panose="00000700000000000000" pitchFamily="2" charset="-78"/>
              </a:rPr>
              <a:t> و </a:t>
            </a:r>
            <a:r>
              <a:rPr lang="en-US" sz="2800" b="1" dirty="0" err="1" smtClean="0">
                <a:latin typeface="Arial" pitchFamily="34" charset="0"/>
                <a:cs typeface="B Koodak" panose="00000700000000000000" pitchFamily="2" charset="-78"/>
              </a:rPr>
              <a:t>یا</a:t>
            </a:r>
            <a:r>
              <a:rPr lang="en-US" sz="2800" b="1" dirty="0" smtClean="0">
                <a:latin typeface="Arial" pitchFamily="34" charset="0"/>
                <a:cs typeface="B Koodak" panose="00000700000000000000" pitchFamily="2" charset="-78"/>
              </a:rPr>
              <a:t> </a:t>
            </a:r>
            <a:r>
              <a:rPr lang="en-US" sz="2800" b="1" dirty="0" err="1" smtClean="0">
                <a:latin typeface="Arial" pitchFamily="34" charset="0"/>
                <a:cs typeface="B Koodak" panose="00000700000000000000" pitchFamily="2" charset="-78"/>
              </a:rPr>
              <a:t>تحمل</a:t>
            </a:r>
            <a:r>
              <a:rPr lang="en-US" sz="2800" b="1" dirty="0" smtClean="0">
                <a:latin typeface="Arial" pitchFamily="34" charset="0"/>
                <a:cs typeface="B Koodak" panose="00000700000000000000" pitchFamily="2" charset="-78"/>
              </a:rPr>
              <a:t> </a:t>
            </a:r>
            <a:r>
              <a:rPr lang="en-US" sz="2800" b="1" dirty="0" err="1" smtClean="0">
                <a:latin typeface="Arial" pitchFamily="34" charset="0"/>
                <a:cs typeface="B Koodak" panose="00000700000000000000" pitchFamily="2" charset="-78"/>
              </a:rPr>
              <a:t>هزینه</a:t>
            </a:r>
            <a:r>
              <a:rPr lang="en-US" sz="2800" b="1" dirty="0" smtClean="0">
                <a:latin typeface="Arial" pitchFamily="34" charset="0"/>
                <a:cs typeface="B Koodak" panose="00000700000000000000" pitchFamily="2" charset="-78"/>
              </a:rPr>
              <a:t> </a:t>
            </a:r>
            <a:r>
              <a:rPr lang="en-US" sz="2800" b="1" dirty="0" err="1" smtClean="0">
                <a:latin typeface="Arial" pitchFamily="34" charset="0"/>
                <a:cs typeface="B Koodak" panose="00000700000000000000" pitchFamily="2" charset="-78"/>
              </a:rPr>
              <a:t>مبنای</a:t>
            </a:r>
            <a:r>
              <a:rPr lang="en-US" sz="2800" b="1" dirty="0" smtClean="0">
                <a:latin typeface="Arial" pitchFamily="34" charset="0"/>
                <a:cs typeface="B Koodak" panose="00000700000000000000" pitchFamily="2" charset="-78"/>
              </a:rPr>
              <a:t> </a:t>
            </a:r>
            <a:r>
              <a:rPr lang="en-US" sz="2800" b="1" dirty="0" err="1" smtClean="0">
                <a:latin typeface="Arial" pitchFamily="34" charset="0"/>
                <a:cs typeface="B Koodak" panose="00000700000000000000" pitchFamily="2" charset="-78"/>
              </a:rPr>
              <a:t>ثبت</a:t>
            </a:r>
            <a:r>
              <a:rPr lang="en-US" sz="2800" b="1" dirty="0" smtClean="0">
                <a:latin typeface="Arial" pitchFamily="34" charset="0"/>
                <a:cs typeface="B Koodak" panose="00000700000000000000" pitchFamily="2" charset="-78"/>
              </a:rPr>
              <a:t> </a:t>
            </a:r>
            <a:r>
              <a:rPr lang="en-US" sz="2800" b="1" dirty="0" err="1" smtClean="0">
                <a:latin typeface="Arial" pitchFamily="34" charset="0"/>
                <a:cs typeface="B Koodak" panose="00000700000000000000" pitchFamily="2" charset="-78"/>
              </a:rPr>
              <a:t>درآمد</a:t>
            </a:r>
            <a:r>
              <a:rPr lang="en-US" sz="2800" b="1" dirty="0" smtClean="0">
                <a:latin typeface="Arial" pitchFamily="34" charset="0"/>
                <a:cs typeface="B Koodak" panose="00000700000000000000" pitchFamily="2" charset="-78"/>
              </a:rPr>
              <a:t> </a:t>
            </a:r>
            <a:r>
              <a:rPr lang="en-US" sz="2800" b="1" dirty="0" err="1" smtClean="0">
                <a:latin typeface="Arial" pitchFamily="34" charset="0"/>
                <a:cs typeface="B Koodak" panose="00000700000000000000" pitchFamily="2" charset="-78"/>
              </a:rPr>
              <a:t>یا</a:t>
            </a:r>
            <a:r>
              <a:rPr lang="en-US" sz="2800" b="1" dirty="0" smtClean="0">
                <a:latin typeface="Arial" pitchFamily="34" charset="0"/>
                <a:cs typeface="B Koodak" panose="00000700000000000000" pitchFamily="2" charset="-78"/>
              </a:rPr>
              <a:t> </a:t>
            </a:r>
            <a:r>
              <a:rPr lang="en-US" sz="2800" b="1" dirty="0" err="1" smtClean="0">
                <a:latin typeface="Arial" pitchFamily="34" charset="0"/>
                <a:cs typeface="B Koodak" panose="00000700000000000000" pitchFamily="2" charset="-78"/>
              </a:rPr>
              <a:t>هزینه</a:t>
            </a:r>
            <a:r>
              <a:rPr lang="en-US" sz="2800" b="1" dirty="0" smtClean="0">
                <a:latin typeface="Arial" pitchFamily="34" charset="0"/>
                <a:cs typeface="B Koodak" panose="00000700000000000000" pitchFamily="2" charset="-78"/>
              </a:rPr>
              <a:t> </a:t>
            </a:r>
            <a:r>
              <a:rPr lang="en-US" sz="2800" b="1" dirty="0" err="1" smtClean="0">
                <a:latin typeface="Arial" pitchFamily="34" charset="0"/>
                <a:cs typeface="B Koodak" panose="00000700000000000000" pitchFamily="2" charset="-78"/>
              </a:rPr>
              <a:t>در</a:t>
            </a:r>
            <a:r>
              <a:rPr lang="en-US" sz="2800" b="1" dirty="0" smtClean="0">
                <a:latin typeface="Arial" pitchFamily="34" charset="0"/>
                <a:cs typeface="B Koodak" panose="00000700000000000000" pitchFamily="2" charset="-78"/>
              </a:rPr>
              <a:t> </a:t>
            </a:r>
            <a:r>
              <a:rPr lang="en-US" sz="2800" b="1" dirty="0" err="1" smtClean="0">
                <a:latin typeface="Arial" pitchFamily="34" charset="0"/>
                <a:cs typeface="B Koodak" panose="00000700000000000000" pitchFamily="2" charset="-78"/>
              </a:rPr>
              <a:t>دفاتر</a:t>
            </a:r>
            <a:r>
              <a:rPr lang="en-US" sz="2800" b="1" dirty="0" smtClean="0">
                <a:latin typeface="Arial" pitchFamily="34" charset="0"/>
                <a:cs typeface="B Koodak" panose="00000700000000000000" pitchFamily="2" charset="-78"/>
              </a:rPr>
              <a:t> </a:t>
            </a:r>
            <a:r>
              <a:rPr lang="en-US" sz="2800" b="1" dirty="0" err="1" smtClean="0">
                <a:latin typeface="Arial" pitchFamily="34" charset="0"/>
                <a:cs typeface="B Koodak" panose="00000700000000000000" pitchFamily="2" charset="-78"/>
              </a:rPr>
              <a:t>حسابداری</a:t>
            </a:r>
            <a:r>
              <a:rPr lang="en-US" sz="2800" b="1" dirty="0" smtClean="0">
                <a:latin typeface="Arial" pitchFamily="34" charset="0"/>
                <a:cs typeface="B Koodak" panose="00000700000000000000" pitchFamily="2" charset="-78"/>
              </a:rPr>
              <a:t> </a:t>
            </a:r>
            <a:r>
              <a:rPr lang="en-US" sz="2800" b="1" dirty="0" err="1" smtClean="0">
                <a:latin typeface="Arial" pitchFamily="34" charset="0"/>
                <a:cs typeface="B Koodak" panose="00000700000000000000" pitchFamily="2" charset="-78"/>
              </a:rPr>
              <a:t>می</a:t>
            </a:r>
            <a:r>
              <a:rPr lang="en-US" sz="2800" b="1" dirty="0" smtClean="0">
                <a:latin typeface="Arial" pitchFamily="34" charset="0"/>
                <a:cs typeface="B Koodak" panose="00000700000000000000" pitchFamily="2" charset="-78"/>
              </a:rPr>
              <a:t> </a:t>
            </a:r>
            <a:r>
              <a:rPr lang="en-US" sz="2800" b="1" dirty="0" err="1" smtClean="0">
                <a:latin typeface="Arial" pitchFamily="34" charset="0"/>
                <a:cs typeface="B Koodak" panose="00000700000000000000" pitchFamily="2" charset="-78"/>
              </a:rPr>
              <a:t>باشد</a:t>
            </a:r>
            <a:r>
              <a:rPr lang="en-US" sz="2800" b="1" dirty="0" smtClean="0">
                <a:latin typeface="Arial" pitchFamily="34" charset="0"/>
                <a:cs typeface="B Koodak" panose="00000700000000000000" pitchFamily="2" charset="-78"/>
              </a:rPr>
              <a:t> و </a:t>
            </a:r>
            <a:r>
              <a:rPr lang="en-US" sz="2800" b="1" dirty="0" err="1" smtClean="0">
                <a:latin typeface="Arial" pitchFamily="34" charset="0"/>
                <a:cs typeface="B Koodak" panose="00000700000000000000" pitchFamily="2" charset="-78"/>
              </a:rPr>
              <a:t>زمان</a:t>
            </a:r>
            <a:r>
              <a:rPr lang="en-US" sz="2800" b="1" dirty="0" smtClean="0">
                <a:latin typeface="Arial" pitchFamily="34" charset="0"/>
                <a:cs typeface="B Koodak" panose="00000700000000000000" pitchFamily="2" charset="-78"/>
              </a:rPr>
              <a:t> </a:t>
            </a:r>
            <a:r>
              <a:rPr lang="en-US" sz="2800" b="1" dirty="0" err="1" smtClean="0">
                <a:latin typeface="Arial" pitchFamily="34" charset="0"/>
                <a:cs typeface="B Koodak" panose="00000700000000000000" pitchFamily="2" charset="-78"/>
              </a:rPr>
              <a:t>دریافت</a:t>
            </a:r>
            <a:r>
              <a:rPr lang="en-US" sz="2800" b="1" dirty="0" smtClean="0">
                <a:latin typeface="Arial" pitchFamily="34" charset="0"/>
                <a:cs typeface="B Koodak" panose="00000700000000000000" pitchFamily="2" charset="-78"/>
              </a:rPr>
              <a:t> و </a:t>
            </a:r>
            <a:r>
              <a:rPr lang="en-US" sz="2800" b="1" dirty="0" err="1" smtClean="0">
                <a:latin typeface="Arial" pitchFamily="34" charset="0"/>
                <a:cs typeface="B Koodak" panose="00000700000000000000" pitchFamily="2" charset="-78"/>
              </a:rPr>
              <a:t>پرداخت</a:t>
            </a:r>
            <a:r>
              <a:rPr lang="en-US" sz="2800" b="1" dirty="0" smtClean="0">
                <a:latin typeface="Arial" pitchFamily="34" charset="0"/>
                <a:cs typeface="B Koodak" panose="00000700000000000000" pitchFamily="2" charset="-78"/>
              </a:rPr>
              <a:t> </a:t>
            </a:r>
            <a:r>
              <a:rPr lang="en-US" sz="2800" b="1" dirty="0" err="1" smtClean="0">
                <a:latin typeface="Arial" pitchFamily="34" charset="0"/>
                <a:cs typeface="B Koodak" panose="00000700000000000000" pitchFamily="2" charset="-78"/>
              </a:rPr>
              <a:t>وجه</a:t>
            </a:r>
            <a:r>
              <a:rPr lang="en-US" sz="2800" b="1" dirty="0" smtClean="0">
                <a:latin typeface="Arial" pitchFamily="34" charset="0"/>
                <a:cs typeface="B Koodak" panose="00000700000000000000" pitchFamily="2" charset="-78"/>
              </a:rPr>
              <a:t> </a:t>
            </a:r>
            <a:r>
              <a:rPr lang="en-US" sz="2800" b="1" dirty="0" err="1" smtClean="0">
                <a:latin typeface="Arial" pitchFamily="34" charset="0"/>
                <a:cs typeface="B Koodak" panose="00000700000000000000" pitchFamily="2" charset="-78"/>
              </a:rPr>
              <a:t>آنها</a:t>
            </a:r>
            <a:r>
              <a:rPr lang="en-US" sz="2800" b="1" dirty="0" smtClean="0">
                <a:latin typeface="Arial" pitchFamily="34" charset="0"/>
                <a:cs typeface="B Koodak" panose="00000700000000000000" pitchFamily="2" charset="-78"/>
              </a:rPr>
              <a:t> </a:t>
            </a:r>
            <a:r>
              <a:rPr lang="en-US" sz="2800" b="1" dirty="0" err="1" smtClean="0">
                <a:latin typeface="Arial" pitchFamily="34" charset="0"/>
                <a:cs typeface="B Koodak" panose="00000700000000000000" pitchFamily="2" charset="-78"/>
              </a:rPr>
              <a:t>مورد</a:t>
            </a:r>
            <a:r>
              <a:rPr lang="en-US" sz="2800" b="1" dirty="0" smtClean="0">
                <a:latin typeface="Arial" pitchFamily="34" charset="0"/>
                <a:cs typeface="B Koodak" panose="00000700000000000000" pitchFamily="2" charset="-78"/>
              </a:rPr>
              <a:t> </a:t>
            </a:r>
            <a:r>
              <a:rPr lang="en-US" sz="2800" b="1" dirty="0" err="1" smtClean="0">
                <a:latin typeface="Arial" pitchFamily="34" charset="0"/>
                <a:cs typeface="B Koodak" panose="00000700000000000000" pitchFamily="2" charset="-78"/>
              </a:rPr>
              <a:t>توجه</a:t>
            </a:r>
            <a:r>
              <a:rPr lang="en-US" sz="2800" b="1" dirty="0" smtClean="0">
                <a:latin typeface="Arial" pitchFamily="34" charset="0"/>
                <a:cs typeface="B Koodak" panose="00000700000000000000" pitchFamily="2" charset="-78"/>
              </a:rPr>
              <a:t> </a:t>
            </a:r>
            <a:r>
              <a:rPr lang="en-US" sz="2800" b="1" dirty="0" err="1" smtClean="0">
                <a:latin typeface="Arial" pitchFamily="34" charset="0"/>
                <a:cs typeface="B Koodak" panose="00000700000000000000" pitchFamily="2" charset="-78"/>
              </a:rPr>
              <a:t>قرار</a:t>
            </a:r>
            <a:r>
              <a:rPr lang="en-US" sz="2800" b="1" dirty="0" smtClean="0">
                <a:latin typeface="Arial" pitchFamily="34" charset="0"/>
                <a:cs typeface="B Koodak" panose="00000700000000000000" pitchFamily="2" charset="-78"/>
              </a:rPr>
              <a:t> </a:t>
            </a:r>
            <a:r>
              <a:rPr lang="en-US" sz="2800" b="1" dirty="0" err="1" smtClean="0">
                <a:latin typeface="Arial" pitchFamily="34" charset="0"/>
                <a:cs typeface="B Koodak" panose="00000700000000000000" pitchFamily="2" charset="-78"/>
              </a:rPr>
              <a:t>نمی</a:t>
            </a:r>
            <a:r>
              <a:rPr lang="en-US" sz="2800" b="1" dirty="0" smtClean="0">
                <a:latin typeface="Arial" pitchFamily="34" charset="0"/>
                <a:cs typeface="B Koodak" panose="00000700000000000000" pitchFamily="2" charset="-78"/>
              </a:rPr>
              <a:t> </a:t>
            </a:r>
            <a:r>
              <a:rPr lang="en-US" sz="2800" b="1" dirty="0" err="1" smtClean="0">
                <a:latin typeface="Arial" pitchFamily="34" charset="0"/>
                <a:cs typeface="B Koodak" panose="00000700000000000000" pitchFamily="2" charset="-78"/>
              </a:rPr>
              <a:t>گیرد</a:t>
            </a:r>
            <a:r>
              <a:rPr lang="en-US" sz="2800" b="1" dirty="0" smtClean="0">
                <a:latin typeface="Arial" pitchFamily="34" charset="0"/>
                <a:cs typeface="B Koodak" panose="00000700000000000000" pitchFamily="2" charset="-78"/>
              </a:rPr>
              <a:t>.</a:t>
            </a:r>
            <a:endParaRPr lang="fa-IR" sz="2800" dirty="0">
              <a:cs typeface="B Koodak" panose="00000700000000000000" pitchFamily="2" charset="-78"/>
            </a:endParaRP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justLow"/>
            <a:r>
              <a:rPr lang="fa-IR" sz="5400" b="1" dirty="0" smtClean="0">
                <a:solidFill>
                  <a:srgbClr val="C00000"/>
                </a:solidFill>
                <a:cs typeface="B Titr" panose="00000700000000000000" pitchFamily="2" charset="-78"/>
              </a:rPr>
              <a:t>مبانی حسابداری دولتی:</a:t>
            </a:r>
            <a:endParaRPr lang="fa-IR" sz="5400" dirty="0">
              <a:cs typeface="B Titr" panose="00000700000000000000" pitchFamily="2" charset="-78"/>
            </a:endParaRPr>
          </a:p>
        </p:txBody>
      </p:sp>
      <p:sp>
        <p:nvSpPr>
          <p:cNvPr id="3" name="Content Placeholder 2"/>
          <p:cNvSpPr>
            <a:spLocks noGrp="1"/>
          </p:cNvSpPr>
          <p:nvPr>
            <p:ph idx="1"/>
          </p:nvPr>
        </p:nvSpPr>
        <p:spPr/>
        <p:txBody>
          <a:bodyPr/>
          <a:lstStyle/>
          <a:p>
            <a:r>
              <a:rPr lang="fa-IR" b="1" dirty="0" smtClean="0"/>
              <a:t> </a:t>
            </a:r>
            <a:r>
              <a:rPr lang="fa-IR" b="1" dirty="0" smtClean="0">
                <a:cs typeface="B Koodak" panose="00000700000000000000" pitchFamily="2" charset="-78"/>
              </a:rPr>
              <a:t>1- حسابداری نقدی</a:t>
            </a:r>
            <a:endParaRPr lang="en-US" b="1" dirty="0" smtClean="0">
              <a:cs typeface="B Koodak" panose="00000700000000000000" pitchFamily="2" charset="-78"/>
            </a:endParaRPr>
          </a:p>
          <a:p>
            <a:r>
              <a:rPr lang="fa-IR" b="1" dirty="0" smtClean="0">
                <a:cs typeface="B Koodak" panose="00000700000000000000" pitchFamily="2" charset="-78"/>
              </a:rPr>
              <a:t>2- </a:t>
            </a:r>
            <a:r>
              <a:rPr lang="en-US" b="1" dirty="0" smtClean="0">
                <a:cs typeface="B Koodak" panose="00000700000000000000" pitchFamily="2" charset="-78"/>
              </a:rPr>
              <a:t> </a:t>
            </a:r>
            <a:r>
              <a:rPr lang="fa-IR" b="1" dirty="0" smtClean="0">
                <a:cs typeface="B Koodak" panose="00000700000000000000" pitchFamily="2" charset="-78"/>
              </a:rPr>
              <a:t>حسابداری تعهدی</a:t>
            </a:r>
            <a:endParaRPr lang="en-US" b="1" dirty="0" smtClean="0">
              <a:cs typeface="B Koodak" panose="00000700000000000000" pitchFamily="2" charset="-78"/>
            </a:endParaRPr>
          </a:p>
          <a:p>
            <a:r>
              <a:rPr lang="fa-IR" b="1" dirty="0" smtClean="0">
                <a:cs typeface="B Koodak" panose="00000700000000000000" pitchFamily="2" charset="-78"/>
              </a:rPr>
              <a:t>3- حسابداری نیمه تعهدی</a:t>
            </a:r>
            <a:endParaRPr lang="en-US" b="1" dirty="0" smtClean="0">
              <a:cs typeface="B Koodak" panose="00000700000000000000" pitchFamily="2" charset="-78"/>
            </a:endParaRPr>
          </a:p>
          <a:p>
            <a:r>
              <a:rPr lang="fa-IR" b="1" dirty="0" smtClean="0">
                <a:cs typeface="B Koodak" panose="00000700000000000000" pitchFamily="2" charset="-78"/>
              </a:rPr>
              <a:t>4- حسابداری تعهدی تعدیل شده</a:t>
            </a:r>
            <a:endParaRPr lang="en-US" b="1" dirty="0" smtClean="0">
              <a:cs typeface="B Koodak" panose="00000700000000000000" pitchFamily="2" charset="-78"/>
            </a:endParaRPr>
          </a:p>
          <a:p>
            <a:r>
              <a:rPr lang="fa-IR" b="1" dirty="0" smtClean="0">
                <a:cs typeface="B Koodak" panose="00000700000000000000" pitchFamily="2" charset="-78"/>
              </a:rPr>
              <a:t>5- حسابداری نقدی تعدیل شده</a:t>
            </a: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2976" y="274320"/>
            <a:ext cx="7790712" cy="6297952"/>
          </a:xfrm>
        </p:spPr>
        <p:txBody>
          <a:bodyPr>
            <a:noAutofit/>
          </a:bodyPr>
          <a:lstStyle/>
          <a:p>
            <a:pPr algn="r"/>
            <a:r>
              <a:rPr lang="fa-IR" sz="2700" b="1" dirty="0" smtClean="0">
                <a:solidFill>
                  <a:srgbClr val="C00000"/>
                </a:solidFill>
                <a:cs typeface="B Koodak" panose="00000700000000000000" pitchFamily="2" charset="-78"/>
              </a:rPr>
              <a:t/>
            </a:r>
            <a:br>
              <a:rPr lang="fa-IR" sz="2700" b="1" dirty="0" smtClean="0">
                <a:solidFill>
                  <a:srgbClr val="C00000"/>
                </a:solidFill>
                <a:cs typeface="B Koodak" panose="00000700000000000000" pitchFamily="2" charset="-78"/>
              </a:rPr>
            </a:br>
            <a:r>
              <a:rPr lang="fa-IR" sz="2700" b="1" dirty="0" smtClean="0">
                <a:solidFill>
                  <a:srgbClr val="C00000"/>
                </a:solidFill>
                <a:cs typeface="B Koodak" panose="00000700000000000000" pitchFamily="2" charset="-78"/>
              </a:rPr>
              <a:t>مبنای نقدی:</a:t>
            </a:r>
            <a:r>
              <a:rPr lang="en-US" sz="2700" b="1" dirty="0" smtClean="0">
                <a:solidFill>
                  <a:srgbClr val="C00000"/>
                </a:solidFill>
                <a:cs typeface="B Koodak" panose="00000700000000000000" pitchFamily="2" charset="-78"/>
              </a:rPr>
              <a:t/>
            </a:r>
            <a:br>
              <a:rPr lang="en-US" sz="2700" b="1" dirty="0" smtClean="0">
                <a:solidFill>
                  <a:srgbClr val="C00000"/>
                </a:solidFill>
                <a:cs typeface="B Koodak" panose="00000700000000000000" pitchFamily="2" charset="-78"/>
              </a:rPr>
            </a:br>
            <a:r>
              <a:rPr lang="fa-IR" sz="2700" b="1" dirty="0" smtClean="0">
                <a:solidFill>
                  <a:srgbClr val="C00000"/>
                </a:solidFill>
                <a:cs typeface="B Koodak" panose="00000700000000000000" pitchFamily="2" charset="-78"/>
              </a:rPr>
              <a:t/>
            </a:r>
            <a:br>
              <a:rPr lang="fa-IR" sz="2700" b="1" dirty="0" smtClean="0">
                <a:solidFill>
                  <a:srgbClr val="C00000"/>
                </a:solidFill>
                <a:cs typeface="B Koodak" panose="00000700000000000000" pitchFamily="2" charset="-78"/>
              </a:rPr>
            </a:br>
            <a:r>
              <a:rPr lang="fa-IR" sz="2700" b="1" dirty="0" smtClean="0">
                <a:cs typeface="B Koodak" panose="00000700000000000000" pitchFamily="2" charset="-78"/>
              </a:rPr>
              <a:t>در حسابداری نقدی در</a:t>
            </a:r>
            <a:r>
              <a:rPr lang="fa-IR" sz="2700" b="1" dirty="0">
                <a:cs typeface="B Koodak" panose="00000700000000000000" pitchFamily="2" charset="-78"/>
              </a:rPr>
              <a:t>آ</a:t>
            </a:r>
            <a:r>
              <a:rPr lang="fa-IR" sz="2700" b="1" dirty="0" smtClean="0">
                <a:cs typeface="B Koodak" panose="00000700000000000000" pitchFamily="2" charset="-78"/>
              </a:rPr>
              <a:t>مدها در سال مالی وصول وجوه نقد مربوطه و هزینه ها در سال مالی پرداخت وجوه نقد مربوطه به حساب منظور می شوند.</a:t>
            </a:r>
            <a:br>
              <a:rPr lang="fa-IR" sz="2700" b="1" dirty="0" smtClean="0">
                <a:cs typeface="B Koodak" panose="00000700000000000000" pitchFamily="2" charset="-78"/>
              </a:rPr>
            </a:br>
            <a:r>
              <a:rPr lang="fa-IR" sz="2700" b="1" dirty="0" smtClean="0">
                <a:cs typeface="B Koodak" panose="00000700000000000000" pitchFamily="2" charset="-78"/>
              </a:rPr>
              <a:t>صورتهای مالی که با حسابداری نقدی تنظیم می شود معمولاً فاقد حسابهای دریافتنی و پرداختنی است. اموال خریداری شده نیز ممکن است به جای انعکاس در حسابهای دارایی ثابت، در هنگام خرید مستقیما به حساب هزینه منظور شود</a:t>
            </a:r>
            <a:r>
              <a:rPr lang="en-US" sz="2700" b="1" dirty="0" smtClean="0">
                <a:cs typeface="B Koodak" panose="00000700000000000000" pitchFamily="2" charset="-78"/>
              </a:rPr>
              <a:t>.</a:t>
            </a:r>
            <a:endParaRPr lang="fa-IR" sz="2700" dirty="0">
              <a:cs typeface="B Koodak" panose="00000700000000000000" pitchFamily="2" charset="-78"/>
            </a:endParaRP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dirty="0" err="1" smtClean="0">
                <a:solidFill>
                  <a:srgbClr val="C00000"/>
                </a:solidFill>
              </a:rPr>
              <a:t>مثال</a:t>
            </a:r>
            <a:r>
              <a:rPr lang="en-US" dirty="0" smtClean="0">
                <a:solidFill>
                  <a:srgbClr val="C00000"/>
                </a:solidFill>
              </a:rPr>
              <a:t> </a:t>
            </a:r>
            <a:r>
              <a:rPr lang="en-US" dirty="0" err="1" smtClean="0">
                <a:solidFill>
                  <a:srgbClr val="C00000"/>
                </a:solidFill>
              </a:rPr>
              <a:t>برای</a:t>
            </a:r>
            <a:r>
              <a:rPr lang="en-US" dirty="0" smtClean="0">
                <a:solidFill>
                  <a:srgbClr val="C00000"/>
                </a:solidFill>
              </a:rPr>
              <a:t> </a:t>
            </a:r>
            <a:r>
              <a:rPr lang="en-US" dirty="0" err="1" smtClean="0">
                <a:solidFill>
                  <a:srgbClr val="C00000"/>
                </a:solidFill>
              </a:rPr>
              <a:t>مبنای</a:t>
            </a:r>
            <a:r>
              <a:rPr lang="en-US" dirty="0" smtClean="0">
                <a:solidFill>
                  <a:srgbClr val="C00000"/>
                </a:solidFill>
              </a:rPr>
              <a:t> </a:t>
            </a:r>
            <a:r>
              <a:rPr lang="en-US" dirty="0" err="1" smtClean="0">
                <a:solidFill>
                  <a:srgbClr val="C00000"/>
                </a:solidFill>
              </a:rPr>
              <a:t>نقدی</a:t>
            </a:r>
            <a:endParaRPr lang="en-US" dirty="0">
              <a:solidFill>
                <a:srgbClr val="C00000"/>
              </a:solidFill>
            </a:endParaRPr>
          </a:p>
        </p:txBody>
      </p:sp>
      <p:sp>
        <p:nvSpPr>
          <p:cNvPr id="3" name="Content Placeholder 2"/>
          <p:cNvSpPr>
            <a:spLocks noGrp="1"/>
          </p:cNvSpPr>
          <p:nvPr>
            <p:ph idx="1"/>
          </p:nvPr>
        </p:nvSpPr>
        <p:spPr>
          <a:xfrm>
            <a:off x="1187624" y="1447800"/>
            <a:ext cx="7746064" cy="4800600"/>
          </a:xfrm>
        </p:spPr>
        <p:txBody>
          <a:bodyPr>
            <a:normAutofit/>
          </a:bodyPr>
          <a:lstStyle/>
          <a:p>
            <a:pPr>
              <a:buNone/>
            </a:pPr>
            <a:r>
              <a:rPr lang="en-US" sz="2800" dirty="0" smtClean="0">
                <a:cs typeface="B Koodak" panose="00000700000000000000" pitchFamily="2" charset="-78"/>
              </a:rPr>
              <a:t>   </a:t>
            </a:r>
            <a:r>
              <a:rPr lang="en-US" sz="2800" dirty="0" err="1" smtClean="0">
                <a:cs typeface="B Koodak" panose="00000700000000000000" pitchFamily="2" charset="-78"/>
              </a:rPr>
              <a:t>اداره</a:t>
            </a:r>
            <a:r>
              <a:rPr lang="en-US" sz="2800" dirty="0" smtClean="0">
                <a:cs typeface="B Koodak" panose="00000700000000000000" pitchFamily="2" charset="-78"/>
              </a:rPr>
              <a:t> </a:t>
            </a:r>
            <a:r>
              <a:rPr lang="en-US" sz="2800" dirty="0" err="1" smtClean="0">
                <a:cs typeface="B Koodak" panose="00000700000000000000" pitchFamily="2" charset="-78"/>
              </a:rPr>
              <a:t>امور</a:t>
            </a:r>
            <a:r>
              <a:rPr lang="en-US" sz="2800" dirty="0" smtClean="0">
                <a:cs typeface="B Koodak" panose="00000700000000000000" pitchFamily="2" charset="-78"/>
              </a:rPr>
              <a:t> </a:t>
            </a:r>
            <a:r>
              <a:rPr lang="en-US" sz="2800" dirty="0" err="1" smtClean="0">
                <a:cs typeface="B Koodak" panose="00000700000000000000" pitchFamily="2" charset="-78"/>
              </a:rPr>
              <a:t>مالیاتی</a:t>
            </a:r>
            <a:r>
              <a:rPr lang="en-US" sz="2800" dirty="0" smtClean="0">
                <a:cs typeface="B Koodak" panose="00000700000000000000" pitchFamily="2" charset="-78"/>
              </a:rPr>
              <a:t> </a:t>
            </a:r>
            <a:r>
              <a:rPr lang="en-US" sz="2800" dirty="0" err="1" smtClean="0">
                <a:cs typeface="B Koodak" panose="00000700000000000000" pitchFamily="2" charset="-78"/>
              </a:rPr>
              <a:t>شیراز</a:t>
            </a:r>
            <a:r>
              <a:rPr lang="en-US" sz="2800" dirty="0" smtClean="0">
                <a:cs typeface="B Koodak" panose="00000700000000000000" pitchFamily="2" charset="-78"/>
              </a:rPr>
              <a:t> </a:t>
            </a:r>
            <a:r>
              <a:rPr lang="en-US" sz="2800" dirty="0" err="1" smtClean="0">
                <a:cs typeface="B Koodak" panose="00000700000000000000" pitchFamily="2" charset="-78"/>
              </a:rPr>
              <a:t>در</a:t>
            </a:r>
            <a:r>
              <a:rPr lang="en-US" sz="2800" dirty="0" smtClean="0">
                <a:cs typeface="B Koodak" panose="00000700000000000000" pitchFamily="2" charset="-78"/>
              </a:rPr>
              <a:t> 79/02/25 </a:t>
            </a:r>
            <a:r>
              <a:rPr lang="en-US" sz="2800" dirty="0" err="1" smtClean="0">
                <a:cs typeface="B Koodak" panose="00000700000000000000" pitchFamily="2" charset="-78"/>
              </a:rPr>
              <a:t>مبلغ</a:t>
            </a:r>
            <a:r>
              <a:rPr lang="en-US" sz="2800" dirty="0" smtClean="0">
                <a:cs typeface="B Koodak" panose="00000700000000000000" pitchFamily="2" charset="-78"/>
              </a:rPr>
              <a:t> 500.000 </a:t>
            </a:r>
            <a:r>
              <a:rPr lang="en-US" sz="2800" dirty="0" err="1" smtClean="0">
                <a:cs typeface="B Koodak" panose="00000700000000000000" pitchFamily="2" charset="-78"/>
              </a:rPr>
              <a:t>مالیات</a:t>
            </a:r>
            <a:r>
              <a:rPr lang="en-US" sz="2800" dirty="0" smtClean="0">
                <a:cs typeface="B Koodak" panose="00000700000000000000" pitchFamily="2" charset="-78"/>
              </a:rPr>
              <a:t> </a:t>
            </a:r>
            <a:r>
              <a:rPr lang="en-US" sz="2800" dirty="0" err="1" smtClean="0">
                <a:cs typeface="B Koodak" panose="00000700000000000000" pitchFamily="2" charset="-78"/>
              </a:rPr>
              <a:t>مشاغل</a:t>
            </a:r>
            <a:r>
              <a:rPr lang="en-US" sz="2800" dirty="0" smtClean="0">
                <a:cs typeface="B Koodak" panose="00000700000000000000" pitchFamily="2" charset="-78"/>
              </a:rPr>
              <a:t> </a:t>
            </a:r>
            <a:r>
              <a:rPr lang="en-US" sz="2800" dirty="0" err="1" smtClean="0">
                <a:cs typeface="B Koodak" panose="00000700000000000000" pitchFamily="2" charset="-78"/>
              </a:rPr>
              <a:t>آقای</a:t>
            </a:r>
            <a:r>
              <a:rPr lang="en-US" sz="2800" dirty="0" smtClean="0">
                <a:cs typeface="B Koodak" panose="00000700000000000000" pitchFamily="2" charset="-78"/>
              </a:rPr>
              <a:t> </a:t>
            </a:r>
            <a:r>
              <a:rPr lang="en-US" sz="2800" dirty="0" err="1" smtClean="0">
                <a:cs typeface="B Koodak" panose="00000700000000000000" pitchFamily="2" charset="-78"/>
              </a:rPr>
              <a:t>محمدی</a:t>
            </a:r>
            <a:r>
              <a:rPr lang="en-US" sz="2800" dirty="0" smtClean="0">
                <a:cs typeface="B Koodak" panose="00000700000000000000" pitchFamily="2" charset="-78"/>
              </a:rPr>
              <a:t> </a:t>
            </a:r>
            <a:r>
              <a:rPr lang="en-US" sz="2800" dirty="0" err="1" smtClean="0">
                <a:cs typeface="B Koodak" panose="00000700000000000000" pitchFamily="2" charset="-78"/>
              </a:rPr>
              <a:t>را</a:t>
            </a:r>
            <a:r>
              <a:rPr lang="en-US" sz="2800" dirty="0" smtClean="0">
                <a:cs typeface="B Koodak" panose="00000700000000000000" pitchFamily="2" charset="-78"/>
              </a:rPr>
              <a:t> </a:t>
            </a:r>
            <a:r>
              <a:rPr lang="en-US" sz="2800" dirty="0" err="1" smtClean="0">
                <a:cs typeface="B Koodak" panose="00000700000000000000" pitchFamily="2" charset="-78"/>
              </a:rPr>
              <a:t>که</a:t>
            </a:r>
            <a:r>
              <a:rPr lang="en-US" sz="2800" dirty="0" smtClean="0">
                <a:cs typeface="B Koodak" panose="00000700000000000000" pitchFamily="2" charset="-78"/>
              </a:rPr>
              <a:t> </a:t>
            </a:r>
            <a:r>
              <a:rPr lang="en-US" sz="2800" dirty="0" err="1" smtClean="0">
                <a:cs typeface="B Koodak" panose="00000700000000000000" pitchFamily="2" charset="-78"/>
              </a:rPr>
              <a:t>در</a:t>
            </a:r>
            <a:r>
              <a:rPr lang="en-US" sz="2800" dirty="0" smtClean="0">
                <a:cs typeface="B Koodak" panose="00000700000000000000" pitchFamily="2" charset="-78"/>
              </a:rPr>
              <a:t> </a:t>
            </a:r>
            <a:r>
              <a:rPr lang="en-US" sz="2800" dirty="0" err="1" smtClean="0">
                <a:cs typeface="B Koodak" panose="00000700000000000000" pitchFamily="2" charset="-78"/>
              </a:rPr>
              <a:t>سال</a:t>
            </a:r>
            <a:r>
              <a:rPr lang="en-US" sz="2800" dirty="0" smtClean="0">
                <a:cs typeface="B Koodak" panose="00000700000000000000" pitchFamily="2" charset="-78"/>
              </a:rPr>
              <a:t> 78 </a:t>
            </a:r>
            <a:r>
              <a:rPr lang="en-US" sz="2800" dirty="0" err="1" smtClean="0">
                <a:cs typeface="B Koodak" panose="00000700000000000000" pitchFamily="2" charset="-78"/>
              </a:rPr>
              <a:t>توسط</a:t>
            </a:r>
            <a:r>
              <a:rPr lang="en-US" sz="2800" dirty="0" smtClean="0">
                <a:cs typeface="B Koodak" panose="00000700000000000000" pitchFamily="2" charset="-78"/>
              </a:rPr>
              <a:t> </a:t>
            </a:r>
            <a:r>
              <a:rPr lang="en-US" sz="2800" dirty="0" err="1" smtClean="0">
                <a:cs typeface="B Koodak" panose="00000700000000000000" pitchFamily="2" charset="-78"/>
              </a:rPr>
              <a:t>اداره</a:t>
            </a:r>
            <a:r>
              <a:rPr lang="en-US" sz="2800" dirty="0" smtClean="0">
                <a:cs typeface="B Koodak" panose="00000700000000000000" pitchFamily="2" charset="-78"/>
              </a:rPr>
              <a:t> </a:t>
            </a:r>
            <a:r>
              <a:rPr lang="en-US" sz="2800" dirty="0" err="1" smtClean="0">
                <a:cs typeface="B Koodak" panose="00000700000000000000" pitchFamily="2" charset="-78"/>
              </a:rPr>
              <a:t>امور</a:t>
            </a:r>
            <a:r>
              <a:rPr lang="en-US" sz="2800" dirty="0" smtClean="0">
                <a:cs typeface="B Koodak" panose="00000700000000000000" pitchFamily="2" charset="-78"/>
              </a:rPr>
              <a:t> </a:t>
            </a:r>
            <a:r>
              <a:rPr lang="en-US" sz="2800" dirty="0" err="1" smtClean="0">
                <a:cs typeface="B Koodak" panose="00000700000000000000" pitchFamily="2" charset="-78"/>
              </a:rPr>
              <a:t>مالیاتی</a:t>
            </a:r>
            <a:r>
              <a:rPr lang="en-US" sz="2800" dirty="0" smtClean="0">
                <a:cs typeface="B Koodak" panose="00000700000000000000" pitchFamily="2" charset="-78"/>
              </a:rPr>
              <a:t> </a:t>
            </a:r>
            <a:r>
              <a:rPr lang="en-US" sz="2800" dirty="0" err="1" smtClean="0">
                <a:cs typeface="B Koodak" panose="00000700000000000000" pitchFamily="2" charset="-78"/>
              </a:rPr>
              <a:t>تشخیص</a:t>
            </a:r>
            <a:r>
              <a:rPr lang="en-US" sz="2800" dirty="0" smtClean="0">
                <a:cs typeface="B Koodak" panose="00000700000000000000" pitchFamily="2" charset="-78"/>
              </a:rPr>
              <a:t> و </a:t>
            </a:r>
            <a:r>
              <a:rPr lang="en-US" sz="2800" dirty="0" err="1" smtClean="0">
                <a:cs typeface="B Koodak" panose="00000700000000000000" pitchFamily="2" charset="-78"/>
              </a:rPr>
              <a:t>به</a:t>
            </a:r>
            <a:r>
              <a:rPr lang="en-US" sz="2800" dirty="0" smtClean="0">
                <a:cs typeface="B Koodak" panose="00000700000000000000" pitchFamily="2" charset="-78"/>
              </a:rPr>
              <a:t> </a:t>
            </a:r>
            <a:r>
              <a:rPr lang="en-US" sz="2800" dirty="0" err="1" smtClean="0">
                <a:cs typeface="B Koodak" panose="00000700000000000000" pitchFamily="2" charset="-78"/>
              </a:rPr>
              <a:t>ایشان</a:t>
            </a:r>
            <a:r>
              <a:rPr lang="en-US" sz="2800" dirty="0" smtClean="0">
                <a:cs typeface="B Koodak" panose="00000700000000000000" pitchFamily="2" charset="-78"/>
              </a:rPr>
              <a:t> </a:t>
            </a:r>
            <a:r>
              <a:rPr lang="en-US" sz="2800" dirty="0" err="1" smtClean="0">
                <a:cs typeface="B Koodak" panose="00000700000000000000" pitchFamily="2" charset="-78"/>
              </a:rPr>
              <a:t>ابلاغ</a:t>
            </a:r>
            <a:r>
              <a:rPr lang="en-US" sz="2800" dirty="0" smtClean="0">
                <a:cs typeface="B Koodak" panose="00000700000000000000" pitchFamily="2" charset="-78"/>
              </a:rPr>
              <a:t> </a:t>
            </a:r>
            <a:r>
              <a:rPr lang="en-US" sz="2800" dirty="0" err="1" smtClean="0">
                <a:cs typeface="B Koodak" panose="00000700000000000000" pitchFamily="2" charset="-78"/>
              </a:rPr>
              <a:t>شده</a:t>
            </a:r>
            <a:r>
              <a:rPr lang="en-US" sz="2800" dirty="0" smtClean="0">
                <a:cs typeface="B Koodak" panose="00000700000000000000" pitchFamily="2" charset="-78"/>
              </a:rPr>
              <a:t> </a:t>
            </a:r>
            <a:r>
              <a:rPr lang="en-US" sz="2800" dirty="0" err="1" smtClean="0">
                <a:cs typeface="B Koodak" panose="00000700000000000000" pitchFamily="2" charset="-78"/>
              </a:rPr>
              <a:t>بودوصول</a:t>
            </a:r>
            <a:r>
              <a:rPr lang="en-US" sz="2800" dirty="0" smtClean="0">
                <a:cs typeface="B Koodak" panose="00000700000000000000" pitchFamily="2" charset="-78"/>
              </a:rPr>
              <a:t> </a:t>
            </a:r>
            <a:r>
              <a:rPr lang="en-US" sz="2800" dirty="0" err="1" smtClean="0">
                <a:cs typeface="B Koodak" panose="00000700000000000000" pitchFamily="2" charset="-78"/>
              </a:rPr>
              <a:t>می</a:t>
            </a:r>
            <a:r>
              <a:rPr lang="en-US" sz="2800" dirty="0" smtClean="0">
                <a:cs typeface="B Koodak" panose="00000700000000000000" pitchFamily="2" charset="-78"/>
              </a:rPr>
              <a:t> </a:t>
            </a:r>
            <a:r>
              <a:rPr lang="en-US" sz="2800" dirty="0" err="1" smtClean="0">
                <a:cs typeface="B Koodak" panose="00000700000000000000" pitchFamily="2" charset="-78"/>
              </a:rPr>
              <a:t>نماید</a:t>
            </a:r>
            <a:r>
              <a:rPr lang="en-US" sz="2800" dirty="0" smtClean="0">
                <a:cs typeface="B Koodak" panose="00000700000000000000" pitchFamily="2" charset="-78"/>
              </a:rPr>
              <a:t> . </a:t>
            </a:r>
            <a:r>
              <a:rPr lang="en-US" sz="2800" dirty="0" err="1" smtClean="0">
                <a:cs typeface="B Koodak" panose="00000700000000000000" pitchFamily="2" charset="-78"/>
              </a:rPr>
              <a:t>درآمد</a:t>
            </a:r>
            <a:r>
              <a:rPr lang="en-US" sz="2800" dirty="0" smtClean="0">
                <a:cs typeface="B Koodak" panose="00000700000000000000" pitchFamily="2" charset="-78"/>
              </a:rPr>
              <a:t> </a:t>
            </a:r>
            <a:r>
              <a:rPr lang="en-US" sz="2800" dirty="0" err="1" smtClean="0">
                <a:cs typeface="B Koodak" panose="00000700000000000000" pitchFamily="2" charset="-78"/>
              </a:rPr>
              <a:t>مذکور</a:t>
            </a:r>
            <a:r>
              <a:rPr lang="en-US" sz="2800" dirty="0" smtClean="0">
                <a:cs typeface="B Koodak" panose="00000700000000000000" pitchFamily="2" charset="-78"/>
              </a:rPr>
              <a:t> </a:t>
            </a:r>
            <a:r>
              <a:rPr lang="en-US" sz="2800" dirty="0" err="1" smtClean="0">
                <a:cs typeface="B Koodak" panose="00000700000000000000" pitchFamily="2" charset="-78"/>
              </a:rPr>
              <a:t>علیرغم</a:t>
            </a:r>
            <a:r>
              <a:rPr lang="en-US" sz="2800" dirty="0" smtClean="0">
                <a:cs typeface="B Koodak" panose="00000700000000000000" pitchFamily="2" charset="-78"/>
              </a:rPr>
              <a:t> </a:t>
            </a:r>
            <a:r>
              <a:rPr lang="en-US" sz="2800" dirty="0" err="1" smtClean="0">
                <a:cs typeface="B Koodak" panose="00000700000000000000" pitchFamily="2" charset="-78"/>
              </a:rPr>
              <a:t>آنکه</a:t>
            </a:r>
            <a:r>
              <a:rPr lang="en-US" sz="2800" dirty="0" smtClean="0">
                <a:cs typeface="B Koodak" panose="00000700000000000000" pitchFamily="2" charset="-78"/>
              </a:rPr>
              <a:t> </a:t>
            </a:r>
            <a:r>
              <a:rPr lang="en-US" sz="2800" dirty="0" err="1" smtClean="0">
                <a:cs typeface="B Koodak" panose="00000700000000000000" pitchFamily="2" charset="-78"/>
              </a:rPr>
              <a:t>در</a:t>
            </a:r>
            <a:r>
              <a:rPr lang="en-US" sz="2800" dirty="0" smtClean="0">
                <a:cs typeface="B Koodak" panose="00000700000000000000" pitchFamily="2" charset="-78"/>
              </a:rPr>
              <a:t> </a:t>
            </a:r>
            <a:r>
              <a:rPr lang="en-US" sz="2800" dirty="0" err="1" smtClean="0">
                <a:cs typeface="B Koodak" panose="00000700000000000000" pitchFamily="2" charset="-78"/>
              </a:rPr>
              <a:t>سال</a:t>
            </a:r>
            <a:r>
              <a:rPr lang="en-US" sz="2800" dirty="0" smtClean="0">
                <a:cs typeface="B Koodak" panose="00000700000000000000" pitchFamily="2" charset="-78"/>
              </a:rPr>
              <a:t> 78 </a:t>
            </a:r>
            <a:r>
              <a:rPr lang="en-US" sz="2800" dirty="0" err="1" smtClean="0">
                <a:cs typeface="B Koodak" panose="00000700000000000000" pitchFamily="2" charset="-78"/>
              </a:rPr>
              <a:t>برای</a:t>
            </a:r>
            <a:r>
              <a:rPr lang="en-US" sz="2800" dirty="0" smtClean="0">
                <a:cs typeface="B Koodak" panose="00000700000000000000" pitchFamily="2" charset="-78"/>
              </a:rPr>
              <a:t> </a:t>
            </a:r>
            <a:r>
              <a:rPr lang="en-US" sz="2800" dirty="0" err="1" smtClean="0">
                <a:cs typeface="B Koodak" panose="00000700000000000000" pitchFamily="2" charset="-78"/>
              </a:rPr>
              <a:t>اداره</a:t>
            </a:r>
            <a:r>
              <a:rPr lang="en-US" sz="2800" dirty="0" smtClean="0">
                <a:cs typeface="B Koodak" panose="00000700000000000000" pitchFamily="2" charset="-78"/>
              </a:rPr>
              <a:t> </a:t>
            </a:r>
            <a:r>
              <a:rPr lang="en-US" sz="2800" dirty="0" err="1" smtClean="0">
                <a:cs typeface="B Koodak" panose="00000700000000000000" pitchFamily="2" charset="-78"/>
              </a:rPr>
              <a:t>مالیاتی</a:t>
            </a:r>
            <a:r>
              <a:rPr lang="en-US" sz="2800" dirty="0" smtClean="0">
                <a:cs typeface="B Koodak" panose="00000700000000000000" pitchFamily="2" charset="-78"/>
              </a:rPr>
              <a:t> </a:t>
            </a:r>
            <a:r>
              <a:rPr lang="en-US" sz="2800" dirty="0" err="1" smtClean="0">
                <a:cs typeface="B Koodak" panose="00000700000000000000" pitchFamily="2" charset="-78"/>
              </a:rPr>
              <a:t>تحقق</a:t>
            </a:r>
            <a:r>
              <a:rPr lang="en-US" sz="2800" dirty="0" smtClean="0">
                <a:cs typeface="B Koodak" panose="00000700000000000000" pitchFamily="2" charset="-78"/>
              </a:rPr>
              <a:t> </a:t>
            </a:r>
            <a:r>
              <a:rPr lang="en-US" sz="2800" dirty="0" err="1" smtClean="0">
                <a:cs typeface="B Koodak" panose="00000700000000000000" pitchFamily="2" charset="-78"/>
              </a:rPr>
              <a:t>پیدا</a:t>
            </a:r>
            <a:r>
              <a:rPr lang="en-US" sz="2800" dirty="0" smtClean="0">
                <a:cs typeface="B Koodak" panose="00000700000000000000" pitchFamily="2" charset="-78"/>
              </a:rPr>
              <a:t> </a:t>
            </a:r>
            <a:r>
              <a:rPr lang="en-US" sz="2800" dirty="0" err="1" smtClean="0">
                <a:cs typeface="B Koodak" panose="00000700000000000000" pitchFamily="2" charset="-78"/>
              </a:rPr>
              <a:t>کرده</a:t>
            </a:r>
            <a:r>
              <a:rPr lang="en-US" sz="2800" dirty="0" smtClean="0">
                <a:cs typeface="B Koodak" panose="00000700000000000000" pitchFamily="2" charset="-78"/>
              </a:rPr>
              <a:t> </a:t>
            </a:r>
            <a:r>
              <a:rPr lang="en-US" sz="2800" dirty="0" err="1" smtClean="0">
                <a:cs typeface="B Koodak" panose="00000700000000000000" pitchFamily="2" charset="-78"/>
              </a:rPr>
              <a:t>بود</a:t>
            </a:r>
            <a:r>
              <a:rPr lang="en-US" sz="2800" dirty="0" smtClean="0">
                <a:cs typeface="B Koodak" panose="00000700000000000000" pitchFamily="2" charset="-78"/>
              </a:rPr>
              <a:t> </a:t>
            </a:r>
            <a:r>
              <a:rPr lang="en-US" sz="2800" dirty="0" err="1" smtClean="0">
                <a:cs typeface="B Koodak" panose="00000700000000000000" pitchFamily="2" charset="-78"/>
              </a:rPr>
              <a:t>چون</a:t>
            </a:r>
            <a:r>
              <a:rPr lang="en-US" sz="2800" dirty="0" smtClean="0">
                <a:cs typeface="B Koodak" panose="00000700000000000000" pitchFamily="2" charset="-78"/>
              </a:rPr>
              <a:t> </a:t>
            </a:r>
            <a:r>
              <a:rPr lang="en-US" sz="2800" dirty="0" err="1" smtClean="0">
                <a:cs typeface="B Koodak" panose="00000700000000000000" pitchFamily="2" charset="-78"/>
              </a:rPr>
              <a:t>در</a:t>
            </a:r>
            <a:r>
              <a:rPr lang="en-US" sz="2800" dirty="0" smtClean="0">
                <a:cs typeface="B Koodak" panose="00000700000000000000" pitchFamily="2" charset="-78"/>
              </a:rPr>
              <a:t> </a:t>
            </a:r>
            <a:r>
              <a:rPr lang="en-US" sz="2800" dirty="0" err="1" smtClean="0">
                <a:cs typeface="B Koodak" panose="00000700000000000000" pitchFamily="2" charset="-78"/>
              </a:rPr>
              <a:t>سال</a:t>
            </a:r>
            <a:r>
              <a:rPr lang="en-US" sz="2800" dirty="0" smtClean="0">
                <a:cs typeface="B Koodak" panose="00000700000000000000" pitchFamily="2" charset="-78"/>
              </a:rPr>
              <a:t> 79 </a:t>
            </a:r>
            <a:r>
              <a:rPr lang="en-US" sz="2800" dirty="0" err="1" smtClean="0">
                <a:cs typeface="B Koodak" panose="00000700000000000000" pitchFamily="2" charset="-78"/>
              </a:rPr>
              <a:t>دریافت</a:t>
            </a:r>
            <a:r>
              <a:rPr lang="en-US" sz="2800" dirty="0" smtClean="0">
                <a:cs typeface="B Koodak" panose="00000700000000000000" pitchFamily="2" charset="-78"/>
              </a:rPr>
              <a:t> </a:t>
            </a:r>
            <a:r>
              <a:rPr lang="en-US" sz="2800" dirty="0" err="1" smtClean="0">
                <a:cs typeface="B Koodak" panose="00000700000000000000" pitchFamily="2" charset="-78"/>
              </a:rPr>
              <a:t>شده</a:t>
            </a:r>
            <a:r>
              <a:rPr lang="en-US" sz="2800" dirty="0" smtClean="0">
                <a:cs typeface="B Koodak" panose="00000700000000000000" pitchFamily="2" charset="-78"/>
              </a:rPr>
              <a:t> </a:t>
            </a:r>
            <a:r>
              <a:rPr lang="en-US" sz="2800" dirty="0" err="1" smtClean="0">
                <a:cs typeface="B Koodak" panose="00000700000000000000" pitchFamily="2" charset="-78"/>
              </a:rPr>
              <a:t>به</a:t>
            </a:r>
            <a:r>
              <a:rPr lang="en-US" sz="2800" dirty="0" smtClean="0">
                <a:cs typeface="B Koodak" panose="00000700000000000000" pitchFamily="2" charset="-78"/>
              </a:rPr>
              <a:t> </a:t>
            </a:r>
            <a:r>
              <a:rPr lang="en-US" sz="2800" dirty="0" err="1" smtClean="0">
                <a:cs typeface="B Koodak" panose="00000700000000000000" pitchFamily="2" charset="-78"/>
              </a:rPr>
              <a:t>حساب</a:t>
            </a:r>
            <a:r>
              <a:rPr lang="en-US" sz="2800" dirty="0" smtClean="0">
                <a:cs typeface="B Koodak" panose="00000700000000000000" pitchFamily="2" charset="-78"/>
              </a:rPr>
              <a:t> </a:t>
            </a:r>
            <a:r>
              <a:rPr lang="en-US" sz="2800" dirty="0" err="1" smtClean="0">
                <a:cs typeface="B Koodak" panose="00000700000000000000" pitchFamily="2" charset="-78"/>
              </a:rPr>
              <a:t>درآمد</a:t>
            </a:r>
            <a:r>
              <a:rPr lang="en-US" sz="2800" dirty="0" smtClean="0">
                <a:cs typeface="B Koodak" panose="00000700000000000000" pitchFamily="2" charset="-78"/>
              </a:rPr>
              <a:t> </a:t>
            </a:r>
            <a:r>
              <a:rPr lang="en-US" sz="2800" dirty="0" err="1" smtClean="0">
                <a:cs typeface="B Koodak" panose="00000700000000000000" pitchFamily="2" charset="-78"/>
              </a:rPr>
              <a:t>عمومی</a:t>
            </a:r>
            <a:r>
              <a:rPr lang="en-US" sz="2800" dirty="0" smtClean="0">
                <a:cs typeface="B Koodak" panose="00000700000000000000" pitchFamily="2" charset="-78"/>
              </a:rPr>
              <a:t> </a:t>
            </a:r>
            <a:r>
              <a:rPr lang="en-US" sz="2800" dirty="0" err="1" smtClean="0">
                <a:cs typeface="B Koodak" panose="00000700000000000000" pitchFamily="2" charset="-78"/>
              </a:rPr>
              <a:t>سال</a:t>
            </a:r>
            <a:r>
              <a:rPr lang="en-US" sz="2800" dirty="0" smtClean="0">
                <a:cs typeface="B Koodak" panose="00000700000000000000" pitchFamily="2" charset="-78"/>
              </a:rPr>
              <a:t> 79 </a:t>
            </a:r>
            <a:r>
              <a:rPr lang="en-US" sz="2800" dirty="0" err="1" smtClean="0">
                <a:cs typeface="B Koodak" panose="00000700000000000000" pitchFamily="2" charset="-78"/>
              </a:rPr>
              <a:t>منظور</a:t>
            </a:r>
            <a:r>
              <a:rPr lang="en-US" sz="2800" dirty="0" smtClean="0">
                <a:cs typeface="B Koodak" panose="00000700000000000000" pitchFamily="2" charset="-78"/>
              </a:rPr>
              <a:t> </a:t>
            </a:r>
            <a:r>
              <a:rPr lang="en-US" sz="2800" dirty="0" err="1" smtClean="0">
                <a:cs typeface="B Koodak" panose="00000700000000000000" pitchFamily="2" charset="-78"/>
              </a:rPr>
              <a:t>می</a:t>
            </a:r>
            <a:r>
              <a:rPr lang="en-US" sz="2800" dirty="0" smtClean="0">
                <a:cs typeface="B Koodak" panose="00000700000000000000" pitchFamily="2" charset="-78"/>
              </a:rPr>
              <a:t> </a:t>
            </a:r>
            <a:r>
              <a:rPr lang="en-US" sz="2800" dirty="0" err="1" smtClean="0">
                <a:cs typeface="B Koodak" panose="00000700000000000000" pitchFamily="2" charset="-78"/>
              </a:rPr>
              <a:t>گردد</a:t>
            </a:r>
            <a:r>
              <a:rPr lang="en-US" sz="2800" dirty="0" smtClean="0">
                <a:cs typeface="B Koodak" panose="00000700000000000000" pitchFamily="2" charset="-78"/>
              </a:rPr>
              <a:t>.</a:t>
            </a:r>
          </a:p>
          <a:p>
            <a:pPr>
              <a:buNone/>
            </a:pPr>
            <a:endParaRPr lang="en-US" sz="2800" dirty="0" smtClean="0"/>
          </a:p>
          <a:p>
            <a:pPr>
              <a:buNone/>
            </a:pPr>
            <a:r>
              <a:rPr lang="en-US" sz="2800" dirty="0" smtClean="0"/>
              <a:t> </a:t>
            </a:r>
            <a:r>
              <a:rPr lang="en-US" sz="2800" dirty="0" smtClean="0">
                <a:cs typeface="B Koodak" panose="00000700000000000000" pitchFamily="2" charset="-78"/>
              </a:rPr>
              <a:t>79/02/25 </a:t>
            </a:r>
            <a:r>
              <a:rPr lang="en-US" sz="2800" dirty="0" err="1" smtClean="0">
                <a:cs typeface="B Koodak" panose="00000700000000000000" pitchFamily="2" charset="-78"/>
              </a:rPr>
              <a:t>بانک</a:t>
            </a:r>
            <a:r>
              <a:rPr lang="en-US" sz="2800" dirty="0" smtClean="0">
                <a:cs typeface="B Koodak" panose="00000700000000000000" pitchFamily="2" charset="-78"/>
              </a:rPr>
              <a:t> 500.000</a:t>
            </a:r>
          </a:p>
          <a:p>
            <a:pPr>
              <a:buNone/>
            </a:pPr>
            <a:r>
              <a:rPr lang="en-US" sz="2800" dirty="0" smtClean="0">
                <a:cs typeface="B Koodak" panose="00000700000000000000" pitchFamily="2" charset="-78"/>
              </a:rPr>
              <a:t>                   </a:t>
            </a:r>
            <a:r>
              <a:rPr lang="en-US" sz="2800" dirty="0" err="1" smtClean="0">
                <a:cs typeface="B Koodak" panose="00000700000000000000" pitchFamily="2" charset="-78"/>
              </a:rPr>
              <a:t>درآمد</a:t>
            </a:r>
            <a:r>
              <a:rPr lang="en-US" sz="2800" dirty="0" smtClean="0">
                <a:cs typeface="B Koodak" panose="00000700000000000000" pitchFamily="2" charset="-78"/>
              </a:rPr>
              <a:t>   500.000</a:t>
            </a:r>
          </a:p>
          <a:p>
            <a:pPr>
              <a:buNone/>
            </a:pPr>
            <a:r>
              <a:rPr lang="en-US" sz="2800" dirty="0" err="1" smtClean="0">
                <a:cs typeface="B Koodak" panose="00000700000000000000" pitchFamily="2" charset="-78"/>
              </a:rPr>
              <a:t>وصول</a:t>
            </a:r>
            <a:r>
              <a:rPr lang="en-US" sz="2800" dirty="0" smtClean="0">
                <a:cs typeface="B Koodak" panose="00000700000000000000" pitchFamily="2" charset="-78"/>
              </a:rPr>
              <a:t> </a:t>
            </a:r>
            <a:r>
              <a:rPr lang="en-US" sz="2800" dirty="0" err="1" smtClean="0">
                <a:cs typeface="B Koodak" panose="00000700000000000000" pitchFamily="2" charset="-78"/>
              </a:rPr>
              <a:t>مالیات</a:t>
            </a:r>
            <a:r>
              <a:rPr lang="en-US" sz="2800" dirty="0" smtClean="0">
                <a:cs typeface="B Koodak" panose="00000700000000000000" pitchFamily="2" charset="-78"/>
              </a:rPr>
              <a:t> </a:t>
            </a:r>
            <a:r>
              <a:rPr lang="en-US" sz="2800" dirty="0" err="1" smtClean="0">
                <a:cs typeface="B Koodak" panose="00000700000000000000" pitchFamily="2" charset="-78"/>
              </a:rPr>
              <a:t>مشاغل</a:t>
            </a:r>
            <a:r>
              <a:rPr lang="en-US" sz="2800" dirty="0" smtClean="0">
                <a:cs typeface="B Koodak" panose="00000700000000000000" pitchFamily="2" charset="-78"/>
              </a:rPr>
              <a:t> </a:t>
            </a:r>
            <a:r>
              <a:rPr lang="en-US" sz="2800" dirty="0" err="1" smtClean="0">
                <a:cs typeface="B Koodak" panose="00000700000000000000" pitchFamily="2" charset="-78"/>
              </a:rPr>
              <a:t>آقای</a:t>
            </a:r>
            <a:r>
              <a:rPr lang="en-US" sz="2800" dirty="0" smtClean="0">
                <a:cs typeface="B Koodak" panose="00000700000000000000" pitchFamily="2" charset="-78"/>
              </a:rPr>
              <a:t> </a:t>
            </a:r>
            <a:r>
              <a:rPr lang="en-US" sz="2800" dirty="0" err="1" smtClean="0">
                <a:cs typeface="B Koodak" panose="00000700000000000000" pitchFamily="2" charset="-78"/>
              </a:rPr>
              <a:t>محمدی</a:t>
            </a:r>
            <a:endParaRPr lang="en-US" sz="2800" dirty="0">
              <a:cs typeface="B Koodak" panose="00000700000000000000" pitchFamily="2" charset="-78"/>
            </a:endParaRP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5852" y="214290"/>
            <a:ext cx="7498080" cy="6286544"/>
          </a:xfrm>
        </p:spPr>
        <p:txBody>
          <a:bodyPr>
            <a:normAutofit fontScale="90000"/>
          </a:bodyPr>
          <a:lstStyle/>
          <a:p>
            <a:pPr algn="r"/>
            <a:r>
              <a:rPr lang="fa-IR" sz="4000" b="1" dirty="0" smtClean="0">
                <a:solidFill>
                  <a:srgbClr val="C00000"/>
                </a:solidFill>
                <a:cs typeface="B Koodak" panose="00000700000000000000" pitchFamily="2" charset="-78"/>
              </a:rPr>
              <a:t>حسابداری تعهدی:</a:t>
            </a:r>
            <a:r>
              <a:rPr lang="fa-IR" sz="2800" b="1" dirty="0" smtClean="0">
                <a:solidFill>
                  <a:srgbClr val="C00000"/>
                </a:solidFill>
                <a:cs typeface="B Koodak" panose="00000700000000000000" pitchFamily="2" charset="-78"/>
              </a:rPr>
              <a:t/>
            </a:r>
            <a:br>
              <a:rPr lang="fa-IR" sz="2800" b="1" dirty="0" smtClean="0">
                <a:solidFill>
                  <a:srgbClr val="C00000"/>
                </a:solidFill>
                <a:cs typeface="B Koodak" panose="00000700000000000000" pitchFamily="2" charset="-78"/>
              </a:rPr>
            </a:br>
            <a:r>
              <a:rPr lang="fa-IR" sz="3000" b="1" dirty="0" smtClean="0">
                <a:cs typeface="B Koodak" panose="00000700000000000000" pitchFamily="2" charset="-78"/>
              </a:rPr>
              <a:t>در حسابداری تعهدی درامدها در سال انجام خدمات یا فروش کالاها، و هزینه ها در سال دریافت کالاها و خدمات و ایجاد تعهد به حساب منظور می شوند.</a:t>
            </a:r>
            <a:br>
              <a:rPr lang="fa-IR" sz="3000" b="1" dirty="0" smtClean="0">
                <a:cs typeface="B Koodak" panose="00000700000000000000" pitchFamily="2" charset="-78"/>
              </a:rPr>
            </a:br>
            <a:r>
              <a:rPr lang="fa-IR" sz="3000" b="1" dirty="0" smtClean="0">
                <a:cs typeface="B Koodak" panose="00000700000000000000" pitchFamily="2" charset="-78"/>
              </a:rPr>
              <a:t>در حسابداری بازرگانی به منظور رعایت اصل وضع هزینه های هر دوره ما</a:t>
            </a:r>
            <a:r>
              <a:rPr lang="en-US" sz="3000" b="1" dirty="0" err="1" smtClean="0">
                <a:cs typeface="B Koodak" panose="00000700000000000000" pitchFamily="2" charset="-78"/>
              </a:rPr>
              <a:t>لی</a:t>
            </a:r>
            <a:r>
              <a:rPr lang="fa-IR" sz="3000" b="1" dirty="0" smtClean="0">
                <a:cs typeface="B Koodak" panose="00000700000000000000" pitchFamily="2" charset="-78"/>
              </a:rPr>
              <a:t> از درامدهای متعلق به همان دوره و تعیین سود یا زیان سال مالی و وضعیت مالی واقعی در پایان هر دوره مالی </a:t>
            </a:r>
            <a:r>
              <a:rPr lang="en-US" sz="3000" b="1" dirty="0" err="1" smtClean="0">
                <a:cs typeface="B Koodak" panose="00000700000000000000" pitchFamily="2" charset="-78"/>
              </a:rPr>
              <a:t>معمولا</a:t>
            </a:r>
            <a:r>
              <a:rPr lang="fa-IR" sz="3000" b="1" dirty="0" smtClean="0">
                <a:cs typeface="B Koodak" panose="00000700000000000000" pitchFamily="2" charset="-78"/>
              </a:rPr>
              <a:t> از حسابداری تعهدی استفاده می شود. افتتاح حسابهایی مانند پیش پرداختها، هزینه های معوق و پیش دریافتها و همچنین به حساب دارایی منظور نمودن موجودی کالای پایان دوره مالی از نتایج به کار بردن حسابداری تعهدی است.</a:t>
            </a:r>
            <a:r>
              <a:rPr lang="en-US" sz="3000" b="1" dirty="0" smtClean="0">
                <a:cs typeface="B Koodak" panose="00000700000000000000" pitchFamily="2" charset="-78"/>
              </a:rPr>
              <a:t/>
            </a:r>
            <a:br>
              <a:rPr lang="en-US" sz="3000" b="1" dirty="0" smtClean="0">
                <a:cs typeface="B Koodak" panose="00000700000000000000" pitchFamily="2" charset="-78"/>
              </a:rPr>
            </a:br>
            <a:r>
              <a:rPr lang="en-US" sz="3000" b="1" dirty="0" err="1" smtClean="0">
                <a:cs typeface="B Koodak" panose="00000700000000000000" pitchFamily="2" charset="-78"/>
              </a:rPr>
              <a:t>دلایل</a:t>
            </a:r>
            <a:r>
              <a:rPr lang="en-US" sz="3000" b="1" dirty="0" smtClean="0">
                <a:cs typeface="B Koodak" panose="00000700000000000000" pitchFamily="2" charset="-78"/>
              </a:rPr>
              <a:t> </a:t>
            </a:r>
            <a:r>
              <a:rPr lang="en-US" sz="3000" b="1" dirty="0" err="1" smtClean="0">
                <a:cs typeface="B Koodak" panose="00000700000000000000" pitchFamily="2" charset="-78"/>
              </a:rPr>
              <a:t>دشواری</a:t>
            </a:r>
            <a:r>
              <a:rPr lang="en-US" sz="3000" b="1" dirty="0" smtClean="0">
                <a:cs typeface="B Koodak" panose="00000700000000000000" pitchFamily="2" charset="-78"/>
              </a:rPr>
              <a:t> </a:t>
            </a:r>
            <a:r>
              <a:rPr lang="en-US" sz="3000" b="1" dirty="0" err="1" smtClean="0">
                <a:cs typeface="B Koodak" panose="00000700000000000000" pitchFamily="2" charset="-78"/>
              </a:rPr>
              <a:t>استفاده</a:t>
            </a:r>
            <a:r>
              <a:rPr lang="en-US" sz="3000" b="1" dirty="0" smtClean="0">
                <a:cs typeface="B Koodak" panose="00000700000000000000" pitchFamily="2" charset="-78"/>
              </a:rPr>
              <a:t> </a:t>
            </a:r>
            <a:r>
              <a:rPr lang="en-US" sz="3000" b="1" dirty="0" err="1" smtClean="0">
                <a:cs typeface="B Koodak" panose="00000700000000000000" pitchFamily="2" charset="-78"/>
              </a:rPr>
              <a:t>ازروش</a:t>
            </a:r>
            <a:r>
              <a:rPr lang="en-US" sz="3000" b="1" dirty="0" smtClean="0">
                <a:cs typeface="B Koodak" panose="00000700000000000000" pitchFamily="2" charset="-78"/>
              </a:rPr>
              <a:t> </a:t>
            </a:r>
            <a:r>
              <a:rPr lang="en-US" sz="3000" b="1" dirty="0" err="1" smtClean="0">
                <a:cs typeface="B Koodak" panose="00000700000000000000" pitchFamily="2" charset="-78"/>
              </a:rPr>
              <a:t>تعهدی</a:t>
            </a:r>
            <a:r>
              <a:rPr lang="en-US" sz="3000" b="1" dirty="0" smtClean="0">
                <a:cs typeface="B Koodak" panose="00000700000000000000" pitchFamily="2" charset="-78"/>
              </a:rPr>
              <a:t>:</a:t>
            </a:r>
            <a:br>
              <a:rPr lang="en-US" sz="3000" b="1" dirty="0" smtClean="0">
                <a:cs typeface="B Koodak" panose="00000700000000000000" pitchFamily="2" charset="-78"/>
              </a:rPr>
            </a:br>
            <a:r>
              <a:rPr lang="en-US" sz="3000" b="1" dirty="0" err="1" smtClean="0">
                <a:solidFill>
                  <a:srgbClr val="002060"/>
                </a:solidFill>
                <a:cs typeface="B Koodak" panose="00000700000000000000" pitchFamily="2" charset="-78"/>
              </a:rPr>
              <a:t>الف</a:t>
            </a:r>
            <a:r>
              <a:rPr lang="en-US" sz="3000" b="1" dirty="0" smtClean="0">
                <a:solidFill>
                  <a:srgbClr val="002060"/>
                </a:solidFill>
                <a:cs typeface="B Koodak" panose="00000700000000000000" pitchFamily="2" charset="-78"/>
              </a:rPr>
              <a:t>(</a:t>
            </a:r>
            <a:r>
              <a:rPr lang="en-US" sz="3000" b="1" dirty="0" err="1" smtClean="0">
                <a:solidFill>
                  <a:srgbClr val="002060"/>
                </a:solidFill>
                <a:cs typeface="B Koodak" panose="00000700000000000000" pitchFamily="2" charset="-78"/>
              </a:rPr>
              <a:t>عدم</a:t>
            </a:r>
            <a:r>
              <a:rPr lang="en-US" sz="3000" b="1" dirty="0" smtClean="0">
                <a:solidFill>
                  <a:srgbClr val="002060"/>
                </a:solidFill>
                <a:cs typeface="B Koodak" panose="00000700000000000000" pitchFamily="2" charset="-78"/>
              </a:rPr>
              <a:t> </a:t>
            </a:r>
            <a:r>
              <a:rPr lang="en-US" sz="3000" b="1" dirty="0" err="1" smtClean="0">
                <a:solidFill>
                  <a:srgbClr val="002060"/>
                </a:solidFill>
                <a:cs typeface="B Koodak" panose="00000700000000000000" pitchFamily="2" charset="-78"/>
              </a:rPr>
              <a:t>امکان</a:t>
            </a:r>
            <a:r>
              <a:rPr lang="en-US" sz="3000" b="1" dirty="0" smtClean="0">
                <a:solidFill>
                  <a:srgbClr val="002060"/>
                </a:solidFill>
                <a:cs typeface="B Koodak" panose="00000700000000000000" pitchFamily="2" charset="-78"/>
              </a:rPr>
              <a:t> </a:t>
            </a:r>
            <a:r>
              <a:rPr lang="en-US" sz="3000" b="1" dirty="0" err="1" smtClean="0">
                <a:solidFill>
                  <a:srgbClr val="002060"/>
                </a:solidFill>
                <a:cs typeface="B Koodak" panose="00000700000000000000" pitchFamily="2" charset="-78"/>
              </a:rPr>
              <a:t>اندازه</a:t>
            </a:r>
            <a:r>
              <a:rPr lang="en-US" sz="3000" b="1" dirty="0" smtClean="0">
                <a:solidFill>
                  <a:srgbClr val="002060"/>
                </a:solidFill>
                <a:cs typeface="B Koodak" panose="00000700000000000000" pitchFamily="2" charset="-78"/>
              </a:rPr>
              <a:t> </a:t>
            </a:r>
            <a:r>
              <a:rPr lang="en-US" sz="3000" b="1" dirty="0" err="1" smtClean="0">
                <a:solidFill>
                  <a:srgbClr val="002060"/>
                </a:solidFill>
                <a:cs typeface="B Koodak" panose="00000700000000000000" pitchFamily="2" charset="-78"/>
              </a:rPr>
              <a:t>گیری</a:t>
            </a:r>
            <a:r>
              <a:rPr lang="en-US" sz="3000" b="1" dirty="0" smtClean="0">
                <a:solidFill>
                  <a:srgbClr val="002060"/>
                </a:solidFill>
                <a:cs typeface="B Koodak" panose="00000700000000000000" pitchFamily="2" charset="-78"/>
              </a:rPr>
              <a:t> </a:t>
            </a:r>
            <a:r>
              <a:rPr lang="en-US" sz="3000" b="1" dirty="0" err="1" smtClean="0">
                <a:solidFill>
                  <a:srgbClr val="002060"/>
                </a:solidFill>
                <a:cs typeface="B Koodak" panose="00000700000000000000" pitchFamily="2" charset="-78"/>
              </a:rPr>
              <a:t>دقیق</a:t>
            </a:r>
            <a:r>
              <a:rPr lang="en-US" sz="3000" b="1" dirty="0" smtClean="0">
                <a:solidFill>
                  <a:srgbClr val="002060"/>
                </a:solidFill>
                <a:cs typeface="B Koodak" panose="00000700000000000000" pitchFamily="2" charset="-78"/>
              </a:rPr>
              <a:t> </a:t>
            </a:r>
            <a:r>
              <a:rPr lang="en-US" sz="3000" b="1" dirty="0" err="1" smtClean="0">
                <a:solidFill>
                  <a:srgbClr val="002060"/>
                </a:solidFill>
                <a:cs typeface="B Koodak" panose="00000700000000000000" pitchFamily="2" charset="-78"/>
              </a:rPr>
              <a:t>میزان</a:t>
            </a:r>
            <a:r>
              <a:rPr lang="en-US" sz="3000" b="1" dirty="0" smtClean="0">
                <a:solidFill>
                  <a:srgbClr val="002060"/>
                </a:solidFill>
                <a:cs typeface="B Koodak" panose="00000700000000000000" pitchFamily="2" charset="-78"/>
              </a:rPr>
              <a:t> </a:t>
            </a:r>
            <a:r>
              <a:rPr lang="en-US" sz="3000" b="1" dirty="0" err="1" smtClean="0">
                <a:solidFill>
                  <a:srgbClr val="002060"/>
                </a:solidFill>
                <a:cs typeface="B Koodak" panose="00000700000000000000" pitchFamily="2" charset="-78"/>
              </a:rPr>
              <a:t>درآمد</a:t>
            </a:r>
            <a:r>
              <a:rPr lang="en-US" sz="3000" b="1" dirty="0" smtClean="0">
                <a:solidFill>
                  <a:srgbClr val="002060"/>
                </a:solidFill>
                <a:cs typeface="B Koodak" panose="00000700000000000000" pitchFamily="2" charset="-78"/>
              </a:rPr>
              <a:t/>
            </a:r>
            <a:br>
              <a:rPr lang="en-US" sz="3000" b="1" dirty="0" smtClean="0">
                <a:solidFill>
                  <a:srgbClr val="002060"/>
                </a:solidFill>
                <a:cs typeface="B Koodak" panose="00000700000000000000" pitchFamily="2" charset="-78"/>
              </a:rPr>
            </a:br>
            <a:r>
              <a:rPr lang="en-US" sz="3000" b="1" dirty="0" smtClean="0">
                <a:solidFill>
                  <a:srgbClr val="002060"/>
                </a:solidFill>
                <a:cs typeface="B Koodak" panose="00000700000000000000" pitchFamily="2" charset="-78"/>
              </a:rPr>
              <a:t>ب(</a:t>
            </a:r>
            <a:r>
              <a:rPr lang="en-US" sz="3000" b="1" dirty="0" err="1" smtClean="0">
                <a:solidFill>
                  <a:srgbClr val="002060"/>
                </a:solidFill>
                <a:cs typeface="B Koodak" panose="00000700000000000000" pitchFamily="2" charset="-78"/>
              </a:rPr>
              <a:t>عدم</a:t>
            </a:r>
            <a:r>
              <a:rPr lang="en-US" sz="3000" b="1" dirty="0" smtClean="0">
                <a:solidFill>
                  <a:srgbClr val="002060"/>
                </a:solidFill>
                <a:cs typeface="B Koodak" panose="00000700000000000000" pitchFamily="2" charset="-78"/>
              </a:rPr>
              <a:t> </a:t>
            </a:r>
            <a:r>
              <a:rPr lang="en-US" sz="3000" b="1" dirty="0" err="1" smtClean="0">
                <a:solidFill>
                  <a:srgbClr val="002060"/>
                </a:solidFill>
                <a:cs typeface="B Koodak" panose="00000700000000000000" pitchFamily="2" charset="-78"/>
              </a:rPr>
              <a:t>اطمینان</a:t>
            </a:r>
            <a:r>
              <a:rPr lang="en-US" sz="3000" b="1" dirty="0" smtClean="0">
                <a:solidFill>
                  <a:srgbClr val="002060"/>
                </a:solidFill>
                <a:cs typeface="B Koodak" panose="00000700000000000000" pitchFamily="2" charset="-78"/>
              </a:rPr>
              <a:t> </a:t>
            </a:r>
            <a:r>
              <a:rPr lang="en-US" sz="3000" b="1" dirty="0" err="1" smtClean="0">
                <a:solidFill>
                  <a:srgbClr val="002060"/>
                </a:solidFill>
                <a:cs typeface="B Koodak" panose="00000700000000000000" pitchFamily="2" charset="-78"/>
              </a:rPr>
              <a:t>از</a:t>
            </a:r>
            <a:r>
              <a:rPr lang="en-US" sz="3000" b="1" dirty="0" smtClean="0">
                <a:solidFill>
                  <a:srgbClr val="002060"/>
                </a:solidFill>
                <a:cs typeface="B Koodak" panose="00000700000000000000" pitchFamily="2" charset="-78"/>
              </a:rPr>
              <a:t> </a:t>
            </a:r>
            <a:r>
              <a:rPr lang="en-US" sz="3000" b="1" dirty="0" err="1" smtClean="0">
                <a:solidFill>
                  <a:srgbClr val="002060"/>
                </a:solidFill>
                <a:cs typeface="B Koodak" panose="00000700000000000000" pitchFamily="2" charset="-78"/>
              </a:rPr>
              <a:t>وصول</a:t>
            </a:r>
            <a:r>
              <a:rPr lang="en-US" sz="3000" b="1" dirty="0" smtClean="0">
                <a:solidFill>
                  <a:srgbClr val="002060"/>
                </a:solidFill>
                <a:cs typeface="B Koodak" panose="00000700000000000000" pitchFamily="2" charset="-78"/>
              </a:rPr>
              <a:t> </a:t>
            </a:r>
            <a:r>
              <a:rPr lang="en-US" sz="3000" b="1" dirty="0" err="1" smtClean="0">
                <a:solidFill>
                  <a:srgbClr val="002060"/>
                </a:solidFill>
                <a:cs typeface="B Koodak" panose="00000700000000000000" pitchFamily="2" charset="-78"/>
              </a:rPr>
              <a:t>درآمد</a:t>
            </a:r>
            <a:r>
              <a:rPr lang="en-US" sz="3000" b="1" dirty="0" smtClean="0">
                <a:solidFill>
                  <a:srgbClr val="002060"/>
                </a:solidFill>
                <a:cs typeface="B Koodak" panose="00000700000000000000" pitchFamily="2" charset="-78"/>
              </a:rPr>
              <a:t> </a:t>
            </a:r>
            <a:r>
              <a:rPr lang="en-US" sz="3000" b="1" dirty="0" err="1" smtClean="0">
                <a:solidFill>
                  <a:srgbClr val="002060"/>
                </a:solidFill>
                <a:cs typeface="B Koodak" panose="00000700000000000000" pitchFamily="2" charset="-78"/>
              </a:rPr>
              <a:t>در</a:t>
            </a:r>
            <a:r>
              <a:rPr lang="en-US" sz="3000" b="1" dirty="0" smtClean="0">
                <a:solidFill>
                  <a:srgbClr val="002060"/>
                </a:solidFill>
                <a:cs typeface="B Koodak" panose="00000700000000000000" pitchFamily="2" charset="-78"/>
              </a:rPr>
              <a:t> </a:t>
            </a:r>
            <a:r>
              <a:rPr lang="en-US" sz="3000" b="1" dirty="0" err="1" smtClean="0">
                <a:solidFill>
                  <a:srgbClr val="002060"/>
                </a:solidFill>
                <a:cs typeface="B Koodak" panose="00000700000000000000" pitchFamily="2" charset="-78"/>
              </a:rPr>
              <a:t>کوتاه</a:t>
            </a:r>
            <a:r>
              <a:rPr lang="en-US" sz="3000" b="1" dirty="0" smtClean="0">
                <a:solidFill>
                  <a:srgbClr val="002060"/>
                </a:solidFill>
                <a:cs typeface="B Koodak" panose="00000700000000000000" pitchFamily="2" charset="-78"/>
              </a:rPr>
              <a:t> </a:t>
            </a:r>
            <a:r>
              <a:rPr lang="en-US" sz="3000" b="1" dirty="0" err="1" smtClean="0">
                <a:solidFill>
                  <a:srgbClr val="002060"/>
                </a:solidFill>
                <a:cs typeface="B Koodak" panose="00000700000000000000" pitchFamily="2" charset="-78"/>
              </a:rPr>
              <a:t>مدت</a:t>
            </a:r>
            <a:r>
              <a:rPr lang="en-US" sz="2800" b="1" dirty="0" smtClean="0"/>
              <a:t/>
            </a:r>
            <a:br>
              <a:rPr lang="en-US" sz="2800" b="1" dirty="0" smtClean="0"/>
            </a:br>
            <a:endParaRPr lang="fa-IR" sz="2800" b="1" dirty="0" smtClean="0"/>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6297952"/>
          </a:xfrm>
        </p:spPr>
        <p:txBody>
          <a:bodyPr>
            <a:noAutofit/>
          </a:bodyPr>
          <a:lstStyle/>
          <a:p>
            <a:pPr algn="r"/>
            <a:r>
              <a:rPr lang="fa-IR" sz="4000" b="1" dirty="0" smtClean="0">
                <a:solidFill>
                  <a:schemeClr val="accent1"/>
                </a:solidFill>
                <a:latin typeface="Arial" pitchFamily="34" charset="0"/>
                <a:cs typeface="B Koodak" panose="00000700000000000000" pitchFamily="2" charset="-78"/>
              </a:rPr>
              <a:t>مزایای حسابداری تعهدی:</a:t>
            </a:r>
            <a:r>
              <a:rPr lang="fa-IR" sz="2500" b="1" dirty="0" smtClean="0">
                <a:latin typeface="Arial" pitchFamily="34" charset="0"/>
                <a:cs typeface="B Koodak" panose="00000700000000000000" pitchFamily="2" charset="-78"/>
              </a:rPr>
              <a:t/>
            </a:r>
            <a:br>
              <a:rPr lang="fa-IR" sz="2500" b="1" dirty="0" smtClean="0">
                <a:latin typeface="Arial" pitchFamily="34" charset="0"/>
                <a:cs typeface="B Koodak" panose="00000700000000000000" pitchFamily="2" charset="-78"/>
              </a:rPr>
            </a:br>
            <a:r>
              <a:rPr lang="fa-IR" sz="2500" b="1" dirty="0" smtClean="0">
                <a:latin typeface="Arial" pitchFamily="34" charset="0"/>
                <a:cs typeface="B Koodak" panose="00000700000000000000" pitchFamily="2" charset="-78"/>
              </a:rPr>
              <a:t>1- حسابداری تعهدی برای تعیین بهای تمام شده و هزینه های واقعی اجرای برنامه ها، عملیات و فعالیتهای سازمانهای دولتی در قالب اعتبارات مصوب ضروری می باشد.</a:t>
            </a:r>
            <a:br>
              <a:rPr lang="fa-IR" sz="2500" b="1" dirty="0" smtClean="0">
                <a:latin typeface="Arial" pitchFamily="34" charset="0"/>
                <a:cs typeface="B Koodak" panose="00000700000000000000" pitchFamily="2" charset="-78"/>
              </a:rPr>
            </a:br>
            <a:r>
              <a:rPr lang="fa-IR" sz="2500" b="1" dirty="0" smtClean="0">
                <a:latin typeface="Arial" pitchFamily="34" charset="0"/>
                <a:cs typeface="B Koodak" panose="00000700000000000000" pitchFamily="2" charset="-78"/>
              </a:rPr>
              <a:t>2- کنترل دقیق درامدها و سایر منابع تامین اعتبار و هزینه ها و سایر پرداختهای حسابهای مستقل در صورتی میسر خواهد بود که از مبنای حسابداری تعهدی استفاده شود.</a:t>
            </a:r>
            <a:br>
              <a:rPr lang="fa-IR" sz="2500" b="1" dirty="0" smtClean="0">
                <a:latin typeface="Arial" pitchFamily="34" charset="0"/>
                <a:cs typeface="B Koodak" panose="00000700000000000000" pitchFamily="2" charset="-78"/>
              </a:rPr>
            </a:br>
            <a:r>
              <a:rPr lang="fa-IR" sz="2500" b="1" dirty="0" smtClean="0">
                <a:latin typeface="Arial" pitchFamily="34" charset="0"/>
                <a:cs typeface="B Koodak" panose="00000700000000000000" pitchFamily="2" charset="-78"/>
              </a:rPr>
              <a:t>3- مبنای تعهدی اطلاعات کاملتر و جامعتری جهت نظارت بر عملکرد سازمانهای دولتی و ارزیابی آنها در اختیار قوه مقننه، دولت و سایر مراجع قانونی و افراد کشور قرار می دهد.</a:t>
            </a:r>
            <a:br>
              <a:rPr lang="fa-IR" sz="2500" b="1" dirty="0" smtClean="0">
                <a:latin typeface="Arial" pitchFamily="34" charset="0"/>
                <a:cs typeface="B Koodak" panose="00000700000000000000" pitchFamily="2" charset="-78"/>
              </a:rPr>
            </a:br>
            <a:r>
              <a:rPr lang="fa-IR" sz="2500" b="1" dirty="0" smtClean="0">
                <a:latin typeface="Arial" pitchFamily="34" charset="0"/>
                <a:cs typeface="B Koodak" panose="00000700000000000000" pitchFamily="2" charset="-78"/>
              </a:rPr>
              <a:t>4- حسابداری تعهدی اطلاعات و گزارشهای مالی صحیح تر و دقیق تری جهت برنامه ریزی و تصمیم گیری و اجرای عملیات و برنامه ها در اختیار مدیران سازمانهای دولتی قرار میدهد.</a:t>
            </a:r>
            <a:br>
              <a:rPr lang="fa-IR" sz="2500" b="1" dirty="0" smtClean="0">
                <a:latin typeface="Arial" pitchFamily="34" charset="0"/>
                <a:cs typeface="B Koodak" panose="00000700000000000000" pitchFamily="2" charset="-78"/>
              </a:rPr>
            </a:br>
            <a:r>
              <a:rPr lang="fa-IR" sz="2500" b="1" dirty="0" smtClean="0">
                <a:latin typeface="Arial" pitchFamily="34" charset="0"/>
                <a:cs typeface="B Koodak" panose="00000700000000000000" pitchFamily="2" charset="-78"/>
              </a:rPr>
              <a:t>5- در برخی حسابهای مستقل و سازمانهای دولتی انتفاعی شناخت درامدها و هزینه های واقعی و تعلق آنها به دوره مالی و نیز تعیین وضع مالی صحیح در پایان دوره مالی فقط با به کار گیری حسابداری تعهدی مقدور است.</a:t>
            </a:r>
            <a:endParaRPr lang="fa-IR" sz="2500" dirty="0">
              <a:cs typeface="B Koodak" panose="00000700000000000000" pitchFamily="2" charset="-78"/>
            </a:endParaRP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476672"/>
            <a:ext cx="7498080" cy="720080"/>
          </a:xfrm>
        </p:spPr>
        <p:txBody>
          <a:bodyPr>
            <a:normAutofit fontScale="90000"/>
          </a:bodyPr>
          <a:lstStyle/>
          <a:p>
            <a:pPr algn="r"/>
            <a:r>
              <a:rPr lang="en-US" dirty="0" err="1" smtClean="0">
                <a:solidFill>
                  <a:srgbClr val="C00000"/>
                </a:solidFill>
                <a:cs typeface="B Koodak" panose="00000700000000000000" pitchFamily="2" charset="-78"/>
              </a:rPr>
              <a:t>مثال</a:t>
            </a:r>
            <a:r>
              <a:rPr lang="en-US" dirty="0" smtClean="0">
                <a:solidFill>
                  <a:srgbClr val="C00000"/>
                </a:solidFill>
                <a:cs typeface="B Koodak" panose="00000700000000000000" pitchFamily="2" charset="-78"/>
              </a:rPr>
              <a:t> </a:t>
            </a:r>
            <a:r>
              <a:rPr lang="en-US" dirty="0" err="1" smtClean="0">
                <a:solidFill>
                  <a:srgbClr val="C00000"/>
                </a:solidFill>
                <a:cs typeface="B Koodak" panose="00000700000000000000" pitchFamily="2" charset="-78"/>
              </a:rPr>
              <a:t>برای</a:t>
            </a:r>
            <a:r>
              <a:rPr lang="en-US" dirty="0" smtClean="0">
                <a:solidFill>
                  <a:srgbClr val="C00000"/>
                </a:solidFill>
                <a:cs typeface="B Koodak" panose="00000700000000000000" pitchFamily="2" charset="-78"/>
              </a:rPr>
              <a:t> </a:t>
            </a:r>
            <a:r>
              <a:rPr lang="en-US" dirty="0" err="1" smtClean="0">
                <a:solidFill>
                  <a:srgbClr val="C00000"/>
                </a:solidFill>
                <a:cs typeface="B Koodak" panose="00000700000000000000" pitchFamily="2" charset="-78"/>
              </a:rPr>
              <a:t>تعهدی</a:t>
            </a:r>
            <a:r>
              <a:rPr lang="en-US" dirty="0" smtClean="0">
                <a:solidFill>
                  <a:srgbClr val="C00000"/>
                </a:solidFill>
                <a:cs typeface="B Koodak" panose="00000700000000000000" pitchFamily="2" charset="-78"/>
              </a:rPr>
              <a:t> </a:t>
            </a:r>
            <a:r>
              <a:rPr lang="en-US" dirty="0" err="1" smtClean="0">
                <a:solidFill>
                  <a:srgbClr val="C00000"/>
                </a:solidFill>
                <a:cs typeface="B Koodak" panose="00000700000000000000" pitchFamily="2" charset="-78"/>
              </a:rPr>
              <a:t>کامل</a:t>
            </a:r>
            <a:endParaRPr lang="en-US" dirty="0">
              <a:solidFill>
                <a:srgbClr val="C00000"/>
              </a:solidFill>
              <a:cs typeface="B Koodak" panose="00000700000000000000" pitchFamily="2" charset="-78"/>
            </a:endParaRPr>
          </a:p>
        </p:txBody>
      </p:sp>
      <p:sp>
        <p:nvSpPr>
          <p:cNvPr id="3" name="Content Placeholder 2"/>
          <p:cNvSpPr>
            <a:spLocks noGrp="1"/>
          </p:cNvSpPr>
          <p:nvPr>
            <p:ph idx="1"/>
          </p:nvPr>
        </p:nvSpPr>
        <p:spPr>
          <a:xfrm>
            <a:off x="1435608" y="1268760"/>
            <a:ext cx="7498080" cy="5400600"/>
          </a:xfrm>
        </p:spPr>
        <p:txBody>
          <a:bodyPr>
            <a:normAutofit lnSpcReduction="10000"/>
          </a:bodyPr>
          <a:lstStyle/>
          <a:p>
            <a:pPr>
              <a:buNone/>
            </a:pPr>
            <a:r>
              <a:rPr lang="en-US" sz="2800" dirty="0" err="1" smtClean="0">
                <a:cs typeface="B Koodak" panose="00000700000000000000" pitchFamily="2" charset="-78"/>
              </a:rPr>
              <a:t>اداره</a:t>
            </a:r>
            <a:r>
              <a:rPr lang="en-US" sz="2800" dirty="0" smtClean="0">
                <a:cs typeface="B Koodak" panose="00000700000000000000" pitchFamily="2" charset="-78"/>
              </a:rPr>
              <a:t> </a:t>
            </a:r>
            <a:r>
              <a:rPr lang="en-US" sz="2800" dirty="0" err="1" smtClean="0">
                <a:cs typeface="B Koodak" panose="00000700000000000000" pitchFamily="2" charset="-78"/>
              </a:rPr>
              <a:t>امور</a:t>
            </a:r>
            <a:r>
              <a:rPr lang="en-US" sz="2800" dirty="0" smtClean="0">
                <a:cs typeface="B Koodak" panose="00000700000000000000" pitchFamily="2" charset="-78"/>
              </a:rPr>
              <a:t> </a:t>
            </a:r>
            <a:r>
              <a:rPr lang="en-US" sz="2800" dirty="0" err="1" smtClean="0">
                <a:cs typeface="B Koodak" panose="00000700000000000000" pitchFamily="2" charset="-78"/>
              </a:rPr>
              <a:t>مالیاتی</a:t>
            </a:r>
            <a:r>
              <a:rPr lang="en-US" sz="2800" dirty="0" smtClean="0">
                <a:cs typeface="B Koodak" panose="00000700000000000000" pitchFamily="2" charset="-78"/>
              </a:rPr>
              <a:t> </a:t>
            </a:r>
            <a:r>
              <a:rPr lang="en-US" sz="2800" dirty="0" err="1" smtClean="0">
                <a:cs typeface="B Koodak" panose="00000700000000000000" pitchFamily="2" charset="-78"/>
              </a:rPr>
              <a:t>شیرازپرونده</a:t>
            </a:r>
            <a:r>
              <a:rPr lang="en-US" sz="2800" dirty="0" smtClean="0">
                <a:cs typeface="B Koodak" panose="00000700000000000000" pitchFamily="2" charset="-78"/>
              </a:rPr>
              <a:t> </a:t>
            </a:r>
            <a:r>
              <a:rPr lang="en-US" sz="2800" dirty="0" err="1" smtClean="0">
                <a:cs typeface="B Koodak" panose="00000700000000000000" pitchFamily="2" charset="-78"/>
              </a:rPr>
              <a:t>املاک</a:t>
            </a:r>
            <a:r>
              <a:rPr lang="en-US" sz="2800" dirty="0" smtClean="0">
                <a:cs typeface="B Koodak" panose="00000700000000000000" pitchFamily="2" charset="-78"/>
              </a:rPr>
              <a:t> </a:t>
            </a:r>
            <a:r>
              <a:rPr lang="en-US" sz="2800" dirty="0" err="1" smtClean="0">
                <a:cs typeface="B Koodak" panose="00000700000000000000" pitchFamily="2" charset="-78"/>
              </a:rPr>
              <a:t>یک</a:t>
            </a:r>
            <a:r>
              <a:rPr lang="en-US" sz="2800" dirty="0" smtClean="0">
                <a:cs typeface="B Koodak" panose="00000700000000000000" pitchFamily="2" charset="-78"/>
              </a:rPr>
              <a:t> </a:t>
            </a:r>
            <a:r>
              <a:rPr lang="en-US" sz="2800" dirty="0" err="1" smtClean="0">
                <a:cs typeface="B Koodak" panose="00000700000000000000" pitchFamily="2" charset="-78"/>
              </a:rPr>
              <a:t>مودی</a:t>
            </a:r>
            <a:r>
              <a:rPr lang="en-US" sz="2800" dirty="0" smtClean="0">
                <a:cs typeface="B Koodak" panose="00000700000000000000" pitchFamily="2" charset="-78"/>
              </a:rPr>
              <a:t> </a:t>
            </a:r>
            <a:r>
              <a:rPr lang="en-US" sz="2800" dirty="0" err="1" smtClean="0">
                <a:cs typeface="B Koodak" panose="00000700000000000000" pitchFamily="2" charset="-78"/>
              </a:rPr>
              <a:t>را</a:t>
            </a:r>
            <a:r>
              <a:rPr lang="en-US" sz="2800" dirty="0" smtClean="0">
                <a:cs typeface="B Koodak" panose="00000700000000000000" pitchFamily="2" charset="-78"/>
              </a:rPr>
              <a:t> </a:t>
            </a:r>
            <a:r>
              <a:rPr lang="en-US" sz="2800" dirty="0" err="1" smtClean="0">
                <a:cs typeface="B Koodak" panose="00000700000000000000" pitchFamily="2" charset="-78"/>
              </a:rPr>
              <a:t>در</a:t>
            </a:r>
            <a:r>
              <a:rPr lang="en-US" sz="2800" dirty="0" smtClean="0">
                <a:cs typeface="B Koodak" panose="00000700000000000000" pitchFamily="2" charset="-78"/>
              </a:rPr>
              <a:t> </a:t>
            </a:r>
            <a:r>
              <a:rPr lang="en-US" sz="2800" dirty="0" err="1" smtClean="0">
                <a:cs typeface="B Koodak" panose="00000700000000000000" pitchFamily="2" charset="-78"/>
              </a:rPr>
              <a:t>دهم</a:t>
            </a:r>
            <a:r>
              <a:rPr lang="en-US" sz="2800" dirty="0" smtClean="0">
                <a:cs typeface="B Koodak" panose="00000700000000000000" pitchFamily="2" charset="-78"/>
              </a:rPr>
              <a:t> </a:t>
            </a:r>
            <a:r>
              <a:rPr lang="en-US" sz="2800" dirty="0" err="1" smtClean="0">
                <a:cs typeface="B Koodak" panose="00000700000000000000" pitchFamily="2" charset="-78"/>
              </a:rPr>
              <a:t>خرداد</a:t>
            </a:r>
            <a:r>
              <a:rPr lang="en-US" sz="2800" dirty="0" smtClean="0">
                <a:cs typeface="B Koodak" panose="00000700000000000000" pitchFamily="2" charset="-78"/>
              </a:rPr>
              <a:t> </a:t>
            </a:r>
            <a:r>
              <a:rPr lang="en-US" sz="2800" dirty="0" err="1" smtClean="0">
                <a:cs typeface="B Koodak" panose="00000700000000000000" pitchFamily="2" charset="-78"/>
              </a:rPr>
              <a:t>سال</a:t>
            </a:r>
            <a:r>
              <a:rPr lang="en-US" sz="2800" dirty="0" smtClean="0">
                <a:cs typeface="B Koodak" panose="00000700000000000000" pitchFamily="2" charset="-78"/>
              </a:rPr>
              <a:t> 79 </a:t>
            </a:r>
            <a:r>
              <a:rPr lang="en-US" sz="2800" dirty="0" err="1" smtClean="0">
                <a:cs typeface="B Koodak" panose="00000700000000000000" pitchFamily="2" charset="-78"/>
              </a:rPr>
              <a:t>مورد</a:t>
            </a:r>
            <a:r>
              <a:rPr lang="en-US" sz="2800" dirty="0" smtClean="0">
                <a:cs typeface="B Koodak" panose="00000700000000000000" pitchFamily="2" charset="-78"/>
              </a:rPr>
              <a:t> </a:t>
            </a:r>
            <a:r>
              <a:rPr lang="en-US" sz="2800" dirty="0" err="1" smtClean="0">
                <a:cs typeface="B Koodak" panose="00000700000000000000" pitchFamily="2" charset="-78"/>
              </a:rPr>
              <a:t>بررسی</a:t>
            </a:r>
            <a:r>
              <a:rPr lang="en-US" sz="2800" dirty="0" smtClean="0">
                <a:cs typeface="B Koodak" panose="00000700000000000000" pitchFamily="2" charset="-78"/>
              </a:rPr>
              <a:t> </a:t>
            </a:r>
            <a:r>
              <a:rPr lang="en-US" sz="2800" dirty="0" err="1" smtClean="0">
                <a:cs typeface="B Koodak" panose="00000700000000000000" pitchFamily="2" charset="-78"/>
              </a:rPr>
              <a:t>قرار</a:t>
            </a:r>
            <a:r>
              <a:rPr lang="en-US" sz="2800" dirty="0" smtClean="0">
                <a:cs typeface="B Koodak" panose="00000700000000000000" pitchFamily="2" charset="-78"/>
              </a:rPr>
              <a:t> </a:t>
            </a:r>
            <a:r>
              <a:rPr lang="en-US" sz="2800" dirty="0" err="1" smtClean="0">
                <a:cs typeface="B Koodak" panose="00000700000000000000" pitchFamily="2" charset="-78"/>
              </a:rPr>
              <a:t>می</a:t>
            </a:r>
            <a:r>
              <a:rPr lang="en-US" sz="2800" dirty="0" smtClean="0">
                <a:cs typeface="B Koodak" panose="00000700000000000000" pitchFamily="2" charset="-78"/>
              </a:rPr>
              <a:t> </a:t>
            </a:r>
            <a:r>
              <a:rPr lang="en-US" sz="2800" dirty="0" err="1" smtClean="0">
                <a:cs typeface="B Koodak" panose="00000700000000000000" pitchFamily="2" charset="-78"/>
              </a:rPr>
              <a:t>دهد</a:t>
            </a:r>
            <a:r>
              <a:rPr lang="en-US" sz="2800" dirty="0" smtClean="0">
                <a:cs typeface="B Koodak" panose="00000700000000000000" pitchFamily="2" charset="-78"/>
              </a:rPr>
              <a:t> و </a:t>
            </a:r>
            <a:r>
              <a:rPr lang="en-US" sz="2800" dirty="0" err="1" smtClean="0">
                <a:cs typeface="B Koodak" panose="00000700000000000000" pitchFamily="2" charset="-78"/>
              </a:rPr>
              <a:t>با</a:t>
            </a:r>
            <a:r>
              <a:rPr lang="en-US" sz="2800" dirty="0" smtClean="0">
                <a:cs typeface="B Koodak" panose="00000700000000000000" pitchFamily="2" charset="-78"/>
              </a:rPr>
              <a:t> </a:t>
            </a:r>
            <a:r>
              <a:rPr lang="en-US" sz="2800" dirty="0" err="1" smtClean="0">
                <a:cs typeface="B Koodak" panose="00000700000000000000" pitchFamily="2" charset="-78"/>
              </a:rPr>
              <a:t>توجه</a:t>
            </a:r>
            <a:r>
              <a:rPr lang="en-US" sz="2800" dirty="0" smtClean="0">
                <a:cs typeface="B Koodak" panose="00000700000000000000" pitchFamily="2" charset="-78"/>
              </a:rPr>
              <a:t> </a:t>
            </a:r>
            <a:r>
              <a:rPr lang="en-US" sz="2800" dirty="0" err="1" smtClean="0">
                <a:cs typeface="B Koodak" panose="00000700000000000000" pitchFamily="2" charset="-78"/>
              </a:rPr>
              <a:t>به</a:t>
            </a:r>
            <a:r>
              <a:rPr lang="en-US" sz="2800" dirty="0" smtClean="0">
                <a:cs typeface="B Koodak" panose="00000700000000000000" pitchFamily="2" charset="-78"/>
              </a:rPr>
              <a:t> </a:t>
            </a:r>
            <a:r>
              <a:rPr lang="en-US" sz="2800" dirty="0" err="1" smtClean="0">
                <a:cs typeface="B Koodak" panose="00000700000000000000" pitchFamily="2" charset="-78"/>
              </a:rPr>
              <a:t>قانون</a:t>
            </a:r>
            <a:r>
              <a:rPr lang="en-US" sz="2800" dirty="0" smtClean="0">
                <a:cs typeface="B Koodak" panose="00000700000000000000" pitchFamily="2" charset="-78"/>
              </a:rPr>
              <a:t> </a:t>
            </a:r>
            <a:r>
              <a:rPr lang="en-US" sz="2800" dirty="0" err="1" smtClean="0">
                <a:cs typeface="B Koodak" panose="00000700000000000000" pitchFamily="2" charset="-78"/>
              </a:rPr>
              <a:t>مالیاتهای</a:t>
            </a:r>
            <a:r>
              <a:rPr lang="en-US" sz="2800" dirty="0" smtClean="0">
                <a:cs typeface="B Koodak" panose="00000700000000000000" pitchFamily="2" charset="-78"/>
              </a:rPr>
              <a:t> </a:t>
            </a:r>
            <a:r>
              <a:rPr lang="en-US" sz="2800" dirty="0" err="1" smtClean="0">
                <a:cs typeface="B Koodak" panose="00000700000000000000" pitchFamily="2" charset="-78"/>
              </a:rPr>
              <a:t>مستقیم</a:t>
            </a:r>
            <a:r>
              <a:rPr lang="en-US" sz="2800" dirty="0" smtClean="0">
                <a:cs typeface="B Koodak" panose="00000700000000000000" pitchFamily="2" charset="-78"/>
              </a:rPr>
              <a:t> </a:t>
            </a:r>
            <a:r>
              <a:rPr lang="en-US" sz="2800" dirty="0" err="1" smtClean="0">
                <a:cs typeface="B Koodak" panose="00000700000000000000" pitchFamily="2" charset="-78"/>
              </a:rPr>
              <a:t>مبلغ</a:t>
            </a:r>
            <a:r>
              <a:rPr lang="en-US" sz="2800" dirty="0" smtClean="0">
                <a:cs typeface="B Koodak" panose="00000700000000000000" pitchFamily="2" charset="-78"/>
              </a:rPr>
              <a:t> 4000000 </a:t>
            </a:r>
            <a:r>
              <a:rPr lang="en-US" sz="2800" dirty="0" err="1" smtClean="0">
                <a:cs typeface="B Koodak" panose="00000700000000000000" pitchFamily="2" charset="-78"/>
              </a:rPr>
              <a:t>ریال</a:t>
            </a:r>
            <a:r>
              <a:rPr lang="en-US" sz="2800" dirty="0" smtClean="0">
                <a:cs typeface="B Koodak" panose="00000700000000000000" pitchFamily="2" charset="-78"/>
              </a:rPr>
              <a:t> </a:t>
            </a:r>
            <a:r>
              <a:rPr lang="en-US" sz="2800" dirty="0" err="1" smtClean="0">
                <a:cs typeface="B Koodak" panose="00000700000000000000" pitchFamily="2" charset="-78"/>
              </a:rPr>
              <a:t>مالیات</a:t>
            </a:r>
            <a:r>
              <a:rPr lang="en-US" sz="2800" dirty="0" smtClean="0">
                <a:cs typeface="B Koodak" panose="00000700000000000000" pitchFamily="2" charset="-78"/>
              </a:rPr>
              <a:t> </a:t>
            </a:r>
            <a:r>
              <a:rPr lang="en-US" sz="2800" dirty="0" err="1" smtClean="0">
                <a:cs typeface="B Koodak" panose="00000700000000000000" pitchFamily="2" charset="-78"/>
              </a:rPr>
              <a:t>تشخیص</a:t>
            </a:r>
            <a:r>
              <a:rPr lang="en-US" sz="2800" dirty="0" smtClean="0">
                <a:cs typeface="B Koodak" panose="00000700000000000000" pitchFamily="2" charset="-78"/>
              </a:rPr>
              <a:t> و </a:t>
            </a:r>
            <a:r>
              <a:rPr lang="en-US" sz="2800" dirty="0" err="1" smtClean="0">
                <a:cs typeface="B Koodak" panose="00000700000000000000" pitchFamily="2" charset="-78"/>
              </a:rPr>
              <a:t>به</a:t>
            </a:r>
            <a:r>
              <a:rPr lang="en-US" sz="2800" dirty="0" smtClean="0">
                <a:cs typeface="B Koodak" panose="00000700000000000000" pitchFamily="2" charset="-78"/>
              </a:rPr>
              <a:t> </a:t>
            </a:r>
            <a:r>
              <a:rPr lang="en-US" sz="2800" dirty="0" err="1" smtClean="0">
                <a:cs typeface="B Koodak" panose="00000700000000000000" pitchFamily="2" charset="-78"/>
              </a:rPr>
              <a:t>ایشان</a:t>
            </a:r>
            <a:r>
              <a:rPr lang="en-US" sz="2800" dirty="0" smtClean="0">
                <a:cs typeface="B Koodak" panose="00000700000000000000" pitchFamily="2" charset="-78"/>
              </a:rPr>
              <a:t> </a:t>
            </a:r>
            <a:r>
              <a:rPr lang="en-US" sz="2800" dirty="0" err="1" smtClean="0">
                <a:cs typeface="B Koodak" panose="00000700000000000000" pitchFamily="2" charset="-78"/>
              </a:rPr>
              <a:t>ابلاغ</a:t>
            </a:r>
            <a:r>
              <a:rPr lang="en-US" sz="2800" dirty="0" smtClean="0">
                <a:cs typeface="B Koodak" panose="00000700000000000000" pitchFamily="2" charset="-78"/>
              </a:rPr>
              <a:t> </a:t>
            </a:r>
            <a:r>
              <a:rPr lang="en-US" sz="2800" dirty="0" err="1" smtClean="0">
                <a:cs typeface="B Koodak" panose="00000700000000000000" pitchFamily="2" charset="-78"/>
              </a:rPr>
              <a:t>نموده</a:t>
            </a:r>
            <a:r>
              <a:rPr lang="en-US" sz="2800" dirty="0" smtClean="0">
                <a:cs typeface="B Koodak" panose="00000700000000000000" pitchFamily="2" charset="-78"/>
              </a:rPr>
              <a:t> </a:t>
            </a:r>
            <a:r>
              <a:rPr lang="en-US" sz="2800" dirty="0" err="1" smtClean="0">
                <a:cs typeface="B Koodak" panose="00000700000000000000" pitchFamily="2" charset="-78"/>
              </a:rPr>
              <a:t>مودی</a:t>
            </a:r>
            <a:r>
              <a:rPr lang="en-US" sz="2800" dirty="0" smtClean="0">
                <a:cs typeface="B Koodak" panose="00000700000000000000" pitchFamily="2" charset="-78"/>
              </a:rPr>
              <a:t> </a:t>
            </a:r>
            <a:r>
              <a:rPr lang="en-US" sz="2800" dirty="0" err="1" smtClean="0">
                <a:cs typeface="B Koodak" panose="00000700000000000000" pitchFamily="2" charset="-78"/>
              </a:rPr>
              <a:t>مورد</a:t>
            </a:r>
            <a:r>
              <a:rPr lang="en-US" sz="2800" dirty="0" smtClean="0">
                <a:cs typeface="B Koodak" panose="00000700000000000000" pitchFamily="2" charset="-78"/>
              </a:rPr>
              <a:t> </a:t>
            </a:r>
            <a:r>
              <a:rPr lang="en-US" sz="2800" dirty="0" err="1" smtClean="0">
                <a:cs typeface="B Koodak" panose="00000700000000000000" pitchFamily="2" charset="-78"/>
              </a:rPr>
              <a:t>بحث</a:t>
            </a:r>
            <a:r>
              <a:rPr lang="en-US" sz="2800" dirty="0" smtClean="0">
                <a:cs typeface="B Koodak" panose="00000700000000000000" pitchFamily="2" charset="-78"/>
              </a:rPr>
              <a:t> </a:t>
            </a:r>
            <a:r>
              <a:rPr lang="en-US" sz="2800" dirty="0" err="1" smtClean="0">
                <a:cs typeface="B Koodak" panose="00000700000000000000" pitchFamily="2" charset="-78"/>
              </a:rPr>
              <a:t>پس</a:t>
            </a:r>
            <a:r>
              <a:rPr lang="en-US" sz="2800" dirty="0" smtClean="0">
                <a:cs typeface="B Koodak" panose="00000700000000000000" pitchFamily="2" charset="-78"/>
              </a:rPr>
              <a:t> </a:t>
            </a:r>
            <a:r>
              <a:rPr lang="en-US" sz="2800" dirty="0" err="1" smtClean="0">
                <a:cs typeface="B Koodak" panose="00000700000000000000" pitchFamily="2" charset="-78"/>
              </a:rPr>
              <a:t>از</a:t>
            </a:r>
            <a:r>
              <a:rPr lang="en-US" sz="2800" dirty="0" smtClean="0">
                <a:cs typeface="B Koodak" panose="00000700000000000000" pitchFamily="2" charset="-78"/>
              </a:rPr>
              <a:t> </a:t>
            </a:r>
            <a:r>
              <a:rPr lang="en-US" sz="2800" dirty="0" err="1" smtClean="0">
                <a:cs typeface="B Koodak" panose="00000700000000000000" pitchFamily="2" charset="-78"/>
              </a:rPr>
              <a:t>ابلاغ</a:t>
            </a:r>
            <a:r>
              <a:rPr lang="en-US" sz="2800" dirty="0" smtClean="0">
                <a:cs typeface="B Koodak" panose="00000700000000000000" pitchFamily="2" charset="-78"/>
              </a:rPr>
              <a:t> </a:t>
            </a:r>
            <a:r>
              <a:rPr lang="en-US" sz="2800" dirty="0" err="1" smtClean="0">
                <a:cs typeface="B Koodak" panose="00000700000000000000" pitchFamily="2" charset="-78"/>
              </a:rPr>
              <a:t>در</a:t>
            </a:r>
            <a:r>
              <a:rPr lang="en-US" sz="2800" dirty="0" smtClean="0">
                <a:cs typeface="B Koodak" panose="00000700000000000000" pitchFamily="2" charset="-78"/>
              </a:rPr>
              <a:t> </a:t>
            </a:r>
            <a:r>
              <a:rPr lang="en-US" sz="2800" dirty="0" err="1" smtClean="0">
                <a:cs typeface="B Koodak" panose="00000700000000000000" pitchFamily="2" charset="-78"/>
              </a:rPr>
              <a:t>تاریخ</a:t>
            </a:r>
            <a:r>
              <a:rPr lang="en-US" sz="2800" dirty="0" smtClean="0">
                <a:cs typeface="B Koodak" panose="00000700000000000000" pitchFamily="2" charset="-78"/>
              </a:rPr>
              <a:t> 79/4/10 </a:t>
            </a:r>
            <a:r>
              <a:rPr lang="en-US" sz="2800" dirty="0" err="1" smtClean="0">
                <a:cs typeface="B Koodak" panose="00000700000000000000" pitchFamily="2" charset="-78"/>
              </a:rPr>
              <a:t>مالیات</a:t>
            </a:r>
            <a:r>
              <a:rPr lang="en-US" sz="2800" dirty="0" smtClean="0">
                <a:cs typeface="B Koodak" panose="00000700000000000000" pitchFamily="2" charset="-78"/>
              </a:rPr>
              <a:t> </a:t>
            </a:r>
            <a:r>
              <a:rPr lang="en-US" sz="2800" dirty="0" err="1" smtClean="0">
                <a:cs typeface="B Koodak" panose="00000700000000000000" pitchFamily="2" charset="-78"/>
              </a:rPr>
              <a:t>تشخیصی</a:t>
            </a:r>
            <a:r>
              <a:rPr lang="en-US" sz="2800" dirty="0" smtClean="0">
                <a:cs typeface="B Koodak" panose="00000700000000000000" pitchFamily="2" charset="-78"/>
              </a:rPr>
              <a:t> </a:t>
            </a:r>
            <a:r>
              <a:rPr lang="en-US" sz="2800" dirty="0" err="1" smtClean="0">
                <a:cs typeface="B Koodak" panose="00000700000000000000" pitchFamily="2" charset="-78"/>
              </a:rPr>
              <a:t>را</a:t>
            </a:r>
            <a:r>
              <a:rPr lang="en-US" sz="2800" dirty="0" smtClean="0">
                <a:cs typeface="B Koodak" panose="00000700000000000000" pitchFamily="2" charset="-78"/>
              </a:rPr>
              <a:t> </a:t>
            </a:r>
            <a:r>
              <a:rPr lang="en-US" sz="2800" dirty="0" err="1" smtClean="0">
                <a:cs typeface="B Koodak" panose="00000700000000000000" pitchFamily="2" charset="-78"/>
              </a:rPr>
              <a:t>به</a:t>
            </a:r>
            <a:r>
              <a:rPr lang="en-US" sz="2800" dirty="0" smtClean="0">
                <a:cs typeface="B Koodak" panose="00000700000000000000" pitchFamily="2" charset="-78"/>
              </a:rPr>
              <a:t> </a:t>
            </a:r>
            <a:r>
              <a:rPr lang="en-US" sz="2800" dirty="0" err="1" smtClean="0">
                <a:cs typeface="B Koodak" panose="00000700000000000000" pitchFamily="2" charset="-78"/>
              </a:rPr>
              <a:t>حساب</a:t>
            </a:r>
            <a:r>
              <a:rPr lang="en-US" sz="2800" dirty="0" smtClean="0">
                <a:cs typeface="B Koodak" panose="00000700000000000000" pitchFamily="2" charset="-78"/>
              </a:rPr>
              <a:t> </a:t>
            </a:r>
            <a:r>
              <a:rPr lang="en-US" sz="2800" dirty="0" err="1" smtClean="0">
                <a:cs typeface="B Koodak" panose="00000700000000000000" pitchFamily="2" charset="-78"/>
              </a:rPr>
              <a:t>اداره</a:t>
            </a:r>
            <a:r>
              <a:rPr lang="en-US" sz="2800" dirty="0" smtClean="0">
                <a:cs typeface="B Koodak" panose="00000700000000000000" pitchFamily="2" charset="-78"/>
              </a:rPr>
              <a:t> </a:t>
            </a:r>
            <a:r>
              <a:rPr lang="en-US" sz="2800" dirty="0" err="1" smtClean="0">
                <a:cs typeface="B Koodak" panose="00000700000000000000" pitchFamily="2" charset="-78"/>
              </a:rPr>
              <a:t>مالیاتی</a:t>
            </a:r>
            <a:r>
              <a:rPr lang="en-US" sz="2800" dirty="0" smtClean="0">
                <a:cs typeface="B Koodak" panose="00000700000000000000" pitchFamily="2" charset="-78"/>
              </a:rPr>
              <a:t> </a:t>
            </a:r>
            <a:r>
              <a:rPr lang="en-US" sz="2800" dirty="0" err="1" smtClean="0">
                <a:cs typeface="B Koodak" panose="00000700000000000000" pitchFamily="2" charset="-78"/>
              </a:rPr>
              <a:t>پرداخت</a:t>
            </a:r>
            <a:r>
              <a:rPr lang="en-US" sz="2800" dirty="0" smtClean="0">
                <a:cs typeface="B Koodak" panose="00000700000000000000" pitchFamily="2" charset="-78"/>
              </a:rPr>
              <a:t> </a:t>
            </a:r>
            <a:r>
              <a:rPr lang="en-US" sz="2800" dirty="0" err="1" smtClean="0">
                <a:cs typeface="B Koodak" panose="00000700000000000000" pitchFamily="2" charset="-78"/>
              </a:rPr>
              <a:t>نمود</a:t>
            </a:r>
            <a:r>
              <a:rPr lang="en-US" sz="2800" dirty="0" smtClean="0">
                <a:cs typeface="B Koodak" panose="00000700000000000000" pitchFamily="2" charset="-78"/>
              </a:rPr>
              <a:t>.</a:t>
            </a:r>
          </a:p>
          <a:p>
            <a:pPr>
              <a:buNone/>
            </a:pPr>
            <a:endParaRPr lang="en-US" sz="2800" dirty="0" smtClean="0">
              <a:cs typeface="B Koodak" panose="00000700000000000000" pitchFamily="2" charset="-78"/>
            </a:endParaRPr>
          </a:p>
          <a:p>
            <a:pPr>
              <a:buNone/>
            </a:pPr>
            <a:r>
              <a:rPr lang="en-US" sz="2800" dirty="0" smtClean="0">
                <a:solidFill>
                  <a:srgbClr val="002060"/>
                </a:solidFill>
                <a:cs typeface="B Koodak" panose="00000700000000000000" pitchFamily="2" charset="-78"/>
              </a:rPr>
              <a:t>79/3/10مالیات </a:t>
            </a:r>
            <a:r>
              <a:rPr lang="en-US" sz="2800" dirty="0" err="1" smtClean="0">
                <a:solidFill>
                  <a:srgbClr val="002060"/>
                </a:solidFill>
                <a:cs typeface="B Koodak" panose="00000700000000000000" pitchFamily="2" charset="-78"/>
              </a:rPr>
              <a:t>دریافت</a:t>
            </a:r>
            <a:r>
              <a:rPr lang="fa-IR" sz="2800" dirty="0" smtClean="0">
                <a:solidFill>
                  <a:srgbClr val="002060"/>
                </a:solidFill>
                <a:cs typeface="B Koodak" panose="00000700000000000000" pitchFamily="2" charset="-78"/>
              </a:rPr>
              <a:t>ن</a:t>
            </a:r>
            <a:r>
              <a:rPr lang="en-US" sz="2800" dirty="0" smtClean="0">
                <a:solidFill>
                  <a:srgbClr val="002060"/>
                </a:solidFill>
                <a:cs typeface="B Koodak" panose="00000700000000000000" pitchFamily="2" charset="-78"/>
              </a:rPr>
              <a:t>ی4000000</a:t>
            </a:r>
          </a:p>
          <a:p>
            <a:pPr>
              <a:buNone/>
            </a:pPr>
            <a:r>
              <a:rPr lang="en-US" sz="2800" dirty="0" smtClean="0">
                <a:solidFill>
                  <a:srgbClr val="002060"/>
                </a:solidFill>
                <a:cs typeface="B Koodak" panose="00000700000000000000" pitchFamily="2" charset="-78"/>
              </a:rPr>
              <a:t>                          درآمد4000000</a:t>
            </a:r>
          </a:p>
          <a:p>
            <a:pPr>
              <a:buNone/>
            </a:pPr>
            <a:endParaRPr lang="en-US" sz="2800" dirty="0" smtClean="0">
              <a:solidFill>
                <a:srgbClr val="002060"/>
              </a:solidFill>
              <a:cs typeface="B Koodak" panose="00000700000000000000" pitchFamily="2" charset="-78"/>
            </a:endParaRPr>
          </a:p>
          <a:p>
            <a:pPr>
              <a:buNone/>
            </a:pPr>
            <a:r>
              <a:rPr lang="en-US" sz="2800" dirty="0" smtClean="0">
                <a:solidFill>
                  <a:srgbClr val="002060"/>
                </a:solidFill>
                <a:cs typeface="B Koodak" panose="00000700000000000000" pitchFamily="2" charset="-78"/>
              </a:rPr>
              <a:t>79/4/10بانک 4000000</a:t>
            </a:r>
          </a:p>
          <a:p>
            <a:pPr>
              <a:buNone/>
            </a:pPr>
            <a:r>
              <a:rPr lang="en-US" sz="2800" dirty="0" smtClean="0">
                <a:solidFill>
                  <a:srgbClr val="002060"/>
                </a:solidFill>
                <a:cs typeface="B Koodak" panose="00000700000000000000" pitchFamily="2" charset="-78"/>
              </a:rPr>
              <a:t>            </a:t>
            </a:r>
            <a:r>
              <a:rPr lang="en-US" sz="2800" dirty="0" err="1" smtClean="0">
                <a:solidFill>
                  <a:srgbClr val="002060"/>
                </a:solidFill>
                <a:cs typeface="B Koodak" panose="00000700000000000000" pitchFamily="2" charset="-78"/>
              </a:rPr>
              <a:t>مالیات</a:t>
            </a:r>
            <a:r>
              <a:rPr lang="en-US" sz="2800" dirty="0" smtClean="0">
                <a:solidFill>
                  <a:srgbClr val="002060"/>
                </a:solidFill>
                <a:cs typeface="B Koodak" panose="00000700000000000000" pitchFamily="2" charset="-78"/>
              </a:rPr>
              <a:t> دریافتنی4000000</a:t>
            </a:r>
          </a:p>
          <a:p>
            <a:pPr>
              <a:buNone/>
            </a:pPr>
            <a:endParaRPr lang="en-US" sz="2800" dirty="0"/>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r>
              <a:rPr lang="fa-IR" sz="3600" dirty="0" smtClean="0"/>
              <a:t>مشق شب:</a:t>
            </a:r>
          </a:p>
          <a:p>
            <a:endParaRPr lang="fa-IR" sz="3600" dirty="0" smtClean="0"/>
          </a:p>
          <a:p>
            <a:r>
              <a:rPr lang="fa-IR" sz="3600" dirty="0" smtClean="0"/>
              <a:t>تمرین 1 تا 8 فصل اول . </a:t>
            </a:r>
          </a:p>
          <a:p>
            <a:pPr marL="82296" indent="0">
              <a:buNone/>
            </a:pPr>
            <a:r>
              <a:rPr lang="fa-IR" sz="3600" dirty="0" smtClean="0"/>
              <a:t>تمرین 1 صفحه 58 ..... تمرین 8 ص 64</a:t>
            </a:r>
          </a:p>
          <a:p>
            <a:pPr marL="82296" indent="0">
              <a:buNone/>
            </a:pPr>
            <a:r>
              <a:rPr lang="fa-IR" sz="3600" dirty="0" smtClean="0"/>
              <a:t>حسابداری و کنترلهای مالی دولتی - باباجانی</a:t>
            </a:r>
            <a:endParaRPr lang="en-US" sz="3600" dirty="0"/>
          </a:p>
        </p:txBody>
      </p:sp>
    </p:spTree>
    <p:extLst>
      <p:ext uri="{BB962C8B-B14F-4D97-AF65-F5344CB8AC3E}">
        <p14:creationId xmlns:p14="http://schemas.microsoft.com/office/powerpoint/2010/main" val="2107071795"/>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87624" y="274320"/>
            <a:ext cx="7746064" cy="6107008"/>
          </a:xfrm>
        </p:spPr>
        <p:txBody>
          <a:bodyPr>
            <a:normAutofit/>
          </a:bodyPr>
          <a:lstStyle/>
          <a:p>
            <a:pPr algn="r"/>
            <a:r>
              <a:rPr lang="en-US" sz="2800" dirty="0" err="1" smtClean="0">
                <a:cs typeface="B Koodak" panose="00000700000000000000" pitchFamily="2" charset="-78"/>
              </a:rPr>
              <a:t>فرض</a:t>
            </a:r>
            <a:r>
              <a:rPr lang="en-US" sz="2800" dirty="0" smtClean="0">
                <a:cs typeface="B Koodak" panose="00000700000000000000" pitchFamily="2" charset="-78"/>
              </a:rPr>
              <a:t> </a:t>
            </a:r>
            <a:r>
              <a:rPr lang="en-US" sz="2800" dirty="0" err="1" smtClean="0">
                <a:cs typeface="B Koodak" panose="00000700000000000000" pitchFamily="2" charset="-78"/>
              </a:rPr>
              <a:t>کنید</a:t>
            </a:r>
            <a:r>
              <a:rPr lang="en-US" sz="2800" dirty="0" smtClean="0">
                <a:cs typeface="B Koodak" panose="00000700000000000000" pitchFamily="2" charset="-78"/>
              </a:rPr>
              <a:t> </a:t>
            </a:r>
            <a:r>
              <a:rPr lang="en-US" sz="2800" dirty="0" err="1" smtClean="0">
                <a:cs typeface="B Koodak" panose="00000700000000000000" pitchFamily="2" charset="-78"/>
              </a:rPr>
              <a:t>دانشگاه</a:t>
            </a:r>
            <a:r>
              <a:rPr lang="en-US" sz="2800" dirty="0" smtClean="0">
                <a:cs typeface="B Koodak" panose="00000700000000000000" pitchFamily="2" charset="-78"/>
              </a:rPr>
              <a:t> </a:t>
            </a:r>
            <a:r>
              <a:rPr lang="en-US" sz="2800" dirty="0" err="1" smtClean="0">
                <a:cs typeface="B Koodak" panose="00000700000000000000" pitchFamily="2" charset="-78"/>
              </a:rPr>
              <a:t>پیام</a:t>
            </a:r>
            <a:r>
              <a:rPr lang="en-US" sz="2800" dirty="0" smtClean="0">
                <a:cs typeface="B Koodak" panose="00000700000000000000" pitchFamily="2" charset="-78"/>
              </a:rPr>
              <a:t> </a:t>
            </a:r>
            <a:r>
              <a:rPr lang="en-US" sz="2800" dirty="0" err="1" smtClean="0">
                <a:cs typeface="B Koodak" panose="00000700000000000000" pitchFamily="2" charset="-78"/>
              </a:rPr>
              <a:t>نور</a:t>
            </a:r>
            <a:r>
              <a:rPr lang="en-US" sz="2800" dirty="0" smtClean="0">
                <a:cs typeface="B Koodak" panose="00000700000000000000" pitchFamily="2" charset="-78"/>
              </a:rPr>
              <a:t> </a:t>
            </a:r>
            <a:r>
              <a:rPr lang="en-US" sz="2800" dirty="0" err="1" smtClean="0">
                <a:cs typeface="B Koodak" panose="00000700000000000000" pitchFamily="2" charset="-78"/>
              </a:rPr>
              <a:t>در</a:t>
            </a:r>
            <a:r>
              <a:rPr lang="en-US" sz="2800" dirty="0" smtClean="0">
                <a:cs typeface="B Koodak" panose="00000700000000000000" pitchFamily="2" charset="-78"/>
              </a:rPr>
              <a:t> </a:t>
            </a:r>
            <a:r>
              <a:rPr lang="en-US" sz="2800" dirty="0" err="1" smtClean="0">
                <a:cs typeface="B Koodak" panose="00000700000000000000" pitchFamily="2" charset="-78"/>
              </a:rPr>
              <a:t>تاریخ</a:t>
            </a:r>
            <a:r>
              <a:rPr lang="en-US" sz="2800" dirty="0" smtClean="0">
                <a:cs typeface="B Koodak" panose="00000700000000000000" pitchFamily="2" charset="-78"/>
              </a:rPr>
              <a:t> 79/12/25مقداری </a:t>
            </a:r>
            <a:r>
              <a:rPr lang="en-US" sz="2800" dirty="0" err="1" smtClean="0">
                <a:cs typeface="B Koodak" panose="00000700000000000000" pitchFamily="2" charset="-78"/>
              </a:rPr>
              <a:t>کاغذ</a:t>
            </a:r>
            <a:r>
              <a:rPr lang="en-US" sz="2800" dirty="0" smtClean="0">
                <a:cs typeface="B Koodak" panose="00000700000000000000" pitchFamily="2" charset="-78"/>
              </a:rPr>
              <a:t> </a:t>
            </a:r>
            <a:r>
              <a:rPr lang="en-US" sz="2800" dirty="0" err="1" smtClean="0">
                <a:cs typeface="B Koodak" panose="00000700000000000000" pitchFamily="2" charset="-78"/>
              </a:rPr>
              <a:t>به</a:t>
            </a:r>
            <a:r>
              <a:rPr lang="en-US" sz="2800" dirty="0" smtClean="0">
                <a:cs typeface="B Koodak" panose="00000700000000000000" pitchFamily="2" charset="-78"/>
              </a:rPr>
              <a:t> </a:t>
            </a:r>
            <a:r>
              <a:rPr lang="en-US" sz="2800" dirty="0" err="1" smtClean="0">
                <a:cs typeface="B Koodak" panose="00000700000000000000" pitchFamily="2" charset="-78"/>
              </a:rPr>
              <a:t>ارزش</a:t>
            </a:r>
            <a:r>
              <a:rPr lang="en-US" sz="2800" dirty="0" smtClean="0">
                <a:cs typeface="B Koodak" panose="00000700000000000000" pitchFamily="2" charset="-78"/>
              </a:rPr>
              <a:t> 50000 </a:t>
            </a:r>
            <a:r>
              <a:rPr lang="en-US" sz="2800" dirty="0" err="1" smtClean="0">
                <a:cs typeface="B Koodak" panose="00000700000000000000" pitchFamily="2" charset="-78"/>
              </a:rPr>
              <a:t>ریال</a:t>
            </a:r>
            <a:r>
              <a:rPr lang="en-US" sz="2800" dirty="0" smtClean="0">
                <a:cs typeface="B Koodak" panose="00000700000000000000" pitchFamily="2" charset="-78"/>
              </a:rPr>
              <a:t> </a:t>
            </a:r>
            <a:r>
              <a:rPr lang="en-US" sz="2800" dirty="0" err="1" smtClean="0">
                <a:cs typeface="B Koodak" panose="00000700000000000000" pitchFamily="2" charset="-78"/>
              </a:rPr>
              <a:t>جهت</a:t>
            </a:r>
            <a:r>
              <a:rPr lang="en-US" sz="2800" dirty="0" smtClean="0">
                <a:cs typeface="B Koodak" panose="00000700000000000000" pitchFamily="2" charset="-78"/>
              </a:rPr>
              <a:t> </a:t>
            </a:r>
            <a:r>
              <a:rPr lang="en-US" sz="2800" dirty="0" err="1" smtClean="0">
                <a:cs typeface="B Koodak" panose="00000700000000000000" pitchFamily="2" charset="-78"/>
              </a:rPr>
              <a:t>مصارف</a:t>
            </a:r>
            <a:r>
              <a:rPr lang="en-US" sz="2800" dirty="0" smtClean="0">
                <a:cs typeface="B Koodak" panose="00000700000000000000" pitchFamily="2" charset="-78"/>
              </a:rPr>
              <a:t> </a:t>
            </a:r>
            <a:r>
              <a:rPr lang="en-US" sz="2800" dirty="0" err="1" smtClean="0">
                <a:cs typeface="B Koodak" panose="00000700000000000000" pitchFamily="2" charset="-78"/>
              </a:rPr>
              <a:t>آموزشی</a:t>
            </a:r>
            <a:r>
              <a:rPr lang="en-US" sz="2800" dirty="0" smtClean="0">
                <a:cs typeface="B Koodak" panose="00000700000000000000" pitchFamily="2" charset="-78"/>
              </a:rPr>
              <a:t> </a:t>
            </a:r>
            <a:r>
              <a:rPr lang="en-US" sz="2800" dirty="0" err="1" smtClean="0">
                <a:cs typeface="B Koodak" panose="00000700000000000000" pitchFamily="2" charset="-78"/>
              </a:rPr>
              <a:t>خریداری</a:t>
            </a:r>
            <a:r>
              <a:rPr lang="en-US" sz="2800" dirty="0" smtClean="0">
                <a:cs typeface="B Koodak" panose="00000700000000000000" pitchFamily="2" charset="-78"/>
              </a:rPr>
              <a:t> </a:t>
            </a:r>
            <a:r>
              <a:rPr lang="en-US" sz="2800" dirty="0" err="1" smtClean="0">
                <a:cs typeface="B Koodak" panose="00000700000000000000" pitchFamily="2" charset="-78"/>
              </a:rPr>
              <a:t>می</a:t>
            </a:r>
            <a:r>
              <a:rPr lang="en-US" sz="2800" dirty="0" smtClean="0">
                <a:cs typeface="B Koodak" panose="00000700000000000000" pitchFamily="2" charset="-78"/>
              </a:rPr>
              <a:t> </a:t>
            </a:r>
            <a:r>
              <a:rPr lang="en-US" sz="2800" dirty="0" err="1" smtClean="0">
                <a:cs typeface="B Koodak" panose="00000700000000000000" pitchFamily="2" charset="-78"/>
              </a:rPr>
              <a:t>نمایدو</a:t>
            </a:r>
            <a:r>
              <a:rPr lang="en-US" sz="2800" dirty="0" smtClean="0">
                <a:cs typeface="B Koodak" panose="00000700000000000000" pitchFamily="2" charset="-78"/>
              </a:rPr>
              <a:t> </a:t>
            </a:r>
            <a:r>
              <a:rPr lang="en-US" sz="2800" dirty="0" err="1" smtClean="0">
                <a:cs typeface="B Koodak" panose="00000700000000000000" pitchFamily="2" charset="-78"/>
              </a:rPr>
              <a:t>مقرر</a:t>
            </a:r>
            <a:r>
              <a:rPr lang="en-US" sz="2800" dirty="0" smtClean="0">
                <a:cs typeface="B Koodak" panose="00000700000000000000" pitchFamily="2" charset="-78"/>
              </a:rPr>
              <a:t> </a:t>
            </a:r>
            <a:r>
              <a:rPr lang="en-US" sz="2800" dirty="0" err="1" smtClean="0">
                <a:cs typeface="B Koodak" panose="00000700000000000000" pitchFamily="2" charset="-78"/>
              </a:rPr>
              <a:t>می</a:t>
            </a:r>
            <a:r>
              <a:rPr lang="en-US" sz="2800" dirty="0" smtClean="0">
                <a:cs typeface="B Koodak" panose="00000700000000000000" pitchFamily="2" charset="-78"/>
              </a:rPr>
              <a:t> </a:t>
            </a:r>
            <a:r>
              <a:rPr lang="en-US" sz="2800" dirty="0" err="1" smtClean="0">
                <a:cs typeface="B Koodak" panose="00000700000000000000" pitchFamily="2" charset="-78"/>
              </a:rPr>
              <a:t>گردد</a:t>
            </a:r>
            <a:r>
              <a:rPr lang="en-US" sz="2800" dirty="0" smtClean="0">
                <a:cs typeface="B Koodak" panose="00000700000000000000" pitchFamily="2" charset="-78"/>
              </a:rPr>
              <a:t> </a:t>
            </a:r>
            <a:r>
              <a:rPr lang="en-US" sz="2800" dirty="0" err="1" smtClean="0">
                <a:cs typeface="B Koodak" panose="00000700000000000000" pitchFamily="2" charset="-78"/>
              </a:rPr>
              <a:t>وجه</a:t>
            </a:r>
            <a:r>
              <a:rPr lang="en-US" sz="2800" dirty="0" smtClean="0">
                <a:cs typeface="B Koodak" panose="00000700000000000000" pitchFamily="2" charset="-78"/>
              </a:rPr>
              <a:t> </a:t>
            </a:r>
            <a:r>
              <a:rPr lang="en-US" sz="2800" dirty="0" err="1" smtClean="0">
                <a:cs typeface="B Koodak" panose="00000700000000000000" pitchFamily="2" charset="-78"/>
              </a:rPr>
              <a:t>آن</a:t>
            </a:r>
            <a:r>
              <a:rPr lang="en-US" sz="2800" dirty="0" smtClean="0">
                <a:cs typeface="B Koodak" panose="00000700000000000000" pitchFamily="2" charset="-78"/>
              </a:rPr>
              <a:t> </a:t>
            </a:r>
            <a:r>
              <a:rPr lang="en-US" sz="2800" dirty="0" err="1" smtClean="0">
                <a:cs typeface="B Koodak" panose="00000700000000000000" pitchFamily="2" charset="-78"/>
              </a:rPr>
              <a:t>را</a:t>
            </a:r>
            <a:r>
              <a:rPr lang="en-US" sz="2800" dirty="0" smtClean="0">
                <a:cs typeface="B Koodak" panose="00000700000000000000" pitchFamily="2" charset="-78"/>
              </a:rPr>
              <a:t> </a:t>
            </a:r>
            <a:r>
              <a:rPr lang="en-US" sz="2800" dirty="0" err="1" smtClean="0">
                <a:cs typeface="B Koodak" panose="00000700000000000000" pitchFamily="2" charset="-78"/>
              </a:rPr>
              <a:t>تا</a:t>
            </a:r>
            <a:r>
              <a:rPr lang="en-US" sz="2800" dirty="0" smtClean="0">
                <a:cs typeface="B Koodak" panose="00000700000000000000" pitchFamily="2" charset="-78"/>
              </a:rPr>
              <a:t> </a:t>
            </a:r>
            <a:r>
              <a:rPr lang="en-US" sz="2800" dirty="0" err="1" smtClean="0">
                <a:cs typeface="B Koodak" panose="00000700000000000000" pitchFamily="2" charset="-78"/>
              </a:rPr>
              <a:t>پایان</a:t>
            </a:r>
            <a:r>
              <a:rPr lang="fa-IR" sz="2800" dirty="0" smtClean="0">
                <a:cs typeface="B Koodak" panose="00000700000000000000" pitchFamily="2" charset="-78"/>
              </a:rPr>
              <a:t> </a:t>
            </a:r>
            <a:r>
              <a:rPr lang="en-US" sz="2800" dirty="0" err="1" smtClean="0">
                <a:cs typeface="B Koodak" panose="00000700000000000000" pitchFamily="2" charset="-78"/>
              </a:rPr>
              <a:t>تیر</a:t>
            </a:r>
            <a:r>
              <a:rPr lang="en-US" sz="2800" dirty="0" smtClean="0">
                <a:cs typeface="B Koodak" panose="00000700000000000000" pitchFamily="2" charset="-78"/>
              </a:rPr>
              <a:t> </a:t>
            </a:r>
            <a:r>
              <a:rPr lang="en-US" sz="2800" dirty="0" err="1" smtClean="0">
                <a:cs typeface="B Koodak" panose="00000700000000000000" pitchFamily="2" charset="-78"/>
              </a:rPr>
              <a:t>ماه</a:t>
            </a:r>
            <a:r>
              <a:rPr lang="en-US" sz="2800" dirty="0" smtClean="0">
                <a:cs typeface="B Koodak" panose="00000700000000000000" pitchFamily="2" charset="-78"/>
              </a:rPr>
              <a:t> 80 </a:t>
            </a:r>
            <a:r>
              <a:rPr lang="fa-IR" sz="2800" dirty="0" smtClean="0">
                <a:cs typeface="B Koodak" panose="00000700000000000000" pitchFamily="2" charset="-78"/>
              </a:rPr>
              <a:t> </a:t>
            </a:r>
            <a:r>
              <a:rPr lang="en-US" sz="2800" dirty="0" err="1" smtClean="0">
                <a:cs typeface="B Koodak" panose="00000700000000000000" pitchFamily="2" charset="-78"/>
              </a:rPr>
              <a:t>پرداخت</a:t>
            </a:r>
            <a:r>
              <a:rPr lang="en-US" sz="2800" dirty="0" smtClean="0">
                <a:cs typeface="B Koodak" panose="00000700000000000000" pitchFamily="2" charset="-78"/>
              </a:rPr>
              <a:t> </a:t>
            </a:r>
            <a:r>
              <a:rPr lang="en-US" sz="2800" dirty="0" err="1" smtClean="0">
                <a:cs typeface="B Koodak" panose="00000700000000000000" pitchFamily="2" charset="-78"/>
              </a:rPr>
              <a:t>نماید.چون</a:t>
            </a:r>
            <a:r>
              <a:rPr lang="en-US" sz="2800" dirty="0" smtClean="0">
                <a:cs typeface="B Koodak" panose="00000700000000000000" pitchFamily="2" charset="-78"/>
              </a:rPr>
              <a:t> </a:t>
            </a:r>
            <a:r>
              <a:rPr lang="en-US" sz="2800" dirty="0" err="1" smtClean="0">
                <a:cs typeface="B Koodak" panose="00000700000000000000" pitchFamily="2" charset="-78"/>
              </a:rPr>
              <a:t>دانشگاه</a:t>
            </a:r>
            <a:r>
              <a:rPr lang="en-US" sz="2800" dirty="0" smtClean="0">
                <a:cs typeface="B Koodak" panose="00000700000000000000" pitchFamily="2" charset="-78"/>
              </a:rPr>
              <a:t> </a:t>
            </a:r>
            <a:r>
              <a:rPr lang="en-US" sz="2800" dirty="0" err="1" smtClean="0">
                <a:cs typeface="B Koodak" panose="00000700000000000000" pitchFamily="2" charset="-78"/>
              </a:rPr>
              <a:t>مذکور</a:t>
            </a:r>
            <a:r>
              <a:rPr lang="en-US" sz="2800" dirty="0" smtClean="0">
                <a:cs typeface="B Koodak" panose="00000700000000000000" pitchFamily="2" charset="-78"/>
              </a:rPr>
              <a:t> </a:t>
            </a:r>
            <a:r>
              <a:rPr lang="en-US" sz="2800" dirty="0" err="1" smtClean="0">
                <a:cs typeface="B Koodak" panose="00000700000000000000" pitchFamily="2" charset="-78"/>
              </a:rPr>
              <a:t>در</a:t>
            </a:r>
            <a:r>
              <a:rPr lang="en-US" sz="2800" dirty="0" smtClean="0">
                <a:cs typeface="B Koodak" panose="00000700000000000000" pitchFamily="2" charset="-78"/>
              </a:rPr>
              <a:t> </a:t>
            </a:r>
            <a:r>
              <a:rPr lang="en-US" sz="2800" dirty="0" err="1" smtClean="0">
                <a:cs typeface="B Koodak" panose="00000700000000000000" pitchFamily="2" charset="-78"/>
              </a:rPr>
              <a:t>ثبت</a:t>
            </a:r>
            <a:r>
              <a:rPr lang="en-US" sz="2800" dirty="0" smtClean="0">
                <a:cs typeface="B Koodak" panose="00000700000000000000" pitchFamily="2" charset="-78"/>
              </a:rPr>
              <a:t> </a:t>
            </a:r>
            <a:r>
              <a:rPr lang="en-US" sz="2800" dirty="0" err="1" smtClean="0">
                <a:cs typeface="B Koodak" panose="00000700000000000000" pitchFamily="2" charset="-78"/>
              </a:rPr>
              <a:t>هزینه</a:t>
            </a:r>
            <a:r>
              <a:rPr lang="en-US" sz="2800" dirty="0" smtClean="0">
                <a:cs typeface="B Koodak" panose="00000700000000000000" pitchFamily="2" charset="-78"/>
              </a:rPr>
              <a:t> </a:t>
            </a:r>
            <a:r>
              <a:rPr lang="en-US" sz="2800" dirty="0" err="1" smtClean="0">
                <a:cs typeface="B Koodak" panose="00000700000000000000" pitchFamily="2" charset="-78"/>
              </a:rPr>
              <a:t>ها</a:t>
            </a:r>
            <a:r>
              <a:rPr lang="en-US" sz="2800" dirty="0" smtClean="0">
                <a:cs typeface="B Koodak" panose="00000700000000000000" pitchFamily="2" charset="-78"/>
              </a:rPr>
              <a:t> </a:t>
            </a:r>
            <a:r>
              <a:rPr lang="en-US" sz="2800" dirty="0" err="1" smtClean="0">
                <a:cs typeface="B Koodak" panose="00000700000000000000" pitchFamily="2" charset="-78"/>
              </a:rPr>
              <a:t>از</a:t>
            </a:r>
            <a:r>
              <a:rPr lang="en-US" sz="2800" dirty="0" smtClean="0">
                <a:cs typeface="B Koodak" panose="00000700000000000000" pitchFamily="2" charset="-78"/>
              </a:rPr>
              <a:t> </a:t>
            </a:r>
            <a:r>
              <a:rPr lang="en-US" sz="2800" dirty="0" err="1" smtClean="0">
                <a:cs typeface="B Koodak" panose="00000700000000000000" pitchFamily="2" charset="-78"/>
              </a:rPr>
              <a:t>مبنای</a:t>
            </a:r>
            <a:r>
              <a:rPr lang="en-US" sz="2800" dirty="0" smtClean="0">
                <a:cs typeface="B Koodak" panose="00000700000000000000" pitchFamily="2" charset="-78"/>
              </a:rPr>
              <a:t> </a:t>
            </a:r>
            <a:r>
              <a:rPr lang="en-US" sz="2800" dirty="0" err="1" smtClean="0">
                <a:cs typeface="B Koodak" panose="00000700000000000000" pitchFamily="2" charset="-78"/>
              </a:rPr>
              <a:t>تعهدی</a:t>
            </a:r>
            <a:r>
              <a:rPr lang="en-US" sz="2800" dirty="0" smtClean="0">
                <a:cs typeface="B Koodak" panose="00000700000000000000" pitchFamily="2" charset="-78"/>
              </a:rPr>
              <a:t> </a:t>
            </a:r>
            <a:r>
              <a:rPr lang="en-US" sz="2800" dirty="0" err="1" smtClean="0">
                <a:cs typeface="B Koodak" panose="00000700000000000000" pitchFamily="2" charset="-78"/>
              </a:rPr>
              <a:t>استفاده</a:t>
            </a:r>
            <a:r>
              <a:rPr lang="en-US" sz="2800" dirty="0" smtClean="0">
                <a:cs typeface="B Koodak" panose="00000700000000000000" pitchFamily="2" charset="-78"/>
              </a:rPr>
              <a:t> </a:t>
            </a:r>
            <a:r>
              <a:rPr lang="en-US" sz="2800" dirty="0" err="1" smtClean="0">
                <a:cs typeface="B Koodak" panose="00000700000000000000" pitchFamily="2" charset="-78"/>
              </a:rPr>
              <a:t>نماید</a:t>
            </a:r>
            <a:r>
              <a:rPr lang="en-US" sz="2800" dirty="0" smtClean="0">
                <a:cs typeface="B Koodak" panose="00000700000000000000" pitchFamily="2" charset="-78"/>
              </a:rPr>
              <a:t>. </a:t>
            </a:r>
            <a:r>
              <a:rPr lang="en-US" sz="2800" dirty="0" err="1" smtClean="0">
                <a:cs typeface="B Koodak" panose="00000700000000000000" pitchFamily="2" charset="-78"/>
              </a:rPr>
              <a:t>در</a:t>
            </a:r>
            <a:r>
              <a:rPr lang="en-US" sz="2800" dirty="0" smtClean="0">
                <a:cs typeface="B Koodak" panose="00000700000000000000" pitchFamily="2" charset="-78"/>
              </a:rPr>
              <a:t> تاریخ80/4/31 </a:t>
            </a:r>
            <a:r>
              <a:rPr lang="fa-IR" sz="2800" dirty="0" smtClean="0">
                <a:cs typeface="B Koodak" panose="00000700000000000000" pitchFamily="2" charset="-78"/>
              </a:rPr>
              <a:t> </a:t>
            </a:r>
            <a:r>
              <a:rPr lang="en-US" sz="2800" dirty="0" err="1" smtClean="0">
                <a:cs typeface="B Koodak" panose="00000700000000000000" pitchFamily="2" charset="-78"/>
              </a:rPr>
              <a:t>وجه</a:t>
            </a:r>
            <a:r>
              <a:rPr lang="en-US" sz="2800" dirty="0" smtClean="0">
                <a:cs typeface="B Koodak" panose="00000700000000000000" pitchFamily="2" charset="-78"/>
              </a:rPr>
              <a:t> </a:t>
            </a:r>
            <a:r>
              <a:rPr lang="en-US" sz="2800" dirty="0" err="1" smtClean="0">
                <a:cs typeface="B Koodak" panose="00000700000000000000" pitchFamily="2" charset="-78"/>
              </a:rPr>
              <a:t>کاغذ</a:t>
            </a:r>
            <a:r>
              <a:rPr lang="en-US" sz="2800" dirty="0" smtClean="0">
                <a:cs typeface="B Koodak" panose="00000700000000000000" pitchFamily="2" charset="-78"/>
              </a:rPr>
              <a:t> </a:t>
            </a:r>
            <a:r>
              <a:rPr lang="en-US" sz="2800" dirty="0" err="1" smtClean="0">
                <a:cs typeface="B Koodak" panose="00000700000000000000" pitchFamily="2" charset="-78"/>
              </a:rPr>
              <a:t>خریداری</a:t>
            </a:r>
            <a:r>
              <a:rPr lang="en-US" sz="2800" dirty="0" smtClean="0">
                <a:cs typeface="B Koodak" panose="00000700000000000000" pitchFamily="2" charset="-78"/>
              </a:rPr>
              <a:t> </a:t>
            </a:r>
            <a:r>
              <a:rPr lang="en-US" sz="2800" dirty="0" err="1" smtClean="0">
                <a:cs typeface="B Koodak" panose="00000700000000000000" pitchFamily="2" charset="-78"/>
              </a:rPr>
              <a:t>شده</a:t>
            </a:r>
            <a:r>
              <a:rPr lang="en-US" sz="2800" dirty="0" smtClean="0">
                <a:cs typeface="B Koodak" panose="00000700000000000000" pitchFamily="2" charset="-78"/>
              </a:rPr>
              <a:t> </a:t>
            </a:r>
            <a:r>
              <a:rPr lang="en-US" sz="2800" dirty="0" err="1" smtClean="0">
                <a:cs typeface="B Koodak" panose="00000700000000000000" pitchFamily="2" charset="-78"/>
              </a:rPr>
              <a:t>پرداخت</a:t>
            </a:r>
            <a:r>
              <a:rPr lang="en-US" sz="2800" dirty="0" smtClean="0">
                <a:cs typeface="B Koodak" panose="00000700000000000000" pitchFamily="2" charset="-78"/>
              </a:rPr>
              <a:t> </a:t>
            </a:r>
            <a:r>
              <a:rPr lang="en-US" sz="2800" dirty="0" err="1" smtClean="0">
                <a:cs typeface="B Koodak" panose="00000700000000000000" pitchFamily="2" charset="-78"/>
              </a:rPr>
              <a:t>می</a:t>
            </a:r>
            <a:r>
              <a:rPr lang="en-US" sz="2800" dirty="0" smtClean="0">
                <a:cs typeface="B Koodak" panose="00000700000000000000" pitchFamily="2" charset="-78"/>
              </a:rPr>
              <a:t> </a:t>
            </a:r>
            <a:r>
              <a:rPr lang="en-US" sz="2800" dirty="0" err="1" smtClean="0">
                <a:cs typeface="B Koodak" panose="00000700000000000000" pitchFamily="2" charset="-78"/>
              </a:rPr>
              <a:t>گردد</a:t>
            </a:r>
            <a:r>
              <a:rPr lang="en-US" sz="2800" dirty="0" smtClean="0">
                <a:cs typeface="B Koodak" panose="00000700000000000000" pitchFamily="2" charset="-78"/>
              </a:rPr>
              <a:t> .</a:t>
            </a:r>
            <a:br>
              <a:rPr lang="en-US" sz="2800" dirty="0" smtClean="0">
                <a:cs typeface="B Koodak" panose="00000700000000000000" pitchFamily="2" charset="-78"/>
              </a:rPr>
            </a:br>
            <a:r>
              <a:rPr lang="en-US" sz="2800" dirty="0" smtClean="0">
                <a:solidFill>
                  <a:srgbClr val="002060"/>
                </a:solidFill>
                <a:cs typeface="B Koodak" panose="00000700000000000000" pitchFamily="2" charset="-78"/>
              </a:rPr>
              <a:t/>
            </a:r>
            <a:br>
              <a:rPr lang="en-US" sz="2800" dirty="0" smtClean="0">
                <a:solidFill>
                  <a:srgbClr val="002060"/>
                </a:solidFill>
                <a:cs typeface="B Koodak" panose="00000700000000000000" pitchFamily="2" charset="-78"/>
              </a:rPr>
            </a:br>
            <a:r>
              <a:rPr lang="en-US" sz="2800" dirty="0" smtClean="0">
                <a:solidFill>
                  <a:srgbClr val="002060"/>
                </a:solidFill>
                <a:cs typeface="B Koodak" panose="00000700000000000000" pitchFamily="2" charset="-78"/>
              </a:rPr>
              <a:t>79/12/25هزینه 50000</a:t>
            </a:r>
            <a:br>
              <a:rPr lang="en-US" sz="2800" dirty="0" smtClean="0">
                <a:solidFill>
                  <a:srgbClr val="002060"/>
                </a:solidFill>
                <a:cs typeface="B Koodak" panose="00000700000000000000" pitchFamily="2" charset="-78"/>
              </a:rPr>
            </a:br>
            <a:r>
              <a:rPr lang="en-US" sz="2800" dirty="0" smtClean="0">
                <a:solidFill>
                  <a:srgbClr val="002060"/>
                </a:solidFill>
                <a:cs typeface="B Koodak" panose="00000700000000000000" pitchFamily="2" charset="-78"/>
              </a:rPr>
              <a:t> </a:t>
            </a:r>
            <a:r>
              <a:rPr lang="en-US" sz="2800" dirty="0" err="1" smtClean="0">
                <a:solidFill>
                  <a:srgbClr val="002060"/>
                </a:solidFill>
                <a:cs typeface="B Koodak" panose="00000700000000000000" pitchFamily="2" charset="-78"/>
              </a:rPr>
              <a:t>اسناد</a:t>
            </a:r>
            <a:r>
              <a:rPr lang="en-US" sz="2800" dirty="0" smtClean="0">
                <a:solidFill>
                  <a:srgbClr val="002060"/>
                </a:solidFill>
                <a:cs typeface="B Koodak" panose="00000700000000000000" pitchFamily="2" charset="-78"/>
              </a:rPr>
              <a:t> </a:t>
            </a:r>
            <a:r>
              <a:rPr lang="en-US" sz="2800" dirty="0" err="1" smtClean="0">
                <a:solidFill>
                  <a:srgbClr val="002060"/>
                </a:solidFill>
                <a:cs typeface="B Koodak" panose="00000700000000000000" pitchFamily="2" charset="-78"/>
              </a:rPr>
              <a:t>هزینه</a:t>
            </a:r>
            <a:r>
              <a:rPr lang="en-US" sz="2800" dirty="0" smtClean="0">
                <a:solidFill>
                  <a:srgbClr val="002060"/>
                </a:solidFill>
                <a:cs typeface="B Koodak" panose="00000700000000000000" pitchFamily="2" charset="-78"/>
              </a:rPr>
              <a:t> پرداختنی50000  </a:t>
            </a:r>
            <a:br>
              <a:rPr lang="en-US" sz="2800" dirty="0" smtClean="0">
                <a:solidFill>
                  <a:srgbClr val="002060"/>
                </a:solidFill>
                <a:cs typeface="B Koodak" panose="00000700000000000000" pitchFamily="2" charset="-78"/>
              </a:rPr>
            </a:br>
            <a:r>
              <a:rPr lang="en-US" sz="2800" dirty="0" smtClean="0">
                <a:solidFill>
                  <a:srgbClr val="002060"/>
                </a:solidFill>
                <a:cs typeface="B Koodak" panose="00000700000000000000" pitchFamily="2" charset="-78"/>
              </a:rPr>
              <a:t/>
            </a:r>
            <a:br>
              <a:rPr lang="en-US" sz="2800" dirty="0" smtClean="0">
                <a:solidFill>
                  <a:srgbClr val="002060"/>
                </a:solidFill>
                <a:cs typeface="B Koodak" panose="00000700000000000000" pitchFamily="2" charset="-78"/>
              </a:rPr>
            </a:br>
            <a:r>
              <a:rPr lang="en-US" sz="2800" dirty="0" smtClean="0">
                <a:solidFill>
                  <a:srgbClr val="002060"/>
                </a:solidFill>
                <a:cs typeface="B Koodak" panose="00000700000000000000" pitchFamily="2" charset="-78"/>
              </a:rPr>
              <a:t>80/4/31اسناد </a:t>
            </a:r>
            <a:r>
              <a:rPr lang="en-US" sz="2800" dirty="0" err="1" smtClean="0">
                <a:solidFill>
                  <a:srgbClr val="002060"/>
                </a:solidFill>
                <a:cs typeface="B Koodak" panose="00000700000000000000" pitchFamily="2" charset="-78"/>
              </a:rPr>
              <a:t>هزینه</a:t>
            </a:r>
            <a:r>
              <a:rPr lang="en-US" sz="2800" dirty="0" smtClean="0">
                <a:solidFill>
                  <a:srgbClr val="002060"/>
                </a:solidFill>
                <a:cs typeface="B Koodak" panose="00000700000000000000" pitchFamily="2" charset="-78"/>
              </a:rPr>
              <a:t> پرداختنی50000</a:t>
            </a:r>
            <a:br>
              <a:rPr lang="en-US" sz="2800" dirty="0" smtClean="0">
                <a:solidFill>
                  <a:srgbClr val="002060"/>
                </a:solidFill>
                <a:cs typeface="B Koodak" panose="00000700000000000000" pitchFamily="2" charset="-78"/>
              </a:rPr>
            </a:br>
            <a:r>
              <a:rPr lang="en-US" sz="2800" dirty="0" smtClean="0">
                <a:solidFill>
                  <a:srgbClr val="002060"/>
                </a:solidFill>
                <a:cs typeface="B Koodak" panose="00000700000000000000" pitchFamily="2" charset="-78"/>
              </a:rPr>
              <a:t>                                 </a:t>
            </a:r>
            <a:r>
              <a:rPr lang="en-US" sz="2800" dirty="0" err="1" smtClean="0">
                <a:solidFill>
                  <a:srgbClr val="002060"/>
                </a:solidFill>
                <a:cs typeface="B Koodak" panose="00000700000000000000" pitchFamily="2" charset="-78"/>
              </a:rPr>
              <a:t>بانک</a:t>
            </a:r>
            <a:r>
              <a:rPr lang="en-US" sz="2800" dirty="0" smtClean="0">
                <a:solidFill>
                  <a:srgbClr val="002060"/>
                </a:solidFill>
                <a:cs typeface="B Koodak" panose="00000700000000000000" pitchFamily="2" charset="-78"/>
              </a:rPr>
              <a:t> 50000</a:t>
            </a:r>
            <a:br>
              <a:rPr lang="en-US" sz="2800" dirty="0" smtClean="0">
                <a:solidFill>
                  <a:srgbClr val="002060"/>
                </a:solidFill>
                <a:cs typeface="B Koodak" panose="00000700000000000000" pitchFamily="2" charset="-78"/>
              </a:rPr>
            </a:br>
            <a:r>
              <a:rPr lang="en-US" sz="2800" dirty="0" err="1" smtClean="0">
                <a:solidFill>
                  <a:srgbClr val="002060"/>
                </a:solidFill>
                <a:cs typeface="B Koodak" panose="00000700000000000000" pitchFamily="2" charset="-78"/>
              </a:rPr>
              <a:t>پرداخت</a:t>
            </a:r>
            <a:r>
              <a:rPr lang="en-US" sz="2800" dirty="0" smtClean="0">
                <a:solidFill>
                  <a:srgbClr val="002060"/>
                </a:solidFill>
                <a:cs typeface="B Koodak" panose="00000700000000000000" pitchFamily="2" charset="-78"/>
              </a:rPr>
              <a:t> </a:t>
            </a:r>
            <a:r>
              <a:rPr lang="en-US" sz="2800" dirty="0" err="1" smtClean="0">
                <a:solidFill>
                  <a:srgbClr val="002060"/>
                </a:solidFill>
                <a:cs typeface="B Koodak" panose="00000700000000000000" pitchFamily="2" charset="-78"/>
              </a:rPr>
              <a:t>بدهی</a:t>
            </a:r>
            <a:r>
              <a:rPr lang="en-US" sz="2800" dirty="0" smtClean="0">
                <a:solidFill>
                  <a:srgbClr val="002060"/>
                </a:solidFill>
                <a:cs typeface="B Koodak" panose="00000700000000000000" pitchFamily="2" charset="-78"/>
              </a:rPr>
              <a:t> </a:t>
            </a:r>
            <a:r>
              <a:rPr lang="en-US" sz="2800" dirty="0" err="1" smtClean="0">
                <a:solidFill>
                  <a:srgbClr val="002060"/>
                </a:solidFill>
                <a:cs typeface="B Koodak" panose="00000700000000000000" pitchFamily="2" charset="-78"/>
              </a:rPr>
              <a:t>ناشی</a:t>
            </a:r>
            <a:r>
              <a:rPr lang="en-US" sz="2800" dirty="0" smtClean="0">
                <a:solidFill>
                  <a:srgbClr val="002060"/>
                </a:solidFill>
                <a:cs typeface="B Koodak" panose="00000700000000000000" pitchFamily="2" charset="-78"/>
              </a:rPr>
              <a:t> </a:t>
            </a:r>
            <a:r>
              <a:rPr lang="en-US" sz="2800" dirty="0" err="1" smtClean="0">
                <a:solidFill>
                  <a:srgbClr val="002060"/>
                </a:solidFill>
                <a:cs typeface="B Koodak" panose="00000700000000000000" pitchFamily="2" charset="-78"/>
              </a:rPr>
              <a:t>از</a:t>
            </a:r>
            <a:r>
              <a:rPr lang="en-US" sz="2800" dirty="0" smtClean="0">
                <a:solidFill>
                  <a:srgbClr val="002060"/>
                </a:solidFill>
                <a:cs typeface="B Koodak" panose="00000700000000000000" pitchFamily="2" charset="-78"/>
              </a:rPr>
              <a:t> </a:t>
            </a:r>
            <a:r>
              <a:rPr lang="en-US" sz="2800" dirty="0" err="1" smtClean="0">
                <a:solidFill>
                  <a:srgbClr val="002060"/>
                </a:solidFill>
                <a:cs typeface="B Koodak" panose="00000700000000000000" pitchFamily="2" charset="-78"/>
              </a:rPr>
              <a:t>خرید</a:t>
            </a:r>
            <a:r>
              <a:rPr lang="en-US" sz="2800" dirty="0" smtClean="0">
                <a:solidFill>
                  <a:srgbClr val="002060"/>
                </a:solidFill>
                <a:cs typeface="B Koodak" panose="00000700000000000000" pitchFamily="2" charset="-78"/>
              </a:rPr>
              <a:t> </a:t>
            </a:r>
            <a:r>
              <a:rPr lang="en-US" sz="2800" dirty="0" err="1" smtClean="0">
                <a:solidFill>
                  <a:srgbClr val="002060"/>
                </a:solidFill>
                <a:cs typeface="B Koodak" panose="00000700000000000000" pitchFamily="2" charset="-78"/>
              </a:rPr>
              <a:t>کاغذ</a:t>
            </a:r>
            <a:endParaRPr lang="en-US" sz="2800" dirty="0">
              <a:solidFill>
                <a:srgbClr val="002060"/>
              </a:solidFill>
              <a:cs typeface="B Koodak" panose="00000700000000000000" pitchFamily="2" charset="-78"/>
            </a:endParaRP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43608" y="260648"/>
            <a:ext cx="7920880" cy="6597352"/>
          </a:xfrm>
        </p:spPr>
        <p:txBody>
          <a:bodyPr>
            <a:normAutofit/>
          </a:bodyPr>
          <a:lstStyle/>
          <a:p>
            <a:pPr algn="r"/>
            <a:r>
              <a:rPr lang="fa-IR" sz="2800" b="1" dirty="0" smtClean="0">
                <a:solidFill>
                  <a:srgbClr val="C00000"/>
                </a:solidFill>
                <a:cs typeface="B Koodak" panose="00000700000000000000" pitchFamily="2" charset="-78"/>
              </a:rPr>
              <a:t>حسابداری نیمه تعهدی:</a:t>
            </a:r>
            <a:r>
              <a:rPr lang="fa-IR" sz="2800" b="1" dirty="0" smtClean="0">
                <a:cs typeface="B Koodak" panose="00000700000000000000" pitchFamily="2" charset="-78"/>
              </a:rPr>
              <a:t>در حسابداری نیمه تعهدی برای ثبت درامدها از مبنای نقدی و برای ثبت هزینه ها از مبنای تعهدی استفاده می شود. یا به عبارت دیگر در مبنای نیمه تعهدی درامدهایی که عملا وصول و هزینه هایی که تعهد یا تحمل شده است (هزینه های واقعی دوره مالی) در حسابهای هر دوره مالی ثبت می شود.</a:t>
            </a:r>
            <a:br>
              <a:rPr lang="fa-IR" sz="2800" b="1" dirty="0" smtClean="0">
                <a:cs typeface="B Koodak" panose="00000700000000000000" pitchFamily="2" charset="-78"/>
              </a:rPr>
            </a:br>
            <a:r>
              <a:rPr lang="fa-IR" sz="2800" b="1" dirty="0" smtClean="0">
                <a:solidFill>
                  <a:srgbClr val="0070C0"/>
                </a:solidFill>
                <a:cs typeface="B Koodak" panose="00000700000000000000" pitchFamily="2" charset="-78"/>
              </a:rPr>
              <a:t>دلایل استفاده از حسابداری نیمه تعهدی در سازمانهای دولتی بسیاری از کشورها:</a:t>
            </a:r>
            <a:br>
              <a:rPr lang="fa-IR" sz="2800" b="1" dirty="0" smtClean="0">
                <a:solidFill>
                  <a:srgbClr val="0070C0"/>
                </a:solidFill>
                <a:cs typeface="B Koodak" panose="00000700000000000000" pitchFamily="2" charset="-78"/>
              </a:rPr>
            </a:br>
            <a:r>
              <a:rPr lang="fa-IR" sz="2800" b="1" dirty="0" smtClean="0">
                <a:solidFill>
                  <a:schemeClr val="accent6">
                    <a:lumMod val="50000"/>
                  </a:schemeClr>
                </a:solidFill>
                <a:cs typeface="B Koodak" panose="00000700000000000000" pitchFamily="2" charset="-78"/>
              </a:rPr>
              <a:t>1- استفاده از مبنای تعهدی برای ثبت هزینه ها به منظور کنترل بیشتر آنها ضروری تر از درامدهاست</a:t>
            </a:r>
            <a:br>
              <a:rPr lang="fa-IR" sz="2800" b="1" dirty="0" smtClean="0">
                <a:solidFill>
                  <a:schemeClr val="accent6">
                    <a:lumMod val="50000"/>
                  </a:schemeClr>
                </a:solidFill>
                <a:cs typeface="B Koodak" panose="00000700000000000000" pitchFamily="2" charset="-78"/>
              </a:rPr>
            </a:br>
            <a:r>
              <a:rPr lang="fa-IR" sz="2800" b="1" dirty="0" smtClean="0">
                <a:solidFill>
                  <a:schemeClr val="accent6">
                    <a:lumMod val="50000"/>
                  </a:schemeClr>
                </a:solidFill>
                <a:cs typeface="B Koodak" panose="00000700000000000000" pitchFamily="2" charset="-78"/>
              </a:rPr>
              <a:t>2- همیشه احتمال عدم وصول بخشی از مالیاتها و عوارض و سایر درامدهای پیش بینی شده وجود دارد که بنابر اصل احتیاط به کار بردن حسابداری نقدی را در مورد آنها ایجاب می کند.</a:t>
            </a: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404664"/>
            <a:ext cx="7498080" cy="648072"/>
          </a:xfrm>
        </p:spPr>
        <p:txBody>
          <a:bodyPr>
            <a:normAutofit fontScale="90000"/>
          </a:bodyPr>
          <a:lstStyle/>
          <a:p>
            <a:pPr algn="r"/>
            <a:r>
              <a:rPr lang="en-US" dirty="0" err="1" smtClean="0">
                <a:solidFill>
                  <a:srgbClr val="C00000"/>
                </a:solidFill>
              </a:rPr>
              <a:t>مثال</a:t>
            </a:r>
            <a:r>
              <a:rPr lang="en-US" dirty="0" smtClean="0">
                <a:solidFill>
                  <a:srgbClr val="C00000"/>
                </a:solidFill>
              </a:rPr>
              <a:t> </a:t>
            </a:r>
            <a:r>
              <a:rPr lang="en-US" dirty="0" err="1" smtClean="0">
                <a:solidFill>
                  <a:srgbClr val="C00000"/>
                </a:solidFill>
              </a:rPr>
              <a:t>برای</a:t>
            </a:r>
            <a:r>
              <a:rPr lang="en-US" dirty="0" smtClean="0">
                <a:solidFill>
                  <a:srgbClr val="C00000"/>
                </a:solidFill>
              </a:rPr>
              <a:t> </a:t>
            </a:r>
            <a:r>
              <a:rPr lang="en-US" dirty="0" err="1" smtClean="0">
                <a:solidFill>
                  <a:srgbClr val="C00000"/>
                </a:solidFill>
              </a:rPr>
              <a:t>نیمه</a:t>
            </a:r>
            <a:r>
              <a:rPr lang="en-US" dirty="0" smtClean="0">
                <a:solidFill>
                  <a:srgbClr val="C00000"/>
                </a:solidFill>
              </a:rPr>
              <a:t> </a:t>
            </a:r>
            <a:r>
              <a:rPr lang="en-US" dirty="0" err="1" smtClean="0">
                <a:solidFill>
                  <a:srgbClr val="C00000"/>
                </a:solidFill>
              </a:rPr>
              <a:t>تعهدی</a:t>
            </a:r>
            <a:endParaRPr lang="en-US" dirty="0"/>
          </a:p>
        </p:txBody>
      </p:sp>
      <p:sp>
        <p:nvSpPr>
          <p:cNvPr id="3" name="Content Placeholder 2"/>
          <p:cNvSpPr>
            <a:spLocks noGrp="1"/>
          </p:cNvSpPr>
          <p:nvPr>
            <p:ph idx="1"/>
          </p:nvPr>
        </p:nvSpPr>
        <p:spPr>
          <a:xfrm>
            <a:off x="1435608" y="1196752"/>
            <a:ext cx="7498080" cy="5051648"/>
          </a:xfrm>
        </p:spPr>
        <p:txBody>
          <a:bodyPr>
            <a:normAutofit/>
          </a:bodyPr>
          <a:lstStyle/>
          <a:p>
            <a:pPr>
              <a:buNone/>
            </a:pPr>
            <a:r>
              <a:rPr lang="en-US" sz="2800" dirty="0" err="1" smtClean="0">
                <a:cs typeface="B Koodak" panose="00000700000000000000" pitchFamily="2" charset="-78"/>
              </a:rPr>
              <a:t>درآمد</a:t>
            </a:r>
            <a:r>
              <a:rPr lang="en-US" sz="2800" dirty="0" smtClean="0">
                <a:cs typeface="B Koodak" panose="00000700000000000000" pitchFamily="2" charset="-78"/>
              </a:rPr>
              <a:t> </a:t>
            </a:r>
            <a:r>
              <a:rPr lang="en-US" sz="2800" dirty="0" err="1" smtClean="0">
                <a:cs typeface="B Koodak" panose="00000700000000000000" pitchFamily="2" charset="-78"/>
              </a:rPr>
              <a:t>مربوط</a:t>
            </a:r>
            <a:r>
              <a:rPr lang="en-US" sz="2800" dirty="0" smtClean="0">
                <a:cs typeface="B Koodak" panose="00000700000000000000" pitchFamily="2" charset="-78"/>
              </a:rPr>
              <a:t> </a:t>
            </a:r>
            <a:r>
              <a:rPr lang="en-US" sz="2800" dirty="0" err="1" smtClean="0">
                <a:cs typeface="B Koodak" panose="00000700000000000000" pitchFamily="2" charset="-78"/>
              </a:rPr>
              <a:t>به</a:t>
            </a:r>
            <a:r>
              <a:rPr lang="en-US" sz="2800" dirty="0" smtClean="0">
                <a:cs typeface="B Koodak" panose="00000700000000000000" pitchFamily="2" charset="-78"/>
              </a:rPr>
              <a:t> </a:t>
            </a:r>
            <a:r>
              <a:rPr lang="en-US" sz="2800" dirty="0" err="1" smtClean="0">
                <a:cs typeface="B Koodak" panose="00000700000000000000" pitchFamily="2" charset="-78"/>
              </a:rPr>
              <a:t>شهریه</a:t>
            </a:r>
            <a:r>
              <a:rPr lang="en-US" sz="2800" dirty="0" smtClean="0">
                <a:cs typeface="B Koodak" panose="00000700000000000000" pitchFamily="2" charset="-78"/>
              </a:rPr>
              <a:t> </a:t>
            </a:r>
            <a:r>
              <a:rPr lang="en-US" sz="2800" dirty="0" err="1" smtClean="0">
                <a:cs typeface="B Koodak" panose="00000700000000000000" pitchFamily="2" charset="-78"/>
              </a:rPr>
              <a:t>دانشجویان</a:t>
            </a:r>
            <a:r>
              <a:rPr lang="en-US" sz="2800" dirty="0" smtClean="0">
                <a:cs typeface="B Koodak" panose="00000700000000000000" pitchFamily="2" charset="-78"/>
              </a:rPr>
              <a:t> 1000.000است </a:t>
            </a:r>
            <a:r>
              <a:rPr lang="en-US" sz="2800" dirty="0" err="1" smtClean="0">
                <a:cs typeface="B Koodak" panose="00000700000000000000" pitchFamily="2" charset="-78"/>
              </a:rPr>
              <a:t>از</a:t>
            </a:r>
            <a:r>
              <a:rPr lang="en-US" sz="2800" dirty="0" smtClean="0">
                <a:cs typeface="B Koodak" panose="00000700000000000000" pitchFamily="2" charset="-78"/>
              </a:rPr>
              <a:t> </a:t>
            </a:r>
            <a:r>
              <a:rPr lang="en-US" sz="2800" dirty="0" err="1" smtClean="0">
                <a:cs typeface="B Koodak" panose="00000700000000000000" pitchFamily="2" charset="-78"/>
              </a:rPr>
              <a:t>مبلغ</a:t>
            </a:r>
            <a:r>
              <a:rPr lang="en-US" sz="2800" dirty="0" smtClean="0">
                <a:cs typeface="B Koodak" panose="00000700000000000000" pitchFamily="2" charset="-78"/>
              </a:rPr>
              <a:t> </a:t>
            </a:r>
            <a:r>
              <a:rPr lang="en-US" sz="2800" dirty="0" err="1" smtClean="0">
                <a:cs typeface="B Koodak" panose="00000700000000000000" pitchFamily="2" charset="-78"/>
              </a:rPr>
              <a:t>مذکور</a:t>
            </a:r>
            <a:r>
              <a:rPr lang="en-US" sz="2800" dirty="0" smtClean="0">
                <a:cs typeface="B Koodak" panose="00000700000000000000" pitchFamily="2" charset="-78"/>
              </a:rPr>
              <a:t> 800.000</a:t>
            </a:r>
            <a:r>
              <a:rPr lang="fa-IR" sz="2800" dirty="0" smtClean="0">
                <a:cs typeface="B Koodak" panose="00000700000000000000" pitchFamily="2" charset="-78"/>
              </a:rPr>
              <a:t> </a:t>
            </a:r>
            <a:r>
              <a:rPr lang="en-US" sz="2800" dirty="0" err="1" smtClean="0">
                <a:cs typeface="B Koodak" panose="00000700000000000000" pitchFamily="2" charset="-78"/>
              </a:rPr>
              <a:t>نقدی</a:t>
            </a:r>
            <a:r>
              <a:rPr lang="en-US" sz="2800" dirty="0" smtClean="0">
                <a:cs typeface="B Koodak" panose="00000700000000000000" pitchFamily="2" charset="-78"/>
              </a:rPr>
              <a:t> </a:t>
            </a:r>
            <a:r>
              <a:rPr lang="en-US" sz="2800" dirty="0" err="1" smtClean="0">
                <a:cs typeface="B Koodak" panose="00000700000000000000" pitchFamily="2" charset="-78"/>
              </a:rPr>
              <a:t>وصول</a:t>
            </a:r>
            <a:r>
              <a:rPr lang="en-US" sz="2800" dirty="0" smtClean="0">
                <a:cs typeface="B Koodak" panose="00000700000000000000" pitchFamily="2" charset="-78"/>
              </a:rPr>
              <a:t> </a:t>
            </a:r>
            <a:r>
              <a:rPr lang="en-US" sz="2800" dirty="0" err="1" smtClean="0">
                <a:cs typeface="B Koodak" panose="00000700000000000000" pitchFamily="2" charset="-78"/>
              </a:rPr>
              <a:t>شده</a:t>
            </a:r>
            <a:r>
              <a:rPr lang="en-US" sz="2800" dirty="0" smtClean="0">
                <a:cs typeface="B Koodak" panose="00000700000000000000" pitchFamily="2" charset="-78"/>
              </a:rPr>
              <a:t> </a:t>
            </a:r>
            <a:r>
              <a:rPr lang="en-US" sz="2800" dirty="0" err="1" smtClean="0">
                <a:cs typeface="B Koodak" panose="00000700000000000000" pitchFamily="2" charset="-78"/>
              </a:rPr>
              <a:t>مابقی</a:t>
            </a:r>
            <a:r>
              <a:rPr lang="en-US" sz="2800" dirty="0" smtClean="0">
                <a:cs typeface="B Koodak" panose="00000700000000000000" pitchFamily="2" charset="-78"/>
              </a:rPr>
              <a:t> </a:t>
            </a:r>
            <a:r>
              <a:rPr lang="en-US" sz="2800" dirty="0" err="1" smtClean="0">
                <a:cs typeface="B Koodak" panose="00000700000000000000" pitchFamily="2" charset="-78"/>
              </a:rPr>
              <a:t>حداکثر</a:t>
            </a:r>
            <a:r>
              <a:rPr lang="en-US" sz="2800" dirty="0" smtClean="0">
                <a:cs typeface="B Koodak" panose="00000700000000000000" pitchFamily="2" charset="-78"/>
              </a:rPr>
              <a:t> </a:t>
            </a:r>
            <a:r>
              <a:rPr lang="en-US" sz="2800" dirty="0" err="1" smtClean="0">
                <a:cs typeface="B Koodak" panose="00000700000000000000" pitchFamily="2" charset="-78"/>
              </a:rPr>
              <a:t>تا</a:t>
            </a:r>
            <a:r>
              <a:rPr lang="en-US" sz="2800" dirty="0" smtClean="0">
                <a:cs typeface="B Koodak" panose="00000700000000000000" pitchFamily="2" charset="-78"/>
              </a:rPr>
              <a:t> </a:t>
            </a:r>
            <a:r>
              <a:rPr lang="en-US" sz="2800" dirty="0" err="1" smtClean="0">
                <a:cs typeface="B Koodak" panose="00000700000000000000" pitchFamily="2" charset="-78"/>
              </a:rPr>
              <a:t>اردیبهشت</a:t>
            </a:r>
            <a:r>
              <a:rPr lang="en-US" sz="2800" dirty="0" smtClean="0">
                <a:cs typeface="B Koodak" panose="00000700000000000000" pitchFamily="2" charset="-78"/>
              </a:rPr>
              <a:t> </a:t>
            </a:r>
            <a:r>
              <a:rPr lang="en-US" sz="2800" dirty="0" err="1" smtClean="0">
                <a:cs typeface="B Koodak" panose="00000700000000000000" pitchFamily="2" charset="-78"/>
              </a:rPr>
              <a:t>سال</a:t>
            </a:r>
            <a:r>
              <a:rPr lang="en-US" sz="2800" dirty="0" smtClean="0">
                <a:cs typeface="B Koodak" panose="00000700000000000000" pitchFamily="2" charset="-78"/>
              </a:rPr>
              <a:t> </a:t>
            </a:r>
            <a:r>
              <a:rPr lang="en-US" sz="2800" dirty="0" err="1" smtClean="0">
                <a:cs typeface="B Koodak" panose="00000700000000000000" pitchFamily="2" charset="-78"/>
              </a:rPr>
              <a:t>بعد</a:t>
            </a:r>
            <a:r>
              <a:rPr lang="en-US" sz="2800" dirty="0" smtClean="0">
                <a:cs typeface="B Koodak" panose="00000700000000000000" pitchFamily="2" charset="-78"/>
              </a:rPr>
              <a:t> </a:t>
            </a:r>
            <a:r>
              <a:rPr lang="en-US" sz="2800" dirty="0" err="1" smtClean="0">
                <a:cs typeface="B Koodak" panose="00000700000000000000" pitchFamily="2" charset="-78"/>
              </a:rPr>
              <a:t>تسویه</a:t>
            </a:r>
            <a:r>
              <a:rPr lang="en-US" sz="2800" dirty="0" smtClean="0">
                <a:cs typeface="B Koodak" panose="00000700000000000000" pitchFamily="2" charset="-78"/>
              </a:rPr>
              <a:t> </a:t>
            </a:r>
            <a:r>
              <a:rPr lang="en-US" sz="2800" dirty="0" err="1" smtClean="0">
                <a:cs typeface="B Koodak" panose="00000700000000000000" pitchFamily="2" charset="-78"/>
              </a:rPr>
              <a:t>خواهد</a:t>
            </a:r>
            <a:r>
              <a:rPr lang="en-US" sz="2800" dirty="0" smtClean="0">
                <a:cs typeface="B Koodak" panose="00000700000000000000" pitchFamily="2" charset="-78"/>
              </a:rPr>
              <a:t> </a:t>
            </a:r>
            <a:r>
              <a:rPr lang="en-US" sz="2800" dirty="0" err="1" smtClean="0">
                <a:cs typeface="B Koodak" panose="00000700000000000000" pitchFamily="2" charset="-78"/>
              </a:rPr>
              <a:t>شد</a:t>
            </a:r>
            <a:r>
              <a:rPr lang="en-US" sz="2800" dirty="0" smtClean="0">
                <a:cs typeface="B Koodak" panose="00000700000000000000" pitchFamily="2" charset="-78"/>
              </a:rPr>
              <a:t> و </a:t>
            </a:r>
            <a:r>
              <a:rPr lang="en-US" sz="2800" dirty="0" err="1" smtClean="0">
                <a:cs typeface="B Koodak" panose="00000700000000000000" pitchFamily="2" charset="-78"/>
              </a:rPr>
              <a:t>برای</a:t>
            </a:r>
            <a:r>
              <a:rPr lang="en-US" sz="2800" dirty="0" smtClean="0">
                <a:cs typeface="B Koodak" panose="00000700000000000000" pitchFamily="2" charset="-78"/>
              </a:rPr>
              <a:t> </a:t>
            </a:r>
            <a:r>
              <a:rPr lang="en-US" sz="2800" dirty="0" err="1" smtClean="0">
                <a:cs typeface="B Koodak" panose="00000700000000000000" pitchFamily="2" charset="-78"/>
              </a:rPr>
              <a:t>بقیه</a:t>
            </a:r>
            <a:r>
              <a:rPr lang="en-US" sz="2800" dirty="0" smtClean="0">
                <a:cs typeface="B Koodak" panose="00000700000000000000" pitchFamily="2" charset="-78"/>
              </a:rPr>
              <a:t> </a:t>
            </a:r>
            <a:r>
              <a:rPr lang="en-US" sz="2800" dirty="0" err="1" smtClean="0">
                <a:cs typeface="B Koodak" panose="00000700000000000000" pitchFamily="2" charset="-78"/>
              </a:rPr>
              <a:t>آن</a:t>
            </a:r>
            <a:r>
              <a:rPr lang="en-US" sz="2800" dirty="0" smtClean="0">
                <a:cs typeface="B Koodak" panose="00000700000000000000" pitchFamily="2" charset="-78"/>
              </a:rPr>
              <a:t> </a:t>
            </a:r>
            <a:r>
              <a:rPr lang="en-US" sz="2800" dirty="0" err="1" smtClean="0">
                <a:cs typeface="B Koodak" panose="00000700000000000000" pitchFamily="2" charset="-78"/>
              </a:rPr>
              <a:t>به</a:t>
            </a:r>
            <a:r>
              <a:rPr lang="en-US" sz="2800" dirty="0" smtClean="0">
                <a:cs typeface="B Koodak" panose="00000700000000000000" pitchFamily="2" charset="-78"/>
              </a:rPr>
              <a:t> </a:t>
            </a:r>
            <a:r>
              <a:rPr lang="en-US" sz="2800" dirty="0" err="1" smtClean="0">
                <a:cs typeface="B Koodak" panose="00000700000000000000" pitchFamily="2" charset="-78"/>
              </a:rPr>
              <a:t>دانشجویان</a:t>
            </a:r>
            <a:r>
              <a:rPr lang="en-US" sz="2800" dirty="0" smtClean="0">
                <a:cs typeface="B Koodak" panose="00000700000000000000" pitchFamily="2" charset="-78"/>
              </a:rPr>
              <a:t> </a:t>
            </a:r>
            <a:r>
              <a:rPr lang="en-US" sz="2800" dirty="0" err="1" smtClean="0">
                <a:cs typeface="B Koodak" panose="00000700000000000000" pitchFamily="2" charset="-78"/>
              </a:rPr>
              <a:t>فرصت</a:t>
            </a:r>
            <a:r>
              <a:rPr lang="en-US" sz="2800" dirty="0" smtClean="0">
                <a:cs typeface="B Koodak" panose="00000700000000000000" pitchFamily="2" charset="-78"/>
              </a:rPr>
              <a:t> </a:t>
            </a:r>
            <a:r>
              <a:rPr lang="en-US" sz="2800" dirty="0" err="1" smtClean="0">
                <a:cs typeface="B Koodak" panose="00000700000000000000" pitchFamily="2" charset="-78"/>
              </a:rPr>
              <a:t>داده</a:t>
            </a:r>
            <a:r>
              <a:rPr lang="en-US" sz="2800" dirty="0" smtClean="0">
                <a:cs typeface="B Koodak" panose="00000700000000000000" pitchFamily="2" charset="-78"/>
              </a:rPr>
              <a:t> </a:t>
            </a:r>
            <a:r>
              <a:rPr lang="en-US" sz="2800" dirty="0" err="1" smtClean="0">
                <a:cs typeface="B Koodak" panose="00000700000000000000" pitchFamily="2" charset="-78"/>
              </a:rPr>
              <a:t>شده</a:t>
            </a:r>
            <a:r>
              <a:rPr lang="en-US" sz="2800" dirty="0" smtClean="0">
                <a:cs typeface="B Koodak" panose="00000700000000000000" pitchFamily="2" charset="-78"/>
              </a:rPr>
              <a:t> </a:t>
            </a:r>
            <a:r>
              <a:rPr lang="en-US" sz="2800" dirty="0" err="1" smtClean="0">
                <a:cs typeface="B Koodak" panose="00000700000000000000" pitchFamily="2" charset="-78"/>
              </a:rPr>
              <a:t>که</a:t>
            </a:r>
            <a:r>
              <a:rPr lang="en-US" sz="2800" dirty="0" smtClean="0">
                <a:cs typeface="B Koodak" panose="00000700000000000000" pitchFamily="2" charset="-78"/>
              </a:rPr>
              <a:t> </a:t>
            </a:r>
            <a:r>
              <a:rPr lang="en-US" sz="2800" dirty="0" err="1" smtClean="0">
                <a:cs typeface="B Koodak" panose="00000700000000000000" pitchFamily="2" charset="-78"/>
              </a:rPr>
              <a:t>حداکثر</a:t>
            </a:r>
            <a:r>
              <a:rPr lang="en-US" sz="2800" dirty="0" smtClean="0">
                <a:cs typeface="B Koodak" panose="00000700000000000000" pitchFamily="2" charset="-78"/>
              </a:rPr>
              <a:t> </a:t>
            </a:r>
            <a:r>
              <a:rPr lang="en-US" sz="2800" dirty="0" err="1" smtClean="0">
                <a:cs typeface="B Koodak" panose="00000700000000000000" pitchFamily="2" charset="-78"/>
              </a:rPr>
              <a:t>تا</a:t>
            </a:r>
            <a:r>
              <a:rPr lang="en-US" sz="2800" dirty="0" smtClean="0">
                <a:cs typeface="B Koodak" panose="00000700000000000000" pitchFamily="2" charset="-78"/>
              </a:rPr>
              <a:t> </a:t>
            </a:r>
            <a:r>
              <a:rPr lang="en-US" sz="2800" dirty="0" err="1" smtClean="0">
                <a:cs typeface="B Koodak" panose="00000700000000000000" pitchFamily="2" charset="-78"/>
              </a:rPr>
              <a:t>پایان</a:t>
            </a:r>
            <a:r>
              <a:rPr lang="en-US" sz="2800" dirty="0" smtClean="0">
                <a:cs typeface="B Koodak" panose="00000700000000000000" pitchFamily="2" charset="-78"/>
              </a:rPr>
              <a:t> </a:t>
            </a:r>
            <a:r>
              <a:rPr lang="en-US" sz="2800" dirty="0" err="1" smtClean="0">
                <a:cs typeface="B Koodak" panose="00000700000000000000" pitchFamily="2" charset="-78"/>
              </a:rPr>
              <a:t>اردیبهشت</a:t>
            </a:r>
            <a:r>
              <a:rPr lang="en-US" sz="2800" dirty="0" smtClean="0">
                <a:cs typeface="B Koodak" panose="00000700000000000000" pitchFamily="2" charset="-78"/>
              </a:rPr>
              <a:t> 79 </a:t>
            </a:r>
            <a:r>
              <a:rPr lang="en-US" sz="2800" dirty="0" err="1" smtClean="0">
                <a:cs typeface="B Koodak" panose="00000700000000000000" pitchFamily="2" charset="-78"/>
              </a:rPr>
              <a:t>به</a:t>
            </a:r>
            <a:r>
              <a:rPr lang="en-US" sz="2800" dirty="0" smtClean="0">
                <a:cs typeface="B Koodak" panose="00000700000000000000" pitchFamily="2" charset="-78"/>
              </a:rPr>
              <a:t> </a:t>
            </a:r>
            <a:r>
              <a:rPr lang="en-US" sz="2800" dirty="0" err="1" smtClean="0">
                <a:cs typeface="B Koodak" panose="00000700000000000000" pitchFamily="2" charset="-78"/>
              </a:rPr>
              <a:t>حساب</a:t>
            </a:r>
            <a:r>
              <a:rPr lang="en-US" sz="2800" dirty="0" smtClean="0">
                <a:cs typeface="B Koodak" panose="00000700000000000000" pitchFamily="2" charset="-78"/>
              </a:rPr>
              <a:t> </a:t>
            </a:r>
            <a:r>
              <a:rPr lang="en-US" sz="2800" dirty="0" err="1" smtClean="0">
                <a:cs typeface="B Koodak" panose="00000700000000000000" pitchFamily="2" charset="-78"/>
              </a:rPr>
              <a:t>دانشگاه</a:t>
            </a:r>
            <a:r>
              <a:rPr lang="en-US" sz="2800" dirty="0" smtClean="0">
                <a:cs typeface="B Koodak" panose="00000700000000000000" pitchFamily="2" charset="-78"/>
              </a:rPr>
              <a:t> </a:t>
            </a:r>
            <a:r>
              <a:rPr lang="en-US" sz="2800" dirty="0" err="1" smtClean="0">
                <a:cs typeface="B Koodak" panose="00000700000000000000" pitchFamily="2" charset="-78"/>
              </a:rPr>
              <a:t>پرداخت</a:t>
            </a:r>
            <a:r>
              <a:rPr lang="en-US" sz="2800" dirty="0" smtClean="0">
                <a:cs typeface="B Koodak" panose="00000700000000000000" pitchFamily="2" charset="-78"/>
              </a:rPr>
              <a:t> </a:t>
            </a:r>
            <a:r>
              <a:rPr lang="en-US" sz="2800" dirty="0" err="1" smtClean="0">
                <a:cs typeface="B Koodak" panose="00000700000000000000" pitchFamily="2" charset="-78"/>
              </a:rPr>
              <a:t>نماید</a:t>
            </a:r>
            <a:endParaRPr lang="en-US" sz="2800" dirty="0" smtClean="0">
              <a:cs typeface="B Koodak" panose="00000700000000000000" pitchFamily="2" charset="-78"/>
            </a:endParaRPr>
          </a:p>
          <a:p>
            <a:pPr>
              <a:buNone/>
            </a:pPr>
            <a:endParaRPr lang="en-US" sz="2800" dirty="0" smtClean="0">
              <a:cs typeface="B Koodak" panose="00000700000000000000" pitchFamily="2" charset="-78"/>
            </a:endParaRPr>
          </a:p>
          <a:p>
            <a:pPr>
              <a:buNone/>
            </a:pPr>
            <a:r>
              <a:rPr lang="en-US" sz="2800" dirty="0" smtClean="0">
                <a:cs typeface="B Koodak" panose="00000700000000000000" pitchFamily="2" charset="-78"/>
              </a:rPr>
              <a:t>   </a:t>
            </a:r>
            <a:r>
              <a:rPr lang="en-US" sz="2800" dirty="0" smtClean="0">
                <a:solidFill>
                  <a:schemeClr val="accent3">
                    <a:lumMod val="75000"/>
                  </a:schemeClr>
                </a:solidFill>
                <a:cs typeface="B Koodak" panose="00000700000000000000" pitchFamily="2" charset="-78"/>
              </a:rPr>
              <a:t>بانک800000</a:t>
            </a:r>
            <a:endParaRPr lang="fa-IR" sz="2800" dirty="0" smtClean="0">
              <a:solidFill>
                <a:schemeClr val="accent3">
                  <a:lumMod val="75000"/>
                </a:schemeClr>
              </a:solidFill>
              <a:cs typeface="B Koodak" panose="00000700000000000000" pitchFamily="2" charset="-78"/>
            </a:endParaRPr>
          </a:p>
          <a:p>
            <a:pPr>
              <a:buNone/>
            </a:pPr>
            <a:r>
              <a:rPr lang="en-US" sz="2800" dirty="0" smtClean="0">
                <a:solidFill>
                  <a:schemeClr val="accent3">
                    <a:lumMod val="75000"/>
                  </a:schemeClr>
                </a:solidFill>
                <a:cs typeface="B Koodak" panose="00000700000000000000" pitchFamily="2" charset="-78"/>
              </a:rPr>
              <a:t>       </a:t>
            </a:r>
            <a:r>
              <a:rPr lang="en-US" sz="2800" dirty="0" err="1" smtClean="0">
                <a:solidFill>
                  <a:schemeClr val="accent3">
                    <a:lumMod val="75000"/>
                  </a:schemeClr>
                </a:solidFill>
                <a:cs typeface="B Koodak" panose="00000700000000000000" pitchFamily="2" charset="-78"/>
              </a:rPr>
              <a:t>درآمد</a:t>
            </a:r>
            <a:r>
              <a:rPr lang="en-US" sz="2800" dirty="0" smtClean="0">
                <a:solidFill>
                  <a:schemeClr val="accent3">
                    <a:lumMod val="75000"/>
                  </a:schemeClr>
                </a:solidFill>
                <a:cs typeface="B Koodak" panose="00000700000000000000" pitchFamily="2" charset="-78"/>
              </a:rPr>
              <a:t> 800000</a:t>
            </a:r>
            <a:endParaRPr lang="fa-IR" sz="2800" dirty="0" smtClean="0">
              <a:solidFill>
                <a:schemeClr val="accent3">
                  <a:lumMod val="75000"/>
                </a:schemeClr>
              </a:solidFill>
              <a:cs typeface="B Koodak" panose="00000700000000000000" pitchFamily="2" charset="-78"/>
            </a:endParaRPr>
          </a:p>
          <a:p>
            <a:pPr>
              <a:buNone/>
            </a:pPr>
            <a:r>
              <a:rPr lang="en-US" sz="2800" dirty="0" smtClean="0">
                <a:solidFill>
                  <a:schemeClr val="accent3">
                    <a:lumMod val="75000"/>
                  </a:schemeClr>
                </a:solidFill>
                <a:cs typeface="B Koodak" panose="00000700000000000000" pitchFamily="2" charset="-78"/>
              </a:rPr>
              <a:t>  </a:t>
            </a:r>
            <a:r>
              <a:rPr lang="en-US" sz="2800" dirty="0" err="1" smtClean="0">
                <a:solidFill>
                  <a:schemeClr val="accent3">
                    <a:lumMod val="75000"/>
                  </a:schemeClr>
                </a:solidFill>
                <a:cs typeface="B Koodak" panose="00000700000000000000" pitchFamily="2" charset="-78"/>
              </a:rPr>
              <a:t>وصول</a:t>
            </a:r>
            <a:r>
              <a:rPr lang="en-US" sz="2800" dirty="0" smtClean="0">
                <a:solidFill>
                  <a:schemeClr val="accent3">
                    <a:lumMod val="75000"/>
                  </a:schemeClr>
                </a:solidFill>
                <a:cs typeface="B Koodak" panose="00000700000000000000" pitchFamily="2" charset="-78"/>
              </a:rPr>
              <a:t> </a:t>
            </a:r>
            <a:r>
              <a:rPr lang="en-US" sz="2800" dirty="0" err="1" smtClean="0">
                <a:solidFill>
                  <a:schemeClr val="accent3">
                    <a:lumMod val="75000"/>
                  </a:schemeClr>
                </a:solidFill>
                <a:cs typeface="B Koodak" panose="00000700000000000000" pitchFamily="2" charset="-78"/>
              </a:rPr>
              <a:t>شهریه</a:t>
            </a:r>
            <a:r>
              <a:rPr lang="en-US" sz="2800" dirty="0" smtClean="0">
                <a:solidFill>
                  <a:schemeClr val="accent3">
                    <a:lumMod val="75000"/>
                  </a:schemeClr>
                </a:solidFill>
                <a:cs typeface="B Koodak" panose="00000700000000000000" pitchFamily="2" charset="-78"/>
              </a:rPr>
              <a:t> </a:t>
            </a:r>
            <a:r>
              <a:rPr lang="en-US" sz="2800" dirty="0" err="1" smtClean="0">
                <a:solidFill>
                  <a:schemeClr val="accent3">
                    <a:lumMod val="75000"/>
                  </a:schemeClr>
                </a:solidFill>
                <a:cs typeface="B Koodak" panose="00000700000000000000" pitchFamily="2" charset="-78"/>
              </a:rPr>
              <a:t>دانشجویان</a:t>
            </a:r>
            <a:r>
              <a:rPr lang="en-US" sz="2800" dirty="0" smtClean="0">
                <a:solidFill>
                  <a:schemeClr val="accent3">
                    <a:lumMod val="75000"/>
                  </a:schemeClr>
                </a:solidFill>
                <a:cs typeface="B Koodak" panose="00000700000000000000" pitchFamily="2" charset="-78"/>
              </a:rPr>
              <a:t> </a:t>
            </a:r>
            <a:r>
              <a:rPr lang="en-US" sz="2800" dirty="0" err="1" smtClean="0">
                <a:solidFill>
                  <a:schemeClr val="accent3">
                    <a:lumMod val="75000"/>
                  </a:schemeClr>
                </a:solidFill>
                <a:cs typeface="B Koodak" panose="00000700000000000000" pitchFamily="2" charset="-78"/>
              </a:rPr>
              <a:t>در</a:t>
            </a:r>
            <a:r>
              <a:rPr lang="en-US" sz="2800" dirty="0" smtClean="0">
                <a:solidFill>
                  <a:schemeClr val="accent3">
                    <a:lumMod val="75000"/>
                  </a:schemeClr>
                </a:solidFill>
                <a:cs typeface="B Koodak" panose="00000700000000000000" pitchFamily="2" charset="-78"/>
              </a:rPr>
              <a:t> </a:t>
            </a:r>
            <a:r>
              <a:rPr lang="en-US" sz="2800" dirty="0" err="1" smtClean="0">
                <a:solidFill>
                  <a:schemeClr val="accent3">
                    <a:lumMod val="75000"/>
                  </a:schemeClr>
                </a:solidFill>
                <a:cs typeface="B Koodak" panose="00000700000000000000" pitchFamily="2" charset="-78"/>
              </a:rPr>
              <a:t>سال</a:t>
            </a:r>
            <a:r>
              <a:rPr lang="en-US" sz="2800" dirty="0" smtClean="0">
                <a:solidFill>
                  <a:schemeClr val="accent3">
                    <a:lumMod val="75000"/>
                  </a:schemeClr>
                </a:solidFill>
                <a:cs typeface="B Koodak" panose="00000700000000000000" pitchFamily="2" charset="-78"/>
              </a:rPr>
              <a:t> 78</a:t>
            </a:r>
          </a:p>
          <a:p>
            <a:pPr>
              <a:buNone/>
            </a:pPr>
            <a:endParaRPr lang="en-US" sz="2800" dirty="0"/>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6251024"/>
          </a:xfrm>
        </p:spPr>
        <p:txBody>
          <a:bodyPr>
            <a:normAutofit fontScale="90000"/>
          </a:bodyPr>
          <a:lstStyle/>
          <a:p>
            <a:pPr algn="r"/>
            <a:r>
              <a:rPr lang="en-US" sz="2800" dirty="0" err="1" smtClean="0">
                <a:cs typeface="B Koodak" panose="00000700000000000000" pitchFamily="2" charset="-78"/>
              </a:rPr>
              <a:t>هزینه</a:t>
            </a:r>
            <a:r>
              <a:rPr lang="en-US" sz="2800" dirty="0" smtClean="0">
                <a:cs typeface="B Koodak" panose="00000700000000000000" pitchFamily="2" charset="-78"/>
              </a:rPr>
              <a:t> </a:t>
            </a:r>
            <a:r>
              <a:rPr lang="en-US" sz="2800" dirty="0" err="1" smtClean="0">
                <a:cs typeface="B Koodak" panose="00000700000000000000" pitchFamily="2" charset="-78"/>
              </a:rPr>
              <a:t>های</a:t>
            </a:r>
            <a:r>
              <a:rPr lang="en-US" sz="2800" dirty="0" smtClean="0">
                <a:cs typeface="B Koodak" panose="00000700000000000000" pitchFamily="2" charset="-78"/>
              </a:rPr>
              <a:t> </a:t>
            </a:r>
            <a:r>
              <a:rPr lang="en-US" sz="2800" dirty="0" err="1" smtClean="0">
                <a:cs typeface="B Koodak" panose="00000700000000000000" pitchFamily="2" charset="-78"/>
              </a:rPr>
              <a:t>ایجاد</a:t>
            </a:r>
            <a:r>
              <a:rPr lang="en-US" sz="2800" dirty="0" smtClean="0">
                <a:cs typeface="B Koodak" panose="00000700000000000000" pitchFamily="2" charset="-78"/>
              </a:rPr>
              <a:t> </a:t>
            </a:r>
            <a:r>
              <a:rPr lang="en-US" sz="2800" dirty="0" err="1" smtClean="0">
                <a:cs typeface="B Koodak" panose="00000700000000000000" pitchFamily="2" charset="-78"/>
              </a:rPr>
              <a:t>شده</a:t>
            </a:r>
            <a:r>
              <a:rPr lang="en-US" sz="2800" dirty="0" smtClean="0">
                <a:cs typeface="B Koodak" panose="00000700000000000000" pitchFamily="2" charset="-78"/>
              </a:rPr>
              <a:t> </a:t>
            </a:r>
            <a:r>
              <a:rPr lang="en-US" sz="2800" dirty="0" err="1" smtClean="0">
                <a:cs typeface="B Koodak" panose="00000700000000000000" pitchFamily="2" charset="-78"/>
              </a:rPr>
              <a:t>دانشگاه</a:t>
            </a:r>
            <a:r>
              <a:rPr lang="en-US" sz="2800" dirty="0" smtClean="0">
                <a:cs typeface="B Koodak" panose="00000700000000000000" pitchFamily="2" charset="-78"/>
              </a:rPr>
              <a:t> </a:t>
            </a:r>
            <a:r>
              <a:rPr lang="en-US" sz="2800" dirty="0" err="1" smtClean="0">
                <a:cs typeface="B Koodak" panose="00000700000000000000" pitchFamily="2" charset="-78"/>
              </a:rPr>
              <a:t>در</a:t>
            </a:r>
            <a:r>
              <a:rPr lang="en-US" sz="2800" dirty="0" smtClean="0">
                <a:cs typeface="B Koodak" panose="00000700000000000000" pitchFamily="2" charset="-78"/>
              </a:rPr>
              <a:t> </a:t>
            </a:r>
            <a:r>
              <a:rPr lang="en-US" sz="2800" dirty="0" err="1" smtClean="0">
                <a:cs typeface="B Koodak" panose="00000700000000000000" pitchFamily="2" charset="-78"/>
              </a:rPr>
              <a:t>سال</a:t>
            </a:r>
            <a:r>
              <a:rPr lang="en-US" sz="2800" dirty="0" smtClean="0">
                <a:cs typeface="B Koodak" panose="00000700000000000000" pitchFamily="2" charset="-78"/>
              </a:rPr>
              <a:t> 78 </a:t>
            </a:r>
            <a:r>
              <a:rPr lang="en-US" sz="2800" dirty="0" err="1" smtClean="0">
                <a:cs typeface="B Koodak" panose="00000700000000000000" pitchFamily="2" charset="-78"/>
              </a:rPr>
              <a:t>جمعا</a:t>
            </a:r>
            <a:r>
              <a:rPr lang="en-US" sz="2800" dirty="0" smtClean="0">
                <a:cs typeface="B Koodak" panose="00000700000000000000" pitchFamily="2" charset="-78"/>
              </a:rPr>
              <a:t> </a:t>
            </a:r>
            <a:r>
              <a:rPr lang="en-US" sz="2800" dirty="0" err="1" smtClean="0">
                <a:cs typeface="B Koodak" panose="00000700000000000000" pitchFamily="2" charset="-78"/>
              </a:rPr>
              <a:t>مبلغ</a:t>
            </a:r>
            <a:r>
              <a:rPr lang="en-US" sz="2800" dirty="0" smtClean="0">
                <a:cs typeface="B Koodak" panose="00000700000000000000" pitchFamily="2" charset="-78"/>
              </a:rPr>
              <a:t> 750000000ریال </a:t>
            </a:r>
            <a:r>
              <a:rPr lang="en-US" sz="2800" dirty="0" err="1" smtClean="0">
                <a:cs typeface="B Koodak" panose="00000700000000000000" pitchFamily="2" charset="-78"/>
              </a:rPr>
              <a:t>بوده</a:t>
            </a:r>
            <a:r>
              <a:rPr lang="en-US" sz="2800" dirty="0" smtClean="0">
                <a:cs typeface="B Koodak" panose="00000700000000000000" pitchFamily="2" charset="-78"/>
              </a:rPr>
              <a:t> </a:t>
            </a:r>
            <a:r>
              <a:rPr lang="en-US" sz="2800" dirty="0" err="1" smtClean="0">
                <a:cs typeface="B Koodak" panose="00000700000000000000" pitchFamily="2" charset="-78"/>
              </a:rPr>
              <a:t>است</a:t>
            </a:r>
            <a:r>
              <a:rPr lang="en-US" sz="2800" dirty="0" smtClean="0">
                <a:cs typeface="B Koodak" panose="00000700000000000000" pitchFamily="2" charset="-78"/>
              </a:rPr>
              <a:t> </a:t>
            </a:r>
            <a:r>
              <a:rPr lang="en-US" sz="2800" dirty="0" err="1" smtClean="0">
                <a:cs typeface="B Koodak" panose="00000700000000000000" pitchFamily="2" charset="-78"/>
              </a:rPr>
              <a:t>که</a:t>
            </a:r>
            <a:r>
              <a:rPr lang="en-US" sz="2800" dirty="0" smtClean="0">
                <a:cs typeface="B Koodak" panose="00000700000000000000" pitchFamily="2" charset="-78"/>
              </a:rPr>
              <a:t> </a:t>
            </a:r>
            <a:r>
              <a:rPr lang="en-US" sz="2800" dirty="0" err="1" smtClean="0">
                <a:cs typeface="B Koodak" panose="00000700000000000000" pitchFamily="2" charset="-78"/>
              </a:rPr>
              <a:t>از</a:t>
            </a:r>
            <a:r>
              <a:rPr lang="en-US" sz="2800" dirty="0" smtClean="0">
                <a:cs typeface="B Koodak" panose="00000700000000000000" pitchFamily="2" charset="-78"/>
              </a:rPr>
              <a:t> </a:t>
            </a:r>
            <a:r>
              <a:rPr lang="en-US" sz="2800" dirty="0" err="1" smtClean="0">
                <a:cs typeface="B Koodak" panose="00000700000000000000" pitchFamily="2" charset="-78"/>
              </a:rPr>
              <a:t>مبلغ</a:t>
            </a:r>
            <a:r>
              <a:rPr lang="en-US" sz="2800" dirty="0" smtClean="0">
                <a:cs typeface="B Koodak" panose="00000700000000000000" pitchFamily="2" charset="-78"/>
              </a:rPr>
              <a:t> </a:t>
            </a:r>
            <a:r>
              <a:rPr lang="en-US" sz="2800" dirty="0" err="1" smtClean="0">
                <a:cs typeface="B Koodak" panose="00000700000000000000" pitchFamily="2" charset="-78"/>
              </a:rPr>
              <a:t>مذکور</a:t>
            </a:r>
            <a:r>
              <a:rPr lang="en-US" sz="2800" dirty="0" smtClean="0">
                <a:cs typeface="B Koodak" panose="00000700000000000000" pitchFamily="2" charset="-78"/>
              </a:rPr>
              <a:t> 700000000ریال </a:t>
            </a:r>
            <a:r>
              <a:rPr lang="en-US" sz="2800" dirty="0" err="1" smtClean="0">
                <a:cs typeface="B Koodak" panose="00000700000000000000" pitchFamily="2" charset="-78"/>
              </a:rPr>
              <a:t>به</a:t>
            </a:r>
            <a:r>
              <a:rPr lang="en-US" sz="2800" dirty="0" smtClean="0">
                <a:cs typeface="B Koodak" panose="00000700000000000000" pitchFamily="2" charset="-78"/>
              </a:rPr>
              <a:t> </a:t>
            </a:r>
            <a:r>
              <a:rPr lang="en-US" sz="2800" dirty="0" err="1" smtClean="0">
                <a:cs typeface="B Koodak" panose="00000700000000000000" pitchFamily="2" charset="-78"/>
              </a:rPr>
              <a:t>صورت</a:t>
            </a:r>
            <a:r>
              <a:rPr lang="en-US" sz="2800" dirty="0" smtClean="0">
                <a:cs typeface="B Koodak" panose="00000700000000000000" pitchFamily="2" charset="-78"/>
              </a:rPr>
              <a:t> </a:t>
            </a:r>
            <a:r>
              <a:rPr lang="en-US" sz="2800" dirty="0" err="1" smtClean="0">
                <a:cs typeface="B Koodak" panose="00000700000000000000" pitchFamily="2" charset="-78"/>
              </a:rPr>
              <a:t>نقد</a:t>
            </a:r>
            <a:r>
              <a:rPr lang="en-US" sz="2800" dirty="0" smtClean="0">
                <a:cs typeface="B Koodak" panose="00000700000000000000" pitchFamily="2" charset="-78"/>
              </a:rPr>
              <a:t> </a:t>
            </a:r>
            <a:r>
              <a:rPr lang="en-US" sz="2800" dirty="0" err="1" smtClean="0">
                <a:cs typeface="B Koodak" panose="00000700000000000000" pitchFamily="2" charset="-78"/>
              </a:rPr>
              <a:t>پرداخت</a:t>
            </a:r>
            <a:r>
              <a:rPr lang="en-US" sz="2800" dirty="0" smtClean="0">
                <a:cs typeface="B Koodak" panose="00000700000000000000" pitchFamily="2" charset="-78"/>
              </a:rPr>
              <a:t> </a:t>
            </a:r>
            <a:r>
              <a:rPr lang="en-US" sz="2800" dirty="0" err="1" smtClean="0">
                <a:cs typeface="B Koodak" panose="00000700000000000000" pitchFamily="2" charset="-78"/>
              </a:rPr>
              <a:t>گردیده</a:t>
            </a:r>
            <a:r>
              <a:rPr lang="en-US" sz="2800" dirty="0" smtClean="0">
                <a:cs typeface="B Koodak" panose="00000700000000000000" pitchFamily="2" charset="-78"/>
              </a:rPr>
              <a:t> و </a:t>
            </a:r>
            <a:r>
              <a:rPr lang="en-US" sz="2800" dirty="0" err="1" smtClean="0">
                <a:cs typeface="B Koodak" panose="00000700000000000000" pitchFamily="2" charset="-78"/>
              </a:rPr>
              <a:t>مقرر</a:t>
            </a:r>
            <a:r>
              <a:rPr lang="en-US" sz="2800" dirty="0" smtClean="0">
                <a:cs typeface="B Koodak" panose="00000700000000000000" pitchFamily="2" charset="-78"/>
              </a:rPr>
              <a:t> </a:t>
            </a:r>
            <a:r>
              <a:rPr lang="en-US" sz="2800" dirty="0" err="1" smtClean="0">
                <a:cs typeface="B Koodak" panose="00000700000000000000" pitchFamily="2" charset="-78"/>
              </a:rPr>
              <a:t>شده</a:t>
            </a:r>
            <a:r>
              <a:rPr lang="en-US" sz="2800" dirty="0" smtClean="0">
                <a:cs typeface="B Koodak" panose="00000700000000000000" pitchFamily="2" charset="-78"/>
              </a:rPr>
              <a:t> </a:t>
            </a:r>
            <a:r>
              <a:rPr lang="en-US" sz="2800" dirty="0" err="1" smtClean="0">
                <a:cs typeface="B Koodak" panose="00000700000000000000" pitchFamily="2" charset="-78"/>
              </a:rPr>
              <a:t>است</a:t>
            </a:r>
            <a:r>
              <a:rPr lang="en-US" sz="2800" dirty="0" smtClean="0">
                <a:cs typeface="B Koodak" panose="00000700000000000000" pitchFamily="2" charset="-78"/>
              </a:rPr>
              <a:t> </a:t>
            </a:r>
            <a:r>
              <a:rPr lang="en-US" sz="2800" dirty="0" err="1" smtClean="0">
                <a:cs typeface="B Koodak" panose="00000700000000000000" pitchFamily="2" charset="-78"/>
              </a:rPr>
              <a:t>بقیه</a:t>
            </a:r>
            <a:r>
              <a:rPr lang="en-US" sz="2800" dirty="0" smtClean="0">
                <a:cs typeface="B Koodak" panose="00000700000000000000" pitchFamily="2" charset="-78"/>
              </a:rPr>
              <a:t> </a:t>
            </a:r>
            <a:r>
              <a:rPr lang="en-US" sz="2800" dirty="0" err="1" smtClean="0">
                <a:cs typeface="B Koodak" panose="00000700000000000000" pitchFamily="2" charset="-78"/>
              </a:rPr>
              <a:t>آن</a:t>
            </a:r>
            <a:r>
              <a:rPr lang="en-US" sz="2800" dirty="0" smtClean="0">
                <a:cs typeface="B Koodak" panose="00000700000000000000" pitchFamily="2" charset="-78"/>
              </a:rPr>
              <a:t> </a:t>
            </a:r>
            <a:r>
              <a:rPr lang="en-US" sz="2800" dirty="0" err="1" smtClean="0">
                <a:cs typeface="B Koodak" panose="00000700000000000000" pitchFamily="2" charset="-78"/>
              </a:rPr>
              <a:t>حداکثر</a:t>
            </a:r>
            <a:r>
              <a:rPr lang="en-US" sz="2800" dirty="0" smtClean="0">
                <a:cs typeface="B Koodak" panose="00000700000000000000" pitchFamily="2" charset="-78"/>
              </a:rPr>
              <a:t> </a:t>
            </a:r>
            <a:r>
              <a:rPr lang="en-US" sz="2800" dirty="0" err="1" smtClean="0">
                <a:cs typeface="B Koodak" panose="00000700000000000000" pitchFamily="2" charset="-78"/>
              </a:rPr>
              <a:t>تا</a:t>
            </a:r>
            <a:r>
              <a:rPr lang="en-US" sz="2800" dirty="0" smtClean="0">
                <a:cs typeface="B Koodak" panose="00000700000000000000" pitchFamily="2" charset="-78"/>
              </a:rPr>
              <a:t> </a:t>
            </a:r>
            <a:r>
              <a:rPr lang="en-US" sz="2800" dirty="0" err="1" smtClean="0">
                <a:cs typeface="B Koodak" panose="00000700000000000000" pitchFamily="2" charset="-78"/>
              </a:rPr>
              <a:t>پایان</a:t>
            </a:r>
            <a:r>
              <a:rPr lang="en-US" sz="2800" dirty="0" smtClean="0">
                <a:cs typeface="B Koodak" panose="00000700000000000000" pitchFamily="2" charset="-78"/>
              </a:rPr>
              <a:t> </a:t>
            </a:r>
            <a:r>
              <a:rPr lang="en-US" sz="2800" dirty="0" err="1" smtClean="0">
                <a:cs typeface="B Koodak" panose="00000700000000000000" pitchFamily="2" charset="-78"/>
              </a:rPr>
              <a:t>فروردین</a:t>
            </a:r>
            <a:r>
              <a:rPr lang="en-US" sz="2800" dirty="0" smtClean="0">
                <a:cs typeface="B Koodak" panose="00000700000000000000" pitchFamily="2" charset="-78"/>
              </a:rPr>
              <a:t> 79 </a:t>
            </a:r>
            <a:r>
              <a:rPr lang="en-US" sz="2800" dirty="0" err="1" smtClean="0">
                <a:cs typeface="B Koodak" panose="00000700000000000000" pitchFamily="2" charset="-78"/>
              </a:rPr>
              <a:t>پرداخت</a:t>
            </a:r>
            <a:r>
              <a:rPr lang="en-US" sz="2800" dirty="0" smtClean="0">
                <a:cs typeface="B Koodak" panose="00000700000000000000" pitchFamily="2" charset="-78"/>
              </a:rPr>
              <a:t> </a:t>
            </a:r>
            <a:r>
              <a:rPr lang="en-US" sz="2800" dirty="0" err="1" smtClean="0">
                <a:cs typeface="B Koodak" panose="00000700000000000000" pitchFamily="2" charset="-78"/>
              </a:rPr>
              <a:t>گردد</a:t>
            </a:r>
            <a:r>
              <a:rPr lang="en-US" sz="2800" dirty="0" smtClean="0">
                <a:cs typeface="B Koodak" panose="00000700000000000000" pitchFamily="2" charset="-78"/>
              </a:rPr>
              <a:t>. </a:t>
            </a:r>
            <a:br>
              <a:rPr lang="en-US" sz="2800" dirty="0" smtClean="0">
                <a:cs typeface="B Koodak" panose="00000700000000000000" pitchFamily="2" charset="-78"/>
              </a:rPr>
            </a:br>
            <a:r>
              <a:rPr lang="en-US" sz="2800" dirty="0" smtClean="0">
                <a:cs typeface="B Koodak" panose="00000700000000000000" pitchFamily="2" charset="-78"/>
              </a:rPr>
              <a:t/>
            </a:r>
            <a:br>
              <a:rPr lang="en-US" sz="2800" dirty="0" smtClean="0">
                <a:cs typeface="B Koodak" panose="00000700000000000000" pitchFamily="2" charset="-78"/>
              </a:rPr>
            </a:br>
            <a:r>
              <a:rPr lang="en-US" sz="2800" dirty="0" err="1" smtClean="0">
                <a:solidFill>
                  <a:srgbClr val="002060"/>
                </a:solidFill>
                <a:cs typeface="B Koodak" panose="00000700000000000000" pitchFamily="2" charset="-78"/>
              </a:rPr>
              <a:t>هزینه</a:t>
            </a:r>
            <a:r>
              <a:rPr lang="en-US" sz="2800" dirty="0" smtClean="0">
                <a:solidFill>
                  <a:srgbClr val="002060"/>
                </a:solidFill>
                <a:cs typeface="B Koodak" panose="00000700000000000000" pitchFamily="2" charset="-78"/>
              </a:rPr>
              <a:t> 700000000</a:t>
            </a:r>
            <a:br>
              <a:rPr lang="en-US" sz="2800" dirty="0" smtClean="0">
                <a:solidFill>
                  <a:srgbClr val="002060"/>
                </a:solidFill>
                <a:cs typeface="B Koodak" panose="00000700000000000000" pitchFamily="2" charset="-78"/>
              </a:rPr>
            </a:br>
            <a:r>
              <a:rPr lang="en-US" sz="2800" dirty="0" smtClean="0">
                <a:solidFill>
                  <a:srgbClr val="002060"/>
                </a:solidFill>
                <a:cs typeface="B Koodak" panose="00000700000000000000" pitchFamily="2" charset="-78"/>
              </a:rPr>
              <a:t>    </a:t>
            </a:r>
            <a:r>
              <a:rPr lang="en-US" sz="2800" dirty="0" err="1" smtClean="0">
                <a:solidFill>
                  <a:srgbClr val="002060"/>
                </a:solidFill>
                <a:cs typeface="B Koodak" panose="00000700000000000000" pitchFamily="2" charset="-78"/>
              </a:rPr>
              <a:t>بانک</a:t>
            </a:r>
            <a:r>
              <a:rPr lang="en-US" sz="2800" dirty="0" smtClean="0">
                <a:solidFill>
                  <a:srgbClr val="002060"/>
                </a:solidFill>
                <a:cs typeface="B Koodak" panose="00000700000000000000" pitchFamily="2" charset="-78"/>
              </a:rPr>
              <a:t> 700000000</a:t>
            </a:r>
            <a:br>
              <a:rPr lang="en-US" sz="2800" dirty="0" smtClean="0">
                <a:solidFill>
                  <a:srgbClr val="002060"/>
                </a:solidFill>
                <a:cs typeface="B Koodak" panose="00000700000000000000" pitchFamily="2" charset="-78"/>
              </a:rPr>
            </a:br>
            <a:r>
              <a:rPr lang="en-US" sz="2800" dirty="0" err="1" smtClean="0">
                <a:solidFill>
                  <a:srgbClr val="002060"/>
                </a:solidFill>
                <a:cs typeface="B Koodak" panose="00000700000000000000" pitchFamily="2" charset="-78"/>
              </a:rPr>
              <a:t>پرداخت</a:t>
            </a:r>
            <a:r>
              <a:rPr lang="en-US" sz="2800" dirty="0" smtClean="0">
                <a:solidFill>
                  <a:srgbClr val="002060"/>
                </a:solidFill>
                <a:cs typeface="B Koodak" panose="00000700000000000000" pitchFamily="2" charset="-78"/>
              </a:rPr>
              <a:t> </a:t>
            </a:r>
            <a:r>
              <a:rPr lang="en-US" sz="2800" dirty="0" err="1" smtClean="0">
                <a:solidFill>
                  <a:srgbClr val="002060"/>
                </a:solidFill>
                <a:cs typeface="B Koodak" panose="00000700000000000000" pitchFamily="2" charset="-78"/>
              </a:rPr>
              <a:t>هزینه</a:t>
            </a:r>
            <a:r>
              <a:rPr lang="en-US" sz="2800" dirty="0" smtClean="0">
                <a:solidFill>
                  <a:srgbClr val="002060"/>
                </a:solidFill>
                <a:cs typeface="B Koodak" panose="00000700000000000000" pitchFamily="2" charset="-78"/>
              </a:rPr>
              <a:t> </a:t>
            </a:r>
            <a:r>
              <a:rPr lang="en-US" sz="2800" dirty="0" err="1" smtClean="0">
                <a:solidFill>
                  <a:srgbClr val="002060"/>
                </a:solidFill>
                <a:cs typeface="B Koodak" panose="00000700000000000000" pitchFamily="2" charset="-78"/>
              </a:rPr>
              <a:t>های</a:t>
            </a:r>
            <a:r>
              <a:rPr lang="en-US" sz="2800" dirty="0" smtClean="0">
                <a:solidFill>
                  <a:srgbClr val="002060"/>
                </a:solidFill>
                <a:cs typeface="B Koodak" panose="00000700000000000000" pitchFamily="2" charset="-78"/>
              </a:rPr>
              <a:t> </a:t>
            </a:r>
            <a:r>
              <a:rPr lang="en-US" sz="2800" dirty="0" err="1" smtClean="0">
                <a:solidFill>
                  <a:srgbClr val="002060"/>
                </a:solidFill>
                <a:cs typeface="B Koodak" panose="00000700000000000000" pitchFamily="2" charset="-78"/>
              </a:rPr>
              <a:t>سال</a:t>
            </a:r>
            <a:r>
              <a:rPr lang="en-US" sz="2800" dirty="0" smtClean="0">
                <a:solidFill>
                  <a:srgbClr val="002060"/>
                </a:solidFill>
                <a:cs typeface="B Koodak" panose="00000700000000000000" pitchFamily="2" charset="-78"/>
              </a:rPr>
              <a:t> 78</a:t>
            </a:r>
            <a:br>
              <a:rPr lang="en-US" sz="2800" dirty="0" smtClean="0">
                <a:solidFill>
                  <a:srgbClr val="002060"/>
                </a:solidFill>
                <a:cs typeface="B Koodak" panose="00000700000000000000" pitchFamily="2" charset="-78"/>
              </a:rPr>
            </a:br>
            <a:r>
              <a:rPr lang="en-US" sz="2800" dirty="0" smtClean="0">
                <a:solidFill>
                  <a:srgbClr val="002060"/>
                </a:solidFill>
                <a:cs typeface="B Koodak" panose="00000700000000000000" pitchFamily="2" charset="-78"/>
              </a:rPr>
              <a:t/>
            </a:r>
            <a:br>
              <a:rPr lang="en-US" sz="2800" dirty="0" smtClean="0">
                <a:solidFill>
                  <a:srgbClr val="002060"/>
                </a:solidFill>
                <a:cs typeface="B Koodak" panose="00000700000000000000" pitchFamily="2" charset="-78"/>
              </a:rPr>
            </a:br>
            <a:r>
              <a:rPr lang="en-US" sz="2800" dirty="0" err="1" smtClean="0">
                <a:solidFill>
                  <a:srgbClr val="002060"/>
                </a:solidFill>
                <a:cs typeface="B Koodak" panose="00000700000000000000" pitchFamily="2" charset="-78"/>
              </a:rPr>
              <a:t>هزینه</a:t>
            </a:r>
            <a:r>
              <a:rPr lang="en-US" sz="2800" dirty="0" smtClean="0">
                <a:solidFill>
                  <a:srgbClr val="002060"/>
                </a:solidFill>
                <a:cs typeface="B Koodak" panose="00000700000000000000" pitchFamily="2" charset="-78"/>
              </a:rPr>
              <a:t> 50000000</a:t>
            </a:r>
            <a:br>
              <a:rPr lang="en-US" sz="2800" dirty="0" smtClean="0">
                <a:solidFill>
                  <a:srgbClr val="002060"/>
                </a:solidFill>
                <a:cs typeface="B Koodak" panose="00000700000000000000" pitchFamily="2" charset="-78"/>
              </a:rPr>
            </a:br>
            <a:r>
              <a:rPr lang="en-US" sz="2800" dirty="0" smtClean="0">
                <a:solidFill>
                  <a:srgbClr val="002060"/>
                </a:solidFill>
                <a:cs typeface="B Koodak" panose="00000700000000000000" pitchFamily="2" charset="-78"/>
              </a:rPr>
              <a:t>      </a:t>
            </a:r>
            <a:r>
              <a:rPr lang="fa-IR" sz="2800" dirty="0" smtClean="0">
                <a:solidFill>
                  <a:srgbClr val="002060"/>
                </a:solidFill>
                <a:cs typeface="B Koodak" panose="00000700000000000000" pitchFamily="2" charset="-78"/>
              </a:rPr>
              <a:t>اسناد هزینه پرداختنی</a:t>
            </a:r>
            <a:r>
              <a:rPr lang="en-US" sz="2800" dirty="0" smtClean="0">
                <a:solidFill>
                  <a:srgbClr val="002060"/>
                </a:solidFill>
                <a:cs typeface="B Koodak" panose="00000700000000000000" pitchFamily="2" charset="-78"/>
              </a:rPr>
              <a:t>50000000</a:t>
            </a:r>
            <a:br>
              <a:rPr lang="en-US" sz="2800" dirty="0" smtClean="0">
                <a:solidFill>
                  <a:srgbClr val="002060"/>
                </a:solidFill>
                <a:cs typeface="B Koodak" panose="00000700000000000000" pitchFamily="2" charset="-78"/>
              </a:rPr>
            </a:br>
            <a:r>
              <a:rPr lang="en-US" sz="2800" dirty="0" err="1" smtClean="0">
                <a:solidFill>
                  <a:srgbClr val="002060"/>
                </a:solidFill>
                <a:cs typeface="B Koodak" panose="00000700000000000000" pitchFamily="2" charset="-78"/>
              </a:rPr>
              <a:t>بابت</a:t>
            </a:r>
            <a:r>
              <a:rPr lang="en-US" sz="2800" dirty="0" smtClean="0">
                <a:solidFill>
                  <a:srgbClr val="002060"/>
                </a:solidFill>
                <a:cs typeface="B Koodak" panose="00000700000000000000" pitchFamily="2" charset="-78"/>
              </a:rPr>
              <a:t> </a:t>
            </a:r>
            <a:r>
              <a:rPr lang="en-US" sz="2800" dirty="0" err="1" smtClean="0">
                <a:solidFill>
                  <a:srgbClr val="002060"/>
                </a:solidFill>
                <a:cs typeface="B Koodak" panose="00000700000000000000" pitchFamily="2" charset="-78"/>
              </a:rPr>
              <a:t>هزینه</a:t>
            </a:r>
            <a:r>
              <a:rPr lang="en-US" sz="2800" dirty="0" smtClean="0">
                <a:solidFill>
                  <a:srgbClr val="002060"/>
                </a:solidFill>
                <a:cs typeface="B Koodak" panose="00000700000000000000" pitchFamily="2" charset="-78"/>
              </a:rPr>
              <a:t> </a:t>
            </a:r>
            <a:r>
              <a:rPr lang="en-US" sz="2800" dirty="0" err="1" smtClean="0">
                <a:solidFill>
                  <a:srgbClr val="002060"/>
                </a:solidFill>
                <a:cs typeface="B Koodak" panose="00000700000000000000" pitchFamily="2" charset="-78"/>
              </a:rPr>
              <a:t>های</a:t>
            </a:r>
            <a:r>
              <a:rPr lang="en-US" sz="2800" dirty="0" smtClean="0">
                <a:solidFill>
                  <a:srgbClr val="002060"/>
                </a:solidFill>
                <a:cs typeface="B Koodak" panose="00000700000000000000" pitchFamily="2" charset="-78"/>
              </a:rPr>
              <a:t> </a:t>
            </a:r>
            <a:r>
              <a:rPr lang="en-US" sz="2800" dirty="0" err="1" smtClean="0">
                <a:solidFill>
                  <a:srgbClr val="002060"/>
                </a:solidFill>
                <a:cs typeface="B Koodak" panose="00000700000000000000" pitchFamily="2" charset="-78"/>
              </a:rPr>
              <a:t>پرداخت</a:t>
            </a:r>
            <a:r>
              <a:rPr lang="en-US" sz="2800" dirty="0" smtClean="0">
                <a:solidFill>
                  <a:srgbClr val="002060"/>
                </a:solidFill>
                <a:cs typeface="B Koodak" panose="00000700000000000000" pitchFamily="2" charset="-78"/>
              </a:rPr>
              <a:t> </a:t>
            </a:r>
            <a:r>
              <a:rPr lang="en-US" sz="2800" dirty="0" err="1" smtClean="0">
                <a:solidFill>
                  <a:srgbClr val="002060"/>
                </a:solidFill>
                <a:cs typeface="B Koodak" panose="00000700000000000000" pitchFamily="2" charset="-78"/>
              </a:rPr>
              <a:t>نشده</a:t>
            </a:r>
            <a:r>
              <a:rPr lang="en-US" sz="2800" dirty="0" smtClean="0">
                <a:solidFill>
                  <a:srgbClr val="002060"/>
                </a:solidFill>
                <a:cs typeface="B Koodak" panose="00000700000000000000" pitchFamily="2" charset="-78"/>
              </a:rPr>
              <a:t> </a:t>
            </a:r>
            <a:r>
              <a:rPr lang="en-US" sz="2800" dirty="0" err="1" smtClean="0">
                <a:solidFill>
                  <a:srgbClr val="002060"/>
                </a:solidFill>
                <a:cs typeface="B Koodak" panose="00000700000000000000" pitchFamily="2" charset="-78"/>
              </a:rPr>
              <a:t>سال</a:t>
            </a:r>
            <a:r>
              <a:rPr lang="en-US" sz="2800" dirty="0" smtClean="0">
                <a:solidFill>
                  <a:srgbClr val="002060"/>
                </a:solidFill>
                <a:cs typeface="B Koodak" panose="00000700000000000000" pitchFamily="2" charset="-78"/>
              </a:rPr>
              <a:t> 78</a:t>
            </a:r>
            <a:r>
              <a:rPr lang="en-US" sz="2800" dirty="0" smtClean="0"/>
              <a:t/>
            </a:r>
            <a:br>
              <a:rPr lang="en-US" sz="2800" dirty="0" smtClean="0"/>
            </a:br>
            <a:r>
              <a:rPr lang="en-US" sz="2800" dirty="0" smtClean="0"/>
              <a:t/>
            </a:r>
            <a:br>
              <a:rPr lang="en-US" sz="2800" dirty="0" smtClean="0"/>
            </a:br>
            <a:endParaRPr lang="en-US" sz="2800" dirty="0"/>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6583680"/>
          </a:xfrm>
        </p:spPr>
        <p:txBody>
          <a:bodyPr>
            <a:noAutofit/>
          </a:bodyPr>
          <a:lstStyle/>
          <a:p>
            <a:pPr algn="r"/>
            <a:r>
              <a:rPr lang="en-US" sz="4000" b="1" dirty="0" smtClean="0">
                <a:solidFill>
                  <a:srgbClr val="C00000"/>
                </a:solidFill>
                <a:cs typeface="B Koodak" panose="00000700000000000000" pitchFamily="2" charset="-78"/>
              </a:rPr>
              <a:t>4</a:t>
            </a:r>
            <a:r>
              <a:rPr lang="fa-IR" sz="4000" b="1" dirty="0" smtClean="0">
                <a:solidFill>
                  <a:srgbClr val="C00000"/>
                </a:solidFill>
                <a:latin typeface="Arial" pitchFamily="34" charset="0"/>
                <a:cs typeface="B Koodak" panose="00000700000000000000" pitchFamily="2" charset="-78"/>
              </a:rPr>
              <a:t>- حسابداری تعهدی تعدیل شده</a:t>
            </a:r>
            <a:r>
              <a:rPr lang="fa-IR" sz="4000" b="1" dirty="0" smtClean="0">
                <a:solidFill>
                  <a:srgbClr val="C00000"/>
                </a:solidFill>
                <a:cs typeface="B Koodak" panose="00000700000000000000" pitchFamily="2" charset="-78"/>
              </a:rPr>
              <a:t>:</a:t>
            </a:r>
            <a:r>
              <a:rPr lang="fa-IR" sz="2800" b="1" dirty="0" smtClean="0">
                <a:solidFill>
                  <a:srgbClr val="C00000"/>
                </a:solidFill>
                <a:cs typeface="B Koodak" panose="00000700000000000000" pitchFamily="2" charset="-78"/>
              </a:rPr>
              <a:t/>
            </a:r>
            <a:br>
              <a:rPr lang="fa-IR" sz="2800" b="1" dirty="0" smtClean="0">
                <a:solidFill>
                  <a:srgbClr val="C00000"/>
                </a:solidFill>
                <a:cs typeface="B Koodak" panose="00000700000000000000" pitchFamily="2" charset="-78"/>
              </a:rPr>
            </a:br>
            <a:r>
              <a:rPr lang="fa-IR" sz="2800" b="1" dirty="0" smtClean="0">
                <a:cs typeface="B Koodak" panose="00000700000000000000" pitchFamily="2" charset="-78"/>
              </a:rPr>
              <a:t>در حسابداری تعهدی تعدیل شده شناخت و ثبت درامدها و حسابها در دوره مالی ای انجام می پذیرد که در آن دوره درامد </a:t>
            </a:r>
            <a:r>
              <a:rPr lang="fa-IR" sz="2800" b="1" dirty="0" smtClean="0">
                <a:solidFill>
                  <a:schemeClr val="accent3">
                    <a:lumMod val="75000"/>
                  </a:schemeClr>
                </a:solidFill>
                <a:cs typeface="B Koodak" panose="00000700000000000000" pitchFamily="2" charset="-78"/>
              </a:rPr>
              <a:t>"آماده، در دسترس و قابل اندازه گیری" </a:t>
            </a:r>
            <a:r>
              <a:rPr lang="fa-IR" sz="2800" b="1" dirty="0" smtClean="0">
                <a:cs typeface="B Koodak" panose="00000700000000000000" pitchFamily="2" charset="-78"/>
              </a:rPr>
              <a:t>باشد. منظور از آماده و در دسترس بودن درامدها قابل وصول بودن آنها در دوره مالی جاری یا مدتی کوتاه پس از پایان دوره جاری است به ترتیبی که پرداخت بدهیها و تعهدات دوره جاری از محل درامدهای مذکور میسر باشد.</a:t>
            </a:r>
            <a:br>
              <a:rPr lang="fa-IR" sz="2800" b="1" dirty="0" smtClean="0">
                <a:cs typeface="B Koodak" panose="00000700000000000000" pitchFamily="2" charset="-78"/>
              </a:rPr>
            </a:br>
            <a:r>
              <a:rPr lang="fa-IR" sz="2800" b="1" dirty="0" smtClean="0">
                <a:cs typeface="B Koodak" panose="00000700000000000000" pitchFamily="2" charset="-78"/>
              </a:rPr>
              <a:t>در حسابداری تعهدی تعدیل شده از مبنای تعهدی برای ثبت هزینه ها استفاده می شود.</a:t>
            </a:r>
            <a:br>
              <a:rPr lang="fa-IR" sz="2800" b="1" dirty="0" smtClean="0">
                <a:cs typeface="B Koodak" panose="00000700000000000000" pitchFamily="2" charset="-78"/>
              </a:rPr>
            </a:br>
            <a:r>
              <a:rPr lang="fa-IR" sz="2800" b="1" dirty="0" smtClean="0">
                <a:cs typeface="B Koodak" panose="00000700000000000000" pitchFamily="2" charset="-78"/>
              </a:rPr>
              <a:t>در آن گروه از سازمانهای دولتی و حسابهای مستقل که با استناد به قوانین و مستندات موجود تشخیص قطعی </a:t>
            </a:r>
            <a:r>
              <a:rPr lang="en-US" sz="2800" b="1" dirty="0" err="1" smtClean="0">
                <a:cs typeface="B Koodak" panose="00000700000000000000" pitchFamily="2" charset="-78"/>
              </a:rPr>
              <a:t>ما</a:t>
            </a:r>
            <a:r>
              <a:rPr lang="fa-IR" sz="2800" b="1" dirty="0" smtClean="0">
                <a:cs typeface="B Koodak" panose="00000700000000000000" pitchFamily="2" charset="-78"/>
              </a:rPr>
              <a:t>لیاتهای دریافتی و سایر درامدهای آنها قبل از وصول امکان پذیر است، حسابداری تعهدی تعدیل شده به طور گسترده ای مورد استفاده قرار می گیرد.</a:t>
            </a:r>
            <a:r>
              <a:rPr lang="fa-IR" sz="2800" b="1" dirty="0" smtClean="0"/>
              <a:t/>
            </a:r>
            <a:br>
              <a:rPr lang="fa-IR" sz="2800" b="1" dirty="0" smtClean="0"/>
            </a:br>
            <a:r>
              <a:rPr lang="fa-IR" sz="2800" b="1" dirty="0" smtClean="0">
                <a:solidFill>
                  <a:srgbClr val="C00000"/>
                </a:solidFill>
              </a:rPr>
              <a:t> </a:t>
            </a:r>
            <a:endParaRPr lang="fa-IR" sz="2800" dirty="0"/>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43608" y="274320"/>
            <a:ext cx="7890080" cy="6251024"/>
          </a:xfrm>
        </p:spPr>
        <p:txBody>
          <a:bodyPr>
            <a:noAutofit/>
          </a:bodyPr>
          <a:lstStyle/>
          <a:p>
            <a:pPr algn="just"/>
            <a:r>
              <a:rPr lang="en-US" sz="3000" dirty="0" smtClean="0">
                <a:solidFill>
                  <a:schemeClr val="accent3">
                    <a:lumMod val="75000"/>
                  </a:schemeClr>
                </a:solidFill>
                <a:cs typeface="B Koodak" panose="00000700000000000000" pitchFamily="2" charset="-78"/>
              </a:rPr>
              <a:t/>
            </a:r>
            <a:br>
              <a:rPr lang="en-US" sz="3000" dirty="0" smtClean="0">
                <a:solidFill>
                  <a:schemeClr val="accent3">
                    <a:lumMod val="75000"/>
                  </a:schemeClr>
                </a:solidFill>
                <a:cs typeface="B Koodak" panose="00000700000000000000" pitchFamily="2" charset="-78"/>
              </a:rPr>
            </a:br>
            <a:r>
              <a:rPr lang="en-US" sz="3000" dirty="0" err="1" smtClean="0">
                <a:solidFill>
                  <a:schemeClr val="accent3">
                    <a:lumMod val="75000"/>
                  </a:schemeClr>
                </a:solidFill>
                <a:cs typeface="B Koodak" panose="00000700000000000000" pitchFamily="2" charset="-78"/>
              </a:rPr>
              <a:t>تفاوت</a:t>
            </a:r>
            <a:r>
              <a:rPr lang="en-US" sz="3000" dirty="0" smtClean="0">
                <a:solidFill>
                  <a:schemeClr val="accent3">
                    <a:lumMod val="75000"/>
                  </a:schemeClr>
                </a:solidFill>
                <a:cs typeface="B Koodak" panose="00000700000000000000" pitchFamily="2" charset="-78"/>
              </a:rPr>
              <a:t> </a:t>
            </a:r>
            <a:r>
              <a:rPr lang="en-US" sz="3000" dirty="0" err="1" smtClean="0">
                <a:solidFill>
                  <a:schemeClr val="accent3">
                    <a:lumMod val="75000"/>
                  </a:schemeClr>
                </a:solidFill>
                <a:cs typeface="B Koodak" panose="00000700000000000000" pitchFamily="2" charset="-78"/>
              </a:rPr>
              <a:t>مبنای</a:t>
            </a:r>
            <a:r>
              <a:rPr lang="en-US" sz="3000" dirty="0" smtClean="0">
                <a:solidFill>
                  <a:schemeClr val="accent3">
                    <a:lumMod val="75000"/>
                  </a:schemeClr>
                </a:solidFill>
                <a:cs typeface="B Koodak" panose="00000700000000000000" pitchFamily="2" charset="-78"/>
              </a:rPr>
              <a:t> </a:t>
            </a:r>
            <a:r>
              <a:rPr lang="en-US" sz="3000" dirty="0" err="1" smtClean="0">
                <a:solidFill>
                  <a:schemeClr val="accent3">
                    <a:lumMod val="75000"/>
                  </a:schemeClr>
                </a:solidFill>
                <a:cs typeface="B Koodak" panose="00000700000000000000" pitchFamily="2" charset="-78"/>
              </a:rPr>
              <a:t>نیمه</a:t>
            </a:r>
            <a:r>
              <a:rPr lang="en-US" sz="3000" dirty="0" smtClean="0">
                <a:solidFill>
                  <a:schemeClr val="accent3">
                    <a:lumMod val="75000"/>
                  </a:schemeClr>
                </a:solidFill>
                <a:cs typeface="B Koodak" panose="00000700000000000000" pitchFamily="2" charset="-78"/>
              </a:rPr>
              <a:t> </a:t>
            </a:r>
            <a:r>
              <a:rPr lang="en-US" sz="3000" dirty="0" err="1" smtClean="0">
                <a:solidFill>
                  <a:schemeClr val="accent3">
                    <a:lumMod val="75000"/>
                  </a:schemeClr>
                </a:solidFill>
                <a:cs typeface="B Koodak" panose="00000700000000000000" pitchFamily="2" charset="-78"/>
              </a:rPr>
              <a:t>تعهدی</a:t>
            </a:r>
            <a:r>
              <a:rPr lang="en-US" sz="3000" dirty="0" smtClean="0">
                <a:solidFill>
                  <a:schemeClr val="accent3">
                    <a:lumMod val="75000"/>
                  </a:schemeClr>
                </a:solidFill>
                <a:cs typeface="B Koodak" panose="00000700000000000000" pitchFamily="2" charset="-78"/>
              </a:rPr>
              <a:t> و </a:t>
            </a:r>
            <a:r>
              <a:rPr lang="en-US" sz="3000" dirty="0" err="1" smtClean="0">
                <a:solidFill>
                  <a:schemeClr val="accent3">
                    <a:lumMod val="75000"/>
                  </a:schemeClr>
                </a:solidFill>
                <a:cs typeface="B Koodak" panose="00000700000000000000" pitchFamily="2" charset="-78"/>
              </a:rPr>
              <a:t>تعهدی</a:t>
            </a:r>
            <a:r>
              <a:rPr lang="en-US" sz="3000" dirty="0" smtClean="0">
                <a:solidFill>
                  <a:schemeClr val="accent3">
                    <a:lumMod val="75000"/>
                  </a:schemeClr>
                </a:solidFill>
                <a:cs typeface="B Koodak" panose="00000700000000000000" pitchFamily="2" charset="-78"/>
              </a:rPr>
              <a:t> </a:t>
            </a:r>
            <a:r>
              <a:rPr lang="en-US" sz="3000" dirty="0" err="1" smtClean="0">
                <a:solidFill>
                  <a:schemeClr val="accent3">
                    <a:lumMod val="75000"/>
                  </a:schemeClr>
                </a:solidFill>
                <a:cs typeface="B Koodak" panose="00000700000000000000" pitchFamily="2" charset="-78"/>
              </a:rPr>
              <a:t>تعدیل</a:t>
            </a:r>
            <a:r>
              <a:rPr lang="en-US" sz="3000" dirty="0" smtClean="0">
                <a:solidFill>
                  <a:schemeClr val="accent3">
                    <a:lumMod val="75000"/>
                  </a:schemeClr>
                </a:solidFill>
                <a:cs typeface="B Koodak" panose="00000700000000000000" pitchFamily="2" charset="-78"/>
              </a:rPr>
              <a:t> </a:t>
            </a:r>
            <a:r>
              <a:rPr lang="en-US" sz="3000" dirty="0" err="1" smtClean="0">
                <a:solidFill>
                  <a:schemeClr val="accent3">
                    <a:lumMod val="75000"/>
                  </a:schemeClr>
                </a:solidFill>
                <a:cs typeface="B Koodak" panose="00000700000000000000" pitchFamily="2" charset="-78"/>
              </a:rPr>
              <a:t>شده</a:t>
            </a:r>
            <a:r>
              <a:rPr lang="en-US" sz="3000" dirty="0" smtClean="0">
                <a:solidFill>
                  <a:schemeClr val="accent3">
                    <a:lumMod val="75000"/>
                  </a:schemeClr>
                </a:solidFill>
                <a:cs typeface="B Koodak" panose="00000700000000000000" pitchFamily="2" charset="-78"/>
              </a:rPr>
              <a:t> </a:t>
            </a:r>
            <a:r>
              <a:rPr lang="en-US" sz="3000" dirty="0" err="1" smtClean="0">
                <a:solidFill>
                  <a:schemeClr val="accent3">
                    <a:lumMod val="75000"/>
                  </a:schemeClr>
                </a:solidFill>
                <a:cs typeface="B Koodak" panose="00000700000000000000" pitchFamily="2" charset="-78"/>
              </a:rPr>
              <a:t>در</a:t>
            </a:r>
            <a:r>
              <a:rPr lang="en-US" sz="3000" dirty="0" smtClean="0">
                <a:solidFill>
                  <a:schemeClr val="accent3">
                    <a:lumMod val="75000"/>
                  </a:schemeClr>
                </a:solidFill>
                <a:cs typeface="B Koodak" panose="00000700000000000000" pitchFamily="2" charset="-78"/>
              </a:rPr>
              <a:t> </a:t>
            </a:r>
            <a:r>
              <a:rPr lang="en-US" sz="3000" dirty="0" err="1" smtClean="0">
                <a:solidFill>
                  <a:schemeClr val="accent3">
                    <a:lumMod val="75000"/>
                  </a:schemeClr>
                </a:solidFill>
                <a:cs typeface="B Koodak" panose="00000700000000000000" pitchFamily="2" charset="-78"/>
              </a:rPr>
              <a:t>نحوه</a:t>
            </a:r>
            <a:r>
              <a:rPr lang="en-US" sz="3000" dirty="0" smtClean="0">
                <a:solidFill>
                  <a:schemeClr val="accent3">
                    <a:lumMod val="75000"/>
                  </a:schemeClr>
                </a:solidFill>
                <a:cs typeface="B Koodak" panose="00000700000000000000" pitchFamily="2" charset="-78"/>
              </a:rPr>
              <a:t> </a:t>
            </a:r>
            <a:r>
              <a:rPr lang="en-US" sz="3000" dirty="0" err="1" smtClean="0">
                <a:solidFill>
                  <a:schemeClr val="accent3">
                    <a:lumMod val="75000"/>
                  </a:schemeClr>
                </a:solidFill>
                <a:cs typeface="B Koodak" panose="00000700000000000000" pitchFamily="2" charset="-78"/>
              </a:rPr>
              <a:t>شناسائی</a:t>
            </a:r>
            <a:r>
              <a:rPr lang="en-US" sz="3000" dirty="0" smtClean="0">
                <a:solidFill>
                  <a:schemeClr val="accent3">
                    <a:lumMod val="75000"/>
                  </a:schemeClr>
                </a:solidFill>
                <a:cs typeface="B Koodak" panose="00000700000000000000" pitchFamily="2" charset="-78"/>
              </a:rPr>
              <a:t> و </a:t>
            </a:r>
            <a:r>
              <a:rPr lang="en-US" sz="3000" dirty="0" err="1" smtClean="0">
                <a:solidFill>
                  <a:schemeClr val="accent3">
                    <a:lumMod val="75000"/>
                  </a:schemeClr>
                </a:solidFill>
                <a:cs typeface="B Koodak" panose="00000700000000000000" pitchFamily="2" charset="-78"/>
              </a:rPr>
              <a:t>ثبت</a:t>
            </a:r>
            <a:r>
              <a:rPr lang="en-US" sz="3000" dirty="0" smtClean="0">
                <a:solidFill>
                  <a:schemeClr val="accent3">
                    <a:lumMod val="75000"/>
                  </a:schemeClr>
                </a:solidFill>
                <a:cs typeface="B Koodak" panose="00000700000000000000" pitchFamily="2" charset="-78"/>
              </a:rPr>
              <a:t> </a:t>
            </a:r>
            <a:r>
              <a:rPr lang="en-US" sz="3000" dirty="0" err="1" smtClean="0">
                <a:solidFill>
                  <a:schemeClr val="accent3">
                    <a:lumMod val="75000"/>
                  </a:schemeClr>
                </a:solidFill>
                <a:cs typeface="B Koodak" panose="00000700000000000000" pitchFamily="2" charset="-78"/>
              </a:rPr>
              <a:t>درآمدها</a:t>
            </a:r>
            <a:r>
              <a:rPr lang="en-US" sz="3000" dirty="0" smtClean="0">
                <a:solidFill>
                  <a:schemeClr val="accent3">
                    <a:lumMod val="75000"/>
                  </a:schemeClr>
                </a:solidFill>
                <a:cs typeface="B Koodak" panose="00000700000000000000" pitchFamily="2" charset="-78"/>
              </a:rPr>
              <a:t> </a:t>
            </a:r>
            <a:r>
              <a:rPr lang="en-US" sz="3000" dirty="0" err="1" smtClean="0">
                <a:solidFill>
                  <a:schemeClr val="accent3">
                    <a:lumMod val="75000"/>
                  </a:schemeClr>
                </a:solidFill>
                <a:cs typeface="B Koodak" panose="00000700000000000000" pitchFamily="2" charset="-78"/>
              </a:rPr>
              <a:t>می</a:t>
            </a:r>
            <a:r>
              <a:rPr lang="en-US" sz="3000" dirty="0" smtClean="0">
                <a:solidFill>
                  <a:schemeClr val="accent3">
                    <a:lumMod val="75000"/>
                  </a:schemeClr>
                </a:solidFill>
                <a:cs typeface="B Koodak" panose="00000700000000000000" pitchFamily="2" charset="-78"/>
              </a:rPr>
              <a:t> </a:t>
            </a:r>
            <a:r>
              <a:rPr lang="en-US" sz="3000" dirty="0" err="1" smtClean="0">
                <a:solidFill>
                  <a:schemeClr val="accent3">
                    <a:lumMod val="75000"/>
                  </a:schemeClr>
                </a:solidFill>
                <a:cs typeface="B Koodak" panose="00000700000000000000" pitchFamily="2" charset="-78"/>
              </a:rPr>
              <a:t>باشد.بدین</a:t>
            </a:r>
            <a:r>
              <a:rPr lang="en-US" sz="3000" dirty="0" smtClean="0">
                <a:solidFill>
                  <a:schemeClr val="accent3">
                    <a:lumMod val="75000"/>
                  </a:schemeClr>
                </a:solidFill>
                <a:cs typeface="B Koodak" panose="00000700000000000000" pitchFamily="2" charset="-78"/>
              </a:rPr>
              <a:t> </a:t>
            </a:r>
            <a:r>
              <a:rPr lang="en-US" sz="3000" dirty="0" err="1" smtClean="0">
                <a:solidFill>
                  <a:schemeClr val="accent3">
                    <a:lumMod val="75000"/>
                  </a:schemeClr>
                </a:solidFill>
                <a:cs typeface="B Koodak" panose="00000700000000000000" pitchFamily="2" charset="-78"/>
              </a:rPr>
              <a:t>معنی</a:t>
            </a:r>
            <a:r>
              <a:rPr lang="en-US" sz="3000" dirty="0" smtClean="0">
                <a:solidFill>
                  <a:schemeClr val="accent3">
                    <a:lumMod val="75000"/>
                  </a:schemeClr>
                </a:solidFill>
                <a:cs typeface="B Koodak" panose="00000700000000000000" pitchFamily="2" charset="-78"/>
              </a:rPr>
              <a:t> </a:t>
            </a:r>
            <a:r>
              <a:rPr lang="en-US" sz="3000" dirty="0" err="1" smtClean="0">
                <a:solidFill>
                  <a:schemeClr val="accent3">
                    <a:lumMod val="75000"/>
                  </a:schemeClr>
                </a:solidFill>
                <a:cs typeface="B Koodak" panose="00000700000000000000" pitchFamily="2" charset="-78"/>
              </a:rPr>
              <a:t>که</a:t>
            </a:r>
            <a:r>
              <a:rPr lang="en-US" sz="3000" dirty="0" smtClean="0">
                <a:solidFill>
                  <a:schemeClr val="accent3">
                    <a:lumMod val="75000"/>
                  </a:schemeClr>
                </a:solidFill>
                <a:cs typeface="B Koodak" panose="00000700000000000000" pitchFamily="2" charset="-78"/>
              </a:rPr>
              <a:t> </a:t>
            </a:r>
            <a:r>
              <a:rPr lang="en-US" sz="3000" dirty="0" err="1" smtClean="0">
                <a:solidFill>
                  <a:schemeClr val="accent3">
                    <a:lumMod val="75000"/>
                  </a:schemeClr>
                </a:solidFill>
                <a:cs typeface="B Koodak" panose="00000700000000000000" pitchFamily="2" charset="-78"/>
              </a:rPr>
              <a:t>در</a:t>
            </a:r>
            <a:r>
              <a:rPr lang="en-US" sz="3000" dirty="0" smtClean="0">
                <a:solidFill>
                  <a:schemeClr val="accent3">
                    <a:lumMod val="75000"/>
                  </a:schemeClr>
                </a:solidFill>
                <a:cs typeface="B Koodak" panose="00000700000000000000" pitchFamily="2" charset="-78"/>
              </a:rPr>
              <a:t> </a:t>
            </a:r>
            <a:r>
              <a:rPr lang="en-US" sz="3000" dirty="0" err="1" smtClean="0">
                <a:solidFill>
                  <a:schemeClr val="accent3">
                    <a:lumMod val="75000"/>
                  </a:schemeClr>
                </a:solidFill>
                <a:cs typeface="B Koodak" panose="00000700000000000000" pitchFamily="2" charset="-78"/>
              </a:rPr>
              <a:t>حسابداری</a:t>
            </a:r>
            <a:r>
              <a:rPr lang="en-US" sz="3000" dirty="0" smtClean="0">
                <a:solidFill>
                  <a:schemeClr val="accent3">
                    <a:lumMod val="75000"/>
                  </a:schemeClr>
                </a:solidFill>
                <a:cs typeface="B Koodak" panose="00000700000000000000" pitchFamily="2" charset="-78"/>
              </a:rPr>
              <a:t> </a:t>
            </a:r>
            <a:r>
              <a:rPr lang="en-US" sz="3000" dirty="0" err="1" smtClean="0">
                <a:solidFill>
                  <a:schemeClr val="accent3">
                    <a:lumMod val="75000"/>
                  </a:schemeClr>
                </a:solidFill>
                <a:cs typeface="B Koodak" panose="00000700000000000000" pitchFamily="2" charset="-78"/>
              </a:rPr>
              <a:t>نیمه</a:t>
            </a:r>
            <a:r>
              <a:rPr lang="en-US" sz="3000" dirty="0" smtClean="0">
                <a:solidFill>
                  <a:schemeClr val="accent3">
                    <a:lumMod val="75000"/>
                  </a:schemeClr>
                </a:solidFill>
                <a:cs typeface="B Koodak" panose="00000700000000000000" pitchFamily="2" charset="-78"/>
              </a:rPr>
              <a:t> </a:t>
            </a:r>
            <a:r>
              <a:rPr lang="en-US" sz="3000" dirty="0" err="1" smtClean="0">
                <a:solidFill>
                  <a:schemeClr val="accent3">
                    <a:lumMod val="75000"/>
                  </a:schemeClr>
                </a:solidFill>
                <a:cs typeface="B Koodak" panose="00000700000000000000" pitchFamily="2" charset="-78"/>
              </a:rPr>
              <a:t>تعهدی</a:t>
            </a:r>
            <a:r>
              <a:rPr lang="en-US" sz="3000" dirty="0" smtClean="0">
                <a:solidFill>
                  <a:schemeClr val="accent3">
                    <a:lumMod val="75000"/>
                  </a:schemeClr>
                </a:solidFill>
                <a:cs typeface="B Koodak" panose="00000700000000000000" pitchFamily="2" charset="-78"/>
              </a:rPr>
              <a:t> </a:t>
            </a:r>
            <a:r>
              <a:rPr lang="en-US" sz="3000" dirty="0" err="1" smtClean="0">
                <a:solidFill>
                  <a:schemeClr val="accent3">
                    <a:lumMod val="75000"/>
                  </a:schemeClr>
                </a:solidFill>
                <a:cs typeface="B Koodak" panose="00000700000000000000" pitchFamily="2" charset="-78"/>
              </a:rPr>
              <a:t>درآمدها</a:t>
            </a:r>
            <a:r>
              <a:rPr lang="en-US" sz="3000" dirty="0" smtClean="0">
                <a:solidFill>
                  <a:schemeClr val="accent3">
                    <a:lumMod val="75000"/>
                  </a:schemeClr>
                </a:solidFill>
                <a:cs typeface="B Koodak" panose="00000700000000000000" pitchFamily="2" charset="-78"/>
              </a:rPr>
              <a:t> </a:t>
            </a:r>
            <a:r>
              <a:rPr lang="en-US" sz="3000" dirty="0" err="1" smtClean="0">
                <a:solidFill>
                  <a:schemeClr val="accent3">
                    <a:lumMod val="75000"/>
                  </a:schemeClr>
                </a:solidFill>
                <a:cs typeface="B Koodak" panose="00000700000000000000" pitchFamily="2" charset="-78"/>
              </a:rPr>
              <a:t>منحصرا</a:t>
            </a:r>
            <a:r>
              <a:rPr lang="en-US" sz="3000" dirty="0" smtClean="0">
                <a:solidFill>
                  <a:schemeClr val="accent3">
                    <a:lumMod val="75000"/>
                  </a:schemeClr>
                </a:solidFill>
                <a:cs typeface="B Koodak" panose="00000700000000000000" pitchFamily="2" charset="-78"/>
              </a:rPr>
              <a:t> </a:t>
            </a:r>
            <a:r>
              <a:rPr lang="en-US" sz="3000" dirty="0" err="1" smtClean="0">
                <a:solidFill>
                  <a:schemeClr val="accent3">
                    <a:lumMod val="75000"/>
                  </a:schemeClr>
                </a:solidFill>
                <a:cs typeface="B Koodak" panose="00000700000000000000" pitchFamily="2" charset="-78"/>
              </a:rPr>
              <a:t>در</a:t>
            </a:r>
            <a:r>
              <a:rPr lang="en-US" sz="3000" dirty="0" smtClean="0">
                <a:solidFill>
                  <a:schemeClr val="accent3">
                    <a:lumMod val="75000"/>
                  </a:schemeClr>
                </a:solidFill>
                <a:cs typeface="B Koodak" panose="00000700000000000000" pitchFamily="2" charset="-78"/>
              </a:rPr>
              <a:t> </a:t>
            </a:r>
            <a:r>
              <a:rPr lang="en-US" sz="3000" dirty="0" err="1" smtClean="0">
                <a:solidFill>
                  <a:schemeClr val="accent3">
                    <a:lumMod val="75000"/>
                  </a:schemeClr>
                </a:solidFill>
                <a:cs typeface="B Koodak" panose="00000700000000000000" pitchFamily="2" charset="-78"/>
              </a:rPr>
              <a:t>زمان</a:t>
            </a:r>
            <a:r>
              <a:rPr lang="en-US" sz="3000" dirty="0" smtClean="0">
                <a:solidFill>
                  <a:schemeClr val="accent3">
                    <a:lumMod val="75000"/>
                  </a:schemeClr>
                </a:solidFill>
                <a:cs typeface="B Koodak" panose="00000700000000000000" pitchFamily="2" charset="-78"/>
              </a:rPr>
              <a:t> </a:t>
            </a:r>
            <a:r>
              <a:rPr lang="en-US" sz="3000" dirty="0" err="1" smtClean="0">
                <a:solidFill>
                  <a:schemeClr val="accent3">
                    <a:lumMod val="75000"/>
                  </a:schemeClr>
                </a:solidFill>
                <a:cs typeface="B Koodak" panose="00000700000000000000" pitchFamily="2" charset="-78"/>
              </a:rPr>
              <a:t>وصول</a:t>
            </a:r>
            <a:r>
              <a:rPr lang="en-US" sz="3000" dirty="0" smtClean="0">
                <a:solidFill>
                  <a:schemeClr val="accent3">
                    <a:lumMod val="75000"/>
                  </a:schemeClr>
                </a:solidFill>
                <a:cs typeface="B Koodak" panose="00000700000000000000" pitchFamily="2" charset="-78"/>
              </a:rPr>
              <a:t> </a:t>
            </a:r>
            <a:r>
              <a:rPr lang="en-US" sz="3000" dirty="0" err="1" smtClean="0">
                <a:solidFill>
                  <a:schemeClr val="accent3">
                    <a:lumMod val="75000"/>
                  </a:schemeClr>
                </a:solidFill>
                <a:cs typeface="B Koodak" panose="00000700000000000000" pitchFamily="2" charset="-78"/>
              </a:rPr>
              <a:t>شناسائی</a:t>
            </a:r>
            <a:r>
              <a:rPr lang="en-US" sz="3000" dirty="0" smtClean="0">
                <a:solidFill>
                  <a:schemeClr val="accent3">
                    <a:lumMod val="75000"/>
                  </a:schemeClr>
                </a:solidFill>
                <a:cs typeface="B Koodak" panose="00000700000000000000" pitchFamily="2" charset="-78"/>
              </a:rPr>
              <a:t> و </a:t>
            </a:r>
            <a:r>
              <a:rPr lang="en-US" sz="3000" dirty="0" err="1" smtClean="0">
                <a:solidFill>
                  <a:schemeClr val="accent3">
                    <a:lumMod val="75000"/>
                  </a:schemeClr>
                </a:solidFill>
                <a:cs typeface="B Koodak" panose="00000700000000000000" pitchFamily="2" charset="-78"/>
              </a:rPr>
              <a:t>ثبت</a:t>
            </a:r>
            <a:r>
              <a:rPr lang="en-US" sz="3000" dirty="0" smtClean="0">
                <a:solidFill>
                  <a:schemeClr val="accent3">
                    <a:lumMod val="75000"/>
                  </a:schemeClr>
                </a:solidFill>
                <a:cs typeface="B Koodak" panose="00000700000000000000" pitchFamily="2" charset="-78"/>
              </a:rPr>
              <a:t> </a:t>
            </a:r>
            <a:r>
              <a:rPr lang="en-US" sz="3000" dirty="0" err="1" smtClean="0">
                <a:solidFill>
                  <a:schemeClr val="accent3">
                    <a:lumMod val="75000"/>
                  </a:schemeClr>
                </a:solidFill>
                <a:cs typeface="B Koodak" panose="00000700000000000000" pitchFamily="2" charset="-78"/>
              </a:rPr>
              <a:t>می</a:t>
            </a:r>
            <a:r>
              <a:rPr lang="en-US" sz="3000" dirty="0" smtClean="0">
                <a:solidFill>
                  <a:schemeClr val="accent3">
                    <a:lumMod val="75000"/>
                  </a:schemeClr>
                </a:solidFill>
                <a:cs typeface="B Koodak" panose="00000700000000000000" pitchFamily="2" charset="-78"/>
              </a:rPr>
              <a:t> </a:t>
            </a:r>
            <a:r>
              <a:rPr lang="en-US" sz="3000" dirty="0" err="1" smtClean="0">
                <a:solidFill>
                  <a:schemeClr val="accent3">
                    <a:lumMod val="75000"/>
                  </a:schemeClr>
                </a:solidFill>
                <a:cs typeface="B Koodak" panose="00000700000000000000" pitchFamily="2" charset="-78"/>
              </a:rPr>
              <a:t>شوند</a:t>
            </a:r>
            <a:r>
              <a:rPr lang="en-US" sz="3000" dirty="0" smtClean="0">
                <a:solidFill>
                  <a:schemeClr val="accent3">
                    <a:lumMod val="75000"/>
                  </a:schemeClr>
                </a:solidFill>
                <a:cs typeface="B Koodak" panose="00000700000000000000" pitchFamily="2" charset="-78"/>
              </a:rPr>
              <a:t> </a:t>
            </a:r>
            <a:r>
              <a:rPr lang="en-US" sz="3000" dirty="0" err="1" smtClean="0">
                <a:solidFill>
                  <a:schemeClr val="accent3">
                    <a:lumMod val="75000"/>
                  </a:schemeClr>
                </a:solidFill>
                <a:cs typeface="B Koodak" panose="00000700000000000000" pitchFamily="2" charset="-78"/>
              </a:rPr>
              <a:t>در</a:t>
            </a:r>
            <a:r>
              <a:rPr lang="en-US" sz="3000" dirty="0" smtClean="0">
                <a:solidFill>
                  <a:schemeClr val="accent3">
                    <a:lumMod val="75000"/>
                  </a:schemeClr>
                </a:solidFill>
                <a:cs typeface="B Koodak" panose="00000700000000000000" pitchFamily="2" charset="-78"/>
              </a:rPr>
              <a:t> </a:t>
            </a:r>
            <a:r>
              <a:rPr lang="en-US" sz="3000" dirty="0" err="1" smtClean="0">
                <a:solidFill>
                  <a:schemeClr val="accent3">
                    <a:lumMod val="75000"/>
                  </a:schemeClr>
                </a:solidFill>
                <a:cs typeface="B Koodak" panose="00000700000000000000" pitchFamily="2" charset="-78"/>
              </a:rPr>
              <a:t>حالیکه</a:t>
            </a:r>
            <a:r>
              <a:rPr lang="en-US" sz="3000" dirty="0" smtClean="0">
                <a:solidFill>
                  <a:schemeClr val="accent3">
                    <a:lumMod val="75000"/>
                  </a:schemeClr>
                </a:solidFill>
                <a:cs typeface="B Koodak" panose="00000700000000000000" pitchFamily="2" charset="-78"/>
              </a:rPr>
              <a:t> </a:t>
            </a:r>
            <a:r>
              <a:rPr lang="en-US" sz="3000" dirty="0" err="1" smtClean="0">
                <a:solidFill>
                  <a:schemeClr val="accent3">
                    <a:lumMod val="75000"/>
                  </a:schemeClr>
                </a:solidFill>
                <a:cs typeface="B Koodak" panose="00000700000000000000" pitchFamily="2" charset="-78"/>
              </a:rPr>
              <a:t>در</a:t>
            </a:r>
            <a:r>
              <a:rPr lang="en-US" sz="3000" dirty="0" smtClean="0">
                <a:solidFill>
                  <a:schemeClr val="accent3">
                    <a:lumMod val="75000"/>
                  </a:schemeClr>
                </a:solidFill>
                <a:cs typeface="B Koodak" panose="00000700000000000000" pitchFamily="2" charset="-78"/>
              </a:rPr>
              <a:t> </a:t>
            </a:r>
            <a:r>
              <a:rPr lang="en-US" sz="3000" dirty="0" err="1" smtClean="0">
                <a:solidFill>
                  <a:schemeClr val="accent3">
                    <a:lumMod val="75000"/>
                  </a:schemeClr>
                </a:solidFill>
                <a:cs typeface="B Koodak" panose="00000700000000000000" pitchFamily="2" charset="-78"/>
              </a:rPr>
              <a:t>حسابداری</a:t>
            </a:r>
            <a:r>
              <a:rPr lang="en-US" sz="3000" dirty="0" smtClean="0">
                <a:solidFill>
                  <a:schemeClr val="accent3">
                    <a:lumMod val="75000"/>
                  </a:schemeClr>
                </a:solidFill>
                <a:cs typeface="B Koodak" panose="00000700000000000000" pitchFamily="2" charset="-78"/>
              </a:rPr>
              <a:t> </a:t>
            </a:r>
            <a:r>
              <a:rPr lang="en-US" sz="3000" dirty="0" err="1" smtClean="0">
                <a:solidFill>
                  <a:schemeClr val="accent3">
                    <a:lumMod val="75000"/>
                  </a:schemeClr>
                </a:solidFill>
                <a:cs typeface="B Koodak" panose="00000700000000000000" pitchFamily="2" charset="-78"/>
              </a:rPr>
              <a:t>تعهدی</a:t>
            </a:r>
            <a:r>
              <a:rPr lang="en-US" sz="3000" dirty="0" smtClean="0">
                <a:solidFill>
                  <a:schemeClr val="accent3">
                    <a:lumMod val="75000"/>
                  </a:schemeClr>
                </a:solidFill>
                <a:cs typeface="B Koodak" panose="00000700000000000000" pitchFamily="2" charset="-78"/>
              </a:rPr>
              <a:t> </a:t>
            </a:r>
            <a:r>
              <a:rPr lang="en-US" sz="3000" dirty="0" err="1" smtClean="0">
                <a:solidFill>
                  <a:schemeClr val="accent3">
                    <a:lumMod val="75000"/>
                  </a:schemeClr>
                </a:solidFill>
                <a:cs typeface="B Koodak" panose="00000700000000000000" pitchFamily="2" charset="-78"/>
              </a:rPr>
              <a:t>تعدیل</a:t>
            </a:r>
            <a:r>
              <a:rPr lang="en-US" sz="3000" dirty="0" smtClean="0">
                <a:solidFill>
                  <a:schemeClr val="accent3">
                    <a:lumMod val="75000"/>
                  </a:schemeClr>
                </a:solidFill>
                <a:cs typeface="B Koodak" panose="00000700000000000000" pitchFamily="2" charset="-78"/>
              </a:rPr>
              <a:t> </a:t>
            </a:r>
            <a:r>
              <a:rPr lang="en-US" sz="3000" dirty="0" err="1" smtClean="0">
                <a:solidFill>
                  <a:schemeClr val="accent3">
                    <a:lumMod val="75000"/>
                  </a:schemeClr>
                </a:solidFill>
                <a:cs typeface="B Koodak" panose="00000700000000000000" pitchFamily="2" charset="-78"/>
              </a:rPr>
              <a:t>شده</a:t>
            </a:r>
            <a:r>
              <a:rPr lang="en-US" sz="3000" dirty="0" smtClean="0">
                <a:solidFill>
                  <a:schemeClr val="accent3">
                    <a:lumMod val="75000"/>
                  </a:schemeClr>
                </a:solidFill>
                <a:cs typeface="B Koodak" panose="00000700000000000000" pitchFamily="2" charset="-78"/>
              </a:rPr>
              <a:t> </a:t>
            </a:r>
            <a:r>
              <a:rPr lang="en-US" sz="3000" dirty="0" err="1" smtClean="0">
                <a:solidFill>
                  <a:schemeClr val="accent3">
                    <a:lumMod val="75000"/>
                  </a:schemeClr>
                </a:solidFill>
                <a:cs typeface="B Koodak" panose="00000700000000000000" pitchFamily="2" charset="-78"/>
              </a:rPr>
              <a:t>برخی</a:t>
            </a:r>
            <a:r>
              <a:rPr lang="en-US" sz="3000" dirty="0" smtClean="0">
                <a:solidFill>
                  <a:schemeClr val="accent3">
                    <a:lumMod val="75000"/>
                  </a:schemeClr>
                </a:solidFill>
                <a:cs typeface="B Koodak" panose="00000700000000000000" pitchFamily="2" charset="-78"/>
              </a:rPr>
              <a:t> </a:t>
            </a:r>
            <a:r>
              <a:rPr lang="en-US" sz="3000" dirty="0" err="1" smtClean="0">
                <a:solidFill>
                  <a:schemeClr val="accent3">
                    <a:lumMod val="75000"/>
                  </a:schemeClr>
                </a:solidFill>
                <a:cs typeface="B Koodak" panose="00000700000000000000" pitchFamily="2" charset="-78"/>
              </a:rPr>
              <a:t>درآمدها</a:t>
            </a:r>
            <a:r>
              <a:rPr lang="en-US" sz="3000" dirty="0" smtClean="0">
                <a:solidFill>
                  <a:schemeClr val="accent3">
                    <a:lumMod val="75000"/>
                  </a:schemeClr>
                </a:solidFill>
                <a:cs typeface="B Koodak" panose="00000700000000000000" pitchFamily="2" charset="-78"/>
              </a:rPr>
              <a:t> </a:t>
            </a:r>
            <a:r>
              <a:rPr lang="en-US" sz="3000" dirty="0" err="1" smtClean="0">
                <a:solidFill>
                  <a:schemeClr val="accent3">
                    <a:lumMod val="75000"/>
                  </a:schemeClr>
                </a:solidFill>
                <a:cs typeface="B Koodak" panose="00000700000000000000" pitchFamily="2" charset="-78"/>
              </a:rPr>
              <a:t>در</a:t>
            </a:r>
            <a:r>
              <a:rPr lang="en-US" sz="3000" dirty="0" smtClean="0">
                <a:solidFill>
                  <a:schemeClr val="accent3">
                    <a:lumMod val="75000"/>
                  </a:schemeClr>
                </a:solidFill>
                <a:cs typeface="B Koodak" panose="00000700000000000000" pitchFamily="2" charset="-78"/>
              </a:rPr>
              <a:t> </a:t>
            </a:r>
            <a:r>
              <a:rPr lang="en-US" sz="3000" dirty="0" err="1" smtClean="0">
                <a:solidFill>
                  <a:schemeClr val="accent3">
                    <a:lumMod val="75000"/>
                  </a:schemeClr>
                </a:solidFill>
                <a:cs typeface="B Koodak" panose="00000700000000000000" pitchFamily="2" charset="-78"/>
              </a:rPr>
              <a:t>زمان</a:t>
            </a:r>
            <a:r>
              <a:rPr lang="en-US" sz="3000" dirty="0" smtClean="0">
                <a:solidFill>
                  <a:schemeClr val="accent3">
                    <a:lumMod val="75000"/>
                  </a:schemeClr>
                </a:solidFill>
                <a:cs typeface="B Koodak" panose="00000700000000000000" pitchFamily="2" charset="-78"/>
              </a:rPr>
              <a:t> </a:t>
            </a:r>
            <a:r>
              <a:rPr lang="en-US" sz="3000" dirty="0" err="1" smtClean="0">
                <a:solidFill>
                  <a:schemeClr val="accent3">
                    <a:lumMod val="75000"/>
                  </a:schemeClr>
                </a:solidFill>
                <a:cs typeface="B Koodak" panose="00000700000000000000" pitchFamily="2" charset="-78"/>
              </a:rPr>
              <a:t>وصول</a:t>
            </a:r>
            <a:r>
              <a:rPr lang="en-US" sz="3000" dirty="0" smtClean="0">
                <a:solidFill>
                  <a:schemeClr val="accent3">
                    <a:lumMod val="75000"/>
                  </a:schemeClr>
                </a:solidFill>
                <a:cs typeface="B Koodak" panose="00000700000000000000" pitchFamily="2" charset="-78"/>
              </a:rPr>
              <a:t> </a:t>
            </a:r>
            <a:r>
              <a:rPr lang="en-US" sz="3000" dirty="0" err="1" smtClean="0">
                <a:solidFill>
                  <a:schemeClr val="accent3">
                    <a:lumMod val="75000"/>
                  </a:schemeClr>
                </a:solidFill>
                <a:cs typeface="B Koodak" panose="00000700000000000000" pitchFamily="2" charset="-78"/>
              </a:rPr>
              <a:t>شناسائی</a:t>
            </a:r>
            <a:r>
              <a:rPr lang="en-US" sz="3000" dirty="0" smtClean="0">
                <a:solidFill>
                  <a:schemeClr val="accent3">
                    <a:lumMod val="75000"/>
                  </a:schemeClr>
                </a:solidFill>
                <a:cs typeface="B Koodak" panose="00000700000000000000" pitchFamily="2" charset="-78"/>
              </a:rPr>
              <a:t> و </a:t>
            </a:r>
            <a:r>
              <a:rPr lang="en-US" sz="3000" dirty="0" err="1" smtClean="0">
                <a:solidFill>
                  <a:schemeClr val="accent3">
                    <a:lumMod val="75000"/>
                  </a:schemeClr>
                </a:solidFill>
                <a:cs typeface="B Koodak" panose="00000700000000000000" pitchFamily="2" charset="-78"/>
              </a:rPr>
              <a:t>ثبت</a:t>
            </a:r>
            <a:r>
              <a:rPr lang="en-US" sz="3000" dirty="0" smtClean="0">
                <a:solidFill>
                  <a:schemeClr val="accent3">
                    <a:lumMod val="75000"/>
                  </a:schemeClr>
                </a:solidFill>
                <a:cs typeface="B Koodak" panose="00000700000000000000" pitchFamily="2" charset="-78"/>
              </a:rPr>
              <a:t> </a:t>
            </a:r>
            <a:r>
              <a:rPr lang="en-US" sz="3000" dirty="0" err="1" smtClean="0">
                <a:solidFill>
                  <a:schemeClr val="accent3">
                    <a:lumMod val="75000"/>
                  </a:schemeClr>
                </a:solidFill>
                <a:cs typeface="B Koodak" panose="00000700000000000000" pitchFamily="2" charset="-78"/>
              </a:rPr>
              <a:t>می</a:t>
            </a:r>
            <a:r>
              <a:rPr lang="en-US" sz="3000" dirty="0" smtClean="0">
                <a:solidFill>
                  <a:schemeClr val="accent3">
                    <a:lumMod val="75000"/>
                  </a:schemeClr>
                </a:solidFill>
                <a:cs typeface="B Koodak" panose="00000700000000000000" pitchFamily="2" charset="-78"/>
              </a:rPr>
              <a:t> </a:t>
            </a:r>
            <a:r>
              <a:rPr lang="en-US" sz="3000" dirty="0" err="1" smtClean="0">
                <a:solidFill>
                  <a:schemeClr val="accent3">
                    <a:lumMod val="75000"/>
                  </a:schemeClr>
                </a:solidFill>
                <a:cs typeface="B Koodak" panose="00000700000000000000" pitchFamily="2" charset="-78"/>
              </a:rPr>
              <a:t>گردند</a:t>
            </a:r>
            <a:r>
              <a:rPr lang="en-US" sz="3000" dirty="0" smtClean="0">
                <a:solidFill>
                  <a:schemeClr val="accent3">
                    <a:lumMod val="75000"/>
                  </a:schemeClr>
                </a:solidFill>
                <a:cs typeface="B Koodak" panose="00000700000000000000" pitchFamily="2" charset="-78"/>
              </a:rPr>
              <a:t> و </a:t>
            </a:r>
            <a:r>
              <a:rPr lang="en-US" sz="3000" dirty="0" err="1" smtClean="0">
                <a:solidFill>
                  <a:schemeClr val="accent3">
                    <a:lumMod val="75000"/>
                  </a:schemeClr>
                </a:solidFill>
                <a:cs typeface="B Koodak" panose="00000700000000000000" pitchFamily="2" charset="-78"/>
              </a:rPr>
              <a:t>برخی</a:t>
            </a:r>
            <a:r>
              <a:rPr lang="en-US" sz="3000" dirty="0" smtClean="0">
                <a:solidFill>
                  <a:schemeClr val="accent3">
                    <a:lumMod val="75000"/>
                  </a:schemeClr>
                </a:solidFill>
                <a:cs typeface="B Koodak" panose="00000700000000000000" pitchFamily="2" charset="-78"/>
              </a:rPr>
              <a:t> </a:t>
            </a:r>
            <a:r>
              <a:rPr lang="en-US" sz="3000" dirty="0" err="1" smtClean="0">
                <a:solidFill>
                  <a:schemeClr val="accent3">
                    <a:lumMod val="75000"/>
                  </a:schemeClr>
                </a:solidFill>
                <a:cs typeface="B Koodak" panose="00000700000000000000" pitchFamily="2" charset="-78"/>
              </a:rPr>
              <a:t>درآمدها</a:t>
            </a:r>
            <a:r>
              <a:rPr lang="en-US" sz="3000" dirty="0" smtClean="0">
                <a:solidFill>
                  <a:schemeClr val="accent3">
                    <a:lumMod val="75000"/>
                  </a:schemeClr>
                </a:solidFill>
                <a:cs typeface="B Koodak" panose="00000700000000000000" pitchFamily="2" charset="-78"/>
              </a:rPr>
              <a:t> </a:t>
            </a:r>
            <a:r>
              <a:rPr lang="en-US" sz="3000" dirty="0" err="1" smtClean="0">
                <a:solidFill>
                  <a:schemeClr val="accent3">
                    <a:lumMod val="75000"/>
                  </a:schemeClr>
                </a:solidFill>
                <a:cs typeface="B Koodak" panose="00000700000000000000" pitchFamily="2" charset="-78"/>
              </a:rPr>
              <a:t>در</a:t>
            </a:r>
            <a:r>
              <a:rPr lang="en-US" sz="3000" dirty="0" smtClean="0">
                <a:solidFill>
                  <a:schemeClr val="accent3">
                    <a:lumMod val="75000"/>
                  </a:schemeClr>
                </a:solidFill>
                <a:cs typeface="B Koodak" panose="00000700000000000000" pitchFamily="2" charset="-78"/>
              </a:rPr>
              <a:t> </a:t>
            </a:r>
            <a:r>
              <a:rPr lang="en-US" sz="3000" dirty="0" err="1" smtClean="0">
                <a:solidFill>
                  <a:schemeClr val="accent3">
                    <a:lumMod val="75000"/>
                  </a:schemeClr>
                </a:solidFill>
                <a:cs typeface="B Koodak" panose="00000700000000000000" pitchFamily="2" charset="-78"/>
              </a:rPr>
              <a:t>زمان</a:t>
            </a:r>
            <a:r>
              <a:rPr lang="en-US" sz="3000" dirty="0" smtClean="0">
                <a:solidFill>
                  <a:schemeClr val="accent3">
                    <a:lumMod val="75000"/>
                  </a:schemeClr>
                </a:solidFill>
                <a:cs typeface="B Koodak" panose="00000700000000000000" pitchFamily="2" charset="-78"/>
              </a:rPr>
              <a:t> </a:t>
            </a:r>
            <a:r>
              <a:rPr lang="en-US" sz="3000" dirty="0" err="1" smtClean="0">
                <a:solidFill>
                  <a:schemeClr val="accent3">
                    <a:lumMod val="75000"/>
                  </a:schemeClr>
                </a:solidFill>
                <a:cs typeface="B Koodak" panose="00000700000000000000" pitchFamily="2" charset="-78"/>
              </a:rPr>
              <a:t>تحصیل</a:t>
            </a:r>
            <a:r>
              <a:rPr lang="en-US" sz="3000" dirty="0" smtClean="0">
                <a:solidFill>
                  <a:schemeClr val="accent3">
                    <a:lumMod val="75000"/>
                  </a:schemeClr>
                </a:solidFill>
                <a:cs typeface="B Koodak" panose="00000700000000000000" pitchFamily="2" charset="-78"/>
              </a:rPr>
              <a:t> </a:t>
            </a:r>
            <a:r>
              <a:rPr lang="en-US" sz="3000" dirty="0" err="1" smtClean="0">
                <a:solidFill>
                  <a:schemeClr val="accent3">
                    <a:lumMod val="75000"/>
                  </a:schemeClr>
                </a:solidFill>
                <a:cs typeface="B Koodak" panose="00000700000000000000" pitchFamily="2" charset="-78"/>
              </a:rPr>
              <a:t>یا</a:t>
            </a:r>
            <a:r>
              <a:rPr lang="en-US" sz="3000" dirty="0" smtClean="0">
                <a:solidFill>
                  <a:schemeClr val="accent3">
                    <a:lumMod val="75000"/>
                  </a:schemeClr>
                </a:solidFill>
                <a:cs typeface="B Koodak" panose="00000700000000000000" pitchFamily="2" charset="-78"/>
              </a:rPr>
              <a:t> </a:t>
            </a:r>
            <a:r>
              <a:rPr lang="en-US" sz="3000" dirty="0" err="1" smtClean="0">
                <a:solidFill>
                  <a:schemeClr val="accent3">
                    <a:lumMod val="75000"/>
                  </a:schemeClr>
                </a:solidFill>
                <a:cs typeface="B Koodak" panose="00000700000000000000" pitchFamily="2" charset="-78"/>
              </a:rPr>
              <a:t>تحقق</a:t>
            </a:r>
            <a:r>
              <a:rPr lang="en-US" sz="3000" dirty="0" smtClean="0">
                <a:solidFill>
                  <a:schemeClr val="accent3">
                    <a:lumMod val="75000"/>
                  </a:schemeClr>
                </a:solidFill>
                <a:cs typeface="B Koodak" panose="00000700000000000000" pitchFamily="2" charset="-78"/>
              </a:rPr>
              <a:t> </a:t>
            </a:r>
            <a:r>
              <a:rPr lang="en-US" sz="3000" dirty="0" err="1" smtClean="0">
                <a:solidFill>
                  <a:schemeClr val="accent3">
                    <a:lumMod val="75000"/>
                  </a:schemeClr>
                </a:solidFill>
                <a:cs typeface="B Koodak" panose="00000700000000000000" pitchFamily="2" charset="-78"/>
              </a:rPr>
              <a:t>شناسائی</a:t>
            </a:r>
            <a:r>
              <a:rPr lang="en-US" sz="3000" dirty="0" smtClean="0">
                <a:solidFill>
                  <a:schemeClr val="accent3">
                    <a:lumMod val="75000"/>
                  </a:schemeClr>
                </a:solidFill>
                <a:cs typeface="B Koodak" panose="00000700000000000000" pitchFamily="2" charset="-78"/>
              </a:rPr>
              <a:t> و </a:t>
            </a:r>
            <a:r>
              <a:rPr lang="en-US" sz="3000" dirty="0" err="1" smtClean="0">
                <a:solidFill>
                  <a:schemeClr val="accent3">
                    <a:lumMod val="75000"/>
                  </a:schemeClr>
                </a:solidFill>
                <a:cs typeface="B Koodak" panose="00000700000000000000" pitchFamily="2" charset="-78"/>
              </a:rPr>
              <a:t>ثبت</a:t>
            </a:r>
            <a:r>
              <a:rPr lang="en-US" sz="3000" dirty="0" smtClean="0">
                <a:solidFill>
                  <a:schemeClr val="accent3">
                    <a:lumMod val="75000"/>
                  </a:schemeClr>
                </a:solidFill>
                <a:cs typeface="B Koodak" panose="00000700000000000000" pitchFamily="2" charset="-78"/>
              </a:rPr>
              <a:t> </a:t>
            </a:r>
            <a:r>
              <a:rPr lang="en-US" sz="3000" dirty="0" err="1" smtClean="0">
                <a:solidFill>
                  <a:schemeClr val="accent3">
                    <a:lumMod val="75000"/>
                  </a:schemeClr>
                </a:solidFill>
                <a:cs typeface="B Koodak" panose="00000700000000000000" pitchFamily="2" charset="-78"/>
              </a:rPr>
              <a:t>می</a:t>
            </a:r>
            <a:r>
              <a:rPr lang="en-US" sz="3000" dirty="0" smtClean="0">
                <a:solidFill>
                  <a:schemeClr val="accent3">
                    <a:lumMod val="75000"/>
                  </a:schemeClr>
                </a:solidFill>
                <a:cs typeface="B Koodak" panose="00000700000000000000" pitchFamily="2" charset="-78"/>
              </a:rPr>
              <a:t> </a:t>
            </a:r>
            <a:r>
              <a:rPr lang="en-US" sz="3000" dirty="0" err="1" smtClean="0">
                <a:solidFill>
                  <a:schemeClr val="accent3">
                    <a:lumMod val="75000"/>
                  </a:schemeClr>
                </a:solidFill>
                <a:cs typeface="B Koodak" panose="00000700000000000000" pitchFamily="2" charset="-78"/>
              </a:rPr>
              <a:t>شوند.در</a:t>
            </a:r>
            <a:r>
              <a:rPr lang="en-US" sz="3000" dirty="0" smtClean="0">
                <a:solidFill>
                  <a:schemeClr val="accent3">
                    <a:lumMod val="75000"/>
                  </a:schemeClr>
                </a:solidFill>
                <a:cs typeface="B Koodak" panose="00000700000000000000" pitchFamily="2" charset="-78"/>
              </a:rPr>
              <a:t> </a:t>
            </a:r>
            <a:r>
              <a:rPr lang="en-US" sz="3000" dirty="0" err="1" smtClean="0">
                <a:solidFill>
                  <a:schemeClr val="accent3">
                    <a:lumMod val="75000"/>
                  </a:schemeClr>
                </a:solidFill>
                <a:cs typeface="B Koodak" panose="00000700000000000000" pitchFamily="2" charset="-78"/>
              </a:rPr>
              <a:t>هر</a:t>
            </a:r>
            <a:r>
              <a:rPr lang="en-US" sz="3000" dirty="0" smtClean="0">
                <a:solidFill>
                  <a:schemeClr val="accent3">
                    <a:lumMod val="75000"/>
                  </a:schemeClr>
                </a:solidFill>
                <a:cs typeface="B Koodak" panose="00000700000000000000" pitchFamily="2" charset="-78"/>
              </a:rPr>
              <a:t> </a:t>
            </a:r>
            <a:r>
              <a:rPr lang="en-US" sz="3000" dirty="0" err="1" smtClean="0">
                <a:solidFill>
                  <a:schemeClr val="accent3">
                    <a:lumMod val="75000"/>
                  </a:schemeClr>
                </a:solidFill>
                <a:cs typeface="B Koodak" panose="00000700000000000000" pitchFamily="2" charset="-78"/>
              </a:rPr>
              <a:t>دو</a:t>
            </a:r>
            <a:r>
              <a:rPr lang="en-US" sz="3000" dirty="0" smtClean="0">
                <a:solidFill>
                  <a:schemeClr val="accent3">
                    <a:lumMod val="75000"/>
                  </a:schemeClr>
                </a:solidFill>
                <a:cs typeface="B Koodak" panose="00000700000000000000" pitchFamily="2" charset="-78"/>
              </a:rPr>
              <a:t> </a:t>
            </a:r>
            <a:r>
              <a:rPr lang="en-US" sz="3000" dirty="0" err="1" smtClean="0">
                <a:solidFill>
                  <a:schemeClr val="accent3">
                    <a:lumMod val="75000"/>
                  </a:schemeClr>
                </a:solidFill>
                <a:cs typeface="B Koodak" panose="00000700000000000000" pitchFamily="2" charset="-78"/>
              </a:rPr>
              <a:t>مبنای</a:t>
            </a:r>
            <a:r>
              <a:rPr lang="en-US" sz="3000" dirty="0" smtClean="0">
                <a:solidFill>
                  <a:schemeClr val="accent3">
                    <a:lumMod val="75000"/>
                  </a:schemeClr>
                </a:solidFill>
                <a:cs typeface="B Koodak" panose="00000700000000000000" pitchFamily="2" charset="-78"/>
              </a:rPr>
              <a:t> </a:t>
            </a:r>
            <a:r>
              <a:rPr lang="en-US" sz="3000" dirty="0" err="1" smtClean="0">
                <a:solidFill>
                  <a:schemeClr val="accent3">
                    <a:lumMod val="75000"/>
                  </a:schemeClr>
                </a:solidFill>
                <a:cs typeface="B Koodak" panose="00000700000000000000" pitchFamily="2" charset="-78"/>
              </a:rPr>
              <a:t>حسابداری</a:t>
            </a:r>
            <a:r>
              <a:rPr lang="en-US" sz="3000" dirty="0" smtClean="0">
                <a:solidFill>
                  <a:schemeClr val="accent3">
                    <a:lumMod val="75000"/>
                  </a:schemeClr>
                </a:solidFill>
                <a:cs typeface="B Koodak" panose="00000700000000000000" pitchFamily="2" charset="-78"/>
              </a:rPr>
              <a:t> </a:t>
            </a:r>
            <a:r>
              <a:rPr lang="en-US" sz="3000" dirty="0" err="1" smtClean="0">
                <a:solidFill>
                  <a:schemeClr val="accent3">
                    <a:lumMod val="75000"/>
                  </a:schemeClr>
                </a:solidFill>
                <a:cs typeface="B Koodak" panose="00000700000000000000" pitchFamily="2" charset="-78"/>
              </a:rPr>
              <a:t>هزینه</a:t>
            </a:r>
            <a:r>
              <a:rPr lang="en-US" sz="3000" dirty="0" smtClean="0">
                <a:solidFill>
                  <a:schemeClr val="accent3">
                    <a:lumMod val="75000"/>
                  </a:schemeClr>
                </a:solidFill>
                <a:cs typeface="B Koodak" panose="00000700000000000000" pitchFamily="2" charset="-78"/>
              </a:rPr>
              <a:t> </a:t>
            </a:r>
            <a:r>
              <a:rPr lang="en-US" sz="3000" dirty="0" err="1" smtClean="0">
                <a:solidFill>
                  <a:schemeClr val="accent3">
                    <a:lumMod val="75000"/>
                  </a:schemeClr>
                </a:solidFill>
                <a:cs typeface="B Koodak" panose="00000700000000000000" pitchFamily="2" charset="-78"/>
              </a:rPr>
              <a:t>ها</a:t>
            </a:r>
            <a:r>
              <a:rPr lang="en-US" sz="3000" dirty="0" smtClean="0">
                <a:solidFill>
                  <a:schemeClr val="accent3">
                    <a:lumMod val="75000"/>
                  </a:schemeClr>
                </a:solidFill>
                <a:cs typeface="B Koodak" panose="00000700000000000000" pitchFamily="2" charset="-78"/>
              </a:rPr>
              <a:t> </a:t>
            </a:r>
            <a:r>
              <a:rPr lang="en-US" sz="3000" dirty="0" err="1" smtClean="0">
                <a:solidFill>
                  <a:schemeClr val="accent3">
                    <a:lumMod val="75000"/>
                  </a:schemeClr>
                </a:solidFill>
                <a:cs typeface="B Koodak" panose="00000700000000000000" pitchFamily="2" charset="-78"/>
              </a:rPr>
              <a:t>بر</a:t>
            </a:r>
            <a:r>
              <a:rPr lang="en-US" sz="3000" dirty="0" smtClean="0">
                <a:solidFill>
                  <a:schemeClr val="accent3">
                    <a:lumMod val="75000"/>
                  </a:schemeClr>
                </a:solidFill>
                <a:cs typeface="B Koodak" panose="00000700000000000000" pitchFamily="2" charset="-78"/>
              </a:rPr>
              <a:t> </a:t>
            </a:r>
            <a:r>
              <a:rPr lang="en-US" sz="3000" dirty="0" err="1" smtClean="0">
                <a:solidFill>
                  <a:schemeClr val="accent3">
                    <a:lumMod val="75000"/>
                  </a:schemeClr>
                </a:solidFill>
                <a:cs typeface="B Koodak" panose="00000700000000000000" pitchFamily="2" charset="-78"/>
              </a:rPr>
              <a:t>مبنای</a:t>
            </a:r>
            <a:r>
              <a:rPr lang="en-US" sz="3000" dirty="0" smtClean="0">
                <a:solidFill>
                  <a:schemeClr val="accent3">
                    <a:lumMod val="75000"/>
                  </a:schemeClr>
                </a:solidFill>
                <a:cs typeface="B Koodak" panose="00000700000000000000" pitchFamily="2" charset="-78"/>
              </a:rPr>
              <a:t> </a:t>
            </a:r>
            <a:r>
              <a:rPr lang="en-US" sz="3000" dirty="0" err="1" smtClean="0">
                <a:solidFill>
                  <a:schemeClr val="accent3">
                    <a:lumMod val="75000"/>
                  </a:schemeClr>
                </a:solidFill>
                <a:cs typeface="B Koodak" panose="00000700000000000000" pitchFamily="2" charset="-78"/>
              </a:rPr>
              <a:t>تعهدی</a:t>
            </a:r>
            <a:r>
              <a:rPr lang="en-US" sz="3000" dirty="0" smtClean="0">
                <a:solidFill>
                  <a:schemeClr val="accent3">
                    <a:lumMod val="75000"/>
                  </a:schemeClr>
                </a:solidFill>
                <a:cs typeface="B Koodak" panose="00000700000000000000" pitchFamily="2" charset="-78"/>
              </a:rPr>
              <a:t> و </a:t>
            </a:r>
            <a:r>
              <a:rPr lang="en-US" sz="3000" dirty="0" err="1" smtClean="0">
                <a:solidFill>
                  <a:schemeClr val="accent3">
                    <a:lumMod val="75000"/>
                  </a:schemeClr>
                </a:solidFill>
                <a:cs typeface="B Koodak" panose="00000700000000000000" pitchFamily="2" charset="-78"/>
              </a:rPr>
              <a:t>منحصرا</a:t>
            </a:r>
            <a:r>
              <a:rPr lang="en-US" sz="3000" dirty="0" smtClean="0">
                <a:solidFill>
                  <a:schemeClr val="accent3">
                    <a:lumMod val="75000"/>
                  </a:schemeClr>
                </a:solidFill>
                <a:cs typeface="B Koodak" panose="00000700000000000000" pitchFamily="2" charset="-78"/>
              </a:rPr>
              <a:t> </a:t>
            </a:r>
            <a:r>
              <a:rPr lang="en-US" sz="3000" dirty="0" err="1" smtClean="0">
                <a:solidFill>
                  <a:schemeClr val="accent3">
                    <a:lumMod val="75000"/>
                  </a:schemeClr>
                </a:solidFill>
                <a:cs typeface="B Koodak" panose="00000700000000000000" pitchFamily="2" charset="-78"/>
              </a:rPr>
              <a:t>در</a:t>
            </a:r>
            <a:r>
              <a:rPr lang="en-US" sz="3000" dirty="0" smtClean="0">
                <a:solidFill>
                  <a:schemeClr val="accent3">
                    <a:lumMod val="75000"/>
                  </a:schemeClr>
                </a:solidFill>
                <a:cs typeface="B Koodak" panose="00000700000000000000" pitchFamily="2" charset="-78"/>
              </a:rPr>
              <a:t> </a:t>
            </a:r>
            <a:r>
              <a:rPr lang="en-US" sz="3000" dirty="0" err="1" smtClean="0">
                <a:solidFill>
                  <a:schemeClr val="accent3">
                    <a:lumMod val="75000"/>
                  </a:schemeClr>
                </a:solidFill>
                <a:cs typeface="B Koodak" panose="00000700000000000000" pitchFamily="2" charset="-78"/>
              </a:rPr>
              <a:t>زمان</a:t>
            </a:r>
            <a:r>
              <a:rPr lang="en-US" sz="3000" dirty="0" smtClean="0">
                <a:solidFill>
                  <a:schemeClr val="accent3">
                    <a:lumMod val="75000"/>
                  </a:schemeClr>
                </a:solidFill>
                <a:cs typeface="B Koodak" panose="00000700000000000000" pitchFamily="2" charset="-78"/>
              </a:rPr>
              <a:t> </a:t>
            </a:r>
            <a:r>
              <a:rPr lang="en-US" sz="3000" dirty="0" err="1" smtClean="0">
                <a:solidFill>
                  <a:schemeClr val="accent3">
                    <a:lumMod val="75000"/>
                  </a:schemeClr>
                </a:solidFill>
                <a:cs typeface="B Koodak" panose="00000700000000000000" pitchFamily="2" charset="-78"/>
              </a:rPr>
              <a:t>ایجاد</a:t>
            </a:r>
            <a:r>
              <a:rPr lang="en-US" sz="3000" dirty="0" smtClean="0">
                <a:solidFill>
                  <a:schemeClr val="accent3">
                    <a:lumMod val="75000"/>
                  </a:schemeClr>
                </a:solidFill>
                <a:cs typeface="B Koodak" panose="00000700000000000000" pitchFamily="2" charset="-78"/>
              </a:rPr>
              <a:t> </a:t>
            </a:r>
            <a:r>
              <a:rPr lang="en-US" sz="3000" dirty="0" err="1" smtClean="0">
                <a:solidFill>
                  <a:schemeClr val="accent3">
                    <a:lumMod val="75000"/>
                  </a:schemeClr>
                </a:solidFill>
                <a:cs typeface="B Koodak" panose="00000700000000000000" pitchFamily="2" charset="-78"/>
              </a:rPr>
              <a:t>یا</a:t>
            </a:r>
            <a:r>
              <a:rPr lang="en-US" sz="3000" dirty="0" smtClean="0">
                <a:solidFill>
                  <a:schemeClr val="accent3">
                    <a:lumMod val="75000"/>
                  </a:schemeClr>
                </a:solidFill>
                <a:cs typeface="B Koodak" panose="00000700000000000000" pitchFamily="2" charset="-78"/>
              </a:rPr>
              <a:t> </a:t>
            </a:r>
            <a:r>
              <a:rPr lang="en-US" sz="3000" dirty="0" err="1" smtClean="0">
                <a:solidFill>
                  <a:schemeClr val="accent3">
                    <a:lumMod val="75000"/>
                  </a:schemeClr>
                </a:solidFill>
                <a:cs typeface="B Koodak" panose="00000700000000000000" pitchFamily="2" charset="-78"/>
              </a:rPr>
              <a:t>تحمل</a:t>
            </a:r>
            <a:r>
              <a:rPr lang="en-US" sz="3000" dirty="0" smtClean="0">
                <a:solidFill>
                  <a:schemeClr val="accent3">
                    <a:lumMod val="75000"/>
                  </a:schemeClr>
                </a:solidFill>
                <a:cs typeface="B Koodak" panose="00000700000000000000" pitchFamily="2" charset="-78"/>
              </a:rPr>
              <a:t> </a:t>
            </a:r>
            <a:r>
              <a:rPr lang="en-US" sz="3000" dirty="0" err="1" smtClean="0">
                <a:solidFill>
                  <a:schemeClr val="accent3">
                    <a:lumMod val="75000"/>
                  </a:schemeClr>
                </a:solidFill>
                <a:cs typeface="B Koodak" panose="00000700000000000000" pitchFamily="2" charset="-78"/>
              </a:rPr>
              <a:t>شناسائی</a:t>
            </a:r>
            <a:r>
              <a:rPr lang="en-US" sz="3000" dirty="0" smtClean="0">
                <a:solidFill>
                  <a:schemeClr val="accent3">
                    <a:lumMod val="75000"/>
                  </a:schemeClr>
                </a:solidFill>
                <a:cs typeface="B Koodak" panose="00000700000000000000" pitchFamily="2" charset="-78"/>
              </a:rPr>
              <a:t> و </a:t>
            </a:r>
            <a:r>
              <a:rPr lang="en-US" sz="3000" dirty="0" err="1" smtClean="0">
                <a:solidFill>
                  <a:schemeClr val="accent3">
                    <a:lumMod val="75000"/>
                  </a:schemeClr>
                </a:solidFill>
                <a:cs typeface="B Koodak" panose="00000700000000000000" pitchFamily="2" charset="-78"/>
              </a:rPr>
              <a:t>ثبت</a:t>
            </a:r>
            <a:r>
              <a:rPr lang="en-US" sz="3000" dirty="0" smtClean="0">
                <a:solidFill>
                  <a:schemeClr val="accent3">
                    <a:lumMod val="75000"/>
                  </a:schemeClr>
                </a:solidFill>
                <a:cs typeface="B Koodak" panose="00000700000000000000" pitchFamily="2" charset="-78"/>
              </a:rPr>
              <a:t> </a:t>
            </a:r>
            <a:r>
              <a:rPr lang="en-US" sz="3000" dirty="0" err="1" smtClean="0">
                <a:solidFill>
                  <a:schemeClr val="accent3">
                    <a:lumMod val="75000"/>
                  </a:schemeClr>
                </a:solidFill>
                <a:cs typeface="B Koodak" panose="00000700000000000000" pitchFamily="2" charset="-78"/>
              </a:rPr>
              <a:t>می</a:t>
            </a:r>
            <a:r>
              <a:rPr lang="en-US" sz="3000" dirty="0" smtClean="0">
                <a:solidFill>
                  <a:schemeClr val="accent3">
                    <a:lumMod val="75000"/>
                  </a:schemeClr>
                </a:solidFill>
                <a:cs typeface="B Koodak" panose="00000700000000000000" pitchFamily="2" charset="-78"/>
              </a:rPr>
              <a:t> </a:t>
            </a:r>
            <a:r>
              <a:rPr lang="en-US" sz="3000" dirty="0" err="1" smtClean="0">
                <a:solidFill>
                  <a:schemeClr val="accent3">
                    <a:lumMod val="75000"/>
                  </a:schemeClr>
                </a:solidFill>
                <a:cs typeface="B Koodak" panose="00000700000000000000" pitchFamily="2" charset="-78"/>
              </a:rPr>
              <a:t>شوند</a:t>
            </a:r>
            <a:r>
              <a:rPr lang="en-US" sz="3000" dirty="0" smtClean="0">
                <a:solidFill>
                  <a:schemeClr val="accent3">
                    <a:lumMod val="75000"/>
                  </a:schemeClr>
                </a:solidFill>
                <a:cs typeface="B Koodak" panose="00000700000000000000" pitchFamily="2" charset="-78"/>
              </a:rPr>
              <a:t>.</a:t>
            </a:r>
            <a:r>
              <a:rPr lang="en-US" sz="3000" dirty="0" smtClean="0">
                <a:solidFill>
                  <a:schemeClr val="accent3">
                    <a:lumMod val="75000"/>
                  </a:schemeClr>
                </a:solidFill>
              </a:rPr>
              <a:t/>
            </a:r>
            <a:br>
              <a:rPr lang="en-US" sz="3000" dirty="0" smtClean="0">
                <a:solidFill>
                  <a:schemeClr val="accent3">
                    <a:lumMod val="75000"/>
                  </a:schemeClr>
                </a:solidFill>
              </a:rPr>
            </a:br>
            <a:r>
              <a:rPr lang="en-US" sz="3000" dirty="0" smtClean="0">
                <a:solidFill>
                  <a:schemeClr val="accent3">
                    <a:lumMod val="75000"/>
                  </a:schemeClr>
                </a:solidFill>
              </a:rPr>
              <a:t/>
            </a:r>
            <a:br>
              <a:rPr lang="en-US" sz="3000" dirty="0" smtClean="0">
                <a:solidFill>
                  <a:schemeClr val="accent3">
                    <a:lumMod val="75000"/>
                  </a:schemeClr>
                </a:solidFill>
              </a:rPr>
            </a:br>
            <a:r>
              <a:rPr lang="en-US" sz="3000" dirty="0" smtClean="0">
                <a:solidFill>
                  <a:schemeClr val="accent3">
                    <a:lumMod val="75000"/>
                  </a:schemeClr>
                </a:solidFill>
              </a:rPr>
              <a:t/>
            </a:r>
            <a:br>
              <a:rPr lang="en-US" sz="3000" dirty="0" smtClean="0">
                <a:solidFill>
                  <a:schemeClr val="accent3">
                    <a:lumMod val="75000"/>
                  </a:schemeClr>
                </a:solidFill>
              </a:rPr>
            </a:br>
            <a:r>
              <a:rPr lang="en-US" sz="3000" dirty="0" smtClean="0">
                <a:solidFill>
                  <a:schemeClr val="accent3">
                    <a:lumMod val="75000"/>
                  </a:schemeClr>
                </a:solidFill>
              </a:rPr>
              <a:t/>
            </a:r>
            <a:br>
              <a:rPr lang="en-US" sz="3000" dirty="0" smtClean="0">
                <a:solidFill>
                  <a:schemeClr val="accent3">
                    <a:lumMod val="75000"/>
                  </a:schemeClr>
                </a:solidFill>
              </a:rPr>
            </a:br>
            <a:r>
              <a:rPr lang="en-US" sz="3000" dirty="0" smtClean="0">
                <a:solidFill>
                  <a:schemeClr val="accent3">
                    <a:lumMod val="75000"/>
                  </a:schemeClr>
                </a:solidFill>
              </a:rPr>
              <a:t/>
            </a:r>
            <a:br>
              <a:rPr lang="en-US" sz="3000" dirty="0" smtClean="0">
                <a:solidFill>
                  <a:schemeClr val="accent3">
                    <a:lumMod val="75000"/>
                  </a:schemeClr>
                </a:solidFill>
              </a:rPr>
            </a:br>
            <a:r>
              <a:rPr lang="en-US" sz="3000" dirty="0" smtClean="0">
                <a:solidFill>
                  <a:schemeClr val="accent3">
                    <a:lumMod val="75000"/>
                  </a:schemeClr>
                </a:solidFill>
              </a:rPr>
              <a:t/>
            </a:r>
            <a:br>
              <a:rPr lang="en-US" sz="3000" dirty="0" smtClean="0">
                <a:solidFill>
                  <a:schemeClr val="accent3">
                    <a:lumMod val="75000"/>
                  </a:schemeClr>
                </a:solidFill>
              </a:rPr>
            </a:br>
            <a:endParaRPr lang="en-US" sz="3000" dirty="0">
              <a:solidFill>
                <a:schemeClr val="accent3">
                  <a:lumMod val="75000"/>
                </a:schemeClr>
              </a:solidFill>
            </a:endParaRPr>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2976" y="0"/>
            <a:ext cx="7790712" cy="6583680"/>
          </a:xfrm>
        </p:spPr>
        <p:txBody>
          <a:bodyPr>
            <a:noAutofit/>
          </a:bodyPr>
          <a:lstStyle/>
          <a:p>
            <a:pPr algn="r"/>
            <a:r>
              <a:rPr lang="fa-IR" sz="3600" b="1" dirty="0" smtClean="0">
                <a:solidFill>
                  <a:srgbClr val="C00000"/>
                </a:solidFill>
                <a:latin typeface="Arial" pitchFamily="34" charset="0"/>
                <a:cs typeface="Arial" pitchFamily="34" charset="0"/>
              </a:rPr>
              <a:t/>
            </a:r>
            <a:br>
              <a:rPr lang="fa-IR" sz="3600" b="1" dirty="0" smtClean="0">
                <a:solidFill>
                  <a:srgbClr val="C00000"/>
                </a:solidFill>
                <a:latin typeface="Arial" pitchFamily="34" charset="0"/>
                <a:cs typeface="Arial" pitchFamily="34" charset="0"/>
              </a:rPr>
            </a:br>
            <a:r>
              <a:rPr lang="fa-IR" sz="3600" b="1" dirty="0" smtClean="0">
                <a:solidFill>
                  <a:srgbClr val="C00000"/>
                </a:solidFill>
                <a:latin typeface="Arial" pitchFamily="34" charset="0"/>
                <a:cs typeface="B Koodak" panose="00000700000000000000" pitchFamily="2" charset="-78"/>
              </a:rPr>
              <a:t>5- حسابداری نقدی تعدیل شده:</a:t>
            </a:r>
            <a:r>
              <a:rPr lang="fa-IR" sz="2600" b="1" dirty="0" smtClean="0">
                <a:solidFill>
                  <a:srgbClr val="C00000"/>
                </a:solidFill>
                <a:latin typeface="Arial" pitchFamily="34" charset="0"/>
                <a:cs typeface="B Koodak" panose="00000700000000000000" pitchFamily="2" charset="-78"/>
              </a:rPr>
              <a:t/>
            </a:r>
            <a:br>
              <a:rPr lang="fa-IR" sz="2600" b="1" dirty="0" smtClean="0">
                <a:solidFill>
                  <a:srgbClr val="C00000"/>
                </a:solidFill>
                <a:latin typeface="Arial" pitchFamily="34" charset="0"/>
                <a:cs typeface="B Koodak" panose="00000700000000000000" pitchFamily="2" charset="-78"/>
              </a:rPr>
            </a:br>
            <a:r>
              <a:rPr lang="fa-IR" sz="2600" b="1" dirty="0" smtClean="0">
                <a:latin typeface="Arial" pitchFamily="34" charset="0"/>
                <a:cs typeface="B Koodak" panose="00000700000000000000" pitchFamily="2" charset="-78"/>
              </a:rPr>
              <a:t>در حسابداری نقدی تعدیل شده ثبت درامدها در دوره دریافت وجوه نقد و ثبت هزینه ها مستلزم تحقق دو شرط لازم و کافی یعنی </a:t>
            </a:r>
            <a:r>
              <a:rPr lang="fa-IR" sz="2600" b="1" dirty="0" smtClean="0">
                <a:solidFill>
                  <a:schemeClr val="accent3">
                    <a:lumMod val="75000"/>
                  </a:schemeClr>
                </a:solidFill>
                <a:latin typeface="Arial" pitchFamily="34" charset="0"/>
                <a:cs typeface="B Koodak" panose="00000700000000000000" pitchFamily="2" charset="-78"/>
              </a:rPr>
              <a:t>ایجاد تعهد و انجام پرداخت </a:t>
            </a:r>
            <a:r>
              <a:rPr lang="fa-IR" sz="2600" b="1" dirty="0" smtClean="0">
                <a:latin typeface="Arial" pitchFamily="34" charset="0"/>
                <a:cs typeface="B Koodak" panose="00000700000000000000" pitchFamily="2" charset="-78"/>
              </a:rPr>
              <a:t>است.</a:t>
            </a:r>
            <a:br>
              <a:rPr lang="fa-IR" sz="2600" b="1" dirty="0" smtClean="0">
                <a:latin typeface="Arial" pitchFamily="34" charset="0"/>
                <a:cs typeface="B Koodak" panose="00000700000000000000" pitchFamily="2" charset="-78"/>
              </a:rPr>
            </a:br>
            <a:r>
              <a:rPr lang="fa-IR" sz="2600" b="1" dirty="0" smtClean="0">
                <a:latin typeface="Arial" pitchFamily="34" charset="0"/>
                <a:cs typeface="B Koodak" panose="00000700000000000000" pitchFamily="2" charset="-78"/>
              </a:rPr>
              <a:t>در وزارتخانه ها و موسسات دولتی ایران درامدها و هزینه ها با حسابداری نقدی تعدیل شده شناسای و در حسابها ثبت می شوند.</a:t>
            </a:r>
            <a:br>
              <a:rPr lang="fa-IR" sz="2600" b="1" dirty="0" smtClean="0">
                <a:latin typeface="Arial" pitchFamily="34" charset="0"/>
                <a:cs typeface="B Koodak" panose="00000700000000000000" pitchFamily="2" charset="-78"/>
              </a:rPr>
            </a:br>
            <a:r>
              <a:rPr lang="fa-IR" sz="2600" b="1" dirty="0" smtClean="0">
                <a:latin typeface="Arial" pitchFamily="34" charset="0"/>
                <a:cs typeface="B Koodak" panose="00000700000000000000" pitchFamily="2" charset="-78"/>
              </a:rPr>
              <a:t>در برخی از سازمانهای دولتی و حسابهای مستقل انتفاعی  که ناگزیر به تعیین سود یا زیان ویژه هر سال مالی می باشند از مبنای حسابداری تعهدی کامل استفاده می شود، لیکن در اغلب سازمانهای دولتی و حسابهای مستقل برای ثبت درامدها و هزینه ها سایر مبانی حسابداری مورد استفاده قرار می گیرد.</a:t>
            </a:r>
            <a:br>
              <a:rPr lang="fa-IR" sz="2600" b="1" dirty="0" smtClean="0">
                <a:latin typeface="Arial" pitchFamily="34" charset="0"/>
                <a:cs typeface="B Koodak" panose="00000700000000000000" pitchFamily="2" charset="-78"/>
              </a:rPr>
            </a:br>
            <a:r>
              <a:rPr lang="fa-IR" sz="2600" b="1" dirty="0" smtClean="0">
                <a:latin typeface="Arial" pitchFamily="34" charset="0"/>
                <a:cs typeface="Arial" pitchFamily="34" charset="0"/>
              </a:rPr>
              <a:t/>
            </a:r>
            <a:br>
              <a:rPr lang="fa-IR" sz="2600" b="1" dirty="0" smtClean="0">
                <a:latin typeface="Arial" pitchFamily="34" charset="0"/>
                <a:cs typeface="Arial" pitchFamily="34" charset="0"/>
              </a:rPr>
            </a:br>
            <a:endParaRPr lang="fa-IR" sz="2600" dirty="0">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03648" y="274638"/>
            <a:ext cx="7530040" cy="778098"/>
          </a:xfrm>
        </p:spPr>
        <p:txBody>
          <a:bodyPr>
            <a:normAutofit fontScale="90000"/>
          </a:bodyPr>
          <a:lstStyle/>
          <a:p>
            <a:pPr algn="r"/>
            <a:r>
              <a:rPr lang="en-US" sz="3200" dirty="0" err="1" smtClean="0">
                <a:solidFill>
                  <a:srgbClr val="C00000"/>
                </a:solidFill>
                <a:cs typeface="B Titr" panose="00000700000000000000" pitchFamily="2" charset="-78"/>
              </a:rPr>
              <a:t>مثال</a:t>
            </a:r>
            <a:r>
              <a:rPr lang="en-US" sz="3200" dirty="0" smtClean="0">
                <a:solidFill>
                  <a:srgbClr val="C00000"/>
                </a:solidFill>
                <a:cs typeface="B Titr" panose="00000700000000000000" pitchFamily="2" charset="-78"/>
              </a:rPr>
              <a:t> </a:t>
            </a:r>
            <a:r>
              <a:rPr lang="en-US" sz="3200" dirty="0" err="1" smtClean="0">
                <a:solidFill>
                  <a:srgbClr val="C00000"/>
                </a:solidFill>
                <a:cs typeface="B Titr" panose="00000700000000000000" pitchFamily="2" charset="-78"/>
              </a:rPr>
              <a:t>برای</a:t>
            </a:r>
            <a:r>
              <a:rPr lang="en-US" sz="3200" dirty="0" smtClean="0">
                <a:solidFill>
                  <a:srgbClr val="C00000"/>
                </a:solidFill>
                <a:cs typeface="B Titr" panose="00000700000000000000" pitchFamily="2" charset="-78"/>
              </a:rPr>
              <a:t> </a:t>
            </a:r>
            <a:r>
              <a:rPr lang="en-US" sz="3200" dirty="0" err="1" smtClean="0">
                <a:solidFill>
                  <a:srgbClr val="C00000"/>
                </a:solidFill>
                <a:cs typeface="B Titr" panose="00000700000000000000" pitchFamily="2" charset="-78"/>
              </a:rPr>
              <a:t>تعهدی</a:t>
            </a:r>
            <a:r>
              <a:rPr lang="en-US" sz="3200" dirty="0" smtClean="0">
                <a:solidFill>
                  <a:srgbClr val="C00000"/>
                </a:solidFill>
                <a:cs typeface="B Titr" panose="00000700000000000000" pitchFamily="2" charset="-78"/>
              </a:rPr>
              <a:t> </a:t>
            </a:r>
            <a:r>
              <a:rPr lang="en-US" sz="3200" dirty="0" err="1" smtClean="0">
                <a:solidFill>
                  <a:srgbClr val="C00000"/>
                </a:solidFill>
                <a:cs typeface="B Titr" panose="00000700000000000000" pitchFamily="2" charset="-78"/>
              </a:rPr>
              <a:t>تعدیل</a:t>
            </a:r>
            <a:r>
              <a:rPr lang="en-US" sz="3200" dirty="0" smtClean="0">
                <a:solidFill>
                  <a:srgbClr val="C00000"/>
                </a:solidFill>
                <a:cs typeface="B Titr" panose="00000700000000000000" pitchFamily="2" charset="-78"/>
              </a:rPr>
              <a:t> </a:t>
            </a:r>
            <a:r>
              <a:rPr lang="en-US" sz="3200" dirty="0" err="1" smtClean="0">
                <a:solidFill>
                  <a:srgbClr val="C00000"/>
                </a:solidFill>
                <a:cs typeface="B Titr" panose="00000700000000000000" pitchFamily="2" charset="-78"/>
              </a:rPr>
              <a:t>شده</a:t>
            </a:r>
            <a:r>
              <a:rPr lang="en-US" sz="3200" dirty="0" smtClean="0">
                <a:solidFill>
                  <a:srgbClr val="C00000"/>
                </a:solidFill>
                <a:cs typeface="B Titr" panose="00000700000000000000" pitchFamily="2" charset="-78"/>
              </a:rPr>
              <a:t> </a:t>
            </a:r>
            <a:r>
              <a:rPr lang="en-US" sz="3200" dirty="0" err="1" smtClean="0">
                <a:solidFill>
                  <a:srgbClr val="C00000"/>
                </a:solidFill>
                <a:cs typeface="B Titr" panose="00000700000000000000" pitchFamily="2" charset="-78"/>
              </a:rPr>
              <a:t>ونقدی</a:t>
            </a:r>
            <a:r>
              <a:rPr lang="en-US" sz="3200" dirty="0" smtClean="0">
                <a:solidFill>
                  <a:srgbClr val="C00000"/>
                </a:solidFill>
                <a:cs typeface="B Titr" panose="00000700000000000000" pitchFamily="2" charset="-78"/>
              </a:rPr>
              <a:t> </a:t>
            </a:r>
            <a:r>
              <a:rPr lang="en-US" sz="3200" dirty="0" err="1" smtClean="0">
                <a:solidFill>
                  <a:srgbClr val="C00000"/>
                </a:solidFill>
                <a:cs typeface="B Titr" panose="00000700000000000000" pitchFamily="2" charset="-78"/>
              </a:rPr>
              <a:t>تعدیل</a:t>
            </a:r>
            <a:r>
              <a:rPr lang="en-US" sz="3200" dirty="0" smtClean="0">
                <a:solidFill>
                  <a:srgbClr val="C00000"/>
                </a:solidFill>
                <a:cs typeface="B Titr" panose="00000700000000000000" pitchFamily="2" charset="-78"/>
              </a:rPr>
              <a:t> </a:t>
            </a:r>
            <a:r>
              <a:rPr lang="en-US" sz="3200" dirty="0" err="1" smtClean="0">
                <a:solidFill>
                  <a:srgbClr val="C00000"/>
                </a:solidFill>
                <a:cs typeface="B Titr" panose="00000700000000000000" pitchFamily="2" charset="-78"/>
              </a:rPr>
              <a:t>شده</a:t>
            </a:r>
            <a:r>
              <a:rPr lang="en-US" sz="3200" dirty="0" smtClean="0">
                <a:solidFill>
                  <a:srgbClr val="C00000"/>
                </a:solidFill>
                <a:cs typeface="B Titr" panose="00000700000000000000" pitchFamily="2" charset="-78"/>
              </a:rPr>
              <a:t> </a:t>
            </a:r>
            <a:endParaRPr lang="en-US" sz="3200" dirty="0">
              <a:solidFill>
                <a:srgbClr val="C00000"/>
              </a:solidFill>
              <a:cs typeface="B Titr" panose="00000700000000000000" pitchFamily="2" charset="-78"/>
            </a:endParaRPr>
          </a:p>
        </p:txBody>
      </p:sp>
      <p:sp>
        <p:nvSpPr>
          <p:cNvPr id="3" name="Content Placeholder 2"/>
          <p:cNvSpPr>
            <a:spLocks noGrp="1"/>
          </p:cNvSpPr>
          <p:nvPr>
            <p:ph idx="1"/>
          </p:nvPr>
        </p:nvSpPr>
        <p:spPr>
          <a:xfrm>
            <a:off x="1187624" y="836712"/>
            <a:ext cx="7746064" cy="5411688"/>
          </a:xfrm>
        </p:spPr>
        <p:txBody>
          <a:bodyPr>
            <a:normAutofit fontScale="92500"/>
          </a:bodyPr>
          <a:lstStyle/>
          <a:p>
            <a:pPr>
              <a:buNone/>
            </a:pPr>
            <a:endParaRPr lang="en-US" sz="2800" dirty="0" smtClean="0"/>
          </a:p>
          <a:p>
            <a:pPr algn="just">
              <a:buNone/>
            </a:pPr>
            <a:r>
              <a:rPr lang="en-US" sz="2400" dirty="0" err="1" smtClean="0">
                <a:cs typeface="B Koodak" panose="00000700000000000000" pitchFamily="2" charset="-78"/>
              </a:rPr>
              <a:t>وضعیت</a:t>
            </a:r>
            <a:r>
              <a:rPr lang="en-US" sz="2400" dirty="0" smtClean="0">
                <a:cs typeface="B Koodak" panose="00000700000000000000" pitchFamily="2" charset="-78"/>
              </a:rPr>
              <a:t> </a:t>
            </a:r>
            <a:r>
              <a:rPr lang="en-US" sz="2400" dirty="0" err="1" smtClean="0">
                <a:cs typeface="B Koodak" panose="00000700000000000000" pitchFamily="2" charset="-78"/>
              </a:rPr>
              <a:t>مالی</a:t>
            </a:r>
            <a:r>
              <a:rPr lang="en-US" sz="2400" dirty="0" smtClean="0">
                <a:cs typeface="B Koodak" panose="00000700000000000000" pitchFamily="2" charset="-78"/>
              </a:rPr>
              <a:t> </a:t>
            </a:r>
            <a:r>
              <a:rPr lang="en-US" sz="2400" dirty="0" err="1" smtClean="0">
                <a:cs typeface="B Koodak" panose="00000700000000000000" pitchFamily="2" charset="-78"/>
              </a:rPr>
              <a:t>شهرداری</a:t>
            </a:r>
            <a:r>
              <a:rPr lang="en-US" sz="2400" dirty="0" smtClean="0">
                <a:cs typeface="B Koodak" panose="00000700000000000000" pitchFamily="2" charset="-78"/>
              </a:rPr>
              <a:t> </a:t>
            </a:r>
            <a:r>
              <a:rPr lang="en-US" sz="2400" dirty="0" err="1" smtClean="0">
                <a:cs typeface="B Koodak" panose="00000700000000000000" pitchFamily="2" charset="-78"/>
              </a:rPr>
              <a:t>تهران</a:t>
            </a:r>
            <a:r>
              <a:rPr lang="en-US" sz="2400" dirty="0" smtClean="0">
                <a:cs typeface="B Koodak" panose="00000700000000000000" pitchFamily="2" charset="-78"/>
              </a:rPr>
              <a:t> </a:t>
            </a:r>
            <a:r>
              <a:rPr lang="en-US" sz="2400" dirty="0" err="1" smtClean="0">
                <a:cs typeface="B Koodak" panose="00000700000000000000" pitchFamily="2" charset="-78"/>
              </a:rPr>
              <a:t>در</a:t>
            </a:r>
            <a:r>
              <a:rPr lang="en-US" sz="2400" dirty="0" smtClean="0">
                <a:cs typeface="B Koodak" panose="00000700000000000000" pitchFamily="2" charset="-78"/>
              </a:rPr>
              <a:t> </a:t>
            </a:r>
            <a:r>
              <a:rPr lang="en-US" sz="2400" dirty="0" err="1" smtClean="0">
                <a:cs typeface="B Koodak" panose="00000700000000000000" pitchFamily="2" charset="-78"/>
              </a:rPr>
              <a:t>سال</a:t>
            </a:r>
            <a:r>
              <a:rPr lang="en-US" sz="2400" dirty="0" smtClean="0">
                <a:cs typeface="B Koodak" panose="00000700000000000000" pitchFamily="2" charset="-78"/>
              </a:rPr>
              <a:t> 78 </a:t>
            </a:r>
            <a:r>
              <a:rPr lang="en-US" sz="2400" dirty="0" err="1" smtClean="0">
                <a:cs typeface="B Koodak" panose="00000700000000000000" pitchFamily="2" charset="-78"/>
              </a:rPr>
              <a:t>به</a:t>
            </a:r>
            <a:r>
              <a:rPr lang="en-US" sz="2400" dirty="0" smtClean="0">
                <a:cs typeface="B Koodak" panose="00000700000000000000" pitchFamily="2" charset="-78"/>
              </a:rPr>
              <a:t> </a:t>
            </a:r>
            <a:r>
              <a:rPr lang="en-US" sz="2400" dirty="0" err="1" smtClean="0">
                <a:cs typeface="B Koodak" panose="00000700000000000000" pitchFamily="2" charset="-78"/>
              </a:rPr>
              <a:t>شرح</a:t>
            </a:r>
            <a:r>
              <a:rPr lang="en-US" sz="2400" dirty="0" smtClean="0">
                <a:cs typeface="B Koodak" panose="00000700000000000000" pitchFamily="2" charset="-78"/>
              </a:rPr>
              <a:t> </a:t>
            </a:r>
            <a:r>
              <a:rPr lang="en-US" sz="2400" dirty="0" err="1" smtClean="0">
                <a:cs typeface="B Koodak" panose="00000700000000000000" pitchFamily="2" charset="-78"/>
              </a:rPr>
              <a:t>زیر</a:t>
            </a:r>
            <a:r>
              <a:rPr lang="en-US" sz="2400" dirty="0" smtClean="0">
                <a:cs typeface="B Koodak" panose="00000700000000000000" pitchFamily="2" charset="-78"/>
              </a:rPr>
              <a:t> </a:t>
            </a:r>
            <a:r>
              <a:rPr lang="en-US" sz="2400" dirty="0" err="1" smtClean="0">
                <a:cs typeface="B Koodak" panose="00000700000000000000" pitchFamily="2" charset="-78"/>
              </a:rPr>
              <a:t>است</a:t>
            </a:r>
            <a:r>
              <a:rPr lang="fa-IR" sz="2400" dirty="0" smtClean="0">
                <a:cs typeface="B Koodak" panose="00000700000000000000" pitchFamily="2" charset="-78"/>
              </a:rPr>
              <a:t>:</a:t>
            </a:r>
            <a:endParaRPr lang="en-US" sz="2400" dirty="0" smtClean="0">
              <a:cs typeface="B Koodak" panose="00000700000000000000" pitchFamily="2" charset="-78"/>
            </a:endParaRPr>
          </a:p>
          <a:p>
            <a:pPr algn="just">
              <a:buNone/>
            </a:pPr>
            <a:endParaRPr lang="en-US" sz="2400" dirty="0" smtClean="0">
              <a:cs typeface="B Koodak" panose="00000700000000000000" pitchFamily="2" charset="-78"/>
            </a:endParaRPr>
          </a:p>
          <a:p>
            <a:pPr algn="just">
              <a:buNone/>
            </a:pPr>
            <a:r>
              <a:rPr lang="en-US" sz="2400" dirty="0" err="1" smtClean="0">
                <a:cs typeface="B Koodak" panose="00000700000000000000" pitchFamily="2" charset="-78"/>
              </a:rPr>
              <a:t>الف</a:t>
            </a:r>
            <a:r>
              <a:rPr lang="en-US" sz="2400" dirty="0" smtClean="0">
                <a:cs typeface="B Koodak" panose="00000700000000000000" pitchFamily="2" charset="-78"/>
              </a:rPr>
              <a:t>(</a:t>
            </a:r>
            <a:r>
              <a:rPr lang="en-US" sz="2400" dirty="0" err="1" smtClean="0">
                <a:cs typeface="B Koodak" panose="00000700000000000000" pitchFamily="2" charset="-78"/>
              </a:rPr>
              <a:t>درآمدها</a:t>
            </a:r>
            <a:r>
              <a:rPr lang="en-US" sz="2400" dirty="0" smtClean="0">
                <a:cs typeface="B Koodak" panose="00000700000000000000" pitchFamily="2" charset="-78"/>
              </a:rPr>
              <a:t> و </a:t>
            </a:r>
            <a:r>
              <a:rPr lang="en-US" sz="2400" dirty="0" err="1" smtClean="0">
                <a:cs typeface="B Koodak" panose="00000700000000000000" pitchFamily="2" charset="-78"/>
              </a:rPr>
              <a:t>عوارض</a:t>
            </a:r>
            <a:r>
              <a:rPr lang="en-US" sz="2400" dirty="0" smtClean="0">
                <a:cs typeface="B Koodak" panose="00000700000000000000" pitchFamily="2" charset="-78"/>
              </a:rPr>
              <a:t> </a:t>
            </a:r>
            <a:r>
              <a:rPr lang="en-US" sz="2400" dirty="0" err="1" smtClean="0">
                <a:cs typeface="B Koodak" panose="00000700000000000000" pitchFamily="2" charset="-78"/>
              </a:rPr>
              <a:t>تشخیص</a:t>
            </a:r>
            <a:r>
              <a:rPr lang="en-US" sz="2400" dirty="0" smtClean="0">
                <a:cs typeface="B Koodak" panose="00000700000000000000" pitchFamily="2" charset="-78"/>
              </a:rPr>
              <a:t> </a:t>
            </a:r>
            <a:r>
              <a:rPr lang="en-US" sz="2400" dirty="0" err="1" smtClean="0">
                <a:cs typeface="B Koodak" panose="00000700000000000000" pitchFamily="2" charset="-78"/>
              </a:rPr>
              <a:t>شده</a:t>
            </a:r>
            <a:r>
              <a:rPr lang="en-US" sz="2400" dirty="0" smtClean="0">
                <a:cs typeface="B Koodak" panose="00000700000000000000" pitchFamily="2" charset="-78"/>
              </a:rPr>
              <a:t> </a:t>
            </a:r>
            <a:r>
              <a:rPr lang="en-US" sz="2400" dirty="0" err="1" smtClean="0">
                <a:cs typeface="B Koodak" panose="00000700000000000000" pitchFamily="2" charset="-78"/>
              </a:rPr>
              <a:t>قابل</a:t>
            </a:r>
            <a:r>
              <a:rPr lang="en-US" sz="2400" dirty="0" smtClean="0">
                <a:cs typeface="B Koodak" panose="00000700000000000000" pitchFamily="2" charset="-78"/>
              </a:rPr>
              <a:t> </a:t>
            </a:r>
            <a:r>
              <a:rPr lang="en-US" sz="2400" dirty="0" err="1" smtClean="0">
                <a:cs typeface="B Koodak" panose="00000700000000000000" pitchFamily="2" charset="-78"/>
              </a:rPr>
              <a:t>وصول</a:t>
            </a:r>
            <a:r>
              <a:rPr lang="en-US" sz="2400" dirty="0" smtClean="0">
                <a:cs typeface="B Koodak" panose="00000700000000000000" pitchFamily="2" charset="-78"/>
              </a:rPr>
              <a:t> </a:t>
            </a:r>
            <a:r>
              <a:rPr lang="en-US" sz="2400" dirty="0" err="1" smtClean="0">
                <a:cs typeface="B Koodak" panose="00000700000000000000" pitchFamily="2" charset="-78"/>
              </a:rPr>
              <a:t>دریافت</a:t>
            </a:r>
            <a:r>
              <a:rPr lang="en-US" sz="2400" dirty="0" smtClean="0">
                <a:cs typeface="B Koodak" panose="00000700000000000000" pitchFamily="2" charset="-78"/>
              </a:rPr>
              <a:t> </a:t>
            </a:r>
            <a:r>
              <a:rPr lang="en-US" sz="2400" dirty="0" err="1" smtClean="0">
                <a:cs typeface="B Koodak" panose="00000700000000000000" pitchFamily="2" charset="-78"/>
              </a:rPr>
              <a:t>نشده</a:t>
            </a:r>
            <a:r>
              <a:rPr lang="en-US" sz="2400" dirty="0" smtClean="0">
                <a:cs typeface="B Koodak" panose="00000700000000000000" pitchFamily="2" charset="-78"/>
              </a:rPr>
              <a:t>    350000هزا ر </a:t>
            </a:r>
            <a:r>
              <a:rPr lang="en-US" sz="2400" dirty="0" err="1" smtClean="0">
                <a:cs typeface="B Koodak" panose="00000700000000000000" pitchFamily="2" charset="-78"/>
              </a:rPr>
              <a:t>ریال</a:t>
            </a:r>
            <a:endParaRPr lang="en-US" sz="2400" dirty="0" smtClean="0">
              <a:cs typeface="B Koodak" panose="00000700000000000000" pitchFamily="2" charset="-78"/>
            </a:endParaRPr>
          </a:p>
          <a:p>
            <a:pPr algn="just">
              <a:buNone/>
            </a:pPr>
            <a:r>
              <a:rPr lang="en-US" sz="2400" dirty="0" smtClean="0">
                <a:cs typeface="B Koodak" panose="00000700000000000000" pitchFamily="2" charset="-78"/>
              </a:rPr>
              <a:t>ب(</a:t>
            </a:r>
            <a:r>
              <a:rPr lang="en-US" sz="2400" dirty="0" err="1" smtClean="0">
                <a:cs typeface="B Koodak" panose="00000700000000000000" pitchFamily="2" charset="-78"/>
              </a:rPr>
              <a:t>درآم</a:t>
            </a:r>
            <a:r>
              <a:rPr lang="fa-IR" sz="2400" dirty="0" smtClean="0">
                <a:cs typeface="B Koodak" panose="00000700000000000000" pitchFamily="2" charset="-78"/>
              </a:rPr>
              <a:t>د</a:t>
            </a:r>
            <a:r>
              <a:rPr lang="en-US" sz="2400" dirty="0" err="1" smtClean="0">
                <a:cs typeface="B Koodak" panose="00000700000000000000" pitchFamily="2" charset="-78"/>
              </a:rPr>
              <a:t>ها</a:t>
            </a:r>
            <a:r>
              <a:rPr lang="en-US" sz="2400" dirty="0" smtClean="0">
                <a:cs typeface="B Koodak" panose="00000700000000000000" pitchFamily="2" charset="-78"/>
              </a:rPr>
              <a:t> و </a:t>
            </a:r>
            <a:r>
              <a:rPr lang="en-US" sz="2400" dirty="0" err="1" smtClean="0">
                <a:cs typeface="B Koodak" panose="00000700000000000000" pitchFamily="2" charset="-78"/>
              </a:rPr>
              <a:t>عوارض</a:t>
            </a:r>
            <a:r>
              <a:rPr lang="en-US" sz="2400" dirty="0" smtClean="0">
                <a:cs typeface="B Koodak" panose="00000700000000000000" pitchFamily="2" charset="-78"/>
              </a:rPr>
              <a:t> </a:t>
            </a:r>
            <a:r>
              <a:rPr lang="en-US" sz="2400" dirty="0" err="1" smtClean="0">
                <a:cs typeface="B Koodak" panose="00000700000000000000" pitchFamily="2" charset="-78"/>
              </a:rPr>
              <a:t>وصول</a:t>
            </a:r>
            <a:r>
              <a:rPr lang="en-US" sz="2400" dirty="0" smtClean="0">
                <a:cs typeface="B Koodak" panose="00000700000000000000" pitchFamily="2" charset="-78"/>
              </a:rPr>
              <a:t> </a:t>
            </a:r>
            <a:r>
              <a:rPr lang="en-US" sz="2400" dirty="0" err="1" smtClean="0">
                <a:cs typeface="B Koodak" panose="00000700000000000000" pitchFamily="2" charset="-78"/>
              </a:rPr>
              <a:t>شده</a:t>
            </a:r>
            <a:r>
              <a:rPr lang="en-US" sz="2400" dirty="0" smtClean="0">
                <a:cs typeface="B Koodak" panose="00000700000000000000" pitchFamily="2" charset="-78"/>
              </a:rPr>
              <a:t>  29650000هزار </a:t>
            </a:r>
            <a:r>
              <a:rPr lang="en-US" sz="2400" dirty="0" err="1" smtClean="0">
                <a:cs typeface="B Koodak" panose="00000700000000000000" pitchFamily="2" charset="-78"/>
              </a:rPr>
              <a:t>ریال</a:t>
            </a:r>
            <a:endParaRPr lang="en-US" sz="2400" dirty="0" smtClean="0">
              <a:cs typeface="B Koodak" panose="00000700000000000000" pitchFamily="2" charset="-78"/>
            </a:endParaRPr>
          </a:p>
          <a:p>
            <a:pPr algn="just">
              <a:buNone/>
            </a:pPr>
            <a:r>
              <a:rPr lang="en-US" sz="2400" dirty="0" smtClean="0">
                <a:cs typeface="B Koodak" panose="00000700000000000000" pitchFamily="2" charset="-78"/>
              </a:rPr>
              <a:t>ج(</a:t>
            </a:r>
            <a:r>
              <a:rPr lang="en-US" sz="2400" dirty="0" err="1" smtClean="0">
                <a:cs typeface="B Koodak" panose="00000700000000000000" pitchFamily="2" charset="-78"/>
              </a:rPr>
              <a:t>هزینه</a:t>
            </a:r>
            <a:r>
              <a:rPr lang="en-US" sz="2400" dirty="0" smtClean="0">
                <a:cs typeface="B Koodak" panose="00000700000000000000" pitchFamily="2" charset="-78"/>
              </a:rPr>
              <a:t> </a:t>
            </a:r>
            <a:r>
              <a:rPr lang="en-US" sz="2400" dirty="0" err="1" smtClean="0">
                <a:cs typeface="B Koodak" panose="00000700000000000000" pitchFamily="2" charset="-78"/>
              </a:rPr>
              <a:t>های</a:t>
            </a:r>
            <a:r>
              <a:rPr lang="en-US" sz="2400" dirty="0" smtClean="0">
                <a:cs typeface="B Koodak" panose="00000700000000000000" pitchFamily="2" charset="-78"/>
              </a:rPr>
              <a:t> </a:t>
            </a:r>
            <a:r>
              <a:rPr lang="en-US" sz="2400" dirty="0" err="1" smtClean="0">
                <a:cs typeface="B Koodak" panose="00000700000000000000" pitchFamily="2" charset="-78"/>
              </a:rPr>
              <a:t>ایجاد</a:t>
            </a:r>
            <a:r>
              <a:rPr lang="en-US" sz="2400" dirty="0" smtClean="0">
                <a:cs typeface="B Koodak" panose="00000700000000000000" pitchFamily="2" charset="-78"/>
              </a:rPr>
              <a:t> </a:t>
            </a:r>
            <a:r>
              <a:rPr lang="en-US" sz="2400" dirty="0" err="1" smtClean="0">
                <a:cs typeface="B Koodak" panose="00000700000000000000" pitchFamily="2" charset="-78"/>
              </a:rPr>
              <a:t>شده</a:t>
            </a:r>
            <a:r>
              <a:rPr lang="en-US" sz="2400" dirty="0" smtClean="0">
                <a:cs typeface="B Koodak" panose="00000700000000000000" pitchFamily="2" charset="-78"/>
              </a:rPr>
              <a:t> </a:t>
            </a:r>
            <a:r>
              <a:rPr lang="en-US" sz="2400" dirty="0" err="1" smtClean="0">
                <a:cs typeface="B Koodak" panose="00000700000000000000" pitchFamily="2" charset="-78"/>
              </a:rPr>
              <a:t>پرداخت</a:t>
            </a:r>
            <a:r>
              <a:rPr lang="en-US" sz="2400" dirty="0" smtClean="0">
                <a:cs typeface="B Koodak" panose="00000700000000000000" pitchFamily="2" charset="-78"/>
              </a:rPr>
              <a:t> </a:t>
            </a:r>
            <a:r>
              <a:rPr lang="en-US" sz="2400" dirty="0" err="1" smtClean="0">
                <a:cs typeface="B Koodak" panose="00000700000000000000" pitchFamily="2" charset="-78"/>
              </a:rPr>
              <a:t>شده</a:t>
            </a:r>
            <a:r>
              <a:rPr lang="en-US" sz="2400" dirty="0" smtClean="0">
                <a:cs typeface="B Koodak" panose="00000700000000000000" pitchFamily="2" charset="-78"/>
              </a:rPr>
              <a:t> 17500000 </a:t>
            </a:r>
            <a:r>
              <a:rPr lang="en-US" sz="2400" dirty="0" err="1" smtClean="0">
                <a:cs typeface="B Koodak" panose="00000700000000000000" pitchFamily="2" charset="-78"/>
              </a:rPr>
              <a:t>هزار</a:t>
            </a:r>
            <a:r>
              <a:rPr lang="en-US" sz="2400" dirty="0" smtClean="0">
                <a:cs typeface="B Koodak" panose="00000700000000000000" pitchFamily="2" charset="-78"/>
              </a:rPr>
              <a:t> </a:t>
            </a:r>
            <a:r>
              <a:rPr lang="en-US" sz="2400" dirty="0" err="1" smtClean="0">
                <a:cs typeface="B Koodak" panose="00000700000000000000" pitchFamily="2" charset="-78"/>
              </a:rPr>
              <a:t>ریال</a:t>
            </a:r>
            <a:endParaRPr lang="en-US" sz="2400" dirty="0" smtClean="0">
              <a:cs typeface="B Koodak" panose="00000700000000000000" pitchFamily="2" charset="-78"/>
            </a:endParaRPr>
          </a:p>
          <a:p>
            <a:pPr algn="just">
              <a:buNone/>
            </a:pPr>
            <a:r>
              <a:rPr lang="en-US" sz="2400" dirty="0" smtClean="0">
                <a:cs typeface="B Koodak" panose="00000700000000000000" pitchFamily="2" charset="-78"/>
              </a:rPr>
              <a:t>د(</a:t>
            </a:r>
            <a:r>
              <a:rPr lang="en-US" sz="2400" dirty="0" err="1" smtClean="0">
                <a:cs typeface="B Koodak" panose="00000700000000000000" pitchFamily="2" charset="-78"/>
              </a:rPr>
              <a:t>هزینه</a:t>
            </a:r>
            <a:r>
              <a:rPr lang="en-US" sz="2400" dirty="0" smtClean="0">
                <a:cs typeface="B Koodak" panose="00000700000000000000" pitchFamily="2" charset="-78"/>
              </a:rPr>
              <a:t> </a:t>
            </a:r>
            <a:r>
              <a:rPr lang="en-US" sz="2400" dirty="0" err="1" smtClean="0">
                <a:cs typeface="B Koodak" panose="00000700000000000000" pitchFamily="2" charset="-78"/>
              </a:rPr>
              <a:t>های</a:t>
            </a:r>
            <a:r>
              <a:rPr lang="en-US" sz="2400" dirty="0" smtClean="0">
                <a:cs typeface="B Koodak" panose="00000700000000000000" pitchFamily="2" charset="-78"/>
              </a:rPr>
              <a:t> </a:t>
            </a:r>
            <a:r>
              <a:rPr lang="en-US" sz="2400" dirty="0" err="1" smtClean="0">
                <a:cs typeface="B Koodak" panose="00000700000000000000" pitchFamily="2" charset="-78"/>
              </a:rPr>
              <a:t>ایجاد</a:t>
            </a:r>
            <a:r>
              <a:rPr lang="en-US" sz="2400" dirty="0" smtClean="0">
                <a:cs typeface="B Koodak" panose="00000700000000000000" pitchFamily="2" charset="-78"/>
              </a:rPr>
              <a:t> </a:t>
            </a:r>
            <a:r>
              <a:rPr lang="en-US" sz="2400" dirty="0" err="1" smtClean="0">
                <a:cs typeface="B Koodak" panose="00000700000000000000" pitchFamily="2" charset="-78"/>
              </a:rPr>
              <a:t>شده</a:t>
            </a:r>
            <a:r>
              <a:rPr lang="en-US" sz="2400" dirty="0" smtClean="0">
                <a:cs typeface="B Koodak" panose="00000700000000000000" pitchFamily="2" charset="-78"/>
              </a:rPr>
              <a:t> </a:t>
            </a:r>
            <a:r>
              <a:rPr lang="en-US" sz="2400" dirty="0" err="1" smtClean="0">
                <a:cs typeface="B Koodak" panose="00000700000000000000" pitchFamily="2" charset="-78"/>
              </a:rPr>
              <a:t>پرداخت</a:t>
            </a:r>
            <a:r>
              <a:rPr lang="en-US" sz="2400" dirty="0" smtClean="0">
                <a:cs typeface="B Koodak" panose="00000700000000000000" pitchFamily="2" charset="-78"/>
              </a:rPr>
              <a:t> نشده2500000 </a:t>
            </a:r>
            <a:r>
              <a:rPr lang="en-US" sz="2400" dirty="0" err="1" smtClean="0">
                <a:cs typeface="B Koodak" panose="00000700000000000000" pitchFamily="2" charset="-78"/>
              </a:rPr>
              <a:t>هزار</a:t>
            </a:r>
            <a:r>
              <a:rPr lang="en-US" sz="2400" dirty="0" smtClean="0">
                <a:cs typeface="B Koodak" panose="00000700000000000000" pitchFamily="2" charset="-78"/>
              </a:rPr>
              <a:t> </a:t>
            </a:r>
            <a:r>
              <a:rPr lang="en-US" sz="2400" dirty="0" err="1" smtClean="0">
                <a:cs typeface="B Koodak" panose="00000700000000000000" pitchFamily="2" charset="-78"/>
              </a:rPr>
              <a:t>ریال</a:t>
            </a:r>
            <a:endParaRPr lang="en-US" sz="2400" dirty="0" smtClean="0">
              <a:cs typeface="B Koodak" panose="00000700000000000000" pitchFamily="2" charset="-78"/>
            </a:endParaRPr>
          </a:p>
          <a:p>
            <a:pPr algn="just">
              <a:buNone/>
            </a:pPr>
            <a:endParaRPr lang="en-US" sz="2400" dirty="0" smtClean="0">
              <a:cs typeface="B Koodak" panose="00000700000000000000" pitchFamily="2" charset="-78"/>
            </a:endParaRPr>
          </a:p>
          <a:p>
            <a:pPr algn="just">
              <a:buNone/>
            </a:pPr>
            <a:r>
              <a:rPr lang="en-US" sz="2400" dirty="0" err="1" smtClean="0">
                <a:solidFill>
                  <a:srgbClr val="FF0000"/>
                </a:solidFill>
                <a:cs typeface="B Koodak" panose="00000700000000000000" pitchFamily="2" charset="-78"/>
              </a:rPr>
              <a:t>مطلوبست</a:t>
            </a:r>
            <a:r>
              <a:rPr lang="en-US" sz="2400" dirty="0" smtClean="0">
                <a:solidFill>
                  <a:srgbClr val="FF0000"/>
                </a:solidFill>
                <a:cs typeface="B Koodak" panose="00000700000000000000" pitchFamily="2" charset="-78"/>
              </a:rPr>
              <a:t>:</a:t>
            </a:r>
            <a:r>
              <a:rPr lang="fa-IR" sz="2400" dirty="0" smtClean="0">
                <a:solidFill>
                  <a:srgbClr val="FF0000"/>
                </a:solidFill>
                <a:cs typeface="B Koodak" panose="00000700000000000000" pitchFamily="2" charset="-78"/>
              </a:rPr>
              <a:t> </a:t>
            </a:r>
            <a:r>
              <a:rPr lang="en-US" sz="2400" dirty="0" err="1" smtClean="0">
                <a:solidFill>
                  <a:srgbClr val="FF0000"/>
                </a:solidFill>
                <a:cs typeface="B Koodak" panose="00000700000000000000" pitchFamily="2" charset="-78"/>
              </a:rPr>
              <a:t>تعین</a:t>
            </a:r>
            <a:r>
              <a:rPr lang="en-US" sz="2400" dirty="0" smtClean="0">
                <a:solidFill>
                  <a:srgbClr val="FF0000"/>
                </a:solidFill>
                <a:cs typeface="B Koodak" panose="00000700000000000000" pitchFamily="2" charset="-78"/>
              </a:rPr>
              <a:t> </a:t>
            </a:r>
            <a:r>
              <a:rPr lang="en-US" sz="2400" dirty="0" err="1" smtClean="0">
                <a:solidFill>
                  <a:srgbClr val="FF0000"/>
                </a:solidFill>
                <a:cs typeface="B Koodak" panose="00000700000000000000" pitchFamily="2" charset="-78"/>
              </a:rPr>
              <a:t>میزان</a:t>
            </a:r>
            <a:r>
              <a:rPr lang="en-US" sz="2400" dirty="0" smtClean="0">
                <a:solidFill>
                  <a:srgbClr val="FF0000"/>
                </a:solidFill>
                <a:cs typeface="B Koodak" panose="00000700000000000000" pitchFamily="2" charset="-78"/>
              </a:rPr>
              <a:t> </a:t>
            </a:r>
            <a:r>
              <a:rPr lang="en-US" sz="2400" dirty="0" err="1" smtClean="0">
                <a:solidFill>
                  <a:srgbClr val="FF0000"/>
                </a:solidFill>
                <a:cs typeface="B Koodak" panose="00000700000000000000" pitchFamily="2" charset="-78"/>
              </a:rPr>
              <a:t>درآمدها</a:t>
            </a:r>
            <a:r>
              <a:rPr lang="en-US" sz="2400" dirty="0" smtClean="0">
                <a:solidFill>
                  <a:srgbClr val="FF0000"/>
                </a:solidFill>
                <a:cs typeface="B Koodak" panose="00000700000000000000" pitchFamily="2" charset="-78"/>
              </a:rPr>
              <a:t> و </a:t>
            </a:r>
            <a:r>
              <a:rPr lang="en-US" sz="2400" dirty="0" err="1" smtClean="0">
                <a:solidFill>
                  <a:srgbClr val="FF0000"/>
                </a:solidFill>
                <a:cs typeface="B Koodak" panose="00000700000000000000" pitchFamily="2" charset="-78"/>
              </a:rPr>
              <a:t>عوارض</a:t>
            </a:r>
            <a:r>
              <a:rPr lang="en-US" sz="2400" dirty="0" smtClean="0">
                <a:solidFill>
                  <a:srgbClr val="FF0000"/>
                </a:solidFill>
                <a:cs typeface="B Koodak" panose="00000700000000000000" pitchFamily="2" charset="-78"/>
              </a:rPr>
              <a:t> و </a:t>
            </a:r>
            <a:r>
              <a:rPr lang="en-US" sz="2400" dirty="0" err="1" smtClean="0">
                <a:solidFill>
                  <a:srgbClr val="FF0000"/>
                </a:solidFill>
                <a:cs typeface="B Koodak" panose="00000700000000000000" pitchFamily="2" charset="-78"/>
              </a:rPr>
              <a:t>هزینه</a:t>
            </a:r>
            <a:r>
              <a:rPr lang="en-US" sz="2400" dirty="0" smtClean="0">
                <a:solidFill>
                  <a:srgbClr val="FF0000"/>
                </a:solidFill>
                <a:cs typeface="B Koodak" panose="00000700000000000000" pitchFamily="2" charset="-78"/>
              </a:rPr>
              <a:t> </a:t>
            </a:r>
            <a:r>
              <a:rPr lang="en-US" sz="2400" dirty="0" err="1" smtClean="0">
                <a:solidFill>
                  <a:srgbClr val="FF0000"/>
                </a:solidFill>
                <a:cs typeface="B Koodak" panose="00000700000000000000" pitchFamily="2" charset="-78"/>
              </a:rPr>
              <a:t>های</a:t>
            </a:r>
            <a:r>
              <a:rPr lang="en-US" sz="2400" dirty="0" smtClean="0">
                <a:solidFill>
                  <a:srgbClr val="FF0000"/>
                </a:solidFill>
                <a:cs typeface="B Koodak" panose="00000700000000000000" pitchFamily="2" charset="-78"/>
              </a:rPr>
              <a:t> </a:t>
            </a:r>
            <a:r>
              <a:rPr lang="en-US" sz="2400" dirty="0" err="1" smtClean="0">
                <a:solidFill>
                  <a:srgbClr val="FF0000"/>
                </a:solidFill>
                <a:cs typeface="B Koodak" panose="00000700000000000000" pitchFamily="2" charset="-78"/>
              </a:rPr>
              <a:t>واقعی</a:t>
            </a:r>
            <a:r>
              <a:rPr lang="en-US" sz="2400" dirty="0" smtClean="0">
                <a:solidFill>
                  <a:srgbClr val="FF0000"/>
                </a:solidFill>
                <a:cs typeface="B Koodak" panose="00000700000000000000" pitchFamily="2" charset="-78"/>
              </a:rPr>
              <a:t> سال78 </a:t>
            </a:r>
            <a:r>
              <a:rPr lang="fa-IR" sz="2400" dirty="0" smtClean="0">
                <a:solidFill>
                  <a:srgbClr val="FF0000"/>
                </a:solidFill>
                <a:cs typeface="B Koodak" panose="00000700000000000000" pitchFamily="2" charset="-78"/>
              </a:rPr>
              <a:t> </a:t>
            </a:r>
            <a:r>
              <a:rPr lang="en-US" sz="2400" dirty="0" err="1" smtClean="0">
                <a:solidFill>
                  <a:srgbClr val="FF0000"/>
                </a:solidFill>
                <a:cs typeface="B Koodak" panose="00000700000000000000" pitchFamily="2" charset="-78"/>
              </a:rPr>
              <a:t>با</a:t>
            </a:r>
            <a:r>
              <a:rPr lang="en-US" sz="2400" dirty="0" smtClean="0">
                <a:solidFill>
                  <a:srgbClr val="FF0000"/>
                </a:solidFill>
                <a:cs typeface="B Koodak" panose="00000700000000000000" pitchFamily="2" charset="-78"/>
              </a:rPr>
              <a:t> </a:t>
            </a:r>
            <a:r>
              <a:rPr lang="en-US" sz="2400" dirty="0" err="1" smtClean="0">
                <a:solidFill>
                  <a:srgbClr val="FF0000"/>
                </a:solidFill>
                <a:cs typeface="B Koodak" panose="00000700000000000000" pitchFamily="2" charset="-78"/>
              </a:rPr>
              <a:t>مبنای</a:t>
            </a:r>
            <a:r>
              <a:rPr lang="en-US" sz="2400" dirty="0" smtClean="0">
                <a:solidFill>
                  <a:srgbClr val="FF0000"/>
                </a:solidFill>
                <a:cs typeface="B Koodak" panose="00000700000000000000" pitchFamily="2" charset="-78"/>
              </a:rPr>
              <a:t> </a:t>
            </a:r>
            <a:r>
              <a:rPr lang="en-US" sz="2400" dirty="0" err="1" smtClean="0">
                <a:solidFill>
                  <a:srgbClr val="FF0000"/>
                </a:solidFill>
                <a:cs typeface="B Koodak" panose="00000700000000000000" pitchFamily="2" charset="-78"/>
              </a:rPr>
              <a:t>تعهدی</a:t>
            </a:r>
            <a:r>
              <a:rPr lang="en-US" sz="2400" dirty="0" smtClean="0">
                <a:solidFill>
                  <a:srgbClr val="FF0000"/>
                </a:solidFill>
                <a:cs typeface="B Koodak" panose="00000700000000000000" pitchFamily="2" charset="-78"/>
              </a:rPr>
              <a:t> </a:t>
            </a:r>
            <a:r>
              <a:rPr lang="en-US" sz="2400" dirty="0" err="1" smtClean="0">
                <a:solidFill>
                  <a:srgbClr val="FF0000"/>
                </a:solidFill>
                <a:cs typeface="B Koodak" panose="00000700000000000000" pitchFamily="2" charset="-78"/>
              </a:rPr>
              <a:t>تعدیل</a:t>
            </a:r>
            <a:r>
              <a:rPr lang="en-US" sz="2400" dirty="0" smtClean="0">
                <a:solidFill>
                  <a:srgbClr val="FF0000"/>
                </a:solidFill>
                <a:cs typeface="B Koodak" panose="00000700000000000000" pitchFamily="2" charset="-78"/>
              </a:rPr>
              <a:t> </a:t>
            </a:r>
            <a:r>
              <a:rPr lang="en-US" sz="2400" dirty="0" err="1" smtClean="0">
                <a:solidFill>
                  <a:srgbClr val="FF0000"/>
                </a:solidFill>
                <a:cs typeface="B Koodak" panose="00000700000000000000" pitchFamily="2" charset="-78"/>
              </a:rPr>
              <a:t>شده</a:t>
            </a:r>
            <a:r>
              <a:rPr lang="en-US" sz="2400" dirty="0" smtClean="0">
                <a:solidFill>
                  <a:srgbClr val="FF0000"/>
                </a:solidFill>
                <a:cs typeface="B Koodak" panose="00000700000000000000" pitchFamily="2" charset="-78"/>
              </a:rPr>
              <a:t> و </a:t>
            </a:r>
            <a:r>
              <a:rPr lang="en-US" sz="2400" dirty="0" err="1" smtClean="0">
                <a:solidFill>
                  <a:srgbClr val="FF0000"/>
                </a:solidFill>
                <a:cs typeface="B Koodak" panose="00000700000000000000" pitchFamily="2" charset="-78"/>
              </a:rPr>
              <a:t>نقدی</a:t>
            </a:r>
            <a:r>
              <a:rPr lang="en-US" sz="2400" dirty="0" smtClean="0">
                <a:solidFill>
                  <a:srgbClr val="FF0000"/>
                </a:solidFill>
                <a:cs typeface="B Koodak" panose="00000700000000000000" pitchFamily="2" charset="-78"/>
              </a:rPr>
              <a:t> </a:t>
            </a:r>
            <a:r>
              <a:rPr lang="en-US" sz="2400" dirty="0" err="1" smtClean="0">
                <a:solidFill>
                  <a:srgbClr val="FF0000"/>
                </a:solidFill>
                <a:cs typeface="B Koodak" panose="00000700000000000000" pitchFamily="2" charset="-78"/>
              </a:rPr>
              <a:t>تعدیل</a:t>
            </a:r>
            <a:r>
              <a:rPr lang="en-US" sz="2400" dirty="0" smtClean="0">
                <a:solidFill>
                  <a:srgbClr val="FF0000"/>
                </a:solidFill>
                <a:cs typeface="B Koodak" panose="00000700000000000000" pitchFamily="2" charset="-78"/>
              </a:rPr>
              <a:t> </a:t>
            </a:r>
            <a:r>
              <a:rPr lang="en-US" sz="2400" dirty="0" err="1" smtClean="0">
                <a:solidFill>
                  <a:srgbClr val="FF0000"/>
                </a:solidFill>
                <a:cs typeface="B Koodak" panose="00000700000000000000" pitchFamily="2" charset="-78"/>
              </a:rPr>
              <a:t>شده</a:t>
            </a:r>
            <a:endParaRPr lang="en-US" sz="2400" dirty="0" smtClean="0">
              <a:solidFill>
                <a:srgbClr val="FF0000"/>
              </a:solidFill>
              <a:cs typeface="B Koodak" panose="00000700000000000000" pitchFamily="2" charset="-78"/>
            </a:endParaRPr>
          </a:p>
          <a:p>
            <a:pPr>
              <a:buNone/>
            </a:pPr>
            <a:endParaRPr lang="en-US" sz="2800" dirty="0"/>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43608" y="274320"/>
            <a:ext cx="7890080" cy="6251024"/>
          </a:xfrm>
        </p:spPr>
        <p:txBody>
          <a:bodyPr>
            <a:normAutofit/>
          </a:bodyPr>
          <a:lstStyle/>
          <a:p>
            <a:pPr algn="r"/>
            <a:r>
              <a:rPr lang="en-US" sz="2800" dirty="0" err="1" smtClean="0">
                <a:cs typeface="B Koodak" panose="00000700000000000000" pitchFamily="2" charset="-78"/>
              </a:rPr>
              <a:t>روش</a:t>
            </a:r>
            <a:r>
              <a:rPr lang="en-US" sz="2800" dirty="0" smtClean="0">
                <a:cs typeface="B Koodak" panose="00000700000000000000" pitchFamily="2" charset="-78"/>
              </a:rPr>
              <a:t> </a:t>
            </a:r>
            <a:r>
              <a:rPr lang="en-US" sz="2800" dirty="0" err="1" smtClean="0">
                <a:cs typeface="B Koodak" panose="00000700000000000000" pitchFamily="2" charset="-78"/>
              </a:rPr>
              <a:t>تعهدی</a:t>
            </a:r>
            <a:r>
              <a:rPr lang="en-US" sz="2800" dirty="0" smtClean="0">
                <a:cs typeface="B Koodak" panose="00000700000000000000" pitchFamily="2" charset="-78"/>
              </a:rPr>
              <a:t> </a:t>
            </a:r>
            <a:r>
              <a:rPr lang="en-US" sz="2800" dirty="0" err="1" smtClean="0">
                <a:cs typeface="B Koodak" panose="00000700000000000000" pitchFamily="2" charset="-78"/>
              </a:rPr>
              <a:t>تعدیل</a:t>
            </a:r>
            <a:r>
              <a:rPr lang="en-US" sz="2800" dirty="0" smtClean="0">
                <a:cs typeface="B Koodak" panose="00000700000000000000" pitchFamily="2" charset="-78"/>
              </a:rPr>
              <a:t> </a:t>
            </a:r>
            <a:r>
              <a:rPr lang="en-US" sz="2800" dirty="0" err="1" smtClean="0">
                <a:cs typeface="B Koodak" panose="00000700000000000000" pitchFamily="2" charset="-78"/>
              </a:rPr>
              <a:t>شده</a:t>
            </a:r>
            <a:r>
              <a:rPr lang="en-US" sz="2800" dirty="0" smtClean="0">
                <a:cs typeface="B Koodak" panose="00000700000000000000" pitchFamily="2" charset="-78"/>
              </a:rPr>
              <a:t>:</a:t>
            </a:r>
            <a:br>
              <a:rPr lang="en-US" sz="2800" dirty="0" smtClean="0">
                <a:cs typeface="B Koodak" panose="00000700000000000000" pitchFamily="2" charset="-78"/>
              </a:rPr>
            </a:br>
            <a:r>
              <a:rPr lang="en-US" sz="2800" dirty="0" err="1" smtClean="0">
                <a:cs typeface="B Koodak" panose="00000700000000000000" pitchFamily="2" charset="-78"/>
              </a:rPr>
              <a:t>هزینه</a:t>
            </a:r>
            <a:r>
              <a:rPr lang="en-US" sz="2800" dirty="0" smtClean="0">
                <a:cs typeface="B Koodak" panose="00000700000000000000" pitchFamily="2" charset="-78"/>
              </a:rPr>
              <a:t> </a:t>
            </a:r>
            <a:r>
              <a:rPr lang="en-US" sz="2800" dirty="0" err="1" smtClean="0">
                <a:cs typeface="B Koodak" panose="00000700000000000000" pitchFamily="2" charset="-78"/>
              </a:rPr>
              <a:t>های</a:t>
            </a:r>
            <a:r>
              <a:rPr lang="en-US" sz="2800" dirty="0" smtClean="0">
                <a:cs typeface="B Koodak" panose="00000700000000000000" pitchFamily="2" charset="-78"/>
              </a:rPr>
              <a:t> </a:t>
            </a:r>
            <a:r>
              <a:rPr lang="en-US" sz="2800" dirty="0" err="1" smtClean="0">
                <a:cs typeface="B Koodak" panose="00000700000000000000" pitchFamily="2" charset="-78"/>
              </a:rPr>
              <a:t>واقعی</a:t>
            </a:r>
            <a:r>
              <a:rPr lang="en-US" sz="2800" dirty="0" smtClean="0">
                <a:cs typeface="B Koodak" panose="00000700000000000000" pitchFamily="2" charset="-78"/>
              </a:rPr>
              <a:t> </a:t>
            </a:r>
            <a:r>
              <a:rPr lang="en-US" sz="2800" dirty="0" err="1" smtClean="0">
                <a:cs typeface="B Koodak" panose="00000700000000000000" pitchFamily="2" charset="-78"/>
              </a:rPr>
              <a:t>سال</a:t>
            </a:r>
            <a:r>
              <a:rPr lang="en-US" sz="2800" dirty="0" smtClean="0">
                <a:cs typeface="B Koodak" panose="00000700000000000000" pitchFamily="2" charset="-78"/>
              </a:rPr>
              <a:t> 17500000+2500000=20000000)78</a:t>
            </a:r>
            <a:br>
              <a:rPr lang="en-US" sz="2800" dirty="0" smtClean="0">
                <a:cs typeface="B Koodak" panose="00000700000000000000" pitchFamily="2" charset="-78"/>
              </a:rPr>
            </a:br>
            <a:r>
              <a:rPr lang="en-US" sz="2800" dirty="0" err="1" smtClean="0">
                <a:cs typeface="B Koodak" panose="00000700000000000000" pitchFamily="2" charset="-78"/>
              </a:rPr>
              <a:t>درآمدها</a:t>
            </a:r>
            <a:r>
              <a:rPr lang="en-US" sz="2800" dirty="0" smtClean="0">
                <a:cs typeface="B Koodak" panose="00000700000000000000" pitchFamily="2" charset="-78"/>
              </a:rPr>
              <a:t> و </a:t>
            </a:r>
            <a:r>
              <a:rPr lang="en-US" sz="2800" dirty="0" err="1" smtClean="0">
                <a:cs typeface="B Koodak" panose="00000700000000000000" pitchFamily="2" charset="-78"/>
              </a:rPr>
              <a:t>عوارض</a:t>
            </a:r>
            <a:r>
              <a:rPr lang="en-US" sz="2800" dirty="0" smtClean="0">
                <a:cs typeface="B Koodak" panose="00000700000000000000" pitchFamily="2" charset="-78"/>
              </a:rPr>
              <a:t> </a:t>
            </a:r>
            <a:r>
              <a:rPr lang="en-US" sz="2800" dirty="0" err="1" smtClean="0">
                <a:cs typeface="B Koodak" panose="00000700000000000000" pitchFamily="2" charset="-78"/>
              </a:rPr>
              <a:t>سال</a:t>
            </a:r>
            <a:r>
              <a:rPr lang="en-US" sz="2800" dirty="0" smtClean="0">
                <a:cs typeface="B Koodak" panose="00000700000000000000" pitchFamily="2" charset="-78"/>
              </a:rPr>
              <a:t> 350000+29650000=30000000)78</a:t>
            </a:r>
            <a:br>
              <a:rPr lang="en-US" sz="2800" dirty="0" smtClean="0">
                <a:cs typeface="B Koodak" panose="00000700000000000000" pitchFamily="2" charset="-78"/>
              </a:rPr>
            </a:br>
            <a:r>
              <a:rPr lang="en-US" sz="2800" dirty="0" smtClean="0">
                <a:cs typeface="B Koodak" panose="00000700000000000000" pitchFamily="2" charset="-78"/>
              </a:rPr>
              <a:t/>
            </a:r>
            <a:br>
              <a:rPr lang="en-US" sz="2800" dirty="0" smtClean="0">
                <a:cs typeface="B Koodak" panose="00000700000000000000" pitchFamily="2" charset="-78"/>
              </a:rPr>
            </a:br>
            <a:r>
              <a:rPr lang="en-US" sz="2800" dirty="0" err="1" smtClean="0">
                <a:cs typeface="B Koodak" panose="00000700000000000000" pitchFamily="2" charset="-78"/>
              </a:rPr>
              <a:t>روش</a:t>
            </a:r>
            <a:r>
              <a:rPr lang="en-US" sz="2800" dirty="0" smtClean="0">
                <a:cs typeface="B Koodak" panose="00000700000000000000" pitchFamily="2" charset="-78"/>
              </a:rPr>
              <a:t> </a:t>
            </a:r>
            <a:r>
              <a:rPr lang="en-US" sz="2800" dirty="0" err="1" smtClean="0">
                <a:cs typeface="B Koodak" panose="00000700000000000000" pitchFamily="2" charset="-78"/>
              </a:rPr>
              <a:t>نقدی</a:t>
            </a:r>
            <a:r>
              <a:rPr lang="en-US" sz="2800" dirty="0" smtClean="0">
                <a:cs typeface="B Koodak" panose="00000700000000000000" pitchFamily="2" charset="-78"/>
              </a:rPr>
              <a:t> </a:t>
            </a:r>
            <a:r>
              <a:rPr lang="en-US" sz="2800" dirty="0" err="1" smtClean="0">
                <a:cs typeface="B Koodak" panose="00000700000000000000" pitchFamily="2" charset="-78"/>
              </a:rPr>
              <a:t>تعدیل</a:t>
            </a:r>
            <a:r>
              <a:rPr lang="en-US" sz="2800" dirty="0" smtClean="0">
                <a:cs typeface="B Koodak" panose="00000700000000000000" pitchFamily="2" charset="-78"/>
              </a:rPr>
              <a:t> </a:t>
            </a:r>
            <a:r>
              <a:rPr lang="en-US" sz="2800" dirty="0" err="1" smtClean="0">
                <a:cs typeface="B Koodak" panose="00000700000000000000" pitchFamily="2" charset="-78"/>
              </a:rPr>
              <a:t>شده</a:t>
            </a:r>
            <a:r>
              <a:rPr lang="en-US" sz="2800" dirty="0" smtClean="0">
                <a:cs typeface="B Koodak" panose="00000700000000000000" pitchFamily="2" charset="-78"/>
              </a:rPr>
              <a:t> :</a:t>
            </a:r>
            <a:br>
              <a:rPr lang="en-US" sz="2800" dirty="0" smtClean="0">
                <a:cs typeface="B Koodak" panose="00000700000000000000" pitchFamily="2" charset="-78"/>
              </a:rPr>
            </a:br>
            <a:r>
              <a:rPr lang="en-US" sz="2800" dirty="0" err="1" smtClean="0">
                <a:cs typeface="B Koodak" panose="00000700000000000000" pitchFamily="2" charset="-78"/>
              </a:rPr>
              <a:t>میزان</a:t>
            </a:r>
            <a:r>
              <a:rPr lang="en-US" sz="2800" dirty="0" smtClean="0">
                <a:cs typeface="B Koodak" panose="00000700000000000000" pitchFamily="2" charset="-78"/>
              </a:rPr>
              <a:t> </a:t>
            </a:r>
            <a:r>
              <a:rPr lang="en-US" sz="2800" dirty="0" err="1" smtClean="0">
                <a:cs typeface="B Koodak" panose="00000700000000000000" pitchFamily="2" charset="-78"/>
              </a:rPr>
              <a:t>درآمدها</a:t>
            </a:r>
            <a:r>
              <a:rPr lang="en-US" sz="2800" dirty="0" smtClean="0">
                <a:cs typeface="B Koodak" panose="00000700000000000000" pitchFamily="2" charset="-78"/>
              </a:rPr>
              <a:t> و </a:t>
            </a:r>
            <a:r>
              <a:rPr lang="en-US" sz="2800" dirty="0" err="1" smtClean="0">
                <a:cs typeface="B Koodak" panose="00000700000000000000" pitchFamily="2" charset="-78"/>
              </a:rPr>
              <a:t>عوارض</a:t>
            </a:r>
            <a:r>
              <a:rPr lang="en-US" sz="2800" dirty="0" smtClean="0">
                <a:cs typeface="B Koodak" panose="00000700000000000000" pitchFamily="2" charset="-78"/>
              </a:rPr>
              <a:t> </a:t>
            </a:r>
            <a:r>
              <a:rPr lang="en-US" sz="2800" dirty="0" err="1" smtClean="0">
                <a:cs typeface="B Koodak" panose="00000700000000000000" pitchFamily="2" charset="-78"/>
              </a:rPr>
              <a:t>سال</a:t>
            </a:r>
            <a:r>
              <a:rPr lang="en-US" sz="2800" dirty="0" smtClean="0">
                <a:cs typeface="B Koodak" panose="00000700000000000000" pitchFamily="2" charset="-78"/>
              </a:rPr>
              <a:t> 29650000-78</a:t>
            </a:r>
            <a:br>
              <a:rPr lang="en-US" sz="2800" dirty="0" smtClean="0">
                <a:cs typeface="B Koodak" panose="00000700000000000000" pitchFamily="2" charset="-78"/>
              </a:rPr>
            </a:br>
            <a:r>
              <a:rPr lang="en-US" sz="2800" dirty="0" err="1" smtClean="0">
                <a:cs typeface="B Koodak" panose="00000700000000000000" pitchFamily="2" charset="-78"/>
              </a:rPr>
              <a:t>هزینه</a:t>
            </a:r>
            <a:r>
              <a:rPr lang="en-US" sz="2800" dirty="0" smtClean="0">
                <a:cs typeface="B Koodak" panose="00000700000000000000" pitchFamily="2" charset="-78"/>
              </a:rPr>
              <a:t> </a:t>
            </a:r>
            <a:r>
              <a:rPr lang="en-US" sz="2800" dirty="0" err="1" smtClean="0">
                <a:cs typeface="B Koodak" panose="00000700000000000000" pitchFamily="2" charset="-78"/>
              </a:rPr>
              <a:t>های</a:t>
            </a:r>
            <a:r>
              <a:rPr lang="en-US" sz="2800" dirty="0" smtClean="0">
                <a:cs typeface="B Koodak" panose="00000700000000000000" pitchFamily="2" charset="-78"/>
              </a:rPr>
              <a:t> </a:t>
            </a:r>
            <a:r>
              <a:rPr lang="en-US" sz="2800" dirty="0" err="1" smtClean="0">
                <a:cs typeface="B Koodak" panose="00000700000000000000" pitchFamily="2" charset="-78"/>
              </a:rPr>
              <a:t>قابل</a:t>
            </a:r>
            <a:r>
              <a:rPr lang="en-US" sz="2800" dirty="0" smtClean="0">
                <a:cs typeface="B Koodak" panose="00000700000000000000" pitchFamily="2" charset="-78"/>
              </a:rPr>
              <a:t> شناسائی17500000-</a:t>
            </a:r>
            <a:endParaRPr lang="en-US" sz="2800" dirty="0">
              <a:cs typeface="B Koodak" panose="00000700000000000000" pitchFamily="2" charset="-78"/>
            </a:endParaRPr>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873</TotalTime>
  <Words>1355</Words>
  <Application>Microsoft Office PowerPoint</Application>
  <PresentationFormat>On-screen Show (4:3)</PresentationFormat>
  <Paragraphs>143</Paragraphs>
  <Slides>39</Slides>
  <Notes>38</Notes>
  <HiddenSlides>0</HiddenSlides>
  <MMClips>0</MMClips>
  <ScaleCrop>false</ScaleCrop>
  <HeadingPairs>
    <vt:vector size="4" baseType="variant">
      <vt:variant>
        <vt:lpstr>Theme</vt:lpstr>
      </vt:variant>
      <vt:variant>
        <vt:i4>1</vt:i4>
      </vt:variant>
      <vt:variant>
        <vt:lpstr>Slide Titles</vt:lpstr>
      </vt:variant>
      <vt:variant>
        <vt:i4>39</vt:i4>
      </vt:variant>
    </vt:vector>
  </HeadingPairs>
  <TitlesOfParts>
    <vt:vector size="40" baseType="lpstr">
      <vt:lpstr>Solstice</vt:lpstr>
      <vt:lpstr>بنام خدا</vt:lpstr>
      <vt:lpstr>  خصوصيات سازمانهاي دولتي      </vt:lpstr>
      <vt:lpstr>برخی واژه های کلیدی در حسابداری دولتی:</vt:lpstr>
      <vt:lpstr>شركت دولتی    مطابق ماده 4 قانون محاسبات عمومی کشور شركت دولتي واحد سازمانی مشخصی است که با اجازه قانون به صورت شرکت ایجاد شود و یا به حکم قانون یا دادگاه صالح  ملی شده یا مصادره شده و به عنوان شرکت دولتی شناخته شده باشد و بیش از 50% سرمایه آن متعلق به دولت باشد. بطور کلی هر شرکت تجاری که از طریق سرمایه گذاری شرکتهای دولتی ایجاد شود مادام که بیش از 50% سهام آن متعلق به دولت باشد  شرکت دولتی است . مانند شرکت فولاد ایران </vt:lpstr>
      <vt:lpstr>انواع سازمانهای دولتی )فعالیتهای دولت )</vt:lpstr>
      <vt:lpstr>خصوصيات فعاليتهاي غير بازرگاني دولت  1_هدف دولت از انجام اين فعاليتها كسب سود نبوده بلكه اين فعاليتها كه از اعمال حاكميت دولت ناشي مي شود بر پايه ضرورتهاي اجتماعي اقتصادي سياسي و فرهنگي انجام مي گيرد. 2_رابطه مبادله اي بين اين نوع فعاليتها و منابعي كه دولت براي تامين هزينه انجام آنها از مردم اخذ ميكند وجود ندارد. 3_معيار اندازه گيري سود نيست (يكي از معيارها مطابقت با بودجه است)  4_سازمانهاي دولتي مجري اين نوع فعاليتها به دو دسته وزارتخانه ها و موسسات دولتي تقسيم مي شوند.</vt:lpstr>
      <vt:lpstr>فعاليتهاي از نوع بازرگاني (غيردولتي) دولت در راستاي تحقق اهداف و انجام مسوليتهاي قانوني خود و در مواردي كه قانون اجازه مي دهد بهاي كالا و خدماتي را كه به مردم ارائه مي دهد از آنان دريافت مي نمايد .باتوجه به تعريف شركت دولتي دولت مي تواند در مواردي كه قانون اجازه مي دهد در امور توليدي و بازرگاني سرمايه گذاري نموده واقدام به تشكيل سازمانهاي بازرگاني نمايد در اين قبيل موارد سازمانهاي بازرگاني ضمن انجام اقداماتي در جهت تحقق هدفهاي دولت درآمد نيز تحصيل مي نمايند و به همين دليل سود سهام شركتهاي دولتي مي تواند بخشي از منابع مالي دولت را تامين نمايد مانند : شركت دخانيات ايران و سازمان منطقه اي آب و برق حسابداري شركتهاي دولتي شبيه شركتهاي بازرگاني خصوصي تابع اصول و موازين و استانداردهاي حسابداري بازرگاني است.</vt:lpstr>
      <vt:lpstr>اهداف فعاليتهاي از نوع بازرگاني دولت  1_اگرچه هدف دولت از اين فعاليتها ميتواند كسب درآمد باشدولي هدف اصلي دولت معمولا عدم انگيزه بخش خصوصي براي فعاليت در آن زمينه مي باشد. 2_رابطه مبادله اي وجود دارد بدان معنا كه بين ارائه كالا و خدمات و وجه دريافتي رابطه وجود دارد . 3_معيار اندازه گيري سود مي باشد. 4_مبناي حسابداري معمولا (مشابه بخش خصوصي )تعهدي كامل مي باشد. 5_شركتهاي دولتي از جمله مجريان اين نوع فعاليتها هستند.</vt:lpstr>
      <vt:lpstr>تفاوتهاي موجود در سازمانهاي دولتي و شركتهاي بازرگاني خصوصي 1- انگيزه و هدف تاسيس آنهاست                       2- نوع مالكيت   3- منابع مالي         4- هزينه ها     5- وصول درآمد اجباري</vt:lpstr>
      <vt:lpstr>تعریف حسابداری دولتی</vt:lpstr>
      <vt:lpstr>یک نظام حسابداری وگزارشگری مالی دولتی مبتنی بر مسولیت پاسخگوئی نظامی است دوسویه که هم مقامات منتخب مردم را در ادای مسولیت پاسخگوئی در مورد مصرف منابع و وضعیت مالی دولت یاری میدهد و هم شهروندان یک کشور را به عنوان صاحبان حق در جریان عملکرد دولت قرار می دهد بنابراین حسابداری و گزارشگری مالی دولتی یک فعالیت اجتماعی است زیرا در تحقق حقوق شهروندان دایر بر دانستن حقایق درباره تصمیماتی که مقامات منتخب از جانب آنان اتخاذ نموده اند نقش اساسی ایفا می نماید.     </vt:lpstr>
      <vt:lpstr>کاربرد حسابداری و گزارشگری مالی دولتی</vt:lpstr>
      <vt:lpstr>استفاده کنندگان از حسابداری دولتی</vt:lpstr>
      <vt:lpstr>استفاده کنندگان خارج از وزارتخانه یا موسسه دولتی افراد یا سازمانهائی هستند که بطور مستقیم در فعالیت وزارتخانه یا موسسه دولتی شرکت ندارند لیکن بصورت قانونی حق دارنداز اطلاعات استخراج شده از سیستم حسابداری مورد عمل سازمانهای مذکور استفاده نمایند. مانند  _1                               هیات دولت    _2                               مجلس نمایندگان  _3                               حسابرسان مستقل _4                               مردم   </vt:lpstr>
      <vt:lpstr>مقایسه حسابداری دولتی و حسابداری بازرگانی</vt:lpstr>
      <vt:lpstr>تفاوت اهداف و وظایف سازمانهای دولتی با موسسات بازرگانی:   برخلاف موسسات بازرگانی كه هدف اصلی آنها تحصیل سود است منظور اصلی از تاسیس سازمانهای دولتی ارائه خدمات و كالا به مردم جهت رفع نیازهای اساسی آنها، افزایش رفاه اجتماعی، تامین ثبات اقتصادی و مالی كشور، ایجاد انگیزه برای فعالیتهای بخش خصوصی، انجام وظایف ناشی از حاكمیت و تصدی دولت و نیل به اهداف سیاسی و اجتماعی و فرهنگی است. برخلاف موسسات بازرگانی كه می توانند با رعایت قوانین تجاری و مالی تاسیس شوند و به ثبت برسند، تاسیس هر سازمان دولتی باید به تصویب مراجع قانونگذار برسد. خصوصیات سازمانهای دولتی: 1- سازمانهای دولتی به منظور تحصیل سود برای تامین كنندگان منابع مالی خود تاسیس نمی شوند. 2- سازمانهای دولتی معمولا برای ارائه خدمات و كمك به همه یا گروهی از مردم كشور تاسیس می شوند. 3- سازمانهای دولتی معمولا به اجازه قانون و بوسیله دولت اداره می شوند. 4- سازمانهای دولتی در اجرای وظایف، عملیات و فعالیتهای مالی خود ملزم به رعایت قوانین و مقررات مالی و بودجه ای هستند. 5- در سازمانهای دولتی معمولا هیچ گونه منافع یا حقوق مالكیت مشخص قابل خرید و فروش یا انتقال وجود ندارد. 6- سازمانهای دولتی معمولا منابع مالی لازم جهت انجام هزینه های خود را از محل مالیاتها و عوارض قانونی وصولی و كمكهای دریافتی و یا از محل وجوه دریافتی از خزانه داری كل كشور در محدوده اعتبارات بودجه مصوب تامین می كنند. </vt:lpstr>
      <vt:lpstr>2-تفاوت حسابها و صورتهای مالی سازمانهای دولتی با موسسات بازرگانی   دلیل تفاوت موجود ناشی از انگیزه تاسیس سازمانهای بازرگانی و دولتی است صورت سود و زیان یکی از صورتهای مالی اساسی موسسات بازرگانی است در حالی که در موسسات دولتی که انگیزه تشکیل آنها سود نبوده و فعالیت غیر بازرگانی انجام می دهندتنظیم صورت سود و زیان موردی ندارد.لذا بجای آن صورت درآمد و هزینه تنظیم می گردد. در حسابداری بازرگانی ترازنامه یکی از صورتهای مالی اساسی محسوب می شود در حالیکه در حسابداری دولتی این صورت مالی با تفاوتهای قابل ملاحضه ای تنظیم می شود و علت را هم میتوان در نوع دارائیهای ثابت عمومی که بعضا بهای آنها قابل ارزیابی برای انعکاس در ترازنامه نمی باشد نظیر رودخانه  جنگل منابع طبیعی معدن و .... و همچنین نحوه ثبت دارائیهای ثابت در هنگام خرید از محل وجوه دولتی و اهدافی که انعکاس دارائیها در ترازنامه دنبال میکند جستجو نمود. </vt:lpstr>
      <vt:lpstr>در هر سازمان دولتی معمولا صورتهای مالی زیر در پایان هر سال مالی تهیه می شود:  1- ترازنامه هریك از حسابهای مستقل یا واحدهای حسابداری و مالی مستقل كه در سازمانهای دولتی نگهداری می شد (متضمن داراییها، بدهیها، اندوخته و مازاد انباشته)  و نیز ترازنامه تركیبی از كلیه حسابهای مستقل. 2- صورتحساب درامدها، هزینه ها و تغییرات در مازاد برای هر یك از حسابهای مستقل و نیز صورت تركیبی آنها 3- صورت درامدها و سایر منابع تامین اعتبار برحسب طبقه بندی استاندارد درامدها و صورت هزینه ها بر حسب برنامه، فعالیتها، طرحها، مواد هزینه و سایر گروه بندیهای استاندارد هزینه ها 4- صورت مقایسه درامدهای شناسایی شده با درامدهای پیش بینی شده و هزینه های انجام شده با اعتبارات مصوب</vt:lpstr>
      <vt:lpstr>3- اهمیت اجرای قوانین و مقررات در حسابداری دولتی و تقدم آنها بر اصول پذیرفته شده حسابداری:   قوانین و مقررات ایجاد كننده محدودیتهای اساسی برای حسابداری دولتی می باشند. به عبارت دیگر در صورت وجود تناقض بین قوانین و مقررات از یكسو و اصول متداول حسابداری از سوی دیگر، حسابدار دولتی همیشه ناگزیر از چشم پوشی از اصول و موازین پذیرفته شده حسابداری در رعایت قوانین و مقررات است. قوانین حاكم بر حسابداری دولتی در ایران: اصول 51 تا 55 قانون اساسی، قانون محاسبات عمومی، قانون دیوان محاسبات كشور، قانون برنامه و بودجه، قانون بودجه سالانه كشور، آئین نامه ها و دستورالعمل های اجرائی مربوط به قوانین مذكور و برخی از قوانین و مقررات مالی دیگر </vt:lpstr>
      <vt:lpstr>_4 لزوم رعایت کنترل بودجه ای   كنترل بودجه ای: عبارت است از مقایسه درامدها و سایر وجوه وصول شده با درامدها و سایر منابع تامین اعتبار پیش بینی شده در بودجه مصوب از یك طرف و مقایسه هزینه های انجام شده با اعتبارات مصوب سازمانهای دولتی از طرف دیگر. در حسابداری دولتی اهمیت اعمال كنترل بودجه ای در مورد هزینه ها به مراتب بیشتر از درامدهاست زیرا تنها شرط لازم و كافی برای وصول درامدها وجود قوانین و مقرراتی است كه این امر را تجویز می نماید و نه پیش بینی درامدها در بودجه مصوب. قانون بودجه محدودیت قابل توجهی بای وصول درامدها ایجاد نمی كند و كنترل بودجه ای در مورد درامدهای دولت صرفا جنبه مقایسه ای دارد. انجام هزینه های سازمان دولتی در سال مالی اجرای بودجه، علاوه بر آنكه طبق مقررات مشروط به كفایت درامدهای وصولی و سایر منابع تامین اعتبار است مستلزم رعایت دو شرط لازم و كافی نیز می باشد كه عبارتند از: 1) عدم تجاوز هزینه از اعتبارات مصوب برای هریك از طرحها، برنامه ها، فعالیتها و مواد هزینه 2) رعایت مقررات و تشریفات قانونی مصوب برای مصرف اعتبارات</vt:lpstr>
      <vt:lpstr>  5- لزوم نگهداری حسابهای مستقل در حسابداری دولتی حساب مستقل: هر حساب مستقل عبارت است از وجوه نقد یا سایر داراییها و منابع مالی كه برای اجرای برنامه ها و عملیات معین یا جهت نیل به اهداف مشخص طبق قوانین و مقررات اختصاص داده شده است. هر حساب مستقل معمولا شامل مجموعه ای از فعالیتهای مالی جداگانه و گروه حسابهای منفك و خودتراز برای ثبت انواع داراییها، بدهیها، ارزش ویژه، درامدها و هزینه های مربوط به آن می باشد. مابه اتفاوت درامدها و هزینه های هر دوره مالی مازاد یا كسری همان دوره را ایجاد می كند و مابه التفاوت داراییها و بدهیهادر پایان هر دوره مالی معادل ارزش ویژه حساب مستقل است كه اساسا شامل مازاد انباشته شده (مازاد تخصیص نیافته) و اندوخته هایی است كه برای مقاصد معین درنظر گرفته شده است. در برخی از حسابهای مستقل علاوه بر حسابهای عادی، حسابهای بودجه متضمن درامدهای پیش بینی شده، اعتبارات مصوب و تعهدات قطعی نشده نیز نگهداری می شود. در این صورت مابه التفاوت داراییها و درامدهای پیش بینی شده با بدهیها و اعتبارات مصوب و اندوخته ها معادل مازاد انباشته ای بودجه ای حساب مستقل خواهد بود. </vt:lpstr>
      <vt:lpstr> 6- تفاوت سازمانهای دولتی با موسسات بازرگانی از نظر نحوه ثبت داراییهای ثابت  در اغلب سازمانهای دولتی هنگام خرید اموال، ماشین آلات و تجهیزات بهای تمام شده آنها مستقیما به حساب هزینه منظور می شوند در حالی که در حسابداری بازرگانی دارائیها در موقع خرید به بهای تمام شده به حساب دارائی منظور می گردند و به تدرج و بر اساس عمر مفید به حساب هزینه منظور می گردند.        </vt:lpstr>
      <vt:lpstr>7-تفاوت مبانی حسابداری دولتی با حسابداری بازرگانی  زمان شناسائی و ثبت هزینه و درآمد در حسابداری تفاوت داشته و می تواند در سیستم حسابداری مورد عمل موثر واقع شود.انتخاب هر یک از مبانی حسابداری تاثیر قابل ملاحظه ای در انعکاس درآمد و هزینه سال مالی خواهد داشت برخلاف حسابداری بازرگانی به لحاظ رعایت اصل وضعیت هزینه های یک دوره از درآمدهای همان دوره فقط از مبنای حسابداری تعهدی كامل استفاده می شود، در حسابداری دولتی از مبنای حسابداری نقدی و سایر مبانی حسابداری متناسب با نوع فعالیتهای مالی هر سازمان دولتی یا حساب مستقل استفاده می شود. بطور لاصه  در سیستم ثبت نقد دریافت و پرداخت وجه مبنای ثبت درآمد یا هزینه است درحالیکه در سیستم تعهدی کامل تحقق درآمد و یا تحمل هزینه مبنای ثبت درآمد یا هزینه در دفاتر حسابداری می باشد و زمان دریافت و پرداخت وجه آنها مورد توجه قرار نمی گیرد.</vt:lpstr>
      <vt:lpstr>مبانی حسابداری دولتی:</vt:lpstr>
      <vt:lpstr> مبنای نقدی:  در حسابداری نقدی درآمدها در سال مالی وصول وجوه نقد مربوطه و هزینه ها در سال مالی پرداخت وجوه نقد مربوطه به حساب منظور می شوند. صورتهای مالی که با حسابداری نقدی تنظیم می شود معمولاً فاقد حسابهای دریافتنی و پرداختنی است. اموال خریداری شده نیز ممکن است به جای انعکاس در حسابهای دارایی ثابت، در هنگام خرید مستقیما به حساب هزینه منظور شود.</vt:lpstr>
      <vt:lpstr>مثال برای مبنای نقدی</vt:lpstr>
      <vt:lpstr>حسابداری تعهدی: در حسابداری تعهدی درامدها در سال انجام خدمات یا فروش کالاها، و هزینه ها در سال دریافت کالاها و خدمات و ایجاد تعهد به حساب منظور می شوند. در حسابداری بازرگانی به منظور رعایت اصل وضع هزینه های هر دوره مالی از درامدهای متعلق به همان دوره و تعیین سود یا زیان سال مالی و وضعیت مالی واقعی در پایان هر دوره مالی معمولا از حسابداری تعهدی استفاده می شود. افتتاح حسابهایی مانند پیش پرداختها، هزینه های معوق و پیش دریافتها و همچنین به حساب دارایی منظور نمودن موجودی کالای پایان دوره مالی از نتایج به کار بردن حسابداری تعهدی است. دلایل دشواری استفاده ازروش تعهدی: الف(عدم امکان اندازه گیری دقیق میزان درآمد ب(عدم اطمینان از وصول درآمد در کوتاه مدت </vt:lpstr>
      <vt:lpstr>مزایای حسابداری تعهدی: 1- حسابداری تعهدی برای تعیین بهای تمام شده و هزینه های واقعی اجرای برنامه ها، عملیات و فعالیتهای سازمانهای دولتی در قالب اعتبارات مصوب ضروری می باشد. 2- کنترل دقیق درامدها و سایر منابع تامین اعتبار و هزینه ها و سایر پرداختهای حسابهای مستقل در صورتی میسر خواهد بود که از مبنای حسابداری تعهدی استفاده شود. 3- مبنای تعهدی اطلاعات کاملتر و جامعتری جهت نظارت بر عملکرد سازمانهای دولتی و ارزیابی آنها در اختیار قوه مقننه، دولت و سایر مراجع قانونی و افراد کشور قرار می دهد. 4- حسابداری تعهدی اطلاعات و گزارشهای مالی صحیح تر و دقیق تری جهت برنامه ریزی و تصمیم گیری و اجرای عملیات و برنامه ها در اختیار مدیران سازمانهای دولتی قرار میدهد. 5- در برخی حسابهای مستقل و سازمانهای دولتی انتفاعی شناخت درامدها و هزینه های واقعی و تعلق آنها به دوره مالی و نیز تعیین وضع مالی صحیح در پایان دوره مالی فقط با به کار گیری حسابداری تعهدی مقدور است.</vt:lpstr>
      <vt:lpstr>مثال برای تعهدی کامل</vt:lpstr>
      <vt:lpstr>PowerPoint Presentation</vt:lpstr>
      <vt:lpstr>فرض کنید دانشگاه پیام نور در تاریخ 79/12/25مقداری کاغذ به ارزش 50000 ریال جهت مصارف آموزشی خریداری می نمایدو مقرر می گردد وجه آن را تا پایان تیر ماه 80  پرداخت نماید.چون دانشگاه مذکور در ثبت هزینه ها از مبنای تعهدی استفاده نماید. در تاریخ80/4/31  وجه کاغذ خریداری شده پرداخت می گردد .  79/12/25هزینه 50000  اسناد هزینه پرداختنی50000    80/4/31اسناد هزینه پرداختنی50000                                  بانک 50000 پرداخت بدهی ناشی از خرید کاغذ</vt:lpstr>
      <vt:lpstr>حسابداری نیمه تعهدی:در حسابداری نیمه تعهدی برای ثبت درامدها از مبنای نقدی و برای ثبت هزینه ها از مبنای تعهدی استفاده می شود. یا به عبارت دیگر در مبنای نیمه تعهدی درامدهایی که عملا وصول و هزینه هایی که تعهد یا تحمل شده است (هزینه های واقعی دوره مالی) در حسابهای هر دوره مالی ثبت می شود. دلایل استفاده از حسابداری نیمه تعهدی در سازمانهای دولتی بسیاری از کشورها: 1- استفاده از مبنای تعهدی برای ثبت هزینه ها به منظور کنترل بیشتر آنها ضروری تر از درامدهاست 2- همیشه احتمال عدم وصول بخشی از مالیاتها و عوارض و سایر درامدهای پیش بینی شده وجود دارد که بنابر اصل احتیاط به کار بردن حسابداری نقدی را در مورد آنها ایجاب می کند.</vt:lpstr>
      <vt:lpstr>مثال برای نیمه تعهدی</vt:lpstr>
      <vt:lpstr>هزینه های ایجاد شده دانشگاه در سال 78 جمعا مبلغ 750000000ریال بوده است که از مبلغ مذکور 700000000ریال به صورت نقد پرداخت گردیده و مقرر شده است بقیه آن حداکثر تا پایان فروردین 79 پرداخت گردد.   هزینه 700000000     بانک 700000000 پرداخت هزینه های سال 78  هزینه 50000000       اسناد هزینه پرداختنی50000000 بابت هزینه های پرداخت نشده سال 78  </vt:lpstr>
      <vt:lpstr>4- حسابداری تعهدی تعدیل شده: در حسابداری تعهدی تعدیل شده شناخت و ثبت درامدها و حسابها در دوره مالی ای انجام می پذیرد که در آن دوره درامد "آماده، در دسترس و قابل اندازه گیری" باشد. منظور از آماده و در دسترس بودن درامدها قابل وصول بودن آنها در دوره مالی جاری یا مدتی کوتاه پس از پایان دوره جاری است به ترتیبی که پرداخت بدهیها و تعهدات دوره جاری از محل درامدهای مذکور میسر باشد. در حسابداری تعهدی تعدیل شده از مبنای تعهدی برای ثبت هزینه ها استفاده می شود. در آن گروه از سازمانهای دولتی و حسابهای مستقل که با استناد به قوانین و مستندات موجود تشخیص قطعی مالیاتهای دریافتی و سایر درامدهای آنها قبل از وصول امکان پذیر است، حسابداری تعهدی تعدیل شده به طور گسترده ای مورد استفاده قرار می گیرد.  </vt:lpstr>
      <vt:lpstr> تفاوت مبنای نیمه تعهدی و تعهدی تعدیل شده در نحوه شناسائی و ثبت درآمدها می باشد.بدین معنی که در حسابداری نیمه تعهدی درآمدها منحصرا در زمان وصول شناسائی و ثبت می شوند در حالیکه در حسابداری تعهدی تعدیل شده برخی درآمدها در زمان وصول شناسائی و ثبت می گردند و برخی درآمدها در زمان تحصیل یا تحقق شناسائی و ثبت می شوند.در هر دو مبنای حسابداری هزینه ها بر مبنای تعهدی و منحصرا در زمان ایجاد یا تحمل شناسائی و ثبت می شوند.      </vt:lpstr>
      <vt:lpstr> 5- حسابداری نقدی تعدیل شده: در حسابداری نقدی تعدیل شده ثبت درامدها در دوره دریافت وجوه نقد و ثبت هزینه ها مستلزم تحقق دو شرط لازم و کافی یعنی ایجاد تعهد و انجام پرداخت است. در وزارتخانه ها و موسسات دولتی ایران درامدها و هزینه ها با حسابداری نقدی تعدیل شده شناسای و در حسابها ثبت می شوند. در برخی از سازمانهای دولتی و حسابهای مستقل انتفاعی  که ناگزیر به تعیین سود یا زیان ویژه هر سال مالی می باشند از مبنای حسابداری تعهدی کامل استفاده می شود، لیکن در اغلب سازمانهای دولتی و حسابهای مستقل برای ثبت درامدها و هزینه ها سایر مبانی حسابداری مورد استفاده قرار می گیرد.  </vt:lpstr>
      <vt:lpstr>مثال برای تعهدی تعدیل شده ونقدی تعدیل شده </vt:lpstr>
      <vt:lpstr>روش تعهدی تعدیل شده: هزینه های واقعی سال 17500000+2500000=20000000)78 درآمدها و عوارض سال 350000+29650000=30000000)78  روش نقدی تعدیل شده : میزان درآمدها و عوارض سال 29650000-78 هزینه های قابل شناسائی17500000-</vt:lpstr>
    </vt:vector>
  </TitlesOfParts>
  <Company>sazgar.com</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Aria TM</dc:creator>
  <cp:lastModifiedBy>Windows User</cp:lastModifiedBy>
  <cp:revision>75</cp:revision>
  <dcterms:created xsi:type="dcterms:W3CDTF">2012-10-19T04:19:17Z</dcterms:created>
  <dcterms:modified xsi:type="dcterms:W3CDTF">2020-05-21T01:42:59Z</dcterms:modified>
</cp:coreProperties>
</file>