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297" r:id="rId2"/>
    <p:sldId id="256" r:id="rId3"/>
    <p:sldId id="257" r:id="rId4"/>
    <p:sldId id="289" r:id="rId5"/>
    <p:sldId id="291" r:id="rId6"/>
    <p:sldId id="258" r:id="rId7"/>
    <p:sldId id="296" r:id="rId8"/>
    <p:sldId id="259" r:id="rId9"/>
    <p:sldId id="260" r:id="rId10"/>
    <p:sldId id="261" r:id="rId11"/>
    <p:sldId id="262" r:id="rId12"/>
    <p:sldId id="263" r:id="rId13"/>
    <p:sldId id="264"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1B2620-2B9E-4712-8381-81390D280FD9}" type="datetimeFigureOut">
              <a:rPr lang="en-US" smtClean="0"/>
              <a:t>4/29/2020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288D3A-75F4-4FB4-8180-D98E7511B1E0}" type="slidenum">
              <a:rPr lang="en-US" smtClean="0"/>
              <a:t>‹#›</a:t>
            </a:fld>
            <a:endParaRPr lang="en-US"/>
          </a:p>
        </p:txBody>
      </p:sp>
    </p:spTree>
    <p:extLst>
      <p:ext uri="{BB962C8B-B14F-4D97-AF65-F5344CB8AC3E}">
        <p14:creationId xmlns:p14="http://schemas.microsoft.com/office/powerpoint/2010/main" val="28429320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C5878B7-878A-4952-8FDF-53B87F0E63F0}" type="slidenum">
              <a:rPr lang="en-US" smtClean="0">
                <a:solidFill>
                  <a:prstClr val="black"/>
                </a:solidFill>
              </a:rPr>
              <a:pPr eaLnBrk="1" hangingPunct="1"/>
              <a:t>4</a:t>
            </a:fld>
            <a:endParaRPr lang="en-US" smtClean="0">
              <a:solidFill>
                <a:prstClr val="black"/>
              </a:solidFill>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14921209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B52EFDE-97F4-412E-8B21-8E64EE4868C2}" type="slidenum">
              <a:rPr lang="en-US" smtClean="0">
                <a:solidFill>
                  <a:prstClr val="black"/>
                </a:solidFill>
              </a:rPr>
              <a:pPr eaLnBrk="1" hangingPunct="1"/>
              <a:t>7</a:t>
            </a:fld>
            <a:endParaRPr lang="en-US" smtClean="0">
              <a:solidFill>
                <a:prstClr val="black"/>
              </a:solidFill>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40165372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DC487017-E00C-415D-9EE9-2B511AC8DA9A}" type="datetimeFigureOut">
              <a:rPr lang="en-US" smtClean="0"/>
              <a:pPr/>
              <a:t>4/29/2020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174592E3-DBEB-4021-BB1F-1CC5276F0380}"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C487017-E00C-415D-9EE9-2B511AC8DA9A}"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4592E3-DBEB-4021-BB1F-1CC5276F038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DC487017-E00C-415D-9EE9-2B511AC8DA9A}"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4592E3-DBEB-4021-BB1F-1CC5276F0380}"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C487017-E00C-415D-9EE9-2B511AC8DA9A}" type="datetimeFigureOut">
              <a:rPr lang="en-US" smtClean="0"/>
              <a:pPr/>
              <a:t>4/29/2020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4592E3-DBEB-4021-BB1F-1CC5276F038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DC487017-E00C-415D-9EE9-2B511AC8DA9A}" type="datetimeFigureOut">
              <a:rPr lang="en-US" smtClean="0"/>
              <a:pPr/>
              <a:t>4/29/2020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74592E3-DBEB-4021-BB1F-1CC5276F038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DC487017-E00C-415D-9EE9-2B511AC8DA9A}" type="datetimeFigureOut">
              <a:rPr lang="en-US" smtClean="0"/>
              <a:pPr/>
              <a:t>4/29/2020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74592E3-DBEB-4021-BB1F-1CC5276F038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487017-E00C-415D-9EE9-2B511AC8DA9A}" type="datetimeFigureOut">
              <a:rPr lang="en-US" smtClean="0"/>
              <a:pPr/>
              <a:t>4/29/2020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74592E3-DBEB-4021-BB1F-1CC5276F03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C487017-E00C-415D-9EE9-2B511AC8DA9A}" type="datetimeFigureOut">
              <a:rPr lang="en-US" smtClean="0"/>
              <a:pPr/>
              <a:t>4/29/2020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4592E3-DBEB-4021-BB1F-1CC5276F038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DC487017-E00C-415D-9EE9-2B511AC8DA9A}" type="datetimeFigureOut">
              <a:rPr lang="en-US" smtClean="0"/>
              <a:pPr/>
              <a:t>4/29/2020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174592E3-DBEB-4021-BB1F-1CC5276F0380}"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C487017-E00C-415D-9EE9-2B511AC8DA9A}"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4592E3-DBEB-4021-BB1F-1CC5276F03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C487017-E00C-415D-9EE9-2B511AC8DA9A}"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4592E3-DBEB-4021-BB1F-1CC5276F03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DC487017-E00C-415D-9EE9-2B511AC8DA9A}" type="datetimeFigureOut">
              <a:rPr lang="en-US" smtClean="0"/>
              <a:pPr/>
              <a:t>4/29/2020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74592E3-DBEB-4021-BB1F-1CC5276F0380}"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9838809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داروهای ضد افسردگی</a:t>
            </a:r>
            <a:endParaRPr lang="en-US" dirty="0"/>
          </a:p>
        </p:txBody>
      </p:sp>
    </p:spTree>
    <p:extLst>
      <p:ext uri="{BB962C8B-B14F-4D97-AF65-F5344CB8AC3E}">
        <p14:creationId xmlns:p14="http://schemas.microsoft.com/office/powerpoint/2010/main" val="425187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solidFill>
            <a:schemeClr val="accent3">
              <a:lumMod val="20000"/>
              <a:lumOff val="80000"/>
            </a:schemeClr>
          </a:solidFill>
        </p:spPr>
        <p:txBody>
          <a:bodyPr>
            <a:normAutofit/>
          </a:bodyPr>
          <a:lstStyle/>
          <a:p>
            <a:pPr algn="r" rtl="1"/>
            <a:r>
              <a:rPr lang="fa-IR" sz="2400" dirty="0"/>
              <a:t>اختلال افسردگی اساسی یکی از شایع‌ترین تشخیص‌های روانپزشکی است که مشخصه آن خلق افسرده و با احساس غمگینی، اعتماد به نفس پایین و بی‌علاقگی به هر نوع فعالیت و لذت روزمره مشخص می‌شود؛ چیزی که از آن به عنوان «سرماخوردگی روانی» یاد </a:t>
            </a:r>
            <a:r>
              <a:rPr lang="fa-IR" sz="2400" dirty="0" smtClean="0"/>
              <a:t>می‌شود. </a:t>
            </a:r>
            <a:r>
              <a:rPr lang="fa-IR" sz="2400" dirty="0"/>
              <a:t>افسردگی اساسی منجر به از کارافتادگی قابل توجه فرد در قلمروهای زندگی فردی و اجتماعی و اشتغال می‌شود و عملکردهای روزمره فرد همچون خوردن و خوابیدن و سلامتی فرد را تحت تأثیر قرار می‌دهد.</a:t>
            </a:r>
            <a:endParaRPr lang="en-US" sz="2400" dirty="0"/>
          </a:p>
        </p:txBody>
      </p:sp>
    </p:spTree>
    <p:extLst>
      <p:ext uri="{BB962C8B-B14F-4D97-AF65-F5344CB8AC3E}">
        <p14:creationId xmlns:p14="http://schemas.microsoft.com/office/powerpoint/2010/main" val="40074144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pPr eaLnBrk="1" hangingPunct="1">
              <a:defRPr/>
            </a:pPr>
            <a:r>
              <a:rPr lang="en-US" sz="4000" i="1" dirty="0" smtClean="0">
                <a:solidFill>
                  <a:schemeClr val="tx1"/>
                </a:solidFill>
                <a:effectLst>
                  <a:outerShdw blurRad="38100" dist="38100" dir="2700000" algn="tl">
                    <a:srgbClr val="000000"/>
                  </a:outerShdw>
                </a:effectLst>
              </a:rPr>
              <a:t>MAJOR DEPRESSIVE DISORDER</a:t>
            </a:r>
          </a:p>
        </p:txBody>
      </p:sp>
      <p:sp>
        <p:nvSpPr>
          <p:cNvPr id="4099" name="Rectangle 3"/>
          <p:cNvSpPr>
            <a:spLocks noGrp="1" noChangeArrowheads="1"/>
          </p:cNvSpPr>
          <p:nvPr>
            <p:ph idx="1"/>
          </p:nvPr>
        </p:nvSpPr>
        <p:spPr/>
        <p:txBody>
          <a:bodyPr/>
          <a:lstStyle/>
          <a:p>
            <a:pPr eaLnBrk="1" hangingPunct="1">
              <a:lnSpc>
                <a:spcPct val="90000"/>
              </a:lnSpc>
              <a:buClr>
                <a:srgbClr val="FFFF00"/>
              </a:buClr>
              <a:buFont typeface="Wingdings" pitchFamily="2" charset="2"/>
              <a:buChar char="l"/>
            </a:pPr>
            <a:r>
              <a:rPr lang="en-US" dirty="0" smtClean="0"/>
              <a:t>Genetic factors influence risk of illness and sensitivity to environmental factors</a:t>
            </a:r>
          </a:p>
          <a:p>
            <a:pPr lvl="1" eaLnBrk="1" hangingPunct="1">
              <a:lnSpc>
                <a:spcPct val="90000"/>
              </a:lnSpc>
              <a:buClr>
                <a:srgbClr val="FFFF00"/>
              </a:buClr>
              <a:buFont typeface="Wingdings" pitchFamily="2" charset="2"/>
              <a:buChar char="l"/>
            </a:pPr>
            <a:r>
              <a:rPr lang="en-US" sz="2400" dirty="0" smtClean="0"/>
              <a:t>A family history of depression is a risk factor for developing depression</a:t>
            </a:r>
          </a:p>
          <a:p>
            <a:pPr lvl="1" eaLnBrk="1" hangingPunct="1">
              <a:lnSpc>
                <a:spcPct val="90000"/>
              </a:lnSpc>
              <a:buClr>
                <a:srgbClr val="FFFF00"/>
              </a:buClr>
              <a:buFont typeface="Wingdings" pitchFamily="2" charset="2"/>
              <a:buChar char="l"/>
            </a:pPr>
            <a:endParaRPr lang="en-US" sz="2400" dirty="0" smtClean="0"/>
          </a:p>
          <a:p>
            <a:pPr eaLnBrk="1" hangingPunct="1">
              <a:lnSpc>
                <a:spcPct val="90000"/>
              </a:lnSpc>
              <a:buClr>
                <a:srgbClr val="FFFF00"/>
              </a:buClr>
              <a:buFont typeface="Wingdings" pitchFamily="2" charset="2"/>
              <a:buChar char="l"/>
            </a:pPr>
            <a:r>
              <a:rPr lang="en-US" dirty="0" smtClean="0"/>
              <a:t>Neural circuits implicated:</a:t>
            </a:r>
          </a:p>
          <a:p>
            <a:pPr lvl="1" eaLnBrk="1" hangingPunct="1">
              <a:lnSpc>
                <a:spcPct val="90000"/>
              </a:lnSpc>
              <a:buClr>
                <a:srgbClr val="FFFF00"/>
              </a:buClr>
              <a:buFont typeface="Wingdings" pitchFamily="2" charset="2"/>
              <a:buChar char="l"/>
            </a:pPr>
            <a:r>
              <a:rPr lang="en-US" sz="2400" dirty="0" smtClean="0"/>
              <a:t>limbic structures: cingulate cortex, hippocampus, anterior thalamus</a:t>
            </a:r>
          </a:p>
          <a:p>
            <a:pPr lvl="1" eaLnBrk="1" hangingPunct="1">
              <a:lnSpc>
                <a:spcPct val="90000"/>
              </a:lnSpc>
              <a:buClr>
                <a:srgbClr val="FFFF00"/>
              </a:buClr>
              <a:buFont typeface="Wingdings" pitchFamily="2" charset="2"/>
              <a:buChar char="l"/>
            </a:pPr>
            <a:r>
              <a:rPr lang="en-US" sz="2400" dirty="0" smtClean="0"/>
              <a:t>reward structures: nucleus </a:t>
            </a:r>
            <a:r>
              <a:rPr lang="en-US" sz="2400" dirty="0" err="1" smtClean="0"/>
              <a:t>accumbens</a:t>
            </a:r>
            <a:r>
              <a:rPr lang="en-US" sz="2400" dirty="0" smtClean="0"/>
              <a:t>, amygdala, ventral </a:t>
            </a:r>
            <a:r>
              <a:rPr lang="en-US" sz="2400" dirty="0" err="1" smtClean="0"/>
              <a:t>tegmentum</a:t>
            </a:r>
            <a:r>
              <a:rPr lang="en-US" sz="2400" dirty="0" smtClean="0"/>
              <a:t>, prefrontal cortex</a:t>
            </a:r>
          </a:p>
          <a:p>
            <a:pPr lvl="1" eaLnBrk="1" hangingPunct="1">
              <a:lnSpc>
                <a:spcPct val="90000"/>
              </a:lnSpc>
              <a:buClr>
                <a:srgbClr val="FFFF00"/>
              </a:buClr>
              <a:buFont typeface="Wingdings" pitchFamily="2" charset="2"/>
              <a:buChar char="l"/>
            </a:pPr>
            <a:r>
              <a:rPr lang="en-US" sz="2400" dirty="0" smtClean="0"/>
              <a:t>hypothalamus and anterior temporal cortex</a:t>
            </a:r>
            <a:endParaRPr lang="en-US" dirty="0" smtClean="0"/>
          </a:p>
        </p:txBody>
      </p:sp>
    </p:spTree>
    <p:extLst>
      <p:ext uri="{BB962C8B-B14F-4D97-AF65-F5344CB8AC3E}">
        <p14:creationId xmlns:p14="http://schemas.microsoft.com/office/powerpoint/2010/main" val="21576216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457200" y="0"/>
            <a:ext cx="8229600" cy="1143000"/>
          </a:xfrm>
        </p:spPr>
        <p:txBody>
          <a:bodyPr/>
          <a:lstStyle/>
          <a:p>
            <a:r>
              <a:rPr lang="en-US" sz="3200" dirty="0" smtClean="0">
                <a:solidFill>
                  <a:schemeClr val="tx1"/>
                </a:solidFill>
              </a:rPr>
              <a:t>Depression: a multifactorial brain disorder</a:t>
            </a:r>
          </a:p>
        </p:txBody>
      </p:sp>
      <p:sp>
        <p:nvSpPr>
          <p:cNvPr id="3" name="Content Placeholder 2"/>
          <p:cNvSpPr>
            <a:spLocks noGrp="1"/>
          </p:cNvSpPr>
          <p:nvPr>
            <p:ph idx="1"/>
          </p:nvPr>
        </p:nvSpPr>
        <p:spPr>
          <a:xfrm>
            <a:off x="457200" y="1295400"/>
            <a:ext cx="8229600" cy="5105400"/>
          </a:xfrm>
        </p:spPr>
        <p:txBody>
          <a:bodyPr/>
          <a:lstStyle/>
          <a:p>
            <a:pPr>
              <a:buFontTx/>
              <a:buNone/>
              <a:defRPr/>
            </a:pPr>
            <a:endParaRPr lang="en-US" sz="1800" dirty="0" smtClean="0"/>
          </a:p>
          <a:p>
            <a:pPr>
              <a:defRPr/>
            </a:pPr>
            <a:r>
              <a:rPr lang="en-US" sz="1800" dirty="0" smtClean="0"/>
              <a:t>Symptoms reflect abnormal functioning in many parts of the brain:</a:t>
            </a:r>
          </a:p>
          <a:p>
            <a:pPr lvl="1">
              <a:defRPr/>
            </a:pPr>
            <a:r>
              <a:rPr lang="en-US" sz="1400" dirty="0" smtClean="0">
                <a:ea typeface="+mn-ea"/>
                <a:cs typeface="+mn-cs"/>
              </a:rPr>
              <a:t> sleep disturbances to brainstem and hypothalamus</a:t>
            </a:r>
          </a:p>
          <a:p>
            <a:pPr lvl="1">
              <a:defRPr/>
            </a:pPr>
            <a:r>
              <a:rPr lang="en-US" sz="1400" dirty="0" smtClean="0">
                <a:ea typeface="+mn-ea"/>
                <a:cs typeface="+mn-cs"/>
              </a:rPr>
              <a:t> appetite and energy to various hypothalamic areas</a:t>
            </a:r>
          </a:p>
          <a:p>
            <a:pPr lvl="1">
              <a:defRPr/>
            </a:pPr>
            <a:r>
              <a:rPr lang="en-US" sz="1400" dirty="0" smtClean="0">
                <a:ea typeface="+mn-ea"/>
                <a:cs typeface="+mn-cs"/>
              </a:rPr>
              <a:t> </a:t>
            </a:r>
            <a:r>
              <a:rPr lang="en-US" sz="1400" dirty="0" err="1" smtClean="0">
                <a:ea typeface="+mn-ea"/>
                <a:cs typeface="+mn-cs"/>
              </a:rPr>
              <a:t>anhedonia</a:t>
            </a:r>
            <a:r>
              <a:rPr lang="en-US" sz="1400" dirty="0" smtClean="0">
                <a:ea typeface="+mn-ea"/>
                <a:cs typeface="+mn-cs"/>
              </a:rPr>
              <a:t> or mania to limbic structures</a:t>
            </a:r>
          </a:p>
          <a:p>
            <a:pPr lvl="1">
              <a:defRPr/>
            </a:pPr>
            <a:r>
              <a:rPr lang="en-US" sz="1400" dirty="0" smtClean="0">
                <a:ea typeface="+mn-ea"/>
                <a:cs typeface="+mn-cs"/>
              </a:rPr>
              <a:t> anxiety to </a:t>
            </a:r>
            <a:r>
              <a:rPr lang="en-US" sz="1400" dirty="0" err="1" smtClean="0">
                <a:ea typeface="+mn-ea"/>
                <a:cs typeface="+mn-cs"/>
              </a:rPr>
              <a:t>amygdala</a:t>
            </a:r>
            <a:endParaRPr lang="en-US" sz="1400" dirty="0" smtClean="0">
              <a:ea typeface="+mn-ea"/>
              <a:cs typeface="+mn-cs"/>
            </a:endParaRPr>
          </a:p>
          <a:p>
            <a:pPr lvl="1">
              <a:defRPr/>
            </a:pPr>
            <a:r>
              <a:rPr lang="en-US" sz="1400" dirty="0" smtClean="0">
                <a:ea typeface="+mn-ea"/>
                <a:cs typeface="+mn-cs"/>
              </a:rPr>
              <a:t> alterations in thought content to cortex</a:t>
            </a:r>
          </a:p>
          <a:p>
            <a:pPr>
              <a:defRPr/>
            </a:pPr>
            <a:endParaRPr lang="en-US" sz="1800" dirty="0" smtClean="0"/>
          </a:p>
          <a:p>
            <a:pPr>
              <a:defRPr/>
            </a:pPr>
            <a:r>
              <a:rPr lang="en-US" sz="1800" dirty="0" smtClean="0"/>
              <a:t>Abnormal </a:t>
            </a:r>
            <a:r>
              <a:rPr lang="en-US" sz="1800" dirty="0" err="1" smtClean="0"/>
              <a:t>overactivation</a:t>
            </a:r>
            <a:r>
              <a:rPr lang="en-US" sz="1800" dirty="0" smtClean="0"/>
              <a:t> of the HPA in half of those with major depression:  likely also a </a:t>
            </a:r>
            <a:r>
              <a:rPr lang="en-US" sz="1800" dirty="0" err="1" smtClean="0"/>
              <a:t>hypersecretion</a:t>
            </a:r>
            <a:r>
              <a:rPr lang="en-US" sz="1800" dirty="0" smtClean="0"/>
              <a:t> of CRF with increased CRF in CSF. </a:t>
            </a:r>
          </a:p>
          <a:p>
            <a:pPr>
              <a:defRPr/>
            </a:pPr>
            <a:endParaRPr lang="en-US" sz="1800" dirty="0" smtClean="0"/>
          </a:p>
          <a:p>
            <a:pPr>
              <a:defRPr/>
            </a:pPr>
            <a:r>
              <a:rPr lang="en-US" sz="1800" dirty="0" smtClean="0"/>
              <a:t>Long-term exposure to </a:t>
            </a:r>
            <a:r>
              <a:rPr lang="en-US" sz="1800" dirty="0" err="1" smtClean="0"/>
              <a:t>glucocorticoids</a:t>
            </a:r>
            <a:r>
              <a:rPr lang="en-US" sz="1800" dirty="0" smtClean="0"/>
              <a:t> can damage </a:t>
            </a:r>
            <a:r>
              <a:rPr lang="en-US" sz="1800" dirty="0" err="1" smtClean="0"/>
              <a:t>hippocampal</a:t>
            </a:r>
            <a:r>
              <a:rPr lang="en-US" sz="1800" dirty="0" smtClean="0"/>
              <a:t> neurons and suppress new neurons </a:t>
            </a:r>
            <a:r>
              <a:rPr lang="en-US" sz="1800" dirty="0" err="1" smtClean="0"/>
              <a:t>postnatally</a:t>
            </a:r>
            <a:endParaRPr lang="en-US" sz="1800" dirty="0" smtClean="0"/>
          </a:p>
          <a:p>
            <a:pPr>
              <a:defRPr/>
            </a:pPr>
            <a:endParaRPr lang="en-US" dirty="0"/>
          </a:p>
        </p:txBody>
      </p:sp>
    </p:spTree>
    <p:extLst>
      <p:ext uri="{BB962C8B-B14F-4D97-AF65-F5344CB8AC3E}">
        <p14:creationId xmlns:p14="http://schemas.microsoft.com/office/powerpoint/2010/main" val="27638263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پاتو فیزیولوژی افسردگی</a:t>
            </a:r>
            <a:endParaRPr lang="en-US" dirty="0"/>
          </a:p>
        </p:txBody>
      </p:sp>
      <p:sp>
        <p:nvSpPr>
          <p:cNvPr id="3" name="Content Placeholder 2"/>
          <p:cNvSpPr>
            <a:spLocks noGrp="1"/>
          </p:cNvSpPr>
          <p:nvPr>
            <p:ph idx="1"/>
          </p:nvPr>
        </p:nvSpPr>
        <p:spPr/>
        <p:txBody>
          <a:bodyPr/>
          <a:lstStyle/>
          <a:p>
            <a:pPr algn="r" rtl="1"/>
            <a:r>
              <a:rPr lang="fa-IR" dirty="0" smtClean="0"/>
              <a:t>1-فرضیه نوروتروفیک.</a:t>
            </a:r>
          </a:p>
          <a:p>
            <a:pPr algn="r" rtl="1"/>
            <a:endParaRPr lang="fa-IR" dirty="0"/>
          </a:p>
          <a:p>
            <a:pPr algn="r" rtl="1"/>
            <a:r>
              <a:rPr lang="fa-IR" dirty="0" smtClean="0"/>
              <a:t>2-فرضیه مونوآمینها.</a:t>
            </a:r>
          </a:p>
          <a:p>
            <a:pPr algn="r" rtl="1"/>
            <a:endParaRPr lang="fa-IR" dirty="0"/>
          </a:p>
          <a:p>
            <a:pPr algn="r" rtl="1"/>
            <a:r>
              <a:rPr lang="fa-IR" dirty="0" smtClean="0"/>
              <a:t>3-علل روانی اجتماعی.</a:t>
            </a:r>
          </a:p>
          <a:p>
            <a:pPr algn="r" rtl="1"/>
            <a:endParaRPr lang="fa-IR" dirty="0"/>
          </a:p>
          <a:p>
            <a:pPr algn="r" rtl="1"/>
            <a:endParaRPr lang="en-US" dirty="0"/>
          </a:p>
        </p:txBody>
      </p:sp>
    </p:spTree>
    <p:extLst>
      <p:ext uri="{BB962C8B-B14F-4D97-AF65-F5344CB8AC3E}">
        <p14:creationId xmlns:p14="http://schemas.microsoft.com/office/powerpoint/2010/main" val="33129229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1143000" y="0"/>
            <a:ext cx="7772400" cy="914400"/>
          </a:xfrm>
        </p:spPr>
        <p:txBody>
          <a:bodyPr/>
          <a:lstStyle/>
          <a:p>
            <a:pPr eaLnBrk="1" hangingPunct="1">
              <a:defRPr/>
            </a:pPr>
            <a:r>
              <a:rPr lang="en-US" i="1" dirty="0" smtClean="0">
                <a:solidFill>
                  <a:schemeClr val="tx1"/>
                </a:solidFill>
                <a:effectLst>
                  <a:outerShdw blurRad="38100" dist="38100" dir="2700000" algn="tl">
                    <a:srgbClr val="000000"/>
                  </a:outerShdw>
                </a:effectLst>
              </a:rPr>
              <a:t>SEROTONIN-A KEY PLAYER</a:t>
            </a:r>
          </a:p>
        </p:txBody>
      </p:sp>
      <p:sp>
        <p:nvSpPr>
          <p:cNvPr id="9219" name="Rectangle 3"/>
          <p:cNvSpPr>
            <a:spLocks noGrp="1" noChangeArrowheads="1"/>
          </p:cNvSpPr>
          <p:nvPr>
            <p:ph idx="1"/>
          </p:nvPr>
        </p:nvSpPr>
        <p:spPr>
          <a:xfrm>
            <a:off x="1066800" y="1143000"/>
            <a:ext cx="7772400" cy="5562600"/>
          </a:xfrm>
        </p:spPr>
        <p:txBody>
          <a:bodyPr/>
          <a:lstStyle/>
          <a:p>
            <a:pPr eaLnBrk="1" hangingPunct="1">
              <a:lnSpc>
                <a:spcPct val="90000"/>
              </a:lnSpc>
              <a:buClr>
                <a:srgbClr val="FFFF00"/>
              </a:buClr>
              <a:buFont typeface="Wingdings" pitchFamily="2" charset="2"/>
              <a:buChar char="l"/>
            </a:pPr>
            <a:r>
              <a:rPr lang="en-US" sz="1800" dirty="0" smtClean="0"/>
              <a:t>Serotonin has widespread distribution and density of innervation in CNS (mood, memory, pleasure, aggression, hypothalamic control)  </a:t>
            </a:r>
          </a:p>
          <a:p>
            <a:pPr eaLnBrk="1" hangingPunct="1">
              <a:lnSpc>
                <a:spcPct val="90000"/>
              </a:lnSpc>
              <a:buClr>
                <a:srgbClr val="FFFF00"/>
              </a:buClr>
              <a:buFont typeface="Wingdings" pitchFamily="2" charset="2"/>
              <a:buChar char="l"/>
            </a:pPr>
            <a:endParaRPr lang="en-US" sz="1800" dirty="0" smtClean="0"/>
          </a:p>
          <a:p>
            <a:pPr eaLnBrk="1" hangingPunct="1">
              <a:lnSpc>
                <a:spcPct val="90000"/>
              </a:lnSpc>
              <a:buClr>
                <a:srgbClr val="FFFF00"/>
              </a:buClr>
              <a:buFont typeface="Wingdings" pitchFamily="2" charset="2"/>
              <a:buChar char="l"/>
            </a:pPr>
            <a:r>
              <a:rPr lang="en-US" sz="1800" dirty="0" smtClean="0"/>
              <a:t>Alterations of serotonin in depressed drug-free patients: The reduction point of view</a:t>
            </a:r>
          </a:p>
          <a:p>
            <a:pPr eaLnBrk="1" hangingPunct="1">
              <a:lnSpc>
                <a:spcPct val="90000"/>
              </a:lnSpc>
              <a:buClr>
                <a:srgbClr val="FFFF00"/>
              </a:buClr>
              <a:buFont typeface="Wingdings" pitchFamily="2" charset="2"/>
              <a:buChar char="l"/>
            </a:pPr>
            <a:endParaRPr lang="en-US" sz="1800" dirty="0" smtClean="0"/>
          </a:p>
          <a:p>
            <a:pPr lvl="1" eaLnBrk="1" hangingPunct="1">
              <a:lnSpc>
                <a:spcPct val="90000"/>
              </a:lnSpc>
              <a:buClr>
                <a:srgbClr val="FFFF00"/>
              </a:buClr>
              <a:buFont typeface="Wingdings" pitchFamily="2" charset="2"/>
              <a:buChar char="l"/>
            </a:pPr>
            <a:r>
              <a:rPr lang="en-US" sz="1800" dirty="0" smtClean="0"/>
              <a:t>decreased 5-HT levels in CSF</a:t>
            </a:r>
          </a:p>
          <a:p>
            <a:pPr lvl="1" eaLnBrk="1" hangingPunct="1">
              <a:lnSpc>
                <a:spcPct val="90000"/>
              </a:lnSpc>
              <a:buClr>
                <a:srgbClr val="FFFF00"/>
              </a:buClr>
              <a:buFont typeface="Wingdings" pitchFamily="2" charset="2"/>
              <a:buChar char="l"/>
            </a:pPr>
            <a:r>
              <a:rPr lang="en-US" sz="1800" dirty="0" smtClean="0"/>
              <a:t>increased amounts of 5-HT2 receptors in brain and platelets</a:t>
            </a:r>
          </a:p>
          <a:p>
            <a:pPr lvl="1" eaLnBrk="1" hangingPunct="1">
              <a:lnSpc>
                <a:spcPct val="90000"/>
              </a:lnSpc>
              <a:buClr>
                <a:srgbClr val="FFFF00"/>
              </a:buClr>
              <a:buFont typeface="Wingdings" pitchFamily="2" charset="2"/>
              <a:buChar char="l"/>
            </a:pPr>
            <a:r>
              <a:rPr lang="en-US" sz="1800" dirty="0" smtClean="0"/>
              <a:t>reduced levels of plasma tryptophan</a:t>
            </a:r>
          </a:p>
          <a:p>
            <a:pPr lvl="1" eaLnBrk="1" hangingPunct="1">
              <a:lnSpc>
                <a:spcPct val="90000"/>
              </a:lnSpc>
              <a:buClr>
                <a:srgbClr val="FFFF00"/>
              </a:buClr>
              <a:buFont typeface="Wingdings" pitchFamily="2" charset="2"/>
              <a:buChar char="l"/>
            </a:pPr>
            <a:r>
              <a:rPr lang="en-US" sz="1800" dirty="0" smtClean="0"/>
              <a:t>blunted neuroendocrine responses to the serotonin releasing drug </a:t>
            </a:r>
            <a:r>
              <a:rPr lang="en-US" sz="1800" dirty="0" err="1" smtClean="0"/>
              <a:t>fenfluramine</a:t>
            </a:r>
            <a:endParaRPr lang="en-US" sz="1800" dirty="0" smtClean="0"/>
          </a:p>
          <a:p>
            <a:pPr lvl="1" eaLnBrk="1" hangingPunct="1">
              <a:lnSpc>
                <a:spcPct val="90000"/>
              </a:lnSpc>
              <a:buClr>
                <a:srgbClr val="FFFF00"/>
              </a:buClr>
              <a:buFont typeface="Wingdings" pitchFamily="2" charset="2"/>
              <a:buChar char="l"/>
            </a:pPr>
            <a:r>
              <a:rPr lang="en-US" sz="1800" dirty="0" smtClean="0"/>
              <a:t>efficacy of SSRI’s in treating depression</a:t>
            </a:r>
          </a:p>
          <a:p>
            <a:pPr lvl="1" eaLnBrk="1" hangingPunct="1">
              <a:lnSpc>
                <a:spcPct val="90000"/>
              </a:lnSpc>
              <a:buClr>
                <a:srgbClr val="FFFF00"/>
              </a:buClr>
              <a:buFont typeface="Wingdings" pitchFamily="2" charset="2"/>
              <a:buChar char="l"/>
            </a:pPr>
            <a:r>
              <a:rPr lang="en-US" sz="1800" dirty="0" smtClean="0"/>
              <a:t>loss of SSRI efficacy with trypto</a:t>
            </a:r>
            <a:r>
              <a:rPr lang="en-US" sz="2000" dirty="0" smtClean="0"/>
              <a:t>phan depletion</a:t>
            </a:r>
          </a:p>
          <a:p>
            <a:pPr lvl="1" eaLnBrk="1" hangingPunct="1">
              <a:lnSpc>
                <a:spcPct val="90000"/>
              </a:lnSpc>
              <a:buClr>
                <a:srgbClr val="FFFF00"/>
              </a:buClr>
              <a:buFont typeface="Wingdings" pitchFamily="2" charset="2"/>
              <a:buChar char="l"/>
            </a:pPr>
            <a:r>
              <a:rPr lang="en-US" sz="1800" dirty="0" smtClean="0"/>
              <a:t>Increased presynaptic alpha-2 noradrenergic receptor sensitivity=greater reduction in 5-HT release</a:t>
            </a:r>
          </a:p>
          <a:p>
            <a:pPr lvl="1" eaLnBrk="1" hangingPunct="1">
              <a:lnSpc>
                <a:spcPct val="90000"/>
              </a:lnSpc>
              <a:buClr>
                <a:srgbClr val="FFFF00"/>
              </a:buClr>
              <a:buFont typeface="Wingdings" pitchFamily="2" charset="2"/>
              <a:buChar char="l"/>
            </a:pPr>
            <a:endParaRPr lang="en-US" sz="2000" dirty="0" smtClean="0"/>
          </a:p>
        </p:txBody>
      </p:sp>
    </p:spTree>
    <p:extLst>
      <p:ext uri="{BB962C8B-B14F-4D97-AF65-F5344CB8AC3E}">
        <p14:creationId xmlns:p14="http://schemas.microsoft.com/office/powerpoint/2010/main" val="25338375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علل روانی اجتماعی</a:t>
            </a:r>
            <a:endParaRPr lang="en-US" dirty="0"/>
          </a:p>
        </p:txBody>
      </p:sp>
      <p:sp>
        <p:nvSpPr>
          <p:cNvPr id="3" name="Content Placeholder 2"/>
          <p:cNvSpPr>
            <a:spLocks noGrp="1"/>
          </p:cNvSpPr>
          <p:nvPr>
            <p:ph idx="1"/>
          </p:nvPr>
        </p:nvSpPr>
        <p:spPr>
          <a:solidFill>
            <a:schemeClr val="accent3">
              <a:lumMod val="20000"/>
              <a:lumOff val="80000"/>
            </a:schemeClr>
          </a:solidFill>
        </p:spPr>
        <p:txBody>
          <a:bodyPr>
            <a:normAutofit fontScale="77500" lnSpcReduction="20000"/>
          </a:bodyPr>
          <a:lstStyle/>
          <a:p>
            <a:pPr algn="r" rtl="1"/>
            <a:r>
              <a:rPr lang="fa-IR" dirty="0"/>
              <a:t>استرس: وقایع پراسترس زندگی، به ویژه از دست دادن یا تهدید به از دست دادن یک فرد محبوب یا شغل می‌تواند محرک افسردگی باشد.</a:t>
            </a:r>
          </a:p>
          <a:p>
            <a:pPr algn="r" rtl="1"/>
            <a:r>
              <a:rPr lang="fa-IR" dirty="0"/>
              <a:t> عوامل اجتماعی: نارضایتی از جامعه و عوامل روانی مرتبط با اجتماع نیز می‌توانند نقش داشته باشند.</a:t>
            </a:r>
          </a:p>
          <a:p>
            <a:pPr algn="r" rtl="1"/>
            <a:r>
              <a:rPr lang="fa-IR" dirty="0"/>
              <a:t> شخصیت: صفات شخصیتی خاصی مانند اعتماد به نفس پایین و وابستگی شدید، بدبینی و حساسیت در برابر استرسها می‌تواند فرد را مستعد افسردگی نماید. شخصیتی وسواسی، منظم و جدی، کمال‌گرا، یا شدیداً وابسته نیز احتمال ابتلاء به افسردگی را افزایش می‌دهند.</a:t>
            </a:r>
          </a:p>
          <a:p>
            <a:pPr algn="r" rtl="1"/>
            <a:r>
              <a:rPr lang="fa-IR" dirty="0"/>
              <a:t> شکست در زندگی: شکست در کار، ازدواج، یا روابط با دیگران می‌تواند باعث بروز افسردگی شود، مرگ یا فقدان یکی از عزیزان، از دست دادن یک چیز مهم (شغل، خانه، سرمایه)، تغییر شغل یا نقل مکان به یک جای جدید،</a:t>
            </a:r>
          </a:p>
          <a:p>
            <a:pPr algn="r" rtl="1"/>
            <a:r>
              <a:rPr lang="fa-IR" dirty="0"/>
              <a:t> انجام بعضی از اعمال جراحی مثل برداشتن پستان به علت سرطان، گذر از یک مرحله از زندگی به مرحله‌ای دیگر، مثلاً یائسگی یا بازنشستگی. </a:t>
            </a:r>
          </a:p>
          <a:p>
            <a:pPr algn="r" rtl="1"/>
            <a:r>
              <a:rPr lang="fa-IR" dirty="0"/>
              <a:t> بیماری‌های روانی:اضطراب، عقب‌افتادگی ذهنی، فراموشی، اختلال خوردن و سوء مصرف مواد</a:t>
            </a:r>
          </a:p>
          <a:p>
            <a:endParaRPr lang="en-US" dirty="0"/>
          </a:p>
        </p:txBody>
      </p:sp>
    </p:spTree>
    <p:extLst>
      <p:ext uri="{BB962C8B-B14F-4D97-AF65-F5344CB8AC3E}">
        <p14:creationId xmlns:p14="http://schemas.microsoft.com/office/powerpoint/2010/main" val="28680563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solidFill>
            <a:schemeClr val="accent3">
              <a:lumMod val="60000"/>
              <a:lumOff val="40000"/>
            </a:schemeClr>
          </a:solidFill>
        </p:spPr>
        <p:txBody>
          <a:bodyPr/>
          <a:lstStyle/>
          <a:p>
            <a:pPr algn="r" rtl="1"/>
            <a:r>
              <a:rPr lang="fa-IR" dirty="0"/>
              <a:t>داروها: استفاده طولانی مدت از برخی داروها مانند داروهایی که جهت کنترل فشار خون استفاده می‌شوند، قرصهای خواب یا قرصهای پیشگیری از بارداری می‌توانند علائم افسردگی را در بعضی افراد ایجاد کنند. مصرف قرص‌های ضد بارداری تأثیر مستقیم در افسردگی زنان دارد.</a:t>
            </a:r>
            <a:endParaRPr lang="en-US" dirty="0"/>
          </a:p>
        </p:txBody>
      </p:sp>
    </p:spTree>
    <p:extLst>
      <p:ext uri="{BB962C8B-B14F-4D97-AF65-F5344CB8AC3E}">
        <p14:creationId xmlns:p14="http://schemas.microsoft.com/office/powerpoint/2010/main" val="26425674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2">
              <a:lumMod val="40000"/>
              <a:lumOff val="60000"/>
            </a:schemeClr>
          </a:solidFill>
        </p:spPr>
        <p:txBody>
          <a:bodyPr/>
          <a:lstStyle/>
          <a:p>
            <a:pPr algn="ctr"/>
            <a:r>
              <a:rPr lang="fa-IR" dirty="0" smtClean="0"/>
              <a:t>شیوع</a:t>
            </a:r>
            <a:endParaRPr lang="en-US" dirty="0"/>
          </a:p>
        </p:txBody>
      </p:sp>
      <p:sp>
        <p:nvSpPr>
          <p:cNvPr id="3" name="Content Placeholder 2"/>
          <p:cNvSpPr>
            <a:spLocks noGrp="1"/>
          </p:cNvSpPr>
          <p:nvPr>
            <p:ph idx="1"/>
          </p:nvPr>
        </p:nvSpPr>
        <p:spPr>
          <a:solidFill>
            <a:schemeClr val="accent3">
              <a:lumMod val="20000"/>
              <a:lumOff val="80000"/>
            </a:schemeClr>
          </a:solidFill>
        </p:spPr>
        <p:txBody>
          <a:bodyPr/>
          <a:lstStyle/>
          <a:p>
            <a:pPr algn="r" rtl="1"/>
            <a:r>
              <a:rPr lang="fa-IR" dirty="0"/>
              <a:t>شیوع این بیماری در زنان دوبرابر مردان است. در مردان میزان ابتلاء ۵–۱۲ درصد و در زنان ۱۴–۱۹ درصد است</a:t>
            </a:r>
            <a:endParaRPr lang="en-US" dirty="0"/>
          </a:p>
        </p:txBody>
      </p:sp>
    </p:spTree>
    <p:extLst>
      <p:ext uri="{BB962C8B-B14F-4D97-AF65-F5344CB8AC3E}">
        <p14:creationId xmlns:p14="http://schemas.microsoft.com/office/powerpoint/2010/main" val="33405187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علائم</a:t>
            </a:r>
            <a:endParaRPr lang="en-US" dirty="0"/>
          </a:p>
        </p:txBody>
      </p:sp>
      <p:sp>
        <p:nvSpPr>
          <p:cNvPr id="3" name="Content Placeholder 2"/>
          <p:cNvSpPr>
            <a:spLocks noGrp="1"/>
          </p:cNvSpPr>
          <p:nvPr>
            <p:ph idx="1"/>
          </p:nvPr>
        </p:nvSpPr>
        <p:spPr>
          <a:solidFill>
            <a:schemeClr val="accent3">
              <a:lumMod val="20000"/>
              <a:lumOff val="80000"/>
            </a:schemeClr>
          </a:solidFill>
        </p:spPr>
        <p:txBody>
          <a:bodyPr>
            <a:normAutofit lnSpcReduction="10000"/>
          </a:bodyPr>
          <a:lstStyle/>
          <a:p>
            <a:pPr algn="r" rtl="1"/>
            <a:r>
              <a:rPr lang="fa-IR" sz="2000" dirty="0"/>
              <a:t>کاهش انرژی                                </a:t>
            </a:r>
            <a:r>
              <a:rPr lang="fa-IR" sz="2000" dirty="0" smtClean="0"/>
              <a:t>بدبینی</a:t>
            </a:r>
          </a:p>
          <a:p>
            <a:pPr algn="r" rtl="1"/>
            <a:r>
              <a:rPr lang="fa-IR" sz="2000" dirty="0"/>
              <a:t>                                                ایرادگیری از خود</a:t>
            </a:r>
            <a:endParaRPr lang="fa-IR" sz="2000" dirty="0" smtClean="0"/>
          </a:p>
          <a:p>
            <a:pPr algn="r" rtl="1"/>
            <a:r>
              <a:rPr lang="fa-IR" sz="2000" dirty="0"/>
              <a:t>خستگی                                        عدم تمرکز</a:t>
            </a:r>
            <a:endParaRPr lang="fa-IR" sz="2000" dirty="0" smtClean="0"/>
          </a:p>
          <a:p>
            <a:pPr algn="r" rtl="1"/>
            <a:r>
              <a:rPr lang="fa-IR" sz="2000" dirty="0"/>
              <a:t>کم شدن فعالیت                                فکر مرگ</a:t>
            </a:r>
            <a:endParaRPr lang="fa-IR" sz="2000" dirty="0" smtClean="0"/>
          </a:p>
          <a:p>
            <a:pPr algn="r" rtl="1"/>
            <a:r>
              <a:rPr lang="fa-IR" sz="2000" dirty="0"/>
              <a:t>بیخوابی یا </a:t>
            </a:r>
            <a:r>
              <a:rPr lang="fa-IR" sz="2000" dirty="0" smtClean="0"/>
              <a:t>پرخوابی</a:t>
            </a:r>
          </a:p>
          <a:p>
            <a:pPr algn="r" rtl="1"/>
            <a:r>
              <a:rPr lang="fa-IR" sz="2000" dirty="0"/>
              <a:t>فقدان شادی و </a:t>
            </a:r>
            <a:r>
              <a:rPr lang="fa-IR" sz="2000" dirty="0" smtClean="0"/>
              <a:t>لذت</a:t>
            </a:r>
          </a:p>
          <a:p>
            <a:pPr algn="r" rtl="1"/>
            <a:r>
              <a:rPr lang="fa-IR" sz="2000" dirty="0"/>
              <a:t>گوشه </a:t>
            </a:r>
            <a:r>
              <a:rPr lang="fa-IR" sz="2000" dirty="0" smtClean="0"/>
              <a:t>گیری</a:t>
            </a:r>
          </a:p>
          <a:p>
            <a:pPr algn="r" rtl="1"/>
            <a:r>
              <a:rPr lang="fa-IR" sz="2000" dirty="0"/>
              <a:t>دردهای </a:t>
            </a:r>
            <a:r>
              <a:rPr lang="fa-IR" sz="2000" dirty="0" smtClean="0"/>
              <a:t>نامشخص</a:t>
            </a:r>
          </a:p>
          <a:p>
            <a:pPr algn="r" rtl="1"/>
            <a:r>
              <a:rPr lang="fa-IR" sz="2000" dirty="0"/>
              <a:t>بی اشتهایی یا </a:t>
            </a:r>
            <a:r>
              <a:rPr lang="fa-IR" sz="2000" dirty="0" smtClean="0"/>
              <a:t>پراشتهایی</a:t>
            </a:r>
          </a:p>
          <a:p>
            <a:pPr algn="r" rtl="1"/>
            <a:r>
              <a:rPr lang="fa-IR" sz="2000" dirty="0"/>
              <a:t>بیقراری یا کندی </a:t>
            </a:r>
            <a:r>
              <a:rPr lang="fa-IR" sz="2000" dirty="0" smtClean="0"/>
              <a:t>روانی-حرکتی</a:t>
            </a:r>
          </a:p>
          <a:p>
            <a:pPr algn="r" rtl="1"/>
            <a:r>
              <a:rPr lang="fa-IR" sz="2000" dirty="0"/>
              <a:t>نشانه های هیجانی(ناراحتی دراز مدت • گریه بی وقفه • احساس گناه • کم شدن اعتماد به نفس • ناامیدی • احساس </a:t>
            </a:r>
            <a:r>
              <a:rPr lang="fa-IR" sz="2000" dirty="0" smtClean="0"/>
              <a:t>بی‌ارزشی)</a:t>
            </a:r>
          </a:p>
          <a:p>
            <a:pPr algn="r" rtl="1"/>
            <a:r>
              <a:rPr lang="fa-IR" sz="2000" dirty="0"/>
              <a:t>واکنش های روانی شدید</a:t>
            </a:r>
            <a:endParaRPr lang="en-US" sz="2000" dirty="0"/>
          </a:p>
        </p:txBody>
      </p:sp>
    </p:spTree>
    <p:extLst>
      <p:ext uri="{BB962C8B-B14F-4D97-AF65-F5344CB8AC3E}">
        <p14:creationId xmlns:p14="http://schemas.microsoft.com/office/powerpoint/2010/main" val="5053578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3600" dirty="0"/>
              <a:t>۶۰ درصد بیماران افسرده فکر خودکشی دارند و ۱۵ درصدشان دست به خودکشی می‌زنند.</a:t>
            </a:r>
            <a:endParaRPr lang="en-US" sz="3600"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829050"/>
            <a:ext cx="4648200" cy="302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67200" y="3829050"/>
            <a:ext cx="4876801" cy="30289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33716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smtClean="0"/>
              <a:t>شامل بیماری های یک قطبی و دو قطبی اند</a:t>
            </a:r>
            <a:r>
              <a:rPr lang="en-US" dirty="0" smtClean="0"/>
              <a:t>.</a:t>
            </a:r>
            <a:endParaRPr lang="fa-IR" dirty="0" smtClean="0"/>
          </a:p>
          <a:p>
            <a:pPr algn="r" rtl="1"/>
            <a:endParaRPr lang="fa-IR" dirty="0" smtClean="0"/>
          </a:p>
          <a:p>
            <a:pPr algn="r" rtl="1"/>
            <a:r>
              <a:rPr lang="fa-IR" dirty="0" smtClean="0"/>
              <a:t>در بیماری یک قطبی علائمی مثل از دست دادن علاقه، اختلال خواب، تغییر اشتها، و وزن بدن و احساس بی ارزش بودن، احساس گناه، افکار خودکشی و کاهش تمرکز.</a:t>
            </a:r>
            <a:endParaRPr lang="en-US" dirty="0" smtClean="0"/>
          </a:p>
          <a:p>
            <a:pPr algn="r" rtl="1"/>
            <a:r>
              <a:rPr lang="fa-IR" dirty="0" smtClean="0"/>
              <a:t>بیماری دو قطبی دارای علائم بزرگ بینی، خودبینی و خودستایی و کاهش خواب، پرچانگی، افکار تقدم جویانه، رفتار افراطی و اغراق آمیز بودن در فعالیت های لذت بخش.</a:t>
            </a:r>
            <a:endParaRPr lang="en-US" dirty="0" smtClean="0"/>
          </a:p>
          <a:p>
            <a:pPr algn="r" rtl="1"/>
            <a:endParaRPr lang="en-US" dirty="0" smtClean="0"/>
          </a:p>
          <a:p>
            <a:pPr algn="r" rtl="1"/>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smtClean="0"/>
              <a:t>دارودرمانی افسردگی</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pPr algn="r" rtl="1"/>
            <a:r>
              <a:rPr lang="fa-IR" sz="2000" dirty="0" smtClean="0"/>
              <a:t> دارو مورد مصرف شامل:</a:t>
            </a:r>
            <a:endParaRPr lang="en-US" sz="2000" dirty="0" smtClean="0"/>
          </a:p>
          <a:p>
            <a:pPr algn="r" rtl="1"/>
            <a:r>
              <a:rPr lang="fa-IR" sz="2000" dirty="0" smtClean="0"/>
              <a:t>1. ضدافسردگی های سه حلقه ای</a:t>
            </a:r>
            <a:endParaRPr lang="en-US" sz="2000" dirty="0" smtClean="0"/>
          </a:p>
          <a:p>
            <a:pPr algn="r" rtl="1"/>
            <a:r>
              <a:rPr lang="fa-IR" sz="2000" dirty="0" smtClean="0"/>
              <a:t>2.مهارکننده های منوآمین اکسیداز</a:t>
            </a:r>
            <a:r>
              <a:rPr lang="en-US" sz="2000" dirty="0" smtClean="0"/>
              <a:t> </a:t>
            </a:r>
          </a:p>
          <a:p>
            <a:pPr algn="r" rtl="1"/>
            <a:r>
              <a:rPr lang="fa-IR" sz="2000" dirty="0" smtClean="0"/>
              <a:t>3.مهار کننده اختصاصی بازجذب سروتونین</a:t>
            </a:r>
          </a:p>
          <a:p>
            <a:pPr algn="r" rtl="1"/>
            <a:r>
              <a:rPr lang="fa-IR" sz="2000" dirty="0" smtClean="0"/>
              <a:t>4-مهار کننده های بازجذب سروتونین و نور اپی نفرین</a:t>
            </a:r>
          </a:p>
          <a:p>
            <a:pPr algn="r" rtl="1"/>
            <a:r>
              <a:rPr lang="fa-IR" sz="2000" dirty="0" smtClean="0"/>
              <a:t>5-ضد افسردگیهای چهار و یک حلقه ای</a:t>
            </a:r>
          </a:p>
          <a:p>
            <a:pPr algn="r" rtl="1"/>
            <a:r>
              <a:rPr lang="fa-IR" sz="2000" dirty="0" smtClean="0"/>
              <a:t>6-تعدیل کننده های </a:t>
            </a:r>
            <a:r>
              <a:rPr lang="en-US" sz="2000" dirty="0" smtClean="0"/>
              <a:t>5HT2</a:t>
            </a:r>
            <a:endParaRPr lang="fa-IR" sz="2000" dirty="0" smtClean="0"/>
          </a:p>
          <a:p>
            <a:pPr algn="r" rtl="1"/>
            <a:r>
              <a:rPr lang="fa-IR" sz="2000" dirty="0" smtClean="0"/>
              <a:t>آغاز اثر همه ی آنها با تاخیر 2 تا 6 هفته است</a:t>
            </a:r>
            <a:endParaRPr lang="en-US" sz="2000" dirty="0" smtClean="0"/>
          </a:p>
          <a:p>
            <a:pPr algn="r" rtl="1"/>
            <a:r>
              <a:rPr lang="fa-IR" sz="2000" dirty="0" smtClean="0"/>
              <a:t>برای بروز اثر نیاز به تغییرات بیوشیمیایی و فیزیولوژیک و عملکرد منوآمینرژیک و  عصبی است </a:t>
            </a:r>
            <a:endParaRPr lang="en-US" sz="2000" dirty="0" smtClean="0"/>
          </a:p>
          <a:p>
            <a:pPr algn="r" rtl="1"/>
            <a:r>
              <a:rPr lang="fa-IR" sz="2000" dirty="0" smtClean="0"/>
              <a:t>داروهای </a:t>
            </a:r>
            <a:r>
              <a:rPr lang="en-US" sz="2000" dirty="0" smtClean="0"/>
              <a:t>SSRIs</a:t>
            </a:r>
            <a:r>
              <a:rPr lang="fa-IR" sz="2000" dirty="0" smtClean="0"/>
              <a:t> و </a:t>
            </a:r>
            <a:r>
              <a:rPr lang="en-US" sz="2000" dirty="0" smtClean="0"/>
              <a:t>SNRIs</a:t>
            </a:r>
            <a:r>
              <a:rPr lang="fa-IR" sz="2000" dirty="0" smtClean="0"/>
              <a:t> بهتر تحمل می شوند و عوارض کمی دارند</a:t>
            </a:r>
            <a:r>
              <a:rPr lang="fa-IR" dirty="0" smtClean="0"/>
              <a:t>.</a:t>
            </a:r>
            <a:endParaRPr lang="en-US" dirty="0" smtClean="0"/>
          </a:p>
          <a:p>
            <a:pPr algn="r" rtl="1"/>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smtClean="0"/>
              <a:t>مکانیسم اثر:</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algn="r" rtl="1"/>
            <a:r>
              <a:rPr lang="fa-IR" dirty="0" smtClean="0"/>
              <a:t>این داروها باعث افزایش فعالیت پیام رسانی توسط</a:t>
            </a:r>
            <a:r>
              <a:rPr lang="en-US" dirty="0" smtClean="0"/>
              <a:t> CAMP</a:t>
            </a:r>
            <a:r>
              <a:rPr lang="fa-IR" dirty="0" smtClean="0"/>
              <a:t> میشوند.</a:t>
            </a:r>
            <a:endParaRPr lang="en-US" dirty="0" smtClean="0"/>
          </a:p>
          <a:p>
            <a:pPr algn="r" rtl="1"/>
            <a:r>
              <a:rPr lang="en-US" dirty="0" smtClean="0"/>
              <a:t>CAMP → AC→ PKA→</a:t>
            </a:r>
          </a:p>
          <a:p>
            <a:pPr algn="r" rtl="1"/>
            <a:r>
              <a:rPr lang="fa-IR" dirty="0" smtClean="0"/>
              <a:t>افزایش فسفوریلاسیون و افزایش فعالیت پروتئین </a:t>
            </a:r>
            <a:r>
              <a:rPr lang="en-US" dirty="0" smtClean="0"/>
              <a:t>CREB</a:t>
            </a:r>
            <a:r>
              <a:rPr lang="fa-IR" dirty="0" smtClean="0"/>
              <a:t> در قشر مغز و هیپوکامپ می شود.</a:t>
            </a:r>
            <a:endParaRPr lang="en-US" dirty="0" smtClean="0"/>
          </a:p>
          <a:p>
            <a:pPr rtl="1"/>
            <a:r>
              <a:rPr lang="en-US" dirty="0" smtClean="0"/>
              <a:t> ←CREB</a:t>
            </a:r>
            <a:r>
              <a:rPr lang="fa-IR" dirty="0" smtClean="0"/>
              <a:t>بیان ژن راتعدیل می کند</a:t>
            </a:r>
            <a:r>
              <a:rPr lang="en-US" dirty="0" smtClean="0"/>
              <a:t>←</a:t>
            </a:r>
            <a:r>
              <a:rPr lang="fa-IR" dirty="0" smtClean="0"/>
              <a:t> برای ادامه ی حیات عصب و حافظه طولانی موثر است.</a:t>
            </a:r>
            <a:endParaRPr lang="en-US" dirty="0" smtClean="0"/>
          </a:p>
          <a:p>
            <a:pPr algn="r" rtl="1"/>
            <a:r>
              <a:rPr lang="fa-IR" dirty="0" smtClean="0"/>
              <a:t>با مصرف داروی ضد افسردگی به مدت طولانی و تقویت انتقال سروتونرژیک، مسیر پیام رسانی </a:t>
            </a:r>
            <a:r>
              <a:rPr lang="en-US" dirty="0" smtClean="0"/>
              <a:t>CAMP</a:t>
            </a:r>
            <a:r>
              <a:rPr lang="fa-IR" dirty="0" smtClean="0"/>
              <a:t> فعال میشود.</a:t>
            </a:r>
            <a:endParaRPr lang="en-US" dirty="0" smtClean="0"/>
          </a:p>
          <a:p>
            <a:pPr algn="r" rtl="1"/>
            <a:r>
              <a:rPr lang="fa-IR" dirty="0" smtClean="0"/>
              <a:t>یکی از ژنهای مورد هدف این داروها ژن </a:t>
            </a:r>
            <a:r>
              <a:rPr lang="en-US" dirty="0" smtClean="0"/>
              <a:t>BD NF </a:t>
            </a:r>
            <a:r>
              <a:rPr lang="fa-IR" dirty="0" smtClean="0"/>
              <a:t> است.</a:t>
            </a:r>
            <a:endParaRPr lang="en-US" dirty="0" smtClean="0"/>
          </a:p>
          <a:p>
            <a:pPr algn="r" rtl="1"/>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ضد افسردگی های سه حلقه ای</a:t>
            </a:r>
            <a:r>
              <a:rPr lang="en-US" dirty="0" smtClean="0"/>
              <a:t> TCAS</a:t>
            </a:r>
            <a:endParaRPr lang="en-US" dirty="0"/>
          </a:p>
        </p:txBody>
      </p:sp>
      <p:sp>
        <p:nvSpPr>
          <p:cNvPr id="3" name="Content Placeholder 2"/>
          <p:cNvSpPr>
            <a:spLocks noGrp="1"/>
          </p:cNvSpPr>
          <p:nvPr>
            <p:ph idx="1"/>
          </p:nvPr>
        </p:nvSpPr>
        <p:spPr/>
        <p:txBody>
          <a:bodyPr>
            <a:normAutofit lnSpcReduction="10000"/>
          </a:bodyPr>
          <a:lstStyle/>
          <a:p>
            <a:pPr algn="r" rtl="1"/>
            <a:r>
              <a:rPr lang="fa-IR" sz="2000" dirty="0" smtClean="0"/>
              <a:t>ساختار شیمیایی فنوتیازینی دارند</a:t>
            </a:r>
            <a:endParaRPr lang="en-US" sz="2000" dirty="0" smtClean="0"/>
          </a:p>
          <a:p>
            <a:pPr algn="r" rtl="1"/>
            <a:r>
              <a:rPr lang="fa-IR" sz="2000" dirty="0" smtClean="0"/>
              <a:t>در افراد نرمال تمایل به ایجاد خواب آلودگی و خستگی دارند</a:t>
            </a:r>
            <a:endParaRPr lang="en-US" sz="2000" dirty="0" smtClean="0"/>
          </a:p>
          <a:p>
            <a:pPr algn="r" rtl="1"/>
            <a:r>
              <a:rPr lang="fa-IR" sz="2000" dirty="0" smtClean="0"/>
              <a:t>در افراد افسرده باعث ترفیع خلق و خو شده و باعث افزایش احساس علاقه و فعالیت می شوند که بعد از 2 تا 6 هفته ظاهر می شوند.</a:t>
            </a:r>
            <a:endParaRPr lang="en-US" sz="2000" dirty="0" smtClean="0"/>
          </a:p>
          <a:p>
            <a:pPr algn="r" rtl="1"/>
            <a:r>
              <a:rPr lang="fa-IR" sz="2000" dirty="0" smtClean="0"/>
              <a:t>مهارکننده های برداشت مجدد نورآدرنالین و سروتونین اند.</a:t>
            </a:r>
            <a:endParaRPr lang="en-US" sz="2000" dirty="0" smtClean="0"/>
          </a:p>
          <a:p>
            <a:pPr algn="r" rtl="1"/>
            <a:r>
              <a:rPr lang="fa-IR" sz="2000" dirty="0" smtClean="0"/>
              <a:t>دزپیرامین و نورتریپتیلین مهارکننده برداشت نورآدرنالین اند.</a:t>
            </a:r>
            <a:endParaRPr lang="en-US" sz="2000" dirty="0" smtClean="0"/>
          </a:p>
          <a:p>
            <a:pPr algn="r" rtl="1"/>
            <a:r>
              <a:rPr lang="fa-IR" sz="2000" dirty="0" smtClean="0"/>
              <a:t>ایمیپرامین و آمی تریپتیلین برداشت سروتونین را مهار می کنند.</a:t>
            </a:r>
            <a:endParaRPr lang="en-US" sz="2000" dirty="0" smtClean="0"/>
          </a:p>
          <a:p>
            <a:pPr algn="r" rtl="1"/>
            <a:r>
              <a:rPr lang="fa-IR" sz="2000" dirty="0" smtClean="0"/>
              <a:t>سه حلقه ای دارای آمین نوع 3 دمتیله می شود و به آمین نوع 2 تبدیل می شود.</a:t>
            </a:r>
            <a:endParaRPr lang="en-US" sz="2000" dirty="0" smtClean="0"/>
          </a:p>
          <a:p>
            <a:pPr algn="r" rtl="1"/>
            <a:r>
              <a:rPr lang="fa-IR" sz="2000" dirty="0" smtClean="0"/>
              <a:t>ایمیپرامین ← دزیپرامین و آمی تریپتیلین ← نورتریپتیلین</a:t>
            </a:r>
            <a:endParaRPr lang="en-US" sz="2000" dirty="0" smtClean="0"/>
          </a:p>
          <a:p>
            <a:pPr algn="r" rtl="1"/>
            <a:r>
              <a:rPr lang="fa-IR" sz="2000" dirty="0" smtClean="0"/>
              <a:t>اثر بر گیرنده های مختلف در </a:t>
            </a:r>
            <a:r>
              <a:rPr lang="en-US" sz="2000" dirty="0" smtClean="0"/>
              <a:t>CNS</a:t>
            </a:r>
            <a:r>
              <a:rPr lang="fa-IR" sz="2000" dirty="0" smtClean="0"/>
              <a:t> دارند که باعث بروز عوارض مختلف می شوند.</a:t>
            </a:r>
            <a:endParaRPr lang="en-US" sz="2000" dirty="0" smtClean="0"/>
          </a:p>
          <a:p>
            <a:pPr algn="r" rtl="1"/>
            <a:r>
              <a:rPr lang="fa-IR" dirty="0" smtClean="0"/>
              <a:t>ا</a:t>
            </a:r>
            <a:r>
              <a:rPr lang="fa-IR" sz="2400" dirty="0" smtClean="0"/>
              <a:t>ین اثرات جانبی شامل اثر آنتی کولینرژیکی (آمین نوع سوم) بلاکرهای </a:t>
            </a:r>
            <a:r>
              <a:rPr lang="en-US" sz="2400" dirty="0" smtClean="0"/>
              <a:t>H </a:t>
            </a:r>
            <a:r>
              <a:rPr lang="fa-IR" sz="2400" dirty="0" smtClean="0"/>
              <a:t> وα یک هستند که اثر سداتیو و هیپوتانسیون ایجاد می کنند.</a:t>
            </a:r>
            <a:endParaRPr lang="en-US" sz="2400" dirty="0" smtClean="0"/>
          </a:p>
          <a:p>
            <a:pPr algn="r" rtl="1"/>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smtClean="0"/>
              <a:t>کینتیک ضد افسردگی سه حلقه ای</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algn="r" rtl="1"/>
            <a:r>
              <a:rPr lang="fa-IR" sz="2000" dirty="0" smtClean="0"/>
              <a:t>از دستگاه گوارش کامل جذب می شوند</a:t>
            </a:r>
            <a:r>
              <a:rPr lang="fa-IR" dirty="0" smtClean="0"/>
              <a:t>.</a:t>
            </a:r>
            <a:endParaRPr lang="en-US" dirty="0" smtClean="0"/>
          </a:p>
          <a:p>
            <a:pPr algn="r" rtl="1"/>
            <a:r>
              <a:rPr lang="fa-IR" dirty="0" smtClean="0"/>
              <a:t>نیمه عمر آنها 9 تا 20 ساعت است.</a:t>
            </a:r>
          </a:p>
          <a:p>
            <a:pPr algn="r" rtl="1"/>
            <a:r>
              <a:rPr lang="fa-IR" dirty="0" smtClean="0"/>
              <a:t>تاخیر در بروز اثر به علت زمان رسیدن به غلظت پایدار کافی و ایجاد تغییر در مسیر سروتونرژیک و نورآدرنرژیک است.</a:t>
            </a:r>
            <a:endParaRPr lang="en-US" dirty="0" smtClean="0"/>
          </a:p>
          <a:p>
            <a:pPr algn="r" rtl="1"/>
            <a:r>
              <a:rPr lang="fa-IR" dirty="0" smtClean="0"/>
              <a:t>در افراد مسن دوز کمتر استفاده می شود چون سریع سمیت ایجاد می کنند.</a:t>
            </a:r>
            <a:endParaRPr lang="en-US" dirty="0" smtClean="0"/>
          </a:p>
          <a:p>
            <a:pPr algn="r" rtl="1"/>
            <a:endParaRPr lang="en-US" dirty="0" smtClean="0"/>
          </a:p>
          <a:p>
            <a:pPr algn="l" rtl="1"/>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t>اثرات جانبی:</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algn="r" rtl="1"/>
            <a:r>
              <a:rPr lang="fa-IR" sz="2000" dirty="0" smtClean="0"/>
              <a:t>اثرآنتی کولینرژیک: تاری دید، خشکی دهان، یبوست و خطر گلوکوم</a:t>
            </a:r>
            <a:endParaRPr lang="en-US" sz="2000" dirty="0" smtClean="0"/>
          </a:p>
          <a:p>
            <a:pPr algn="r" rtl="1"/>
            <a:r>
              <a:rPr lang="fa-IR" sz="2000" dirty="0" smtClean="0"/>
              <a:t>در افراد مبتلا به گلوکومای با زاویه تنگ یا هیپرتروفی پروستات با احتیاط تجویز می شوند.</a:t>
            </a:r>
            <a:endParaRPr lang="en-US" sz="2000" dirty="0" smtClean="0"/>
          </a:p>
          <a:p>
            <a:pPr algn="r" rtl="1"/>
            <a:r>
              <a:rPr lang="fa-IR" sz="2000" dirty="0" smtClean="0"/>
              <a:t>عوارض قلبی – عروقی: هیپوتانسیون وضعیتی، تاکیکاردی، هیپرتانسیون، تغییر در </a:t>
            </a:r>
            <a:r>
              <a:rPr lang="en-US" sz="2000" dirty="0" smtClean="0"/>
              <a:t>ECG</a:t>
            </a:r>
            <a:r>
              <a:rPr lang="fa-IR" sz="2000" dirty="0" smtClean="0"/>
              <a:t>، آریتمی و آسیب در هدایت و نارسایی احتقانی قلب</a:t>
            </a:r>
            <a:endParaRPr lang="en-US" sz="2000" dirty="0" smtClean="0"/>
          </a:p>
          <a:p>
            <a:pPr algn="r" rtl="1"/>
            <a:r>
              <a:rPr lang="fa-IR" sz="2000" dirty="0" smtClean="0"/>
              <a:t>عوارض </a:t>
            </a:r>
            <a:r>
              <a:rPr lang="en-US" sz="2000" dirty="0" smtClean="0"/>
              <a:t>CNS</a:t>
            </a:r>
            <a:r>
              <a:rPr lang="fa-IR" sz="2000" dirty="0" smtClean="0"/>
              <a:t>: انهایی که آمین نوع 3 دارند خواب آلودگی عادی است در 10 درصد مسن ها لرزش سریع ..... در دست ها ایجاد می شود (با پروپرانولول درمان می شود).</a:t>
            </a:r>
            <a:endParaRPr lang="en-US" sz="2000" dirty="0" smtClean="0"/>
          </a:p>
          <a:p>
            <a:pPr algn="r" rtl="1"/>
            <a:r>
              <a:rPr lang="fa-IR" sz="2000" dirty="0" smtClean="0"/>
              <a:t>آستانه تشنج را پایین می آورند. و حملات تونیک و کلونیک ایجاد می کنند.</a:t>
            </a:r>
            <a:endParaRPr lang="en-US" sz="2000" dirty="0" smtClean="0"/>
          </a:p>
          <a:p>
            <a:pPr algn="r" rtl="1"/>
            <a:r>
              <a:rPr lang="fa-IR" sz="2000" dirty="0" smtClean="0"/>
              <a:t>قطع مصرف ناگهانی در مصرف طولانی آنها سندرم محرومیت ایجاد می کند. </a:t>
            </a:r>
            <a:endParaRPr lang="en-US" sz="2000" dirty="0" smtClean="0"/>
          </a:p>
          <a:p>
            <a:pPr algn="r" rtl="1"/>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t>تداخل دارویی:</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algn="r" rtl="1"/>
            <a:r>
              <a:rPr lang="fa-IR" dirty="0" smtClean="0"/>
              <a:t>مصرف </a:t>
            </a:r>
            <a:r>
              <a:rPr lang="en-US" dirty="0" smtClean="0"/>
              <a:t>TCA </a:t>
            </a:r>
            <a:r>
              <a:rPr lang="fa-IR" dirty="0" smtClean="0"/>
              <a:t> و </a:t>
            </a:r>
            <a:r>
              <a:rPr lang="en-US" dirty="0" smtClean="0"/>
              <a:t>MAOI</a:t>
            </a:r>
            <a:r>
              <a:rPr lang="fa-IR" dirty="0" smtClean="0"/>
              <a:t> باعث هیپوتانسیون و بالارفتن دمای بدن می شوند.</a:t>
            </a:r>
            <a:endParaRPr lang="en-US" dirty="0" smtClean="0"/>
          </a:p>
          <a:p>
            <a:pPr algn="r" rtl="1"/>
            <a:r>
              <a:rPr lang="fa-IR" dirty="0" smtClean="0"/>
              <a:t>مصرف همزمان با آمین های سیمپاتومیمتیک باعث هیپرتانسیون شدید می شوند.</a:t>
            </a:r>
            <a:endParaRPr lang="en-US" dirty="0" smtClean="0"/>
          </a:p>
          <a:p>
            <a:pPr algn="r" rtl="1"/>
            <a:r>
              <a:rPr lang="fa-IR" dirty="0" smtClean="0"/>
              <a:t>مصرف همزمان با آنتی هیپرتانسیون ها مثل گوانیتیدین اثر آنتی هیپرتانسیونی آنها را کاهش می دهد.</a:t>
            </a:r>
            <a:endParaRPr lang="en-US" dirty="0" smtClean="0"/>
          </a:p>
          <a:p>
            <a:pPr algn="r" rtl="1"/>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smtClean="0"/>
              <a:t>سمیت:</a:t>
            </a:r>
            <a:r>
              <a:rPr lang="en-US" dirty="0" smtClean="0"/>
              <a:t/>
            </a:r>
            <a:br>
              <a:rPr lang="en-US" dirty="0" smtClean="0"/>
            </a:br>
            <a:endParaRPr lang="en-US" dirty="0"/>
          </a:p>
        </p:txBody>
      </p:sp>
      <p:sp>
        <p:nvSpPr>
          <p:cNvPr id="3" name="Content Placeholder 2"/>
          <p:cNvSpPr>
            <a:spLocks noGrp="1"/>
          </p:cNvSpPr>
          <p:nvPr>
            <p:ph idx="1"/>
          </p:nvPr>
        </p:nvSpPr>
        <p:spPr>
          <a:xfrm>
            <a:off x="457200" y="1981200"/>
            <a:ext cx="8229600" cy="4389120"/>
          </a:xfrm>
        </p:spPr>
        <p:txBody>
          <a:bodyPr>
            <a:normAutofit lnSpcReduction="10000"/>
          </a:bodyPr>
          <a:lstStyle/>
          <a:p>
            <a:pPr algn="r" rtl="1"/>
            <a:r>
              <a:rPr lang="fa-IR" sz="2200" dirty="0" smtClean="0"/>
              <a:t>شکل سمیت مثل سمیت آنتی کولینرژیکی است، حملات میوکلونیک، هیپرپیرکسی، هیپوتانسیون، آسیب قدرت انقباضی و هدایت عضله قلبی، آریتمی بطنی و در نهایت کوما</a:t>
            </a:r>
            <a:endParaRPr lang="en-US" sz="2200" dirty="0" smtClean="0"/>
          </a:p>
          <a:p>
            <a:pPr algn="r" rtl="1"/>
            <a:r>
              <a:rPr lang="fa-IR" sz="2200" dirty="0" smtClean="0"/>
              <a:t>درمان مسمومیت شامل شستشوی روتین معده برای درمان اثرات آنتی کولینرژیک مرکزی</a:t>
            </a:r>
            <a:endParaRPr lang="en-US" sz="2200" dirty="0" smtClean="0"/>
          </a:p>
          <a:p>
            <a:pPr algn="r" rtl="1"/>
            <a:r>
              <a:rPr lang="fa-IR" sz="2200" dirty="0" smtClean="0"/>
              <a:t>تزریق فیزوستیگمین 1 تا 2 میلی گرم از راه وریدی انجام می شود. </a:t>
            </a:r>
            <a:endParaRPr lang="en-US" sz="2200" dirty="0" smtClean="0"/>
          </a:p>
          <a:p>
            <a:pPr algn="r" rtl="1"/>
            <a:r>
              <a:rPr lang="fa-IR" sz="2200" dirty="0" smtClean="0"/>
              <a:t>انتخاب دارو: بر اساس شرایط بیمار است وجود بیماری قلبی و تحمل بیمار مهم است.</a:t>
            </a:r>
            <a:endParaRPr lang="en-US" sz="2200" dirty="0" smtClean="0"/>
          </a:p>
          <a:p>
            <a:pPr algn="r" rtl="1"/>
            <a:r>
              <a:rPr lang="fa-IR" sz="2200" dirty="0" smtClean="0"/>
              <a:t>در افراد دچار بی خوابی از آمی تریپتیلین که اثر خواب آور دارد استفاده می شود.</a:t>
            </a:r>
            <a:endParaRPr lang="en-US" sz="2200" dirty="0" smtClean="0"/>
          </a:p>
          <a:p>
            <a:pPr algn="r" rtl="1"/>
            <a:r>
              <a:rPr lang="fa-IR" sz="2200" dirty="0" smtClean="0"/>
              <a:t>در افراد دچار سرگیجه و هیپوتانسیون وضعیتی از نورتریپتیلین استفاده می شود.</a:t>
            </a:r>
            <a:endParaRPr lang="en-US" sz="2200" dirty="0" smtClean="0"/>
          </a:p>
          <a:p>
            <a:pPr algn="r" rtl="1"/>
            <a:r>
              <a:rPr lang="en-US" sz="2200" dirty="0" smtClean="0"/>
              <a:t>SSRI</a:t>
            </a:r>
            <a:r>
              <a:rPr lang="fa-IR" sz="2200" dirty="0" smtClean="0"/>
              <a:t> برای افراد با بیماری قلبی انتخابی هستند.</a:t>
            </a:r>
          </a:p>
          <a:p>
            <a:pPr algn="r" rtl="1"/>
            <a:r>
              <a:rPr lang="fa-IR" sz="2200" dirty="0" smtClean="0"/>
              <a:t>در سندرم درد عصبی مزمن مثل درد عصب سه قلو یا سندرم درد پس از تروما ازآمی تریپتیلین و نور تریپتیلین با دوز کمتر از ضد افسردگی استفاده می شوند.</a:t>
            </a:r>
            <a:endParaRPr lang="en-US" sz="2200" dirty="0" smtClean="0"/>
          </a:p>
          <a:p>
            <a:pPr algn="r" rtl="1"/>
            <a:endParaRPr lang="en-US" dirty="0" smtClean="0"/>
          </a:p>
          <a:p>
            <a:pPr algn="r" rtl="1"/>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t>مهارکننده های منو آمین اکسیداز:</a:t>
            </a:r>
            <a:r>
              <a:rPr lang="en-US" dirty="0" smtClean="0"/>
              <a:t/>
            </a:r>
            <a:br>
              <a:rPr lang="en-US" dirty="0" smtClean="0"/>
            </a:br>
            <a:endParaRPr lang="en-US" dirty="0"/>
          </a:p>
        </p:txBody>
      </p:sp>
      <p:sp>
        <p:nvSpPr>
          <p:cNvPr id="3" name="Content Placeholder 2"/>
          <p:cNvSpPr>
            <a:spLocks noGrp="1"/>
          </p:cNvSpPr>
          <p:nvPr>
            <p:ph idx="1"/>
          </p:nvPr>
        </p:nvSpPr>
        <p:spPr/>
        <p:txBody>
          <a:bodyPr>
            <a:normAutofit lnSpcReduction="10000"/>
          </a:bodyPr>
          <a:lstStyle/>
          <a:p>
            <a:pPr algn="r" rtl="1"/>
            <a:r>
              <a:rPr lang="fa-IR" sz="2000" dirty="0" smtClean="0"/>
              <a:t>در سال 1951 با کشف داروی ایزونیازید به ماهیت این داروها پی بردند.</a:t>
            </a:r>
          </a:p>
          <a:p>
            <a:pPr algn="r" rtl="1"/>
            <a:r>
              <a:rPr lang="fa-IR" sz="2000" dirty="0" smtClean="0"/>
              <a:t>با مصرف این داروها و مهار آنزیم</a:t>
            </a:r>
            <a:r>
              <a:rPr lang="en-US" sz="2000" dirty="0" smtClean="0"/>
              <a:t>MAO </a:t>
            </a:r>
            <a:r>
              <a:rPr lang="fa-IR" sz="2000" dirty="0" smtClean="0"/>
              <a:t> مقدار سروتونین، دوپامین و نورآدرنالین در بدن زیاد میشود.</a:t>
            </a:r>
            <a:endParaRPr lang="en-US" sz="2000" dirty="0" smtClean="0"/>
          </a:p>
          <a:p>
            <a:pPr algn="r" rtl="1"/>
            <a:r>
              <a:rPr lang="fa-IR" sz="2000" dirty="0" smtClean="0"/>
              <a:t>افزایش نورآدرنالین ← غیرحساس شدن گیرند های α دو آدرنرژیک مهاری← افزایش آزادشدن سروتونین← افزایش فعالیت سروتونین در مغز</a:t>
            </a:r>
            <a:endParaRPr lang="en-US" sz="2000" dirty="0" smtClean="0"/>
          </a:p>
          <a:p>
            <a:pPr algn="r" rtl="1"/>
            <a:r>
              <a:rPr lang="fa-IR" sz="2000" dirty="0" smtClean="0"/>
              <a:t>برای بروز اثر بالیی دو تا سه روز زمان نیاز است.</a:t>
            </a:r>
            <a:endParaRPr lang="en-US" sz="2000" dirty="0" smtClean="0"/>
          </a:p>
          <a:p>
            <a:pPr algn="r" rtl="1"/>
            <a:r>
              <a:rPr lang="fa-IR" sz="2000" dirty="0" smtClean="0"/>
              <a:t>جذب گوارشی خوبی دارند.</a:t>
            </a:r>
            <a:endParaRPr lang="en-US" sz="2000" dirty="0" smtClean="0"/>
          </a:p>
          <a:p>
            <a:pPr algn="r" rtl="1"/>
            <a:r>
              <a:rPr lang="en-US" sz="2000" dirty="0" smtClean="0"/>
              <a:t>MAO</a:t>
            </a:r>
            <a:r>
              <a:rPr lang="fa-IR" sz="2000" dirty="0" smtClean="0"/>
              <a:t> را به طور برگشت ناپذیر مهار می کنند.</a:t>
            </a:r>
            <a:endParaRPr lang="en-US" sz="2000" dirty="0" smtClean="0"/>
          </a:p>
          <a:p>
            <a:pPr algn="r" rtl="1"/>
            <a:r>
              <a:rPr lang="fa-IR" sz="2000" dirty="0" smtClean="0"/>
              <a:t>برای اتمام اثر یک هفته زمان نیاز است.</a:t>
            </a:r>
          </a:p>
          <a:p>
            <a:pPr algn="r" rtl="1"/>
            <a:r>
              <a:rPr lang="fa-IR" sz="2000" dirty="0" smtClean="0"/>
              <a:t>مشتقات هیدرازینی(فنلزین –ایزوکربوکسازید)-غیر هیدرازینی(ترانیل سیپرومین-سلژیلین-موکلوبماید).</a:t>
            </a:r>
          </a:p>
          <a:p>
            <a:pPr algn="r" rtl="1"/>
            <a:r>
              <a:rPr lang="fa-IR" sz="2000" dirty="0" smtClean="0"/>
              <a:t>هیدرازین ها و ترانیل سیپرومین به شکل برگشت ناپذیر و غیر انتخابی به </a:t>
            </a:r>
            <a:r>
              <a:rPr lang="en-US" sz="2000" dirty="0" smtClean="0"/>
              <a:t>MAO-A</a:t>
            </a:r>
            <a:r>
              <a:rPr lang="fa-IR" sz="2000" dirty="0" smtClean="0"/>
              <a:t>و</a:t>
            </a:r>
            <a:r>
              <a:rPr lang="en-US" sz="2000" dirty="0" smtClean="0"/>
              <a:t>MAO-B</a:t>
            </a:r>
            <a:r>
              <a:rPr lang="fa-IR" sz="2000" dirty="0" smtClean="0"/>
              <a:t> متصل میشوند.بقیه موارد برگشت پذیرند.</a:t>
            </a:r>
            <a:endParaRPr lang="en-US" sz="2000" dirty="0" smtClean="0"/>
          </a:p>
          <a:p>
            <a:pPr algn="r" rtl="1"/>
            <a:endParaRPr lang="en-US" sz="2000" dirty="0" smtClean="0"/>
          </a:p>
          <a:p>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fa-IR" dirty="0" smtClean="0"/>
              <a:t>عوارض جانبی:</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algn="r" rtl="1"/>
            <a:r>
              <a:rPr lang="fa-IR" dirty="0" smtClean="0"/>
              <a:t>اثر بی خوابی دارند.</a:t>
            </a:r>
            <a:endParaRPr lang="en-US" dirty="0" smtClean="0"/>
          </a:p>
          <a:p>
            <a:pPr algn="r" rtl="1"/>
            <a:r>
              <a:rPr lang="fa-IR" dirty="0" smtClean="0"/>
              <a:t>ترانیل سیپرومین اثر تحریکی دارد در بعضی افراد (شبیه آمفتامین است واثر سیمپاتومیمتیک).</a:t>
            </a:r>
            <a:endParaRPr lang="en-US" dirty="0" smtClean="0"/>
          </a:p>
          <a:p>
            <a:pPr algn="r" rtl="1"/>
            <a:r>
              <a:rPr lang="fa-IR" dirty="0" smtClean="0"/>
              <a:t>سایر عوارض: تحریک پذیری، آتاکسی، حملات تشنجی، هیپوتانسیون وضعیتی، سرگیجه، خشکی دهان، ناتوانی جنسی، احتباس ادراری و یبوست (اثر شبه آتروپینی).</a:t>
            </a:r>
            <a:endParaRPr lang="en-US" dirty="0" smtClean="0"/>
          </a:p>
          <a:p>
            <a:pPr algn="r" rtl="1"/>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t>تداخلات دارویی:</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algn="r" rtl="1"/>
            <a:r>
              <a:rPr lang="fa-IR" sz="2000" dirty="0" smtClean="0"/>
              <a:t>مصرف همزمان با سه حلقه ای ها، رزرپین و </a:t>
            </a:r>
            <a:r>
              <a:rPr lang="en-US" sz="2000" dirty="0" smtClean="0"/>
              <a:t>L1</a:t>
            </a:r>
            <a:r>
              <a:rPr lang="fa-IR" sz="2000" dirty="0" smtClean="0"/>
              <a:t> دوپا منجر به هیپرتانسیون، تاکیکاردی، بیقراری، سردرد و خونریزی داخل جمجمه ای می شوند.</a:t>
            </a:r>
            <a:endParaRPr lang="en-US" sz="2000" dirty="0" smtClean="0"/>
          </a:p>
          <a:p>
            <a:pPr algn="r" rtl="1"/>
            <a:r>
              <a:rPr lang="fa-IR" sz="2000" dirty="0" smtClean="0"/>
              <a:t>مصرف با غذاهای غنی از تیرامین (پنیرکهنه، موز، آبجو، شراب، محصول تخمیری و ماست).واکنش هایپرتانسیون ایجاد می کند.</a:t>
            </a:r>
            <a:endParaRPr lang="en-US" sz="2000" dirty="0" smtClean="0"/>
          </a:p>
          <a:p>
            <a:pPr algn="r" rtl="1"/>
            <a:r>
              <a:rPr lang="fa-IR" sz="2000" dirty="0" smtClean="0"/>
              <a:t>این هایپرتانسیون را با آلفابلاکر مثل فنتولامین و کلسیم بلاکرها مثل تیفدیپین درمان می شوند.</a:t>
            </a:r>
            <a:endParaRPr lang="en-US" sz="2000" dirty="0" smtClean="0"/>
          </a:p>
          <a:p>
            <a:pPr algn="r" rtl="1"/>
            <a:r>
              <a:rPr lang="fa-IR" sz="2000" dirty="0" smtClean="0"/>
              <a:t>مصرف </a:t>
            </a:r>
            <a:r>
              <a:rPr lang="en-US" sz="2000" dirty="0" smtClean="0"/>
              <a:t>MAOI </a:t>
            </a:r>
            <a:r>
              <a:rPr lang="fa-IR" sz="2000" dirty="0" smtClean="0"/>
              <a:t>همراه با </a:t>
            </a:r>
            <a:r>
              <a:rPr lang="en-US" sz="2000" dirty="0" smtClean="0"/>
              <a:t>SSRI</a:t>
            </a:r>
            <a:r>
              <a:rPr lang="fa-IR" sz="2000" dirty="0" smtClean="0"/>
              <a:t> یا تریپتوفان سندرم سروتونین با علائم تب بالا، هیپرتانسیون، بیقراری و توهمات ایجاد می کند.</a:t>
            </a:r>
            <a:endParaRPr lang="en-US" sz="2000" dirty="0" smtClean="0"/>
          </a:p>
          <a:p>
            <a:pPr algn="r" rtl="1"/>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smtClean="0"/>
              <a:t>موارد کاربرد:</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algn="r" rtl="1"/>
            <a:r>
              <a:rPr lang="fa-IR" dirty="0" smtClean="0"/>
              <a:t>فنلزین به شکل قرص 15 میلی گرم و ترانیل سیپرومین 10 میلی گرم درست شده.</a:t>
            </a:r>
            <a:endParaRPr lang="en-US" dirty="0" smtClean="0"/>
          </a:p>
          <a:p>
            <a:pPr algn="r" rtl="1"/>
            <a:r>
              <a:rPr lang="fa-IR" dirty="0" smtClean="0"/>
              <a:t>دسته بندی دارویی:</a:t>
            </a:r>
            <a:endParaRPr lang="en-US" dirty="0" smtClean="0"/>
          </a:p>
          <a:p>
            <a:pPr algn="r" rtl="1"/>
            <a:r>
              <a:rPr lang="fa-IR" dirty="0" smtClean="0"/>
              <a:t>مهارکننده های غیر قابل برگشت </a:t>
            </a:r>
            <a:r>
              <a:rPr lang="en-US" dirty="0" smtClean="0"/>
              <a:t>MAO</a:t>
            </a:r>
            <a:r>
              <a:rPr lang="fa-IR" dirty="0" smtClean="0"/>
              <a:t> شامل</a:t>
            </a:r>
            <a:endParaRPr lang="en-US" dirty="0" smtClean="0"/>
          </a:p>
          <a:p>
            <a:pPr algn="r" rtl="1"/>
            <a:r>
              <a:rPr lang="fa-IR" dirty="0" smtClean="0"/>
              <a:t>1.فنلزین و 2.ایزوکربوکسازید و 3.ترانیل سیپرومین</a:t>
            </a:r>
            <a:endParaRPr lang="en-US" dirty="0" smtClean="0"/>
          </a:p>
          <a:p>
            <a:pPr algn="r" rtl="1"/>
            <a:r>
              <a:rPr lang="fa-IR" dirty="0" smtClean="0"/>
              <a:t>مهارکننده ی قابل برگشت مثل موکلوبامید</a:t>
            </a:r>
          </a:p>
          <a:p>
            <a:pPr algn="r" rtl="1"/>
            <a:r>
              <a:rPr lang="fa-IR" dirty="0" smtClean="0"/>
              <a:t>سلژیلین داروی مهار کننده انتخابی و برگشت ناپذیر مونو آمینو اکسیداز است. </a:t>
            </a:r>
            <a:endParaRPr lang="en-US" dirty="0" smtClean="0"/>
          </a:p>
          <a:p>
            <a:pPr algn="r" rtl="1"/>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مهار کننده های انتخابی باز برداشت سوتونین(</a:t>
            </a:r>
            <a:r>
              <a:rPr lang="en-US" dirty="0" smtClean="0"/>
              <a:t>SSRI</a:t>
            </a:r>
            <a:endParaRPr lang="en-US" dirty="0"/>
          </a:p>
        </p:txBody>
      </p:sp>
      <p:sp>
        <p:nvSpPr>
          <p:cNvPr id="3" name="Content Placeholder 2"/>
          <p:cNvSpPr>
            <a:spLocks noGrp="1"/>
          </p:cNvSpPr>
          <p:nvPr>
            <p:ph idx="1"/>
          </p:nvPr>
        </p:nvSpPr>
        <p:spPr/>
        <p:txBody>
          <a:bodyPr>
            <a:normAutofit fontScale="92500" lnSpcReduction="10000"/>
          </a:bodyPr>
          <a:lstStyle/>
          <a:p>
            <a:pPr algn="r" rtl="1"/>
            <a:r>
              <a:rPr lang="fa-IR" sz="1800" dirty="0" smtClean="0"/>
              <a:t>این داروها شامل:سیتالوپرام-اسیتالوپرام-فلوکستین-فلوووکسامین-پاروکستین-سرترالین</a:t>
            </a:r>
          </a:p>
          <a:p>
            <a:pPr algn="r" rtl="1"/>
            <a:r>
              <a:rPr lang="fa-IR" sz="1800" dirty="0" smtClean="0"/>
              <a:t>این داروها محلول در چربی-سهولت در مصرف-کم خطر بودن-تحمل پذیری نسبی-هزینه مناسب و طیف وسیع کاربرد.</a:t>
            </a:r>
          </a:p>
          <a:p>
            <a:pPr algn="r" rtl="1"/>
            <a:r>
              <a:rPr lang="fa-IR" sz="1800" dirty="0" smtClean="0"/>
              <a:t>سردسته آنها فلوکستین است.</a:t>
            </a:r>
          </a:p>
          <a:p>
            <a:pPr algn="r" rtl="1"/>
            <a:r>
              <a:rPr lang="fa-IR" sz="1800" dirty="0" smtClean="0"/>
              <a:t>به یک متابولیت فعال به نام نورفلوکستین تبدیل میشود.که طولانی ترین نیمه عمر را دارد.</a:t>
            </a:r>
          </a:p>
          <a:p>
            <a:pPr algn="r" rtl="1"/>
            <a:r>
              <a:rPr lang="fa-IR" sz="1800" dirty="0" smtClean="0"/>
              <a:t>تداخلات متابولیسم متنوع دارند.</a:t>
            </a:r>
          </a:p>
          <a:p>
            <a:pPr algn="r" rtl="1"/>
            <a:r>
              <a:rPr lang="fa-IR" sz="1800" dirty="0" smtClean="0"/>
              <a:t>این داروها مهارکننده ناقل سروتونین هستند.بر روی سایر ناقلها اثر متوسط دارند و روی گیرنده های بتا اثر چندانی ندارند.</a:t>
            </a:r>
          </a:p>
          <a:p>
            <a:pPr algn="r" rtl="1"/>
            <a:r>
              <a:rPr lang="fa-IR" sz="1800" dirty="0" smtClean="0"/>
              <a:t>عوارض:پر مصرف ترین داروها هستند.</a:t>
            </a:r>
          </a:p>
          <a:p>
            <a:pPr algn="r" rtl="1"/>
            <a:r>
              <a:rPr lang="fa-IR" sz="1800" dirty="0" smtClean="0"/>
              <a:t>تون سروتونرژیک را در مغز و سایر نقاط بدن افزایش میدهند.</a:t>
            </a:r>
          </a:p>
          <a:p>
            <a:pPr algn="r" rtl="1"/>
            <a:r>
              <a:rPr lang="fa-IR" sz="1800" dirty="0" smtClean="0"/>
              <a:t>در روده باعث تهوع و اسهال همراه است.</a:t>
            </a:r>
          </a:p>
          <a:p>
            <a:pPr algn="r" rtl="1"/>
            <a:r>
              <a:rPr lang="fa-IR" sz="1800" dirty="0" smtClean="0"/>
              <a:t>کاهش عملکرد میل جنسی:که تا زمان مصرف دارو ادامه دارد.</a:t>
            </a:r>
          </a:p>
          <a:p>
            <a:pPr algn="r" rtl="1"/>
            <a:r>
              <a:rPr lang="fa-IR" sz="1800" dirty="0" smtClean="0"/>
              <a:t>سایر عوارض:سردرد-بی خوابی یا پرخوابی.</a:t>
            </a:r>
          </a:p>
          <a:p>
            <a:pPr algn="r" rtl="1"/>
            <a:r>
              <a:rPr lang="fa-IR" sz="1800" dirty="0" smtClean="0"/>
              <a:t>مصرف پاروکستین اضافه وزن به همراه دارد.</a:t>
            </a:r>
          </a:p>
          <a:p>
            <a:pPr algn="r" rtl="1"/>
            <a:r>
              <a:rPr lang="fa-IR" sz="1800" dirty="0" smtClean="0"/>
              <a:t>سندرم قطع در قطع مصرف پاروکستین و سرترالین دیده شده.</a:t>
            </a:r>
          </a:p>
          <a:p>
            <a:pPr algn="r" rtl="1"/>
            <a:endParaRPr lang="fa-IR" sz="1800" dirty="0" smtClean="0"/>
          </a:p>
          <a:p>
            <a:pPr algn="r" rtl="1"/>
            <a:endParaRPr lang="en-US" sz="18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sz="1800" dirty="0" smtClean="0"/>
              <a:t>اختلال تراتوژنیک:پاروکستین با ناهنجاری دیواره قلبی در ارتباط است</a:t>
            </a:r>
            <a:r>
              <a:rPr lang="fa-IR" dirty="0" smtClean="0"/>
              <a:t>.</a:t>
            </a:r>
          </a:p>
          <a:p>
            <a:pPr algn="r" rtl="1"/>
            <a:r>
              <a:rPr lang="fa-IR" dirty="0" smtClean="0"/>
              <a:t>کاربرد بالینی:افسردگی-اختلال اضطرابی-اختلال پانیک-اختلال وسواسی-اختلال استرس پس از تروما-اختلال وازوموتور زایمان و اختلال پرخوری(بولیمیا)</a:t>
            </a: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مهار کننده های باز برداشت سروتونین و نور اپی نفرین:</a:t>
            </a:r>
            <a:endParaRPr lang="en-US" dirty="0"/>
          </a:p>
        </p:txBody>
      </p:sp>
      <p:sp>
        <p:nvSpPr>
          <p:cNvPr id="3" name="Content Placeholder 2"/>
          <p:cNvSpPr>
            <a:spLocks noGrp="1"/>
          </p:cNvSpPr>
          <p:nvPr>
            <p:ph idx="1"/>
          </p:nvPr>
        </p:nvSpPr>
        <p:spPr/>
        <p:txBody>
          <a:bodyPr>
            <a:normAutofit/>
          </a:bodyPr>
          <a:lstStyle/>
          <a:p>
            <a:pPr algn="r" rtl="1"/>
            <a:r>
              <a:rPr lang="fa-IR" sz="1800" dirty="0" smtClean="0"/>
              <a:t>دو دسته داروها به شکل مهارکننده های باز برداشت سروتونین و نور اپی نفرین عمل میکنند.</a:t>
            </a:r>
          </a:p>
          <a:p>
            <a:pPr algn="r" rtl="1"/>
            <a:r>
              <a:rPr lang="fa-IR" sz="1800" dirty="0" smtClean="0"/>
              <a:t>1- مهارکننده های باز برداشت سروتونین و نور اپی نفرین .2-ضد افسردگیهای سه حلقه ای گروه اول شامل ونلا فاکسین-دولوکسیتین و لومیلناسپیران و میلناسپیران</a:t>
            </a:r>
          </a:p>
          <a:p>
            <a:pPr algn="r" rtl="1"/>
            <a:endParaRPr lang="fa-IR" sz="1800" dirty="0" smtClean="0"/>
          </a:p>
          <a:p>
            <a:pPr algn="r" rtl="1"/>
            <a:r>
              <a:rPr lang="fa-IR" sz="1800" dirty="0" smtClean="0"/>
              <a:t>کینتیک:دولوکسیتین جذب خوب دارد.نیمه عمر 12 تا 15 ساعت دارد.به قدرت به پروتئین پلاسما متصل میشود.</a:t>
            </a:r>
          </a:p>
          <a:p>
            <a:pPr algn="r" rtl="1"/>
            <a:endParaRPr lang="fa-IR" sz="1800" dirty="0" smtClean="0"/>
          </a:p>
          <a:p>
            <a:pPr algn="r" rtl="1"/>
            <a:r>
              <a:rPr lang="fa-IR" sz="1800" dirty="0" smtClean="0"/>
              <a:t>لومیلناسپیران و میلناسپیران جذب گوارشی خوبی دارند.</a:t>
            </a:r>
          </a:p>
          <a:p>
            <a:pPr algn="r" rtl="1"/>
            <a:r>
              <a:rPr lang="fa-IR" sz="1800" dirty="0" smtClean="0"/>
              <a:t>مکانیسم:مهار نسبتا انتخابی ناقل سروتونین و نور اپی نفرین.افزایش حاد در فعالیت سیناپس های سروتونرژیک و ادرنرژیک .</a:t>
            </a:r>
          </a:p>
          <a:p>
            <a:pPr algn="r" rtl="1"/>
            <a:r>
              <a:rPr lang="fa-IR" sz="1800" dirty="0" smtClean="0"/>
              <a:t>عوارض آنتی کولینرژیک-خواب آلودگی-افزایش فشار خون(ونلافاکسین)-سمیت قلبی با ونلا فاکسین شایعتر است.</a:t>
            </a:r>
          </a:p>
          <a:p>
            <a:pPr algn="r" rtl="1"/>
            <a:r>
              <a:rPr lang="fa-IR" sz="1800" dirty="0" smtClean="0"/>
              <a:t>سندرم قطع با این داروها نیز دیده میشود.</a:t>
            </a:r>
            <a:endParaRPr lang="en-US" sz="18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smtClean="0"/>
              <a:t>کاربرد بالینی:</a:t>
            </a:r>
          </a:p>
          <a:p>
            <a:pPr algn="r" rtl="1"/>
            <a:r>
              <a:rPr lang="fa-IR" dirty="0" smtClean="0"/>
              <a:t>افسردگی ماژور-اختلال درد مزمن-فیبرومیالژی(میلیناسپرین)-علایم حوالی یائسگی-بی اختیاری ادراری و استرس.</a:t>
            </a:r>
          </a:p>
          <a:p>
            <a:pPr algn="r" rtl="1">
              <a:buNone/>
            </a:pP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تعدیل کننده های گیرنده</a:t>
            </a:r>
            <a:r>
              <a:rPr lang="en-US" dirty="0" smtClean="0"/>
              <a:t>5HT2</a:t>
            </a:r>
            <a:endParaRPr lang="en-US" dirty="0"/>
          </a:p>
        </p:txBody>
      </p:sp>
      <p:sp>
        <p:nvSpPr>
          <p:cNvPr id="3" name="Content Placeholder 2"/>
          <p:cNvSpPr>
            <a:spLocks noGrp="1"/>
          </p:cNvSpPr>
          <p:nvPr>
            <p:ph idx="1"/>
          </p:nvPr>
        </p:nvSpPr>
        <p:spPr/>
        <p:txBody>
          <a:bodyPr/>
          <a:lstStyle/>
          <a:p>
            <a:pPr algn="r" rtl="1"/>
            <a:r>
              <a:rPr lang="fa-IR" sz="2000" dirty="0" smtClean="0"/>
              <a:t>این داروها شامل نفازودون-ترازودون و  ورتیکوستین.</a:t>
            </a:r>
          </a:p>
          <a:p>
            <a:pPr algn="r" rtl="1"/>
            <a:r>
              <a:rPr lang="fa-IR" sz="2000" dirty="0" smtClean="0"/>
              <a:t>مکانیسم:مهار گیرنده </a:t>
            </a:r>
            <a:r>
              <a:rPr lang="en-US" sz="2000" dirty="0" smtClean="0"/>
              <a:t>5HT2A</a:t>
            </a:r>
            <a:r>
              <a:rPr lang="fa-IR" sz="2000" dirty="0" smtClean="0"/>
              <a:t> .نفازودون مهار کننده ضعیف ناقل سروتونین است.مهار این گیرنده ها اثرات قابل توجه ضد اضطراب انتی سایکوتیک و ضد افسردگی دارد.بر عکس مسکالین و </a:t>
            </a:r>
            <a:r>
              <a:rPr lang="en-US" sz="2000" dirty="0" smtClean="0"/>
              <a:t>LSD</a:t>
            </a:r>
            <a:r>
              <a:rPr lang="fa-IR" sz="2000" dirty="0" smtClean="0"/>
              <a:t> که توهم زا هستند.</a:t>
            </a:r>
          </a:p>
          <a:p>
            <a:pPr algn="r" rtl="1"/>
            <a:r>
              <a:rPr lang="fa-IR" sz="2000" dirty="0" smtClean="0"/>
              <a:t>این داروها جذب سریع دارند.متابولیسم کبدی وسیع دارند.به پروتئین های پلاسما اتصال بالایی دارند.نیمه عمر کوتاه دارند و چند بار در روز مصرف میشوند.</a:t>
            </a:r>
          </a:p>
          <a:p>
            <a:pPr algn="r" rtl="1"/>
            <a:r>
              <a:rPr lang="fa-IR" sz="2000" dirty="0" smtClean="0"/>
              <a:t>کاربرد بالینی:افسردگی –آرام بخشی و هیپنوز(ترازودون)</a:t>
            </a:r>
          </a:p>
          <a:p>
            <a:pPr algn="r" rtl="1"/>
            <a:endParaRPr lang="fa-IR" sz="2000" dirty="0" smtClean="0"/>
          </a:p>
          <a:p>
            <a:pPr algn="r" rtl="1"/>
            <a:r>
              <a:rPr lang="fa-IR" sz="2000" dirty="0" smtClean="0"/>
              <a:t>عوارض:خواب آلودگی اختلال گوارشی-خوآب آوری(ترازادون)-نفازادون و ترازادون باعث افت فشار وضعیتی میشوند.نفازادون سمیت کبدی دارد.</a:t>
            </a:r>
          </a:p>
          <a:p>
            <a:pPr algn="r" rtl="1"/>
            <a:r>
              <a:rPr lang="fa-IR" sz="2000" dirty="0" smtClean="0"/>
              <a:t>عوارض ورتیوکسیتین شامل تهوع و اختلال عملکرد جنسی میباشد.</a:t>
            </a:r>
          </a:p>
          <a:p>
            <a:pPr algn="r" rtl="1"/>
            <a:endParaRPr lang="fa-IR" sz="2000" dirty="0" smtClean="0"/>
          </a:p>
          <a:p>
            <a:pPr algn="r" rtl="1"/>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ضد افسردگی های چهار حلقه ای و تک حلقه ای</a:t>
            </a:r>
            <a:endParaRPr lang="en-US" dirty="0"/>
          </a:p>
        </p:txBody>
      </p:sp>
      <p:sp>
        <p:nvSpPr>
          <p:cNvPr id="3" name="Content Placeholder 2"/>
          <p:cNvSpPr>
            <a:spLocks noGrp="1"/>
          </p:cNvSpPr>
          <p:nvPr>
            <p:ph idx="1"/>
          </p:nvPr>
        </p:nvSpPr>
        <p:spPr/>
        <p:txBody>
          <a:bodyPr>
            <a:normAutofit lnSpcReduction="10000"/>
          </a:bodyPr>
          <a:lstStyle/>
          <a:p>
            <a:pPr algn="r" rtl="1"/>
            <a:r>
              <a:rPr lang="fa-IR" sz="2000" dirty="0" smtClean="0"/>
              <a:t>بوپروپیون-میرتازاپین-آموکساپین-ویلازودون و ماپروتیلین.</a:t>
            </a:r>
          </a:p>
          <a:p>
            <a:pPr algn="r" rtl="1"/>
            <a:r>
              <a:rPr lang="fa-IR" sz="2000" dirty="0" smtClean="0"/>
              <a:t>این داروها ساختار چهار حلقه ای و تک حلقه ای دارند.بوپروپیون شبیه آمفتامین است و اثرات محرک </a:t>
            </a:r>
            <a:r>
              <a:rPr lang="en-US" sz="2000" dirty="0" smtClean="0"/>
              <a:t>CNS</a:t>
            </a:r>
            <a:r>
              <a:rPr lang="fa-IR" sz="2000" dirty="0" smtClean="0"/>
              <a:t> دارد.</a:t>
            </a:r>
          </a:p>
          <a:p>
            <a:pPr algn="r" rtl="1"/>
            <a:r>
              <a:rPr lang="fa-IR" sz="1800" dirty="0" smtClean="0"/>
              <a:t>بوپروپیون به سرعت جذب و اتصال به پروتئین 85 درصدی دارد.متابولیسم کبدی وسیع  دارد.</a:t>
            </a:r>
          </a:p>
          <a:p>
            <a:pPr algn="r" rtl="1"/>
            <a:r>
              <a:rPr lang="fa-IR" sz="1800" dirty="0" smtClean="0"/>
              <a:t>آموکساپین هم جذب سریع دارد.یک متابولیت کبدی تولید میکند.که مهار کننده قوی </a:t>
            </a:r>
            <a:r>
              <a:rPr lang="en-US" sz="1800" dirty="0" smtClean="0"/>
              <a:t>D2</a:t>
            </a:r>
            <a:r>
              <a:rPr lang="fa-IR" sz="1800" dirty="0" smtClean="0"/>
              <a:t> است.</a:t>
            </a:r>
          </a:p>
          <a:p>
            <a:pPr algn="r" rtl="1"/>
            <a:r>
              <a:rPr lang="fa-IR" sz="1800" dirty="0" smtClean="0"/>
              <a:t>ماپروتیلین جذب خوراکی خوبی دارد.متابولیسم کبدی بالا دارد.</a:t>
            </a:r>
          </a:p>
          <a:p>
            <a:pPr algn="r" rtl="1"/>
            <a:r>
              <a:rPr lang="fa-IR" sz="1800" dirty="0" smtClean="0"/>
              <a:t>میرتازاپین نیمه عمر 20-40 ساعت دارد .ابتدا دمتیله میگردد.اثر خواب آوری دارد به صورت یکبار در شب مصرف میشود.</a:t>
            </a:r>
          </a:p>
          <a:p>
            <a:pPr algn="r" rtl="1"/>
            <a:r>
              <a:rPr lang="fa-IR" sz="1800" dirty="0" smtClean="0"/>
              <a:t>ویلازودون جذب خوبی دارد .همراه غذای چرب جذب خوبی دارد.</a:t>
            </a:r>
          </a:p>
          <a:p>
            <a:pPr algn="r" rtl="1"/>
            <a:r>
              <a:rPr lang="fa-IR" sz="1800" dirty="0" smtClean="0"/>
              <a:t>مکانیسم:بوپروپیون مهارکننده باز برداشت نور اپی نفرین و دوپامین هستتند.</a:t>
            </a:r>
          </a:p>
          <a:p>
            <a:pPr algn="r" rtl="1"/>
            <a:r>
              <a:rPr lang="fa-IR" sz="1800" dirty="0" smtClean="0"/>
              <a:t>میرتازاپین آنتاگونیست گیرنده </a:t>
            </a:r>
            <a:r>
              <a:rPr lang="en-US" sz="1800" dirty="0" smtClean="0"/>
              <a:t>a2</a:t>
            </a:r>
            <a:r>
              <a:rPr lang="fa-IR" sz="1800" dirty="0" smtClean="0"/>
              <a:t> است.و آزادسازی نور اپی نفرین و </a:t>
            </a:r>
            <a:r>
              <a:rPr lang="en-US" sz="1800" dirty="0" smtClean="0"/>
              <a:t>5-HT</a:t>
            </a:r>
            <a:r>
              <a:rPr lang="fa-IR" sz="1800" dirty="0" smtClean="0"/>
              <a:t> را افزایش میدهد.آنتاگونیست </a:t>
            </a:r>
            <a:r>
              <a:rPr lang="en-US" sz="1800" dirty="0" smtClean="0"/>
              <a:t>H1 </a:t>
            </a:r>
            <a:r>
              <a:rPr lang="fa-IR" sz="1800" dirty="0" smtClean="0"/>
              <a:t> است(خواب آوری)</a:t>
            </a:r>
          </a:p>
          <a:p>
            <a:pPr algn="r" rtl="1"/>
            <a:r>
              <a:rPr lang="fa-IR" sz="1800" dirty="0" smtClean="0"/>
              <a:t>آموکساپین و ماپروتیلین مهار کننده ناقل سروتونین و نور اپی نفرین هستند.</a:t>
            </a:r>
          </a:p>
          <a:p>
            <a:pPr algn="r" rtl="1"/>
            <a:r>
              <a:rPr lang="fa-IR" sz="1800" dirty="0" smtClean="0"/>
              <a:t>ویلازادون مهارکننده قوی بازجذب سروتونین و آگونیست نسبی گیرنده </a:t>
            </a:r>
            <a:r>
              <a:rPr lang="en-US" sz="1800" dirty="0" smtClean="0"/>
              <a:t>5HT1A</a:t>
            </a:r>
            <a:r>
              <a:rPr lang="fa-IR" sz="1800" dirty="0" smtClean="0"/>
              <a:t> میباشد.</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buNone/>
            </a:pPr>
            <a:r>
              <a:rPr lang="fa-IR" dirty="0" smtClean="0"/>
              <a:t>عوارض:کاهش آستانه تشنج(آموکساپین و بوپروپیون)-خواب آلودگی و اضافه وزن با میرتازاپین</a:t>
            </a:r>
          </a:p>
          <a:p>
            <a:pPr algn="r" rtl="1">
              <a:buNone/>
            </a:pPr>
            <a:r>
              <a:rPr lang="fa-IR" dirty="0" smtClean="0"/>
              <a:t>کاربرد:افسردگی-ترک سیگار(بوپروپیون)آرامبخشی(میرتازاپین)</a:t>
            </a:r>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pPr algn="r" rtl="1"/>
            <a:r>
              <a:rPr lang="fa-IR" dirty="0" smtClean="0"/>
              <a:t>موارد کاربرد داروهای ضد افسردگی:</a:t>
            </a:r>
          </a:p>
          <a:p>
            <a:pPr algn="r" rtl="1"/>
            <a:r>
              <a:rPr lang="fa-IR" dirty="0" smtClean="0"/>
              <a:t>1-افسردگی:</a:t>
            </a:r>
            <a:r>
              <a:rPr lang="fa-IR" sz="1600" dirty="0" smtClean="0"/>
              <a:t>برای یک دوره درمان با یک دارو 8-12 هفته وقت لازم است.در صورت عدم جواب از داروهای دیگر استفاده میشود.</a:t>
            </a:r>
          </a:p>
          <a:p>
            <a:pPr algn="r" rtl="1"/>
            <a:r>
              <a:rPr lang="fa-IR" sz="1600" dirty="0" smtClean="0"/>
              <a:t>درمان باید 6 تا 12 ماه ادامه پیدا کند.</a:t>
            </a:r>
          </a:p>
          <a:p>
            <a:pPr algn="r" rtl="1"/>
            <a:r>
              <a:rPr lang="fa-IR" sz="1600" dirty="0" smtClean="0"/>
              <a:t>2-</a:t>
            </a:r>
            <a:r>
              <a:rPr lang="fa-IR" sz="2000" dirty="0" smtClean="0"/>
              <a:t>اختلال اضطرابی:</a:t>
            </a:r>
            <a:r>
              <a:rPr lang="fa-IR" sz="1800" dirty="0" smtClean="0"/>
              <a:t>در درمان استرس پس از تروما-وسواس-اختلال اضطرابی اجتماعی و اختلال پانیک کاربرد دارند.</a:t>
            </a:r>
          </a:p>
          <a:p>
            <a:pPr algn="r" rtl="1"/>
            <a:r>
              <a:rPr lang="fa-IR" sz="1800" dirty="0" smtClean="0"/>
              <a:t>بنزودیازپینها اختلال اضطرابی فراگیر و پانیک را سریعتر برطرف میکنند</a:t>
            </a:r>
            <a:r>
              <a:rPr lang="fa-IR" sz="2000" dirty="0" smtClean="0"/>
              <a:t>.</a:t>
            </a:r>
          </a:p>
          <a:p>
            <a:pPr algn="r" rtl="1"/>
            <a:r>
              <a:rPr lang="fa-IR" sz="2000" dirty="0" smtClean="0"/>
              <a:t>کلومپیرامین و چند مهارکننده  بازجذب اختصاصی سروتونین در درمان وسواسی بکار میروند.</a:t>
            </a:r>
          </a:p>
          <a:p>
            <a:pPr algn="r" rtl="1"/>
            <a:r>
              <a:rPr lang="fa-IR" sz="2000" dirty="0" smtClean="0"/>
              <a:t>در درمان اختلال  اضطرابی اجتماعی از مهارکننده بازجذب اختصاصی سروتونین و ونلا فاکسین استفاده میکنند.</a:t>
            </a:r>
          </a:p>
          <a:p>
            <a:pPr algn="r" rtl="1"/>
            <a:r>
              <a:rPr lang="fa-IR" sz="2000" dirty="0" smtClean="0"/>
              <a:t>در اختلال استرسی حاصل از تروما:زمانی حاصل میشوند که یک حادثه تروماتیک یا تهدید کننده حیات باعث تفکرات اضطرابی و مزاحم یا تصورات –هوشیاری بیش از حد-کابوس و اجتناب از موقعیت های اجتماعی و بیمار را به یاد آن حادثه میاندازد. مهارکننده بازجذب اختصاصی سروتونین  خط اول این درمان هستند.</a:t>
            </a:r>
            <a:endParaRPr lang="en-US" sz="20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gn="r" rtl="1"/>
            <a:r>
              <a:rPr lang="fa-IR" dirty="0" smtClean="0"/>
              <a:t>3-اختلال درد:</a:t>
            </a:r>
            <a:r>
              <a:rPr lang="fa-IR" sz="1800" dirty="0" smtClean="0"/>
              <a:t>ضد افسردگی های سه حلقه ای در سال 1960 در  درمان اختلال نوروپاتیک و سایر اختلال درد به کار میرفتند.</a:t>
            </a:r>
          </a:p>
          <a:p>
            <a:pPr algn="r" rtl="1"/>
            <a:r>
              <a:rPr lang="fa-IR" sz="1800" dirty="0" smtClean="0"/>
              <a:t>داروهایی که همزمان باز برداشت نوراپی نفرین و </a:t>
            </a:r>
            <a:r>
              <a:rPr lang="en-US" sz="1800" dirty="0" smtClean="0"/>
              <a:t>5HT</a:t>
            </a:r>
            <a:r>
              <a:rPr lang="fa-IR" sz="1800" dirty="0" smtClean="0"/>
              <a:t> را مهار میکنند در درمان درد مفید هستند.</a:t>
            </a:r>
          </a:p>
          <a:p>
            <a:pPr algn="r" rtl="1"/>
            <a:r>
              <a:rPr lang="fa-IR" sz="1800" dirty="0" smtClean="0"/>
              <a:t>درد مزمن با افسردگی همراه هست.</a:t>
            </a:r>
          </a:p>
          <a:p>
            <a:pPr algn="r" rtl="1"/>
            <a:r>
              <a:rPr lang="fa-IR" sz="1800" dirty="0" smtClean="0"/>
              <a:t>4-اختلال دوران قبل از قاعدگی:در حدود 5 درص خانم ها در جریان اواخر دوران لوتئال با مشکلات خلقی و فیزیکی دچار میشوند.که شامل اضطراب-خلق افسرده بی قراری-بی خوابی-خستگی میباشد.</a:t>
            </a:r>
          </a:p>
          <a:p>
            <a:pPr algn="r" rtl="1"/>
            <a:r>
              <a:rPr lang="fa-IR" sz="1800" dirty="0" smtClean="0"/>
              <a:t>برای این نوع اختلالات فلوکستین و سرترالین مجوز گرفته اند.</a:t>
            </a:r>
          </a:p>
          <a:p>
            <a:pPr algn="r" rtl="1"/>
            <a:endParaRPr lang="fa-IR" sz="1800" dirty="0" smtClean="0"/>
          </a:p>
          <a:p>
            <a:pPr algn="r" rtl="1"/>
            <a:r>
              <a:rPr lang="fa-IR" sz="1800" dirty="0" smtClean="0"/>
              <a:t>5-ترک سیگار:بوپروپیون در سال 1997 برای این منظور مجوز گرفت.براک کاهش ولع به سیگار.به عنوان آنتا گونیست گیرنده نیکوتین عمل میکند.</a:t>
            </a:r>
          </a:p>
          <a:p>
            <a:pPr algn="r" rtl="1"/>
            <a:r>
              <a:rPr lang="fa-IR" sz="1800" dirty="0" smtClean="0"/>
              <a:t>6- اختلال خوردن:پرخوری عصبی و بی اشتهایی عصبی دو اختلال عصبی هستند.داروهای ضد افردگی در درمان پرخوری مفیدند.فلوکستین برای این مورد مفید است.بوپروپیون برای درمان موثرند.</a:t>
            </a:r>
            <a:endParaRPr lang="en-US" sz="18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smtClean="0"/>
              <a:t>سایر کاربردها:</a:t>
            </a:r>
            <a:r>
              <a:rPr lang="fa-IR" sz="1800" dirty="0" smtClean="0"/>
              <a:t>دولوکسیتین برای بی اختیاری ادراری استرسی مجوز گرفته.</a:t>
            </a:r>
          </a:p>
          <a:p>
            <a:pPr algn="r" rtl="1"/>
            <a:r>
              <a:rPr lang="fa-IR" sz="1800" dirty="0" smtClean="0"/>
              <a:t>ضد افسردگی های سروتونرژیک در درمان اختلالات وازوموتور اطراف یائسگی موثرند.</a:t>
            </a:r>
          </a:p>
          <a:p>
            <a:pPr algn="r" rtl="1"/>
            <a:r>
              <a:rPr lang="en-US" sz="1800" dirty="0" smtClean="0"/>
              <a:t>SSRI</a:t>
            </a:r>
            <a:r>
              <a:rPr lang="fa-IR" sz="1800" dirty="0" smtClean="0"/>
              <a:t> ها ارگاسم را در بعضی بیماران به تاخیر می اندازند.</a:t>
            </a:r>
          </a:p>
          <a:p>
            <a:pPr algn="r" rtl="1"/>
            <a:r>
              <a:rPr lang="fa-IR" sz="1800" dirty="0" smtClean="0"/>
              <a:t>در درمان انزال زودرس مفیدند.</a:t>
            </a:r>
            <a:endParaRPr lang="en-US" sz="18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486</TotalTime>
  <Words>2680</Words>
  <Application>Microsoft Office PowerPoint</Application>
  <PresentationFormat>On-screen Show (4:3)</PresentationFormat>
  <Paragraphs>221</Paragraphs>
  <Slides>34</Slides>
  <Notes>2</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Flow</vt:lpstr>
      <vt:lpstr>بنام خدا</vt:lpstr>
      <vt:lpstr>داروهای ضد افسردگی</vt:lpstr>
      <vt:lpstr>PowerPoint Presentation</vt:lpstr>
      <vt:lpstr>MAJOR DEPRESSIVE DISORDER</vt:lpstr>
      <vt:lpstr>Depression: a multifactorial brain disorder</vt:lpstr>
      <vt:lpstr>پاتو فیزیولوژی افسردگی</vt:lpstr>
      <vt:lpstr>SEROTONIN-A KEY PLAYER</vt:lpstr>
      <vt:lpstr>علل روانی اجتماعی</vt:lpstr>
      <vt:lpstr>PowerPoint Presentation</vt:lpstr>
      <vt:lpstr>شیوع</vt:lpstr>
      <vt:lpstr>علائم</vt:lpstr>
      <vt:lpstr>PowerPoint Presentation</vt:lpstr>
      <vt:lpstr>PowerPoint Presentation</vt:lpstr>
      <vt:lpstr>دارودرمانی افسردگی </vt:lpstr>
      <vt:lpstr>مکانیسم اثر: </vt:lpstr>
      <vt:lpstr>ضد افسردگی های سه حلقه ای TCAS</vt:lpstr>
      <vt:lpstr>کینتیک ضد افسردگی سه حلقه ای </vt:lpstr>
      <vt:lpstr>اثرات جانبی: </vt:lpstr>
      <vt:lpstr>تداخل دارویی: </vt:lpstr>
      <vt:lpstr>سمیت: </vt:lpstr>
      <vt:lpstr>مهارکننده های منو آمین اکسیداز: </vt:lpstr>
      <vt:lpstr>عوارض جانبی: </vt:lpstr>
      <vt:lpstr>تداخلات دارویی: </vt:lpstr>
      <vt:lpstr>موارد کاربرد: </vt:lpstr>
      <vt:lpstr>مهار کننده های انتخابی باز برداشت سوتونین(SSRI</vt:lpstr>
      <vt:lpstr>PowerPoint Presentation</vt:lpstr>
      <vt:lpstr>مهار کننده های باز برداشت سروتونین و نور اپی نفرین:</vt:lpstr>
      <vt:lpstr>PowerPoint Presentation</vt:lpstr>
      <vt:lpstr>تعدیل کننده های گیرنده5HT2</vt:lpstr>
      <vt:lpstr>ضد افسردگی های چهار حلقه ای و تک حلقه ای</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داروهای ضد افسردگی</dc:title>
  <dc:creator>dr-nemati</dc:creator>
  <cp:lastModifiedBy>Windows User</cp:lastModifiedBy>
  <cp:revision>54</cp:revision>
  <dcterms:created xsi:type="dcterms:W3CDTF">2015-08-31T09:22:54Z</dcterms:created>
  <dcterms:modified xsi:type="dcterms:W3CDTF">2020-04-29T13:36:19Z</dcterms:modified>
</cp:coreProperties>
</file>