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9" r:id="rId4"/>
    <p:sldId id="262" r:id="rId5"/>
    <p:sldId id="261" r:id="rId6"/>
    <p:sldId id="263" r:id="rId7"/>
    <p:sldId id="264" r:id="rId8"/>
    <p:sldId id="265" r:id="rId9"/>
    <p:sldId id="266" r:id="rId10"/>
    <p:sldId id="267" r:id="rId11"/>
    <p:sldId id="268" r:id="rId12"/>
    <p:sldId id="270" r:id="rId13"/>
    <p:sldId id="271" r:id="rId14"/>
    <p:sldId id="334" r:id="rId15"/>
    <p:sldId id="272" r:id="rId16"/>
    <p:sldId id="275" r:id="rId17"/>
    <p:sldId id="274" r:id="rId18"/>
    <p:sldId id="269" r:id="rId19"/>
    <p:sldId id="276" r:id="rId20"/>
    <p:sldId id="277" r:id="rId21"/>
    <p:sldId id="279" r:id="rId22"/>
    <p:sldId id="280" r:id="rId23"/>
    <p:sldId id="281" r:id="rId24"/>
    <p:sldId id="282" r:id="rId25"/>
    <p:sldId id="283" r:id="rId26"/>
    <p:sldId id="284" r:id="rId27"/>
    <p:sldId id="285" r:id="rId28"/>
    <p:sldId id="286" r:id="rId29"/>
    <p:sldId id="288" r:id="rId30"/>
    <p:sldId id="289" r:id="rId31"/>
    <p:sldId id="290" r:id="rId32"/>
    <p:sldId id="291" r:id="rId33"/>
    <p:sldId id="292" r:id="rId34"/>
    <p:sldId id="293" r:id="rId35"/>
    <p:sldId id="294" r:id="rId36"/>
    <p:sldId id="295" r:id="rId37"/>
    <p:sldId id="297" r:id="rId38"/>
    <p:sldId id="298" r:id="rId39"/>
    <p:sldId id="299" r:id="rId40"/>
    <p:sldId id="300" r:id="rId41"/>
    <p:sldId id="301" r:id="rId42"/>
    <p:sldId id="302" r:id="rId43"/>
    <p:sldId id="303" r:id="rId44"/>
    <p:sldId id="304"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20" r:id="rId59"/>
    <p:sldId id="321" r:id="rId60"/>
    <p:sldId id="322" r:id="rId61"/>
    <p:sldId id="323" r:id="rId62"/>
    <p:sldId id="324" r:id="rId63"/>
    <p:sldId id="326" r:id="rId64"/>
    <p:sldId id="327" r:id="rId65"/>
    <p:sldId id="328" r:id="rId66"/>
    <p:sldId id="331" r:id="rId67"/>
    <p:sldId id="332" r:id="rId68"/>
    <p:sldId id="333"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954"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1F82026-8428-494E-9D42-31AB366665B2}" type="datetimeFigureOut">
              <a:rPr lang="en-US" smtClean="0"/>
              <a:t>8/20/2023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F82026-8428-494E-9D42-31AB366665B2}" type="datetimeFigureOut">
              <a:rPr lang="en-US" smtClean="0"/>
              <a:t>8/20/2023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F1F82026-8428-494E-9D42-31AB366665B2}" type="datetimeFigureOut">
              <a:rPr lang="en-US" smtClean="0"/>
              <a:t>8/20/2023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1F82026-8428-494E-9D42-31AB366665B2}" type="datetimeFigureOut">
              <a:rPr lang="en-US" smtClean="0"/>
              <a:t>8/20/2023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05DA56-D6E7-4A9F-834B-C1E906E46CA3}"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F82026-8428-494E-9D42-31AB366665B2}" type="datetimeFigureOut">
              <a:rPr lang="en-US" smtClean="0"/>
              <a:t>8/20/2023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1F82026-8428-494E-9D42-31AB366665B2}" type="datetimeFigureOut">
              <a:rPr lang="en-US" smtClean="0"/>
              <a:t>8/20/2023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F82026-8428-494E-9D42-31AB366665B2}" type="datetimeFigureOut">
              <a:rPr lang="en-US" smtClean="0"/>
              <a:t>8/20/2023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F1F82026-8428-494E-9D42-31AB366665B2}" type="datetimeFigureOut">
              <a:rPr lang="en-US" smtClean="0"/>
              <a:t>8/20/2023</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9A05DA56-D6E7-4A9F-834B-C1E906E46CA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F82026-8428-494E-9D42-31AB366665B2}" type="datetimeFigureOut">
              <a:rPr lang="en-US" smtClean="0"/>
              <a:t>8/20/2023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F82026-8428-494E-9D42-31AB366665B2}" type="datetimeFigureOut">
              <a:rPr lang="en-US" smtClean="0"/>
              <a:t>8/20/2023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F82026-8428-494E-9D42-31AB366665B2}" type="datetimeFigureOut">
              <a:rPr lang="en-US" smtClean="0"/>
              <a:t>8/20/2023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5DA56-D6E7-4A9F-834B-C1E906E46CA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F1F82026-8428-494E-9D42-31AB366665B2}" type="datetimeFigureOut">
              <a:rPr lang="en-US" smtClean="0"/>
              <a:t>8/20/2023</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9A05DA56-D6E7-4A9F-834B-C1E906E46CA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9140000">
            <a:off x="464272" y="1705213"/>
            <a:ext cx="5648623" cy="1204306"/>
          </a:xfrm>
        </p:spPr>
        <p:txBody>
          <a:bodyPr/>
          <a:lstStyle/>
          <a:p>
            <a:pPr algn="ctr"/>
            <a:r>
              <a:rPr lang="fa-IR" sz="2800" b="1" dirty="0" smtClean="0">
                <a:solidFill>
                  <a:schemeClr val="tx2"/>
                </a:solidFill>
              </a:rPr>
              <a:t>داروهای مورد استفاده در اختلالات انعقادی وضد انعقادی</a:t>
            </a:r>
            <a:endParaRPr lang="en-US" sz="2800" b="1" dirty="0">
              <a:solidFill>
                <a:schemeClr val="tx2"/>
              </a:solidFill>
            </a:endParaRPr>
          </a:p>
        </p:txBody>
      </p:sp>
    </p:spTree>
    <p:extLst>
      <p:ext uri="{BB962C8B-B14F-4D97-AF65-F5344CB8AC3E}">
        <p14:creationId xmlns:p14="http://schemas.microsoft.com/office/powerpoint/2010/main" val="1606253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914400" y="990600"/>
            <a:ext cx="7520940" cy="3579849"/>
          </a:xfrm>
        </p:spPr>
        <p:txBody>
          <a:bodyPr/>
          <a:lstStyle/>
          <a:p>
            <a:pPr algn="r" rtl="1"/>
            <a:r>
              <a:rPr lang="fa-IR" sz="3200" dirty="0" smtClean="0">
                <a:solidFill>
                  <a:schemeClr val="tx2"/>
                </a:solidFill>
              </a:rPr>
              <a:t>هموستاز:</a:t>
            </a:r>
          </a:p>
          <a:p>
            <a:pPr algn="r" rtl="1"/>
            <a:r>
              <a:rPr lang="fa-IR" sz="2400" b="0" dirty="0" smtClean="0"/>
              <a:t>قرارگرفتن خون به صورت طبیعی در عروق </a:t>
            </a:r>
          </a:p>
          <a:p>
            <a:pPr algn="r" rtl="1"/>
            <a:r>
              <a:rPr lang="fa-IR" sz="2400" b="0" dirty="0" smtClean="0"/>
              <a:t>سیستم انعقاد خون به عنوان یک مکانیزم طبیعی دفاعی بدن علیه خونریزی عمل می کند.</a:t>
            </a:r>
          </a:p>
          <a:p>
            <a:pPr algn="r" rtl="1"/>
            <a:r>
              <a:rPr lang="fa-IR" dirty="0" smtClean="0">
                <a:solidFill>
                  <a:schemeClr val="tx2"/>
                </a:solidFill>
              </a:rPr>
              <a:t>ترومبوز</a:t>
            </a:r>
          </a:p>
          <a:p>
            <a:pPr algn="r" rtl="1"/>
            <a:r>
              <a:rPr lang="fa-IR" dirty="0" smtClean="0">
                <a:solidFill>
                  <a:schemeClr val="tx2"/>
                </a:solidFill>
              </a:rPr>
              <a:t>آمبولی</a:t>
            </a:r>
          </a:p>
          <a:p>
            <a:pPr algn="r" rtl="1"/>
            <a:r>
              <a:rPr lang="fa-IR" dirty="0" smtClean="0">
                <a:solidFill>
                  <a:schemeClr val="tx2"/>
                </a:solidFill>
              </a:rPr>
              <a:t>ترومبوز سفید وقرمز</a:t>
            </a:r>
            <a:endParaRPr lang="en-US" dirty="0">
              <a:solidFill>
                <a:schemeClr val="tx2"/>
              </a:solidFill>
            </a:endParaRPr>
          </a:p>
        </p:txBody>
      </p:sp>
    </p:spTree>
    <p:extLst>
      <p:ext uri="{BB962C8B-B14F-4D97-AF65-F5344CB8AC3E}">
        <p14:creationId xmlns:p14="http://schemas.microsoft.com/office/powerpoint/2010/main" val="2236112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endParaRPr lang="en-US" dirty="0"/>
          </a:p>
        </p:txBody>
      </p:sp>
      <p:sp>
        <p:nvSpPr>
          <p:cNvPr id="3" name="Content Placeholder 2"/>
          <p:cNvSpPr>
            <a:spLocks noGrp="1"/>
          </p:cNvSpPr>
          <p:nvPr>
            <p:ph idx="1"/>
          </p:nvPr>
        </p:nvSpPr>
        <p:spPr/>
        <p:txBody>
          <a:bodyPr/>
          <a:lstStyle/>
          <a:p>
            <a:pPr algn="r" rtl="1"/>
            <a:r>
              <a:rPr lang="fa-IR" sz="2800" b="0" dirty="0" smtClean="0"/>
              <a:t>هموستاز شامل مراحلی است که منجر به توقف خونریز از عروق خونی آسیب دیده می شود.یک سستم تعادلی بین حل شدن لخته (اثر ضدانعقاد) وتولید ان در بدن وجود دارد که خون را همیشه در عروق به صورت مایع نگه می دارد</a:t>
            </a:r>
            <a:r>
              <a:rPr lang="fa-IR" dirty="0" smtClean="0"/>
              <a:t>.</a:t>
            </a:r>
            <a:endParaRPr lang="en-US" dirty="0"/>
          </a:p>
        </p:txBody>
      </p:sp>
    </p:spTree>
    <p:extLst>
      <p:ext uri="{BB962C8B-B14F-4D97-AF65-F5344CB8AC3E}">
        <p14:creationId xmlns:p14="http://schemas.microsoft.com/office/powerpoint/2010/main" val="1051727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dirty="0" smtClean="0">
                <a:solidFill>
                  <a:schemeClr val="tx2"/>
                </a:solidFill>
              </a:rPr>
              <a:t>3 مرحله:</a:t>
            </a:r>
          </a:p>
          <a:p>
            <a:pPr algn="r" rtl="1"/>
            <a:r>
              <a:rPr lang="fa-IR" sz="2400" b="0" dirty="0" smtClean="0"/>
              <a:t>1-انقباض عروق خونی</a:t>
            </a:r>
          </a:p>
          <a:p>
            <a:pPr algn="r" rtl="1"/>
            <a:r>
              <a:rPr lang="fa-IR" sz="2400" b="0" dirty="0" smtClean="0"/>
              <a:t>2- تولید توده پلاکتی</a:t>
            </a:r>
          </a:p>
          <a:p>
            <a:pPr algn="r" rtl="1"/>
            <a:r>
              <a:rPr lang="fa-IR" sz="2400" b="0" dirty="0" smtClean="0"/>
              <a:t>3-انعقاد خون</a:t>
            </a:r>
          </a:p>
          <a:p>
            <a:pPr algn="r" rtl="1"/>
            <a:r>
              <a:rPr lang="fa-IR" sz="2400" b="0" dirty="0" smtClean="0"/>
              <a:t>مسیر داخلی وخارجی</a:t>
            </a:r>
            <a:endParaRPr lang="en-US" sz="2400" b="0" dirty="0"/>
          </a:p>
        </p:txBody>
      </p:sp>
    </p:spTree>
    <p:extLst>
      <p:ext uri="{BB962C8B-B14F-4D97-AF65-F5344CB8AC3E}">
        <p14:creationId xmlns:p14="http://schemas.microsoft.com/office/powerpoint/2010/main" val="2936224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520940" cy="685800"/>
          </a:xfrm>
        </p:spPr>
        <p:txBody>
          <a:bodyPr/>
          <a:lstStyle/>
          <a:p>
            <a:r>
              <a:rPr lang="fa-IR" dirty="0" smtClean="0"/>
              <a:t>مکانیسم های انعقاد خون</a:t>
            </a:r>
            <a:endParaRPr lang="en-US" dirty="0"/>
          </a:p>
        </p:txBody>
      </p:sp>
      <p:sp>
        <p:nvSpPr>
          <p:cNvPr id="3" name="Content Placeholder 2"/>
          <p:cNvSpPr>
            <a:spLocks noGrp="1"/>
          </p:cNvSpPr>
          <p:nvPr>
            <p:ph idx="1"/>
          </p:nvPr>
        </p:nvSpPr>
        <p:spPr/>
        <p:txBody>
          <a:bodyPr>
            <a:normAutofit fontScale="92500"/>
          </a:bodyPr>
          <a:lstStyle/>
          <a:p>
            <a:pPr algn="r" rtl="1"/>
            <a:r>
              <a:rPr lang="fa-IR" sz="2400" b="0" dirty="0" smtClean="0"/>
              <a:t>ماهیت ضد انعقادی لایه سلولهای اندوتلیال</a:t>
            </a:r>
          </a:p>
          <a:p>
            <a:pPr algn="r" rtl="1"/>
            <a:r>
              <a:rPr lang="fa-IR" sz="2400" b="0" dirty="0" smtClean="0"/>
              <a:t>فعال شدن در آسیب </a:t>
            </a:r>
          </a:p>
          <a:p>
            <a:pPr algn="r" rtl="1"/>
            <a:r>
              <a:rPr lang="fa-IR" sz="2400" b="0" dirty="0" smtClean="0"/>
              <a:t>کلاژن وفاکتور فون ویلبراند</a:t>
            </a:r>
          </a:p>
          <a:p>
            <a:pPr algn="r" rtl="1"/>
            <a:r>
              <a:rPr lang="fa-IR" sz="2400" b="0" dirty="0" smtClean="0"/>
              <a:t>چسبیدن وفعال شدن پلاکت ها وساخت وترشح مولکولهای منقبض کننده عروق</a:t>
            </a:r>
          </a:p>
          <a:p>
            <a:pPr algn="r" rtl="1"/>
            <a:r>
              <a:rPr lang="fa-IR" sz="2400" b="0" dirty="0" smtClean="0">
                <a:solidFill>
                  <a:schemeClr val="tx2"/>
                </a:solidFill>
              </a:rPr>
              <a:t>ترومبوکسان </a:t>
            </a:r>
            <a:r>
              <a:rPr lang="en-US" sz="2400" b="0" dirty="0" smtClean="0"/>
              <a:t>A2</a:t>
            </a:r>
            <a:r>
              <a:rPr lang="fa-IR" sz="2400" b="0" dirty="0" smtClean="0"/>
              <a:t>از پلاکت ها</a:t>
            </a:r>
          </a:p>
          <a:p>
            <a:pPr algn="r" rtl="1"/>
            <a:r>
              <a:rPr lang="fa-IR" sz="2400" b="0" dirty="0" smtClean="0">
                <a:solidFill>
                  <a:schemeClr val="tx2"/>
                </a:solidFill>
              </a:rPr>
              <a:t>ادنوزین دی فسفات(</a:t>
            </a:r>
            <a:r>
              <a:rPr lang="en-US" sz="2400" b="0" dirty="0" smtClean="0">
                <a:solidFill>
                  <a:schemeClr val="tx2"/>
                </a:solidFill>
              </a:rPr>
              <a:t>ADP</a:t>
            </a:r>
            <a:r>
              <a:rPr lang="fa-IR" sz="2400" b="0" dirty="0" smtClean="0">
                <a:solidFill>
                  <a:schemeClr val="tx2"/>
                </a:solidFill>
              </a:rPr>
              <a:t>)؛ </a:t>
            </a:r>
            <a:r>
              <a:rPr lang="fa-IR" sz="2400" b="0" dirty="0" smtClean="0"/>
              <a:t>القا کننده قدرتمند تجمع پلاکت ها</a:t>
            </a:r>
          </a:p>
          <a:p>
            <a:pPr algn="r" rtl="1"/>
            <a:r>
              <a:rPr lang="fa-IR" sz="2400" b="0" dirty="0" smtClean="0">
                <a:solidFill>
                  <a:schemeClr val="tx2"/>
                </a:solidFill>
              </a:rPr>
              <a:t>سروتونین؛ </a:t>
            </a:r>
            <a:r>
              <a:rPr lang="fa-IR" sz="2400" b="0" dirty="0" smtClean="0"/>
              <a:t>تحریک تجمع پلاکت ها وانقباض عروق</a:t>
            </a:r>
          </a:p>
          <a:p>
            <a:pPr algn="r" rtl="1"/>
            <a:r>
              <a:rPr lang="fa-IR" sz="2400" b="0" dirty="0" smtClean="0"/>
              <a:t>فعال شدن پلاکت ها منجر به تغییر در گیرنده</a:t>
            </a:r>
            <a:r>
              <a:rPr lang="el-GR" sz="2400" b="0" dirty="0" smtClean="0"/>
              <a:t>βΙΙΙ</a:t>
            </a:r>
            <a:r>
              <a:rPr lang="fa-IR" sz="2400" b="0" dirty="0" smtClean="0"/>
              <a:t> </a:t>
            </a:r>
            <a:r>
              <a:rPr lang="el-GR" sz="2400" b="0" dirty="0" smtClean="0"/>
              <a:t>αιι</a:t>
            </a:r>
            <a:r>
              <a:rPr lang="en-US" sz="2400" b="0" dirty="0" smtClean="0"/>
              <a:t>b/</a:t>
            </a:r>
            <a:endParaRPr lang="fa-IR" sz="2400" b="0" dirty="0" smtClean="0"/>
          </a:p>
          <a:p>
            <a:pPr algn="r" rtl="1"/>
            <a:endParaRPr lang="en-US" sz="2400" b="0" dirty="0"/>
          </a:p>
        </p:txBody>
      </p:sp>
    </p:spTree>
    <p:extLst>
      <p:ext uri="{BB962C8B-B14F-4D97-AF65-F5344CB8AC3E}">
        <p14:creationId xmlns:p14="http://schemas.microsoft.com/office/powerpoint/2010/main" val="4283284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800" b="0" dirty="0" smtClean="0"/>
              <a:t>اختلال در تشکیل لخته پلاکتی اولیه</a:t>
            </a:r>
          </a:p>
          <a:p>
            <a:pPr algn="r" rtl="1"/>
            <a:endParaRPr lang="fa-IR" sz="2800" b="0" dirty="0"/>
          </a:p>
          <a:p>
            <a:pPr algn="r" rtl="1"/>
            <a:r>
              <a:rPr lang="fa-IR" sz="2800" b="0" dirty="0" smtClean="0"/>
              <a:t>اختلال در مکانیسم انعقاد خون</a:t>
            </a:r>
            <a:endParaRPr lang="en-US" sz="2800" b="0" dirty="0"/>
          </a:p>
        </p:txBody>
      </p:sp>
    </p:spTree>
    <p:extLst>
      <p:ext uri="{BB962C8B-B14F-4D97-AF65-F5344CB8AC3E}">
        <p14:creationId xmlns:p14="http://schemas.microsoft.com/office/powerpoint/2010/main" val="2699376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3200" y="98027"/>
            <a:ext cx="8606896" cy="6455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0345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نقش ترومبین</a:t>
            </a:r>
            <a:endParaRPr lang="en-US" dirty="0"/>
          </a:p>
        </p:txBody>
      </p:sp>
      <p:sp>
        <p:nvSpPr>
          <p:cNvPr id="3" name="Content Placeholder 2"/>
          <p:cNvSpPr>
            <a:spLocks noGrp="1"/>
          </p:cNvSpPr>
          <p:nvPr>
            <p:ph idx="1"/>
          </p:nvPr>
        </p:nvSpPr>
        <p:spPr/>
        <p:txBody>
          <a:bodyPr>
            <a:normAutofit/>
          </a:bodyPr>
          <a:lstStyle/>
          <a:p>
            <a:pPr algn="r" rtl="1"/>
            <a:r>
              <a:rPr lang="fa-IR" sz="2400" b="0" dirty="0" smtClean="0"/>
              <a:t>شکستن پپتیدهای کوچکی از فیبرینوژن</a:t>
            </a:r>
          </a:p>
          <a:p>
            <a:pPr algn="r" rtl="1"/>
            <a:r>
              <a:rPr lang="fa-IR" sz="2400" b="0" dirty="0" smtClean="0"/>
              <a:t>فعال کردن بسیاری از فاکتورهای انعقادی</a:t>
            </a:r>
          </a:p>
          <a:p>
            <a:pPr algn="r" rtl="1"/>
            <a:r>
              <a:rPr lang="fa-IR" sz="2400" b="0" dirty="0" smtClean="0"/>
              <a:t>فعال کردن فاکتور </a:t>
            </a:r>
            <a:r>
              <a:rPr lang="el-GR" sz="2400" b="0" dirty="0" smtClean="0"/>
              <a:t>ΧΙΙΙ</a:t>
            </a:r>
            <a:r>
              <a:rPr lang="fa-IR" sz="2400" b="0" dirty="0" smtClean="0"/>
              <a:t> ؛ ایجاد اتصال متقاطع بین پلیمرها فیبرین</a:t>
            </a:r>
          </a:p>
          <a:p>
            <a:pPr algn="r" rtl="1"/>
            <a:r>
              <a:rPr lang="fa-IR" sz="2400" b="0" dirty="0" smtClean="0"/>
              <a:t>فعال کردن مسیر پروتئین </a:t>
            </a:r>
            <a:r>
              <a:rPr lang="en-US" sz="2400" b="0" dirty="0"/>
              <a:t>C</a:t>
            </a:r>
          </a:p>
        </p:txBody>
      </p:sp>
    </p:spTree>
    <p:extLst>
      <p:ext uri="{BB962C8B-B14F-4D97-AF65-F5344CB8AC3E}">
        <p14:creationId xmlns:p14="http://schemas.microsoft.com/office/powerpoint/2010/main" val="3176166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آنتی ترومبین </a:t>
            </a:r>
            <a:endParaRPr lang="en-US" dirty="0"/>
          </a:p>
        </p:txBody>
      </p:sp>
      <p:sp>
        <p:nvSpPr>
          <p:cNvPr id="3" name="Content Placeholder 2"/>
          <p:cNvSpPr>
            <a:spLocks noGrp="1"/>
          </p:cNvSpPr>
          <p:nvPr>
            <p:ph idx="1"/>
          </p:nvPr>
        </p:nvSpPr>
        <p:spPr/>
        <p:txBody>
          <a:bodyPr>
            <a:normAutofit/>
          </a:bodyPr>
          <a:lstStyle/>
          <a:p>
            <a:pPr algn="r" rtl="1"/>
            <a:r>
              <a:rPr lang="fa-IR" sz="2400" b="0" dirty="0" smtClean="0"/>
              <a:t>مولکول ضد انعقاد آندروژن</a:t>
            </a:r>
          </a:p>
          <a:p>
            <a:pPr algn="r" rtl="1"/>
            <a:r>
              <a:rPr lang="fa-IR" sz="2400" b="0" dirty="0" smtClean="0"/>
              <a:t>مهارکننده سرین پروتئاز</a:t>
            </a:r>
          </a:p>
          <a:p>
            <a:pPr algn="r" rtl="1"/>
            <a:r>
              <a:rPr lang="fa-IR" sz="2400" b="0" dirty="0" smtClean="0"/>
              <a:t>Ι</a:t>
            </a:r>
            <a:r>
              <a:rPr lang="el-GR" sz="2400" b="0" dirty="0" smtClean="0"/>
              <a:t>ι</a:t>
            </a:r>
            <a:r>
              <a:rPr lang="en-US" sz="2400" b="0" dirty="0" smtClean="0"/>
              <a:t>a ,</a:t>
            </a:r>
            <a:r>
              <a:rPr lang="el-GR" sz="2400" b="0" dirty="0" smtClean="0"/>
              <a:t>ΙΧ</a:t>
            </a:r>
            <a:r>
              <a:rPr lang="en-US" sz="2400" b="0" dirty="0" smtClean="0"/>
              <a:t>a, </a:t>
            </a:r>
            <a:r>
              <a:rPr lang="el-GR" sz="2400" b="0" dirty="0" smtClean="0"/>
              <a:t>Χ</a:t>
            </a:r>
            <a:r>
              <a:rPr lang="en-US" sz="2400" b="0" dirty="0" smtClean="0"/>
              <a:t>a ,</a:t>
            </a:r>
            <a:r>
              <a:rPr lang="el-GR" sz="2400" b="0" dirty="0" smtClean="0"/>
              <a:t>ΧΙ</a:t>
            </a:r>
            <a:r>
              <a:rPr lang="en-US" sz="2400" b="0" dirty="0" smtClean="0"/>
              <a:t>a, </a:t>
            </a:r>
            <a:r>
              <a:rPr lang="el-GR" sz="2400" b="0" dirty="0" smtClean="0"/>
              <a:t>ΧΙΙ</a:t>
            </a:r>
            <a:r>
              <a:rPr lang="en-US" sz="2400" b="0" dirty="0" smtClean="0"/>
              <a:t>a </a:t>
            </a:r>
            <a:r>
              <a:rPr lang="fa-IR" sz="2400" b="0" dirty="0"/>
              <a:t> </a:t>
            </a:r>
            <a:r>
              <a:rPr lang="fa-IR" sz="2400" b="0" dirty="0" smtClean="0"/>
              <a:t>را غیرفعال می کند.</a:t>
            </a:r>
          </a:p>
          <a:p>
            <a:pPr algn="r" rtl="1"/>
            <a:r>
              <a:rPr lang="fa-IR" sz="2400" b="0" dirty="0" smtClean="0"/>
              <a:t>پروتئین های ضد انعقادی آندروژن </a:t>
            </a:r>
            <a:r>
              <a:rPr lang="en-US" sz="2400" b="0" dirty="0" smtClean="0"/>
              <a:t>S ,</a:t>
            </a:r>
            <a:r>
              <a:rPr lang="en-US" sz="2400" b="0" dirty="0"/>
              <a:t>C</a:t>
            </a:r>
          </a:p>
        </p:txBody>
      </p:sp>
    </p:spTree>
    <p:extLst>
      <p:ext uri="{BB962C8B-B14F-4D97-AF65-F5344CB8AC3E}">
        <p14:creationId xmlns:p14="http://schemas.microsoft.com/office/powerpoint/2010/main" val="497158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dirty="0">
                <a:solidFill>
                  <a:schemeClr val="tx2"/>
                </a:solidFill>
              </a:rPr>
              <a:t>پروتئین های ضد انعقادی آندروژن </a:t>
            </a:r>
            <a:r>
              <a:rPr lang="en-US" sz="2400" dirty="0">
                <a:solidFill>
                  <a:schemeClr val="tx2"/>
                </a:solidFill>
              </a:rPr>
              <a:t>S ,C</a:t>
            </a:r>
          </a:p>
          <a:p>
            <a:pPr algn="r" rtl="1"/>
            <a:r>
              <a:rPr lang="fa-IR" sz="2400" b="0" dirty="0" smtClean="0"/>
              <a:t>با پروتئولیز </a:t>
            </a:r>
            <a:r>
              <a:rPr lang="el-GR" sz="2400" b="0" dirty="0" smtClean="0"/>
              <a:t>ν</a:t>
            </a:r>
            <a:r>
              <a:rPr lang="en-US" sz="2400" b="0" dirty="0" smtClean="0"/>
              <a:t>a</a:t>
            </a:r>
            <a:r>
              <a:rPr lang="fa-IR" sz="2400" b="0" dirty="0" smtClean="0"/>
              <a:t>و</a:t>
            </a:r>
            <a:r>
              <a:rPr lang="el-GR" sz="2400" b="0" dirty="0" smtClean="0"/>
              <a:t>νΙΙΙ</a:t>
            </a:r>
            <a:r>
              <a:rPr lang="en-US" sz="2400" b="0" dirty="0" smtClean="0"/>
              <a:t>a </a:t>
            </a:r>
            <a:r>
              <a:rPr lang="fa-IR" sz="2400" b="0" dirty="0" smtClean="0"/>
              <a:t> ابشار اتعقادی را تغصیف می کند.</a:t>
            </a:r>
            <a:endParaRPr lang="en-US" sz="2400" b="0" dirty="0"/>
          </a:p>
        </p:txBody>
      </p:sp>
    </p:spTree>
    <p:extLst>
      <p:ext uri="{BB962C8B-B14F-4D97-AF65-F5344CB8AC3E}">
        <p14:creationId xmlns:p14="http://schemas.microsoft.com/office/powerpoint/2010/main" val="1277679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3600" b="1" dirty="0" smtClean="0">
                <a:solidFill>
                  <a:schemeClr val="tx2"/>
                </a:solidFill>
                <a:cs typeface="+mn-cs"/>
              </a:rPr>
              <a:t>فیبرینولیز</a:t>
            </a:r>
            <a:endParaRPr lang="en-US" sz="3600" b="1" dirty="0">
              <a:solidFill>
                <a:schemeClr val="tx2"/>
              </a:solidFill>
              <a:cs typeface="+mn-cs"/>
            </a:endParaRPr>
          </a:p>
        </p:txBody>
      </p:sp>
      <p:sp>
        <p:nvSpPr>
          <p:cNvPr id="3" name="Content Placeholder 2"/>
          <p:cNvSpPr>
            <a:spLocks noGrp="1"/>
          </p:cNvSpPr>
          <p:nvPr>
            <p:ph idx="1"/>
          </p:nvPr>
        </p:nvSpPr>
        <p:spPr/>
        <p:txBody>
          <a:bodyPr>
            <a:normAutofit/>
          </a:bodyPr>
          <a:lstStyle/>
          <a:p>
            <a:pPr algn="r" rtl="1"/>
            <a:r>
              <a:rPr lang="fa-IR" sz="2400" dirty="0"/>
              <a:t>فعال شدن پلاسمینوژن موجود در خون وتولید پلاسمین </a:t>
            </a:r>
          </a:p>
          <a:p>
            <a:pPr algn="r" rtl="1"/>
            <a:endParaRPr lang="fa-IR" sz="2400" dirty="0"/>
          </a:p>
          <a:p>
            <a:pPr algn="r" rtl="1"/>
            <a:r>
              <a:rPr lang="fa-IR" sz="2400" dirty="0"/>
              <a:t>شکستن فیبرینوژن و هضم </a:t>
            </a:r>
            <a:r>
              <a:rPr lang="fa-IR" sz="2400" dirty="0" smtClean="0"/>
              <a:t>فیبرین</a:t>
            </a:r>
          </a:p>
          <a:p>
            <a:pPr algn="r" rtl="1"/>
            <a:endParaRPr lang="fa-IR" sz="2400" dirty="0"/>
          </a:p>
          <a:p>
            <a:pPr algn="r" rtl="1"/>
            <a:r>
              <a:rPr lang="en-US" sz="2400" dirty="0" smtClean="0"/>
              <a:t>t-PA</a:t>
            </a:r>
            <a:endParaRPr lang="en-US" sz="2400" dirty="0"/>
          </a:p>
          <a:p>
            <a:pPr algn="r" rtl="1"/>
            <a:endParaRPr lang="en-US" sz="2400" b="0" dirty="0"/>
          </a:p>
        </p:txBody>
      </p:sp>
    </p:spTree>
    <p:extLst>
      <p:ext uri="{BB962C8B-B14F-4D97-AF65-F5344CB8AC3E}">
        <p14:creationId xmlns:p14="http://schemas.microsoft.com/office/powerpoint/2010/main" val="2798214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cs typeface="+mn-cs"/>
              </a:rPr>
              <a:t>تنظیم کننده منفی فیبرینولیز</a:t>
            </a:r>
            <a:endParaRPr lang="en-US" b="1" dirty="0">
              <a:solidFill>
                <a:schemeClr val="tx2"/>
              </a:solidFill>
              <a:cs typeface="+mn-cs"/>
            </a:endParaRPr>
          </a:p>
        </p:txBody>
      </p:sp>
      <p:sp>
        <p:nvSpPr>
          <p:cNvPr id="3" name="Content Placeholder 2"/>
          <p:cNvSpPr>
            <a:spLocks noGrp="1"/>
          </p:cNvSpPr>
          <p:nvPr>
            <p:ph idx="1"/>
          </p:nvPr>
        </p:nvSpPr>
        <p:spPr/>
        <p:txBody>
          <a:bodyPr>
            <a:normAutofit/>
          </a:bodyPr>
          <a:lstStyle/>
          <a:p>
            <a:pPr algn="r" rtl="1"/>
            <a:r>
              <a:rPr lang="fa-IR" sz="2400" dirty="0" smtClean="0">
                <a:solidFill>
                  <a:schemeClr val="tx2"/>
                </a:solidFill>
              </a:rPr>
              <a:t>مهارکننده فعال کننده پلاسمینوژن</a:t>
            </a:r>
            <a:r>
              <a:rPr lang="en-US" sz="2400" dirty="0" smtClean="0">
                <a:solidFill>
                  <a:schemeClr val="tx2"/>
                </a:solidFill>
              </a:rPr>
              <a:t> </a:t>
            </a:r>
            <a:r>
              <a:rPr lang="fa-IR" sz="2400" dirty="0" smtClean="0">
                <a:solidFill>
                  <a:schemeClr val="tx2"/>
                </a:solidFill>
              </a:rPr>
              <a:t>(</a:t>
            </a:r>
            <a:r>
              <a:rPr lang="en-US" sz="2400" dirty="0" smtClean="0">
                <a:solidFill>
                  <a:schemeClr val="tx2"/>
                </a:solidFill>
              </a:rPr>
              <a:t>PAI</a:t>
            </a:r>
            <a:r>
              <a:rPr lang="fa-IR" sz="2400" dirty="0" smtClean="0">
                <a:solidFill>
                  <a:schemeClr val="tx2"/>
                </a:solidFill>
              </a:rPr>
              <a:t>)</a:t>
            </a:r>
          </a:p>
          <a:p>
            <a:pPr algn="r" rtl="1"/>
            <a:r>
              <a:rPr lang="en-US" sz="2400" dirty="0" smtClean="0"/>
              <a:t>t-PA</a:t>
            </a:r>
            <a:r>
              <a:rPr lang="fa-IR" sz="2400" dirty="0" smtClean="0"/>
              <a:t> را مهار می کند</a:t>
            </a:r>
          </a:p>
          <a:p>
            <a:pPr algn="r" rtl="1"/>
            <a:endParaRPr lang="fa-IR" sz="2400" dirty="0"/>
          </a:p>
          <a:p>
            <a:pPr algn="r" rtl="1"/>
            <a:r>
              <a:rPr lang="fa-IR" sz="2400" dirty="0" smtClean="0">
                <a:solidFill>
                  <a:schemeClr val="tx2"/>
                </a:solidFill>
              </a:rPr>
              <a:t>2</a:t>
            </a:r>
            <a:r>
              <a:rPr lang="el-GR" sz="2400" dirty="0" smtClean="0">
                <a:solidFill>
                  <a:schemeClr val="tx2"/>
                </a:solidFill>
              </a:rPr>
              <a:t>α</a:t>
            </a:r>
            <a:r>
              <a:rPr lang="fa-IR" sz="2400" dirty="0" smtClean="0">
                <a:solidFill>
                  <a:schemeClr val="tx2"/>
                </a:solidFill>
              </a:rPr>
              <a:t> آنتی پلاسمین </a:t>
            </a:r>
            <a:r>
              <a:rPr lang="fa-IR" sz="2400" dirty="0" smtClean="0"/>
              <a:t>؛ پلاسمین غیر متصل به لخته را غیر فعال می کند</a:t>
            </a:r>
          </a:p>
          <a:p>
            <a:pPr algn="r" rtl="1"/>
            <a:r>
              <a:rPr lang="fa-IR" sz="2400" dirty="0" smtClean="0"/>
              <a:t>در دوزهای درمانی فعال کننده پلاسمینوژن بی اثر خواهد شد</a:t>
            </a:r>
            <a:endParaRPr lang="en-US" sz="2400" dirty="0"/>
          </a:p>
          <a:p>
            <a:pPr algn="r" rtl="1"/>
            <a:endParaRPr lang="en-US" sz="2400" b="0" dirty="0"/>
          </a:p>
        </p:txBody>
      </p:sp>
    </p:spTree>
    <p:extLst>
      <p:ext uri="{BB962C8B-B14F-4D97-AF65-F5344CB8AC3E}">
        <p14:creationId xmlns:p14="http://schemas.microsoft.com/office/powerpoint/2010/main" val="417620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000" b="0" dirty="0" smtClean="0"/>
              <a:t>برهم خوردن تعادل سیستم انعقادی وضد انعقادی</a:t>
            </a:r>
          </a:p>
          <a:p>
            <a:pPr algn="r" rtl="1"/>
            <a:r>
              <a:rPr lang="fa-IR" sz="2000" b="0" dirty="0" smtClean="0"/>
              <a:t>انعقاد منتشر داخل عروقی</a:t>
            </a:r>
          </a:p>
          <a:p>
            <a:pPr algn="r" rtl="1"/>
            <a:r>
              <a:rPr lang="fa-IR" sz="2000" b="0" dirty="0" smtClean="0"/>
              <a:t>آسیب های بافتی شدید </a:t>
            </a:r>
          </a:p>
          <a:p>
            <a:pPr algn="r" rtl="1"/>
            <a:r>
              <a:rPr lang="fa-IR" sz="2000" b="0" dirty="0" smtClean="0"/>
              <a:t>سرطان پیشرفته</a:t>
            </a:r>
          </a:p>
          <a:p>
            <a:pPr algn="r" rtl="1"/>
            <a:r>
              <a:rPr lang="fa-IR" sz="2000" b="0" dirty="0" smtClean="0"/>
              <a:t>اورژانس های فشارخون </a:t>
            </a:r>
            <a:endParaRPr lang="en-US" sz="2000" b="0" dirty="0"/>
          </a:p>
        </p:txBody>
      </p:sp>
    </p:spTree>
    <p:extLst>
      <p:ext uri="{BB962C8B-B14F-4D97-AF65-F5344CB8AC3E}">
        <p14:creationId xmlns:p14="http://schemas.microsoft.com/office/powerpoint/2010/main" val="2274641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endParaRPr lang="en-US" dirty="0"/>
          </a:p>
        </p:txBody>
      </p:sp>
      <p:sp>
        <p:nvSpPr>
          <p:cNvPr id="3" name="Content Placeholder 2"/>
          <p:cNvSpPr>
            <a:spLocks noGrp="1"/>
          </p:cNvSpPr>
          <p:nvPr>
            <p:ph idx="1"/>
          </p:nvPr>
        </p:nvSpPr>
        <p:spPr/>
        <p:txBody>
          <a:bodyPr>
            <a:normAutofit/>
          </a:bodyPr>
          <a:lstStyle/>
          <a:p>
            <a:pPr algn="r" rtl="1"/>
            <a:r>
              <a:rPr lang="fa-IR" sz="2400" dirty="0" smtClean="0">
                <a:solidFill>
                  <a:srgbClr val="FF0000"/>
                </a:solidFill>
              </a:rPr>
              <a:t>داروهای ضد انعقاد:</a:t>
            </a:r>
          </a:p>
          <a:p>
            <a:pPr algn="r" rtl="1"/>
            <a:r>
              <a:rPr lang="fa-IR" sz="2400" b="0" dirty="0" smtClean="0"/>
              <a:t>مهارکننده های غیر مستقیم ترومبین</a:t>
            </a:r>
          </a:p>
          <a:p>
            <a:pPr algn="r" rtl="1"/>
            <a:r>
              <a:rPr lang="fa-IR" sz="2400" b="0" dirty="0" smtClean="0"/>
              <a:t>وارفارین وضد انعقادهای کومارینی</a:t>
            </a:r>
          </a:p>
          <a:p>
            <a:pPr algn="r" rtl="1"/>
            <a:r>
              <a:rPr lang="fa-IR" sz="2400" b="0" dirty="0" smtClean="0"/>
              <a:t>مهارکننده های مستقیم فاکتور 10 فعال شده</a:t>
            </a:r>
          </a:p>
          <a:p>
            <a:pPr algn="r" rtl="1"/>
            <a:r>
              <a:rPr lang="fa-IR" sz="2400" b="0" dirty="0" smtClean="0"/>
              <a:t>مهارکننده های مستقیم ترومبین</a:t>
            </a:r>
          </a:p>
          <a:p>
            <a:pPr algn="r" rtl="1"/>
            <a:r>
              <a:rPr lang="fa-IR" sz="2400" dirty="0" smtClean="0">
                <a:solidFill>
                  <a:srgbClr val="FF0000"/>
                </a:solidFill>
              </a:rPr>
              <a:t>داروهای فیبرینولیتیک</a:t>
            </a:r>
          </a:p>
          <a:p>
            <a:pPr algn="r" rtl="1"/>
            <a:r>
              <a:rPr lang="fa-IR" sz="2400" dirty="0" smtClean="0">
                <a:solidFill>
                  <a:srgbClr val="FF0000"/>
                </a:solidFill>
              </a:rPr>
              <a:t>داروهای ضد پلاکت</a:t>
            </a:r>
          </a:p>
          <a:p>
            <a:pPr algn="r" rtl="1"/>
            <a:endParaRPr lang="en-US" sz="2400" b="0" dirty="0"/>
          </a:p>
        </p:txBody>
      </p:sp>
    </p:spTree>
    <p:extLst>
      <p:ext uri="{BB962C8B-B14F-4D97-AF65-F5344CB8AC3E}">
        <p14:creationId xmlns:p14="http://schemas.microsoft.com/office/powerpoint/2010/main" val="2030225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cs typeface="+mn-cs"/>
              </a:rPr>
              <a:t>فارماکولوژی پایه داروهای ضد انعقاد</a:t>
            </a:r>
            <a:endParaRPr lang="en-US" b="1" dirty="0">
              <a:solidFill>
                <a:schemeClr val="tx2"/>
              </a:solidFill>
              <a:cs typeface="+mn-cs"/>
            </a:endParaRPr>
          </a:p>
        </p:txBody>
      </p:sp>
      <p:sp>
        <p:nvSpPr>
          <p:cNvPr id="3" name="Content Placeholder 2"/>
          <p:cNvSpPr>
            <a:spLocks noGrp="1"/>
          </p:cNvSpPr>
          <p:nvPr>
            <p:ph idx="1"/>
          </p:nvPr>
        </p:nvSpPr>
        <p:spPr/>
        <p:txBody>
          <a:bodyPr>
            <a:normAutofit/>
          </a:bodyPr>
          <a:lstStyle/>
          <a:p>
            <a:pPr algn="r" rtl="1"/>
            <a:r>
              <a:rPr lang="fa-IR" sz="2400" dirty="0" smtClean="0">
                <a:solidFill>
                  <a:schemeClr val="tx2"/>
                </a:solidFill>
              </a:rPr>
              <a:t>مهارکننده های غیر مستقیم ترومبین</a:t>
            </a:r>
          </a:p>
          <a:p>
            <a:pPr algn="r" rtl="1"/>
            <a:r>
              <a:rPr lang="fa-IR" sz="2400" b="0" dirty="0" smtClean="0"/>
              <a:t>هپارین شکسته نشده(</a:t>
            </a:r>
            <a:r>
              <a:rPr lang="en-US" sz="2400" b="0" dirty="0" smtClean="0"/>
              <a:t>UFH</a:t>
            </a:r>
            <a:r>
              <a:rPr lang="fa-IR" sz="2400" b="0" dirty="0" smtClean="0"/>
              <a:t>)</a:t>
            </a:r>
          </a:p>
          <a:p>
            <a:pPr algn="r" rtl="1"/>
            <a:r>
              <a:rPr lang="fa-IR" sz="2400" b="0" dirty="0" smtClean="0"/>
              <a:t>هپارین دارای وزن مولکولی بالا(</a:t>
            </a:r>
            <a:r>
              <a:rPr lang="en-US" sz="2400" b="0" dirty="0" smtClean="0"/>
              <a:t>HMWH</a:t>
            </a:r>
            <a:r>
              <a:rPr lang="fa-IR" sz="2400" b="0" dirty="0" smtClean="0"/>
              <a:t>)</a:t>
            </a:r>
          </a:p>
          <a:p>
            <a:pPr algn="r" rtl="1"/>
            <a:r>
              <a:rPr lang="fa-IR" sz="2400" b="0" dirty="0" smtClean="0"/>
              <a:t>هپارین دارای وزن مولکولی کم (</a:t>
            </a:r>
            <a:r>
              <a:rPr lang="en-US" sz="2400" b="0" dirty="0" smtClean="0"/>
              <a:t>LMWH</a:t>
            </a:r>
            <a:r>
              <a:rPr lang="fa-IR" sz="2400" b="0" dirty="0" smtClean="0"/>
              <a:t>)</a:t>
            </a:r>
          </a:p>
          <a:p>
            <a:pPr algn="r" rtl="1"/>
            <a:r>
              <a:rPr lang="fa-IR" sz="2400" b="0" dirty="0" smtClean="0"/>
              <a:t>فونداپارینوکس؛ غیر فعال کردن فاکتور </a:t>
            </a:r>
            <a:r>
              <a:rPr lang="el-GR" sz="2400" b="0" dirty="0" smtClean="0"/>
              <a:t>Χ</a:t>
            </a:r>
            <a:r>
              <a:rPr lang="en-US" sz="2400" b="0" dirty="0" smtClean="0"/>
              <a:t>a</a:t>
            </a:r>
            <a:endParaRPr lang="fa-IR" sz="2400" b="0" dirty="0" smtClean="0"/>
          </a:p>
          <a:p>
            <a:pPr algn="r" rtl="1"/>
            <a:endParaRPr lang="en-US" sz="2400" b="0" dirty="0"/>
          </a:p>
        </p:txBody>
      </p:sp>
    </p:spTree>
    <p:extLst>
      <p:ext uri="{BB962C8B-B14F-4D97-AF65-F5344CB8AC3E}">
        <p14:creationId xmlns:p14="http://schemas.microsoft.com/office/powerpoint/2010/main" val="197802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داروهای مهارکننده ی انعقاد</a:t>
            </a:r>
            <a:endParaRPr lang="en-US" dirty="0"/>
          </a:p>
        </p:txBody>
      </p:sp>
      <p:sp>
        <p:nvSpPr>
          <p:cNvPr id="3" name="Content Placeholder 2"/>
          <p:cNvSpPr>
            <a:spLocks noGrp="1"/>
          </p:cNvSpPr>
          <p:nvPr>
            <p:ph idx="1"/>
          </p:nvPr>
        </p:nvSpPr>
        <p:spPr/>
        <p:txBody>
          <a:bodyPr/>
          <a:lstStyle/>
          <a:p>
            <a:pPr algn="r" rtl="1"/>
            <a:r>
              <a:rPr lang="fa-IR" sz="2800" b="1" dirty="0" smtClean="0">
                <a:solidFill>
                  <a:srgbClr val="FF0000"/>
                </a:solidFill>
              </a:rPr>
              <a:t>الف-داروهای ضد انعقاد</a:t>
            </a:r>
            <a:r>
              <a:rPr lang="fa-IR" sz="2800" dirty="0" smtClean="0"/>
              <a:t>:</a:t>
            </a:r>
          </a:p>
          <a:p>
            <a:pPr algn="r" rtl="1"/>
            <a:r>
              <a:rPr lang="fa-IR" sz="2800" b="0" dirty="0" smtClean="0"/>
              <a:t>هپارین</a:t>
            </a:r>
          </a:p>
          <a:p>
            <a:pPr algn="r" rtl="1"/>
            <a:r>
              <a:rPr lang="fa-IR" sz="2800" b="0" dirty="0" smtClean="0"/>
              <a:t>محل تولید هپارین در کبد وریه و ماست سل وکمی در پلاسما</a:t>
            </a:r>
          </a:p>
          <a:p>
            <a:pPr algn="r" rtl="1"/>
            <a:r>
              <a:rPr lang="fa-IR" sz="2800" b="0" dirty="0" smtClean="0"/>
              <a:t>پلی ساکارید سولفاته</a:t>
            </a:r>
          </a:p>
          <a:p>
            <a:pPr algn="r" rtl="1"/>
            <a:r>
              <a:rPr lang="fa-IR" sz="2800" b="0" dirty="0" smtClean="0"/>
              <a:t>هپارین با وزن مولکولی کم</a:t>
            </a:r>
          </a:p>
          <a:p>
            <a:pPr algn="r" rtl="1"/>
            <a:r>
              <a:rPr lang="fa-IR" sz="2800" b="0" dirty="0" smtClean="0"/>
              <a:t>هپارین با وزن مولکولی زیاد</a:t>
            </a:r>
            <a:endParaRPr lang="en-US" sz="2800" b="0" dirty="0"/>
          </a:p>
        </p:txBody>
      </p:sp>
    </p:spTree>
    <p:extLst>
      <p:ext uri="{BB962C8B-B14F-4D97-AF65-F5344CB8AC3E}">
        <p14:creationId xmlns:p14="http://schemas.microsoft.com/office/powerpoint/2010/main" val="607170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chemeClr val="tx2"/>
                </a:solidFill>
              </a:rPr>
              <a:t>مکانیسم عمل هپارین</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800" b="0" dirty="0" smtClean="0"/>
              <a:t>از طریق آنتی ترومبین 3</a:t>
            </a:r>
          </a:p>
          <a:p>
            <a:pPr algn="r" rtl="1"/>
            <a:r>
              <a:rPr lang="fa-IR" sz="2800" b="0" dirty="0" smtClean="0"/>
              <a:t>اتصال به آنتی ترومبین 3و تشکیل کمپلکس</a:t>
            </a:r>
          </a:p>
          <a:p>
            <a:pPr algn="r" rtl="1"/>
            <a:r>
              <a:rPr lang="fa-IR" sz="2800" b="0" dirty="0" smtClean="0"/>
              <a:t>غیر فعال شدن برخی فاکتورهای خونی (فاکتور2و9و 10)</a:t>
            </a:r>
          </a:p>
          <a:p>
            <a:pPr algn="r" rtl="1"/>
            <a:r>
              <a:rPr lang="fa-IR" sz="2800" b="0" dirty="0" smtClean="0"/>
              <a:t>مهار تبدیل فیبرینوژن به فیبرین</a:t>
            </a:r>
            <a:endParaRPr lang="en-US" sz="2800" b="0" dirty="0"/>
          </a:p>
        </p:txBody>
      </p:sp>
    </p:spTree>
    <p:extLst>
      <p:ext uri="{BB962C8B-B14F-4D97-AF65-F5344CB8AC3E}">
        <p14:creationId xmlns:p14="http://schemas.microsoft.com/office/powerpoint/2010/main" val="3860050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lmwh</a:t>
            </a:r>
            <a:endParaRPr lang="en-US" dirty="0"/>
          </a:p>
        </p:txBody>
      </p:sp>
      <p:sp>
        <p:nvSpPr>
          <p:cNvPr id="3" name="Content Placeholder 2"/>
          <p:cNvSpPr>
            <a:spLocks noGrp="1"/>
          </p:cNvSpPr>
          <p:nvPr>
            <p:ph idx="1"/>
          </p:nvPr>
        </p:nvSpPr>
        <p:spPr/>
        <p:txBody>
          <a:bodyPr>
            <a:normAutofit lnSpcReduction="10000"/>
          </a:bodyPr>
          <a:lstStyle/>
          <a:p>
            <a:pPr algn="r" rtl="1"/>
            <a:r>
              <a:rPr lang="fa-IR" sz="2800" b="0" dirty="0" smtClean="0"/>
              <a:t>دالتیپارین</a:t>
            </a:r>
          </a:p>
          <a:p>
            <a:pPr algn="r" rtl="1"/>
            <a:r>
              <a:rPr lang="fa-IR" sz="2800" b="0" dirty="0" smtClean="0"/>
              <a:t>تینزاپارین</a:t>
            </a:r>
          </a:p>
          <a:p>
            <a:pPr algn="r" rtl="1"/>
            <a:r>
              <a:rPr lang="fa-IR" sz="2800" b="0" dirty="0" smtClean="0"/>
              <a:t>انوکساپارین</a:t>
            </a:r>
          </a:p>
          <a:p>
            <a:pPr algn="r" rtl="1"/>
            <a:r>
              <a:rPr lang="fa-IR" sz="2800" b="0" dirty="0" smtClean="0"/>
              <a:t>زیر جلدی</a:t>
            </a:r>
          </a:p>
          <a:p>
            <a:pPr algn="r" rtl="1"/>
            <a:r>
              <a:rPr lang="fa-IR" sz="2800" b="0" dirty="0" smtClean="0"/>
              <a:t>تاثیرگذاری یکسان با </a:t>
            </a:r>
            <a:r>
              <a:rPr lang="en-US" sz="2800" b="0" dirty="0" smtClean="0"/>
              <a:t>UFH</a:t>
            </a:r>
            <a:endParaRPr lang="fa-IR" sz="2800" b="0" dirty="0" smtClean="0"/>
          </a:p>
          <a:p>
            <a:pPr algn="r" rtl="1"/>
            <a:r>
              <a:rPr lang="fa-IR" sz="2800" b="0" dirty="0" smtClean="0"/>
              <a:t>کاهش نیاز به تعدد دوز</a:t>
            </a:r>
          </a:p>
          <a:p>
            <a:pPr algn="r" rtl="1"/>
            <a:r>
              <a:rPr lang="fa-IR" sz="2800" b="0" dirty="0" smtClean="0"/>
              <a:t>یک یا دو بار در روز</a:t>
            </a:r>
            <a:endParaRPr lang="en-US" sz="2800" b="0" dirty="0"/>
          </a:p>
        </p:txBody>
      </p:sp>
    </p:spTree>
    <p:extLst>
      <p:ext uri="{BB962C8B-B14F-4D97-AF65-F5344CB8AC3E}">
        <p14:creationId xmlns:p14="http://schemas.microsoft.com/office/powerpoint/2010/main" val="3536804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وا</a:t>
            </a:r>
            <a:r>
              <a:rPr lang="fa-IR" b="1" dirty="0">
                <a:solidFill>
                  <a:schemeClr val="tx2"/>
                </a:solidFill>
              </a:rPr>
              <a:t>ح</a:t>
            </a:r>
            <a:r>
              <a:rPr lang="fa-IR" b="1" dirty="0" smtClean="0">
                <a:solidFill>
                  <a:schemeClr val="tx2"/>
                </a:solidFill>
              </a:rPr>
              <a:t>دهای هپارین</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en-US" sz="2400" b="0" dirty="0" smtClean="0"/>
              <a:t>UFH </a:t>
            </a:r>
            <a:r>
              <a:rPr lang="fa-IR" sz="2400" b="0" dirty="0" smtClean="0"/>
              <a:t>؛ </a:t>
            </a:r>
            <a:r>
              <a:rPr lang="en-US" sz="2400" b="0" dirty="0" smtClean="0">
                <a:solidFill>
                  <a:schemeClr val="tx2"/>
                </a:solidFill>
              </a:rPr>
              <a:t>IS</a:t>
            </a:r>
          </a:p>
          <a:p>
            <a:pPr algn="r" rtl="1"/>
            <a:r>
              <a:rPr lang="fa-IR" sz="2400" b="0" dirty="0" smtClean="0"/>
              <a:t>انوکساپارین ؛ </a:t>
            </a:r>
            <a:r>
              <a:rPr lang="fa-IR" sz="2400" b="0" dirty="0" smtClean="0">
                <a:solidFill>
                  <a:schemeClr val="tx2"/>
                </a:solidFill>
              </a:rPr>
              <a:t>میلی گرم</a:t>
            </a:r>
          </a:p>
          <a:p>
            <a:pPr algn="r" rtl="1"/>
            <a:r>
              <a:rPr lang="fa-IR" sz="2400" b="0" dirty="0" smtClean="0"/>
              <a:t>فونداپارنوکس؛ </a:t>
            </a:r>
            <a:r>
              <a:rPr lang="fa-IR" sz="2400" b="0" dirty="0" smtClean="0">
                <a:solidFill>
                  <a:schemeClr val="tx2"/>
                </a:solidFill>
              </a:rPr>
              <a:t>میلی گرم</a:t>
            </a:r>
          </a:p>
          <a:p>
            <a:pPr algn="r" rtl="1"/>
            <a:r>
              <a:rPr lang="fa-IR" sz="2400" b="0" dirty="0" smtClean="0"/>
              <a:t>دالتپارین , تینزاپارین وداناپاروئید بر حسب </a:t>
            </a:r>
            <a:r>
              <a:rPr lang="fa-IR" sz="2400" b="0" dirty="0" smtClean="0">
                <a:solidFill>
                  <a:schemeClr val="tx2"/>
                </a:solidFill>
              </a:rPr>
              <a:t>آنتی فاکتور </a:t>
            </a:r>
            <a:r>
              <a:rPr lang="el-GR" sz="2400" b="0" dirty="0" smtClean="0">
                <a:solidFill>
                  <a:schemeClr val="tx2"/>
                </a:solidFill>
              </a:rPr>
              <a:t>Χ</a:t>
            </a:r>
            <a:r>
              <a:rPr lang="en-US" sz="2400" b="0" dirty="0" smtClean="0">
                <a:solidFill>
                  <a:schemeClr val="tx2"/>
                </a:solidFill>
              </a:rPr>
              <a:t>a</a:t>
            </a:r>
            <a:endParaRPr lang="en-US" sz="2400" b="0" dirty="0">
              <a:solidFill>
                <a:schemeClr val="tx2"/>
              </a:solidFill>
            </a:endParaRPr>
          </a:p>
        </p:txBody>
      </p:sp>
    </p:spTree>
    <p:extLst>
      <p:ext uri="{BB962C8B-B14F-4D97-AF65-F5344CB8AC3E}">
        <p14:creationId xmlns:p14="http://schemas.microsoft.com/office/powerpoint/2010/main" val="1587692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b="0" dirty="0" smtClean="0"/>
              <a:t>کنترل اثرات هپارین</a:t>
            </a:r>
          </a:p>
          <a:p>
            <a:pPr algn="r" rtl="1"/>
            <a:r>
              <a:rPr lang="en-US" sz="2400" b="0" dirty="0" smtClean="0"/>
              <a:t>PTT</a:t>
            </a:r>
            <a:endParaRPr lang="fa-IR" sz="2400" b="0" dirty="0" smtClean="0"/>
          </a:p>
          <a:p>
            <a:pPr algn="r" rtl="1"/>
            <a:endParaRPr lang="en-US" sz="2400" b="0" dirty="0"/>
          </a:p>
        </p:txBody>
      </p:sp>
    </p:spTree>
    <p:extLst>
      <p:ext uri="{BB962C8B-B14F-4D97-AF65-F5344CB8AC3E}">
        <p14:creationId xmlns:p14="http://schemas.microsoft.com/office/powerpoint/2010/main" val="1603309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فارماکوکنیتیک هپارین</a:t>
            </a:r>
            <a:endParaRPr lang="en-US" dirty="0">
              <a:solidFill>
                <a:schemeClr val="tx2"/>
              </a:solidFill>
            </a:endParaRPr>
          </a:p>
        </p:txBody>
      </p:sp>
      <p:sp>
        <p:nvSpPr>
          <p:cNvPr id="3" name="Content Placeholder 2"/>
          <p:cNvSpPr>
            <a:spLocks noGrp="1"/>
          </p:cNvSpPr>
          <p:nvPr>
            <p:ph idx="1"/>
          </p:nvPr>
        </p:nvSpPr>
        <p:spPr/>
        <p:txBody>
          <a:bodyPr>
            <a:noAutofit/>
          </a:bodyPr>
          <a:lstStyle/>
          <a:p>
            <a:pPr algn="r" rtl="1"/>
            <a:r>
              <a:rPr lang="fa-IR" sz="2400" b="0" dirty="0" smtClean="0"/>
              <a:t>مولکول بزرگ ودارای بار</a:t>
            </a:r>
          </a:p>
          <a:p>
            <a:pPr algn="r" rtl="1"/>
            <a:r>
              <a:rPr lang="fa-IR" sz="2400" b="0" dirty="0" smtClean="0"/>
              <a:t>غیر قابل جذب از </a:t>
            </a:r>
            <a:r>
              <a:rPr lang="en-US" sz="2400" b="0" dirty="0" smtClean="0"/>
              <a:t>GI</a:t>
            </a:r>
            <a:endParaRPr lang="fa-IR" sz="2400" b="0" dirty="0" smtClean="0"/>
          </a:p>
          <a:p>
            <a:pPr algn="r" rtl="1"/>
            <a:r>
              <a:rPr lang="fa-IR" sz="2400" b="0" dirty="0" smtClean="0"/>
              <a:t>تزریق عضلانی ایجاد هماتوم می کند.</a:t>
            </a:r>
          </a:p>
          <a:p>
            <a:pPr algn="r" rtl="1"/>
            <a:endParaRPr lang="fa-IR" sz="2400" b="0" dirty="0" smtClean="0"/>
          </a:p>
          <a:p>
            <a:pPr algn="r" rtl="1"/>
            <a:r>
              <a:rPr lang="fa-IR" sz="2400" b="0" dirty="0" smtClean="0"/>
              <a:t>وریدی یا زیرجلدی</a:t>
            </a:r>
          </a:p>
          <a:p>
            <a:pPr algn="r" rtl="1"/>
            <a:r>
              <a:rPr lang="fa-IR" sz="2400" b="0" dirty="0" smtClean="0"/>
              <a:t>شروع اثر سریع و حداکثر اثر پس از 5تا 10 دقیقه</a:t>
            </a:r>
          </a:p>
          <a:p>
            <a:pPr algn="r" rtl="1"/>
            <a:r>
              <a:rPr lang="fa-IR" sz="2400" b="0" dirty="0" smtClean="0"/>
              <a:t>متابولیسم کبدی</a:t>
            </a:r>
          </a:p>
          <a:p>
            <a:pPr algn="r" rtl="1"/>
            <a:r>
              <a:rPr lang="fa-IR" sz="2400" b="0" dirty="0" smtClean="0"/>
              <a:t>دفع کلیوی</a:t>
            </a:r>
            <a:endParaRPr lang="en-US" sz="2400" b="0" dirty="0"/>
          </a:p>
        </p:txBody>
      </p:sp>
    </p:spTree>
    <p:extLst>
      <p:ext uri="{BB962C8B-B14F-4D97-AF65-F5344CB8AC3E}">
        <p14:creationId xmlns:p14="http://schemas.microsoft.com/office/powerpoint/2010/main" val="1849810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2400" dirty="0" smtClean="0">
                <a:solidFill>
                  <a:schemeClr val="tx2"/>
                </a:solidFill>
              </a:rPr>
              <a:t>موارد مصرف:</a:t>
            </a:r>
          </a:p>
          <a:p>
            <a:pPr algn="r" rtl="1"/>
            <a:r>
              <a:rPr lang="fa-IR" sz="2400" b="0" dirty="0" smtClean="0"/>
              <a:t>جلوگیری ودرمان همه انواع ترومبوزوآمبولی</a:t>
            </a:r>
          </a:p>
          <a:p>
            <a:pPr algn="r" rtl="1"/>
            <a:r>
              <a:rPr lang="fa-IR" sz="2400" b="0" dirty="0" smtClean="0"/>
              <a:t>درمان انعقاد درون رگی منتشر</a:t>
            </a:r>
          </a:p>
          <a:p>
            <a:pPr algn="r" rtl="1"/>
            <a:r>
              <a:rPr lang="fa-IR" sz="2400" b="0" dirty="0" smtClean="0"/>
              <a:t>جلوگیری از انعقاد در جراحی قلب یا عروق خونی</a:t>
            </a:r>
          </a:p>
          <a:p>
            <a:pPr algn="r" rtl="1"/>
            <a:r>
              <a:rPr lang="fa-IR" sz="2400" b="0" dirty="0" smtClean="0"/>
              <a:t>در درمان انسداد ناگهانی شریان</a:t>
            </a:r>
          </a:p>
          <a:p>
            <a:pPr algn="r" rtl="1"/>
            <a:r>
              <a:rPr lang="fa-IR" sz="2400" b="0" dirty="0" smtClean="0"/>
              <a:t>درمان ترومبوفلیبت در دروان بارداری</a:t>
            </a:r>
          </a:p>
        </p:txBody>
      </p:sp>
    </p:spTree>
    <p:extLst>
      <p:ext uri="{BB962C8B-B14F-4D97-AF65-F5344CB8AC3E}">
        <p14:creationId xmlns:p14="http://schemas.microsoft.com/office/powerpoint/2010/main" val="4276324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2"/>
                </a:solidFill>
              </a:rPr>
              <a:t>عوارض جانبی</a:t>
            </a:r>
            <a:endParaRPr lang="en-US" b="1" dirty="0">
              <a:solidFill>
                <a:schemeClr val="tx2"/>
              </a:solidFill>
            </a:endParaRPr>
          </a:p>
        </p:txBody>
      </p:sp>
      <p:sp>
        <p:nvSpPr>
          <p:cNvPr id="3" name="Content Placeholder 2"/>
          <p:cNvSpPr>
            <a:spLocks noGrp="1"/>
          </p:cNvSpPr>
          <p:nvPr>
            <p:ph idx="1"/>
          </p:nvPr>
        </p:nvSpPr>
        <p:spPr/>
        <p:txBody>
          <a:bodyPr/>
          <a:lstStyle/>
          <a:p>
            <a:pPr algn="r" rtl="1"/>
            <a:r>
              <a:rPr lang="fa-IR" sz="2400" b="0" dirty="0" smtClean="0"/>
              <a:t>خونریزی</a:t>
            </a:r>
          </a:p>
          <a:p>
            <a:pPr algn="r" rtl="1">
              <a:buNone/>
            </a:pPr>
            <a:r>
              <a:rPr lang="fa-IR" sz="2400" b="0" dirty="0" smtClean="0"/>
              <a:t> در مخاط بینی ولثه ها</a:t>
            </a:r>
          </a:p>
          <a:p>
            <a:pPr algn="r" rtl="1">
              <a:buNone/>
            </a:pPr>
            <a:r>
              <a:rPr lang="fa-IR" sz="2400" b="0" dirty="0" smtClean="0"/>
              <a:t>هماتوری</a:t>
            </a:r>
          </a:p>
          <a:p>
            <a:pPr algn="r" rtl="1">
              <a:buNone/>
            </a:pPr>
            <a:r>
              <a:rPr lang="fa-IR" sz="2400" b="0" dirty="0" smtClean="0"/>
              <a:t>آلوپسی</a:t>
            </a:r>
          </a:p>
          <a:p>
            <a:pPr algn="r" rtl="1">
              <a:buNone/>
            </a:pPr>
            <a:r>
              <a:rPr lang="fa-IR" sz="2400" b="0" dirty="0" smtClean="0"/>
              <a:t>شکستگی خودبخودی استخوان ها</a:t>
            </a:r>
          </a:p>
          <a:p>
            <a:pPr algn="r" rtl="1">
              <a:buNone/>
            </a:pPr>
            <a:r>
              <a:rPr lang="fa-IR" sz="2400" b="0" dirty="0" smtClean="0"/>
              <a:t>هیپوآلدوسترونیسم</a:t>
            </a:r>
          </a:p>
          <a:p>
            <a:pPr algn="r" rtl="1">
              <a:buNone/>
            </a:pPr>
            <a:endParaRPr lang="en-US" dirty="0"/>
          </a:p>
        </p:txBody>
      </p:sp>
    </p:spTree>
    <p:extLst>
      <p:ext uri="{BB962C8B-B14F-4D97-AF65-F5344CB8AC3E}">
        <p14:creationId xmlns:p14="http://schemas.microsoft.com/office/powerpoint/2010/main" val="3129932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dirty="0" smtClean="0">
                <a:solidFill>
                  <a:schemeClr val="tx2"/>
                </a:solidFill>
              </a:rPr>
              <a:t>ترومبوسیتوپنی ناشی از هپارین </a:t>
            </a:r>
          </a:p>
          <a:p>
            <a:pPr algn="r" rtl="1"/>
            <a:r>
              <a:rPr lang="fa-IR" sz="2400" b="0" dirty="0" smtClean="0"/>
              <a:t>میزان مرگ ومیر به وقایع ترومبوتیک، ترومبوز وریدی</a:t>
            </a:r>
          </a:p>
          <a:p>
            <a:pPr algn="r" rtl="1"/>
            <a:r>
              <a:rPr lang="fa-IR" sz="2400" b="0" dirty="0" smtClean="0"/>
              <a:t>شمارش پلاکتی</a:t>
            </a:r>
          </a:p>
          <a:p>
            <a:pPr algn="r" rtl="1"/>
            <a:r>
              <a:rPr lang="fa-IR" sz="2400" b="0" dirty="0" smtClean="0"/>
              <a:t>وقوع هرگونه لخته جدید</a:t>
            </a:r>
            <a:endParaRPr lang="en-US" sz="2400" b="0" dirty="0"/>
          </a:p>
        </p:txBody>
      </p:sp>
    </p:spTree>
    <p:extLst>
      <p:ext uri="{BB962C8B-B14F-4D97-AF65-F5344CB8AC3E}">
        <p14:creationId xmlns:p14="http://schemas.microsoft.com/office/powerpoint/2010/main" val="1716969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موارد منع مصرف</a:t>
            </a:r>
            <a:endParaRPr lang="en-US" dirty="0">
              <a:solidFill>
                <a:schemeClr val="tx2"/>
              </a:solidFill>
            </a:endParaRPr>
          </a:p>
        </p:txBody>
      </p:sp>
      <p:sp>
        <p:nvSpPr>
          <p:cNvPr id="3" name="Content Placeholder 2"/>
          <p:cNvSpPr>
            <a:spLocks noGrp="1"/>
          </p:cNvSpPr>
          <p:nvPr>
            <p:ph idx="1"/>
          </p:nvPr>
        </p:nvSpPr>
        <p:spPr/>
        <p:txBody>
          <a:bodyPr>
            <a:normAutofit lnSpcReduction="10000"/>
          </a:bodyPr>
          <a:lstStyle/>
          <a:p>
            <a:pPr algn="r" rtl="1"/>
            <a:r>
              <a:rPr lang="fa-IR" sz="2400" b="0" dirty="0" smtClean="0"/>
              <a:t>بیماران دچار  </a:t>
            </a:r>
            <a:r>
              <a:rPr lang="en-US" sz="2400" b="0" dirty="0" smtClean="0"/>
              <a:t>HIT</a:t>
            </a:r>
            <a:endParaRPr lang="fa-IR" sz="2400" b="0" dirty="0" smtClean="0"/>
          </a:p>
          <a:p>
            <a:pPr algn="r" rtl="1"/>
            <a:r>
              <a:rPr lang="fa-IR" sz="2400" b="0" dirty="0" smtClean="0"/>
              <a:t>مبتلا به حساسیت دارویی</a:t>
            </a:r>
          </a:p>
          <a:p>
            <a:pPr algn="r" rtl="1"/>
            <a:r>
              <a:rPr lang="fa-IR" sz="2400" b="0" dirty="0" smtClean="0"/>
              <a:t>خونریزی فعال</a:t>
            </a:r>
          </a:p>
          <a:p>
            <a:pPr algn="r" rtl="1"/>
            <a:r>
              <a:rPr lang="fa-IR" sz="2400" b="0" dirty="0" smtClean="0"/>
              <a:t>هموفیلی</a:t>
            </a:r>
          </a:p>
          <a:p>
            <a:pPr algn="r" rtl="1"/>
            <a:r>
              <a:rPr lang="fa-IR" sz="2400" b="0" dirty="0" smtClean="0"/>
              <a:t>ترومبوسیتوپنی شدید</a:t>
            </a:r>
          </a:p>
          <a:p>
            <a:pPr algn="r" rtl="1"/>
            <a:r>
              <a:rPr lang="fa-IR" sz="2400" b="0" dirty="0" smtClean="0"/>
              <a:t>پورپورا</a:t>
            </a:r>
          </a:p>
          <a:p>
            <a:pPr algn="r" rtl="1"/>
            <a:r>
              <a:rPr lang="fa-IR" sz="2400" b="0" dirty="0" smtClean="0"/>
              <a:t>بیماری های کبدی وکلیوی </a:t>
            </a:r>
          </a:p>
          <a:p>
            <a:pPr algn="r" rtl="1"/>
            <a:r>
              <a:rPr lang="fa-IR" sz="2400" b="0" smtClean="0"/>
              <a:t>در افرادی که به تازگی عمل جراحی چشم  مغز ونخاع داشته اند </a:t>
            </a:r>
            <a:endParaRPr lang="en-US" sz="2400" b="0" dirty="0"/>
          </a:p>
        </p:txBody>
      </p:sp>
    </p:spTree>
    <p:extLst>
      <p:ext uri="{BB962C8B-B14F-4D97-AF65-F5344CB8AC3E}">
        <p14:creationId xmlns:p14="http://schemas.microsoft.com/office/powerpoint/2010/main" val="16251669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فونداپارینوکس</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t>پنتاساکارید صناعی</a:t>
            </a:r>
          </a:p>
          <a:p>
            <a:pPr algn="r" rtl="1"/>
            <a:r>
              <a:rPr lang="fa-IR" sz="2400" b="0" dirty="0" smtClean="0"/>
              <a:t>میل ترکیبی بالا</a:t>
            </a:r>
          </a:p>
          <a:p>
            <a:pPr algn="r" rtl="1"/>
            <a:r>
              <a:rPr lang="fa-IR" sz="2400" b="0" dirty="0" smtClean="0"/>
              <a:t>بامیل ترکیبی بالایی به آنتی ترومبین وصل می شود</a:t>
            </a:r>
          </a:p>
          <a:p>
            <a:pPr algn="r" rtl="1"/>
            <a:r>
              <a:rPr lang="fa-IR" sz="2400" b="0" dirty="0" smtClean="0"/>
              <a:t>غیرفعال شدن موثر فاکتور </a:t>
            </a:r>
            <a:r>
              <a:rPr lang="el-GR" sz="2400" b="0" dirty="0" smtClean="0"/>
              <a:t>Χ</a:t>
            </a:r>
            <a:r>
              <a:rPr lang="en-US" sz="2400" b="0" dirty="0" smtClean="0"/>
              <a:t>a</a:t>
            </a:r>
            <a:endParaRPr lang="fa-IR" sz="2400" b="0" dirty="0" smtClean="0"/>
          </a:p>
          <a:p>
            <a:pPr algn="r" rtl="1"/>
            <a:r>
              <a:rPr lang="fa-IR" sz="2400" b="0" dirty="0" smtClean="0"/>
              <a:t>نیمه عمر طولانی تجویز یکبار در روز</a:t>
            </a:r>
          </a:p>
          <a:p>
            <a:pPr algn="r" rtl="1"/>
            <a:r>
              <a:rPr lang="fa-IR" sz="2400" b="0" dirty="0" smtClean="0"/>
              <a:t>زیرجلدی</a:t>
            </a:r>
          </a:p>
          <a:p>
            <a:pPr algn="r" rtl="1"/>
            <a:r>
              <a:rPr lang="fa-IR" sz="2400" b="0" dirty="0" smtClean="0"/>
              <a:t>پیشگیری ودرمان ترومبوآمبولی وریدی</a:t>
            </a:r>
            <a:endParaRPr lang="en-US" sz="2400" b="0" dirty="0"/>
          </a:p>
        </p:txBody>
      </p:sp>
    </p:spTree>
    <p:extLst>
      <p:ext uri="{BB962C8B-B14F-4D97-AF65-F5344CB8AC3E}">
        <p14:creationId xmlns:p14="http://schemas.microsoft.com/office/powerpoint/2010/main" val="30533459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خنثی سازی اثر هپارین</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000" dirty="0" smtClean="0">
                <a:solidFill>
                  <a:schemeClr val="tx2"/>
                </a:solidFill>
              </a:rPr>
              <a:t>پروتامین سولفات</a:t>
            </a:r>
          </a:p>
          <a:p>
            <a:pPr algn="r" rtl="1"/>
            <a:r>
              <a:rPr lang="fa-IR" sz="2000" b="0" dirty="0" smtClean="0"/>
              <a:t>پپتید بازی قوی با بار مثبت</a:t>
            </a:r>
          </a:p>
          <a:p>
            <a:pPr algn="r" rtl="1"/>
            <a:r>
              <a:rPr lang="fa-IR" sz="2000" b="0" dirty="0" smtClean="0">
                <a:solidFill>
                  <a:srgbClr val="0070C0"/>
                </a:solidFill>
              </a:rPr>
              <a:t>هر 100 واحد هپارین اضافی، امیلی گرم پروتامین سولفات</a:t>
            </a:r>
          </a:p>
          <a:p>
            <a:pPr algn="r" rtl="1"/>
            <a:r>
              <a:rPr lang="fa-IR" sz="2000" b="0" dirty="0" smtClean="0"/>
              <a:t>داخل وریدی</a:t>
            </a:r>
          </a:p>
          <a:p>
            <a:pPr algn="r" rtl="1"/>
            <a:r>
              <a:rPr lang="fa-IR" sz="2000" b="0" dirty="0" smtClean="0"/>
              <a:t>پروتامین اثر ضدانعقادی دارد دردوز بالا</a:t>
            </a:r>
          </a:p>
          <a:p>
            <a:pPr algn="r" rtl="1"/>
            <a:r>
              <a:rPr lang="fa-IR" sz="2000" b="0" dirty="0" smtClean="0">
                <a:solidFill>
                  <a:srgbClr val="0070C0"/>
                </a:solidFill>
              </a:rPr>
              <a:t>1 میلی گرم پروتامین ، ا میلی گرم انوکساپارین</a:t>
            </a:r>
          </a:p>
          <a:p>
            <a:pPr algn="r" rtl="1"/>
            <a:r>
              <a:rPr lang="fa-IR" sz="2000" b="0" dirty="0" smtClean="0"/>
              <a:t>پروتامین فعالیت فونداپارینوکس را خنثی نمی کند</a:t>
            </a:r>
          </a:p>
          <a:p>
            <a:pPr algn="r" rtl="1"/>
            <a:r>
              <a:rPr lang="fa-IR" sz="2000" b="0" dirty="0" smtClean="0"/>
              <a:t>داناپروئید با پلاسمافرز</a:t>
            </a:r>
            <a:endParaRPr lang="en-US" sz="2000" b="0" dirty="0"/>
          </a:p>
        </p:txBody>
      </p:sp>
    </p:spTree>
    <p:extLst>
      <p:ext uri="{BB962C8B-B14F-4D97-AF65-F5344CB8AC3E}">
        <p14:creationId xmlns:p14="http://schemas.microsoft.com/office/powerpoint/2010/main" val="42127106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FF0000"/>
                </a:solidFill>
              </a:rPr>
              <a:t>وارفارین وضدانعقادهای خوراکی</a:t>
            </a:r>
            <a:endParaRPr lang="en-US" b="1" dirty="0">
              <a:solidFill>
                <a:srgbClr val="FF0000"/>
              </a:solidFill>
            </a:endParaRPr>
          </a:p>
        </p:txBody>
      </p:sp>
      <p:sp>
        <p:nvSpPr>
          <p:cNvPr id="3" name="Content Placeholder 2"/>
          <p:cNvSpPr>
            <a:spLocks noGrp="1"/>
          </p:cNvSpPr>
          <p:nvPr>
            <p:ph idx="1"/>
          </p:nvPr>
        </p:nvSpPr>
        <p:spPr/>
        <p:txBody>
          <a:bodyPr>
            <a:normAutofit/>
          </a:bodyPr>
          <a:lstStyle/>
          <a:p>
            <a:pPr algn="r" rtl="1"/>
            <a:r>
              <a:rPr lang="fa-IR" sz="2800" b="0" dirty="0" smtClean="0"/>
              <a:t>بیس هیدروکسی کومارین</a:t>
            </a:r>
          </a:p>
          <a:p>
            <a:pPr algn="r" rtl="1"/>
            <a:r>
              <a:rPr lang="fa-IR" sz="2800" b="0" dirty="0" smtClean="0"/>
              <a:t>نمک سدیم</a:t>
            </a:r>
          </a:p>
          <a:p>
            <a:pPr algn="r" rtl="1"/>
            <a:r>
              <a:rPr lang="fa-IR" sz="2800" b="0" dirty="0" smtClean="0"/>
              <a:t>100 جذب خوراکی</a:t>
            </a:r>
          </a:p>
          <a:p>
            <a:pPr algn="r" rtl="1"/>
            <a:r>
              <a:rPr lang="fa-IR" sz="2800" b="0" dirty="0" smtClean="0"/>
              <a:t>99% اتصال پروتئینی</a:t>
            </a:r>
          </a:p>
          <a:p>
            <a:pPr algn="r" rtl="1"/>
            <a:r>
              <a:rPr lang="fa-IR" sz="2800" b="0" dirty="0" smtClean="0"/>
              <a:t>نیمه عمر بالا</a:t>
            </a:r>
          </a:p>
          <a:p>
            <a:pPr algn="r" rtl="1"/>
            <a:endParaRPr lang="en-US" sz="2800" b="0" dirty="0"/>
          </a:p>
        </p:txBody>
      </p:sp>
    </p:spTree>
    <p:extLst>
      <p:ext uri="{BB962C8B-B14F-4D97-AF65-F5344CB8AC3E}">
        <p14:creationId xmlns:p14="http://schemas.microsoft.com/office/powerpoint/2010/main" val="2079560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ضد انعقاد خوراکی</a:t>
            </a:r>
            <a:endParaRPr lang="en-US" dirty="0"/>
          </a:p>
        </p:txBody>
      </p:sp>
      <p:sp>
        <p:nvSpPr>
          <p:cNvPr id="3" name="Content Placeholder 2"/>
          <p:cNvSpPr>
            <a:spLocks noGrp="1"/>
          </p:cNvSpPr>
          <p:nvPr>
            <p:ph idx="1"/>
          </p:nvPr>
        </p:nvSpPr>
        <p:spPr>
          <a:xfrm>
            <a:off x="914400" y="990600"/>
            <a:ext cx="7520940" cy="3579849"/>
          </a:xfrm>
        </p:spPr>
        <p:txBody>
          <a:bodyPr>
            <a:normAutofit lnSpcReduction="10000"/>
          </a:bodyPr>
          <a:lstStyle/>
          <a:p>
            <a:pPr algn="r" rtl="1"/>
            <a:r>
              <a:rPr lang="fa-IR" sz="2400" dirty="0" smtClean="0">
                <a:solidFill>
                  <a:srgbClr val="FF0000"/>
                </a:solidFill>
              </a:rPr>
              <a:t>وارفارین</a:t>
            </a:r>
          </a:p>
          <a:p>
            <a:pPr algn="r" rtl="1"/>
            <a:r>
              <a:rPr lang="fa-IR" sz="2400" b="0" dirty="0" smtClean="0"/>
              <a:t>جلوگیری از فعال شدن ویتامین </a:t>
            </a:r>
            <a:r>
              <a:rPr lang="en-US" sz="2400" b="0" dirty="0" smtClean="0"/>
              <a:t>K</a:t>
            </a:r>
            <a:endParaRPr lang="fa-IR" sz="2400" b="0" dirty="0" smtClean="0"/>
          </a:p>
          <a:p>
            <a:pPr algn="r" rtl="1"/>
            <a:r>
              <a:rPr lang="fa-IR" sz="2400" b="0" dirty="0" smtClean="0"/>
              <a:t>مهار انزیم ویتامین </a:t>
            </a:r>
            <a:r>
              <a:rPr lang="en-US" sz="2400" b="0" dirty="0" smtClean="0"/>
              <a:t>K </a:t>
            </a:r>
            <a:r>
              <a:rPr lang="fa-IR" sz="2400" b="0" dirty="0" smtClean="0"/>
              <a:t>اپوکسید ردوکتاز</a:t>
            </a:r>
          </a:p>
          <a:p>
            <a:pPr algn="r" rtl="1"/>
            <a:endParaRPr lang="fa-IR" sz="2400" b="0" dirty="0" smtClean="0"/>
          </a:p>
          <a:p>
            <a:pPr algn="r" rtl="1">
              <a:buNone/>
            </a:pPr>
            <a:r>
              <a:rPr lang="fa-IR" sz="2400" b="0" dirty="0" smtClean="0"/>
              <a:t>فاکتور های 2(پروترومبین)، 7 ،9  و10برای فعال شدن به گاما کربوکسیلاسون نیاز دارند با واسطه ویتامین </a:t>
            </a:r>
            <a:r>
              <a:rPr lang="en-US" sz="2400" b="0" dirty="0" smtClean="0"/>
              <a:t>K</a:t>
            </a:r>
          </a:p>
          <a:p>
            <a:pPr algn="r" rtl="1">
              <a:buNone/>
            </a:pPr>
            <a:r>
              <a:rPr lang="fa-IR" sz="2400" b="0" dirty="0" smtClean="0"/>
              <a:t>تبدیل فرم هیدروکینونی به اپوکسید</a:t>
            </a:r>
          </a:p>
          <a:p>
            <a:pPr algn="r" rtl="1">
              <a:buNone/>
            </a:pPr>
            <a:r>
              <a:rPr lang="fa-IR" sz="2400" b="0" dirty="0" smtClean="0"/>
              <a:t>پروتئین </a:t>
            </a:r>
            <a:r>
              <a:rPr lang="en-US" sz="2400" b="0" dirty="0" smtClean="0"/>
              <a:t>C </a:t>
            </a:r>
            <a:r>
              <a:rPr lang="fa-IR" sz="2400" b="0" dirty="0" smtClean="0"/>
              <a:t>و</a:t>
            </a:r>
            <a:r>
              <a:rPr lang="en-US" sz="2400" b="0" dirty="0" smtClean="0"/>
              <a:t>S</a:t>
            </a:r>
            <a:endParaRPr lang="en-US" sz="2400" b="0" dirty="0"/>
          </a:p>
        </p:txBody>
      </p:sp>
    </p:spTree>
    <p:extLst>
      <p:ext uri="{BB962C8B-B14F-4D97-AF65-F5344CB8AC3E}">
        <p14:creationId xmlns:p14="http://schemas.microsoft.com/office/powerpoint/2010/main" val="33448741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b="0" dirty="0" smtClean="0"/>
              <a:t>در شروع اثر تاخیر 8تا12 ساعته</a:t>
            </a:r>
          </a:p>
          <a:p>
            <a:pPr algn="r" rtl="1"/>
            <a:r>
              <a:rPr lang="fa-IR" sz="2400" b="0" dirty="0" smtClean="0"/>
              <a:t>حاصل تعادل بین مهار نسبی سنتز وعدم تخریب چهارعامل انعقادی</a:t>
            </a:r>
          </a:p>
          <a:p>
            <a:pPr algn="r" rtl="1"/>
            <a:r>
              <a:rPr lang="fa-IR" sz="2400" b="0" dirty="0" smtClean="0">
                <a:solidFill>
                  <a:schemeClr val="tx2">
                    <a:lumMod val="60000"/>
                    <a:lumOff val="40000"/>
                  </a:schemeClr>
                </a:solidFill>
              </a:rPr>
              <a:t>بروز یک وضعیت گذرا افزایش انعقاد </a:t>
            </a:r>
          </a:p>
          <a:p>
            <a:pPr algn="r" rtl="1"/>
            <a:r>
              <a:rPr lang="fa-IR" sz="2400" b="0" dirty="0" smtClean="0"/>
              <a:t>در وضعیت ها که حالت افزایش انعقاد فعال دارند مانند</a:t>
            </a:r>
            <a:r>
              <a:rPr lang="en-US" sz="2400" b="0" dirty="0" smtClean="0"/>
              <a:t>DVT</a:t>
            </a:r>
            <a:r>
              <a:rPr lang="fa-IR" sz="2400" b="0" dirty="0" smtClean="0"/>
              <a:t> حاد یا </a:t>
            </a:r>
            <a:r>
              <a:rPr lang="en-US" sz="2400" b="0" dirty="0" smtClean="0"/>
              <a:t>PE </a:t>
            </a:r>
            <a:r>
              <a:rPr lang="fa-IR" sz="2400" b="0" dirty="0" smtClean="0"/>
              <a:t>از هپارین </a:t>
            </a:r>
          </a:p>
          <a:p>
            <a:pPr algn="r" rtl="1"/>
            <a:r>
              <a:rPr lang="fa-IR" sz="2400" b="0" dirty="0" smtClean="0"/>
              <a:t>استفاده همزمان از هپارن ووارفارین 5 تا 7 روز</a:t>
            </a:r>
            <a:endParaRPr lang="en-US" sz="2400" b="0" dirty="0"/>
          </a:p>
        </p:txBody>
      </p:sp>
    </p:spTree>
    <p:extLst>
      <p:ext uri="{BB962C8B-B14F-4D97-AF65-F5344CB8AC3E}">
        <p14:creationId xmlns:p14="http://schemas.microsoft.com/office/powerpoint/2010/main" val="1630026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b="0" dirty="0"/>
              <a:t>عبور از جفت</a:t>
            </a:r>
          </a:p>
          <a:p>
            <a:pPr algn="r" rtl="1"/>
            <a:r>
              <a:rPr lang="fa-IR" sz="2400" b="0" dirty="0"/>
              <a:t>تراتوژن (ناهنجاری های استخوانی)</a:t>
            </a:r>
          </a:p>
          <a:p>
            <a:pPr algn="r" rtl="1"/>
            <a:endParaRPr lang="en-US" sz="2400" b="0" dirty="0"/>
          </a:p>
        </p:txBody>
      </p:sp>
    </p:spTree>
    <p:extLst>
      <p:ext uri="{BB962C8B-B14F-4D97-AF65-F5344CB8AC3E}">
        <p14:creationId xmlns:p14="http://schemas.microsoft.com/office/powerpoint/2010/main" val="9388434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تداخلات دارویی</a:t>
            </a:r>
            <a:endParaRPr lang="en-US" dirty="0"/>
          </a:p>
        </p:txBody>
      </p:sp>
      <p:sp>
        <p:nvSpPr>
          <p:cNvPr id="3" name="Content Placeholder 2"/>
          <p:cNvSpPr>
            <a:spLocks noGrp="1"/>
          </p:cNvSpPr>
          <p:nvPr>
            <p:ph idx="1"/>
          </p:nvPr>
        </p:nvSpPr>
        <p:spPr/>
        <p:txBody>
          <a:bodyPr/>
          <a:lstStyle/>
          <a:p>
            <a:pPr algn="r" rtl="1"/>
            <a:r>
              <a:rPr lang="fa-IR" sz="3200" dirty="0" smtClean="0">
                <a:solidFill>
                  <a:srgbClr val="FF0000"/>
                </a:solidFill>
              </a:rPr>
              <a:t>فارماکوکینیتیک وفارماکودینامیک</a:t>
            </a:r>
          </a:p>
          <a:p>
            <a:pPr algn="r" rtl="1"/>
            <a:r>
              <a:rPr lang="fa-IR" dirty="0" smtClean="0">
                <a:solidFill>
                  <a:srgbClr val="FF0000"/>
                </a:solidFill>
              </a:rPr>
              <a:t>فارماکوکنیتک:</a:t>
            </a:r>
          </a:p>
          <a:p>
            <a:pPr algn="r" rtl="1"/>
            <a:r>
              <a:rPr lang="fa-IR" sz="2400" b="0" dirty="0" smtClean="0"/>
              <a:t>القای انزیمی، مهار آنزیمی، کاهش میزان اتصال به پروتئین های پلاسما</a:t>
            </a:r>
          </a:p>
          <a:p>
            <a:pPr algn="r" rtl="1"/>
            <a:r>
              <a:rPr lang="fa-IR" dirty="0" smtClean="0">
                <a:solidFill>
                  <a:srgbClr val="FF0000"/>
                </a:solidFill>
              </a:rPr>
              <a:t>فارماکودینامیک:</a:t>
            </a:r>
          </a:p>
          <a:p>
            <a:pPr algn="r" rtl="1"/>
            <a:r>
              <a:rPr lang="fa-IR" sz="2000" b="0" dirty="0" smtClean="0"/>
              <a:t>اثر سینرژیسم</a:t>
            </a:r>
          </a:p>
          <a:p>
            <a:pPr algn="r" rtl="1"/>
            <a:r>
              <a:rPr lang="fa-IR" sz="2000" b="0" dirty="0" smtClean="0"/>
              <a:t>آنتاگونیسم رقابتی</a:t>
            </a:r>
          </a:p>
          <a:p>
            <a:pPr algn="r" rtl="1"/>
            <a:r>
              <a:rPr lang="fa-IR" sz="2000" b="0" dirty="0" smtClean="0"/>
              <a:t>تغیییر در چرخه فیزیولوژیک کنترل ویتامین کا </a:t>
            </a:r>
            <a:endParaRPr lang="en-US" sz="2000" b="0" dirty="0"/>
          </a:p>
        </p:txBody>
      </p:sp>
    </p:spTree>
    <p:extLst>
      <p:ext uri="{BB962C8B-B14F-4D97-AF65-F5344CB8AC3E}">
        <p14:creationId xmlns:p14="http://schemas.microsoft.com/office/powerpoint/2010/main" val="6499622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b="0" dirty="0" smtClean="0">
                <a:solidFill>
                  <a:srgbClr val="FF0000"/>
                </a:solidFill>
              </a:rPr>
              <a:t>خطرناکترین </a:t>
            </a:r>
            <a:r>
              <a:rPr lang="fa-IR" sz="2400" b="0" dirty="0" smtClean="0"/>
              <a:t>:واکنش با </a:t>
            </a:r>
            <a:r>
              <a:rPr lang="fa-IR" sz="2400" b="0" dirty="0" smtClean="0">
                <a:solidFill>
                  <a:srgbClr val="FF0000"/>
                </a:solidFill>
              </a:rPr>
              <a:t>پیرازولون ها ، فنیل بوتازون ها، سولفین پیرازون</a:t>
            </a:r>
          </a:p>
          <a:p>
            <a:pPr algn="r" rtl="1"/>
            <a:r>
              <a:rPr lang="fa-IR" sz="2400" b="0" dirty="0" smtClean="0"/>
              <a:t>تشدید کاهش پروترومبین و مختل کردن اثر پلاکت</a:t>
            </a:r>
          </a:p>
          <a:p>
            <a:pPr algn="r" rtl="1"/>
            <a:r>
              <a:rPr lang="fa-IR" sz="2400" b="0" dirty="0" smtClean="0"/>
              <a:t>به صورت انتخابی اکسیداسیون وارفارین </a:t>
            </a:r>
            <a:r>
              <a:rPr lang="en-US" sz="2400" b="0" dirty="0" smtClean="0"/>
              <a:t>S</a:t>
            </a:r>
            <a:r>
              <a:rPr lang="fa-IR" sz="2400" b="0" dirty="0" smtClean="0"/>
              <a:t> را مهار می کند.</a:t>
            </a:r>
          </a:p>
          <a:p>
            <a:pPr algn="r" rtl="1"/>
            <a:r>
              <a:rPr lang="fa-IR" sz="2400" b="0" dirty="0" smtClean="0"/>
              <a:t>وارفارین متصل به آلبومین راجدا کرده وجزآزاد آن  را افزایش می دهد.</a:t>
            </a:r>
          </a:p>
          <a:p>
            <a:pPr algn="r" rtl="1"/>
            <a:r>
              <a:rPr lang="fa-IR" sz="2400" b="0" dirty="0" smtClean="0">
                <a:solidFill>
                  <a:srgbClr val="FF0000"/>
                </a:solidFill>
              </a:rPr>
              <a:t>مترونیدازول، فلوکنازول،تری متوپرییم –سولفامتوکسازول</a:t>
            </a:r>
            <a:r>
              <a:rPr lang="fa-IR" sz="2400" b="0" dirty="0" smtClean="0"/>
              <a:t>؛ به صورت انتخابی </a:t>
            </a:r>
            <a:r>
              <a:rPr lang="fa-IR" sz="2400" b="0" dirty="0"/>
              <a:t>اکسیداسیون وارفارین </a:t>
            </a:r>
            <a:r>
              <a:rPr lang="en-US" sz="2400" b="0" dirty="0"/>
              <a:t>S</a:t>
            </a:r>
            <a:r>
              <a:rPr lang="fa-IR" sz="2400" b="0" dirty="0"/>
              <a:t> را مهار می کند.</a:t>
            </a:r>
          </a:p>
          <a:p>
            <a:pPr algn="r" rtl="1"/>
            <a:endParaRPr lang="en-US" sz="2400" b="0" dirty="0"/>
          </a:p>
        </p:txBody>
      </p:sp>
    </p:spTree>
    <p:extLst>
      <p:ext uri="{BB962C8B-B14F-4D97-AF65-F5344CB8AC3E}">
        <p14:creationId xmlns:p14="http://schemas.microsoft.com/office/powerpoint/2010/main" val="9677125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382000" cy="4375677"/>
          </a:xfrm>
        </p:spPr>
        <p:txBody>
          <a:bodyPr>
            <a:normAutofit lnSpcReduction="10000"/>
          </a:bodyPr>
          <a:lstStyle/>
          <a:p>
            <a:pPr algn="r" rtl="1"/>
            <a:r>
              <a:rPr lang="fa-IR" sz="2400" b="0" dirty="0" smtClean="0">
                <a:solidFill>
                  <a:srgbClr val="FF0000"/>
                </a:solidFill>
              </a:rPr>
              <a:t>آمیودرون ، دی سولفیرام وسایمتیدین </a:t>
            </a:r>
            <a:r>
              <a:rPr lang="fa-IR" sz="2400" b="0" dirty="0" smtClean="0"/>
              <a:t>متابولیسم هر دوایزومر رامهار می کند.</a:t>
            </a:r>
          </a:p>
          <a:p>
            <a:pPr algn="r" rtl="1"/>
            <a:r>
              <a:rPr lang="fa-IR" sz="2400" b="0" dirty="0" smtClean="0">
                <a:solidFill>
                  <a:srgbClr val="FF0000"/>
                </a:solidFill>
              </a:rPr>
              <a:t>آسپیرین</a:t>
            </a:r>
            <a:r>
              <a:rPr lang="fa-IR" sz="2400" b="0" dirty="0" smtClean="0"/>
              <a:t> ؛اثر بر عمل پلاکتی</a:t>
            </a:r>
          </a:p>
          <a:p>
            <a:pPr algn="r" rtl="1"/>
            <a:endParaRPr lang="fa-IR" sz="2400" b="0" dirty="0" smtClean="0"/>
          </a:p>
          <a:p>
            <a:pPr algn="r" rtl="1"/>
            <a:r>
              <a:rPr lang="fa-IR" sz="2400" b="0" dirty="0" smtClean="0">
                <a:solidFill>
                  <a:srgbClr val="FF0000"/>
                </a:solidFill>
              </a:rPr>
              <a:t>بیماری کبدی وهایپرتیروئیدی</a:t>
            </a:r>
            <a:r>
              <a:rPr lang="fa-IR" sz="2400" b="0" dirty="0" smtClean="0"/>
              <a:t>؛ با افزایش بازچرخش عوامل انعقادی ، تشدید</a:t>
            </a:r>
          </a:p>
          <a:p>
            <a:pPr algn="r" rtl="1"/>
            <a:r>
              <a:rPr lang="fa-IR" sz="2400" b="0" dirty="0" smtClean="0"/>
              <a:t>اثروارفارین</a:t>
            </a:r>
          </a:p>
          <a:p>
            <a:pPr algn="r" rtl="1"/>
            <a:r>
              <a:rPr lang="fa-IR" sz="2400" b="0" dirty="0" smtClean="0">
                <a:solidFill>
                  <a:srgbClr val="FF0000"/>
                </a:solidFill>
              </a:rPr>
              <a:t>سفالوسپورن های نسل سوم</a:t>
            </a:r>
          </a:p>
          <a:p>
            <a:pPr algn="r" rtl="1"/>
            <a:r>
              <a:rPr lang="fa-IR" sz="2400" b="0" dirty="0" smtClean="0">
                <a:solidFill>
                  <a:srgbClr val="FF0000"/>
                </a:solidFill>
              </a:rPr>
              <a:t>باربیتورات وریفامپین </a:t>
            </a:r>
            <a:r>
              <a:rPr lang="fa-IR" sz="2400" b="0" dirty="0" smtClean="0"/>
              <a:t>با تحریک آنزیم های کبدی، افزایش متابولیسم وارفارین</a:t>
            </a:r>
          </a:p>
          <a:p>
            <a:pPr algn="r" rtl="1"/>
            <a:r>
              <a:rPr lang="fa-IR" sz="2400" b="0" dirty="0" smtClean="0">
                <a:solidFill>
                  <a:srgbClr val="FF0000"/>
                </a:solidFill>
              </a:rPr>
              <a:t>کلیسترامین</a:t>
            </a:r>
          </a:p>
          <a:p>
            <a:pPr algn="r" rtl="1"/>
            <a:r>
              <a:rPr lang="fa-IR" sz="2400" b="0" dirty="0" smtClean="0">
                <a:solidFill>
                  <a:srgbClr val="FF0000"/>
                </a:solidFill>
              </a:rPr>
              <a:t>افزایش دریافت ویتامین  کا</a:t>
            </a:r>
          </a:p>
          <a:p>
            <a:pPr algn="r" rtl="1"/>
            <a:r>
              <a:rPr lang="fa-IR" sz="2400" b="0" dirty="0" smtClean="0">
                <a:solidFill>
                  <a:srgbClr val="FF0000"/>
                </a:solidFill>
              </a:rPr>
              <a:t>هایپوتیروئیدی</a:t>
            </a:r>
            <a:endParaRPr lang="en-US" sz="2400" b="0" dirty="0">
              <a:solidFill>
                <a:srgbClr val="FF0000"/>
              </a:solidFill>
            </a:endParaRPr>
          </a:p>
        </p:txBody>
      </p:sp>
    </p:spTree>
    <p:extLst>
      <p:ext uri="{BB962C8B-B14F-4D97-AF65-F5344CB8AC3E}">
        <p14:creationId xmlns:p14="http://schemas.microsoft.com/office/powerpoint/2010/main" val="5060619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0000"/>
                </a:solidFill>
              </a:rPr>
              <a:t>ازبین رفتن اثر وارفارین</a:t>
            </a:r>
            <a:endParaRPr lang="en-US" dirty="0">
              <a:solidFill>
                <a:srgbClr val="FF0000"/>
              </a:solidFill>
            </a:endParaRPr>
          </a:p>
        </p:txBody>
      </p:sp>
      <p:sp>
        <p:nvSpPr>
          <p:cNvPr id="3" name="Content Placeholder 2"/>
          <p:cNvSpPr>
            <a:spLocks noGrp="1"/>
          </p:cNvSpPr>
          <p:nvPr>
            <p:ph idx="1"/>
          </p:nvPr>
        </p:nvSpPr>
        <p:spPr/>
        <p:txBody>
          <a:bodyPr>
            <a:normAutofit/>
          </a:bodyPr>
          <a:lstStyle/>
          <a:p>
            <a:pPr algn="r" rtl="1"/>
            <a:r>
              <a:rPr lang="fa-IR" sz="2400" b="0" dirty="0" smtClean="0"/>
              <a:t>توقف مصرف</a:t>
            </a:r>
          </a:p>
          <a:p>
            <a:pPr algn="r" rtl="1"/>
            <a:r>
              <a:rPr lang="fa-IR" sz="2400" b="0" dirty="0" smtClean="0"/>
              <a:t>ویتامین کا</a:t>
            </a:r>
          </a:p>
          <a:p>
            <a:pPr algn="r" rtl="1"/>
            <a:r>
              <a:rPr lang="fa-IR" sz="2400" b="0" dirty="0" smtClean="0"/>
              <a:t>پلاسمای تازه منجمد شده</a:t>
            </a:r>
          </a:p>
          <a:p>
            <a:pPr algn="r" rtl="1"/>
            <a:r>
              <a:rPr lang="fa-IR" sz="2400" b="0" dirty="0" smtClean="0"/>
              <a:t>عصاره کمپلکس پروترومبین وفاکتور 7</a:t>
            </a:r>
            <a:endParaRPr lang="en-US" sz="2400" b="0" dirty="0"/>
          </a:p>
        </p:txBody>
      </p:sp>
    </p:spTree>
    <p:extLst>
      <p:ext uri="{BB962C8B-B14F-4D97-AF65-F5344CB8AC3E}">
        <p14:creationId xmlns:p14="http://schemas.microsoft.com/office/powerpoint/2010/main" val="10280836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FF0000"/>
                </a:solidFill>
              </a:rPr>
              <a:t>مهارکننده های مستقیم فاکتور </a:t>
            </a:r>
            <a:r>
              <a:rPr lang="el-GR" b="1" dirty="0" smtClean="0">
                <a:solidFill>
                  <a:srgbClr val="FF0000"/>
                </a:solidFill>
              </a:rPr>
              <a:t>Χ</a:t>
            </a:r>
            <a:r>
              <a:rPr lang="en-US" b="1" dirty="0" smtClean="0">
                <a:solidFill>
                  <a:srgbClr val="FF0000"/>
                </a:solidFill>
              </a:rPr>
              <a:t>a</a:t>
            </a:r>
            <a:r>
              <a:rPr lang="fa-IR" b="1" dirty="0" smtClean="0">
                <a:solidFill>
                  <a:srgbClr val="FF0000"/>
                </a:solidFill>
              </a:rPr>
              <a:t> خوراکی</a:t>
            </a:r>
            <a:r>
              <a:rPr lang="en-US" dirty="0"/>
              <a:t/>
            </a:r>
            <a:br>
              <a:rPr lang="en-US" dirty="0"/>
            </a:br>
            <a:r>
              <a:rPr lang="en-US" dirty="0" smtClean="0"/>
              <a:t> </a:t>
            </a:r>
            <a:endParaRPr lang="en-US" dirty="0"/>
          </a:p>
        </p:txBody>
      </p:sp>
      <p:sp>
        <p:nvSpPr>
          <p:cNvPr id="3" name="Content Placeholder 2"/>
          <p:cNvSpPr>
            <a:spLocks noGrp="1"/>
          </p:cNvSpPr>
          <p:nvPr>
            <p:ph idx="1"/>
          </p:nvPr>
        </p:nvSpPr>
        <p:spPr/>
        <p:txBody>
          <a:bodyPr>
            <a:normAutofit/>
          </a:bodyPr>
          <a:lstStyle/>
          <a:p>
            <a:pPr algn="r" rtl="1"/>
            <a:r>
              <a:rPr lang="fa-IR" sz="2400" b="0" dirty="0" smtClean="0"/>
              <a:t>ریواروکسابان</a:t>
            </a:r>
          </a:p>
          <a:p>
            <a:pPr algn="r" rtl="1"/>
            <a:r>
              <a:rPr lang="fa-IR" sz="2400" b="0" dirty="0" smtClean="0"/>
              <a:t>اپیکسابان</a:t>
            </a:r>
          </a:p>
          <a:p>
            <a:pPr algn="r" rtl="1"/>
            <a:r>
              <a:rPr lang="fa-IR" sz="2400" b="0" dirty="0" smtClean="0"/>
              <a:t>ادوکسابان</a:t>
            </a:r>
          </a:p>
          <a:p>
            <a:pPr algn="r" rtl="1"/>
            <a:r>
              <a:rPr lang="fa-IR" sz="2400" b="0" dirty="0" smtClean="0"/>
              <a:t>نیازی به پایش ندارند.</a:t>
            </a:r>
          </a:p>
          <a:p>
            <a:pPr algn="r" rtl="1"/>
            <a:r>
              <a:rPr lang="fa-IR" sz="2400" b="0" dirty="0" smtClean="0"/>
              <a:t>سوبسترای </a:t>
            </a:r>
            <a:r>
              <a:rPr lang="en-US" sz="2400" b="0" dirty="0" smtClean="0"/>
              <a:t>P450 </a:t>
            </a:r>
            <a:r>
              <a:rPr lang="fa-IR" sz="2400" b="0" dirty="0" smtClean="0"/>
              <a:t>وانتقال دهنده ی </a:t>
            </a:r>
            <a:r>
              <a:rPr lang="en-US" sz="2400" b="0" dirty="0" smtClean="0"/>
              <a:t>P</a:t>
            </a:r>
            <a:r>
              <a:rPr lang="fa-IR" sz="2400" b="0" dirty="0" smtClean="0"/>
              <a:t>گلیکوپروتئین</a:t>
            </a:r>
          </a:p>
          <a:p>
            <a:pPr algn="r" rtl="1"/>
            <a:r>
              <a:rPr lang="fa-IR" sz="2400" b="0" dirty="0" smtClean="0"/>
              <a:t>افزایش سن ، اختلال در فعالیت کبد وکلیه؛ افزایش نیمه عمر دارو</a:t>
            </a:r>
            <a:endParaRPr lang="en-US" sz="2400" b="0" dirty="0"/>
          </a:p>
        </p:txBody>
      </p:sp>
    </p:spTree>
    <p:extLst>
      <p:ext uri="{BB962C8B-B14F-4D97-AF65-F5344CB8AC3E}">
        <p14:creationId xmlns:p14="http://schemas.microsoft.com/office/powerpoint/2010/main" val="36415942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800" b="0" dirty="0" smtClean="0"/>
              <a:t>پشگیری از سکته مغزی آمبولیک</a:t>
            </a:r>
          </a:p>
          <a:p>
            <a:pPr algn="r" rtl="1"/>
            <a:r>
              <a:rPr lang="fa-IR" sz="2800" b="0" dirty="0" smtClean="0"/>
              <a:t>پیشگیری از ترومبوآمبولی وریدی پس از جراحی هیپ یا زانو</a:t>
            </a:r>
          </a:p>
          <a:p>
            <a:pPr algn="r" rtl="1"/>
            <a:r>
              <a:rPr lang="fa-IR" sz="2800" b="0" dirty="0" smtClean="0"/>
              <a:t>ترمبوآمبولی وریدی</a:t>
            </a:r>
          </a:p>
          <a:p>
            <a:pPr algn="r" rtl="1"/>
            <a:r>
              <a:rPr lang="fa-IR" sz="2800" b="0" dirty="0" smtClean="0">
                <a:solidFill>
                  <a:srgbClr val="FF0000"/>
                </a:solidFill>
              </a:rPr>
              <a:t>اپیکسابان</a:t>
            </a:r>
            <a:r>
              <a:rPr lang="fa-IR" sz="2800" b="0" dirty="0" smtClean="0"/>
              <a:t> جهت جلوگیری از سکته مغزی در فیبریلاسیون دهلیزی غیر دریچه ای</a:t>
            </a:r>
          </a:p>
          <a:p>
            <a:pPr algn="r" rtl="1"/>
            <a:r>
              <a:rPr lang="fa-IR" sz="2800" b="0" dirty="0" smtClean="0"/>
              <a:t>پادزهری ندارند.</a:t>
            </a:r>
          </a:p>
        </p:txBody>
      </p:sp>
    </p:spTree>
    <p:extLst>
      <p:ext uri="{BB962C8B-B14F-4D97-AF65-F5344CB8AC3E}">
        <p14:creationId xmlns:p14="http://schemas.microsoft.com/office/powerpoint/2010/main" val="35890203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0000"/>
                </a:solidFill>
              </a:rPr>
              <a:t>مهارکننده های مستقیم ترومبین</a:t>
            </a:r>
            <a:br>
              <a:rPr lang="fa-IR" dirty="0" smtClean="0">
                <a:solidFill>
                  <a:srgbClr val="FF0000"/>
                </a:solidFill>
              </a:rPr>
            </a:br>
            <a:r>
              <a:rPr lang="fa-IR" dirty="0" smtClean="0">
                <a:solidFill>
                  <a:srgbClr val="FF0000"/>
                </a:solidFill>
              </a:rPr>
              <a:t>تزریقی</a:t>
            </a:r>
            <a:r>
              <a:rPr lang="en-US" dirty="0" smtClean="0">
                <a:solidFill>
                  <a:srgbClr val="FF0000"/>
                </a:solidFill>
              </a:rPr>
              <a:t> </a:t>
            </a:r>
            <a:r>
              <a:rPr lang="fa-IR" dirty="0" smtClean="0">
                <a:solidFill>
                  <a:srgbClr val="FF0000"/>
                </a:solidFill>
              </a:rPr>
              <a:t> </a:t>
            </a:r>
            <a:r>
              <a:rPr lang="en-US" dirty="0" smtClean="0">
                <a:solidFill>
                  <a:srgbClr val="FF0000"/>
                </a:solidFill>
              </a:rPr>
              <a:t> DTI</a:t>
            </a:r>
            <a:r>
              <a:rPr lang="fa-IR" dirty="0" smtClean="0">
                <a:solidFill>
                  <a:srgbClr val="FF0000"/>
                </a:solidFill>
              </a:rPr>
              <a:t> </a:t>
            </a:r>
            <a:endParaRPr lang="en-US" dirty="0">
              <a:solidFill>
                <a:srgbClr val="FF0000"/>
              </a:solidFill>
            </a:endParaRPr>
          </a:p>
        </p:txBody>
      </p:sp>
      <p:sp>
        <p:nvSpPr>
          <p:cNvPr id="3" name="Content Placeholder 2"/>
          <p:cNvSpPr>
            <a:spLocks noGrp="1"/>
          </p:cNvSpPr>
          <p:nvPr>
            <p:ph idx="1"/>
          </p:nvPr>
        </p:nvSpPr>
        <p:spPr/>
        <p:txBody>
          <a:bodyPr>
            <a:normAutofit/>
          </a:bodyPr>
          <a:lstStyle/>
          <a:p>
            <a:pPr algn="r" rtl="1"/>
            <a:r>
              <a:rPr lang="fa-IR" sz="2400" b="0" dirty="0" smtClean="0"/>
              <a:t>هیرودین </a:t>
            </a:r>
          </a:p>
          <a:p>
            <a:pPr algn="r" rtl="1"/>
            <a:r>
              <a:rPr lang="fa-IR" sz="2400" b="0" dirty="0" smtClean="0"/>
              <a:t>بوالیرودین</a:t>
            </a:r>
          </a:p>
          <a:p>
            <a:pPr algn="r" rtl="1"/>
            <a:r>
              <a:rPr lang="fa-IR" sz="2400" b="0" dirty="0" smtClean="0"/>
              <a:t>آرگاتروبان وملاگاتران</a:t>
            </a:r>
            <a:endParaRPr lang="en-US" sz="2400" b="0" dirty="0"/>
          </a:p>
        </p:txBody>
      </p:sp>
    </p:spTree>
    <p:extLst>
      <p:ext uri="{BB962C8B-B14F-4D97-AF65-F5344CB8AC3E}">
        <p14:creationId xmlns:p14="http://schemas.microsoft.com/office/powerpoint/2010/main" val="4768574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b="0" dirty="0" smtClean="0"/>
              <a:t>زالو</a:t>
            </a:r>
          </a:p>
          <a:p>
            <a:pPr algn="r" rtl="1"/>
            <a:r>
              <a:rPr lang="fa-IR" sz="2400" b="0" dirty="0" smtClean="0"/>
              <a:t>هیرودین</a:t>
            </a:r>
          </a:p>
          <a:p>
            <a:pPr algn="r" rtl="1"/>
            <a:r>
              <a:rPr lang="fa-IR" sz="2400" b="0" dirty="0" smtClean="0"/>
              <a:t>لیپرودین</a:t>
            </a:r>
          </a:p>
          <a:p>
            <a:pPr algn="r" rtl="1"/>
            <a:r>
              <a:rPr lang="fa-IR" sz="2400" b="0" dirty="0" smtClean="0"/>
              <a:t>تزریقی</a:t>
            </a:r>
          </a:p>
          <a:p>
            <a:pPr algn="r" rtl="1"/>
            <a:r>
              <a:rPr lang="fa-IR" sz="2400" b="0" dirty="0" smtClean="0"/>
              <a:t>در افراد دچار ترومبوستوپنی ناشی از هپارین</a:t>
            </a:r>
          </a:p>
          <a:p>
            <a:pPr algn="r" rtl="1"/>
            <a:r>
              <a:rPr lang="fa-IR" sz="2400" b="0" dirty="0" smtClean="0"/>
              <a:t>پادزهر ندارند</a:t>
            </a:r>
          </a:p>
          <a:p>
            <a:pPr algn="r" rtl="1"/>
            <a:r>
              <a:rPr lang="fa-IR" sz="2400" b="0" dirty="0"/>
              <a:t>آ</a:t>
            </a:r>
            <a:r>
              <a:rPr lang="fa-IR" sz="2400" b="0" dirty="0" smtClean="0"/>
              <a:t>نتی بادی علیه کمپلکس لیپرودین-ترومبین</a:t>
            </a:r>
            <a:endParaRPr lang="fa-IR" sz="2400" b="0" dirty="0"/>
          </a:p>
        </p:txBody>
      </p:sp>
    </p:spTree>
    <p:extLst>
      <p:ext uri="{BB962C8B-B14F-4D97-AF65-F5344CB8AC3E}">
        <p14:creationId xmlns:p14="http://schemas.microsoft.com/office/powerpoint/2010/main" val="36725170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2400" dirty="0" smtClean="0">
                <a:solidFill>
                  <a:srgbClr val="FF0000"/>
                </a:solidFill>
              </a:rPr>
              <a:t>بیوالیرودین</a:t>
            </a:r>
          </a:p>
          <a:p>
            <a:pPr algn="r" rtl="1"/>
            <a:r>
              <a:rPr lang="fa-IR" sz="2400" b="0" dirty="0" smtClean="0"/>
              <a:t>دوظرفیتی</a:t>
            </a:r>
          </a:p>
          <a:p>
            <a:pPr algn="r" rtl="1"/>
            <a:r>
              <a:rPr lang="fa-IR" sz="2400" b="0" dirty="0" smtClean="0"/>
              <a:t>وریدی</a:t>
            </a:r>
          </a:p>
          <a:p>
            <a:pPr algn="r" rtl="1"/>
            <a:r>
              <a:rPr lang="fa-IR" sz="2400" b="0" dirty="0" smtClean="0"/>
              <a:t>نیمه عمر کوتاه</a:t>
            </a:r>
          </a:p>
          <a:p>
            <a:pPr algn="r" rtl="1"/>
            <a:r>
              <a:rPr lang="fa-IR" sz="2400" b="0" dirty="0" smtClean="0"/>
              <a:t>فعال شدن پلاکت هارا مهار می کند </a:t>
            </a:r>
          </a:p>
          <a:p>
            <a:pPr algn="r" rtl="1"/>
            <a:r>
              <a:rPr lang="fa-IR" sz="2400" b="0" dirty="0" smtClean="0"/>
              <a:t>در آنژیوپلاستی کرونری از طریق پوست</a:t>
            </a:r>
          </a:p>
          <a:p>
            <a:pPr algn="r" rtl="1"/>
            <a:endParaRPr lang="fa-IR" sz="2400" b="0" dirty="0" smtClean="0"/>
          </a:p>
          <a:p>
            <a:pPr algn="r" rtl="1"/>
            <a:endParaRPr lang="en-US" dirty="0"/>
          </a:p>
        </p:txBody>
      </p:sp>
    </p:spTree>
    <p:extLst>
      <p:ext uri="{BB962C8B-B14F-4D97-AF65-F5344CB8AC3E}">
        <p14:creationId xmlns:p14="http://schemas.microsoft.com/office/powerpoint/2010/main" val="23811673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dirty="0" smtClean="0">
                <a:solidFill>
                  <a:srgbClr val="FF0000"/>
                </a:solidFill>
              </a:rPr>
              <a:t>آرگاتروبان</a:t>
            </a:r>
          </a:p>
          <a:p>
            <a:pPr algn="r" rtl="1"/>
            <a:r>
              <a:rPr lang="fa-IR" sz="2400" b="0" dirty="0" smtClean="0"/>
              <a:t>در </a:t>
            </a:r>
            <a:r>
              <a:rPr lang="fa-IR" sz="2400" b="0" dirty="0"/>
              <a:t>در افراد دچار ترومبوستوپنی ناشی از هپارین</a:t>
            </a:r>
          </a:p>
          <a:p>
            <a:pPr algn="r" rtl="1"/>
            <a:r>
              <a:rPr lang="fa-IR" sz="2400" b="0" dirty="0" smtClean="0"/>
              <a:t>در آنژیوپلاستی کرونری در بیماران مبتلا به </a:t>
            </a:r>
            <a:r>
              <a:rPr lang="en-US" sz="2400" b="0" dirty="0" smtClean="0"/>
              <a:t>HIT</a:t>
            </a:r>
            <a:endParaRPr lang="fa-IR" sz="2400" b="0" dirty="0" smtClean="0"/>
          </a:p>
          <a:p>
            <a:pPr algn="r" rtl="1"/>
            <a:r>
              <a:rPr lang="fa-IR" sz="2400" b="0" dirty="0" smtClean="0"/>
              <a:t>نیمه عمر کوتاه</a:t>
            </a:r>
          </a:p>
          <a:p>
            <a:pPr algn="r" rtl="1"/>
            <a:r>
              <a:rPr lang="fa-IR" sz="2400" b="0" dirty="0" smtClean="0"/>
              <a:t>تحت تاثیر بیماری کلیوی نیست</a:t>
            </a:r>
          </a:p>
          <a:p>
            <a:pPr algn="r" rtl="1"/>
            <a:r>
              <a:rPr lang="fa-IR" sz="2400" b="0" dirty="0" smtClean="0"/>
              <a:t>وابسته به عملکرد کبد</a:t>
            </a:r>
          </a:p>
          <a:p>
            <a:pPr algn="r" rtl="1"/>
            <a:r>
              <a:rPr lang="fa-IR" sz="2400" b="0" dirty="0" smtClean="0"/>
              <a:t>در بیماری کبد ، دوز کاهش یابد</a:t>
            </a:r>
            <a:endParaRPr lang="en-US" sz="2400" b="0" dirty="0"/>
          </a:p>
        </p:txBody>
      </p:sp>
    </p:spTree>
    <p:extLst>
      <p:ext uri="{BB962C8B-B14F-4D97-AF65-F5344CB8AC3E}">
        <p14:creationId xmlns:p14="http://schemas.microsoft.com/office/powerpoint/2010/main" val="4570782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chemeClr val="tx2"/>
                </a:solidFill>
              </a:rPr>
              <a:t>مهار کننده های مستقیم ترومبین خوراکی</a:t>
            </a:r>
            <a:endParaRPr lang="en-US" b="1" dirty="0">
              <a:solidFill>
                <a:schemeClr val="tx2"/>
              </a:solidFill>
            </a:endParaRPr>
          </a:p>
        </p:txBody>
      </p:sp>
      <p:sp>
        <p:nvSpPr>
          <p:cNvPr id="3" name="Content Placeholder 2"/>
          <p:cNvSpPr>
            <a:spLocks noGrp="1"/>
          </p:cNvSpPr>
          <p:nvPr>
            <p:ph idx="1"/>
          </p:nvPr>
        </p:nvSpPr>
        <p:spPr/>
        <p:txBody>
          <a:bodyPr/>
          <a:lstStyle/>
          <a:p>
            <a:pPr algn="r" rtl="1"/>
            <a:r>
              <a:rPr lang="fa-IR" sz="3600" dirty="0" smtClean="0">
                <a:solidFill>
                  <a:srgbClr val="FF0000"/>
                </a:solidFill>
              </a:rPr>
              <a:t>مزایا:</a:t>
            </a:r>
          </a:p>
          <a:p>
            <a:pPr algn="r" rtl="1"/>
            <a:r>
              <a:rPr lang="fa-IR" sz="2800" b="0" dirty="0" smtClean="0"/>
              <a:t>فارماکوکنتیک وفراهم زیستی قابل پیش بینی</a:t>
            </a:r>
          </a:p>
          <a:p>
            <a:pPr algn="r" rtl="1"/>
            <a:r>
              <a:rPr lang="fa-IR" sz="2800" b="0" dirty="0" smtClean="0"/>
              <a:t>نیازی به پایش نیست</a:t>
            </a:r>
          </a:p>
          <a:p>
            <a:pPr algn="r" rtl="1"/>
            <a:r>
              <a:rPr lang="fa-IR" sz="2800" b="0" dirty="0" smtClean="0"/>
              <a:t>بر </a:t>
            </a:r>
            <a:r>
              <a:rPr lang="en-US" sz="2800" b="0" dirty="0" smtClean="0"/>
              <a:t>P450 </a:t>
            </a:r>
            <a:r>
              <a:rPr lang="fa-IR" sz="2800" b="0" dirty="0" smtClean="0"/>
              <a:t>تداخل ندارند.</a:t>
            </a:r>
          </a:p>
          <a:p>
            <a:pPr algn="r" rtl="1"/>
            <a:r>
              <a:rPr lang="fa-IR" sz="2800" dirty="0" smtClean="0">
                <a:solidFill>
                  <a:srgbClr val="0070C0"/>
                </a:solidFill>
              </a:rPr>
              <a:t>دابیگاترین اتگزیلات مزیلات</a:t>
            </a:r>
          </a:p>
          <a:p>
            <a:pPr algn="r" rtl="1"/>
            <a:r>
              <a:rPr lang="fa-IR" sz="2800" b="0" dirty="0" smtClean="0"/>
              <a:t>کاهش احتمال سکته مغزی وآمبولی سیستمیک</a:t>
            </a:r>
            <a:endParaRPr lang="en-US" sz="2800" b="0" dirty="0"/>
          </a:p>
        </p:txBody>
      </p:sp>
    </p:spTree>
    <p:extLst>
      <p:ext uri="{BB962C8B-B14F-4D97-AF65-F5344CB8AC3E}">
        <p14:creationId xmlns:p14="http://schemas.microsoft.com/office/powerpoint/2010/main" val="32172501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r" rtl="1"/>
            <a:r>
              <a:rPr lang="fa-IR" sz="2400" dirty="0" smtClean="0">
                <a:solidFill>
                  <a:schemeClr val="tx2"/>
                </a:solidFill>
              </a:rPr>
              <a:t>دابیگاترین ومتابولیت ها </a:t>
            </a:r>
            <a:r>
              <a:rPr lang="fa-IR" sz="2400" b="0" dirty="0" smtClean="0"/>
              <a:t>مهارکننده مستقم ترومبین</a:t>
            </a:r>
          </a:p>
          <a:p>
            <a:pPr algn="r" rtl="1"/>
            <a:r>
              <a:rPr lang="fa-IR" sz="2400" b="0" dirty="0" smtClean="0"/>
              <a:t>استفاده همزمان با </a:t>
            </a:r>
            <a:r>
              <a:rPr lang="fa-IR" sz="2400" b="0" dirty="0" smtClean="0">
                <a:solidFill>
                  <a:schemeClr val="tx2"/>
                </a:solidFill>
              </a:rPr>
              <a:t>کتوکنازول، آمیودارون ،کنیدین وکلوپیدروگرل</a:t>
            </a:r>
            <a:r>
              <a:rPr lang="fa-IR" sz="2400" b="0" dirty="0" smtClean="0"/>
              <a:t> ؛ افزایش اثر</a:t>
            </a:r>
          </a:p>
          <a:p>
            <a:pPr algn="r" rtl="1"/>
            <a:r>
              <a:rPr lang="fa-IR" sz="2400" b="0" dirty="0" smtClean="0"/>
              <a:t>اختلالات کلیه باعث طولانی شدن کلیرانس ونیازمند تنظیم دوز</a:t>
            </a:r>
          </a:p>
          <a:p>
            <a:pPr algn="r" rtl="1"/>
            <a:r>
              <a:rPr lang="fa-IR" sz="2400" b="0" dirty="0" smtClean="0"/>
              <a:t>در اختلال شدید کلیه مصرف نشود</a:t>
            </a:r>
            <a:endParaRPr lang="en-US" sz="2400" b="0" dirty="0"/>
          </a:p>
        </p:txBody>
      </p:sp>
    </p:spTree>
    <p:extLst>
      <p:ext uri="{BB962C8B-B14F-4D97-AF65-F5344CB8AC3E}">
        <p14:creationId xmlns:p14="http://schemas.microsoft.com/office/powerpoint/2010/main" val="7968909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سمیت</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800" b="0" dirty="0" smtClean="0"/>
              <a:t>خونریزی</a:t>
            </a:r>
          </a:p>
          <a:p>
            <a:pPr algn="r" rtl="1"/>
            <a:r>
              <a:rPr lang="fa-IR" sz="2800" b="0" dirty="0" smtClean="0"/>
              <a:t>عوارض گوارشی بیشتر از وارفارین</a:t>
            </a:r>
          </a:p>
          <a:p>
            <a:pPr algn="r" rtl="1"/>
            <a:r>
              <a:rPr lang="fa-IR" sz="2800" b="0" dirty="0" smtClean="0"/>
              <a:t>در افرادمسن شدیدتر</a:t>
            </a:r>
          </a:p>
          <a:p>
            <a:pPr algn="r" rtl="1"/>
            <a:r>
              <a:rPr lang="fa-IR" sz="2800" b="0" dirty="0" smtClean="0"/>
              <a:t>پادزهری ندارد</a:t>
            </a:r>
          </a:p>
          <a:p>
            <a:pPr algn="r" rtl="1"/>
            <a:r>
              <a:rPr lang="fa-IR" sz="2800" b="0" dirty="0" smtClean="0"/>
              <a:t>دیالیز</a:t>
            </a:r>
          </a:p>
          <a:p>
            <a:pPr algn="r" rtl="1"/>
            <a:r>
              <a:rPr lang="fa-IR" sz="2800" b="0" dirty="0" smtClean="0"/>
              <a:t>فاکتور 7 نوترکیب یا ترکیبات ترومبین </a:t>
            </a:r>
            <a:endParaRPr lang="en-US" sz="2800" b="0" dirty="0"/>
          </a:p>
        </p:txBody>
      </p:sp>
    </p:spTree>
    <p:extLst>
      <p:ext uri="{BB962C8B-B14F-4D97-AF65-F5344CB8AC3E}">
        <p14:creationId xmlns:p14="http://schemas.microsoft.com/office/powerpoint/2010/main" val="14050280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داروهای فیبرینولیتیک</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t>در درمان ترومبوآمبولی حاد </a:t>
            </a:r>
          </a:p>
          <a:p>
            <a:pPr algn="r" rtl="1"/>
            <a:r>
              <a:rPr lang="fa-IR" sz="2400" b="0" dirty="0" smtClean="0"/>
              <a:t>حل لخته</a:t>
            </a:r>
          </a:p>
          <a:p>
            <a:pPr algn="r" rtl="1"/>
            <a:r>
              <a:rPr lang="fa-IR" sz="2400" b="0" dirty="0" smtClean="0"/>
              <a:t>از بین رفتن ترومبوزهای حفاظتی وپاتولوژیک</a:t>
            </a:r>
            <a:endParaRPr lang="en-US" sz="2400" b="0" dirty="0"/>
          </a:p>
        </p:txBody>
      </p:sp>
    </p:spTree>
    <p:extLst>
      <p:ext uri="{BB962C8B-B14F-4D97-AF65-F5344CB8AC3E}">
        <p14:creationId xmlns:p14="http://schemas.microsoft.com/office/powerpoint/2010/main" val="4501208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استرپتوکیناز-اوروکیناز</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800" b="0" dirty="0" smtClean="0">
                <a:solidFill>
                  <a:schemeClr val="tx2"/>
                </a:solidFill>
              </a:rPr>
              <a:t>استرپتوکیناز</a:t>
            </a:r>
            <a:r>
              <a:rPr lang="fa-IR" sz="2800" b="0" dirty="0" smtClean="0"/>
              <a:t> ماده تولید شده از باکتری استرپتوکوک بتاهمولیتیک </a:t>
            </a:r>
          </a:p>
          <a:p>
            <a:pPr algn="r" rtl="1"/>
            <a:r>
              <a:rPr lang="fa-IR" sz="2800" b="0" dirty="0" smtClean="0">
                <a:solidFill>
                  <a:schemeClr val="tx2"/>
                </a:solidFill>
              </a:rPr>
              <a:t>اوروکیناز</a:t>
            </a:r>
            <a:r>
              <a:rPr lang="fa-IR" sz="2800" b="0" dirty="0" smtClean="0"/>
              <a:t> توسط کلیه انسان</a:t>
            </a:r>
          </a:p>
          <a:p>
            <a:pPr algn="r" rtl="1"/>
            <a:r>
              <a:rPr lang="fa-IR" sz="2800" b="0" dirty="0" smtClean="0"/>
              <a:t> مکانیسم:مسئول فعال شدن پلاسمینوژن وتبدیل آن به پلاسمین هستند.</a:t>
            </a:r>
          </a:p>
          <a:p>
            <a:pPr algn="r" rtl="1"/>
            <a:r>
              <a:rPr lang="fa-IR" sz="2800" b="0" dirty="0" smtClean="0"/>
              <a:t>پلاسمین موجب تجزیه رشته های فیبرین وفیبرینوژن شده ودر نتیجه لخته را لیز می کند.</a:t>
            </a:r>
            <a:endParaRPr lang="en-US" sz="2800" b="0" dirty="0"/>
          </a:p>
        </p:txBody>
      </p:sp>
    </p:spTree>
    <p:extLst>
      <p:ext uri="{BB962C8B-B14F-4D97-AF65-F5344CB8AC3E}">
        <p14:creationId xmlns:p14="http://schemas.microsoft.com/office/powerpoint/2010/main" val="19118232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800" b="0" dirty="0" smtClean="0"/>
              <a:t>تزریق وریدی</a:t>
            </a:r>
          </a:p>
          <a:p>
            <a:pPr algn="r" rtl="1"/>
            <a:r>
              <a:rPr lang="fa-IR" sz="2800" b="0" dirty="0" smtClean="0"/>
              <a:t>شروع اثر کوتاه</a:t>
            </a:r>
          </a:p>
          <a:p>
            <a:pPr algn="r" rtl="1"/>
            <a:r>
              <a:rPr lang="fa-IR" sz="2800" b="0" dirty="0" smtClean="0"/>
              <a:t>نیمه عمر 20 دقیقه</a:t>
            </a:r>
          </a:p>
          <a:p>
            <a:pPr algn="r" rtl="1"/>
            <a:r>
              <a:rPr lang="fa-IR" sz="2800" b="0" dirty="0" smtClean="0"/>
              <a:t>متابولیسم کبدی</a:t>
            </a:r>
          </a:p>
          <a:p>
            <a:pPr algn="r" rtl="1"/>
            <a:r>
              <a:rPr lang="fa-IR" sz="2800" b="0" dirty="0" smtClean="0"/>
              <a:t>دفع از ادرار یا مدفوع</a:t>
            </a:r>
            <a:endParaRPr lang="en-US" sz="2800" b="0" dirty="0"/>
          </a:p>
        </p:txBody>
      </p:sp>
    </p:spTree>
    <p:extLst>
      <p:ext uri="{BB962C8B-B14F-4D97-AF65-F5344CB8AC3E}">
        <p14:creationId xmlns:p14="http://schemas.microsoft.com/office/powerpoint/2010/main" val="557685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کاربرد بالینی</a:t>
            </a:r>
            <a:endParaRPr lang="en-US" dirty="0"/>
          </a:p>
        </p:txBody>
      </p:sp>
      <p:sp>
        <p:nvSpPr>
          <p:cNvPr id="3" name="Content Placeholder 2"/>
          <p:cNvSpPr>
            <a:spLocks noGrp="1"/>
          </p:cNvSpPr>
          <p:nvPr>
            <p:ph idx="1"/>
          </p:nvPr>
        </p:nvSpPr>
        <p:spPr>
          <a:xfrm>
            <a:off x="914400" y="1066800"/>
            <a:ext cx="7520940" cy="3579849"/>
          </a:xfrm>
        </p:spPr>
        <p:txBody>
          <a:bodyPr>
            <a:normAutofit/>
          </a:bodyPr>
          <a:lstStyle/>
          <a:p>
            <a:pPr algn="r" rtl="1"/>
            <a:r>
              <a:rPr lang="fa-IR" sz="2800" b="0" dirty="0" smtClean="0"/>
              <a:t>درمان امبولی ریوی حاد وگسترده با عدم ثبات همودینامیک</a:t>
            </a:r>
          </a:p>
          <a:p>
            <a:pPr algn="r" rtl="1"/>
            <a:r>
              <a:rPr lang="fa-IR" sz="2800" b="0" dirty="0" smtClean="0"/>
              <a:t>ترومبوز وریدی عمیق</a:t>
            </a:r>
          </a:p>
          <a:p>
            <a:pPr algn="r" rtl="1"/>
            <a:r>
              <a:rPr lang="fa-IR" sz="2800" b="0" dirty="0" smtClean="0"/>
              <a:t>ترومبوز یا آمبولی های شریانی</a:t>
            </a:r>
          </a:p>
          <a:p>
            <a:pPr algn="r" rtl="1"/>
            <a:r>
              <a:rPr lang="fa-IR" sz="2800" b="0" dirty="0" smtClean="0"/>
              <a:t>انسداد عروق کرونر توسط ترمبوز</a:t>
            </a:r>
          </a:p>
          <a:p>
            <a:pPr algn="r" rtl="1"/>
            <a:r>
              <a:rPr lang="fa-IR" sz="2800" b="0" dirty="0" smtClean="0"/>
              <a:t>در کنترل انفارکتوس حاد میوکارد</a:t>
            </a:r>
            <a:endParaRPr lang="en-US" sz="2800" b="0" dirty="0"/>
          </a:p>
        </p:txBody>
      </p:sp>
    </p:spTree>
    <p:extLst>
      <p:ext uri="{BB962C8B-B14F-4D97-AF65-F5344CB8AC3E}">
        <p14:creationId xmlns:p14="http://schemas.microsoft.com/office/powerpoint/2010/main" val="20745145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فعال کننده پلاسمینوژن بافتی</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cs typeface="B Mitra" pitchFamily="2" charset="-78"/>
              </a:rPr>
              <a:t>پلاسمینوژن در داخل بدن توسط فعال کننده پلاسمینوژن بافتی (</a:t>
            </a:r>
            <a:r>
              <a:rPr lang="en-US" sz="2400" b="0" dirty="0" smtClean="0">
                <a:cs typeface="B Mitra" pitchFamily="2" charset="-78"/>
              </a:rPr>
              <a:t>t-PA</a:t>
            </a:r>
            <a:r>
              <a:rPr lang="fa-IR" sz="2400" b="0" dirty="0" smtClean="0">
                <a:cs typeface="B Mitra" pitchFamily="2" charset="-78"/>
              </a:rPr>
              <a:t>) فعال می شود.</a:t>
            </a:r>
          </a:p>
          <a:p>
            <a:pPr algn="r" rtl="1"/>
            <a:r>
              <a:rPr lang="fa-IR" sz="2400" b="0" dirty="0" smtClean="0">
                <a:cs typeface="B Mitra" pitchFamily="2" charset="-78"/>
              </a:rPr>
              <a:t>عمل فیبرینولیز را در منطقه تشکیل لخته محدود می کند واز تشکیل لخته جلوگیری می کند.</a:t>
            </a:r>
          </a:p>
          <a:p>
            <a:pPr algn="r" rtl="1"/>
            <a:r>
              <a:rPr lang="fa-IR" sz="2400" dirty="0" smtClean="0">
                <a:solidFill>
                  <a:schemeClr val="tx2"/>
                </a:solidFill>
                <a:cs typeface="B Mitra" pitchFamily="2" charset="-78"/>
              </a:rPr>
              <a:t>آلتپلاز</a:t>
            </a:r>
          </a:p>
          <a:p>
            <a:pPr algn="r" rtl="1"/>
            <a:r>
              <a:rPr lang="fa-IR" sz="2400" dirty="0" smtClean="0">
                <a:solidFill>
                  <a:schemeClr val="tx2"/>
                </a:solidFill>
                <a:cs typeface="B Mitra" pitchFamily="2" charset="-78"/>
              </a:rPr>
              <a:t>رتپلاز</a:t>
            </a:r>
          </a:p>
          <a:p>
            <a:pPr algn="r" rtl="1"/>
            <a:r>
              <a:rPr lang="fa-IR" sz="2400" dirty="0" smtClean="0">
                <a:solidFill>
                  <a:schemeClr val="tx2"/>
                </a:solidFill>
                <a:cs typeface="B Mitra" pitchFamily="2" charset="-78"/>
              </a:rPr>
              <a:t>تنگتپلاز</a:t>
            </a:r>
            <a:r>
              <a:rPr lang="fa-IR" sz="2400" b="0" dirty="0" smtClean="0">
                <a:cs typeface="B Mitra" pitchFamily="2" charset="-78"/>
              </a:rPr>
              <a:t>؛ نیمه عمر طولانی وتجویز یک جا داخل وریدی</a:t>
            </a:r>
            <a:endParaRPr lang="en-US" sz="2400" b="0" dirty="0">
              <a:cs typeface="B Mitra" pitchFamily="2" charset="-78"/>
            </a:endParaRPr>
          </a:p>
        </p:txBody>
      </p:sp>
    </p:spTree>
    <p:extLst>
      <p:ext uri="{BB962C8B-B14F-4D97-AF65-F5344CB8AC3E}">
        <p14:creationId xmlns:p14="http://schemas.microsoft.com/office/powerpoint/2010/main" val="34619748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2"/>
                </a:solidFill>
              </a:rPr>
              <a:t>فارماکولوژی پایه داروهای ضد پلاکت</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cs typeface="B Mitra" pitchFamily="2" charset="-78"/>
              </a:rPr>
              <a:t>-مواد خارج از پلاکت واتصال به گیرنده های غشا پلاکت؛ </a:t>
            </a:r>
            <a:r>
              <a:rPr lang="fa-IR" sz="2400" b="0" dirty="0" smtClean="0">
                <a:solidFill>
                  <a:srgbClr val="0070C0"/>
                </a:solidFill>
                <a:cs typeface="B Mitra" pitchFamily="2" charset="-78"/>
              </a:rPr>
              <a:t>کاتکولآمین ها، کلازن، ترومبین وپروستاسیکلین</a:t>
            </a:r>
          </a:p>
          <a:p>
            <a:pPr algn="r" rtl="1"/>
            <a:r>
              <a:rPr lang="fa-IR" sz="2400" b="0" dirty="0">
                <a:cs typeface="B Mitra" pitchFamily="2" charset="-78"/>
              </a:rPr>
              <a:t>-</a:t>
            </a:r>
            <a:r>
              <a:rPr lang="fa-IR" sz="2400" b="0" dirty="0" smtClean="0">
                <a:cs typeface="B Mitra" pitchFamily="2" charset="-78"/>
              </a:rPr>
              <a:t>در داخل پلاکت وبا گیرنده های غشا وارد عمل می شوند؛ </a:t>
            </a:r>
            <a:r>
              <a:rPr lang="en-US" sz="2400" b="0" dirty="0" smtClean="0">
                <a:solidFill>
                  <a:srgbClr val="0070C0"/>
                </a:solidFill>
                <a:cs typeface="B Mitra" pitchFamily="2" charset="-78"/>
              </a:rPr>
              <a:t>ADP</a:t>
            </a:r>
            <a:r>
              <a:rPr lang="fa-IR" sz="2400" b="0" dirty="0" smtClean="0">
                <a:solidFill>
                  <a:srgbClr val="0070C0"/>
                </a:solidFill>
                <a:cs typeface="B Mitra" pitchFamily="2" charset="-78"/>
              </a:rPr>
              <a:t>، پروستاگلاندین </a:t>
            </a:r>
            <a:r>
              <a:rPr lang="en-US" sz="2400" b="0" dirty="0" smtClean="0">
                <a:solidFill>
                  <a:srgbClr val="0070C0"/>
                </a:solidFill>
                <a:cs typeface="B Mitra" pitchFamily="2" charset="-78"/>
              </a:rPr>
              <a:t>E2 D2</a:t>
            </a:r>
            <a:r>
              <a:rPr lang="fa-IR" sz="2400" b="0" dirty="0" smtClean="0">
                <a:solidFill>
                  <a:srgbClr val="0070C0"/>
                </a:solidFill>
                <a:cs typeface="B Mitra" pitchFamily="2" charset="-78"/>
              </a:rPr>
              <a:t>وسروتونین</a:t>
            </a:r>
          </a:p>
          <a:p>
            <a:pPr algn="r" rtl="1"/>
            <a:r>
              <a:rPr lang="fa-IR" sz="2400" b="0" dirty="0" smtClean="0">
                <a:cs typeface="B Mitra" pitchFamily="2" charset="-78"/>
              </a:rPr>
              <a:t>-در داخل پلاکت و در داخل پلاکت نیز عمل می کنند؛ </a:t>
            </a:r>
            <a:r>
              <a:rPr lang="fa-IR" sz="2400" b="0" dirty="0" smtClean="0">
                <a:solidFill>
                  <a:srgbClr val="0070C0"/>
                </a:solidFill>
                <a:cs typeface="B Mitra" pitchFamily="2" charset="-78"/>
              </a:rPr>
              <a:t>اندوپراکسیدهای پروستاگلاندین وترومبوکسان </a:t>
            </a:r>
            <a:r>
              <a:rPr lang="en-US" sz="2400" b="0" dirty="0" smtClean="0">
                <a:solidFill>
                  <a:srgbClr val="0070C0"/>
                </a:solidFill>
                <a:cs typeface="B Mitra" pitchFamily="2" charset="-78"/>
              </a:rPr>
              <a:t>A2</a:t>
            </a:r>
            <a:r>
              <a:rPr lang="fa-IR" sz="2400" b="0" dirty="0" smtClean="0">
                <a:solidFill>
                  <a:srgbClr val="0070C0"/>
                </a:solidFill>
                <a:cs typeface="B Mitra" pitchFamily="2" charset="-78"/>
              </a:rPr>
              <a:t>،</a:t>
            </a:r>
            <a:r>
              <a:rPr lang="en-US" sz="2400" b="0" dirty="0" err="1" smtClean="0">
                <a:solidFill>
                  <a:srgbClr val="0070C0"/>
                </a:solidFill>
                <a:cs typeface="B Mitra" pitchFamily="2" charset="-78"/>
              </a:rPr>
              <a:t>cAMP</a:t>
            </a:r>
            <a:r>
              <a:rPr lang="fa-IR" sz="2400" b="0" dirty="0" smtClean="0">
                <a:solidFill>
                  <a:srgbClr val="0070C0"/>
                </a:solidFill>
                <a:cs typeface="B Mitra" pitchFamily="2" charset="-78"/>
              </a:rPr>
              <a:t>، </a:t>
            </a:r>
            <a:r>
              <a:rPr lang="en-US" sz="2400" b="0" dirty="0" err="1" smtClean="0">
                <a:solidFill>
                  <a:srgbClr val="0070C0"/>
                </a:solidFill>
                <a:cs typeface="B Mitra" pitchFamily="2" charset="-78"/>
              </a:rPr>
              <a:t>cGMP</a:t>
            </a:r>
            <a:r>
              <a:rPr lang="fa-IR" sz="2400" b="0" dirty="0" smtClean="0">
                <a:solidFill>
                  <a:srgbClr val="0070C0"/>
                </a:solidFill>
                <a:cs typeface="B Mitra" pitchFamily="2" charset="-78"/>
              </a:rPr>
              <a:t>ویون کلسیم</a:t>
            </a:r>
            <a:endParaRPr lang="en-US" sz="2400" b="0" dirty="0">
              <a:solidFill>
                <a:srgbClr val="0070C0"/>
              </a:solidFill>
              <a:cs typeface="B Mitra" pitchFamily="2" charset="-78"/>
            </a:endParaRPr>
          </a:p>
        </p:txBody>
      </p:sp>
    </p:spTree>
    <p:extLst>
      <p:ext uri="{BB962C8B-B14F-4D97-AF65-F5344CB8AC3E}">
        <p14:creationId xmlns:p14="http://schemas.microsoft.com/office/powerpoint/2010/main" val="27360262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rgbClr val="FF0000"/>
                </a:solidFill>
              </a:rPr>
              <a:t>آسپرین</a:t>
            </a:r>
            <a:endParaRPr lang="en-US" b="1" dirty="0">
              <a:solidFill>
                <a:srgbClr val="FF0000"/>
              </a:solidFill>
            </a:endParaRPr>
          </a:p>
        </p:txBody>
      </p:sp>
      <p:sp>
        <p:nvSpPr>
          <p:cNvPr id="3" name="Content Placeholder 2"/>
          <p:cNvSpPr>
            <a:spLocks noGrp="1"/>
          </p:cNvSpPr>
          <p:nvPr>
            <p:ph idx="1"/>
          </p:nvPr>
        </p:nvSpPr>
        <p:spPr>
          <a:xfrm>
            <a:off x="762000" y="1066800"/>
            <a:ext cx="7520940" cy="3579849"/>
          </a:xfrm>
        </p:spPr>
        <p:txBody>
          <a:bodyPr>
            <a:normAutofit/>
          </a:bodyPr>
          <a:lstStyle/>
          <a:p>
            <a:pPr algn="r" rtl="1"/>
            <a:r>
              <a:rPr lang="fa-IR" sz="2800" b="0" dirty="0" smtClean="0"/>
              <a:t>325 میلی گرم در روز پیشگیری اولیه انفارکتوس </a:t>
            </a:r>
            <a:endParaRPr lang="en-US" sz="2800" b="0" dirty="0"/>
          </a:p>
        </p:txBody>
      </p:sp>
    </p:spTree>
    <p:extLst>
      <p:ext uri="{BB962C8B-B14F-4D97-AF65-F5344CB8AC3E}">
        <p14:creationId xmlns:p14="http://schemas.microsoft.com/office/powerpoint/2010/main" val="26799347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FF0000"/>
                </a:solidFill>
              </a:rPr>
              <a:t>کلوپیدوگرل، تیکلوپیدین و پراسوگرل</a:t>
            </a:r>
            <a:endParaRPr lang="en-US" b="1" dirty="0">
              <a:solidFill>
                <a:srgbClr val="FF0000"/>
              </a:solidFill>
            </a:endParaRPr>
          </a:p>
        </p:txBody>
      </p:sp>
      <p:sp>
        <p:nvSpPr>
          <p:cNvPr id="3" name="Content Placeholder 2"/>
          <p:cNvSpPr>
            <a:spLocks noGrp="1"/>
          </p:cNvSpPr>
          <p:nvPr>
            <p:ph idx="1"/>
          </p:nvPr>
        </p:nvSpPr>
        <p:spPr/>
        <p:txBody>
          <a:bodyPr>
            <a:normAutofit/>
          </a:bodyPr>
          <a:lstStyle/>
          <a:p>
            <a:pPr algn="r" rtl="1"/>
            <a:r>
              <a:rPr lang="fa-IR" sz="2800" b="0" dirty="0" smtClean="0"/>
              <a:t>مهار مسیر </a:t>
            </a:r>
            <a:r>
              <a:rPr lang="en-US" sz="2800" b="0" dirty="0" smtClean="0"/>
              <a:t> ADP </a:t>
            </a:r>
            <a:r>
              <a:rPr lang="fa-IR" sz="2800" b="0" dirty="0" smtClean="0"/>
              <a:t>پلاکتی وکاهش تجمع پلاکت ها</a:t>
            </a:r>
          </a:p>
          <a:p>
            <a:pPr algn="r" rtl="1"/>
            <a:r>
              <a:rPr lang="fa-IR" sz="2800" b="0" dirty="0" smtClean="0"/>
              <a:t>مهار غیر قابل برگشت گیرنده</a:t>
            </a:r>
            <a:r>
              <a:rPr lang="en-US" sz="2800" b="0" dirty="0" smtClean="0"/>
              <a:t> </a:t>
            </a:r>
            <a:r>
              <a:rPr lang="fa-IR" sz="2800" b="0" dirty="0"/>
              <a:t> </a:t>
            </a:r>
            <a:r>
              <a:rPr lang="fa-IR" sz="2800" b="0" dirty="0" smtClean="0"/>
              <a:t>ی </a:t>
            </a:r>
            <a:r>
              <a:rPr lang="en-US" sz="2800" b="0" dirty="0" smtClean="0"/>
              <a:t> ADP</a:t>
            </a:r>
            <a:r>
              <a:rPr lang="fa-IR" sz="2800" b="0" dirty="0" smtClean="0"/>
              <a:t>بر روی پلاکت ها</a:t>
            </a:r>
            <a:endParaRPr lang="en-US" sz="2800" b="0" dirty="0"/>
          </a:p>
        </p:txBody>
      </p:sp>
    </p:spTree>
    <p:extLst>
      <p:ext uri="{BB962C8B-B14F-4D97-AF65-F5344CB8AC3E}">
        <p14:creationId xmlns:p14="http://schemas.microsoft.com/office/powerpoint/2010/main" val="21947361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rPr>
              <a:t>تیکلوپیدین</a:t>
            </a:r>
            <a:endParaRPr lang="en-US" b="1"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cs typeface="B Mitra" pitchFamily="2" charset="-78"/>
              </a:rPr>
              <a:t>پیشگیری از سکته  در افراد باسابقه </a:t>
            </a:r>
            <a:r>
              <a:rPr lang="en-US" sz="2400" b="0" dirty="0" smtClean="0">
                <a:cs typeface="B Mitra" pitchFamily="2" charset="-78"/>
              </a:rPr>
              <a:t>TIA</a:t>
            </a:r>
            <a:r>
              <a:rPr lang="fa-IR" sz="2400" b="0" dirty="0" smtClean="0">
                <a:cs typeface="B Mitra" pitchFamily="2" charset="-78"/>
              </a:rPr>
              <a:t> یا سکته ترومبوتیک در کنار اسپرین</a:t>
            </a:r>
          </a:p>
          <a:p>
            <a:pPr algn="r" rtl="1"/>
            <a:r>
              <a:rPr lang="fa-IR" sz="2400" b="0" dirty="0" smtClean="0">
                <a:cs typeface="B Mitra" pitchFamily="2" charset="-78"/>
              </a:rPr>
              <a:t>تهوع، استفراغ، سوء هاضمه ، خونریزی، لکوپنی، پورپورای ترومبوتیک ترومبوسیتوپنیک</a:t>
            </a:r>
          </a:p>
          <a:p>
            <a:pPr algn="r" rtl="1"/>
            <a:r>
              <a:rPr lang="fa-IR" sz="2400" b="0" dirty="0" smtClean="0">
                <a:cs typeface="B Mitra" pitchFamily="2" charset="-78"/>
              </a:rPr>
              <a:t>به دلیل عوارض جانبی؛ محدود به بیمارانی که درمان آسپرین راتحمل نکرده اند یا به این درمان پاسخ نداده اند.</a:t>
            </a:r>
          </a:p>
          <a:p>
            <a:pPr algn="r" rtl="1"/>
            <a:endParaRPr lang="en-US" sz="2400" b="0" dirty="0">
              <a:cs typeface="B Mitra" pitchFamily="2" charset="-78"/>
            </a:endParaRPr>
          </a:p>
        </p:txBody>
      </p:sp>
    </p:spTree>
    <p:extLst>
      <p:ext uri="{BB962C8B-B14F-4D97-AF65-F5344CB8AC3E}">
        <p14:creationId xmlns:p14="http://schemas.microsoft.com/office/powerpoint/2010/main" val="34864243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tx2"/>
                </a:solidFill>
                <a:cs typeface="+mn-cs"/>
              </a:rPr>
              <a:t>کلوپیدوگرل</a:t>
            </a:r>
            <a:endParaRPr lang="en-US" b="1" dirty="0">
              <a:solidFill>
                <a:schemeClr val="tx2"/>
              </a:solidFill>
              <a:cs typeface="+mn-cs"/>
            </a:endParaRPr>
          </a:p>
        </p:txBody>
      </p:sp>
      <p:sp>
        <p:nvSpPr>
          <p:cNvPr id="3" name="Content Placeholder 2"/>
          <p:cNvSpPr>
            <a:spLocks noGrp="1"/>
          </p:cNvSpPr>
          <p:nvPr>
            <p:ph idx="1"/>
          </p:nvPr>
        </p:nvSpPr>
        <p:spPr/>
        <p:txBody>
          <a:bodyPr>
            <a:normAutofit/>
          </a:bodyPr>
          <a:lstStyle/>
          <a:p>
            <a:pPr algn="r" rtl="1"/>
            <a:r>
              <a:rPr lang="fa-IR" sz="2400" b="0" dirty="0" smtClean="0">
                <a:cs typeface="B Mitra" pitchFamily="2" charset="-78"/>
              </a:rPr>
              <a:t>بیماران مبتلا به آنژین غیر پایدار یا </a:t>
            </a:r>
            <a:r>
              <a:rPr lang="en-US" sz="2400" b="0" dirty="0" err="1" smtClean="0">
                <a:cs typeface="B Mitra" pitchFamily="2" charset="-78"/>
              </a:rPr>
              <a:t>Mi</a:t>
            </a:r>
            <a:r>
              <a:rPr lang="fa-IR" sz="2400" b="0" dirty="0" smtClean="0">
                <a:cs typeface="B Mitra" pitchFamily="2" charset="-78"/>
              </a:rPr>
              <a:t>حاد </a:t>
            </a:r>
          </a:p>
          <a:p>
            <a:pPr algn="r" rtl="1"/>
            <a:r>
              <a:rPr lang="fa-IR" sz="2400" b="0" dirty="0" smtClean="0">
                <a:cs typeface="B Mitra" pitchFamily="2" charset="-78"/>
              </a:rPr>
              <a:t>عوارض جانبی کمتر</a:t>
            </a:r>
          </a:p>
          <a:p>
            <a:pPr algn="r" rtl="1"/>
            <a:r>
              <a:rPr lang="fa-IR" sz="2400" b="0" dirty="0" smtClean="0">
                <a:cs typeface="B Mitra" pitchFamily="2" charset="-78"/>
              </a:rPr>
              <a:t>پیش دارو</a:t>
            </a:r>
          </a:p>
          <a:p>
            <a:pPr algn="r" rtl="1"/>
            <a:r>
              <a:rPr lang="fa-IR" sz="2400" b="0" dirty="0" smtClean="0">
                <a:cs typeface="B Mitra" pitchFamily="2" charset="-78"/>
              </a:rPr>
              <a:t>توسط سیتوکروم </a:t>
            </a:r>
            <a:r>
              <a:rPr lang="en-US" sz="2400" b="0" dirty="0" smtClean="0">
                <a:cs typeface="B Mitra" pitchFamily="2" charset="-78"/>
              </a:rPr>
              <a:t>P450 2C19</a:t>
            </a:r>
            <a:r>
              <a:rPr lang="fa-IR" sz="2400" b="0" dirty="0" smtClean="0">
                <a:cs typeface="B Mitra" pitchFamily="2" charset="-78"/>
              </a:rPr>
              <a:t>فعال می گردد</a:t>
            </a:r>
          </a:p>
          <a:p>
            <a:pPr algn="r" rtl="1"/>
            <a:r>
              <a:rPr lang="fa-IR" sz="2400" b="0" dirty="0" smtClean="0">
                <a:cs typeface="B Mitra" pitchFamily="2" charset="-78"/>
              </a:rPr>
              <a:t>با امپرازول با احتیاط</a:t>
            </a:r>
          </a:p>
          <a:p>
            <a:pPr algn="r" rtl="1"/>
            <a:endParaRPr lang="en-US" sz="2400" b="0" dirty="0">
              <a:cs typeface="B Mitra" pitchFamily="2" charset="-78"/>
            </a:endParaRPr>
          </a:p>
        </p:txBody>
      </p:sp>
    </p:spTree>
    <p:extLst>
      <p:ext uri="{BB962C8B-B14F-4D97-AF65-F5344CB8AC3E}">
        <p14:creationId xmlns:p14="http://schemas.microsoft.com/office/powerpoint/2010/main" val="8947748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lvl="0" indent="-342900" algn="ctr" rtl="1">
              <a:spcBef>
                <a:spcPts val="800"/>
              </a:spcBef>
            </a:pPr>
            <a:r>
              <a:rPr lang="fa-IR" b="1" dirty="0" smtClean="0">
                <a:solidFill>
                  <a:schemeClr val="tx2"/>
                </a:solidFill>
              </a:rPr>
              <a:t>مهار گیرنده ی</a:t>
            </a:r>
            <a:r>
              <a:rPr lang="el-GR" sz="2200" b="1" cap="none" dirty="0">
                <a:solidFill>
                  <a:schemeClr val="tx2"/>
                </a:solidFill>
                <a:latin typeface="Franklin Gothic Book"/>
                <a:ea typeface="+mn-ea"/>
                <a:cs typeface="+mn-cs"/>
              </a:rPr>
              <a:t>βΙΙΙ</a:t>
            </a:r>
            <a:r>
              <a:rPr lang="fa-IR" sz="2200" b="1" cap="none" dirty="0">
                <a:solidFill>
                  <a:schemeClr val="tx2"/>
                </a:solidFill>
                <a:latin typeface="Franklin Gothic Book"/>
                <a:ea typeface="+mn-ea"/>
              </a:rPr>
              <a:t> </a:t>
            </a:r>
            <a:r>
              <a:rPr lang="el-GR" sz="2200" b="1" cap="none" dirty="0">
                <a:solidFill>
                  <a:schemeClr val="tx2"/>
                </a:solidFill>
                <a:latin typeface="Franklin Gothic Book"/>
                <a:ea typeface="+mn-ea"/>
                <a:cs typeface="+mn-cs"/>
              </a:rPr>
              <a:t>αιι</a:t>
            </a:r>
            <a:r>
              <a:rPr lang="en-US" sz="2200" b="1" cap="none" dirty="0">
                <a:solidFill>
                  <a:schemeClr val="tx2"/>
                </a:solidFill>
                <a:latin typeface="Franklin Gothic Book"/>
                <a:ea typeface="+mn-ea"/>
                <a:cs typeface="+mn-cs"/>
              </a:rPr>
              <a:t>b/</a:t>
            </a:r>
            <a:r>
              <a:rPr lang="fa-IR" sz="2200" cap="none" dirty="0">
                <a:solidFill>
                  <a:srgbClr val="000000"/>
                </a:solidFill>
                <a:latin typeface="Franklin Gothic Book"/>
                <a:ea typeface="+mn-ea"/>
              </a:rPr>
              <a:t/>
            </a:r>
            <a:br>
              <a:rPr lang="fa-IR" sz="2200" cap="none" dirty="0">
                <a:solidFill>
                  <a:srgbClr val="000000"/>
                </a:solidFill>
                <a:latin typeface="Franklin Gothic Book"/>
                <a:ea typeface="+mn-ea"/>
              </a:rPr>
            </a:br>
            <a:endParaRPr lang="en-US" dirty="0"/>
          </a:p>
        </p:txBody>
      </p:sp>
      <p:sp>
        <p:nvSpPr>
          <p:cNvPr id="3" name="Content Placeholder 2"/>
          <p:cNvSpPr>
            <a:spLocks noGrp="1"/>
          </p:cNvSpPr>
          <p:nvPr>
            <p:ph idx="1"/>
          </p:nvPr>
        </p:nvSpPr>
        <p:spPr/>
        <p:txBody>
          <a:bodyPr>
            <a:noAutofit/>
          </a:bodyPr>
          <a:lstStyle/>
          <a:p>
            <a:pPr algn="r" rtl="1"/>
            <a:r>
              <a:rPr lang="fa-IR" sz="2000" b="0" dirty="0" smtClean="0"/>
              <a:t>گیرنده ای برای فیبرینوژن، ویترونکتین، فیبرونکتن و فاکتور فون ویلبراند</a:t>
            </a:r>
          </a:p>
          <a:p>
            <a:pPr algn="r" rtl="1"/>
            <a:endParaRPr lang="fa-IR" sz="2000" b="0" dirty="0"/>
          </a:p>
          <a:p>
            <a:pPr algn="r" rtl="1"/>
            <a:r>
              <a:rPr lang="fa-IR" sz="2000" b="0" dirty="0" smtClean="0"/>
              <a:t>انتاگونیست های این گیرنده:</a:t>
            </a:r>
          </a:p>
          <a:p>
            <a:pPr algn="r" rtl="1"/>
            <a:r>
              <a:rPr lang="en-US" sz="2000" dirty="0" err="1" smtClean="0">
                <a:solidFill>
                  <a:schemeClr val="tx2"/>
                </a:solidFill>
              </a:rPr>
              <a:t>Abciximab</a:t>
            </a:r>
            <a:r>
              <a:rPr lang="en-US" sz="2000" dirty="0" smtClean="0">
                <a:solidFill>
                  <a:schemeClr val="tx2"/>
                </a:solidFill>
              </a:rPr>
              <a:t>:</a:t>
            </a:r>
            <a:r>
              <a:rPr lang="fa-IR" sz="2000" dirty="0" smtClean="0">
                <a:solidFill>
                  <a:schemeClr val="tx2"/>
                </a:solidFill>
              </a:rPr>
              <a:t>: </a:t>
            </a:r>
            <a:r>
              <a:rPr lang="fa-IR" sz="2000" b="0" dirty="0" smtClean="0"/>
              <a:t>منشا انسانی</a:t>
            </a:r>
          </a:p>
          <a:p>
            <a:pPr algn="r" rtl="1"/>
            <a:r>
              <a:rPr lang="fa-IR" sz="2000" b="0" dirty="0" smtClean="0"/>
              <a:t>اقدامات کرونری از راه پوست  وسندرم ها کرونری حاد</a:t>
            </a:r>
            <a:endParaRPr lang="en-US" sz="2000" b="0" dirty="0" smtClean="0"/>
          </a:p>
          <a:p>
            <a:pPr algn="r" rtl="1"/>
            <a:r>
              <a:rPr lang="en-US" sz="2000" dirty="0" err="1" smtClean="0">
                <a:solidFill>
                  <a:schemeClr val="tx2"/>
                </a:solidFill>
              </a:rPr>
              <a:t>Eptifibatide</a:t>
            </a:r>
            <a:r>
              <a:rPr lang="fa-IR" sz="2000" b="0" dirty="0" smtClean="0"/>
              <a:t>: از زهر مار زنگی </a:t>
            </a:r>
            <a:endParaRPr lang="en-US" sz="2000" b="0" dirty="0" smtClean="0"/>
          </a:p>
          <a:p>
            <a:pPr algn="r" rtl="1"/>
            <a:r>
              <a:rPr lang="en-US" sz="2000" dirty="0" err="1" smtClean="0">
                <a:solidFill>
                  <a:schemeClr val="tx2"/>
                </a:solidFill>
              </a:rPr>
              <a:t>Tirofiban</a:t>
            </a:r>
            <a:endParaRPr lang="en-US" sz="2000" dirty="0" smtClean="0">
              <a:solidFill>
                <a:schemeClr val="tx2"/>
              </a:solidFill>
            </a:endParaRPr>
          </a:p>
          <a:p>
            <a:pPr algn="r" rtl="1"/>
            <a:r>
              <a:rPr lang="en-US" sz="2000" b="0" dirty="0" err="1" smtClean="0"/>
              <a:t>Eptifibatide</a:t>
            </a:r>
            <a:r>
              <a:rPr lang="fa-IR" sz="2000" b="0" dirty="0" smtClean="0"/>
              <a:t>و</a:t>
            </a:r>
            <a:r>
              <a:rPr lang="en-US" sz="2000" b="0" dirty="0" err="1" smtClean="0"/>
              <a:t>Tirofiban</a:t>
            </a:r>
            <a:r>
              <a:rPr lang="fa-IR" sz="2000" b="0" dirty="0" smtClean="0"/>
              <a:t>: گیرنده فیرونکتین را مهار نمی کنند</a:t>
            </a:r>
          </a:p>
          <a:p>
            <a:pPr algn="r" rtl="1"/>
            <a:r>
              <a:rPr lang="fa-IR" sz="2000" b="0" dirty="0" smtClean="0"/>
              <a:t>نیمه عمر کوتاه ، به صورت انفوزیون پوسته</a:t>
            </a:r>
            <a:endParaRPr lang="en-US" sz="2000" b="0" dirty="0"/>
          </a:p>
          <a:p>
            <a:pPr algn="r" rtl="1"/>
            <a:endParaRPr lang="en-US" sz="2000" b="0" dirty="0"/>
          </a:p>
        </p:txBody>
      </p:sp>
    </p:spTree>
    <p:extLst>
      <p:ext uri="{BB962C8B-B14F-4D97-AF65-F5344CB8AC3E}">
        <p14:creationId xmlns:p14="http://schemas.microsoft.com/office/powerpoint/2010/main" val="12839800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دی پیریدامول</a:t>
            </a:r>
            <a:endParaRPr lang="en-US"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t>متسع کننده عروق </a:t>
            </a:r>
          </a:p>
          <a:p>
            <a:pPr algn="r" rtl="1"/>
            <a:r>
              <a:rPr lang="fa-IR" sz="2400" b="0" dirty="0" smtClean="0"/>
              <a:t>مهار برداشت ادنوزین</a:t>
            </a:r>
          </a:p>
          <a:p>
            <a:pPr algn="r" rtl="1"/>
            <a:r>
              <a:rPr lang="fa-IR" sz="2400" b="0" dirty="0" smtClean="0"/>
              <a:t>مهار عملکرد فسفودی استراز پلاکتی</a:t>
            </a:r>
          </a:p>
          <a:p>
            <a:pPr algn="r" rtl="1"/>
            <a:r>
              <a:rPr lang="fa-IR" sz="2400" b="0" dirty="0" smtClean="0"/>
              <a:t>در ترکیب با آسپرین در جلوگیری از ایسکمی عروق مغزی</a:t>
            </a:r>
          </a:p>
          <a:p>
            <a:pPr algn="r" rtl="1"/>
            <a:r>
              <a:rPr lang="fa-IR" sz="2400" b="0" dirty="0" smtClean="0"/>
              <a:t>به همراه وارفارین جهت پروفیلاکسی اولیه ترومبوآمبولی دربیماران دارای دریچه مصنوعی قلب</a:t>
            </a:r>
          </a:p>
          <a:p>
            <a:pPr algn="r" rtl="1"/>
            <a:endParaRPr lang="fa-IR" sz="2400" b="0" dirty="0" smtClean="0"/>
          </a:p>
          <a:p>
            <a:pPr algn="r" rtl="1"/>
            <a:endParaRPr lang="en-US" sz="2400" b="0" dirty="0"/>
          </a:p>
        </p:txBody>
      </p:sp>
    </p:spTree>
    <p:extLst>
      <p:ext uri="{BB962C8B-B14F-4D97-AF65-F5344CB8AC3E}">
        <p14:creationId xmlns:p14="http://schemas.microsoft.com/office/powerpoint/2010/main" val="11452572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کیلوستازول</a:t>
            </a:r>
            <a:endParaRPr lang="en-US"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t>مهار کننده فسفودی استراز</a:t>
            </a:r>
          </a:p>
          <a:p>
            <a:pPr algn="r" rtl="1"/>
            <a:r>
              <a:rPr lang="fa-IR" sz="2400" b="0" dirty="0" smtClean="0"/>
              <a:t>اتساع عروقی ومهارتجمع پلاکتی</a:t>
            </a:r>
          </a:p>
          <a:p>
            <a:pPr algn="r" rtl="1"/>
            <a:r>
              <a:rPr lang="fa-IR" sz="2400" b="0" dirty="0" smtClean="0"/>
              <a:t>در درمان لنگش متناوب </a:t>
            </a:r>
            <a:endParaRPr lang="en-US" sz="2400" b="0" dirty="0"/>
          </a:p>
        </p:txBody>
      </p:sp>
    </p:spTree>
    <p:extLst>
      <p:ext uri="{BB962C8B-B14F-4D97-AF65-F5344CB8AC3E}">
        <p14:creationId xmlns:p14="http://schemas.microsoft.com/office/powerpoint/2010/main" val="14620744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chemeClr val="tx2"/>
                </a:solidFill>
              </a:rPr>
              <a:t>داروهای مورد استفاده در اختلالات خونریزی دهنده</a:t>
            </a:r>
            <a:endParaRPr lang="en-US" dirty="0">
              <a:solidFill>
                <a:schemeClr val="tx2"/>
              </a:solidFill>
            </a:endParaRPr>
          </a:p>
        </p:txBody>
      </p:sp>
      <p:sp>
        <p:nvSpPr>
          <p:cNvPr id="3" name="Content Placeholder 2"/>
          <p:cNvSpPr>
            <a:spLocks noGrp="1"/>
          </p:cNvSpPr>
          <p:nvPr>
            <p:ph idx="1"/>
          </p:nvPr>
        </p:nvSpPr>
        <p:spPr/>
        <p:txBody>
          <a:bodyPr>
            <a:normAutofit/>
          </a:bodyPr>
          <a:lstStyle/>
          <a:p>
            <a:pPr algn="r" rtl="1"/>
            <a:r>
              <a:rPr lang="fa-IR" sz="3200" b="0" dirty="0" smtClean="0">
                <a:solidFill>
                  <a:srgbClr val="FF0000"/>
                </a:solidFill>
              </a:rPr>
              <a:t>1-ویتامین</a:t>
            </a:r>
            <a:r>
              <a:rPr lang="en-US" sz="3200" b="0" dirty="0" smtClean="0">
                <a:solidFill>
                  <a:srgbClr val="FF0000"/>
                </a:solidFill>
              </a:rPr>
              <a:t>K </a:t>
            </a:r>
          </a:p>
          <a:p>
            <a:pPr algn="r" rtl="1">
              <a:buNone/>
            </a:pPr>
            <a:r>
              <a:rPr lang="fa-IR" sz="3200" b="0" dirty="0" smtClean="0"/>
              <a:t>ضروری برای ساخت کبدی فاکتورهای انعقادی</a:t>
            </a:r>
          </a:p>
          <a:p>
            <a:pPr algn="r" rtl="1">
              <a:buNone/>
            </a:pPr>
            <a:r>
              <a:rPr lang="fa-IR" sz="3200" b="0" dirty="0" smtClean="0"/>
              <a:t>بیماران بستری طولانی در بیمارستان،مصرف دراز مدت آنتی بیوتیک،تغذیه وریدی</a:t>
            </a:r>
            <a:endParaRPr lang="en-US" sz="3200" b="0" dirty="0"/>
          </a:p>
        </p:txBody>
      </p:sp>
    </p:spTree>
    <p:extLst>
      <p:ext uri="{BB962C8B-B14F-4D97-AF65-F5344CB8AC3E}">
        <p14:creationId xmlns:p14="http://schemas.microsoft.com/office/powerpoint/2010/main" val="41159400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2400" dirty="0" smtClean="0">
                <a:solidFill>
                  <a:schemeClr val="tx2"/>
                </a:solidFill>
              </a:rPr>
              <a:t>K1(</a:t>
            </a:r>
            <a:r>
              <a:rPr lang="en-US" sz="2400" dirty="0" err="1" smtClean="0">
                <a:solidFill>
                  <a:schemeClr val="tx2"/>
                </a:solidFill>
              </a:rPr>
              <a:t>phytonadion</a:t>
            </a:r>
            <a:r>
              <a:rPr lang="en-US" sz="2400" dirty="0" smtClean="0">
                <a:solidFill>
                  <a:schemeClr val="tx2"/>
                </a:solidFill>
              </a:rPr>
              <a:t>)</a:t>
            </a:r>
          </a:p>
          <a:p>
            <a:endParaRPr lang="en-US" sz="2400" dirty="0" smtClean="0">
              <a:solidFill>
                <a:schemeClr val="tx2"/>
              </a:solidFill>
            </a:endParaRPr>
          </a:p>
          <a:p>
            <a:r>
              <a:rPr lang="en-US" sz="2400" dirty="0" smtClean="0">
                <a:solidFill>
                  <a:schemeClr val="tx2"/>
                </a:solidFill>
              </a:rPr>
              <a:t>K2(</a:t>
            </a:r>
            <a:r>
              <a:rPr lang="en-US" sz="2400" dirty="0" err="1" smtClean="0">
                <a:solidFill>
                  <a:schemeClr val="tx2"/>
                </a:solidFill>
              </a:rPr>
              <a:t>menaquinion</a:t>
            </a:r>
            <a:r>
              <a:rPr lang="en-US" sz="2400" dirty="0" smtClean="0">
                <a:solidFill>
                  <a:schemeClr val="tx2"/>
                </a:solidFill>
              </a:rPr>
              <a:t>)</a:t>
            </a:r>
          </a:p>
          <a:p>
            <a:endParaRPr lang="en-US" sz="2400" dirty="0" smtClean="0">
              <a:solidFill>
                <a:schemeClr val="tx2"/>
              </a:solidFill>
            </a:endParaRPr>
          </a:p>
          <a:p>
            <a:r>
              <a:rPr lang="en-US" sz="2400" dirty="0" smtClean="0">
                <a:solidFill>
                  <a:schemeClr val="tx2"/>
                </a:solidFill>
              </a:rPr>
              <a:t>K3(</a:t>
            </a:r>
            <a:r>
              <a:rPr lang="en-US" sz="2400" dirty="0" err="1" smtClean="0">
                <a:solidFill>
                  <a:schemeClr val="tx2"/>
                </a:solidFill>
              </a:rPr>
              <a:t>menadion</a:t>
            </a:r>
            <a:r>
              <a:rPr lang="en-US" sz="2400" dirty="0" smtClean="0">
                <a:solidFill>
                  <a:schemeClr val="tx2"/>
                </a:solidFill>
              </a:rPr>
              <a:t>)</a:t>
            </a:r>
            <a:endParaRPr lang="en-US" sz="2400" dirty="0">
              <a:solidFill>
                <a:schemeClr val="tx2"/>
              </a:solidFill>
            </a:endParaRPr>
          </a:p>
        </p:txBody>
      </p:sp>
    </p:spTree>
    <p:extLst>
      <p:ext uri="{BB962C8B-B14F-4D97-AF65-F5344CB8AC3E}">
        <p14:creationId xmlns:p14="http://schemas.microsoft.com/office/powerpoint/2010/main" val="26478666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solidFill>
                  <a:srgbClr val="FF0000"/>
                </a:solidFill>
              </a:rPr>
              <a:t>2</a:t>
            </a:r>
            <a:r>
              <a:rPr lang="fa-IR" sz="2800" b="0" dirty="0">
                <a:solidFill>
                  <a:srgbClr val="FF0000"/>
                </a:solidFill>
              </a:rPr>
              <a:t>-اجزا پلاسما:</a:t>
            </a:r>
          </a:p>
          <a:p>
            <a:pPr algn="r" rtl="1"/>
            <a:r>
              <a:rPr lang="fa-IR" sz="2800" b="0" dirty="0"/>
              <a:t>هموفیلی</a:t>
            </a:r>
          </a:p>
          <a:p>
            <a:pPr algn="r" rtl="1"/>
            <a:r>
              <a:rPr lang="fa-IR" sz="2800" b="0" dirty="0"/>
              <a:t>هموفیلی کلاسیک ،نوع </a:t>
            </a:r>
            <a:r>
              <a:rPr lang="en-US" sz="2800" b="0" dirty="0"/>
              <a:t>A</a:t>
            </a:r>
            <a:r>
              <a:rPr lang="fa-IR" sz="2800" b="0" dirty="0"/>
              <a:t>:نقصان فاکتور 8</a:t>
            </a:r>
          </a:p>
          <a:p>
            <a:pPr algn="r" rtl="1"/>
            <a:r>
              <a:rPr lang="fa-IR" sz="2800" b="0" dirty="0"/>
              <a:t>هموفیلی نوع </a:t>
            </a:r>
            <a:r>
              <a:rPr lang="en-US" sz="2800" b="0" dirty="0"/>
              <a:t>B</a:t>
            </a:r>
            <a:r>
              <a:rPr lang="fa-IR" sz="2800" b="0" dirty="0"/>
              <a:t>:نقصان فاکتور9</a:t>
            </a:r>
            <a:endParaRPr lang="en-US" sz="2800" b="0" dirty="0"/>
          </a:p>
          <a:p>
            <a:pPr algn="r" rtl="1"/>
            <a:endParaRPr lang="en-US" sz="2800" b="0" dirty="0"/>
          </a:p>
          <a:p>
            <a:pPr algn="r" rtl="1"/>
            <a:endParaRPr lang="en-US" sz="2800" b="0" dirty="0"/>
          </a:p>
        </p:txBody>
      </p:sp>
    </p:spTree>
    <p:extLst>
      <p:ext uri="{BB962C8B-B14F-4D97-AF65-F5344CB8AC3E}">
        <p14:creationId xmlns:p14="http://schemas.microsoft.com/office/powerpoint/2010/main" val="223792089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b="0" dirty="0" smtClean="0"/>
              <a:t>انتقال بیماری های ویروسی هپاتیت </a:t>
            </a:r>
            <a:r>
              <a:rPr lang="en-US" sz="2400" b="0" dirty="0" smtClean="0"/>
              <a:t>B ,C</a:t>
            </a:r>
            <a:r>
              <a:rPr lang="fa-IR" sz="2400" b="0" dirty="0" smtClean="0"/>
              <a:t>و ایدز قابل پیشگیری است</a:t>
            </a:r>
          </a:p>
          <a:p>
            <a:pPr algn="r" rtl="1"/>
            <a:r>
              <a:rPr lang="en-US" sz="2400" b="0" dirty="0" err="1" smtClean="0">
                <a:solidFill>
                  <a:schemeClr val="tx2"/>
                </a:solidFill>
              </a:rPr>
              <a:t>Humate</a:t>
            </a:r>
            <a:r>
              <a:rPr lang="en-US" sz="2400" b="0" dirty="0" smtClean="0">
                <a:solidFill>
                  <a:schemeClr val="tx2"/>
                </a:solidFill>
              </a:rPr>
              <a:t> –P</a:t>
            </a:r>
            <a:r>
              <a:rPr lang="fa-IR" sz="2400" b="0" dirty="0" smtClean="0">
                <a:solidFill>
                  <a:schemeClr val="tx2"/>
                </a:solidFill>
              </a:rPr>
              <a:t>: </a:t>
            </a:r>
            <a:r>
              <a:rPr lang="fa-IR" sz="2400" b="0" dirty="0" smtClean="0"/>
              <a:t>فاکتور 8 </a:t>
            </a:r>
          </a:p>
          <a:p>
            <a:pPr algn="r" rtl="1"/>
            <a:r>
              <a:rPr lang="fa-IR" sz="2400" b="0" dirty="0" smtClean="0"/>
              <a:t>در بیماری فون ویلبراند</a:t>
            </a:r>
          </a:p>
          <a:p>
            <a:pPr algn="r" rtl="1"/>
            <a:r>
              <a:rPr lang="fa-IR" sz="2400" b="0" dirty="0" smtClean="0"/>
              <a:t>فراورده حاوی 4 فاکتور وابسته به ویتامین کا( 2و7و 9و10)</a:t>
            </a:r>
            <a:endParaRPr lang="en-US" sz="2400" b="0" dirty="0"/>
          </a:p>
        </p:txBody>
      </p:sp>
    </p:spTree>
    <p:extLst>
      <p:ext uri="{BB962C8B-B14F-4D97-AF65-F5344CB8AC3E}">
        <p14:creationId xmlns:p14="http://schemas.microsoft.com/office/powerpoint/2010/main" val="6451014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کاربرد بالینی</a:t>
            </a:r>
            <a:endParaRPr lang="en-US" dirty="0"/>
          </a:p>
        </p:txBody>
      </p:sp>
      <p:sp>
        <p:nvSpPr>
          <p:cNvPr id="3" name="Content Placeholder 2"/>
          <p:cNvSpPr>
            <a:spLocks noGrp="1"/>
          </p:cNvSpPr>
          <p:nvPr>
            <p:ph idx="1"/>
          </p:nvPr>
        </p:nvSpPr>
        <p:spPr/>
        <p:txBody>
          <a:bodyPr>
            <a:normAutofit/>
          </a:bodyPr>
          <a:lstStyle/>
          <a:p>
            <a:pPr algn="r" rtl="1"/>
            <a:r>
              <a:rPr lang="fa-IR" sz="2400" b="0" dirty="0" smtClean="0"/>
              <a:t>پیشگیری ودرمان خونریزی</a:t>
            </a:r>
          </a:p>
          <a:p>
            <a:pPr algn="r" rtl="1"/>
            <a:r>
              <a:rPr lang="fa-IR" sz="2400" b="0" dirty="0" smtClean="0">
                <a:solidFill>
                  <a:schemeClr val="tx2"/>
                </a:solidFill>
              </a:rPr>
              <a:t>دسموپرسین استات </a:t>
            </a:r>
            <a:r>
              <a:rPr lang="fa-IR" sz="2400" b="0" dirty="0" smtClean="0"/>
              <a:t>؛ افزایش فعالت فاکتور 8</a:t>
            </a:r>
          </a:p>
          <a:p>
            <a:pPr algn="r" rtl="1"/>
            <a:r>
              <a:rPr lang="fa-IR" sz="2400" b="0" dirty="0" smtClean="0"/>
              <a:t>داخل بینی</a:t>
            </a:r>
            <a:endParaRPr lang="en-US" sz="2400" b="0" dirty="0"/>
          </a:p>
        </p:txBody>
      </p:sp>
    </p:spTree>
    <p:extLst>
      <p:ext uri="{BB962C8B-B14F-4D97-AF65-F5344CB8AC3E}">
        <p14:creationId xmlns:p14="http://schemas.microsoft.com/office/powerpoint/2010/main" val="40559637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en-US" sz="2400" b="0" dirty="0" err="1" smtClean="0">
                <a:solidFill>
                  <a:schemeClr val="tx2"/>
                </a:solidFill>
              </a:rPr>
              <a:t>Autoplex</a:t>
            </a:r>
            <a:r>
              <a:rPr lang="fa-IR" sz="2400" b="0" dirty="0" smtClean="0"/>
              <a:t>: توانایی اصلاح کمبود فاکتور 8</a:t>
            </a:r>
          </a:p>
          <a:p>
            <a:pPr algn="r" rtl="1"/>
            <a:r>
              <a:rPr lang="en-US" sz="2400" b="0" dirty="0" err="1" smtClean="0">
                <a:solidFill>
                  <a:schemeClr val="tx2"/>
                </a:solidFill>
              </a:rPr>
              <a:t>Feiba</a:t>
            </a:r>
            <a:r>
              <a:rPr lang="fa-IR" sz="2400" b="0" dirty="0" smtClean="0"/>
              <a:t>: توانای غلبه برمهارکننده  فاکتور 8</a:t>
            </a:r>
          </a:p>
          <a:p>
            <a:pPr algn="r" rtl="1"/>
            <a:r>
              <a:rPr lang="en-US" sz="2400" b="0" dirty="0" err="1" smtClean="0">
                <a:solidFill>
                  <a:schemeClr val="tx2"/>
                </a:solidFill>
              </a:rPr>
              <a:t>Novoseven</a:t>
            </a:r>
            <a:r>
              <a:rPr lang="fa-IR" sz="2400" b="0" dirty="0" smtClean="0"/>
              <a:t>: درمان احتلالات انعقادی همراه با بیماری های کبدی وخونریزی ناشی از تروما وجراحی</a:t>
            </a:r>
          </a:p>
          <a:p>
            <a:pPr algn="r" rtl="1"/>
            <a:endParaRPr lang="fa-IR" sz="2400" b="0" dirty="0" smtClean="0"/>
          </a:p>
          <a:p>
            <a:pPr algn="r" rtl="1"/>
            <a:endParaRPr lang="en-US" sz="2400" b="0" dirty="0"/>
          </a:p>
        </p:txBody>
      </p:sp>
    </p:spTree>
    <p:extLst>
      <p:ext uri="{BB962C8B-B14F-4D97-AF65-F5344CB8AC3E}">
        <p14:creationId xmlns:p14="http://schemas.microsoft.com/office/powerpoint/2010/main" val="6277881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رسوب کرایو</a:t>
            </a:r>
            <a:endParaRPr lang="en-US"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b="0" dirty="0" smtClean="0"/>
              <a:t>اجزای پروتئینی پلاسماست وازخون کامل تهیه می شود.</a:t>
            </a:r>
          </a:p>
          <a:p>
            <a:pPr algn="r" rtl="1"/>
            <a:r>
              <a:rPr lang="fa-IR" sz="2400" b="0" dirty="0" smtClean="0"/>
              <a:t>درمان اختلالات کمی یا کیفی فیبرینوژن</a:t>
            </a:r>
          </a:p>
          <a:p>
            <a:pPr algn="r" rtl="1"/>
            <a:r>
              <a:rPr lang="fa-IR" sz="2400" b="0" dirty="0" smtClean="0"/>
              <a:t>انعقاد داخل عروقی</a:t>
            </a:r>
          </a:p>
          <a:p>
            <a:pPr algn="r" rtl="1"/>
            <a:r>
              <a:rPr lang="fa-IR" sz="2400" b="0" dirty="0" smtClean="0"/>
              <a:t>درمان کمبود فاکتور 8 یا بیماری فون ویلبراند</a:t>
            </a:r>
            <a:endParaRPr lang="en-US" sz="2400" b="0" dirty="0"/>
          </a:p>
        </p:txBody>
      </p:sp>
    </p:spTree>
    <p:extLst>
      <p:ext uri="{BB962C8B-B14F-4D97-AF65-F5344CB8AC3E}">
        <p14:creationId xmlns:p14="http://schemas.microsoft.com/office/powerpoint/2010/main" val="278305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lvl="0" indent="-342900" algn="ctr">
              <a:spcBef>
                <a:spcPts val="800"/>
              </a:spcBef>
            </a:pPr>
            <a:r>
              <a:rPr lang="fa-IR" dirty="0" smtClean="0"/>
              <a:t> </a:t>
            </a:r>
            <a:r>
              <a:rPr lang="fa-IR" dirty="0" smtClean="0">
                <a:solidFill>
                  <a:schemeClr val="tx2"/>
                </a:solidFill>
                <a:cs typeface="+mn-cs"/>
              </a:rPr>
              <a:t>نوترکیب  </a:t>
            </a:r>
            <a:r>
              <a:rPr lang="el-GR" b="1" cap="none" dirty="0">
                <a:solidFill>
                  <a:schemeClr val="tx2"/>
                </a:solidFill>
                <a:latin typeface="Franklin Gothic Book"/>
                <a:ea typeface="+mn-ea"/>
                <a:cs typeface="+mn-cs"/>
              </a:rPr>
              <a:t>νΙΙ</a:t>
            </a:r>
            <a:r>
              <a:rPr lang="en-US" b="1" cap="none" dirty="0" smtClean="0">
                <a:solidFill>
                  <a:schemeClr val="tx2"/>
                </a:solidFill>
                <a:latin typeface="Franklin Gothic Book"/>
                <a:ea typeface="+mn-ea"/>
                <a:cs typeface="+mn-cs"/>
              </a:rPr>
              <a:t>a </a:t>
            </a:r>
            <a:r>
              <a:rPr lang="fa-IR" b="1" cap="none" dirty="0" smtClean="0">
                <a:solidFill>
                  <a:schemeClr val="tx2"/>
                </a:solidFill>
                <a:latin typeface="Franklin Gothic Book"/>
                <a:ea typeface="+mn-ea"/>
                <a:cs typeface="+mn-cs"/>
              </a:rPr>
              <a:t>فاکتور</a:t>
            </a:r>
            <a:r>
              <a:rPr lang="fa-IR" b="1" cap="none" dirty="0" smtClean="0">
                <a:solidFill>
                  <a:srgbClr val="000000"/>
                </a:solidFill>
                <a:latin typeface="Franklin Gothic Book"/>
                <a:ea typeface="+mn-ea"/>
                <a:cs typeface="+mn-cs"/>
              </a:rPr>
              <a:t> </a:t>
            </a:r>
            <a:r>
              <a:rPr lang="en-US" b="1" cap="none" dirty="0">
                <a:solidFill>
                  <a:srgbClr val="000000"/>
                </a:solidFill>
                <a:latin typeface="Franklin Gothic Book"/>
                <a:ea typeface="+mn-ea"/>
                <a:cs typeface="+mn-cs"/>
              </a:rPr>
              <a:t/>
            </a:r>
            <a:br>
              <a:rPr lang="en-US" b="1" cap="none" dirty="0">
                <a:solidFill>
                  <a:srgbClr val="000000"/>
                </a:solidFill>
                <a:latin typeface="Franklin Gothic Book"/>
                <a:ea typeface="+mn-ea"/>
                <a:cs typeface="+mn-cs"/>
              </a:rPr>
            </a:br>
            <a:endParaRPr lang="en-US" dirty="0">
              <a:cs typeface="+mn-cs"/>
            </a:endParaRPr>
          </a:p>
        </p:txBody>
      </p:sp>
      <p:sp>
        <p:nvSpPr>
          <p:cNvPr id="4" name="Content Placeholder 3"/>
          <p:cNvSpPr>
            <a:spLocks noGrp="1"/>
          </p:cNvSpPr>
          <p:nvPr>
            <p:ph idx="1"/>
          </p:nvPr>
        </p:nvSpPr>
        <p:spPr/>
        <p:txBody>
          <a:bodyPr>
            <a:normAutofit/>
          </a:bodyPr>
          <a:lstStyle/>
          <a:p>
            <a:pPr algn="r" rtl="1"/>
            <a:r>
              <a:rPr lang="fa-IR" sz="2400" b="0" dirty="0" smtClean="0"/>
              <a:t>درمان هموفییلی </a:t>
            </a:r>
            <a:r>
              <a:rPr lang="en-US" sz="2400" b="0" dirty="0" smtClean="0"/>
              <a:t>A </a:t>
            </a:r>
            <a:r>
              <a:rPr lang="fa-IR" sz="2400" b="0" dirty="0" smtClean="0"/>
              <a:t>و</a:t>
            </a:r>
            <a:r>
              <a:rPr lang="en-US" sz="2400" b="0" dirty="0" smtClean="0"/>
              <a:t>B</a:t>
            </a:r>
            <a:endParaRPr lang="fa-IR" sz="2400" b="0" dirty="0" smtClean="0"/>
          </a:p>
          <a:p>
            <a:pPr algn="r" rtl="1"/>
            <a:r>
              <a:rPr lang="fa-IR" sz="2400" b="0" dirty="0" smtClean="0"/>
              <a:t>درمان خونریزی مرتبط با روشهای تهاجمی در همفیلی ارثی واکتسابی یا کمبود فاکتور 7</a:t>
            </a:r>
            <a:endParaRPr lang="en-US" sz="2400" b="0" dirty="0" smtClean="0"/>
          </a:p>
          <a:p>
            <a:pPr algn="r" rtl="1"/>
            <a:r>
              <a:rPr lang="fa-IR" sz="2400" b="0" dirty="0" smtClean="0"/>
              <a:t>بولوس</a:t>
            </a:r>
          </a:p>
          <a:p>
            <a:pPr algn="r" rtl="1"/>
            <a:r>
              <a:rPr lang="fa-IR" sz="2400" b="0" dirty="0" smtClean="0"/>
              <a:t>خونریزی مرتبط با تروما، خونریزی داخل مغزی، ومسمومیت با وارفارین</a:t>
            </a:r>
            <a:endParaRPr lang="en-US" sz="2400" b="0" dirty="0" smtClean="0"/>
          </a:p>
        </p:txBody>
      </p:sp>
    </p:spTree>
    <p:extLst>
      <p:ext uri="{BB962C8B-B14F-4D97-AF65-F5344CB8AC3E}">
        <p14:creationId xmlns:p14="http://schemas.microsoft.com/office/powerpoint/2010/main" val="26309682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مهارکننده های فیبرینولیتیک</a:t>
            </a:r>
            <a:endParaRPr lang="en-US" dirty="0">
              <a:solidFill>
                <a:schemeClr val="tx2"/>
              </a:solidFill>
            </a:endParaRPr>
          </a:p>
        </p:txBody>
      </p:sp>
      <p:sp>
        <p:nvSpPr>
          <p:cNvPr id="3" name="Content Placeholder 2"/>
          <p:cNvSpPr>
            <a:spLocks noGrp="1"/>
          </p:cNvSpPr>
          <p:nvPr>
            <p:ph idx="1"/>
          </p:nvPr>
        </p:nvSpPr>
        <p:spPr/>
        <p:txBody>
          <a:bodyPr>
            <a:normAutofit fontScale="92500"/>
          </a:bodyPr>
          <a:lstStyle/>
          <a:p>
            <a:pPr marL="365760" lvl="0" indent="-256032" algn="r" rtl="1">
              <a:spcBef>
                <a:spcPts val="300"/>
              </a:spcBef>
              <a:buClr>
                <a:srgbClr val="A04DA3"/>
              </a:buClr>
            </a:pPr>
            <a:r>
              <a:rPr lang="fa-IR" sz="2800" b="0" dirty="0">
                <a:solidFill>
                  <a:srgbClr val="FF0000"/>
                </a:solidFill>
                <a:latin typeface="Georgia"/>
              </a:rPr>
              <a:t>آمینوکاپروئیک </a:t>
            </a:r>
            <a:r>
              <a:rPr lang="fa-IR" sz="2800" b="0" dirty="0" smtClean="0">
                <a:solidFill>
                  <a:srgbClr val="FF0000"/>
                </a:solidFill>
                <a:latin typeface="Georgia"/>
              </a:rPr>
              <a:t>اسید</a:t>
            </a:r>
          </a:p>
          <a:p>
            <a:pPr marL="365760" lvl="0" indent="-256032" algn="r" rtl="1">
              <a:spcBef>
                <a:spcPts val="300"/>
              </a:spcBef>
              <a:buClr>
                <a:srgbClr val="A04DA3"/>
              </a:buClr>
            </a:pPr>
            <a:r>
              <a:rPr lang="fa-IR" sz="2800" b="0" dirty="0" smtClean="0">
                <a:solidFill>
                  <a:srgbClr val="FF0000"/>
                </a:solidFill>
                <a:latin typeface="Georgia"/>
              </a:rPr>
              <a:t>ترانگزامیک اسید</a:t>
            </a:r>
            <a:endParaRPr lang="fa-IR" sz="2800" b="0" dirty="0">
              <a:solidFill>
                <a:srgbClr val="FF0000"/>
              </a:solidFill>
              <a:latin typeface="Georgia"/>
            </a:endParaRPr>
          </a:p>
          <a:p>
            <a:pPr marL="365760" lvl="0" indent="-256032" algn="r" rtl="1">
              <a:spcBef>
                <a:spcPts val="300"/>
              </a:spcBef>
              <a:buClr>
                <a:srgbClr val="A04DA3"/>
              </a:buClr>
            </a:pPr>
            <a:endParaRPr lang="fa-IR" sz="2800" b="0" dirty="0">
              <a:solidFill>
                <a:prstClr val="black"/>
              </a:solidFill>
              <a:latin typeface="Georgia"/>
            </a:endParaRPr>
          </a:p>
          <a:p>
            <a:pPr marL="365760" lvl="0" indent="-256032" algn="r" rtl="1">
              <a:spcBef>
                <a:spcPts val="300"/>
              </a:spcBef>
              <a:buClr>
                <a:srgbClr val="A04DA3"/>
              </a:buClr>
              <a:buFont typeface="Georgia"/>
              <a:buChar char="•"/>
            </a:pPr>
            <a:r>
              <a:rPr lang="fa-IR" sz="2800" b="0" dirty="0">
                <a:solidFill>
                  <a:prstClr val="black"/>
                </a:solidFill>
                <a:latin typeface="Georgia"/>
              </a:rPr>
              <a:t>جلوگیر از فعال شدن پلاسمینوژن</a:t>
            </a:r>
          </a:p>
          <a:p>
            <a:pPr marL="365760" lvl="0" indent="-256032" algn="r" rtl="1">
              <a:spcBef>
                <a:spcPts val="300"/>
              </a:spcBef>
              <a:buClr>
                <a:srgbClr val="A04DA3"/>
              </a:buClr>
              <a:buFont typeface="Georgia"/>
              <a:buChar char="•"/>
            </a:pPr>
            <a:r>
              <a:rPr lang="fa-IR" sz="2800" b="0" dirty="0">
                <a:solidFill>
                  <a:prstClr val="black"/>
                </a:solidFill>
                <a:latin typeface="Georgia"/>
              </a:rPr>
              <a:t>وریدی آهسته</a:t>
            </a:r>
          </a:p>
          <a:p>
            <a:pPr marL="365760" lvl="0" indent="-256032" algn="r" rtl="1">
              <a:spcBef>
                <a:spcPts val="300"/>
              </a:spcBef>
              <a:buClr>
                <a:srgbClr val="A04DA3"/>
              </a:buClr>
              <a:buFont typeface="Georgia"/>
              <a:buChar char="•"/>
            </a:pPr>
            <a:r>
              <a:rPr lang="fa-IR" sz="2800" b="0" dirty="0">
                <a:solidFill>
                  <a:prstClr val="black"/>
                </a:solidFill>
                <a:latin typeface="Georgia"/>
              </a:rPr>
              <a:t>درمان هموفیلی،ضد مسمومیت فیبرینولیتیک،جلوگیری از عود خونریزی در انوریسم مغزی،خونریزی </a:t>
            </a:r>
            <a:r>
              <a:rPr lang="fa-IR" sz="2800" b="0" dirty="0" smtClean="0">
                <a:solidFill>
                  <a:prstClr val="black"/>
                </a:solidFill>
                <a:latin typeface="Georgia"/>
              </a:rPr>
              <a:t>گوارشی،خونریزی بعد از برداشتن پروستات، خونریزی های مثانه </a:t>
            </a:r>
            <a:endParaRPr lang="en-US" sz="2800" b="0" dirty="0">
              <a:solidFill>
                <a:prstClr val="black"/>
              </a:solidFill>
              <a:latin typeface="Georgia"/>
            </a:endParaRPr>
          </a:p>
          <a:p>
            <a:pPr algn="r" rtl="1"/>
            <a:endParaRPr lang="en-US" dirty="0"/>
          </a:p>
        </p:txBody>
      </p:sp>
    </p:spTree>
    <p:extLst>
      <p:ext uri="{BB962C8B-B14F-4D97-AF65-F5344CB8AC3E}">
        <p14:creationId xmlns:p14="http://schemas.microsoft.com/office/powerpoint/2010/main" val="3147708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عوارض</a:t>
            </a:r>
            <a:endParaRPr lang="en-US" dirty="0"/>
          </a:p>
        </p:txBody>
      </p:sp>
      <p:sp>
        <p:nvSpPr>
          <p:cNvPr id="3" name="Content Placeholder 2"/>
          <p:cNvSpPr>
            <a:spLocks noGrp="1"/>
          </p:cNvSpPr>
          <p:nvPr>
            <p:ph idx="1"/>
          </p:nvPr>
        </p:nvSpPr>
        <p:spPr/>
        <p:txBody>
          <a:bodyPr>
            <a:noAutofit/>
          </a:bodyPr>
          <a:lstStyle/>
          <a:p>
            <a:pPr algn="r" rtl="1"/>
            <a:r>
              <a:rPr lang="fa-IR" sz="2400" b="0" dirty="0" smtClean="0"/>
              <a:t>ترومبوز داخل عروق</a:t>
            </a:r>
          </a:p>
          <a:p>
            <a:pPr algn="r" rtl="1"/>
            <a:r>
              <a:rPr lang="fa-IR" sz="2400" b="0" dirty="0" smtClean="0"/>
              <a:t>افت فشارخون</a:t>
            </a:r>
          </a:p>
          <a:p>
            <a:pPr algn="r" rtl="1"/>
            <a:r>
              <a:rPr lang="fa-IR" sz="2400" b="0" dirty="0" smtClean="0"/>
              <a:t>میوپاتی</a:t>
            </a:r>
          </a:p>
          <a:p>
            <a:pPr algn="r" rtl="1"/>
            <a:r>
              <a:rPr lang="fa-IR" sz="2400" b="0" dirty="0" smtClean="0"/>
              <a:t>ناراحتی شکمی</a:t>
            </a:r>
          </a:p>
          <a:p>
            <a:pPr algn="r" rtl="1"/>
            <a:r>
              <a:rPr lang="fa-IR" sz="2400" b="0" dirty="0" smtClean="0"/>
              <a:t>اسهال وگرفتگی بیمار</a:t>
            </a:r>
          </a:p>
          <a:p>
            <a:pPr algn="r" rtl="1"/>
            <a:endParaRPr lang="fa-IR" sz="2400" b="0" dirty="0"/>
          </a:p>
          <a:p>
            <a:pPr algn="r" rtl="1"/>
            <a:r>
              <a:rPr lang="fa-IR" sz="2400" b="0" dirty="0" smtClean="0"/>
              <a:t>در انعقادداخل عروقی منتشر  یا خونریزی قسمت فوقانی دستکاه ادراری-تناسلی به کا ر نرود</a:t>
            </a:r>
            <a:endParaRPr lang="en-US" sz="2400" b="0" dirty="0"/>
          </a:p>
        </p:txBody>
      </p:sp>
    </p:spTree>
    <p:extLst>
      <p:ext uri="{BB962C8B-B14F-4D97-AF65-F5344CB8AC3E}">
        <p14:creationId xmlns:p14="http://schemas.microsoft.com/office/powerpoint/2010/main" val="1194882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tx2"/>
                </a:solidFill>
              </a:rPr>
              <a:t>مهارکننده سرین پروتئاز</a:t>
            </a:r>
            <a:endParaRPr lang="en-US" dirty="0">
              <a:solidFill>
                <a:schemeClr val="tx2"/>
              </a:solidFill>
            </a:endParaRPr>
          </a:p>
        </p:txBody>
      </p:sp>
      <p:sp>
        <p:nvSpPr>
          <p:cNvPr id="3" name="Content Placeholder 2"/>
          <p:cNvSpPr>
            <a:spLocks noGrp="1"/>
          </p:cNvSpPr>
          <p:nvPr>
            <p:ph idx="1"/>
          </p:nvPr>
        </p:nvSpPr>
        <p:spPr/>
        <p:txBody>
          <a:bodyPr>
            <a:normAutofit/>
          </a:bodyPr>
          <a:lstStyle/>
          <a:p>
            <a:pPr algn="r" rtl="1"/>
            <a:r>
              <a:rPr lang="fa-IR" sz="2400" dirty="0" smtClean="0">
                <a:solidFill>
                  <a:schemeClr val="tx2"/>
                </a:solidFill>
              </a:rPr>
              <a:t>آپروتینین</a:t>
            </a:r>
          </a:p>
          <a:p>
            <a:pPr algn="r" rtl="1"/>
            <a:r>
              <a:rPr lang="fa-IR" sz="2400" b="0" dirty="0" smtClean="0"/>
              <a:t>مهارکننده سرین پروتئاز</a:t>
            </a:r>
          </a:p>
          <a:p>
            <a:pPr algn="r" rtl="1"/>
            <a:r>
              <a:rPr lang="fa-IR" sz="2400" b="0" dirty="0" smtClean="0"/>
              <a:t>با مهار پلاسمین آزاد جلوی فییرینولیز گرفته می شود.</a:t>
            </a:r>
            <a:endParaRPr lang="en-US" sz="2400" b="0" dirty="0"/>
          </a:p>
        </p:txBody>
      </p:sp>
    </p:spTree>
    <p:extLst>
      <p:ext uri="{BB962C8B-B14F-4D97-AF65-F5344CB8AC3E}">
        <p14:creationId xmlns:p14="http://schemas.microsoft.com/office/powerpoint/2010/main" val="35495474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319</TotalTime>
  <Words>1949</Words>
  <Application>Microsoft Office PowerPoint</Application>
  <PresentationFormat>On-screen Show (4:3)</PresentationFormat>
  <Paragraphs>367</Paragraphs>
  <Slides>68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68</vt:i4>
      </vt:variant>
    </vt:vector>
  </HeadingPairs>
  <TitlesOfParts>
    <vt:vector size="77" baseType="lpstr">
      <vt:lpstr>Arial</vt:lpstr>
      <vt:lpstr>B Mitra</vt:lpstr>
      <vt:lpstr>Franklin Gothic Book</vt:lpstr>
      <vt:lpstr>Franklin Gothic Medium</vt:lpstr>
      <vt:lpstr>Georgia</vt:lpstr>
      <vt:lpstr>Tahoma</vt:lpstr>
      <vt:lpstr>Tunga</vt:lpstr>
      <vt:lpstr>Wingdings</vt:lpstr>
      <vt:lpstr>Angles</vt:lpstr>
      <vt:lpstr>داروهای مورد استفاده در اختلالات انعقادی وضد انعقادی</vt:lpstr>
      <vt:lpstr>PowerPoint Presentation</vt:lpstr>
      <vt:lpstr>PowerPoint Presentation</vt:lpstr>
      <vt:lpstr>PowerPoint Presentation</vt:lpstr>
      <vt:lpstr>مکانیسم های انعقاد خون</vt:lpstr>
      <vt:lpstr>PowerPoint Presentation</vt:lpstr>
      <vt:lpstr>PowerPoint Presentation</vt:lpstr>
      <vt:lpstr>نقش ترومبین</vt:lpstr>
      <vt:lpstr>آنتی ترومبین </vt:lpstr>
      <vt:lpstr>PowerPoint Presentation</vt:lpstr>
      <vt:lpstr>فیبرینولیز</vt:lpstr>
      <vt:lpstr>تنظیم کننده منفی فیبرینولیز</vt:lpstr>
      <vt:lpstr>PowerPoint Presentation</vt:lpstr>
      <vt:lpstr>PowerPoint Presentation</vt:lpstr>
      <vt:lpstr>فارماکولوژی پایه داروهای ضد انعقاد</vt:lpstr>
      <vt:lpstr>داروهای مهارکننده ی انعقاد</vt:lpstr>
      <vt:lpstr>مکانیسم عمل هپارین</vt:lpstr>
      <vt:lpstr>lmwh</vt:lpstr>
      <vt:lpstr>واحدهای هپارین</vt:lpstr>
      <vt:lpstr>PowerPoint Presentation</vt:lpstr>
      <vt:lpstr>فارماکوکنیتیک هپارین</vt:lpstr>
      <vt:lpstr>PowerPoint Presentation</vt:lpstr>
      <vt:lpstr>عوارض جانبی</vt:lpstr>
      <vt:lpstr>PowerPoint Presentation</vt:lpstr>
      <vt:lpstr>موارد منع مصرف</vt:lpstr>
      <vt:lpstr>فونداپارینوکس</vt:lpstr>
      <vt:lpstr>خنثی سازی اثر هپارین</vt:lpstr>
      <vt:lpstr>وارفارین وضدانعقادهای خوراکی</vt:lpstr>
      <vt:lpstr>ضد انعقاد خوراکی</vt:lpstr>
      <vt:lpstr>PowerPoint Presentation</vt:lpstr>
      <vt:lpstr>PowerPoint Presentation</vt:lpstr>
      <vt:lpstr>تداخلات دارویی</vt:lpstr>
      <vt:lpstr>PowerPoint Presentation</vt:lpstr>
      <vt:lpstr>PowerPoint Presentation</vt:lpstr>
      <vt:lpstr>ازبین رفتن اثر وارفارین</vt:lpstr>
      <vt:lpstr>مهارکننده های مستقیم فاکتور Χa خوراکی  </vt:lpstr>
      <vt:lpstr>PowerPoint Presentation</vt:lpstr>
      <vt:lpstr>مهارکننده های مستقیم ترومبین تزریقی   DTI </vt:lpstr>
      <vt:lpstr>PowerPoint Presentation</vt:lpstr>
      <vt:lpstr>PowerPoint Presentation</vt:lpstr>
      <vt:lpstr>PowerPoint Presentation</vt:lpstr>
      <vt:lpstr>مهار کننده های مستقیم ترومبین خوراکی</vt:lpstr>
      <vt:lpstr>PowerPoint Presentation</vt:lpstr>
      <vt:lpstr>سمیت</vt:lpstr>
      <vt:lpstr>داروهای فیبرینولیتیک</vt:lpstr>
      <vt:lpstr>استرپتوکیناز-اوروکیناز</vt:lpstr>
      <vt:lpstr>PowerPoint Presentation</vt:lpstr>
      <vt:lpstr>کاربرد بالینی</vt:lpstr>
      <vt:lpstr>فعال کننده پلاسمینوژن بافتی</vt:lpstr>
      <vt:lpstr>فارماکولوژی پایه داروهای ضد پلاکت</vt:lpstr>
      <vt:lpstr>آسپرین</vt:lpstr>
      <vt:lpstr>کلوپیدوگرل، تیکلوپیدین و پراسوگرل</vt:lpstr>
      <vt:lpstr>تیکلوپیدین</vt:lpstr>
      <vt:lpstr>کلوپیدوگرل</vt:lpstr>
      <vt:lpstr>مهار گیرنده یβΙΙΙ αιιb/ </vt:lpstr>
      <vt:lpstr>دی پیریدامول</vt:lpstr>
      <vt:lpstr>کیلوستازول</vt:lpstr>
      <vt:lpstr>داروهای مورد استفاده در اختلالات خونریزی دهنده</vt:lpstr>
      <vt:lpstr>PowerPoint Presentation</vt:lpstr>
      <vt:lpstr>PowerPoint Presentation</vt:lpstr>
      <vt:lpstr>PowerPoint Presentation</vt:lpstr>
      <vt:lpstr>کاربرد بالینی</vt:lpstr>
      <vt:lpstr>PowerPoint Presentation</vt:lpstr>
      <vt:lpstr>رسوب کرایو</vt:lpstr>
      <vt:lpstr> نوترکیب  νΙΙa فاکتور  </vt:lpstr>
      <vt:lpstr>مهارکننده های فیبرینولیتیک</vt:lpstr>
      <vt:lpstr>عوارض</vt:lpstr>
      <vt:lpstr>مهارکننده سرین پروتئاز</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 Pack 24 DVDs</dc:creator>
  <cp:lastModifiedBy>DadeFam-43262657</cp:lastModifiedBy>
  <cp:revision>208</cp:revision>
  <dcterms:created xsi:type="dcterms:W3CDTF">2016-09-08T01:39:18Z</dcterms:created>
  <dcterms:modified xsi:type="dcterms:W3CDTF">2023-08-20T15:08:20Z</dcterms:modified>
</cp:coreProperties>
</file>