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56"/>
  </p:notesMasterIdLst>
  <p:sldIdLst>
    <p:sldId id="257" r:id="rId2"/>
    <p:sldId id="258" r:id="rId3"/>
    <p:sldId id="259" r:id="rId4"/>
    <p:sldId id="289" r:id="rId5"/>
    <p:sldId id="290" r:id="rId6"/>
    <p:sldId id="291" r:id="rId7"/>
    <p:sldId id="260" r:id="rId8"/>
    <p:sldId id="292" r:id="rId9"/>
    <p:sldId id="293" r:id="rId10"/>
    <p:sldId id="294" r:id="rId11"/>
    <p:sldId id="295" r:id="rId12"/>
    <p:sldId id="296" r:id="rId13"/>
    <p:sldId id="261" r:id="rId14"/>
    <p:sldId id="262" r:id="rId15"/>
    <p:sldId id="263" r:id="rId16"/>
    <p:sldId id="264" r:id="rId17"/>
    <p:sldId id="265" r:id="rId18"/>
    <p:sldId id="266" r:id="rId19"/>
    <p:sldId id="267" r:id="rId20"/>
    <p:sldId id="297" r:id="rId21"/>
    <p:sldId id="298" r:id="rId22"/>
    <p:sldId id="299" r:id="rId23"/>
    <p:sldId id="300" r:id="rId24"/>
    <p:sldId id="301" r:id="rId25"/>
    <p:sldId id="302" r:id="rId26"/>
    <p:sldId id="303" r:id="rId27"/>
    <p:sldId id="304" r:id="rId28"/>
    <p:sldId id="305" r:id="rId29"/>
    <p:sldId id="306" r:id="rId30"/>
    <p:sldId id="307" r:id="rId31"/>
    <p:sldId id="308" r:id="rId32"/>
    <p:sldId id="309" r:id="rId33"/>
    <p:sldId id="310" r:id="rId34"/>
    <p:sldId id="268" r:id="rId35"/>
    <p:sldId id="269" r:id="rId36"/>
    <p:sldId id="270" r:id="rId37"/>
    <p:sldId id="271" r:id="rId38"/>
    <p:sldId id="272" r:id="rId39"/>
    <p:sldId id="273" r:id="rId40"/>
    <p:sldId id="274" r:id="rId41"/>
    <p:sldId id="275" r:id="rId42"/>
    <p:sldId id="276" r:id="rId43"/>
    <p:sldId id="277" r:id="rId44"/>
    <p:sldId id="278" r:id="rId45"/>
    <p:sldId id="279" r:id="rId46"/>
    <p:sldId id="280" r:id="rId47"/>
    <p:sldId id="281" r:id="rId48"/>
    <p:sldId id="282" r:id="rId49"/>
    <p:sldId id="283" r:id="rId50"/>
    <p:sldId id="284" r:id="rId51"/>
    <p:sldId id="285" r:id="rId52"/>
    <p:sldId id="286" r:id="rId53"/>
    <p:sldId id="287" r:id="rId54"/>
    <p:sldId id="288" r:id="rId5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B97"/>
    <a:srgbClr val="FFCC00"/>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505" autoAdjust="0"/>
  </p:normalViewPr>
  <p:slideViewPr>
    <p:cSldViewPr>
      <p:cViewPr varScale="1">
        <p:scale>
          <a:sx n="103" d="100"/>
          <a:sy n="103" d="100"/>
        </p:scale>
        <p:origin x="-204"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9876BCC8-EF56-44A6-8CE3-9878C870FC3A}" type="datetimeFigureOut">
              <a:rPr lang="fa-IR" smtClean="0"/>
              <a:t>14/07/94</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1045E4F8-8C8C-4245-9F40-4D10A6B81A85}" type="slidenum">
              <a:rPr lang="fa-IR" smtClean="0"/>
              <a:t>‹#›</a:t>
            </a:fld>
            <a:endParaRPr lang="fa-IR"/>
          </a:p>
        </p:txBody>
      </p:sp>
    </p:spTree>
    <p:extLst>
      <p:ext uri="{BB962C8B-B14F-4D97-AF65-F5344CB8AC3E}">
        <p14:creationId xmlns:p14="http://schemas.microsoft.com/office/powerpoint/2010/main" val="80635722"/>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Slide Number Placeholder 3"/>
          <p:cNvSpPr>
            <a:spLocks noGrp="1"/>
          </p:cNvSpPr>
          <p:nvPr>
            <p:ph type="sldNum" sz="quarter" idx="10"/>
          </p:nvPr>
        </p:nvSpPr>
        <p:spPr/>
        <p:txBody>
          <a:bodyPr/>
          <a:lstStyle/>
          <a:p>
            <a:fld id="{1045E4F8-8C8C-4245-9F40-4D10A6B81A85}" type="slidenum">
              <a:rPr lang="fa-IR" smtClean="0"/>
              <a:t>44</a:t>
            </a:fld>
            <a:endParaRPr lang="fa-IR"/>
          </a:p>
        </p:txBody>
      </p:sp>
    </p:spTree>
    <p:extLst>
      <p:ext uri="{BB962C8B-B14F-4D97-AF65-F5344CB8AC3E}">
        <p14:creationId xmlns:p14="http://schemas.microsoft.com/office/powerpoint/2010/main" val="31349658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694F2C06-A64D-411D-973B-E43F8A252496}" type="datetimeFigureOut">
              <a:rPr lang="fa-IR" smtClean="0"/>
              <a:t>14/07/94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23866460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94F2C06-A64D-411D-973B-E43F8A252496}" type="datetimeFigureOut">
              <a:rPr lang="fa-IR" smtClean="0"/>
              <a:t>14/07/94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239995444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94F2C06-A64D-411D-973B-E43F8A252496}" type="datetimeFigureOut">
              <a:rPr lang="fa-IR" smtClean="0"/>
              <a:t>14/07/94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22860202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694F2C06-A64D-411D-973B-E43F8A252496}" type="datetimeFigureOut">
              <a:rPr lang="fa-IR" smtClean="0"/>
              <a:t>14/07/94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2734667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694F2C06-A64D-411D-973B-E43F8A252496}" type="datetimeFigureOut">
              <a:rPr lang="fa-IR" smtClean="0"/>
              <a:t>14/07/94</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4238356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694F2C06-A64D-411D-973B-E43F8A252496}" type="datetimeFigureOut">
              <a:rPr lang="fa-IR" smtClean="0"/>
              <a:t>14/07/94</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3325266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4F2C06-A64D-411D-973B-E43F8A252496}" type="datetimeFigureOut">
              <a:rPr lang="fa-IR" smtClean="0"/>
              <a:t>14/07/94</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1446378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4F2C06-A64D-411D-973B-E43F8A252496}" type="datetimeFigureOut">
              <a:rPr lang="fa-IR" smtClean="0"/>
              <a:t>14/07/94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40534127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94F2C06-A64D-411D-973B-E43F8A252496}" type="datetimeFigureOut">
              <a:rPr lang="fa-IR" smtClean="0"/>
              <a:t>14/07/94</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4919011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94F2C06-A64D-411D-973B-E43F8A252496}" type="datetimeFigureOut">
              <a:rPr lang="fa-IR" smtClean="0"/>
              <a:t>14/07/94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31523600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694F2C06-A64D-411D-973B-E43F8A252496}" type="datetimeFigureOut">
              <a:rPr lang="fa-IR" smtClean="0"/>
              <a:t>14/07/94</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22FD6BB2-F4E2-4A0A-AB11-4943E409D414}" type="slidenum">
              <a:rPr lang="fa-IR" smtClean="0"/>
              <a:t>‹#›</a:t>
            </a:fld>
            <a:endParaRPr lang="fa-IR"/>
          </a:p>
        </p:txBody>
      </p:sp>
    </p:spTree>
    <p:extLst>
      <p:ext uri="{BB962C8B-B14F-4D97-AF65-F5344CB8AC3E}">
        <p14:creationId xmlns:p14="http://schemas.microsoft.com/office/powerpoint/2010/main" val="45242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457200" y="1600200"/>
            <a:ext cx="8229600" cy="4525963"/>
          </a:xfrm>
        </p:spPr>
        <p:txBody>
          <a:bodyPr/>
          <a:lstStyle/>
          <a:p>
            <a:pPr lvl="0"/>
            <a:endParaRPr lang="fa-IR" noProof="0" smtClean="0"/>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A4AD95-92D3-4A08-91F9-4EC6907E32D2}" type="slidenum">
              <a:rPr lang="ar-SA"/>
              <a:pPr>
                <a:defRPr/>
              </a:pPr>
              <a:t>‹#›</a:t>
            </a:fld>
            <a:endParaRPr lang="en-US"/>
          </a:p>
        </p:txBody>
      </p:sp>
    </p:spTree>
    <p:extLst>
      <p:ext uri="{BB962C8B-B14F-4D97-AF65-F5344CB8AC3E}">
        <p14:creationId xmlns:p14="http://schemas.microsoft.com/office/powerpoint/2010/main" val="36286651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EB97">
            <a:alpha val="43922"/>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694F2C06-A64D-411D-973B-E43F8A252496}" type="datetimeFigureOut">
              <a:rPr lang="fa-IR" smtClean="0"/>
              <a:t>14/07/94</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22FD6BB2-F4E2-4A0A-AB11-4943E409D414}" type="slidenum">
              <a:rPr lang="fa-IR" smtClean="0"/>
              <a:t>‹#›</a:t>
            </a:fld>
            <a:endParaRPr lang="fa-IR"/>
          </a:p>
        </p:txBody>
      </p:sp>
    </p:spTree>
    <p:extLst>
      <p:ext uri="{BB962C8B-B14F-4D97-AF65-F5344CB8AC3E}">
        <p14:creationId xmlns:p14="http://schemas.microsoft.com/office/powerpoint/2010/main" val="21522338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3"/>
          <p:cNvSpPr>
            <a:spLocks noGrp="1" noChangeArrowheads="1"/>
          </p:cNvSpPr>
          <p:nvPr>
            <p:ph type="subTitle" idx="1"/>
          </p:nvPr>
        </p:nvSpPr>
        <p:spPr>
          <a:xfrm>
            <a:off x="1187450" y="3212977"/>
            <a:ext cx="7129463" cy="1512168"/>
          </a:xfrm>
          <a:noFill/>
        </p:spPr>
        <p:txBody>
          <a:bodyPr/>
          <a:lstStyle/>
          <a:p>
            <a:pPr rtl="0" eaLnBrk="1" hangingPunct="1">
              <a:lnSpc>
                <a:spcPct val="130000"/>
              </a:lnSpc>
            </a:pPr>
            <a:r>
              <a:rPr lang="fa-IR" sz="5400" dirty="0" smtClean="0">
                <a:solidFill>
                  <a:srgbClr val="A50021"/>
                </a:solidFill>
                <a:cs typeface="B Yekan" pitchFamily="2" charset="-78"/>
              </a:rPr>
              <a:t>راهنماي درمان مالاريا</a:t>
            </a:r>
          </a:p>
          <a:p>
            <a:pPr rtl="0" eaLnBrk="1" hangingPunct="1">
              <a:lnSpc>
                <a:spcPct val="130000"/>
              </a:lnSpc>
            </a:pPr>
            <a:endParaRPr lang="en-US" dirty="0" smtClean="0">
              <a:solidFill>
                <a:srgbClr val="A50021"/>
              </a:solidFill>
              <a:cs typeface="B Yekan" pitchFamily="2" charset="-78"/>
            </a:endParaRPr>
          </a:p>
        </p:txBody>
      </p:sp>
      <p:pic>
        <p:nvPicPr>
          <p:cNvPr id="2052" name="Picture 6" descr="who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3888" y="549275"/>
            <a:ext cx="2543175" cy="225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811547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subTitle" idx="1"/>
          </p:nvPr>
        </p:nvSpPr>
        <p:spPr>
          <a:xfrm>
            <a:off x="755650" y="1773238"/>
            <a:ext cx="7416800" cy="2544762"/>
          </a:xfrm>
          <a:noFill/>
        </p:spPr>
        <p:txBody>
          <a:bodyPr vert="horz" lIns="91440" tIns="45720" rIns="91440" bIns="45720" rtlCol="1">
            <a:normAutofit/>
          </a:bodyPr>
          <a:lstStyle/>
          <a:p>
            <a:pPr rtl="0">
              <a:lnSpc>
                <a:spcPct val="130000"/>
              </a:lnSpc>
            </a:pPr>
            <a:r>
              <a:rPr lang="fa-IR" sz="5400" dirty="0">
                <a:solidFill>
                  <a:srgbClr val="A50021"/>
                </a:solidFill>
                <a:cs typeface="B Yekan" pitchFamily="2" charset="-78"/>
              </a:rPr>
              <a:t>درمان باليني مبتلايان به مالارياي ويواكس</a:t>
            </a:r>
            <a:endParaRPr lang="en-US" sz="5400" dirty="0">
              <a:solidFill>
                <a:srgbClr val="A50021"/>
              </a:solidFill>
              <a:cs typeface="B Yekan" pitchFamily="2" charset="-78"/>
            </a:endParaRPr>
          </a:p>
        </p:txBody>
      </p:sp>
    </p:spTree>
    <p:extLst>
      <p:ext uri="{BB962C8B-B14F-4D97-AF65-F5344CB8AC3E}">
        <p14:creationId xmlns:p14="http://schemas.microsoft.com/office/powerpoint/2010/main" val="7055815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noFill/>
        </p:spPr>
        <p:txBody>
          <a:bodyPr vert="horz" lIns="91440" tIns="45720" rIns="91440" bIns="45720" rtlCol="1">
            <a:normAutofit fontScale="90000"/>
          </a:bodyPr>
          <a:lstStyle/>
          <a:p>
            <a:pPr rtl="0">
              <a:lnSpc>
                <a:spcPct val="130000"/>
              </a:lnSpc>
              <a:spcBef>
                <a:spcPct val="20000"/>
              </a:spcBef>
              <a:buFont typeface="Arial" pitchFamily="34" charset="0"/>
            </a:pPr>
            <a:r>
              <a:rPr lang="fa-IR" sz="5400" dirty="0">
                <a:solidFill>
                  <a:srgbClr val="A50021"/>
                </a:solidFill>
                <a:latin typeface="+mn-lt"/>
                <a:ea typeface="+mn-ea"/>
                <a:cs typeface="B Yekan" pitchFamily="2" charset="-78"/>
              </a:rPr>
              <a:t>درمان با كلروكين</a:t>
            </a:r>
            <a:endParaRPr lang="en-US" sz="5400" dirty="0">
              <a:solidFill>
                <a:srgbClr val="A50021"/>
              </a:solidFill>
              <a:latin typeface="+mn-lt"/>
              <a:ea typeface="+mn-ea"/>
              <a:cs typeface="B Yekan" pitchFamily="2" charset="-78"/>
            </a:endParaRPr>
          </a:p>
        </p:txBody>
      </p:sp>
      <p:graphicFrame>
        <p:nvGraphicFramePr>
          <p:cNvPr id="4151" name="Group 55"/>
          <p:cNvGraphicFramePr>
            <a:graphicFrameLocks noGrp="1"/>
          </p:cNvGraphicFramePr>
          <p:nvPr>
            <p:ph type="tbl" idx="1"/>
            <p:extLst>
              <p:ext uri="{D42A27DB-BD31-4B8C-83A1-F6EECF244321}">
                <p14:modId xmlns:p14="http://schemas.microsoft.com/office/powerpoint/2010/main" val="2850844760"/>
              </p:ext>
            </p:extLst>
          </p:nvPr>
        </p:nvGraphicFramePr>
        <p:xfrm>
          <a:off x="457200" y="1901825"/>
          <a:ext cx="8229600" cy="3076701"/>
        </p:xfrm>
        <a:graphic>
          <a:graphicData uri="http://schemas.openxmlformats.org/drawingml/2006/table">
            <a:tbl>
              <a:tblPr rtl="1"/>
              <a:tblGrid>
                <a:gridCol w="1306512"/>
                <a:gridCol w="3024188"/>
                <a:gridCol w="3898900"/>
              </a:tblGrid>
              <a:tr h="519063">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bg1"/>
                          </a:solidFill>
                          <a:effectLst/>
                          <a:latin typeface="Arial" pitchFamily="34" charset="0"/>
                          <a:cs typeface="Zar" pitchFamily="2" charset="-78"/>
                        </a:rPr>
                        <a:t>روز</a:t>
                      </a:r>
                      <a:endParaRPr kumimoji="0" lang="en-US" sz="2400" b="0" i="0" u="none" strike="noStrike" cap="none" normalizeH="0" baseline="0" dirty="0" smtClean="0">
                        <a:ln>
                          <a:noFill/>
                        </a:ln>
                        <a:solidFill>
                          <a:schemeClr val="bg1"/>
                        </a:solidFill>
                        <a:effectLst/>
                        <a:latin typeface="Arial" pitchFamily="34" charset="0"/>
                        <a:cs typeface="Zar"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bg1"/>
                          </a:solidFill>
                          <a:effectLst/>
                          <a:latin typeface="Arial" pitchFamily="34" charset="0"/>
                          <a:cs typeface="Zar" pitchFamily="2" charset="-78"/>
                        </a:rPr>
                        <a:t>بزرگسالان</a:t>
                      </a:r>
                      <a:endParaRPr kumimoji="0" lang="en-US" sz="2400" b="0" i="0" u="none" strike="noStrike" cap="none" normalizeH="0" baseline="0" smtClean="0">
                        <a:ln>
                          <a:noFill/>
                        </a:ln>
                        <a:solidFill>
                          <a:schemeClr val="bg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bg1"/>
                          </a:solidFill>
                          <a:effectLst/>
                          <a:latin typeface="Arial" pitchFamily="34" charset="0"/>
                          <a:cs typeface="Zar" pitchFamily="2" charset="-78"/>
                        </a:rPr>
                        <a:t>كودكان</a:t>
                      </a:r>
                      <a:endParaRPr kumimoji="0" lang="en-US" sz="2400" b="0" i="0" u="none" strike="noStrike" cap="none" normalizeH="0" baseline="0" smtClean="0">
                        <a:ln>
                          <a:noFill/>
                        </a:ln>
                        <a:solidFill>
                          <a:schemeClr val="bg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r>
              <a:tr h="863502">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dirty="0" smtClean="0">
                          <a:ln>
                            <a:noFill/>
                          </a:ln>
                          <a:solidFill>
                            <a:schemeClr val="tx1"/>
                          </a:solidFill>
                          <a:effectLst/>
                          <a:latin typeface="Arial" pitchFamily="34" charset="0"/>
                          <a:cs typeface="Zar" pitchFamily="2" charset="-78"/>
                        </a:rPr>
                        <a:t>روز اول</a:t>
                      </a: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dirty="0" smtClean="0">
                          <a:ln>
                            <a:noFill/>
                          </a:ln>
                          <a:solidFill>
                            <a:schemeClr val="tx1"/>
                          </a:solidFill>
                          <a:effectLst/>
                          <a:latin typeface="Arial" pitchFamily="34" charset="0"/>
                          <a:cs typeface="Zar" pitchFamily="2" charset="-78"/>
                        </a:rPr>
                        <a:t>600 ميلي</a:t>
                      </a:r>
                      <a:r>
                        <a:rPr kumimoji="0" lang="fa-IR" sz="2200" b="0" i="0" u="none" strike="noStrike" cap="none" normalizeH="0" baseline="0" dirty="0" smtClean="0">
                          <a:ln>
                            <a:noFill/>
                          </a:ln>
                          <a:solidFill>
                            <a:schemeClr val="tx1"/>
                          </a:solidFill>
                          <a:effectLst/>
                          <a:latin typeface="Arial" pitchFamily="34" charset="0"/>
                          <a:cs typeface="Arial" pitchFamily="34" charset="0"/>
                        </a:rPr>
                        <a:t>‌</a:t>
                      </a:r>
                      <a:r>
                        <a:rPr kumimoji="0" lang="fa-IR" sz="2200" b="0" i="0" u="none" strike="noStrike" cap="none" normalizeH="0" baseline="0" dirty="0" smtClean="0">
                          <a:ln>
                            <a:noFill/>
                          </a:ln>
                          <a:solidFill>
                            <a:schemeClr val="tx1"/>
                          </a:solidFill>
                          <a:effectLst/>
                          <a:latin typeface="Arial" pitchFamily="34" charset="0"/>
                          <a:cs typeface="Zar" pitchFamily="2" charset="-78"/>
                        </a:rPr>
                        <a:t>گرم ( 4 قرص )</a:t>
                      </a: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smtClean="0">
                          <a:ln>
                            <a:noFill/>
                          </a:ln>
                          <a:solidFill>
                            <a:schemeClr val="tx1"/>
                          </a:solidFill>
                          <a:effectLst/>
                          <a:latin typeface="Arial" pitchFamily="34" charset="0"/>
                          <a:cs typeface="Zar" pitchFamily="2" charset="-78"/>
                        </a:rPr>
                        <a:t>10 ميلي</a:t>
                      </a:r>
                      <a:r>
                        <a:rPr kumimoji="0" lang="fa-IR" sz="2200" b="0" i="0" u="none" strike="noStrike" cap="none" normalizeH="0" baseline="0" smtClean="0">
                          <a:ln>
                            <a:noFill/>
                          </a:ln>
                          <a:solidFill>
                            <a:schemeClr val="tx1"/>
                          </a:solidFill>
                          <a:effectLst/>
                          <a:latin typeface="Arial" pitchFamily="34" charset="0"/>
                          <a:cs typeface="Arial" pitchFamily="34" charset="0"/>
                        </a:rPr>
                        <a:t>‌</a:t>
                      </a:r>
                      <a:r>
                        <a:rPr kumimoji="0" lang="fa-IR" sz="2200" b="0" i="0" u="none" strike="noStrike" cap="none" normalizeH="0" baseline="0" smtClean="0">
                          <a:ln>
                            <a:noFill/>
                          </a:ln>
                          <a:solidFill>
                            <a:schemeClr val="tx1"/>
                          </a:solidFill>
                          <a:effectLst/>
                          <a:latin typeface="Arial" pitchFamily="34" charset="0"/>
                          <a:cs typeface="Zar" pitchFamily="2" charset="-78"/>
                        </a:rPr>
                        <a:t>گرم / كيلوگرم وزن بدن</a:t>
                      </a:r>
                      <a:endParaRPr kumimoji="0" lang="en-US" sz="2200" b="0" i="0" u="none" strike="noStrike" cap="none" normalizeH="0" baseline="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86509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smtClean="0">
                          <a:ln>
                            <a:noFill/>
                          </a:ln>
                          <a:solidFill>
                            <a:schemeClr val="tx1"/>
                          </a:solidFill>
                          <a:effectLst/>
                          <a:latin typeface="Arial" pitchFamily="34" charset="0"/>
                          <a:cs typeface="Zar" pitchFamily="2" charset="-78"/>
                        </a:rPr>
                        <a:t>روز دوم</a:t>
                      </a:r>
                      <a:endParaRPr kumimoji="0" lang="en-US" sz="2200" b="0" i="0" u="none" strike="noStrike" cap="none" normalizeH="0" baseline="0" smtClean="0">
                        <a:ln>
                          <a:noFill/>
                        </a:ln>
                        <a:solidFill>
                          <a:schemeClr val="tx1"/>
                        </a:solidFill>
                        <a:effectLst/>
                        <a:latin typeface="Arial" pitchFamily="34" charset="0"/>
                        <a:cs typeface="Zar"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dirty="0" smtClean="0">
                          <a:ln>
                            <a:noFill/>
                          </a:ln>
                          <a:solidFill>
                            <a:schemeClr val="tx1"/>
                          </a:solidFill>
                          <a:effectLst/>
                          <a:latin typeface="Arial" pitchFamily="34" charset="0"/>
                          <a:cs typeface="Zar" pitchFamily="2" charset="-78"/>
                        </a:rPr>
                        <a:t>600 ميلي</a:t>
                      </a:r>
                      <a:r>
                        <a:rPr kumimoji="0" lang="fa-IR" sz="2200" b="0" i="0" u="none" strike="noStrike" cap="none" normalizeH="0" baseline="0" dirty="0" smtClean="0">
                          <a:ln>
                            <a:noFill/>
                          </a:ln>
                          <a:solidFill>
                            <a:schemeClr val="tx1"/>
                          </a:solidFill>
                          <a:effectLst/>
                          <a:latin typeface="Arial" pitchFamily="34" charset="0"/>
                          <a:cs typeface="Arial" pitchFamily="34" charset="0"/>
                        </a:rPr>
                        <a:t>‌</a:t>
                      </a:r>
                      <a:r>
                        <a:rPr kumimoji="0" lang="fa-IR" sz="2200" b="0" i="0" u="none" strike="noStrike" cap="none" normalizeH="0" baseline="0" dirty="0" smtClean="0">
                          <a:ln>
                            <a:noFill/>
                          </a:ln>
                          <a:solidFill>
                            <a:schemeClr val="tx1"/>
                          </a:solidFill>
                          <a:effectLst/>
                          <a:latin typeface="Arial" pitchFamily="34" charset="0"/>
                          <a:cs typeface="Zar" pitchFamily="2" charset="-78"/>
                        </a:rPr>
                        <a:t>گرم ( 4 قرص )</a:t>
                      </a: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smtClean="0">
                          <a:ln>
                            <a:noFill/>
                          </a:ln>
                          <a:solidFill>
                            <a:schemeClr val="tx1"/>
                          </a:solidFill>
                          <a:effectLst/>
                          <a:latin typeface="Arial" pitchFamily="34" charset="0"/>
                          <a:cs typeface="Zar" pitchFamily="2" charset="-78"/>
                        </a:rPr>
                        <a:t>10 ميلي</a:t>
                      </a:r>
                      <a:r>
                        <a:rPr kumimoji="0" lang="fa-IR" sz="2200" b="0" i="0" u="none" strike="noStrike" cap="none" normalizeH="0" baseline="0" smtClean="0">
                          <a:ln>
                            <a:noFill/>
                          </a:ln>
                          <a:solidFill>
                            <a:schemeClr val="tx1"/>
                          </a:solidFill>
                          <a:effectLst/>
                          <a:latin typeface="Arial" pitchFamily="34" charset="0"/>
                          <a:cs typeface="Arial" pitchFamily="34" charset="0"/>
                        </a:rPr>
                        <a:t>‌</a:t>
                      </a:r>
                      <a:r>
                        <a:rPr kumimoji="0" lang="fa-IR" sz="2200" b="0" i="0" u="none" strike="noStrike" cap="none" normalizeH="0" baseline="0" smtClean="0">
                          <a:ln>
                            <a:noFill/>
                          </a:ln>
                          <a:solidFill>
                            <a:schemeClr val="tx1"/>
                          </a:solidFill>
                          <a:effectLst/>
                          <a:latin typeface="Arial" pitchFamily="34" charset="0"/>
                          <a:cs typeface="Zar" pitchFamily="2" charset="-78"/>
                        </a:rPr>
                        <a:t>گرم / كيلوگرم وزن بدن</a:t>
                      </a:r>
                      <a:endParaRPr kumimoji="0" lang="en-US" sz="2200" b="0"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200" b="0" i="0" u="none" strike="noStrike" cap="none" normalizeH="0" baseline="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828962">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smtClean="0">
                          <a:ln>
                            <a:noFill/>
                          </a:ln>
                          <a:solidFill>
                            <a:schemeClr val="tx1"/>
                          </a:solidFill>
                          <a:effectLst/>
                          <a:latin typeface="Arial" pitchFamily="34" charset="0"/>
                          <a:cs typeface="Zar" pitchFamily="2" charset="-78"/>
                        </a:rPr>
                        <a:t>روز سوم</a:t>
                      </a:r>
                      <a:endParaRPr kumimoji="0" lang="en-US" sz="2200" b="0" i="0" u="none" strike="noStrike" cap="none" normalizeH="0" baseline="0" smtClean="0">
                        <a:ln>
                          <a:noFill/>
                        </a:ln>
                        <a:solidFill>
                          <a:schemeClr val="tx1"/>
                        </a:solidFill>
                        <a:effectLst/>
                        <a:latin typeface="Arial" pitchFamily="34" charset="0"/>
                        <a:cs typeface="Zar" pitchFamily="2" charset="-78"/>
                      </a:endParaRPr>
                    </a:p>
                  </a:txBody>
                  <a:tcPr marT="45715" marB="4571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dirty="0" smtClean="0">
                          <a:ln>
                            <a:noFill/>
                          </a:ln>
                          <a:solidFill>
                            <a:schemeClr val="tx1"/>
                          </a:solidFill>
                          <a:effectLst/>
                          <a:latin typeface="Arial" pitchFamily="34" charset="0"/>
                          <a:cs typeface="Zar" pitchFamily="2" charset="-78"/>
                        </a:rPr>
                        <a:t>300 ميلي</a:t>
                      </a:r>
                      <a:r>
                        <a:rPr kumimoji="0" lang="fa-IR" sz="2200" b="0" i="0" u="none" strike="noStrike" cap="none" normalizeH="0" baseline="0" dirty="0" smtClean="0">
                          <a:ln>
                            <a:noFill/>
                          </a:ln>
                          <a:solidFill>
                            <a:schemeClr val="tx1"/>
                          </a:solidFill>
                          <a:effectLst/>
                          <a:latin typeface="Arial" pitchFamily="34" charset="0"/>
                          <a:cs typeface="Arial" pitchFamily="34" charset="0"/>
                        </a:rPr>
                        <a:t>‌</a:t>
                      </a:r>
                      <a:r>
                        <a:rPr kumimoji="0" lang="fa-IR" sz="2200" b="0" i="0" u="none" strike="noStrike" cap="none" normalizeH="0" baseline="0" dirty="0" smtClean="0">
                          <a:ln>
                            <a:noFill/>
                          </a:ln>
                          <a:solidFill>
                            <a:schemeClr val="tx1"/>
                          </a:solidFill>
                          <a:effectLst/>
                          <a:latin typeface="Arial" pitchFamily="34" charset="0"/>
                          <a:cs typeface="Zar" pitchFamily="2" charset="-78"/>
                        </a:rPr>
                        <a:t>گرم ( 2 قرص )</a:t>
                      </a: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0" i="0" u="none" strike="noStrike" cap="none" normalizeH="0" baseline="0" dirty="0" smtClean="0">
                          <a:ln>
                            <a:noFill/>
                          </a:ln>
                          <a:solidFill>
                            <a:schemeClr val="tx1"/>
                          </a:solidFill>
                          <a:effectLst/>
                          <a:latin typeface="Arial" pitchFamily="34" charset="0"/>
                          <a:cs typeface="Zar" pitchFamily="2" charset="-78"/>
                        </a:rPr>
                        <a:t>5 ميلي</a:t>
                      </a:r>
                      <a:r>
                        <a:rPr kumimoji="0" lang="fa-IR" sz="2200" b="0" i="0" u="none" strike="noStrike" cap="none" normalizeH="0" baseline="0" dirty="0" smtClean="0">
                          <a:ln>
                            <a:noFill/>
                          </a:ln>
                          <a:solidFill>
                            <a:schemeClr val="tx1"/>
                          </a:solidFill>
                          <a:effectLst/>
                          <a:latin typeface="Arial" pitchFamily="34" charset="0"/>
                          <a:cs typeface="Arial" pitchFamily="34" charset="0"/>
                        </a:rPr>
                        <a:t>‌</a:t>
                      </a:r>
                      <a:r>
                        <a:rPr kumimoji="0" lang="fa-IR" sz="2200" b="0" i="0" u="none" strike="noStrike" cap="none" normalizeH="0" baseline="0" dirty="0" smtClean="0">
                          <a:ln>
                            <a:noFill/>
                          </a:ln>
                          <a:solidFill>
                            <a:schemeClr val="tx1"/>
                          </a:solidFill>
                          <a:effectLst/>
                          <a:latin typeface="Arial" pitchFamily="34" charset="0"/>
                          <a:cs typeface="Zar" pitchFamily="2" charset="-78"/>
                        </a:rPr>
                        <a:t>گرم / كيلوگرم وزن بدن</a:t>
                      </a: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200" b="0" i="0" u="none" strike="noStrike" cap="none" normalizeH="0" baseline="0" dirty="0" smtClean="0">
                        <a:ln>
                          <a:noFill/>
                        </a:ln>
                        <a:solidFill>
                          <a:schemeClr val="tx1"/>
                        </a:solidFill>
                        <a:effectLst/>
                        <a:latin typeface="Arial" pitchFamily="34" charset="0"/>
                        <a:cs typeface="Zar" pitchFamily="2" charset="-78"/>
                      </a:endParaRPr>
                    </a:p>
                  </a:txBody>
                  <a:tcPr marT="45715" marB="4571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spTree>
    <p:extLst>
      <p:ext uri="{BB962C8B-B14F-4D97-AF65-F5344CB8AC3E}">
        <p14:creationId xmlns:p14="http://schemas.microsoft.com/office/powerpoint/2010/main" val="103607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ctrTitle"/>
          </p:nvPr>
        </p:nvSpPr>
        <p:spPr>
          <a:xfrm>
            <a:off x="755650" y="765175"/>
            <a:ext cx="7772400" cy="1470025"/>
          </a:xfrm>
          <a:effectLst>
            <a:outerShdw dist="28398" dir="1593903" algn="ctr" rotWithShape="0">
              <a:schemeClr val="tx1">
                <a:alpha val="50000"/>
              </a:schemeClr>
            </a:outerShdw>
          </a:effectLst>
        </p:spPr>
        <p:txBody>
          <a:bodyPr/>
          <a:lstStyle/>
          <a:p>
            <a:pPr rtl="0"/>
            <a:r>
              <a:rPr lang="en-US" sz="4000">
                <a:solidFill>
                  <a:schemeClr val="tx1"/>
                </a:solidFill>
                <a:latin typeface="Times New Roman" pitchFamily="18" charset="0"/>
                <a:cs typeface="Times New Roman" pitchFamily="18" charset="0"/>
              </a:rPr>
              <a:t>CHLORO QUINE</a:t>
            </a:r>
            <a:r>
              <a:rPr lang="fa-IR" sz="4000">
                <a:solidFill>
                  <a:schemeClr val="tx1"/>
                </a:solidFill>
                <a:latin typeface="Times New Roman" pitchFamily="18" charset="0"/>
                <a:cs typeface="Times New Roman" pitchFamily="18" charset="0"/>
              </a:rPr>
              <a:t/>
            </a:r>
            <a:br>
              <a:rPr lang="fa-IR" sz="4000">
                <a:solidFill>
                  <a:schemeClr val="tx1"/>
                </a:solidFill>
                <a:latin typeface="Times New Roman" pitchFamily="18" charset="0"/>
                <a:cs typeface="Times New Roman" pitchFamily="18" charset="0"/>
              </a:rPr>
            </a:br>
            <a:r>
              <a:rPr lang="en-US" sz="4000">
                <a:solidFill>
                  <a:schemeClr val="tx1"/>
                </a:solidFill>
                <a:latin typeface="Times New Roman" pitchFamily="18" charset="0"/>
                <a:cs typeface="Times New Roman" pitchFamily="18" charset="0"/>
              </a:rPr>
              <a:t>( 4 – aminoquinoline )</a:t>
            </a:r>
          </a:p>
        </p:txBody>
      </p:sp>
      <p:sp>
        <p:nvSpPr>
          <p:cNvPr id="8195" name="Rectangle 3"/>
          <p:cNvSpPr>
            <a:spLocks noGrp="1" noChangeArrowheads="1"/>
          </p:cNvSpPr>
          <p:nvPr>
            <p:ph type="subTitle" idx="1"/>
          </p:nvPr>
        </p:nvSpPr>
        <p:spPr>
          <a:xfrm>
            <a:off x="1547813" y="2349500"/>
            <a:ext cx="6400800" cy="2879725"/>
          </a:xfrm>
          <a:extLst>
            <a:ext uri="{AF507438-7753-43E0-B8FC-AC1667EBCBE1}">
              <a14:hiddenEffects xmlns:a14="http://schemas.microsoft.com/office/drawing/2010/main">
                <a:effectLst>
                  <a:outerShdw dist="17961" dir="2700000" algn="ctr" rotWithShape="0">
                    <a:srgbClr val="808080"/>
                  </a:outerShdw>
                </a:effectLst>
              </a14:hiddenEffects>
            </a:ext>
          </a:extLst>
        </p:spPr>
        <p:txBody>
          <a:bodyPr/>
          <a:lstStyle/>
          <a:p>
            <a:pPr algn="l" rtl="0">
              <a:buClr>
                <a:srgbClr val="FF6699"/>
              </a:buClr>
              <a:buFont typeface="Wingdings" pitchFamily="2" charset="2"/>
              <a:buNone/>
            </a:pPr>
            <a:r>
              <a:rPr lang="en-US">
                <a:solidFill>
                  <a:srgbClr val="4600AC"/>
                </a:solidFill>
                <a:latin typeface="Times New Roman" pitchFamily="18" charset="0"/>
                <a:cs typeface="Times New Roman" pitchFamily="18" charset="0"/>
              </a:rPr>
              <a:t> -Tablets containing 100 mg or 150 mg of CQ base as phosphate or sulfate. </a:t>
            </a:r>
          </a:p>
          <a:p>
            <a:pPr algn="l" rtl="0">
              <a:buClr>
                <a:srgbClr val="FF6699"/>
              </a:buClr>
              <a:buFont typeface="Wingdings" pitchFamily="2" charset="2"/>
              <a:buNone/>
            </a:pPr>
            <a:r>
              <a:rPr lang="en-US">
                <a:solidFill>
                  <a:srgbClr val="4600AC"/>
                </a:solidFill>
                <a:latin typeface="Times New Roman" pitchFamily="18" charset="0"/>
                <a:cs typeface="Times New Roman" pitchFamily="18" charset="0"/>
              </a:rPr>
              <a:t> -Syrup containing 50 mg of base as CQ phosphate or sulfate in 5 ml.</a:t>
            </a:r>
          </a:p>
        </p:txBody>
      </p:sp>
    </p:spTree>
    <p:extLst>
      <p:ext uri="{BB962C8B-B14F-4D97-AF65-F5344CB8AC3E}">
        <p14:creationId xmlns:p14="http://schemas.microsoft.com/office/powerpoint/2010/main" val="31786363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normAutofit fontScale="90000"/>
          </a:bodyPr>
          <a:lstStyle/>
          <a:p>
            <a:pPr rtl="0"/>
            <a:r>
              <a:rPr lang="en-US" sz="4000">
                <a:solidFill>
                  <a:schemeClr val="tx1"/>
                </a:solidFill>
                <a:latin typeface="Times New Roman" pitchFamily="18" charset="0"/>
                <a:cs typeface="Times New Roman" pitchFamily="18" charset="0"/>
              </a:rPr>
              <a:t>Efficacy:</a:t>
            </a:r>
            <a:br>
              <a:rPr lang="en-US" sz="4000">
                <a:solidFill>
                  <a:schemeClr val="tx1"/>
                </a:solidFill>
                <a:latin typeface="Times New Roman" pitchFamily="18" charset="0"/>
                <a:cs typeface="Times New Roman" pitchFamily="18" charset="0"/>
              </a:rPr>
            </a:br>
            <a:r>
              <a:rPr lang="en-US" sz="4000">
                <a:solidFill>
                  <a:schemeClr val="tx1"/>
                </a:solidFill>
                <a:latin typeface="Times New Roman" pitchFamily="18" charset="0"/>
                <a:cs typeface="Times New Roman" pitchFamily="18" charset="0"/>
              </a:rPr>
              <a:t> </a:t>
            </a:r>
            <a:r>
              <a:rPr lang="en-US" sz="2000">
                <a:solidFill>
                  <a:schemeClr val="tx1"/>
                </a:solidFill>
                <a:latin typeface="Times New Roman" pitchFamily="18" charset="0"/>
                <a:cs typeface="Times New Roman" pitchFamily="18" charset="0"/>
              </a:rPr>
              <a:t>CHLORO QUINE</a:t>
            </a:r>
          </a:p>
        </p:txBody>
      </p:sp>
      <p:sp>
        <p:nvSpPr>
          <p:cNvPr id="9219" name="Rectangle 3"/>
          <p:cNvSpPr>
            <a:spLocks noGrp="1" noChangeArrowheads="1"/>
          </p:cNvSpPr>
          <p:nvPr>
            <p:ph type="body" idx="1"/>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17961" dir="2700000" algn="ctr" rotWithShape="0">
                    <a:srgbClr val="808080"/>
                  </a:outerShdw>
                </a:effectLst>
              </a14:hiddenEffects>
            </a:ext>
          </a:extLst>
        </p:spPr>
        <p:txBody>
          <a:bodyPr/>
          <a:lstStyle/>
          <a:p>
            <a:pPr algn="l" rtl="0">
              <a:buClr>
                <a:srgbClr val="FF6699"/>
              </a:buClr>
              <a:buFont typeface="Wingdings" pitchFamily="2" charset="2"/>
              <a:buChar char="v"/>
            </a:pPr>
            <a:r>
              <a:rPr lang="en-US">
                <a:solidFill>
                  <a:srgbClr val="4600AC"/>
                </a:solidFill>
                <a:latin typeface="Times New Roman" pitchFamily="18" charset="0"/>
                <a:cs typeface="Times New Roman" pitchFamily="18" charset="0"/>
              </a:rPr>
              <a:t>Rapid schizonticidal activity against all infections of p. malariae and p.ovale and against CQ sensitive infection of p. falciparum and p.vivax. </a:t>
            </a:r>
          </a:p>
          <a:p>
            <a:pPr algn="l" rtl="0">
              <a:buClr>
                <a:srgbClr val="FF6699"/>
              </a:buClr>
              <a:buFont typeface="Wingdings" pitchFamily="2" charset="2"/>
              <a:buChar char="v"/>
            </a:pPr>
            <a:r>
              <a:rPr lang="en-US">
                <a:solidFill>
                  <a:srgbClr val="4600AC"/>
                </a:solidFill>
                <a:latin typeface="Times New Roman" pitchFamily="18" charset="0"/>
                <a:cs typeface="Times New Roman" pitchFamily="18" charset="0"/>
              </a:rPr>
              <a:t>Gametocytocidal against p.vivax , p.malariae and p.ovale as well as immature gametocytes of p. falciparum. </a:t>
            </a:r>
          </a:p>
        </p:txBody>
      </p:sp>
    </p:spTree>
    <p:extLst>
      <p:ext uri="{BB962C8B-B14F-4D97-AF65-F5344CB8AC3E}">
        <p14:creationId xmlns:p14="http://schemas.microsoft.com/office/powerpoint/2010/main" val="3498829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5" name="Rectangle 5"/>
          <p:cNvSpPr>
            <a:spLocks noGrp="1" noChangeArrowheads="1"/>
          </p:cNvSpPr>
          <p:nvPr>
            <p:ph type="subTitle" idx="1"/>
          </p:nvPr>
        </p:nvSpPr>
        <p:spPr>
          <a:xfrm>
            <a:off x="900113" y="1844675"/>
            <a:ext cx="7343775" cy="3025775"/>
          </a:xfrm>
          <a:extLst>
            <a:ext uri="{AF507438-7753-43E0-B8FC-AC1667EBCBE1}">
              <a14:hiddenEffects xmlns:a14="http://schemas.microsoft.com/office/drawing/2010/main">
                <a:effectLst>
                  <a:outerShdw dist="28398" dir="3806097" algn="ctr" rotWithShape="0">
                    <a:schemeClr val="bg2"/>
                  </a:outerShdw>
                </a:effectLst>
              </a14:hiddenEffects>
            </a:ext>
          </a:extLst>
        </p:spPr>
        <p:txBody>
          <a:bodyPr/>
          <a:lstStyle/>
          <a:p>
            <a:pPr>
              <a:lnSpc>
                <a:spcPct val="120000"/>
              </a:lnSpc>
            </a:pPr>
            <a:r>
              <a:rPr lang="en-US" sz="4000">
                <a:solidFill>
                  <a:srgbClr val="4600AC"/>
                </a:solidFill>
                <a:latin typeface="Times New Roman" pitchFamily="18" charset="0"/>
                <a:cs typeface="Times New Roman" pitchFamily="18" charset="0"/>
              </a:rPr>
              <a:t>It is not active against intra hepatic forms and should be used with primaquine to effect radical cure of p.vivax and p. ovale.</a:t>
            </a:r>
          </a:p>
        </p:txBody>
      </p:sp>
      <p:sp>
        <p:nvSpPr>
          <p:cNvPr id="10246" name="Rectangle 6"/>
          <p:cNvSpPr>
            <a:spLocks noGrp="1" noChangeArrowheads="1"/>
          </p:cNvSpPr>
          <p:nvPr>
            <p:ph type="ctrTitle"/>
          </p:nvPr>
        </p:nvSpPr>
        <p:spPr>
          <a:xfrm>
            <a:off x="684213" y="333375"/>
            <a:ext cx="7772400" cy="1470025"/>
          </a:xfrm>
        </p:spPr>
        <p:txBody>
          <a:bodyPr/>
          <a:lstStyle/>
          <a:p>
            <a:r>
              <a:rPr lang="en-US" sz="2400">
                <a:solidFill>
                  <a:schemeClr val="tx1"/>
                </a:solidFill>
                <a:latin typeface="Times New Roman" pitchFamily="18" charset="0"/>
                <a:cs typeface="Times New Roman" pitchFamily="18" charset="0"/>
              </a:rPr>
              <a:t>CHLORO QUINE</a:t>
            </a:r>
          </a:p>
        </p:txBody>
      </p:sp>
    </p:spTree>
    <p:extLst>
      <p:ext uri="{BB962C8B-B14F-4D97-AF65-F5344CB8AC3E}">
        <p14:creationId xmlns:p14="http://schemas.microsoft.com/office/powerpoint/2010/main" val="44189825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ctrTitle"/>
          </p:nvPr>
        </p:nvSpPr>
        <p:spPr>
          <a:xfrm>
            <a:off x="714375" y="285750"/>
            <a:ext cx="7772400" cy="1143000"/>
          </a:xfrm>
          <a:noFill/>
        </p:spPr>
        <p:txBody>
          <a:bodyPr vert="horz" lIns="91440" tIns="45720" rIns="91440" bIns="45720" rtlCol="1" anchor="ctr">
            <a:normAutofit/>
          </a:bodyPr>
          <a:lstStyle/>
          <a:p>
            <a:pPr algn="r" rtl="0">
              <a:lnSpc>
                <a:spcPct val="130000"/>
              </a:lnSpc>
              <a:spcBef>
                <a:spcPct val="20000"/>
              </a:spcBef>
              <a:buFont typeface="Arial" pitchFamily="34" charset="0"/>
            </a:pPr>
            <a:r>
              <a:rPr lang="fa-IR">
                <a:solidFill>
                  <a:srgbClr val="A50021"/>
                </a:solidFill>
                <a:latin typeface="+mn-lt"/>
                <a:ea typeface="+mn-ea"/>
                <a:cs typeface="B Yekan" pitchFamily="2" charset="-78"/>
              </a:rPr>
              <a:t>نكته هاي مهم</a:t>
            </a:r>
          </a:p>
        </p:txBody>
      </p:sp>
      <p:sp>
        <p:nvSpPr>
          <p:cNvPr id="5123" name="Subtitle 3"/>
          <p:cNvSpPr>
            <a:spLocks noGrp="1"/>
          </p:cNvSpPr>
          <p:nvPr>
            <p:ph type="subTitle" idx="1"/>
          </p:nvPr>
        </p:nvSpPr>
        <p:spPr>
          <a:xfrm>
            <a:off x="1000125" y="2000250"/>
            <a:ext cx="7143750" cy="2724894"/>
          </a:xfrm>
        </p:spPr>
        <p:txBody>
          <a:bodyPr/>
          <a:lstStyle/>
          <a:p>
            <a:pPr algn="just"/>
            <a:r>
              <a:rPr lang="fa-IR" dirty="0" smtClean="0">
                <a:solidFill>
                  <a:schemeClr val="tx1"/>
                </a:solidFill>
                <a:cs typeface="B Yekan" pitchFamily="2" charset="-78"/>
              </a:rPr>
              <a:t>پس از آغاز درمان اگر 72 ساعت يا بيشتر در مصرف كلروكين وقفه ايجاد شده باشد، دوره درمان تكرار شود. وچنانچه اين زمان كمتر از 72 ساعت باشد، ادامه درمان توصيه مي گردد.</a:t>
            </a:r>
          </a:p>
        </p:txBody>
      </p:sp>
    </p:spTree>
    <p:extLst>
      <p:ext uri="{BB962C8B-B14F-4D97-AF65-F5344CB8AC3E}">
        <p14:creationId xmlns:p14="http://schemas.microsoft.com/office/powerpoint/2010/main" val="4513315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ctrTitle"/>
          </p:nvPr>
        </p:nvSpPr>
        <p:spPr>
          <a:xfrm>
            <a:off x="684213" y="549275"/>
            <a:ext cx="7772400" cy="1470025"/>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normAutofit fontScale="90000"/>
          </a:bodyPr>
          <a:lstStyle/>
          <a:p>
            <a:pPr rtl="0"/>
            <a:r>
              <a:rPr lang="en-US" sz="4800">
                <a:solidFill>
                  <a:schemeClr val="tx1"/>
                </a:solidFill>
                <a:latin typeface="Times New Roman" pitchFamily="18" charset="0"/>
                <a:cs typeface="Times New Roman" pitchFamily="18" charset="0"/>
              </a:rPr>
              <a:t>Adverse effects</a:t>
            </a:r>
            <a:br>
              <a:rPr lang="en-US" sz="4800">
                <a:solidFill>
                  <a:schemeClr val="tx1"/>
                </a:solidFill>
                <a:latin typeface="Times New Roman" pitchFamily="18" charset="0"/>
                <a:cs typeface="Times New Roman" pitchFamily="18" charset="0"/>
              </a:rPr>
            </a:br>
            <a:r>
              <a:rPr lang="en-US" sz="4800">
                <a:solidFill>
                  <a:schemeClr val="tx1"/>
                </a:solidFill>
                <a:latin typeface="Times New Roman" pitchFamily="18" charset="0"/>
                <a:cs typeface="Times New Roman" pitchFamily="18" charset="0"/>
              </a:rPr>
              <a:t> </a:t>
            </a:r>
            <a:r>
              <a:rPr lang="en-US" sz="2400">
                <a:solidFill>
                  <a:schemeClr val="tx1"/>
                </a:solidFill>
                <a:latin typeface="Times New Roman" pitchFamily="18" charset="0"/>
                <a:cs typeface="Times New Roman" pitchFamily="18" charset="0"/>
              </a:rPr>
              <a:t>CHLORO QUINE</a:t>
            </a:r>
          </a:p>
        </p:txBody>
      </p:sp>
      <p:sp>
        <p:nvSpPr>
          <p:cNvPr id="40963" name="Rectangle 3"/>
          <p:cNvSpPr>
            <a:spLocks noGrp="1" noChangeArrowheads="1"/>
          </p:cNvSpPr>
          <p:nvPr>
            <p:ph type="subTitle" idx="1"/>
          </p:nvPr>
        </p:nvSpPr>
        <p:spPr>
          <a:xfrm>
            <a:off x="827088" y="2492375"/>
            <a:ext cx="7489825" cy="3744913"/>
          </a:xfrm>
        </p:spPr>
        <p:txBody>
          <a:bodyPr/>
          <a:lstStyle/>
          <a:p>
            <a:pPr>
              <a:lnSpc>
                <a:spcPct val="130000"/>
              </a:lnSpc>
            </a:pPr>
            <a:r>
              <a:rPr lang="en-US" sz="3600">
                <a:solidFill>
                  <a:srgbClr val="4600AC"/>
                </a:solidFill>
                <a:latin typeface="Times New Roman" pitchFamily="18" charset="0"/>
                <a:cs typeface="Times New Roman" pitchFamily="18" charset="0"/>
              </a:rPr>
              <a:t>Serious adverse reactions to CQ are rare at the usual anti malarial dosages but pruritus is common among dark skinned  people.</a:t>
            </a:r>
          </a:p>
        </p:txBody>
      </p:sp>
    </p:spTree>
    <p:extLst>
      <p:ext uri="{BB962C8B-B14F-4D97-AF65-F5344CB8AC3E}">
        <p14:creationId xmlns:p14="http://schemas.microsoft.com/office/powerpoint/2010/main" val="13618398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subTitle" idx="1"/>
          </p:nvPr>
        </p:nvSpPr>
        <p:spPr>
          <a:xfrm>
            <a:off x="755650" y="1916113"/>
            <a:ext cx="7200900" cy="439261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nSpc>
                <a:spcPct val="120000"/>
              </a:lnSpc>
            </a:pPr>
            <a:r>
              <a:rPr lang="en-US" sz="3600">
                <a:solidFill>
                  <a:srgbClr val="4600AC"/>
                </a:solidFill>
                <a:latin typeface="Times New Roman" pitchFamily="18" charset="0"/>
                <a:cs typeface="Times New Roman" pitchFamily="18" charset="0"/>
              </a:rPr>
              <a:t>Transient headaches , nausea , vomiting , GI symptoms and blurred vision may also experience this maybe avoided by  administering the dose  after a meal. </a:t>
            </a:r>
          </a:p>
        </p:txBody>
      </p:sp>
      <p:sp>
        <p:nvSpPr>
          <p:cNvPr id="41987" name="Rectangle 3"/>
          <p:cNvSpPr>
            <a:spLocks noGrp="1" noChangeArrowheads="1"/>
          </p:cNvSpPr>
          <p:nvPr>
            <p:ph type="ctrTitle"/>
          </p:nvPr>
        </p:nvSpPr>
        <p:spPr>
          <a:xfrm>
            <a:off x="900113" y="908050"/>
            <a:ext cx="7772400" cy="792163"/>
          </a:xfrm>
        </p:spPr>
        <p:txBody>
          <a:bodyPr/>
          <a:lstStyle/>
          <a:p>
            <a:r>
              <a:rPr lang="en-US" sz="2400">
                <a:solidFill>
                  <a:schemeClr val="tx1"/>
                </a:solidFill>
                <a:latin typeface="Times New Roman" pitchFamily="18" charset="0"/>
                <a:cs typeface="Times New Roman" pitchFamily="18" charset="0"/>
              </a:rPr>
              <a:t>CHLORO QUINE</a:t>
            </a:r>
          </a:p>
        </p:txBody>
      </p:sp>
    </p:spTree>
    <p:extLst>
      <p:ext uri="{BB962C8B-B14F-4D97-AF65-F5344CB8AC3E}">
        <p14:creationId xmlns:p14="http://schemas.microsoft.com/office/powerpoint/2010/main" val="388993173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a:xfrm>
            <a:off x="468313" y="260350"/>
            <a:ext cx="8229600" cy="1773238"/>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tx1">
                      <a:alpha val="50000"/>
                    </a:schemeClr>
                  </a:outerShdw>
                </a:effectLst>
              </a14:hiddenEffects>
            </a:ext>
          </a:extLst>
        </p:spPr>
        <p:txBody>
          <a:bodyPr/>
          <a:lstStyle/>
          <a:p>
            <a:pPr rtl="0"/>
            <a:r>
              <a:rPr lang="en-US" sz="4800">
                <a:solidFill>
                  <a:schemeClr val="tx1"/>
                </a:solidFill>
                <a:latin typeface="Times New Roman" pitchFamily="18" charset="0"/>
                <a:cs typeface="Times New Roman" pitchFamily="18" charset="0"/>
              </a:rPr>
              <a:t>Contraindications</a:t>
            </a:r>
            <a:br>
              <a:rPr lang="en-US" sz="4800">
                <a:solidFill>
                  <a:schemeClr val="tx1"/>
                </a:solidFill>
                <a:latin typeface="Times New Roman" pitchFamily="18" charset="0"/>
                <a:cs typeface="Times New Roman" pitchFamily="18" charset="0"/>
              </a:rPr>
            </a:br>
            <a:r>
              <a:rPr lang="en-US" sz="4800">
                <a:solidFill>
                  <a:schemeClr val="tx1"/>
                </a:solidFill>
                <a:latin typeface="Times New Roman" pitchFamily="18" charset="0"/>
                <a:cs typeface="Times New Roman" pitchFamily="18" charset="0"/>
              </a:rPr>
              <a:t> </a:t>
            </a:r>
            <a:r>
              <a:rPr lang="en-US" sz="2800">
                <a:solidFill>
                  <a:schemeClr val="tx1"/>
                </a:solidFill>
                <a:latin typeface="Times New Roman" pitchFamily="18" charset="0"/>
                <a:cs typeface="Times New Roman" pitchFamily="18" charset="0"/>
              </a:rPr>
              <a:t>CHLORO QUINE</a:t>
            </a:r>
          </a:p>
        </p:txBody>
      </p:sp>
      <p:sp>
        <p:nvSpPr>
          <p:cNvPr id="45059" name="Rectangle 3"/>
          <p:cNvSpPr>
            <a:spLocks noGrp="1" noChangeArrowheads="1"/>
          </p:cNvSpPr>
          <p:nvPr>
            <p:ph type="body" idx="1"/>
          </p:nvPr>
        </p:nvSpPr>
        <p:spPr>
          <a:xfrm>
            <a:off x="395288" y="2492375"/>
            <a:ext cx="8229600" cy="269240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17961" dir="2700000" algn="ctr" rotWithShape="0">
                    <a:srgbClr val="808080"/>
                  </a:outerShdw>
                </a:effectLst>
              </a14:hiddenEffects>
            </a:ext>
          </a:extLst>
        </p:spPr>
        <p:txBody>
          <a:bodyPr/>
          <a:lstStyle/>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With known hyper sensitivity</a:t>
            </a:r>
          </a:p>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 with a history of epilepsy</a:t>
            </a:r>
          </a:p>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 suffering from psoriasis</a:t>
            </a:r>
          </a:p>
        </p:txBody>
      </p:sp>
    </p:spTree>
    <p:extLst>
      <p:ext uri="{BB962C8B-B14F-4D97-AF65-F5344CB8AC3E}">
        <p14:creationId xmlns:p14="http://schemas.microsoft.com/office/powerpoint/2010/main" val="39847744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normAutofit fontScale="90000"/>
          </a:bodyPr>
          <a:lstStyle/>
          <a:p>
            <a:pPr rtl="0"/>
            <a:r>
              <a:rPr lang="en-US">
                <a:solidFill>
                  <a:schemeClr val="tx1"/>
                </a:solidFill>
                <a:latin typeface="Times New Roman" pitchFamily="18" charset="0"/>
                <a:cs typeface="Times New Roman" pitchFamily="18" charset="0"/>
              </a:rPr>
              <a:t>over dosage</a:t>
            </a:r>
            <a:br>
              <a:rPr lang="en-US">
                <a:solidFill>
                  <a:schemeClr val="tx1"/>
                </a:solidFill>
                <a:latin typeface="Times New Roman" pitchFamily="18" charset="0"/>
                <a:cs typeface="Times New Roman" pitchFamily="18" charset="0"/>
              </a:rPr>
            </a:br>
            <a:r>
              <a:rPr lang="en-US" sz="4000">
                <a:solidFill>
                  <a:schemeClr val="tx1"/>
                </a:solidFill>
                <a:latin typeface="Times New Roman" pitchFamily="18" charset="0"/>
                <a:cs typeface="Times New Roman" pitchFamily="18" charset="0"/>
              </a:rPr>
              <a:t> </a:t>
            </a:r>
            <a:r>
              <a:rPr lang="en-US" sz="2400">
                <a:solidFill>
                  <a:schemeClr val="tx1"/>
                </a:solidFill>
                <a:latin typeface="Times New Roman" pitchFamily="18" charset="0"/>
                <a:cs typeface="Times New Roman" pitchFamily="18" charset="0"/>
              </a:rPr>
              <a:t>CHLORO QUINE</a:t>
            </a:r>
          </a:p>
        </p:txBody>
      </p:sp>
      <p:sp>
        <p:nvSpPr>
          <p:cNvPr id="46083" name="Rectangle 3"/>
          <p:cNvSpPr>
            <a:spLocks noGrp="1" noChangeArrowheads="1"/>
          </p:cNvSpPr>
          <p:nvPr>
            <p:ph type="body" idx="1"/>
          </p:nvPr>
        </p:nvSpPr>
        <p:spPr>
          <a:xfrm>
            <a:off x="395288" y="1916113"/>
            <a:ext cx="8229600" cy="3529012"/>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17961" dir="2700000" algn="ctr" rotWithShape="0">
                    <a:srgbClr val="808080"/>
                  </a:outerShdw>
                </a:effectLst>
              </a14:hiddenEffects>
            </a:ext>
          </a:extLst>
        </p:spPr>
        <p:txBody>
          <a:bodyPr/>
          <a:lstStyle/>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CQ hallow safety margin.</a:t>
            </a:r>
          </a:p>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 poisoning is extremely dangerous and death may occur with a few hours.</a:t>
            </a:r>
          </a:p>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poisoning may result after oral ingestion of 2-3 times the daily treatment dose. </a:t>
            </a:r>
          </a:p>
        </p:txBody>
      </p:sp>
    </p:spTree>
    <p:extLst>
      <p:ext uri="{BB962C8B-B14F-4D97-AF65-F5344CB8AC3E}">
        <p14:creationId xmlns:p14="http://schemas.microsoft.com/office/powerpoint/2010/main" val="35672755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7" name="Rectangle 3"/>
          <p:cNvSpPr>
            <a:spLocks noGrp="1" noChangeArrowheads="1"/>
          </p:cNvSpPr>
          <p:nvPr>
            <p:ph type="body" idx="1"/>
          </p:nvPr>
        </p:nvSpPr>
        <p:spPr>
          <a:xfrm>
            <a:off x="395288" y="1916113"/>
            <a:ext cx="8229600" cy="3384550"/>
          </a:xfrm>
          <a:noFill/>
          <a:ln/>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17961" dir="2700000" algn="ctr" rotWithShape="0">
                    <a:srgbClr val="808080"/>
                  </a:outerShdw>
                </a:effectLst>
              </a14:hiddenEffects>
            </a:ext>
          </a:extLst>
        </p:spPr>
        <p:txBody>
          <a:bodyPr/>
          <a:lstStyle/>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Treatment is symptomatic and directed to sustaining CV and Respiratory function.</a:t>
            </a:r>
          </a:p>
          <a:p>
            <a:pPr algn="l" rtl="0">
              <a:buClr>
                <a:srgbClr val="FF6699"/>
              </a:buClr>
              <a:buFont typeface="Wingdings" pitchFamily="2" charset="2"/>
              <a:buChar char="v"/>
            </a:pPr>
            <a:r>
              <a:rPr lang="en-US" sz="3600">
                <a:solidFill>
                  <a:srgbClr val="4600AC"/>
                </a:solidFill>
                <a:latin typeface="Times New Roman" pitchFamily="18" charset="0"/>
                <a:cs typeface="Times New Roman" pitchFamily="18" charset="0"/>
              </a:rPr>
              <a:t> Emesis must be induced or gastric lavage under taken as rapidly as possible.  </a:t>
            </a:r>
          </a:p>
        </p:txBody>
      </p:sp>
    </p:spTree>
    <p:extLst>
      <p:ext uri="{BB962C8B-B14F-4D97-AF65-F5344CB8AC3E}">
        <p14:creationId xmlns:p14="http://schemas.microsoft.com/office/powerpoint/2010/main" val="30304099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subTitle" idx="1"/>
          </p:nvPr>
        </p:nvSpPr>
        <p:spPr>
          <a:xfrm>
            <a:off x="1403350" y="1773238"/>
            <a:ext cx="6400800" cy="3671887"/>
          </a:xfrm>
        </p:spPr>
        <p:txBody>
          <a:bodyPr vert="horz" lIns="91440" tIns="45720" rIns="91440" bIns="45720" rtlCol="1">
            <a:normAutofit/>
          </a:bodyPr>
          <a:lstStyle/>
          <a:p>
            <a:pPr algn="just"/>
            <a:r>
              <a:rPr lang="fa-IR" dirty="0">
                <a:solidFill>
                  <a:schemeClr val="tx1"/>
                </a:solidFill>
                <a:cs typeface="B Yekan" pitchFamily="2" charset="-78"/>
              </a:rPr>
              <a:t>براي جلوگيري از عود بيماري و نابودي اشكال نسجي انگل ( هيپنوزوايت ) لازم است پس از درمان علائم باليني با كلروكين ، پريماكين به يكي از روش‌هاي زير تجويز شود :</a:t>
            </a:r>
            <a:endParaRPr lang="en-US" dirty="0">
              <a:solidFill>
                <a:schemeClr val="tx1"/>
              </a:solidFill>
              <a:cs typeface="B Yekan" pitchFamily="2" charset="-78"/>
            </a:endParaRPr>
          </a:p>
        </p:txBody>
      </p:sp>
    </p:spTree>
    <p:extLst>
      <p:ext uri="{BB962C8B-B14F-4D97-AF65-F5344CB8AC3E}">
        <p14:creationId xmlns:p14="http://schemas.microsoft.com/office/powerpoint/2010/main" val="1593935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type="body" idx="1"/>
          </p:nvPr>
        </p:nvSpPr>
        <p:spPr>
          <a:xfrm>
            <a:off x="611560" y="980728"/>
            <a:ext cx="8229600" cy="4525963"/>
          </a:xfrm>
        </p:spPr>
        <p:txBody>
          <a:bodyPr vert="horz" lIns="91440" tIns="45720" rIns="91440" bIns="45720" rtlCol="1">
            <a:normAutofit fontScale="92500"/>
          </a:bodyPr>
          <a:lstStyle/>
          <a:p>
            <a:pPr marL="0" indent="0" algn="just">
              <a:buNone/>
            </a:pPr>
            <a:r>
              <a:rPr lang="fa-IR" dirty="0">
                <a:solidFill>
                  <a:schemeClr val="accent6">
                    <a:lumMod val="50000"/>
                  </a:schemeClr>
                </a:solidFill>
                <a:cs typeface="B Yekan" pitchFamily="2" charset="-78"/>
              </a:rPr>
              <a:t>روش اول </a:t>
            </a:r>
            <a:r>
              <a:rPr lang="fa-IR" dirty="0">
                <a:cs typeface="B Yekan" pitchFamily="2" charset="-78"/>
              </a:rPr>
              <a:t>:</a:t>
            </a:r>
          </a:p>
          <a:p>
            <a:pPr marL="0" indent="0" algn="just">
              <a:buNone/>
            </a:pPr>
            <a:r>
              <a:rPr lang="fa-IR" dirty="0">
                <a:cs typeface="B Yekan" pitchFamily="2" charset="-78"/>
              </a:rPr>
              <a:t>	</a:t>
            </a:r>
            <a:r>
              <a:rPr lang="fa-IR" sz="2600" dirty="0">
                <a:cs typeface="B Yekan" pitchFamily="2" charset="-78"/>
              </a:rPr>
              <a:t>در بزرگسالان : روزي يك قرص ( 15 ميلي‌گرم ) به مدت 14 روز</a:t>
            </a:r>
          </a:p>
          <a:p>
            <a:pPr marL="0" indent="0" algn="just">
              <a:buNone/>
            </a:pPr>
            <a:r>
              <a:rPr lang="fa-IR" dirty="0">
                <a:cs typeface="B Yekan" pitchFamily="2" charset="-78"/>
              </a:rPr>
              <a:t>	</a:t>
            </a:r>
            <a:r>
              <a:rPr lang="fa-IR" sz="2600" dirty="0">
                <a:cs typeface="B Yekan" pitchFamily="2" charset="-78"/>
              </a:rPr>
              <a:t>در كودكان :25/ميلي‌گرم / كيلوگرم وزن بدن به مدت 14 روز</a:t>
            </a:r>
          </a:p>
          <a:p>
            <a:pPr marL="0" indent="0" algn="just">
              <a:buNone/>
            </a:pPr>
            <a:r>
              <a:rPr lang="fa-IR" dirty="0">
                <a:solidFill>
                  <a:schemeClr val="accent6">
                    <a:lumMod val="50000"/>
                  </a:schemeClr>
                </a:solidFill>
                <a:cs typeface="B Yekan" pitchFamily="2" charset="-78"/>
              </a:rPr>
              <a:t>روش دوم</a:t>
            </a:r>
            <a:r>
              <a:rPr lang="fa-IR" dirty="0">
                <a:cs typeface="B Yekan" pitchFamily="2" charset="-78"/>
              </a:rPr>
              <a:t> :</a:t>
            </a:r>
          </a:p>
          <a:p>
            <a:pPr marL="0" indent="0" algn="just">
              <a:buNone/>
            </a:pPr>
            <a:r>
              <a:rPr lang="fa-IR" dirty="0">
                <a:cs typeface="B Yekan" pitchFamily="2" charset="-78"/>
              </a:rPr>
              <a:t>	</a:t>
            </a:r>
            <a:r>
              <a:rPr lang="fa-IR" sz="2600" dirty="0">
                <a:cs typeface="B Yekan" pitchFamily="2" charset="-78"/>
              </a:rPr>
              <a:t>در بزرگسالان هفته‌اي 3 قرص ( 45 ميلي‌گرم ) به مدت 8 هفته</a:t>
            </a:r>
          </a:p>
          <a:p>
            <a:pPr marL="0" indent="0" algn="just">
              <a:buNone/>
            </a:pPr>
            <a:r>
              <a:rPr lang="fa-IR" dirty="0">
                <a:cs typeface="B Yekan" pitchFamily="2" charset="-78"/>
              </a:rPr>
              <a:t>	</a:t>
            </a:r>
            <a:r>
              <a:rPr lang="fa-IR" sz="2600" dirty="0">
                <a:cs typeface="B Yekan" pitchFamily="2" charset="-78"/>
              </a:rPr>
              <a:t>در كودكان 75/ ميلي‌گرم / كيلوگرم وزن بدن هفته‌اي يك بار به مدت 8 هفته</a:t>
            </a:r>
            <a:endParaRPr lang="en-US" sz="2600" dirty="0">
              <a:cs typeface="B Yekan" pitchFamily="2" charset="-78"/>
            </a:endParaRPr>
          </a:p>
        </p:txBody>
      </p:sp>
    </p:spTree>
    <p:extLst>
      <p:ext uri="{BB962C8B-B14F-4D97-AF65-F5344CB8AC3E}">
        <p14:creationId xmlns:p14="http://schemas.microsoft.com/office/powerpoint/2010/main" val="314605203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
          <p:cNvSpPr>
            <a:spLocks noGrp="1"/>
          </p:cNvSpPr>
          <p:nvPr>
            <p:ph type="ctrTitle"/>
          </p:nvPr>
        </p:nvSpPr>
        <p:spPr>
          <a:xfrm>
            <a:off x="714375" y="500063"/>
            <a:ext cx="7772400" cy="941387"/>
          </a:xfrm>
        </p:spPr>
        <p:txBody>
          <a:bodyPr/>
          <a:lstStyle/>
          <a:p>
            <a:pPr algn="r"/>
            <a:r>
              <a:rPr lang="fa-IR" dirty="0" smtClean="0">
                <a:solidFill>
                  <a:schemeClr val="accent6">
                    <a:lumMod val="50000"/>
                  </a:schemeClr>
                </a:solidFill>
                <a:latin typeface="4YEO IN" pitchFamily="1" charset="0"/>
                <a:cs typeface="B Yekan" pitchFamily="2" charset="-78"/>
              </a:rPr>
              <a:t>نكته هاي مهم</a:t>
            </a:r>
          </a:p>
        </p:txBody>
      </p:sp>
      <p:sp>
        <p:nvSpPr>
          <p:cNvPr id="10243" name="Rectangle 2"/>
          <p:cNvSpPr>
            <a:spLocks noGrp="1" noChangeArrowheads="1"/>
          </p:cNvSpPr>
          <p:nvPr>
            <p:ph type="subTitle" idx="1"/>
          </p:nvPr>
        </p:nvSpPr>
        <p:spPr>
          <a:xfrm>
            <a:off x="1331640" y="1844824"/>
            <a:ext cx="6715125" cy="3138487"/>
          </a:xfrm>
        </p:spPr>
        <p:txBody>
          <a:bodyPr vert="horz" lIns="91440" tIns="45720" rIns="91440" bIns="45720" rtlCol="1">
            <a:normAutofit/>
          </a:bodyPr>
          <a:lstStyle/>
          <a:p>
            <a:pPr algn="just"/>
            <a:r>
              <a:rPr lang="fa-IR" dirty="0">
                <a:solidFill>
                  <a:schemeClr val="tx1"/>
                </a:solidFill>
                <a:cs typeface="B Yekan" pitchFamily="2" charset="-78"/>
              </a:rPr>
              <a:t>با توجه به شيوع بالاي نقص </a:t>
            </a:r>
            <a:r>
              <a:rPr lang="en-US" dirty="0">
                <a:solidFill>
                  <a:schemeClr val="tx1"/>
                </a:solidFill>
                <a:cs typeface="B Yekan" pitchFamily="2" charset="-78"/>
              </a:rPr>
              <a:t>G6PD</a:t>
            </a:r>
            <a:r>
              <a:rPr lang="fa-IR" dirty="0">
                <a:solidFill>
                  <a:schemeClr val="tx1"/>
                </a:solidFill>
                <a:cs typeface="B Yekan" pitchFamily="2" charset="-78"/>
              </a:rPr>
              <a:t> در جنوب شرق كشور رژيم هفتگي مناسب‌تر است.</a:t>
            </a:r>
          </a:p>
          <a:p>
            <a:pPr algn="just"/>
            <a:r>
              <a:rPr lang="fa-IR" dirty="0">
                <a:solidFill>
                  <a:schemeClr val="tx1"/>
                </a:solidFill>
                <a:cs typeface="B Yekan" pitchFamily="2" charset="-78"/>
              </a:rPr>
              <a:t>درمان ضد عود مالارياي ويواكس در زنان باردار بايد پس از وضع حمل انجام شود. </a:t>
            </a:r>
            <a:endParaRPr lang="en-US" dirty="0">
              <a:solidFill>
                <a:schemeClr val="tx1"/>
              </a:solidFill>
              <a:cs typeface="B Yekan" pitchFamily="2" charset="-78"/>
            </a:endParaRPr>
          </a:p>
        </p:txBody>
      </p:sp>
    </p:spTree>
    <p:extLst>
      <p:ext uri="{BB962C8B-B14F-4D97-AF65-F5344CB8AC3E}">
        <p14:creationId xmlns:p14="http://schemas.microsoft.com/office/powerpoint/2010/main" val="29872769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3"/>
          <p:cNvSpPr>
            <a:spLocks noGrp="1"/>
          </p:cNvSpPr>
          <p:nvPr>
            <p:ph type="ctrTitle"/>
          </p:nvPr>
        </p:nvSpPr>
        <p:spPr>
          <a:xfrm>
            <a:off x="714375" y="428625"/>
            <a:ext cx="7772400" cy="1357313"/>
          </a:xfrm>
        </p:spPr>
        <p:txBody>
          <a:bodyPr vert="horz" lIns="91440" tIns="45720" rIns="91440" bIns="45720" rtlCol="1" anchor="ctr">
            <a:normAutofit/>
          </a:bodyPr>
          <a:lstStyle/>
          <a:p>
            <a:pPr algn="r"/>
            <a:r>
              <a:rPr lang="fa-IR" dirty="0">
                <a:solidFill>
                  <a:schemeClr val="accent6">
                    <a:lumMod val="50000"/>
                  </a:schemeClr>
                </a:solidFill>
                <a:latin typeface="4YEO IN" pitchFamily="1" charset="0"/>
                <a:cs typeface="B Yekan" pitchFamily="2" charset="-78"/>
              </a:rPr>
              <a:t>نكته هاي مهم</a:t>
            </a:r>
          </a:p>
        </p:txBody>
      </p:sp>
      <p:sp>
        <p:nvSpPr>
          <p:cNvPr id="11267" name="Subtitle 4"/>
          <p:cNvSpPr>
            <a:spLocks noGrp="1"/>
          </p:cNvSpPr>
          <p:nvPr>
            <p:ph type="subTitle" idx="1"/>
          </p:nvPr>
        </p:nvSpPr>
        <p:spPr>
          <a:xfrm>
            <a:off x="827584" y="2060848"/>
            <a:ext cx="7488832" cy="2151682"/>
          </a:xfrm>
        </p:spPr>
        <p:txBody>
          <a:bodyPr vert="horz" lIns="91440" tIns="45720" rIns="91440" bIns="45720" rtlCol="1">
            <a:normAutofit/>
          </a:bodyPr>
          <a:lstStyle/>
          <a:p>
            <a:pPr algn="just"/>
            <a:r>
              <a:rPr lang="fa-IR" dirty="0">
                <a:solidFill>
                  <a:schemeClr val="tx1"/>
                </a:solidFill>
                <a:cs typeface="B Yekan" pitchFamily="2" charset="-78"/>
              </a:rPr>
              <a:t>درمان ضد عود مالارياي ويواكس در زنان باردار و افرادي كه سابقه هموليز دارند انجام نمي شود.</a:t>
            </a:r>
          </a:p>
        </p:txBody>
      </p:sp>
    </p:spTree>
    <p:extLst>
      <p:ext uri="{BB962C8B-B14F-4D97-AF65-F5344CB8AC3E}">
        <p14:creationId xmlns:p14="http://schemas.microsoft.com/office/powerpoint/2010/main" val="309505721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subTitle" idx="1"/>
          </p:nvPr>
        </p:nvSpPr>
        <p:spPr>
          <a:xfrm>
            <a:off x="900113" y="2133600"/>
            <a:ext cx="7272337" cy="2184400"/>
          </a:xfrm>
          <a:noFill/>
        </p:spPr>
        <p:txBody>
          <a:bodyPr vert="horz" lIns="91440" tIns="45720" rIns="91440" bIns="45720" rtlCol="1" anchor="ctr">
            <a:normAutofit fontScale="97500" lnSpcReduction="10000"/>
          </a:bodyPr>
          <a:lstStyle/>
          <a:p>
            <a:pPr rtl="0">
              <a:lnSpc>
                <a:spcPct val="130000"/>
              </a:lnSpc>
            </a:pPr>
            <a:r>
              <a:rPr lang="fa-IR" sz="5400" dirty="0">
                <a:solidFill>
                  <a:schemeClr val="accent2">
                    <a:lumMod val="50000"/>
                  </a:schemeClr>
                </a:solidFill>
                <a:cs typeface="B Yekan" pitchFamily="2" charset="-78"/>
              </a:rPr>
              <a:t>درمان مبتلايان به مالارياي فالسيپارم</a:t>
            </a:r>
            <a:endParaRPr lang="en-US" sz="5400" dirty="0">
              <a:solidFill>
                <a:schemeClr val="accent2">
                  <a:lumMod val="50000"/>
                </a:schemeClr>
              </a:solidFill>
              <a:cs typeface="B Yekan" pitchFamily="2" charset="-78"/>
            </a:endParaRPr>
          </a:p>
        </p:txBody>
      </p:sp>
    </p:spTree>
    <p:extLst>
      <p:ext uri="{BB962C8B-B14F-4D97-AF65-F5344CB8AC3E}">
        <p14:creationId xmlns:p14="http://schemas.microsoft.com/office/powerpoint/2010/main" val="76255519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subTitle" idx="1"/>
          </p:nvPr>
        </p:nvSpPr>
        <p:spPr>
          <a:xfrm>
            <a:off x="899592" y="1412776"/>
            <a:ext cx="7776864" cy="3744912"/>
          </a:xfrm>
          <a:noFill/>
        </p:spPr>
        <p:txBody>
          <a:bodyPr vert="horz" lIns="91440" tIns="45720" rIns="91440" bIns="45720" rtlCol="1" anchor="ctr">
            <a:normAutofit fontScale="82500" lnSpcReduction="10000"/>
          </a:bodyPr>
          <a:lstStyle/>
          <a:p>
            <a:pPr rtl="0">
              <a:lnSpc>
                <a:spcPct val="130000"/>
              </a:lnSpc>
            </a:pPr>
            <a:r>
              <a:rPr lang="fa-IR" sz="5400" dirty="0">
                <a:solidFill>
                  <a:schemeClr val="accent2">
                    <a:lumMod val="50000"/>
                  </a:schemeClr>
                </a:solidFill>
                <a:cs typeface="B Yekan" pitchFamily="2" charset="-78"/>
              </a:rPr>
              <a:t>رژيم دارويي خط اول درمان مبتلايان به مالارياي فالسيپارم بدون </a:t>
            </a:r>
            <a:r>
              <a:rPr lang="fa-IR" sz="5400" dirty="0" smtClean="0">
                <a:solidFill>
                  <a:schemeClr val="accent2">
                    <a:lumMod val="50000"/>
                  </a:schemeClr>
                </a:solidFill>
                <a:cs typeface="B Yekan" pitchFamily="2" charset="-78"/>
              </a:rPr>
              <a:t>عارضه </a:t>
            </a:r>
          </a:p>
          <a:p>
            <a:pPr rtl="0">
              <a:lnSpc>
                <a:spcPct val="130000"/>
              </a:lnSpc>
            </a:pPr>
            <a:r>
              <a:rPr lang="en-US" sz="5400" dirty="0" smtClean="0">
                <a:solidFill>
                  <a:schemeClr val="accent2">
                    <a:lumMod val="50000"/>
                  </a:schemeClr>
                </a:solidFill>
                <a:cs typeface="B Yekan" pitchFamily="2" charset="-78"/>
              </a:rPr>
              <a:t> </a:t>
            </a:r>
            <a:r>
              <a:rPr lang="fa-IR" sz="5400" dirty="0" smtClean="0">
                <a:solidFill>
                  <a:schemeClr val="accent2">
                    <a:lumMod val="50000"/>
                  </a:schemeClr>
                </a:solidFill>
                <a:cs typeface="B Yekan" pitchFamily="2" charset="-78"/>
              </a:rPr>
              <a:t>(آرتسونت</a:t>
            </a:r>
            <a:endParaRPr lang="en-US" sz="5400" dirty="0" smtClean="0">
              <a:solidFill>
                <a:schemeClr val="accent2">
                  <a:lumMod val="50000"/>
                </a:schemeClr>
              </a:solidFill>
              <a:cs typeface="B Yekan" pitchFamily="2" charset="-78"/>
            </a:endParaRPr>
          </a:p>
          <a:p>
            <a:pPr rtl="0">
              <a:lnSpc>
                <a:spcPct val="130000"/>
              </a:lnSpc>
            </a:pPr>
            <a:r>
              <a:rPr lang="fa-IR" sz="5400" dirty="0" smtClean="0">
                <a:solidFill>
                  <a:schemeClr val="accent2">
                    <a:lumMod val="50000"/>
                  </a:schemeClr>
                </a:solidFill>
                <a:cs typeface="B Yekan" pitchFamily="2" charset="-78"/>
              </a:rPr>
              <a:t> </a:t>
            </a:r>
            <a:r>
              <a:rPr lang="fa-IR" sz="5400" dirty="0">
                <a:solidFill>
                  <a:schemeClr val="accent2">
                    <a:lumMod val="50000"/>
                  </a:schemeClr>
                </a:solidFill>
                <a:cs typeface="B Yekan" pitchFamily="2" charset="-78"/>
              </a:rPr>
              <a:t>و فنسيدار )</a:t>
            </a:r>
            <a:endParaRPr lang="en-US" sz="5400" dirty="0">
              <a:solidFill>
                <a:schemeClr val="accent2">
                  <a:lumMod val="50000"/>
                </a:schemeClr>
              </a:solidFill>
              <a:cs typeface="B Yekan" pitchFamily="2" charset="-78"/>
            </a:endParaRPr>
          </a:p>
        </p:txBody>
      </p:sp>
    </p:spTree>
    <p:extLst>
      <p:ext uri="{BB962C8B-B14F-4D97-AF65-F5344CB8AC3E}">
        <p14:creationId xmlns:p14="http://schemas.microsoft.com/office/powerpoint/2010/main" val="425424324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8951" name="Group 39"/>
          <p:cNvGraphicFramePr>
            <a:graphicFrameLocks noGrp="1"/>
          </p:cNvGraphicFramePr>
          <p:nvPr>
            <p:ph type="tbl" idx="1"/>
          </p:nvPr>
        </p:nvGraphicFramePr>
        <p:xfrm>
          <a:off x="468313" y="765175"/>
          <a:ext cx="8229600" cy="5599113"/>
        </p:xfrm>
        <a:graphic>
          <a:graphicData uri="http://schemas.openxmlformats.org/drawingml/2006/table">
            <a:tbl>
              <a:tblPr rtl="1"/>
              <a:tblGrid>
                <a:gridCol w="1306513"/>
                <a:gridCol w="1524000"/>
                <a:gridCol w="1727200"/>
                <a:gridCol w="1789112"/>
                <a:gridCol w="1882775"/>
              </a:tblGrid>
              <a:tr h="536630">
                <a:tc row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1" i="0" u="none" strike="noStrike" cap="none" normalizeH="0" baseline="0" dirty="0" smtClean="0">
                          <a:ln>
                            <a:noFill/>
                          </a:ln>
                          <a:solidFill>
                            <a:schemeClr val="bg1"/>
                          </a:solidFill>
                          <a:effectLst/>
                          <a:latin typeface="Arial" pitchFamily="34" charset="0"/>
                          <a:cs typeface="Zar" pitchFamily="2" charset="-78"/>
                        </a:rPr>
                        <a:t>        دارو</a:t>
                      </a:r>
                    </a:p>
                    <a:p>
                      <a:pPr marL="0" marR="0" lvl="0" indent="0" algn="r" defTabSz="914400" rtl="1" eaLnBrk="1" fontAlgn="base" latinLnBrk="0" hangingPunct="1">
                        <a:lnSpc>
                          <a:spcPct val="100000"/>
                        </a:lnSpc>
                        <a:spcBef>
                          <a:spcPct val="20000"/>
                        </a:spcBef>
                        <a:spcAft>
                          <a:spcPct val="0"/>
                        </a:spcAft>
                        <a:buClrTx/>
                        <a:buSzTx/>
                        <a:buFontTx/>
                        <a:buNone/>
                        <a:tabLst/>
                      </a:pPr>
                      <a:r>
                        <a:rPr kumimoji="0" lang="fa-IR" sz="2400" b="1" i="0" u="none" strike="noStrike" cap="none" normalizeH="0" baseline="0" dirty="0" smtClean="0">
                          <a:ln>
                            <a:noFill/>
                          </a:ln>
                          <a:solidFill>
                            <a:schemeClr val="bg1"/>
                          </a:solidFill>
                          <a:effectLst/>
                          <a:latin typeface="Arial" pitchFamily="34" charset="0"/>
                          <a:cs typeface="Zar" pitchFamily="2" charset="-78"/>
                        </a:rPr>
                        <a:t>روز</a:t>
                      </a:r>
                      <a:endParaRPr kumimoji="0" lang="en-US" sz="2400" b="1" i="0" u="none" strike="noStrike" cap="none" normalizeH="0" baseline="0" dirty="0" smtClean="0">
                        <a:ln>
                          <a:noFill/>
                        </a:ln>
                        <a:solidFill>
                          <a:schemeClr val="bg1"/>
                        </a:solidFill>
                        <a:effectLst/>
                        <a:latin typeface="Arial" pitchFamily="34" charset="0"/>
                        <a:cs typeface="Zar" pitchFamily="2" charset="-78"/>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grid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1" i="0" u="none" strike="noStrike" cap="none" normalizeH="0" baseline="0" smtClean="0">
                          <a:ln>
                            <a:noFill/>
                          </a:ln>
                          <a:solidFill>
                            <a:schemeClr val="bg1"/>
                          </a:solidFill>
                          <a:effectLst/>
                          <a:latin typeface="Arial" pitchFamily="34" charset="0"/>
                          <a:cs typeface="Zar" pitchFamily="2" charset="-78"/>
                        </a:rPr>
                        <a:t>بزرگسالان</a:t>
                      </a:r>
                      <a:endParaRPr kumimoji="0" lang="en-US" sz="2400" b="1" i="0" u="none" strike="noStrike" cap="none" normalizeH="0" baseline="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hMerge="1">
                  <a:txBody>
                    <a:bodyPr/>
                    <a:lstStyle/>
                    <a:p>
                      <a:pPr rtl="1"/>
                      <a:endParaRPr lang="fa-IR"/>
                    </a:p>
                  </a:txBody>
                  <a:tcPr/>
                </a:tc>
                <a:tc gridSpan="2">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400" b="1" i="0" u="none" strike="noStrike" cap="none" normalizeH="0" baseline="0" smtClean="0">
                          <a:ln>
                            <a:noFill/>
                          </a:ln>
                          <a:solidFill>
                            <a:schemeClr val="bg1"/>
                          </a:solidFill>
                          <a:effectLst/>
                          <a:latin typeface="Arial" pitchFamily="34" charset="0"/>
                          <a:cs typeface="Zar" pitchFamily="2" charset="-78"/>
                        </a:rPr>
                        <a:t>كودكان</a:t>
                      </a:r>
                      <a:endParaRPr kumimoji="0" lang="en-US" sz="2400" b="1" i="0" u="none" strike="noStrike" cap="none" normalizeH="0" baseline="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hMerge="1">
                  <a:txBody>
                    <a:bodyPr/>
                    <a:lstStyle/>
                    <a:p>
                      <a:pPr rtl="1"/>
                      <a:endParaRPr lang="fa-IR"/>
                    </a:p>
                  </a:txBody>
                  <a:tcPr/>
                </a:tc>
              </a:tr>
              <a:tr h="829141">
                <a:tc vMerge="1">
                  <a:txBody>
                    <a:bodyPr/>
                    <a:lstStyle/>
                    <a:p>
                      <a:pPr rtl="1"/>
                      <a:endParaRPr lang="fa-IR"/>
                    </a:p>
                  </a:txBody>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dirty="0" smtClean="0">
                          <a:ln>
                            <a:noFill/>
                          </a:ln>
                          <a:solidFill>
                            <a:schemeClr val="bg1"/>
                          </a:solidFill>
                          <a:effectLst/>
                          <a:latin typeface="Arial" pitchFamily="34" charset="0"/>
                          <a:cs typeface="Zar" pitchFamily="2" charset="-78"/>
                        </a:rPr>
                        <a:t>آرتسونت</a:t>
                      </a:r>
                      <a:endParaRPr kumimoji="0" lang="en-US" sz="2200" b="1" i="0" u="none" strike="noStrike" cap="none" normalizeH="0" baseline="0" dirty="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bg1"/>
                          </a:solidFill>
                          <a:effectLst/>
                          <a:latin typeface="Arial" pitchFamily="34" charset="0"/>
                          <a:cs typeface="Zar" pitchFamily="2" charset="-78"/>
                        </a:rPr>
                        <a:t>فنسيدار</a:t>
                      </a:r>
                      <a:endParaRPr kumimoji="0" lang="en-US" sz="2200" b="1" i="0" u="none" strike="noStrike" cap="none" normalizeH="0" baseline="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bg1"/>
                          </a:solidFill>
                          <a:effectLst/>
                          <a:latin typeface="Arial" pitchFamily="34" charset="0"/>
                          <a:cs typeface="Zar" pitchFamily="2" charset="-78"/>
                        </a:rPr>
                        <a:t>آرتسونت</a:t>
                      </a:r>
                      <a:endParaRPr kumimoji="0" lang="en-US" sz="2200" b="1" i="0" u="none" strike="noStrike" cap="none" normalizeH="0" baseline="0" smtClean="0">
                        <a:ln>
                          <a:noFill/>
                        </a:ln>
                        <a:solidFill>
                          <a:schemeClr val="bg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200" b="1" i="0" u="none" strike="noStrike" cap="none" normalizeH="0" baseline="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bg1"/>
                          </a:solidFill>
                          <a:effectLst/>
                          <a:latin typeface="Arial" pitchFamily="34" charset="0"/>
                          <a:cs typeface="Zar" pitchFamily="2" charset="-78"/>
                        </a:rPr>
                        <a:t>فنسيدار</a:t>
                      </a:r>
                      <a:endParaRPr kumimoji="0" lang="en-US" sz="2200" b="1" i="0" u="none" strike="noStrike" cap="none" normalizeH="0" baseline="0" smtClean="0">
                        <a:ln>
                          <a:noFill/>
                        </a:ln>
                        <a:solidFill>
                          <a:schemeClr val="bg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r>
              <a:tr h="1616240">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tx1"/>
                          </a:solidFill>
                          <a:effectLst/>
                          <a:latin typeface="Arial" pitchFamily="34" charset="0"/>
                          <a:cs typeface="Zar" pitchFamily="2" charset="-78"/>
                        </a:rPr>
                        <a:t>روز اول</a:t>
                      </a:r>
                      <a:endParaRPr kumimoji="0" lang="en-US" sz="22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200 ميلي‌گرم</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 قرص 100 ميلي گرمي)</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1500 ميلي‌گرم بر اساس جزء سولفادوكسين</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( 3 قرص )</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4 ميلي‌گرم / كيلوگرم وزن بدن</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25 ميلي‌گرم/ كيلوگرم وزن بدن</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(بر اساس جزء سولفادوكسين)</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1184396">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tx1"/>
                          </a:solidFill>
                          <a:effectLst/>
                          <a:latin typeface="Arial" pitchFamily="34" charset="0"/>
                          <a:cs typeface="Zar" pitchFamily="2" charset="-78"/>
                        </a:rPr>
                        <a:t>روز دوم</a:t>
                      </a:r>
                      <a:endParaRPr kumimoji="0" lang="en-US" sz="22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200 ميلي‌گرم</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 قرص 100 ميلي گرمي)</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000" b="1"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__</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4 ميلي‌گرم / كيلوگرم وزن بدن</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000" b="1"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__</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1432706">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200" b="1" i="0" u="none" strike="noStrike" cap="none" normalizeH="0" baseline="0" smtClean="0">
                          <a:ln>
                            <a:noFill/>
                          </a:ln>
                          <a:solidFill>
                            <a:schemeClr val="tx1"/>
                          </a:solidFill>
                          <a:effectLst/>
                          <a:latin typeface="Arial" pitchFamily="34" charset="0"/>
                          <a:cs typeface="Zar" pitchFamily="2" charset="-78"/>
                        </a:rPr>
                        <a:t>روز سوم</a:t>
                      </a:r>
                      <a:endParaRPr kumimoji="0" lang="en-US" sz="22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D3A7"/>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200 ميلي‌گرم</a:t>
                      </a: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(2 قرص 100 ميلي گرمي)</a:t>
                      </a:r>
                      <a:endParaRPr kumimoji="0" lang="en-US" sz="2000" b="1"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000" b="1"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__</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4 ميلي‌گرم / كيلوگرم وزن بدن</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100000"/>
                        </a:lnSpc>
                        <a:spcBef>
                          <a:spcPct val="20000"/>
                        </a:spcBef>
                        <a:spcAft>
                          <a:spcPct val="0"/>
                        </a:spcAft>
                        <a:buClrTx/>
                        <a:buSzTx/>
                        <a:buFontTx/>
                        <a:buNone/>
                        <a:tabLst/>
                      </a:pPr>
                      <a:endParaRPr kumimoji="0" lang="fa-IR" sz="2000" b="1" i="0" u="none" strike="noStrike" cap="none" normalizeH="0" baseline="0" smtClean="0">
                        <a:ln>
                          <a:noFill/>
                        </a:ln>
                        <a:solidFill>
                          <a:schemeClr val="tx1"/>
                        </a:solidFill>
                        <a:effectLst/>
                        <a:latin typeface="Arial" pitchFamily="34" charset="0"/>
                        <a:cs typeface="Zar" pitchFamily="2" charset="-78"/>
                      </a:endParaRPr>
                    </a:p>
                    <a:p>
                      <a:pPr marL="0" marR="0" lvl="0" indent="0" algn="ctr" defTabSz="914400" rtl="1" eaLnBrk="1" fontAlgn="base" latinLnBrk="0" hangingPunct="1">
                        <a:lnSpc>
                          <a:spcPct val="100000"/>
                        </a:lnSpc>
                        <a:spcBef>
                          <a:spcPct val="20000"/>
                        </a:spcBef>
                        <a:spcAft>
                          <a:spcPct val="0"/>
                        </a:spcAft>
                        <a:buClrTx/>
                        <a:buSzTx/>
                        <a:buFontTx/>
                        <a:buNone/>
                        <a:tabLst/>
                      </a:pPr>
                      <a:r>
                        <a:rPr kumimoji="0" lang="fa-IR" sz="2000" b="1" i="0" u="none" strike="noStrike" cap="none" normalizeH="0" baseline="0" smtClean="0">
                          <a:ln>
                            <a:noFill/>
                          </a:ln>
                          <a:solidFill>
                            <a:schemeClr val="tx1"/>
                          </a:solidFill>
                          <a:effectLst/>
                          <a:latin typeface="Arial" pitchFamily="34" charset="0"/>
                          <a:cs typeface="Zar" pitchFamily="2" charset="-78"/>
                        </a:rPr>
                        <a:t>__</a:t>
                      </a:r>
                      <a:endParaRPr kumimoji="0" lang="en-US" sz="2000" b="1" i="0" u="none" strike="noStrike" cap="none" normalizeH="0" baseline="0" smtClean="0">
                        <a:ln>
                          <a:noFill/>
                        </a:ln>
                        <a:solidFill>
                          <a:schemeClr val="tx1"/>
                        </a:solidFill>
                        <a:effectLst/>
                        <a:latin typeface="Arial" pitchFamily="34" charset="0"/>
                        <a:cs typeface="Zar" pitchFamily="2" charset="-78"/>
                      </a:endParaRPr>
                    </a:p>
                  </a:txBody>
                  <a:tcPr marT="45725" marB="4572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r>
            </a:tbl>
          </a:graphicData>
        </a:graphic>
      </p:graphicFrame>
      <p:sp>
        <p:nvSpPr>
          <p:cNvPr id="14373" name="Line 37"/>
          <p:cNvSpPr>
            <a:spLocks noChangeShapeType="1"/>
          </p:cNvSpPr>
          <p:nvPr/>
        </p:nvSpPr>
        <p:spPr bwMode="auto">
          <a:xfrm flipV="1">
            <a:off x="7388225" y="747713"/>
            <a:ext cx="1323975" cy="1089025"/>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endParaRPr lang="fa-IR"/>
          </a:p>
        </p:txBody>
      </p:sp>
    </p:spTree>
    <p:extLst>
      <p:ext uri="{BB962C8B-B14F-4D97-AF65-F5344CB8AC3E}">
        <p14:creationId xmlns:p14="http://schemas.microsoft.com/office/powerpoint/2010/main" val="368217200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414338"/>
            <a:ext cx="8229600" cy="1143000"/>
          </a:xfrm>
          <a:noFill/>
          <a:effectLst>
            <a:outerShdw dist="28398" dir="1593903" algn="ctr" rotWithShape="0">
              <a:schemeClr val="tx1">
                <a:alpha val="50000"/>
              </a:schemeClr>
            </a:outerShdw>
          </a:effectLst>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normAutofit fontScale="90000"/>
          </a:bodyPr>
          <a:lstStyle/>
          <a:p>
            <a:pPr rtl="0" eaLnBrk="1" hangingPunct="1"/>
            <a:r>
              <a:rPr lang="en-US" sz="3600" smtClean="0">
                <a:solidFill>
                  <a:schemeClr val="tx1"/>
                </a:solidFill>
                <a:latin typeface="Times New Roman" pitchFamily="18" charset="0"/>
                <a:cs typeface="Times New Roman" pitchFamily="18" charset="0"/>
              </a:rPr>
              <a:t>SULFADOXINE -  PYRIMETHANINE</a:t>
            </a:r>
            <a:br>
              <a:rPr lang="en-US" sz="3600" smtClean="0">
                <a:solidFill>
                  <a:schemeClr val="tx1"/>
                </a:solidFill>
                <a:latin typeface="Times New Roman" pitchFamily="18" charset="0"/>
                <a:cs typeface="Times New Roman" pitchFamily="18" charset="0"/>
              </a:rPr>
            </a:br>
            <a:r>
              <a:rPr lang="en-US" sz="3600" smtClean="0">
                <a:solidFill>
                  <a:schemeClr val="tx1"/>
                </a:solidFill>
                <a:latin typeface="Times New Roman" pitchFamily="18" charset="0"/>
                <a:cs typeface="Times New Roman" pitchFamily="18" charset="0"/>
              </a:rPr>
              <a:t>( Anti folate drug )</a:t>
            </a:r>
          </a:p>
        </p:txBody>
      </p:sp>
      <p:sp>
        <p:nvSpPr>
          <p:cNvPr id="29699" name="Rectangle 3"/>
          <p:cNvSpPr>
            <a:spLocks noGrp="1" noChangeArrowheads="1"/>
          </p:cNvSpPr>
          <p:nvPr>
            <p:ph type="body" idx="1"/>
          </p:nvPr>
        </p:nvSpPr>
        <p:spPr>
          <a:xfrm>
            <a:off x="179388" y="2320925"/>
            <a:ext cx="8713787" cy="3771900"/>
          </a:xfrm>
        </p:spPr>
        <p:txBody>
          <a:bodyPr/>
          <a:lstStyle/>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Tablets containing 500 mg of sulfadoxine and 25 mg of pyrimethamine. </a:t>
            </a:r>
          </a:p>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 Ampoules containing 500 mg of sulfadoxine and 5 mg of pyrimethamine in 2.5 ml of inject able solution. </a:t>
            </a:r>
          </a:p>
        </p:txBody>
      </p:sp>
    </p:spTree>
    <p:extLst>
      <p:ext uri="{BB962C8B-B14F-4D97-AF65-F5344CB8AC3E}">
        <p14:creationId xmlns:p14="http://schemas.microsoft.com/office/powerpoint/2010/main" val="365292454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457200" y="414338"/>
            <a:ext cx="8229600" cy="1143000"/>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normAutofit fontScale="90000"/>
          </a:bodyPr>
          <a:lstStyle/>
          <a:p>
            <a:pPr rtl="0" eaLnBrk="1" hangingPunct="1"/>
            <a:r>
              <a:rPr lang="en-US" smtClean="0">
                <a:solidFill>
                  <a:schemeClr val="tx1"/>
                </a:solidFill>
                <a:latin typeface="Times New Roman" pitchFamily="18" charset="0"/>
                <a:cs typeface="Times New Roman" pitchFamily="18" charset="0"/>
              </a:rPr>
              <a:t>Efficacy :</a:t>
            </a:r>
            <a:r>
              <a:rPr lang="en-US" sz="3600" smtClean="0">
                <a:solidFill>
                  <a:schemeClr val="tx1"/>
                </a:solidFill>
                <a:latin typeface="Times New Roman" pitchFamily="18" charset="0"/>
                <a:cs typeface="Times New Roman" pitchFamily="18" charset="0"/>
              </a:rPr>
              <a:t/>
            </a:r>
            <a:br>
              <a:rPr lang="en-US" sz="3600" smtClean="0">
                <a:solidFill>
                  <a:schemeClr val="tx1"/>
                </a:solidFill>
                <a:latin typeface="Times New Roman" pitchFamily="18" charset="0"/>
                <a:cs typeface="Times New Roman" pitchFamily="18" charset="0"/>
              </a:rPr>
            </a:br>
            <a:r>
              <a:rPr lang="en-US" sz="3600" smtClean="0">
                <a:solidFill>
                  <a:schemeClr val="tx1"/>
                </a:solidFill>
                <a:latin typeface="Times New Roman" pitchFamily="18" charset="0"/>
                <a:cs typeface="Times New Roman" pitchFamily="18" charset="0"/>
              </a:rPr>
              <a:t> </a:t>
            </a:r>
            <a:r>
              <a:rPr lang="en-US" sz="2400" smtClean="0">
                <a:solidFill>
                  <a:schemeClr val="tx1"/>
                </a:solidFill>
                <a:latin typeface="Times New Roman" pitchFamily="18" charset="0"/>
                <a:cs typeface="Times New Roman" pitchFamily="18" charset="0"/>
              </a:rPr>
              <a:t>SULFADOXINE -  PYRIMETHANINE</a:t>
            </a:r>
          </a:p>
        </p:txBody>
      </p:sp>
      <p:sp>
        <p:nvSpPr>
          <p:cNvPr id="30723" name="Rectangle 3"/>
          <p:cNvSpPr>
            <a:spLocks noGrp="1" noChangeArrowheads="1"/>
          </p:cNvSpPr>
          <p:nvPr>
            <p:ph type="body" idx="1"/>
          </p:nvPr>
        </p:nvSpPr>
        <p:spPr>
          <a:xfrm>
            <a:off x="395288" y="2320925"/>
            <a:ext cx="8229600" cy="3771900"/>
          </a:xfrm>
        </p:spPr>
        <p:txBody>
          <a:bodyPr/>
          <a:lstStyle/>
          <a:p>
            <a:pPr algn="l" rtl="0" eaLnBrk="1" hangingPunct="1">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Fansidar is highly active blood schizonticides against P.F but are less effective against other plasmodium species. </a:t>
            </a:r>
          </a:p>
          <a:p>
            <a:pPr algn="l" rtl="0" eaLnBrk="1" hangingPunct="1">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 No cross – resistance with 4 – aminoquinnolines , mefloquine , quinine , halofantrine or artemisinin  derivatives. </a:t>
            </a:r>
          </a:p>
          <a:p>
            <a:pPr algn="l" rtl="0" eaLnBrk="1" hangingPunct="1">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 fansidur do not have gametocytocidal activity. </a:t>
            </a:r>
          </a:p>
        </p:txBody>
      </p:sp>
    </p:spTree>
    <p:extLst>
      <p:ext uri="{BB962C8B-B14F-4D97-AF65-F5344CB8AC3E}">
        <p14:creationId xmlns:p14="http://schemas.microsoft.com/office/powerpoint/2010/main" val="231193504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subTitle" idx="1"/>
          </p:nvPr>
        </p:nvSpPr>
        <p:spPr>
          <a:xfrm>
            <a:off x="1403350" y="2060575"/>
            <a:ext cx="6400800" cy="3529013"/>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eaLnBrk="1" hangingPunct="1">
              <a:lnSpc>
                <a:spcPct val="130000"/>
              </a:lnSpc>
            </a:pPr>
            <a:r>
              <a:rPr lang="en-US" sz="3600" smtClean="0">
                <a:solidFill>
                  <a:srgbClr val="4600AC"/>
                </a:solidFill>
                <a:latin typeface="Times New Roman" pitchFamily="18" charset="0"/>
                <a:cs typeface="Times New Roman" pitchFamily="18" charset="0"/>
              </a:rPr>
              <a:t>The long half – life of fansidar provides a potent selective  pressure for parasite resistance in area of high transmission.</a:t>
            </a:r>
          </a:p>
        </p:txBody>
      </p:sp>
      <p:sp>
        <p:nvSpPr>
          <p:cNvPr id="31747" name="Rectangle 3"/>
          <p:cNvSpPr>
            <a:spLocks noGrp="1" noChangeArrowheads="1"/>
          </p:cNvSpPr>
          <p:nvPr>
            <p:ph type="ctrTitle"/>
          </p:nvPr>
        </p:nvSpPr>
        <p:spPr>
          <a:xfrm>
            <a:off x="827088" y="692150"/>
            <a:ext cx="7772400" cy="865188"/>
          </a:xfrm>
        </p:spPr>
        <p:txBody>
          <a:bodyPr/>
          <a:lstStyle/>
          <a:p>
            <a:pPr eaLnBrk="1" hangingPunct="1"/>
            <a:r>
              <a:rPr lang="en-US" sz="2400" smtClean="0">
                <a:solidFill>
                  <a:schemeClr val="tx1"/>
                </a:solidFill>
                <a:latin typeface="Times New Roman" pitchFamily="18" charset="0"/>
                <a:cs typeface="Times New Roman" pitchFamily="18" charset="0"/>
              </a:rPr>
              <a:t>SULFADOXINE -  PYRIMETHANINE</a:t>
            </a:r>
          </a:p>
        </p:txBody>
      </p:sp>
    </p:spTree>
    <p:extLst>
      <p:ext uri="{BB962C8B-B14F-4D97-AF65-F5344CB8AC3E}">
        <p14:creationId xmlns:p14="http://schemas.microsoft.com/office/powerpoint/2010/main" val="421264774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414338"/>
            <a:ext cx="8229600" cy="1430337"/>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normAutofit fontScale="90000"/>
          </a:bodyPr>
          <a:lstStyle/>
          <a:p>
            <a:pPr rtl="0" eaLnBrk="1" hangingPunct="1"/>
            <a:r>
              <a:rPr lang="en-US" sz="4800" smtClean="0">
                <a:solidFill>
                  <a:schemeClr val="tx1"/>
                </a:solidFill>
                <a:latin typeface="Times New Roman" pitchFamily="18" charset="0"/>
                <a:cs typeface="Times New Roman" pitchFamily="18" charset="0"/>
              </a:rPr>
              <a:t>use :</a:t>
            </a:r>
            <a:br>
              <a:rPr lang="en-US" sz="4800" smtClean="0">
                <a:solidFill>
                  <a:schemeClr val="tx1"/>
                </a:solidFill>
                <a:latin typeface="Times New Roman" pitchFamily="18" charset="0"/>
                <a:cs typeface="Times New Roman" pitchFamily="18" charset="0"/>
              </a:rPr>
            </a:br>
            <a:r>
              <a:rPr lang="en-US" sz="4800" smtClean="0">
                <a:solidFill>
                  <a:schemeClr val="tx1"/>
                </a:solidFill>
                <a:latin typeface="Times New Roman" pitchFamily="18" charset="0"/>
                <a:cs typeface="Times New Roman" pitchFamily="18" charset="0"/>
              </a:rPr>
              <a:t> </a:t>
            </a:r>
            <a:r>
              <a:rPr lang="en-US" sz="2400" smtClean="0">
                <a:solidFill>
                  <a:schemeClr val="tx1"/>
                </a:solidFill>
                <a:latin typeface="Times New Roman" pitchFamily="18" charset="0"/>
                <a:cs typeface="Times New Roman" pitchFamily="18" charset="0"/>
              </a:rPr>
              <a:t>SULFADOXINE -  PYRIMETHANINE</a:t>
            </a:r>
          </a:p>
        </p:txBody>
      </p:sp>
      <p:sp>
        <p:nvSpPr>
          <p:cNvPr id="32771" name="Rectangle 3"/>
          <p:cNvSpPr>
            <a:spLocks noGrp="1" noChangeArrowheads="1"/>
          </p:cNvSpPr>
          <p:nvPr>
            <p:ph type="body" idx="1"/>
          </p:nvPr>
        </p:nvSpPr>
        <p:spPr>
          <a:xfrm>
            <a:off x="395288" y="2320925"/>
            <a:ext cx="8229600" cy="3771900"/>
          </a:xfrm>
        </p:spPr>
        <p:txBody>
          <a:bodyPr/>
          <a:lstStyle/>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Fansidar have been successfully used in areas with highly developed p. falciparum resistance to CQ and during malaria epidemics.</a:t>
            </a:r>
          </a:p>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 compliance is high since they offer single dose therapy. </a:t>
            </a:r>
          </a:p>
        </p:txBody>
      </p:sp>
    </p:spTree>
    <p:extLst>
      <p:ext uri="{BB962C8B-B14F-4D97-AF65-F5344CB8AC3E}">
        <p14:creationId xmlns:p14="http://schemas.microsoft.com/office/powerpoint/2010/main" val="232855370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subTitle" idx="1"/>
          </p:nvPr>
        </p:nvSpPr>
        <p:spPr>
          <a:xfrm>
            <a:off x="1403350" y="2060575"/>
            <a:ext cx="6400800" cy="3529013"/>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eaLnBrk="1" hangingPunct="1">
              <a:lnSpc>
                <a:spcPct val="130000"/>
              </a:lnSpc>
            </a:pPr>
            <a:r>
              <a:rPr lang="en-US" sz="3600" smtClean="0">
                <a:solidFill>
                  <a:srgbClr val="4600AC"/>
                </a:solidFill>
                <a:latin typeface="Times New Roman" pitchFamily="18" charset="0"/>
                <a:cs typeface="Times New Roman" pitchFamily="18" charset="0"/>
              </a:rPr>
              <a:t>Folic acid , even in physiological doses , administered concurrently with fansidar , can antagonize the action of sulfadoxine.  </a:t>
            </a:r>
          </a:p>
        </p:txBody>
      </p:sp>
      <p:sp>
        <p:nvSpPr>
          <p:cNvPr id="33795" name="Rectangle 3"/>
          <p:cNvSpPr>
            <a:spLocks noGrp="1" noChangeArrowheads="1"/>
          </p:cNvSpPr>
          <p:nvPr>
            <p:ph type="ctrTitle"/>
          </p:nvPr>
        </p:nvSpPr>
        <p:spPr>
          <a:xfrm>
            <a:off x="827088" y="692150"/>
            <a:ext cx="7772400" cy="865188"/>
          </a:xfrm>
        </p:spPr>
        <p:txBody>
          <a:bodyPr/>
          <a:lstStyle/>
          <a:p>
            <a:pPr eaLnBrk="1" hangingPunct="1"/>
            <a:r>
              <a:rPr lang="en-US" sz="2400" smtClean="0">
                <a:solidFill>
                  <a:schemeClr val="tx1"/>
                </a:solidFill>
                <a:latin typeface="Times New Roman" pitchFamily="18" charset="0"/>
                <a:cs typeface="Times New Roman" pitchFamily="18" charset="0"/>
              </a:rPr>
              <a:t>SULFADOXINE -  PYRIMETHANINE</a:t>
            </a:r>
          </a:p>
        </p:txBody>
      </p:sp>
    </p:spTree>
    <p:extLst>
      <p:ext uri="{BB962C8B-B14F-4D97-AF65-F5344CB8AC3E}">
        <p14:creationId xmlns:p14="http://schemas.microsoft.com/office/powerpoint/2010/main" val="393585062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68313" y="333375"/>
            <a:ext cx="8229600" cy="1557338"/>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lstStyle/>
          <a:p>
            <a:pPr rtl="0" eaLnBrk="1" hangingPunct="1"/>
            <a:r>
              <a:rPr lang="en-US" sz="4800" smtClean="0">
                <a:solidFill>
                  <a:schemeClr val="tx1"/>
                </a:solidFill>
                <a:latin typeface="Times New Roman" pitchFamily="18" charset="0"/>
                <a:cs typeface="Times New Roman" pitchFamily="18" charset="0"/>
              </a:rPr>
              <a:t>Recommended treatment :</a:t>
            </a:r>
            <a:r>
              <a:rPr lang="en-US" smtClean="0">
                <a:solidFill>
                  <a:schemeClr val="tx1"/>
                </a:solidFill>
                <a:latin typeface="Times New Roman" pitchFamily="18" charset="0"/>
                <a:cs typeface="Times New Roman" pitchFamily="18" charset="0"/>
              </a:rPr>
              <a:t/>
            </a:r>
            <a:br>
              <a:rPr lang="en-US" smtClean="0">
                <a:solidFill>
                  <a:schemeClr val="tx1"/>
                </a:solidFill>
                <a:latin typeface="Times New Roman" pitchFamily="18" charset="0"/>
                <a:cs typeface="Times New Roman" pitchFamily="18" charset="0"/>
              </a:rPr>
            </a:br>
            <a:r>
              <a:rPr lang="en-US" smtClean="0">
                <a:solidFill>
                  <a:schemeClr val="tx1"/>
                </a:solidFill>
                <a:latin typeface="Times New Roman" pitchFamily="18" charset="0"/>
                <a:cs typeface="Times New Roman" pitchFamily="18" charset="0"/>
              </a:rPr>
              <a:t> </a:t>
            </a:r>
            <a:r>
              <a:rPr lang="en-US" sz="2800" smtClean="0">
                <a:solidFill>
                  <a:schemeClr val="tx1"/>
                </a:solidFill>
                <a:latin typeface="Times New Roman" pitchFamily="18" charset="0"/>
                <a:cs typeface="Times New Roman" pitchFamily="18" charset="0"/>
              </a:rPr>
              <a:t>SULFADOXINE -  PYRIMETHANINE</a:t>
            </a:r>
          </a:p>
        </p:txBody>
      </p:sp>
      <p:sp>
        <p:nvSpPr>
          <p:cNvPr id="34819" name="Rectangle 3"/>
          <p:cNvSpPr>
            <a:spLocks noGrp="1" noChangeArrowheads="1"/>
          </p:cNvSpPr>
          <p:nvPr>
            <p:ph type="body" idx="1"/>
          </p:nvPr>
        </p:nvSpPr>
        <p:spPr>
          <a:xfrm>
            <a:off x="395288" y="2320925"/>
            <a:ext cx="8229600" cy="3771900"/>
          </a:xfrm>
        </p:spPr>
        <p:txBody>
          <a:bodyPr/>
          <a:lstStyle/>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Fansidar are recommended  as single adult doses of 1500 mg of sulfa drug plus 75 mg pyrimethamine. </a:t>
            </a:r>
          </a:p>
          <a:p>
            <a:pPr algn="l" rtl="0" eaLnBrk="1" hangingPunct="1">
              <a:buClr>
                <a:srgbClr val="A50021"/>
              </a:buClr>
              <a:buFont typeface="Wingdings" pitchFamily="2" charset="2"/>
              <a:buChar char="§"/>
            </a:pPr>
            <a:r>
              <a:rPr lang="en-US" sz="3600" smtClean="0">
                <a:solidFill>
                  <a:srgbClr val="4600AC"/>
                </a:solidFill>
                <a:latin typeface="Times New Roman" pitchFamily="18" charset="0"/>
                <a:cs typeface="Times New Roman" pitchFamily="18" charset="0"/>
              </a:rPr>
              <a:t> This comprises 3 tablets. </a:t>
            </a:r>
          </a:p>
        </p:txBody>
      </p:sp>
    </p:spTree>
    <p:extLst>
      <p:ext uri="{BB962C8B-B14F-4D97-AF65-F5344CB8AC3E}">
        <p14:creationId xmlns:p14="http://schemas.microsoft.com/office/powerpoint/2010/main" val="151939406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68313" y="260350"/>
            <a:ext cx="8229600" cy="1557338"/>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lstStyle/>
          <a:p>
            <a:pPr rtl="0" eaLnBrk="1" hangingPunct="1"/>
            <a:r>
              <a:rPr lang="en-US" sz="4800" smtClean="0">
                <a:solidFill>
                  <a:schemeClr val="tx1"/>
                </a:solidFill>
                <a:latin typeface="Times New Roman" pitchFamily="18" charset="0"/>
                <a:cs typeface="Times New Roman" pitchFamily="18" charset="0"/>
              </a:rPr>
              <a:t>Adverse effects :</a:t>
            </a:r>
            <a:r>
              <a:rPr lang="en-US" smtClean="0">
                <a:solidFill>
                  <a:schemeClr val="tx1"/>
                </a:solidFill>
                <a:latin typeface="Times New Roman" pitchFamily="18" charset="0"/>
                <a:cs typeface="Times New Roman" pitchFamily="18" charset="0"/>
              </a:rPr>
              <a:t/>
            </a:r>
            <a:br>
              <a:rPr lang="en-US" smtClean="0">
                <a:solidFill>
                  <a:schemeClr val="tx1"/>
                </a:solidFill>
                <a:latin typeface="Times New Roman" pitchFamily="18" charset="0"/>
                <a:cs typeface="Times New Roman" pitchFamily="18" charset="0"/>
              </a:rPr>
            </a:br>
            <a:r>
              <a:rPr lang="en-US" smtClean="0">
                <a:solidFill>
                  <a:schemeClr val="tx1"/>
                </a:solidFill>
                <a:latin typeface="Times New Roman" pitchFamily="18" charset="0"/>
                <a:cs typeface="Times New Roman" pitchFamily="18" charset="0"/>
              </a:rPr>
              <a:t> </a:t>
            </a:r>
            <a:r>
              <a:rPr lang="en-US" sz="2800" smtClean="0">
                <a:solidFill>
                  <a:schemeClr val="tx1"/>
                </a:solidFill>
                <a:latin typeface="Times New Roman" pitchFamily="18" charset="0"/>
                <a:cs typeface="Times New Roman" pitchFamily="18" charset="0"/>
              </a:rPr>
              <a:t>SULFADOXINE -  PYRIMETHANINE</a:t>
            </a:r>
          </a:p>
        </p:txBody>
      </p:sp>
      <p:sp>
        <p:nvSpPr>
          <p:cNvPr id="38915" name="Rectangle 3"/>
          <p:cNvSpPr>
            <a:spLocks noGrp="1" noChangeArrowheads="1"/>
          </p:cNvSpPr>
          <p:nvPr>
            <p:ph type="body" idx="1"/>
          </p:nvPr>
        </p:nvSpPr>
        <p:spPr>
          <a:xfrm>
            <a:off x="395288" y="2320925"/>
            <a:ext cx="8229600" cy="3916363"/>
          </a:xfrm>
        </p:spPr>
        <p:txBody>
          <a:bodyPr/>
          <a:lstStyle/>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Fansidar are generally well tolerated when used at the recommended doses for malaria therapy.</a:t>
            </a:r>
          </a:p>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 The most serious events are associated with hypersensitivity to the sulfa component , involving the skin and mucous membranes and normally occurring after repeated administration.</a:t>
            </a:r>
          </a:p>
        </p:txBody>
      </p:sp>
    </p:spTree>
    <p:extLst>
      <p:ext uri="{BB962C8B-B14F-4D97-AF65-F5344CB8AC3E}">
        <p14:creationId xmlns:p14="http://schemas.microsoft.com/office/powerpoint/2010/main" val="12850147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457200" y="414338"/>
            <a:ext cx="8229600" cy="1143000"/>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lstStyle/>
          <a:p>
            <a:pPr rtl="0" eaLnBrk="1" hangingPunct="1"/>
            <a:r>
              <a:rPr lang="en-US" sz="4000" smtClean="0">
                <a:solidFill>
                  <a:schemeClr val="tx1"/>
                </a:solidFill>
                <a:latin typeface="Times New Roman" pitchFamily="18" charset="0"/>
                <a:cs typeface="Times New Roman" pitchFamily="18" charset="0"/>
              </a:rPr>
              <a:t>Contraindication : </a:t>
            </a:r>
            <a:br>
              <a:rPr lang="en-US" sz="4000" smtClean="0">
                <a:solidFill>
                  <a:schemeClr val="tx1"/>
                </a:solidFill>
                <a:latin typeface="Times New Roman" pitchFamily="18" charset="0"/>
                <a:cs typeface="Times New Roman" pitchFamily="18" charset="0"/>
              </a:rPr>
            </a:br>
            <a:r>
              <a:rPr lang="en-US" sz="2400" smtClean="0">
                <a:solidFill>
                  <a:schemeClr val="tx1"/>
                </a:solidFill>
                <a:latin typeface="Times New Roman" pitchFamily="18" charset="0"/>
                <a:cs typeface="Times New Roman" pitchFamily="18" charset="0"/>
              </a:rPr>
              <a:t>SULFADOXINE -  PYRIMETHANINE</a:t>
            </a:r>
          </a:p>
        </p:txBody>
      </p:sp>
      <p:sp>
        <p:nvSpPr>
          <p:cNvPr id="40963" name="Rectangle 3"/>
          <p:cNvSpPr>
            <a:spLocks noGrp="1" noChangeArrowheads="1"/>
          </p:cNvSpPr>
          <p:nvPr>
            <p:ph type="body" idx="1"/>
          </p:nvPr>
        </p:nvSpPr>
        <p:spPr>
          <a:xfrm>
            <a:off x="395288" y="2320925"/>
            <a:ext cx="8229600" cy="3771900"/>
          </a:xfrm>
        </p:spPr>
        <p:txBody>
          <a:bodyPr/>
          <a:lstStyle/>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In persons with know hypersensitivity to sulfa drug or pyrimethamine.</a:t>
            </a:r>
          </a:p>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 for chemoprophylaxis.</a:t>
            </a:r>
          </a:p>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In  persons with severe hepatic or renal dysfunction.</a:t>
            </a:r>
          </a:p>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 in infants in the first two months of life.</a:t>
            </a:r>
          </a:p>
          <a:p>
            <a:pPr algn="l" rtl="0" eaLnBrk="1" hangingPunct="1">
              <a:lnSpc>
                <a:spcPct val="90000"/>
              </a:lnSpc>
              <a:buClr>
                <a:srgbClr val="A50021"/>
              </a:buClr>
              <a:buFont typeface="Wingdings" pitchFamily="2" charset="2"/>
              <a:buChar char="§"/>
            </a:pPr>
            <a:r>
              <a:rPr lang="en-US" smtClean="0">
                <a:solidFill>
                  <a:srgbClr val="4600AC"/>
                </a:solidFill>
                <a:latin typeface="Times New Roman" pitchFamily="18" charset="0"/>
                <a:cs typeface="Times New Roman" pitchFamily="18" charset="0"/>
              </a:rPr>
              <a:t>Pts with G6PD</a:t>
            </a:r>
          </a:p>
        </p:txBody>
      </p:sp>
    </p:spTree>
    <p:extLst>
      <p:ext uri="{BB962C8B-B14F-4D97-AF65-F5344CB8AC3E}">
        <p14:creationId xmlns:p14="http://schemas.microsoft.com/office/powerpoint/2010/main" val="377393614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Grp="1" noChangeArrowheads="1"/>
          </p:cNvSpPr>
          <p:nvPr>
            <p:ph type="title"/>
          </p:nvPr>
        </p:nvSpPr>
        <p:spPr>
          <a:xfrm>
            <a:off x="457200" y="414338"/>
            <a:ext cx="8229600" cy="1143000"/>
          </a:xfrm>
          <a:noFill/>
          <a:effectLst>
            <a:outerShdw dist="28398" dir="1593903" algn="ctr" rotWithShape="0">
              <a:schemeClr val="tx1">
                <a:alpha val="50000"/>
              </a:schemeClr>
            </a:outerShdw>
          </a:effectLst>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rtl="0" eaLnBrk="1" hangingPunct="1"/>
            <a:r>
              <a:rPr lang="en-US" sz="4800" smtClean="0">
                <a:solidFill>
                  <a:schemeClr val="tx1"/>
                </a:solidFill>
                <a:latin typeface="Times New Roman" pitchFamily="18" charset="0"/>
                <a:cs typeface="Times New Roman" pitchFamily="18" charset="0"/>
              </a:rPr>
              <a:t>ARTRSUNATE :</a:t>
            </a:r>
          </a:p>
        </p:txBody>
      </p:sp>
      <p:sp>
        <p:nvSpPr>
          <p:cNvPr id="93187" name="Rectangle 3"/>
          <p:cNvSpPr>
            <a:spLocks noGrp="1" noChangeArrowheads="1"/>
          </p:cNvSpPr>
          <p:nvPr>
            <p:ph type="body" idx="1"/>
          </p:nvPr>
        </p:nvSpPr>
        <p:spPr>
          <a:xfrm>
            <a:off x="395288" y="2320925"/>
            <a:ext cx="8229600" cy="3844925"/>
          </a:xfrm>
        </p:spPr>
        <p:txBody>
          <a:bodyPr/>
          <a:lstStyle/>
          <a:p>
            <a:pPr algn="l" rtl="0" eaLnBrk="1" hangingPunct="1">
              <a:buClr>
                <a:srgbClr val="A50021"/>
              </a:buClr>
            </a:pPr>
            <a:r>
              <a:rPr lang="en-US" sz="3600" smtClean="0">
                <a:solidFill>
                  <a:srgbClr val="4600AC"/>
                </a:solidFill>
                <a:latin typeface="Times New Roman" pitchFamily="18" charset="0"/>
                <a:cs typeface="Times New Roman" pitchFamily="18" charset="0"/>
              </a:rPr>
              <a:t>Tablets containing 50 mg or 200 mg of sodium artesunate.</a:t>
            </a:r>
          </a:p>
          <a:p>
            <a:pPr algn="l" rtl="0" eaLnBrk="1" hangingPunct="1">
              <a:buClr>
                <a:srgbClr val="A50021"/>
              </a:buClr>
            </a:pPr>
            <a:r>
              <a:rPr lang="en-US" sz="3600" smtClean="0">
                <a:solidFill>
                  <a:srgbClr val="4600AC"/>
                </a:solidFill>
                <a:latin typeface="Times New Roman" pitchFamily="18" charset="0"/>
                <a:cs typeface="Times New Roman" pitchFamily="18" charset="0"/>
              </a:rPr>
              <a:t>Ampoules for IM or IV injection 60 mg of sodium artesunate in 1 ml solution. </a:t>
            </a:r>
          </a:p>
          <a:p>
            <a:pPr algn="l" rtl="0" eaLnBrk="1" hangingPunct="1">
              <a:buClr>
                <a:srgbClr val="A50021"/>
              </a:buClr>
            </a:pPr>
            <a:r>
              <a:rPr lang="en-US" sz="3600" smtClean="0">
                <a:solidFill>
                  <a:srgbClr val="4600AC"/>
                </a:solidFill>
                <a:latin typeface="Times New Roman" pitchFamily="18" charset="0"/>
                <a:cs typeface="Times New Roman" pitchFamily="18" charset="0"/>
              </a:rPr>
              <a:t>Suppositories.</a:t>
            </a:r>
          </a:p>
          <a:p>
            <a:pPr algn="l" rtl="0" eaLnBrk="1" hangingPunct="1">
              <a:buClr>
                <a:srgbClr val="A50021"/>
              </a:buClr>
            </a:pPr>
            <a:r>
              <a:rPr lang="en-US" sz="3600" smtClean="0">
                <a:solidFill>
                  <a:srgbClr val="4600AC"/>
                </a:solidFill>
                <a:latin typeface="Times New Roman" pitchFamily="18" charset="0"/>
                <a:cs typeface="Times New Roman" pitchFamily="18" charset="0"/>
              </a:rPr>
              <a:t>Rectal capsules 100 mg or 400 mg.</a:t>
            </a:r>
          </a:p>
        </p:txBody>
      </p:sp>
    </p:spTree>
    <p:extLst>
      <p:ext uri="{BB962C8B-B14F-4D97-AF65-F5344CB8AC3E}">
        <p14:creationId xmlns:p14="http://schemas.microsoft.com/office/powerpoint/2010/main" val="256235765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subTitle" idx="1"/>
          </p:nvPr>
        </p:nvSpPr>
        <p:spPr>
          <a:xfrm>
            <a:off x="755650" y="2420938"/>
            <a:ext cx="7272338" cy="3529012"/>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algn="l" rtl="0" eaLnBrk="1" hangingPunct="1">
              <a:buClr>
                <a:srgbClr val="A50021"/>
              </a:buClr>
              <a:buFontTx/>
              <a:buChar char="•"/>
            </a:pPr>
            <a:r>
              <a:rPr lang="en-US" sz="3600" smtClean="0">
                <a:solidFill>
                  <a:srgbClr val="4600AC"/>
                </a:solidFill>
                <a:latin typeface="Times New Roman" pitchFamily="18" charset="0"/>
                <a:cs typeface="Times New Roman" pitchFamily="18" charset="0"/>
              </a:rPr>
              <a:t>Effective against P.f resistant to all other drug.</a:t>
            </a:r>
          </a:p>
          <a:p>
            <a:pPr algn="l" rtl="0" eaLnBrk="1" hangingPunct="1">
              <a:buClr>
                <a:srgbClr val="A50021"/>
              </a:buClr>
              <a:buFontTx/>
              <a:buChar char="•"/>
            </a:pPr>
            <a:r>
              <a:rPr lang="en-US" sz="3600" smtClean="0">
                <a:solidFill>
                  <a:srgbClr val="4600AC"/>
                </a:solidFill>
                <a:latin typeface="Times New Roman" pitchFamily="18" charset="0"/>
                <a:cs typeface="Times New Roman" pitchFamily="18" charset="0"/>
              </a:rPr>
              <a:t>It is not hypnozoiticidal. </a:t>
            </a:r>
          </a:p>
          <a:p>
            <a:pPr algn="l" rtl="0" eaLnBrk="1" hangingPunct="1">
              <a:buClr>
                <a:srgbClr val="A50021"/>
              </a:buClr>
              <a:buFontTx/>
              <a:buChar char="•"/>
            </a:pPr>
            <a:r>
              <a:rPr lang="en-US" sz="3600" smtClean="0">
                <a:solidFill>
                  <a:srgbClr val="4600AC"/>
                </a:solidFill>
                <a:latin typeface="Times New Roman" pitchFamily="18" charset="0"/>
                <a:cs typeface="Times New Roman" pitchFamily="18" charset="0"/>
              </a:rPr>
              <a:t>It reduces gametocyte carriage.</a:t>
            </a:r>
          </a:p>
          <a:p>
            <a:pPr eaLnBrk="1" hangingPunct="1">
              <a:lnSpc>
                <a:spcPct val="130000"/>
              </a:lnSpc>
              <a:buClr>
                <a:srgbClr val="A50021"/>
              </a:buClr>
              <a:buFontTx/>
              <a:buChar char="•"/>
            </a:pPr>
            <a:endParaRPr lang="en-US" sz="3600" smtClean="0">
              <a:solidFill>
                <a:srgbClr val="4600AC"/>
              </a:solidFill>
              <a:latin typeface="Times New Roman" pitchFamily="18" charset="0"/>
              <a:cs typeface="Times New Roman" pitchFamily="18" charset="0"/>
            </a:endParaRPr>
          </a:p>
        </p:txBody>
      </p:sp>
      <p:sp>
        <p:nvSpPr>
          <p:cNvPr id="94211" name="Rectangle 3"/>
          <p:cNvSpPr>
            <a:spLocks noGrp="1" noChangeArrowheads="1"/>
          </p:cNvSpPr>
          <p:nvPr>
            <p:ph type="ctrTitle"/>
          </p:nvPr>
        </p:nvSpPr>
        <p:spPr>
          <a:xfrm>
            <a:off x="468313" y="476250"/>
            <a:ext cx="7772400" cy="1470025"/>
          </a:xfrm>
        </p:spPr>
        <p:txBody>
          <a:bodyPr/>
          <a:lstStyle/>
          <a:p>
            <a:pPr eaLnBrk="1" hangingPunct="1"/>
            <a:r>
              <a:rPr lang="en-US" smtClean="0">
                <a:solidFill>
                  <a:schemeClr val="tx1"/>
                </a:solidFill>
                <a:latin typeface="Times New Roman" pitchFamily="18" charset="0"/>
                <a:cs typeface="Times New Roman" pitchFamily="18" charset="0"/>
              </a:rPr>
              <a:t>Efficacy  :</a:t>
            </a:r>
            <a:br>
              <a:rPr lang="en-US" smtClean="0">
                <a:solidFill>
                  <a:schemeClr val="tx1"/>
                </a:solidFill>
                <a:latin typeface="Times New Roman" pitchFamily="18" charset="0"/>
                <a:cs typeface="Times New Roman" pitchFamily="18" charset="0"/>
              </a:rPr>
            </a:br>
            <a:r>
              <a:rPr lang="en-US" smtClean="0">
                <a:solidFill>
                  <a:schemeClr val="tx1"/>
                </a:solidFill>
                <a:latin typeface="Times New Roman" pitchFamily="18" charset="0"/>
                <a:cs typeface="Times New Roman" pitchFamily="18" charset="0"/>
              </a:rPr>
              <a:t> </a:t>
            </a:r>
            <a:r>
              <a:rPr lang="en-US" sz="2400" smtClean="0">
                <a:solidFill>
                  <a:schemeClr val="tx1"/>
                </a:solidFill>
                <a:latin typeface="Times New Roman" pitchFamily="18" charset="0"/>
                <a:cs typeface="Times New Roman" pitchFamily="18" charset="0"/>
              </a:rPr>
              <a:t>ARTRSUNATE</a:t>
            </a:r>
          </a:p>
        </p:txBody>
      </p:sp>
    </p:spTree>
    <p:extLst>
      <p:ext uri="{BB962C8B-B14F-4D97-AF65-F5344CB8AC3E}">
        <p14:creationId xmlns:p14="http://schemas.microsoft.com/office/powerpoint/2010/main" val="1038192886"/>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ChangeArrowheads="1"/>
          </p:cNvSpPr>
          <p:nvPr>
            <p:ph type="subTitle" idx="1"/>
          </p:nvPr>
        </p:nvSpPr>
        <p:spPr>
          <a:xfrm>
            <a:off x="684213" y="2636838"/>
            <a:ext cx="7632700" cy="3889375"/>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rtl="0" eaLnBrk="1" hangingPunct="1">
              <a:buClr>
                <a:srgbClr val="A50021"/>
              </a:buClr>
              <a:buFontTx/>
              <a:buChar char="•"/>
            </a:pPr>
            <a:r>
              <a:rPr lang="en-US" sz="3600" smtClean="0">
                <a:solidFill>
                  <a:srgbClr val="4600AC"/>
                </a:solidFill>
                <a:latin typeface="Times New Roman" pitchFamily="18" charset="0"/>
                <a:cs typeface="Times New Roman" pitchFamily="18" charset="0"/>
              </a:rPr>
              <a:t>For treatment of P.F always be administered in combination with another effective blood schizonticide to prevent recrudescence and delay the selection of resistance strains. </a:t>
            </a:r>
          </a:p>
          <a:p>
            <a:pPr eaLnBrk="1" hangingPunct="1">
              <a:lnSpc>
                <a:spcPct val="130000"/>
              </a:lnSpc>
              <a:buClr>
                <a:srgbClr val="A50021"/>
              </a:buClr>
              <a:buFontTx/>
              <a:buChar char="•"/>
            </a:pPr>
            <a:endParaRPr lang="en-US" sz="3600" smtClean="0">
              <a:solidFill>
                <a:srgbClr val="4600AC"/>
              </a:solidFill>
              <a:latin typeface="Times New Roman" pitchFamily="18" charset="0"/>
              <a:cs typeface="Times New Roman" pitchFamily="18" charset="0"/>
            </a:endParaRPr>
          </a:p>
        </p:txBody>
      </p:sp>
      <p:sp>
        <p:nvSpPr>
          <p:cNvPr id="95235" name="Rectangle 3"/>
          <p:cNvSpPr>
            <a:spLocks noGrp="1" noChangeArrowheads="1"/>
          </p:cNvSpPr>
          <p:nvPr>
            <p:ph type="ctrTitle"/>
          </p:nvPr>
        </p:nvSpPr>
        <p:spPr>
          <a:xfrm>
            <a:off x="900113" y="549275"/>
            <a:ext cx="7772400" cy="1470025"/>
          </a:xfrm>
        </p:spPr>
        <p:txBody>
          <a:bodyPr/>
          <a:lstStyle/>
          <a:p>
            <a:pPr eaLnBrk="1" hangingPunct="1"/>
            <a:r>
              <a:rPr lang="en-US" sz="4800" smtClean="0">
                <a:latin typeface="Times New Roman" pitchFamily="18" charset="0"/>
                <a:cs typeface="Times New Roman" pitchFamily="18" charset="0"/>
              </a:rPr>
              <a:t>Use :</a:t>
            </a:r>
            <a:br>
              <a:rPr lang="en-US" sz="4800" smtClean="0">
                <a:latin typeface="Times New Roman" pitchFamily="18" charset="0"/>
                <a:cs typeface="Times New Roman" pitchFamily="18" charset="0"/>
              </a:rPr>
            </a:br>
            <a:r>
              <a:rPr lang="en-US" sz="4800" smtClean="0">
                <a:latin typeface="Times New Roman" pitchFamily="18" charset="0"/>
                <a:cs typeface="Times New Roman" pitchFamily="18" charset="0"/>
              </a:rPr>
              <a:t> </a:t>
            </a:r>
            <a:r>
              <a:rPr lang="en-US" sz="2400" smtClean="0">
                <a:solidFill>
                  <a:schemeClr val="tx1"/>
                </a:solidFill>
                <a:latin typeface="Times New Roman" pitchFamily="18" charset="0"/>
                <a:cs typeface="Times New Roman" pitchFamily="18" charset="0"/>
              </a:rPr>
              <a:t>ARTRSUNATE</a:t>
            </a:r>
          </a:p>
        </p:txBody>
      </p:sp>
    </p:spTree>
    <p:extLst>
      <p:ext uri="{BB962C8B-B14F-4D97-AF65-F5344CB8AC3E}">
        <p14:creationId xmlns:p14="http://schemas.microsoft.com/office/powerpoint/2010/main" val="25422320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ChangeArrowheads="1"/>
          </p:cNvSpPr>
          <p:nvPr>
            <p:ph type="title"/>
          </p:nvPr>
        </p:nvSpPr>
        <p:spPr>
          <a:xfrm>
            <a:off x="457200" y="404813"/>
            <a:ext cx="8229600" cy="1012825"/>
          </a:xfrm>
        </p:spPr>
        <p:txBody>
          <a:bodyPr/>
          <a:lstStyle/>
          <a:p>
            <a:pPr eaLnBrk="1" hangingPunct="1"/>
            <a:r>
              <a:rPr lang="en-US" sz="2400" smtClean="0">
                <a:solidFill>
                  <a:schemeClr val="tx1"/>
                </a:solidFill>
                <a:latin typeface="Times New Roman" pitchFamily="18" charset="0"/>
                <a:cs typeface="Times New Roman" pitchFamily="18" charset="0"/>
              </a:rPr>
              <a:t>ARTRSUNATE</a:t>
            </a:r>
          </a:p>
        </p:txBody>
      </p:sp>
      <p:sp>
        <p:nvSpPr>
          <p:cNvPr id="96259" name="Rectangle 3"/>
          <p:cNvSpPr>
            <a:spLocks noGrp="1" noChangeArrowheads="1"/>
          </p:cNvSpPr>
          <p:nvPr>
            <p:ph type="body" idx="1"/>
          </p:nvPr>
        </p:nvSpPr>
        <p:spPr>
          <a:xfrm>
            <a:off x="468313" y="2420938"/>
            <a:ext cx="8229600" cy="3589337"/>
          </a:xfrm>
        </p:spPr>
        <p:txBody>
          <a:bodyPr/>
          <a:lstStyle/>
          <a:p>
            <a:pPr algn="ctr" rtl="0" eaLnBrk="1" hangingPunct="1">
              <a:lnSpc>
                <a:spcPct val="130000"/>
              </a:lnSpc>
              <a:buClr>
                <a:srgbClr val="A50021"/>
              </a:buClr>
            </a:pPr>
            <a:r>
              <a:rPr lang="en-US" sz="3600" smtClean="0">
                <a:solidFill>
                  <a:srgbClr val="4600AC"/>
                </a:solidFill>
                <a:latin typeface="Times New Roman" pitchFamily="18" charset="0"/>
                <a:cs typeface="Times New Roman" pitchFamily="18" charset="0"/>
              </a:rPr>
              <a:t>It is not recommended for treatment of malaria caused by p.vivax , p.ovale and p.malariae.</a:t>
            </a:r>
          </a:p>
          <a:p>
            <a:pPr algn="ctr" rtl="0" eaLnBrk="1" hangingPunct="1">
              <a:buClr>
                <a:srgbClr val="A50021"/>
              </a:buClr>
            </a:pPr>
            <a:endParaRPr lang="en-US" smtClean="0">
              <a:solidFill>
                <a:srgbClr val="4600AC"/>
              </a:solidFill>
            </a:endParaRPr>
          </a:p>
        </p:txBody>
      </p:sp>
    </p:spTree>
    <p:extLst>
      <p:ext uri="{BB962C8B-B14F-4D97-AF65-F5344CB8AC3E}">
        <p14:creationId xmlns:p14="http://schemas.microsoft.com/office/powerpoint/2010/main" val="222991185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ChangeArrowheads="1"/>
          </p:cNvSpPr>
          <p:nvPr>
            <p:ph type="subTitle" idx="1"/>
          </p:nvPr>
        </p:nvSpPr>
        <p:spPr>
          <a:xfrm>
            <a:off x="1042988" y="2924175"/>
            <a:ext cx="7200900" cy="2378075"/>
          </a:xfrm>
          <a:noFill/>
          <a:extLst>
            <a:ext uri="{91240B29-F687-4F45-9708-019B960494DF}">
              <a14:hiddenLine xmlns:a14="http://schemas.microsoft.com/office/drawing/2010/main" w="9525" cap="flat" cmpd="sng" algn="ctr">
                <a:solidFill>
                  <a:schemeClr val="tx1"/>
                </a:solidFill>
                <a:prstDash val="solid"/>
                <a:miter lim="800000"/>
                <a:headEnd/>
                <a:tailEnd/>
              </a14:hiddenLine>
            </a:ext>
          </a:extLst>
        </p:spPr>
        <p:txBody>
          <a:bodyPr/>
          <a:lstStyle/>
          <a:p>
            <a:pPr rtl="0" eaLnBrk="1" hangingPunct="1">
              <a:lnSpc>
                <a:spcPct val="130000"/>
              </a:lnSpc>
              <a:buClr>
                <a:srgbClr val="A50021"/>
              </a:buClr>
            </a:pPr>
            <a:r>
              <a:rPr lang="en-US" sz="3600" smtClean="0">
                <a:solidFill>
                  <a:srgbClr val="4600AC"/>
                </a:solidFill>
                <a:latin typeface="Times New Roman" pitchFamily="18" charset="0"/>
                <a:cs typeface="Times New Roman" pitchFamily="18" charset="0"/>
              </a:rPr>
              <a:t>Mono therapy : 4 mg/kg loading dose on first day , followed by 2 mg/kg once a day for 6 day.</a:t>
            </a:r>
          </a:p>
        </p:txBody>
      </p:sp>
      <p:sp>
        <p:nvSpPr>
          <p:cNvPr id="97283" name="Rectangle 3"/>
          <p:cNvSpPr>
            <a:spLocks noGrp="1" noChangeArrowheads="1"/>
          </p:cNvSpPr>
          <p:nvPr>
            <p:ph type="ctrTitle"/>
          </p:nvPr>
        </p:nvSpPr>
        <p:spPr>
          <a:xfrm>
            <a:off x="755650" y="692150"/>
            <a:ext cx="7772400" cy="1470025"/>
          </a:xfrm>
        </p:spPr>
        <p:txBody>
          <a:bodyPr/>
          <a:lstStyle/>
          <a:p>
            <a:pPr eaLnBrk="1" hangingPunct="1"/>
            <a:r>
              <a:rPr lang="en-US" smtClean="0">
                <a:latin typeface="Times New Roman" pitchFamily="18" charset="0"/>
                <a:cs typeface="Times New Roman" pitchFamily="18" charset="0"/>
              </a:rPr>
              <a:t>Recommended treatment:</a:t>
            </a:r>
            <a:br>
              <a:rPr lang="en-US" smtClean="0">
                <a:latin typeface="Times New Roman" pitchFamily="18" charset="0"/>
                <a:cs typeface="Times New Roman" pitchFamily="18" charset="0"/>
              </a:rPr>
            </a:br>
            <a:r>
              <a:rPr lang="en-US" smtClean="0">
                <a:latin typeface="Times New Roman" pitchFamily="18" charset="0"/>
                <a:cs typeface="Times New Roman" pitchFamily="18" charset="0"/>
              </a:rPr>
              <a:t> </a:t>
            </a:r>
            <a:r>
              <a:rPr lang="en-US" sz="2000" smtClean="0">
                <a:solidFill>
                  <a:schemeClr val="tx1"/>
                </a:solidFill>
                <a:latin typeface="Times New Roman" pitchFamily="18" charset="0"/>
                <a:cs typeface="Times New Roman" pitchFamily="18" charset="0"/>
              </a:rPr>
              <a:t>ARTRSUNATE</a:t>
            </a:r>
          </a:p>
        </p:txBody>
      </p:sp>
    </p:spTree>
    <p:extLst>
      <p:ext uri="{BB962C8B-B14F-4D97-AF65-F5344CB8AC3E}">
        <p14:creationId xmlns:p14="http://schemas.microsoft.com/office/powerpoint/2010/main" val="225559409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ChangeArrowheads="1"/>
          </p:cNvSpPr>
          <p:nvPr>
            <p:ph type="ctrTitle"/>
          </p:nvPr>
        </p:nvSpPr>
        <p:spPr>
          <a:xfrm>
            <a:off x="611188" y="836613"/>
            <a:ext cx="7772400" cy="1470025"/>
          </a:xfrm>
          <a:noFill/>
          <a:extLs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28398" dir="1593903" algn="ctr" rotWithShape="0">
                    <a:schemeClr val="tx1">
                      <a:alpha val="50000"/>
                    </a:schemeClr>
                  </a:outerShdw>
                </a:effectLst>
              </a14:hiddenEffects>
            </a:ext>
          </a:extLst>
        </p:spPr>
        <p:txBody>
          <a:bodyPr/>
          <a:lstStyle/>
          <a:p>
            <a:pPr rtl="0" eaLnBrk="1" hangingPunct="1"/>
            <a:r>
              <a:rPr lang="en-US" smtClean="0">
                <a:solidFill>
                  <a:schemeClr val="tx1"/>
                </a:solidFill>
                <a:latin typeface="Times New Roman" pitchFamily="18" charset="0"/>
                <a:cs typeface="Times New Roman" pitchFamily="18" charset="0"/>
              </a:rPr>
              <a:t>Combination therapy :</a:t>
            </a:r>
            <a:br>
              <a:rPr lang="en-US" smtClean="0">
                <a:solidFill>
                  <a:schemeClr val="tx1"/>
                </a:solidFill>
                <a:latin typeface="Times New Roman" pitchFamily="18" charset="0"/>
                <a:cs typeface="Times New Roman" pitchFamily="18" charset="0"/>
              </a:rPr>
            </a:br>
            <a:r>
              <a:rPr lang="en-US" smtClean="0">
                <a:solidFill>
                  <a:schemeClr val="tx1"/>
                </a:solidFill>
                <a:latin typeface="Times New Roman" pitchFamily="18" charset="0"/>
                <a:cs typeface="Times New Roman" pitchFamily="18" charset="0"/>
              </a:rPr>
              <a:t> </a:t>
            </a:r>
            <a:r>
              <a:rPr lang="en-US" sz="2400" smtClean="0">
                <a:solidFill>
                  <a:schemeClr val="tx1"/>
                </a:solidFill>
                <a:latin typeface="Times New Roman" pitchFamily="18" charset="0"/>
                <a:cs typeface="Times New Roman" pitchFamily="18" charset="0"/>
              </a:rPr>
              <a:t>ARTRSUNATE</a:t>
            </a:r>
          </a:p>
        </p:txBody>
      </p:sp>
      <p:sp>
        <p:nvSpPr>
          <p:cNvPr id="98307" name="Rectangle 3"/>
          <p:cNvSpPr>
            <a:spLocks noGrp="1" noChangeArrowheads="1"/>
          </p:cNvSpPr>
          <p:nvPr>
            <p:ph type="subTitle" idx="1"/>
          </p:nvPr>
        </p:nvSpPr>
        <p:spPr>
          <a:xfrm>
            <a:off x="1331913" y="2852738"/>
            <a:ext cx="6400800" cy="1752600"/>
          </a:xfrm>
        </p:spPr>
        <p:txBody>
          <a:bodyPr/>
          <a:lstStyle/>
          <a:p>
            <a:pPr eaLnBrk="1" hangingPunct="1">
              <a:lnSpc>
                <a:spcPct val="120000"/>
              </a:lnSpc>
            </a:pPr>
            <a:r>
              <a:rPr lang="en-US" sz="3600" smtClean="0">
                <a:solidFill>
                  <a:srgbClr val="4600AC"/>
                </a:solidFill>
                <a:latin typeface="Times New Roman" pitchFamily="18" charset="0"/>
                <a:cs typeface="Times New Roman" pitchFamily="18" charset="0"/>
              </a:rPr>
              <a:t>4 mg/kg once a day for 3 days plus…</a:t>
            </a:r>
          </a:p>
        </p:txBody>
      </p:sp>
    </p:spTree>
    <p:extLst>
      <p:ext uri="{BB962C8B-B14F-4D97-AF65-F5344CB8AC3E}">
        <p14:creationId xmlns:p14="http://schemas.microsoft.com/office/powerpoint/2010/main" val="81225032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714375" y="500063"/>
            <a:ext cx="7772400" cy="1470025"/>
          </a:xfrm>
        </p:spPr>
        <p:txBody>
          <a:bodyPr vert="horz" lIns="91440" tIns="45720" rIns="91440" bIns="45720" rtlCol="1" anchor="ctr">
            <a:normAutofit/>
          </a:bodyPr>
          <a:lstStyle/>
          <a:p>
            <a:pPr algn="r"/>
            <a:r>
              <a:rPr lang="fa-IR" dirty="0">
                <a:solidFill>
                  <a:schemeClr val="accent6">
                    <a:lumMod val="50000"/>
                  </a:schemeClr>
                </a:solidFill>
                <a:latin typeface="4YEO IN" pitchFamily="1" charset="0"/>
                <a:cs typeface="B Yekan" pitchFamily="2" charset="-78"/>
              </a:rPr>
              <a:t>نكته هاي مهم</a:t>
            </a:r>
          </a:p>
        </p:txBody>
      </p:sp>
      <p:sp>
        <p:nvSpPr>
          <p:cNvPr id="15363" name="Subtitle 2"/>
          <p:cNvSpPr>
            <a:spLocks noGrp="1"/>
          </p:cNvSpPr>
          <p:nvPr>
            <p:ph type="subTitle" idx="1"/>
          </p:nvPr>
        </p:nvSpPr>
        <p:spPr>
          <a:xfrm>
            <a:off x="928688" y="2571750"/>
            <a:ext cx="7286625" cy="1865362"/>
          </a:xfrm>
        </p:spPr>
        <p:txBody>
          <a:bodyPr vert="horz" lIns="91440" tIns="45720" rIns="91440" bIns="45720" rtlCol="1">
            <a:normAutofit/>
          </a:bodyPr>
          <a:lstStyle/>
          <a:p>
            <a:pPr algn="just"/>
            <a:r>
              <a:rPr lang="fa-IR" dirty="0">
                <a:solidFill>
                  <a:schemeClr val="tx1"/>
                </a:solidFill>
                <a:cs typeface="B Yekan" pitchFamily="2" charset="-78"/>
              </a:rPr>
              <a:t>در افراد بزرگسال با وزن بيش از 80 كيلو گرم، دوز روزانه آرتسونت 300 ميلي گرم توصيه مي شود</a:t>
            </a:r>
          </a:p>
        </p:txBody>
      </p:sp>
    </p:spTree>
    <p:extLst>
      <p:ext uri="{BB962C8B-B14F-4D97-AF65-F5344CB8AC3E}">
        <p14:creationId xmlns:p14="http://schemas.microsoft.com/office/powerpoint/2010/main" val="145087505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ctrTitle"/>
          </p:nvPr>
        </p:nvSpPr>
        <p:spPr>
          <a:xfrm>
            <a:off x="714375" y="428625"/>
            <a:ext cx="7772400" cy="1357313"/>
          </a:xfrm>
        </p:spPr>
        <p:txBody>
          <a:bodyPr vert="horz" lIns="91440" tIns="45720" rIns="91440" bIns="45720" rtlCol="1" anchor="ctr">
            <a:normAutofit/>
          </a:bodyPr>
          <a:lstStyle/>
          <a:p>
            <a:pPr algn="r"/>
            <a:r>
              <a:rPr lang="fa-IR" dirty="0">
                <a:solidFill>
                  <a:schemeClr val="accent6">
                    <a:lumMod val="50000"/>
                  </a:schemeClr>
                </a:solidFill>
                <a:latin typeface="4YEO IN" pitchFamily="1" charset="0"/>
                <a:cs typeface="B Yekan" pitchFamily="2" charset="-78"/>
              </a:rPr>
              <a:t>نكته هاي مهم</a:t>
            </a:r>
          </a:p>
        </p:txBody>
      </p:sp>
      <p:sp>
        <p:nvSpPr>
          <p:cNvPr id="18435" name="Subtitle 4"/>
          <p:cNvSpPr>
            <a:spLocks noGrp="1"/>
          </p:cNvSpPr>
          <p:nvPr>
            <p:ph type="subTitle" idx="1"/>
          </p:nvPr>
        </p:nvSpPr>
        <p:spPr>
          <a:xfrm>
            <a:off x="1000125" y="2143125"/>
            <a:ext cx="6858000" cy="3786188"/>
          </a:xfrm>
        </p:spPr>
        <p:txBody>
          <a:bodyPr vert="horz" lIns="91440" tIns="45720" rIns="91440" bIns="45720" rtlCol="1">
            <a:normAutofit/>
          </a:bodyPr>
          <a:lstStyle/>
          <a:p>
            <a:pPr algn="just"/>
            <a:r>
              <a:rPr lang="fa-IR" dirty="0">
                <a:solidFill>
                  <a:schemeClr val="tx1"/>
                </a:solidFill>
                <a:cs typeface="B Yekan" pitchFamily="2" charset="-78"/>
              </a:rPr>
              <a:t>جهت كاهش خطر انتقال مالاريا و تاثير آن بر مقاومت دارويي، توصيه مي شود دارو زير نظرمستقيم كاركنان بهداشتي و در زمان مقرر مصرف شود.</a:t>
            </a:r>
          </a:p>
          <a:p>
            <a:pPr algn="just"/>
            <a:endParaRPr lang="fa-IR" dirty="0">
              <a:solidFill>
                <a:schemeClr val="tx1"/>
              </a:solidFill>
              <a:cs typeface="B Yekan" pitchFamily="2" charset="-78"/>
            </a:endParaRPr>
          </a:p>
        </p:txBody>
      </p:sp>
    </p:spTree>
    <p:extLst>
      <p:ext uri="{BB962C8B-B14F-4D97-AF65-F5344CB8AC3E}">
        <p14:creationId xmlns:p14="http://schemas.microsoft.com/office/powerpoint/2010/main" val="196282351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ctrTitle"/>
          </p:nvPr>
        </p:nvSpPr>
        <p:spPr>
          <a:xfrm>
            <a:off x="714375" y="285750"/>
            <a:ext cx="7772400" cy="714375"/>
          </a:xfrm>
        </p:spPr>
        <p:txBody>
          <a:bodyPr vert="horz" lIns="91440" tIns="45720" rIns="91440" bIns="45720" rtlCol="1" anchor="ctr">
            <a:normAutofit fontScale="90000"/>
          </a:bodyPr>
          <a:lstStyle/>
          <a:p>
            <a:pPr algn="r"/>
            <a:r>
              <a:rPr lang="fa-IR" dirty="0">
                <a:solidFill>
                  <a:schemeClr val="accent6">
                    <a:lumMod val="50000"/>
                  </a:schemeClr>
                </a:solidFill>
                <a:latin typeface="4YEO IN" pitchFamily="1" charset="0"/>
                <a:cs typeface="B Yekan" pitchFamily="2" charset="-78"/>
              </a:rPr>
              <a:t>نكته هاي مهم</a:t>
            </a:r>
          </a:p>
        </p:txBody>
      </p:sp>
      <p:sp>
        <p:nvSpPr>
          <p:cNvPr id="19459" name="Subtitle 4"/>
          <p:cNvSpPr>
            <a:spLocks noGrp="1"/>
          </p:cNvSpPr>
          <p:nvPr>
            <p:ph type="subTitle" idx="1"/>
          </p:nvPr>
        </p:nvSpPr>
        <p:spPr>
          <a:xfrm>
            <a:off x="857250" y="1571625"/>
            <a:ext cx="7500938" cy="4429125"/>
          </a:xfrm>
        </p:spPr>
        <p:txBody>
          <a:bodyPr vert="horz" lIns="91440" tIns="45720" rIns="91440" bIns="45720" rtlCol="1">
            <a:normAutofit lnSpcReduction="10000"/>
          </a:bodyPr>
          <a:lstStyle/>
          <a:p>
            <a:pPr marL="457200" indent="-457200" algn="just">
              <a:buFont typeface="Arial" pitchFamily="34" charset="0"/>
              <a:buChar char="•"/>
            </a:pPr>
            <a:r>
              <a:rPr lang="fa-IR" dirty="0">
                <a:solidFill>
                  <a:schemeClr val="tx1"/>
                </a:solidFill>
                <a:cs typeface="B Yekan" pitchFamily="2" charset="-78"/>
              </a:rPr>
              <a:t> اگر پس از تجويز دوز روز اول، بيمار درمان روز دوم را دريافت ننمايد، تكرار درمان توصيه ميشود.</a:t>
            </a:r>
          </a:p>
          <a:p>
            <a:pPr marL="457200" indent="-457200" algn="just">
              <a:buFont typeface="Arial" pitchFamily="34" charset="0"/>
              <a:buChar char="•"/>
            </a:pPr>
            <a:r>
              <a:rPr lang="fa-IR" dirty="0">
                <a:solidFill>
                  <a:schemeClr val="tx1"/>
                </a:solidFill>
                <a:cs typeface="B Yekan" pitchFamily="2" charset="-78"/>
              </a:rPr>
              <a:t> اگر دوز سوم مصرف نشده باشد،در صورت بروز تاخير تا 48 ساعت،ادامه درمان همراه با تهيه لام خون محيطي و ارزيابي باليني توصيه مي گردد.</a:t>
            </a:r>
          </a:p>
          <a:p>
            <a:pPr marL="457200" indent="-457200" algn="just">
              <a:buFont typeface="Arial" pitchFamily="34" charset="0"/>
              <a:buChar char="•"/>
            </a:pPr>
            <a:r>
              <a:rPr lang="fa-IR" dirty="0">
                <a:solidFill>
                  <a:schemeClr val="tx1"/>
                </a:solidFill>
                <a:cs typeface="B Yekan" pitchFamily="2" charset="-78"/>
              </a:rPr>
              <a:t> در صورت تاخير بيش از 48 ساعت،دوره درمان تكرار شود.</a:t>
            </a:r>
          </a:p>
          <a:p>
            <a:pPr algn="just"/>
            <a:endParaRPr lang="fa-IR" dirty="0">
              <a:solidFill>
                <a:schemeClr val="tx1"/>
              </a:solidFill>
              <a:cs typeface="B Yekan" pitchFamily="2" charset="-78"/>
            </a:endParaRPr>
          </a:p>
        </p:txBody>
      </p:sp>
    </p:spTree>
    <p:extLst>
      <p:ext uri="{BB962C8B-B14F-4D97-AF65-F5344CB8AC3E}">
        <p14:creationId xmlns:p14="http://schemas.microsoft.com/office/powerpoint/2010/main" val="2708597864"/>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ctrTitle"/>
          </p:nvPr>
        </p:nvSpPr>
        <p:spPr>
          <a:xfrm>
            <a:off x="714375" y="428625"/>
            <a:ext cx="7772400" cy="1357313"/>
          </a:xfrm>
        </p:spPr>
        <p:txBody>
          <a:bodyPr vert="horz" lIns="91440" tIns="45720" rIns="91440" bIns="45720" rtlCol="1" anchor="ctr">
            <a:normAutofit/>
          </a:bodyPr>
          <a:lstStyle/>
          <a:p>
            <a:pPr algn="r"/>
            <a:r>
              <a:rPr lang="fa-IR" dirty="0">
                <a:solidFill>
                  <a:schemeClr val="accent6">
                    <a:lumMod val="50000"/>
                  </a:schemeClr>
                </a:solidFill>
                <a:latin typeface="4YEO IN" pitchFamily="1" charset="0"/>
                <a:cs typeface="B Yekan" pitchFamily="2" charset="-78"/>
              </a:rPr>
              <a:t>نكته هاي مهم</a:t>
            </a:r>
          </a:p>
        </p:txBody>
      </p:sp>
      <p:sp>
        <p:nvSpPr>
          <p:cNvPr id="20483" name="Subtitle 4"/>
          <p:cNvSpPr>
            <a:spLocks noGrp="1"/>
          </p:cNvSpPr>
          <p:nvPr>
            <p:ph type="subTitle" idx="1"/>
          </p:nvPr>
        </p:nvSpPr>
        <p:spPr>
          <a:xfrm>
            <a:off x="1000125" y="2143125"/>
            <a:ext cx="6858000" cy="2438003"/>
          </a:xfrm>
        </p:spPr>
        <p:txBody>
          <a:bodyPr vert="horz" lIns="91440" tIns="45720" rIns="91440" bIns="45720" rtlCol="1">
            <a:normAutofit/>
          </a:bodyPr>
          <a:lstStyle/>
          <a:p>
            <a:pPr marL="457200" indent="-457200" algn="just">
              <a:buChar char="•"/>
            </a:pPr>
            <a:r>
              <a:rPr lang="fa-IR" dirty="0">
                <a:solidFill>
                  <a:schemeClr val="tx1"/>
                </a:solidFill>
                <a:cs typeface="B Yekan" pitchFamily="2" charset="-78"/>
              </a:rPr>
              <a:t>اگر بدليل تهوع و استفراغ نمي تواند قرص آرتسونت را تحمل كند، مي توان از آمپول تزريقي آن استفاده نمود</a:t>
            </a:r>
          </a:p>
          <a:p>
            <a:pPr marL="457200" indent="-457200" algn="just">
              <a:buChar char="•"/>
            </a:pPr>
            <a:endParaRPr lang="fa-IR" dirty="0">
              <a:solidFill>
                <a:schemeClr val="tx1"/>
              </a:solidFill>
              <a:cs typeface="B Yekan" pitchFamily="2" charset="-78"/>
            </a:endParaRPr>
          </a:p>
        </p:txBody>
      </p:sp>
    </p:spTree>
    <p:extLst>
      <p:ext uri="{BB962C8B-B14F-4D97-AF65-F5344CB8AC3E}">
        <p14:creationId xmlns:p14="http://schemas.microsoft.com/office/powerpoint/2010/main" val="37914024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p:cNvSpPr>
            <a:spLocks noGrp="1"/>
          </p:cNvSpPr>
          <p:nvPr>
            <p:ph type="title"/>
          </p:nvPr>
        </p:nvSpPr>
        <p:spPr/>
        <p:txBody>
          <a:bodyPr vert="horz" lIns="91440" tIns="45720" rIns="91440" bIns="45720" rtlCol="1" anchor="ctr">
            <a:noAutofit/>
          </a:bodyPr>
          <a:lstStyle/>
          <a:p>
            <a:pPr algn="r"/>
            <a:r>
              <a:rPr lang="fa-IR" sz="2400" dirty="0">
                <a:solidFill>
                  <a:schemeClr val="accent6">
                    <a:lumMod val="50000"/>
                  </a:schemeClr>
                </a:solidFill>
                <a:latin typeface="4YEO IN" pitchFamily="1" charset="0"/>
                <a:cs typeface="B Yekan" pitchFamily="2" charset="-78"/>
              </a:rPr>
              <a:t>دوز آرتسونت تزريقي در درمان مالارياي فالسيپارم بدون عارضه</a:t>
            </a:r>
          </a:p>
        </p:txBody>
      </p:sp>
      <p:graphicFrame>
        <p:nvGraphicFramePr>
          <p:cNvPr id="6" name="Table Placeholder 5"/>
          <p:cNvGraphicFramePr>
            <a:graphicFrameLocks noGrp="1"/>
          </p:cNvGraphicFramePr>
          <p:nvPr>
            <p:ph type="tbl" idx="1"/>
          </p:nvPr>
        </p:nvGraphicFramePr>
        <p:xfrm>
          <a:off x="500063" y="1714500"/>
          <a:ext cx="8229600" cy="4572000"/>
        </p:xfrm>
        <a:graphic>
          <a:graphicData uri="http://schemas.openxmlformats.org/drawingml/2006/table">
            <a:tbl>
              <a:tblPr rtl="1" firstRow="1" bandRow="1">
                <a:tableStyleId>{5C22544A-7EE6-4342-B048-85BDC9FD1C3A}</a:tableStyleId>
              </a:tblPr>
              <a:tblGrid>
                <a:gridCol w="2743200"/>
                <a:gridCol w="2743200"/>
                <a:gridCol w="2743200"/>
              </a:tblGrid>
              <a:tr h="914400">
                <a:tc>
                  <a:txBody>
                    <a:bodyPr/>
                    <a:lstStyle/>
                    <a:p>
                      <a:pPr algn="ctr" rtl="1"/>
                      <a:r>
                        <a:rPr lang="fa-IR" sz="2400" dirty="0" smtClean="0">
                          <a:solidFill>
                            <a:srgbClr val="C00000"/>
                          </a:solidFill>
                        </a:rPr>
                        <a:t>آرتسونت</a:t>
                      </a:r>
                    </a:p>
                    <a:p>
                      <a:pPr algn="ctr" rtl="1"/>
                      <a:r>
                        <a:rPr lang="fa-IR" sz="2400" dirty="0" smtClean="0">
                          <a:solidFill>
                            <a:srgbClr val="C00000"/>
                          </a:solidFill>
                        </a:rPr>
                        <a:t>(تزريق داخل عضله)</a:t>
                      </a:r>
                      <a:endParaRPr lang="fa-IR" sz="2400" dirty="0"/>
                    </a:p>
                  </a:txBody>
                  <a:tcPr/>
                </a:tc>
                <a:tc>
                  <a:txBody>
                    <a:bodyPr/>
                    <a:lstStyle/>
                    <a:p>
                      <a:pPr algn="ctr" rtl="1"/>
                      <a:r>
                        <a:rPr lang="fa-IR" sz="2400" dirty="0" smtClean="0">
                          <a:solidFill>
                            <a:srgbClr val="C00000"/>
                          </a:solidFill>
                        </a:rPr>
                        <a:t>بزرگسالان</a:t>
                      </a:r>
                      <a:endParaRPr lang="fa-IR" sz="2400" dirty="0">
                        <a:solidFill>
                          <a:srgbClr val="C00000"/>
                        </a:solidFill>
                      </a:endParaRPr>
                    </a:p>
                  </a:txBody>
                  <a:tcPr/>
                </a:tc>
                <a:tc>
                  <a:txBody>
                    <a:bodyPr/>
                    <a:lstStyle/>
                    <a:p>
                      <a:pPr algn="ctr" rtl="1"/>
                      <a:r>
                        <a:rPr lang="fa-IR" sz="2400" dirty="0" smtClean="0">
                          <a:solidFill>
                            <a:srgbClr val="C00000"/>
                          </a:solidFill>
                        </a:rPr>
                        <a:t>كودكان</a:t>
                      </a:r>
                      <a:endParaRPr lang="fa-IR" sz="2400" dirty="0">
                        <a:solidFill>
                          <a:srgbClr val="C00000"/>
                        </a:solidFill>
                      </a:endParaRPr>
                    </a:p>
                  </a:txBody>
                  <a:tcPr/>
                </a:tc>
              </a:tr>
              <a:tr h="914400">
                <a:tc>
                  <a:txBody>
                    <a:bodyPr/>
                    <a:lstStyle/>
                    <a:p>
                      <a:pPr algn="ctr" rtl="1"/>
                      <a:r>
                        <a:rPr lang="fa-IR" sz="1800" b="1" dirty="0" smtClean="0">
                          <a:solidFill>
                            <a:schemeClr val="tx1">
                              <a:lumMod val="95000"/>
                              <a:lumOff val="5000"/>
                            </a:schemeClr>
                          </a:solidFill>
                        </a:rPr>
                        <a:t>نوبت اول،روز اول</a:t>
                      </a:r>
                      <a:endParaRPr lang="fa-IR" sz="1800" b="1" dirty="0">
                        <a:solidFill>
                          <a:schemeClr val="tx1">
                            <a:lumMod val="95000"/>
                            <a:lumOff val="5000"/>
                          </a:schemeClr>
                        </a:solidFill>
                      </a:endParaRPr>
                    </a:p>
                  </a:txBody>
                  <a:tcPr/>
                </a:tc>
                <a:tc>
                  <a:txBody>
                    <a:bodyPr/>
                    <a:lstStyle/>
                    <a:p>
                      <a:pPr algn="ctr" rtl="1"/>
                      <a:r>
                        <a:rPr lang="fa-IR" sz="1800" b="1" dirty="0" smtClean="0">
                          <a:solidFill>
                            <a:schemeClr val="tx1">
                              <a:lumMod val="95000"/>
                              <a:lumOff val="5000"/>
                            </a:schemeClr>
                          </a:solidFill>
                        </a:rPr>
                        <a:t>120 ميلي گرم (دو آمپول)</a:t>
                      </a:r>
                      <a:endParaRPr lang="fa-IR" sz="1800" b="1" dirty="0">
                        <a:solidFill>
                          <a:schemeClr val="tx1">
                            <a:lumMod val="95000"/>
                            <a:lumOff val="5000"/>
                          </a:schemeClr>
                        </a:solidFill>
                      </a:endParaRPr>
                    </a:p>
                  </a:txBody>
                  <a:tcPr/>
                </a:tc>
                <a:tc>
                  <a:txBody>
                    <a:bodyPr/>
                    <a:lstStyle/>
                    <a:p>
                      <a:pPr algn="ctr" rtl="1"/>
                      <a:r>
                        <a:rPr lang="fa-IR" sz="1800" b="1" dirty="0" smtClean="0">
                          <a:solidFill>
                            <a:schemeClr val="tx1">
                              <a:lumMod val="95000"/>
                              <a:lumOff val="5000"/>
                            </a:schemeClr>
                          </a:solidFill>
                        </a:rPr>
                        <a:t>2/4 ميلي گرم/كيلو گرم وزن بدن</a:t>
                      </a:r>
                      <a:endParaRPr lang="fa-IR" sz="1800" b="1" dirty="0">
                        <a:solidFill>
                          <a:schemeClr val="tx1">
                            <a:lumMod val="95000"/>
                            <a:lumOff val="5000"/>
                          </a:schemeClr>
                        </a:solidFill>
                      </a:endParaRPr>
                    </a:p>
                  </a:txBody>
                  <a:tcPr/>
                </a:tc>
              </a:tr>
              <a:tr h="914400">
                <a:tc>
                  <a:txBody>
                    <a:bodyPr/>
                    <a:lstStyle/>
                    <a:p>
                      <a:pPr algn="ctr" rtl="1"/>
                      <a:r>
                        <a:rPr lang="fa-IR" sz="1800" b="1" dirty="0" smtClean="0">
                          <a:solidFill>
                            <a:schemeClr val="tx1">
                              <a:lumMod val="95000"/>
                              <a:lumOff val="5000"/>
                            </a:schemeClr>
                          </a:solidFill>
                        </a:rPr>
                        <a:t>نوبت دوم،12 ساعت بعد از</a:t>
                      </a:r>
                    </a:p>
                    <a:p>
                      <a:pPr algn="ctr" rtl="1"/>
                      <a:r>
                        <a:rPr lang="fa-IR" sz="1800" b="1" dirty="0" smtClean="0">
                          <a:solidFill>
                            <a:schemeClr val="tx1">
                              <a:lumMod val="95000"/>
                              <a:lumOff val="5000"/>
                            </a:schemeClr>
                          </a:solidFill>
                        </a:rPr>
                        <a:t> نوبت  اول</a:t>
                      </a:r>
                      <a:endParaRPr lang="fa-IR" sz="1800" b="1" dirty="0">
                        <a:solidFill>
                          <a:schemeClr val="tx1">
                            <a:lumMod val="95000"/>
                            <a:lumOff val="5000"/>
                          </a:schemeClr>
                        </a:solidFill>
                      </a:endParaRPr>
                    </a:p>
                  </a:txBody>
                  <a:tcPr/>
                </a:tc>
                <a:tc>
                  <a:txBody>
                    <a:bodyPr/>
                    <a:lstStyle/>
                    <a:p>
                      <a:pPr algn="ctr" rtl="1"/>
                      <a:r>
                        <a:rPr lang="fa-IR" sz="1800" b="1" dirty="0" smtClean="0">
                          <a:solidFill>
                            <a:schemeClr val="tx1">
                              <a:lumMod val="95000"/>
                              <a:lumOff val="5000"/>
                            </a:schemeClr>
                          </a:solidFill>
                        </a:rPr>
                        <a:t>120 ميلي گرم (دو آمپول)</a:t>
                      </a:r>
                      <a:endParaRPr lang="fa-IR" sz="1800" b="1" dirty="0">
                        <a:solidFill>
                          <a:schemeClr val="tx1">
                            <a:lumMod val="95000"/>
                            <a:lumOff val="5000"/>
                          </a:schemeClr>
                        </a:solidFill>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dirty="0" smtClean="0">
                          <a:solidFill>
                            <a:schemeClr val="tx1">
                              <a:lumMod val="95000"/>
                              <a:lumOff val="5000"/>
                            </a:schemeClr>
                          </a:solidFill>
                        </a:rPr>
                        <a:t>2/4 ميلي گرم/كيلو گرم وزن بدن</a:t>
                      </a:r>
                    </a:p>
                    <a:p>
                      <a:pPr algn="ctr" rtl="1"/>
                      <a:endParaRPr lang="fa-IR" sz="1800" b="1" dirty="0">
                        <a:solidFill>
                          <a:schemeClr val="tx1">
                            <a:lumMod val="95000"/>
                            <a:lumOff val="5000"/>
                          </a:schemeClr>
                        </a:solidFill>
                      </a:endParaRPr>
                    </a:p>
                  </a:txBody>
                  <a:tcPr/>
                </a:tc>
              </a:tr>
              <a:tr h="914400">
                <a:tc>
                  <a:txBody>
                    <a:bodyPr/>
                    <a:lstStyle/>
                    <a:p>
                      <a:pPr algn="ctr" rtl="1"/>
                      <a:r>
                        <a:rPr lang="fa-IR" sz="1800" b="1" dirty="0" smtClean="0">
                          <a:solidFill>
                            <a:schemeClr val="tx1">
                              <a:lumMod val="95000"/>
                              <a:lumOff val="5000"/>
                            </a:schemeClr>
                          </a:solidFill>
                        </a:rPr>
                        <a:t>نوبت سوم،24 ساعت بعد از نوبت  اول</a:t>
                      </a:r>
                    </a:p>
                    <a:p>
                      <a:pPr algn="ctr" rtl="1"/>
                      <a:endParaRPr lang="fa-IR" sz="1800" b="1" dirty="0">
                        <a:solidFill>
                          <a:schemeClr val="tx1">
                            <a:lumMod val="95000"/>
                            <a:lumOff val="5000"/>
                          </a:schemeClr>
                        </a:solidFill>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dirty="0" smtClean="0">
                          <a:solidFill>
                            <a:schemeClr val="tx1">
                              <a:lumMod val="95000"/>
                              <a:lumOff val="5000"/>
                            </a:schemeClr>
                          </a:solidFill>
                        </a:rPr>
                        <a:t>120 ميلي گرم (دو آمپول)</a:t>
                      </a:r>
                    </a:p>
                    <a:p>
                      <a:pPr algn="ctr" rtl="1"/>
                      <a:endParaRPr lang="fa-IR" sz="1800" b="1" dirty="0">
                        <a:solidFill>
                          <a:schemeClr val="tx1">
                            <a:lumMod val="95000"/>
                            <a:lumOff val="5000"/>
                          </a:schemeClr>
                        </a:solidFill>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dirty="0" smtClean="0">
                          <a:solidFill>
                            <a:schemeClr val="tx1">
                              <a:lumMod val="95000"/>
                              <a:lumOff val="5000"/>
                            </a:schemeClr>
                          </a:solidFill>
                        </a:rPr>
                        <a:t>2/4 ميلي گرم/كيلو گرم وزن بدن</a:t>
                      </a:r>
                    </a:p>
                    <a:p>
                      <a:pPr algn="ctr" rtl="1"/>
                      <a:endParaRPr lang="fa-IR" sz="1800" b="1" dirty="0">
                        <a:solidFill>
                          <a:schemeClr val="tx1">
                            <a:lumMod val="95000"/>
                            <a:lumOff val="5000"/>
                          </a:schemeClr>
                        </a:solidFill>
                      </a:endParaRPr>
                    </a:p>
                  </a:txBody>
                  <a:tcPr/>
                </a:tc>
              </a:tr>
              <a:tr h="914400">
                <a:tc>
                  <a:txBody>
                    <a:bodyPr/>
                    <a:lstStyle/>
                    <a:p>
                      <a:pPr algn="ctr" rtl="1"/>
                      <a:r>
                        <a:rPr lang="fa-IR" sz="1800" b="1" dirty="0" smtClean="0">
                          <a:solidFill>
                            <a:schemeClr val="tx1">
                              <a:lumMod val="95000"/>
                              <a:lumOff val="5000"/>
                            </a:schemeClr>
                          </a:solidFill>
                        </a:rPr>
                        <a:t>نوبت چهارم،48 ساعت بعد از نوبت  اول</a:t>
                      </a:r>
                    </a:p>
                    <a:p>
                      <a:pPr algn="ctr" rtl="1"/>
                      <a:endParaRPr lang="fa-IR" sz="1800" b="1" dirty="0">
                        <a:solidFill>
                          <a:schemeClr val="tx1">
                            <a:lumMod val="95000"/>
                            <a:lumOff val="5000"/>
                          </a:schemeClr>
                        </a:solidFill>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dirty="0" smtClean="0">
                          <a:solidFill>
                            <a:schemeClr val="tx1">
                              <a:lumMod val="95000"/>
                              <a:lumOff val="5000"/>
                            </a:schemeClr>
                          </a:solidFill>
                        </a:rPr>
                        <a:t>120 ميلي گرم (دو آمپول)</a:t>
                      </a:r>
                    </a:p>
                    <a:p>
                      <a:pPr algn="ctr" rtl="1"/>
                      <a:endParaRPr lang="fa-IR" sz="1800" b="1" dirty="0">
                        <a:solidFill>
                          <a:schemeClr val="tx1">
                            <a:lumMod val="95000"/>
                            <a:lumOff val="5000"/>
                          </a:schemeClr>
                        </a:solidFill>
                      </a:endParaRPr>
                    </a:p>
                  </a:txBody>
                  <a:tcPr/>
                </a:tc>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fa-IR" sz="1800" b="1" dirty="0" smtClean="0">
                          <a:solidFill>
                            <a:schemeClr val="tx1">
                              <a:lumMod val="95000"/>
                              <a:lumOff val="5000"/>
                            </a:schemeClr>
                          </a:solidFill>
                        </a:rPr>
                        <a:t>2/4 ميلي گرم/كيلو گرم وزن بدن</a:t>
                      </a:r>
                    </a:p>
                    <a:p>
                      <a:pPr algn="ctr" rtl="1"/>
                      <a:endParaRPr lang="fa-IR" sz="1800" b="1" dirty="0">
                        <a:solidFill>
                          <a:schemeClr val="tx1">
                            <a:lumMod val="95000"/>
                            <a:lumOff val="5000"/>
                          </a:schemeClr>
                        </a:solidFill>
                      </a:endParaRPr>
                    </a:p>
                  </a:txBody>
                  <a:tcPr/>
                </a:tc>
              </a:tr>
            </a:tbl>
          </a:graphicData>
        </a:graphic>
      </p:graphicFrame>
    </p:spTree>
    <p:extLst>
      <p:ext uri="{BB962C8B-B14F-4D97-AF65-F5344CB8AC3E}">
        <p14:creationId xmlns:p14="http://schemas.microsoft.com/office/powerpoint/2010/main" val="343874275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subTitle" idx="1"/>
          </p:nvPr>
        </p:nvSpPr>
        <p:spPr>
          <a:xfrm>
            <a:off x="1403350" y="1700213"/>
            <a:ext cx="6769100" cy="3529012"/>
          </a:xfrm>
        </p:spPr>
        <p:txBody>
          <a:bodyPr vert="horz" lIns="91440" tIns="45720" rIns="91440" bIns="45720" rtlCol="1">
            <a:normAutofit/>
          </a:bodyPr>
          <a:lstStyle/>
          <a:p>
            <a:pPr marL="457200" indent="-457200" algn="just">
              <a:buChar char="•"/>
            </a:pPr>
            <a:r>
              <a:rPr lang="fa-IR">
                <a:solidFill>
                  <a:schemeClr val="tx1"/>
                </a:solidFill>
                <a:cs typeface="B Yekan" pitchFamily="2" charset="-78"/>
              </a:rPr>
              <a:t>براي از بين بردن اشكال جنسي انگل با رعايت احتياط در افرادي كه كمبود </a:t>
            </a:r>
            <a:r>
              <a:rPr lang="en-US">
                <a:solidFill>
                  <a:schemeClr val="tx1"/>
                </a:solidFill>
                <a:cs typeface="B Yekan" pitchFamily="2" charset="-78"/>
              </a:rPr>
              <a:t>G6PD</a:t>
            </a:r>
            <a:r>
              <a:rPr lang="fa-IR">
                <a:solidFill>
                  <a:schemeClr val="tx1"/>
                </a:solidFill>
                <a:cs typeface="B Yekan" pitchFamily="2" charset="-78"/>
              </a:rPr>
              <a:t> و يا سابقه هموليز ندارند، توصيه مي‌شود در روز سوم درمان همراه با رژيم هاي دارويي توصيه شده قبلي، پريماكين نيز تجويز شود.</a:t>
            </a:r>
            <a:endParaRPr lang="en-US">
              <a:solidFill>
                <a:schemeClr val="tx1"/>
              </a:solidFill>
              <a:cs typeface="B Yekan" pitchFamily="2" charset="-78"/>
            </a:endParaRPr>
          </a:p>
        </p:txBody>
      </p:sp>
    </p:spTree>
    <p:extLst>
      <p:ext uri="{BB962C8B-B14F-4D97-AF65-F5344CB8AC3E}">
        <p14:creationId xmlns:p14="http://schemas.microsoft.com/office/powerpoint/2010/main" val="3903291414"/>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395288" y="981075"/>
            <a:ext cx="8229600" cy="1143000"/>
          </a:xfrm>
        </p:spPr>
        <p:txBody>
          <a:bodyPr vert="horz" lIns="91440" tIns="45720" rIns="91440" bIns="45720" rtlCol="1" anchor="ctr">
            <a:normAutofit fontScale="90000"/>
          </a:bodyPr>
          <a:lstStyle/>
          <a:p>
            <a:pPr algn="r"/>
            <a:r>
              <a:rPr lang="fa-IR" dirty="0">
                <a:solidFill>
                  <a:schemeClr val="accent6">
                    <a:lumMod val="50000"/>
                  </a:schemeClr>
                </a:solidFill>
                <a:latin typeface="4YEO IN" pitchFamily="1" charset="0"/>
                <a:cs typeface="B Yekan" pitchFamily="2" charset="-78"/>
              </a:rPr>
              <a:t>دوز پريماكين در مالارياي فالسيپارم </a:t>
            </a:r>
            <a:br>
              <a:rPr lang="fa-IR" dirty="0">
                <a:solidFill>
                  <a:schemeClr val="accent6">
                    <a:lumMod val="50000"/>
                  </a:schemeClr>
                </a:solidFill>
                <a:latin typeface="4YEO IN" pitchFamily="1" charset="0"/>
                <a:cs typeface="B Yekan" pitchFamily="2" charset="-78"/>
              </a:rPr>
            </a:br>
            <a:r>
              <a:rPr lang="fa-IR" dirty="0" smtClean="0">
                <a:solidFill>
                  <a:schemeClr val="accent6">
                    <a:lumMod val="50000"/>
                  </a:schemeClr>
                </a:solidFill>
                <a:latin typeface="4YEO IN" pitchFamily="1" charset="0"/>
                <a:cs typeface="B Yekan" pitchFamily="2" charset="-78"/>
              </a:rPr>
              <a:t>(نابودي گامتوسيت‌ها)</a:t>
            </a:r>
            <a:endParaRPr lang="en-US" dirty="0">
              <a:solidFill>
                <a:schemeClr val="accent6">
                  <a:lumMod val="50000"/>
                </a:schemeClr>
              </a:solidFill>
              <a:latin typeface="4YEO IN" pitchFamily="1" charset="0"/>
              <a:cs typeface="B Yekan" pitchFamily="2" charset="-78"/>
            </a:endParaRPr>
          </a:p>
        </p:txBody>
      </p:sp>
      <p:sp>
        <p:nvSpPr>
          <p:cNvPr id="23555" name="Rectangle 3"/>
          <p:cNvSpPr>
            <a:spLocks noGrp="1" noChangeArrowheads="1"/>
          </p:cNvSpPr>
          <p:nvPr>
            <p:ph type="body" idx="1"/>
          </p:nvPr>
        </p:nvSpPr>
        <p:spPr>
          <a:xfrm>
            <a:off x="539552" y="2780928"/>
            <a:ext cx="8229600" cy="2447925"/>
          </a:xfrm>
        </p:spPr>
        <p:txBody>
          <a:bodyPr vert="horz" lIns="91440" tIns="45720" rIns="91440" bIns="45720" rtlCol="1">
            <a:normAutofit/>
          </a:bodyPr>
          <a:lstStyle/>
          <a:p>
            <a:pPr marL="457200" indent="-457200" algn="just"/>
            <a:r>
              <a:rPr lang="fa-IR" dirty="0">
                <a:cs typeface="B Yekan" pitchFamily="2" charset="-78"/>
              </a:rPr>
              <a:t>در افراد بالغ 45 ميلي گرم ( 3 قرص )</a:t>
            </a:r>
          </a:p>
          <a:p>
            <a:pPr marL="457200" indent="-457200" algn="just"/>
            <a:r>
              <a:rPr lang="fa-IR" dirty="0">
                <a:cs typeface="B Yekan" pitchFamily="2" charset="-78"/>
              </a:rPr>
              <a:t> در كودكان 75/ ميلي‌گرم / كيلوگرم وزن بدن</a:t>
            </a:r>
            <a:endParaRPr lang="en-US" dirty="0">
              <a:cs typeface="B Yekan" pitchFamily="2" charset="-78"/>
            </a:endParaRPr>
          </a:p>
        </p:txBody>
      </p:sp>
    </p:spTree>
    <p:extLst>
      <p:ext uri="{BB962C8B-B14F-4D97-AF65-F5344CB8AC3E}">
        <p14:creationId xmlns:p14="http://schemas.microsoft.com/office/powerpoint/2010/main" val="358593218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467544" y="548680"/>
            <a:ext cx="8229600" cy="1143000"/>
          </a:xfrm>
        </p:spPr>
        <p:txBody>
          <a:bodyPr vert="horz" lIns="91440" tIns="45720" rIns="91440" bIns="45720" rtlCol="1" anchor="ctr">
            <a:normAutofit/>
          </a:bodyPr>
          <a:lstStyle/>
          <a:p>
            <a:pPr algn="r"/>
            <a:r>
              <a:rPr lang="fa-IR">
                <a:solidFill>
                  <a:schemeClr val="accent6">
                    <a:lumMod val="50000"/>
                  </a:schemeClr>
                </a:solidFill>
                <a:latin typeface="4YEO IN" pitchFamily="1" charset="0"/>
                <a:cs typeface="B Yekan" pitchFamily="2" charset="-78"/>
              </a:rPr>
              <a:t>درمان مالاریای توام</a:t>
            </a:r>
            <a:endParaRPr lang="en-US">
              <a:solidFill>
                <a:schemeClr val="accent6">
                  <a:lumMod val="50000"/>
                </a:schemeClr>
              </a:solidFill>
              <a:latin typeface="4YEO IN" pitchFamily="1" charset="0"/>
              <a:cs typeface="B Yekan" pitchFamily="2" charset="-78"/>
            </a:endParaRPr>
          </a:p>
        </p:txBody>
      </p:sp>
      <p:sp>
        <p:nvSpPr>
          <p:cNvPr id="24579" name="Rectangle 3"/>
          <p:cNvSpPr>
            <a:spLocks noGrp="1" noChangeArrowheads="1"/>
          </p:cNvSpPr>
          <p:nvPr>
            <p:ph type="body" idx="1"/>
          </p:nvPr>
        </p:nvSpPr>
        <p:spPr>
          <a:xfrm>
            <a:off x="457200" y="2276475"/>
            <a:ext cx="8229600" cy="3024188"/>
          </a:xfrm>
        </p:spPr>
        <p:txBody>
          <a:bodyPr vert="horz" lIns="91440" tIns="45720" rIns="91440" bIns="45720" rtlCol="1">
            <a:normAutofit/>
          </a:bodyPr>
          <a:lstStyle/>
          <a:p>
            <a:pPr marL="457200" indent="-457200" algn="just"/>
            <a:r>
              <a:rPr lang="fa-IR" dirty="0">
                <a:cs typeface="B Yekan" pitchFamily="2" charset="-78"/>
              </a:rPr>
              <a:t>در موارد عفونت توام داروی کوارتم ارجح است.</a:t>
            </a:r>
          </a:p>
          <a:p>
            <a:pPr marL="457200" indent="-457200" algn="just"/>
            <a:r>
              <a:rPr lang="fa-IR" dirty="0">
                <a:cs typeface="B Yekan" pitchFamily="2" charset="-78"/>
              </a:rPr>
              <a:t>در صورت عدم دسترسی ازآرتسونت و فنسیدار می توان استفاده نمود،مشروط بر اینکه آرتسونت به مدت 7 روز استفاده گردد.</a:t>
            </a:r>
            <a:endParaRPr lang="en-US" dirty="0">
              <a:cs typeface="B Yekan" pitchFamily="2" charset="-78"/>
            </a:endParaRPr>
          </a:p>
        </p:txBody>
      </p:sp>
    </p:spTree>
    <p:extLst>
      <p:ext uri="{BB962C8B-B14F-4D97-AF65-F5344CB8AC3E}">
        <p14:creationId xmlns:p14="http://schemas.microsoft.com/office/powerpoint/2010/main" val="1233067746"/>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subTitle" idx="1"/>
          </p:nvPr>
        </p:nvSpPr>
        <p:spPr>
          <a:xfrm>
            <a:off x="900113" y="1557338"/>
            <a:ext cx="7632327" cy="3455987"/>
          </a:xfrm>
        </p:spPr>
        <p:txBody>
          <a:bodyPr vert="horz" lIns="91440" tIns="45720" rIns="91440" bIns="45720" rtlCol="1" anchor="ctr">
            <a:normAutofit fontScale="97500"/>
          </a:bodyPr>
          <a:lstStyle/>
          <a:p>
            <a:pPr>
              <a:spcBef>
                <a:spcPct val="0"/>
              </a:spcBef>
            </a:pPr>
            <a:r>
              <a:rPr lang="fa-IR" sz="4400" dirty="0">
                <a:solidFill>
                  <a:schemeClr val="accent6">
                    <a:lumMod val="50000"/>
                  </a:schemeClr>
                </a:solidFill>
                <a:latin typeface="4YEO IN" pitchFamily="1" charset="0"/>
                <a:ea typeface="+mj-ea"/>
                <a:cs typeface="B Yekan" pitchFamily="2" charset="-78"/>
              </a:rPr>
              <a:t>رژيم دارويي </a:t>
            </a:r>
            <a:endParaRPr lang="fa-IR" sz="4400" dirty="0" smtClean="0">
              <a:solidFill>
                <a:schemeClr val="accent6">
                  <a:lumMod val="50000"/>
                </a:schemeClr>
              </a:solidFill>
              <a:latin typeface="4YEO IN" pitchFamily="1" charset="0"/>
              <a:ea typeface="+mj-ea"/>
              <a:cs typeface="B Yekan" pitchFamily="2" charset="-78"/>
            </a:endParaRPr>
          </a:p>
          <a:p>
            <a:pPr>
              <a:spcBef>
                <a:spcPct val="0"/>
              </a:spcBef>
            </a:pPr>
            <a:r>
              <a:rPr lang="fa-IR" sz="4400" dirty="0" smtClean="0">
                <a:solidFill>
                  <a:schemeClr val="accent6">
                    <a:lumMod val="50000"/>
                  </a:schemeClr>
                </a:solidFill>
                <a:latin typeface="4YEO IN" pitchFamily="1" charset="0"/>
                <a:ea typeface="+mj-ea"/>
                <a:cs typeface="B Yekan" pitchFamily="2" charset="-78"/>
              </a:rPr>
              <a:t>خط </a:t>
            </a:r>
            <a:r>
              <a:rPr lang="fa-IR" sz="4400" dirty="0">
                <a:solidFill>
                  <a:schemeClr val="accent6">
                    <a:lumMod val="50000"/>
                  </a:schemeClr>
                </a:solidFill>
                <a:latin typeface="4YEO IN" pitchFamily="1" charset="0"/>
                <a:ea typeface="+mj-ea"/>
                <a:cs typeface="B Yekan" pitchFamily="2" charset="-78"/>
              </a:rPr>
              <a:t>دوم درمان </a:t>
            </a:r>
            <a:endParaRPr lang="fa-IR" sz="4400" dirty="0" smtClean="0">
              <a:solidFill>
                <a:schemeClr val="accent6">
                  <a:lumMod val="50000"/>
                </a:schemeClr>
              </a:solidFill>
              <a:latin typeface="4YEO IN" pitchFamily="1" charset="0"/>
              <a:ea typeface="+mj-ea"/>
              <a:cs typeface="B Yekan" pitchFamily="2" charset="-78"/>
            </a:endParaRPr>
          </a:p>
          <a:p>
            <a:pPr>
              <a:spcBef>
                <a:spcPct val="0"/>
              </a:spcBef>
            </a:pPr>
            <a:r>
              <a:rPr lang="fa-IR" sz="4400" dirty="0" smtClean="0">
                <a:solidFill>
                  <a:schemeClr val="accent6">
                    <a:lumMod val="50000"/>
                  </a:schemeClr>
                </a:solidFill>
                <a:latin typeface="4YEO IN" pitchFamily="1" charset="0"/>
                <a:ea typeface="+mj-ea"/>
                <a:cs typeface="B Yekan" pitchFamily="2" charset="-78"/>
              </a:rPr>
              <a:t>مبتلايان </a:t>
            </a:r>
            <a:r>
              <a:rPr lang="fa-IR" sz="4400" dirty="0">
                <a:solidFill>
                  <a:schemeClr val="accent6">
                    <a:lumMod val="50000"/>
                  </a:schemeClr>
                </a:solidFill>
                <a:latin typeface="4YEO IN" pitchFamily="1" charset="0"/>
                <a:ea typeface="+mj-ea"/>
                <a:cs typeface="B Yekan" pitchFamily="2" charset="-78"/>
              </a:rPr>
              <a:t>به مالارياي فالسيپارم </a:t>
            </a:r>
            <a:endParaRPr lang="fa-IR" sz="4400" dirty="0" smtClean="0">
              <a:solidFill>
                <a:schemeClr val="accent6">
                  <a:lumMod val="50000"/>
                </a:schemeClr>
              </a:solidFill>
              <a:latin typeface="4YEO IN" pitchFamily="1" charset="0"/>
              <a:ea typeface="+mj-ea"/>
              <a:cs typeface="B Yekan" pitchFamily="2" charset="-78"/>
            </a:endParaRPr>
          </a:p>
          <a:p>
            <a:pPr>
              <a:spcBef>
                <a:spcPct val="0"/>
              </a:spcBef>
            </a:pPr>
            <a:r>
              <a:rPr lang="fa-IR" sz="4400" dirty="0" smtClean="0">
                <a:solidFill>
                  <a:schemeClr val="accent6">
                    <a:lumMod val="50000"/>
                  </a:schemeClr>
                </a:solidFill>
                <a:latin typeface="4YEO IN" pitchFamily="1" charset="0"/>
                <a:ea typeface="+mj-ea"/>
                <a:cs typeface="B Yekan" pitchFamily="2" charset="-78"/>
              </a:rPr>
              <a:t>بدون </a:t>
            </a:r>
            <a:r>
              <a:rPr lang="fa-IR" sz="4400" dirty="0">
                <a:solidFill>
                  <a:schemeClr val="accent6">
                    <a:lumMod val="50000"/>
                  </a:schemeClr>
                </a:solidFill>
                <a:latin typeface="4YEO IN" pitchFamily="1" charset="0"/>
                <a:ea typeface="+mj-ea"/>
                <a:cs typeface="B Yekan" pitchFamily="2" charset="-78"/>
              </a:rPr>
              <a:t>عارضه. </a:t>
            </a:r>
            <a:endParaRPr lang="en-US" sz="4400" dirty="0">
              <a:solidFill>
                <a:schemeClr val="accent6">
                  <a:lumMod val="50000"/>
                </a:schemeClr>
              </a:solidFill>
              <a:latin typeface="4YEO IN" pitchFamily="1" charset="0"/>
              <a:ea typeface="+mj-ea"/>
              <a:cs typeface="B Yekan" pitchFamily="2" charset="-78"/>
            </a:endParaRPr>
          </a:p>
        </p:txBody>
      </p:sp>
    </p:spTree>
    <p:extLst>
      <p:ext uri="{BB962C8B-B14F-4D97-AF65-F5344CB8AC3E}">
        <p14:creationId xmlns:p14="http://schemas.microsoft.com/office/powerpoint/2010/main" val="57727723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subTitle" idx="1"/>
          </p:nvPr>
        </p:nvSpPr>
        <p:spPr>
          <a:xfrm>
            <a:off x="1187624" y="1989138"/>
            <a:ext cx="7128792" cy="3816350"/>
          </a:xfrm>
        </p:spPr>
        <p:txBody>
          <a:bodyPr vert="horz" lIns="91440" tIns="45720" rIns="91440" bIns="45720" rtlCol="1">
            <a:normAutofit/>
          </a:bodyPr>
          <a:lstStyle/>
          <a:p>
            <a:pPr marL="457200" indent="-457200" algn="just">
              <a:buChar char="•"/>
            </a:pPr>
            <a:r>
              <a:rPr lang="fa-IR" dirty="0">
                <a:solidFill>
                  <a:schemeClr val="tx1"/>
                </a:solidFill>
                <a:cs typeface="B Yekan" pitchFamily="2" charset="-78"/>
              </a:rPr>
              <a:t>چنانچه درمان بيمار با داروهاي خط اول موفقيت نباشد و يا در مورد در دسترس نبودن آرتسونت و يا فنسيدار، درمان با خط دوم </a:t>
            </a:r>
            <a:r>
              <a:rPr lang="fa-IR" dirty="0">
                <a:solidFill>
                  <a:srgbClr val="C00000"/>
                </a:solidFill>
                <a:cs typeface="B Yekan" pitchFamily="2" charset="-78"/>
              </a:rPr>
              <a:t>كوارتم</a:t>
            </a:r>
            <a:r>
              <a:rPr lang="fa-IR" dirty="0">
                <a:solidFill>
                  <a:schemeClr val="tx1"/>
                </a:solidFill>
                <a:cs typeface="B Yekan" pitchFamily="2" charset="-78"/>
              </a:rPr>
              <a:t> شروع شود.  </a:t>
            </a:r>
            <a:endParaRPr lang="en-US" dirty="0">
              <a:solidFill>
                <a:schemeClr val="tx1"/>
              </a:solidFill>
              <a:cs typeface="B Yekan" pitchFamily="2" charset="-78"/>
            </a:endParaRPr>
          </a:p>
        </p:txBody>
      </p:sp>
    </p:spTree>
    <p:extLst>
      <p:ext uri="{BB962C8B-B14F-4D97-AF65-F5344CB8AC3E}">
        <p14:creationId xmlns:p14="http://schemas.microsoft.com/office/powerpoint/2010/main" val="427397980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55"/>
          <p:cNvSpPr>
            <a:spLocks noGrp="1" noChangeArrowheads="1"/>
          </p:cNvSpPr>
          <p:nvPr>
            <p:ph type="ctrTitle"/>
          </p:nvPr>
        </p:nvSpPr>
        <p:spPr>
          <a:xfrm>
            <a:off x="611188" y="188913"/>
            <a:ext cx="7772400" cy="719807"/>
          </a:xfrm>
        </p:spPr>
        <p:txBody>
          <a:bodyPr vert="horz" lIns="91440" tIns="45720" rIns="91440" bIns="45720" rtlCol="1" anchor="ctr">
            <a:noAutofit/>
          </a:bodyPr>
          <a:lstStyle/>
          <a:p>
            <a:pPr algn="r"/>
            <a:r>
              <a:rPr lang="fa-IR" sz="2400" dirty="0">
                <a:solidFill>
                  <a:schemeClr val="accent6">
                    <a:lumMod val="50000"/>
                  </a:schemeClr>
                </a:solidFill>
                <a:latin typeface="4YEO IN" pitchFamily="1" charset="0"/>
                <a:cs typeface="B Yekan" pitchFamily="2" charset="-78"/>
              </a:rPr>
              <a:t>درمان مالاریای فالسیپارم بدون عارضه با کوارتم</a:t>
            </a:r>
            <a:endParaRPr lang="en-US" sz="2400" dirty="0">
              <a:solidFill>
                <a:schemeClr val="accent6">
                  <a:lumMod val="50000"/>
                </a:schemeClr>
              </a:solidFill>
              <a:latin typeface="4YEO IN" pitchFamily="1" charset="0"/>
              <a:cs typeface="B Yekan" pitchFamily="2" charset="-78"/>
            </a:endParaRPr>
          </a:p>
        </p:txBody>
      </p:sp>
      <p:graphicFrame>
        <p:nvGraphicFramePr>
          <p:cNvPr id="58469" name="Group 101"/>
          <p:cNvGraphicFramePr>
            <a:graphicFrameLocks noGrp="1"/>
          </p:cNvGraphicFramePr>
          <p:nvPr>
            <p:ph idx="4294967295"/>
            <p:extLst>
              <p:ext uri="{D42A27DB-BD31-4B8C-83A1-F6EECF244321}">
                <p14:modId xmlns:p14="http://schemas.microsoft.com/office/powerpoint/2010/main" val="26678523"/>
              </p:ext>
            </p:extLst>
          </p:nvPr>
        </p:nvGraphicFramePr>
        <p:xfrm>
          <a:off x="-1" y="981075"/>
          <a:ext cx="9252520" cy="6515941"/>
        </p:xfrm>
        <a:graphic>
          <a:graphicData uri="http://schemas.openxmlformats.org/drawingml/2006/table">
            <a:tbl>
              <a:tblPr rtl="1"/>
              <a:tblGrid>
                <a:gridCol w="1077732"/>
                <a:gridCol w="2544741"/>
                <a:gridCol w="926442"/>
                <a:gridCol w="1310618"/>
                <a:gridCol w="3392987"/>
              </a:tblGrid>
              <a:tr h="791741">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روز </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gridSpan="2">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نوبت درمان</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a:lstStyle/>
                    <a:p>
                      <a:endParaRPr lang="en-US"/>
                    </a:p>
                  </a:txBody>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بزرگسالان</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کودکان</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698507">
                <a:tc rowSpan="2">
                  <a:txBody>
                    <a:bodyPr/>
                    <a:lstStyle/>
                    <a:p>
                      <a:pPr marL="0" marR="0" lvl="0" indent="0" algn="ctr" defTabSz="914400" rtl="1" eaLnBrk="0" fontAlgn="base" latinLnBrk="0" hangingPunct="0">
                        <a:lnSpc>
                          <a:spcPct val="100000"/>
                        </a:lnSpc>
                        <a:spcBef>
                          <a:spcPct val="20000"/>
                        </a:spcBef>
                        <a:spcAft>
                          <a:spcPct val="0"/>
                        </a:spcAft>
                        <a:buClrTx/>
                        <a:buSzTx/>
                        <a:buFontTx/>
                        <a:buNone/>
                        <a:tabLst/>
                      </a:pPr>
                      <a:endParaRPr kumimoji="0" lang="fa-IR" sz="2400" b="0" i="0" u="none" strike="noStrike" cap="none" normalizeH="0" baseline="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اول</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اول</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صبح</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4 قرص</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rowSpan="6">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در دو نوبت صبح وشب بر اساس</a:t>
                      </a:r>
                      <a:endParaRPr kumimoji="0" lang="en-US" sz="2000" b="0" i="0" u="none" strike="noStrike" cap="none" normalizeH="0" baseline="0" dirty="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 وزن به شرح زیر دارو دریافت می کنند: </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5 تا کمتر از 15 کیلوگرم</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(1 قرص)</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15تا کمتر از 25 کیلوگرم</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(2 قرص) </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25تا کمتر از 35 کیلوگرم</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(3 قرص)</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 بیش از 34 کیلوگرم</a:t>
                      </a: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000" b="0" i="0" u="none" strike="noStrike" cap="none" normalizeH="0" baseline="0" dirty="0" smtClean="0">
                          <a:ln>
                            <a:noFill/>
                          </a:ln>
                          <a:solidFill>
                            <a:schemeClr val="tx1"/>
                          </a:solidFill>
                          <a:effectLst/>
                          <a:latin typeface="Arial" charset="0"/>
                          <a:cs typeface="Arial" charset="0"/>
                        </a:rPr>
                        <a:t>(4 قرص)</a:t>
                      </a:r>
                    </a:p>
                    <a:p>
                      <a:pPr marL="0" marR="0" lvl="0" indent="0" algn="ctr" defTabSz="914400" rtl="1" eaLnBrk="0" fontAlgn="base" latinLnBrk="0" hangingPunct="0">
                        <a:lnSpc>
                          <a:spcPct val="100000"/>
                        </a:lnSpc>
                        <a:spcBef>
                          <a:spcPct val="20000"/>
                        </a:spcBef>
                        <a:spcAft>
                          <a:spcPct val="0"/>
                        </a:spcAft>
                        <a:buClrTx/>
                        <a:buSzTx/>
                        <a:buFontTx/>
                        <a:buNone/>
                        <a:tabLst/>
                      </a:pPr>
                      <a:endParaRPr kumimoji="0" lang="fa-IR" sz="2000" b="0" i="0" u="none" strike="noStrike" cap="none" normalizeH="0" baseline="0" dirty="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r h="744545">
                <a:tc vMerge="1">
                  <a:txBody>
                    <a:bodyPr/>
                    <a:lstStyle/>
                    <a:p>
                      <a:endParaRPr lang="en-US"/>
                    </a:p>
                  </a:txBody>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دوم</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شب</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4 قرص</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r>
              <a:tr h="1030234">
                <a:tc rowSpan="2">
                  <a:txBody>
                    <a:bodyPr/>
                    <a:lstStyle/>
                    <a:p>
                      <a:pPr marL="0" marR="0" lvl="0" indent="0" algn="ctr" defTabSz="914400" rtl="1" eaLnBrk="0" fontAlgn="base" latinLnBrk="0" hangingPunct="0">
                        <a:lnSpc>
                          <a:spcPct val="100000"/>
                        </a:lnSpc>
                        <a:spcBef>
                          <a:spcPct val="20000"/>
                        </a:spcBef>
                        <a:spcAft>
                          <a:spcPct val="0"/>
                        </a:spcAft>
                        <a:buClrTx/>
                        <a:buSzTx/>
                        <a:buFontTx/>
                        <a:buNone/>
                        <a:tabLst/>
                      </a:pPr>
                      <a:endParaRPr kumimoji="0" lang="fa-IR" sz="2400" b="0" i="0" u="none" strike="noStrike" cap="none" normalizeH="0" baseline="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دوم</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سوم</a:t>
                      </a:r>
                      <a:endParaRPr kumimoji="0" lang="en-US" sz="2400" b="0" i="0" u="none" strike="noStrike" cap="none" normalizeH="0" baseline="0" dirty="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صبح</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4 قرص</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vMerge="1">
                  <a:txBody>
                    <a:bodyPr/>
                    <a:lstStyle/>
                    <a:p>
                      <a:endParaRPr lang="en-US"/>
                    </a:p>
                  </a:txBody>
                  <a:tcPr/>
                </a:tc>
              </a:tr>
              <a:tr h="696920">
                <a:tc vMerge="1">
                  <a:txBody>
                    <a:bodyPr/>
                    <a:lstStyle/>
                    <a:p>
                      <a:endParaRPr lang="en-US"/>
                    </a:p>
                  </a:txBody>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چهارم</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شب</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4 قرص</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lumMod val="95000"/>
                      </a:schemeClr>
                    </a:solidFill>
                  </a:tcPr>
                </a:tc>
                <a:tc vMerge="1">
                  <a:txBody>
                    <a:bodyPr/>
                    <a:lstStyle/>
                    <a:p>
                      <a:endParaRPr lang="en-US"/>
                    </a:p>
                  </a:txBody>
                  <a:tcPr/>
                </a:tc>
              </a:tr>
              <a:tr h="698507">
                <a:tc rowSpan="2">
                  <a:txBody>
                    <a:bodyPr/>
                    <a:lstStyle/>
                    <a:p>
                      <a:pPr marL="0" marR="0" lvl="0" indent="0" algn="ctr" defTabSz="914400" rtl="1" eaLnBrk="0" fontAlgn="base" latinLnBrk="0" hangingPunct="0">
                        <a:lnSpc>
                          <a:spcPct val="100000"/>
                        </a:lnSpc>
                        <a:spcBef>
                          <a:spcPct val="20000"/>
                        </a:spcBef>
                        <a:spcAft>
                          <a:spcPct val="0"/>
                        </a:spcAft>
                        <a:buClrTx/>
                        <a:buSzTx/>
                        <a:buFontTx/>
                        <a:buNone/>
                        <a:tabLst/>
                      </a:pPr>
                      <a:endParaRPr kumimoji="0" lang="fa-IR" sz="2400" b="0" i="0" u="none" strike="noStrike" cap="none" normalizeH="0" baseline="0" smtClean="0">
                        <a:ln>
                          <a:noFill/>
                        </a:ln>
                        <a:solidFill>
                          <a:schemeClr val="tx1"/>
                        </a:solidFill>
                        <a:effectLst/>
                        <a:latin typeface="Arial" charset="0"/>
                        <a:cs typeface="Arial" charset="0"/>
                      </a:endParaRPr>
                    </a:p>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سوم</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پنجم</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صبح</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4 قرص</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r>
              <a:tr h="1855487">
                <a:tc vMerge="1">
                  <a:txBody>
                    <a:bodyPr/>
                    <a:lstStyle/>
                    <a:p>
                      <a:endParaRPr lang="en-US"/>
                    </a:p>
                  </a:txBody>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ششم</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smtClean="0">
                          <a:ln>
                            <a:noFill/>
                          </a:ln>
                          <a:solidFill>
                            <a:schemeClr val="tx1"/>
                          </a:solidFill>
                          <a:effectLst/>
                          <a:latin typeface="Arial" charset="0"/>
                          <a:cs typeface="Arial" charset="0"/>
                        </a:rPr>
                        <a:t>شب</a:t>
                      </a:r>
                      <a:endParaRPr kumimoji="0" lang="en-US" sz="24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1" eaLnBrk="0" fontAlgn="base" latinLnBrk="0" hangingPunct="0">
                        <a:lnSpc>
                          <a:spcPct val="100000"/>
                        </a:lnSpc>
                        <a:spcBef>
                          <a:spcPct val="20000"/>
                        </a:spcBef>
                        <a:spcAft>
                          <a:spcPct val="0"/>
                        </a:spcAft>
                        <a:buClrTx/>
                        <a:buSzTx/>
                        <a:buFontTx/>
                        <a:buNone/>
                        <a:tabLst/>
                      </a:pPr>
                      <a:r>
                        <a:rPr kumimoji="0" lang="fa-IR" sz="2400" b="0" i="0" u="none" strike="noStrike" cap="none" normalizeH="0" baseline="0" dirty="0" smtClean="0">
                          <a:ln>
                            <a:noFill/>
                          </a:ln>
                          <a:solidFill>
                            <a:schemeClr val="tx1"/>
                          </a:solidFill>
                          <a:effectLst/>
                          <a:latin typeface="Arial" charset="0"/>
                          <a:cs typeface="Arial" charset="0"/>
                        </a:rPr>
                        <a:t>4 قرص</a:t>
                      </a:r>
                      <a:endParaRPr kumimoji="0" lang="en-US" sz="2400" b="0" i="0" u="none" strike="noStrike" cap="none" normalizeH="0" baseline="0" dirty="0" smtClean="0">
                        <a:ln>
                          <a:noFill/>
                        </a:ln>
                        <a:solidFill>
                          <a:schemeClr val="tx1"/>
                        </a:solidFill>
                        <a:effectLst/>
                        <a:latin typeface="Arial" charset="0"/>
                        <a:cs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vMerge="1">
                  <a:txBody>
                    <a:bodyPr/>
                    <a:lstStyle/>
                    <a:p>
                      <a:endParaRPr lang="en-US"/>
                    </a:p>
                  </a:txBody>
                  <a:tcPr/>
                </a:tc>
              </a:tr>
            </a:tbl>
          </a:graphicData>
        </a:graphic>
      </p:graphicFrame>
    </p:spTree>
    <p:extLst>
      <p:ext uri="{BB962C8B-B14F-4D97-AF65-F5344CB8AC3E}">
        <p14:creationId xmlns:p14="http://schemas.microsoft.com/office/powerpoint/2010/main" val="164665945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body" idx="1"/>
          </p:nvPr>
        </p:nvSpPr>
        <p:spPr>
          <a:xfrm>
            <a:off x="457200" y="1816101"/>
            <a:ext cx="8229600" cy="1972940"/>
          </a:xfrm>
        </p:spPr>
        <p:txBody>
          <a:bodyPr vert="horz" lIns="91440" tIns="45720" rIns="91440" bIns="45720" rtlCol="1">
            <a:normAutofit/>
          </a:bodyPr>
          <a:lstStyle/>
          <a:p>
            <a:pPr marL="457200" indent="-457200" algn="just"/>
            <a:r>
              <a:rPr lang="fa-IR" dirty="0">
                <a:cs typeface="B Yekan" pitchFamily="2" charset="-78"/>
              </a:rPr>
              <a:t>هر قرص كوارتم حاوي 20 ميلي‌گرم آرتيمتر و 120 ميلي‌گرم لومفانترين است.</a:t>
            </a:r>
          </a:p>
        </p:txBody>
      </p:sp>
    </p:spTree>
    <p:extLst>
      <p:ext uri="{BB962C8B-B14F-4D97-AF65-F5344CB8AC3E}">
        <p14:creationId xmlns:p14="http://schemas.microsoft.com/office/powerpoint/2010/main" val="257250559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subTitle" idx="1"/>
          </p:nvPr>
        </p:nvSpPr>
        <p:spPr>
          <a:xfrm>
            <a:off x="1403350" y="2205038"/>
            <a:ext cx="6400800" cy="1752600"/>
          </a:xfrm>
          <a:noFill/>
        </p:spPr>
        <p:txBody>
          <a:bodyPr vert="horz" lIns="91440" tIns="45720" rIns="91440" bIns="45720" rtlCol="1" anchor="ctr">
            <a:normAutofit fontScale="90000" lnSpcReduction="20000"/>
          </a:bodyPr>
          <a:lstStyle/>
          <a:p>
            <a:pPr rtl="0">
              <a:lnSpc>
                <a:spcPct val="130000"/>
              </a:lnSpc>
            </a:pPr>
            <a:r>
              <a:rPr lang="fa-IR" sz="5400">
                <a:solidFill>
                  <a:schemeClr val="accent2">
                    <a:lumMod val="50000"/>
                  </a:schemeClr>
                </a:solidFill>
                <a:cs typeface="B Yekan" pitchFamily="2" charset="-78"/>
              </a:rPr>
              <a:t>درمان مبتلايان فالسيپارم شديد</a:t>
            </a:r>
            <a:endParaRPr lang="en-US" sz="5400">
              <a:solidFill>
                <a:schemeClr val="accent2">
                  <a:lumMod val="50000"/>
                </a:schemeClr>
              </a:solidFill>
              <a:cs typeface="B Yekan" pitchFamily="2" charset="-78"/>
            </a:endParaRPr>
          </a:p>
        </p:txBody>
      </p:sp>
    </p:spTree>
    <p:extLst>
      <p:ext uri="{BB962C8B-B14F-4D97-AF65-F5344CB8AC3E}">
        <p14:creationId xmlns:p14="http://schemas.microsoft.com/office/powerpoint/2010/main" val="30780732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1"/>
          </p:nvPr>
        </p:nvSpPr>
        <p:spPr>
          <a:xfrm>
            <a:off x="467544" y="1628800"/>
            <a:ext cx="8229600" cy="4060825"/>
          </a:xfrm>
        </p:spPr>
        <p:txBody>
          <a:bodyPr vert="horz" lIns="91440" tIns="45720" rIns="91440" bIns="45720" rtlCol="1">
            <a:normAutofit lnSpcReduction="10000"/>
          </a:bodyPr>
          <a:lstStyle/>
          <a:p>
            <a:pPr marL="457200" indent="-457200" algn="just"/>
            <a:r>
              <a:rPr lang="fa-IR" dirty="0">
                <a:cs typeface="B Yekan" pitchFamily="2" charset="-78"/>
              </a:rPr>
              <a:t>بيماراني كه علائم باليني شديد و پرمخاطره با تزريق وريدي كنين 10 </a:t>
            </a:r>
            <a:r>
              <a:rPr lang="fa-IR" dirty="0" smtClean="0">
                <a:cs typeface="B Yekan" pitchFamily="2" charset="-78"/>
              </a:rPr>
              <a:t>ميلي‌گرم/كيلوگرم </a:t>
            </a:r>
            <a:r>
              <a:rPr lang="fa-IR" dirty="0">
                <a:cs typeface="B Yekan" pitchFamily="2" charset="-78"/>
              </a:rPr>
              <a:t>وزن بدن درمان مي‌شوند.</a:t>
            </a:r>
          </a:p>
          <a:p>
            <a:pPr marL="457200" indent="-457200" algn="just"/>
            <a:r>
              <a:rPr lang="fa-IR" dirty="0">
                <a:cs typeface="B Yekan" pitchFamily="2" charset="-78"/>
              </a:rPr>
              <a:t>دارو در محلول دكستروز 5% رقيق و طي 4 ساعت به تدريج انفوزيون شود.</a:t>
            </a:r>
          </a:p>
          <a:p>
            <a:pPr marL="457200" indent="-457200" algn="just"/>
            <a:r>
              <a:rPr lang="fa-IR" dirty="0">
                <a:cs typeface="B Yekan" pitchFamily="2" charset="-78"/>
              </a:rPr>
              <a:t>دوز كنين در يك بار تزريق 500-100 ميلي‌گرم است و در 24 ساعت نبايد از 2000 ميلي‌گرم تجاوز كند. </a:t>
            </a:r>
            <a:endParaRPr lang="en-US" dirty="0">
              <a:cs typeface="B Yekan" pitchFamily="2" charset="-78"/>
            </a:endParaRPr>
          </a:p>
        </p:txBody>
      </p:sp>
    </p:spTree>
    <p:extLst>
      <p:ext uri="{BB962C8B-B14F-4D97-AF65-F5344CB8AC3E}">
        <p14:creationId xmlns:p14="http://schemas.microsoft.com/office/powerpoint/2010/main" val="4070414990"/>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body" idx="1"/>
          </p:nvPr>
        </p:nvSpPr>
        <p:spPr>
          <a:xfrm>
            <a:off x="467544" y="1484784"/>
            <a:ext cx="8229600" cy="4060825"/>
          </a:xfrm>
        </p:spPr>
        <p:txBody>
          <a:bodyPr vert="horz" lIns="91440" tIns="45720" rIns="91440" bIns="45720" rtlCol="1">
            <a:normAutofit lnSpcReduction="10000"/>
          </a:bodyPr>
          <a:lstStyle/>
          <a:p>
            <a:pPr marL="457200" indent="-457200" algn="just"/>
            <a:r>
              <a:rPr lang="fa-IR" dirty="0">
                <a:cs typeface="B Yekan" pitchFamily="2" charset="-78"/>
              </a:rPr>
              <a:t>چنانچه بيمار قادر به خوردن نباشد مي‌توان مقدار دارو را از راه تزريق بعد از 12-8 ساعت تكرار كرد و هر زماني كه بيمار قادر به خوردن شود تكميل بايد از راه خوراكي صورت گيرد.</a:t>
            </a:r>
          </a:p>
          <a:p>
            <a:pPr marL="457200" indent="-457200" algn="just"/>
            <a:r>
              <a:rPr lang="fa-IR" dirty="0">
                <a:cs typeface="B Yekan" pitchFamily="2" charset="-78"/>
              </a:rPr>
              <a:t>تزريق داخل عضلاني داروهاي ضد مالاريا خطرناك است و تاحد امكان بايد از انجام آن پرهيز كرد.</a:t>
            </a:r>
          </a:p>
          <a:p>
            <a:pPr marL="457200" indent="-457200" algn="just"/>
            <a:r>
              <a:rPr lang="fa-IR" dirty="0">
                <a:cs typeface="B Yekan" pitchFamily="2" charset="-78"/>
              </a:rPr>
              <a:t>مصرف آسپرين به منظور كاهش درجه حرارت يا درد در مالارياي فالسيپارم شديد خطرناك است. </a:t>
            </a:r>
            <a:endParaRPr lang="en-US" dirty="0">
              <a:cs typeface="B Yekan" pitchFamily="2" charset="-78"/>
            </a:endParaRPr>
          </a:p>
        </p:txBody>
      </p:sp>
    </p:spTree>
    <p:extLst>
      <p:ext uri="{BB962C8B-B14F-4D97-AF65-F5344CB8AC3E}">
        <p14:creationId xmlns:p14="http://schemas.microsoft.com/office/powerpoint/2010/main" val="2357801380"/>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body" idx="1"/>
          </p:nvPr>
        </p:nvSpPr>
        <p:spPr>
          <a:xfrm>
            <a:off x="457200" y="1816101"/>
            <a:ext cx="8229600" cy="3629124"/>
          </a:xfrm>
        </p:spPr>
        <p:txBody>
          <a:bodyPr vert="horz" lIns="91440" tIns="45720" rIns="91440" bIns="45720" rtlCol="1">
            <a:normAutofit/>
          </a:bodyPr>
          <a:lstStyle/>
          <a:p>
            <a:pPr marL="457200" indent="-457200" algn="just"/>
            <a:r>
              <a:rPr lang="fa-IR">
                <a:cs typeface="B Yekan" pitchFamily="2" charset="-78"/>
              </a:rPr>
              <a:t>اگر تزریق داخل وریدی کنین با احتیاط و آهسته انجام نشود سبب کاهش سریع فشار خون، آریتمی و گاهی مرگ بیمار می شود.</a:t>
            </a:r>
          </a:p>
          <a:p>
            <a:pPr marL="457200" indent="-457200" algn="just"/>
            <a:r>
              <a:rPr lang="fa-IR">
                <a:cs typeface="B Yekan" pitchFamily="2" charset="-78"/>
              </a:rPr>
              <a:t>تزریق داخل عضلانی کنین خطرناک است و تا حد امکان باید از انجام آن پرهیز کرد.</a:t>
            </a:r>
          </a:p>
          <a:p>
            <a:pPr marL="457200" indent="-457200" algn="just"/>
            <a:r>
              <a:rPr lang="fa-IR">
                <a:cs typeface="B Yekan" pitchFamily="2" charset="-78"/>
              </a:rPr>
              <a:t> </a:t>
            </a:r>
            <a:endParaRPr lang="en-US">
              <a:cs typeface="B Yekan" pitchFamily="2" charset="-78"/>
            </a:endParaRPr>
          </a:p>
        </p:txBody>
      </p:sp>
    </p:spTree>
    <p:extLst>
      <p:ext uri="{BB962C8B-B14F-4D97-AF65-F5344CB8AC3E}">
        <p14:creationId xmlns:p14="http://schemas.microsoft.com/office/powerpoint/2010/main" val="161258235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3"/>
          <p:cNvSpPr>
            <a:spLocks noGrp="1"/>
          </p:cNvSpPr>
          <p:nvPr>
            <p:ph type="ctrTitle"/>
          </p:nvPr>
        </p:nvSpPr>
        <p:spPr>
          <a:xfrm>
            <a:off x="714375" y="428625"/>
            <a:ext cx="7772400" cy="1357313"/>
          </a:xfrm>
        </p:spPr>
        <p:txBody>
          <a:bodyPr vert="horz" lIns="91440" tIns="45720" rIns="91440" bIns="45720" rtlCol="1" anchor="ctr">
            <a:normAutofit/>
          </a:bodyPr>
          <a:lstStyle/>
          <a:p>
            <a:pPr algn="r"/>
            <a:r>
              <a:rPr lang="fa-IR" sz="3600" dirty="0">
                <a:solidFill>
                  <a:schemeClr val="accent6">
                    <a:lumMod val="50000"/>
                  </a:schemeClr>
                </a:solidFill>
                <a:latin typeface="4YEO IN" pitchFamily="1" charset="0"/>
                <a:cs typeface="B Yekan" pitchFamily="2" charset="-78"/>
              </a:rPr>
              <a:t>آرتسونیت در درمان مالاریای شدید</a:t>
            </a:r>
          </a:p>
        </p:txBody>
      </p:sp>
      <p:sp>
        <p:nvSpPr>
          <p:cNvPr id="43011" name="Subtitle 4"/>
          <p:cNvSpPr>
            <a:spLocks noGrp="1"/>
          </p:cNvSpPr>
          <p:nvPr>
            <p:ph type="subTitle" idx="1"/>
          </p:nvPr>
        </p:nvSpPr>
        <p:spPr>
          <a:xfrm>
            <a:off x="1000125" y="2143125"/>
            <a:ext cx="6858000" cy="3786188"/>
          </a:xfrm>
        </p:spPr>
        <p:txBody>
          <a:bodyPr vert="horz" lIns="91440" tIns="45720" rIns="91440" bIns="45720" rtlCol="1">
            <a:normAutofit fontScale="92500" lnSpcReduction="10000"/>
          </a:bodyPr>
          <a:lstStyle/>
          <a:p>
            <a:pPr marL="457200" indent="-457200" algn="just">
              <a:buChar char="•"/>
            </a:pPr>
            <a:r>
              <a:rPr lang="fa-IR" dirty="0">
                <a:solidFill>
                  <a:schemeClr val="tx1"/>
                </a:solidFill>
                <a:cs typeface="B Yekan" pitchFamily="2" charset="-78"/>
              </a:rPr>
              <a:t>دوز تزریقی آرتسونیت در درمان مالاریای شدید 2/4 میلی گرم/کیلوگرم وزن بدن است:</a:t>
            </a:r>
          </a:p>
          <a:p>
            <a:pPr marL="457200" indent="-457200" algn="just">
              <a:buChar char="•"/>
            </a:pPr>
            <a:r>
              <a:rPr lang="fa-IR" dirty="0">
                <a:solidFill>
                  <a:schemeClr val="tx1"/>
                </a:solidFill>
                <a:cs typeface="B Yekan" pitchFamily="2" charset="-78"/>
              </a:rPr>
              <a:t>اولین دوز: در اولین فرصت ممکن پس از تشخیص</a:t>
            </a:r>
          </a:p>
          <a:p>
            <a:pPr marL="457200" indent="-457200" algn="just">
              <a:buChar char="•"/>
            </a:pPr>
            <a:r>
              <a:rPr lang="fa-IR" dirty="0">
                <a:solidFill>
                  <a:schemeClr val="tx1"/>
                </a:solidFill>
                <a:cs typeface="B Yekan" pitchFamily="2" charset="-78"/>
              </a:rPr>
              <a:t>دومین دوز: 12 ساعت پس از اولین دوز</a:t>
            </a:r>
          </a:p>
          <a:p>
            <a:pPr marL="457200" indent="-457200" algn="just">
              <a:buChar char="•"/>
            </a:pPr>
            <a:r>
              <a:rPr lang="fa-IR" dirty="0">
                <a:solidFill>
                  <a:schemeClr val="tx1"/>
                </a:solidFill>
                <a:cs typeface="B Yekan" pitchFamily="2" charset="-78"/>
              </a:rPr>
              <a:t>سومین دوز: 24 ساعت پس از اولین دوز</a:t>
            </a:r>
          </a:p>
          <a:p>
            <a:pPr marL="457200" indent="-457200" algn="just">
              <a:buChar char="•"/>
            </a:pPr>
            <a:r>
              <a:rPr lang="fa-IR" dirty="0">
                <a:solidFill>
                  <a:schemeClr val="tx1"/>
                </a:solidFill>
                <a:cs typeface="B Yekan" pitchFamily="2" charset="-78"/>
              </a:rPr>
              <a:t>و سپس با یک دوز روزانه ادامه می یابد.</a:t>
            </a:r>
          </a:p>
          <a:p>
            <a:pPr marL="457200" indent="-457200" algn="just">
              <a:buChar char="•"/>
            </a:pPr>
            <a:endParaRPr lang="fa-IR" dirty="0">
              <a:solidFill>
                <a:schemeClr val="tx1"/>
              </a:solidFill>
              <a:cs typeface="B Yekan" pitchFamily="2" charset="-78"/>
            </a:endParaRPr>
          </a:p>
          <a:p>
            <a:pPr marL="457200" indent="-457200" algn="just">
              <a:buChar char="•"/>
            </a:pPr>
            <a:endParaRPr lang="fa-IR" dirty="0">
              <a:solidFill>
                <a:schemeClr val="tx1"/>
              </a:solidFill>
              <a:cs typeface="B Yekan" pitchFamily="2" charset="-78"/>
            </a:endParaRPr>
          </a:p>
        </p:txBody>
      </p:sp>
    </p:spTree>
    <p:extLst>
      <p:ext uri="{BB962C8B-B14F-4D97-AF65-F5344CB8AC3E}">
        <p14:creationId xmlns:p14="http://schemas.microsoft.com/office/powerpoint/2010/main" val="6202818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body" idx="1"/>
          </p:nvPr>
        </p:nvSpPr>
        <p:spPr>
          <a:xfrm>
            <a:off x="457200" y="1816100"/>
            <a:ext cx="8229600" cy="4060825"/>
          </a:xfrm>
        </p:spPr>
        <p:txBody>
          <a:bodyPr vert="horz" lIns="91440" tIns="45720" rIns="91440" bIns="45720" rtlCol="1">
            <a:normAutofit/>
          </a:bodyPr>
          <a:lstStyle/>
          <a:p>
            <a:pPr marL="457200" indent="-457200" algn="just"/>
            <a:r>
              <a:rPr lang="fa-IR" dirty="0">
                <a:cs typeface="B Yekan" pitchFamily="2" charset="-78"/>
              </a:rPr>
              <a:t>در درمان مالاریای شدید، تزریق داخل وریدی آرتسونیت بر تزریق داخل عضله برتری دارد زیرا در زمان کوتاهتری غلظت پلاسمایی مناسب حاصل می شود.</a:t>
            </a:r>
          </a:p>
          <a:p>
            <a:pPr marL="457200" indent="-457200" algn="just"/>
            <a:r>
              <a:rPr lang="fa-IR" dirty="0">
                <a:cs typeface="B Yekan" pitchFamily="2" charset="-78"/>
              </a:rPr>
              <a:t> </a:t>
            </a:r>
            <a:endParaRPr lang="en-US" dirty="0">
              <a:cs typeface="B Yekan" pitchFamily="2" charset="-78"/>
            </a:endParaRPr>
          </a:p>
        </p:txBody>
      </p:sp>
    </p:spTree>
    <p:extLst>
      <p:ext uri="{BB962C8B-B14F-4D97-AF65-F5344CB8AC3E}">
        <p14:creationId xmlns:p14="http://schemas.microsoft.com/office/powerpoint/2010/main" val="227573018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3"/>
          <p:cNvSpPr>
            <a:spLocks noGrp="1"/>
          </p:cNvSpPr>
          <p:nvPr>
            <p:ph type="ctrTitle"/>
          </p:nvPr>
        </p:nvSpPr>
        <p:spPr>
          <a:xfrm>
            <a:off x="714375" y="428625"/>
            <a:ext cx="7772400" cy="1357313"/>
          </a:xfrm>
        </p:spPr>
        <p:txBody>
          <a:bodyPr vert="horz" lIns="91440" tIns="45720" rIns="91440" bIns="45720" rtlCol="1" anchor="ctr">
            <a:normAutofit/>
          </a:bodyPr>
          <a:lstStyle/>
          <a:p>
            <a:pPr algn="r"/>
            <a:r>
              <a:rPr lang="fa-IR" sz="3600">
                <a:solidFill>
                  <a:schemeClr val="accent6">
                    <a:lumMod val="50000"/>
                  </a:schemeClr>
                </a:solidFill>
                <a:latin typeface="4YEO IN" pitchFamily="1" charset="0"/>
                <a:cs typeface="B Yekan" pitchFamily="2" charset="-78"/>
              </a:rPr>
              <a:t>آماده سازی محلول حاوی آرتسونیت برای تزریق داخل عضله</a:t>
            </a:r>
          </a:p>
        </p:txBody>
      </p:sp>
      <p:sp>
        <p:nvSpPr>
          <p:cNvPr id="45059" name="Subtitle 4"/>
          <p:cNvSpPr>
            <a:spLocks noGrp="1"/>
          </p:cNvSpPr>
          <p:nvPr>
            <p:ph type="subTitle" idx="1"/>
          </p:nvPr>
        </p:nvSpPr>
        <p:spPr>
          <a:xfrm>
            <a:off x="1000125" y="2143125"/>
            <a:ext cx="6858000" cy="3786188"/>
          </a:xfrm>
        </p:spPr>
        <p:txBody>
          <a:bodyPr vert="horz" lIns="91440" tIns="45720" rIns="91440" bIns="45720" rtlCol="1">
            <a:normAutofit fontScale="92500"/>
          </a:bodyPr>
          <a:lstStyle/>
          <a:p>
            <a:pPr marL="457200" indent="-457200" algn="just">
              <a:buChar char="•"/>
            </a:pPr>
            <a:r>
              <a:rPr lang="fa-IR">
                <a:solidFill>
                  <a:schemeClr val="tx1"/>
                </a:solidFill>
                <a:cs typeface="B Yekan" pitchFamily="2" charset="-78"/>
              </a:rPr>
              <a:t>حلال دارو (سدیم بی کربنات 5%) را در ویال آرتسونیت وارد کرده به مدت 2 تا 3 دقیقه تکان دهید و منتظر بمانید تا دارو کاملا حل شود. محلول شفافی به دست خواهد آمد سر سوزن را داخل ویال نمایید تا گاز آن خارج شود و 2 میلی لیتر دکستروز 5% یا نرمال سالین 0/9 درصد قابل تزریق را به محلول دارو اضافه نمایید. </a:t>
            </a:r>
          </a:p>
          <a:p>
            <a:pPr marL="457200" indent="-457200" algn="just">
              <a:buChar char="•"/>
            </a:pPr>
            <a:endParaRPr lang="fa-IR">
              <a:solidFill>
                <a:schemeClr val="tx1"/>
              </a:solidFill>
              <a:cs typeface="B Yekan" pitchFamily="2" charset="-78"/>
            </a:endParaRPr>
          </a:p>
        </p:txBody>
      </p:sp>
    </p:spTree>
    <p:extLst>
      <p:ext uri="{BB962C8B-B14F-4D97-AF65-F5344CB8AC3E}">
        <p14:creationId xmlns:p14="http://schemas.microsoft.com/office/powerpoint/2010/main" val="21863394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a:xfrm>
            <a:off x="457200" y="1816100"/>
            <a:ext cx="8229600" cy="4060825"/>
          </a:xfrm>
        </p:spPr>
        <p:txBody>
          <a:bodyPr vert="horz" lIns="91440" tIns="45720" rIns="91440" bIns="45720" rtlCol="1">
            <a:normAutofit/>
          </a:bodyPr>
          <a:lstStyle/>
          <a:p>
            <a:pPr marL="457200" indent="-457200" algn="just"/>
            <a:r>
              <a:rPr lang="fa-IR">
                <a:cs typeface="B Yekan" pitchFamily="2" charset="-78"/>
              </a:rPr>
              <a:t>محلول به دست آمده حاوی 20 میلی گرم آرتسونیت در هر میلی لیتر خواهد بود و حجم کل محلول به دست آمده 3 میلی لیتر است. مقدار مورد نیاز آرتسونیت را در سرنگ بکشید و در قسمت قدامی عضله ران تزریق نمایید.</a:t>
            </a:r>
          </a:p>
        </p:txBody>
      </p:sp>
    </p:spTree>
    <p:extLst>
      <p:ext uri="{BB962C8B-B14F-4D97-AF65-F5344CB8AC3E}">
        <p14:creationId xmlns:p14="http://schemas.microsoft.com/office/powerpoint/2010/main" val="227508727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115888"/>
            <a:ext cx="8229600" cy="792162"/>
          </a:xfrm>
        </p:spPr>
        <p:txBody>
          <a:bodyPr vert="horz" lIns="91440" tIns="45720" rIns="91440" bIns="45720" rtlCol="1" anchor="ctr">
            <a:noAutofit/>
          </a:bodyPr>
          <a:lstStyle/>
          <a:p>
            <a:pPr algn="r"/>
            <a:r>
              <a:rPr lang="fa-IR" sz="2800">
                <a:solidFill>
                  <a:schemeClr val="accent6">
                    <a:lumMod val="50000"/>
                  </a:schemeClr>
                </a:solidFill>
                <a:latin typeface="4YEO IN" pitchFamily="1" charset="0"/>
                <a:cs typeface="B Yekan" pitchFamily="2" charset="-78"/>
              </a:rPr>
              <a:t>نشانه‌هاي خطر در بيماري مالاريا</a:t>
            </a:r>
            <a:endParaRPr lang="en-US" sz="2800">
              <a:solidFill>
                <a:schemeClr val="accent6">
                  <a:lumMod val="50000"/>
                </a:schemeClr>
              </a:solidFill>
              <a:latin typeface="4YEO IN" pitchFamily="1" charset="0"/>
              <a:cs typeface="B Yekan" pitchFamily="2" charset="-78"/>
            </a:endParaRPr>
          </a:p>
        </p:txBody>
      </p:sp>
      <p:sp>
        <p:nvSpPr>
          <p:cNvPr id="49155" name="Rectangle 3"/>
          <p:cNvSpPr>
            <a:spLocks noGrp="1" noChangeArrowheads="1" noTextEdit="1"/>
          </p:cNvSpPr>
          <p:nvPr>
            <p:ph type="tbl" idx="1"/>
          </p:nvPr>
        </p:nvSpPr>
        <p:spPr/>
      </p:sp>
      <p:graphicFrame>
        <p:nvGraphicFramePr>
          <p:cNvPr id="36979" name="Group 115"/>
          <p:cNvGraphicFramePr>
            <a:graphicFrameLocks noGrp="1"/>
          </p:cNvGraphicFramePr>
          <p:nvPr>
            <p:extLst>
              <p:ext uri="{D42A27DB-BD31-4B8C-83A1-F6EECF244321}">
                <p14:modId xmlns:p14="http://schemas.microsoft.com/office/powerpoint/2010/main" val="2254648672"/>
              </p:ext>
            </p:extLst>
          </p:nvPr>
        </p:nvGraphicFramePr>
        <p:xfrm>
          <a:off x="179388" y="1052513"/>
          <a:ext cx="8785225" cy="5445126"/>
        </p:xfrm>
        <a:graphic>
          <a:graphicData uri="http://schemas.openxmlformats.org/drawingml/2006/table">
            <a:tbl>
              <a:tblPr rtl="1"/>
              <a:tblGrid>
                <a:gridCol w="3913188"/>
                <a:gridCol w="4872037"/>
              </a:tblGrid>
              <a:tr h="549381">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900" b="1" i="0" u="none" strike="noStrike" cap="none" normalizeH="0" baseline="0" dirty="0" smtClean="0">
                          <a:ln>
                            <a:noFill/>
                          </a:ln>
                          <a:solidFill>
                            <a:schemeClr val="bg1"/>
                          </a:solidFill>
                          <a:effectLst/>
                          <a:latin typeface="Arial" pitchFamily="34" charset="0"/>
                          <a:cs typeface="Zar" pitchFamily="2" charset="-78"/>
                        </a:rPr>
                        <a:t>باليني</a:t>
                      </a:r>
                      <a:endParaRPr kumimoji="0" lang="en-US" sz="1900" b="1" i="0" u="none" strike="noStrike" cap="none" normalizeH="0" baseline="0" dirty="0" smtClean="0">
                        <a:ln>
                          <a:noFill/>
                        </a:ln>
                        <a:solidFill>
                          <a:schemeClr val="bg1"/>
                        </a:solidFill>
                        <a:effectLst/>
                        <a:latin typeface="Arial" pitchFamily="34" charset="0"/>
                        <a:cs typeface="Zar" pitchFamily="2" charset="-78"/>
                      </a:endParaRPr>
                    </a:p>
                  </a:txBody>
                  <a:tcPr marT="43708" marB="4370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900" b="1" i="0" u="none" strike="noStrike" cap="none" normalizeH="0" baseline="0" smtClean="0">
                          <a:ln>
                            <a:noFill/>
                          </a:ln>
                          <a:solidFill>
                            <a:schemeClr val="bg1"/>
                          </a:solidFill>
                          <a:effectLst/>
                          <a:latin typeface="Arial" pitchFamily="34" charset="0"/>
                          <a:cs typeface="Zar" pitchFamily="2" charset="-78"/>
                        </a:rPr>
                        <a:t>پاراكلينيك</a:t>
                      </a:r>
                      <a:endParaRPr kumimoji="0" lang="en-US" sz="1900" b="1" i="0" u="none" strike="noStrike" cap="none" normalizeH="0" baseline="0" smtClean="0">
                        <a:ln>
                          <a:noFill/>
                        </a:ln>
                        <a:solidFill>
                          <a:schemeClr val="bg1"/>
                        </a:solidFill>
                        <a:effectLst/>
                        <a:latin typeface="Arial" pitchFamily="34" charset="0"/>
                        <a:cs typeface="Zar" pitchFamily="2" charset="-78"/>
                      </a:endParaRPr>
                    </a:p>
                  </a:txBody>
                  <a:tcPr marT="43708" marB="4370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00FF"/>
                    </a:solidFill>
                  </a:tcPr>
                </a:tc>
              </a:tr>
              <a:tr h="368784">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ناتواني در خوردن و يا آشاميدن</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پارازتيمي بيش از 4% در لام خون محيطي</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74956">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ناتواني در نشستن و ايستادن</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كاهش قندخون ( كمتر از 40 ميلي‌گرم / دسي‌ليتر يا كمتر از 2/2 ميلي‌مول / ليتين )</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74956">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استفراغ مكرر</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كم‌خوني شديد نورموسيتيك ( هموگلوبين كمتر </a:t>
                      </a:r>
                      <a:r>
                        <a:rPr kumimoji="0" lang="fa-IR" sz="1300" b="1" i="0" u="none" strike="noStrike" kern="1200" cap="none" normalizeH="0" baseline="0" dirty="0" smtClean="0">
                          <a:ln>
                            <a:noFill/>
                          </a:ln>
                          <a:solidFill>
                            <a:schemeClr val="tx1"/>
                          </a:solidFill>
                          <a:effectLst/>
                          <a:latin typeface="Arial" pitchFamily="34" charset="0"/>
                          <a:ea typeface="+mn-ea"/>
                          <a:cs typeface="Zar" pitchFamily="2" charset="-78"/>
                        </a:rPr>
                        <a:t>از 7 </a:t>
                      </a:r>
                      <a:r>
                        <a:rPr kumimoji="0" lang="fa-IR" sz="1300" b="1" i="0" u="none" strike="noStrike" cap="none" normalizeH="0" baseline="0" dirty="0" smtClean="0">
                          <a:ln>
                            <a:noFill/>
                          </a:ln>
                          <a:solidFill>
                            <a:schemeClr val="tx1"/>
                          </a:solidFill>
                          <a:effectLst/>
                          <a:latin typeface="Arial" pitchFamily="34" charset="0"/>
                          <a:cs typeface="Zar" pitchFamily="2" charset="-78"/>
                        </a:rPr>
                        <a:t>گرم/دسي ليتر و هماتركريت كمتراز 20% )</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5512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اختلال هوشياري يا گيجي</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اسيدوز ( بي‌كربنات كمتر از 15 ميلي مول / ليتر )</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5512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تشنج در طي بيماري كنوني</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افزايش لاكتات خون ( بيش از 5 ميلي مول / ليتر )</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53607">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اختلال تنفسي ( افزايش تعداد تنفس )</a:t>
                      </a:r>
                      <a:endParaRPr kumimoji="0" lang="en-US" sz="1300" b="1" i="0" u="none" strike="noStrike" cap="none" normalizeH="0" baseline="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نارسايي كليه ( كراتينين بيشتر از 3 ميلي‌گرم / دسي‌ليتر )</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5512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كلاپس عروقي و شوك</a:t>
                      </a:r>
                      <a:endParaRPr kumimoji="0" lang="en-US" sz="1300" b="1" i="0" u="none" strike="noStrike" cap="none" normalizeH="0" baseline="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هموگلوبينوري</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487159">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هابيرپيركسي ( درجه حرارت ركتال بالاي </a:t>
                      </a:r>
                      <a:r>
                        <a:rPr kumimoji="0" lang="en-US" sz="1300" b="1" i="0" u="none" strike="noStrike" cap="none" normalizeH="0" baseline="30000" smtClean="0">
                          <a:ln>
                            <a:noFill/>
                          </a:ln>
                          <a:solidFill>
                            <a:schemeClr val="tx1"/>
                          </a:solidFill>
                          <a:effectLst/>
                          <a:latin typeface="Arial" pitchFamily="34" charset="0"/>
                          <a:cs typeface="Zar" pitchFamily="2" charset="-78"/>
                        </a:rPr>
                        <a:t>0C</a:t>
                      </a:r>
                      <a:r>
                        <a:rPr kumimoji="0" lang="fa-IR" sz="1300" b="1" i="0" u="none" strike="noStrike" cap="none" normalizeH="0" baseline="0" smtClean="0">
                          <a:ln>
                            <a:noFill/>
                          </a:ln>
                          <a:solidFill>
                            <a:schemeClr val="tx1"/>
                          </a:solidFill>
                          <a:effectLst/>
                          <a:latin typeface="Arial" pitchFamily="34" charset="0"/>
                          <a:cs typeface="Zar" pitchFamily="2" charset="-78"/>
                        </a:rPr>
                        <a:t> 40 يا زير بغل بالاي </a:t>
                      </a:r>
                      <a:r>
                        <a:rPr kumimoji="0" lang="en-US" sz="1300" b="1" i="0" u="none" strike="noStrike" cap="none" normalizeH="0" baseline="30000" smtClean="0">
                          <a:ln>
                            <a:noFill/>
                          </a:ln>
                          <a:solidFill>
                            <a:schemeClr val="tx1"/>
                          </a:solidFill>
                          <a:effectLst/>
                          <a:latin typeface="Arial" pitchFamily="34" charset="0"/>
                          <a:cs typeface="Zar" pitchFamily="2" charset="-78"/>
                        </a:rPr>
                        <a:t>0C</a:t>
                      </a:r>
                      <a:r>
                        <a:rPr kumimoji="0" lang="fa-IR" sz="1300" b="1" i="0" u="none" strike="noStrike" cap="none" normalizeH="0" baseline="0" smtClean="0">
                          <a:ln>
                            <a:noFill/>
                          </a:ln>
                          <a:solidFill>
                            <a:schemeClr val="tx1"/>
                          </a:solidFill>
                          <a:effectLst/>
                          <a:latin typeface="Arial" pitchFamily="34" charset="0"/>
                          <a:cs typeface="Zar" pitchFamily="2" charset="-78"/>
                        </a:rPr>
                        <a:t> 5/39 )</a:t>
                      </a:r>
                      <a:endParaRPr kumimoji="0" lang="en-US" sz="1300" b="1" i="0" u="none" strike="noStrike" cap="none" normalizeH="0" baseline="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وجود شواهد راديولوژيك ادم ريوي</a:t>
                      </a: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r>
              <a:tr h="356643">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smtClean="0">
                          <a:ln>
                            <a:noFill/>
                          </a:ln>
                          <a:solidFill>
                            <a:schemeClr val="tx1"/>
                          </a:solidFill>
                          <a:effectLst/>
                          <a:latin typeface="Arial" pitchFamily="34" charset="0"/>
                          <a:cs typeface="Zar" pitchFamily="2" charset="-78"/>
                        </a:rPr>
                        <a:t>ايكتر ( زردي اسكلرا )</a:t>
                      </a:r>
                      <a:endParaRPr kumimoji="0" lang="en-US" sz="1300" b="1" i="0" u="none" strike="noStrike" cap="none" normalizeH="0" baseline="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rowSpan="4">
                  <a:txBody>
                    <a:bodyPr/>
                    <a:lstStyle/>
                    <a:p>
                      <a:pPr marL="0" marR="0" lvl="0" indent="0" algn="ctr" defTabSz="914400" rtl="1" eaLnBrk="1" fontAlgn="base" latinLnBrk="0" hangingPunct="1">
                        <a:lnSpc>
                          <a:spcPct val="95000"/>
                        </a:lnSpc>
                        <a:spcBef>
                          <a:spcPct val="20000"/>
                        </a:spcBef>
                        <a:spcAft>
                          <a:spcPct val="0"/>
                        </a:spcAft>
                        <a:buClrTx/>
                        <a:buSzTx/>
                        <a:buFontTx/>
                        <a:buNone/>
                        <a:tabLst/>
                      </a:pPr>
                      <a:endParaRPr kumimoji="0" lang="fa-IR"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r>
              <a:tr h="35512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رنگ پريدگي كف دست يا ناخن‌ها</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vMerge="1">
                  <a:txBody>
                    <a:bodyPr/>
                    <a:lstStyle/>
                    <a:p>
                      <a:pPr rtl="1"/>
                      <a:endParaRPr lang="fa-IR"/>
                    </a:p>
                  </a:txBody>
                  <a:tcPr/>
                </a:tc>
              </a:tr>
              <a:tr h="35512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ادرار تيره‌رنگ</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CC"/>
                    </a:solidFill>
                  </a:tcPr>
                </a:tc>
                <a:tc vMerge="1">
                  <a:txBody>
                    <a:bodyPr/>
                    <a:lstStyle/>
                    <a:p>
                      <a:pPr rtl="1"/>
                      <a:endParaRPr lang="fa-IR"/>
                    </a:p>
                  </a:txBody>
                  <a:tcPr/>
                </a:tc>
              </a:tr>
              <a:tr h="604015">
                <a:tc>
                  <a:txBody>
                    <a:bodyPr/>
                    <a:lstStyle/>
                    <a:p>
                      <a:pPr marL="0" marR="0" lvl="0" indent="0" algn="ctr" defTabSz="914400" rtl="1" eaLnBrk="1" fontAlgn="base" latinLnBrk="0" hangingPunct="1">
                        <a:lnSpc>
                          <a:spcPct val="95000"/>
                        </a:lnSpc>
                        <a:spcBef>
                          <a:spcPct val="20000"/>
                        </a:spcBef>
                        <a:spcAft>
                          <a:spcPct val="0"/>
                        </a:spcAft>
                        <a:buClrTx/>
                        <a:buSzTx/>
                        <a:buFontTx/>
                        <a:buNone/>
                        <a:tabLst/>
                      </a:pPr>
                      <a:r>
                        <a:rPr kumimoji="0" lang="fa-IR" sz="1300" b="1" i="0" u="none" strike="noStrike" cap="none" normalizeH="0" baseline="0" dirty="0" smtClean="0">
                          <a:ln>
                            <a:noFill/>
                          </a:ln>
                          <a:solidFill>
                            <a:schemeClr val="tx1"/>
                          </a:solidFill>
                          <a:effectLst/>
                          <a:latin typeface="Arial" pitchFamily="34" charset="0"/>
                          <a:cs typeface="Zar" pitchFamily="2" charset="-78"/>
                        </a:rPr>
                        <a:t>پتشي، پورپورا، خونريزي از لثه و بيني</a:t>
                      </a:r>
                      <a:endParaRPr kumimoji="0" lang="en-US" sz="1300" b="1" i="0" u="none" strike="noStrike" cap="none" normalizeH="0" baseline="0" dirty="0" smtClean="0">
                        <a:ln>
                          <a:noFill/>
                        </a:ln>
                        <a:solidFill>
                          <a:schemeClr val="tx1"/>
                        </a:solidFill>
                        <a:effectLst/>
                        <a:latin typeface="Arial" pitchFamily="34" charset="0"/>
                        <a:cs typeface="Zar" pitchFamily="2" charset="-78"/>
                      </a:endParaRPr>
                    </a:p>
                  </a:txBody>
                  <a:tcPr marT="43708" marB="43708"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FFCC"/>
                    </a:solidFill>
                  </a:tcPr>
                </a:tc>
                <a:tc vMerge="1">
                  <a:txBody>
                    <a:bodyPr/>
                    <a:lstStyle/>
                    <a:p>
                      <a:pPr rtl="1"/>
                      <a:endParaRPr lang="fa-IR"/>
                    </a:p>
                  </a:txBody>
                  <a:tcPr/>
                </a:tc>
              </a:tr>
            </a:tbl>
          </a:graphicData>
        </a:graphic>
      </p:graphicFrame>
    </p:spTree>
    <p:extLst>
      <p:ext uri="{BB962C8B-B14F-4D97-AF65-F5344CB8AC3E}">
        <p14:creationId xmlns:p14="http://schemas.microsoft.com/office/powerpoint/2010/main" val="136155956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156</TotalTime>
  <Words>1966</Words>
  <Application>Microsoft Office PowerPoint</Application>
  <PresentationFormat>On-screen Show (4:3)</PresentationFormat>
  <Paragraphs>255</Paragraphs>
  <Slides>54</Slides>
  <Notes>1</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PowerPoint Presentation</vt:lpstr>
      <vt:lpstr>PowerPoint Presentation</vt:lpstr>
      <vt:lpstr>درمان با كلروكين</vt:lpstr>
      <vt:lpstr>CHLORO QUINE ( 4 – aminoquinoline )</vt:lpstr>
      <vt:lpstr>Efficacy:  CHLORO QUINE</vt:lpstr>
      <vt:lpstr>CHLORO QUINE</vt:lpstr>
      <vt:lpstr>نكته هاي مهم</vt:lpstr>
      <vt:lpstr>Adverse effects  CHLORO QUINE</vt:lpstr>
      <vt:lpstr>CHLORO QUINE</vt:lpstr>
      <vt:lpstr>Contraindications  CHLORO QUINE</vt:lpstr>
      <vt:lpstr>over dosage  CHLORO QUINE</vt:lpstr>
      <vt:lpstr>PowerPoint Presentation</vt:lpstr>
      <vt:lpstr>PowerPoint Presentation</vt:lpstr>
      <vt:lpstr>PowerPoint Presentation</vt:lpstr>
      <vt:lpstr>نكته هاي مهم</vt:lpstr>
      <vt:lpstr>نكته هاي مهم</vt:lpstr>
      <vt:lpstr>PowerPoint Presentation</vt:lpstr>
      <vt:lpstr>PowerPoint Presentation</vt:lpstr>
      <vt:lpstr>PowerPoint Presentation</vt:lpstr>
      <vt:lpstr>SULFADOXINE -  PYRIMETHANINE ( Anti folate drug )</vt:lpstr>
      <vt:lpstr>Efficacy :  SULFADOXINE -  PYRIMETHANINE</vt:lpstr>
      <vt:lpstr>SULFADOXINE -  PYRIMETHANINE</vt:lpstr>
      <vt:lpstr>use :  SULFADOXINE -  PYRIMETHANINE</vt:lpstr>
      <vt:lpstr>SULFADOXINE -  PYRIMETHANINE</vt:lpstr>
      <vt:lpstr>Recommended treatment :  SULFADOXINE -  PYRIMETHANINE</vt:lpstr>
      <vt:lpstr>Adverse effects :  SULFADOXINE -  PYRIMETHANINE</vt:lpstr>
      <vt:lpstr>Contraindication :  SULFADOXINE -  PYRIMETHANINE</vt:lpstr>
      <vt:lpstr>ARTRSUNATE :</vt:lpstr>
      <vt:lpstr>Efficacy  :  ARTRSUNATE</vt:lpstr>
      <vt:lpstr>Use :  ARTRSUNATE</vt:lpstr>
      <vt:lpstr>ARTRSUNATE</vt:lpstr>
      <vt:lpstr>Recommended treatment:  ARTRSUNATE</vt:lpstr>
      <vt:lpstr>Combination therapy :  ARTRSUNATE</vt:lpstr>
      <vt:lpstr>نكته هاي مهم</vt:lpstr>
      <vt:lpstr>نكته هاي مهم</vt:lpstr>
      <vt:lpstr>نكته هاي مهم</vt:lpstr>
      <vt:lpstr>نكته هاي مهم</vt:lpstr>
      <vt:lpstr>دوز آرتسونت تزريقي در درمان مالارياي فالسيپارم بدون عارضه</vt:lpstr>
      <vt:lpstr>PowerPoint Presentation</vt:lpstr>
      <vt:lpstr>دوز پريماكين در مالارياي فالسيپارم  (نابودي گامتوسيت‌ها)</vt:lpstr>
      <vt:lpstr>درمان مالاریای توام</vt:lpstr>
      <vt:lpstr>PowerPoint Presentation</vt:lpstr>
      <vt:lpstr>PowerPoint Presentation</vt:lpstr>
      <vt:lpstr>درمان مالاریای فالسیپارم بدون عارضه با کوارتم</vt:lpstr>
      <vt:lpstr>PowerPoint Presentation</vt:lpstr>
      <vt:lpstr>PowerPoint Presentation</vt:lpstr>
      <vt:lpstr>PowerPoint Presentation</vt:lpstr>
      <vt:lpstr>PowerPoint Presentation</vt:lpstr>
      <vt:lpstr>PowerPoint Presentation</vt:lpstr>
      <vt:lpstr>آرتسونیت در درمان مالاریای شدید</vt:lpstr>
      <vt:lpstr>PowerPoint Presentation</vt:lpstr>
      <vt:lpstr>آماده سازی محلول حاوی آرتسونیت برای تزریق داخل عضله</vt:lpstr>
      <vt:lpstr>PowerPoint Presentation</vt:lpstr>
      <vt:lpstr>نشانه‌هاي خطر در بيماري مالاريا</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idehpardaz</dc:creator>
  <cp:lastModifiedBy>idehpardaz</cp:lastModifiedBy>
  <cp:revision>26</cp:revision>
  <dcterms:created xsi:type="dcterms:W3CDTF">2015-10-04T08:08:32Z</dcterms:created>
  <dcterms:modified xsi:type="dcterms:W3CDTF">2015-10-06T04:07:23Z</dcterms:modified>
</cp:coreProperties>
</file>