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7" autoAdjust="0"/>
    <p:restoredTop sz="83871" autoAdjust="0"/>
  </p:normalViewPr>
  <p:slideViewPr>
    <p:cSldViewPr snapToGrid="0">
      <p:cViewPr varScale="1">
        <p:scale>
          <a:sx n="61" d="100"/>
          <a:sy n="61" d="100"/>
        </p:scale>
        <p:origin x="-1062" y="3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D56F316A-96E8-4541-8AB7-5AAB7AFAF3BA}" type="datetimeFigureOut">
              <a:rPr lang="fa-IR" smtClean="0"/>
              <a:t>17/08/1441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490200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56F316A-96E8-4541-8AB7-5AAB7AFAF3BA}" type="datetimeFigureOut">
              <a:rPr lang="fa-IR" smtClean="0"/>
              <a:t>17/08/1441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3941990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56F316A-96E8-4541-8AB7-5AAB7AFAF3BA}" type="datetimeFigureOut">
              <a:rPr lang="fa-IR" smtClean="0"/>
              <a:t>17/08/1441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1040460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D56F316A-96E8-4541-8AB7-5AAB7AFAF3BA}" type="datetimeFigureOut">
              <a:rPr lang="fa-IR" smtClean="0"/>
              <a:t>17/08/1441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3084955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D56F316A-96E8-4541-8AB7-5AAB7AFAF3BA}" type="datetimeFigureOut">
              <a:rPr lang="fa-IR" smtClean="0"/>
              <a:t>17/08/1441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1153664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D56F316A-96E8-4541-8AB7-5AAB7AFAF3BA}" type="datetimeFigureOut">
              <a:rPr lang="fa-IR" smtClean="0"/>
              <a:t>17/08/1441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3614253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6F316A-96E8-4541-8AB7-5AAB7AFAF3BA}" type="datetimeFigureOut">
              <a:rPr lang="fa-IR" smtClean="0"/>
              <a:t>17/08/1441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4050632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6F316A-96E8-4541-8AB7-5AAB7AFAF3BA}" type="datetimeFigureOut">
              <a:rPr lang="fa-IR" smtClean="0"/>
              <a:t>17/08/1441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3308200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56F316A-96E8-4541-8AB7-5AAB7AFAF3BA}" type="datetimeFigureOut">
              <a:rPr lang="fa-IR" smtClean="0"/>
              <a:t>17/08/1441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2938600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56F316A-96E8-4541-8AB7-5AAB7AFAF3BA}" type="datetimeFigureOut">
              <a:rPr lang="fa-IR" smtClean="0"/>
              <a:t>17/08/1441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136844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D56F316A-96E8-4541-8AB7-5AAB7AFAF3BA}" type="datetimeFigureOut">
              <a:rPr lang="fa-IR" smtClean="0"/>
              <a:t>17/08/1441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D14B9D1-9088-425D-AD77-F19222196E39}" type="slidenum">
              <a:rPr lang="fa-IR" smtClean="0"/>
              <a:t>‹#›</a:t>
            </a:fld>
            <a:endParaRPr lang="fa-IR"/>
          </a:p>
        </p:txBody>
      </p:sp>
    </p:spTree>
    <p:extLst>
      <p:ext uri="{BB962C8B-B14F-4D97-AF65-F5344CB8AC3E}">
        <p14:creationId xmlns:p14="http://schemas.microsoft.com/office/powerpoint/2010/main" val="200206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6F316A-96E8-4541-8AB7-5AAB7AFAF3BA}" type="datetimeFigureOut">
              <a:rPr lang="fa-IR" smtClean="0"/>
              <a:t>17/08/1441</a:t>
            </a:fld>
            <a:endParaRPr lang="fa-I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14B9D1-9088-425D-AD77-F19222196E39}" type="slidenum">
              <a:rPr lang="fa-IR" smtClean="0"/>
              <a:t>‹#›</a:t>
            </a:fld>
            <a:endParaRPr lang="fa-IR"/>
          </a:p>
        </p:txBody>
      </p:sp>
    </p:spTree>
    <p:extLst>
      <p:ext uri="{BB962C8B-B14F-4D97-AF65-F5344CB8AC3E}">
        <p14:creationId xmlns:p14="http://schemas.microsoft.com/office/powerpoint/2010/main" val="19907258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3144" y="375558"/>
            <a:ext cx="10662556" cy="7070272"/>
          </a:xfrm>
        </p:spPr>
        <p:txBody>
          <a:bodyPr>
            <a:normAutofit/>
          </a:bodyPr>
          <a:lstStyle/>
          <a:p>
            <a:pPr rtl="1">
              <a:lnSpc>
                <a:spcPct val="107000"/>
              </a:lnSpc>
              <a:spcAft>
                <a:spcPts val="800"/>
              </a:spcAft>
            </a:pPr>
            <a:r>
              <a:rPr lang="fa-IR" dirty="0">
                <a:latin typeface="Calibri" panose="020F0502020204030204" pitchFamily="34" charset="0"/>
                <a:ea typeface="Calibri" panose="020F0502020204030204" pitchFamily="34" charset="0"/>
                <a:cs typeface="2  Davat" panose="00000400000000000000" pitchFamily="2" charset="-78"/>
              </a:rPr>
              <a:t>به نام خدا</a:t>
            </a:r>
            <a:r>
              <a:rPr lang="en-US" sz="3600" dirty="0" smtClean="0">
                <a:effectLst/>
                <a:latin typeface="Calibri" panose="020F0502020204030204" pitchFamily="34" charset="0"/>
                <a:ea typeface="Calibri" panose="020F0502020204030204" pitchFamily="34" charset="0"/>
                <a:cs typeface="Arial" panose="020B0604020202020204" pitchFamily="34" charset="0"/>
              </a:rPr>
              <a:t/>
            </a:r>
            <a:br>
              <a:rPr lang="en-US" sz="3600" dirty="0" smtClean="0">
                <a:effectLst/>
                <a:latin typeface="Calibri" panose="020F0502020204030204" pitchFamily="34" charset="0"/>
                <a:ea typeface="Calibri" panose="020F0502020204030204" pitchFamily="34" charset="0"/>
                <a:cs typeface="Arial" panose="020B0604020202020204" pitchFamily="34" charset="0"/>
              </a:rPr>
            </a:br>
            <a:r>
              <a:rPr lang="fa-IR" dirty="0">
                <a:latin typeface="Calibri" panose="020F0502020204030204" pitchFamily="34" charset="0"/>
                <a:ea typeface="Calibri" panose="020F0502020204030204" pitchFamily="34" charset="0"/>
                <a:cs typeface="2  Davat" panose="00000400000000000000" pitchFamily="2" charset="-78"/>
              </a:rPr>
              <a:t>عنوان تدریس:دریاهای ایران</a:t>
            </a:r>
            <a:r>
              <a:rPr lang="fa-IR" dirty="0">
                <a:latin typeface="Calibri" panose="020F0502020204030204" pitchFamily="34" charset="0"/>
                <a:ea typeface="Calibri" panose="020F0502020204030204" pitchFamily="34" charset="0"/>
                <a:cs typeface="Cambria" panose="02040503050406030204" pitchFamily="18" charset="0"/>
              </a:rPr>
              <a:t>   </a:t>
            </a:r>
            <a:endParaRPr lang="fa-IR" dirty="0"/>
          </a:p>
        </p:txBody>
      </p:sp>
    </p:spTree>
    <p:extLst>
      <p:ext uri="{BB962C8B-B14F-4D97-AF65-F5344CB8AC3E}">
        <p14:creationId xmlns:p14="http://schemas.microsoft.com/office/powerpoint/2010/main" val="4170205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6629" y="260460"/>
            <a:ext cx="7430814" cy="6249403"/>
          </a:xfrm>
          <a:prstGeom prst="rect">
            <a:avLst/>
          </a:prstGeom>
        </p:spPr>
        <p:txBody>
          <a:bodyPr wrap="square">
            <a:spAutoFit/>
          </a:bodyPr>
          <a:lstStyle/>
          <a:p>
            <a:pPr algn="r" rtl="1">
              <a:lnSpc>
                <a:spcPct val="107000"/>
              </a:lnSpc>
              <a:spcAft>
                <a:spcPts val="800"/>
              </a:spcAft>
            </a:pPr>
            <a:r>
              <a:rPr lang="fa-IR" sz="900" dirty="0" smtClean="0">
                <a:effectLst/>
                <a:latin typeface="Calibri" panose="020F0502020204030204" pitchFamily="34" charset="0"/>
                <a:ea typeface="Calibri" panose="020F0502020204030204" pitchFamily="34" charset="0"/>
                <a:cs typeface="B Titr" panose="00000700000000000000" pitchFamily="2" charset="-78"/>
              </a:rPr>
              <a:t>هدف کلی</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900" dirty="0" smtClean="0">
                <a:effectLst/>
                <a:latin typeface="Calibri" panose="020F0502020204030204" pitchFamily="34" charset="0"/>
                <a:ea typeface="Calibri" panose="020F0502020204030204" pitchFamily="34" charset="0"/>
                <a:cs typeface="B Titr" panose="00000700000000000000" pitchFamily="2" charset="-78"/>
              </a:rPr>
              <a:t>آشنایی با دریاهای ایران</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900" dirty="0" smtClean="0">
                <a:effectLst/>
                <a:latin typeface="Calibri" panose="020F0502020204030204" pitchFamily="34" charset="0"/>
                <a:ea typeface="Calibri" panose="020F0502020204030204" pitchFamily="34" charset="0"/>
                <a:cs typeface="B Titr" panose="00000700000000000000" pitchFamily="2" charset="-78"/>
              </a:rPr>
              <a:t>اهداف جزیی</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بادریای خزرآشنا شود</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۲</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نام های گوناگون دریای خزر رابداند</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۳</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باویژگی دریای خزر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۴</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بامکان دریای خزر رابرروی نقشه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۵</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رودهایی که به دریای خزر می ریزد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۶</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کشورهایی که در همسایگی دریای خزر می باشد آشنا شود</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۷</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دریای خلیج فارس آشنا شود</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۸</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جزایر خلیج فارس رابشناسد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۹</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بزرگترین جزیره خلیج فارس را بداند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۱۰</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نام های خلیج فارس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۱۱</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تعریف خلیج را بداند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۱۲</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تعریف خوررابداند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۱۳</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ویژگی های خلیج فارس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۱۴</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مکان خلیج فارس برروی نقشه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۱۵</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کشورهای همسایه ی خلیج فارس را بشناسد</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۱۶</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رودهایی که به خلیج فارس می ریزد آشنا شوند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۱۷</a:t>
            </a:r>
            <a:r>
              <a:rPr lang="en-US" sz="900" dirty="0" smtClean="0">
                <a:effectLst/>
                <a:latin typeface="Calibri" panose="020F0502020204030204" pitchFamily="34" charset="0"/>
                <a:ea typeface="Calibri" panose="020F0502020204030204" pitchFamily="34" charset="0"/>
                <a:cs typeface="B Titr" panose="00000700000000000000" pitchFamily="2" charset="-78"/>
              </a:rPr>
              <a:t> -</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بادریای عمان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۱۸</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ویژگی های دریای عمان رابداند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۱۹</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تعریف تنگه را بداند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۲۰</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با مکان دریای عمان برروی نقشه آشنا شود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fa-IR" sz="900" dirty="0" smtClean="0">
                <a:effectLst/>
                <a:latin typeface="Calibri" panose="020F0502020204030204" pitchFamily="34" charset="0"/>
                <a:ea typeface="Calibri" panose="020F0502020204030204" pitchFamily="34" charset="0"/>
                <a:cs typeface="B Titr" panose="00000700000000000000" pitchFamily="2" charset="-78"/>
              </a:rPr>
              <a:t>۲۱</a:t>
            </a:r>
            <a:r>
              <a:rPr lang="en-US" sz="900" dirty="0" smtClean="0">
                <a:effectLst/>
                <a:latin typeface="Calibri" panose="020F0502020204030204" pitchFamily="34" charset="0"/>
                <a:ea typeface="Calibri" panose="020F0502020204030204" pitchFamily="34" charset="0"/>
                <a:cs typeface="B Titr" panose="00000700000000000000" pitchFamily="2" charset="-78"/>
              </a:rPr>
              <a:t>-</a:t>
            </a:r>
            <a:r>
              <a:rPr lang="fa-IR" sz="900" dirty="0" smtClean="0">
                <a:effectLst/>
                <a:latin typeface="Calibri" panose="020F0502020204030204" pitchFamily="34" charset="0"/>
                <a:ea typeface="Calibri" panose="020F0502020204030204" pitchFamily="34" charset="0"/>
                <a:cs typeface="B Titr" panose="00000700000000000000" pitchFamily="2" charset="-78"/>
              </a:rPr>
              <a:t>تنگه ای که خلیج فارس را به عمان وصل می کندرابشناسد</a:t>
            </a:r>
            <a:endParaRPr lang="en-US" sz="900" dirty="0" smtClean="0">
              <a:effectLst/>
              <a:latin typeface="Calibri" panose="020F0502020204030204" pitchFamily="34" charset="0"/>
              <a:ea typeface="Calibri" panose="020F0502020204030204" pitchFamily="34" charset="0"/>
              <a:cs typeface="Arial" panose="020B0604020202020204" pitchFamily="34" charset="0"/>
            </a:endParaRPr>
          </a:p>
          <a:p>
            <a:pPr algn="r"/>
            <a:r>
              <a:rPr lang="fa-IR" sz="900" dirty="0" smtClean="0">
                <a:effectLst/>
                <a:latin typeface="Calibri" panose="020F0502020204030204" pitchFamily="34" charset="0"/>
                <a:ea typeface="Calibri" panose="020F0502020204030204" pitchFamily="34" charset="0"/>
                <a:cs typeface="B Titr" panose="00000700000000000000" pitchFamily="2" charset="-78"/>
              </a:rPr>
              <a:t> .               22-با رودهایی که به دریای عمان می ریزد آشنا شود</a:t>
            </a:r>
            <a:endParaRPr lang="fa-IR" sz="1200" dirty="0"/>
          </a:p>
        </p:txBody>
      </p:sp>
    </p:spTree>
    <p:extLst>
      <p:ext uri="{BB962C8B-B14F-4D97-AF65-F5344CB8AC3E}">
        <p14:creationId xmlns:p14="http://schemas.microsoft.com/office/powerpoint/2010/main" val="3323675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15044" y="296884"/>
            <a:ext cx="9310255" cy="6222670"/>
          </a:xfrm>
          <a:prstGeom prst="rect">
            <a:avLst/>
          </a:prstGeom>
        </p:spPr>
      </p:pic>
    </p:spTree>
    <p:extLst>
      <p:ext uri="{BB962C8B-B14F-4D97-AF65-F5344CB8AC3E}">
        <p14:creationId xmlns:p14="http://schemas.microsoft.com/office/powerpoint/2010/main" val="22054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8774" y="930788"/>
            <a:ext cx="9345881" cy="4731295"/>
          </a:xfrm>
          <a:prstGeom prst="rect">
            <a:avLst/>
          </a:prstGeom>
        </p:spPr>
        <p:txBody>
          <a:bodyPr wrap="square">
            <a:spAutoFit/>
          </a:bodyPr>
          <a:lstStyle/>
          <a:p>
            <a:pPr algn="ct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مهارتی</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 </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۱</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به کمک کتاب درسی بدون راهنمایی معلم برروی نقشه ایران ویا کره جغرافیایی مکان دریای خزررا نشان دهد.</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۲</a:t>
            </a:r>
            <a:r>
              <a:rPr lang="en-US" sz="1600" dirty="0" smtClean="0">
                <a:effectLst/>
                <a:latin typeface="Calibri" panose="020F0502020204030204" pitchFamily="34" charset="0"/>
                <a:ea typeface="Calibri" panose="020F0502020204030204" pitchFamily="34" charset="0"/>
                <a:cs typeface="B Titr" panose="00000700000000000000" pitchFamily="2" charset="-78"/>
              </a:rPr>
              <a:t>- </a:t>
            </a:r>
            <a:r>
              <a:rPr lang="fa-IR" sz="1600" dirty="0" smtClean="0">
                <a:effectLst/>
                <a:latin typeface="Calibri" panose="020F0502020204030204" pitchFamily="34" charset="0"/>
                <a:ea typeface="Calibri" panose="020F0502020204030204" pitchFamily="34" charset="0"/>
                <a:cs typeface="B Titr" panose="00000700000000000000" pitchFamily="2" charset="-78"/>
              </a:rPr>
              <a:t>بدون راهنمایی معلم به کمک کتاب درسی مکان خلیج فارس را برروی نقشه ویا کره جغرافیایی نشان دهد.</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۳</a:t>
            </a:r>
            <a:r>
              <a:rPr lang="en-US" sz="1600" dirty="0" smtClean="0">
                <a:effectLst/>
                <a:latin typeface="Calibri" panose="020F0502020204030204" pitchFamily="34" charset="0"/>
                <a:ea typeface="Calibri" panose="020F0502020204030204" pitchFamily="34" charset="0"/>
                <a:cs typeface="B Titr" panose="00000700000000000000" pitchFamily="2" charset="-78"/>
              </a:rPr>
              <a:t>- </a:t>
            </a:r>
            <a:r>
              <a:rPr lang="fa-IR" sz="1600" dirty="0" smtClean="0">
                <a:effectLst/>
                <a:latin typeface="Calibri" panose="020F0502020204030204" pitchFamily="34" charset="0"/>
                <a:ea typeface="Calibri" panose="020F0502020204030204" pitchFamily="34" charset="0"/>
                <a:cs typeface="B Titr" panose="00000700000000000000" pitchFamily="2" charset="-78"/>
              </a:rPr>
              <a:t>بدون راهنمایی معلم به کمک کتاب درسی مکان دریای عمان را برروی نقشه ویا کره جغرافیایی نشان دهد.</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 </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 </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نگرشی</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۱</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نسبت به آموختن ویژگی دریاها علاقه نشان دهد.عالی</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۲</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به مطالب درس توجه نشان دهد.عالی</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۳</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به عظمت خداوند در آفرینش دریاها پی ببرد.عالی</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وسایل مورد نیاز</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p>
          <a:p>
            <a:pPr algn="r"/>
            <a:r>
              <a:rPr lang="fa-IR" sz="1600" dirty="0" smtClean="0">
                <a:effectLst/>
                <a:latin typeface="Calibri" panose="020F0502020204030204" pitchFamily="34" charset="0"/>
                <a:ea typeface="Calibri" panose="020F0502020204030204" pitchFamily="34" charset="0"/>
                <a:cs typeface="B Titr" panose="00000700000000000000" pitchFamily="2" charset="-78"/>
              </a:rPr>
              <a:t>نقشه کامل ایران به همرا ه شکل دریاها ورودها،کره جغرافیایی،رسانه آموزشی،کره جغرافیایی،کتاب درسی</a:t>
            </a:r>
            <a:endParaRPr lang="fa-IR" sz="2800" dirty="0"/>
          </a:p>
        </p:txBody>
      </p:sp>
    </p:spTree>
    <p:extLst>
      <p:ext uri="{BB962C8B-B14F-4D97-AF65-F5344CB8AC3E}">
        <p14:creationId xmlns:p14="http://schemas.microsoft.com/office/powerpoint/2010/main" val="387191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2545" y="1043119"/>
            <a:ext cx="8407731" cy="4440767"/>
          </a:xfrm>
          <a:prstGeom prst="rect">
            <a:avLst/>
          </a:prstGeom>
        </p:spPr>
        <p:txBody>
          <a:bodyPr wrap="square">
            <a:spAutoFit/>
          </a:bodyPr>
          <a:lstStyle/>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رفتار ورودی:(برقراری ارتباط وحضوروغیاب)</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ارزشیابی ورودی</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بچه های گل من میدونید موضوع درس هفته ی پیش ما چی بود؟ بچه ها جواب می دهند بله لباس وویژگی های آن بود.آفرین عزیزان من</a:t>
            </a:r>
            <a:r>
              <a:rPr lang="fa-IR" sz="1600" dirty="0" smtClean="0">
                <a:effectLst/>
                <a:latin typeface="Calibri" panose="020F0502020204030204" pitchFamily="34" charset="0"/>
                <a:ea typeface="Calibri" panose="020F0502020204030204" pitchFamily="34" charset="0"/>
                <a:cs typeface="Sakkal Majalla" panose="020000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یادتون هست که لباس هایی که می پوشیم باید چه ویژگی هایی داشته باشه؟بچه ها جواب می دهند:مطابق آداب ورسوم .فرهنگ ودین ماباشه معلم :احسنت برشما که این قدر درس خوان وباهوش هستید</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ارزشیابی تشخیصی</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خوب عزیزان من حالا امروز می خواهیم بایک درس جذاب دیگری آشنا بشیم</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تا حالا دریا رو ازنزیک دیدید؟</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بله خانم مارفته بودیم مسافرت رفتیم کنار دریا</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خوب</a:t>
            </a:r>
            <a:r>
              <a:rPr lang="fa-IR" sz="1600" dirty="0" smtClean="0">
                <a:effectLst/>
                <a:latin typeface="Calibri" panose="020F0502020204030204" pitchFamily="34" charset="0"/>
                <a:ea typeface="Calibri" panose="020F0502020204030204" pitchFamily="34" charset="0"/>
                <a:cs typeface="Cambria" panose="02040503050406030204" pitchFamily="18" charset="0"/>
              </a:rPr>
              <a:t>  </a:t>
            </a:r>
            <a:r>
              <a:rPr lang="fa-IR" sz="1600" dirty="0" smtClean="0">
                <a:effectLst/>
                <a:latin typeface="Calibri" panose="020F0502020204030204" pitchFamily="34" charset="0"/>
                <a:ea typeface="Calibri" panose="020F0502020204030204" pitchFamily="34" charset="0"/>
                <a:cs typeface="B Titr" panose="00000700000000000000" pitchFamily="2" charset="-78"/>
              </a:rPr>
              <a:t> عزیزان من میدونید دریا چه ویژگی هایی داره؟دانش آموزان به فکر فرو می روند</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600" dirty="0" smtClean="0">
                <a:effectLst/>
                <a:latin typeface="Calibri" panose="020F0502020204030204" pitchFamily="34" charset="0"/>
                <a:ea typeface="Calibri" panose="020F0502020204030204" pitchFamily="34" charset="0"/>
                <a:cs typeface="B Titr" panose="00000700000000000000" pitchFamily="2" charset="-78"/>
              </a:rPr>
              <a:t>گروه بندی</a:t>
            </a: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6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600" dirty="0" smtClean="0">
                <a:effectLst/>
                <a:latin typeface="Calibri" panose="020F0502020204030204" pitchFamily="34" charset="0"/>
                <a:ea typeface="Calibri" panose="020F0502020204030204" pitchFamily="34" charset="0"/>
                <a:cs typeface="B Titr" panose="00000700000000000000" pitchFamily="2" charset="-78"/>
              </a:rPr>
              <a:t>-</a:t>
            </a:r>
            <a:r>
              <a:rPr lang="fa-IR" sz="1600" dirty="0" smtClean="0">
                <a:effectLst/>
                <a:latin typeface="Calibri" panose="020F0502020204030204" pitchFamily="34" charset="0"/>
                <a:ea typeface="Calibri" panose="020F0502020204030204" pitchFamily="34" charset="0"/>
                <a:cs typeface="B Titr" panose="00000700000000000000" pitchFamily="2" charset="-78"/>
              </a:rPr>
              <a:t>خو ب بچه ها ازروی میز من کارتهای مربوط به خودتون رو بردارید ودر گروه مربوطه قرار بگیرید ما چهارگروه پنج نفره تشکیل می دهیم</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49368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01289" y="711429"/>
            <a:ext cx="9167750" cy="5385962"/>
          </a:xfrm>
          <a:prstGeom prst="rect">
            <a:avLst/>
          </a:prstGeom>
        </p:spPr>
        <p:txBody>
          <a:bodyPr wrap="square">
            <a:spAutoFit/>
          </a:bodyPr>
          <a:lstStyle/>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گام اول گانیه،ایجاد انگیزه</a:t>
            </a: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بچه های گلم از اونجایی که شما بچه های مهربونی هستید می خواهم که به یک نفر کمک کنید؛قضیه اینه که یک راهنمای گردشگری می خواهد برای بازدید کنندگان از دریا اطلاعاتی را بدهد ولی متاسفانه مطالب را فراموش کرده حالا ازشما می خواهد که با آموختن این درس به او کمک کنید که اطلاعات روبه خاطربیاره</a:t>
            </a:r>
            <a:r>
              <a:rPr lang="fa-IR" sz="1200" dirty="0" smtClean="0">
                <a:effectLst/>
                <a:latin typeface="Calibri" panose="020F0502020204030204" pitchFamily="34" charset="0"/>
                <a:ea typeface="Calibri" panose="020F0502020204030204" pitchFamily="34" charset="0"/>
                <a:cs typeface="Sakkal Majalla" panose="020000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بچه ها با شوق فریاد می زنند ما خیلی دوست داریم به اوکمک کنیم خوب معلم می گوید پیش به سوی درس جدید</a:t>
            </a:r>
            <a:r>
              <a:rPr lang="fa-IR" sz="1200" dirty="0" smtClean="0">
                <a:effectLst/>
                <a:latin typeface="Calibri" panose="020F0502020204030204" pitchFamily="34" charset="0"/>
                <a:ea typeface="Calibri" panose="020F0502020204030204" pitchFamily="34" charset="0"/>
                <a:cs typeface="Sakkal Majalla" panose="020000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.پیش به سوی کمک</a:t>
            </a: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گام دوم گانیه،آگاه ساختن یادگیرنده ازهدف</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بچه های عزیزبه نظرشما راهنمای گردشگری چه اطلاعاتی روباید درمورددریاها بدونه ؟بچه ها جواب می دهند مکان دریاها،اندازه واسم دریاهاروبدونه</a:t>
            </a:r>
            <a:r>
              <a:rPr lang="fa-IR" sz="1200" dirty="0" smtClean="0">
                <a:effectLst/>
                <a:latin typeface="Calibri" panose="020F0502020204030204" pitchFamily="34" charset="0"/>
                <a:ea typeface="Calibri" panose="020F0502020204030204" pitchFamily="34" charset="0"/>
                <a:cs typeface="Sakkal Majalla" panose="020000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آفرین بچه ها </a:t>
            </a:r>
            <a:r>
              <a:rPr lang="fa-IR" sz="1200" dirty="0" smtClean="0">
                <a:effectLst/>
                <a:latin typeface="Calibri" panose="020F0502020204030204" pitchFamily="34" charset="0"/>
                <a:ea typeface="Calibri" panose="020F0502020204030204" pitchFamily="34" charset="0"/>
                <a:cs typeface="Sakkal Majalla" panose="020000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ما امروز قراره باویژگی</a:t>
            </a:r>
            <a:r>
              <a:rPr lang="fa-IR" sz="1200" dirty="0" smtClean="0">
                <a:effectLst/>
                <a:latin typeface="Calibri" panose="020F0502020204030204" pitchFamily="34" charset="0"/>
                <a:ea typeface="Calibri" panose="020F0502020204030204" pitchFamily="34" charset="0"/>
                <a:cs typeface="Cambria" panose="02040503050406030204" pitchFamily="18" charset="0"/>
              </a:rPr>
              <a:t> </a:t>
            </a:r>
            <a:r>
              <a:rPr lang="fa-IR" sz="1200" dirty="0" smtClean="0">
                <a:effectLst/>
                <a:latin typeface="Calibri" panose="020F0502020204030204" pitchFamily="34" charset="0"/>
                <a:ea typeface="Calibri" panose="020F0502020204030204" pitchFamily="34" charset="0"/>
                <a:cs typeface="B Titr" panose="00000700000000000000" pitchFamily="2" charset="-78"/>
              </a:rPr>
              <a:t> ها،اسامی دریاها،اندازه دریاهاآشنا بشیم .وکشورهای همسایه دریاهاورودهایی که به دریاها می ریزند رابشناسیم</a:t>
            </a: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گام سوم گانیه،یادآوری پیش نیازها</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بچه های عزیز شما درسالهای پیش یادگرفتید که ایران ازشمال وجنوب به دریادسترسی دارد.کی میدونه دریا یعنی چی؟</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دریا گودال های پرآبی هستندکه به اقیانوس راه دارند</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آفرین خوب اقیانوس یعنی چی؟</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r>
              <a:rPr lang="fa-IR" sz="1200" dirty="0" smtClean="0">
                <a:effectLst/>
                <a:latin typeface="Calibri" panose="020F0502020204030204" pitchFamily="34" charset="0"/>
                <a:ea typeface="Calibri" panose="020F0502020204030204" pitchFamily="34" charset="0"/>
                <a:cs typeface="B Titr" panose="00000700000000000000" pitchFamily="2" charset="-78"/>
              </a:rPr>
              <a:t>پهنه های بسیاربزرگ کره زمین رااقیانوس می گویند</a:t>
            </a:r>
            <a:r>
              <a:rPr lang="en-US" sz="12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آفرین خیلی خوبه</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گام چهارم گانیه،تحریک ذهن دانش</a:t>
            </a:r>
            <a:r>
              <a:rPr lang="fa-IR" sz="1200" dirty="0" smtClean="0">
                <a:effectLst/>
                <a:latin typeface="Calibri" panose="020F0502020204030204" pitchFamily="34" charset="0"/>
                <a:ea typeface="Calibri" panose="020F0502020204030204" pitchFamily="34" charset="0"/>
                <a:cs typeface="Cambria" panose="02040503050406030204" pitchFamily="18" charset="0"/>
              </a:rPr>
              <a:t> </a:t>
            </a:r>
            <a:r>
              <a:rPr lang="fa-IR" sz="1200" dirty="0" smtClean="0">
                <a:effectLst/>
                <a:latin typeface="Calibri" panose="020F0502020204030204" pitchFamily="34" charset="0"/>
                <a:ea typeface="Calibri" panose="020F0502020204030204" pitchFamily="34" charset="0"/>
                <a:cs typeface="B Titr" panose="00000700000000000000" pitchFamily="2" charset="-78"/>
              </a:rPr>
              <a:t> آموز بااستفاده از موادآموزشی</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معلم به هرگروه یک نقشه جغرافیا می دهدومباحث درسی را بین گروه ها تقسیم می کند</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گروه اول:درروی نقشه اسامی رودهایی که به دریاهای ایران می</a:t>
            </a:r>
            <a:r>
              <a:rPr lang="fa-IR" sz="1200" dirty="0" smtClean="0">
                <a:effectLst/>
                <a:latin typeface="Calibri" panose="020F0502020204030204" pitchFamily="34" charset="0"/>
                <a:ea typeface="Calibri" panose="020F0502020204030204" pitchFamily="34" charset="0"/>
                <a:cs typeface="Cambria" panose="02040503050406030204" pitchFamily="18" charset="0"/>
              </a:rPr>
              <a:t> </a:t>
            </a:r>
            <a:r>
              <a:rPr lang="fa-IR" sz="1200" dirty="0" smtClean="0">
                <a:effectLst/>
                <a:latin typeface="Calibri" panose="020F0502020204030204" pitchFamily="34" charset="0"/>
                <a:ea typeface="Calibri" panose="020F0502020204030204" pitchFamily="34" charset="0"/>
                <a:cs typeface="B Titr" panose="00000700000000000000" pitchFamily="2" charset="-78"/>
              </a:rPr>
              <a:t> ریزدرا بنویسند</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گروه</a:t>
            </a:r>
            <a:r>
              <a:rPr lang="fa-IR" sz="1200" dirty="0" smtClean="0">
                <a:effectLst/>
                <a:latin typeface="Calibri" panose="020F0502020204030204" pitchFamily="34" charset="0"/>
                <a:ea typeface="Calibri" panose="020F0502020204030204" pitchFamily="34" charset="0"/>
                <a:cs typeface="Cambria" panose="02040503050406030204" pitchFamily="18" charset="0"/>
              </a:rPr>
              <a:t> </a:t>
            </a:r>
            <a:r>
              <a:rPr lang="fa-IR" sz="1200" dirty="0" smtClean="0">
                <a:effectLst/>
                <a:latin typeface="Calibri" panose="020F0502020204030204" pitchFamily="34" charset="0"/>
                <a:ea typeface="Calibri" panose="020F0502020204030204" pitchFamily="34" charset="0"/>
                <a:cs typeface="B Titr" panose="00000700000000000000" pitchFamily="2" charset="-78"/>
              </a:rPr>
              <a:t> دوم:اسامی فعلی وقدیمی دریاهاواسم جزایروویژگی دریاها رابااستفاده از کتاب ونقشه بنویسند</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گروه سوم:درروی نقشه اسامی کشورهای همسایه دریاهای ایران را بنویسند</a:t>
            </a:r>
            <a:endParaRPr lang="en-US" sz="12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200" dirty="0" smtClean="0">
                <a:effectLst/>
                <a:latin typeface="Calibri" panose="020F0502020204030204" pitchFamily="34" charset="0"/>
                <a:ea typeface="Calibri" panose="020F0502020204030204" pitchFamily="34" charset="0"/>
                <a:cs typeface="B Titr" panose="00000700000000000000" pitchFamily="2" charset="-78"/>
              </a:rPr>
              <a:t>معلم درحین فعالیت بچه ها به کارهایشان توجه می کند</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28034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36700" y="605256"/>
            <a:ext cx="9321800" cy="6010941"/>
          </a:xfrm>
          <a:prstGeom prst="rect">
            <a:avLst/>
          </a:prstGeom>
        </p:spPr>
        <p:txBody>
          <a:bodyPr wrap="square">
            <a:spAutoFit/>
          </a:bodyPr>
          <a:lstStyle/>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گام پنجم گانیه،معنی دارکردن تمام جملات رمزگذاری شده</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معلم ازنماینده سه گروه می خواهدکارهایشان رادرکلاس ارایه دهند.بعدازارایه معلم به دانش آموزان آفرین میگوید</a:t>
            </a:r>
            <a:r>
              <a:rPr lang="en-US" sz="14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dirty="0" smtClean="0">
                <a:effectLst/>
                <a:latin typeface="Calibri" panose="020F0502020204030204" pitchFamily="34" charset="0"/>
                <a:ea typeface="Calibri" panose="020F0502020204030204" pitchFamily="34" charset="0"/>
                <a:cs typeface="B Titr" panose="00000700000000000000" pitchFamily="2" charset="-78"/>
              </a:rPr>
              <a:t> </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خوب بچه های عزیز همه باهم همسایه شرقی</a:t>
            </a:r>
            <a:r>
              <a:rPr lang="fa-IR" sz="1400" dirty="0" smtClean="0">
                <a:effectLst/>
                <a:latin typeface="Calibri" panose="020F0502020204030204" pitchFamily="34" charset="0"/>
                <a:ea typeface="Calibri" panose="020F0502020204030204" pitchFamily="34" charset="0"/>
                <a:cs typeface="Cambria" panose="02040503050406030204" pitchFamily="18" charset="0"/>
              </a:rPr>
              <a:t> </a:t>
            </a:r>
            <a:r>
              <a:rPr lang="fa-IR" sz="1400" dirty="0" smtClean="0">
                <a:effectLst/>
                <a:latin typeface="Calibri" panose="020F0502020204030204" pitchFamily="34" charset="0"/>
                <a:ea typeface="Calibri" panose="020F0502020204030204" pitchFamily="34" charset="0"/>
                <a:cs typeface="B Titr" panose="00000700000000000000" pitchFamily="2" charset="-78"/>
              </a:rPr>
              <a:t> دریای خزر رونام ببرید.</a:t>
            </a:r>
            <a:r>
              <a:rPr lang="fa-IR" sz="1400" dirty="0" smtClean="0">
                <a:effectLst/>
                <a:latin typeface="Calibri" panose="020F0502020204030204" pitchFamily="34" charset="0"/>
                <a:ea typeface="Calibri" panose="020F0502020204030204" pitchFamily="34" charset="0"/>
                <a:cs typeface="Cambria" panose="02040503050406030204" pitchFamily="18" charset="0"/>
              </a:rPr>
              <a:t>                 </a:t>
            </a:r>
            <a:r>
              <a:rPr lang="fa-IR" sz="1400" dirty="0" smtClean="0">
                <a:effectLst/>
                <a:latin typeface="Calibri" panose="020F0502020204030204" pitchFamily="34" charset="0"/>
                <a:ea typeface="Calibri" panose="020F0502020204030204" pitchFamily="34" charset="0"/>
                <a:cs typeface="B Titr" panose="00000700000000000000" pitchFamily="2" charset="-78"/>
              </a:rPr>
              <a:t> آفرین</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dirty="0" smtClean="0">
                <a:effectLst/>
                <a:latin typeface="Calibri" panose="020F0502020204030204" pitchFamily="34" charset="0"/>
                <a:ea typeface="Calibri" panose="020F0502020204030204" pitchFamily="34" charset="0"/>
                <a:cs typeface="B Titr" panose="00000700000000000000" pitchFamily="2" charset="-78"/>
              </a:rPr>
              <a:t> </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همسایه غربی؟</a:t>
            </a:r>
            <a:r>
              <a:rPr lang="fa-IR" sz="1400" dirty="0" smtClean="0">
                <a:effectLst/>
                <a:latin typeface="Calibri" panose="020F0502020204030204" pitchFamily="34" charset="0"/>
                <a:ea typeface="Calibri" panose="020F0502020204030204" pitchFamily="34" charset="0"/>
                <a:cs typeface="Cambria" panose="02040503050406030204" pitchFamily="18" charset="0"/>
              </a:rPr>
              <a:t>      </a:t>
            </a:r>
            <a:r>
              <a:rPr lang="fa-IR" sz="1400" dirty="0" smtClean="0">
                <a:effectLst/>
                <a:latin typeface="Calibri" panose="020F0502020204030204" pitchFamily="34" charset="0"/>
                <a:ea typeface="Calibri" panose="020F0502020204030204" pitchFamily="34" charset="0"/>
                <a:cs typeface="B Titr" panose="00000700000000000000" pitchFamily="2" charset="-78"/>
              </a:rPr>
              <a:t> آفرین</a:t>
            </a:r>
            <a:r>
              <a:rPr lang="fa-IR" sz="1400" dirty="0" smtClean="0">
                <a:effectLst/>
                <a:latin typeface="Calibri" panose="020F0502020204030204" pitchFamily="34" charset="0"/>
                <a:ea typeface="Calibri" panose="020F0502020204030204" pitchFamily="34" charset="0"/>
                <a:cs typeface="Cambria" panose="02040503050406030204" pitchFamily="18" charset="0"/>
              </a:rPr>
              <a:t>      </a:t>
            </a:r>
            <a:r>
              <a:rPr lang="fa-IR" sz="1400" dirty="0" smtClean="0">
                <a:effectLst/>
                <a:latin typeface="Calibri" panose="020F0502020204030204" pitchFamily="34" charset="0"/>
                <a:ea typeface="Calibri" panose="020F0502020204030204" pitchFamily="34" charset="0"/>
                <a:cs typeface="B Titr" panose="00000700000000000000" pitchFamily="2" charset="-78"/>
              </a:rPr>
              <a:t> رودهایی که به درون این دریا می ریزند؟</a:t>
            </a:r>
            <a:r>
              <a:rPr lang="fa-IR" sz="1400" dirty="0" smtClean="0">
                <a:effectLst/>
                <a:latin typeface="Calibri" panose="020F0502020204030204" pitchFamily="34" charset="0"/>
                <a:ea typeface="Calibri" panose="020F0502020204030204" pitchFamily="34" charset="0"/>
                <a:cs typeface="Cambria" panose="02040503050406030204" pitchFamily="18" charset="0"/>
              </a:rPr>
              <a:t>    </a:t>
            </a:r>
            <a:r>
              <a:rPr lang="fa-IR" sz="1400" dirty="0" smtClean="0">
                <a:effectLst/>
                <a:latin typeface="Calibri" panose="020F0502020204030204" pitchFamily="34" charset="0"/>
                <a:ea typeface="Calibri" panose="020F0502020204030204" pitchFamily="34" charset="0"/>
                <a:cs typeface="B Titr" panose="00000700000000000000" pitchFamily="2" charset="-78"/>
              </a:rPr>
              <a:t> اسم های قبلی این دریا؟ میزان عمق ومقدارشوری آب این دریا چگونه است</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همین سوال هارابرای دریاهای دیگر هم می پرسد</a:t>
            </a:r>
            <a:r>
              <a:rPr lang="en-US" sz="14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راستی بچه ها کسی میدونه خلیج یعنی چی؟</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خور به چه چیزی می گویند؟</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تنگه یعنی چی؟</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پس همه به این فیلم وانیمیشن توجه کنید</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خوب عزیزان حالاکی به سوالات جواب میده؟؟بچه ها داوطلب می شوند</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گام ششم گانیه(فراخوان عملکرد)</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1400" dirty="0" smtClean="0">
                <a:effectLst/>
                <a:latin typeface="Calibri" panose="020F0502020204030204" pitchFamily="34" charset="0"/>
                <a:ea typeface="Calibri" panose="020F0502020204030204" pitchFamily="34" charset="0"/>
                <a:cs typeface="B Titr" panose="00000700000000000000" pitchFamily="2" charset="-78"/>
              </a:rPr>
              <a:t>-</a:t>
            </a:r>
            <a:r>
              <a:rPr lang="fa-IR" sz="1400" dirty="0" smtClean="0">
                <a:effectLst/>
                <a:latin typeface="Calibri" panose="020F0502020204030204" pitchFamily="34" charset="0"/>
                <a:ea typeface="Calibri" panose="020F0502020204030204" pitchFamily="34" charset="0"/>
                <a:cs typeface="B Titr" panose="00000700000000000000" pitchFamily="2" charset="-78"/>
              </a:rPr>
              <a:t>بچه های عزیز حالا به مدت ده دقیقه شما وفت دارید اون چیزی که یاد گرفتید را بنویسید تا به راهنمای گردشگری کمک کنیم اطلاعات مربوط به دریا ها را به خاطر بیاورد</a:t>
            </a:r>
            <a:r>
              <a:rPr lang="en-US" sz="1400" dirty="0" smtClean="0">
                <a:effectLst/>
                <a:latin typeface="Calibri" panose="020F0502020204030204" pitchFamily="34" charset="0"/>
                <a:ea typeface="Calibri" panose="020F0502020204030204" pitchFamily="34" charset="0"/>
                <a:cs typeface="B Titr" panose="00000700000000000000" pitchFamily="2" charset="-78"/>
              </a:rPr>
              <a:t>.</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گام هفتم گانیه(تدارک باز خورد،ارزشیابی چک لیست رفتاری،ثبت دانش،مهارت ،نگرش)</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1400" dirty="0" smtClean="0">
                <a:effectLst/>
                <a:latin typeface="Calibri" panose="020F0502020204030204" pitchFamily="34" charset="0"/>
                <a:ea typeface="Calibri" panose="020F0502020204030204" pitchFamily="34" charset="0"/>
                <a:cs typeface="B Titr" panose="00000700000000000000" pitchFamily="2" charset="-78"/>
              </a:rPr>
              <a:t>دراین قسمت به دنبال عملکردی که فراگیر در گام های قبل نشان میدهد درباره ی درجه ی درستی یا نادرستی عملکرد وی بازخورد داده میشود در این قسمت معلم به بچه ها میگوید: آفرین همه ی شما بچه های باهوشی هستید ودر کارهای گروهی خیلی خوب به هم کمک میکنید</a:t>
            </a:r>
            <a:endParaRPr lang="en-US" sz="1400" dirty="0" smtClean="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953271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7700" y="1992197"/>
            <a:ext cx="7937500" cy="2807948"/>
          </a:xfrm>
          <a:prstGeom prst="rect">
            <a:avLst/>
          </a:prstGeom>
        </p:spPr>
        <p:txBody>
          <a:bodyPr wrap="square">
            <a:spAutoFit/>
          </a:bodyPr>
          <a:lstStyle/>
          <a:p>
            <a:pPr algn="r" rtl="1">
              <a:lnSpc>
                <a:spcPct val="107000"/>
              </a:lnSpc>
              <a:spcAft>
                <a:spcPts val="800"/>
              </a:spcAft>
            </a:pPr>
            <a:r>
              <a:rPr lang="fa-IR" sz="2000" dirty="0">
                <a:latin typeface="Calibri" panose="020F0502020204030204" pitchFamily="34" charset="0"/>
                <a:ea typeface="Calibri" panose="020F0502020204030204" pitchFamily="34" charset="0"/>
                <a:cs typeface="B Titr" panose="00000700000000000000" pitchFamily="2" charset="-78"/>
              </a:rPr>
              <a:t>گام هشتم گانیه (ارزیابی عملکرد)</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2000" dirty="0">
                <a:latin typeface="Calibri" panose="020F0502020204030204" pitchFamily="34" charset="0"/>
                <a:ea typeface="Calibri" panose="020F0502020204030204" pitchFamily="34" charset="0"/>
                <a:cs typeface="B Titr" panose="00000700000000000000" pitchFamily="2" charset="-78"/>
              </a:rPr>
              <a:t>معلم پاسخ های دانش آموزان و عملکرد آنها در کلاس درس و اطلاعات کلامی که از آنها گرفته را ارزیابی میکند</a:t>
            </a:r>
            <a:r>
              <a:rPr lang="en-US" sz="2000" dirty="0">
                <a:latin typeface="Calibri" panose="020F0502020204030204" pitchFamily="34" charset="0"/>
                <a:ea typeface="Calibri" panose="020F0502020204030204" pitchFamily="34" charset="0"/>
                <a:cs typeface="B Titr" panose="00000700000000000000" pitchFamily="2" charset="-78"/>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2000" dirty="0">
                <a:latin typeface="Calibri" panose="020F0502020204030204" pitchFamily="34" charset="0"/>
                <a:ea typeface="Calibri" panose="020F0502020204030204" pitchFamily="34" charset="0"/>
                <a:cs typeface="B Titr" panose="00000700000000000000" pitchFamily="2" charset="-78"/>
              </a:rPr>
              <a:t>گام نهم گانیه (افزایش یادآری و انتقال)</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en-US" sz="2000" dirty="0">
                <a:latin typeface="Calibri" panose="020F0502020204030204" pitchFamily="34" charset="0"/>
                <a:ea typeface="Calibri" panose="020F0502020204030204" pitchFamily="34" charset="0"/>
                <a:cs typeface="B Titr" panose="00000700000000000000" pitchFamily="2" charset="-78"/>
              </a:rPr>
              <a:t>_ </a:t>
            </a:r>
            <a:r>
              <a:rPr lang="fa-IR" sz="2000" dirty="0">
                <a:latin typeface="Calibri" panose="020F0502020204030204" pitchFamily="34" charset="0"/>
                <a:ea typeface="Calibri" panose="020F0502020204030204" pitchFamily="34" charset="0"/>
                <a:cs typeface="B Titr" panose="00000700000000000000" pitchFamily="2" charset="-78"/>
              </a:rPr>
              <a:t>خب عزیزان من از بین دو تکلیف زیر یک مورد را به دلخواه درست کنید</a:t>
            </a:r>
            <a:r>
              <a:rPr lang="en-US" sz="2000" dirty="0">
                <a:latin typeface="Calibri" panose="020F0502020204030204" pitchFamily="34" charset="0"/>
                <a:ea typeface="Calibri" panose="020F0502020204030204" pitchFamily="34" charset="0"/>
                <a:cs typeface="B Titr" panose="00000700000000000000" pitchFamily="2" charset="-78"/>
              </a:rPr>
              <a:t>:</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fa-IR" sz="2000" dirty="0">
                <a:latin typeface="Calibri" panose="020F0502020204030204" pitchFamily="34" charset="0"/>
                <a:ea typeface="Calibri" panose="020F0502020204030204" pitchFamily="34" charset="0"/>
                <a:cs typeface="B Titr" panose="00000700000000000000" pitchFamily="2" charset="-78"/>
              </a:rPr>
              <a:t>حالا همه شما برای هفته بعد یک ماکت یا کولاژ از هروسیله ای که درست دارید شکل دریاها و رود هارا با کمک نقشه ایران درست کرده و نام گذاری کنید.</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002668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1800" y="800100"/>
            <a:ext cx="9156699" cy="5067300"/>
          </a:xfrm>
          <a:prstGeom prst="rect">
            <a:avLst/>
          </a:prstGeom>
        </p:spPr>
      </p:pic>
    </p:spTree>
    <p:extLst>
      <p:ext uri="{BB962C8B-B14F-4D97-AF65-F5344CB8AC3E}">
        <p14:creationId xmlns:p14="http://schemas.microsoft.com/office/powerpoint/2010/main" val="3372977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200" y="1066800"/>
            <a:ext cx="10160000" cy="4775200"/>
          </a:xfrm>
          <a:prstGeom prst="rect">
            <a:avLst/>
          </a:prstGeom>
        </p:spPr>
      </p:pic>
    </p:spTree>
    <p:extLst>
      <p:ext uri="{BB962C8B-B14F-4D97-AF65-F5344CB8AC3E}">
        <p14:creationId xmlns:p14="http://schemas.microsoft.com/office/powerpoint/2010/main" val="248454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7100" y="787400"/>
            <a:ext cx="10274300" cy="5270500"/>
          </a:xfrm>
          <a:prstGeom prst="rect">
            <a:avLst/>
          </a:prstGeom>
        </p:spPr>
      </p:pic>
    </p:spTree>
    <p:extLst>
      <p:ext uri="{BB962C8B-B14F-4D97-AF65-F5344CB8AC3E}">
        <p14:creationId xmlns:p14="http://schemas.microsoft.com/office/powerpoint/2010/main" val="24656148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551</Words>
  <Application>Microsoft Office PowerPoint</Application>
  <PresentationFormat>Custom</PresentationFormat>
  <Paragraphs>86</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به نام خدا عنوان تدریس:دریاهای ایران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 عنوان تدریس:دریاهای ایران   مدت تدریس:۴۵ دقیقه پایه مقطع:ششم ابتدایی      محل تدریس: کلاس درس تعداد فراگیران:20 نفر روش تدریس :نه گام گانیه نام مدرس: علیرضا بیگی         نام دبستان: فاضل ورزنه نحوه ارزشیابی : توصیفی</dc:title>
  <dc:creator>Windows User</dc:creator>
  <cp:lastModifiedBy>Windows User</cp:lastModifiedBy>
  <cp:revision>5</cp:revision>
  <dcterms:created xsi:type="dcterms:W3CDTF">2017-12-17T06:02:40Z</dcterms:created>
  <dcterms:modified xsi:type="dcterms:W3CDTF">2020-04-10T01:40:32Z</dcterms:modified>
</cp:coreProperties>
</file>