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84" r:id="rId1"/>
  </p:sldMasterIdLst>
  <p:notesMasterIdLst>
    <p:notesMasterId r:id="rId16"/>
  </p:notesMasterIdLst>
  <p:sldIdLst>
    <p:sldId id="266" r:id="rId2"/>
    <p:sldId id="269" r:id="rId3"/>
    <p:sldId id="284" r:id="rId4"/>
    <p:sldId id="274" r:id="rId5"/>
    <p:sldId id="275" r:id="rId6"/>
    <p:sldId id="285" r:id="rId7"/>
    <p:sldId id="276" r:id="rId8"/>
    <p:sldId id="277" r:id="rId9"/>
    <p:sldId id="278" r:id="rId10"/>
    <p:sldId id="279" r:id="rId11"/>
    <p:sldId id="280" r:id="rId12"/>
    <p:sldId id="281" r:id="rId13"/>
    <p:sldId id="282" r:id="rId14"/>
    <p:sldId id="28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FFCCFF"/>
    <a:srgbClr val="CC99FF"/>
    <a:srgbClr val="FF99FF"/>
    <a:srgbClr val="FF6699"/>
    <a:srgbClr val="CCFFFF"/>
    <a:srgbClr val="00FF99"/>
    <a:srgbClr val="00FFFF"/>
    <a:srgbClr val="FFCC99"/>
    <a:srgbClr val="99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2" d="100"/>
          <a:sy n="72" d="100"/>
        </p:scale>
        <p:origin x="-55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A2A3EF-63CB-475B-8E04-69A9C3C9A8D2}" type="datetimeFigureOut">
              <a:rPr lang="en-US" smtClean="0"/>
              <a:pPr/>
              <a:t>4/29/2010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EA32FA-94C4-4A55-9B21-0AA0A7264D0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D32D06A-FFEA-4173-8E54-C718BFA4B3A0}"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6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4/29/2010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6F15528-21DE-4FAA-801E-634DDDAF4B2B}" type="slidenum">
              <a:rPr lang="en-US" smtClean="0"/>
              <a:pPr/>
              <a:t>‹#›</a:t>
            </a:fld>
            <a:endParaRPr lang="en-US"/>
          </a:p>
        </p:txBody>
      </p:sp>
      <p:sp>
        <p:nvSpPr>
          <p:cNvPr id="7" name="Rectangle 6"/>
          <p:cNvSpPr/>
          <p:nvPr/>
        </p:nvSpPr>
        <p:spPr>
          <a:xfrm>
            <a:off x="62936" y="144931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6"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6"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4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6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1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4/29/2010</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7"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51" y="234148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11"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4/29/2010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4/29/2010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4/29/2010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4/29/2010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4/29/2010</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13" y="465048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4" y="477323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13" y="6668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5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5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D8BD707-D9CF-40AE-B4C6-C98DA3205C09}" type="datetimeFigureOut">
              <a:rPr lang="en-US" smtClean="0"/>
              <a:pPr/>
              <a:t>4/29/2010</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moozesh\Desktop\بسم الله\001.jpg"/>
          <p:cNvPicPr>
            <a:picLocks noGrp="1" noChangeAspect="1" noChangeArrowheads="1"/>
          </p:cNvPicPr>
          <p:nvPr>
            <p:ph sz="quarter" idx="1"/>
          </p:nvPr>
        </p:nvPicPr>
        <p:blipFill>
          <a:blip r:embed="rId3"/>
          <a:srcRect/>
          <a:stretch>
            <a:fillRect/>
          </a:stretch>
        </p:blipFill>
        <p:spPr bwMode="auto">
          <a:xfrm>
            <a:off x="762000" y="1905000"/>
            <a:ext cx="7708156" cy="3171386"/>
          </a:xfrm>
          <a:prstGeom prst="rect">
            <a:avLst/>
          </a:prstGeom>
          <a:ln w="228600" cap="sq" cmpd="thickThin">
            <a:solidFill>
              <a:srgbClr val="CCFF99"/>
            </a:solidFill>
            <a:prstDash val="solid"/>
            <a:miter lim="800000"/>
          </a:ln>
          <a:effectLst>
            <a:glow rad="228600">
              <a:schemeClr val="accent3">
                <a:satMod val="175000"/>
                <a:alpha val="40000"/>
              </a:schemeClr>
            </a:glow>
            <a:innerShdw blurRad="76200">
              <a:srgbClr val="000000"/>
            </a:innerShdw>
          </a:effectLst>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4)">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1981200"/>
            <a:ext cx="3200400" cy="762000"/>
          </a:xfrm>
          <a:solidFill>
            <a:srgbClr val="00FF00"/>
          </a:solidFill>
          <a:ln w="38100">
            <a:solidFill>
              <a:srgbClr val="FFC000"/>
            </a:solidFill>
          </a:ln>
        </p:spPr>
        <p:txBody>
          <a:bodyPr>
            <a:normAutofit/>
          </a:bodyPr>
          <a:lstStyle/>
          <a:p>
            <a:pPr algn="ctr"/>
            <a:r>
              <a:rPr lang="fa-IR" b="1" dirty="0" smtClean="0"/>
              <a:t>جلسه هفتم</a:t>
            </a:r>
            <a:endParaRPr lang="en-US" b="1" dirty="0"/>
          </a:p>
        </p:txBody>
      </p:sp>
      <p:sp>
        <p:nvSpPr>
          <p:cNvPr id="3" name="Content Placeholder 2"/>
          <p:cNvSpPr>
            <a:spLocks noGrp="1"/>
          </p:cNvSpPr>
          <p:nvPr>
            <p:ph sz="quarter" idx="1"/>
          </p:nvPr>
        </p:nvSpPr>
        <p:spPr>
          <a:xfrm>
            <a:off x="838200" y="2895600"/>
            <a:ext cx="7391400" cy="3657600"/>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ln>
            <a:solidFill>
              <a:srgbClr val="00B0F0"/>
            </a:solidFill>
          </a:ln>
        </p:spPr>
        <p:txBody>
          <a:bodyPr>
            <a:normAutofit lnSpcReduction="10000"/>
          </a:bodyPr>
          <a:lstStyle/>
          <a:p>
            <a:pPr algn="ctr" rtl="1">
              <a:buNone/>
            </a:pPr>
            <a:endParaRPr lang="fa-IR" sz="1000" dirty="0" smtClean="0">
              <a:cs typeface="B Titr" pitchFamily="2" charset="-78"/>
            </a:endParaRPr>
          </a:p>
          <a:p>
            <a:pPr algn="ctr" rtl="1">
              <a:buNone/>
            </a:pPr>
            <a:r>
              <a:rPr lang="fa-IR" sz="4400" dirty="0" smtClean="0">
                <a:cs typeface="B Sina" pitchFamily="2" charset="-78"/>
              </a:rPr>
              <a:t>رسانه  شناسی</a:t>
            </a:r>
          </a:p>
          <a:p>
            <a:pPr algn="ctr" rtl="1">
              <a:buNone/>
            </a:pPr>
            <a:endParaRPr lang="fa-IR" sz="1200" dirty="0" smtClean="0">
              <a:cs typeface="B Titr" pitchFamily="2" charset="-78"/>
            </a:endParaRPr>
          </a:p>
          <a:p>
            <a:pPr algn="ctr" rtl="1">
              <a:lnSpc>
                <a:spcPct val="150000"/>
              </a:lnSpc>
              <a:buFont typeface="Wingdings" pitchFamily="2" charset="2"/>
              <a:buChar char="q"/>
            </a:pPr>
            <a:r>
              <a:rPr lang="fa-IR" sz="2400" dirty="0" smtClean="0">
                <a:cs typeface="B Titr" pitchFamily="2" charset="-78"/>
              </a:rPr>
              <a:t>ویژگی های رسانه های مکتوب</a:t>
            </a:r>
          </a:p>
          <a:p>
            <a:pPr algn="ctr" rtl="1">
              <a:lnSpc>
                <a:spcPct val="150000"/>
              </a:lnSpc>
              <a:buFont typeface="Wingdings" pitchFamily="2" charset="2"/>
              <a:buChar char="q"/>
            </a:pPr>
            <a:r>
              <a:rPr lang="fa-IR" sz="2400" dirty="0" smtClean="0">
                <a:cs typeface="B Titr" pitchFamily="2" charset="-78"/>
              </a:rPr>
              <a:t>ویژگی های رسانه های شنیداری</a:t>
            </a:r>
          </a:p>
          <a:p>
            <a:pPr algn="ctr" rtl="1">
              <a:lnSpc>
                <a:spcPct val="150000"/>
              </a:lnSpc>
              <a:buFont typeface="Wingdings" pitchFamily="2" charset="2"/>
              <a:buChar char="q"/>
            </a:pPr>
            <a:r>
              <a:rPr lang="fa-IR" sz="2400" dirty="0" smtClean="0">
                <a:cs typeface="B Titr" pitchFamily="2" charset="-78"/>
              </a:rPr>
              <a:t>ویژگی های رسانه های دیداری</a:t>
            </a:r>
          </a:p>
          <a:p>
            <a:pPr algn="ctr" rtl="1">
              <a:lnSpc>
                <a:spcPct val="150000"/>
              </a:lnSpc>
              <a:buFont typeface="Wingdings" pitchFamily="2" charset="2"/>
              <a:buChar char="q"/>
            </a:pPr>
            <a:r>
              <a:rPr lang="fa-IR" sz="2400" dirty="0" smtClean="0">
                <a:cs typeface="B Titr" pitchFamily="2" charset="-78"/>
              </a:rPr>
              <a:t>مقایسه رسانه ها بایکدیگر </a:t>
            </a:r>
          </a:p>
          <a:p>
            <a:pPr algn="ctr" rtl="1">
              <a:buNone/>
            </a:pPr>
            <a:endParaRPr lang="fa-IR" sz="2800" dirty="0" smtClean="0">
              <a:cs typeface="B Titr" pitchFamily="2" charset="-78"/>
            </a:endParaRPr>
          </a:p>
        </p:txBody>
      </p:sp>
      <p:sp>
        <p:nvSpPr>
          <p:cNvPr id="4" name="Horizontal Scroll 3"/>
          <p:cNvSpPr/>
          <p:nvPr/>
        </p:nvSpPr>
        <p:spPr>
          <a:xfrm>
            <a:off x="533400" y="228600"/>
            <a:ext cx="8018585" cy="1676400"/>
          </a:xfrm>
          <a:prstGeom prst="horizontalScroll">
            <a:avLst>
              <a:gd name="adj" fmla="val 11062"/>
            </a:avLst>
          </a:prstGeom>
          <a:gradFill flip="none" rotWithShape="1">
            <a:gsLst>
              <a:gs pos="0">
                <a:srgbClr val="00FFCC">
                  <a:shade val="30000"/>
                  <a:satMod val="115000"/>
                </a:srgbClr>
              </a:gs>
              <a:gs pos="50000">
                <a:srgbClr val="00FFCC">
                  <a:shade val="67500"/>
                  <a:satMod val="115000"/>
                </a:srgbClr>
              </a:gs>
              <a:gs pos="100000">
                <a:srgbClr val="00FFCC">
                  <a:shade val="100000"/>
                  <a:satMod val="115000"/>
                </a:srgbClr>
              </a:gs>
            </a:gsLst>
            <a:lin ang="162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4800" b="1" spc="300" dirty="0" smtClean="0">
                <a:ln w="38100" cmpd="sng">
                  <a:solidFill>
                    <a:srgbClr val="FFFF00"/>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Jadid" pitchFamily="2" charset="-78"/>
              </a:rPr>
              <a:t>آشنایی با ابزارهای ارتباطی</a:t>
            </a:r>
            <a:endParaRPr lang="en-US" sz="4800" b="1" spc="300" dirty="0">
              <a:ln w="38100" cmpd="sng">
                <a:solidFill>
                  <a:srgbClr val="FFFF00"/>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4"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from="(-#ppt_w/2)" to="(#ppt_x)" calcmode="lin" valueType="num">
                                      <p:cBhvr>
                                        <p:cTn id="16" dur="600" fill="hold">
                                          <p:stCondLst>
                                            <p:cond delay="0"/>
                                          </p:stCondLst>
                                        </p:cTn>
                                        <p:tgtEl>
                                          <p:spTgt spid="2"/>
                                        </p:tgtEl>
                                        <p:attrNameLst>
                                          <p:attrName>ppt_x</p:attrName>
                                        </p:attrNameLst>
                                      </p:cBhvr>
                                    </p:anim>
                                    <p:anim from="0" to="-1.0" calcmode="lin" valueType="num">
                                      <p:cBhvr>
                                        <p:cTn id="17" dur="200" decel="50000" autoRev="1" fill="hold">
                                          <p:stCondLst>
                                            <p:cond delay="600"/>
                                          </p:stCondLst>
                                        </p:cTn>
                                        <p:tgtEl>
                                          <p:spTgt spid="2"/>
                                        </p:tgtEl>
                                        <p:attrNameLst>
                                          <p:attrName>xshear</p:attrName>
                                        </p:attrNameLst>
                                      </p:cBhvr>
                                    </p:anim>
                                    <p:animScale>
                                      <p:cBhvr>
                                        <p:cTn id="18" dur="200" decel="100000" autoRev="1" fill="hold">
                                          <p:stCondLst>
                                            <p:cond delay="600"/>
                                          </p:stCondLst>
                                        </p:cTn>
                                        <p:tgtEl>
                                          <p:spTgt spid="2"/>
                                        </p:tgtEl>
                                      </p:cBhvr>
                                      <p:from x="100000" y="100000"/>
                                      <p:to x="80000" y="100000"/>
                                    </p:animScale>
                                    <p:anim by="(#ppt_h/3+#ppt_w*0.1)" calcmode="lin" valueType="num">
                                      <p:cBhvr additive="sum">
                                        <p:cTn id="19" dur="200" decel="100000" autoRev="1" fill="hold">
                                          <p:stCondLst>
                                            <p:cond delay="600"/>
                                          </p:stCondLst>
                                        </p:cTn>
                                        <p:tgtEl>
                                          <p:spTgt spid="2"/>
                                        </p:tgtEl>
                                        <p:attrNameLst>
                                          <p:attrName>ppt_x</p:attrName>
                                        </p:attrNameLst>
                                      </p:cBhvr>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grpId="0" nodeType="clickEffect">
                                  <p:stCondLst>
                                    <p:cond delay="0"/>
                                  </p:stCondLst>
                                  <p:childTnLst>
                                    <p:set>
                                      <p:cBhvr>
                                        <p:cTn id="23" dur="1" fill="hold">
                                          <p:stCondLst>
                                            <p:cond delay="0"/>
                                          </p:stCondLst>
                                        </p:cTn>
                                        <p:tgtEl>
                                          <p:spTgt spid="3">
                                            <p:bg/>
                                          </p:spTgt>
                                        </p:tgtEl>
                                        <p:attrNameLst>
                                          <p:attrName>style.visibility</p:attrName>
                                        </p:attrNameLst>
                                      </p:cBhvr>
                                      <p:to>
                                        <p:strVal val="visible"/>
                                      </p:to>
                                    </p:set>
                                    <p:animEffect transition="in" filter="fade">
                                      <p:cBhvr>
                                        <p:cTn id="24" dur="800" decel="100000"/>
                                        <p:tgtEl>
                                          <p:spTgt spid="3">
                                            <p:bg/>
                                          </p:spTgt>
                                        </p:tgtEl>
                                      </p:cBhvr>
                                    </p:animEffect>
                                    <p:anim calcmode="lin" valueType="num">
                                      <p:cBhvr>
                                        <p:cTn id="25" dur="800" decel="100000" fill="hold"/>
                                        <p:tgtEl>
                                          <p:spTgt spid="3">
                                            <p:bg/>
                                          </p:spTgt>
                                        </p:tgtEl>
                                        <p:attrNameLst>
                                          <p:attrName>style.rotation</p:attrName>
                                        </p:attrNameLst>
                                      </p:cBhvr>
                                      <p:tavLst>
                                        <p:tav tm="0">
                                          <p:val>
                                            <p:fltVal val="-90"/>
                                          </p:val>
                                        </p:tav>
                                        <p:tav tm="100000">
                                          <p:val>
                                            <p:fltVal val="0"/>
                                          </p:val>
                                        </p:tav>
                                      </p:tavLst>
                                    </p:anim>
                                    <p:anim calcmode="lin" valueType="num">
                                      <p:cBhvr>
                                        <p:cTn id="26" dur="800" decel="100000" fill="hold"/>
                                        <p:tgtEl>
                                          <p:spTgt spid="3">
                                            <p:bg/>
                                          </p:spTgt>
                                        </p:tgtEl>
                                        <p:attrNameLst>
                                          <p:attrName>ppt_x</p:attrName>
                                        </p:attrNameLst>
                                      </p:cBhvr>
                                      <p:tavLst>
                                        <p:tav tm="0">
                                          <p:val>
                                            <p:strVal val="#ppt_x+0.4"/>
                                          </p:val>
                                        </p:tav>
                                        <p:tav tm="100000">
                                          <p:val>
                                            <p:strVal val="#ppt_x-0.05"/>
                                          </p:val>
                                        </p:tav>
                                      </p:tavLst>
                                    </p:anim>
                                    <p:anim calcmode="lin" valueType="num">
                                      <p:cBhvr>
                                        <p:cTn id="27" dur="800" decel="100000" fill="hold"/>
                                        <p:tgtEl>
                                          <p:spTgt spid="3">
                                            <p:bg/>
                                          </p:spTgt>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
                                            <p:bg/>
                                          </p:spTgt>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
                                            <p:bg/>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304800"/>
            <a:ext cx="6019800" cy="792162"/>
          </a:xfrm>
          <a:solidFill>
            <a:srgbClr val="FFFF00"/>
          </a:solidFill>
          <a:ln>
            <a:solidFill>
              <a:srgbClr val="00FF00"/>
            </a:solidFill>
          </a:ln>
        </p:spPr>
        <p:txBody>
          <a:bodyPr/>
          <a:lstStyle/>
          <a:p>
            <a:r>
              <a:rPr lang="fa-IR" dirty="0" smtClean="0"/>
              <a:t>ویژگی های ذاتی رسانه ها</a:t>
            </a:r>
            <a:endParaRPr lang="fa-IR" dirty="0"/>
          </a:p>
        </p:txBody>
      </p:sp>
      <p:sp>
        <p:nvSpPr>
          <p:cNvPr id="3" name="Content Placeholder 2"/>
          <p:cNvSpPr>
            <a:spLocks noGrp="1"/>
          </p:cNvSpPr>
          <p:nvPr>
            <p:ph sz="quarter" idx="1"/>
          </p:nvPr>
        </p:nvSpPr>
        <p:spPr>
          <a:xfrm>
            <a:off x="457200" y="1447800"/>
            <a:ext cx="8458200" cy="1447800"/>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a:solidFill>
              <a:srgbClr val="FF0000"/>
            </a:solidFill>
          </a:ln>
        </p:spPr>
        <p:txBody>
          <a:bodyPr>
            <a:normAutofit fontScale="77500" lnSpcReduction="20000"/>
          </a:bodyPr>
          <a:lstStyle/>
          <a:p>
            <a:pPr algn="r" rtl="1"/>
            <a:r>
              <a:rPr lang="fa-IR" sz="3600" dirty="0" smtClean="0">
                <a:cs typeface="B Esfehan" pitchFamily="2" charset="-78"/>
              </a:rPr>
              <a:t>نشانه ها:</a:t>
            </a:r>
          </a:p>
          <a:p>
            <a:pPr algn="r" rtl="1"/>
            <a:r>
              <a:rPr lang="fa-IR" dirty="0" smtClean="0">
                <a:cs typeface="B Farnaz" pitchFamily="2" charset="-78"/>
              </a:rPr>
              <a:t>طبیعی</a:t>
            </a:r>
          </a:p>
          <a:p>
            <a:pPr algn="ctr" rtl="1"/>
            <a:r>
              <a:rPr lang="fa-IR" dirty="0" smtClean="0">
                <a:cs typeface="B Farnaz" pitchFamily="2" charset="-78"/>
              </a:rPr>
              <a:t>وضعی</a:t>
            </a:r>
          </a:p>
          <a:p>
            <a:pPr rtl="1"/>
            <a:r>
              <a:rPr lang="fa-IR" dirty="0" smtClean="0">
                <a:cs typeface="B Farnaz" pitchFamily="2" charset="-78"/>
              </a:rPr>
              <a:t>عینی</a:t>
            </a:r>
          </a:p>
          <a:p>
            <a:pPr algn="r" rtl="1"/>
            <a:endParaRPr lang="fa-IR" dirty="0" smtClean="0"/>
          </a:p>
          <a:p>
            <a:pPr algn="r" rtl="1"/>
            <a:endParaRPr lang="fa-IR" dirty="0" smtClean="0"/>
          </a:p>
          <a:p>
            <a:pPr algn="r" rtl="1">
              <a:buNone/>
            </a:pPr>
            <a:endParaRPr lang="fa-IR" dirty="0"/>
          </a:p>
        </p:txBody>
      </p:sp>
      <p:sp>
        <p:nvSpPr>
          <p:cNvPr id="4" name="Content Placeholder 2"/>
          <p:cNvSpPr txBox="1">
            <a:spLocks/>
          </p:cNvSpPr>
          <p:nvPr/>
        </p:nvSpPr>
        <p:spPr>
          <a:xfrm>
            <a:off x="304800" y="3276600"/>
            <a:ext cx="8610600" cy="3352800"/>
          </a:xfrm>
          <a:prstGeom prst="rect">
            <a:avLst/>
          </a:prstGeom>
          <a:gradFill flip="none" rotWithShape="1">
            <a:gsLst>
              <a:gs pos="0">
                <a:srgbClr val="FF99CC">
                  <a:shade val="30000"/>
                  <a:satMod val="115000"/>
                </a:srgbClr>
              </a:gs>
              <a:gs pos="50000">
                <a:srgbClr val="FF99CC">
                  <a:shade val="67500"/>
                  <a:satMod val="115000"/>
                </a:srgbClr>
              </a:gs>
              <a:gs pos="100000">
                <a:srgbClr val="FF99CC">
                  <a:shade val="100000"/>
                  <a:satMod val="115000"/>
                </a:srgbClr>
              </a:gs>
            </a:gsLst>
            <a:lin ang="16200000" scaled="1"/>
            <a:tileRect/>
          </a:gradFill>
          <a:ln>
            <a:solidFill>
              <a:srgbClr val="FF99CC"/>
            </a:solidFill>
          </a:ln>
        </p:spPr>
        <p:txBody>
          <a:bodyPr vert="horz">
            <a:normAutofit/>
          </a:bodyPr>
          <a:lstStyle/>
          <a:p>
            <a:pPr marL="274320" marR="0" lvl="0" indent="-274320" algn="r" defTabSz="914400" rtl="1" eaLnBrk="1" fontAlgn="auto" latinLnBrk="0" hangingPunct="1">
              <a:lnSpc>
                <a:spcPct val="100000"/>
              </a:lnSpc>
              <a:spcBef>
                <a:spcPts val="580"/>
              </a:spcBef>
              <a:spcAft>
                <a:spcPts val="0"/>
              </a:spcAft>
              <a:buClr>
                <a:schemeClr val="accent1"/>
              </a:buClr>
              <a:buSzPct val="85000"/>
              <a:buFont typeface="Wingdings 2"/>
              <a:buChar char=""/>
              <a:tabLst/>
              <a:defRPr/>
            </a:pPr>
            <a:r>
              <a:rPr kumimoji="0" lang="fa-IR" sz="3200" b="0" i="0" u="none" strike="noStrike" kern="1200" cap="none" spc="0" normalizeH="0" baseline="0" noProof="0" dirty="0" smtClean="0">
                <a:ln>
                  <a:noFill/>
                </a:ln>
                <a:solidFill>
                  <a:schemeClr val="tx1"/>
                </a:solidFill>
                <a:effectLst/>
                <a:uLnTx/>
                <a:uFillTx/>
                <a:cs typeface="B Titr" pitchFamily="2" charset="-78"/>
              </a:rPr>
              <a:t>رسانه ها:</a:t>
            </a:r>
          </a:p>
          <a:p>
            <a:pPr marL="274320" marR="0" lvl="0" indent="-274320" algn="r" defTabSz="914400" rtl="1" eaLnBrk="1" fontAlgn="auto" latinLnBrk="0" hangingPunct="1">
              <a:lnSpc>
                <a:spcPct val="100000"/>
              </a:lnSpc>
              <a:spcBef>
                <a:spcPts val="580"/>
              </a:spcBef>
              <a:spcAft>
                <a:spcPts val="0"/>
              </a:spcAft>
              <a:buClr>
                <a:schemeClr val="accent1"/>
              </a:buClr>
              <a:buSzPct val="85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cs typeface="B Jadid" pitchFamily="2" charset="-78"/>
              </a:rPr>
              <a:t>رسانه های مکتوب </a:t>
            </a:r>
          </a:p>
          <a:p>
            <a:pPr marL="274320" marR="0" lvl="0" indent="-274320" algn="r" defTabSz="914400" rtl="1" eaLnBrk="1" fontAlgn="auto" latinLnBrk="0" hangingPunct="1">
              <a:lnSpc>
                <a:spcPct val="100000"/>
              </a:lnSpc>
              <a:spcBef>
                <a:spcPts val="580"/>
              </a:spcBef>
              <a:spcAft>
                <a:spcPts val="0"/>
              </a:spcAft>
              <a:buClr>
                <a:schemeClr val="accent1"/>
              </a:buClr>
              <a:buSzPct val="85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cs typeface="B Jadid" pitchFamily="2" charset="-78"/>
              </a:rPr>
              <a:t>رسانه های شنیداری</a:t>
            </a:r>
          </a:p>
          <a:p>
            <a:pPr marL="274320" marR="0" lvl="0" indent="-274320" algn="r" defTabSz="914400" rtl="1" eaLnBrk="1" fontAlgn="auto" latinLnBrk="0" hangingPunct="1">
              <a:lnSpc>
                <a:spcPct val="100000"/>
              </a:lnSpc>
              <a:spcBef>
                <a:spcPts val="580"/>
              </a:spcBef>
              <a:spcAft>
                <a:spcPts val="0"/>
              </a:spcAft>
              <a:buClr>
                <a:schemeClr val="accent1"/>
              </a:buClr>
              <a:buSzPct val="85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cs typeface="B Jadid" pitchFamily="2" charset="-78"/>
              </a:rPr>
              <a:t>رسانه های دیداری</a:t>
            </a:r>
          </a:p>
          <a:p>
            <a:pPr marL="274320" marR="0" lvl="0" indent="-274320" algn="r" defTabSz="914400" rtl="1" eaLnBrk="1" fontAlgn="auto" latinLnBrk="0" hangingPunct="1">
              <a:lnSpc>
                <a:spcPct val="100000"/>
              </a:lnSpc>
              <a:spcBef>
                <a:spcPts val="580"/>
              </a:spcBef>
              <a:spcAft>
                <a:spcPts val="0"/>
              </a:spcAft>
              <a:buClr>
                <a:schemeClr val="accent1"/>
              </a:buClr>
              <a:buSzPct val="85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cs typeface="B Jadid" pitchFamily="2" charset="-78"/>
              </a:rPr>
              <a:t>ابزارهای چند رسانه های</a:t>
            </a:r>
          </a:p>
          <a:p>
            <a:pPr marL="274320" marR="0" lvl="0" indent="-274320" algn="ctr" defTabSz="914400" rtl="1" eaLnBrk="1" fontAlgn="auto" latinLnBrk="0" hangingPunct="1">
              <a:lnSpc>
                <a:spcPct val="100000"/>
              </a:lnSpc>
              <a:spcBef>
                <a:spcPts val="580"/>
              </a:spcBef>
              <a:spcAft>
                <a:spcPts val="0"/>
              </a:spcAft>
              <a:buClr>
                <a:schemeClr val="accent1"/>
              </a:buClr>
              <a:buSzPct val="85000"/>
              <a:buFont typeface="Wingdings 2"/>
              <a:buChar char=""/>
              <a:tabLst/>
              <a:defRPr/>
            </a:pPr>
            <a:r>
              <a:rPr kumimoji="0" lang="fa-IR" sz="4000" b="0" i="0" u="none" strike="noStrike" kern="1200" cap="none" spc="0" normalizeH="0" baseline="0" noProof="0" dirty="0" smtClean="0">
                <a:ln>
                  <a:noFill/>
                </a:ln>
                <a:solidFill>
                  <a:schemeClr val="tx1"/>
                </a:solidFill>
                <a:effectLst/>
                <a:uLnTx/>
                <a:uFillTx/>
                <a:cs typeface="B Farnaz" pitchFamily="2" charset="-78"/>
              </a:rPr>
              <a:t>تولید، ذخیره سازی، ارسال</a:t>
            </a:r>
            <a:r>
              <a:rPr kumimoji="0" lang="fa-IR" sz="4000" b="0" i="0" u="none" strike="noStrike" kern="1200" cap="none" spc="0" normalizeH="0" noProof="0" dirty="0" smtClean="0">
                <a:ln>
                  <a:noFill/>
                </a:ln>
                <a:solidFill>
                  <a:schemeClr val="tx1"/>
                </a:solidFill>
                <a:effectLst/>
                <a:uLnTx/>
                <a:uFillTx/>
                <a:cs typeface="B Farnaz" pitchFamily="2" charset="-78"/>
              </a:rPr>
              <a:t> </a:t>
            </a:r>
            <a:r>
              <a:rPr kumimoji="0" lang="fa-IR" sz="4000" b="0" i="0" u="none" strike="noStrike" kern="1200" cap="none" spc="0" normalizeH="0" baseline="0" noProof="0" dirty="0" smtClean="0">
                <a:ln>
                  <a:noFill/>
                </a:ln>
                <a:solidFill>
                  <a:schemeClr val="tx1"/>
                </a:solidFill>
                <a:effectLst/>
                <a:uLnTx/>
                <a:uFillTx/>
                <a:cs typeface="B Farnaz" pitchFamily="2" charset="-78"/>
              </a:rPr>
              <a:t>و دریافت</a:t>
            </a:r>
          </a:p>
          <a:p>
            <a:pPr marL="274320" marR="0" lvl="0" indent="-274320" algn="r" defTabSz="914400" rtl="1" eaLnBrk="1" fontAlgn="auto" latinLnBrk="0" hangingPunct="1">
              <a:lnSpc>
                <a:spcPct val="100000"/>
              </a:lnSpc>
              <a:spcBef>
                <a:spcPts val="580"/>
              </a:spcBef>
              <a:spcAft>
                <a:spcPts val="0"/>
              </a:spcAft>
              <a:buClr>
                <a:schemeClr val="accent1"/>
              </a:buClr>
              <a:buSzPct val="85000"/>
              <a:buFont typeface="Wingdings 2"/>
              <a:buChar char=""/>
              <a:tabLst/>
              <a:defRPr/>
            </a:pPr>
            <a:endParaRPr kumimoji="0" lang="fa-IR" sz="2600" b="0" i="0" u="none" strike="noStrike" kern="1200" cap="none" spc="0" normalizeH="0" baseline="0" noProof="0" dirty="0" smtClean="0">
              <a:ln>
                <a:noFill/>
              </a:ln>
              <a:solidFill>
                <a:schemeClr val="tx1"/>
              </a:solidFill>
              <a:effectLst/>
              <a:uLnTx/>
              <a:uFillTx/>
              <a:latin typeface="+mn-lt"/>
              <a:ea typeface="+mn-ea"/>
              <a:cs typeface="+mn-cs"/>
            </a:endParaRPr>
          </a:p>
          <a:p>
            <a:pPr marL="274320" marR="0" lvl="0" indent="-274320" algn="r" defTabSz="914400" rtl="1" eaLnBrk="1" fontAlgn="auto" latinLnBrk="0" hangingPunct="1">
              <a:lnSpc>
                <a:spcPct val="100000"/>
              </a:lnSpc>
              <a:spcBef>
                <a:spcPts val="580"/>
              </a:spcBef>
              <a:spcAft>
                <a:spcPts val="0"/>
              </a:spcAft>
              <a:buClr>
                <a:schemeClr val="accent1"/>
              </a:buClr>
              <a:buSzPct val="85000"/>
              <a:buFont typeface="Wingdings 2"/>
              <a:buNone/>
              <a:tabLst/>
              <a:defRPr/>
            </a:pPr>
            <a:endParaRPr kumimoji="0" lang="fa-IR" sz="2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strips(downLeft)">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strips(downLeft)">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strips(downLeft)">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strips(downLeft)">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strips(downLeft)">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0"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edge">
                                      <p:cBhvr>
                                        <p:cTn id="3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239000" cy="715962"/>
          </a:xfrm>
          <a:solidFill>
            <a:srgbClr val="CCFF99"/>
          </a:solidFill>
          <a:ln>
            <a:solidFill>
              <a:srgbClr val="00B0F0"/>
            </a:solidFill>
          </a:ln>
        </p:spPr>
        <p:txBody>
          <a:bodyPr>
            <a:normAutofit fontScale="90000"/>
          </a:bodyPr>
          <a:lstStyle/>
          <a:p>
            <a:pPr algn="ctr"/>
            <a:r>
              <a:rPr lang="fa-IR" b="1" dirty="0" smtClean="0">
                <a:effectLst>
                  <a:outerShdw blurRad="50800" dist="38100" algn="tr" rotWithShape="0">
                    <a:prstClr val="black">
                      <a:alpha val="40000"/>
                    </a:prstClr>
                  </a:outerShdw>
                </a:effectLst>
              </a:rPr>
              <a:t>ویژگی های رسانه‌هاي مكتوب</a:t>
            </a:r>
            <a:endParaRPr lang="fa-IR" dirty="0"/>
          </a:p>
        </p:txBody>
      </p:sp>
      <p:sp>
        <p:nvSpPr>
          <p:cNvPr id="3" name="Content Placeholder 2"/>
          <p:cNvSpPr>
            <a:spLocks noGrp="1"/>
          </p:cNvSpPr>
          <p:nvPr>
            <p:ph sz="quarter" idx="1"/>
          </p:nvPr>
        </p:nvSpPr>
        <p:spPr>
          <a:xfrm>
            <a:off x="228600" y="1219200"/>
            <a:ext cx="8686800" cy="5334000"/>
          </a:xfrm>
          <a:gradFill flip="none" rotWithShape="1">
            <a:gsLst>
              <a:gs pos="0">
                <a:srgbClr val="CCFF99">
                  <a:shade val="30000"/>
                  <a:satMod val="115000"/>
                </a:srgbClr>
              </a:gs>
              <a:gs pos="50000">
                <a:srgbClr val="CCFF99">
                  <a:shade val="67500"/>
                  <a:satMod val="115000"/>
                </a:srgbClr>
              </a:gs>
              <a:gs pos="100000">
                <a:srgbClr val="CCFF99">
                  <a:shade val="100000"/>
                  <a:satMod val="115000"/>
                </a:srgbClr>
              </a:gs>
            </a:gsLst>
            <a:lin ang="16200000" scaled="1"/>
            <a:tileRect/>
          </a:gradFill>
          <a:ln>
            <a:solidFill>
              <a:srgbClr val="FFC000"/>
            </a:solidFill>
          </a:ln>
        </p:spPr>
        <p:txBody>
          <a:bodyPr>
            <a:normAutofit/>
          </a:bodyPr>
          <a:lstStyle/>
          <a:p>
            <a:pPr algn="r" rtl="1">
              <a:lnSpc>
                <a:spcPct val="110000"/>
              </a:lnSpc>
            </a:pPr>
            <a:r>
              <a:rPr lang="fa-IR" dirty="0" smtClean="0">
                <a:cs typeface="B Titr" pitchFamily="2" charset="-78"/>
              </a:rPr>
              <a:t>كلام «مكتوب» پايدار است</a:t>
            </a:r>
          </a:p>
          <a:p>
            <a:pPr algn="r" rtl="1">
              <a:lnSpc>
                <a:spcPct val="110000"/>
              </a:lnSpc>
            </a:pPr>
            <a:r>
              <a:rPr lang="fa-IR" dirty="0" smtClean="0">
                <a:cs typeface="B Titr" pitchFamily="2" charset="-78"/>
              </a:rPr>
              <a:t>امكان تأمل و تدبر و تفكر را فراهم مي‌سازد.</a:t>
            </a:r>
          </a:p>
          <a:p>
            <a:pPr algn="r" rtl="1">
              <a:lnSpc>
                <a:spcPct val="110000"/>
              </a:lnSpc>
            </a:pPr>
            <a:r>
              <a:rPr lang="fa-IR" dirty="0" smtClean="0">
                <a:cs typeface="B Titr" pitchFamily="2" charset="-78"/>
              </a:rPr>
              <a:t>قابل استناد است</a:t>
            </a:r>
          </a:p>
          <a:p>
            <a:pPr algn="r" rtl="1">
              <a:lnSpc>
                <a:spcPct val="110000"/>
              </a:lnSpc>
            </a:pPr>
            <a:r>
              <a:rPr lang="fa-IR" dirty="0" smtClean="0">
                <a:cs typeface="B Titr" pitchFamily="2" charset="-78"/>
              </a:rPr>
              <a:t>توزیع و دریافت پیام کند و قابل کنترل است</a:t>
            </a:r>
          </a:p>
          <a:p>
            <a:pPr algn="r" rtl="1">
              <a:lnSpc>
                <a:spcPct val="110000"/>
              </a:lnSpc>
            </a:pPr>
            <a:r>
              <a:rPr lang="fa-IR" dirty="0" smtClean="0">
                <a:cs typeface="B Titr" pitchFamily="2" charset="-78"/>
              </a:rPr>
              <a:t>محدود و منحصر به زمان و مكان خاص نيست </a:t>
            </a:r>
          </a:p>
          <a:p>
            <a:pPr algn="r" rtl="1">
              <a:lnSpc>
                <a:spcPct val="110000"/>
              </a:lnSpc>
            </a:pPr>
            <a:r>
              <a:rPr lang="fa-IR" dirty="0" smtClean="0">
                <a:cs typeface="B Titr" pitchFamily="2" charset="-78"/>
              </a:rPr>
              <a:t>انسان مختار است داوطلبانه آن را انتخاب و دريافت كند </a:t>
            </a:r>
          </a:p>
          <a:p>
            <a:pPr algn="r" rtl="1">
              <a:lnSpc>
                <a:spcPct val="110000"/>
              </a:lnSpc>
            </a:pPr>
            <a:r>
              <a:rPr lang="fa-IR" dirty="0" smtClean="0">
                <a:cs typeface="B Titr" pitchFamily="2" charset="-78"/>
              </a:rPr>
              <a:t>رابطه بين پيام و دريافت كننده رابطه مستقيم و تابع نيازهاي فرد است.</a:t>
            </a:r>
          </a:p>
          <a:p>
            <a:pPr algn="r" rtl="1">
              <a:lnSpc>
                <a:spcPct val="110000"/>
              </a:lnSpc>
            </a:pPr>
            <a:r>
              <a:rPr lang="fa-IR" dirty="0" smtClean="0">
                <a:cs typeface="B Titr" pitchFamily="2" charset="-78"/>
              </a:rPr>
              <a:t> دريافت كننده بايد تا حدودي از قدرت فهم و درك برخوردار باشد. </a:t>
            </a:r>
          </a:p>
          <a:p>
            <a:pPr algn="r" rtl="1">
              <a:lnSpc>
                <a:spcPct val="110000"/>
              </a:lnSpc>
            </a:pPr>
            <a:r>
              <a:rPr lang="fa-IR" dirty="0" smtClean="0">
                <a:cs typeface="B Titr" pitchFamily="2" charset="-78"/>
              </a:rPr>
              <a:t>گزينش در ارسال و دریافت دشوار نيست. </a:t>
            </a:r>
          </a:p>
          <a:p>
            <a:pPr algn="r" rtl="1">
              <a:lnSpc>
                <a:spcPct val="110000"/>
              </a:lnSpc>
            </a:pPr>
            <a:r>
              <a:rPr lang="fa-IR" dirty="0" smtClean="0">
                <a:cs typeface="B Titr" pitchFamily="2" charset="-78"/>
              </a:rPr>
              <a:t>بخشی از مفاهیم ارتباطات غیر کلامی در آن حذف می شود</a:t>
            </a:r>
            <a:endParaRPr lang="en-US" dirty="0" smtClean="0">
              <a:cs typeface="B Titr" pitchFamily="2" charset="-78"/>
            </a:endParaRPr>
          </a:p>
          <a:p>
            <a:pPr algn="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slide(fromBottom)">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slide(fromBottom)">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slide(fromBottom)">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slide(fromBottom)">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slide(fromBottom)">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slide(fromBottom)">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slide(fromBottom)">
                                      <p:cBhvr>
                                        <p:cTn id="42" dur="5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slide(fromBottom)">
                                      <p:cBhvr>
                                        <p:cTn id="47" dur="5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slide(fromBottom)">
                                      <p:cBhvr>
                                        <p:cTn id="52" dur="5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slide(fromBottom)">
                                      <p:cBhvr>
                                        <p:cTn id="57" dur="5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4"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slide(fromBottom)">
                                      <p:cBhvr>
                                        <p:cTn id="6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620000" cy="868362"/>
          </a:xfr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6200000" scaled="1"/>
            <a:tileRect/>
          </a:gradFill>
          <a:ln>
            <a:solidFill>
              <a:srgbClr val="C00000"/>
            </a:solidFill>
          </a:ln>
        </p:spPr>
        <p:txBody>
          <a:bodyPr>
            <a:normAutofit/>
          </a:bodyPr>
          <a:lstStyle/>
          <a:p>
            <a:pPr algn="ctr" rtl="1"/>
            <a:r>
              <a:rPr lang="fa-IR" dirty="0" smtClean="0"/>
              <a:t>ویژگی های رسانه رادیو(مزیت ها)</a:t>
            </a:r>
            <a:endParaRPr lang="fa-IR" dirty="0"/>
          </a:p>
        </p:txBody>
      </p:sp>
      <p:sp>
        <p:nvSpPr>
          <p:cNvPr id="3" name="Content Placeholder 2"/>
          <p:cNvSpPr>
            <a:spLocks noGrp="1"/>
          </p:cNvSpPr>
          <p:nvPr>
            <p:ph sz="quarter" idx="1"/>
          </p:nvPr>
        </p:nvSpPr>
        <p:spPr>
          <a:xfrm>
            <a:off x="609600" y="1600200"/>
            <a:ext cx="8001000" cy="4876800"/>
          </a:xfrm>
          <a:gradFill flip="none" rotWithShape="1">
            <a:gsLst>
              <a:gs pos="0">
                <a:srgbClr val="FF99FF">
                  <a:shade val="30000"/>
                  <a:satMod val="115000"/>
                </a:srgbClr>
              </a:gs>
              <a:gs pos="50000">
                <a:srgbClr val="FF99FF">
                  <a:shade val="67500"/>
                  <a:satMod val="115000"/>
                </a:srgbClr>
              </a:gs>
              <a:gs pos="100000">
                <a:srgbClr val="FF99FF">
                  <a:shade val="100000"/>
                  <a:satMod val="115000"/>
                </a:srgbClr>
              </a:gs>
            </a:gsLst>
            <a:lin ang="16200000" scaled="1"/>
            <a:tileRect/>
          </a:gradFill>
          <a:ln>
            <a:solidFill>
              <a:srgbClr val="FF0000"/>
            </a:solidFill>
          </a:ln>
        </p:spPr>
        <p:txBody>
          <a:bodyPr>
            <a:noAutofit/>
          </a:bodyPr>
          <a:lstStyle/>
          <a:p>
            <a:pPr algn="r" rtl="1"/>
            <a:endParaRPr lang="fa-IR" sz="900" dirty="0" smtClean="0">
              <a:cs typeface="B Titr" pitchFamily="2" charset="-78"/>
            </a:endParaRPr>
          </a:p>
          <a:p>
            <a:pPr algn="r" rtl="1"/>
            <a:r>
              <a:rPr lang="fa-IR" sz="2400" dirty="0" smtClean="0">
                <a:cs typeface="B Titr" pitchFamily="2" charset="-78"/>
              </a:rPr>
              <a:t>تنها از عنصر صدا در قالب موسيقي و كلام بهره مي‌گيرد </a:t>
            </a:r>
          </a:p>
          <a:p>
            <a:pPr algn="r" rtl="1"/>
            <a:r>
              <a:rPr lang="fa-IR" sz="2400" dirty="0" smtClean="0">
                <a:cs typeface="B Titr" pitchFamily="2" charset="-78"/>
              </a:rPr>
              <a:t>رسانه‌اي است تخيل آفرين، معناگرا، </a:t>
            </a:r>
          </a:p>
          <a:p>
            <a:pPr algn="r" rtl="1"/>
            <a:r>
              <a:rPr lang="fa-IR" sz="2400" dirty="0" smtClean="0">
                <a:cs typeface="B Titr" pitchFamily="2" charset="-78"/>
              </a:rPr>
              <a:t>سريع و انعطاف‌پذير، مناسب موقعيت‌هاي بحران</a:t>
            </a:r>
          </a:p>
          <a:p>
            <a:pPr algn="r" rtl="1"/>
            <a:r>
              <a:rPr lang="fa-IR" sz="2400" dirty="0" smtClean="0">
                <a:cs typeface="B Titr" pitchFamily="2" charset="-78"/>
              </a:rPr>
              <a:t>قابل جمع با كارهاي ديگر،‌ </a:t>
            </a:r>
          </a:p>
          <a:p>
            <a:pPr algn="r" rtl="1"/>
            <a:r>
              <a:rPr lang="fa-IR" sz="2400" dirty="0" smtClean="0">
                <a:cs typeface="B Titr" pitchFamily="2" charset="-78"/>
              </a:rPr>
              <a:t>در دسترس، كم هزينه،، فن‌آوري ساده، سهل در حمل و نقل، </a:t>
            </a:r>
          </a:p>
          <a:p>
            <a:pPr algn="r" rtl="1"/>
            <a:r>
              <a:rPr lang="fa-IR" sz="2400" dirty="0" smtClean="0">
                <a:cs typeface="B Titr" pitchFamily="2" charset="-78"/>
              </a:rPr>
              <a:t>مقيد به اصول اخلاقي، آسيب اجتماعي كم، </a:t>
            </a:r>
          </a:p>
          <a:p>
            <a:pPr algn="r" rtl="1"/>
            <a:r>
              <a:rPr lang="fa-IR" sz="2400" dirty="0" smtClean="0">
                <a:cs typeface="B Titr" pitchFamily="2" charset="-78"/>
              </a:rPr>
              <a:t>پوشش گسترده، قابل استفاده در همه جا و همة شرايط .</a:t>
            </a:r>
            <a:endParaRPr lang="en-US" sz="2400" dirty="0" smtClean="0">
              <a:cs typeface="B Titr" pitchFamily="2" charset="-78"/>
            </a:endParaRPr>
          </a:p>
          <a:p>
            <a:pPr algn="r" rtl="1"/>
            <a:r>
              <a:rPr lang="fa-IR" sz="2400" dirty="0" smtClean="0">
                <a:cs typeface="B Titr" pitchFamily="2" charset="-78"/>
              </a:rPr>
              <a:t>وابستگي راديو به زبان، </a:t>
            </a:r>
          </a:p>
          <a:p>
            <a:pPr algn="r" rtl="1"/>
            <a:r>
              <a:rPr lang="fa-IR" sz="2400" dirty="0" smtClean="0">
                <a:cs typeface="B Titr" pitchFamily="2" charset="-78"/>
              </a:rPr>
              <a:t>امكان بهره‌گيري از نشانه‌هاي ارتباطي كلامي مكتوب،‌ </a:t>
            </a:r>
          </a:p>
          <a:p>
            <a:pPr algn="r" rtl="1"/>
            <a:r>
              <a:rPr lang="fa-IR" sz="2400" dirty="0" smtClean="0">
                <a:cs typeface="B Titr" pitchFamily="2" charset="-78"/>
              </a:rPr>
              <a:t>نیاز به سواد و توانایی های خاص ندارد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strips(downLeft)">
                                      <p:cBhvr>
                                        <p:cTn id="12" dur="3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3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Left)">
                                      <p:cBhvr>
                                        <p:cTn id="22" dur="3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strips(downLeft)">
                                      <p:cBhvr>
                                        <p:cTn id="27" dur="3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strips(downLeft)">
                                      <p:cBhvr>
                                        <p:cTn id="32" dur="3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strips(downLeft)">
                                      <p:cBhvr>
                                        <p:cTn id="37" dur="3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strips(downLeft)">
                                      <p:cBhvr>
                                        <p:cTn id="42" dur="3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12"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strips(downLeft)">
                                      <p:cBhvr>
                                        <p:cTn id="47" dur="3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8" presetClass="entr" presetSubtype="12"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strips(downLeft)">
                                      <p:cBhvr>
                                        <p:cTn id="52" dur="30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12"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strips(downLeft)">
                                      <p:cBhvr>
                                        <p:cTn id="57" dur="3000"/>
                                        <p:tgtEl>
                                          <p:spTgt spid="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8" presetClass="entr" presetSubtype="12" fill="hold" grpId="0"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strips(downLeft)">
                                      <p:cBhvr>
                                        <p:cTn id="62" dur="3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a:gradFill flip="none" rotWithShape="1">
            <a:gsLst>
              <a:gs pos="0">
                <a:srgbClr val="00CC99">
                  <a:tint val="66000"/>
                  <a:satMod val="160000"/>
                </a:srgbClr>
              </a:gs>
              <a:gs pos="50000">
                <a:srgbClr val="00CC99">
                  <a:tint val="44500"/>
                  <a:satMod val="160000"/>
                </a:srgbClr>
              </a:gs>
              <a:gs pos="100000">
                <a:srgbClr val="00CC99">
                  <a:tint val="23500"/>
                  <a:satMod val="160000"/>
                </a:srgbClr>
              </a:gs>
            </a:gsLst>
            <a:lin ang="16200000" scaled="1"/>
            <a:tileRect/>
          </a:gradFill>
          <a:ln>
            <a:solidFill>
              <a:schemeClr val="accent1">
                <a:lumMod val="40000"/>
                <a:lumOff val="60000"/>
              </a:schemeClr>
            </a:solidFill>
          </a:ln>
        </p:spPr>
        <p:txBody>
          <a:bodyPr>
            <a:normAutofit fontScale="90000"/>
          </a:bodyPr>
          <a:lstStyle/>
          <a:p>
            <a:pPr algn="ctr"/>
            <a:r>
              <a:rPr lang="fa-IR" dirty="0" smtClean="0"/>
              <a:t>ویژگی های رسانه رادیو(محدودیت ها)</a:t>
            </a:r>
            <a:endParaRPr lang="fa-IR" dirty="0"/>
          </a:p>
        </p:txBody>
      </p:sp>
      <p:sp>
        <p:nvSpPr>
          <p:cNvPr id="3" name="Content Placeholder 2"/>
          <p:cNvSpPr>
            <a:spLocks noGrp="1"/>
          </p:cNvSpPr>
          <p:nvPr>
            <p:ph sz="quarter" idx="1"/>
          </p:nvPr>
        </p:nvSpPr>
        <p:spPr>
          <a:xfrm>
            <a:off x="381000" y="1447800"/>
            <a:ext cx="8458200" cy="4953000"/>
          </a:xfrm>
          <a:gradFill flip="none" rotWithShape="1">
            <a:gsLst>
              <a:gs pos="0">
                <a:srgbClr val="99CCFF">
                  <a:shade val="30000"/>
                  <a:satMod val="115000"/>
                </a:srgbClr>
              </a:gs>
              <a:gs pos="50000">
                <a:srgbClr val="99CCFF">
                  <a:shade val="67500"/>
                  <a:satMod val="115000"/>
                </a:srgbClr>
              </a:gs>
              <a:gs pos="100000">
                <a:srgbClr val="99CCFF">
                  <a:shade val="100000"/>
                  <a:satMod val="115000"/>
                </a:srgbClr>
              </a:gs>
            </a:gsLst>
            <a:lin ang="16200000" scaled="1"/>
            <a:tileRect/>
          </a:gradFill>
        </p:spPr>
        <p:txBody>
          <a:bodyPr>
            <a:normAutofit/>
          </a:bodyPr>
          <a:lstStyle/>
          <a:p>
            <a:pPr algn="r" rtl="1"/>
            <a:r>
              <a:rPr lang="fa-IR" sz="2800" dirty="0" smtClean="0">
                <a:cs typeface="B Jadid" pitchFamily="2" charset="-78"/>
              </a:rPr>
              <a:t>پیام‌های آن تنها با حس شنيداري قابل دريافت است</a:t>
            </a:r>
          </a:p>
          <a:p>
            <a:pPr algn="r" rtl="1"/>
            <a:r>
              <a:rPr lang="fa-IR" sz="2800" dirty="0" smtClean="0">
                <a:cs typeface="B Jadid" pitchFamily="2" charset="-78"/>
              </a:rPr>
              <a:t>امکان استفاده از جذابیت های بصری را ندارد</a:t>
            </a:r>
          </a:p>
          <a:p>
            <a:pPr algn="r" rtl="1">
              <a:buNone/>
            </a:pPr>
            <a:endParaRPr lang="fa-IR" sz="2800" dirty="0" smtClean="0">
              <a:cs typeface="B Jadid" pitchFamily="2" charset="-78"/>
            </a:endParaRPr>
          </a:p>
          <a:p>
            <a:pPr algn="r" rtl="1">
              <a:buNone/>
            </a:pPr>
            <a:r>
              <a:rPr lang="fa-IR" sz="4000" dirty="0" smtClean="0">
                <a:cs typeface="B Niki Border" pitchFamily="2" charset="-78"/>
              </a:rPr>
              <a:t>از این رو در رقابت‌ با رسانه‌هاي تصويري تقريباً به حاشيه رانده شده </a:t>
            </a:r>
          </a:p>
          <a:p>
            <a:pPr algn="r" rtl="1">
              <a:buNone/>
            </a:pPr>
            <a:r>
              <a:rPr lang="fa-IR" sz="4000" dirty="0" smtClean="0">
                <a:cs typeface="B Niki Border" pitchFamily="2" charset="-78"/>
              </a:rPr>
              <a:t>بنابراين متن و گفتار راديويي بايد صميمي، روان و كوتاه باشد و جنس و توانمندي و جذابيت، شفافيت و كيفيت صدا در راديو بسياد مهم است.</a:t>
            </a:r>
            <a:endParaRPr lang="en-US" sz="4000" dirty="0" smtClean="0">
              <a:cs typeface="B Niki Border" pitchFamily="2" charset="-78"/>
            </a:endParaRPr>
          </a:p>
          <a:p>
            <a:pPr algn="r" rtl="1">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3000" fill="hold"/>
                                        <p:tgtEl>
                                          <p:spTgt spid="3">
                                            <p:bg/>
                                          </p:spTgt>
                                        </p:tgtEl>
                                        <p:attrNameLst>
                                          <p:attrName>ppt_w</p:attrName>
                                        </p:attrNameLst>
                                      </p:cBhvr>
                                      <p:tavLst>
                                        <p:tav tm="0">
                                          <p:val>
                                            <p:fltVal val="0"/>
                                          </p:val>
                                        </p:tav>
                                        <p:tav tm="100000">
                                          <p:val>
                                            <p:strVal val="#ppt_w"/>
                                          </p:val>
                                        </p:tav>
                                      </p:tavLst>
                                    </p:anim>
                                    <p:anim calcmode="lin" valueType="num">
                                      <p:cBhvr>
                                        <p:cTn id="8" dur="3000" fill="hold"/>
                                        <p:tgtEl>
                                          <p:spTgt spid="3">
                                            <p:bg/>
                                          </p:spTgt>
                                        </p:tgtEl>
                                        <p:attrNameLst>
                                          <p:attrName>ppt_h</p:attrName>
                                        </p:attrNameLst>
                                      </p:cBhvr>
                                      <p:tavLst>
                                        <p:tav tm="0">
                                          <p:val>
                                            <p:fltVal val="0"/>
                                          </p:val>
                                        </p:tav>
                                        <p:tav tm="100000">
                                          <p:val>
                                            <p:strVal val="#ppt_h"/>
                                          </p:val>
                                        </p:tav>
                                      </p:tavLst>
                                    </p:anim>
                                    <p:animEffect transition="in" filter="fade">
                                      <p:cBhvr>
                                        <p:cTn id="9" dur="3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3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3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3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3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3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3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3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3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3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74638"/>
            <a:ext cx="6553200" cy="792162"/>
          </a:xfrm>
          <a:gradFill flip="none" rotWithShape="1">
            <a:gsLst>
              <a:gs pos="0">
                <a:srgbClr val="FFCC99">
                  <a:shade val="30000"/>
                  <a:satMod val="115000"/>
                </a:srgbClr>
              </a:gs>
              <a:gs pos="50000">
                <a:srgbClr val="FFCC99">
                  <a:shade val="67500"/>
                  <a:satMod val="115000"/>
                </a:srgbClr>
              </a:gs>
              <a:gs pos="100000">
                <a:srgbClr val="FFCC99">
                  <a:shade val="100000"/>
                  <a:satMod val="115000"/>
                </a:srgbClr>
              </a:gs>
            </a:gsLst>
            <a:lin ang="16200000" scaled="1"/>
            <a:tileRect/>
          </a:gradFill>
          <a:ln>
            <a:solidFill>
              <a:srgbClr val="92D050"/>
            </a:solidFill>
          </a:ln>
        </p:spPr>
        <p:txBody>
          <a:bodyPr>
            <a:normAutofit fontScale="90000"/>
          </a:bodyPr>
          <a:lstStyle/>
          <a:p>
            <a:pPr algn="ctr" rtl="1"/>
            <a:r>
              <a:rPr lang="fa-IR" dirty="0" smtClean="0"/>
              <a:t>ویژگی های رسانه های دیداری</a:t>
            </a:r>
            <a:endParaRPr lang="fa-IR" dirty="0"/>
          </a:p>
        </p:txBody>
      </p:sp>
      <p:sp>
        <p:nvSpPr>
          <p:cNvPr id="3" name="Content Placeholder 2"/>
          <p:cNvSpPr>
            <a:spLocks noGrp="1"/>
          </p:cNvSpPr>
          <p:nvPr>
            <p:ph sz="quarter" idx="1"/>
          </p:nvPr>
        </p:nvSpPr>
        <p:spPr>
          <a:xfrm>
            <a:off x="228600" y="1295400"/>
            <a:ext cx="8686800" cy="5181600"/>
          </a:xfr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a:solidFill>
              <a:schemeClr val="accent2">
                <a:lumMod val="40000"/>
                <a:lumOff val="60000"/>
              </a:schemeClr>
            </a:solidFill>
          </a:ln>
        </p:spPr>
        <p:txBody>
          <a:bodyPr>
            <a:normAutofit/>
          </a:bodyPr>
          <a:lstStyle/>
          <a:p>
            <a:pPr algn="just" rtl="1">
              <a:buNone/>
            </a:pPr>
            <a:endParaRPr lang="fa-IR" sz="1200" b="1" dirty="0" smtClean="0"/>
          </a:p>
          <a:p>
            <a:pPr algn="just" rtl="1"/>
            <a:r>
              <a:rPr lang="fa-IR" b="1" dirty="0" smtClean="0"/>
              <a:t>رسانه‌هاي تصويري از اين مزيت برخوردارند كه مي‌توانند از نشانه‌هاي مختلف بهره‌ ببرند و حواس مختلف را به كار بگيرند، اما هر كدام از رسانه‌هاي تصويری نيز ظرفيتي متفاوت از همگن‌هاي خود دارد.</a:t>
            </a:r>
            <a:endParaRPr lang="en-US" b="1" dirty="0" smtClean="0"/>
          </a:p>
          <a:p>
            <a:pPr algn="just" rtl="1"/>
            <a:r>
              <a:rPr lang="fa-IR" b="1" dirty="0" smtClean="0"/>
              <a:t>اين يكي از خصوصيات عكس است كه مي‌تواند لحظه‌اي از زمان را از ساير لحظات منفك كند يعني كاري كه دوربين تلويزيوني قادر به انجام آن نيست</a:t>
            </a:r>
            <a:r>
              <a:rPr lang="en-US" b="1" dirty="0" smtClean="0"/>
              <a:t> </a:t>
            </a:r>
            <a:r>
              <a:rPr lang="fa-IR" b="1" dirty="0" smtClean="0"/>
              <a:t>فيلم علاوه بر بهر‌ه‌گيري از تصوير از عناصر ديگري مانند نور، حركت نيز بهره‌ مي‌گيرد و با عكس متفاوت است و ظرفيت‌هاي بالايي دارد. </a:t>
            </a:r>
            <a:endParaRPr lang="en-US" b="1" dirty="0" smtClean="0"/>
          </a:p>
          <a:p>
            <a:pPr algn="just" rtl="1"/>
            <a:r>
              <a:rPr lang="fa-IR" b="1" dirty="0" smtClean="0"/>
              <a:t>فيلم به عنوان يك رسانه و مانند مواد چاپي مي‌تواند حجم عظيمي از اطلاعات را در خود حفظ كند و به موقع انتقال دهد. علاوه بر اين فيلم داراي قدرت تكراري صحنه‌ها و اطلاعات مشروح به صورت مكرر است. </a:t>
            </a:r>
          </a:p>
          <a:p>
            <a:pPr algn="just" rtl="1"/>
            <a:r>
              <a:rPr lang="fa-IR" b="1" dirty="0" smtClean="0"/>
              <a:t>رسانه های تصویری باعث محدود شدن ذهن به آنچه می بیند می شود</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9"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calcmode="lin" valueType="num">
                                      <p:cBhvr>
                                        <p:cTn id="16" dur="1000" fill="hold"/>
                                        <p:tgtEl>
                                          <p:spTgt spid="3">
                                            <p:bg/>
                                          </p:spTgt>
                                        </p:tgtEl>
                                        <p:attrNameLst>
                                          <p:attrName>ppt_x</p:attrName>
                                        </p:attrNameLst>
                                      </p:cBhvr>
                                      <p:tavLst>
                                        <p:tav tm="0">
                                          <p:val>
                                            <p:strVal val="#ppt_x-.2"/>
                                          </p:val>
                                        </p:tav>
                                        <p:tav tm="100000">
                                          <p:val>
                                            <p:strVal val="#ppt_x"/>
                                          </p:val>
                                        </p:tav>
                                      </p:tavLst>
                                    </p:anim>
                                    <p:anim calcmode="lin" valueType="num">
                                      <p:cBhvr>
                                        <p:cTn id="17" dur="1000" fill="hold"/>
                                        <p:tgtEl>
                                          <p:spTgt spid="3">
                                            <p:bg/>
                                          </p:spTgt>
                                        </p:tgtEl>
                                        <p:attrNameLst>
                                          <p:attrName>ppt_y</p:attrName>
                                        </p:attrNameLst>
                                      </p:cBhvr>
                                      <p:tavLst>
                                        <p:tav tm="0">
                                          <p:val>
                                            <p:strVal val="#ppt_y"/>
                                          </p:val>
                                        </p:tav>
                                        <p:tav tm="100000">
                                          <p:val>
                                            <p:strVal val="#ppt_y"/>
                                          </p:val>
                                        </p:tav>
                                      </p:tavLst>
                                    </p:anim>
                                    <p:animEffect transition="in" filter="wipe(right)" prLst="gradientSize: 0.1">
                                      <p:cBhvr>
                                        <p:cTn id="18" dur="1000"/>
                                        <p:tgtEl>
                                          <p:spTgt spid="3">
                                            <p:bg/>
                                          </p:spTgt>
                                        </p:tgtEl>
                                      </p:cBhvr>
                                    </p:animEffect>
                                  </p:childTnLst>
                                </p:cTn>
                              </p:par>
                            </p:childTnLst>
                          </p:cTn>
                        </p:par>
                      </p:childTnLst>
                    </p:cTn>
                  </p:par>
                  <p:par>
                    <p:cTn id="19" fill="hold">
                      <p:stCondLst>
                        <p:cond delay="indefinite"/>
                      </p:stCondLst>
                      <p:childTnLst>
                        <p:par>
                          <p:cTn id="20" fill="hold">
                            <p:stCondLst>
                              <p:cond delay="0"/>
                            </p:stCondLst>
                            <p:childTnLst>
                              <p:par>
                                <p:cTn id="21" presetID="29"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5" dur="10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9"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1"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2" dur="10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9"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p:cTn id="37"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9" dur="1000"/>
                                        <p:tgtEl>
                                          <p:spTgt spid="3">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9" presetClass="entr" presetSubtype="0" fill="hold" grpId="0"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p:cTn id="44" dur="1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45" dur="1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4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6934200" cy="715962"/>
          </a:xfr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6200000" scaled="1"/>
            <a:tileRect/>
          </a:gradFill>
          <a:ln>
            <a:solidFill>
              <a:srgbClr val="FF99CC"/>
            </a:solidFill>
          </a:ln>
        </p:spPr>
        <p:txBody>
          <a:bodyPr>
            <a:normAutofit/>
          </a:bodyPr>
          <a:lstStyle/>
          <a:p>
            <a:pPr algn="ctr"/>
            <a:r>
              <a:rPr lang="fa-IR" sz="3200" b="1" dirty="0" smtClean="0"/>
              <a:t> مقایسه ویژگی های سينما و تئاتر</a:t>
            </a:r>
            <a:endParaRPr lang="fa-IR" sz="3200" dirty="0"/>
          </a:p>
        </p:txBody>
      </p:sp>
      <p:sp>
        <p:nvSpPr>
          <p:cNvPr id="3" name="Content Placeholder 2"/>
          <p:cNvSpPr>
            <a:spLocks noGrp="1"/>
          </p:cNvSpPr>
          <p:nvPr>
            <p:ph sz="quarter" idx="1"/>
          </p:nvPr>
        </p:nvSpPr>
        <p:spPr>
          <a:xfrm>
            <a:off x="228600" y="1295400"/>
            <a:ext cx="8686800" cy="4953000"/>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solidFill>
              <a:srgbClr val="7030A0"/>
            </a:solidFill>
          </a:ln>
        </p:spPr>
        <p:txBody>
          <a:bodyPr>
            <a:normAutofit/>
          </a:bodyPr>
          <a:lstStyle/>
          <a:p>
            <a:pPr algn="r" rtl="1"/>
            <a:endParaRPr lang="fa-IR" sz="1000" dirty="0" smtClean="0">
              <a:cs typeface="B Titr" pitchFamily="2" charset="-78"/>
            </a:endParaRPr>
          </a:p>
          <a:p>
            <a:pPr algn="r" rtl="1"/>
            <a:r>
              <a:rPr lang="fa-IR" dirty="0" smtClean="0">
                <a:cs typeface="B Titr" pitchFamily="2" charset="-78"/>
              </a:rPr>
              <a:t>در كار تئاتر هنر پيشه نقش اساسي را ايفا مي‌كند و به نمايشنامه جان مي‌دهد و محور اصلي است</a:t>
            </a:r>
          </a:p>
          <a:p>
            <a:pPr algn="r" rtl="1"/>
            <a:r>
              <a:rPr lang="fa-IR" dirty="0" smtClean="0">
                <a:cs typeface="B Titr" pitchFamily="2" charset="-78"/>
              </a:rPr>
              <a:t>در سينما هنر پيشه در درون ابزارهاي پيچيده صنعتي و فني جاي مي‌گيرد و در بسياري از جاها اين ابزارها مي‌توانند جايگزين او شود.</a:t>
            </a:r>
            <a:endParaRPr lang="en-US" dirty="0" smtClean="0">
              <a:cs typeface="B Titr" pitchFamily="2" charset="-78"/>
            </a:endParaRPr>
          </a:p>
          <a:p>
            <a:pPr algn="r" rtl="1"/>
            <a:r>
              <a:rPr lang="fa-IR" dirty="0" smtClean="0">
                <a:cs typeface="B Titr" pitchFamily="2" charset="-78"/>
              </a:rPr>
              <a:t>در تئاتر هنرپيشه بر خلاف سينما به صورت مستقيم با مردم در تماس است و كاري زنده است مورد تشويق قرار مي‌گيرد.</a:t>
            </a:r>
          </a:p>
          <a:p>
            <a:pPr algn="r" rtl="1"/>
            <a:r>
              <a:rPr lang="fa-IR" dirty="0" smtClean="0">
                <a:cs typeface="B Titr" pitchFamily="2" charset="-78"/>
              </a:rPr>
              <a:t> خود را اصلاح مي‌كند. به شور و شوق مي‌آيد مبادلة عاطفي دارد. در كار تئاتر نقش اساسي را به هنرمند مي‌دهند</a:t>
            </a:r>
          </a:p>
          <a:p>
            <a:pPr algn="r" rtl="1"/>
            <a:r>
              <a:rPr lang="fa-IR" dirty="0" smtClean="0">
                <a:cs typeface="B Titr" pitchFamily="2" charset="-78"/>
              </a:rPr>
              <a:t>در سينما نقش اساسي با كارگردان است. اوست كه ابزارها و انسانها را به هم مي‌آميزد و از آنها آميزه‌اي به نام «فيلم» مي‌سازد.</a:t>
            </a:r>
            <a:endParaRPr lang="en-US" dirty="0" smtClean="0">
              <a:cs typeface="B Titr" pitchFamily="2" charset="-78"/>
            </a:endParaRPr>
          </a:p>
          <a:p>
            <a:pPr algn="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fade">
                                      <p:cBhvr>
                                        <p:cTn id="15" dur="1000"/>
                                        <p:tgtEl>
                                          <p:spTgt spid="3">
                                            <p:bg/>
                                          </p:spTgt>
                                        </p:tgtEl>
                                      </p:cBhvr>
                                    </p:animEffect>
                                    <p:anim calcmode="lin" valueType="num">
                                      <p:cBhvr>
                                        <p:cTn id="16" dur="1000" fill="hold"/>
                                        <p:tgtEl>
                                          <p:spTgt spid="3">
                                            <p:bg/>
                                          </p:spTgt>
                                        </p:tgtEl>
                                        <p:attrNameLst>
                                          <p:attrName>ppt_x</p:attrName>
                                        </p:attrNameLst>
                                      </p:cBhvr>
                                      <p:tavLst>
                                        <p:tav tm="0">
                                          <p:val>
                                            <p:strVal val="#ppt_x"/>
                                          </p:val>
                                        </p:tav>
                                        <p:tav tm="100000">
                                          <p:val>
                                            <p:strVal val="#ppt_x"/>
                                          </p:val>
                                        </p:tav>
                                      </p:tavLst>
                                    </p:anim>
                                    <p:anim calcmode="lin" valueType="num">
                                      <p:cBhvr>
                                        <p:cTn id="17" dur="900" decel="100000" fill="hold"/>
                                        <p:tgtEl>
                                          <p:spTgt spid="3">
                                            <p:bg/>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bg/>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1000"/>
                                        <p:tgtEl>
                                          <p:spTgt spid="3">
                                            <p:txEl>
                                              <p:pRg st="1" end="1"/>
                                            </p:txEl>
                                          </p:spTgt>
                                        </p:tgtEl>
                                      </p:cBhvr>
                                    </p:animEffect>
                                    <p:anim calcmode="lin" valueType="num">
                                      <p:cBhvr>
                                        <p:cTn id="2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1000"/>
                                        <p:tgtEl>
                                          <p:spTgt spid="3">
                                            <p:txEl>
                                              <p:pRg st="3" end="3"/>
                                            </p:txEl>
                                          </p:spTgt>
                                        </p:tgtEl>
                                      </p:cBhvr>
                                    </p:animEffect>
                                    <p:anim calcmode="lin" valueType="num">
                                      <p:cBhvr>
                                        <p:cTn id="4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7"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1000"/>
                                        <p:tgtEl>
                                          <p:spTgt spid="3">
                                            <p:txEl>
                                              <p:pRg st="4" end="4"/>
                                            </p:txEl>
                                          </p:spTgt>
                                        </p:tgtEl>
                                      </p:cBhvr>
                                    </p:animEffect>
                                    <p:anim calcmode="lin" valueType="num">
                                      <p:cBhvr>
                                        <p:cTn id="4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7"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fade">
                                      <p:cBhvr>
                                        <p:cTn id="55" dur="1000"/>
                                        <p:tgtEl>
                                          <p:spTgt spid="3">
                                            <p:txEl>
                                              <p:pRg st="5" end="5"/>
                                            </p:txEl>
                                          </p:spTgt>
                                        </p:tgtEl>
                                      </p:cBhvr>
                                    </p:animEffect>
                                    <p:anim calcmode="lin" valueType="num">
                                      <p:cBhvr>
                                        <p:cTn id="5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7"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274638"/>
            <a:ext cx="6400800" cy="639762"/>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solidFill>
              <a:srgbClr val="FFC000"/>
            </a:solidFill>
          </a:ln>
        </p:spPr>
        <p:txBody>
          <a:bodyPr>
            <a:normAutofit fontScale="90000"/>
          </a:bodyPr>
          <a:lstStyle/>
          <a:p>
            <a:pPr algn="ctr"/>
            <a:r>
              <a:rPr lang="fa-IR" b="1" dirty="0" smtClean="0"/>
              <a:t> ویژگی های رسانه سينما</a:t>
            </a:r>
            <a:endParaRPr lang="fa-IR" dirty="0"/>
          </a:p>
        </p:txBody>
      </p:sp>
      <p:sp>
        <p:nvSpPr>
          <p:cNvPr id="3" name="Content Placeholder 2"/>
          <p:cNvSpPr>
            <a:spLocks noGrp="1"/>
          </p:cNvSpPr>
          <p:nvPr>
            <p:ph sz="quarter" idx="1"/>
          </p:nvPr>
        </p:nvSpPr>
        <p:spPr>
          <a:xfrm>
            <a:off x="228600" y="1066800"/>
            <a:ext cx="8686800" cy="5486400"/>
          </a:xfrm>
          <a:gradFill flip="none" rotWithShape="1">
            <a:gsLst>
              <a:gs pos="0">
                <a:srgbClr val="66FFFF">
                  <a:tint val="66000"/>
                  <a:satMod val="160000"/>
                </a:srgbClr>
              </a:gs>
              <a:gs pos="50000">
                <a:srgbClr val="66FFFF">
                  <a:tint val="44500"/>
                  <a:satMod val="160000"/>
                </a:srgbClr>
              </a:gs>
              <a:gs pos="100000">
                <a:srgbClr val="66FFFF">
                  <a:tint val="23500"/>
                  <a:satMod val="160000"/>
                </a:srgbClr>
              </a:gs>
            </a:gsLst>
            <a:lin ang="16200000" scaled="1"/>
            <a:tileRect/>
          </a:gradFill>
          <a:ln>
            <a:solidFill>
              <a:srgbClr val="FF0000"/>
            </a:solidFill>
          </a:ln>
        </p:spPr>
        <p:txBody>
          <a:bodyPr>
            <a:normAutofit fontScale="92500" lnSpcReduction="10000"/>
          </a:bodyPr>
          <a:lstStyle/>
          <a:p>
            <a:pPr algn="ctr" rtl="1">
              <a:lnSpc>
                <a:spcPct val="150000"/>
              </a:lnSpc>
            </a:pPr>
            <a:r>
              <a:rPr lang="fa-IR" dirty="0" smtClean="0">
                <a:cs typeface="B Jadid" pitchFamily="2" charset="-78"/>
              </a:rPr>
              <a:t>استفاده از سينما مبتني بر خروج انسان از خانه </a:t>
            </a:r>
          </a:p>
          <a:p>
            <a:pPr algn="ctr" rtl="1">
              <a:lnSpc>
                <a:spcPct val="150000"/>
              </a:lnSpc>
            </a:pPr>
            <a:r>
              <a:rPr lang="fa-IR" dirty="0" smtClean="0">
                <a:cs typeface="B Jadid" pitchFamily="2" charset="-78"/>
              </a:rPr>
              <a:t>و هزينه و صرف وقت است </a:t>
            </a:r>
          </a:p>
          <a:p>
            <a:pPr algn="ctr" rtl="1">
              <a:lnSpc>
                <a:spcPct val="150000"/>
              </a:lnSpc>
            </a:pPr>
            <a:r>
              <a:rPr lang="fa-IR" dirty="0" smtClean="0">
                <a:cs typeface="B Jadid" pitchFamily="2" charset="-78"/>
              </a:rPr>
              <a:t>سينما آزادي بيشتري براي ارائه نمايش دارد، </a:t>
            </a:r>
          </a:p>
          <a:p>
            <a:pPr algn="ctr" rtl="1">
              <a:lnSpc>
                <a:spcPct val="150000"/>
              </a:lnSpc>
            </a:pPr>
            <a:r>
              <a:rPr lang="fa-IR" dirty="0" smtClean="0">
                <a:cs typeface="B Jadid" pitchFamily="2" charset="-78"/>
              </a:rPr>
              <a:t>جمعیت سينما کمتر و همكن‌تر است </a:t>
            </a:r>
          </a:p>
          <a:p>
            <a:pPr algn="ctr" rtl="1">
              <a:lnSpc>
                <a:spcPct val="150000"/>
              </a:lnSpc>
            </a:pPr>
            <a:r>
              <a:rPr lang="fa-IR" dirty="0" smtClean="0">
                <a:cs typeface="B Jadid" pitchFamily="2" charset="-78"/>
              </a:rPr>
              <a:t>و انتقال پيام راحت‌تر و ساده‌تر انجام مي‌گيرد. </a:t>
            </a:r>
          </a:p>
          <a:p>
            <a:pPr algn="ctr" rtl="1">
              <a:lnSpc>
                <a:spcPct val="150000"/>
              </a:lnSpc>
            </a:pPr>
            <a:r>
              <a:rPr lang="fa-IR" dirty="0" smtClean="0">
                <a:cs typeface="B Jadid" pitchFamily="2" charset="-78"/>
              </a:rPr>
              <a:t>مخاطبان سينما همگي به اطلاع قبلي </a:t>
            </a:r>
          </a:p>
          <a:p>
            <a:pPr algn="ctr" rtl="1">
              <a:lnSpc>
                <a:spcPct val="150000"/>
              </a:lnSpc>
            </a:pPr>
            <a:r>
              <a:rPr lang="fa-IR" dirty="0" smtClean="0">
                <a:cs typeface="B Jadid" pitchFamily="2" charset="-78"/>
              </a:rPr>
              <a:t>و داوطلبانه به سينما مي‌آيند</a:t>
            </a:r>
          </a:p>
          <a:p>
            <a:pPr algn="ctr" rtl="1">
              <a:lnSpc>
                <a:spcPct val="150000"/>
              </a:lnSpc>
            </a:pPr>
            <a:r>
              <a:rPr lang="fa-IR" dirty="0" smtClean="0">
                <a:cs typeface="B Jadid" pitchFamily="2" charset="-78"/>
              </a:rPr>
              <a:t>از نظر سني، سليقه و خواستگاه اجتماعي تشابه بيشتري دارند.</a:t>
            </a:r>
            <a:endParaRPr lang="en-US" dirty="0" smtClean="0">
              <a:cs typeface="B Jadid" pitchFamily="2" charset="-78"/>
            </a:endParaRPr>
          </a:p>
          <a:p>
            <a:pPr algn="ctr" rtl="1">
              <a:lnSpc>
                <a:spcPct val="150000"/>
              </a:lnSpc>
              <a:buNone/>
            </a:pPr>
            <a:r>
              <a:rPr lang="fa-IR" dirty="0" smtClean="0">
                <a:cs typeface="B Jadid" pitchFamily="2" charset="-78"/>
              </a:rPr>
              <a:t>به موازات افزايش گيرندة تلوزيوني مشتريان سينما كاهش مي‌يابند، </a:t>
            </a:r>
            <a:endParaRPr lang="en-US" dirty="0" smtClean="0">
              <a:cs typeface="B Jadid"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5"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500" decel="50000" fill="hold">
                                          <p:stCondLst>
                                            <p:cond delay="0"/>
                                          </p:stCondLst>
                                        </p:cTn>
                                        <p:tgtEl>
                                          <p:spTgt spid="3">
                                            <p:bg/>
                                          </p:spTgt>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3">
                                            <p:bg/>
                                          </p:spTgt>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3">
                                            <p:bg/>
                                          </p:spTgt>
                                        </p:tgtEl>
                                        <p:attrNameLst>
                                          <p:attrName>ppt_w</p:attrName>
                                        </p:attrNameLst>
                                      </p:cBhvr>
                                      <p:tavLst>
                                        <p:tav tm="0">
                                          <p:val>
                                            <p:strVal val="#ppt_w*.05"/>
                                          </p:val>
                                        </p:tav>
                                        <p:tav tm="100000">
                                          <p:val>
                                            <p:strVal val="#ppt_w"/>
                                          </p:val>
                                        </p:tav>
                                      </p:tavLst>
                                    </p:anim>
                                    <p:anim calcmode="lin" valueType="num">
                                      <p:cBhvr>
                                        <p:cTn id="18" dur="1000" fill="hold"/>
                                        <p:tgtEl>
                                          <p:spTgt spid="3">
                                            <p:bg/>
                                          </p:spTgt>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3">
                                            <p:bg/>
                                          </p:spTgt>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3">
                                            <p:bg/>
                                          </p:spTgt>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3">
                                            <p:bg/>
                                          </p:spTgt>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3">
                                            <p:bg/>
                                          </p:spTgt>
                                        </p:tgtEl>
                                      </p:cBhvr>
                                    </p:animEffect>
                                  </p:childTnLst>
                                </p:cTn>
                              </p:par>
                            </p:childTnLst>
                          </p:cTn>
                        </p:par>
                      </p:childTnLst>
                    </p:cTn>
                  </p:par>
                  <p:par>
                    <p:cTn id="23" fill="hold">
                      <p:stCondLst>
                        <p:cond delay="indefinite"/>
                      </p:stCondLst>
                      <p:childTnLst>
                        <p:par>
                          <p:cTn id="24" fill="hold">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p:cTn id="2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3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5" presetClass="entr" presetSubtype="0"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 calcmode="lin" valueType="num">
                                      <p:cBhvr>
                                        <p:cTn id="3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4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46" dur="1000" decel="50000">
                                          <p:stCondLst>
                                            <p:cond delay="0"/>
                                          </p:stCondLst>
                                        </p:cTn>
                                        <p:tgtEl>
                                          <p:spTgt spid="3">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5" presetClass="entr" presetSubtype="0" fill="hold" grpId="0" nodeType="clickEffect">
                                  <p:stCondLst>
                                    <p:cond delay="0"/>
                                  </p:stCondLst>
                                  <p:childTnLst>
                                    <p:set>
                                      <p:cBhvr>
                                        <p:cTn id="50" dur="1" fill="hold">
                                          <p:stCondLst>
                                            <p:cond delay="0"/>
                                          </p:stCondLst>
                                        </p:cTn>
                                        <p:tgtEl>
                                          <p:spTgt spid="3">
                                            <p:txEl>
                                              <p:pRg st="2" end="2"/>
                                            </p:txEl>
                                          </p:spTgt>
                                        </p:tgtEl>
                                        <p:attrNameLst>
                                          <p:attrName>style.visibility</p:attrName>
                                        </p:attrNameLst>
                                      </p:cBhvr>
                                      <p:to>
                                        <p:strVal val="visible"/>
                                      </p:to>
                                    </p:set>
                                    <p:anim calcmode="lin" valueType="num">
                                      <p:cBhvr>
                                        <p:cTn id="51"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54"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3">
                                            <p:txEl>
                                              <p:pRg st="2" end="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5" presetClass="entr" presetSubtype="0" fill="hold" grpId="0" nodeType="clickEffect">
                                  <p:stCondLst>
                                    <p:cond delay="0"/>
                                  </p:stCondLst>
                                  <p:childTnLst>
                                    <p:set>
                                      <p:cBhvr>
                                        <p:cTn id="62" dur="1" fill="hold">
                                          <p:stCondLst>
                                            <p:cond delay="0"/>
                                          </p:stCondLst>
                                        </p:cTn>
                                        <p:tgtEl>
                                          <p:spTgt spid="3">
                                            <p:txEl>
                                              <p:pRg st="3" end="3"/>
                                            </p:txEl>
                                          </p:spTgt>
                                        </p:tgtEl>
                                        <p:attrNameLst>
                                          <p:attrName>style.visibility</p:attrName>
                                        </p:attrNameLst>
                                      </p:cBhvr>
                                      <p:to>
                                        <p:strVal val="visible"/>
                                      </p:to>
                                    </p:set>
                                    <p:anim calcmode="lin" valueType="num">
                                      <p:cBhvr>
                                        <p:cTn id="63"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66"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3">
                                            <p:txEl>
                                              <p:pRg st="3" end="3"/>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5" presetClass="entr" presetSubtype="0" fill="hold" grpId="0" nodeType="clickEffect">
                                  <p:stCondLst>
                                    <p:cond delay="0"/>
                                  </p:stCondLst>
                                  <p:childTnLst>
                                    <p:set>
                                      <p:cBhvr>
                                        <p:cTn id="74" dur="1" fill="hold">
                                          <p:stCondLst>
                                            <p:cond delay="0"/>
                                          </p:stCondLst>
                                        </p:cTn>
                                        <p:tgtEl>
                                          <p:spTgt spid="3">
                                            <p:txEl>
                                              <p:pRg st="4" end="4"/>
                                            </p:txEl>
                                          </p:spTgt>
                                        </p:tgtEl>
                                        <p:attrNameLst>
                                          <p:attrName>style.visibility</p:attrName>
                                        </p:attrNameLst>
                                      </p:cBhvr>
                                      <p:to>
                                        <p:strVal val="visible"/>
                                      </p:to>
                                    </p:set>
                                    <p:anim calcmode="lin" valueType="num">
                                      <p:cBhvr>
                                        <p:cTn id="75"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76"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77"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78"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79"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80"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81"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82" dur="1000" decel="50000">
                                          <p:stCondLst>
                                            <p:cond delay="0"/>
                                          </p:stCondLst>
                                        </p:cTn>
                                        <p:tgtEl>
                                          <p:spTgt spid="3">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5" presetClass="entr" presetSubtype="0" fill="hold" grpId="0" nodeType="clickEffect">
                                  <p:stCondLst>
                                    <p:cond delay="0"/>
                                  </p:stCondLst>
                                  <p:childTnLst>
                                    <p:set>
                                      <p:cBhvr>
                                        <p:cTn id="86" dur="1" fill="hold">
                                          <p:stCondLst>
                                            <p:cond delay="0"/>
                                          </p:stCondLst>
                                        </p:cTn>
                                        <p:tgtEl>
                                          <p:spTgt spid="3">
                                            <p:txEl>
                                              <p:pRg st="5" end="5"/>
                                            </p:txEl>
                                          </p:spTgt>
                                        </p:tgtEl>
                                        <p:attrNameLst>
                                          <p:attrName>style.visibility</p:attrName>
                                        </p:attrNameLst>
                                      </p:cBhvr>
                                      <p:to>
                                        <p:strVal val="visible"/>
                                      </p:to>
                                    </p:set>
                                    <p:anim calcmode="lin" valueType="num">
                                      <p:cBhvr>
                                        <p:cTn id="87"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88"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89"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90"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91"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92"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93"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94" dur="1000" decel="50000">
                                          <p:stCondLst>
                                            <p:cond delay="0"/>
                                          </p:stCondLst>
                                        </p:cTn>
                                        <p:tgtEl>
                                          <p:spTgt spid="3">
                                            <p:txEl>
                                              <p:pRg st="5" end="5"/>
                                            </p:txEl>
                                          </p:spTgt>
                                        </p:tgtEl>
                                      </p:cBhvr>
                                    </p:animEffect>
                                  </p:childTnLst>
                                </p:cTn>
                              </p:par>
                            </p:childTnLst>
                          </p:cTn>
                        </p:par>
                      </p:childTnLst>
                    </p:cTn>
                  </p:par>
                  <p:par>
                    <p:cTn id="95" fill="hold">
                      <p:stCondLst>
                        <p:cond delay="indefinite"/>
                      </p:stCondLst>
                      <p:childTnLst>
                        <p:par>
                          <p:cTn id="96" fill="hold">
                            <p:stCondLst>
                              <p:cond delay="0"/>
                            </p:stCondLst>
                            <p:childTnLst>
                              <p:par>
                                <p:cTn id="97" presetID="25" presetClass="entr" presetSubtype="0" fill="hold" grpId="0" nodeType="clickEffect">
                                  <p:stCondLst>
                                    <p:cond delay="0"/>
                                  </p:stCondLst>
                                  <p:childTnLst>
                                    <p:set>
                                      <p:cBhvr>
                                        <p:cTn id="98" dur="1" fill="hold">
                                          <p:stCondLst>
                                            <p:cond delay="0"/>
                                          </p:stCondLst>
                                        </p:cTn>
                                        <p:tgtEl>
                                          <p:spTgt spid="3">
                                            <p:txEl>
                                              <p:pRg st="6" end="6"/>
                                            </p:txEl>
                                          </p:spTgt>
                                        </p:tgtEl>
                                        <p:attrNameLst>
                                          <p:attrName>style.visibility</p:attrName>
                                        </p:attrNameLst>
                                      </p:cBhvr>
                                      <p:to>
                                        <p:strVal val="visible"/>
                                      </p:to>
                                    </p:set>
                                    <p:anim calcmode="lin" valueType="num">
                                      <p:cBhvr>
                                        <p:cTn id="99"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100"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101"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102"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103"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104"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105"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106" dur="1000" decel="50000">
                                          <p:stCondLst>
                                            <p:cond delay="0"/>
                                          </p:stCondLst>
                                        </p:cTn>
                                        <p:tgtEl>
                                          <p:spTgt spid="3">
                                            <p:txEl>
                                              <p:pRg st="6" end="6"/>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25" presetClass="entr" presetSubtype="0" fill="hold" grpId="0" nodeType="clickEffect">
                                  <p:stCondLst>
                                    <p:cond delay="0"/>
                                  </p:stCondLst>
                                  <p:childTnLst>
                                    <p:set>
                                      <p:cBhvr>
                                        <p:cTn id="110" dur="1" fill="hold">
                                          <p:stCondLst>
                                            <p:cond delay="0"/>
                                          </p:stCondLst>
                                        </p:cTn>
                                        <p:tgtEl>
                                          <p:spTgt spid="3">
                                            <p:txEl>
                                              <p:pRg st="7" end="7"/>
                                            </p:txEl>
                                          </p:spTgt>
                                        </p:tgtEl>
                                        <p:attrNameLst>
                                          <p:attrName>style.visibility</p:attrName>
                                        </p:attrNameLst>
                                      </p:cBhvr>
                                      <p:to>
                                        <p:strVal val="visible"/>
                                      </p:to>
                                    </p:set>
                                    <p:anim calcmode="lin" valueType="num">
                                      <p:cBhvr>
                                        <p:cTn id="111" dur="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112" dur="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113" dur="500" accel="50000" fill="hold">
                                          <p:stCondLst>
                                            <p:cond delay="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114" dur="1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115" dur="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116" dur="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117" dur="500" accel="50000" fill="hold">
                                          <p:stCondLst>
                                            <p:cond delay="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118" dur="1000" decel="50000">
                                          <p:stCondLst>
                                            <p:cond delay="0"/>
                                          </p:stCondLst>
                                        </p:cTn>
                                        <p:tgtEl>
                                          <p:spTgt spid="3">
                                            <p:txEl>
                                              <p:pRg st="7" end="7"/>
                                            </p:txEl>
                                          </p:spTgt>
                                        </p:tgtEl>
                                      </p:cBhvr>
                                    </p:animEffect>
                                  </p:childTnLst>
                                </p:cTn>
                              </p:par>
                            </p:childTnLst>
                          </p:cTn>
                        </p:par>
                      </p:childTnLst>
                    </p:cTn>
                  </p:par>
                  <p:par>
                    <p:cTn id="119" fill="hold">
                      <p:stCondLst>
                        <p:cond delay="indefinite"/>
                      </p:stCondLst>
                      <p:childTnLst>
                        <p:par>
                          <p:cTn id="120" fill="hold">
                            <p:stCondLst>
                              <p:cond delay="0"/>
                            </p:stCondLst>
                            <p:childTnLst>
                              <p:par>
                                <p:cTn id="121" presetID="25" presetClass="entr" presetSubtype="0" fill="hold" grpId="0" nodeType="clickEffect">
                                  <p:stCondLst>
                                    <p:cond delay="0"/>
                                  </p:stCondLst>
                                  <p:childTnLst>
                                    <p:set>
                                      <p:cBhvr>
                                        <p:cTn id="122" dur="1" fill="hold">
                                          <p:stCondLst>
                                            <p:cond delay="0"/>
                                          </p:stCondLst>
                                        </p:cTn>
                                        <p:tgtEl>
                                          <p:spTgt spid="3">
                                            <p:txEl>
                                              <p:pRg st="8" end="8"/>
                                            </p:txEl>
                                          </p:spTgt>
                                        </p:tgtEl>
                                        <p:attrNameLst>
                                          <p:attrName>style.visibility</p:attrName>
                                        </p:attrNameLst>
                                      </p:cBhvr>
                                      <p:to>
                                        <p:strVal val="visible"/>
                                      </p:to>
                                    </p:set>
                                    <p:anim calcmode="lin" valueType="num">
                                      <p:cBhvr>
                                        <p:cTn id="123" dur="500" decel="50000" fill="hold">
                                          <p:stCondLst>
                                            <p:cond delay="0"/>
                                          </p:stCondLst>
                                        </p:cTn>
                                        <p:tgtEl>
                                          <p:spTgt spid="3">
                                            <p:txEl>
                                              <p:pRg st="8" end="8"/>
                                            </p:txEl>
                                          </p:spTgt>
                                        </p:tgtEl>
                                        <p:attrNameLst>
                                          <p:attrName>style.rotation</p:attrName>
                                        </p:attrNameLst>
                                      </p:cBhvr>
                                      <p:tavLst>
                                        <p:tav tm="0">
                                          <p:val>
                                            <p:fltVal val="-90"/>
                                          </p:val>
                                        </p:tav>
                                        <p:tav tm="100000">
                                          <p:val>
                                            <p:fltVal val="0"/>
                                          </p:val>
                                        </p:tav>
                                      </p:tavLst>
                                    </p:anim>
                                    <p:anim calcmode="lin" valueType="num">
                                      <p:cBhvr>
                                        <p:cTn id="124" dur="500" decel="50000" fill="hold">
                                          <p:stCondLst>
                                            <p:cond delay="0"/>
                                          </p:stCondLst>
                                        </p:cTn>
                                        <p:tgtEl>
                                          <p:spTgt spid="3">
                                            <p:txEl>
                                              <p:pRg st="8" end="8"/>
                                            </p:txEl>
                                          </p:spTgt>
                                        </p:tgtEl>
                                        <p:attrNameLst>
                                          <p:attrName>ppt_w</p:attrName>
                                        </p:attrNameLst>
                                      </p:cBhvr>
                                      <p:tavLst>
                                        <p:tav tm="0">
                                          <p:val>
                                            <p:strVal val="#ppt_w"/>
                                          </p:val>
                                        </p:tav>
                                        <p:tav tm="100000">
                                          <p:val>
                                            <p:strVal val="#ppt_w*.05"/>
                                          </p:val>
                                        </p:tav>
                                      </p:tavLst>
                                    </p:anim>
                                    <p:anim calcmode="lin" valueType="num">
                                      <p:cBhvr>
                                        <p:cTn id="125" dur="500" accel="50000" fill="hold">
                                          <p:stCondLst>
                                            <p:cond delay="500"/>
                                          </p:stCondLst>
                                        </p:cTn>
                                        <p:tgtEl>
                                          <p:spTgt spid="3">
                                            <p:txEl>
                                              <p:pRg st="8" end="8"/>
                                            </p:txEl>
                                          </p:spTgt>
                                        </p:tgtEl>
                                        <p:attrNameLst>
                                          <p:attrName>ppt_w</p:attrName>
                                        </p:attrNameLst>
                                      </p:cBhvr>
                                      <p:tavLst>
                                        <p:tav tm="0">
                                          <p:val>
                                            <p:strVal val="#ppt_w*.05"/>
                                          </p:val>
                                        </p:tav>
                                        <p:tav tm="100000">
                                          <p:val>
                                            <p:strVal val="#ppt_w"/>
                                          </p:val>
                                        </p:tav>
                                      </p:tavLst>
                                    </p:anim>
                                    <p:anim calcmode="lin" valueType="num">
                                      <p:cBhvr>
                                        <p:cTn id="126" dur="10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127" dur="500" decel="50000" fill="hold">
                                          <p:stCondLst>
                                            <p:cond delay="0"/>
                                          </p:stCondLst>
                                        </p:cTn>
                                        <p:tgtEl>
                                          <p:spTgt spid="3">
                                            <p:txEl>
                                              <p:pRg st="8" end="8"/>
                                            </p:txEl>
                                          </p:spTgt>
                                        </p:tgtEl>
                                        <p:attrNameLst>
                                          <p:attrName>ppt_x</p:attrName>
                                        </p:attrNameLst>
                                      </p:cBhvr>
                                      <p:tavLst>
                                        <p:tav tm="0">
                                          <p:val>
                                            <p:strVal val="#ppt_x+.4"/>
                                          </p:val>
                                        </p:tav>
                                        <p:tav tm="100000">
                                          <p:val>
                                            <p:strVal val="#ppt_x"/>
                                          </p:val>
                                        </p:tav>
                                      </p:tavLst>
                                    </p:anim>
                                    <p:anim calcmode="lin" valueType="num">
                                      <p:cBhvr>
                                        <p:cTn id="128" dur="500" decel="50000" fill="hold">
                                          <p:stCondLst>
                                            <p:cond delay="0"/>
                                          </p:stCondLst>
                                        </p:cTn>
                                        <p:tgtEl>
                                          <p:spTgt spid="3">
                                            <p:txEl>
                                              <p:pRg st="8" end="8"/>
                                            </p:txEl>
                                          </p:spTgt>
                                        </p:tgtEl>
                                        <p:attrNameLst>
                                          <p:attrName>ppt_y</p:attrName>
                                        </p:attrNameLst>
                                      </p:cBhvr>
                                      <p:tavLst>
                                        <p:tav tm="0">
                                          <p:val>
                                            <p:strVal val="#ppt_y-.2"/>
                                          </p:val>
                                        </p:tav>
                                        <p:tav tm="100000">
                                          <p:val>
                                            <p:strVal val="#ppt_y+.1"/>
                                          </p:val>
                                        </p:tav>
                                      </p:tavLst>
                                    </p:anim>
                                    <p:anim calcmode="lin" valueType="num">
                                      <p:cBhvr>
                                        <p:cTn id="129" dur="500" accel="50000" fill="hold">
                                          <p:stCondLst>
                                            <p:cond delay="500"/>
                                          </p:stCondLst>
                                        </p:cTn>
                                        <p:tgtEl>
                                          <p:spTgt spid="3">
                                            <p:txEl>
                                              <p:pRg st="8" end="8"/>
                                            </p:txEl>
                                          </p:spTgt>
                                        </p:tgtEl>
                                        <p:attrNameLst>
                                          <p:attrName>ppt_y</p:attrName>
                                        </p:attrNameLst>
                                      </p:cBhvr>
                                      <p:tavLst>
                                        <p:tav tm="0">
                                          <p:val>
                                            <p:strVal val="#ppt_y+.1"/>
                                          </p:val>
                                        </p:tav>
                                        <p:tav tm="100000">
                                          <p:val>
                                            <p:strVal val="#ppt_y"/>
                                          </p:val>
                                        </p:tav>
                                      </p:tavLst>
                                    </p:anim>
                                    <p:animEffect transition="in" filter="fade">
                                      <p:cBhvr>
                                        <p:cTn id="130" dur="1000" decel="50000">
                                          <p:stCondLst>
                                            <p:cond delay="0"/>
                                          </p:stCondLst>
                                        </p:cTn>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74638"/>
            <a:ext cx="6781800" cy="715962"/>
          </a:xfrm>
          <a:gradFill flip="none" rotWithShape="1">
            <a:gsLst>
              <a:gs pos="0">
                <a:srgbClr val="00FF99">
                  <a:tint val="66000"/>
                  <a:satMod val="160000"/>
                </a:srgbClr>
              </a:gs>
              <a:gs pos="50000">
                <a:srgbClr val="00FF99">
                  <a:tint val="44500"/>
                  <a:satMod val="160000"/>
                </a:srgbClr>
              </a:gs>
              <a:gs pos="100000">
                <a:srgbClr val="00FF99">
                  <a:tint val="23500"/>
                  <a:satMod val="160000"/>
                </a:srgbClr>
              </a:gs>
            </a:gsLst>
            <a:lin ang="16200000" scaled="1"/>
            <a:tileRect/>
          </a:gradFill>
          <a:ln>
            <a:solidFill>
              <a:srgbClr val="92D050"/>
            </a:solidFill>
          </a:ln>
        </p:spPr>
        <p:txBody>
          <a:bodyPr>
            <a:normAutofit fontScale="90000"/>
          </a:bodyPr>
          <a:lstStyle/>
          <a:p>
            <a:pPr algn="ctr"/>
            <a:r>
              <a:rPr lang="fa-IR" b="1" dirty="0" smtClean="0"/>
              <a:t>ويژگي‌هاي رسانه تلوزيون</a:t>
            </a:r>
            <a:endParaRPr lang="fa-IR" dirty="0"/>
          </a:p>
        </p:txBody>
      </p:sp>
      <p:sp>
        <p:nvSpPr>
          <p:cNvPr id="3" name="Content Placeholder 2"/>
          <p:cNvSpPr>
            <a:spLocks noGrp="1"/>
          </p:cNvSpPr>
          <p:nvPr>
            <p:ph sz="quarter" idx="1"/>
          </p:nvPr>
        </p:nvSpPr>
        <p:spPr>
          <a:xfrm>
            <a:off x="228600" y="1219200"/>
            <a:ext cx="8686800" cy="5257800"/>
          </a:xfrm>
          <a:gradFill flip="none" rotWithShape="1">
            <a:gsLst>
              <a:gs pos="0">
                <a:srgbClr val="CCFFFF">
                  <a:shade val="30000"/>
                  <a:satMod val="115000"/>
                </a:srgbClr>
              </a:gs>
              <a:gs pos="50000">
                <a:srgbClr val="CCFFFF">
                  <a:shade val="67500"/>
                  <a:satMod val="115000"/>
                </a:srgbClr>
              </a:gs>
              <a:gs pos="100000">
                <a:srgbClr val="CCFFFF">
                  <a:shade val="100000"/>
                  <a:satMod val="115000"/>
                </a:srgbClr>
              </a:gs>
            </a:gsLst>
            <a:lin ang="16200000" scaled="1"/>
            <a:tileRect/>
          </a:gradFill>
        </p:spPr>
        <p:txBody>
          <a:bodyPr>
            <a:normAutofit fontScale="62500" lnSpcReduction="20000"/>
          </a:bodyPr>
          <a:lstStyle/>
          <a:p>
            <a:pPr algn="r" rtl="1">
              <a:lnSpc>
                <a:spcPct val="170000"/>
              </a:lnSpc>
            </a:pPr>
            <a:endParaRPr lang="fa-IR" sz="900" dirty="0" smtClean="0">
              <a:cs typeface="B Titr" pitchFamily="2" charset="-78"/>
            </a:endParaRPr>
          </a:p>
          <a:p>
            <a:pPr algn="r" rtl="1">
              <a:lnSpc>
                <a:spcPct val="170000"/>
              </a:lnSpc>
            </a:pPr>
            <a:r>
              <a:rPr lang="fa-IR" dirty="0" smtClean="0">
                <a:cs typeface="B Titr" pitchFamily="2" charset="-78"/>
              </a:rPr>
              <a:t>تلويزيون در ميان رسانه‌ها از جايگاه ويژه‌اي برخوردار است زيرا گوي سبقت را از ديگر رسانه‌ها ربوده و عمده‌ترين ورودي نظام فرهنگي جامعه بشمار مي‌رود</a:t>
            </a:r>
            <a:endParaRPr lang="en-US" dirty="0" smtClean="0">
              <a:cs typeface="B Titr" pitchFamily="2" charset="-78"/>
            </a:endParaRPr>
          </a:p>
          <a:p>
            <a:pPr algn="r" rtl="1">
              <a:lnSpc>
                <a:spcPct val="170000"/>
              </a:lnSpc>
            </a:pPr>
            <a:r>
              <a:rPr lang="fa-IR" dirty="0" smtClean="0">
                <a:cs typeface="B Titr" pitchFamily="2" charset="-78"/>
              </a:rPr>
              <a:t>«گربنر» و همكاران او نوشته‌اند: دستگاه تلويزيون يك عنصر اصلي خانواده شده كسي كه بيشتر اوقات بيشتر داستان‌ها را مي‌گويد»</a:t>
            </a:r>
          </a:p>
          <a:p>
            <a:pPr algn="r" rtl="1">
              <a:lnSpc>
                <a:spcPct val="170000"/>
              </a:lnSpc>
            </a:pPr>
            <a:r>
              <a:rPr lang="fa-IR" dirty="0" smtClean="0">
                <a:cs typeface="B Titr" pitchFamily="2" charset="-78"/>
              </a:rPr>
              <a:t>تلوزيون موفق شد تا رسانه‌هاي گرم و قديمي چون عكس، سينما و راديو صرفاً‌به دكورها و تزييناتي در داستانهاي مصور تبديل كند.</a:t>
            </a:r>
            <a:r>
              <a:rPr lang="en-US" baseline="30000" dirty="0" smtClean="0">
                <a:cs typeface="B Titr" pitchFamily="2" charset="-78"/>
              </a:rPr>
              <a:t> </a:t>
            </a:r>
            <a:endParaRPr lang="fa-IR" dirty="0" smtClean="0">
              <a:cs typeface="B Titr" pitchFamily="2" charset="-78"/>
            </a:endParaRPr>
          </a:p>
          <a:p>
            <a:pPr algn="r" rtl="1">
              <a:lnSpc>
                <a:spcPct val="170000"/>
              </a:lnSpc>
            </a:pPr>
            <a:r>
              <a:rPr lang="fa-IR" dirty="0" smtClean="0">
                <a:cs typeface="B Titr" pitchFamily="2" charset="-78"/>
              </a:rPr>
              <a:t> نيم دقيقه برنامه تلوزيوني به اندازه سه دقيقه تأتر با آوازهاي قديمي ارزش محتوايي دارد.</a:t>
            </a:r>
            <a:r>
              <a:rPr lang="en-US" baseline="30000" dirty="0" smtClean="0">
                <a:cs typeface="B Titr" pitchFamily="2" charset="-78"/>
              </a:rPr>
              <a:t> </a:t>
            </a:r>
          </a:p>
          <a:p>
            <a:pPr algn="r" rtl="1">
              <a:lnSpc>
                <a:spcPct val="170000"/>
              </a:lnSpc>
            </a:pPr>
            <a:r>
              <a:rPr lang="en-US" baseline="30000" dirty="0" smtClean="0">
                <a:cs typeface="B Titr" pitchFamily="2" charset="-78"/>
              </a:rPr>
              <a:t> </a:t>
            </a:r>
            <a:r>
              <a:rPr lang="fa-IR" dirty="0" smtClean="0">
                <a:cs typeface="B Titr" pitchFamily="2" charset="-78"/>
              </a:rPr>
              <a:t>تلوزيون وسيلة علم و دانش كه داراي ويژگي پايداري باشد، نيست. بلكه وسيله‌اي براي اطلاع رساني است. </a:t>
            </a:r>
          </a:p>
          <a:p>
            <a:pPr algn="r" rtl="1">
              <a:lnSpc>
                <a:spcPct val="170000"/>
              </a:lnSpc>
            </a:pPr>
            <a:r>
              <a:rPr lang="fa-IR" dirty="0" smtClean="0">
                <a:cs typeface="B Titr" pitchFamily="2" charset="-78"/>
              </a:rPr>
              <a:t>طبقات اجتماعي و گروههاي سني براي این رسانه مساوي است. بنابراين برنامه‌ها بايد عامه پسند باشد.</a:t>
            </a:r>
            <a:endParaRPr lang="en-US" dirty="0" smtClean="0">
              <a:cs typeface="B Titr" pitchFamily="2" charset="-78"/>
            </a:endParaRPr>
          </a:p>
          <a:p>
            <a:pPr algn="r" rtl="1">
              <a:lnSpc>
                <a:spcPct val="170000"/>
              </a:lnSpc>
            </a:pPr>
            <a:r>
              <a:rPr lang="fa-IR" dirty="0" smtClean="0">
                <a:cs typeface="B Titr" pitchFamily="2" charset="-78"/>
              </a:rPr>
              <a:t>يكي از اصلي‌ترين خصوصيات آن قابل استفاده بودنش به صورت دستگاهي آموزشي است. </a:t>
            </a:r>
          </a:p>
          <a:p>
            <a:pPr algn="r" rtl="1">
              <a:lnSpc>
                <a:spcPct val="170000"/>
              </a:lnSpc>
            </a:pPr>
            <a:r>
              <a:rPr lang="fa-IR" dirty="0" smtClean="0">
                <a:cs typeface="B Titr" pitchFamily="2" charset="-78"/>
              </a:rPr>
              <a:t>هجوم تلوزيون به صحنه‌هاي جهاني مانند برنامه‌هاي المپيك و پخش زنده باعث گسترش تقاضا براي اين رسانه  </a:t>
            </a:r>
            <a:endParaRPr lang="en-US" dirty="0" smtClean="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2000" fill="hold"/>
                                        <p:tgtEl>
                                          <p:spTgt spid="3">
                                            <p:bg/>
                                          </p:spTgt>
                                        </p:tgtEl>
                                        <p:attrNameLst>
                                          <p:attrName>ppt_w</p:attrName>
                                        </p:attrNameLst>
                                      </p:cBhvr>
                                      <p:tavLst>
                                        <p:tav tm="0">
                                          <p:val>
                                            <p:fltVal val="0"/>
                                          </p:val>
                                        </p:tav>
                                        <p:tav tm="100000">
                                          <p:val>
                                            <p:strVal val="#ppt_w"/>
                                          </p:val>
                                        </p:tav>
                                      </p:tavLst>
                                    </p:anim>
                                    <p:anim calcmode="lin" valueType="num">
                                      <p:cBhvr>
                                        <p:cTn id="18" dur="2000" fill="hold"/>
                                        <p:tgtEl>
                                          <p:spTgt spid="3">
                                            <p:bg/>
                                          </p:spTgt>
                                        </p:tgtEl>
                                        <p:attrNameLst>
                                          <p:attrName>ppt_h</p:attrName>
                                        </p:attrNameLst>
                                      </p:cBhvr>
                                      <p:tavLst>
                                        <p:tav tm="0">
                                          <p:val>
                                            <p:fltVal val="0"/>
                                          </p:val>
                                        </p:tav>
                                        <p:tav tm="100000">
                                          <p:val>
                                            <p:strVal val="#ppt_h"/>
                                          </p:val>
                                        </p:tav>
                                      </p:tavLst>
                                    </p:anim>
                                    <p:anim calcmode="lin" valueType="num">
                                      <p:cBhvr>
                                        <p:cTn id="19" dur="2000" fill="hold"/>
                                        <p:tgtEl>
                                          <p:spTgt spid="3">
                                            <p:bg/>
                                          </p:spTgt>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3">
                                            <p:bg/>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1" fill="hold">
                      <p:stCondLst>
                        <p:cond delay="indefinite"/>
                      </p:stCondLst>
                      <p:childTnLst>
                        <p:par>
                          <p:cTn id="22" fill="hold">
                            <p:stCondLst>
                              <p:cond delay="0"/>
                            </p:stCondLst>
                            <p:childTnLst>
                              <p:par>
                                <p:cTn id="23" presetID="15"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6"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7" dur="2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15"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p:cTn id="33"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4"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5" dur="2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7" fill="hold">
                      <p:stCondLst>
                        <p:cond delay="indefinite"/>
                      </p:stCondLst>
                      <p:childTnLst>
                        <p:par>
                          <p:cTn id="38" fill="hold">
                            <p:stCondLst>
                              <p:cond delay="0"/>
                            </p:stCondLst>
                            <p:childTnLst>
                              <p:par>
                                <p:cTn id="39" presetID="15" presetClass="entr" presetSubtype="0" fill="hold" grpId="0"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 calcmode="lin" valueType="num">
                                      <p:cBhvr>
                                        <p:cTn id="41" dur="2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2"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3" dur="2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44" dur="2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5" fill="hold">
                      <p:stCondLst>
                        <p:cond delay="indefinite"/>
                      </p:stCondLst>
                      <p:childTnLst>
                        <p:par>
                          <p:cTn id="46" fill="hold">
                            <p:stCondLst>
                              <p:cond delay="0"/>
                            </p:stCondLst>
                            <p:childTnLst>
                              <p:par>
                                <p:cTn id="47" presetID="15" presetClass="entr" presetSubtype="0"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2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2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51" dur="2000" fill="hold"/>
                                        <p:tgtEl>
                                          <p:spTgt spid="3">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3">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3" fill="hold">
                      <p:stCondLst>
                        <p:cond delay="indefinite"/>
                      </p:stCondLst>
                      <p:childTnLst>
                        <p:par>
                          <p:cTn id="54" fill="hold">
                            <p:stCondLst>
                              <p:cond delay="0"/>
                            </p:stCondLst>
                            <p:childTnLst>
                              <p:par>
                                <p:cTn id="55" presetID="15" presetClass="entr" presetSubtype="0" fill="hold" grpId="0"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 calcmode="lin" valueType="num">
                                      <p:cBhvr>
                                        <p:cTn id="57" dur="2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8" dur="2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9" dur="2000" fill="hold"/>
                                        <p:tgtEl>
                                          <p:spTgt spid="3">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3">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1" fill="hold">
                      <p:stCondLst>
                        <p:cond delay="indefinite"/>
                      </p:stCondLst>
                      <p:childTnLst>
                        <p:par>
                          <p:cTn id="62" fill="hold">
                            <p:stCondLst>
                              <p:cond delay="0"/>
                            </p:stCondLst>
                            <p:childTnLst>
                              <p:par>
                                <p:cTn id="63" presetID="15" presetClass="entr" presetSubtype="0" fill="hold" grpId="0" nodeType="clickEffect">
                                  <p:stCondLst>
                                    <p:cond delay="0"/>
                                  </p:stCondLst>
                                  <p:childTnLst>
                                    <p:set>
                                      <p:cBhvr>
                                        <p:cTn id="64" dur="1" fill="hold">
                                          <p:stCondLst>
                                            <p:cond delay="0"/>
                                          </p:stCondLst>
                                        </p:cTn>
                                        <p:tgtEl>
                                          <p:spTgt spid="3">
                                            <p:txEl>
                                              <p:pRg st="6" end="6"/>
                                            </p:txEl>
                                          </p:spTgt>
                                        </p:tgtEl>
                                        <p:attrNameLst>
                                          <p:attrName>style.visibility</p:attrName>
                                        </p:attrNameLst>
                                      </p:cBhvr>
                                      <p:to>
                                        <p:strVal val="visible"/>
                                      </p:to>
                                    </p:set>
                                    <p:anim calcmode="lin" valueType="num">
                                      <p:cBhvr>
                                        <p:cTn id="65" dur="2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6" dur="2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7" dur="2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9" fill="hold">
                      <p:stCondLst>
                        <p:cond delay="indefinite"/>
                      </p:stCondLst>
                      <p:childTnLst>
                        <p:par>
                          <p:cTn id="70" fill="hold">
                            <p:stCondLst>
                              <p:cond delay="0"/>
                            </p:stCondLst>
                            <p:childTnLst>
                              <p:par>
                                <p:cTn id="71" presetID="15" presetClass="entr" presetSubtype="0" fill="hold" grpId="0" nodeType="clickEffect">
                                  <p:stCondLst>
                                    <p:cond delay="0"/>
                                  </p:stCondLst>
                                  <p:childTnLst>
                                    <p:set>
                                      <p:cBhvr>
                                        <p:cTn id="72" dur="1" fill="hold">
                                          <p:stCondLst>
                                            <p:cond delay="0"/>
                                          </p:stCondLst>
                                        </p:cTn>
                                        <p:tgtEl>
                                          <p:spTgt spid="3">
                                            <p:txEl>
                                              <p:pRg st="7" end="7"/>
                                            </p:txEl>
                                          </p:spTgt>
                                        </p:tgtEl>
                                        <p:attrNameLst>
                                          <p:attrName>style.visibility</p:attrName>
                                        </p:attrNameLst>
                                      </p:cBhvr>
                                      <p:to>
                                        <p:strVal val="visible"/>
                                      </p:to>
                                    </p:set>
                                    <p:anim calcmode="lin" valueType="num">
                                      <p:cBhvr>
                                        <p:cTn id="73" dur="2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4" dur="2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5" dur="2000" fill="hold"/>
                                        <p:tgtEl>
                                          <p:spTgt spid="3">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76" dur="2000" fill="hold"/>
                                        <p:tgtEl>
                                          <p:spTgt spid="3">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7" fill="hold">
                      <p:stCondLst>
                        <p:cond delay="indefinite"/>
                      </p:stCondLst>
                      <p:childTnLst>
                        <p:par>
                          <p:cTn id="78" fill="hold">
                            <p:stCondLst>
                              <p:cond delay="0"/>
                            </p:stCondLst>
                            <p:childTnLst>
                              <p:par>
                                <p:cTn id="79" presetID="15" presetClass="entr" presetSubtype="0" fill="hold" grpId="0" nodeType="clickEffect">
                                  <p:stCondLst>
                                    <p:cond delay="0"/>
                                  </p:stCondLst>
                                  <p:childTnLst>
                                    <p:set>
                                      <p:cBhvr>
                                        <p:cTn id="80" dur="1" fill="hold">
                                          <p:stCondLst>
                                            <p:cond delay="0"/>
                                          </p:stCondLst>
                                        </p:cTn>
                                        <p:tgtEl>
                                          <p:spTgt spid="3">
                                            <p:txEl>
                                              <p:pRg st="8" end="8"/>
                                            </p:txEl>
                                          </p:spTgt>
                                        </p:tgtEl>
                                        <p:attrNameLst>
                                          <p:attrName>style.visibility</p:attrName>
                                        </p:attrNameLst>
                                      </p:cBhvr>
                                      <p:to>
                                        <p:strVal val="visible"/>
                                      </p:to>
                                    </p:set>
                                    <p:anim calcmode="lin" valueType="num">
                                      <p:cBhvr>
                                        <p:cTn id="81" dur="2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82" dur="2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83" dur="2000" fill="hold"/>
                                        <p:tgtEl>
                                          <p:spTgt spid="3">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3">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04800"/>
            <a:ext cx="6477000" cy="639762"/>
          </a:xfrm>
          <a:solidFill>
            <a:srgbClr val="CC99FF"/>
          </a:solidFill>
          <a:ln>
            <a:solidFill>
              <a:srgbClr val="00B0F0"/>
            </a:solidFill>
          </a:ln>
        </p:spPr>
        <p:txBody>
          <a:bodyPr>
            <a:normAutofit fontScale="90000"/>
          </a:bodyPr>
          <a:lstStyle/>
          <a:p>
            <a:pPr algn="ctr"/>
            <a:r>
              <a:rPr lang="ar-SA" b="1" dirty="0" smtClean="0"/>
              <a:t>مزيت‌ها</a:t>
            </a:r>
            <a:r>
              <a:rPr lang="fa-IR" b="1" dirty="0" smtClean="0"/>
              <a:t> رسانه </a:t>
            </a:r>
            <a:r>
              <a:rPr lang="ar-SA" b="1" dirty="0" smtClean="0"/>
              <a:t>تلويزيون</a:t>
            </a:r>
            <a:endParaRPr lang="fa-IR" dirty="0"/>
          </a:p>
        </p:txBody>
      </p:sp>
      <p:sp>
        <p:nvSpPr>
          <p:cNvPr id="3" name="Content Placeholder 2"/>
          <p:cNvSpPr>
            <a:spLocks noGrp="1"/>
          </p:cNvSpPr>
          <p:nvPr>
            <p:ph sz="quarter" idx="1"/>
          </p:nvPr>
        </p:nvSpPr>
        <p:spPr>
          <a:xfrm>
            <a:off x="304800" y="1143000"/>
            <a:ext cx="8686800" cy="5410200"/>
          </a:xfrm>
          <a:gradFill flip="none" rotWithShape="1">
            <a:gsLst>
              <a:gs pos="0">
                <a:srgbClr val="FF6699">
                  <a:tint val="66000"/>
                  <a:satMod val="160000"/>
                </a:srgbClr>
              </a:gs>
              <a:gs pos="50000">
                <a:srgbClr val="FF6699">
                  <a:tint val="44500"/>
                  <a:satMod val="160000"/>
                </a:srgbClr>
              </a:gs>
              <a:gs pos="100000">
                <a:srgbClr val="FF6699">
                  <a:tint val="23500"/>
                  <a:satMod val="160000"/>
                </a:srgbClr>
              </a:gs>
            </a:gsLst>
            <a:lin ang="16200000" scaled="1"/>
            <a:tileRect/>
          </a:gradFill>
          <a:ln>
            <a:solidFill>
              <a:srgbClr val="FFC000"/>
            </a:solidFill>
          </a:ln>
        </p:spPr>
        <p:txBody>
          <a:bodyPr>
            <a:normAutofit fontScale="92500" lnSpcReduction="20000"/>
          </a:bodyPr>
          <a:lstStyle/>
          <a:p>
            <a:pPr algn="just" rtl="1"/>
            <a:r>
              <a:rPr lang="fa-IR" b="1" dirty="0" smtClean="0"/>
              <a:t>«ساختار مغز ما چنان است كه به سوي يك تصوير متحرك توأم با صدا جلب مي‌شويم. در عمل اين‌گونه مشاهده مي‌شود كه «واقعيت» تلوزيون داراي تأثيرات مضاعف نيز مي‌باشد، </a:t>
            </a:r>
            <a:endParaRPr lang="en-US" b="1" dirty="0" smtClean="0"/>
          </a:p>
          <a:p>
            <a:pPr algn="just" rtl="1"/>
            <a:r>
              <a:rPr lang="fa-IR" b="1" dirty="0" smtClean="0"/>
              <a:t>«ديويد ويلسون» مي‌گويد: «در يك زمان معين نيروي بالقوة تلوزيون در دادن اطلاعات بيشتر، به مراتب زيادتر از هر رسانة ديگر است». </a:t>
            </a:r>
          </a:p>
          <a:p>
            <a:pPr algn="just" rtl="1"/>
            <a:r>
              <a:rPr lang="fa-IR" b="1" dirty="0" smtClean="0"/>
              <a:t>بينندگان تلويزيون از رسانه‌هاي ديگر بيشتر است و از دو حس بينايي و شنوايي بهره مي‌گيرد و مي‌تواند از عناصر متعددي در توليد و پخش استفاده كند، </a:t>
            </a:r>
          </a:p>
          <a:p>
            <a:pPr algn="just" rtl="1"/>
            <a:r>
              <a:rPr lang="fa-IR" b="1" dirty="0" smtClean="0"/>
              <a:t>قابليت‌هاي بيشتري براي تركيب قالب‌ها و شيوه‌ها دارد، آموزش مفاهيم را به دليل تصويري بودن آسان مي‌كند</a:t>
            </a:r>
          </a:p>
          <a:p>
            <a:pPr algn="just" rtl="1"/>
            <a:r>
              <a:rPr lang="fa-IR" b="1" dirty="0" smtClean="0"/>
              <a:t>مي‌تواند تمامي نشانه‌هاي نوشتاري، شنيداري و ديداري را به خدمت درآورد و آنها را با رنگ، نور، حركت و ... تركيب كند به همين دليل از ساير رسانه‌ها جذابتر است چنين است كه بايد تلوزيون را رسانه‌اي اسطوره ساز بناميم.</a:t>
            </a:r>
            <a:endParaRPr lang="en-US" b="1" dirty="0" smtClean="0"/>
          </a:p>
          <a:p>
            <a:pPr algn="just" rtl="1"/>
            <a:r>
              <a:rPr lang="fa-IR" b="1" dirty="0" smtClean="0"/>
              <a:t>گيرايي يك برنامة تلويزيوني در قياس با ساير محصولات توليد شده در جامعه بسيار بالاست. برتري تلوزيون نسبت به راديو و مطبوعات، قابل رؤيت بودن،‌ وضوح و تأثيرگذاري فوري آن است. ساير رسانه‌ها نمي‌توانند با تصاوير متحرك و صدا در انتقال به اتاق‌هاي خانۀ ما با صرف زحمت و هزينه اندك رقابت كنند.</a:t>
            </a:r>
            <a:endParaRPr lang="en-US"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5"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500" decel="50000" fill="hold">
                                          <p:stCondLst>
                                            <p:cond delay="0"/>
                                          </p:stCondLst>
                                        </p:cTn>
                                        <p:tgtEl>
                                          <p:spTgt spid="3">
                                            <p:bg/>
                                          </p:spTgt>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3">
                                            <p:bg/>
                                          </p:spTgt>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3">
                                            <p:bg/>
                                          </p:spTgt>
                                        </p:tgtEl>
                                        <p:attrNameLst>
                                          <p:attrName>ppt_w</p:attrName>
                                        </p:attrNameLst>
                                      </p:cBhvr>
                                      <p:tavLst>
                                        <p:tav tm="0">
                                          <p:val>
                                            <p:strVal val="#ppt_w*.05"/>
                                          </p:val>
                                        </p:tav>
                                        <p:tav tm="100000">
                                          <p:val>
                                            <p:strVal val="#ppt_w"/>
                                          </p:val>
                                        </p:tav>
                                      </p:tavLst>
                                    </p:anim>
                                    <p:anim calcmode="lin" valueType="num">
                                      <p:cBhvr>
                                        <p:cTn id="18" dur="1000" fill="hold"/>
                                        <p:tgtEl>
                                          <p:spTgt spid="3">
                                            <p:bg/>
                                          </p:spTgt>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3">
                                            <p:bg/>
                                          </p:spTgt>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3">
                                            <p:bg/>
                                          </p:spTgt>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3">
                                            <p:bg/>
                                          </p:spTgt>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3">
                                            <p:bg/>
                                          </p:spTgt>
                                        </p:tgtEl>
                                      </p:cBhvr>
                                    </p:animEffect>
                                  </p:childTnLst>
                                </p:cTn>
                              </p:par>
                            </p:childTnLst>
                          </p:cTn>
                        </p:par>
                      </p:childTnLst>
                    </p:cTn>
                  </p:par>
                  <p:par>
                    <p:cTn id="23" fill="hold">
                      <p:stCondLst>
                        <p:cond delay="indefinite"/>
                      </p:stCondLst>
                      <p:childTnLst>
                        <p:par>
                          <p:cTn id="24" fill="hold">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p:cTn id="2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3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5" presetClass="entr" presetSubtype="0"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 calcmode="lin" valueType="num">
                                      <p:cBhvr>
                                        <p:cTn id="3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4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46" dur="1000" decel="50000">
                                          <p:stCondLst>
                                            <p:cond delay="0"/>
                                          </p:stCondLst>
                                        </p:cTn>
                                        <p:tgtEl>
                                          <p:spTgt spid="3">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5" presetClass="entr" presetSubtype="0" fill="hold" grpId="0" nodeType="clickEffect">
                                  <p:stCondLst>
                                    <p:cond delay="0"/>
                                  </p:stCondLst>
                                  <p:childTnLst>
                                    <p:set>
                                      <p:cBhvr>
                                        <p:cTn id="50" dur="1" fill="hold">
                                          <p:stCondLst>
                                            <p:cond delay="0"/>
                                          </p:stCondLst>
                                        </p:cTn>
                                        <p:tgtEl>
                                          <p:spTgt spid="3">
                                            <p:txEl>
                                              <p:pRg st="2" end="2"/>
                                            </p:txEl>
                                          </p:spTgt>
                                        </p:tgtEl>
                                        <p:attrNameLst>
                                          <p:attrName>style.visibility</p:attrName>
                                        </p:attrNameLst>
                                      </p:cBhvr>
                                      <p:to>
                                        <p:strVal val="visible"/>
                                      </p:to>
                                    </p:set>
                                    <p:anim calcmode="lin" valueType="num">
                                      <p:cBhvr>
                                        <p:cTn id="51"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54"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3">
                                            <p:txEl>
                                              <p:pRg st="2" end="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5" presetClass="entr" presetSubtype="0" fill="hold" grpId="0" nodeType="clickEffect">
                                  <p:stCondLst>
                                    <p:cond delay="0"/>
                                  </p:stCondLst>
                                  <p:childTnLst>
                                    <p:set>
                                      <p:cBhvr>
                                        <p:cTn id="62" dur="1" fill="hold">
                                          <p:stCondLst>
                                            <p:cond delay="0"/>
                                          </p:stCondLst>
                                        </p:cTn>
                                        <p:tgtEl>
                                          <p:spTgt spid="3">
                                            <p:txEl>
                                              <p:pRg st="3" end="3"/>
                                            </p:txEl>
                                          </p:spTgt>
                                        </p:tgtEl>
                                        <p:attrNameLst>
                                          <p:attrName>style.visibility</p:attrName>
                                        </p:attrNameLst>
                                      </p:cBhvr>
                                      <p:to>
                                        <p:strVal val="visible"/>
                                      </p:to>
                                    </p:set>
                                    <p:anim calcmode="lin" valueType="num">
                                      <p:cBhvr>
                                        <p:cTn id="63"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66"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3">
                                            <p:txEl>
                                              <p:pRg st="3" end="3"/>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5" presetClass="entr" presetSubtype="0" fill="hold" grpId="0" nodeType="clickEffect">
                                  <p:stCondLst>
                                    <p:cond delay="0"/>
                                  </p:stCondLst>
                                  <p:childTnLst>
                                    <p:set>
                                      <p:cBhvr>
                                        <p:cTn id="74" dur="1" fill="hold">
                                          <p:stCondLst>
                                            <p:cond delay="0"/>
                                          </p:stCondLst>
                                        </p:cTn>
                                        <p:tgtEl>
                                          <p:spTgt spid="3">
                                            <p:txEl>
                                              <p:pRg st="4" end="4"/>
                                            </p:txEl>
                                          </p:spTgt>
                                        </p:tgtEl>
                                        <p:attrNameLst>
                                          <p:attrName>style.visibility</p:attrName>
                                        </p:attrNameLst>
                                      </p:cBhvr>
                                      <p:to>
                                        <p:strVal val="visible"/>
                                      </p:to>
                                    </p:set>
                                    <p:anim calcmode="lin" valueType="num">
                                      <p:cBhvr>
                                        <p:cTn id="75"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76"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77"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78"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79"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80"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81"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82" dur="1000" decel="50000">
                                          <p:stCondLst>
                                            <p:cond delay="0"/>
                                          </p:stCondLst>
                                        </p:cTn>
                                        <p:tgtEl>
                                          <p:spTgt spid="3">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5" presetClass="entr" presetSubtype="0" fill="hold" grpId="0" nodeType="clickEffect">
                                  <p:stCondLst>
                                    <p:cond delay="0"/>
                                  </p:stCondLst>
                                  <p:childTnLst>
                                    <p:set>
                                      <p:cBhvr>
                                        <p:cTn id="86" dur="1" fill="hold">
                                          <p:stCondLst>
                                            <p:cond delay="0"/>
                                          </p:stCondLst>
                                        </p:cTn>
                                        <p:tgtEl>
                                          <p:spTgt spid="3">
                                            <p:txEl>
                                              <p:pRg st="5" end="5"/>
                                            </p:txEl>
                                          </p:spTgt>
                                        </p:tgtEl>
                                        <p:attrNameLst>
                                          <p:attrName>style.visibility</p:attrName>
                                        </p:attrNameLst>
                                      </p:cBhvr>
                                      <p:to>
                                        <p:strVal val="visible"/>
                                      </p:to>
                                    </p:set>
                                    <p:anim calcmode="lin" valueType="num">
                                      <p:cBhvr>
                                        <p:cTn id="87"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88"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89"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90"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91"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92"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93"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94" dur="1000" decel="50000">
                                          <p:stCondLst>
                                            <p:cond delay="0"/>
                                          </p:stCondLst>
                                        </p:cTn>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304800"/>
            <a:ext cx="6019800" cy="715962"/>
          </a:xfr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a:solidFill>
              <a:srgbClr val="00FF00"/>
            </a:solidFill>
          </a:ln>
        </p:spPr>
        <p:txBody>
          <a:bodyPr>
            <a:normAutofit fontScale="90000"/>
          </a:bodyPr>
          <a:lstStyle/>
          <a:p>
            <a:pPr algn="ctr"/>
            <a:r>
              <a:rPr lang="ar-SA" dirty="0" smtClean="0"/>
              <a:t>محدوديت‌هاي</a:t>
            </a:r>
            <a:r>
              <a:rPr lang="fa-IR" dirty="0" smtClean="0"/>
              <a:t> رسانه</a:t>
            </a:r>
            <a:r>
              <a:rPr lang="ar-SA" dirty="0" smtClean="0"/>
              <a:t> تلويزيون</a:t>
            </a:r>
            <a:endParaRPr lang="fa-IR" dirty="0"/>
          </a:p>
        </p:txBody>
      </p:sp>
      <p:sp>
        <p:nvSpPr>
          <p:cNvPr id="3" name="Content Placeholder 2"/>
          <p:cNvSpPr>
            <a:spLocks noGrp="1"/>
          </p:cNvSpPr>
          <p:nvPr>
            <p:ph sz="quarter" idx="1"/>
          </p:nvPr>
        </p:nvSpPr>
        <p:spPr>
          <a:xfrm>
            <a:off x="228600" y="1219200"/>
            <a:ext cx="8686800" cy="5334000"/>
          </a:xfr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a:solidFill>
              <a:srgbClr val="FFFF00"/>
            </a:solidFill>
          </a:ln>
        </p:spPr>
        <p:txBody>
          <a:bodyPr>
            <a:normAutofit/>
          </a:bodyPr>
          <a:lstStyle/>
          <a:p>
            <a:pPr algn="just" rtl="1"/>
            <a:r>
              <a:rPr lang="fa-IR" b="1" dirty="0" smtClean="0"/>
              <a:t>يكي از محدوديت‌هاي تلوزيون به عنوان يك رسانه اطلاعاتي اين است كه از شنيدن صرف كلمات محاوره‌اي كندتر است </a:t>
            </a:r>
          </a:p>
          <a:p>
            <a:pPr algn="just" rtl="1"/>
            <a:r>
              <a:rPr lang="fa-IR" b="1" dirty="0" smtClean="0"/>
              <a:t>تصاویرمدام در حال تغيير هستند. فقط سايه‌اي از آن‌ها در ذهن باقي مي‌ماند. </a:t>
            </a:r>
          </a:p>
          <a:p>
            <a:pPr algn="ctr" rtl="1">
              <a:buNone/>
            </a:pPr>
            <a:r>
              <a:rPr lang="fa-IR" b="1" dirty="0" smtClean="0"/>
              <a:t>«مك لوهان» مي‌نويسد: </a:t>
            </a:r>
          </a:p>
          <a:p>
            <a:pPr algn="just" rtl="1"/>
            <a:r>
              <a:rPr lang="fa-IR" b="1" dirty="0" smtClean="0"/>
              <a:t>«سه ميليون نقطه نوراني در هر ثانيه بر صفه تلوزيون ظاهر مي‌شوند كه دريافت آن‌ها به گونة‌ يك تصوير شمايلي براي تماشاگر بسيار دشوار است. زيرا او قادر نيست بيش از حدوداً هفتاد عدد از اين نقاط را فراگيرد.»</a:t>
            </a:r>
            <a:endParaRPr lang="en-US" b="1" dirty="0" smtClean="0"/>
          </a:p>
          <a:p>
            <a:pPr algn="just" rtl="1"/>
            <a:r>
              <a:rPr lang="fa-IR" b="1" dirty="0" smtClean="0"/>
              <a:t>تلوزيون براي توليد و پخش پرهزينه و به امكانات،‌ سرمايه،‌ فرصت و نيروي انساني فراوان و ويژه‌اي نيازمند است. و از آنجا كه رسانة تصويري است محدوديت‌هايي در اطلاع رساني ايجاد مي‌كند </a:t>
            </a:r>
          </a:p>
          <a:p>
            <a:pPr algn="just" rtl="1"/>
            <a:r>
              <a:rPr lang="fa-IR" b="1" dirty="0" smtClean="0"/>
              <a:t> به دليل چهره‌پردازي و اسطوره سازي فوق‌العاده نمي‌توان از‌ آن‌، در همه عرصه‌ها و چهره‌كردن افراد بهره‌برد. </a:t>
            </a:r>
            <a:endParaRPr lang="en-US"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1000" fill="hold"/>
                                        <p:tgtEl>
                                          <p:spTgt spid="3">
                                            <p:bg/>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3">
                                            <p:bg/>
                                          </p:spTgt>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3">
                                            <p:bg/>
                                          </p:spTgt>
                                        </p:tgtEl>
                                        <p:attrNameLst>
                                          <p:attrName>ppt_y</p:attrName>
                                        </p:attrNameLst>
                                      </p:cBhvr>
                                      <p:tavLst>
                                        <p:tav tm="0">
                                          <p:val>
                                            <p:strVal val="#ppt_y"/>
                                          </p:val>
                                        </p:tav>
                                        <p:tav tm="100000">
                                          <p:val>
                                            <p:strVal val="#ppt_y"/>
                                          </p:val>
                                        </p:tav>
                                      </p:tavLst>
                                    </p:anim>
                                    <p:animEffect transition="in" filter="fade">
                                      <p:cBhvr>
                                        <p:cTn id="18" dur="1000"/>
                                        <p:tgtEl>
                                          <p:spTgt spid="3">
                                            <p:bg/>
                                          </p:spTgt>
                                        </p:tgtEl>
                                      </p:cBhvr>
                                    </p:animEffect>
                                  </p:childTnLst>
                                </p:cTn>
                              </p:par>
                            </p:childTnLst>
                          </p:cTn>
                        </p:par>
                      </p:childTnLst>
                    </p:cTn>
                  </p:par>
                  <p:par>
                    <p:cTn id="19" fill="hold">
                      <p:stCondLst>
                        <p:cond delay="indefinite"/>
                      </p:stCondLst>
                      <p:childTnLst>
                        <p:par>
                          <p:cTn id="20" fill="hold">
                            <p:stCondLst>
                              <p:cond delay="0"/>
                            </p:stCondLst>
                            <p:childTnLst>
                              <p:par>
                                <p:cTn id="21" presetID="48" presetClass="entr" presetSubtype="0" accel="5000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25"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26" dur="10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8" presetClass="entr" presetSubtype="0" accel="50000"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p:cTn id="31" dur="1000" fill="hold"/>
                                        <p:tgtEl>
                                          <p:spTgt spid="3">
                                            <p:txEl>
                                              <p:pRg st="1" end="1"/>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 dur="1000" fill="hold"/>
                                        <p:tgtEl>
                                          <p:spTgt spid="3">
                                            <p:txEl>
                                              <p:pRg st="1" end="1"/>
                                            </p:txEl>
                                          </p:spTgt>
                                        </p:tgtEl>
                                        <p:attrNameLst>
                                          <p:attrName>ppt_x</p:attrName>
                                        </p:attrNameLst>
                                      </p:cBhvr>
                                      <p:tavLst>
                                        <p:tav tm="0">
                                          <p:val>
                                            <p:fltVal val="-1"/>
                                          </p:val>
                                        </p:tav>
                                        <p:tav tm="50000">
                                          <p:val>
                                            <p:fltVal val="0.95"/>
                                          </p:val>
                                        </p:tav>
                                        <p:tav tm="100000">
                                          <p:val>
                                            <p:strVal val="#ppt_x"/>
                                          </p:val>
                                        </p:tav>
                                      </p:tavLst>
                                    </p:anim>
                                    <p:anim calcmode="lin" valueType="num">
                                      <p:cBhvr>
                                        <p:cTn id="33" dur="10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34" dur="1000"/>
                                        <p:tgtEl>
                                          <p:spTgt spid="3">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8" presetClass="entr" presetSubtype="0" accel="5000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 calcmode="lin" valueType="num">
                                      <p:cBhvr>
                                        <p:cTn id="39" dur="1000" fill="hold"/>
                                        <p:tgtEl>
                                          <p:spTgt spid="3">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 dur="1000" fill="hold"/>
                                        <p:tgtEl>
                                          <p:spTgt spid="3">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41" dur="1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42" dur="1000"/>
                                        <p:tgtEl>
                                          <p:spTgt spid="3">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8" presetClass="entr" presetSubtype="0" accel="50000" fill="hold" grpId="0"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 calcmode="lin" valueType="num">
                                      <p:cBhvr>
                                        <p:cTn id="47" dur="1000" fill="hold"/>
                                        <p:tgtEl>
                                          <p:spTgt spid="3">
                                            <p:txEl>
                                              <p:pRg st="3" end="3"/>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 dur="1000" fill="hold"/>
                                        <p:tgtEl>
                                          <p:spTgt spid="3">
                                            <p:txEl>
                                              <p:pRg st="3" end="3"/>
                                            </p:txEl>
                                          </p:spTgt>
                                        </p:tgtEl>
                                        <p:attrNameLst>
                                          <p:attrName>ppt_x</p:attrName>
                                        </p:attrNameLst>
                                      </p:cBhvr>
                                      <p:tavLst>
                                        <p:tav tm="0">
                                          <p:val>
                                            <p:fltVal val="-1"/>
                                          </p:val>
                                        </p:tav>
                                        <p:tav tm="50000">
                                          <p:val>
                                            <p:fltVal val="0.95"/>
                                          </p:val>
                                        </p:tav>
                                        <p:tav tm="100000">
                                          <p:val>
                                            <p:strVal val="#ppt_x"/>
                                          </p:val>
                                        </p:tav>
                                      </p:tavLst>
                                    </p:anim>
                                    <p:anim calcmode="lin" valueType="num">
                                      <p:cBhvr>
                                        <p:cTn id="49" dur="1000" fill="hold"/>
                                        <p:tgtEl>
                                          <p:spTgt spid="3">
                                            <p:txEl>
                                              <p:pRg st="3" end="3"/>
                                            </p:txEl>
                                          </p:spTgt>
                                        </p:tgtEl>
                                        <p:attrNameLst>
                                          <p:attrName>ppt_y</p:attrName>
                                        </p:attrNameLst>
                                      </p:cBhvr>
                                      <p:tavLst>
                                        <p:tav tm="0">
                                          <p:val>
                                            <p:strVal val="#ppt_y"/>
                                          </p:val>
                                        </p:tav>
                                        <p:tav tm="100000">
                                          <p:val>
                                            <p:strVal val="#ppt_y"/>
                                          </p:val>
                                        </p:tav>
                                      </p:tavLst>
                                    </p:anim>
                                    <p:animEffect transition="in" filter="fade">
                                      <p:cBhvr>
                                        <p:cTn id="50" dur="1000"/>
                                        <p:tgtEl>
                                          <p:spTgt spid="3">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8" presetClass="entr" presetSubtype="0" accel="50000" fill="hold" grpId="0"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calcmode="lin" valueType="num">
                                      <p:cBhvr>
                                        <p:cTn id="55" dur="1000" fill="hold"/>
                                        <p:tgtEl>
                                          <p:spTgt spid="3">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 dur="1000" fill="hold"/>
                                        <p:tgtEl>
                                          <p:spTgt spid="3">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57" dur="1000" fill="hold"/>
                                        <p:tgtEl>
                                          <p:spTgt spid="3">
                                            <p:txEl>
                                              <p:pRg st="4" end="4"/>
                                            </p:txEl>
                                          </p:spTgt>
                                        </p:tgtEl>
                                        <p:attrNameLst>
                                          <p:attrName>ppt_y</p:attrName>
                                        </p:attrNameLst>
                                      </p:cBhvr>
                                      <p:tavLst>
                                        <p:tav tm="0">
                                          <p:val>
                                            <p:strVal val="#ppt_y"/>
                                          </p:val>
                                        </p:tav>
                                        <p:tav tm="100000">
                                          <p:val>
                                            <p:strVal val="#ppt_y"/>
                                          </p:val>
                                        </p:tav>
                                      </p:tavLst>
                                    </p:anim>
                                    <p:animEffect transition="in" filter="fade">
                                      <p:cBhvr>
                                        <p:cTn id="58" dur="1000"/>
                                        <p:tgtEl>
                                          <p:spTgt spid="3">
                                            <p:txEl>
                                              <p:pRg st="4" end="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48" presetClass="entr" presetSubtype="0" accel="50000" fill="hold" grpId="0" nodeType="clickEffect">
                                  <p:stCondLst>
                                    <p:cond delay="0"/>
                                  </p:stCondLst>
                                  <p:childTnLst>
                                    <p:set>
                                      <p:cBhvr>
                                        <p:cTn id="62" dur="1" fill="hold">
                                          <p:stCondLst>
                                            <p:cond delay="0"/>
                                          </p:stCondLst>
                                        </p:cTn>
                                        <p:tgtEl>
                                          <p:spTgt spid="3">
                                            <p:txEl>
                                              <p:pRg st="5" end="5"/>
                                            </p:txEl>
                                          </p:spTgt>
                                        </p:tgtEl>
                                        <p:attrNameLst>
                                          <p:attrName>style.visibility</p:attrName>
                                        </p:attrNameLst>
                                      </p:cBhvr>
                                      <p:to>
                                        <p:strVal val="visible"/>
                                      </p:to>
                                    </p:set>
                                    <p:anim calcmode="lin" valueType="num">
                                      <p:cBhvr>
                                        <p:cTn id="63" dur="1000" fill="hold"/>
                                        <p:tgtEl>
                                          <p:spTgt spid="3">
                                            <p:txEl>
                                              <p:pRg st="5" end="5"/>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4" dur="1000" fill="hold"/>
                                        <p:tgtEl>
                                          <p:spTgt spid="3">
                                            <p:txEl>
                                              <p:pRg st="5" end="5"/>
                                            </p:txEl>
                                          </p:spTgt>
                                        </p:tgtEl>
                                        <p:attrNameLst>
                                          <p:attrName>ppt_x</p:attrName>
                                        </p:attrNameLst>
                                      </p:cBhvr>
                                      <p:tavLst>
                                        <p:tav tm="0">
                                          <p:val>
                                            <p:fltVal val="-1"/>
                                          </p:val>
                                        </p:tav>
                                        <p:tav tm="50000">
                                          <p:val>
                                            <p:fltVal val="0.95"/>
                                          </p:val>
                                        </p:tav>
                                        <p:tav tm="100000">
                                          <p:val>
                                            <p:strVal val="#ppt_x"/>
                                          </p:val>
                                        </p:tav>
                                      </p:tavLst>
                                    </p:anim>
                                    <p:anim calcmode="lin" valueType="num">
                                      <p:cBhvr>
                                        <p:cTn id="65" dur="1000" fill="hold"/>
                                        <p:tgtEl>
                                          <p:spTgt spid="3">
                                            <p:txEl>
                                              <p:pRg st="5" end="5"/>
                                            </p:txEl>
                                          </p:spTgt>
                                        </p:tgtEl>
                                        <p:attrNameLst>
                                          <p:attrName>ppt_y</p:attrName>
                                        </p:attrNameLst>
                                      </p:cBhvr>
                                      <p:tavLst>
                                        <p:tav tm="0">
                                          <p:val>
                                            <p:strVal val="#ppt_y"/>
                                          </p:val>
                                        </p:tav>
                                        <p:tav tm="100000">
                                          <p:val>
                                            <p:strVal val="#ppt_y"/>
                                          </p:val>
                                        </p:tav>
                                      </p:tavLst>
                                    </p:anim>
                                    <p:animEffect transition="in" filter="fade">
                                      <p:cBhvr>
                                        <p:cTn id="6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74638"/>
            <a:ext cx="6781800" cy="792162"/>
          </a:xfrm>
          <a:gradFill flip="none" rotWithShape="1">
            <a:gsLst>
              <a:gs pos="0">
                <a:srgbClr val="FF99FF">
                  <a:shade val="30000"/>
                  <a:satMod val="115000"/>
                </a:srgbClr>
              </a:gs>
              <a:gs pos="50000">
                <a:srgbClr val="FF99FF">
                  <a:shade val="67500"/>
                  <a:satMod val="115000"/>
                </a:srgbClr>
              </a:gs>
              <a:gs pos="100000">
                <a:srgbClr val="FF99FF">
                  <a:shade val="100000"/>
                  <a:satMod val="115000"/>
                </a:srgbClr>
              </a:gs>
            </a:gsLst>
            <a:lin ang="16200000" scaled="1"/>
            <a:tileRect/>
          </a:gradFill>
          <a:ln>
            <a:solidFill>
              <a:schemeClr val="accent2"/>
            </a:solidFill>
          </a:ln>
        </p:spPr>
        <p:txBody>
          <a:bodyPr>
            <a:normAutofit fontScale="90000"/>
          </a:bodyPr>
          <a:lstStyle/>
          <a:p>
            <a:pPr algn="ctr" rtl="1"/>
            <a:r>
              <a:rPr lang="fa-IR" b="1" dirty="0" smtClean="0"/>
              <a:t>ویژگی های ماهواره و اينترنت</a:t>
            </a:r>
            <a:endParaRPr lang="fa-IR" dirty="0"/>
          </a:p>
        </p:txBody>
      </p:sp>
      <p:sp>
        <p:nvSpPr>
          <p:cNvPr id="3" name="Content Placeholder 2"/>
          <p:cNvSpPr>
            <a:spLocks noGrp="1"/>
          </p:cNvSpPr>
          <p:nvPr>
            <p:ph sz="quarter" idx="1"/>
          </p:nvPr>
        </p:nvSpPr>
        <p:spPr>
          <a:xfrm>
            <a:off x="457200" y="1447800"/>
            <a:ext cx="8229600" cy="5029200"/>
          </a:xfrm>
          <a:gradFill flip="none" rotWithShape="1">
            <a:gsLst>
              <a:gs pos="0">
                <a:srgbClr val="FFCCFF">
                  <a:shade val="30000"/>
                  <a:satMod val="115000"/>
                </a:srgbClr>
              </a:gs>
              <a:gs pos="50000">
                <a:srgbClr val="FFCCFF">
                  <a:shade val="67500"/>
                  <a:satMod val="115000"/>
                </a:srgbClr>
              </a:gs>
              <a:gs pos="100000">
                <a:srgbClr val="FFCCFF">
                  <a:shade val="100000"/>
                  <a:satMod val="115000"/>
                </a:srgbClr>
              </a:gs>
            </a:gsLst>
            <a:lin ang="16200000" scaled="1"/>
            <a:tileRect/>
          </a:gradFill>
          <a:ln>
            <a:solidFill>
              <a:srgbClr val="002060"/>
            </a:solidFill>
          </a:ln>
        </p:spPr>
        <p:txBody>
          <a:bodyPr>
            <a:normAutofit lnSpcReduction="10000"/>
          </a:bodyPr>
          <a:lstStyle/>
          <a:p>
            <a:pPr algn="just" rtl="1"/>
            <a:r>
              <a:rPr lang="fa-IR" sz="3600" b="1" dirty="0" smtClean="0"/>
              <a:t>‌ </a:t>
            </a:r>
            <a:r>
              <a:rPr lang="fa-IR" sz="3600" dirty="0" smtClean="0"/>
              <a:t>اين دو رسانة فرا ملي و جهاني توانسته‌اند علاوه بر بهره‌گيري و ويژگي‌هاي مثبت رسانه‌هاي قبل از خود از تمامي ظرفيت‌ها استفاده كنند و پوششي بسيار وسيع‌تر از راديو و تلوزيون‌هاي ملي داشته باشند. </a:t>
            </a:r>
          </a:p>
          <a:p>
            <a:pPr algn="just" rtl="1"/>
            <a:r>
              <a:rPr lang="fa-IR" sz="3600" dirty="0" smtClean="0"/>
              <a:t>اينترنت توانسته به جهت دو ويژگي يعني ذخيره سازي با ظرفيت بالا و امكان انتخاب كاربران و تعامل و ارتباط دو سويه حتي از ماهواره نيز گوي سبقت را بربايد و به گونه‌اي ماهواره را نيز در خود جاي دهد</a:t>
            </a:r>
            <a:r>
              <a:rPr lang="fa-IR"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Scale>
                                      <p:cBhvr>
                                        <p:cTn id="17" dur="1000" decel="50000" fill="hold">
                                          <p:stCondLst>
                                            <p:cond delay="0"/>
                                          </p:stCondLst>
                                        </p:cTn>
                                        <p:tgtEl>
                                          <p:spTgt spid="3">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
                                            <p:bg/>
                                          </p:spTgt>
                                        </p:tgtEl>
                                        <p:attrNameLst>
                                          <p:attrName>ppt_x</p:attrName>
                                          <p:attrName>ppt_y</p:attrName>
                                        </p:attrNameLst>
                                      </p:cBhvr>
                                    </p:animMotion>
                                    <p:animEffect transition="in" filter="fade">
                                      <p:cBhvr>
                                        <p:cTn id="19" dur="1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2" presetClass="entr" presetSubtype="0"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Scale>
                                      <p:cBhvr>
                                        <p:cTn id="24"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3">
                                            <p:txEl>
                                              <p:pRg st="0" end="0"/>
                                            </p:txEl>
                                          </p:spTgt>
                                        </p:tgtEl>
                                        <p:attrNameLst>
                                          <p:attrName>ppt_x</p:attrName>
                                          <p:attrName>ppt_y</p:attrName>
                                        </p:attrNameLst>
                                      </p:cBhvr>
                                    </p:animMotion>
                                    <p:animEffect transition="in" filter="fade">
                                      <p:cBhvr>
                                        <p:cTn id="26" dur="10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Scale>
                                      <p:cBhvr>
                                        <p:cTn id="31"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3">
                                            <p:txEl>
                                              <p:pRg st="1" end="1"/>
                                            </p:txEl>
                                          </p:spTgt>
                                        </p:tgtEl>
                                        <p:attrNameLst>
                                          <p:attrName>ppt_x</p:attrName>
                                          <p:attrName>ppt_y</p:attrName>
                                        </p:attrNameLst>
                                      </p:cBhvr>
                                    </p:animMotion>
                                    <p:animEffect transition="in" filter="fade">
                                      <p:cBhvr>
                                        <p:cTn id="3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274638"/>
            <a:ext cx="6096000" cy="715962"/>
          </a:xfrm>
          <a:solidFill>
            <a:srgbClr val="66FFFF"/>
          </a:solidFill>
          <a:ln>
            <a:solidFill>
              <a:srgbClr val="FF0000"/>
            </a:solidFill>
          </a:ln>
        </p:spPr>
        <p:txBody>
          <a:bodyPr>
            <a:normAutofit fontScale="90000"/>
          </a:bodyPr>
          <a:lstStyle/>
          <a:p>
            <a:pPr algn="ctr"/>
            <a:r>
              <a:rPr lang="fa-IR" dirty="0" smtClean="0"/>
              <a:t>تعامل رسانه ها با یکدیگر</a:t>
            </a:r>
            <a:endParaRPr lang="fa-IR" dirty="0"/>
          </a:p>
        </p:txBody>
      </p:sp>
      <p:sp>
        <p:nvSpPr>
          <p:cNvPr id="3" name="Content Placeholder 2"/>
          <p:cNvSpPr>
            <a:spLocks noGrp="1"/>
          </p:cNvSpPr>
          <p:nvPr>
            <p:ph sz="quarter" idx="1"/>
          </p:nvPr>
        </p:nvSpPr>
        <p:spPr>
          <a:xfrm>
            <a:off x="304800" y="1295400"/>
            <a:ext cx="8382000" cy="5181600"/>
          </a:xfrm>
          <a:gradFill flip="none" rotWithShape="1">
            <a:gsLst>
              <a:gs pos="0">
                <a:srgbClr val="66FFFF">
                  <a:tint val="66000"/>
                  <a:satMod val="160000"/>
                </a:srgbClr>
              </a:gs>
              <a:gs pos="50000">
                <a:srgbClr val="66FFFF">
                  <a:tint val="44500"/>
                  <a:satMod val="160000"/>
                </a:srgbClr>
              </a:gs>
              <a:gs pos="100000">
                <a:srgbClr val="66FFFF">
                  <a:tint val="23500"/>
                  <a:satMod val="160000"/>
                </a:srgbClr>
              </a:gs>
            </a:gsLst>
            <a:lin ang="16200000" scaled="1"/>
            <a:tileRect/>
          </a:gradFill>
          <a:ln>
            <a:solidFill>
              <a:srgbClr val="FF0000"/>
            </a:solidFill>
          </a:ln>
        </p:spPr>
        <p:txBody>
          <a:bodyPr>
            <a:noAutofit/>
          </a:bodyPr>
          <a:lstStyle/>
          <a:p>
            <a:pPr algn="r" rtl="1">
              <a:lnSpc>
                <a:spcPct val="150000"/>
              </a:lnSpc>
              <a:buNone/>
            </a:pPr>
            <a:endParaRPr lang="fa-IR" sz="800" dirty="0" smtClean="0">
              <a:cs typeface="B Titr" pitchFamily="2" charset="-78"/>
            </a:endParaRPr>
          </a:p>
          <a:p>
            <a:pPr algn="r" rtl="1">
              <a:lnSpc>
                <a:spcPct val="150000"/>
              </a:lnSpc>
            </a:pPr>
            <a:r>
              <a:rPr lang="fa-IR" sz="2400" dirty="0" smtClean="0">
                <a:cs typeface="B Titr" pitchFamily="2" charset="-78"/>
              </a:rPr>
              <a:t>در رقابت رسانه ای همواره هر يك به عنوان عنصري زنده و پويا در برابر خطر رقابت مي‌ايستد. مقاومت مي‌كند و در صورت ضرورت با شرايط جدید، انطباق مي‌پذيرد، تا از خطر نابودي برهد. </a:t>
            </a:r>
          </a:p>
          <a:p>
            <a:pPr algn="r" rtl="1">
              <a:lnSpc>
                <a:spcPct val="150000"/>
              </a:lnSpc>
            </a:pPr>
            <a:r>
              <a:rPr lang="fa-IR" sz="2400" dirty="0" smtClean="0">
                <a:cs typeface="B Titr" pitchFamily="2" charset="-78"/>
              </a:rPr>
              <a:t>همانطور كه با پيدايي عكاسي نقاشي از بين نرفت و با پيدايي سينما نيز تئاتر منهدم نگرديد و با آمدن تلويزيون سينما نابود نشد.</a:t>
            </a:r>
          </a:p>
          <a:p>
            <a:pPr algn="r" rtl="1">
              <a:lnSpc>
                <a:spcPct val="150000"/>
              </a:lnSpc>
            </a:pPr>
            <a:r>
              <a:rPr lang="fa-IR" sz="2400" dirty="0" smtClean="0">
                <a:cs typeface="B Titr" pitchFamily="2" charset="-78"/>
              </a:rPr>
              <a:t>در مقايسة ابزارها و رسانه‌ها با يكديگر نتيجه مي‌گيريم كه: اولاً‌؛ تمامي آن‌ها از محدوديت و ظرفيت نسبي برخوردارند و ثانياً؛ علي‌رغم رقابت با هم هيچ‌كدام از عرصه ارتباطات كاملاً حذف نمي‌شوند.</a:t>
            </a:r>
            <a:endParaRPr lang="en-US" sz="2400" dirty="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1000" fill="hold"/>
                                        <p:tgtEl>
                                          <p:spTgt spid="3">
                                            <p:bg/>
                                          </p:spTgt>
                                        </p:tgtEl>
                                        <p:attrNameLst>
                                          <p:attrName>ppt_w</p:attrName>
                                        </p:attrNameLst>
                                      </p:cBhvr>
                                      <p:tavLst>
                                        <p:tav tm="0">
                                          <p:val>
                                            <p:fltVal val="0"/>
                                          </p:val>
                                        </p:tav>
                                        <p:tav tm="100000">
                                          <p:val>
                                            <p:strVal val="#ppt_w"/>
                                          </p:val>
                                        </p:tav>
                                      </p:tavLst>
                                    </p:anim>
                                    <p:anim calcmode="lin" valueType="num">
                                      <p:cBhvr>
                                        <p:cTn id="16" dur="1000" fill="hold"/>
                                        <p:tgtEl>
                                          <p:spTgt spid="3">
                                            <p:bg/>
                                          </p:spTgt>
                                        </p:tgtEl>
                                        <p:attrNameLst>
                                          <p:attrName>ppt_h</p:attrName>
                                        </p:attrNameLst>
                                      </p:cBhvr>
                                      <p:tavLst>
                                        <p:tav tm="0">
                                          <p:val>
                                            <p:fltVal val="0"/>
                                          </p:val>
                                        </p:tav>
                                        <p:tav tm="100000">
                                          <p:val>
                                            <p:strVal val="#ppt_h"/>
                                          </p:val>
                                        </p:tav>
                                      </p:tavLst>
                                    </p:anim>
                                    <p:anim calcmode="lin" valueType="num">
                                      <p:cBhvr>
                                        <p:cTn id="17" dur="1000" fill="hold"/>
                                        <p:tgtEl>
                                          <p:spTgt spid="3">
                                            <p:bg/>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bg/>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297</TotalTime>
  <Words>1366</Words>
  <Application>Microsoft Office PowerPoint</Application>
  <PresentationFormat>On-screen Show (4:3)</PresentationFormat>
  <Paragraphs>106</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Equity</vt:lpstr>
      <vt:lpstr>Slide 1</vt:lpstr>
      <vt:lpstr>جلسه هفتم</vt:lpstr>
      <vt:lpstr>ویژگی های ذاتی رسانه ها</vt:lpstr>
      <vt:lpstr>ویژگی های رسانه‌هاي مكتوب</vt:lpstr>
      <vt:lpstr>ویژگی های رسانه رادیو(مزیت ها)</vt:lpstr>
      <vt:lpstr>ویژگی های رسانه رادیو(محدودیت ها)</vt:lpstr>
      <vt:lpstr>ویژگی های رسانه های دیداری</vt:lpstr>
      <vt:lpstr> مقایسه ویژگی های سينما و تئاتر</vt:lpstr>
      <vt:lpstr> ویژگی های رسانه سينما</vt:lpstr>
      <vt:lpstr>ويژگي‌هاي رسانه تلوزيون</vt:lpstr>
      <vt:lpstr>مزيت‌ها رسانه تلويزيون</vt:lpstr>
      <vt:lpstr>محدوديت‌هاي رسانه تلويزيون</vt:lpstr>
      <vt:lpstr>ویژگی های ماهواره و اينترنت</vt:lpstr>
      <vt:lpstr>تعامل رسانه ها با یکدیگر</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amozesh</cp:lastModifiedBy>
  <cp:revision>45</cp:revision>
  <dcterms:created xsi:type="dcterms:W3CDTF">2006-08-16T00:00:00Z</dcterms:created>
  <dcterms:modified xsi:type="dcterms:W3CDTF">2010-04-29T02:36:18Z</dcterms:modified>
</cp:coreProperties>
</file>