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9" r:id="rId1"/>
  </p:sldMasterIdLst>
  <p:notesMasterIdLst>
    <p:notesMasterId r:id="rId3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sz="5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sz="5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sz="5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sz="5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sz="5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5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sz="5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sz="5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sz="54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003300"/>
    <a:srgbClr val="00336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410" autoAdjust="0"/>
    <p:restoredTop sz="94747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fld id="{DA739D73-1B4F-4729-9FBC-9CCB8168D57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6590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DB3C16B-4753-4AFF-82B2-35E8E6226C0E}" type="slidenum">
              <a:rPr lang="ar-SA"/>
              <a:pPr/>
              <a:t>1</a:t>
            </a:fld>
            <a:endParaRPr lang="en-US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w="12699" cap="flat">
            <a:solidFill>
              <a:schemeClr val="tx1"/>
            </a:solidFill>
          </a:ln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CC23C54-D9C7-4E23-AB84-42AFB0589844}" type="slidenum">
              <a:rPr lang="ar-SA"/>
              <a:pPr/>
              <a:t>2</a:t>
            </a:fld>
            <a:endParaRPr lang="en-US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2B3957-F146-4FE7-A64F-6A63AFA7F439}" type="slidenum">
              <a:rPr lang="ar-SA"/>
              <a:pPr/>
              <a:t>3</a:t>
            </a:fld>
            <a:endParaRPr lang="en-US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8537985-7AEB-418B-85F2-71FC682DF103}" type="slidenum">
              <a:rPr lang="ar-SA"/>
              <a:pPr/>
              <a:t>4</a:t>
            </a:fld>
            <a:endParaRPr lang="en-US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01DD60-1D7D-4602-8CB4-2A51FA0B1187}" type="slidenum">
              <a:rPr lang="ar-SA"/>
              <a:pPr/>
              <a:t>5</a:t>
            </a:fld>
            <a:endParaRPr 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6F391AF-499F-4282-A729-2677F1E5C5B0}" type="slidenum">
              <a:rPr lang="ar-SA"/>
              <a:pPr/>
              <a:t>6</a:t>
            </a:fld>
            <a:endParaRPr lang="en-US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2974F4-F775-4139-85FF-4BB4DE1BE4F1}" type="slidenum">
              <a:rPr lang="ar-SA"/>
              <a:pPr/>
              <a:t>7</a:t>
            </a:fld>
            <a:endParaRPr lang="en-US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D82EAC-075A-42F3-9B23-7BD1B399467C}" type="slidenum">
              <a:rPr lang="ar-SA"/>
              <a:pPr/>
              <a:t>8</a:t>
            </a:fld>
            <a:endParaRPr lang="en-US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3A1AB33-0455-4D23-85D5-08122053067C}" type="slidenum">
              <a:rPr lang="ar-SA"/>
              <a:pPr/>
              <a:t>9</a:t>
            </a:fld>
            <a:endParaRPr lang="en-US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FD8235-E689-4F89-ABCB-BB471BB348C7}" type="slidenum">
              <a:rPr lang="ar-SA"/>
              <a:pPr/>
              <a:t>10</a:t>
            </a:fld>
            <a:endParaRPr lang="en-US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A62ABD-E8D8-4508-86E5-01BCB2418208}" type="slidenum">
              <a:rPr lang="ar-SA"/>
              <a:pPr/>
              <a:t>11</a:t>
            </a:fld>
            <a:endParaRPr lang="en-US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32EF9F-F73B-4A60-A035-564B5DEA7F2D}" type="slidenum">
              <a:rPr lang="ar-SA"/>
              <a:pPr/>
              <a:t>12</a:t>
            </a:fld>
            <a:endParaRPr lang="en-US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6F1356-2CAD-4AD7-BA85-180103818BD9}" type="slidenum">
              <a:rPr lang="ar-SA"/>
              <a:pPr/>
              <a:t>13</a:t>
            </a:fld>
            <a:endParaRPr 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F8D624-1149-4776-86AD-7385B3820F83}" type="slidenum">
              <a:rPr lang="ar-SA"/>
              <a:pPr/>
              <a:t>14</a:t>
            </a:fld>
            <a:endParaRPr lang="en-US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A583C2-6102-45ED-B9D7-997A3D64B875}" type="slidenum">
              <a:rPr lang="ar-SA"/>
              <a:pPr/>
              <a:t>15</a:t>
            </a:fld>
            <a:endParaRPr lang="en-US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40F870C-FCC5-4F0B-9EEA-934358065F57}" type="slidenum">
              <a:rPr lang="ar-SA"/>
              <a:pPr/>
              <a:t>16</a:t>
            </a:fld>
            <a:endParaRPr lang="en-US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A9EFB86-5DB6-4786-9C35-9123A22CB674}" type="slidenum">
              <a:rPr lang="ar-SA"/>
              <a:pPr/>
              <a:t>17</a:t>
            </a:fld>
            <a:endParaRPr lang="en-US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D11CA55-427A-4BBD-A5BD-FD5F0EFC161E}" type="slidenum">
              <a:rPr lang="ar-SA"/>
              <a:pPr/>
              <a:t>18</a:t>
            </a:fld>
            <a:endParaRPr lang="en-US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B159A3-1405-4AA3-A2CC-0B828532D099}" type="slidenum">
              <a:rPr lang="ar-SA"/>
              <a:pPr/>
              <a:t>19</a:t>
            </a:fld>
            <a:endParaRPr lang="en-US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fa-IR" sz="800" smtClean="0"/>
          </a:p>
          <a:p>
            <a:pPr eaLnBrk="1" hangingPunct="1">
              <a:lnSpc>
                <a:spcPct val="80000"/>
              </a:lnSpc>
            </a:pPr>
            <a:endParaRPr lang="en-US" sz="800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13DFBE-95EE-4BE0-B25D-BEFCE41B6AF3}" type="slidenum">
              <a:rPr lang="ar-SA"/>
              <a:pPr/>
              <a:t>20</a:t>
            </a:fld>
            <a:endParaRPr lang="en-US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4538F1-09A5-4115-9022-275ED9394DE5}" type="slidenum">
              <a:rPr lang="ar-SA"/>
              <a:pPr/>
              <a:t>21</a:t>
            </a:fld>
            <a:endParaRPr lang="en-US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D64D68-4392-49D6-A569-C1E4FD8F33EE}" type="slidenum">
              <a:rPr lang="ar-SA"/>
              <a:pPr/>
              <a:t>22</a:t>
            </a:fld>
            <a:endParaRPr lang="en-US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A32BEB-AE31-4BDC-980C-AE9285326106}" type="slidenum">
              <a:rPr lang="ar-SA"/>
              <a:pPr/>
              <a:t>23</a:t>
            </a:fld>
            <a:endParaRPr lang="en-US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E7D314-DE43-4635-A30F-76E5F358C50C}" type="slidenum">
              <a:rPr lang="ar-SA"/>
              <a:pPr/>
              <a:t>24</a:t>
            </a:fld>
            <a:endParaRPr lang="en-US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80B947C-DF71-44F5-8989-0E7B66F8FAE5}" type="slidenum">
              <a:rPr lang="ar-SA"/>
              <a:pPr/>
              <a:t>25</a:t>
            </a:fld>
            <a:endParaRPr lang="en-US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3867D1E-ED55-4086-8CBF-47AB6271D142}" type="slidenum">
              <a:rPr lang="ar-SA"/>
              <a:pPr/>
              <a:t>26</a:t>
            </a:fld>
            <a:endParaRPr lang="en-US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037C40-FBBA-4DD1-A64B-F6D3EF2EF6F7}" type="slidenum">
              <a:rPr lang="ar-SA"/>
              <a:pPr/>
              <a:t>27</a:t>
            </a:fld>
            <a:endParaRPr lang="en-US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B26EA0-25EB-41C2-A8B3-92F0D7920757}" type="slidenum">
              <a:rPr lang="ar-SA"/>
              <a:pPr/>
              <a:t>28</a:t>
            </a:fld>
            <a:endParaRPr lang="en-US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AEB8A0D-A168-45A0-9ADB-420C7106A281}" type="slidenum">
              <a:rPr lang="ar-SA"/>
              <a:pPr/>
              <a:t>29</a:t>
            </a:fld>
            <a:endParaRPr lang="en-US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7AA668-3830-4C9D-A8EE-6E9ECF713334}" type="slidenum">
              <a:rPr lang="ar-SA"/>
              <a:pPr/>
              <a:t>30</a:t>
            </a:fld>
            <a:endParaRPr lang="en-US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214E2C-9C1D-4D96-AFAD-A0F4D6930FBE}" type="slidenum">
              <a:rPr lang="ar-SA"/>
              <a:pPr/>
              <a:t>31</a:t>
            </a:fld>
            <a:endParaRPr lang="en-US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0"/>
              <a:ext cx="5758" cy="1043"/>
            </a:xfrm>
            <a:custGeom>
              <a:avLst/>
              <a:gdLst/>
              <a:ahLst/>
              <a:cxnLst>
                <a:cxn ang="0">
                  <a:pos x="5740" y="1043"/>
                </a:cxn>
                <a:cxn ang="0">
                  <a:pos x="0" y="1043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1043"/>
                </a:cxn>
                <a:cxn ang="0">
                  <a:pos x="5740" y="1043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a-IR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7" name="Freeform 5"/>
              <p:cNvSpPr>
                <a:spLocks/>
              </p:cNvSpPr>
              <p:nvPr/>
            </p:nvSpPr>
            <p:spPr bwMode="hidden">
              <a:xfrm>
                <a:off x="1" y="104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" name="Freeform 6"/>
              <p:cNvSpPr>
                <a:spLocks/>
              </p:cNvSpPr>
              <p:nvPr/>
            </p:nvSpPr>
            <p:spPr bwMode="hidden">
              <a:xfrm>
                <a:off x="0" y="3988"/>
                <a:ext cx="5758" cy="42"/>
              </a:xfrm>
              <a:custGeom>
                <a:avLst/>
                <a:gdLst/>
                <a:ahLst/>
                <a:cxnLst>
                  <a:cxn ang="0">
                    <a:pos x="0" y="42"/>
                  </a:cxn>
                  <a:cxn ang="0">
                    <a:pos x="5740" y="42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0" y="42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9" name="Freeform 7"/>
              <p:cNvSpPr>
                <a:spLocks/>
              </p:cNvSpPr>
              <p:nvPr/>
            </p:nvSpPr>
            <p:spPr bwMode="hidden">
              <a:xfrm>
                <a:off x="0" y="3665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10" name="Freeform 8"/>
              <p:cNvSpPr>
                <a:spLocks/>
              </p:cNvSpPr>
              <p:nvPr/>
            </p:nvSpPr>
            <p:spPr bwMode="hidden">
              <a:xfrm>
                <a:off x="0" y="3364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11" name="Freeform 9"/>
              <p:cNvSpPr>
                <a:spLocks/>
              </p:cNvSpPr>
              <p:nvPr/>
            </p:nvSpPr>
            <p:spPr bwMode="hidden">
              <a:xfrm>
                <a:off x="0" y="3105"/>
                <a:ext cx="5758" cy="31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12" name="Freeform 10"/>
              <p:cNvSpPr>
                <a:spLocks/>
              </p:cNvSpPr>
              <p:nvPr/>
            </p:nvSpPr>
            <p:spPr bwMode="hidden">
              <a:xfrm>
                <a:off x="0" y="2859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13" name="Freeform 11"/>
              <p:cNvSpPr>
                <a:spLocks/>
              </p:cNvSpPr>
              <p:nvPr/>
            </p:nvSpPr>
            <p:spPr bwMode="hidden">
              <a:xfrm>
                <a:off x="0" y="264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14" name="Freeform 12"/>
              <p:cNvSpPr>
                <a:spLocks/>
              </p:cNvSpPr>
              <p:nvPr/>
            </p:nvSpPr>
            <p:spPr bwMode="hidden">
              <a:xfrm>
                <a:off x="0" y="2433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15" name="Freeform 13"/>
              <p:cNvSpPr>
                <a:spLocks/>
              </p:cNvSpPr>
              <p:nvPr/>
            </p:nvSpPr>
            <p:spPr bwMode="hidden">
              <a:xfrm>
                <a:off x="0" y="2259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16" name="Freeform 14"/>
              <p:cNvSpPr>
                <a:spLocks/>
              </p:cNvSpPr>
              <p:nvPr/>
            </p:nvSpPr>
            <p:spPr bwMode="hidden">
              <a:xfrm>
                <a:off x="0" y="209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17" name="Freeform 15"/>
              <p:cNvSpPr>
                <a:spLocks/>
              </p:cNvSpPr>
              <p:nvPr/>
            </p:nvSpPr>
            <p:spPr bwMode="hidden">
              <a:xfrm>
                <a:off x="0" y="192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18" name="Freeform 16"/>
              <p:cNvSpPr>
                <a:spLocks/>
              </p:cNvSpPr>
              <p:nvPr/>
            </p:nvSpPr>
            <p:spPr bwMode="hidden">
              <a:xfrm>
                <a:off x="0" y="1645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19" name="Freeform 17"/>
              <p:cNvSpPr>
                <a:spLocks/>
              </p:cNvSpPr>
              <p:nvPr/>
            </p:nvSpPr>
            <p:spPr bwMode="hidden">
              <a:xfrm>
                <a:off x="0" y="177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20" name="Freeform 18"/>
              <p:cNvSpPr>
                <a:spLocks/>
              </p:cNvSpPr>
              <p:nvPr/>
            </p:nvSpPr>
            <p:spPr bwMode="hidden">
              <a:xfrm>
                <a:off x="0" y="1520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21" name="Freeform 19"/>
              <p:cNvSpPr>
                <a:spLocks/>
              </p:cNvSpPr>
              <p:nvPr/>
            </p:nvSpPr>
            <p:spPr bwMode="hidden">
              <a:xfrm>
                <a:off x="0" y="1394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22" name="Freeform 20"/>
              <p:cNvSpPr>
                <a:spLocks/>
              </p:cNvSpPr>
              <p:nvPr/>
            </p:nvSpPr>
            <p:spPr bwMode="hidden">
              <a:xfrm>
                <a:off x="0" y="128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23" name="Freeform 21"/>
              <p:cNvSpPr>
                <a:spLocks/>
              </p:cNvSpPr>
              <p:nvPr/>
            </p:nvSpPr>
            <p:spPr bwMode="hidden">
              <a:xfrm>
                <a:off x="0" y="117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24" name="Freeform 22"/>
              <p:cNvSpPr>
                <a:spLocks/>
              </p:cNvSpPr>
              <p:nvPr/>
            </p:nvSpPr>
            <p:spPr bwMode="hidden">
              <a:xfrm>
                <a:off x="0" y="2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25" name="Freeform 23"/>
              <p:cNvSpPr>
                <a:spLocks/>
              </p:cNvSpPr>
              <p:nvPr/>
            </p:nvSpPr>
            <p:spPr bwMode="hidden">
              <a:xfrm>
                <a:off x="0" y="186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26" name="Freeform 24"/>
              <p:cNvSpPr>
                <a:spLocks/>
              </p:cNvSpPr>
              <p:nvPr/>
            </p:nvSpPr>
            <p:spPr bwMode="hidden">
              <a:xfrm>
                <a:off x="0" y="475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27" name="Freeform 25"/>
              <p:cNvSpPr>
                <a:spLocks/>
              </p:cNvSpPr>
              <p:nvPr/>
            </p:nvSpPr>
            <p:spPr bwMode="hidden">
              <a:xfrm>
                <a:off x="0" y="337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28" name="Freeform 26"/>
              <p:cNvSpPr>
                <a:spLocks/>
              </p:cNvSpPr>
              <p:nvPr/>
            </p:nvSpPr>
            <p:spPr bwMode="hidden">
              <a:xfrm>
                <a:off x="0" y="60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hidden">
              <a:xfrm>
                <a:off x="0" y="72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hidden">
              <a:xfrm>
                <a:off x="0" y="841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31" name="Freeform 29"/>
              <p:cNvSpPr>
                <a:spLocks/>
              </p:cNvSpPr>
              <p:nvPr/>
            </p:nvSpPr>
            <p:spPr bwMode="hidden">
              <a:xfrm>
                <a:off x="0" y="943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grpSp>
            <p:nvGrpSpPr>
              <p:cNvPr id="32" name="Group 30"/>
              <p:cNvGrpSpPr>
                <a:grpSpLocks/>
              </p:cNvGrpSpPr>
              <p:nvPr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54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55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31" y="1043"/>
                    </a:cxn>
                    <a:cxn ang="0">
                      <a:pos x="155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113" y="1043"/>
                    </a:cxn>
                    <a:cxn ang="0">
                      <a:pos x="131" y="1043"/>
                    </a:cxn>
                    <a:cxn ang="0">
                      <a:pos x="131" y="104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56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221" y="1043"/>
                    </a:cxn>
                    <a:cxn ang="0">
                      <a:pos x="239" y="1043"/>
                    </a:cxn>
                    <a:cxn ang="0">
                      <a:pos x="36" y="0"/>
                    </a:cxn>
                    <a:cxn ang="0">
                      <a:pos x="0" y="0"/>
                    </a:cxn>
                    <a:cxn ang="0">
                      <a:pos x="203" y="1043"/>
                    </a:cxn>
                    <a:cxn ang="0">
                      <a:pos x="221" y="1043"/>
                    </a:cxn>
                    <a:cxn ang="0">
                      <a:pos x="221" y="104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57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/>
                  <a:ahLst/>
                  <a:cxnLst>
                    <a:cxn ang="0">
                      <a:pos x="334" y="1043"/>
                    </a:cxn>
                    <a:cxn ang="0">
                      <a:pos x="352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311" y="1043"/>
                    </a:cxn>
                    <a:cxn ang="0">
                      <a:pos x="334" y="1043"/>
                    </a:cxn>
                    <a:cxn ang="0">
                      <a:pos x="334" y="104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58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/>
                  <a:ahLst/>
                  <a:cxnLst>
                    <a:cxn ang="0">
                      <a:pos x="425" y="1043"/>
                    </a:cxn>
                    <a:cxn ang="0">
                      <a:pos x="449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407" y="1043"/>
                    </a:cxn>
                    <a:cxn ang="0">
                      <a:pos x="425" y="1043"/>
                    </a:cxn>
                    <a:cxn ang="0">
                      <a:pos x="425" y="104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59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/>
                  <a:ahLst/>
                  <a:cxnLst>
                    <a:cxn ang="0">
                      <a:pos x="520" y="1043"/>
                    </a:cxn>
                    <a:cxn ang="0">
                      <a:pos x="538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496" y="1043"/>
                    </a:cxn>
                    <a:cxn ang="0">
                      <a:pos x="520" y="1043"/>
                    </a:cxn>
                    <a:cxn ang="0">
                      <a:pos x="520" y="104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60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622" y="1043"/>
                    </a:cxn>
                    <a:cxn ang="0">
                      <a:pos x="640" y="1043"/>
                    </a:cxn>
                    <a:cxn ang="0">
                      <a:pos x="48" y="0"/>
                    </a:cxn>
                    <a:cxn ang="0">
                      <a:pos x="0" y="0"/>
                    </a:cxn>
                    <a:cxn ang="0">
                      <a:pos x="598" y="1043"/>
                    </a:cxn>
                    <a:cxn ang="0">
                      <a:pos x="622" y="1043"/>
                    </a:cxn>
                    <a:cxn ang="0">
                      <a:pos x="622" y="104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61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/>
                  <a:ahLst/>
                  <a:cxnLst>
                    <a:cxn ang="0">
                      <a:pos x="604" y="935"/>
                    </a:cxn>
                    <a:cxn ang="0">
                      <a:pos x="628" y="935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580" y="935"/>
                    </a:cxn>
                    <a:cxn ang="0">
                      <a:pos x="604" y="935"/>
                    </a:cxn>
                    <a:cxn ang="0">
                      <a:pos x="604" y="935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62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155" y="0"/>
                    </a:cxn>
                    <a:cxn ang="0">
                      <a:pos x="114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63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36" y="1043"/>
                    </a:cxn>
                    <a:cxn ang="0">
                      <a:pos x="239" y="0"/>
                    </a:cxn>
                    <a:cxn ang="0">
                      <a:pos x="203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64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/>
                  <a:ahLst/>
                  <a:cxnLst>
                    <a:cxn ang="0">
                      <a:pos x="24" y="1043"/>
                    </a:cxn>
                    <a:cxn ang="0">
                      <a:pos x="42" y="1043"/>
                    </a:cxn>
                    <a:cxn ang="0">
                      <a:pos x="358" y="0"/>
                    </a:cxn>
                    <a:cxn ang="0">
                      <a:pos x="317" y="0"/>
                    </a:cxn>
                    <a:cxn ang="0">
                      <a:pos x="0" y="1043"/>
                    </a:cxn>
                    <a:cxn ang="0">
                      <a:pos x="24" y="1043"/>
                    </a:cxn>
                    <a:cxn ang="0">
                      <a:pos x="24" y="104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65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1" y="1043"/>
                    </a:cxn>
                    <a:cxn ang="0">
                      <a:pos x="448" y="0"/>
                    </a:cxn>
                    <a:cxn ang="0">
                      <a:pos x="406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66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539" y="0"/>
                    </a:cxn>
                    <a:cxn ang="0">
                      <a:pos x="497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67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640" y="0"/>
                    </a:cxn>
                    <a:cxn ang="0">
                      <a:pos x="592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68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/>
                  <a:ahLst/>
                  <a:cxnLst>
                    <a:cxn ang="0">
                      <a:pos x="24" y="995"/>
                    </a:cxn>
                    <a:cxn ang="0">
                      <a:pos x="48" y="995"/>
                    </a:cxn>
                    <a:cxn ang="0">
                      <a:pos x="670" y="72"/>
                    </a:cxn>
                    <a:cxn ang="0">
                      <a:pos x="670" y="0"/>
                    </a:cxn>
                    <a:cxn ang="0">
                      <a:pos x="0" y="995"/>
                    </a:cxn>
                    <a:cxn ang="0">
                      <a:pos x="24" y="995"/>
                    </a:cxn>
                    <a:cxn ang="0">
                      <a:pos x="24" y="995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</p:grpSp>
          <p:grpSp>
            <p:nvGrpSpPr>
              <p:cNvPr id="33" name="Group 46"/>
              <p:cNvGrpSpPr>
                <a:grpSpLocks/>
              </p:cNvGrpSpPr>
              <p:nvPr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52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/>
                  <a:ahLst/>
                  <a:cxnLst>
                    <a:cxn ang="0">
                      <a:pos x="281" y="426"/>
                    </a:cxn>
                    <a:cxn ang="0">
                      <a:pos x="305" y="426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251" y="426"/>
                    </a:cxn>
                    <a:cxn ang="0">
                      <a:pos x="281" y="426"/>
                    </a:cxn>
                    <a:cxn ang="0">
                      <a:pos x="281" y="426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53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/>
                  <a:ahLst/>
                  <a:cxnLst>
                    <a:cxn ang="0">
                      <a:pos x="24" y="486"/>
                    </a:cxn>
                    <a:cxn ang="0">
                      <a:pos x="48" y="486"/>
                    </a:cxn>
                    <a:cxn ang="0">
                      <a:pos x="347" y="72"/>
                    </a:cxn>
                    <a:cxn ang="0">
                      <a:pos x="347" y="0"/>
                    </a:cxn>
                    <a:cxn ang="0">
                      <a:pos x="0" y="486"/>
                    </a:cxn>
                    <a:cxn ang="0">
                      <a:pos x="24" y="486"/>
                    </a:cxn>
                    <a:cxn ang="0">
                      <a:pos x="24" y="486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</p:grpSp>
          <p:grpSp>
            <p:nvGrpSpPr>
              <p:cNvPr id="34" name="Group 49"/>
              <p:cNvGrpSpPr>
                <a:grpSpLocks/>
              </p:cNvGrpSpPr>
              <p:nvPr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43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44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/>
                  <a:ahLst/>
                  <a:cxnLst>
                    <a:cxn ang="0">
                      <a:pos x="376" y="0"/>
                    </a:cxn>
                    <a:cxn ang="0">
                      <a:pos x="358" y="0"/>
                    </a:cxn>
                    <a:cxn ang="0">
                      <a:pos x="0" y="3273"/>
                    </a:cxn>
                    <a:cxn ang="0">
                      <a:pos x="41" y="3273"/>
                    </a:cxn>
                    <a:cxn ang="0">
                      <a:pos x="400" y="0"/>
                    </a:cxn>
                    <a:cxn ang="0">
                      <a:pos x="376" y="0"/>
                    </a:cxn>
                    <a:cxn ang="0">
                      <a:pos x="376" y="0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45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657" y="0"/>
                    </a:cxn>
                    <a:cxn ang="0">
                      <a:pos x="639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675" y="0"/>
                    </a:cxn>
                    <a:cxn ang="0">
                      <a:pos x="657" y="0"/>
                    </a:cxn>
                    <a:cxn ang="0">
                      <a:pos x="657" y="0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46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/>
                  <a:ahLst/>
                  <a:cxnLst>
                    <a:cxn ang="0">
                      <a:pos x="1013" y="0"/>
                    </a:cxn>
                    <a:cxn ang="0">
                      <a:pos x="990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031" y="4"/>
                    </a:cxn>
                    <a:cxn ang="0">
                      <a:pos x="1013" y="0"/>
                    </a:cxn>
                    <a:cxn ang="0">
                      <a:pos x="1013" y="0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47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/>
                  <a:ahLst/>
                  <a:cxnLst>
                    <a:cxn ang="0">
                      <a:pos x="1296" y="0"/>
                    </a:cxn>
                    <a:cxn ang="0">
                      <a:pos x="1278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319" y="5"/>
                    </a:cxn>
                    <a:cxn ang="0">
                      <a:pos x="1296" y="0"/>
                    </a:cxn>
                    <a:cxn ang="0">
                      <a:pos x="1296" y="0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48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359" y="3273"/>
                    </a:cxn>
                    <a:cxn ang="0">
                      <a:pos x="401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49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640" y="3273"/>
                    </a:cxn>
                    <a:cxn ang="0">
                      <a:pos x="675" y="3273"/>
                    </a:cxn>
                    <a:cxn ang="0">
                      <a:pos x="36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50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0" y="5"/>
                    </a:cxn>
                    <a:cxn ang="0">
                      <a:pos x="994" y="3280"/>
                    </a:cxn>
                    <a:cxn ang="0">
                      <a:pos x="1036" y="3280"/>
                    </a:cxn>
                    <a:cxn ang="0">
                      <a:pos x="41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51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/>
                  <a:ahLst/>
                  <a:cxnLst>
                    <a:cxn ang="0">
                      <a:pos x="20" y="0"/>
                    </a:cxn>
                    <a:cxn ang="0">
                      <a:pos x="0" y="7"/>
                    </a:cxn>
                    <a:cxn ang="0">
                      <a:pos x="1285" y="3280"/>
                    </a:cxn>
                    <a:cxn ang="0">
                      <a:pos x="1327" y="3280"/>
                    </a:cxn>
                    <a:cxn ang="0">
                      <a:pos x="43" y="0"/>
                    </a:cxn>
                    <a:cxn ang="0">
                      <a:pos x="20" y="0"/>
                    </a:cxn>
                    <a:cxn ang="0">
                      <a:pos x="20" y="0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</p:grpSp>
          <p:sp>
            <p:nvSpPr>
              <p:cNvPr id="35" name="Freeform 59"/>
              <p:cNvSpPr>
                <a:spLocks/>
              </p:cNvSpPr>
              <p:nvPr/>
            </p:nvSpPr>
            <p:spPr bwMode="hidden">
              <a:xfrm>
                <a:off x="0" y="1039"/>
                <a:ext cx="1254" cy="2632"/>
              </a:xfrm>
              <a:custGeom>
                <a:avLst/>
                <a:gdLst/>
                <a:ahLst/>
                <a:cxnLst>
                  <a:cxn ang="0">
                    <a:pos x="1236" y="0"/>
                  </a:cxn>
                  <a:cxn ang="0">
                    <a:pos x="1212" y="0"/>
                  </a:cxn>
                  <a:cxn ang="0">
                    <a:pos x="0" y="2542"/>
                  </a:cxn>
                  <a:cxn ang="0">
                    <a:pos x="0" y="2632"/>
                  </a:cxn>
                  <a:cxn ang="0">
                    <a:pos x="1254" y="7"/>
                  </a:cxn>
                  <a:cxn ang="0">
                    <a:pos x="1236" y="0"/>
                  </a:cxn>
                  <a:cxn ang="0">
                    <a:pos x="1236" y="0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36" name="Freeform 60"/>
              <p:cNvSpPr>
                <a:spLocks/>
              </p:cNvSpPr>
              <p:nvPr/>
            </p:nvSpPr>
            <p:spPr bwMode="hidden">
              <a:xfrm>
                <a:off x="0" y="1039"/>
                <a:ext cx="948" cy="1676"/>
              </a:xfrm>
              <a:custGeom>
                <a:avLst/>
                <a:gdLst/>
                <a:ahLst/>
                <a:cxnLst>
                  <a:cxn ang="0">
                    <a:pos x="930" y="0"/>
                  </a:cxn>
                  <a:cxn ang="0">
                    <a:pos x="906" y="0"/>
                  </a:cxn>
                  <a:cxn ang="0">
                    <a:pos x="0" y="1593"/>
                  </a:cxn>
                  <a:cxn ang="0">
                    <a:pos x="0" y="1676"/>
                  </a:cxn>
                  <a:cxn ang="0">
                    <a:pos x="948" y="5"/>
                  </a:cxn>
                  <a:cxn ang="0">
                    <a:pos x="930" y="0"/>
                  </a:cxn>
                  <a:cxn ang="0">
                    <a:pos x="930" y="0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37" name="Freeform 61"/>
              <p:cNvSpPr>
                <a:spLocks/>
              </p:cNvSpPr>
              <p:nvPr/>
            </p:nvSpPr>
            <p:spPr bwMode="hidden">
              <a:xfrm>
                <a:off x="0" y="1039"/>
                <a:ext cx="629" cy="937"/>
              </a:xfrm>
              <a:custGeom>
                <a:avLst/>
                <a:gdLst/>
                <a:ahLst/>
                <a:cxnLst>
                  <a:cxn ang="0">
                    <a:pos x="606" y="0"/>
                  </a:cxn>
                  <a:cxn ang="0">
                    <a:pos x="582" y="0"/>
                  </a:cxn>
                  <a:cxn ang="0">
                    <a:pos x="0" y="871"/>
                  </a:cxn>
                  <a:cxn ang="0">
                    <a:pos x="0" y="937"/>
                  </a:cxn>
                  <a:cxn ang="0">
                    <a:pos x="629" y="4"/>
                  </a:cxn>
                  <a:cxn ang="0">
                    <a:pos x="606" y="0"/>
                  </a:cxn>
                  <a:cxn ang="0">
                    <a:pos x="606" y="0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38" name="Freeform 62"/>
              <p:cNvSpPr>
                <a:spLocks/>
              </p:cNvSpPr>
              <p:nvPr/>
            </p:nvSpPr>
            <p:spPr bwMode="hidden">
              <a:xfrm>
                <a:off x="0" y="1039"/>
                <a:ext cx="305" cy="427"/>
              </a:xfrm>
              <a:custGeom>
                <a:avLst/>
                <a:gdLst/>
                <a:ahLst/>
                <a:cxnLst>
                  <a:cxn ang="0">
                    <a:pos x="282" y="0"/>
                  </a:cxn>
                  <a:cxn ang="0">
                    <a:pos x="252" y="0"/>
                  </a:cxn>
                  <a:cxn ang="0">
                    <a:pos x="0" y="361"/>
                  </a:cxn>
                  <a:cxn ang="0">
                    <a:pos x="0" y="427"/>
                  </a:cxn>
                  <a:cxn ang="0">
                    <a:pos x="305" y="5"/>
                  </a:cxn>
                  <a:cxn ang="0">
                    <a:pos x="282" y="0"/>
                  </a:cxn>
                  <a:cxn ang="0">
                    <a:pos x="282" y="0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39" name="Freeform 63"/>
              <p:cNvSpPr>
                <a:spLocks/>
              </p:cNvSpPr>
              <p:nvPr/>
            </p:nvSpPr>
            <p:spPr bwMode="hidden">
              <a:xfrm>
                <a:off x="4481" y="1039"/>
                <a:ext cx="1277" cy="2686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17" y="0"/>
                  </a:cxn>
                  <a:cxn ang="0">
                    <a:pos x="0" y="4"/>
                  </a:cxn>
                  <a:cxn ang="0">
                    <a:pos x="1277" y="2686"/>
                  </a:cxn>
                  <a:cxn ang="0">
                    <a:pos x="1277" y="2596"/>
                  </a:cxn>
                  <a:cxn ang="0">
                    <a:pos x="41" y="0"/>
                  </a:cxn>
                  <a:cxn ang="0">
                    <a:pos x="41" y="0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40" name="Freeform 64"/>
              <p:cNvSpPr>
                <a:spLocks/>
              </p:cNvSpPr>
              <p:nvPr/>
            </p:nvSpPr>
            <p:spPr bwMode="hidden">
              <a:xfrm>
                <a:off x="4770" y="1039"/>
                <a:ext cx="988" cy="173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7"/>
                  </a:cxn>
                  <a:cxn ang="0">
                    <a:pos x="988" y="1730"/>
                  </a:cxn>
                  <a:cxn ang="0">
                    <a:pos x="988" y="1653"/>
                  </a:cxn>
                  <a:cxn ang="0">
                    <a:pos x="40" y="0"/>
                  </a:cxn>
                  <a:cxn ang="0">
                    <a:pos x="16" y="0"/>
                  </a:cxn>
                  <a:cxn ang="0">
                    <a:pos x="16" y="0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41" name="Freeform 65"/>
              <p:cNvSpPr>
                <a:spLocks/>
              </p:cNvSpPr>
              <p:nvPr/>
            </p:nvSpPr>
            <p:spPr bwMode="hidden">
              <a:xfrm>
                <a:off x="5088" y="1039"/>
                <a:ext cx="670" cy="99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4"/>
                  </a:cxn>
                  <a:cxn ang="0">
                    <a:pos x="670" y="997"/>
                  </a:cxn>
                  <a:cxn ang="0">
                    <a:pos x="670" y="92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42" name="Freeform 66"/>
              <p:cNvSpPr>
                <a:spLocks/>
              </p:cNvSpPr>
              <p:nvPr/>
            </p:nvSpPr>
            <p:spPr bwMode="hidden">
              <a:xfrm>
                <a:off x="5412" y="1039"/>
                <a:ext cx="346" cy="48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7"/>
                  </a:cxn>
                  <a:cxn ang="0">
                    <a:pos x="346" y="487"/>
                  </a:cxn>
                  <a:cxn ang="0">
                    <a:pos x="346" y="41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</p:grpSp>
      </p:grpSp>
      <p:sp>
        <p:nvSpPr>
          <p:cNvPr id="9283" name="Rectangle 67"/>
          <p:cNvSpPr>
            <a:spLocks noGrp="1" noChangeArrowheads="1"/>
          </p:cNvSpPr>
          <p:nvPr>
            <p:ph type="ctrTitle" sz="quarter"/>
          </p:nvPr>
        </p:nvSpPr>
        <p:spPr>
          <a:xfrm>
            <a:off x="455613" y="1920875"/>
            <a:ext cx="8226425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284" name="Rectangle 6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0FB0B32-8C0B-4537-B1B4-AC6EFACEB24F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B7396F-C1A2-424F-9E80-B7F88C2A7C63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F77B50-7475-4087-BAF2-FE0404B66EDC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5613" y="1598613"/>
            <a:ext cx="4037012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598613"/>
            <a:ext cx="40370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E90FE1-9A9A-4CCB-ACF0-04836FDFB817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B06942-DABB-4B35-A7B0-6CB73FC7FA5B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1C4969-01FC-45AB-B623-8AADC2DC0E10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BA703A-9972-4F01-BDA5-CDD8D7A7A003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52DA77-0E7D-4215-BAA9-3F8DEBCD3E86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a-I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0179B-0487-4709-A152-190BFF8B9A8C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24C6D-7C35-4499-912B-31F847A32E7F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6225" y="273050"/>
            <a:ext cx="2055813" cy="58229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5613" y="273050"/>
            <a:ext cx="6018212" cy="58229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9E6D12-9AA2-41D2-876D-B1FE6F823B13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63529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8195" name="Freeform 3"/>
            <p:cNvSpPr>
              <a:spLocks/>
            </p:cNvSpPr>
            <p:nvPr userDrawn="1"/>
          </p:nvSpPr>
          <p:spPr bwMode="hidden">
            <a:xfrm>
              <a:off x="0" y="0"/>
              <a:ext cx="5758" cy="1043"/>
            </a:xfrm>
            <a:custGeom>
              <a:avLst/>
              <a:gdLst/>
              <a:ahLst/>
              <a:cxnLst>
                <a:cxn ang="0">
                  <a:pos x="5740" y="1043"/>
                </a:cxn>
                <a:cxn ang="0">
                  <a:pos x="0" y="1043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1043"/>
                </a:cxn>
                <a:cxn ang="0">
                  <a:pos x="5740" y="1043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a-IR"/>
            </a:p>
          </p:txBody>
        </p:sp>
        <p:grpSp>
          <p:nvGrpSpPr>
            <p:cNvPr id="1033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8197" name="Freeform 5"/>
              <p:cNvSpPr>
                <a:spLocks/>
              </p:cNvSpPr>
              <p:nvPr userDrawn="1"/>
            </p:nvSpPr>
            <p:spPr bwMode="hidden">
              <a:xfrm>
                <a:off x="1" y="104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198" name="Freeform 6"/>
              <p:cNvSpPr>
                <a:spLocks/>
              </p:cNvSpPr>
              <p:nvPr userDrawn="1"/>
            </p:nvSpPr>
            <p:spPr bwMode="hidden">
              <a:xfrm>
                <a:off x="0" y="3988"/>
                <a:ext cx="5758" cy="42"/>
              </a:xfrm>
              <a:custGeom>
                <a:avLst/>
                <a:gdLst/>
                <a:ahLst/>
                <a:cxnLst>
                  <a:cxn ang="0">
                    <a:pos x="0" y="42"/>
                  </a:cxn>
                  <a:cxn ang="0">
                    <a:pos x="5740" y="42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0" y="42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199" name="Freeform 7"/>
              <p:cNvSpPr>
                <a:spLocks/>
              </p:cNvSpPr>
              <p:nvPr userDrawn="1"/>
            </p:nvSpPr>
            <p:spPr bwMode="hidden">
              <a:xfrm>
                <a:off x="0" y="3665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00" name="Freeform 8"/>
              <p:cNvSpPr>
                <a:spLocks/>
              </p:cNvSpPr>
              <p:nvPr userDrawn="1"/>
            </p:nvSpPr>
            <p:spPr bwMode="hidden">
              <a:xfrm>
                <a:off x="0" y="3364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01" name="Freeform 9"/>
              <p:cNvSpPr>
                <a:spLocks/>
              </p:cNvSpPr>
              <p:nvPr userDrawn="1"/>
            </p:nvSpPr>
            <p:spPr bwMode="hidden">
              <a:xfrm>
                <a:off x="0" y="3105"/>
                <a:ext cx="5758" cy="31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02" name="Freeform 10"/>
              <p:cNvSpPr>
                <a:spLocks/>
              </p:cNvSpPr>
              <p:nvPr userDrawn="1"/>
            </p:nvSpPr>
            <p:spPr bwMode="hidden">
              <a:xfrm>
                <a:off x="0" y="2859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03" name="Freeform 11"/>
              <p:cNvSpPr>
                <a:spLocks/>
              </p:cNvSpPr>
              <p:nvPr userDrawn="1"/>
            </p:nvSpPr>
            <p:spPr bwMode="hidden">
              <a:xfrm>
                <a:off x="0" y="264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04" name="Freeform 12"/>
              <p:cNvSpPr>
                <a:spLocks/>
              </p:cNvSpPr>
              <p:nvPr userDrawn="1"/>
            </p:nvSpPr>
            <p:spPr bwMode="hidden">
              <a:xfrm>
                <a:off x="0" y="2433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05" name="Freeform 13"/>
              <p:cNvSpPr>
                <a:spLocks/>
              </p:cNvSpPr>
              <p:nvPr userDrawn="1"/>
            </p:nvSpPr>
            <p:spPr bwMode="hidden">
              <a:xfrm>
                <a:off x="0" y="2259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06" name="Freeform 14"/>
              <p:cNvSpPr>
                <a:spLocks/>
              </p:cNvSpPr>
              <p:nvPr userDrawn="1"/>
            </p:nvSpPr>
            <p:spPr bwMode="hidden">
              <a:xfrm>
                <a:off x="0" y="209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07" name="Freeform 15"/>
              <p:cNvSpPr>
                <a:spLocks/>
              </p:cNvSpPr>
              <p:nvPr userDrawn="1"/>
            </p:nvSpPr>
            <p:spPr bwMode="hidden">
              <a:xfrm>
                <a:off x="0" y="192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08" name="Freeform 16"/>
              <p:cNvSpPr>
                <a:spLocks/>
              </p:cNvSpPr>
              <p:nvPr userDrawn="1"/>
            </p:nvSpPr>
            <p:spPr bwMode="hidden">
              <a:xfrm>
                <a:off x="0" y="1645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09" name="Freeform 17"/>
              <p:cNvSpPr>
                <a:spLocks/>
              </p:cNvSpPr>
              <p:nvPr userDrawn="1"/>
            </p:nvSpPr>
            <p:spPr bwMode="hidden">
              <a:xfrm>
                <a:off x="0" y="177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10" name="Freeform 18"/>
              <p:cNvSpPr>
                <a:spLocks/>
              </p:cNvSpPr>
              <p:nvPr userDrawn="1"/>
            </p:nvSpPr>
            <p:spPr bwMode="hidden">
              <a:xfrm>
                <a:off x="0" y="1520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11" name="Freeform 19"/>
              <p:cNvSpPr>
                <a:spLocks/>
              </p:cNvSpPr>
              <p:nvPr userDrawn="1"/>
            </p:nvSpPr>
            <p:spPr bwMode="hidden">
              <a:xfrm>
                <a:off x="0" y="1394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12" name="Freeform 20"/>
              <p:cNvSpPr>
                <a:spLocks/>
              </p:cNvSpPr>
              <p:nvPr userDrawn="1"/>
            </p:nvSpPr>
            <p:spPr bwMode="hidden">
              <a:xfrm>
                <a:off x="0" y="128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13" name="Freeform 21"/>
              <p:cNvSpPr>
                <a:spLocks/>
              </p:cNvSpPr>
              <p:nvPr userDrawn="1"/>
            </p:nvSpPr>
            <p:spPr bwMode="hidden">
              <a:xfrm>
                <a:off x="0" y="117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14" name="Freeform 22"/>
              <p:cNvSpPr>
                <a:spLocks/>
              </p:cNvSpPr>
              <p:nvPr userDrawn="1"/>
            </p:nvSpPr>
            <p:spPr bwMode="hidden">
              <a:xfrm>
                <a:off x="0" y="2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15" name="Freeform 23"/>
              <p:cNvSpPr>
                <a:spLocks/>
              </p:cNvSpPr>
              <p:nvPr userDrawn="1"/>
            </p:nvSpPr>
            <p:spPr bwMode="hidden">
              <a:xfrm>
                <a:off x="0" y="186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16" name="Freeform 24"/>
              <p:cNvSpPr>
                <a:spLocks/>
              </p:cNvSpPr>
              <p:nvPr userDrawn="1"/>
            </p:nvSpPr>
            <p:spPr bwMode="hidden">
              <a:xfrm>
                <a:off x="0" y="475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17" name="Freeform 25"/>
              <p:cNvSpPr>
                <a:spLocks/>
              </p:cNvSpPr>
              <p:nvPr userDrawn="1"/>
            </p:nvSpPr>
            <p:spPr bwMode="hidden">
              <a:xfrm>
                <a:off x="0" y="337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18" name="Freeform 26"/>
              <p:cNvSpPr>
                <a:spLocks/>
              </p:cNvSpPr>
              <p:nvPr userDrawn="1"/>
            </p:nvSpPr>
            <p:spPr bwMode="hidden">
              <a:xfrm>
                <a:off x="0" y="60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19" name="Freeform 27"/>
              <p:cNvSpPr>
                <a:spLocks/>
              </p:cNvSpPr>
              <p:nvPr userDrawn="1"/>
            </p:nvSpPr>
            <p:spPr bwMode="hidden">
              <a:xfrm>
                <a:off x="0" y="72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20" name="Freeform 28"/>
              <p:cNvSpPr>
                <a:spLocks/>
              </p:cNvSpPr>
              <p:nvPr userDrawn="1"/>
            </p:nvSpPr>
            <p:spPr bwMode="hidden">
              <a:xfrm>
                <a:off x="0" y="841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21" name="Freeform 29"/>
              <p:cNvSpPr>
                <a:spLocks/>
              </p:cNvSpPr>
              <p:nvPr userDrawn="1"/>
            </p:nvSpPr>
            <p:spPr bwMode="hidden">
              <a:xfrm>
                <a:off x="0" y="943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grpSp>
            <p:nvGrpSpPr>
              <p:cNvPr id="1059" name="Group 30"/>
              <p:cNvGrpSpPr>
                <a:grpSpLocks/>
              </p:cNvGrpSpPr>
              <p:nvPr userDrawn="1"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8223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24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31" y="1043"/>
                    </a:cxn>
                    <a:cxn ang="0">
                      <a:pos x="155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113" y="1043"/>
                    </a:cxn>
                    <a:cxn ang="0">
                      <a:pos x="131" y="1043"/>
                    </a:cxn>
                    <a:cxn ang="0">
                      <a:pos x="131" y="104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25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221" y="1043"/>
                    </a:cxn>
                    <a:cxn ang="0">
                      <a:pos x="239" y="1043"/>
                    </a:cxn>
                    <a:cxn ang="0">
                      <a:pos x="36" y="0"/>
                    </a:cxn>
                    <a:cxn ang="0">
                      <a:pos x="0" y="0"/>
                    </a:cxn>
                    <a:cxn ang="0">
                      <a:pos x="203" y="1043"/>
                    </a:cxn>
                    <a:cxn ang="0">
                      <a:pos x="221" y="1043"/>
                    </a:cxn>
                    <a:cxn ang="0">
                      <a:pos x="221" y="104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26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/>
                  <a:ahLst/>
                  <a:cxnLst>
                    <a:cxn ang="0">
                      <a:pos x="334" y="1043"/>
                    </a:cxn>
                    <a:cxn ang="0">
                      <a:pos x="352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311" y="1043"/>
                    </a:cxn>
                    <a:cxn ang="0">
                      <a:pos x="334" y="1043"/>
                    </a:cxn>
                    <a:cxn ang="0">
                      <a:pos x="334" y="104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27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/>
                  <a:ahLst/>
                  <a:cxnLst>
                    <a:cxn ang="0">
                      <a:pos x="425" y="1043"/>
                    </a:cxn>
                    <a:cxn ang="0">
                      <a:pos x="449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407" y="1043"/>
                    </a:cxn>
                    <a:cxn ang="0">
                      <a:pos x="425" y="1043"/>
                    </a:cxn>
                    <a:cxn ang="0">
                      <a:pos x="425" y="104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28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/>
                  <a:ahLst/>
                  <a:cxnLst>
                    <a:cxn ang="0">
                      <a:pos x="520" y="1043"/>
                    </a:cxn>
                    <a:cxn ang="0">
                      <a:pos x="538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496" y="1043"/>
                    </a:cxn>
                    <a:cxn ang="0">
                      <a:pos x="520" y="1043"/>
                    </a:cxn>
                    <a:cxn ang="0">
                      <a:pos x="520" y="104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29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622" y="1043"/>
                    </a:cxn>
                    <a:cxn ang="0">
                      <a:pos x="640" y="1043"/>
                    </a:cxn>
                    <a:cxn ang="0">
                      <a:pos x="48" y="0"/>
                    </a:cxn>
                    <a:cxn ang="0">
                      <a:pos x="0" y="0"/>
                    </a:cxn>
                    <a:cxn ang="0">
                      <a:pos x="598" y="1043"/>
                    </a:cxn>
                    <a:cxn ang="0">
                      <a:pos x="622" y="1043"/>
                    </a:cxn>
                    <a:cxn ang="0">
                      <a:pos x="622" y="104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30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/>
                  <a:ahLst/>
                  <a:cxnLst>
                    <a:cxn ang="0">
                      <a:pos x="604" y="935"/>
                    </a:cxn>
                    <a:cxn ang="0">
                      <a:pos x="628" y="935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580" y="935"/>
                    </a:cxn>
                    <a:cxn ang="0">
                      <a:pos x="604" y="935"/>
                    </a:cxn>
                    <a:cxn ang="0">
                      <a:pos x="604" y="935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31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155" y="0"/>
                    </a:cxn>
                    <a:cxn ang="0">
                      <a:pos x="114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32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36" y="1043"/>
                    </a:cxn>
                    <a:cxn ang="0">
                      <a:pos x="239" y="0"/>
                    </a:cxn>
                    <a:cxn ang="0">
                      <a:pos x="203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33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/>
                  <a:ahLst/>
                  <a:cxnLst>
                    <a:cxn ang="0">
                      <a:pos x="24" y="1043"/>
                    </a:cxn>
                    <a:cxn ang="0">
                      <a:pos x="42" y="1043"/>
                    </a:cxn>
                    <a:cxn ang="0">
                      <a:pos x="358" y="0"/>
                    </a:cxn>
                    <a:cxn ang="0">
                      <a:pos x="317" y="0"/>
                    </a:cxn>
                    <a:cxn ang="0">
                      <a:pos x="0" y="1043"/>
                    </a:cxn>
                    <a:cxn ang="0">
                      <a:pos x="24" y="1043"/>
                    </a:cxn>
                    <a:cxn ang="0">
                      <a:pos x="24" y="104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34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1" y="1043"/>
                    </a:cxn>
                    <a:cxn ang="0">
                      <a:pos x="448" y="0"/>
                    </a:cxn>
                    <a:cxn ang="0">
                      <a:pos x="406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35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539" y="0"/>
                    </a:cxn>
                    <a:cxn ang="0">
                      <a:pos x="497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36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640" y="0"/>
                    </a:cxn>
                    <a:cxn ang="0">
                      <a:pos x="592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37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/>
                  <a:ahLst/>
                  <a:cxnLst>
                    <a:cxn ang="0">
                      <a:pos x="24" y="995"/>
                    </a:cxn>
                    <a:cxn ang="0">
                      <a:pos x="48" y="995"/>
                    </a:cxn>
                    <a:cxn ang="0">
                      <a:pos x="670" y="72"/>
                    </a:cxn>
                    <a:cxn ang="0">
                      <a:pos x="670" y="0"/>
                    </a:cxn>
                    <a:cxn ang="0">
                      <a:pos x="0" y="995"/>
                    </a:cxn>
                    <a:cxn ang="0">
                      <a:pos x="24" y="995"/>
                    </a:cxn>
                    <a:cxn ang="0">
                      <a:pos x="24" y="995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</p:grpSp>
          <p:grpSp>
            <p:nvGrpSpPr>
              <p:cNvPr id="1060" name="Group 46"/>
              <p:cNvGrpSpPr>
                <a:grpSpLocks/>
              </p:cNvGrpSpPr>
              <p:nvPr userDrawn="1"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8239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/>
                  <a:ahLst/>
                  <a:cxnLst>
                    <a:cxn ang="0">
                      <a:pos x="281" y="426"/>
                    </a:cxn>
                    <a:cxn ang="0">
                      <a:pos x="305" y="426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251" y="426"/>
                    </a:cxn>
                    <a:cxn ang="0">
                      <a:pos x="281" y="426"/>
                    </a:cxn>
                    <a:cxn ang="0">
                      <a:pos x="281" y="426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40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/>
                  <a:ahLst/>
                  <a:cxnLst>
                    <a:cxn ang="0">
                      <a:pos x="24" y="486"/>
                    </a:cxn>
                    <a:cxn ang="0">
                      <a:pos x="48" y="486"/>
                    </a:cxn>
                    <a:cxn ang="0">
                      <a:pos x="347" y="72"/>
                    </a:cxn>
                    <a:cxn ang="0">
                      <a:pos x="347" y="0"/>
                    </a:cxn>
                    <a:cxn ang="0">
                      <a:pos x="0" y="486"/>
                    </a:cxn>
                    <a:cxn ang="0">
                      <a:pos x="24" y="486"/>
                    </a:cxn>
                    <a:cxn ang="0">
                      <a:pos x="24" y="486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</p:grpSp>
          <p:grpSp>
            <p:nvGrpSpPr>
              <p:cNvPr id="1061" name="Group 49"/>
              <p:cNvGrpSpPr>
                <a:grpSpLocks/>
              </p:cNvGrpSpPr>
              <p:nvPr userDrawn="1"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8242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43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/>
                  <a:ahLst/>
                  <a:cxnLst>
                    <a:cxn ang="0">
                      <a:pos x="376" y="0"/>
                    </a:cxn>
                    <a:cxn ang="0">
                      <a:pos x="358" y="0"/>
                    </a:cxn>
                    <a:cxn ang="0">
                      <a:pos x="0" y="3273"/>
                    </a:cxn>
                    <a:cxn ang="0">
                      <a:pos x="41" y="3273"/>
                    </a:cxn>
                    <a:cxn ang="0">
                      <a:pos x="400" y="0"/>
                    </a:cxn>
                    <a:cxn ang="0">
                      <a:pos x="376" y="0"/>
                    </a:cxn>
                    <a:cxn ang="0">
                      <a:pos x="376" y="0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44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657" y="0"/>
                    </a:cxn>
                    <a:cxn ang="0">
                      <a:pos x="639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675" y="0"/>
                    </a:cxn>
                    <a:cxn ang="0">
                      <a:pos x="657" y="0"/>
                    </a:cxn>
                    <a:cxn ang="0">
                      <a:pos x="657" y="0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45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/>
                  <a:ahLst/>
                  <a:cxnLst>
                    <a:cxn ang="0">
                      <a:pos x="1013" y="0"/>
                    </a:cxn>
                    <a:cxn ang="0">
                      <a:pos x="990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031" y="4"/>
                    </a:cxn>
                    <a:cxn ang="0">
                      <a:pos x="1013" y="0"/>
                    </a:cxn>
                    <a:cxn ang="0">
                      <a:pos x="1013" y="0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46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/>
                  <a:ahLst/>
                  <a:cxnLst>
                    <a:cxn ang="0">
                      <a:pos x="1296" y="0"/>
                    </a:cxn>
                    <a:cxn ang="0">
                      <a:pos x="1278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319" y="5"/>
                    </a:cxn>
                    <a:cxn ang="0">
                      <a:pos x="1296" y="0"/>
                    </a:cxn>
                    <a:cxn ang="0">
                      <a:pos x="1296" y="0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47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359" y="3273"/>
                    </a:cxn>
                    <a:cxn ang="0">
                      <a:pos x="401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48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640" y="3273"/>
                    </a:cxn>
                    <a:cxn ang="0">
                      <a:pos x="675" y="3273"/>
                    </a:cxn>
                    <a:cxn ang="0">
                      <a:pos x="36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49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0" y="5"/>
                    </a:cxn>
                    <a:cxn ang="0">
                      <a:pos x="994" y="3280"/>
                    </a:cxn>
                    <a:cxn ang="0">
                      <a:pos x="1036" y="3280"/>
                    </a:cxn>
                    <a:cxn ang="0">
                      <a:pos x="41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  <p:sp>
              <p:nvSpPr>
                <p:cNvPr id="8250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/>
                  <a:ahLst/>
                  <a:cxnLst>
                    <a:cxn ang="0">
                      <a:pos x="20" y="0"/>
                    </a:cxn>
                    <a:cxn ang="0">
                      <a:pos x="0" y="7"/>
                    </a:cxn>
                    <a:cxn ang="0">
                      <a:pos x="1285" y="3280"/>
                    </a:cxn>
                    <a:cxn ang="0">
                      <a:pos x="1327" y="3280"/>
                    </a:cxn>
                    <a:cxn ang="0">
                      <a:pos x="43" y="0"/>
                    </a:cxn>
                    <a:cxn ang="0">
                      <a:pos x="20" y="0"/>
                    </a:cxn>
                    <a:cxn ang="0">
                      <a:pos x="20" y="0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fa-IR"/>
                </a:p>
              </p:txBody>
            </p:sp>
          </p:grpSp>
          <p:sp>
            <p:nvSpPr>
              <p:cNvPr id="8251" name="Freeform 59"/>
              <p:cNvSpPr>
                <a:spLocks/>
              </p:cNvSpPr>
              <p:nvPr userDrawn="1"/>
            </p:nvSpPr>
            <p:spPr bwMode="hidden">
              <a:xfrm>
                <a:off x="0" y="1039"/>
                <a:ext cx="1254" cy="2632"/>
              </a:xfrm>
              <a:custGeom>
                <a:avLst/>
                <a:gdLst/>
                <a:ahLst/>
                <a:cxnLst>
                  <a:cxn ang="0">
                    <a:pos x="1236" y="0"/>
                  </a:cxn>
                  <a:cxn ang="0">
                    <a:pos x="1212" y="0"/>
                  </a:cxn>
                  <a:cxn ang="0">
                    <a:pos x="0" y="2542"/>
                  </a:cxn>
                  <a:cxn ang="0">
                    <a:pos x="0" y="2632"/>
                  </a:cxn>
                  <a:cxn ang="0">
                    <a:pos x="1254" y="7"/>
                  </a:cxn>
                  <a:cxn ang="0">
                    <a:pos x="1236" y="0"/>
                  </a:cxn>
                  <a:cxn ang="0">
                    <a:pos x="1236" y="0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52" name="Freeform 60"/>
              <p:cNvSpPr>
                <a:spLocks/>
              </p:cNvSpPr>
              <p:nvPr userDrawn="1"/>
            </p:nvSpPr>
            <p:spPr bwMode="hidden">
              <a:xfrm>
                <a:off x="0" y="1039"/>
                <a:ext cx="948" cy="1676"/>
              </a:xfrm>
              <a:custGeom>
                <a:avLst/>
                <a:gdLst/>
                <a:ahLst/>
                <a:cxnLst>
                  <a:cxn ang="0">
                    <a:pos x="930" y="0"/>
                  </a:cxn>
                  <a:cxn ang="0">
                    <a:pos x="906" y="0"/>
                  </a:cxn>
                  <a:cxn ang="0">
                    <a:pos x="0" y="1593"/>
                  </a:cxn>
                  <a:cxn ang="0">
                    <a:pos x="0" y="1676"/>
                  </a:cxn>
                  <a:cxn ang="0">
                    <a:pos x="948" y="5"/>
                  </a:cxn>
                  <a:cxn ang="0">
                    <a:pos x="930" y="0"/>
                  </a:cxn>
                  <a:cxn ang="0">
                    <a:pos x="930" y="0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53" name="Freeform 61"/>
              <p:cNvSpPr>
                <a:spLocks/>
              </p:cNvSpPr>
              <p:nvPr userDrawn="1"/>
            </p:nvSpPr>
            <p:spPr bwMode="hidden">
              <a:xfrm>
                <a:off x="0" y="1039"/>
                <a:ext cx="629" cy="937"/>
              </a:xfrm>
              <a:custGeom>
                <a:avLst/>
                <a:gdLst/>
                <a:ahLst/>
                <a:cxnLst>
                  <a:cxn ang="0">
                    <a:pos x="606" y="0"/>
                  </a:cxn>
                  <a:cxn ang="0">
                    <a:pos x="582" y="0"/>
                  </a:cxn>
                  <a:cxn ang="0">
                    <a:pos x="0" y="871"/>
                  </a:cxn>
                  <a:cxn ang="0">
                    <a:pos x="0" y="937"/>
                  </a:cxn>
                  <a:cxn ang="0">
                    <a:pos x="629" y="4"/>
                  </a:cxn>
                  <a:cxn ang="0">
                    <a:pos x="606" y="0"/>
                  </a:cxn>
                  <a:cxn ang="0">
                    <a:pos x="606" y="0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54" name="Freeform 62"/>
              <p:cNvSpPr>
                <a:spLocks/>
              </p:cNvSpPr>
              <p:nvPr userDrawn="1"/>
            </p:nvSpPr>
            <p:spPr bwMode="hidden">
              <a:xfrm>
                <a:off x="0" y="1039"/>
                <a:ext cx="305" cy="427"/>
              </a:xfrm>
              <a:custGeom>
                <a:avLst/>
                <a:gdLst/>
                <a:ahLst/>
                <a:cxnLst>
                  <a:cxn ang="0">
                    <a:pos x="282" y="0"/>
                  </a:cxn>
                  <a:cxn ang="0">
                    <a:pos x="252" y="0"/>
                  </a:cxn>
                  <a:cxn ang="0">
                    <a:pos x="0" y="361"/>
                  </a:cxn>
                  <a:cxn ang="0">
                    <a:pos x="0" y="427"/>
                  </a:cxn>
                  <a:cxn ang="0">
                    <a:pos x="305" y="5"/>
                  </a:cxn>
                  <a:cxn ang="0">
                    <a:pos x="282" y="0"/>
                  </a:cxn>
                  <a:cxn ang="0">
                    <a:pos x="282" y="0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55" name="Freeform 63"/>
              <p:cNvSpPr>
                <a:spLocks/>
              </p:cNvSpPr>
              <p:nvPr userDrawn="1"/>
            </p:nvSpPr>
            <p:spPr bwMode="hidden">
              <a:xfrm>
                <a:off x="4481" y="1039"/>
                <a:ext cx="1277" cy="2686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17" y="0"/>
                  </a:cxn>
                  <a:cxn ang="0">
                    <a:pos x="0" y="4"/>
                  </a:cxn>
                  <a:cxn ang="0">
                    <a:pos x="1277" y="2686"/>
                  </a:cxn>
                  <a:cxn ang="0">
                    <a:pos x="1277" y="2596"/>
                  </a:cxn>
                  <a:cxn ang="0">
                    <a:pos x="41" y="0"/>
                  </a:cxn>
                  <a:cxn ang="0">
                    <a:pos x="41" y="0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56" name="Freeform 64"/>
              <p:cNvSpPr>
                <a:spLocks/>
              </p:cNvSpPr>
              <p:nvPr userDrawn="1"/>
            </p:nvSpPr>
            <p:spPr bwMode="hidden">
              <a:xfrm>
                <a:off x="4770" y="1039"/>
                <a:ext cx="988" cy="173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7"/>
                  </a:cxn>
                  <a:cxn ang="0">
                    <a:pos x="988" y="1730"/>
                  </a:cxn>
                  <a:cxn ang="0">
                    <a:pos x="988" y="1653"/>
                  </a:cxn>
                  <a:cxn ang="0">
                    <a:pos x="40" y="0"/>
                  </a:cxn>
                  <a:cxn ang="0">
                    <a:pos x="16" y="0"/>
                  </a:cxn>
                  <a:cxn ang="0">
                    <a:pos x="16" y="0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57" name="Freeform 65"/>
              <p:cNvSpPr>
                <a:spLocks/>
              </p:cNvSpPr>
              <p:nvPr userDrawn="1"/>
            </p:nvSpPr>
            <p:spPr bwMode="hidden">
              <a:xfrm>
                <a:off x="5088" y="1039"/>
                <a:ext cx="670" cy="99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4"/>
                  </a:cxn>
                  <a:cxn ang="0">
                    <a:pos x="670" y="997"/>
                  </a:cxn>
                  <a:cxn ang="0">
                    <a:pos x="670" y="92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  <p:sp>
            <p:nvSpPr>
              <p:cNvPr id="8258" name="Freeform 66"/>
              <p:cNvSpPr>
                <a:spLocks/>
              </p:cNvSpPr>
              <p:nvPr userDrawn="1"/>
            </p:nvSpPr>
            <p:spPr bwMode="hidden">
              <a:xfrm>
                <a:off x="5412" y="1039"/>
                <a:ext cx="346" cy="48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7"/>
                  </a:cxn>
                  <a:cxn ang="0">
                    <a:pos x="346" y="487"/>
                  </a:cxn>
                  <a:cxn ang="0">
                    <a:pos x="346" y="41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a-IR"/>
              </a:p>
            </p:txBody>
          </p:sp>
        </p:grpSp>
      </p:grpSp>
      <p:sp>
        <p:nvSpPr>
          <p:cNvPr id="8259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5613" y="273050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8260" name="Rectangle 6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5613" y="624205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261" name="Rectangle 6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2050"/>
            <a:ext cx="28956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262" name="Rectangle 7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205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0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53932521-368C-4CBC-ADF7-CC043FD8303A}" type="slidenum">
              <a:rPr lang="ar-SA"/>
              <a:pPr>
                <a:defRPr/>
              </a:pPr>
              <a:t>‹#›</a:t>
            </a:fld>
            <a:endParaRPr lang="en-US"/>
          </a:p>
        </p:txBody>
      </p:sp>
      <p:sp>
        <p:nvSpPr>
          <p:cNvPr id="8263" name="Rectangle 7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5613" y="1598613"/>
            <a:ext cx="8226425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2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2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2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2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2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59" grpId="0"/>
      <p:bldP spid="8263" grpId="0" build="p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26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26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26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26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826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sldNum="0" hdr="0" ftr="0" dt="0"/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681163"/>
            <a:ext cx="8820150" cy="2998787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fa-IR" sz="8800" b="1" smtClean="0">
                <a:solidFill>
                  <a:srgbClr val="FFFF00"/>
                </a:solidFill>
                <a:latin typeface="Verdana" pitchFamily="34" charset="0"/>
              </a:rPr>
              <a:t>بسم الله الرحمن الرحيم</a:t>
            </a:r>
            <a:endParaRPr lang="en-US" sz="8800" b="1" smtClean="0">
              <a:solidFill>
                <a:srgbClr val="FFFF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1916113"/>
            <a:ext cx="8226425" cy="1439862"/>
          </a:xfrm>
          <a:solidFill>
            <a:schemeClr val="bg2"/>
          </a:solidFill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chemeClr val="bg2"/>
            </a:extrusionClr>
          </a:sp3d>
        </p:spPr>
        <p:txBody>
          <a:bodyPr>
            <a:flatTx/>
          </a:bodyPr>
          <a:lstStyle/>
          <a:p>
            <a:pPr eaLnBrk="1" hangingPunct="1">
              <a:defRPr/>
            </a:pPr>
            <a:r>
              <a:rPr lang="fa-IR" sz="7200" b="1" dirty="0" smtClean="0">
                <a:solidFill>
                  <a:srgbClr val="FFFF00"/>
                </a:solidFill>
              </a:rPr>
              <a:t>رفتار سازمانی</a:t>
            </a:r>
            <a:endParaRPr lang="en-US" sz="7200" b="1" dirty="0" smtClean="0">
              <a:solidFill>
                <a:srgbClr val="FFFF00"/>
              </a:solidFill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92275" y="4797425"/>
            <a:ext cx="6400800" cy="1752600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7200" b="1" smtClean="0">
                <a:solidFill>
                  <a:srgbClr val="003366"/>
                </a:solidFill>
                <a:latin typeface="Tahoma" pitchFamily="34" charset="0"/>
                <a:cs typeface="Tahoma" pitchFamily="34" charset="0"/>
              </a:rPr>
              <a:t>فصل </a:t>
            </a:r>
            <a:r>
              <a:rPr lang="fa-IR" sz="7200" b="1" smtClean="0">
                <a:solidFill>
                  <a:srgbClr val="003366"/>
                </a:solidFill>
                <a:latin typeface="Tahoma" pitchFamily="34" charset="0"/>
              </a:rPr>
              <a:t>چهارم</a:t>
            </a:r>
            <a:r>
              <a:rPr lang="fa-IR" sz="7200" b="1" smtClean="0">
                <a:solidFill>
                  <a:srgbClr val="003366"/>
                </a:solidFill>
                <a:latin typeface="Tahoma" pitchFamily="34" charset="0"/>
                <a:cs typeface="Tahoma" pitchFamily="34" charset="0"/>
              </a:rPr>
              <a:t>  </a:t>
            </a:r>
            <a:endParaRPr lang="en-US" sz="7200" b="1" smtClean="0">
              <a:solidFill>
                <a:srgbClr val="003366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100" name="Text Box 5"/>
          <p:cNvSpPr txBox="1">
            <a:spLocks noChangeArrowheads="1"/>
          </p:cNvSpPr>
          <p:nvPr/>
        </p:nvSpPr>
        <p:spPr bwMode="auto">
          <a:xfrm>
            <a:off x="1979613" y="2997200"/>
            <a:ext cx="30241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800"/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2700338" y="3716338"/>
            <a:ext cx="4143375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fa-IR" sz="7200" b="1">
                <a:solidFill>
                  <a:srgbClr val="99FF33"/>
                </a:solidFill>
              </a:rPr>
              <a:t>تصميم گيري</a:t>
            </a:r>
            <a:r>
              <a:rPr lang="fa-IR" sz="6600" b="1">
                <a:solidFill>
                  <a:srgbClr val="FFFF00"/>
                </a:solidFill>
              </a:rPr>
              <a:t> </a:t>
            </a:r>
            <a:endParaRPr lang="en-US" sz="66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067175" y="0"/>
            <a:ext cx="5076825" cy="923925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algn="r" eaLnBrk="1" hangingPunct="1">
              <a:defRPr/>
            </a:pPr>
            <a:r>
              <a:rPr lang="fa-IR" sz="5400" b="1" smtClean="0">
                <a:solidFill>
                  <a:srgbClr val="FFFF00"/>
                </a:solidFill>
              </a:rPr>
              <a:t>تعريف تصميم گيري </a:t>
            </a:r>
            <a:r>
              <a:rPr lang="fa-IR" sz="5400" b="1" smtClean="0">
                <a:solidFill>
                  <a:srgbClr val="003300"/>
                </a:solidFill>
              </a:rPr>
              <a:t>:</a:t>
            </a:r>
            <a:r>
              <a:rPr lang="fa-IR" sz="4000" b="1" smtClean="0"/>
              <a:t> </a:t>
            </a:r>
            <a:endParaRPr lang="en-US" sz="4000" b="1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598613"/>
            <a:ext cx="8964612" cy="4497387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/>
              <a:t> </a:t>
            </a:r>
            <a:r>
              <a:rPr lang="fa-IR" sz="4000" b="1" smtClean="0">
                <a:solidFill>
                  <a:srgbClr val="FFFF00"/>
                </a:solidFill>
              </a:rPr>
              <a:t>1-</a:t>
            </a:r>
            <a:r>
              <a:rPr lang="fa-IR" sz="4000" b="1" smtClean="0"/>
              <a:t> </a:t>
            </a:r>
            <a:r>
              <a:rPr lang="fa-IR" sz="4000" b="1" u="sng" smtClean="0">
                <a:solidFill>
                  <a:srgbClr val="99FF33"/>
                </a:solidFill>
              </a:rPr>
              <a:t>تصميم گيري :</a:t>
            </a:r>
            <a:r>
              <a:rPr lang="fa-IR" sz="4000" b="1" smtClean="0"/>
              <a:t>  يعني انتخاب بهترين راه از ميان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/>
              <a:t>     راه هاي مختلف .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fa-IR" sz="4000" b="1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/>
              <a:t> </a:t>
            </a:r>
            <a:r>
              <a:rPr lang="fa-IR" sz="4000" b="1" smtClean="0">
                <a:solidFill>
                  <a:srgbClr val="FFFF00"/>
                </a:solidFill>
              </a:rPr>
              <a:t>2-</a:t>
            </a:r>
            <a:r>
              <a:rPr lang="fa-IR" sz="4000" b="1" smtClean="0"/>
              <a:t> </a:t>
            </a:r>
            <a:r>
              <a:rPr lang="fa-IR" sz="4000" b="1" u="sng" smtClean="0">
                <a:solidFill>
                  <a:srgbClr val="99FF33"/>
                </a:solidFill>
              </a:rPr>
              <a:t>تصميم گيري :</a:t>
            </a:r>
            <a:r>
              <a:rPr lang="fa-IR" sz="4000" b="1" smtClean="0"/>
              <a:t>  فرايند تعريف مساله ، ايجاد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/>
              <a:t>     راه حلهاي مختلف ، ارزيابي آنها و انتخاب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/>
              <a:t>     و اجراي يك راه حل و كنترل نتيجه براي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/>
              <a:t>     رسيدن به اهداف از پيش تعيين شده مي باشد . </a:t>
            </a:r>
            <a:endParaRPr lang="en-US" sz="4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5470525" y="0"/>
            <a:ext cx="3673475" cy="1143000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5400" b="1" smtClean="0">
                <a:solidFill>
                  <a:srgbClr val="FFFF00"/>
                </a:solidFill>
              </a:rPr>
              <a:t>تعريف مساله </a:t>
            </a:r>
            <a:r>
              <a:rPr lang="fa-IR" sz="5400" b="1" smtClean="0">
                <a:solidFill>
                  <a:srgbClr val="003300"/>
                </a:solidFill>
              </a:rPr>
              <a:t>:</a:t>
            </a:r>
            <a:endParaRPr lang="en-US" sz="5400" b="1" smtClean="0">
              <a:solidFill>
                <a:srgbClr val="003300"/>
              </a:solidFill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12875"/>
            <a:ext cx="9144000" cy="4497388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fa-IR" sz="4400" b="1" smtClean="0"/>
              <a:t>  حالتي كه مدير يا سازمان را از رسيدن به    اهداف باز مي دارد.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fa-IR" sz="4400" b="1" u="sng" smtClean="0"/>
          </a:p>
          <a:p>
            <a:pPr eaLnBrk="1" hangingPunct="1">
              <a:buFont typeface="Wingdings" pitchFamily="2" charset="2"/>
              <a:buNone/>
              <a:defRPr/>
            </a:pPr>
            <a:endParaRPr lang="fa-IR" sz="4400" b="1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z="4400" b="1" smtClean="0"/>
          </a:p>
        </p:txBody>
      </p:sp>
      <p:sp>
        <p:nvSpPr>
          <p:cNvPr id="6148" name="AutoShape 4"/>
          <p:cNvSpPr>
            <a:spLocks/>
          </p:cNvSpPr>
          <p:nvPr/>
        </p:nvSpPr>
        <p:spPr bwMode="auto">
          <a:xfrm>
            <a:off x="6443663" y="3284538"/>
            <a:ext cx="360362" cy="2808287"/>
          </a:xfrm>
          <a:prstGeom prst="rightBrace">
            <a:avLst>
              <a:gd name="adj1" fmla="val 64941"/>
              <a:gd name="adj2" fmla="val 50000"/>
            </a:avLst>
          </a:prstGeom>
          <a:noFill/>
          <a:ln w="57150">
            <a:solidFill>
              <a:srgbClr val="00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1800">
              <a:solidFill>
                <a:srgbClr val="003300"/>
              </a:solidFill>
            </a:endParaRPr>
          </a:p>
        </p:txBody>
      </p:sp>
      <p:sp>
        <p:nvSpPr>
          <p:cNvPr id="6149" name="WordArt 7"/>
          <p:cNvSpPr>
            <a:spLocks noChangeArrowheads="1" noChangeShapeType="1" noTextEdit="1"/>
          </p:cNvSpPr>
          <p:nvPr/>
        </p:nvSpPr>
        <p:spPr bwMode="auto">
          <a:xfrm>
            <a:off x="6877050" y="4508500"/>
            <a:ext cx="18669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3600" i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انواع مسائل </a:t>
            </a:r>
          </a:p>
        </p:txBody>
      </p:sp>
      <p:sp>
        <p:nvSpPr>
          <p:cNvPr id="6150" name="WordArt 9"/>
          <p:cNvSpPr>
            <a:spLocks noChangeArrowheads="1" noChangeShapeType="1" noTextEdit="1"/>
          </p:cNvSpPr>
          <p:nvPr/>
        </p:nvSpPr>
        <p:spPr bwMode="auto">
          <a:xfrm>
            <a:off x="3348038" y="5516563"/>
            <a:ext cx="28575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2- مسائل بد ساختار</a:t>
            </a:r>
          </a:p>
        </p:txBody>
      </p:sp>
      <p:sp>
        <p:nvSpPr>
          <p:cNvPr id="6151" name="WordArt 11"/>
          <p:cNvSpPr>
            <a:spLocks noChangeArrowheads="1" noChangeShapeType="1" noTextEdit="1"/>
          </p:cNvSpPr>
          <p:nvPr/>
        </p:nvSpPr>
        <p:spPr bwMode="auto">
          <a:xfrm>
            <a:off x="2909888" y="3143250"/>
            <a:ext cx="33242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1- مسائل خوش ساختار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27425" y="0"/>
            <a:ext cx="5616575" cy="1143000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5400" b="1" smtClean="0">
                <a:solidFill>
                  <a:srgbClr val="FFFF00"/>
                </a:solidFill>
              </a:rPr>
              <a:t>مسائل خوش ساختار </a:t>
            </a:r>
            <a:r>
              <a:rPr lang="fa-IR" sz="5400" b="1" smtClean="0">
                <a:solidFill>
                  <a:srgbClr val="003300"/>
                </a:solidFill>
              </a:rPr>
              <a:t>:</a:t>
            </a:r>
            <a:r>
              <a:rPr lang="fa-IR" sz="5400" b="1" smtClean="0">
                <a:solidFill>
                  <a:srgbClr val="FFFF00"/>
                </a:solidFill>
              </a:rPr>
              <a:t> </a:t>
            </a:r>
            <a:endParaRPr lang="en-US" sz="5400" b="1" smtClean="0">
              <a:solidFill>
                <a:srgbClr val="FFFF00"/>
              </a:solidFill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2276475"/>
            <a:ext cx="8226425" cy="3630613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fa-IR" sz="4800" b="1" smtClean="0"/>
              <a:t>  مسائلي هستند كه هدف تصميم گيري درباره آنها روشن و اطلاعات درباره اين مسائل كامل و به آساني قابل دسترسي است . </a:t>
            </a:r>
            <a:endParaRPr lang="en-US" sz="4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497388" y="0"/>
            <a:ext cx="4646612" cy="1143000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5400" b="1" smtClean="0">
                <a:solidFill>
                  <a:srgbClr val="FFFF00"/>
                </a:solidFill>
              </a:rPr>
              <a:t>مسائل بد ساختار </a:t>
            </a:r>
            <a:r>
              <a:rPr lang="fa-IR" sz="5400" b="1" smtClean="0">
                <a:solidFill>
                  <a:srgbClr val="003300"/>
                </a:solidFill>
              </a:rPr>
              <a:t>:</a:t>
            </a:r>
            <a:r>
              <a:rPr lang="fa-IR" sz="5400" b="1" smtClean="0">
                <a:solidFill>
                  <a:srgbClr val="FFFF00"/>
                </a:solidFill>
              </a:rPr>
              <a:t> </a:t>
            </a:r>
            <a:endParaRPr lang="en-US" sz="5400" b="1" smtClean="0">
              <a:solidFill>
                <a:srgbClr val="FFFF00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349500"/>
            <a:ext cx="8226425" cy="3270250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fa-IR" sz="4800" b="1" dirty="0" smtClean="0"/>
              <a:t>  مسائلي هستند كه جديد و غير معمول بوده و اطلاعات در مورد آن مبهم و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800" b="1" dirty="0" smtClean="0"/>
              <a:t>  نا كافي است . </a:t>
            </a:r>
            <a:endParaRPr lang="en-US" sz="4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319588" y="0"/>
            <a:ext cx="4824412" cy="1143000"/>
          </a:xfrm>
        </p:spPr>
        <p:txBody>
          <a:bodyPr/>
          <a:lstStyle/>
          <a:p>
            <a:pPr eaLnBrk="1" hangingPunct="1">
              <a:defRPr/>
            </a:pPr>
            <a:r>
              <a:rPr lang="fa-IR" sz="5400" b="1" smtClean="0">
                <a:solidFill>
                  <a:srgbClr val="99FF33"/>
                </a:solidFill>
              </a:rPr>
              <a:t>فرايند مساله يابي</a:t>
            </a:r>
            <a:r>
              <a:rPr lang="fa-IR" sz="5400" b="1" smtClean="0"/>
              <a:t> </a:t>
            </a:r>
            <a:r>
              <a:rPr lang="fa-IR" sz="5400" b="1" smtClean="0">
                <a:solidFill>
                  <a:srgbClr val="003300"/>
                </a:solidFill>
              </a:rPr>
              <a:t>:</a:t>
            </a:r>
            <a:endParaRPr lang="en-US" sz="5400" b="1" smtClean="0">
              <a:solidFill>
                <a:srgbClr val="003300"/>
              </a:solidFill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7575" y="1628775"/>
            <a:ext cx="8226425" cy="449738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fa-IR" smtClean="0"/>
          </a:p>
          <a:p>
            <a:pPr eaLnBrk="1" hangingPunct="1">
              <a:buFont typeface="Wingdings" pitchFamily="2" charset="2"/>
              <a:buNone/>
              <a:defRPr/>
            </a:pPr>
            <a:endParaRPr lang="fa-IR" smtClean="0"/>
          </a:p>
          <a:p>
            <a:pPr eaLnBrk="1" hangingPunct="1">
              <a:buFont typeface="Wingdings" pitchFamily="2" charset="2"/>
              <a:buNone/>
              <a:defRPr/>
            </a:pPr>
            <a:endParaRPr lang="fa-IR" smtClean="0"/>
          </a:p>
          <a:p>
            <a:pPr eaLnBrk="1" hangingPunct="1">
              <a:buFont typeface="Wingdings" pitchFamily="2" charset="2"/>
              <a:buNone/>
              <a:defRPr/>
            </a:pPr>
            <a:endParaRPr lang="fa-IR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2400" b="1" smtClean="0"/>
              <a:t>فرايند مساله يابي</a:t>
            </a:r>
            <a:r>
              <a:rPr lang="fa-IR" sz="4000" b="1" smtClean="0"/>
              <a:t>   </a:t>
            </a:r>
            <a:endParaRPr lang="en-US" sz="4000" b="1" smtClean="0"/>
          </a:p>
        </p:txBody>
      </p:sp>
      <p:sp>
        <p:nvSpPr>
          <p:cNvPr id="9220" name="AutoShape 5"/>
          <p:cNvSpPr>
            <a:spLocks/>
          </p:cNvSpPr>
          <p:nvPr/>
        </p:nvSpPr>
        <p:spPr bwMode="auto">
          <a:xfrm>
            <a:off x="6948488" y="2565400"/>
            <a:ext cx="217487" cy="3814763"/>
          </a:xfrm>
          <a:prstGeom prst="rightBrace">
            <a:avLst>
              <a:gd name="adj1" fmla="val 146168"/>
              <a:gd name="adj2" fmla="val 50000"/>
            </a:avLst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a-IR"/>
          </a:p>
        </p:txBody>
      </p:sp>
      <p:sp>
        <p:nvSpPr>
          <p:cNvPr id="9221" name="WordArt 7"/>
          <p:cNvSpPr>
            <a:spLocks noChangeArrowheads="1" noChangeShapeType="1" noTextEdit="1"/>
          </p:cNvSpPr>
          <p:nvPr/>
        </p:nvSpPr>
        <p:spPr bwMode="auto">
          <a:xfrm>
            <a:off x="5724525" y="2565400"/>
            <a:ext cx="1114425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4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1- رسمي </a:t>
            </a:r>
          </a:p>
        </p:txBody>
      </p:sp>
      <p:sp>
        <p:nvSpPr>
          <p:cNvPr id="9222" name="WordArt 8"/>
          <p:cNvSpPr>
            <a:spLocks noChangeArrowheads="1" noChangeShapeType="1" noTextEdit="1"/>
          </p:cNvSpPr>
          <p:nvPr/>
        </p:nvSpPr>
        <p:spPr bwMode="auto">
          <a:xfrm>
            <a:off x="5219700" y="6021388"/>
            <a:ext cx="1590675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4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2- غير رسمي </a:t>
            </a:r>
          </a:p>
        </p:txBody>
      </p:sp>
      <p:sp>
        <p:nvSpPr>
          <p:cNvPr id="9223" name="AutoShape 9"/>
          <p:cNvSpPr>
            <a:spLocks/>
          </p:cNvSpPr>
          <p:nvPr/>
        </p:nvSpPr>
        <p:spPr bwMode="auto">
          <a:xfrm>
            <a:off x="5580063" y="1628775"/>
            <a:ext cx="153987" cy="2376488"/>
          </a:xfrm>
          <a:prstGeom prst="rightBrace">
            <a:avLst>
              <a:gd name="adj1" fmla="val 128609"/>
              <a:gd name="adj2" fmla="val 50000"/>
            </a:avLst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a-IR"/>
          </a:p>
        </p:txBody>
      </p:sp>
      <p:sp>
        <p:nvSpPr>
          <p:cNvPr id="9224" name="WordArt 10"/>
          <p:cNvSpPr>
            <a:spLocks noChangeArrowheads="1" noChangeShapeType="1" noTextEdit="1"/>
          </p:cNvSpPr>
          <p:nvPr/>
        </p:nvSpPr>
        <p:spPr bwMode="auto">
          <a:xfrm>
            <a:off x="4067175" y="1557338"/>
            <a:ext cx="137160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4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الف - مستقيم </a:t>
            </a:r>
          </a:p>
        </p:txBody>
      </p:sp>
      <p:sp>
        <p:nvSpPr>
          <p:cNvPr id="9225" name="WordArt 11"/>
          <p:cNvSpPr>
            <a:spLocks noChangeArrowheads="1" noChangeShapeType="1" noTextEdit="1"/>
          </p:cNvSpPr>
          <p:nvPr/>
        </p:nvSpPr>
        <p:spPr bwMode="auto">
          <a:xfrm>
            <a:off x="3851275" y="3573463"/>
            <a:ext cx="167640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4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ب - غير مستقيم </a:t>
            </a:r>
          </a:p>
        </p:txBody>
      </p:sp>
      <p:sp>
        <p:nvSpPr>
          <p:cNvPr id="9226" name="AutoShape 12"/>
          <p:cNvSpPr>
            <a:spLocks/>
          </p:cNvSpPr>
          <p:nvPr/>
        </p:nvSpPr>
        <p:spPr bwMode="auto">
          <a:xfrm>
            <a:off x="3851275" y="1125538"/>
            <a:ext cx="152400" cy="1223962"/>
          </a:xfrm>
          <a:prstGeom prst="rightBrace">
            <a:avLst>
              <a:gd name="adj1" fmla="val 66927"/>
              <a:gd name="adj2" fmla="val 50000"/>
            </a:avLst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a-IR"/>
          </a:p>
        </p:txBody>
      </p:sp>
      <p:sp>
        <p:nvSpPr>
          <p:cNvPr id="9227" name="AutoShape 13"/>
          <p:cNvSpPr>
            <a:spLocks/>
          </p:cNvSpPr>
          <p:nvPr/>
        </p:nvSpPr>
        <p:spPr bwMode="auto">
          <a:xfrm>
            <a:off x="3635375" y="3213100"/>
            <a:ext cx="152400" cy="1274763"/>
          </a:xfrm>
          <a:prstGeom prst="rightBrace">
            <a:avLst>
              <a:gd name="adj1" fmla="val 69705"/>
              <a:gd name="adj2" fmla="val 50000"/>
            </a:avLst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a-IR"/>
          </a:p>
        </p:txBody>
      </p:sp>
      <p:sp>
        <p:nvSpPr>
          <p:cNvPr id="9228" name="WordArt 14"/>
          <p:cNvSpPr>
            <a:spLocks noChangeArrowheads="1" noChangeShapeType="1" noTextEdit="1"/>
          </p:cNvSpPr>
          <p:nvPr/>
        </p:nvSpPr>
        <p:spPr bwMode="auto">
          <a:xfrm>
            <a:off x="1116013" y="1052513"/>
            <a:ext cx="26574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000" kern="1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1- انحراف از تجربيات گذشته</a:t>
            </a:r>
          </a:p>
        </p:txBody>
      </p:sp>
      <p:sp>
        <p:nvSpPr>
          <p:cNvPr id="9229" name="WordArt 15"/>
          <p:cNvSpPr>
            <a:spLocks noChangeArrowheads="1" noChangeShapeType="1" noTextEdit="1"/>
          </p:cNvSpPr>
          <p:nvPr/>
        </p:nvSpPr>
        <p:spPr bwMode="auto">
          <a:xfrm>
            <a:off x="0" y="1557338"/>
            <a:ext cx="378142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000" kern="1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2- انحراف از برنامه هاي پيش بيني شده </a:t>
            </a:r>
          </a:p>
        </p:txBody>
      </p:sp>
      <p:sp>
        <p:nvSpPr>
          <p:cNvPr id="9230" name="WordArt 16"/>
          <p:cNvSpPr>
            <a:spLocks noChangeArrowheads="1" noChangeShapeType="1" noTextEdit="1"/>
          </p:cNvSpPr>
          <p:nvPr/>
        </p:nvSpPr>
        <p:spPr bwMode="auto">
          <a:xfrm>
            <a:off x="1979613" y="1989138"/>
            <a:ext cx="1857375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000" kern="1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3- پيشي گرفتن رقبا </a:t>
            </a:r>
          </a:p>
        </p:txBody>
      </p:sp>
      <p:sp>
        <p:nvSpPr>
          <p:cNvPr id="9231" name="WordArt 17"/>
          <p:cNvSpPr>
            <a:spLocks noChangeArrowheads="1" noChangeShapeType="1" noTextEdit="1"/>
          </p:cNvSpPr>
          <p:nvPr/>
        </p:nvSpPr>
        <p:spPr bwMode="auto">
          <a:xfrm>
            <a:off x="1908175" y="3213100"/>
            <a:ext cx="16383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000" kern="1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1- توسط كاركنان </a:t>
            </a:r>
          </a:p>
        </p:txBody>
      </p:sp>
      <p:sp>
        <p:nvSpPr>
          <p:cNvPr id="9232" name="WordArt 18"/>
          <p:cNvSpPr>
            <a:spLocks noChangeArrowheads="1" noChangeShapeType="1" noTextEdit="1"/>
          </p:cNvSpPr>
          <p:nvPr/>
        </p:nvSpPr>
        <p:spPr bwMode="auto">
          <a:xfrm>
            <a:off x="1619250" y="3716338"/>
            <a:ext cx="196215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000" kern="1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2- توسط افراد مافوق </a:t>
            </a:r>
          </a:p>
        </p:txBody>
      </p:sp>
      <p:sp>
        <p:nvSpPr>
          <p:cNvPr id="9233" name="WordArt 19"/>
          <p:cNvSpPr>
            <a:spLocks noChangeArrowheads="1" noChangeShapeType="1" noTextEdit="1"/>
          </p:cNvSpPr>
          <p:nvPr/>
        </p:nvSpPr>
        <p:spPr bwMode="auto">
          <a:xfrm>
            <a:off x="539750" y="4221163"/>
            <a:ext cx="306705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000" kern="1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3- توسط ارباب رجوع و مشتريان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9950" y="0"/>
            <a:ext cx="4464050" cy="1143000"/>
          </a:xfrm>
        </p:spPr>
        <p:txBody>
          <a:bodyPr/>
          <a:lstStyle/>
          <a:p>
            <a:pPr eaLnBrk="1" hangingPunct="1">
              <a:defRPr/>
            </a:pPr>
            <a:r>
              <a:rPr lang="fa-IR" sz="5400" b="1" smtClean="0">
                <a:solidFill>
                  <a:srgbClr val="FFFF00"/>
                </a:solidFill>
              </a:rPr>
              <a:t>انواع تصميم ها</a:t>
            </a:r>
            <a:r>
              <a:rPr lang="fa-IR" sz="5400" b="1" smtClean="0"/>
              <a:t> </a:t>
            </a:r>
            <a:r>
              <a:rPr lang="fa-IR" sz="5400" b="1" smtClean="0">
                <a:solidFill>
                  <a:srgbClr val="003300"/>
                </a:solidFill>
              </a:rPr>
              <a:t>:</a:t>
            </a:r>
            <a:r>
              <a:rPr lang="fa-IR" smtClean="0"/>
              <a:t> </a:t>
            </a:r>
            <a:endParaRPr 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98613"/>
            <a:ext cx="8964613" cy="4497387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fa-IR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mtClean="0"/>
              <a:t>                                </a:t>
            </a:r>
            <a:r>
              <a:rPr lang="fa-IR" sz="3600" b="1" smtClean="0">
                <a:solidFill>
                  <a:srgbClr val="FFFF00"/>
                </a:solidFill>
              </a:rPr>
              <a:t>1-</a:t>
            </a:r>
            <a:r>
              <a:rPr lang="fa-IR" sz="3600" b="1" smtClean="0">
                <a:solidFill>
                  <a:srgbClr val="99FF33"/>
                </a:solidFill>
              </a:rPr>
              <a:t> تصميم هاي برنامه ريزي شده</a:t>
            </a:r>
            <a:r>
              <a:rPr lang="fa-IR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fa-IR" smtClean="0"/>
          </a:p>
          <a:p>
            <a:pPr eaLnBrk="1" hangingPunct="1">
              <a:buFont typeface="Wingdings" pitchFamily="2" charset="2"/>
              <a:buNone/>
              <a:defRPr/>
            </a:pPr>
            <a:endParaRPr lang="fa-IR" sz="3600" b="1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3600" b="1" smtClean="0"/>
              <a:t>                            </a:t>
            </a:r>
            <a:r>
              <a:rPr lang="fa-IR" sz="3600" b="1" smtClean="0">
                <a:solidFill>
                  <a:srgbClr val="FFFF00"/>
                </a:solidFill>
              </a:rPr>
              <a:t>2-</a:t>
            </a:r>
            <a:r>
              <a:rPr lang="fa-IR" sz="3600" b="1" smtClean="0">
                <a:solidFill>
                  <a:srgbClr val="99FF33"/>
                </a:solidFill>
              </a:rPr>
              <a:t> تصميم هاي برنامه ريزي نشده</a:t>
            </a:r>
            <a:r>
              <a:rPr lang="fa-IR" sz="3600" b="1" smtClean="0"/>
              <a:t>   </a:t>
            </a:r>
            <a:endParaRPr lang="en-US" sz="3600" b="1" smtClean="0"/>
          </a:p>
        </p:txBody>
      </p:sp>
      <p:sp>
        <p:nvSpPr>
          <p:cNvPr id="10244" name="AutoShape 4"/>
          <p:cNvSpPr>
            <a:spLocks/>
          </p:cNvSpPr>
          <p:nvPr/>
        </p:nvSpPr>
        <p:spPr bwMode="auto">
          <a:xfrm>
            <a:off x="5364163" y="2276475"/>
            <a:ext cx="215900" cy="2520950"/>
          </a:xfrm>
          <a:prstGeom prst="rightBrace">
            <a:avLst>
              <a:gd name="adj1" fmla="val 97304"/>
              <a:gd name="adj2" fmla="val 50000"/>
            </a:avLst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a-IR"/>
          </a:p>
        </p:txBody>
      </p:sp>
      <p:sp>
        <p:nvSpPr>
          <p:cNvPr id="10245" name="WordArt 5"/>
          <p:cNvSpPr>
            <a:spLocks noChangeArrowheads="1" noChangeShapeType="1" noTextEdit="1"/>
          </p:cNvSpPr>
          <p:nvPr/>
        </p:nvSpPr>
        <p:spPr bwMode="auto">
          <a:xfrm>
            <a:off x="5724525" y="3213100"/>
            <a:ext cx="22669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3600" b="1" kern="10" spc="72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"/>
                <a:cs typeface="Arial"/>
              </a:rPr>
              <a:t>انواع تصميم ها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282700" y="0"/>
            <a:ext cx="7861300" cy="1143000"/>
          </a:xfrm>
        </p:spPr>
        <p:txBody>
          <a:bodyPr/>
          <a:lstStyle/>
          <a:p>
            <a:pPr eaLnBrk="1" hangingPunct="1">
              <a:defRPr/>
            </a:pPr>
            <a:r>
              <a:rPr lang="fa-IR" sz="5400" b="1" smtClean="0">
                <a:solidFill>
                  <a:srgbClr val="99FF33"/>
                </a:solidFill>
              </a:rPr>
              <a:t>تصميم هاي برنامه ريزي شده :</a:t>
            </a:r>
            <a:r>
              <a:rPr lang="fa-IR" sz="5400" b="1" smtClean="0"/>
              <a:t> </a:t>
            </a:r>
            <a:endParaRPr lang="en-US" sz="5400" b="1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57338"/>
            <a:ext cx="9144000" cy="4497387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fa-IR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mtClean="0"/>
              <a:t>   </a:t>
            </a:r>
            <a:r>
              <a:rPr lang="fa-IR" sz="4800" b="1" smtClean="0"/>
              <a:t>مربوط به مسائلي است كه به دفعات زياد در سازمان رخ مي دهد و سازمان مي تواند از قبل براي آنها تصميم بگيرد مانند :  سياستها ، رويه ها و مقررات نوشته شده يا نشده . </a:t>
            </a:r>
            <a:endParaRPr lang="en-US" sz="4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241425" y="0"/>
            <a:ext cx="7902575" cy="1143000"/>
          </a:xfrm>
        </p:spPr>
        <p:txBody>
          <a:bodyPr/>
          <a:lstStyle/>
          <a:p>
            <a:pPr eaLnBrk="1" hangingPunct="1">
              <a:defRPr/>
            </a:pPr>
            <a:r>
              <a:rPr lang="fa-IR" sz="5400" b="1" smtClean="0">
                <a:solidFill>
                  <a:srgbClr val="99FF33"/>
                </a:solidFill>
              </a:rPr>
              <a:t>تصميم هاي برنامه ريزي نشده :</a:t>
            </a:r>
            <a:r>
              <a:rPr lang="fa-IR" smtClean="0"/>
              <a:t> </a:t>
            </a:r>
            <a:endParaRPr lang="en-U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98613"/>
            <a:ext cx="9144000" cy="4497387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fa-IR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800" b="1" smtClean="0"/>
              <a:t>  مربوط به مسائلي است كه به ندرت در سازمان اتفاق مي افتد و سازمان از قبل نمي تواند براي آنها برنامه ريزي كند و توانايي مدير در اخذ تصميم در اينگونه موارد از اهميت زيادي برخوردار است . </a:t>
            </a:r>
            <a:endParaRPr lang="en-US" sz="4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5400" b="1" smtClean="0">
                <a:solidFill>
                  <a:srgbClr val="FFFF00"/>
                </a:solidFill>
              </a:rPr>
              <a:t>رابطه بين انواع مديران ، انواع مسائل و انواع تصميمات</a:t>
            </a:r>
            <a:r>
              <a:rPr lang="fa-IR" sz="4000" smtClean="0"/>
              <a:t> </a:t>
            </a:r>
            <a:endParaRPr lang="en-US" sz="4000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989138"/>
            <a:ext cx="9144000" cy="410686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fa-IR" smtClean="0"/>
              <a:t>                                                                                                        </a:t>
            </a:r>
            <a:endParaRPr lang="en-US" smtClean="0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1835150" y="3573463"/>
            <a:ext cx="5832475" cy="1562100"/>
          </a:xfrm>
          <a:prstGeom prst="rect">
            <a:avLst/>
          </a:prstGeom>
          <a:solidFill>
            <a:srgbClr val="FFFF00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a-IR"/>
          </a:p>
        </p:txBody>
      </p:sp>
      <p:sp>
        <p:nvSpPr>
          <p:cNvPr id="13317" name="Line 5"/>
          <p:cNvSpPr>
            <a:spLocks noChangeShapeType="1"/>
          </p:cNvSpPr>
          <p:nvPr/>
        </p:nvSpPr>
        <p:spPr bwMode="auto">
          <a:xfrm flipH="1" flipV="1">
            <a:off x="1763713" y="3573463"/>
            <a:ext cx="5903912" cy="1511300"/>
          </a:xfrm>
          <a:prstGeom prst="line">
            <a:avLst/>
          </a:prstGeom>
          <a:noFill/>
          <a:ln w="57150">
            <a:solidFill>
              <a:srgbClr val="003300"/>
            </a:solidFill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3318" name="WordArt 6"/>
          <p:cNvSpPr>
            <a:spLocks noChangeArrowheads="1" noChangeShapeType="1" noTextEdit="1"/>
          </p:cNvSpPr>
          <p:nvPr/>
        </p:nvSpPr>
        <p:spPr bwMode="auto">
          <a:xfrm>
            <a:off x="4067175" y="3716338"/>
            <a:ext cx="3467100" cy="541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800" kern="10">
                <a:ln w="9525">
                  <a:noFill/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تصميم هاي برنامه ريزي نشده </a:t>
            </a:r>
          </a:p>
        </p:txBody>
      </p:sp>
      <p:sp>
        <p:nvSpPr>
          <p:cNvPr id="13319" name="WordArt 7"/>
          <p:cNvSpPr>
            <a:spLocks noChangeArrowheads="1" noChangeShapeType="1" noTextEdit="1"/>
          </p:cNvSpPr>
          <p:nvPr/>
        </p:nvSpPr>
        <p:spPr bwMode="auto">
          <a:xfrm>
            <a:off x="2051050" y="4508500"/>
            <a:ext cx="3381375" cy="541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800" kern="10">
                <a:ln w="9525">
                  <a:noFill/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تصميم هاي برنامه ريزي شده </a:t>
            </a:r>
          </a:p>
        </p:txBody>
      </p:sp>
      <p:sp>
        <p:nvSpPr>
          <p:cNvPr id="13320" name="WordArt 8"/>
          <p:cNvSpPr>
            <a:spLocks noChangeArrowheads="1" noChangeShapeType="1" noTextEdit="1"/>
          </p:cNvSpPr>
          <p:nvPr/>
        </p:nvSpPr>
        <p:spPr bwMode="auto">
          <a:xfrm>
            <a:off x="755650" y="4149725"/>
            <a:ext cx="942975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1800" kern="10" spc="36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>
                    <a:alpha val="50195"/>
                  </a:srgbClr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"/>
                <a:cs typeface="Arial"/>
              </a:rPr>
              <a:t>انواع مسائل </a:t>
            </a:r>
          </a:p>
        </p:txBody>
      </p:sp>
      <p:sp>
        <p:nvSpPr>
          <p:cNvPr id="13321" name="WordArt 9"/>
          <p:cNvSpPr>
            <a:spLocks noChangeArrowheads="1" noChangeShapeType="1" noTextEdit="1"/>
          </p:cNvSpPr>
          <p:nvPr/>
        </p:nvSpPr>
        <p:spPr bwMode="auto">
          <a:xfrm>
            <a:off x="7956550" y="4149725"/>
            <a:ext cx="1009650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1800" kern="10" spc="36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>
                    <a:alpha val="50195"/>
                  </a:srgbClr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"/>
                <a:cs typeface="Arial"/>
              </a:rPr>
              <a:t>انواع مديران </a:t>
            </a:r>
          </a:p>
        </p:txBody>
      </p:sp>
      <p:sp>
        <p:nvSpPr>
          <p:cNvPr id="13322" name="Line 10"/>
          <p:cNvSpPr>
            <a:spLocks noChangeShapeType="1"/>
          </p:cNvSpPr>
          <p:nvPr/>
        </p:nvSpPr>
        <p:spPr bwMode="auto">
          <a:xfrm flipV="1">
            <a:off x="7885113" y="3860800"/>
            <a:ext cx="0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fa-IR"/>
          </a:p>
        </p:txBody>
      </p:sp>
      <p:sp>
        <p:nvSpPr>
          <p:cNvPr id="13323" name="Line 11"/>
          <p:cNvSpPr>
            <a:spLocks noChangeShapeType="1"/>
          </p:cNvSpPr>
          <p:nvPr/>
        </p:nvSpPr>
        <p:spPr bwMode="auto">
          <a:xfrm>
            <a:off x="7885113" y="4292600"/>
            <a:ext cx="0" cy="3603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fa-IR"/>
          </a:p>
        </p:txBody>
      </p:sp>
      <p:sp>
        <p:nvSpPr>
          <p:cNvPr id="13324" name="Line 12"/>
          <p:cNvSpPr>
            <a:spLocks noChangeShapeType="1"/>
          </p:cNvSpPr>
          <p:nvPr/>
        </p:nvSpPr>
        <p:spPr bwMode="auto">
          <a:xfrm flipV="1">
            <a:off x="611188" y="3860800"/>
            <a:ext cx="0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fa-IR"/>
          </a:p>
        </p:txBody>
      </p:sp>
      <p:sp>
        <p:nvSpPr>
          <p:cNvPr id="13325" name="Line 13"/>
          <p:cNvSpPr>
            <a:spLocks noChangeShapeType="1"/>
          </p:cNvSpPr>
          <p:nvPr/>
        </p:nvSpPr>
        <p:spPr bwMode="auto">
          <a:xfrm>
            <a:off x="611188" y="4292600"/>
            <a:ext cx="0" cy="3603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fa-IR"/>
          </a:p>
        </p:txBody>
      </p:sp>
      <p:sp>
        <p:nvSpPr>
          <p:cNvPr id="13326" name="WordArt 14"/>
          <p:cNvSpPr>
            <a:spLocks noChangeArrowheads="1" noChangeShapeType="1" noTextEdit="1"/>
          </p:cNvSpPr>
          <p:nvPr/>
        </p:nvSpPr>
        <p:spPr bwMode="auto">
          <a:xfrm>
            <a:off x="7740650" y="3429000"/>
            <a:ext cx="215900" cy="295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0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بالا</a:t>
            </a:r>
          </a:p>
        </p:txBody>
      </p:sp>
      <p:sp>
        <p:nvSpPr>
          <p:cNvPr id="13327" name="WordArt 15"/>
          <p:cNvSpPr>
            <a:spLocks noChangeArrowheads="1" noChangeShapeType="1" noTextEdit="1"/>
          </p:cNvSpPr>
          <p:nvPr/>
        </p:nvSpPr>
        <p:spPr bwMode="auto">
          <a:xfrm>
            <a:off x="179388" y="3500438"/>
            <a:ext cx="790575" cy="295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0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بد ساختار</a:t>
            </a:r>
          </a:p>
        </p:txBody>
      </p:sp>
      <p:sp>
        <p:nvSpPr>
          <p:cNvPr id="13328" name="WordArt 17"/>
          <p:cNvSpPr>
            <a:spLocks noChangeArrowheads="1" noChangeShapeType="1" noTextEdit="1"/>
          </p:cNvSpPr>
          <p:nvPr/>
        </p:nvSpPr>
        <p:spPr bwMode="auto">
          <a:xfrm>
            <a:off x="7667625" y="4724400"/>
            <a:ext cx="457200" cy="295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0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پايين </a:t>
            </a:r>
          </a:p>
        </p:txBody>
      </p:sp>
      <p:sp>
        <p:nvSpPr>
          <p:cNvPr id="13329" name="WordArt 18"/>
          <p:cNvSpPr>
            <a:spLocks noChangeArrowheads="1" noChangeShapeType="1" noTextEdit="1"/>
          </p:cNvSpPr>
          <p:nvPr/>
        </p:nvSpPr>
        <p:spPr bwMode="auto">
          <a:xfrm>
            <a:off x="0" y="4941888"/>
            <a:ext cx="1095375" cy="295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0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خوش ساختار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168400" y="0"/>
            <a:ext cx="7975600" cy="1143000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4800" b="1" smtClean="0">
                <a:solidFill>
                  <a:srgbClr val="FFFF00"/>
                </a:solidFill>
              </a:rPr>
              <a:t>شرايط يا موقعيت هاي تصميم گيري </a:t>
            </a:r>
            <a:r>
              <a:rPr lang="fa-IR" sz="4800" b="1" smtClean="0">
                <a:solidFill>
                  <a:srgbClr val="003300"/>
                </a:solidFill>
              </a:rPr>
              <a:t>:</a:t>
            </a:r>
            <a:r>
              <a:rPr lang="fa-IR" sz="4000" smtClean="0"/>
              <a:t> </a:t>
            </a:r>
            <a:endParaRPr lang="en-US" sz="4000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98613"/>
            <a:ext cx="9144000" cy="4497387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fa-IR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mtClean="0"/>
              <a:t>   </a:t>
            </a:r>
            <a:r>
              <a:rPr lang="fa-IR" sz="3600" b="1" smtClean="0"/>
              <a:t>بر اساس ميزان اطلاعات در دسترس مديران ، شرايط يا موقعيت هاي تصميم گيري به چهار دسته تقسيم مي شوند</a:t>
            </a:r>
            <a:endParaRPr lang="en-US" sz="3600" b="1" smtClean="0"/>
          </a:p>
        </p:txBody>
      </p:sp>
      <p:sp>
        <p:nvSpPr>
          <p:cNvPr id="14340" name="Line 4"/>
          <p:cNvSpPr>
            <a:spLocks noChangeShapeType="1"/>
          </p:cNvSpPr>
          <p:nvPr/>
        </p:nvSpPr>
        <p:spPr bwMode="auto">
          <a:xfrm flipH="1">
            <a:off x="611188" y="5373688"/>
            <a:ext cx="8353425" cy="0"/>
          </a:xfrm>
          <a:prstGeom prst="line">
            <a:avLst/>
          </a:prstGeom>
          <a:noFill/>
          <a:ln w="57150">
            <a:solidFill>
              <a:srgbClr val="003300"/>
            </a:solidFill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4341" name="Line 5"/>
          <p:cNvSpPr>
            <a:spLocks noChangeShapeType="1"/>
          </p:cNvSpPr>
          <p:nvPr/>
        </p:nvSpPr>
        <p:spPr bwMode="auto">
          <a:xfrm flipH="1">
            <a:off x="468313" y="5373688"/>
            <a:ext cx="431800" cy="0"/>
          </a:xfrm>
          <a:prstGeom prst="line">
            <a:avLst/>
          </a:prstGeom>
          <a:noFill/>
          <a:ln w="57150">
            <a:solidFill>
              <a:srgbClr val="00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fa-IR"/>
          </a:p>
        </p:txBody>
      </p:sp>
      <p:sp>
        <p:nvSpPr>
          <p:cNvPr id="14342" name="WordArt 6"/>
          <p:cNvSpPr>
            <a:spLocks noChangeArrowheads="1" noChangeShapeType="1" noTextEdit="1"/>
          </p:cNvSpPr>
          <p:nvPr/>
        </p:nvSpPr>
        <p:spPr bwMode="auto">
          <a:xfrm>
            <a:off x="8316913" y="4797425"/>
            <a:ext cx="581025" cy="400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800" kern="10">
                <a:ln w="63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>
                    <a:alpha val="50195"/>
                  </a:srgbClr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مبهم </a:t>
            </a:r>
          </a:p>
        </p:txBody>
      </p:sp>
      <p:sp>
        <p:nvSpPr>
          <p:cNvPr id="14343" name="WordArt 7"/>
          <p:cNvSpPr>
            <a:spLocks noChangeArrowheads="1" noChangeShapeType="1" noTextEdit="1"/>
          </p:cNvSpPr>
          <p:nvPr/>
        </p:nvSpPr>
        <p:spPr bwMode="auto">
          <a:xfrm>
            <a:off x="8388350" y="5589588"/>
            <a:ext cx="581025" cy="400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800" kern="10">
                <a:ln w="63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>
                    <a:alpha val="50195"/>
                  </a:srgbClr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كم </a:t>
            </a:r>
          </a:p>
        </p:txBody>
      </p:sp>
      <p:sp>
        <p:nvSpPr>
          <p:cNvPr id="14344" name="WordArt 8"/>
          <p:cNvSpPr>
            <a:spLocks noChangeArrowheads="1" noChangeShapeType="1" noTextEdit="1"/>
          </p:cNvSpPr>
          <p:nvPr/>
        </p:nvSpPr>
        <p:spPr bwMode="auto">
          <a:xfrm>
            <a:off x="5651500" y="4724400"/>
            <a:ext cx="1724025" cy="466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3200" kern="10">
                <a:ln w="63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>
                    <a:alpha val="50195"/>
                  </a:srgbClr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عدم اطمينان </a:t>
            </a:r>
          </a:p>
        </p:txBody>
      </p:sp>
      <p:sp>
        <p:nvSpPr>
          <p:cNvPr id="14345" name="WordArt 9"/>
          <p:cNvSpPr>
            <a:spLocks noChangeArrowheads="1" noChangeShapeType="1" noTextEdit="1"/>
          </p:cNvSpPr>
          <p:nvPr/>
        </p:nvSpPr>
        <p:spPr bwMode="auto">
          <a:xfrm>
            <a:off x="3203575" y="4724400"/>
            <a:ext cx="971550" cy="400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800" kern="10">
                <a:ln w="63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>
                    <a:alpha val="50195"/>
                  </a:srgbClr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مخاطره </a:t>
            </a:r>
          </a:p>
        </p:txBody>
      </p:sp>
      <p:sp>
        <p:nvSpPr>
          <p:cNvPr id="14346" name="WordArt 10"/>
          <p:cNvSpPr>
            <a:spLocks noChangeArrowheads="1" noChangeShapeType="1" noTextEdit="1"/>
          </p:cNvSpPr>
          <p:nvPr/>
        </p:nvSpPr>
        <p:spPr bwMode="auto">
          <a:xfrm>
            <a:off x="611188" y="4797425"/>
            <a:ext cx="971550" cy="400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800" kern="10">
                <a:ln w="63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>
                    <a:alpha val="50195"/>
                  </a:srgbClr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اطمينان </a:t>
            </a:r>
          </a:p>
        </p:txBody>
      </p:sp>
      <p:sp>
        <p:nvSpPr>
          <p:cNvPr id="14347" name="WordArt 11"/>
          <p:cNvSpPr>
            <a:spLocks noChangeArrowheads="1" noChangeShapeType="1" noTextEdit="1"/>
          </p:cNvSpPr>
          <p:nvPr/>
        </p:nvSpPr>
        <p:spPr bwMode="auto">
          <a:xfrm>
            <a:off x="3851275" y="5805488"/>
            <a:ext cx="2162175" cy="466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3200" kern="10">
                <a:ln w="63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>
                    <a:alpha val="50195"/>
                  </a:srgbClr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ميزان اطلاعات </a:t>
            </a:r>
          </a:p>
        </p:txBody>
      </p:sp>
      <p:sp>
        <p:nvSpPr>
          <p:cNvPr id="14348" name="WordArt 12"/>
          <p:cNvSpPr>
            <a:spLocks noChangeArrowheads="1" noChangeShapeType="1" noTextEdit="1"/>
          </p:cNvSpPr>
          <p:nvPr/>
        </p:nvSpPr>
        <p:spPr bwMode="auto">
          <a:xfrm>
            <a:off x="611188" y="5589588"/>
            <a:ext cx="581025" cy="400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800" kern="10">
                <a:ln w="63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>
                    <a:alpha val="50195"/>
                  </a:srgbClr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زياد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3050"/>
            <a:ext cx="9144000" cy="1143000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4800" b="1" smtClean="0">
                <a:solidFill>
                  <a:srgbClr val="FFFF00"/>
                </a:solidFill>
              </a:rPr>
              <a:t>ويژگي هاي شرايط اطمينان </a:t>
            </a:r>
            <a:r>
              <a:rPr lang="fa-IR" sz="4800" b="1" smtClean="0">
                <a:solidFill>
                  <a:srgbClr val="003366"/>
                </a:solidFill>
              </a:rPr>
              <a:t>/</a:t>
            </a:r>
            <a:r>
              <a:rPr lang="fa-IR" sz="4800" b="1" smtClean="0">
                <a:solidFill>
                  <a:srgbClr val="FFFF00"/>
                </a:solidFill>
              </a:rPr>
              <a:t> </a:t>
            </a:r>
            <a:r>
              <a:rPr lang="en-US" sz="4800" b="1" smtClean="0">
                <a:solidFill>
                  <a:srgbClr val="FFFF00"/>
                </a:solidFill>
              </a:rPr>
              <a:t>Certainty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98613"/>
            <a:ext cx="9144000" cy="4497387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fa-IR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>
                <a:solidFill>
                  <a:srgbClr val="FFFF00"/>
                </a:solidFill>
              </a:rPr>
              <a:t>الف -</a:t>
            </a:r>
            <a:r>
              <a:rPr lang="fa-IR" sz="4000" b="1" smtClean="0"/>
              <a:t> هدف تصميم گيري مشخص است .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fa-IR" sz="4000" b="1" smtClean="0">
              <a:solidFill>
                <a:srgbClr val="FFFF00"/>
              </a:solidFill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>
                <a:solidFill>
                  <a:srgbClr val="FFFF00"/>
                </a:solidFill>
              </a:rPr>
              <a:t>ب -</a:t>
            </a:r>
            <a:r>
              <a:rPr lang="fa-IR" sz="4000" b="1" smtClean="0"/>
              <a:t> راه حلها قابل شناسايي هستند .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fa-IR" sz="4000" b="1" smtClean="0">
              <a:solidFill>
                <a:srgbClr val="FFFF00"/>
              </a:solidFill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>
                <a:solidFill>
                  <a:srgbClr val="FFFF00"/>
                </a:solidFill>
              </a:rPr>
              <a:t>ج -</a:t>
            </a:r>
            <a:r>
              <a:rPr lang="fa-IR" sz="4000" b="1" smtClean="0"/>
              <a:t> نتيجه هر كدام از راه حلها قابل پيش بيني است . </a:t>
            </a:r>
            <a:endParaRPr lang="en-US" sz="4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4800" b="1" smtClean="0">
                <a:solidFill>
                  <a:srgbClr val="FFFF00"/>
                </a:solidFill>
              </a:rPr>
              <a:t>ويژگي هاي شرايط مخاطره </a:t>
            </a:r>
            <a:r>
              <a:rPr lang="fa-IR" sz="4800" b="1" smtClean="0">
                <a:solidFill>
                  <a:srgbClr val="003366"/>
                </a:solidFill>
              </a:rPr>
              <a:t>/</a:t>
            </a:r>
            <a:r>
              <a:rPr lang="fa-IR" sz="4800" b="1" smtClean="0">
                <a:solidFill>
                  <a:srgbClr val="FFFF00"/>
                </a:solidFill>
              </a:rPr>
              <a:t> </a:t>
            </a:r>
            <a:r>
              <a:rPr lang="en-US" sz="4800" b="1" smtClean="0">
                <a:solidFill>
                  <a:srgbClr val="FFFF00"/>
                </a:solidFill>
              </a:rPr>
              <a:t>Risk</a:t>
            </a:r>
            <a:r>
              <a:rPr lang="en-US" sz="4800" smtClean="0"/>
              <a:t> 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628775"/>
            <a:ext cx="8226425" cy="4497388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fa-IR" smtClean="0"/>
              <a:t>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fa-IR" sz="4000" b="1" smtClean="0">
                <a:solidFill>
                  <a:srgbClr val="FFFF00"/>
                </a:solidFill>
              </a:rPr>
              <a:t>الف –</a:t>
            </a:r>
            <a:r>
              <a:rPr lang="fa-IR" sz="4000" b="1" smtClean="0"/>
              <a:t> هدف تصميم گيري مشخص است 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fa-IR" sz="4000" b="1" smtClean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fa-IR" sz="4000" b="1" smtClean="0">
                <a:solidFill>
                  <a:srgbClr val="FFFF00"/>
                </a:solidFill>
              </a:rPr>
              <a:t>ب –</a:t>
            </a:r>
            <a:r>
              <a:rPr lang="fa-IR" sz="4000" b="1" smtClean="0"/>
              <a:t> راه حلها قابل شناسايي هستند 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fa-IR" sz="4000" b="1" smtClean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fa-IR" sz="4000" b="1" smtClean="0">
                <a:solidFill>
                  <a:srgbClr val="FFFF00"/>
                </a:solidFill>
              </a:rPr>
              <a:t>ج –</a:t>
            </a:r>
            <a:r>
              <a:rPr lang="fa-IR" sz="4000" b="1" smtClean="0"/>
              <a:t> نتيجه هيچكدام از راه حلها قابل پيش بيني نيست ولي احتمال آنها مشخص است . </a:t>
            </a:r>
            <a:endParaRPr lang="en-US" sz="4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3050"/>
            <a:ext cx="9144000" cy="1143000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4000" b="1" smtClean="0">
                <a:solidFill>
                  <a:srgbClr val="FFFF00"/>
                </a:solidFill>
              </a:rPr>
              <a:t>ويژگي هاي شرايط عدم اطمينان </a:t>
            </a:r>
            <a:r>
              <a:rPr lang="fa-IR" sz="4000" b="1" smtClean="0">
                <a:solidFill>
                  <a:srgbClr val="003366"/>
                </a:solidFill>
              </a:rPr>
              <a:t>/</a:t>
            </a:r>
            <a:r>
              <a:rPr lang="fa-IR" sz="4000" b="1" smtClean="0">
                <a:solidFill>
                  <a:srgbClr val="FFFF00"/>
                </a:solidFill>
              </a:rPr>
              <a:t> </a:t>
            </a:r>
            <a:r>
              <a:rPr lang="en-US" sz="4000" b="1" smtClean="0">
                <a:solidFill>
                  <a:srgbClr val="FFFF00"/>
                </a:solidFill>
              </a:rPr>
              <a:t>Uncertainty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98613"/>
            <a:ext cx="8964613" cy="4497387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fa-IR" sz="4000" b="1" smtClean="0">
              <a:solidFill>
                <a:srgbClr val="FFFF00"/>
              </a:solidFill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>
                <a:solidFill>
                  <a:srgbClr val="FFFF00"/>
                </a:solidFill>
              </a:rPr>
              <a:t>الف –</a:t>
            </a:r>
            <a:r>
              <a:rPr lang="fa-IR" sz="4000" b="1" smtClean="0"/>
              <a:t> هدف تصميم گيري مشخص است .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fa-IR" sz="4000" b="1" smtClean="0">
              <a:solidFill>
                <a:srgbClr val="FFFF00"/>
              </a:solidFill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>
                <a:solidFill>
                  <a:srgbClr val="FFFF00"/>
                </a:solidFill>
              </a:rPr>
              <a:t>ب –</a:t>
            </a:r>
            <a:r>
              <a:rPr lang="fa-IR" sz="4000" b="1" smtClean="0"/>
              <a:t> راه حلها قابل شناسايي هستند .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fa-IR" sz="4000" b="1" smtClean="0">
              <a:solidFill>
                <a:srgbClr val="FFFF00"/>
              </a:solidFill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>
                <a:solidFill>
                  <a:srgbClr val="FFFF00"/>
                </a:solidFill>
              </a:rPr>
              <a:t>ج –</a:t>
            </a:r>
            <a:r>
              <a:rPr lang="fa-IR" sz="4000" b="1" smtClean="0"/>
              <a:t> نتايج و احتمالات راه حلها مشخص نيستند .</a:t>
            </a:r>
            <a:endParaRPr lang="en-US" sz="4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5613" y="273050"/>
            <a:ext cx="8688387" cy="1143000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4000" b="1" smtClean="0">
                <a:solidFill>
                  <a:srgbClr val="FFFF00"/>
                </a:solidFill>
              </a:rPr>
              <a:t>شيوه هاي انتخاب راه حل در شرايط عدم اطمينان</a:t>
            </a:r>
            <a:r>
              <a:rPr lang="fa-IR" sz="4000" smtClean="0">
                <a:solidFill>
                  <a:srgbClr val="FFFF00"/>
                </a:solidFill>
              </a:rPr>
              <a:t> </a:t>
            </a:r>
            <a:endParaRPr lang="en-US" sz="4000" smtClean="0">
              <a:solidFill>
                <a:srgbClr val="FFFF00"/>
              </a:solidFill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fa-IR" smtClean="0"/>
          </a:p>
          <a:p>
            <a:pPr eaLnBrk="1" hangingPunct="1">
              <a:buFont typeface="Wingdings" pitchFamily="2" charset="2"/>
              <a:buNone/>
              <a:defRPr/>
            </a:pPr>
            <a:endParaRPr lang="fa-IR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>
                <a:solidFill>
                  <a:srgbClr val="FFFF00"/>
                </a:solidFill>
              </a:rPr>
              <a:t>1-</a:t>
            </a:r>
            <a:r>
              <a:rPr lang="fa-IR" sz="4000" b="1" smtClean="0"/>
              <a:t> حداكثر حداكثرها      </a:t>
            </a:r>
            <a:r>
              <a:rPr lang="en-US" sz="4000" b="1" smtClean="0"/>
              <a:t>Maximax</a:t>
            </a:r>
            <a:endParaRPr lang="fa-IR" sz="4000" b="1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>
                <a:solidFill>
                  <a:srgbClr val="FFFF00"/>
                </a:solidFill>
              </a:rPr>
              <a:t>2-</a:t>
            </a:r>
            <a:r>
              <a:rPr lang="fa-IR" sz="4000" b="1" smtClean="0"/>
              <a:t> حداكثر حداقل ها      </a:t>
            </a:r>
            <a:r>
              <a:rPr lang="en-US" sz="4000" b="1" smtClean="0"/>
              <a:t>Maximin </a:t>
            </a:r>
            <a:endParaRPr lang="fa-IR" sz="4000" b="1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>
                <a:solidFill>
                  <a:srgbClr val="FFFF00"/>
                </a:solidFill>
              </a:rPr>
              <a:t>3-</a:t>
            </a:r>
            <a:r>
              <a:rPr lang="fa-IR" sz="4000" b="1" smtClean="0"/>
              <a:t> ارزش مورد انتظار با احتمال يكسان </a:t>
            </a:r>
            <a:endParaRPr lang="en-US" sz="4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-323850" y="0"/>
            <a:ext cx="9467850" cy="1143000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4000" b="1" smtClean="0">
                <a:solidFill>
                  <a:srgbClr val="FFFF00"/>
                </a:solidFill>
              </a:rPr>
              <a:t>ويژگيهاي شرايط مبهم يا متشنج </a:t>
            </a:r>
            <a:r>
              <a:rPr lang="fa-IR" sz="4000" b="1" smtClean="0">
                <a:solidFill>
                  <a:srgbClr val="003366"/>
                </a:solidFill>
              </a:rPr>
              <a:t>/ </a:t>
            </a:r>
            <a:r>
              <a:rPr lang="fa-IR" sz="4000" b="1" smtClean="0">
                <a:solidFill>
                  <a:srgbClr val="FFFF00"/>
                </a:solidFill>
              </a:rPr>
              <a:t> </a:t>
            </a:r>
            <a:r>
              <a:rPr lang="en-US" sz="4000" b="1" smtClean="0">
                <a:solidFill>
                  <a:srgbClr val="FFFF00"/>
                </a:solidFill>
              </a:rPr>
              <a:t>Turbulance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5613" y="2420938"/>
            <a:ext cx="8226425" cy="3675062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/>
              <a:t>   در اين شرايط مدير هيچگونه اطلاعاتي درباره مساله ، راه حلها و احتمال آنها ندارد و حتي ممكن است فاقد اطلاعات لازم درباره اهدافي باشند كه مي خواهند به آن نائل شوند . </a:t>
            </a:r>
            <a:endParaRPr lang="en-US" sz="4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2651125" y="0"/>
            <a:ext cx="6492875" cy="1143000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4800" b="1" smtClean="0">
                <a:solidFill>
                  <a:srgbClr val="FFFF00"/>
                </a:solidFill>
              </a:rPr>
              <a:t>فرايند منطقي تصميم گيري </a:t>
            </a:r>
            <a:endParaRPr lang="en-US" sz="4800" b="1" smtClean="0">
              <a:solidFill>
                <a:srgbClr val="FFFF00"/>
              </a:solidFill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28775"/>
            <a:ext cx="9144000" cy="4497388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fa-IR" smtClean="0"/>
              <a:t>   </a:t>
            </a:r>
            <a:r>
              <a:rPr lang="fa-IR" sz="4400" b="1" smtClean="0"/>
              <a:t>در اين روش سازمان تلاش مي كند بيشتر راه حلهايي كه موجود است را بررسي كند و بهترين آنها را انتخاب نمايد اين الگو به ويژه براي تصميمات برنامه ريزي نشده مفيد ولي مشكل است و هر سازماني از اين روش استفاده نمايد تصميم بهتري خواهد گرفت ولي الزاما ممكن است بهترين تصميم نباشد .  </a:t>
            </a:r>
            <a:endParaRPr lang="en-US" sz="4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4800" b="1" smtClean="0">
                <a:solidFill>
                  <a:srgbClr val="FFFF00"/>
                </a:solidFill>
              </a:rPr>
              <a:t>الگوي منطقي تصميم گيري </a:t>
            </a:r>
            <a:endParaRPr lang="en-US" sz="4800" b="1" smtClean="0">
              <a:solidFill>
                <a:srgbClr val="FFFF00"/>
              </a:solidFill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fa-IR" smtClean="0"/>
              <a:t>  </a:t>
            </a:r>
            <a:endParaRPr lang="en-US" smtClean="0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7092950" y="3716338"/>
            <a:ext cx="1582738" cy="1131887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z="2400" b="1">
                <a:solidFill>
                  <a:srgbClr val="003300"/>
                </a:solidFill>
              </a:rPr>
              <a:t>شناسايي </a:t>
            </a:r>
          </a:p>
          <a:p>
            <a:pPr algn="ctr"/>
            <a:r>
              <a:rPr lang="fa-IR" sz="2400" b="1">
                <a:solidFill>
                  <a:srgbClr val="003300"/>
                </a:solidFill>
              </a:rPr>
              <a:t>وضعيت</a:t>
            </a:r>
            <a:r>
              <a:rPr lang="fa-IR" sz="2400"/>
              <a:t> </a:t>
            </a:r>
            <a:endParaRPr lang="en-US" sz="2400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4859338" y="3716338"/>
            <a:ext cx="1584325" cy="1131887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z="2400" b="1">
                <a:solidFill>
                  <a:srgbClr val="003300"/>
                </a:solidFill>
              </a:rPr>
              <a:t>ارائه و ايجاد</a:t>
            </a:r>
          </a:p>
          <a:p>
            <a:pPr algn="ctr"/>
            <a:r>
              <a:rPr lang="fa-IR" sz="2400" b="1">
                <a:solidFill>
                  <a:srgbClr val="003300"/>
                </a:solidFill>
              </a:rPr>
              <a:t>راه حلها </a:t>
            </a:r>
            <a:endParaRPr lang="en-US" sz="2400" b="1">
              <a:solidFill>
                <a:srgbClr val="003300"/>
              </a:solidFill>
            </a:endParaRP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2411413" y="3644900"/>
            <a:ext cx="1800225" cy="1203325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z="2400" b="1">
                <a:solidFill>
                  <a:srgbClr val="003300"/>
                </a:solidFill>
              </a:rPr>
              <a:t>ارزيابي راه حلها </a:t>
            </a:r>
          </a:p>
          <a:p>
            <a:pPr algn="ctr"/>
            <a:r>
              <a:rPr lang="fa-IR" sz="2400" b="1">
                <a:solidFill>
                  <a:srgbClr val="003300"/>
                </a:solidFill>
              </a:rPr>
              <a:t>و انتخاب </a:t>
            </a:r>
          </a:p>
          <a:p>
            <a:pPr algn="ctr"/>
            <a:r>
              <a:rPr lang="fa-IR" sz="2400" b="1">
                <a:solidFill>
                  <a:srgbClr val="003300"/>
                </a:solidFill>
              </a:rPr>
              <a:t>بهترين گزينه </a:t>
            </a:r>
            <a:endParaRPr lang="en-US" sz="2400" b="1">
              <a:solidFill>
                <a:srgbClr val="003300"/>
              </a:solidFill>
            </a:endParaRP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250825" y="3716338"/>
            <a:ext cx="1582738" cy="1131887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fa-IR" sz="2400" b="1">
                <a:solidFill>
                  <a:srgbClr val="003300"/>
                </a:solidFill>
              </a:rPr>
              <a:t>اجرا و پيگيري</a:t>
            </a:r>
            <a:endParaRPr lang="en-US" sz="2400" b="1">
              <a:solidFill>
                <a:srgbClr val="003300"/>
              </a:solidFill>
            </a:endParaRPr>
          </a:p>
        </p:txBody>
      </p:sp>
      <p:sp>
        <p:nvSpPr>
          <p:cNvPr id="21512" name="Line 8"/>
          <p:cNvSpPr>
            <a:spLocks noChangeShapeType="1"/>
          </p:cNvSpPr>
          <p:nvPr/>
        </p:nvSpPr>
        <p:spPr bwMode="auto">
          <a:xfrm flipH="1">
            <a:off x="1835150" y="4221163"/>
            <a:ext cx="576263" cy="0"/>
          </a:xfrm>
          <a:prstGeom prst="line">
            <a:avLst/>
          </a:prstGeom>
          <a:noFill/>
          <a:ln w="57150">
            <a:solidFill>
              <a:srgbClr val="00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fa-IR"/>
          </a:p>
        </p:txBody>
      </p:sp>
      <p:sp>
        <p:nvSpPr>
          <p:cNvPr id="21513" name="Line 9"/>
          <p:cNvSpPr>
            <a:spLocks noChangeShapeType="1"/>
          </p:cNvSpPr>
          <p:nvPr/>
        </p:nvSpPr>
        <p:spPr bwMode="auto">
          <a:xfrm flipH="1">
            <a:off x="4211638" y="4292600"/>
            <a:ext cx="576262" cy="0"/>
          </a:xfrm>
          <a:prstGeom prst="line">
            <a:avLst/>
          </a:prstGeom>
          <a:noFill/>
          <a:ln w="57150">
            <a:solidFill>
              <a:srgbClr val="00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fa-IR"/>
          </a:p>
        </p:txBody>
      </p:sp>
      <p:sp>
        <p:nvSpPr>
          <p:cNvPr id="21514" name="Line 10"/>
          <p:cNvSpPr>
            <a:spLocks noChangeShapeType="1"/>
          </p:cNvSpPr>
          <p:nvPr/>
        </p:nvSpPr>
        <p:spPr bwMode="auto">
          <a:xfrm flipH="1">
            <a:off x="6443663" y="4292600"/>
            <a:ext cx="649287" cy="0"/>
          </a:xfrm>
          <a:prstGeom prst="line">
            <a:avLst/>
          </a:prstGeom>
          <a:noFill/>
          <a:ln w="57150">
            <a:solidFill>
              <a:srgbClr val="00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5400" b="1" smtClean="0">
                <a:solidFill>
                  <a:srgbClr val="FFFF00"/>
                </a:solidFill>
              </a:rPr>
              <a:t>مرحله اول :</a:t>
            </a:r>
            <a:r>
              <a:rPr lang="fa-IR" sz="5400" b="1" smtClean="0"/>
              <a:t> </a:t>
            </a:r>
            <a:r>
              <a:rPr lang="fa-IR" sz="5400" b="1" smtClean="0">
                <a:solidFill>
                  <a:srgbClr val="99FF33"/>
                </a:solidFill>
              </a:rPr>
              <a:t>شناسايي وضعيت</a:t>
            </a:r>
            <a:r>
              <a:rPr lang="fa-IR" smtClean="0"/>
              <a:t> </a:t>
            </a:r>
            <a:endParaRPr lang="en-U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98613"/>
            <a:ext cx="9144000" cy="4497387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fa-IR" sz="2800" smtClean="0"/>
              <a:t>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3600" b="1" smtClean="0"/>
              <a:t>     يك بررسي دقيق و عميق از سه مرحله تشكيل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3600" b="1" smtClean="0"/>
              <a:t>     مي شود :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fa-IR" sz="3600" b="1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3600" b="1" smtClean="0"/>
              <a:t>      </a:t>
            </a:r>
            <a:r>
              <a:rPr lang="fa-IR" sz="3600" b="1" smtClean="0">
                <a:solidFill>
                  <a:srgbClr val="FFFF00"/>
                </a:solidFill>
              </a:rPr>
              <a:t>1-</a:t>
            </a:r>
            <a:r>
              <a:rPr lang="fa-IR" sz="3600" b="1" smtClean="0"/>
              <a:t> تعريف مساله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3600" b="1" smtClean="0"/>
              <a:t>      </a:t>
            </a:r>
            <a:r>
              <a:rPr lang="fa-IR" sz="3600" b="1" smtClean="0">
                <a:solidFill>
                  <a:srgbClr val="FFFF00"/>
                </a:solidFill>
              </a:rPr>
              <a:t>2-</a:t>
            </a:r>
            <a:r>
              <a:rPr lang="fa-IR" sz="3600" b="1" smtClean="0"/>
              <a:t> تشخيص اهداف تصميم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3600" b="1" smtClean="0"/>
              <a:t>      </a:t>
            </a:r>
            <a:r>
              <a:rPr lang="fa-IR" sz="3600" b="1" smtClean="0">
                <a:solidFill>
                  <a:srgbClr val="FFFF00"/>
                </a:solidFill>
              </a:rPr>
              <a:t>3-</a:t>
            </a:r>
            <a:r>
              <a:rPr lang="fa-IR" sz="3600" b="1" smtClean="0"/>
              <a:t> تشخيص علل ايجاد مساله </a:t>
            </a:r>
            <a:endParaRPr lang="en-US" sz="36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sz="5400" b="1" smtClean="0">
                <a:solidFill>
                  <a:srgbClr val="FFFF00"/>
                </a:solidFill>
              </a:rPr>
              <a:t>مرحله دوم :</a:t>
            </a:r>
            <a:r>
              <a:rPr lang="fa-IR" sz="5400" b="1" smtClean="0"/>
              <a:t> </a:t>
            </a:r>
            <a:r>
              <a:rPr lang="fa-IR" sz="5400" b="1" smtClean="0">
                <a:solidFill>
                  <a:srgbClr val="99FF33"/>
                </a:solidFill>
              </a:rPr>
              <a:t>ارائه و ايجاد راه حلها</a:t>
            </a:r>
            <a:r>
              <a:rPr lang="fa-IR" sz="5400" b="1" smtClean="0"/>
              <a:t> </a:t>
            </a:r>
            <a:endParaRPr lang="en-US" sz="5400" b="1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98613"/>
            <a:ext cx="9144000" cy="4497387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/>
              <a:t> 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/>
              <a:t>   در رابطه با تصميم هاي برنامه ريزي شده اين مرحله آسان تر است در اين مرحله سعي مي شود تعداد زيادي راه حل بدون آنكه مورد ارزيابي قرارگيرند ايجاد شود . در اينجا مي توان از روشهاي مختلف مثل </a:t>
            </a:r>
            <a:r>
              <a:rPr lang="fa-IR" sz="4000" b="1" smtClean="0">
                <a:solidFill>
                  <a:srgbClr val="FFFF00"/>
                </a:solidFill>
              </a:rPr>
              <a:t>طوفان فكري</a:t>
            </a:r>
            <a:r>
              <a:rPr lang="fa-IR" sz="4000" b="1" smtClean="0"/>
              <a:t> استفاده نمود . </a:t>
            </a:r>
            <a:endParaRPr lang="en-US" sz="4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50" y="0"/>
            <a:ext cx="8172450" cy="1484313"/>
          </a:xfrm>
        </p:spPr>
        <p:txBody>
          <a:bodyPr/>
          <a:lstStyle/>
          <a:p>
            <a:pPr algn="r" eaLnBrk="1" hangingPunct="1">
              <a:defRPr/>
            </a:pPr>
            <a:r>
              <a:rPr lang="fa-IR" sz="5400" b="1" smtClean="0">
                <a:solidFill>
                  <a:srgbClr val="FFFF00"/>
                </a:solidFill>
              </a:rPr>
              <a:t>مرحله سوم :</a:t>
            </a:r>
            <a:r>
              <a:rPr lang="fa-IR" sz="5400" b="1" smtClean="0"/>
              <a:t> </a:t>
            </a:r>
            <a:r>
              <a:rPr lang="fa-IR" sz="5400" b="1" smtClean="0">
                <a:solidFill>
                  <a:srgbClr val="99FF33"/>
                </a:solidFill>
              </a:rPr>
              <a:t>ارزيابي راه حلها    وانتخاب بهترين راه حل</a:t>
            </a:r>
            <a:r>
              <a:rPr lang="fa-IR" sz="5400" smtClean="0"/>
              <a:t> </a:t>
            </a:r>
            <a:endParaRPr lang="en-US" sz="5400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060575"/>
            <a:ext cx="9144000" cy="4497388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fa-IR" sz="3600" b="1" smtClean="0"/>
              <a:t> در اين مرحله معيارهايي براي ارزيابي راه حلها ايجاد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3600" b="1" smtClean="0"/>
              <a:t> مي شود و بر اساس آن بهترين راه حل انتخاب مي گردد . </a:t>
            </a:r>
            <a:endParaRPr lang="en-US" sz="3600" b="1" smtClean="0"/>
          </a:p>
        </p:txBody>
      </p:sp>
      <p:sp>
        <p:nvSpPr>
          <p:cNvPr id="24580" name="AutoShape 4"/>
          <p:cNvSpPr>
            <a:spLocks/>
          </p:cNvSpPr>
          <p:nvPr/>
        </p:nvSpPr>
        <p:spPr bwMode="auto">
          <a:xfrm>
            <a:off x="6372225" y="3789363"/>
            <a:ext cx="223838" cy="2808287"/>
          </a:xfrm>
          <a:prstGeom prst="rightBrace">
            <a:avLst>
              <a:gd name="adj1" fmla="val 104551"/>
              <a:gd name="adj2" fmla="val 50000"/>
            </a:avLst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a-IR"/>
          </a:p>
        </p:txBody>
      </p:sp>
      <p:sp>
        <p:nvSpPr>
          <p:cNvPr id="24581" name="WordArt 5"/>
          <p:cNvSpPr>
            <a:spLocks noChangeArrowheads="1" noChangeShapeType="1" noTextEdit="1"/>
          </p:cNvSpPr>
          <p:nvPr/>
        </p:nvSpPr>
        <p:spPr bwMode="auto">
          <a:xfrm>
            <a:off x="4356100" y="3789363"/>
            <a:ext cx="19145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800" b="1" kern="10" spc="56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"/>
                <a:cs typeface="Arial"/>
              </a:rPr>
              <a:t>1- عوامل اقتدار</a:t>
            </a:r>
          </a:p>
        </p:txBody>
      </p:sp>
      <p:sp>
        <p:nvSpPr>
          <p:cNvPr id="24582" name="WordArt 7"/>
          <p:cNvSpPr>
            <a:spLocks noChangeArrowheads="1" noChangeShapeType="1" noTextEdit="1"/>
          </p:cNvSpPr>
          <p:nvPr/>
        </p:nvSpPr>
        <p:spPr bwMode="auto">
          <a:xfrm>
            <a:off x="4356100" y="4365625"/>
            <a:ext cx="19145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800" b="1" kern="10" spc="56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"/>
                <a:cs typeface="Arial"/>
              </a:rPr>
              <a:t>2- عوامل اقتصادي </a:t>
            </a:r>
          </a:p>
        </p:txBody>
      </p:sp>
      <p:sp>
        <p:nvSpPr>
          <p:cNvPr id="24583" name="WordArt 8"/>
          <p:cNvSpPr>
            <a:spLocks noChangeArrowheads="1" noChangeShapeType="1" noTextEdit="1"/>
          </p:cNvSpPr>
          <p:nvPr/>
        </p:nvSpPr>
        <p:spPr bwMode="auto">
          <a:xfrm>
            <a:off x="4356100" y="4868863"/>
            <a:ext cx="19145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800" b="1" kern="10" spc="56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"/>
                <a:cs typeface="Arial"/>
              </a:rPr>
              <a:t>3- عوامل انساني </a:t>
            </a:r>
          </a:p>
        </p:txBody>
      </p:sp>
      <p:sp>
        <p:nvSpPr>
          <p:cNvPr id="24584" name="WordArt 9"/>
          <p:cNvSpPr>
            <a:spLocks noChangeArrowheads="1" noChangeShapeType="1" noTextEdit="1"/>
          </p:cNvSpPr>
          <p:nvPr/>
        </p:nvSpPr>
        <p:spPr bwMode="auto">
          <a:xfrm>
            <a:off x="4356100" y="5445125"/>
            <a:ext cx="19145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800" b="1" kern="10" spc="56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"/>
                <a:cs typeface="Arial"/>
              </a:rPr>
              <a:t>4- عوامل تكنولوژي </a:t>
            </a:r>
          </a:p>
        </p:txBody>
      </p:sp>
      <p:sp>
        <p:nvSpPr>
          <p:cNvPr id="24585" name="WordArt 10"/>
          <p:cNvSpPr>
            <a:spLocks noChangeArrowheads="1" noChangeShapeType="1" noTextEdit="1"/>
          </p:cNvSpPr>
          <p:nvPr/>
        </p:nvSpPr>
        <p:spPr bwMode="auto">
          <a:xfrm>
            <a:off x="4356100" y="6021388"/>
            <a:ext cx="1914525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800" b="1" kern="10" spc="56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"/>
                <a:cs typeface="Arial"/>
              </a:rPr>
              <a:t>5 - عوامل فيزيكي </a:t>
            </a:r>
          </a:p>
        </p:txBody>
      </p:sp>
      <p:sp>
        <p:nvSpPr>
          <p:cNvPr id="24586" name="WordArt 11"/>
          <p:cNvSpPr>
            <a:spLocks noChangeArrowheads="1" noChangeShapeType="1" noTextEdit="1"/>
          </p:cNvSpPr>
          <p:nvPr/>
        </p:nvSpPr>
        <p:spPr bwMode="auto">
          <a:xfrm>
            <a:off x="6732588" y="4941888"/>
            <a:ext cx="1876425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24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معيارهاي ارزيابي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893888" y="0"/>
            <a:ext cx="7250112" cy="1143000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5400" b="1" smtClean="0">
                <a:solidFill>
                  <a:srgbClr val="FFFF00"/>
                </a:solidFill>
              </a:rPr>
              <a:t>مرحله چهارم :</a:t>
            </a:r>
            <a:r>
              <a:rPr lang="fa-IR" sz="5400" b="1" smtClean="0"/>
              <a:t> </a:t>
            </a:r>
            <a:r>
              <a:rPr lang="fa-IR" sz="5400" b="1" smtClean="0">
                <a:solidFill>
                  <a:srgbClr val="99FF33"/>
                </a:solidFill>
              </a:rPr>
              <a:t>اجرا و پيگيري</a:t>
            </a:r>
            <a:r>
              <a:rPr lang="fa-IR" smtClean="0"/>
              <a:t> </a:t>
            </a:r>
            <a:endParaRPr lang="en-US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fa-IR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>
                <a:solidFill>
                  <a:srgbClr val="FFFF00"/>
                </a:solidFill>
              </a:rPr>
              <a:t>الف –</a:t>
            </a:r>
            <a:r>
              <a:rPr lang="fa-IR" sz="4000" b="1" smtClean="0"/>
              <a:t> بودجه بندي و تخصيص منابع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>
                <a:solidFill>
                  <a:srgbClr val="FFFF00"/>
                </a:solidFill>
              </a:rPr>
              <a:t>ب –</a:t>
            </a:r>
            <a:r>
              <a:rPr lang="fa-IR" sz="4000" b="1" smtClean="0"/>
              <a:t> اجرا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>
                <a:solidFill>
                  <a:srgbClr val="FFFF00"/>
                </a:solidFill>
              </a:rPr>
              <a:t>ج –</a:t>
            </a:r>
            <a:r>
              <a:rPr lang="fa-IR" sz="4000" b="1" smtClean="0"/>
              <a:t> پيگيري </a:t>
            </a:r>
            <a:endParaRPr lang="en-US" sz="4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5400" b="1" smtClean="0">
                <a:solidFill>
                  <a:srgbClr val="FFFF00"/>
                </a:solidFill>
              </a:rPr>
              <a:t>معيارهاي ارزيابي كارايي يك تصميم</a:t>
            </a:r>
            <a:r>
              <a:rPr lang="fa-IR" smtClean="0"/>
              <a:t> </a:t>
            </a:r>
            <a:endParaRPr lang="en-US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fa-IR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>
                <a:solidFill>
                  <a:srgbClr val="FFFF00"/>
                </a:solidFill>
              </a:rPr>
              <a:t>الف – </a:t>
            </a:r>
            <a:r>
              <a:rPr lang="fa-IR" sz="4000" b="1" smtClean="0">
                <a:solidFill>
                  <a:srgbClr val="99FF33"/>
                </a:solidFill>
              </a:rPr>
              <a:t>كيفيت عيني تصميم</a:t>
            </a:r>
            <a:r>
              <a:rPr lang="fa-IR" sz="4000" b="1" smtClean="0">
                <a:solidFill>
                  <a:srgbClr val="FFFF00"/>
                </a:solidFill>
              </a:rPr>
              <a:t> :</a:t>
            </a:r>
            <a:r>
              <a:rPr lang="fa-IR" sz="4000" b="1" smtClean="0"/>
              <a:t> يعني تا چه حد تصميم اتخاذ شده اجرا شده است .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fa-IR" sz="4000" b="1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000" b="1" smtClean="0">
                <a:solidFill>
                  <a:srgbClr val="FFFF00"/>
                </a:solidFill>
              </a:rPr>
              <a:t>ب – </a:t>
            </a:r>
            <a:r>
              <a:rPr lang="fa-IR" sz="4000" b="1" smtClean="0">
                <a:solidFill>
                  <a:srgbClr val="99FF33"/>
                </a:solidFill>
              </a:rPr>
              <a:t>ميزان پذيرش مجريان</a:t>
            </a:r>
            <a:r>
              <a:rPr lang="fa-IR" sz="4000" b="1" smtClean="0">
                <a:solidFill>
                  <a:srgbClr val="FFFF00"/>
                </a:solidFill>
              </a:rPr>
              <a:t> :</a:t>
            </a:r>
            <a:r>
              <a:rPr lang="fa-IR" sz="4000" b="1" smtClean="0"/>
              <a:t> يعني تصميم تا چه حد توسط مجريان مورد قبول واقع شده است . </a:t>
            </a:r>
            <a:endParaRPr lang="en-US" sz="4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5400" b="1" smtClean="0">
                <a:solidFill>
                  <a:srgbClr val="FFFF00"/>
                </a:solidFill>
              </a:rPr>
              <a:t>موانع ذهني حل مسائل مديريتي </a:t>
            </a:r>
            <a:endParaRPr lang="en-US" sz="5400" b="1" smtClean="0">
              <a:solidFill>
                <a:srgbClr val="FFFF00"/>
              </a:solidFill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fa-IR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b="1" smtClean="0"/>
              <a:t>   به حالتهايي گفته مي شود كه يك مدير تحت شرايط خاص روحي يا ذهني در مورد يك مسئله تصميم گيري نمي كند و يا در صورت تصميم گيري تصميم مناسبي نمي گيرد . </a:t>
            </a:r>
            <a:endParaRPr lang="en-US" b="1" smtClean="0"/>
          </a:p>
        </p:txBody>
      </p:sp>
      <p:sp>
        <p:nvSpPr>
          <p:cNvPr id="27652" name="WordArt 4"/>
          <p:cNvSpPr>
            <a:spLocks noChangeArrowheads="1" noChangeShapeType="1" noTextEdit="1"/>
          </p:cNvSpPr>
          <p:nvPr/>
        </p:nvSpPr>
        <p:spPr bwMode="auto">
          <a:xfrm>
            <a:off x="2916238" y="4005263"/>
            <a:ext cx="3097212" cy="23828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a-IR" sz="3600" b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Arial"/>
                <a:cs typeface="Arial"/>
              </a:rPr>
              <a:t>الف - اجتناب آرام </a:t>
            </a:r>
          </a:p>
          <a:p>
            <a:pPr algn="ctr"/>
            <a:r>
              <a:rPr lang="fa-IR" sz="3600" b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Arial"/>
                <a:cs typeface="Arial"/>
              </a:rPr>
              <a:t>ب - تغيير آرام  </a:t>
            </a:r>
          </a:p>
          <a:p>
            <a:pPr algn="ctr"/>
            <a:r>
              <a:rPr lang="fa-IR" sz="3600" b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Arial"/>
                <a:cs typeface="Arial"/>
              </a:rPr>
              <a:t>ج - اجتناب دفاعي </a:t>
            </a:r>
          </a:p>
          <a:p>
            <a:pPr algn="ctr"/>
            <a:r>
              <a:rPr lang="fa-IR" sz="3600" b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Arial"/>
                <a:cs typeface="Arial"/>
              </a:rPr>
              <a:t>د - ترس يا هراس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4930775" y="0"/>
            <a:ext cx="4213225" cy="1143000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algn="r" eaLnBrk="1" hangingPunct="1">
              <a:defRPr/>
            </a:pPr>
            <a:r>
              <a:rPr lang="fa-IR" sz="4800" b="1" smtClean="0">
                <a:solidFill>
                  <a:srgbClr val="FFFF00"/>
                </a:solidFill>
              </a:rPr>
              <a:t>الف - اجتناب آرام :</a:t>
            </a:r>
            <a:endParaRPr lang="en-US" sz="4800" b="1" smtClean="0">
              <a:solidFill>
                <a:srgbClr val="FFFF00"/>
              </a:solidFill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1963" y="1628775"/>
            <a:ext cx="8682037" cy="4497388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fa-IR" smtClean="0"/>
              <a:t>    </a:t>
            </a:r>
            <a:r>
              <a:rPr lang="fa-IR" sz="4800" b="1" smtClean="0"/>
              <a:t>در اين حالت مدير بعد از اينكه احساس نمود در صورت عدم تصميم گيري ، عواقب ناگواري در انتظار وي نخواهد   بود ، راجع به آن مسئله تصميم گيري نمي كند . </a:t>
            </a:r>
            <a:endParaRPr lang="en-US" sz="4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5292725" y="0"/>
            <a:ext cx="3851275" cy="1143000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algn="r" eaLnBrk="1" hangingPunct="1">
              <a:defRPr/>
            </a:pPr>
            <a:r>
              <a:rPr lang="fa-IR" sz="4800" b="1" smtClean="0">
                <a:solidFill>
                  <a:srgbClr val="FFFF00"/>
                </a:solidFill>
              </a:rPr>
              <a:t>ب – تغيير آرام : </a:t>
            </a:r>
            <a:endParaRPr lang="en-US" sz="4800" b="1" smtClean="0">
              <a:solidFill>
                <a:srgbClr val="FFFF00"/>
              </a:solidFill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5613" y="1598613"/>
            <a:ext cx="8688387" cy="4497387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fa-IR" sz="4400" b="1" smtClean="0"/>
              <a:t>در اين حالت مدير احساس مي كند در صورت   عدم تصميم گيري ، عواقب ناگواري در   انتظار وي مي باشد .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fa-IR" sz="4400" b="1" smtClean="0"/>
              <a:t>لذا راجع به مساله تصميم گيري مي كند ولي به جاي بررسي گزينه هاي مختلف به اولين راه حل رضايت بخش اكتفا مي كند . </a:t>
            </a:r>
            <a:endParaRPr lang="en-US" sz="4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4464050" y="0"/>
            <a:ext cx="4679950" cy="1143000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4800" b="1" smtClean="0">
                <a:solidFill>
                  <a:srgbClr val="FFFF00"/>
                </a:solidFill>
              </a:rPr>
              <a:t>ج – اجتناب دفاعي : </a:t>
            </a:r>
            <a:endParaRPr lang="en-US" sz="4800" b="1" smtClean="0">
              <a:solidFill>
                <a:srgbClr val="FFFF00"/>
              </a:solidFill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1588" y="1628775"/>
            <a:ext cx="9145588" cy="4497388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fa-IR" sz="4400" b="1" smtClean="0"/>
              <a:t> در اين حالت مدير احساس مي كند كه در صورت عدم تصميم  گيري ، عواقب ناگواري در انتظار وي مي باشد ولي از طرفي براي حل اينگونه مسائل ، هيچگونه سابقه قبلي ندارد لذا سعي مي كند مسئوليت تصميم گيري را به ديگران واگذار كند و در صورت اجبار به تصميم گيري به اولين راه حل رضايت بخش اكتفا مي كند .</a:t>
            </a:r>
            <a:endParaRPr lang="en-US" sz="4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0" y="0"/>
            <a:ext cx="4321175" cy="1143000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4800" b="1" smtClean="0">
                <a:solidFill>
                  <a:srgbClr val="FFFF00"/>
                </a:solidFill>
              </a:rPr>
              <a:t>د- ترس ( هراس ) :  </a:t>
            </a:r>
            <a:endParaRPr lang="en-US" sz="4800" b="1" smtClean="0">
              <a:solidFill>
                <a:srgbClr val="FFFF00"/>
              </a:solidFill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98613"/>
            <a:ext cx="9144000" cy="4497387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fa-IR" sz="4400" b="1" smtClean="0"/>
              <a:t>در اين حالت مدير هم از نظر مساله اي كه ايجاد شده و هم از نظر زماني تحت فشار قرار مي گيرد . لذا دچار استرس و فشار رواني شده و در اين حالت فرد تصميماتي را اتخاذ مي نمايد كه اوضاع را وخيم تر مي كند . </a:t>
            </a:r>
            <a:endParaRPr lang="en-US" sz="4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0"/>
            <a:ext cx="8820150" cy="1143000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5400" b="1" smtClean="0">
                <a:solidFill>
                  <a:srgbClr val="99FF33"/>
                </a:solidFill>
              </a:rPr>
              <a:t>محدوديت هاي فرايند تصميم گيري :</a:t>
            </a:r>
            <a:endParaRPr lang="en-US" sz="5400" b="1" smtClean="0">
              <a:solidFill>
                <a:srgbClr val="99FF33"/>
              </a:solidFill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fa-IR" sz="4400" b="1" smtClean="0">
                <a:solidFill>
                  <a:srgbClr val="FFFF00"/>
                </a:solidFill>
              </a:rPr>
              <a:t>1-</a:t>
            </a:r>
            <a:r>
              <a:rPr lang="fa-IR" sz="4400" b="1" smtClean="0"/>
              <a:t> ارزشهاي اجتماعي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400" b="1" smtClean="0">
                <a:solidFill>
                  <a:srgbClr val="FFFF00"/>
                </a:solidFill>
              </a:rPr>
              <a:t>2-</a:t>
            </a:r>
            <a:r>
              <a:rPr lang="fa-IR" sz="4400" b="1" smtClean="0"/>
              <a:t> عدم توانايي كنترل بازتابهاي تصميم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400" b="1" smtClean="0">
                <a:solidFill>
                  <a:srgbClr val="FFFF00"/>
                </a:solidFill>
              </a:rPr>
              <a:t>3- </a:t>
            </a:r>
            <a:r>
              <a:rPr lang="fa-IR" sz="4400" b="1" smtClean="0"/>
              <a:t>عدم اطمينان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400" b="1" smtClean="0">
                <a:solidFill>
                  <a:srgbClr val="FFFF00"/>
                </a:solidFill>
              </a:rPr>
              <a:t>4-</a:t>
            </a:r>
            <a:r>
              <a:rPr lang="fa-IR" sz="4400" b="1" smtClean="0"/>
              <a:t> رضايت مندي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400" b="1" smtClean="0">
                <a:solidFill>
                  <a:srgbClr val="FFFF00"/>
                </a:solidFill>
              </a:rPr>
              <a:t>5-</a:t>
            </a:r>
            <a:r>
              <a:rPr lang="fa-IR" sz="4400" b="1" smtClean="0"/>
              <a:t> معقوليت نسبي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400" b="1" smtClean="0">
                <a:solidFill>
                  <a:srgbClr val="FFFF00"/>
                </a:solidFill>
              </a:rPr>
              <a:t>6-</a:t>
            </a:r>
            <a:r>
              <a:rPr lang="fa-IR" sz="4400" b="1" smtClean="0"/>
              <a:t> عوامل اقتدار </a:t>
            </a:r>
            <a:endParaRPr lang="en-US" sz="44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0"/>
            <a:ext cx="7716838" cy="1143000"/>
          </a:xfrm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defRPr/>
            </a:pPr>
            <a:r>
              <a:rPr lang="fa-IR" sz="5400" b="1" smtClean="0">
                <a:solidFill>
                  <a:srgbClr val="99FF33"/>
                </a:solidFill>
              </a:rPr>
              <a:t>روشهاي تصميم گيري گروهي : </a:t>
            </a:r>
            <a:endParaRPr lang="en-US" sz="5400" b="1" smtClean="0">
              <a:solidFill>
                <a:srgbClr val="99FF33"/>
              </a:solidFill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fa-IR" sz="4400" b="1" smtClean="0">
                <a:solidFill>
                  <a:srgbClr val="FFFF00"/>
                </a:solidFill>
              </a:rPr>
              <a:t>1-</a:t>
            </a:r>
            <a:r>
              <a:rPr lang="fa-IR" sz="4400" b="1" smtClean="0"/>
              <a:t> طوفان فكري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400" b="1" smtClean="0">
                <a:solidFill>
                  <a:srgbClr val="FFFF00"/>
                </a:solidFill>
              </a:rPr>
              <a:t>2-</a:t>
            </a:r>
            <a:r>
              <a:rPr lang="fa-IR" sz="4400" b="1" smtClean="0"/>
              <a:t> تكنيك گروه اسمي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400" b="1" smtClean="0">
                <a:solidFill>
                  <a:srgbClr val="FFFF00"/>
                </a:solidFill>
              </a:rPr>
              <a:t>3-</a:t>
            </a:r>
            <a:r>
              <a:rPr lang="fa-IR" sz="4400" b="1" smtClean="0"/>
              <a:t> فن دلفي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a-IR" sz="4400" b="1" smtClean="0">
                <a:solidFill>
                  <a:srgbClr val="FFFF00"/>
                </a:solidFill>
              </a:rPr>
              <a:t>4-</a:t>
            </a:r>
            <a:r>
              <a:rPr lang="fa-IR" sz="4400" b="1" smtClean="0"/>
              <a:t> آموزش متقابل</a:t>
            </a:r>
            <a:r>
              <a:rPr lang="fa-IR" smtClean="0"/>
              <a:t> 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ding Grid">
  <a:themeElements>
    <a:clrScheme name="Fading Grid 4">
      <a:dk1>
        <a:srgbClr val="6B6B99"/>
      </a:dk1>
      <a:lt1>
        <a:srgbClr val="EAEAEA"/>
      </a:lt1>
      <a:dk2>
        <a:srgbClr val="666699"/>
      </a:dk2>
      <a:lt2>
        <a:srgbClr val="CCECFF"/>
      </a:lt2>
      <a:accent1>
        <a:srgbClr val="00CC66"/>
      </a:accent1>
      <a:accent2>
        <a:srgbClr val="54547A"/>
      </a:accent2>
      <a:accent3>
        <a:srgbClr val="B8B8CA"/>
      </a:accent3>
      <a:accent4>
        <a:srgbClr val="C8C8C8"/>
      </a:accent4>
      <a:accent5>
        <a:srgbClr val="AAE2B8"/>
      </a:accent5>
      <a:accent6>
        <a:srgbClr val="4B4B6E"/>
      </a:accent6>
      <a:hlink>
        <a:srgbClr val="65B2FF"/>
      </a:hlink>
      <a:folHlink>
        <a:srgbClr val="9900FF"/>
      </a:folHlink>
    </a:clrScheme>
    <a:fontScheme name="Fading Grid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ading Grid 1">
        <a:dk1>
          <a:srgbClr val="7E0000"/>
        </a:dk1>
        <a:lt1>
          <a:srgbClr val="FFFFFF"/>
        </a:lt1>
        <a:dk2>
          <a:srgbClr val="800000"/>
        </a:dk2>
        <a:lt2>
          <a:srgbClr val="FCF0B2"/>
        </a:lt2>
        <a:accent1>
          <a:srgbClr val="C5543D"/>
        </a:accent1>
        <a:accent2>
          <a:srgbClr val="660000"/>
        </a:accent2>
        <a:accent3>
          <a:srgbClr val="C0AAAA"/>
        </a:accent3>
        <a:accent4>
          <a:srgbClr val="DADADA"/>
        </a:accent4>
        <a:accent5>
          <a:srgbClr val="DFB3AF"/>
        </a:accent5>
        <a:accent6>
          <a:srgbClr val="5C0000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2">
        <a:dk1>
          <a:srgbClr val="000066"/>
        </a:dk1>
        <a:lt1>
          <a:srgbClr val="FFFFFF"/>
        </a:lt1>
        <a:dk2>
          <a:srgbClr val="000066"/>
        </a:dk2>
        <a:lt2>
          <a:srgbClr val="B2B8C8"/>
        </a:lt2>
        <a:accent1>
          <a:srgbClr val="008080"/>
        </a:accent1>
        <a:accent2>
          <a:srgbClr val="00004E"/>
        </a:accent2>
        <a:accent3>
          <a:srgbClr val="AAAAB8"/>
        </a:accent3>
        <a:accent4>
          <a:srgbClr val="DADADA"/>
        </a:accent4>
        <a:accent5>
          <a:srgbClr val="AAC0C0"/>
        </a:accent5>
        <a:accent6>
          <a:srgbClr val="000046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3">
        <a:dk1>
          <a:srgbClr val="010199"/>
        </a:dk1>
        <a:lt1>
          <a:srgbClr val="FFFFFF"/>
        </a:lt1>
        <a:dk2>
          <a:srgbClr val="000099"/>
        </a:dk2>
        <a:lt2>
          <a:srgbClr val="CCFFFF"/>
        </a:lt2>
        <a:accent1>
          <a:srgbClr val="00C600"/>
        </a:accent1>
        <a:accent2>
          <a:srgbClr val="01017D"/>
        </a:accent2>
        <a:accent3>
          <a:srgbClr val="AAAACA"/>
        </a:accent3>
        <a:accent4>
          <a:srgbClr val="DADADA"/>
        </a:accent4>
        <a:accent5>
          <a:srgbClr val="AADFAA"/>
        </a:accent5>
        <a:accent6>
          <a:srgbClr val="010171"/>
        </a:accent6>
        <a:hlink>
          <a:srgbClr val="FFE701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4">
        <a:dk1>
          <a:srgbClr val="6B6B99"/>
        </a:dk1>
        <a:lt1>
          <a:srgbClr val="EAEAEA"/>
        </a:lt1>
        <a:dk2>
          <a:srgbClr val="666699"/>
        </a:dk2>
        <a:lt2>
          <a:srgbClr val="CCECFF"/>
        </a:lt2>
        <a:accent1>
          <a:srgbClr val="00CC66"/>
        </a:accent1>
        <a:accent2>
          <a:srgbClr val="54547A"/>
        </a:accent2>
        <a:accent3>
          <a:srgbClr val="B8B8CA"/>
        </a:accent3>
        <a:accent4>
          <a:srgbClr val="C8C8C8"/>
        </a:accent4>
        <a:accent5>
          <a:srgbClr val="AAE2B8"/>
        </a:accent5>
        <a:accent6>
          <a:srgbClr val="4B4B6E"/>
        </a:accent6>
        <a:hlink>
          <a:srgbClr val="65B2FF"/>
        </a:hlink>
        <a:folHlink>
          <a:srgbClr val="99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5">
        <a:dk1>
          <a:srgbClr val="00827F"/>
        </a:dk1>
        <a:lt1>
          <a:srgbClr val="FFFFFF"/>
        </a:lt1>
        <a:dk2>
          <a:srgbClr val="008080"/>
        </a:dk2>
        <a:lt2>
          <a:srgbClr val="FFFFCC"/>
        </a:lt2>
        <a:accent1>
          <a:srgbClr val="6D6FC7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BABBE0"/>
        </a:accent5>
        <a:accent6>
          <a:srgbClr val="005A58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6">
        <a:dk1>
          <a:srgbClr val="4D4D4D"/>
        </a:dk1>
        <a:lt1>
          <a:srgbClr val="FFFFFF"/>
        </a:lt1>
        <a:dk2>
          <a:srgbClr val="525252"/>
        </a:dk2>
        <a:lt2>
          <a:srgbClr val="C0C0C0"/>
        </a:lt2>
        <a:accent1>
          <a:srgbClr val="527C3A"/>
        </a:accent1>
        <a:accent2>
          <a:srgbClr val="444444"/>
        </a:accent2>
        <a:accent3>
          <a:srgbClr val="B3B3B3"/>
        </a:accent3>
        <a:accent4>
          <a:srgbClr val="DADADA"/>
        </a:accent4>
        <a:accent5>
          <a:srgbClr val="B3BFAE"/>
        </a:accent5>
        <a:accent6>
          <a:srgbClr val="3D3D3D"/>
        </a:accent6>
        <a:hlink>
          <a:srgbClr val="FAC458"/>
        </a:hlink>
        <a:folHlink>
          <a:srgbClr val="C7780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7">
        <a:dk1>
          <a:srgbClr val="516032"/>
        </a:dk1>
        <a:lt1>
          <a:srgbClr val="FFFFFF"/>
        </a:lt1>
        <a:dk2>
          <a:srgbClr val="546434"/>
        </a:dk2>
        <a:lt2>
          <a:srgbClr val="B2B68A"/>
        </a:lt2>
        <a:accent1>
          <a:srgbClr val="7D8C70"/>
        </a:accent1>
        <a:accent2>
          <a:srgbClr val="414E28"/>
        </a:accent2>
        <a:accent3>
          <a:srgbClr val="B3B8AE"/>
        </a:accent3>
        <a:accent4>
          <a:srgbClr val="DADADA"/>
        </a:accent4>
        <a:accent5>
          <a:srgbClr val="BFC5BB"/>
        </a:accent5>
        <a:accent6>
          <a:srgbClr val="3A4623"/>
        </a:accent6>
        <a:hlink>
          <a:srgbClr val="80C579"/>
        </a:hlink>
        <a:folHlink>
          <a:srgbClr val="7FADA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8">
        <a:dk1>
          <a:srgbClr val="D1CC00"/>
        </a:dk1>
        <a:lt1>
          <a:srgbClr val="FFFFFF"/>
        </a:lt1>
        <a:dk2>
          <a:srgbClr val="CCCC00"/>
        </a:dk2>
        <a:lt2>
          <a:srgbClr val="F3F5B1"/>
        </a:lt2>
        <a:accent1>
          <a:srgbClr val="808000"/>
        </a:accent1>
        <a:accent2>
          <a:srgbClr val="AEAA00"/>
        </a:accent2>
        <a:accent3>
          <a:srgbClr val="E2E2AA"/>
        </a:accent3>
        <a:accent4>
          <a:srgbClr val="DADADA"/>
        </a:accent4>
        <a:accent5>
          <a:srgbClr val="C0C0AA"/>
        </a:accent5>
        <a:accent6>
          <a:srgbClr val="9D9A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ading Grid 9">
        <a:dk1>
          <a:srgbClr val="000000"/>
        </a:dk1>
        <a:lt1>
          <a:srgbClr val="F8F8F8"/>
        </a:lt1>
        <a:dk2>
          <a:srgbClr val="336600"/>
        </a:dk2>
        <a:lt2>
          <a:srgbClr val="FBFBFB"/>
        </a:lt2>
        <a:accent1>
          <a:srgbClr val="009900"/>
        </a:accent1>
        <a:accent2>
          <a:srgbClr val="C6C6C6"/>
        </a:accent2>
        <a:accent3>
          <a:srgbClr val="FBFBFB"/>
        </a:accent3>
        <a:accent4>
          <a:srgbClr val="000000"/>
        </a:accent4>
        <a:accent5>
          <a:srgbClr val="AACAAA"/>
        </a:accent5>
        <a:accent6>
          <a:srgbClr val="B3B3B3"/>
        </a:accent6>
        <a:hlink>
          <a:srgbClr val="0066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</TotalTime>
  <Words>1176</Words>
  <Application>Microsoft Office PowerPoint</Application>
  <PresentationFormat>On-screen Show (4:3)</PresentationFormat>
  <Paragraphs>227</Paragraphs>
  <Slides>31</Slides>
  <Notes>31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Fading Grid</vt:lpstr>
      <vt:lpstr>PowerPoint Presentation</vt:lpstr>
      <vt:lpstr>رفتار سازمانی</vt:lpstr>
      <vt:lpstr>تعريف تصميم گيري : </vt:lpstr>
      <vt:lpstr>تعريف مساله :</vt:lpstr>
      <vt:lpstr>مسائل خوش ساختار : </vt:lpstr>
      <vt:lpstr>مسائل بد ساختار : </vt:lpstr>
      <vt:lpstr>فرايند مساله يابي :</vt:lpstr>
      <vt:lpstr>انواع تصميم ها : </vt:lpstr>
      <vt:lpstr>تصميم هاي برنامه ريزي شده : </vt:lpstr>
      <vt:lpstr>تصميم هاي برنامه ريزي نشده : </vt:lpstr>
      <vt:lpstr>رابطه بين انواع مديران ، انواع مسائل و انواع تصميمات </vt:lpstr>
      <vt:lpstr>شرايط يا موقعيت هاي تصميم گيري : </vt:lpstr>
      <vt:lpstr>ويژگي هاي شرايط اطمينان / Certainty</vt:lpstr>
      <vt:lpstr>ويژگي هاي شرايط مخاطره / Risk </vt:lpstr>
      <vt:lpstr>ويژگي هاي شرايط عدم اطمينان / Uncertainty</vt:lpstr>
      <vt:lpstr>شيوه هاي انتخاب راه حل در شرايط عدم اطمينان </vt:lpstr>
      <vt:lpstr>ويژگيهاي شرايط مبهم يا متشنج /  Turbulance</vt:lpstr>
      <vt:lpstr>فرايند منطقي تصميم گيري </vt:lpstr>
      <vt:lpstr>الگوي منطقي تصميم گيري </vt:lpstr>
      <vt:lpstr>مرحله اول : شناسايي وضعيت </vt:lpstr>
      <vt:lpstr>مرحله دوم : ارائه و ايجاد راه حلها </vt:lpstr>
      <vt:lpstr>مرحله سوم : ارزيابي راه حلها    وانتخاب بهترين راه حل </vt:lpstr>
      <vt:lpstr>مرحله چهارم : اجرا و پيگيري </vt:lpstr>
      <vt:lpstr>معيارهاي ارزيابي كارايي يك تصميم </vt:lpstr>
      <vt:lpstr>موانع ذهني حل مسائل مديريتي </vt:lpstr>
      <vt:lpstr>الف - اجتناب آرام :</vt:lpstr>
      <vt:lpstr>ب – تغيير آرام : </vt:lpstr>
      <vt:lpstr>ج – اجتناب دفاعي : </vt:lpstr>
      <vt:lpstr>د- ترس ( هراس ) :  </vt:lpstr>
      <vt:lpstr>محدوديت هاي فرايند تصميم گيري :</vt:lpstr>
      <vt:lpstr>روشهاي تصميم گيري گروهي : </vt:lpstr>
    </vt:vector>
  </TitlesOfParts>
  <Company>Roshansoft Co.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pishroo</dc:creator>
  <cp:lastModifiedBy>Windows User</cp:lastModifiedBy>
  <cp:revision>12</cp:revision>
  <dcterms:created xsi:type="dcterms:W3CDTF">2008-10-17T17:43:50Z</dcterms:created>
  <dcterms:modified xsi:type="dcterms:W3CDTF">2020-05-17T01:02:25Z</dcterms:modified>
</cp:coreProperties>
</file>