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1" r:id="rId1"/>
  </p:sldMasterIdLst>
  <p:sldIdLst>
    <p:sldId id="256" r:id="rId2"/>
    <p:sldId id="257" r:id="rId3"/>
    <p:sldId id="258" r:id="rId4"/>
    <p:sldId id="259" r:id="rId5"/>
    <p:sldId id="262" r:id="rId6"/>
    <p:sldId id="263" r:id="rId7"/>
    <p:sldId id="264" r:id="rId8"/>
    <p:sldId id="265" r:id="rId9"/>
    <p:sldId id="266" r:id="rId10"/>
    <p:sldId id="267" r:id="rId11"/>
    <p:sldId id="261" r:id="rId12"/>
    <p:sldId id="260" r:id="rId13"/>
    <p:sldId id="268" r:id="rId14"/>
    <p:sldId id="269" r:id="rId15"/>
    <p:sldId id="271" r:id="rId16"/>
    <p:sldId id="272" r:id="rId17"/>
    <p:sldId id="273" r:id="rId18"/>
    <p:sldId id="274"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1" r:id="rId34"/>
    <p:sldId id="290" r:id="rId35"/>
    <p:sldId id="298" r:id="rId36"/>
    <p:sldId id="297" r:id="rId37"/>
    <p:sldId id="306" r:id="rId38"/>
    <p:sldId id="305" r:id="rId39"/>
    <p:sldId id="307" r:id="rId40"/>
    <p:sldId id="293" r:id="rId41"/>
    <p:sldId id="292" r:id="rId42"/>
    <p:sldId id="299" r:id="rId43"/>
    <p:sldId id="300" r:id="rId44"/>
    <p:sldId id="301" r:id="rId45"/>
    <p:sldId id="302" r:id="rId46"/>
    <p:sldId id="303" r:id="rId47"/>
    <p:sldId id="30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4660"/>
  </p:normalViewPr>
  <p:slideViewPr>
    <p:cSldViewPr snapToGrid="0">
      <p:cViewPr varScale="1">
        <p:scale>
          <a:sx n="74" d="100"/>
          <a:sy n="74" d="100"/>
        </p:scale>
        <p:origin x="-59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2C3C735F-2161-4920-9881-5BF05F072051}" type="datetimeFigureOut">
              <a:rPr lang="en-US" smtClean="0"/>
              <a:t>5/1/2020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27B6F80-4904-4516-9F28-5E7C41163BED}"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70588697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3C735F-2161-4920-9881-5BF05F072051}"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409953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2C3C735F-2161-4920-9881-5BF05F072051}" type="datetimeFigureOut">
              <a:rPr lang="en-US" smtClean="0"/>
              <a:t>5/1/2020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27B6F80-4904-4516-9F28-5E7C41163BED}"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11874290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C3C735F-2161-4920-9881-5BF05F072051}"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1441625613"/>
      </p:ext>
    </p:extLst>
  </p:cSld>
  <p:clrMapOvr>
    <a:masterClrMapping/>
  </p:clrMapOvr>
  <p:extLst>
    <p:ext uri="{DCECCB84-F9BA-43D5-87BE-67443E8EF086}">
      <p15:sldGuideLst xmlns:p15="http://schemas.microsoft.com/office/powerpoint/2012/main" xmlns=""/>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C3C735F-2161-4920-9881-5BF05F072051}" type="datetimeFigureOut">
              <a:rPr lang="en-US" smtClean="0"/>
              <a:t>5/1/2020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3761211914"/>
      </p:ext>
    </p:extLst>
  </p:cSld>
  <p:clrMapOvr>
    <a:masterClrMapping/>
  </p:clrMapOvr>
  <p:extLst>
    <p:ext uri="{DCECCB84-F9BA-43D5-87BE-67443E8EF086}">
      <p15:sldGuideLst xmlns:p15="http://schemas.microsoft.com/office/powerpoint/2012/main" xmlns=""/>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C3C735F-2161-4920-9881-5BF05F072051}" type="datetimeFigureOut">
              <a:rPr lang="en-US" smtClean="0"/>
              <a:t>5/1/2020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2441488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3C735F-2161-4920-9881-5BF05F072051}" type="datetimeFigureOut">
              <a:rPr lang="en-US" smtClean="0"/>
              <a:t>5/1/2020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3817466919"/>
      </p:ext>
    </p:extLst>
  </p:cSld>
  <p:clrMapOvr>
    <a:masterClrMapping/>
  </p:clrMapOvr>
  <p:extLst>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2C3C735F-2161-4920-9881-5BF05F072051}" type="datetimeFigureOut">
              <a:rPr lang="en-US" smtClean="0"/>
              <a:t>5/1/2020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27B6F80-4904-4516-9F28-5E7C41163BED}"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95599112"/>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2C3C735F-2161-4920-9881-5BF05F072051}" type="datetimeFigureOut">
              <a:rPr lang="en-US" smtClean="0"/>
              <a:t>5/1/2020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27B6F80-4904-4516-9F28-5E7C41163BED}"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62952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3C735F-2161-4920-9881-5BF05F072051}"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3534854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3C735F-2161-4920-9881-5BF05F072051}"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7B6F80-4904-4516-9F28-5E7C41163BED}" type="slidenum">
              <a:rPr lang="en-US" smtClean="0"/>
              <a:t>‹#›</a:t>
            </a:fld>
            <a:endParaRPr lang="en-US"/>
          </a:p>
        </p:txBody>
      </p:sp>
    </p:spTree>
    <p:extLst>
      <p:ext uri="{BB962C8B-B14F-4D97-AF65-F5344CB8AC3E}">
        <p14:creationId xmlns:p14="http://schemas.microsoft.com/office/powerpoint/2010/main" val="2377760595"/>
      </p:ext>
    </p:extLst>
  </p:cSld>
  <p:clrMapOvr>
    <a:masterClrMapping/>
  </p:clrMapOvr>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2C3C735F-2161-4920-9881-5BF05F072051}" type="datetimeFigureOut">
              <a:rPr lang="en-US" smtClean="0"/>
              <a:t>5/1/2020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27B6F80-4904-4516-9F28-5E7C41163BED}"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18755807"/>
      </p:ext>
    </p:extLst>
  </p:cSld>
  <p:clrMap bg1="lt1" tx1="dk1" bg2="lt2" tx2="dk2" accent1="accent1" accent2="accent2" accent3="accent3" accent4="accent4" accent5="accent5" accent6="accent6" hlink="hlink" folHlink="folHlink"/>
  <p:sldLayoutIdLst>
    <p:sldLayoutId id="2147483912" r:id="rId1"/>
    <p:sldLayoutId id="2147483913" r:id="rId2"/>
    <p:sldLayoutId id="2147483914"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5314" y="914400"/>
            <a:ext cx="9362940" cy="5087155"/>
          </a:xfrm>
        </p:spPr>
        <p:txBody>
          <a:bodyPr anchor="ctr">
            <a:normAutofit/>
          </a:bodyPr>
          <a:lstStyle/>
          <a:p>
            <a:pPr algn="ctr"/>
            <a:r>
              <a:rPr lang="fa-IR" sz="5400" dirty="0" smtClean="0"/>
              <a:t>بسم الله الرحمن الرحیم</a:t>
            </a:r>
            <a:r>
              <a:rPr lang="fa-IR" dirty="0" smtClean="0"/>
              <a:t> </a:t>
            </a:r>
            <a:endParaRPr lang="en-US" dirty="0"/>
          </a:p>
        </p:txBody>
      </p:sp>
    </p:spTree>
    <p:extLst>
      <p:ext uri="{BB962C8B-B14F-4D97-AF65-F5344CB8AC3E}">
        <p14:creationId xmlns:p14="http://schemas.microsoft.com/office/powerpoint/2010/main" val="13158742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68569" y="585988"/>
            <a:ext cx="9961808" cy="5698901"/>
          </a:xfrm>
        </p:spPr>
        <p:txBody>
          <a:bodyPr>
            <a:normAutofit/>
          </a:bodyPr>
          <a:lstStyle/>
          <a:p>
            <a:pPr marL="0" indent="0" algn="r">
              <a:buNone/>
            </a:pPr>
            <a:r>
              <a:rPr lang="fa-IR" sz="2800" dirty="0" smtClean="0"/>
              <a:t>مو</a:t>
            </a:r>
            <a:r>
              <a:rPr lang="fa-IR" sz="3200" dirty="0" smtClean="0"/>
              <a:t>ضوع: روانشناسی در مدیریت (مدیریت تغییر انگیزش)</a:t>
            </a:r>
          </a:p>
          <a:p>
            <a:pPr marL="0" indent="0" algn="r">
              <a:buNone/>
            </a:pPr>
            <a:endParaRPr lang="fa-IR" sz="3200" dirty="0"/>
          </a:p>
          <a:p>
            <a:pPr marL="0" indent="0" algn="r">
              <a:buNone/>
            </a:pPr>
            <a:endParaRPr lang="fa-IR" sz="3200" dirty="0" smtClean="0"/>
          </a:p>
        </p:txBody>
      </p:sp>
    </p:spTree>
    <p:extLst>
      <p:ext uri="{BB962C8B-B14F-4D97-AF65-F5344CB8AC3E}">
        <p14:creationId xmlns:p14="http://schemas.microsoft.com/office/powerpoint/2010/main" val="3017928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4479" y="495837"/>
            <a:ext cx="10219386" cy="5776174"/>
          </a:xfrm>
        </p:spPr>
        <p:txBody>
          <a:bodyPr>
            <a:normAutofit/>
          </a:bodyPr>
          <a:lstStyle/>
          <a:p>
            <a:pPr marL="0" indent="0" algn="r">
              <a:buNone/>
            </a:pPr>
            <a:r>
              <a:rPr lang="fa-IR" sz="2800" dirty="0" smtClean="0"/>
              <a:t>ماهیت هدیت:</a:t>
            </a:r>
          </a:p>
          <a:p>
            <a:pPr marL="0" indent="0" algn="r">
              <a:buNone/>
            </a:pPr>
            <a:r>
              <a:rPr lang="fa-IR" dirty="0" smtClean="0"/>
              <a:t>به مفهوم دادن و دستور آغاز عملیات برای تحقق یک خط مشی یا برنامه میباشد.</a:t>
            </a:r>
          </a:p>
          <a:p>
            <a:pPr marL="0" indent="0" algn="r">
              <a:buNone/>
            </a:pPr>
            <a:r>
              <a:rPr lang="fa-IR" dirty="0" smtClean="0"/>
              <a:t>هدایت تلاشی مدیریتی است که برای بر انگیختن سیستم کاری در بهتر ساختن دستاوردها در سازمان به کار گرفته شده است. </a:t>
            </a:r>
          </a:p>
          <a:p>
            <a:pPr marL="0" indent="0" algn="r">
              <a:buNone/>
            </a:pPr>
            <a:r>
              <a:rPr lang="fa-IR" dirty="0" smtClean="0"/>
              <a:t>هدایت شامل کاملترین هماهنگی کارکنان برای به حقیقت پیوستن مقصد و اهداف و تحقق نیازهای زیردستان (اجتماعی-فیزیولوژیکی-خودخواهانه)است.</a:t>
            </a:r>
          </a:p>
          <a:p>
            <a:pPr marL="0" indent="0" algn="r">
              <a:buNone/>
            </a:pPr>
            <a:r>
              <a:rPr lang="fa-IR" dirty="0" smtClean="0"/>
              <a:t>برای هدایت موثر،دانستن نحوه ایجاد انگیزه،رهبری،نحوه برقراری ارتباط،اداره تضاد،قاطعیت و نظارت ضروری هستند.</a:t>
            </a:r>
          </a:p>
          <a:p>
            <a:pPr marL="0" indent="0" algn="r">
              <a:buNone/>
            </a:pPr>
            <a:endParaRPr lang="fa-IR" dirty="0"/>
          </a:p>
          <a:p>
            <a:pPr marL="0" indent="0" algn="r">
              <a:buNone/>
            </a:pPr>
            <a:r>
              <a:rPr lang="fa-IR" sz="2800" dirty="0" smtClean="0"/>
              <a:t>انگیزش:</a:t>
            </a:r>
          </a:p>
          <a:p>
            <a:pPr marL="0" indent="0" algn="r">
              <a:buNone/>
            </a:pPr>
            <a:r>
              <a:rPr lang="fa-IR" dirty="0" smtClean="0"/>
              <a:t>یک رفتار درونی است و هدف آن رفتاری است که ما برای ارضای انسان میدهیم.یک امر بیرونی است.</a:t>
            </a:r>
          </a:p>
          <a:p>
            <a:pPr marL="0" indent="0" algn="r">
              <a:buNone/>
            </a:pPr>
            <a:r>
              <a:rPr lang="fa-IR" dirty="0" smtClean="0"/>
              <a:t>بعنوان مثال داشتن ارزش اجتماعی یک نیاز درونی است و اقدام برای بدست اوردن ان (تمایل به تحصیل)یک امر بیرونی است.در واقع هدفی که از انگیزه منشا گرفته به رفتار انسان جهت میدهد.</a:t>
            </a:r>
            <a:endParaRPr lang="en-US" dirty="0"/>
          </a:p>
        </p:txBody>
      </p:sp>
    </p:spTree>
    <p:extLst>
      <p:ext uri="{BB962C8B-B14F-4D97-AF65-F5344CB8AC3E}">
        <p14:creationId xmlns:p14="http://schemas.microsoft.com/office/powerpoint/2010/main" val="9593342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1751" y="624624"/>
            <a:ext cx="9601200" cy="5660266"/>
          </a:xfrm>
        </p:spPr>
        <p:txBody>
          <a:bodyPr>
            <a:normAutofit/>
          </a:bodyPr>
          <a:lstStyle/>
          <a:p>
            <a:pPr marL="0" indent="0" algn="r">
              <a:buNone/>
            </a:pPr>
            <a:r>
              <a:rPr lang="fa-IR" dirty="0" smtClean="0"/>
              <a:t>زیربنای انگیزش نیاز است:</a:t>
            </a:r>
          </a:p>
          <a:p>
            <a:pPr marL="0" indent="0" algn="r">
              <a:buNone/>
            </a:pPr>
            <a:r>
              <a:rPr lang="fa-IR" dirty="0" smtClean="0"/>
              <a:t>نیاز یک نقص یا کمبود فیزیولوژیک یا روانشناختی است که در انسان بصورت جسمی و روانی ایجاد میشود،نیاز جنبه درونی انسان را تعریف میکند.</a:t>
            </a:r>
          </a:p>
          <a:p>
            <a:pPr marL="0" indent="0" algn="r">
              <a:buNone/>
            </a:pPr>
            <a:r>
              <a:rPr lang="fa-IR" dirty="0" smtClean="0"/>
              <a:t>_اجزای انگیزش:</a:t>
            </a:r>
          </a:p>
          <a:p>
            <a:pPr marL="0" indent="0" algn="r">
              <a:buNone/>
            </a:pPr>
            <a:r>
              <a:rPr lang="fa-IR" dirty="0" smtClean="0"/>
              <a:t>+نیروزایی</a:t>
            </a:r>
          </a:p>
          <a:p>
            <a:pPr marL="0" indent="0" algn="r">
              <a:buNone/>
            </a:pPr>
            <a:r>
              <a:rPr lang="fa-IR" dirty="0" smtClean="0"/>
              <a:t>+حالت هدایت کردن</a:t>
            </a:r>
          </a:p>
          <a:p>
            <a:pPr marL="0" indent="0" algn="r">
              <a:buNone/>
            </a:pPr>
            <a:r>
              <a:rPr lang="fa-IR" dirty="0" smtClean="0"/>
              <a:t>+مداومت رفتار </a:t>
            </a:r>
          </a:p>
          <a:p>
            <a:pPr marL="0" indent="0" algn="r">
              <a:buNone/>
            </a:pPr>
            <a:r>
              <a:rPr lang="fa-IR" dirty="0" smtClean="0"/>
              <a:t>باتوجه به اجزای انگیزش میتوان انگیزش را اینگونه تعریف کرد:</a:t>
            </a:r>
          </a:p>
          <a:p>
            <a:pPr marL="0" indent="0" algn="r">
              <a:buNone/>
            </a:pPr>
            <a:r>
              <a:rPr lang="fa-IR" dirty="0" smtClean="0"/>
              <a:t>شرایطی است که باعث برانگیختن،هدایت و ادامه رفتارهای مرتبط با موقعیتهای شغلی افراد میشود.</a:t>
            </a:r>
          </a:p>
          <a:p>
            <a:pPr marL="0" indent="0" algn="r">
              <a:buNone/>
            </a:pPr>
            <a:endParaRPr lang="fa-IR" dirty="0"/>
          </a:p>
          <a:p>
            <a:pPr marL="0" indent="0" algn="r">
              <a:buNone/>
            </a:pPr>
            <a:r>
              <a:rPr lang="fa-IR" sz="2800" dirty="0" smtClean="0"/>
              <a:t>               انگیزه(نیاز)            رفتار            هدف      </a:t>
            </a:r>
            <a:endParaRPr lang="en-US" sz="2800" dirty="0"/>
          </a:p>
        </p:txBody>
      </p:sp>
      <p:sp>
        <p:nvSpPr>
          <p:cNvPr id="7" name="Left Arrow 6"/>
          <p:cNvSpPr/>
          <p:nvPr/>
        </p:nvSpPr>
        <p:spPr>
          <a:xfrm>
            <a:off x="4675030" y="5318974"/>
            <a:ext cx="1030310" cy="28333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2"/>
          <a:stretch>
            <a:fillRect/>
          </a:stretch>
        </p:blipFill>
        <p:spPr>
          <a:xfrm>
            <a:off x="6528469" y="5318974"/>
            <a:ext cx="1066892" cy="317019"/>
          </a:xfrm>
          <a:prstGeom prst="rect">
            <a:avLst/>
          </a:prstGeom>
        </p:spPr>
      </p:pic>
    </p:spTree>
    <p:extLst>
      <p:ext uri="{BB962C8B-B14F-4D97-AF65-F5344CB8AC3E}">
        <p14:creationId xmlns:p14="http://schemas.microsoft.com/office/powerpoint/2010/main" val="1918791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20085" y="457200"/>
            <a:ext cx="9729988" cy="5763296"/>
          </a:xfrm>
        </p:spPr>
        <p:txBody>
          <a:bodyPr>
            <a:normAutofit/>
          </a:bodyPr>
          <a:lstStyle/>
          <a:p>
            <a:pPr marL="0" indent="0" algn="r">
              <a:buNone/>
            </a:pPr>
            <a:r>
              <a:rPr lang="fa-IR" sz="2800" dirty="0" smtClean="0"/>
              <a:t>نظریه های انگیزشی:</a:t>
            </a:r>
          </a:p>
          <a:p>
            <a:pPr marL="0" indent="0" algn="r">
              <a:buNone/>
            </a:pPr>
            <a:r>
              <a:rPr lang="fa-IR" dirty="0" smtClean="0"/>
              <a:t>در محیطهای کاری و فعالیتهای آموزشی پرستاران کاربرد داشته باشد.</a:t>
            </a:r>
          </a:p>
          <a:p>
            <a:pPr marL="0" indent="0" algn="r">
              <a:buNone/>
            </a:pPr>
            <a:r>
              <a:rPr lang="fa-IR" sz="2800" dirty="0" smtClean="0"/>
              <a:t>#نظریه مونوستیک</a:t>
            </a:r>
          </a:p>
          <a:p>
            <a:pPr marL="0" indent="0" algn="r">
              <a:buNone/>
            </a:pPr>
            <a:r>
              <a:rPr lang="fa-IR" dirty="0" smtClean="0"/>
              <a:t>از اصول مدیریت علمی سرچشمه گرفته است که </a:t>
            </a:r>
            <a:r>
              <a:rPr lang="fa-IR" dirty="0" smtClean="0">
                <a:solidFill>
                  <a:srgbClr val="FF0000"/>
                </a:solidFill>
              </a:rPr>
              <a:t>فردریک تایلور </a:t>
            </a:r>
            <a:r>
              <a:rPr lang="fa-IR" dirty="0" smtClean="0"/>
              <a:t>یکی از پیشگامان آن میباشد.</a:t>
            </a:r>
          </a:p>
          <a:p>
            <a:pPr marL="0" indent="0" algn="r">
              <a:buNone/>
            </a:pPr>
            <a:r>
              <a:rPr lang="fa-IR" dirty="0" smtClean="0"/>
              <a:t>تایلور معتقد است که اگر یک فرد پرانرژی با بازده کاری بالا با یک فرد تنیل همکار شود کم کم علاقه خود به کار را از دست میدهد. برای جلوگیری از این افت یک محرک لازم است.</a:t>
            </a:r>
          </a:p>
          <a:p>
            <a:pPr marL="0" indent="0" algn="r">
              <a:buNone/>
            </a:pPr>
            <a:r>
              <a:rPr lang="fa-IR" dirty="0" smtClean="0"/>
              <a:t>افزایش دستمزد،پاداش،سهیم کردن کارمند در سود و سهام ... از عوامل ایجاد کننده انگیزه</a:t>
            </a:r>
          </a:p>
          <a:p>
            <a:pPr marL="0" indent="0" algn="r">
              <a:buNone/>
            </a:pPr>
            <a:r>
              <a:rPr lang="fa-IR" dirty="0" smtClean="0"/>
              <a:t>میباشند.</a:t>
            </a:r>
          </a:p>
          <a:p>
            <a:pPr marL="0" indent="0" algn="r">
              <a:buNone/>
            </a:pPr>
            <a:r>
              <a:rPr lang="fa-IR" dirty="0" smtClean="0"/>
              <a:t> </a:t>
            </a:r>
            <a:r>
              <a:rPr lang="fa-IR" sz="2800" dirty="0" smtClean="0"/>
              <a:t>#نظریه سلسله مراتب</a:t>
            </a:r>
          </a:p>
          <a:p>
            <a:pPr marL="0" indent="0" algn="r">
              <a:buNone/>
            </a:pPr>
            <a:r>
              <a:rPr lang="fa-IR" dirty="0" smtClean="0">
                <a:solidFill>
                  <a:srgbClr val="FF0000"/>
                </a:solidFill>
              </a:rPr>
              <a:t>آبراهام مازلو </a:t>
            </a:r>
            <a:r>
              <a:rPr lang="fa-IR" dirty="0" smtClean="0">
                <a:solidFill>
                  <a:schemeClr val="tx1"/>
                </a:solidFill>
              </a:rPr>
              <a:t>خاطر نشان میکند که احساس رضایت و تامین نیازهای افراد از طریق سلسله مراتب نیازها باعث ایجاد انگیزش میشود.</a:t>
            </a:r>
          </a:p>
          <a:p>
            <a:pPr marL="0" indent="0" algn="r">
              <a:buNone/>
            </a:pPr>
            <a:endParaRPr lang="fa-IR" dirty="0" smtClean="0">
              <a:solidFill>
                <a:schemeClr val="tx1"/>
              </a:solidFill>
            </a:endParaRPr>
          </a:p>
          <a:p>
            <a:pPr marL="0" indent="0" algn="r">
              <a:buNone/>
            </a:pPr>
            <a:endParaRPr lang="fa-IR" sz="2800" b="1" i="0" dirty="0" smtClean="0"/>
          </a:p>
          <a:p>
            <a:pPr marL="0" indent="0" algn="r">
              <a:buNone/>
            </a:pPr>
            <a:endParaRPr lang="fa-IR" sz="2800" dirty="0" smtClean="0"/>
          </a:p>
        </p:txBody>
      </p:sp>
    </p:spTree>
    <p:extLst>
      <p:ext uri="{BB962C8B-B14F-4D97-AF65-F5344CB8AC3E}">
        <p14:creationId xmlns:p14="http://schemas.microsoft.com/office/powerpoint/2010/main" val="34557457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3268" y="547351"/>
            <a:ext cx="9601200" cy="5982238"/>
          </a:xfrm>
        </p:spPr>
        <p:txBody>
          <a:bodyPr>
            <a:noAutofit/>
          </a:bodyPr>
          <a:lstStyle/>
          <a:p>
            <a:pPr marL="0" indent="0" algn="r">
              <a:buNone/>
            </a:pPr>
            <a:r>
              <a:rPr lang="fa-IR" dirty="0" smtClean="0"/>
              <a:t>اساس تفکر مازلو مبتنی بر این است که تامین نیازهای فیزیولوژیک پایه ای برای رفع نیازهای اولیه در فرد میباشد و زمانیکه یک نیاز براورده شود دیگر نمیتواند یک عامل محرک به حساب آید.</a:t>
            </a:r>
          </a:p>
          <a:p>
            <a:pPr marL="0" indent="0" algn="r">
              <a:buNone/>
            </a:pPr>
            <a:endParaRPr lang="fa-IR" dirty="0"/>
          </a:p>
          <a:p>
            <a:pPr marL="0" indent="0" algn="r">
              <a:buNone/>
            </a:pPr>
            <a:endParaRPr lang="fa-IR" dirty="0" smtClean="0"/>
          </a:p>
          <a:p>
            <a:pPr marL="0" indent="0" algn="r">
              <a:buNone/>
            </a:pPr>
            <a:endParaRPr lang="fa-IR" dirty="0"/>
          </a:p>
          <a:p>
            <a:pPr marL="0" indent="0" algn="r">
              <a:buNone/>
            </a:pPr>
            <a:endParaRPr lang="fa-IR" dirty="0" smtClean="0"/>
          </a:p>
          <a:p>
            <a:pPr marL="0" indent="0" algn="r">
              <a:buNone/>
            </a:pPr>
            <a:endParaRPr lang="fa-IR" dirty="0"/>
          </a:p>
          <a:p>
            <a:pPr marL="0" indent="0" algn="r">
              <a:buNone/>
            </a:pPr>
            <a:endParaRPr lang="fa-IR" dirty="0" smtClean="0"/>
          </a:p>
          <a:p>
            <a:pPr marL="0" indent="0" algn="r">
              <a:buNone/>
            </a:pPr>
            <a:r>
              <a:rPr lang="fa-IR" dirty="0" smtClean="0">
                <a:solidFill>
                  <a:srgbClr val="FF0000"/>
                </a:solidFill>
              </a:rPr>
              <a:t>کلایتون آلدرفر </a:t>
            </a:r>
            <a:r>
              <a:rPr lang="fa-IR" dirty="0" smtClean="0"/>
              <a:t>پنج نیاز مازلو را به سه نیاز کاهش میدهد:</a:t>
            </a:r>
          </a:p>
          <a:p>
            <a:pPr marL="0" indent="0" algn="r">
              <a:buNone/>
            </a:pPr>
            <a:r>
              <a:rPr lang="fa-IR" dirty="0" smtClean="0"/>
              <a:t>1)نیازهای رشد</a:t>
            </a:r>
          </a:p>
          <a:p>
            <a:pPr marL="0" indent="0" algn="r">
              <a:buNone/>
            </a:pPr>
            <a:r>
              <a:rPr lang="fa-IR" dirty="0" smtClean="0"/>
              <a:t>2)نیازهای ارتباطی</a:t>
            </a:r>
          </a:p>
          <a:p>
            <a:pPr marL="0" indent="0" algn="r">
              <a:buNone/>
            </a:pPr>
            <a:r>
              <a:rPr lang="fa-IR" dirty="0" smtClean="0"/>
              <a:t>3)نیاز های وجودی</a:t>
            </a:r>
          </a:p>
          <a:p>
            <a:pPr marL="0" indent="0" algn="r">
              <a:buNone/>
            </a:pPr>
            <a:r>
              <a:rPr lang="fa-IR" dirty="0" smtClean="0"/>
              <a:t>که به این نظریه،نظریه هستی و وابستگی و رشد میگویند.</a:t>
            </a:r>
          </a:p>
          <a:p>
            <a:pPr marL="0" indent="0" algn="r">
              <a:buNone/>
            </a:pPr>
            <a:endParaRPr lang="fa-IR" dirty="0"/>
          </a:p>
          <a:p>
            <a:pPr marL="0" indent="0" algn="r">
              <a:buNone/>
            </a:pPr>
            <a:endParaRPr lang="fa-IR" dirty="0" smtClean="0"/>
          </a:p>
          <a:p>
            <a:pPr marL="0" indent="0" algn="r">
              <a:buNone/>
            </a:pPr>
            <a:endParaRPr lang="fa-IR" dirty="0"/>
          </a:p>
          <a:p>
            <a:pPr marL="0" indent="0" algn="r">
              <a:buNone/>
            </a:pPr>
            <a:endParaRPr lang="fa-IR" dirty="0" smtClean="0"/>
          </a:p>
          <a:p>
            <a:pPr marL="0" indent="0" algn="r">
              <a:buNone/>
            </a:pPr>
            <a:endParaRPr lang="fa-IR" dirty="0"/>
          </a:p>
          <a:p>
            <a:pPr marL="0" indent="0" algn="r">
              <a:buNone/>
            </a:pPr>
            <a:endParaRPr lang="fa-IR" dirty="0" smtClean="0"/>
          </a:p>
          <a:p>
            <a:pPr marL="0" indent="0" algn="r">
              <a:buNone/>
            </a:pPr>
            <a:endParaRPr lang="fa-IR" dirty="0" smtClean="0"/>
          </a:p>
          <a:p>
            <a:pPr marL="0" indent="0" algn="r">
              <a:buNone/>
            </a:pPr>
            <a:endParaRPr lang="fa-IR" dirty="0" smtClean="0"/>
          </a:p>
          <a:p>
            <a:pPr marL="0" indent="0" algn="r">
              <a:buNone/>
            </a:pPr>
            <a:endParaRPr lang="fa-IR" dirty="0"/>
          </a:p>
          <a:p>
            <a:pPr marL="0" indent="0" algn="r">
              <a:buNone/>
            </a:pPr>
            <a:endParaRPr lang="fa-IR" dirty="0" smtClean="0"/>
          </a:p>
          <a:p>
            <a:pPr marL="0" indent="0" algn="r">
              <a:buNone/>
            </a:pPr>
            <a:endParaRPr lang="fa-IR" dirty="0"/>
          </a:p>
          <a:p>
            <a:pPr marL="0" indent="0" algn="r">
              <a:buNone/>
            </a:pPr>
            <a:endParaRPr lang="fa-IR" dirty="0" smtClean="0"/>
          </a:p>
          <a:p>
            <a:pPr marL="0" indent="0" algn="r">
              <a:buNone/>
            </a:pPr>
            <a:endParaRPr lang="fa-IR" dirty="0"/>
          </a:p>
          <a:p>
            <a:pPr marL="0" indent="0" algn="r">
              <a:buNone/>
            </a:pPr>
            <a:endParaRPr lang="fa-IR" dirty="0"/>
          </a:p>
          <a:p>
            <a:pPr marL="0" indent="0" algn="r">
              <a:buNone/>
            </a:pPr>
            <a:endParaRPr lang="fa-IR" dirty="0" smtClean="0"/>
          </a:p>
          <a:p>
            <a:pPr marL="0" indent="0" algn="r">
              <a:buNone/>
            </a:pPr>
            <a:endParaRPr lang="fa-IR" dirty="0"/>
          </a:p>
          <a:p>
            <a:pPr marL="0" indent="0" algn="r">
              <a:buNone/>
            </a:pPr>
            <a:r>
              <a:rPr lang="fa-IR" dirty="0" smtClean="0">
                <a:solidFill>
                  <a:srgbClr val="FF0000"/>
                </a:solidFill>
              </a:rPr>
              <a:t> </a:t>
            </a:r>
            <a:endParaRPr lang="fa-IR" dirty="0" smtClean="0"/>
          </a:p>
          <a:p>
            <a:pPr marL="0" indent="0" algn="r">
              <a:buNone/>
            </a:pPr>
            <a:endParaRPr lang="fa-IR" dirty="0" smtClean="0"/>
          </a:p>
          <a:p>
            <a:pPr marL="0" indent="0" algn="r">
              <a:buNone/>
            </a:pPr>
            <a:r>
              <a:rPr lang="fa-IR" dirty="0" smtClean="0"/>
              <a:t> </a:t>
            </a:r>
          </a:p>
          <a:p>
            <a:pPr marL="0" indent="0" algn="r">
              <a:buNone/>
            </a:pPr>
            <a:endParaRPr lang="fa-IR" dirty="0"/>
          </a:p>
          <a:p>
            <a:pPr marL="0" indent="0" algn="r">
              <a:buNone/>
            </a:pPr>
            <a:endParaRPr lang="fa-IR" dirty="0" smtClean="0"/>
          </a:p>
          <a:p>
            <a:pPr marL="0" indent="0" algn="r">
              <a:buNone/>
            </a:pPr>
            <a:endParaRPr lang="fa-IR" dirty="0" smtClean="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5280" y="1331319"/>
            <a:ext cx="4177944" cy="3002151"/>
          </a:xfrm>
          <a:prstGeom prst="rect">
            <a:avLst/>
          </a:prstGeom>
        </p:spPr>
      </p:pic>
    </p:spTree>
    <p:extLst>
      <p:ext uri="{BB962C8B-B14F-4D97-AF65-F5344CB8AC3E}">
        <p14:creationId xmlns:p14="http://schemas.microsoft.com/office/powerpoint/2010/main" val="35890021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3268" y="495836"/>
            <a:ext cx="9665594" cy="5789054"/>
          </a:xfrm>
        </p:spPr>
        <p:txBody>
          <a:bodyPr/>
          <a:lstStyle/>
          <a:p>
            <a:pPr marL="0" indent="0" algn="r">
              <a:buNone/>
            </a:pPr>
            <a:r>
              <a:rPr lang="fa-IR" dirty="0" smtClean="0"/>
              <a:t>طبق این نظریه فرد برای رسیدن به رضایت و پیشرفت دائما در حال کوشش است و اگر در کوشش خود موفق نباشد میتواند به مسیر اعمال و انرژی خود برگشت داده و در رسیدن به یک نیاز در سلسله مراتب پایین تر کوشش نماید.</a:t>
            </a:r>
          </a:p>
          <a:p>
            <a:pPr marL="0" indent="0" algn="r">
              <a:buNone/>
            </a:pPr>
            <a:endParaRPr lang="fa-IR" dirty="0"/>
          </a:p>
          <a:p>
            <a:pPr marL="0" indent="0" algn="r">
              <a:buNone/>
            </a:pPr>
            <a:r>
              <a:rPr lang="fa-IR" sz="2800" dirty="0" smtClean="0"/>
              <a:t>#نظریه نیازهای پایه</a:t>
            </a:r>
          </a:p>
          <a:p>
            <a:pPr marL="0" indent="0" algn="r">
              <a:buNone/>
            </a:pPr>
            <a:r>
              <a:rPr lang="fa-IR" dirty="0" smtClean="0">
                <a:solidFill>
                  <a:srgbClr val="FF0000"/>
                </a:solidFill>
              </a:rPr>
              <a:t>دیوید مک کلند </a:t>
            </a:r>
            <a:r>
              <a:rPr lang="fa-IR" dirty="0" smtClean="0">
                <a:solidFill>
                  <a:schemeClr val="tx1"/>
                </a:solidFill>
              </a:rPr>
              <a:t>خاطرنش</a:t>
            </a:r>
            <a:r>
              <a:rPr lang="fa-IR" dirty="0" smtClean="0"/>
              <a:t>ان میسازد که اشخاص به واسطه سه نیاز پایه (موفقیت، وابستگی، قدرت) برانگیخته میشوند. </a:t>
            </a:r>
          </a:p>
          <a:p>
            <a:pPr marL="0" indent="0" algn="r">
              <a:buNone/>
            </a:pPr>
            <a:r>
              <a:rPr lang="fa-IR" dirty="0" smtClean="0"/>
              <a:t>اشخاص موفقیت مدار بطور فعال تمرکز براصلاح آنچه که که ایده های آنها را عملی میسازد،</a:t>
            </a:r>
          </a:p>
          <a:p>
            <a:pPr marL="0" indent="0" algn="r">
              <a:buNone/>
            </a:pPr>
            <a:r>
              <a:rPr lang="fa-IR" dirty="0" smtClean="0"/>
              <a:t>دارندو در هنگام ضرورت بصورت معقولانه و عاقلانه خطرات را میپذیرند.</a:t>
            </a:r>
          </a:p>
          <a:p>
            <a:pPr marL="0" indent="0" algn="r">
              <a:buNone/>
            </a:pPr>
            <a:r>
              <a:rPr lang="fa-IR" dirty="0" smtClean="0"/>
              <a:t>اشخاص وابسته مدار انرژی خود را بر دوستان و خانواده خود متمرکز میکنند و تمایل بیشتری به کار در یک محیط انسانی دارند و همواره به دنبال روابط دوستانه هستند. بیشتر از بهره وری به اخلاقیات توجه دارند.(عموما شامل زنان و پرستاران)</a:t>
            </a:r>
          </a:p>
          <a:p>
            <a:pPr marL="0" indent="0" algn="r">
              <a:buNone/>
            </a:pPr>
            <a:r>
              <a:rPr lang="fa-IR" dirty="0" smtClean="0"/>
              <a:t>اشخاص قدرت مدار توسط قدرت برانگیخته میشوند که میتواند توسط یک فعالیت خاص کسب شده باشد. این افراد بیش از توجه به تاثیر یک کار ارزشمند خواستار حفظ ابروی کارمند و قدرت خود هستند.</a:t>
            </a:r>
            <a:endParaRPr lang="en-US" dirty="0"/>
          </a:p>
        </p:txBody>
      </p:sp>
    </p:spTree>
    <p:extLst>
      <p:ext uri="{BB962C8B-B14F-4D97-AF65-F5344CB8AC3E}">
        <p14:creationId xmlns:p14="http://schemas.microsoft.com/office/powerpoint/2010/main" val="20171975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7358" y="547351"/>
            <a:ext cx="9923172" cy="5660265"/>
          </a:xfrm>
        </p:spPr>
        <p:txBody>
          <a:bodyPr>
            <a:normAutofit/>
          </a:bodyPr>
          <a:lstStyle/>
          <a:p>
            <a:pPr marL="0" indent="0" algn="r">
              <a:buNone/>
            </a:pPr>
            <a:r>
              <a:rPr lang="fa-IR" sz="2800" dirty="0" smtClean="0"/>
              <a:t>#نظریه انگیزشی_بهداشتی(دوعاملی):</a:t>
            </a:r>
          </a:p>
          <a:p>
            <a:pPr marL="0" indent="0" algn="r">
              <a:buNone/>
            </a:pPr>
            <a:r>
              <a:rPr lang="fa-IR" dirty="0" smtClean="0">
                <a:solidFill>
                  <a:srgbClr val="FF0000"/>
                </a:solidFill>
              </a:rPr>
              <a:t>فردریک هرزبرگ </a:t>
            </a:r>
            <a:r>
              <a:rPr lang="fa-IR" dirty="0" smtClean="0"/>
              <a:t>باورد داشت که کارکنان میتوانند بواسطه کار خودشان برانگیخته شوند و یک نیاز درونی یا شخصی برای دستیابی به اهداف درونی و شخصی وجود دارد. او باور داشت که تفکیک برانگیزنده های شخصی از نارضایتی های شغلی امکان پذیر است.</a:t>
            </a:r>
          </a:p>
          <a:p>
            <a:pPr marL="0" indent="0" algn="r">
              <a:buNone/>
            </a:pPr>
            <a:r>
              <a:rPr lang="fa-IR" dirty="0" smtClean="0"/>
              <a:t>تمایز بین بهداشت یا عوامل نگهدارنده و عوامل برانگیزنده در نظریه دوعاملی به حساب آمده است.</a:t>
            </a:r>
          </a:p>
          <a:p>
            <a:pPr marL="0" indent="0" algn="r">
              <a:buNone/>
            </a:pPr>
            <a:r>
              <a:rPr lang="fa-IR" dirty="0" smtClean="0"/>
              <a:t>_عوامل برانگیزنده و </a:t>
            </a:r>
            <a:r>
              <a:rPr lang="fa-IR" dirty="0" smtClean="0">
                <a:solidFill>
                  <a:schemeClr val="tx1"/>
                </a:solidFill>
              </a:rPr>
              <a:t>بهداشتی هرزبرگ</a:t>
            </a:r>
            <a:endParaRPr lang="en-US" dirty="0" smtClean="0">
              <a:solidFill>
                <a:schemeClr val="tx1"/>
              </a:solidFill>
            </a:endParaRPr>
          </a:p>
          <a:p>
            <a:pPr marL="0" indent="0" algn="r">
              <a:buNone/>
            </a:pPr>
            <a:endParaRPr lang="fa-IR" dirty="0" smtClean="0">
              <a:solidFill>
                <a:schemeClr val="tx1"/>
              </a:solidFill>
            </a:endParaRPr>
          </a:p>
          <a:p>
            <a:pPr marL="0" indent="0" algn="r">
              <a:buNone/>
            </a:pPr>
            <a:endParaRPr lang="en-US"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993413385"/>
              </p:ext>
            </p:extLst>
          </p:nvPr>
        </p:nvGraphicFramePr>
        <p:xfrm>
          <a:off x="2173667" y="3377483"/>
          <a:ext cx="8128000" cy="3100592"/>
        </p:xfrm>
        <a:graphic>
          <a:graphicData uri="http://schemas.openxmlformats.org/drawingml/2006/table">
            <a:tbl>
              <a:tblPr firstRow="1" bandRow="1">
                <a:tableStyleId>{073A0DAA-6AF3-43AB-8588-CEC1D06C72B9}</a:tableStyleId>
              </a:tblPr>
              <a:tblGrid>
                <a:gridCol w="4064000">
                  <a:extLst>
                    <a:ext uri="{9D8B030D-6E8A-4147-A177-3AD203B41FA5}">
                      <a16:colId xmlns="" xmlns:a16="http://schemas.microsoft.com/office/drawing/2014/main" val="14164899"/>
                    </a:ext>
                  </a:extLst>
                </a:gridCol>
                <a:gridCol w="4064000">
                  <a:extLst>
                    <a:ext uri="{9D8B030D-6E8A-4147-A177-3AD203B41FA5}">
                      <a16:colId xmlns="" xmlns:a16="http://schemas.microsoft.com/office/drawing/2014/main" val="2985481514"/>
                    </a:ext>
                  </a:extLst>
                </a:gridCol>
              </a:tblGrid>
              <a:tr h="387574">
                <a:tc>
                  <a:txBody>
                    <a:bodyPr/>
                    <a:lstStyle/>
                    <a:p>
                      <a:pPr algn="ctr"/>
                      <a:r>
                        <a:rPr lang="fa-IR" dirty="0" smtClean="0"/>
                        <a:t>عوامل</a:t>
                      </a:r>
                      <a:r>
                        <a:rPr lang="fa-IR" baseline="0" dirty="0" smtClean="0"/>
                        <a:t> بهداشتی</a:t>
                      </a:r>
                      <a:endParaRPr lang="en-US" dirty="0"/>
                    </a:p>
                  </a:txBody>
                  <a:tcPr/>
                </a:tc>
                <a:tc>
                  <a:txBody>
                    <a:bodyPr/>
                    <a:lstStyle/>
                    <a:p>
                      <a:pPr algn="ctr"/>
                      <a:r>
                        <a:rPr lang="fa-IR" dirty="0" smtClean="0"/>
                        <a:t>عوامل</a:t>
                      </a:r>
                      <a:r>
                        <a:rPr lang="fa-IR" baseline="0" dirty="0" smtClean="0"/>
                        <a:t> برانگیزنده</a:t>
                      </a:r>
                    </a:p>
                  </a:txBody>
                  <a:tcPr/>
                </a:tc>
                <a:extLst>
                  <a:ext uri="{0D108BD9-81ED-4DB2-BD59-A6C34878D82A}">
                    <a16:rowId xmlns="" xmlns:a16="http://schemas.microsoft.com/office/drawing/2014/main" val="1532838311"/>
                  </a:ext>
                </a:extLst>
              </a:tr>
              <a:tr h="387574">
                <a:tc>
                  <a:txBody>
                    <a:bodyPr/>
                    <a:lstStyle/>
                    <a:p>
                      <a:pPr algn="ctr"/>
                      <a:r>
                        <a:rPr lang="fa-IR" dirty="0" smtClean="0"/>
                        <a:t>حقوق دریافتی </a:t>
                      </a:r>
                      <a:endParaRPr lang="en-US" dirty="0"/>
                    </a:p>
                  </a:txBody>
                  <a:tcPr/>
                </a:tc>
                <a:tc>
                  <a:txBody>
                    <a:bodyPr/>
                    <a:lstStyle/>
                    <a:p>
                      <a:pPr algn="ctr"/>
                      <a:r>
                        <a:rPr lang="fa-IR" dirty="0" smtClean="0"/>
                        <a:t>پیشرفت</a:t>
                      </a:r>
                      <a:endParaRPr lang="en-US" dirty="0"/>
                    </a:p>
                  </a:txBody>
                  <a:tcPr/>
                </a:tc>
                <a:extLst>
                  <a:ext uri="{0D108BD9-81ED-4DB2-BD59-A6C34878D82A}">
                    <a16:rowId xmlns="" xmlns:a16="http://schemas.microsoft.com/office/drawing/2014/main" val="4041796020"/>
                  </a:ext>
                </a:extLst>
              </a:tr>
              <a:tr h="387574">
                <a:tc>
                  <a:txBody>
                    <a:bodyPr/>
                    <a:lstStyle/>
                    <a:p>
                      <a:pPr algn="ctr"/>
                      <a:r>
                        <a:rPr lang="fa-IR" dirty="0" smtClean="0"/>
                        <a:t>نظارت</a:t>
                      </a:r>
                      <a:endParaRPr lang="en-US" dirty="0"/>
                    </a:p>
                  </a:txBody>
                  <a:tcPr/>
                </a:tc>
                <a:tc>
                  <a:txBody>
                    <a:bodyPr/>
                    <a:lstStyle/>
                    <a:p>
                      <a:pPr algn="ctr"/>
                      <a:r>
                        <a:rPr lang="fa-IR" dirty="0" smtClean="0"/>
                        <a:t>شناسایی</a:t>
                      </a:r>
                      <a:endParaRPr lang="en-US" dirty="0"/>
                    </a:p>
                  </a:txBody>
                  <a:tcPr/>
                </a:tc>
                <a:extLst>
                  <a:ext uri="{0D108BD9-81ED-4DB2-BD59-A6C34878D82A}">
                    <a16:rowId xmlns="" xmlns:a16="http://schemas.microsoft.com/office/drawing/2014/main" val="934053978"/>
                  </a:ext>
                </a:extLst>
              </a:tr>
              <a:tr h="387574">
                <a:tc>
                  <a:txBody>
                    <a:bodyPr/>
                    <a:lstStyle/>
                    <a:p>
                      <a:pPr algn="ctr"/>
                      <a:r>
                        <a:rPr lang="fa-IR" dirty="0" smtClean="0"/>
                        <a:t>امنیت شغلی</a:t>
                      </a:r>
                      <a:endParaRPr lang="en-US" dirty="0"/>
                    </a:p>
                  </a:txBody>
                  <a:tcPr/>
                </a:tc>
                <a:tc>
                  <a:txBody>
                    <a:bodyPr/>
                    <a:lstStyle/>
                    <a:p>
                      <a:pPr algn="ctr"/>
                      <a:r>
                        <a:rPr lang="fa-IR" dirty="0" smtClean="0"/>
                        <a:t>خودشغل</a:t>
                      </a:r>
                      <a:endParaRPr lang="en-US" dirty="0"/>
                    </a:p>
                  </a:txBody>
                  <a:tcPr/>
                </a:tc>
                <a:extLst>
                  <a:ext uri="{0D108BD9-81ED-4DB2-BD59-A6C34878D82A}">
                    <a16:rowId xmlns="" xmlns:a16="http://schemas.microsoft.com/office/drawing/2014/main" val="2253404564"/>
                  </a:ext>
                </a:extLst>
              </a:tr>
              <a:tr h="387574">
                <a:tc>
                  <a:txBody>
                    <a:bodyPr/>
                    <a:lstStyle/>
                    <a:p>
                      <a:pPr algn="ctr"/>
                      <a:r>
                        <a:rPr lang="fa-IR" dirty="0" smtClean="0"/>
                        <a:t>شرایط مثبت کاری</a:t>
                      </a:r>
                      <a:endParaRPr lang="en-US" dirty="0"/>
                    </a:p>
                  </a:txBody>
                  <a:tcPr/>
                </a:tc>
                <a:tc>
                  <a:txBody>
                    <a:bodyPr/>
                    <a:lstStyle/>
                    <a:p>
                      <a:pPr algn="ctr"/>
                      <a:r>
                        <a:rPr lang="fa-IR" dirty="0" smtClean="0"/>
                        <a:t>مسئولیت</a:t>
                      </a:r>
                      <a:endParaRPr lang="en-US" dirty="0"/>
                    </a:p>
                  </a:txBody>
                  <a:tcPr/>
                </a:tc>
                <a:extLst>
                  <a:ext uri="{0D108BD9-81ED-4DB2-BD59-A6C34878D82A}">
                    <a16:rowId xmlns="" xmlns:a16="http://schemas.microsoft.com/office/drawing/2014/main" val="4191276948"/>
                  </a:ext>
                </a:extLst>
              </a:tr>
              <a:tr h="387574">
                <a:tc>
                  <a:txBody>
                    <a:bodyPr/>
                    <a:lstStyle/>
                    <a:p>
                      <a:pPr algn="ctr"/>
                      <a:r>
                        <a:rPr lang="fa-IR" dirty="0" smtClean="0"/>
                        <a:t>زندگی شخصی</a:t>
                      </a:r>
                      <a:endParaRPr lang="en-US" dirty="0"/>
                    </a:p>
                  </a:txBody>
                  <a:tcPr/>
                </a:tc>
                <a:tc>
                  <a:txBody>
                    <a:bodyPr/>
                    <a:lstStyle/>
                    <a:p>
                      <a:pPr algn="ctr"/>
                      <a:r>
                        <a:rPr lang="fa-IR" dirty="0" smtClean="0"/>
                        <a:t>ارتقا</a:t>
                      </a:r>
                      <a:endParaRPr lang="en-US" dirty="0"/>
                    </a:p>
                  </a:txBody>
                  <a:tcPr/>
                </a:tc>
                <a:extLst>
                  <a:ext uri="{0D108BD9-81ED-4DB2-BD59-A6C34878D82A}">
                    <a16:rowId xmlns="" xmlns:a16="http://schemas.microsoft.com/office/drawing/2014/main" val="2008516442"/>
                  </a:ext>
                </a:extLst>
              </a:tr>
              <a:tr h="387574">
                <a:tc>
                  <a:txBody>
                    <a:bodyPr/>
                    <a:lstStyle/>
                    <a:p>
                      <a:pPr algn="ctr"/>
                      <a:r>
                        <a:rPr lang="fa-IR" dirty="0" smtClean="0"/>
                        <a:t>ارتباط بین فردی</a:t>
                      </a:r>
                      <a:endParaRPr lang="en-US" dirty="0"/>
                    </a:p>
                  </a:txBody>
                  <a:tcPr/>
                </a:tc>
                <a:tc>
                  <a:txBody>
                    <a:bodyPr/>
                    <a:lstStyle/>
                    <a:p>
                      <a:pPr algn="ctr"/>
                      <a:r>
                        <a:rPr lang="fa-IR" dirty="0" smtClean="0"/>
                        <a:t>امکان رشد</a:t>
                      </a:r>
                      <a:endParaRPr lang="en-US" dirty="0"/>
                    </a:p>
                  </a:txBody>
                  <a:tcPr/>
                </a:tc>
                <a:extLst>
                  <a:ext uri="{0D108BD9-81ED-4DB2-BD59-A6C34878D82A}">
                    <a16:rowId xmlns="" xmlns:a16="http://schemas.microsoft.com/office/drawing/2014/main" val="2919178015"/>
                  </a:ext>
                </a:extLst>
              </a:tr>
              <a:tr h="387574">
                <a:tc>
                  <a:txBody>
                    <a:bodyPr/>
                    <a:lstStyle/>
                    <a:p>
                      <a:pPr algn="ctr"/>
                      <a:r>
                        <a:rPr lang="fa-IR" dirty="0" smtClean="0"/>
                        <a:t>سیاست شرکت</a:t>
                      </a:r>
                      <a:endParaRPr lang="en-US" dirty="0"/>
                    </a:p>
                  </a:txBody>
                  <a:tcPr/>
                </a:tc>
                <a:tc>
                  <a:txBody>
                    <a:bodyPr/>
                    <a:lstStyle/>
                    <a:p>
                      <a:pPr algn="ctr"/>
                      <a:endParaRPr lang="en-US" dirty="0"/>
                    </a:p>
                  </a:txBody>
                  <a:tcPr/>
                </a:tc>
                <a:extLst>
                  <a:ext uri="{0D108BD9-81ED-4DB2-BD59-A6C34878D82A}">
                    <a16:rowId xmlns="" xmlns:a16="http://schemas.microsoft.com/office/drawing/2014/main" val="678003441"/>
                  </a:ext>
                </a:extLst>
              </a:tr>
            </a:tbl>
          </a:graphicData>
        </a:graphic>
      </p:graphicFrame>
    </p:spTree>
    <p:extLst>
      <p:ext uri="{BB962C8B-B14F-4D97-AF65-F5344CB8AC3E}">
        <p14:creationId xmlns:p14="http://schemas.microsoft.com/office/powerpoint/2010/main" val="36176889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6828" y="431443"/>
            <a:ext cx="9633397" cy="6098146"/>
          </a:xfrm>
        </p:spPr>
        <p:txBody>
          <a:bodyPr/>
          <a:lstStyle/>
          <a:p>
            <a:pPr marL="0" indent="0" algn="r">
              <a:buNone/>
            </a:pPr>
            <a:r>
              <a:rPr lang="fa-IR" dirty="0" smtClean="0"/>
              <a:t>اشخاص بوسیله شغل خود،بازخورد مثبت،مسئولیت کاری دشوار،توسعه برانگیخته میشوند.</a:t>
            </a:r>
          </a:p>
          <a:p>
            <a:pPr marL="0" indent="0" algn="r">
              <a:buNone/>
            </a:pPr>
            <a:r>
              <a:rPr lang="fa-IR" dirty="0" smtClean="0"/>
              <a:t>عوامل بهداشتی یک شغل را جالبتر نمیساز و فقط از نارضایتی و تضعیف روحیه جلوگیری میکند. </a:t>
            </a:r>
          </a:p>
          <a:p>
            <a:pPr marL="0" indent="0" algn="r">
              <a:buNone/>
            </a:pPr>
            <a:r>
              <a:rPr lang="fa-IR" sz="2800" dirty="0" smtClean="0"/>
              <a:t>#نظریه انرژی روانی</a:t>
            </a:r>
          </a:p>
          <a:p>
            <a:pPr marL="0" indent="0" algn="r">
              <a:buNone/>
            </a:pPr>
            <a:r>
              <a:rPr lang="fa-IR" dirty="0" smtClean="0">
                <a:solidFill>
                  <a:srgbClr val="FF0000"/>
                </a:solidFill>
              </a:rPr>
              <a:t>کریس ارگیس </a:t>
            </a:r>
            <a:r>
              <a:rPr lang="fa-IR" dirty="0" smtClean="0"/>
              <a:t>باور داشت اشخاص بیشتر انرژی خود را صرف رسیدن به نیازهای شخصی خود میکنند تا نیازهایی که مربوط به سازمان است که در این صورت احساس نارضایتی فشار روانی ، بی تفاوتی، تضاد و تزلزل در آن کارمند بیشتر است.</a:t>
            </a:r>
          </a:p>
          <a:p>
            <a:pPr marL="0" indent="0" algn="r">
              <a:buNone/>
            </a:pPr>
            <a:r>
              <a:rPr lang="fa-IR" dirty="0" smtClean="0"/>
              <a:t> </a:t>
            </a:r>
            <a:r>
              <a:rPr lang="fa-IR" sz="2800" dirty="0" smtClean="0"/>
              <a:t>#نظریه انتظار</a:t>
            </a:r>
          </a:p>
          <a:p>
            <a:pPr marL="0" indent="0" algn="r">
              <a:buNone/>
            </a:pPr>
            <a:r>
              <a:rPr lang="fa-IR" dirty="0" smtClean="0">
                <a:solidFill>
                  <a:srgbClr val="FF0000"/>
                </a:solidFill>
              </a:rPr>
              <a:t>ویکتور وروم </a:t>
            </a:r>
            <a:r>
              <a:rPr lang="fa-IR" dirty="0" smtClean="0"/>
              <a:t>الگوی انتظار را که مبتنی بر نظریه میدانی </a:t>
            </a:r>
            <a:r>
              <a:rPr lang="fa-IR" dirty="0" smtClean="0">
                <a:solidFill>
                  <a:srgbClr val="FF0000"/>
                </a:solidFill>
              </a:rPr>
              <a:t>کرت لوین </a:t>
            </a:r>
            <a:r>
              <a:rPr lang="fa-IR" dirty="0" smtClean="0"/>
              <a:t>بود را توسعه بخشید.</a:t>
            </a:r>
          </a:p>
          <a:p>
            <a:pPr marL="0" indent="0" algn="r">
              <a:buNone/>
            </a:pPr>
            <a:r>
              <a:rPr lang="fa-IR" dirty="0"/>
              <a:t> </a:t>
            </a:r>
            <a:r>
              <a:rPr lang="fa-IR" dirty="0" smtClean="0"/>
              <a:t>نظریه میدانی بوسیله </a:t>
            </a:r>
            <a:r>
              <a:rPr lang="fa-IR" dirty="0" smtClean="0">
                <a:solidFill>
                  <a:srgbClr val="FF0000"/>
                </a:solidFill>
              </a:rPr>
              <a:t>لیمن پورتر و دیگران </a:t>
            </a:r>
            <a:r>
              <a:rPr lang="fa-IR" dirty="0" smtClean="0"/>
              <a:t>توسعه پیدا کرد.</a:t>
            </a:r>
          </a:p>
          <a:p>
            <a:pPr marL="0" indent="0" algn="r">
              <a:buNone/>
            </a:pPr>
            <a:r>
              <a:rPr lang="fa-IR" dirty="0" smtClean="0"/>
              <a:t>این نظریه بیان میکند که انگیزش وابسته به </a:t>
            </a:r>
            <a:r>
              <a:rPr lang="fa-IR" dirty="0" smtClean="0">
                <a:solidFill>
                  <a:schemeClr val="tx1"/>
                </a:solidFill>
              </a:rPr>
              <a:t>چگونگی خواست </a:t>
            </a:r>
            <a:r>
              <a:rPr lang="fa-IR" dirty="0" smtClean="0"/>
              <a:t>اشخاص و تخمین آنها از احتمال دستیابی به آن میباشد.</a:t>
            </a:r>
          </a:p>
          <a:p>
            <a:pPr marL="0" indent="0" algn="r">
              <a:buNone/>
            </a:pPr>
            <a:r>
              <a:rPr lang="fa-IR" dirty="0" smtClean="0"/>
              <a:t>                              </a:t>
            </a:r>
          </a:p>
          <a:p>
            <a:pPr marL="0" indent="0" algn="r">
              <a:buNone/>
            </a:pPr>
            <a:r>
              <a:rPr lang="fa-IR" dirty="0"/>
              <a:t> </a:t>
            </a:r>
            <a:r>
              <a:rPr lang="fa-IR" dirty="0" smtClean="0"/>
              <a:t>                                 </a:t>
            </a:r>
            <a:r>
              <a:rPr lang="fa-IR" sz="2800" dirty="0" smtClean="0"/>
              <a:t>انگیزش = انتظار × ظرفیت </a:t>
            </a:r>
            <a:endParaRPr lang="en-US" sz="2800" dirty="0"/>
          </a:p>
        </p:txBody>
      </p:sp>
    </p:spTree>
    <p:extLst>
      <p:ext uri="{BB962C8B-B14F-4D97-AF65-F5344CB8AC3E}">
        <p14:creationId xmlns:p14="http://schemas.microsoft.com/office/powerpoint/2010/main" val="18600167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3115" y="457199"/>
            <a:ext cx="9601200" cy="5814811"/>
          </a:xfrm>
        </p:spPr>
        <p:txBody>
          <a:bodyPr/>
          <a:lstStyle/>
          <a:p>
            <a:pPr marL="0" indent="0" algn="r">
              <a:buNone/>
            </a:pPr>
            <a:r>
              <a:rPr lang="fa-IR" dirty="0" smtClean="0"/>
              <a:t>اگر شخص ظرفیت و انتظار بالایی داشته باشد،انگیزش بالایی خواهد داشت.اگر ظرفیت و انتظار پایین وجود دارد،انگیزش پایین خواهد بود و اگر یکی بالا و دیگری پایین باشد انگیزش متوسط خواهد بود.</a:t>
            </a:r>
          </a:p>
          <a:p>
            <a:pPr marL="0" indent="0" algn="r">
              <a:buNone/>
            </a:pPr>
            <a:r>
              <a:rPr lang="fa-IR" dirty="0" smtClean="0"/>
              <a:t>نظریه انتظار بواسطه گنجاندن ارزش عامل برون داد توسعه بیشتری یافته است. برای اینکه شخص به مقدار زیادی برانگیخته شود نیاز دارد تا برون داد را  جذاب بیابد و باور داشته باشد که فعالیت معین منجر به برون داد مطلوب میشود . بنابراین باید برای مدیران و کارکنان دارای انگیزش ارتباط بین کار و برون داد روشن شود و پاداش رفتار مطلوب باشد. </a:t>
            </a:r>
          </a:p>
          <a:p>
            <a:pPr marL="0" indent="0" algn="r">
              <a:buNone/>
            </a:pPr>
            <a:r>
              <a:rPr lang="fa-IR" sz="2800" dirty="0" smtClean="0"/>
              <a:t>#نظریه تقویت مثبت</a:t>
            </a:r>
          </a:p>
          <a:p>
            <a:pPr marL="0" indent="0" algn="r">
              <a:buNone/>
            </a:pPr>
            <a:r>
              <a:rPr lang="fa-IR" dirty="0" smtClean="0">
                <a:solidFill>
                  <a:srgbClr val="FF0000"/>
                </a:solidFill>
              </a:rPr>
              <a:t>اسکینر</a:t>
            </a:r>
            <a:r>
              <a:rPr lang="fa-IR" dirty="0" smtClean="0"/>
              <a:t> نظریه پرداز دیگری بوده است که ما را در درک انگیزش،نارضایتی و بهره وری کمک کرد.پژوهش اسکینر در زمینه شرایط عمل و تعدیل رفتار دلالت بر این داشته است که اشخاص میتواندد در شرایطی باشند که به طریقه معین عمل نمایند که مبتنی بر یک </a:t>
            </a:r>
            <a:r>
              <a:rPr lang="fa-IR" dirty="0" smtClean="0">
                <a:solidFill>
                  <a:schemeClr val="tx1"/>
                </a:solidFill>
              </a:rPr>
              <a:t>سیستم پاداش </a:t>
            </a:r>
            <a:r>
              <a:rPr lang="fa-IR" dirty="0" smtClean="0"/>
              <a:t>یا تنبیه مداوم میباشد.</a:t>
            </a:r>
          </a:p>
          <a:p>
            <a:pPr marL="0" indent="0" algn="r">
              <a:buNone/>
            </a:pPr>
            <a:r>
              <a:rPr lang="fa-IR" dirty="0" smtClean="0"/>
              <a:t>رفتاری که پاداش داده شده تکرار خواهد شد و رفتاری که مجازات به همراه داشته یا پاداشی دریافت نکرده است خاموش میشود.</a:t>
            </a:r>
          </a:p>
          <a:p>
            <a:pPr marL="0" indent="0" algn="r">
              <a:buNone/>
            </a:pPr>
            <a:endParaRPr lang="en-US" dirty="0"/>
          </a:p>
        </p:txBody>
      </p:sp>
    </p:spTree>
    <p:extLst>
      <p:ext uri="{BB962C8B-B14F-4D97-AF65-F5344CB8AC3E}">
        <p14:creationId xmlns:p14="http://schemas.microsoft.com/office/powerpoint/2010/main" val="42407477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45842" y="457199"/>
            <a:ext cx="9601200" cy="5814811"/>
          </a:xfrm>
        </p:spPr>
        <p:txBody>
          <a:bodyPr>
            <a:normAutofit/>
          </a:bodyPr>
          <a:lstStyle/>
          <a:p>
            <a:pPr marL="0" indent="0" algn="r">
              <a:buNone/>
            </a:pPr>
            <a:r>
              <a:rPr lang="fa-IR" sz="2800" dirty="0" smtClean="0"/>
              <a:t>#نظریه عدالت </a:t>
            </a:r>
          </a:p>
          <a:p>
            <a:pPr marL="0" indent="0" algn="r">
              <a:buNone/>
            </a:pPr>
            <a:r>
              <a:rPr lang="fa-IR" dirty="0" smtClean="0">
                <a:solidFill>
                  <a:srgbClr val="FF0000"/>
                </a:solidFill>
              </a:rPr>
              <a:t>آدافر و دیگران </a:t>
            </a:r>
            <a:r>
              <a:rPr lang="fa-IR" dirty="0" smtClean="0"/>
              <a:t>ادراکات از عدالت و بی عدالتی را مورد مطالعه قرار دادند.</a:t>
            </a:r>
          </a:p>
          <a:p>
            <a:pPr marL="0" indent="0" algn="r">
              <a:buNone/>
            </a:pPr>
            <a:r>
              <a:rPr lang="fa-IR" dirty="0" smtClean="0"/>
              <a:t>کارمندان بواسطه در نظر گرفتن درون داد خود و پاداشهای روانشناختی،اجتماعی،مالی در مقایسه با دیگران رعایت عدالت را مورد بررسی قرار میدهد.</a:t>
            </a:r>
          </a:p>
          <a:p>
            <a:pPr marL="0" indent="0" algn="r">
              <a:buNone/>
            </a:pPr>
            <a:r>
              <a:rPr lang="fa-IR" dirty="0" smtClean="0"/>
              <a:t>درک بی عدالتی منجر به تنش میشود و تنش باعث ایجاد انگیزه در افراد میوشد تا علل ایجاد ایجاد ان را کاهش دهد. ممکن است فرد برای کاهش بی عدالتی،درون دادها و فرایند ها را تغییر دهد.</a:t>
            </a:r>
          </a:p>
          <a:p>
            <a:pPr marL="0" indent="0" algn="r">
              <a:buNone/>
            </a:pPr>
            <a:r>
              <a:rPr lang="en-US" sz="2800" dirty="0" smtClean="0"/>
              <a:t> </a:t>
            </a:r>
            <a:r>
              <a:rPr lang="fa-IR" sz="2800" dirty="0" smtClean="0"/>
              <a:t>#نظریه ایکس و نظریه ایگرگ</a:t>
            </a:r>
          </a:p>
          <a:p>
            <a:pPr marL="0" indent="0" algn="r">
              <a:buNone/>
            </a:pPr>
            <a:r>
              <a:rPr lang="fa-IR" sz="2800" dirty="0" smtClean="0"/>
              <a:t> </a:t>
            </a:r>
            <a:r>
              <a:rPr lang="fa-IR" dirty="0" smtClean="0">
                <a:solidFill>
                  <a:srgbClr val="FF0000"/>
                </a:solidFill>
              </a:rPr>
              <a:t>داگلاس مک گریگور </a:t>
            </a:r>
            <a:r>
              <a:rPr lang="fa-IR" dirty="0" smtClean="0"/>
              <a:t>نظریه های سنتی مدیریت را تحت عنوان نظریه ایکس طبقهد بندی کرده است. در نظریه ایکس افراد تا حدممکن از انجام کار خودداری میکند،چون از انجام آن بیزارندو باید هدایت و کنترل و تهدید به کار شوند.</a:t>
            </a:r>
          </a:p>
          <a:p>
            <a:pPr marL="0" indent="0" algn="r">
              <a:buNone/>
            </a:pPr>
            <a:r>
              <a:rPr lang="fa-IR" dirty="0" smtClean="0"/>
              <a:t>مدیران برای ایجاد انگیزش از تهدید استفاده میکنند، نظارت تنگاتنگی دارند و مشارکت کارکنان را در برنامه ریزی مدنظر ندارند. در نتیجه مدیران هرگز نخواهند توانست روحیه کارکنان را کشف کنند و یا به نحوه مطلوب از آن استفاده کنند.</a:t>
            </a:r>
            <a:r>
              <a:rPr lang="en-US" sz="2800" dirty="0" smtClean="0"/>
              <a:t> </a:t>
            </a:r>
            <a:endParaRPr lang="fa-IR" sz="2800" dirty="0" smtClean="0"/>
          </a:p>
        </p:txBody>
      </p:sp>
    </p:spTree>
    <p:extLst>
      <p:ext uri="{BB962C8B-B14F-4D97-AF65-F5344CB8AC3E}">
        <p14:creationId xmlns:p14="http://schemas.microsoft.com/office/powerpoint/2010/main" val="4602522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4631" y="560231"/>
            <a:ext cx="9601200" cy="5763296"/>
          </a:xfrm>
        </p:spPr>
        <p:txBody>
          <a:bodyPr/>
          <a:lstStyle/>
          <a:p>
            <a:pPr marL="0" indent="0" algn="r">
              <a:buNone/>
            </a:pPr>
            <a:r>
              <a:rPr lang="fa-IR" dirty="0" smtClean="0"/>
              <a:t>در نظریه ایگرگ فرض مک گریگور فرض بر این است که مردم کار را دوست دارند ،خودبه خود هدایت و کنترل شده و به دنبال قبول مسئولیت میباشند.مدیری که نظریه ایگرگ را قبول دارد ،انگیزه های مثبتی را مانند تحسین و شناسایی،نظارت عمومی،فراهم کردن فرصت برای رشد ،واگذاری مسئولیت و ... را به کار خواهد برد. </a:t>
            </a:r>
          </a:p>
          <a:p>
            <a:pPr marL="0" indent="0" algn="r">
              <a:buNone/>
            </a:pPr>
            <a:r>
              <a:rPr lang="fa-IR" dirty="0" smtClean="0"/>
              <a:t>هیچ یک از این دو شیوه در همه شرایط کارآمد نیست.</a:t>
            </a:r>
          </a:p>
          <a:p>
            <a:pPr marL="0" indent="0" algn="r">
              <a:buNone/>
            </a:pPr>
            <a:r>
              <a:rPr lang="fa-IR" dirty="0" smtClean="0"/>
              <a:t>مک گریگور عنوان میکند که در هر شرایطی ، فرضیه های مدیر درباره اشخاص</a:t>
            </a:r>
            <a:r>
              <a:rPr lang="fa-IR" dirty="0" smtClean="0">
                <a:solidFill>
                  <a:schemeClr val="tx1"/>
                </a:solidFill>
              </a:rPr>
              <a:t> اعم از اینکه جایگاهی دارد یانه ،انگیزش و بهره وری را متاثر میسازد.</a:t>
            </a:r>
          </a:p>
          <a:p>
            <a:pPr marL="0" indent="0" algn="r">
              <a:buNone/>
            </a:pPr>
            <a:r>
              <a:rPr lang="fa-IR" sz="2800" dirty="0" smtClean="0">
                <a:solidFill>
                  <a:schemeClr val="tx1"/>
                </a:solidFill>
              </a:rPr>
              <a:t>#نظریه مدیریت مشارکتی</a:t>
            </a:r>
          </a:p>
          <a:p>
            <a:pPr marL="0" indent="0" algn="r">
              <a:buNone/>
            </a:pPr>
            <a:r>
              <a:rPr lang="fa-IR" dirty="0" smtClean="0">
                <a:solidFill>
                  <a:srgbClr val="FF0000"/>
                </a:solidFill>
              </a:rPr>
              <a:t>رنسیس لیکرت </a:t>
            </a:r>
            <a:r>
              <a:rPr lang="fa-IR" dirty="0" smtClean="0">
                <a:solidFill>
                  <a:schemeClr val="tx1"/>
                </a:solidFill>
              </a:rPr>
              <a:t>باور دارد که مدیران ار بخش حساسیت بالایی در مقابل همکاران خود نشان میدهند،ارتباطات را بوجودمی آوررند بطوریکه گروه بصورت واحدی فعالیت میکنند و روابط حمایتی بین اعضای گروه را افزایش میدهند.  </a:t>
            </a:r>
          </a:p>
          <a:p>
            <a:pPr marL="0" indent="0" algn="r">
              <a:buNone/>
            </a:pPr>
            <a:r>
              <a:rPr lang="fa-IR" dirty="0" smtClean="0">
                <a:solidFill>
                  <a:schemeClr val="tx1"/>
                </a:solidFill>
              </a:rPr>
              <a:t>این نظریه یک نظریه در ارتباطات انسانی است که شاید بواسطه اهداف و شیوه های غنی سازی شغل مدیریت را به کار گیرد.</a:t>
            </a:r>
          </a:p>
          <a:p>
            <a:pPr marL="0" indent="0" algn="r">
              <a:buNone/>
            </a:pPr>
            <a:endParaRPr lang="fa-IR" dirty="0" smtClean="0"/>
          </a:p>
          <a:p>
            <a:pPr marL="0" indent="0" algn="r">
              <a:buNone/>
            </a:pPr>
            <a:r>
              <a:rPr lang="fa-IR" dirty="0" smtClean="0"/>
              <a:t> </a:t>
            </a:r>
            <a:endParaRPr lang="en-US" dirty="0"/>
          </a:p>
        </p:txBody>
      </p:sp>
    </p:spTree>
    <p:extLst>
      <p:ext uri="{BB962C8B-B14F-4D97-AF65-F5344CB8AC3E}">
        <p14:creationId xmlns:p14="http://schemas.microsoft.com/office/powerpoint/2010/main" val="34036989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2964" y="534473"/>
            <a:ext cx="9601200" cy="5248141"/>
          </a:xfrm>
        </p:spPr>
        <p:txBody>
          <a:bodyPr>
            <a:normAutofit fontScale="92500" lnSpcReduction="20000"/>
          </a:bodyPr>
          <a:lstStyle/>
          <a:p>
            <a:pPr marL="0" indent="0" algn="r">
              <a:buNone/>
            </a:pPr>
            <a:r>
              <a:rPr lang="fa-IR" sz="3000" dirty="0" smtClean="0"/>
              <a:t>#نظریه ویژگی های شغل</a:t>
            </a:r>
          </a:p>
          <a:p>
            <a:pPr marL="0" indent="0" algn="r">
              <a:buNone/>
            </a:pPr>
            <a:r>
              <a:rPr lang="fa-IR" sz="2200" dirty="0" smtClean="0"/>
              <a:t>این نظریه به منظور طراحی دقیق تر یک شغل و متناسب کردن آن با شخص،به گونه ای که ارتباط با برون دادها داشته باشند توسط </a:t>
            </a:r>
            <a:r>
              <a:rPr lang="fa-IR" sz="2200" dirty="0" smtClean="0">
                <a:solidFill>
                  <a:srgbClr val="FF0000"/>
                </a:solidFill>
              </a:rPr>
              <a:t>هرزبرگ</a:t>
            </a:r>
            <a:r>
              <a:rPr lang="fa-IR" sz="2200" dirty="0" smtClean="0"/>
              <a:t>،</a:t>
            </a:r>
            <a:r>
              <a:rPr lang="fa-IR" sz="2200" dirty="0" smtClean="0">
                <a:solidFill>
                  <a:srgbClr val="FF0000"/>
                </a:solidFill>
              </a:rPr>
              <a:t>هاکمن</a:t>
            </a:r>
            <a:r>
              <a:rPr lang="fa-IR" sz="2200" dirty="0" smtClean="0"/>
              <a:t> و</a:t>
            </a:r>
            <a:r>
              <a:rPr lang="fa-IR" sz="2200" dirty="0" smtClean="0">
                <a:solidFill>
                  <a:srgbClr val="FF0000"/>
                </a:solidFill>
              </a:rPr>
              <a:t> اولدهام </a:t>
            </a:r>
            <a:r>
              <a:rPr lang="fa-IR" sz="2200" dirty="0" smtClean="0"/>
              <a:t>عنوان شده است.</a:t>
            </a:r>
          </a:p>
          <a:p>
            <a:pPr marL="0" indent="0" algn="r">
              <a:buNone/>
            </a:pPr>
            <a:r>
              <a:rPr lang="fa-IR" sz="2200" dirty="0" smtClean="0"/>
              <a:t>پنج قسمت اصلی ابعاد شغلی :</a:t>
            </a:r>
          </a:p>
          <a:p>
            <a:pPr marL="0" indent="0" algn="r">
              <a:buNone/>
            </a:pPr>
            <a:r>
              <a:rPr lang="fa-IR" sz="2200" dirty="0" smtClean="0"/>
              <a:t>1)نوع مهارت 2)یکسانی وظیفه 3)اهمیت وظیفه 4)استقلال 5)برونداد </a:t>
            </a:r>
          </a:p>
          <a:p>
            <a:pPr marL="0" indent="0" algn="r">
              <a:buNone/>
            </a:pPr>
            <a:r>
              <a:rPr lang="fa-IR" sz="2200" dirty="0" smtClean="0"/>
              <a:t>با تعادل مناسب در این پنج قسمت نتایج زیر حاصل میشود:</a:t>
            </a:r>
          </a:p>
          <a:p>
            <a:pPr marL="0" indent="0" algn="r">
              <a:buNone/>
            </a:pPr>
            <a:r>
              <a:rPr lang="fa-IR" sz="2200" dirty="0" smtClean="0"/>
              <a:t>1)تجربه معنی داری از شغل      </a:t>
            </a:r>
          </a:p>
          <a:p>
            <a:pPr marL="0" indent="0" algn="r">
              <a:buNone/>
            </a:pPr>
            <a:r>
              <a:rPr lang="fa-IR" sz="2200" dirty="0" smtClean="0"/>
              <a:t>2) تجربه مسئولیت </a:t>
            </a:r>
            <a:r>
              <a:rPr lang="fa-IR" sz="2200" dirty="0" smtClean="0">
                <a:solidFill>
                  <a:schemeClr val="tx1"/>
                </a:solidFill>
              </a:rPr>
              <a:t>در برابر بروندادهای ناشی </a:t>
            </a:r>
            <a:r>
              <a:rPr lang="fa-IR" sz="2200" dirty="0" smtClean="0"/>
              <a:t>از کار</a:t>
            </a:r>
          </a:p>
          <a:p>
            <a:pPr marL="0" indent="0" algn="r">
              <a:buNone/>
            </a:pPr>
            <a:r>
              <a:rPr lang="fa-IR" sz="2200" dirty="0" smtClean="0"/>
              <a:t>3)آگاه بودن از نتایج بالفعل فعالیت شغلی</a:t>
            </a:r>
          </a:p>
          <a:p>
            <a:pPr marL="0" indent="0" algn="r">
              <a:buNone/>
            </a:pPr>
            <a:r>
              <a:rPr lang="fa-IR" sz="2200" dirty="0" smtClean="0"/>
              <a:t>این حالتهای مهم روانشناختی شرایطی را برای برون دادهای مثبت شخصی-شغلی ناشی از انگیزش شغلی درونی،عملکرد شغلی با کیفیت بالا،فعالیت بالاتر از کار و غیبت از کار و تغییر شغلی کم را توسعی میبخشد.</a:t>
            </a:r>
          </a:p>
          <a:p>
            <a:pPr marL="0" indent="0" algn="r">
              <a:buNone/>
            </a:pPr>
            <a:r>
              <a:rPr lang="fa-IR" dirty="0" smtClean="0"/>
              <a:t> </a:t>
            </a:r>
          </a:p>
          <a:p>
            <a:pPr marL="0" indent="0" algn="r">
              <a:buNone/>
            </a:pPr>
            <a:endParaRPr lang="fa-IR" dirty="0" smtClean="0"/>
          </a:p>
          <a:p>
            <a:pPr marL="0" indent="0" algn="r">
              <a:buNone/>
            </a:pPr>
            <a:r>
              <a:rPr lang="fa-IR" dirty="0" smtClean="0"/>
              <a:t>    </a:t>
            </a:r>
            <a:endParaRPr lang="en-US" dirty="0"/>
          </a:p>
        </p:txBody>
      </p:sp>
    </p:spTree>
    <p:extLst>
      <p:ext uri="{BB962C8B-B14F-4D97-AF65-F5344CB8AC3E}">
        <p14:creationId xmlns:p14="http://schemas.microsoft.com/office/powerpoint/2010/main" val="6996043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512888" y="611188"/>
            <a:ext cx="9601200" cy="5532437"/>
          </a:xfrm>
        </p:spPr>
        <p:txBody>
          <a:bodyPr>
            <a:normAutofit fontScale="92500" lnSpcReduction="10000"/>
          </a:bodyPr>
          <a:lstStyle/>
          <a:p>
            <a:pPr marL="0" indent="0" algn="r">
              <a:buNone/>
            </a:pPr>
            <a:r>
              <a:rPr lang="fa-IR" sz="2200" dirty="0" smtClean="0"/>
              <a:t>نتایج یک مطالعه پرستاری دلالت بر این داشته است که تنوع مهارتی بالا،یکسانی وظیفه، اهمیت وظیفه ،با استقلال و برونداد پایین از ویژگی های فعالیت پرستاری هستند. بررسی تشخیصی شغلی استفاده شده در پژوهش پرستاری،چگونگی ،طراحی مجدد شغل را که انگیزش و بهره وری را متاثر ساخته،تعیین میکند.(</a:t>
            </a:r>
            <a:r>
              <a:rPr lang="fa-IR" sz="2200" dirty="0" smtClean="0">
                <a:solidFill>
                  <a:srgbClr val="FF0000"/>
                </a:solidFill>
              </a:rPr>
              <a:t>فون ویل</a:t>
            </a:r>
            <a:r>
              <a:rPr lang="fa-IR" sz="2200" dirty="0" smtClean="0">
                <a:solidFill>
                  <a:schemeClr val="tx1"/>
                </a:solidFill>
              </a:rPr>
              <a:t>،</a:t>
            </a:r>
            <a:r>
              <a:rPr lang="fa-IR" sz="2200" dirty="0" smtClean="0">
                <a:solidFill>
                  <a:srgbClr val="FF0000"/>
                </a:solidFill>
              </a:rPr>
              <a:t>کیلیان</a:t>
            </a:r>
            <a:r>
              <a:rPr lang="fa-IR" sz="2200" dirty="0" smtClean="0">
                <a:solidFill>
                  <a:schemeClr val="tx1"/>
                </a:solidFill>
              </a:rPr>
              <a:t>،</a:t>
            </a:r>
            <a:r>
              <a:rPr lang="fa-IR" sz="2200" dirty="0" smtClean="0">
                <a:solidFill>
                  <a:srgbClr val="FF0000"/>
                </a:solidFill>
              </a:rPr>
              <a:t>ترانبارگ</a:t>
            </a:r>
            <a:r>
              <a:rPr lang="fa-IR" sz="2200" dirty="0" smtClean="0"/>
              <a:t>)</a:t>
            </a:r>
          </a:p>
          <a:p>
            <a:pPr marL="0" indent="0" algn="r">
              <a:buNone/>
            </a:pPr>
            <a:r>
              <a:rPr lang="fa-IR" sz="3000" dirty="0" smtClean="0"/>
              <a:t>#نظریه سول گلرمن</a:t>
            </a:r>
          </a:p>
          <a:p>
            <a:pPr marL="0" indent="0" algn="r">
              <a:buNone/>
            </a:pPr>
            <a:r>
              <a:rPr lang="fa-IR" sz="2200" dirty="0" smtClean="0"/>
              <a:t>گلرمن شیوه های متعدد شناخته شده ای برای ایجاد انگیزش مثبت در افراد دارد. یکی از این شیوه ها کار کشیدن است که شامل واگذاری وظایفی میباشد که انجام انها دشوارتر از ان است که افراد عادت دارند انجام دهند.</a:t>
            </a:r>
          </a:p>
          <a:p>
            <a:pPr marL="0" indent="0" algn="r">
              <a:buNone/>
            </a:pPr>
            <a:r>
              <a:rPr lang="fa-IR" sz="2200" dirty="0" smtClean="0"/>
              <a:t>کرفوت خاطرنشان میکند که رهبر موفق به افراد کمک میکند تا به نتایجی دست پیدا کنند که به نظر آنها ممکن نبودند. افزایش بار قسمت همیشگی از رهبری ممتاز است.</a:t>
            </a:r>
          </a:p>
          <a:p>
            <a:pPr marL="0" indent="0" algn="r">
              <a:buNone/>
            </a:pPr>
            <a:endParaRPr lang="fa-IR" sz="2200" dirty="0" smtClean="0"/>
          </a:p>
          <a:p>
            <a:pPr marL="0" indent="0" algn="r">
              <a:buNone/>
            </a:pPr>
            <a:r>
              <a:rPr lang="fa-IR" sz="2200" dirty="0" smtClean="0"/>
              <a:t>روش </a:t>
            </a:r>
            <a:r>
              <a:rPr lang="fa-IR" sz="2200" dirty="0"/>
              <a:t>دیگر مشارکت میباشد که مستلزم جلب فعالانه کارمندان در تصمیم هایی میباشد که کار آنها را متاثر میسازد</a:t>
            </a:r>
            <a:r>
              <a:rPr lang="fa-IR" sz="2200" dirty="0" smtClean="0"/>
              <a:t>.  </a:t>
            </a:r>
          </a:p>
          <a:p>
            <a:pPr marL="0" indent="0" algn="r">
              <a:buNone/>
            </a:pPr>
            <a:r>
              <a:rPr lang="fa-IR" sz="2200" dirty="0" smtClean="0"/>
              <a:t> </a:t>
            </a:r>
          </a:p>
          <a:p>
            <a:pPr marL="0" indent="0" algn="r">
              <a:buNone/>
            </a:pPr>
            <a:endParaRPr lang="fa-IR" dirty="0" smtClean="0"/>
          </a:p>
          <a:p>
            <a:pPr marL="0" indent="0" algn="r">
              <a:buNone/>
            </a:pPr>
            <a:r>
              <a:rPr lang="fa-IR" dirty="0" smtClean="0"/>
              <a:t> </a:t>
            </a:r>
            <a:endParaRPr lang="en-US" dirty="0"/>
          </a:p>
        </p:txBody>
      </p:sp>
    </p:spTree>
    <p:extLst>
      <p:ext uri="{BB962C8B-B14F-4D97-AF65-F5344CB8AC3E}">
        <p14:creationId xmlns:p14="http://schemas.microsoft.com/office/powerpoint/2010/main" val="14932480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7357" y="470079"/>
            <a:ext cx="9601200" cy="5801932"/>
          </a:xfrm>
        </p:spPr>
        <p:txBody>
          <a:bodyPr/>
          <a:lstStyle/>
          <a:p>
            <a:pPr marL="0" indent="0" algn="r">
              <a:buNone/>
            </a:pPr>
            <a:r>
              <a:rPr lang="fa-IR" dirty="0" smtClean="0"/>
              <a:t>گلرمن باور دارد که مشکلات انگیزشی معمولا ریشه در طریقه اداره سازمان دارند و بیشتر مدیران آقابالاسر میباشند و کارمند را بسیار محدود کرده و قدرت تصمیم گیری را سلب میکنند. </a:t>
            </a:r>
          </a:p>
          <a:p>
            <a:pPr marL="0" indent="0" algn="r">
              <a:buNone/>
            </a:pPr>
            <a:r>
              <a:rPr lang="fa-IR" dirty="0" smtClean="0"/>
              <a:t>فردریش اظهار میکند که تصمیم گیری،درونداد،اختیار،عدم وابستگی عناصر حیاتی برای پرستاران در حفظ انگیزش در محیط کار هستند.</a:t>
            </a:r>
          </a:p>
          <a:p>
            <a:pPr marL="0" indent="0" algn="r">
              <a:buNone/>
            </a:pPr>
            <a:endParaRPr lang="fa-IR" dirty="0"/>
          </a:p>
          <a:p>
            <a:pPr marL="0" indent="0" algn="r">
              <a:buNone/>
            </a:pPr>
            <a:r>
              <a:rPr lang="fa-IR" sz="2800" dirty="0" smtClean="0"/>
              <a:t>#نظریه زِد</a:t>
            </a:r>
          </a:p>
          <a:p>
            <a:pPr marL="0" indent="0" algn="r">
              <a:buNone/>
            </a:pPr>
            <a:r>
              <a:rPr lang="fa-IR" dirty="0" smtClean="0"/>
              <a:t>شکل ژاپنی از مدیریت مشارکتی تحت عنوان نظریه زِد شناخته شده است.در این شکل از مدیریت توجه به کارمند کاملا ضروری است و شامل در نظر گرفتن روابط بین فردی و حرفه ای است که حمایت اجتماعی را نیز در پی دارد و همکاری مورد تاکید است و در تصمیم گیری های جمعی تاکید میشود و در مراسم (اُف رینجی)ایده ها برای تصویب از مدیری به مدیر دیگر انتقال می یابند که کمک به ایجاد اعتماد و مشارکت میکنند.</a:t>
            </a:r>
          </a:p>
          <a:p>
            <a:pPr marL="0" indent="0" algn="r">
              <a:buNone/>
            </a:pPr>
            <a:r>
              <a:rPr lang="fa-IR" dirty="0" smtClean="0"/>
              <a:t>این نظریه تمرکز بر 4 نرم افزار دارد:کارمند_مهارت_شیوه عمل_اهداف مافوق </a:t>
            </a:r>
          </a:p>
          <a:p>
            <a:pPr marL="0" indent="0" algn="r">
              <a:buNone/>
            </a:pPr>
            <a:r>
              <a:rPr lang="fa-IR" dirty="0" smtClean="0"/>
              <a:t>در این نظریه توجه کمتری به سخت افزارهای سیستم_ساختار_استراتژی شده است.</a:t>
            </a:r>
            <a:endParaRPr lang="en-US" dirty="0"/>
          </a:p>
        </p:txBody>
      </p:sp>
    </p:spTree>
    <p:extLst>
      <p:ext uri="{BB962C8B-B14F-4D97-AF65-F5344CB8AC3E}">
        <p14:creationId xmlns:p14="http://schemas.microsoft.com/office/powerpoint/2010/main" val="20297892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29178" y="495836"/>
            <a:ext cx="9833020" cy="5789053"/>
          </a:xfrm>
        </p:spPr>
        <p:txBody>
          <a:bodyPr>
            <a:normAutofit/>
          </a:bodyPr>
          <a:lstStyle/>
          <a:p>
            <a:pPr marL="0" indent="0" algn="r">
              <a:buNone/>
            </a:pPr>
            <a:r>
              <a:rPr lang="fa-IR" sz="2800" dirty="0" smtClean="0"/>
              <a:t>اهمیت انگیزش</a:t>
            </a:r>
          </a:p>
          <a:p>
            <a:pPr marL="0" indent="0" algn="r">
              <a:buNone/>
            </a:pPr>
            <a:endParaRPr lang="fa-IR" dirty="0" smtClean="0"/>
          </a:p>
          <a:p>
            <a:pPr marL="0" indent="0" algn="r">
              <a:buNone/>
            </a:pPr>
            <a:r>
              <a:rPr lang="fa-IR" dirty="0" smtClean="0"/>
              <a:t>1)نیروی انسانی سازمانها عامل بنیادی حرکت و تحول بوده،پایه توسعه اقتصادی و فزونی توان اقتصادی میباشد.لذا مدیریت سازمانها باید با به کار گیری صحیح این استعداد و سعی در پرورش هرچه بهتر آنها،راه تکاملی سازمان را بپمایند.</a:t>
            </a:r>
          </a:p>
          <a:p>
            <a:pPr marL="0" indent="0" algn="r">
              <a:buNone/>
            </a:pPr>
            <a:r>
              <a:rPr lang="fa-IR" dirty="0" smtClean="0"/>
              <a:t>2)نیروی انسانی کارامد،مانند ماهی لغزنده ای است که اگر نیازهای واقعی او کشف و شناسایی نگردد و به موقع به ان نیازها پاسخ داده نشود،احتمال لغزش و کناره گیری شخص از سازمان وجود دارد.پس مدیران باید در جستوجوی یافتن این عوامل انگیزشی باشند تا بتوانند متناسب با ان،رفتار مناسب از خود بروز دهند و بتوانند در نهایت سازمان را به کارایی بالاتر رهنمود بخشند.</a:t>
            </a:r>
          </a:p>
          <a:p>
            <a:pPr marL="0" indent="0" algn="r">
              <a:buNone/>
            </a:pPr>
            <a:r>
              <a:rPr lang="fa-IR" dirty="0" smtClean="0"/>
              <a:t>3)دلیل دیگر،محدودیتهای روز افزونی است که بوسیله مقررات دولتی ،رقابتهای روبه افزایش داخلی و خارجی،قانونهای تازه ای برای شهروندان میگذارد.پس مدیرتیباید به دنبال راههای تازه ای برای افزایش کارایی سازمان باشد.</a:t>
            </a:r>
          </a:p>
        </p:txBody>
      </p:sp>
    </p:spTree>
    <p:extLst>
      <p:ext uri="{BB962C8B-B14F-4D97-AF65-F5344CB8AC3E}">
        <p14:creationId xmlns:p14="http://schemas.microsoft.com/office/powerpoint/2010/main" val="18950329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1752" y="560231"/>
            <a:ext cx="9601200" cy="5789054"/>
          </a:xfrm>
        </p:spPr>
        <p:txBody>
          <a:bodyPr>
            <a:normAutofit/>
          </a:bodyPr>
          <a:lstStyle/>
          <a:p>
            <a:pPr marL="0" indent="0" algn="r">
              <a:buNone/>
            </a:pPr>
            <a:r>
              <a:rPr lang="fa-IR" sz="2800" dirty="0" smtClean="0"/>
              <a:t>تقسیم بندی انگیزه ها</a:t>
            </a:r>
          </a:p>
          <a:p>
            <a:pPr marL="0" indent="0" algn="r">
              <a:buNone/>
            </a:pPr>
            <a:r>
              <a:rPr lang="fa-IR" dirty="0" smtClean="0"/>
              <a:t>انگیزه های فیزیکی:نیازهای جسمانی مثل گرسنگی،تشنگی،نیازهای جنسی و نیازهای مربوط به شرایط جوی مثل نور،درجه حرارت،صدا و ....</a:t>
            </a:r>
          </a:p>
          <a:p>
            <a:pPr marL="0" indent="0" algn="r">
              <a:buNone/>
            </a:pPr>
            <a:endParaRPr lang="fa-IR" dirty="0"/>
          </a:p>
          <a:p>
            <a:pPr marL="0" indent="0" algn="r">
              <a:buNone/>
            </a:pPr>
            <a:r>
              <a:rPr lang="fa-IR" dirty="0" smtClean="0"/>
              <a:t>انگیزه های اجتماعی:ارضاء این نیازها بستگی به همکاری با فرد یا پذیرش فرد از طرف سایر افراد دارد مثل عضویت فرد در یک گروه و....</a:t>
            </a:r>
          </a:p>
          <a:p>
            <a:pPr marL="0" indent="0" algn="r">
              <a:buNone/>
            </a:pPr>
            <a:endParaRPr lang="fa-IR" dirty="0"/>
          </a:p>
          <a:p>
            <a:pPr marL="0" indent="0" algn="r">
              <a:buNone/>
            </a:pPr>
            <a:r>
              <a:rPr lang="fa-IR" dirty="0" smtClean="0"/>
              <a:t>انگیزه های روانی:اختصاص به رفتار انسانی دارند و با ارزش های شخصی فرد ارتباط دارند،مثل افراد خیر که مال خود را وقف یک امر اجتماعی میکنند.</a:t>
            </a:r>
          </a:p>
          <a:p>
            <a:pPr marL="0" indent="0" algn="r">
              <a:buNone/>
            </a:pPr>
            <a:endParaRPr lang="fa-IR" dirty="0"/>
          </a:p>
          <a:p>
            <a:pPr marL="0" indent="0" algn="r">
              <a:buNone/>
            </a:pPr>
            <a:endParaRPr lang="en-US" dirty="0"/>
          </a:p>
        </p:txBody>
      </p:sp>
    </p:spTree>
    <p:extLst>
      <p:ext uri="{BB962C8B-B14F-4D97-AF65-F5344CB8AC3E}">
        <p14:creationId xmlns:p14="http://schemas.microsoft.com/office/powerpoint/2010/main" val="40736135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7736" y="579549"/>
            <a:ext cx="10457644" cy="6130344"/>
          </a:xfrm>
        </p:spPr>
        <p:txBody>
          <a:bodyPr>
            <a:normAutofit/>
          </a:bodyPr>
          <a:lstStyle/>
          <a:p>
            <a:pPr marL="0" indent="0" algn="r">
              <a:buNone/>
            </a:pPr>
            <a:r>
              <a:rPr lang="fa-IR" sz="2800" dirty="0" smtClean="0"/>
              <a:t>ایجاد انگیزه بین پرسنل پرستاری</a:t>
            </a:r>
          </a:p>
          <a:p>
            <a:pPr marL="0" indent="0" algn="r">
              <a:buNone/>
            </a:pPr>
            <a:r>
              <a:rPr lang="fa-IR" dirty="0" smtClean="0"/>
              <a:t>_</a:t>
            </a:r>
            <a:r>
              <a:rPr lang="fa-IR" sz="2400" dirty="0" smtClean="0"/>
              <a:t>توجه به نیاز های پرسنل:</a:t>
            </a:r>
            <a:endParaRPr lang="fa-IR" dirty="0" smtClean="0"/>
          </a:p>
          <a:p>
            <a:pPr marL="0" indent="0" algn="r">
              <a:buNone/>
            </a:pPr>
            <a:r>
              <a:rPr lang="fa-IR" dirty="0" smtClean="0"/>
              <a:t>تجهیزات و وسایلی را تهیه کند که پرستاران را همگام با فناوری روز جلو ببرد.</a:t>
            </a:r>
          </a:p>
          <a:p>
            <a:pPr marL="0" indent="0" algn="r">
              <a:buNone/>
            </a:pPr>
            <a:r>
              <a:rPr lang="fa-IR" dirty="0" smtClean="0"/>
              <a:t>پرستاران را با وسایل جدید آشنا کند.</a:t>
            </a:r>
          </a:p>
          <a:p>
            <a:pPr marL="0" indent="0" algn="r">
              <a:buNone/>
            </a:pPr>
            <a:r>
              <a:rPr lang="fa-IR" dirty="0" smtClean="0"/>
              <a:t>پرستاران را تشویق کند که سوالات خود را بپرسند و در تجارب آنها سهیم باشند.</a:t>
            </a:r>
          </a:p>
          <a:p>
            <a:pPr marL="0" indent="0" algn="r">
              <a:buNone/>
            </a:pPr>
            <a:r>
              <a:rPr lang="fa-IR" dirty="0" smtClean="0"/>
              <a:t>خودآموزی را با تهیه ی پوستر،مقالات و مجلات تقویت کند.</a:t>
            </a:r>
          </a:p>
          <a:p>
            <a:pPr marL="0" indent="0" algn="r">
              <a:buNone/>
            </a:pPr>
            <a:r>
              <a:rPr lang="fa-IR" dirty="0" smtClean="0"/>
              <a:t>با دادن وقت و فرصت،بازخورد صادقانه ای به کار پرستاران بدهد.</a:t>
            </a:r>
          </a:p>
          <a:p>
            <a:pPr marL="0" indent="0" algn="r">
              <a:buNone/>
            </a:pPr>
            <a:r>
              <a:rPr lang="fa-IR" dirty="0" smtClean="0"/>
              <a:t>محیط کاری مثبتی را ایجاد کند که کارکنان برای ارائه نظرها و پیشنهادات به مدیر احساس راحتی کنند.</a:t>
            </a:r>
          </a:p>
          <a:p>
            <a:pPr marL="0" indent="0" algn="r">
              <a:buNone/>
            </a:pPr>
            <a:r>
              <a:rPr lang="fa-IR" dirty="0" smtClean="0"/>
              <a:t>به کارکنان بفهماند که برای کار خوب ارزش قائل است.</a:t>
            </a:r>
          </a:p>
          <a:p>
            <a:pPr marL="0" indent="0" algn="r">
              <a:buNone/>
            </a:pPr>
            <a:r>
              <a:rPr lang="fa-IR" dirty="0" smtClean="0"/>
              <a:t>به کارکنان برای حل مشکلاتشان کمک کند.</a:t>
            </a:r>
          </a:p>
          <a:p>
            <a:pPr marL="0" indent="0" algn="r">
              <a:buNone/>
            </a:pPr>
            <a:r>
              <a:rPr lang="fa-IR" dirty="0" smtClean="0"/>
              <a:t>روش کار گروهی را بین پرستاران گسترش دهد. </a:t>
            </a:r>
            <a:endParaRPr lang="en-US" dirty="0"/>
          </a:p>
        </p:txBody>
      </p:sp>
    </p:spTree>
    <p:extLst>
      <p:ext uri="{BB962C8B-B14F-4D97-AF65-F5344CB8AC3E}">
        <p14:creationId xmlns:p14="http://schemas.microsoft.com/office/powerpoint/2010/main" val="14086020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0" y="399245"/>
            <a:ext cx="10650828" cy="5821251"/>
          </a:xfrm>
        </p:spPr>
        <p:txBody>
          <a:bodyPr>
            <a:normAutofit/>
          </a:bodyPr>
          <a:lstStyle/>
          <a:p>
            <a:pPr marL="0" indent="0" algn="r">
              <a:buNone/>
            </a:pPr>
            <a:r>
              <a:rPr lang="fa-IR" sz="2400" dirty="0" smtClean="0"/>
              <a:t> </a:t>
            </a:r>
          </a:p>
          <a:p>
            <a:pPr marL="0" indent="0" algn="r">
              <a:buNone/>
            </a:pPr>
            <a:r>
              <a:rPr lang="fa-IR" sz="2400" dirty="0" smtClean="0"/>
              <a:t>_تشویق موفقیت ها:</a:t>
            </a:r>
          </a:p>
          <a:p>
            <a:pPr marL="0" indent="0" algn="r">
              <a:buNone/>
            </a:pPr>
            <a:endParaRPr lang="fa-IR" sz="2400" dirty="0" smtClean="0"/>
          </a:p>
          <a:p>
            <a:pPr marL="0" indent="0" algn="r">
              <a:buNone/>
            </a:pPr>
            <a:r>
              <a:rPr lang="fa-IR" dirty="0" smtClean="0"/>
              <a:t>بعنوان یک مدیر پرستاری،افتخار خود را به شغل پرستاری نشان دهید.</a:t>
            </a:r>
          </a:p>
          <a:p>
            <a:pPr marL="0" indent="0" algn="r">
              <a:buNone/>
            </a:pPr>
            <a:r>
              <a:rPr lang="fa-IR" dirty="0" smtClean="0"/>
              <a:t>به هر یک از افراد نشان دهید که چگونه کارشان تاثیر مثبتی بر سازمان می گذارد.</a:t>
            </a:r>
          </a:p>
          <a:p>
            <a:pPr marL="0" indent="0" algn="r">
              <a:buNone/>
            </a:pPr>
            <a:r>
              <a:rPr lang="fa-IR" dirty="0" smtClean="0"/>
              <a:t>کسانی که کارشان را خوب انجام میدهند تشویق کنید و از آنها تشکر و قدردانی نمایید.</a:t>
            </a:r>
          </a:p>
          <a:p>
            <a:pPr marL="0" indent="0" algn="r">
              <a:buNone/>
            </a:pPr>
            <a:r>
              <a:rPr lang="fa-IR" dirty="0" smtClean="0"/>
              <a:t>نوآوری و خلاقیت هایی که افراد در کار از خود نشان میدهند را تشویق کنید.</a:t>
            </a:r>
          </a:p>
          <a:p>
            <a:pPr marL="0" indent="0" algn="r">
              <a:buNone/>
            </a:pPr>
            <a:r>
              <a:rPr lang="fa-IR" dirty="0" smtClean="0"/>
              <a:t>برای پرسنل احترام قائل شده،در آنها حس ایمنی ،تعلق و همانند سازی به وجود آورید.</a:t>
            </a:r>
          </a:p>
          <a:p>
            <a:pPr marL="0" indent="0" algn="r">
              <a:buNone/>
            </a:pPr>
            <a:endParaRPr lang="fa-IR" dirty="0" smtClean="0"/>
          </a:p>
          <a:p>
            <a:pPr marL="0" indent="0" algn="r">
              <a:buNone/>
            </a:pPr>
            <a:endParaRPr lang="fa-IR" dirty="0" smtClean="0"/>
          </a:p>
          <a:p>
            <a:pPr marL="0" indent="0" algn="r">
              <a:buNone/>
            </a:pPr>
            <a:endParaRPr lang="en-US" sz="2400" dirty="0"/>
          </a:p>
        </p:txBody>
      </p:sp>
    </p:spTree>
    <p:extLst>
      <p:ext uri="{BB962C8B-B14F-4D97-AF65-F5344CB8AC3E}">
        <p14:creationId xmlns:p14="http://schemas.microsoft.com/office/powerpoint/2010/main" val="29027198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3572" y="470078"/>
            <a:ext cx="9601200" cy="5866327"/>
          </a:xfrm>
        </p:spPr>
        <p:txBody>
          <a:bodyPr/>
          <a:lstStyle/>
          <a:p>
            <a:pPr marL="0" indent="0" algn="r">
              <a:buNone/>
            </a:pPr>
            <a:r>
              <a:rPr lang="fa-IR" sz="2400" dirty="0" smtClean="0"/>
              <a:t>_انتقاد:</a:t>
            </a:r>
          </a:p>
          <a:p>
            <a:pPr marL="0" indent="0" algn="r">
              <a:buNone/>
            </a:pPr>
            <a:endParaRPr lang="fa-IR" dirty="0" smtClean="0"/>
          </a:p>
          <a:p>
            <a:pPr marL="0" indent="0" algn="r">
              <a:buNone/>
            </a:pPr>
            <a:r>
              <a:rPr lang="fa-IR" dirty="0" smtClean="0"/>
              <a:t>کارکنان را با در نظر گرفتن توانایی ها و نظراتشان تشویق نمایید و اگر از افراد انتقادی داشتید،آنرا به صورت خصوصی و رودررو انجام دهید.</a:t>
            </a:r>
          </a:p>
          <a:p>
            <a:pPr marL="0" indent="0" algn="r">
              <a:buNone/>
            </a:pPr>
            <a:r>
              <a:rPr lang="fa-IR" dirty="0" smtClean="0"/>
              <a:t>همچنین به انها اجازه دهید انچه را که اتفاق افتاده توضیح دهندو به این مطلب توجه داشته باشید که شما به عنوان مدیر پرستاری د رنقش حمایت کننده و کمک کننده هستید.</a:t>
            </a:r>
          </a:p>
          <a:p>
            <a:pPr marL="0" indent="0" algn="r">
              <a:buNone/>
            </a:pPr>
            <a:endParaRPr lang="fa-IR" dirty="0"/>
          </a:p>
          <a:p>
            <a:pPr marL="0" indent="0" algn="r">
              <a:buNone/>
            </a:pPr>
            <a:r>
              <a:rPr lang="fa-IR" sz="2400" dirty="0" smtClean="0"/>
              <a:t>_مشارکت در تصمیم:</a:t>
            </a:r>
          </a:p>
          <a:p>
            <a:pPr marL="0" indent="0" algn="r">
              <a:buNone/>
            </a:pPr>
            <a:r>
              <a:rPr lang="fa-IR" dirty="0" smtClean="0"/>
              <a:t>برگذاری جلسات ماهانه با حضور پرسنل پرستاری بخش خود </a:t>
            </a:r>
          </a:p>
          <a:p>
            <a:pPr marL="0" indent="0" algn="r">
              <a:buNone/>
            </a:pPr>
            <a:r>
              <a:rPr lang="fa-IR" dirty="0" smtClean="0"/>
              <a:t>کمک گرفتن از انها در شناسایی مشکلات بخش و راهکارهای انها برای حل این مشکلات</a:t>
            </a:r>
          </a:p>
          <a:p>
            <a:pPr marL="0" indent="0" algn="r">
              <a:buNone/>
            </a:pPr>
            <a:r>
              <a:rPr lang="fa-IR" dirty="0" smtClean="0"/>
              <a:t>مدیر در جلسات گروهی نقش رهبر را بر عهده دارد و مسئولیت اداره گروه،بیشتر با اعضا گروه است.</a:t>
            </a:r>
          </a:p>
          <a:p>
            <a:pPr marL="0" indent="0" algn="r">
              <a:buNone/>
            </a:pPr>
            <a:r>
              <a:rPr lang="fa-IR" dirty="0" smtClean="0"/>
              <a:t>مدیر باید از گروه حمایت کند و در تصمیم گیری های انها مشارکت نماید. </a:t>
            </a:r>
          </a:p>
        </p:txBody>
      </p:sp>
    </p:spTree>
    <p:extLst>
      <p:ext uri="{BB962C8B-B14F-4D97-AF65-F5344CB8AC3E}">
        <p14:creationId xmlns:p14="http://schemas.microsoft.com/office/powerpoint/2010/main" val="3716708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67813" y="457200"/>
            <a:ext cx="9601200" cy="5969358"/>
          </a:xfrm>
        </p:spPr>
        <p:txBody>
          <a:bodyPr>
            <a:normAutofit/>
          </a:bodyPr>
          <a:lstStyle/>
          <a:p>
            <a:pPr marL="0" indent="0" algn="r">
              <a:buNone/>
            </a:pPr>
            <a:r>
              <a:rPr lang="fa-IR" sz="2400" dirty="0" smtClean="0"/>
              <a:t>_ایجاد محیط اموزشی حمایتی</a:t>
            </a:r>
          </a:p>
          <a:p>
            <a:pPr marL="0" indent="0" algn="r">
              <a:buNone/>
            </a:pPr>
            <a:r>
              <a:rPr lang="fa-IR" dirty="0" smtClean="0"/>
              <a:t>باید حس اموزش و یادگیری را در پرسنل تقویت کرده و در انها انگیزه ایجاد کرد.</a:t>
            </a:r>
          </a:p>
          <a:p>
            <a:pPr marL="0" indent="0" algn="r">
              <a:buNone/>
            </a:pPr>
            <a:r>
              <a:rPr lang="fa-IR" dirty="0"/>
              <a:t> </a:t>
            </a:r>
            <a:r>
              <a:rPr lang="fa-IR" dirty="0" smtClean="0"/>
              <a:t>یکی از روشهای مورد استفاده مدیر پرستاری،استفاده از روش بحث های بالینی است.</a:t>
            </a:r>
          </a:p>
          <a:p>
            <a:pPr marL="0" indent="0" algn="r">
              <a:buNone/>
            </a:pPr>
            <a:r>
              <a:rPr lang="fa-IR" dirty="0"/>
              <a:t> </a:t>
            </a:r>
            <a:r>
              <a:rPr lang="fa-IR" dirty="0" smtClean="0"/>
              <a:t>در این روش مدیر درباره مراقبت از بیمارانیکه برعهده پرستار هستند و دیدگاه او را نسبت به بیماری ،اقدامات پرستاری و تاثیر اقدامات میسنجند.</a:t>
            </a:r>
          </a:p>
          <a:p>
            <a:pPr marL="0" indent="0" algn="r">
              <a:buNone/>
            </a:pPr>
            <a:r>
              <a:rPr lang="fa-IR" dirty="0" smtClean="0"/>
              <a:t>بحثهای بالینی نبایند یک طرفه باشند و باید هم مدیر و هم پرستار در ان مشارکت داشته باشند.</a:t>
            </a:r>
          </a:p>
          <a:p>
            <a:pPr marL="0" indent="0" algn="r">
              <a:buNone/>
            </a:pPr>
            <a:r>
              <a:rPr lang="fa-IR" dirty="0" smtClean="0"/>
              <a:t>در بحثهای بالینی سعی کنید از سوالات زیر برای بررسی بیمار از پرسنل خود سوال کنید:</a:t>
            </a:r>
          </a:p>
          <a:p>
            <a:pPr marL="0" indent="0" algn="r">
              <a:buNone/>
            </a:pPr>
            <a:r>
              <a:rPr lang="fa-IR" dirty="0" smtClean="0"/>
              <a:t>1)کدامیک از علایم بیماری مهم اند؟چرا؟</a:t>
            </a:r>
          </a:p>
          <a:p>
            <a:pPr marL="0" indent="0" algn="r">
              <a:buNone/>
            </a:pPr>
            <a:r>
              <a:rPr lang="fa-IR" dirty="0" smtClean="0"/>
              <a:t>2)بیمار چه مشکلات متفاوتی ممکن است داشته باشد؟</a:t>
            </a:r>
          </a:p>
          <a:p>
            <a:pPr marL="0" indent="0" algn="r">
              <a:buNone/>
            </a:pPr>
            <a:r>
              <a:rPr lang="fa-IR" dirty="0" smtClean="0"/>
              <a:t>3) چه اطلاعاتی برای مشخص کردن این مشکل جمع اوری میکنید؟</a:t>
            </a:r>
          </a:p>
          <a:p>
            <a:pPr marL="0" indent="0" algn="r">
              <a:buNone/>
            </a:pPr>
            <a:r>
              <a:rPr lang="fa-IR" dirty="0" smtClean="0"/>
              <a:t>4)ایا مداخلات پرستاری موثر است؟چطور انرا ارزیابی میکنید؟</a:t>
            </a:r>
            <a:endParaRPr lang="en-US" dirty="0"/>
          </a:p>
        </p:txBody>
      </p:sp>
    </p:spTree>
    <p:extLst>
      <p:ext uri="{BB962C8B-B14F-4D97-AF65-F5344CB8AC3E}">
        <p14:creationId xmlns:p14="http://schemas.microsoft.com/office/powerpoint/2010/main" val="38994680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3268" y="457200"/>
            <a:ext cx="9601200" cy="5698901"/>
          </a:xfrm>
        </p:spPr>
        <p:txBody>
          <a:bodyPr>
            <a:normAutofit/>
          </a:bodyPr>
          <a:lstStyle/>
          <a:p>
            <a:pPr marL="0" indent="0" algn="r">
              <a:buNone/>
            </a:pPr>
            <a:r>
              <a:rPr lang="fa-IR" sz="2800" dirty="0" smtClean="0"/>
              <a:t>پیشنهادات برای ایجاد انگیزش در کارکنان:</a:t>
            </a:r>
          </a:p>
          <a:p>
            <a:pPr marL="0" indent="0" algn="r">
              <a:buNone/>
            </a:pPr>
            <a:r>
              <a:rPr lang="fa-IR" dirty="0" smtClean="0"/>
              <a:t>طوری رفتار کنید که واقعا معتقد باشید کارکنان افراد لایق و ارزشمندی هستنی منتها هریک در نوعی کار و مهارت</a:t>
            </a:r>
          </a:p>
          <a:p>
            <a:pPr marL="0" indent="0" algn="r">
              <a:buNone/>
            </a:pPr>
            <a:r>
              <a:rPr lang="fa-IR" dirty="0" smtClean="0"/>
              <a:t>تسهیلات لازم را برای کار و فعالیت کارکنان فراهم کنید.</a:t>
            </a:r>
          </a:p>
          <a:p>
            <a:pPr marL="0" indent="0" algn="r">
              <a:buNone/>
            </a:pPr>
            <a:r>
              <a:rPr lang="fa-IR" dirty="0" smtClean="0"/>
              <a:t>شغل را با مهارت،دانش،علاقه و توان کارمند منطبق سازید.</a:t>
            </a:r>
          </a:p>
          <a:p>
            <a:pPr marL="0" indent="0" algn="r">
              <a:buNone/>
            </a:pPr>
            <a:r>
              <a:rPr lang="fa-IR" dirty="0" smtClean="0"/>
              <a:t>تا حد امکان عوال تولید کننده نارضایتی را از کارها حذف کنید.</a:t>
            </a:r>
          </a:p>
          <a:p>
            <a:pPr marL="0" indent="0" algn="r">
              <a:buNone/>
            </a:pPr>
            <a:r>
              <a:rPr lang="fa-IR" dirty="0" smtClean="0"/>
              <a:t>هرچند وقت کارمند خخود را مورد توجه خاص قرار دهید و باز خورد را فراموش نکنید.</a:t>
            </a:r>
          </a:p>
          <a:p>
            <a:pPr marL="0" indent="0" algn="r">
              <a:buNone/>
            </a:pPr>
            <a:r>
              <a:rPr lang="fa-IR" dirty="0" smtClean="0"/>
              <a:t>با مشارکت دادن پرنسل در تصمیم گیری به انها شخصیت ببخشید.</a:t>
            </a:r>
          </a:p>
        </p:txBody>
      </p:sp>
    </p:spTree>
    <p:extLst>
      <p:ext uri="{BB962C8B-B14F-4D97-AF65-F5344CB8AC3E}">
        <p14:creationId xmlns:p14="http://schemas.microsoft.com/office/powerpoint/2010/main" val="26884286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1853" y="399246"/>
            <a:ext cx="9601200" cy="5872766"/>
          </a:xfrm>
        </p:spPr>
        <p:txBody>
          <a:bodyPr>
            <a:normAutofit fontScale="92500" lnSpcReduction="10000"/>
          </a:bodyPr>
          <a:lstStyle/>
          <a:p>
            <a:pPr marL="0" indent="0" algn="r">
              <a:buNone/>
            </a:pPr>
            <a:r>
              <a:rPr lang="fa-IR" sz="2800" dirty="0"/>
              <a:t>ارتباط:</a:t>
            </a:r>
          </a:p>
          <a:p>
            <a:pPr marL="0" indent="0" algn="r">
              <a:buNone/>
            </a:pPr>
            <a:r>
              <a:rPr lang="fa-IR" dirty="0"/>
              <a:t>ارتباط یک مفهوم وسیع است و برای افراد مختلف معانی متفاوتی دارد.هیچ گروه یا سازمانی نمی تواند بدون برقراری ارتباطات وجود داشته باشد.</a:t>
            </a:r>
          </a:p>
          <a:p>
            <a:pPr marL="0" indent="0" algn="r">
              <a:buNone/>
            </a:pPr>
            <a:r>
              <a:rPr lang="fa-IR" dirty="0"/>
              <a:t>ارتباط ضعیف =تضاد و تعارض بین افراد</a:t>
            </a:r>
          </a:p>
          <a:p>
            <a:pPr marL="0" indent="0" algn="r">
              <a:buNone/>
            </a:pPr>
            <a:r>
              <a:rPr lang="fa-IR" dirty="0"/>
              <a:t>در مدیریت،ارتباط از موضوعات حیاتی و بسیار مهم است که از طریق آن افراد و سازمان ها اهداف خود را پیگیری کرده و به اجرا در مب آورند.</a:t>
            </a:r>
          </a:p>
          <a:p>
            <a:pPr marL="0" indent="0" algn="r">
              <a:buNone/>
            </a:pPr>
            <a:endParaRPr lang="fa-IR" dirty="0"/>
          </a:p>
          <a:p>
            <a:pPr marL="0" indent="0" algn="r">
              <a:buNone/>
            </a:pPr>
            <a:r>
              <a:rPr lang="fa-IR" dirty="0"/>
              <a:t>شکست سازمان ها= شکست در فرآیند برقراری ارتباط موثر</a:t>
            </a:r>
          </a:p>
          <a:p>
            <a:pPr marL="0" indent="0" algn="r">
              <a:buNone/>
            </a:pPr>
            <a:r>
              <a:rPr lang="fa-IR" dirty="0"/>
              <a:t>اولویت کاری بیشتر مدیران=تعامل و تماس با کارکنان</a:t>
            </a:r>
          </a:p>
          <a:p>
            <a:pPr marL="0" indent="0" algn="r">
              <a:buNone/>
            </a:pPr>
            <a:r>
              <a:rPr lang="fa-IR" dirty="0"/>
              <a:t>به عنوان مثال:تشکیل جلسه،دستور دادن و دستور گرفتن،گفت و گو با مشتریان وهمکاران،خواندن گزارشات</a:t>
            </a:r>
          </a:p>
          <a:p>
            <a:pPr marL="0" indent="0" algn="r">
              <a:buNone/>
            </a:pPr>
            <a:endParaRPr lang="fa-IR" dirty="0"/>
          </a:p>
          <a:p>
            <a:pPr marL="0" indent="0" algn="r">
              <a:buNone/>
            </a:pPr>
            <a:endParaRPr lang="fa-IR" dirty="0"/>
          </a:p>
          <a:p>
            <a:pPr marL="0" indent="0" algn="r">
              <a:buNone/>
            </a:pPr>
            <a:r>
              <a:rPr lang="fa-IR" dirty="0"/>
              <a:t> یک جزء مهم از فعالیت های پرستار: </a:t>
            </a:r>
          </a:p>
          <a:p>
            <a:pPr marL="0" indent="0" algn="r">
              <a:buNone/>
            </a:pPr>
            <a:r>
              <a:rPr lang="fa-IR" dirty="0"/>
              <a:t>توانایی برقراری ارتباط کارآمد ← ایجاد اعتماد بین پرستار و مددجویان ، امکان پذیر ساختن فرآیند هماهنگی ، ارتقاء بازده مدیریت و ... </a:t>
            </a:r>
            <a:endParaRPr lang="en-US" dirty="0"/>
          </a:p>
        </p:txBody>
      </p:sp>
    </p:spTree>
    <p:extLst>
      <p:ext uri="{BB962C8B-B14F-4D97-AF65-F5344CB8AC3E}">
        <p14:creationId xmlns:p14="http://schemas.microsoft.com/office/powerpoint/2010/main" val="29864289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0389" y="547353"/>
            <a:ext cx="9601200" cy="5776174"/>
          </a:xfrm>
        </p:spPr>
        <p:txBody>
          <a:bodyPr/>
          <a:lstStyle/>
          <a:p>
            <a:pPr marL="0" indent="0" algn="r">
              <a:buNone/>
            </a:pPr>
            <a:r>
              <a:rPr lang="fa-IR" dirty="0"/>
              <a:t>ارتباط فرآیند انتقال علایم،اطلاعات و فعالیت ها برای رسیدن به اهداف فردی و جمعی میباشد.</a:t>
            </a:r>
          </a:p>
          <a:p>
            <a:pPr marL="0" indent="0" algn="r">
              <a:buNone/>
            </a:pPr>
            <a:r>
              <a:rPr lang="fa-IR" dirty="0"/>
              <a:t>این فرآیند دارای هشت قسمت است:</a:t>
            </a:r>
          </a:p>
          <a:p>
            <a:pPr marL="457200" indent="-457200" algn="r" rtl="1">
              <a:buFont typeface="+mj-lt"/>
              <a:buAutoNum type="arabicParenR"/>
            </a:pPr>
            <a:r>
              <a:rPr lang="fa-IR" dirty="0" smtClean="0"/>
              <a:t>-فرستنده </a:t>
            </a:r>
            <a:r>
              <a:rPr lang="fa-IR" dirty="0"/>
              <a:t>پیام</a:t>
            </a:r>
          </a:p>
          <a:p>
            <a:pPr marL="457200" indent="-457200" algn="r" rtl="1">
              <a:buFont typeface="+mj-lt"/>
              <a:buAutoNum type="arabicParenR"/>
            </a:pPr>
            <a:r>
              <a:rPr lang="fa-IR" dirty="0" smtClean="0"/>
              <a:t>-پیام</a:t>
            </a:r>
            <a:r>
              <a:rPr lang="fa-IR" dirty="0"/>
              <a:t>←اطلاعاتی است که فرستنده میخواهد برای گیرنده </a:t>
            </a:r>
            <a:r>
              <a:rPr lang="fa-IR" dirty="0" smtClean="0"/>
              <a:t>بفرستد</a:t>
            </a:r>
            <a:endParaRPr lang="fa-IR" dirty="0"/>
          </a:p>
          <a:p>
            <a:pPr marL="457200" indent="-457200" algn="r" rtl="1">
              <a:buFont typeface="+mj-lt"/>
              <a:buAutoNum type="arabicParenR"/>
            </a:pPr>
            <a:r>
              <a:rPr lang="fa-IR" dirty="0" smtClean="0"/>
              <a:t>-کدگذاری</a:t>
            </a:r>
            <a:r>
              <a:rPr lang="fa-IR" dirty="0"/>
              <a:t>←پیام توسط فرستنده به واژه ها،اشارات،حرکات یا دیگر اشکال انتقال پیام تبدیل میشود</a:t>
            </a:r>
          </a:p>
          <a:p>
            <a:pPr marL="457200" indent="-457200" algn="r" rtl="1">
              <a:buFont typeface="+mj-lt"/>
              <a:buAutoNum type="arabicParenR"/>
            </a:pPr>
            <a:r>
              <a:rPr lang="fa-IR" dirty="0" smtClean="0"/>
              <a:t>-کانال</a:t>
            </a:r>
            <a:r>
              <a:rPr lang="fa-IR" dirty="0"/>
              <a:t>←راه انتقال پیام است که از طریق آن پبام به گیرنده منتقل میشود.</a:t>
            </a:r>
          </a:p>
          <a:p>
            <a:pPr marL="457200" indent="-457200" algn="r" rtl="1">
              <a:buFont typeface="+mj-lt"/>
              <a:buAutoNum type="arabicParenR"/>
            </a:pPr>
            <a:r>
              <a:rPr lang="fa-IR" dirty="0" smtClean="0"/>
              <a:t>-گیرنده </a:t>
            </a:r>
            <a:r>
              <a:rPr lang="fa-IR" dirty="0"/>
              <a:t>پیام←شخص یا گروهی که مخاطب پیام است</a:t>
            </a:r>
          </a:p>
          <a:p>
            <a:pPr marL="457200" indent="-457200" algn="r" rtl="1">
              <a:buFont typeface="+mj-lt"/>
              <a:buAutoNum type="arabicParenR"/>
            </a:pPr>
            <a:r>
              <a:rPr lang="fa-IR" dirty="0" smtClean="0"/>
              <a:t>-کشف </a:t>
            </a:r>
            <a:r>
              <a:rPr lang="fa-IR" dirty="0"/>
              <a:t>رمز پیام←گیرنده بر اساس انتظارات و دانش خود پیام را ترجمه میکند.</a:t>
            </a:r>
          </a:p>
          <a:p>
            <a:pPr marL="457200" indent="-457200" algn="r" rtl="1">
              <a:buFont typeface="+mj-lt"/>
              <a:buAutoNum type="arabicParenR"/>
            </a:pPr>
            <a:r>
              <a:rPr lang="fa-IR" dirty="0"/>
              <a:t>گیرنده پس از دریافت،کشف رمز و درک پیام آن را میپذیرد یا رد میکند یا نسبت به آن بی تفاوت می ماند.</a:t>
            </a:r>
          </a:p>
          <a:p>
            <a:pPr marL="457200" indent="-457200" algn="r" rtl="1">
              <a:buFont typeface="+mj-lt"/>
              <a:buAutoNum type="arabicParenR"/>
            </a:pPr>
            <a:r>
              <a:rPr lang="fa-IR" dirty="0" smtClean="0"/>
              <a:t>-عکس </a:t>
            </a:r>
            <a:r>
              <a:rPr lang="fa-IR" dirty="0"/>
              <a:t>العمل←میزان موفقیت فرد پیام دهنده در انتقال پیام مشخص میگردد</a:t>
            </a:r>
          </a:p>
          <a:p>
            <a:pPr marL="0" indent="0" algn="r">
              <a:buNone/>
            </a:pPr>
            <a:endParaRPr lang="en-US" dirty="0"/>
          </a:p>
        </p:txBody>
      </p:sp>
    </p:spTree>
    <p:extLst>
      <p:ext uri="{BB962C8B-B14F-4D97-AF65-F5344CB8AC3E}">
        <p14:creationId xmlns:p14="http://schemas.microsoft.com/office/powerpoint/2010/main" val="36877709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1753" y="367048"/>
            <a:ext cx="9601200" cy="6033752"/>
          </a:xfrm>
        </p:spPr>
        <p:txBody>
          <a:bodyPr/>
          <a:lstStyle/>
          <a:p>
            <a:pPr marL="0" indent="0" algn="r">
              <a:buNone/>
            </a:pPr>
            <a:r>
              <a:rPr lang="fa-IR" sz="2800" dirty="0" smtClean="0"/>
              <a:t>انواع ارتباطات:1) </a:t>
            </a:r>
            <a:r>
              <a:rPr lang="fa-IR" sz="2800" dirty="0"/>
              <a:t>کلامی    2) </a:t>
            </a:r>
            <a:r>
              <a:rPr lang="fa-IR" sz="2800" dirty="0" smtClean="0"/>
              <a:t>غیرکلامی</a:t>
            </a:r>
            <a:endParaRPr lang="fa-IR" sz="2800" dirty="0"/>
          </a:p>
          <a:p>
            <a:pPr marL="0" indent="0" algn="r">
              <a:buNone/>
            </a:pPr>
            <a:endParaRPr lang="fa-IR" dirty="0"/>
          </a:p>
          <a:p>
            <a:pPr marL="0" indent="0" algn="r">
              <a:buNone/>
            </a:pPr>
            <a:r>
              <a:rPr lang="fa-IR" dirty="0"/>
              <a:t>ارتباط کلامی:</a:t>
            </a:r>
          </a:p>
          <a:p>
            <a:pPr marL="0" indent="0" algn="r">
              <a:buNone/>
            </a:pPr>
            <a:r>
              <a:rPr lang="fa-IR" dirty="0"/>
              <a:t>ارتباطات کلامی،گفتاری و نوشتاری است که در این نوع ارتباط فرد از واژه ها،نوشتن،بیان کد یا سمبل به منظور انتقال پیام بهره میگیرد.</a:t>
            </a:r>
          </a:p>
          <a:p>
            <a:pPr marL="0" indent="0" algn="r">
              <a:buNone/>
            </a:pPr>
            <a:r>
              <a:rPr lang="fa-IR" dirty="0"/>
              <a:t>تکنیک های برقراری ارتباط کلامی:</a:t>
            </a:r>
          </a:p>
          <a:p>
            <a:pPr marL="0" indent="0" algn="r">
              <a:buNone/>
            </a:pPr>
            <a:r>
              <a:rPr lang="fa-IR" dirty="0"/>
              <a:t>وضوح و اختصار،استفاده صحیح  از واژه ها،توجه به معنی صریح و ضمنی،مناسبت زمانی در </a:t>
            </a:r>
            <a:r>
              <a:rPr lang="fa-IR" dirty="0" smtClean="0"/>
              <a:t>ارتباط،شوخی </a:t>
            </a:r>
            <a:r>
              <a:rPr lang="fa-IR" dirty="0"/>
              <a:t>و بذله گویی</a:t>
            </a:r>
          </a:p>
          <a:p>
            <a:pPr marL="0" indent="0" algn="r">
              <a:buNone/>
            </a:pPr>
            <a:r>
              <a:rPr lang="fa-IR" sz="2400" dirty="0"/>
              <a:t>4 جز ضروری ارتباط کلامی:</a:t>
            </a:r>
          </a:p>
          <a:p>
            <a:pPr marL="0" indent="0" algn="r">
              <a:buNone/>
            </a:pPr>
            <a:r>
              <a:rPr lang="fa-IR" dirty="0" smtClean="0"/>
              <a:t>صحت</a:t>
            </a:r>
          </a:p>
          <a:p>
            <a:pPr marL="0" indent="0" algn="r">
              <a:buNone/>
            </a:pPr>
            <a:r>
              <a:rPr lang="fa-IR" dirty="0" smtClean="0"/>
              <a:t>روشنی</a:t>
            </a:r>
          </a:p>
          <a:p>
            <a:pPr marL="0" indent="0" algn="r">
              <a:buNone/>
            </a:pPr>
            <a:r>
              <a:rPr lang="fa-IR" dirty="0" smtClean="0"/>
              <a:t>کامل بودن</a:t>
            </a:r>
          </a:p>
          <a:p>
            <a:pPr marL="0" indent="0" algn="r">
              <a:buNone/>
            </a:pPr>
            <a:r>
              <a:rPr lang="fa-IR" dirty="0" smtClean="0"/>
              <a:t>اختصار </a:t>
            </a:r>
            <a:r>
              <a:rPr lang="fa-IR" dirty="0"/>
              <a:t>به </a:t>
            </a:r>
            <a:r>
              <a:rPr lang="fa-IR" dirty="0" smtClean="0"/>
              <a:t>گونه ای </a:t>
            </a:r>
            <a:r>
              <a:rPr lang="fa-IR" dirty="0"/>
              <a:t>که برای افراد قابل فهم باشد.</a:t>
            </a:r>
          </a:p>
          <a:p>
            <a:pPr marL="0" indent="0" algn="r">
              <a:buNone/>
            </a:pPr>
            <a:endParaRPr lang="en-US" dirty="0"/>
          </a:p>
        </p:txBody>
      </p:sp>
    </p:spTree>
    <p:extLst>
      <p:ext uri="{BB962C8B-B14F-4D97-AF65-F5344CB8AC3E}">
        <p14:creationId xmlns:p14="http://schemas.microsoft.com/office/powerpoint/2010/main" val="31311029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0389" y="444320"/>
            <a:ext cx="9601200" cy="6188299"/>
          </a:xfrm>
        </p:spPr>
        <p:txBody>
          <a:bodyPr/>
          <a:lstStyle/>
          <a:p>
            <a:pPr marL="0" indent="0" algn="r">
              <a:buNone/>
            </a:pPr>
            <a:r>
              <a:rPr lang="fa-IR" sz="2800" dirty="0"/>
              <a:t>ارتباط غیرکلامی:</a:t>
            </a:r>
          </a:p>
          <a:p>
            <a:pPr marL="0" indent="0" algn="r">
              <a:buNone/>
            </a:pPr>
            <a:r>
              <a:rPr lang="fa-IR" dirty="0"/>
              <a:t>شامل پیام هایی است که بدون استفاده از کلمات ارسال شود.</a:t>
            </a:r>
          </a:p>
          <a:p>
            <a:pPr marL="0" indent="0" algn="r">
              <a:buNone/>
            </a:pPr>
            <a:r>
              <a:rPr lang="fa-IR" dirty="0"/>
              <a:t>شامل:</a:t>
            </a:r>
          </a:p>
          <a:p>
            <a:pPr marL="457200" indent="-457200" algn="r" rtl="1">
              <a:buFont typeface="+mj-lt"/>
              <a:buAutoNum type="arabicParenR"/>
            </a:pPr>
            <a:r>
              <a:rPr lang="fa-IR" dirty="0"/>
              <a:t>-</a:t>
            </a:r>
            <a:r>
              <a:rPr lang="fa-IR" dirty="0" smtClean="0"/>
              <a:t>اجزاء </a:t>
            </a:r>
            <a:r>
              <a:rPr lang="fa-IR" dirty="0"/>
              <a:t>نماد شناسی نظیر حرکات بدن،ژست ها و حرکات چهره،زبان اعضای بدن یا تن گفتار می تواند باعث تایید،ابهام یا تکذیب ارتباط کلامی شود.</a:t>
            </a:r>
          </a:p>
          <a:p>
            <a:pPr marL="457200" indent="-457200" algn="r" rtl="1">
              <a:buFont typeface="+mj-lt"/>
              <a:buAutoNum type="arabicParenR"/>
            </a:pPr>
            <a:r>
              <a:rPr lang="fa-IR" dirty="0" smtClean="0"/>
              <a:t>-اجزاء </a:t>
            </a:r>
            <a:r>
              <a:rPr lang="fa-IR" dirty="0"/>
              <a:t>زبان شناسی فرعی ←صداهای </a:t>
            </a:r>
            <a:r>
              <a:rPr lang="fa-IR" dirty="0" smtClean="0"/>
              <a:t>نامفهوم</a:t>
            </a:r>
            <a:endParaRPr lang="fa-IR" dirty="0"/>
          </a:p>
          <a:p>
            <a:pPr marL="457200" indent="-457200" algn="r" rtl="1">
              <a:buFont typeface="+mj-lt"/>
              <a:buAutoNum type="arabicParenR"/>
            </a:pPr>
            <a:r>
              <a:rPr lang="fa-IR" dirty="0" smtClean="0"/>
              <a:t>-عوامل </a:t>
            </a:r>
            <a:r>
              <a:rPr lang="fa-IR" dirty="0"/>
              <a:t>فیزیکی یا محیطی︠←نور و </a:t>
            </a:r>
            <a:r>
              <a:rPr lang="fa-IR" dirty="0" smtClean="0"/>
              <a:t>گرما</a:t>
            </a:r>
            <a:endParaRPr lang="fa-IR" dirty="0"/>
          </a:p>
          <a:p>
            <a:pPr marL="457200" indent="-457200" algn="r" rtl="1">
              <a:buFont typeface="+mj-lt"/>
              <a:buAutoNum type="arabicParenR"/>
            </a:pPr>
            <a:r>
              <a:rPr lang="fa-IR" dirty="0" smtClean="0"/>
              <a:t>-اجزاء </a:t>
            </a:r>
            <a:r>
              <a:rPr lang="fa-IR" dirty="0"/>
              <a:t>تصویری←نمودار،نقاشی،عکس و تصاویر ویدیویی</a:t>
            </a:r>
          </a:p>
          <a:p>
            <a:pPr marL="0" indent="0" algn="r">
              <a:buNone/>
            </a:pPr>
            <a:endParaRPr lang="fa-IR" dirty="0"/>
          </a:p>
          <a:p>
            <a:pPr marL="0" indent="0" algn="r">
              <a:buNone/>
            </a:pPr>
            <a:r>
              <a:rPr lang="fa-IR" dirty="0"/>
              <a:t>--توجه به ارتباط غیرکلامی بسیار مهم است زیرا گاهی در تضاد با پیام گفتاری ارسال شده،بوده و فرستنده به گیرنده میفهماند که مقصود وی،صرفا در پیام کلامی اش مستتر نیست</a:t>
            </a:r>
            <a:endParaRPr lang="en-US" dirty="0"/>
          </a:p>
        </p:txBody>
      </p:sp>
    </p:spTree>
    <p:extLst>
      <p:ext uri="{BB962C8B-B14F-4D97-AF65-F5344CB8AC3E}">
        <p14:creationId xmlns:p14="http://schemas.microsoft.com/office/powerpoint/2010/main" val="13205194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90541" y="482956"/>
            <a:ext cx="9601200" cy="6098147"/>
          </a:xfrm>
        </p:spPr>
        <p:txBody>
          <a:bodyPr/>
          <a:lstStyle/>
          <a:p>
            <a:pPr marL="0" indent="0" algn="r">
              <a:buNone/>
            </a:pPr>
            <a:r>
              <a:rPr lang="fa-IR" sz="2800" dirty="0"/>
              <a:t>کانال های ارتباطی:</a:t>
            </a:r>
          </a:p>
          <a:p>
            <a:pPr marL="0" indent="0" algn="r">
              <a:buNone/>
            </a:pPr>
            <a:r>
              <a:rPr lang="fa-IR" dirty="0"/>
              <a:t>ارتباط در سازمان می تواند به صورت رسمی و غیر رسمی باشد.</a:t>
            </a:r>
          </a:p>
          <a:p>
            <a:pPr marL="0" indent="0" algn="r">
              <a:buNone/>
            </a:pPr>
            <a:r>
              <a:rPr lang="fa-IR" sz="2800" dirty="0"/>
              <a:t>ارتباط رسمی:</a:t>
            </a:r>
          </a:p>
          <a:p>
            <a:pPr marL="0" indent="0" algn="r">
              <a:buNone/>
            </a:pPr>
            <a:r>
              <a:rPr lang="fa-IR" dirty="0"/>
              <a:t>در نمودار سازمانی ترسیم شده در آن سلسله مراتب اداری مسولیت و اختیارات مشخص میگردد که شامل:</a:t>
            </a:r>
          </a:p>
          <a:p>
            <a:pPr algn="r" rtl="1">
              <a:buFont typeface="Wingdings" panose="05000000000000000000" pitchFamily="2" charset="2"/>
              <a:buChar char="ü"/>
            </a:pPr>
            <a:r>
              <a:rPr lang="fa-IR" dirty="0"/>
              <a:t>عمودی</a:t>
            </a:r>
          </a:p>
          <a:p>
            <a:pPr algn="r" rtl="1">
              <a:buFont typeface="Wingdings" panose="05000000000000000000" pitchFamily="2" charset="2"/>
              <a:buChar char="ü"/>
            </a:pPr>
            <a:r>
              <a:rPr lang="fa-IR" dirty="0"/>
              <a:t>افقی</a:t>
            </a:r>
          </a:p>
          <a:p>
            <a:pPr algn="r" rtl="1">
              <a:buFont typeface="Wingdings" panose="05000000000000000000" pitchFamily="2" charset="2"/>
              <a:buChar char="ü"/>
            </a:pPr>
            <a:r>
              <a:rPr lang="fa-IR" dirty="0"/>
              <a:t>مورب</a:t>
            </a:r>
          </a:p>
          <a:p>
            <a:pPr marL="0" indent="0" algn="r">
              <a:buNone/>
            </a:pPr>
            <a:r>
              <a:rPr lang="fa-IR" sz="2800" dirty="0"/>
              <a:t>ارتباط رسمی در بعد عمودی:</a:t>
            </a:r>
          </a:p>
          <a:p>
            <a:pPr algn="r" rtl="1">
              <a:buFont typeface="Wingdings" panose="05000000000000000000" pitchFamily="2" charset="2"/>
              <a:buChar char="ü"/>
            </a:pPr>
            <a:r>
              <a:rPr lang="fa-IR" dirty="0"/>
              <a:t>عمودی رو به بالا یا ارتباط صعودی</a:t>
            </a:r>
          </a:p>
          <a:p>
            <a:pPr algn="r" rtl="1">
              <a:buFont typeface="Wingdings" panose="05000000000000000000" pitchFamily="2" charset="2"/>
              <a:buChar char="ü"/>
            </a:pPr>
            <a:r>
              <a:rPr lang="fa-IR" dirty="0"/>
              <a:t>عمودی رو به پایین یا ارتباط نزولی</a:t>
            </a:r>
          </a:p>
          <a:p>
            <a:pPr marL="0" indent="0" algn="r">
              <a:buNone/>
            </a:pPr>
            <a:endParaRPr lang="en-US" dirty="0"/>
          </a:p>
        </p:txBody>
      </p:sp>
    </p:spTree>
    <p:extLst>
      <p:ext uri="{BB962C8B-B14F-4D97-AF65-F5344CB8AC3E}">
        <p14:creationId xmlns:p14="http://schemas.microsoft.com/office/powerpoint/2010/main" val="27538820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51904" y="547351"/>
            <a:ext cx="9601200" cy="6020873"/>
          </a:xfrm>
        </p:spPr>
        <p:txBody>
          <a:bodyPr/>
          <a:lstStyle/>
          <a:p>
            <a:pPr marL="0" indent="0" algn="r">
              <a:buNone/>
            </a:pPr>
            <a:r>
              <a:rPr lang="fa-IR" sz="2800" dirty="0"/>
              <a:t>الف)ارتباط صعودی:</a:t>
            </a:r>
          </a:p>
          <a:p>
            <a:pPr marL="0" indent="0" algn="r">
              <a:buNone/>
            </a:pPr>
            <a:r>
              <a:rPr lang="fa-IR" dirty="0"/>
              <a:t>پیام هایی است که از زیردستان به مقامات بالاتر فرستاده می شود و کاربرد های گوناگونی </a:t>
            </a:r>
            <a:r>
              <a:rPr lang="fa-IR" dirty="0" smtClean="0"/>
              <a:t>دارد.نظیر:برای </a:t>
            </a:r>
            <a:r>
              <a:rPr lang="fa-IR" dirty="0"/>
              <a:t>اعلام نتیجه عملیات به واحدهای بالاتر سازمان،آگاه نمودن مقامات بالاتر از پیشرفت کارها،انعکاس دادن مشکلات و مسائل عملیاتی و بازگویی مسائل جاری سازمان به فرا دستان.</a:t>
            </a:r>
          </a:p>
          <a:p>
            <a:pPr marL="0" indent="0" algn="r">
              <a:buNone/>
            </a:pPr>
            <a:r>
              <a:rPr lang="fa-IR" dirty="0"/>
              <a:t>این پیام ها در سطوح مختلف مدیریت غربال می شوند به گونه ای که گاهی بخش مهمی از اطلاعات اصلی در هنگام رسیدن به سطوح بالا،از بین رفته است.</a:t>
            </a:r>
          </a:p>
          <a:p>
            <a:pPr marL="0" indent="0" algn="r">
              <a:buNone/>
            </a:pPr>
            <a:endParaRPr lang="fa-IR" dirty="0"/>
          </a:p>
          <a:p>
            <a:pPr marL="0" indent="0" algn="r">
              <a:buNone/>
            </a:pPr>
            <a:r>
              <a:rPr lang="fa-IR" sz="2800" dirty="0"/>
              <a:t>ب)ارتباط نزولی:</a:t>
            </a:r>
          </a:p>
          <a:p>
            <a:pPr marL="0" indent="0" algn="r">
              <a:buNone/>
            </a:pPr>
            <a:r>
              <a:rPr lang="fa-IR" dirty="0"/>
              <a:t>اطلاعات از یک سطح سازمان به سطوح پایین تر انتقال می یابد.به گفته ی دیگر ارتباط نزولی پیام هایی را در برمیگیرد که از مقامات ارشد به زیردستان فرستاده میشود و معمولا ماهیت هدایتی دارد.</a:t>
            </a:r>
          </a:p>
          <a:p>
            <a:pPr marL="0" indent="0" algn="r">
              <a:buNone/>
            </a:pPr>
            <a:r>
              <a:rPr lang="fa-IR" dirty="0"/>
              <a:t>-ارسال بخشنامه ها و ابلاغ سیاست ها</a:t>
            </a:r>
          </a:p>
          <a:p>
            <a:pPr marL="0" indent="0" algn="r">
              <a:buNone/>
            </a:pPr>
            <a:endParaRPr lang="en-US" dirty="0"/>
          </a:p>
        </p:txBody>
      </p:sp>
    </p:spTree>
    <p:extLst>
      <p:ext uri="{BB962C8B-B14F-4D97-AF65-F5344CB8AC3E}">
        <p14:creationId xmlns:p14="http://schemas.microsoft.com/office/powerpoint/2010/main" val="17151109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90541" y="482958"/>
            <a:ext cx="9601200" cy="5982236"/>
          </a:xfrm>
        </p:spPr>
        <p:txBody>
          <a:bodyPr/>
          <a:lstStyle/>
          <a:p>
            <a:pPr marL="0" indent="0" algn="r">
              <a:buNone/>
            </a:pPr>
            <a:r>
              <a:rPr lang="fa-IR" sz="2800" dirty="0"/>
              <a:t>ارتباط رسمی در بعد افقی:</a:t>
            </a:r>
          </a:p>
          <a:p>
            <a:pPr marL="0" indent="0" algn="r">
              <a:buNone/>
            </a:pPr>
            <a:r>
              <a:rPr lang="fa-IR" dirty="0"/>
              <a:t>ارتباطی است که بین اعضای گروه ها یا بخش های هم سطح یا بین افراد هم طراز در سازمان برقرار میشود و معمولا ماهیت هماهنگ کننده داشته و باعث صرفه جویی در وقت میگردد.</a:t>
            </a:r>
          </a:p>
          <a:p>
            <a:pPr marL="0" indent="0" algn="r">
              <a:buNone/>
            </a:pPr>
            <a:r>
              <a:rPr lang="fa-IR" dirty="0"/>
              <a:t>اگر با برقراری ارتباط افقی کانال ارتباطی عمودی سازمان نقض شود←  کاهش کارایی،بروز تعارض و تضاد</a:t>
            </a:r>
          </a:p>
          <a:p>
            <a:pPr marL="0" indent="0" algn="r">
              <a:buNone/>
            </a:pPr>
            <a:r>
              <a:rPr lang="fa-IR" dirty="0"/>
              <a:t>اگر ارتباط افقی با کمک و حمایت مقامات بالاتر و برای کاهش اثر سلسله مراتب رسمی بر نقل و انتقال دقیق و مناسب اطلاعات باشد سودمند می باشد.</a:t>
            </a:r>
          </a:p>
          <a:p>
            <a:pPr marL="0" indent="0" algn="r">
              <a:buNone/>
            </a:pPr>
            <a:endParaRPr lang="fa-IR" dirty="0"/>
          </a:p>
          <a:p>
            <a:pPr marL="0" indent="0" algn="r">
              <a:buNone/>
            </a:pPr>
            <a:r>
              <a:rPr lang="fa-IR" sz="2800" dirty="0"/>
              <a:t>ارتباط رسمی در بعد مورب:</a:t>
            </a:r>
          </a:p>
          <a:p>
            <a:pPr marL="0" indent="0" algn="r">
              <a:buNone/>
            </a:pPr>
            <a:r>
              <a:rPr lang="fa-IR" dirty="0"/>
              <a:t>بین سطوح  مختلف سازمانی،بدون وجود رابطه سلسله مراتبی،برقرار میگردد.</a:t>
            </a:r>
          </a:p>
          <a:p>
            <a:pPr marL="0" indent="0" algn="r">
              <a:buNone/>
            </a:pPr>
            <a:r>
              <a:rPr lang="fa-IR" dirty="0"/>
              <a:t>مثل ارتباط بین مدیر پرستاری با واحد تغذیه یا پزشکان بیمارستان</a:t>
            </a:r>
          </a:p>
          <a:p>
            <a:pPr marL="0" indent="0" algn="r">
              <a:buNone/>
            </a:pPr>
            <a:endParaRPr lang="en-US" dirty="0"/>
          </a:p>
        </p:txBody>
      </p:sp>
    </p:spTree>
    <p:extLst>
      <p:ext uri="{BB962C8B-B14F-4D97-AF65-F5344CB8AC3E}">
        <p14:creationId xmlns:p14="http://schemas.microsoft.com/office/powerpoint/2010/main" val="9220655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3572" y="431443"/>
            <a:ext cx="9601200" cy="6046630"/>
          </a:xfrm>
        </p:spPr>
        <p:txBody>
          <a:bodyPr/>
          <a:lstStyle/>
          <a:p>
            <a:pPr marL="0" indent="0" algn="r">
              <a:buNone/>
            </a:pPr>
            <a:r>
              <a:rPr lang="fa-IR" sz="2800" dirty="0"/>
              <a:t>ارتباط غیر رسمی:</a:t>
            </a:r>
          </a:p>
          <a:p>
            <a:pPr marL="0" indent="0" algn="r">
              <a:buNone/>
            </a:pPr>
            <a:r>
              <a:rPr lang="fa-IR" dirty="0"/>
              <a:t>در هر جهت و آزادانه حرکت می کند و معمولا آن را شایعه می نامند.</a:t>
            </a:r>
          </a:p>
          <a:p>
            <a:pPr marL="0" indent="0" algn="r">
              <a:buNone/>
            </a:pPr>
            <a:r>
              <a:rPr lang="fa-IR" dirty="0"/>
              <a:t>شبکه غیر رسمی،سلسله مراتب و چارت سازمانی را نادیده گرفته و در جهت تامین نیازهای مختلف گروه های غیر رسمی در سازمان جریان می یابد.</a:t>
            </a:r>
          </a:p>
          <a:p>
            <a:pPr marL="0" indent="0" algn="r">
              <a:buNone/>
            </a:pPr>
            <a:r>
              <a:rPr lang="fa-IR" sz="2800" dirty="0"/>
              <a:t>سه ویژگی شبکه ارتباط غیر رسمی:</a:t>
            </a:r>
          </a:p>
          <a:p>
            <a:pPr marL="457200" indent="-457200" algn="r" rtl="1">
              <a:buFont typeface="+mj-lt"/>
              <a:buAutoNum type="arabicParenR"/>
            </a:pPr>
            <a:r>
              <a:rPr lang="fa-IR" dirty="0"/>
              <a:t>در جهت تامین منافع افراد گروه ها غیر رسمی درون سازمان شکل میگیرد</a:t>
            </a:r>
          </a:p>
          <a:p>
            <a:pPr marL="457200" indent="-457200" algn="r" rtl="1">
              <a:buFont typeface="+mj-lt"/>
              <a:buAutoNum type="arabicParenR"/>
            </a:pPr>
            <a:r>
              <a:rPr lang="fa-IR" dirty="0"/>
              <a:t>بیشتر اعضا و افراد گروه ها،آن را بیش از شبکه رسمی قبول و باور دارند</a:t>
            </a:r>
          </a:p>
          <a:p>
            <a:pPr marL="457200" indent="-457200" algn="r" rtl="1">
              <a:buFont typeface="+mj-lt"/>
              <a:buAutoNum type="arabicParenR"/>
            </a:pPr>
            <a:r>
              <a:rPr lang="fa-IR" dirty="0"/>
              <a:t>توسط مدیریت سازمان تحت کنترل قرار نمیگیرد و آزادانه جریان دارد.</a:t>
            </a:r>
          </a:p>
          <a:p>
            <a:pPr marL="0" indent="0" algn="r">
              <a:buNone/>
            </a:pPr>
            <a:endParaRPr lang="fa-IR" dirty="0"/>
          </a:p>
          <a:p>
            <a:pPr marL="0" indent="0" algn="r">
              <a:buNone/>
            </a:pPr>
            <a:r>
              <a:rPr lang="fa-IR" dirty="0"/>
              <a:t>شبکه غیر رسمی اطلاعات و ارتباطات در واکنش به شرایط مبهم،بی اطمینانی شکل میگیرد :</a:t>
            </a:r>
          </a:p>
          <a:p>
            <a:pPr marL="0" indent="0" algn="r">
              <a:buNone/>
            </a:pPr>
            <a:r>
              <a:rPr lang="fa-IR" dirty="0"/>
              <a:t>-در صورت دوام داشتن این شرایط شبکه غیر رسمی گسترش می یابد</a:t>
            </a:r>
          </a:p>
          <a:p>
            <a:pPr marL="0" indent="0" algn="r">
              <a:buNone/>
            </a:pPr>
            <a:r>
              <a:rPr lang="fa-IR" dirty="0"/>
              <a:t>- در صورتی که شرایط یاد شده تعدیل شده یا برطرف گردد شایعات نیز تا حد زیادی فروکش خواهد کرد.</a:t>
            </a:r>
          </a:p>
          <a:p>
            <a:pPr marL="0" indent="0" algn="r">
              <a:buNone/>
            </a:pPr>
            <a:endParaRPr lang="en-US" dirty="0"/>
          </a:p>
        </p:txBody>
      </p:sp>
    </p:spTree>
    <p:extLst>
      <p:ext uri="{BB962C8B-B14F-4D97-AF65-F5344CB8AC3E}">
        <p14:creationId xmlns:p14="http://schemas.microsoft.com/office/powerpoint/2010/main" val="23815815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3572" y="328411"/>
            <a:ext cx="9601200" cy="6033751"/>
          </a:xfrm>
        </p:spPr>
        <p:txBody>
          <a:bodyPr/>
          <a:lstStyle/>
          <a:p>
            <a:pPr marL="0" indent="0" algn="r">
              <a:buNone/>
            </a:pPr>
            <a:r>
              <a:rPr lang="fa-IR" sz="2800" dirty="0"/>
              <a:t>عوامل موثر در برقراری ارتباط:   الف)داخلی    ب) خارجی</a:t>
            </a:r>
          </a:p>
          <a:p>
            <a:pPr marL="0" indent="0" algn="r">
              <a:buNone/>
            </a:pPr>
            <a:r>
              <a:rPr lang="fa-IR" dirty="0"/>
              <a:t>داخلی:</a:t>
            </a:r>
          </a:p>
          <a:p>
            <a:pPr marL="457200" indent="-457200" algn="r" rtl="1">
              <a:buFont typeface="+mj-lt"/>
              <a:buAutoNum type="arabicParenR"/>
            </a:pPr>
            <a:r>
              <a:rPr lang="fa-IR" dirty="0"/>
              <a:t>ظاهر فرستنده پیام:طرز لباس پوشیدن</a:t>
            </a:r>
          </a:p>
          <a:p>
            <a:pPr marL="457200" indent="-457200" algn="r" rtl="1">
              <a:buFont typeface="+mj-lt"/>
              <a:buAutoNum type="arabicParenR"/>
            </a:pPr>
            <a:r>
              <a:rPr lang="fa-IR" dirty="0"/>
              <a:t>ارزش ها،باورها و احساسات افراد</a:t>
            </a:r>
          </a:p>
          <a:p>
            <a:pPr marL="457200" indent="-457200" algn="r" rtl="1">
              <a:buFont typeface="+mj-lt"/>
              <a:buAutoNum type="arabicParenR"/>
            </a:pPr>
            <a:r>
              <a:rPr lang="fa-IR" dirty="0"/>
              <a:t>مهارت گوش دادن و خوب حرف زدن</a:t>
            </a:r>
          </a:p>
          <a:p>
            <a:pPr marL="457200" indent="-457200" algn="r" rtl="1">
              <a:buFont typeface="+mj-lt"/>
              <a:buAutoNum type="arabicParenR"/>
            </a:pPr>
            <a:r>
              <a:rPr lang="fa-IR" dirty="0"/>
              <a:t>سطح اضطراب فرستنده و گیرنده پیام</a:t>
            </a:r>
          </a:p>
          <a:p>
            <a:pPr marL="0" indent="0" algn="r">
              <a:buNone/>
            </a:pPr>
            <a:endParaRPr lang="fa-IR" dirty="0"/>
          </a:p>
          <a:p>
            <a:pPr marL="0" indent="0" algn="r">
              <a:buNone/>
            </a:pPr>
            <a:r>
              <a:rPr lang="fa-IR" dirty="0"/>
              <a:t>خارجی:</a:t>
            </a:r>
          </a:p>
          <a:p>
            <a:pPr marL="457200" indent="-457200" algn="r" rtl="1">
              <a:buFont typeface="+mj-lt"/>
              <a:buAutoNum type="arabicParenR"/>
            </a:pPr>
            <a:r>
              <a:rPr lang="fa-IR" smtClean="0"/>
              <a:t>وضعیت </a:t>
            </a:r>
            <a:r>
              <a:rPr lang="fa-IR" dirty="0"/>
              <a:t>آب و هوا</a:t>
            </a:r>
          </a:p>
          <a:p>
            <a:pPr marL="457200" indent="-457200" algn="r" rtl="1">
              <a:buFont typeface="+mj-lt"/>
              <a:buAutoNum type="arabicParenR"/>
            </a:pPr>
            <a:r>
              <a:rPr lang="fa-IR" dirty="0"/>
              <a:t>وضعیت سازمان</a:t>
            </a:r>
          </a:p>
          <a:p>
            <a:pPr marL="457200" indent="-457200" algn="r" rtl="1">
              <a:buFont typeface="+mj-lt"/>
              <a:buAutoNum type="arabicParenR"/>
            </a:pPr>
            <a:r>
              <a:rPr lang="fa-IR" dirty="0"/>
              <a:t>تعدادکارکنان</a:t>
            </a:r>
          </a:p>
          <a:p>
            <a:pPr marL="457200" indent="-457200" algn="r" rtl="1">
              <a:buFont typeface="+mj-lt"/>
              <a:buAutoNum type="arabicParenR"/>
            </a:pPr>
            <a:r>
              <a:rPr lang="fa-IR" dirty="0"/>
              <a:t>بزرگ یا کوچک بودن فضای فیزیکی سازمان</a:t>
            </a:r>
          </a:p>
          <a:p>
            <a:pPr marL="0" indent="0" algn="r">
              <a:buNone/>
            </a:pPr>
            <a:endParaRPr lang="en-US" dirty="0"/>
          </a:p>
        </p:txBody>
      </p:sp>
    </p:spTree>
    <p:extLst>
      <p:ext uri="{BB962C8B-B14F-4D97-AF65-F5344CB8AC3E}">
        <p14:creationId xmlns:p14="http://schemas.microsoft.com/office/powerpoint/2010/main" val="31261444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3268" y="547351"/>
            <a:ext cx="9601200" cy="5801933"/>
          </a:xfrm>
        </p:spPr>
        <p:txBody>
          <a:bodyPr/>
          <a:lstStyle/>
          <a:p>
            <a:pPr marL="0" indent="0" algn="r">
              <a:buNone/>
            </a:pPr>
            <a:r>
              <a:rPr lang="fa-IR" sz="2800" dirty="0"/>
              <a:t>ارتباطات نوشتاری(کتبی):</a:t>
            </a:r>
          </a:p>
          <a:p>
            <a:pPr marL="0" indent="0" algn="r">
              <a:buNone/>
            </a:pPr>
            <a:r>
              <a:rPr lang="fa-IR" dirty="0"/>
              <a:t>برقراری ارتباط به اشکال متفاوتی صورت می پذیرد ولی در سازمان های بزرگ از ارتباط نوشتاری استفاده میشود و خط مشی ها،رویه ها،وقایع و تغییرات از طریق نوشتاری به آگاهی افراد می رسد.</a:t>
            </a:r>
          </a:p>
          <a:p>
            <a:pPr marL="0" indent="0" algn="r">
              <a:buNone/>
            </a:pPr>
            <a:r>
              <a:rPr lang="fa-IR" dirty="0"/>
              <a:t>اشکال این نوع ارتباط←شرح شغلی و ارزشیابی عملکرد</a:t>
            </a:r>
          </a:p>
          <a:p>
            <a:pPr marL="0" indent="0" algn="r">
              <a:buNone/>
            </a:pPr>
            <a:endParaRPr lang="fa-IR" dirty="0"/>
          </a:p>
          <a:p>
            <a:pPr marL="0" indent="0" algn="r">
              <a:buNone/>
            </a:pPr>
            <a:r>
              <a:rPr lang="fa-IR" sz="2800" dirty="0"/>
              <a:t>ارتباطات گروهی:</a:t>
            </a:r>
          </a:p>
          <a:p>
            <a:pPr marL="0" indent="0" algn="r">
              <a:buNone/>
            </a:pPr>
            <a:r>
              <a:rPr lang="fa-IR" dirty="0"/>
              <a:t>از آن جایی که ارتباطات گروهی با ارتباطات فردی متفاوت است مدیر باید ابتدا از پویایی گروه درک روشنی داشته باشد که شامل مراحل زیر است:</a:t>
            </a:r>
          </a:p>
          <a:p>
            <a:pPr marL="457200" indent="-457200" algn="r" rtl="1">
              <a:buFont typeface="+mj-lt"/>
              <a:buAutoNum type="arabicParenR"/>
            </a:pPr>
            <a:r>
              <a:rPr lang="fa-IR" dirty="0"/>
              <a:t>مرحله شکل گیری</a:t>
            </a:r>
          </a:p>
          <a:p>
            <a:pPr marL="457200" indent="-457200" algn="r" rtl="1">
              <a:buFont typeface="+mj-lt"/>
              <a:buAutoNum type="arabicParenR"/>
            </a:pPr>
            <a:r>
              <a:rPr lang="fa-IR" dirty="0"/>
              <a:t>مرحله طوفانی</a:t>
            </a:r>
          </a:p>
          <a:p>
            <a:pPr marL="457200" indent="-457200" algn="r" rtl="1">
              <a:buFont typeface="+mj-lt"/>
              <a:buAutoNum type="arabicParenR"/>
            </a:pPr>
            <a:r>
              <a:rPr lang="fa-IR" dirty="0"/>
              <a:t>مرحله عادی سازی</a:t>
            </a:r>
          </a:p>
          <a:p>
            <a:pPr marL="457200" indent="-457200" algn="r" rtl="1">
              <a:buFont typeface="+mj-lt"/>
              <a:buAutoNum type="arabicParenR"/>
            </a:pPr>
            <a:r>
              <a:rPr lang="fa-IR" dirty="0"/>
              <a:t>مرحله اجرا</a:t>
            </a:r>
          </a:p>
          <a:p>
            <a:pPr marL="0" indent="0" algn="r">
              <a:buNone/>
            </a:pPr>
            <a:endParaRPr lang="en-US" dirty="0"/>
          </a:p>
        </p:txBody>
      </p:sp>
    </p:spTree>
    <p:extLst>
      <p:ext uri="{BB962C8B-B14F-4D97-AF65-F5344CB8AC3E}">
        <p14:creationId xmlns:p14="http://schemas.microsoft.com/office/powerpoint/2010/main" val="15395764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8874" y="547351"/>
            <a:ext cx="9601200" cy="5892085"/>
          </a:xfrm>
        </p:spPr>
        <p:txBody>
          <a:bodyPr/>
          <a:lstStyle/>
          <a:p>
            <a:pPr marL="0" indent="0" algn="r">
              <a:buNone/>
            </a:pPr>
            <a:r>
              <a:rPr lang="fa-IR" sz="2800" dirty="0"/>
              <a:t>عناصر حیاتی برای برقراری ارتباط موثر:</a:t>
            </a:r>
          </a:p>
          <a:p>
            <a:pPr marL="0" indent="0" algn="r">
              <a:buNone/>
            </a:pPr>
            <a:endParaRPr lang="fa-IR" dirty="0"/>
          </a:p>
          <a:p>
            <a:pPr marL="0" indent="0" algn="r">
              <a:buNone/>
            </a:pPr>
            <a:r>
              <a:rPr lang="fa-IR" sz="2400" dirty="0"/>
              <a:t>1.صحبت کردن</a:t>
            </a:r>
          </a:p>
          <a:p>
            <a:pPr marL="0" indent="0" algn="r">
              <a:buNone/>
            </a:pPr>
            <a:r>
              <a:rPr lang="fa-IR" dirty="0"/>
              <a:t>-ارائه و بیان نظرات،دیدگاه ها و احساسات                 </a:t>
            </a:r>
            <a:r>
              <a:rPr lang="fa-IR" dirty="0" smtClean="0"/>
              <a:t>    </a:t>
            </a:r>
            <a:r>
              <a:rPr lang="fa-IR" dirty="0"/>
              <a:t>-توضیح موقعیت خود به عنوان گوینده</a:t>
            </a:r>
          </a:p>
          <a:p>
            <a:pPr marL="0" indent="0" algn="r">
              <a:buNone/>
            </a:pPr>
            <a:r>
              <a:rPr lang="fa-IR" sz="2400" dirty="0"/>
              <a:t>2.گوش کردن</a:t>
            </a:r>
          </a:p>
          <a:p>
            <a:pPr marL="0" indent="0" algn="r">
              <a:buNone/>
            </a:pPr>
            <a:r>
              <a:rPr lang="fa-IR" dirty="0"/>
              <a:t>-سعی در فهم عقاید،دیدگاه ها و احساسات                 </a:t>
            </a:r>
            <a:r>
              <a:rPr lang="fa-IR" dirty="0" smtClean="0"/>
              <a:t>  </a:t>
            </a:r>
            <a:r>
              <a:rPr lang="fa-IR" dirty="0"/>
              <a:t>-درک موقعیت و وضعیت دیگران</a:t>
            </a:r>
          </a:p>
          <a:p>
            <a:pPr marL="0" indent="0" algn="r">
              <a:buNone/>
            </a:pPr>
            <a:r>
              <a:rPr lang="fa-IR" sz="2400" dirty="0"/>
              <a:t>3.اکتشاف</a:t>
            </a:r>
          </a:p>
          <a:p>
            <a:pPr marL="0" indent="0" algn="r">
              <a:buNone/>
            </a:pPr>
            <a:r>
              <a:rPr lang="fa-IR" dirty="0"/>
              <a:t>-کوشش برای فهم و درک طبیعت مشکل و تمرکز بر آن     </a:t>
            </a:r>
            <a:r>
              <a:rPr lang="fa-IR" dirty="0" smtClean="0"/>
              <a:t> </a:t>
            </a:r>
            <a:r>
              <a:rPr lang="fa-IR" dirty="0"/>
              <a:t>-تلاش برای درک نیاز های واقعی افراد درگیر در مشکل</a:t>
            </a:r>
          </a:p>
          <a:p>
            <a:pPr marL="0" indent="0" algn="r">
              <a:buNone/>
            </a:pPr>
            <a:r>
              <a:rPr lang="fa-IR" sz="2400" dirty="0"/>
              <a:t>4.حل کردن</a:t>
            </a:r>
          </a:p>
          <a:p>
            <a:pPr marL="0" indent="0" algn="r">
              <a:buNone/>
            </a:pPr>
            <a:r>
              <a:rPr lang="fa-IR" dirty="0"/>
              <a:t>-راه حل ها و جواب های بلقوه مشکل را پیدا کنید             </a:t>
            </a:r>
            <a:r>
              <a:rPr lang="fa-IR" dirty="0" smtClean="0"/>
              <a:t> </a:t>
            </a:r>
            <a:r>
              <a:rPr lang="fa-IR" dirty="0"/>
              <a:t>-گام های عملکرد را طراحی و تعیین نمایید</a:t>
            </a:r>
          </a:p>
          <a:p>
            <a:pPr marL="0" indent="0" algn="r">
              <a:buNone/>
            </a:pPr>
            <a:endParaRPr lang="en-US" dirty="0"/>
          </a:p>
        </p:txBody>
      </p:sp>
    </p:spTree>
    <p:extLst>
      <p:ext uri="{BB962C8B-B14F-4D97-AF65-F5344CB8AC3E}">
        <p14:creationId xmlns:p14="http://schemas.microsoft.com/office/powerpoint/2010/main" val="36857834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2964" y="643944"/>
            <a:ext cx="9601200" cy="5872765"/>
          </a:xfrm>
        </p:spPr>
        <p:txBody>
          <a:bodyPr/>
          <a:lstStyle/>
          <a:p>
            <a:pPr marL="0" indent="0" algn="r">
              <a:buNone/>
            </a:pPr>
            <a:r>
              <a:rPr lang="fa-IR" sz="2800" dirty="0"/>
              <a:t>تغییر</a:t>
            </a:r>
          </a:p>
          <a:p>
            <a:pPr marL="0" indent="0" algn="r">
              <a:buNone/>
            </a:pPr>
            <a:r>
              <a:rPr lang="fa-IR" dirty="0"/>
              <a:t>تغییر ضامن رشد و بقا.</a:t>
            </a:r>
          </a:p>
          <a:p>
            <a:pPr marL="0" indent="0" algn="r">
              <a:buNone/>
            </a:pPr>
            <a:r>
              <a:rPr lang="fa-IR" dirty="0"/>
              <a:t>غیرقابل اجتناب</a:t>
            </a:r>
          </a:p>
          <a:p>
            <a:pPr marL="0" indent="0" algn="r">
              <a:buNone/>
            </a:pPr>
            <a:r>
              <a:rPr lang="fa-IR" dirty="0"/>
              <a:t>ایجاد </a:t>
            </a:r>
            <a:r>
              <a:rPr lang="fa-IR" dirty="0" smtClean="0"/>
              <a:t>شرایطی </a:t>
            </a:r>
            <a:r>
              <a:rPr lang="fa-IR" dirty="0"/>
              <a:t>متفاوت تر از قبل</a:t>
            </a:r>
          </a:p>
          <a:p>
            <a:pPr marL="0" indent="0" algn="r">
              <a:buNone/>
            </a:pPr>
            <a:r>
              <a:rPr lang="fa-IR" dirty="0"/>
              <a:t>و پیوسته و آشکار است.</a:t>
            </a:r>
          </a:p>
          <a:p>
            <a:pPr marL="0" indent="0" algn="r">
              <a:buNone/>
            </a:pPr>
            <a:endParaRPr lang="fa-IR" dirty="0"/>
          </a:p>
          <a:p>
            <a:pPr marL="0" indent="0" algn="r">
              <a:buNone/>
            </a:pPr>
            <a:r>
              <a:rPr lang="fa-IR" dirty="0"/>
              <a:t>هدف از مطرح کردن تغییر:مدیران،خود عامل تغییر جهت دستیابی به اهداف باشند یعنی مدیران و رهبران تغییر را شروع و پیروان این تغییر را باید ابقا کنند.</a:t>
            </a:r>
          </a:p>
          <a:p>
            <a:pPr marL="0" indent="0" algn="r">
              <a:buNone/>
            </a:pPr>
            <a:r>
              <a:rPr lang="fa-IR" dirty="0"/>
              <a:t> چهار دلیل برای طرح تغییر عمومی توسط ویلیامز:</a:t>
            </a:r>
          </a:p>
          <a:p>
            <a:pPr algn="r" rtl="1">
              <a:buFont typeface="Arial" panose="020B0604020202020204" pitchFamily="34" charset="0"/>
              <a:buChar char="•"/>
            </a:pPr>
            <a:r>
              <a:rPr lang="fa-IR" dirty="0"/>
              <a:t>پیشرفت وسایل ارضا کننده</a:t>
            </a:r>
          </a:p>
          <a:p>
            <a:pPr algn="r" rtl="1">
              <a:buFont typeface="Arial" panose="020B0604020202020204" pitchFamily="34" charset="0"/>
              <a:buChar char="•"/>
            </a:pPr>
            <a:r>
              <a:rPr lang="fa-IR" dirty="0"/>
              <a:t>افزایش سود</a:t>
            </a:r>
          </a:p>
          <a:p>
            <a:pPr algn="r" rtl="1">
              <a:buFont typeface="Arial" panose="020B0604020202020204" pitchFamily="34" charset="0"/>
              <a:buChar char="•"/>
            </a:pPr>
            <a:r>
              <a:rPr lang="fa-IR" dirty="0"/>
              <a:t>بهبود کار انسان</a:t>
            </a:r>
          </a:p>
          <a:p>
            <a:pPr algn="r" rtl="1">
              <a:buFont typeface="Arial" panose="020B0604020202020204" pitchFamily="34" charset="0"/>
              <a:buChar char="•"/>
            </a:pPr>
            <a:r>
              <a:rPr lang="fa-IR" dirty="0"/>
              <a:t>سهیم شدن در رضایت فرد و سلامت اجتماعی</a:t>
            </a:r>
          </a:p>
          <a:p>
            <a:pPr marL="0" indent="0" algn="r">
              <a:buNone/>
            </a:pPr>
            <a:endParaRPr lang="en-US" dirty="0"/>
          </a:p>
        </p:txBody>
      </p:sp>
    </p:spTree>
    <p:extLst>
      <p:ext uri="{BB962C8B-B14F-4D97-AF65-F5344CB8AC3E}">
        <p14:creationId xmlns:p14="http://schemas.microsoft.com/office/powerpoint/2010/main" val="2901968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8721" y="573109"/>
            <a:ext cx="9601200" cy="5840570"/>
          </a:xfrm>
        </p:spPr>
        <p:txBody>
          <a:bodyPr/>
          <a:lstStyle/>
          <a:p>
            <a:pPr marL="0" indent="0" algn="r">
              <a:buNone/>
            </a:pPr>
            <a:r>
              <a:rPr lang="fa-IR" sz="2800" dirty="0"/>
              <a:t>عامل تغییر:</a:t>
            </a:r>
          </a:p>
          <a:p>
            <a:pPr marL="0" indent="0" algn="r">
              <a:buNone/>
            </a:pPr>
            <a:r>
              <a:rPr lang="fa-IR" dirty="0"/>
              <a:t>فردی است که برای وقوع یک تغییر فعالانه کار میکند مثلا مدیر</a:t>
            </a:r>
          </a:p>
          <a:p>
            <a:pPr marL="0" indent="0" algn="r">
              <a:buNone/>
            </a:pPr>
            <a:endParaRPr lang="fa-IR" dirty="0"/>
          </a:p>
          <a:p>
            <a:pPr marL="0" indent="0" algn="r">
              <a:buNone/>
            </a:pPr>
            <a:r>
              <a:rPr lang="fa-IR" sz="2800" dirty="0"/>
              <a:t>مدل میدان-لوین:</a:t>
            </a:r>
          </a:p>
          <a:p>
            <a:pPr marL="0" indent="0" algn="r">
              <a:buNone/>
            </a:pPr>
            <a:r>
              <a:rPr lang="fa-IR" dirty="0"/>
              <a:t>   لوین دیدگاهی اجتماعی – روانی است.</a:t>
            </a:r>
          </a:p>
          <a:p>
            <a:pPr marL="0" indent="0" algn="r">
              <a:buNone/>
            </a:pPr>
            <a:r>
              <a:rPr lang="fa-IR" dirty="0"/>
              <a:t>             نیروهای سوق دهنده:درجهت مطلوب</a:t>
            </a:r>
          </a:p>
          <a:p>
            <a:pPr marL="0" indent="0" algn="r">
              <a:buNone/>
            </a:pPr>
            <a:r>
              <a:rPr lang="fa-IR" dirty="0"/>
              <a:t>             نیروهای بازدارنده:در جهت مخالف و مانع تغییر</a:t>
            </a:r>
          </a:p>
          <a:p>
            <a:pPr marL="0" indent="0" algn="r">
              <a:buNone/>
            </a:pPr>
            <a:endParaRPr lang="fa-IR" dirty="0"/>
          </a:p>
          <a:p>
            <a:pPr marL="0" indent="0" algn="r">
              <a:buNone/>
            </a:pPr>
            <a:r>
              <a:rPr lang="fa-IR" dirty="0"/>
              <a:t> </a:t>
            </a:r>
            <a:r>
              <a:rPr lang="fa-IR" sz="2800" dirty="0"/>
              <a:t> </a:t>
            </a:r>
            <a:r>
              <a:rPr lang="fa-IR" sz="2800" dirty="0" smtClean="0"/>
              <a:t>فرایند </a:t>
            </a:r>
            <a:r>
              <a:rPr lang="fa-IR" sz="2800" dirty="0"/>
              <a:t>تغییر :</a:t>
            </a:r>
          </a:p>
          <a:p>
            <a:pPr marL="0" indent="0" algn="r">
              <a:buNone/>
            </a:pPr>
            <a:r>
              <a:rPr lang="fa-IR" dirty="0"/>
              <a:t>انجماد زدایی، حرکت، انجماد مجدد</a:t>
            </a:r>
          </a:p>
          <a:p>
            <a:pPr marL="0" indent="0" algn="r">
              <a:buNone/>
            </a:pPr>
            <a:endParaRPr lang="en-US" dirty="0"/>
          </a:p>
        </p:txBody>
      </p:sp>
    </p:spTree>
    <p:extLst>
      <p:ext uri="{BB962C8B-B14F-4D97-AF65-F5344CB8AC3E}">
        <p14:creationId xmlns:p14="http://schemas.microsoft.com/office/powerpoint/2010/main" val="12411546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40913"/>
            <a:ext cx="9601200" cy="5795493"/>
          </a:xfrm>
        </p:spPr>
        <p:txBody>
          <a:bodyPr/>
          <a:lstStyle/>
          <a:p>
            <a:pPr marL="0" indent="0" algn="r">
              <a:buNone/>
            </a:pPr>
            <a:r>
              <a:rPr lang="fa-IR" sz="2800" dirty="0" smtClean="0"/>
              <a:t>انجماد </a:t>
            </a:r>
            <a:r>
              <a:rPr lang="fa-IR" sz="2800" dirty="0"/>
              <a:t>زدایی:</a:t>
            </a:r>
          </a:p>
          <a:p>
            <a:pPr marL="0" indent="0" algn="r">
              <a:buNone/>
            </a:pPr>
            <a:r>
              <a:rPr lang="fa-IR" dirty="0" smtClean="0"/>
              <a:t>ایجاد تحول بواسطه ی آگاهی از نیاز به تغییر است.</a:t>
            </a:r>
          </a:p>
          <a:p>
            <a:pPr marL="0" indent="0" algn="r">
              <a:buNone/>
            </a:pPr>
            <a:r>
              <a:rPr lang="fa-IR" dirty="0" smtClean="0"/>
              <a:t>انجمادزدایی</a:t>
            </a:r>
            <a:r>
              <a:rPr lang="fa-IR" dirty="0" smtClean="0">
                <a:latin typeface="Calibri" panose="020F0502020204030204" pitchFamily="34" charset="0"/>
              </a:rPr>
              <a:t>←ایجاد اجبار،القاء گناه و اضطراب</a:t>
            </a:r>
            <a:endParaRPr lang="fa-IR" dirty="0"/>
          </a:p>
          <a:p>
            <a:pPr marL="0" indent="0" algn="r">
              <a:buNone/>
            </a:pPr>
            <a:r>
              <a:rPr lang="fa-IR" sz="2800" dirty="0" smtClean="0"/>
              <a:t>حرکت</a:t>
            </a:r>
            <a:r>
              <a:rPr lang="fa-IR" sz="2800" dirty="0"/>
              <a:t>:</a:t>
            </a:r>
          </a:p>
          <a:p>
            <a:pPr marL="0" indent="0" algn="r">
              <a:buNone/>
            </a:pPr>
            <a:r>
              <a:rPr lang="fa-IR" dirty="0" smtClean="0"/>
              <a:t>افراد در می یابند که وضعیت کنونی به سود آن ها نیست.نظریات به افراد دارای تواناییی رهبری ارتباط داده می شود و از تغییر حمایت می کند.</a:t>
            </a:r>
            <a:endParaRPr lang="fa-IR" dirty="0"/>
          </a:p>
          <a:p>
            <a:pPr marL="0" indent="0" algn="r">
              <a:buNone/>
            </a:pPr>
            <a:endParaRPr lang="fa-IR" dirty="0"/>
          </a:p>
          <a:p>
            <a:pPr marL="0" indent="0" algn="r">
              <a:buNone/>
            </a:pPr>
            <a:r>
              <a:rPr lang="fa-IR" sz="2800" dirty="0" smtClean="0"/>
              <a:t>انجماد مجدد:</a:t>
            </a:r>
          </a:p>
          <a:p>
            <a:pPr marL="0" indent="0" algn="r">
              <a:buNone/>
            </a:pPr>
            <a:r>
              <a:rPr lang="fa-IR" dirty="0" smtClean="0"/>
              <a:t>تلفیق تغییر با شخصیت فرد و متعاقب آن تثبیت تغییر می باشد.</a:t>
            </a:r>
            <a:endParaRPr lang="fa-IR" dirty="0"/>
          </a:p>
          <a:p>
            <a:pPr marL="0" indent="0" algn="r">
              <a:buNone/>
            </a:pPr>
            <a:r>
              <a:rPr lang="fa-IR" dirty="0" smtClean="0"/>
              <a:t>عوامل تثبیت کننده تغییر</a:t>
            </a:r>
            <a:r>
              <a:rPr lang="fa-IR" dirty="0" smtClean="0">
                <a:latin typeface="Calibri" panose="020F0502020204030204" pitchFamily="34" charset="0"/>
              </a:rPr>
              <a:t>←تغییرهای مربوط در نظام های مجاور</a:t>
            </a:r>
          </a:p>
          <a:p>
            <a:pPr marL="0" indent="0" algn="r">
              <a:buNone/>
            </a:pPr>
            <a:r>
              <a:rPr lang="fa-IR" dirty="0" smtClean="0">
                <a:latin typeface="Calibri" panose="020F0502020204030204" pitchFamily="34" charset="0"/>
              </a:rPr>
              <a:t>حرکت لحظه ای برای دائمی کردن تغییر </a:t>
            </a:r>
          </a:p>
          <a:p>
            <a:pPr marL="0" indent="0" algn="r">
              <a:buNone/>
            </a:pPr>
            <a:r>
              <a:rPr lang="fa-IR" dirty="0" smtClean="0">
                <a:latin typeface="Calibri" panose="020F0502020204030204" pitchFamily="34" charset="0"/>
              </a:rPr>
              <a:t>تغییرات ساختاری که از تغییرات رویه ای حمایت می کنند</a:t>
            </a:r>
            <a:endParaRPr lang="fa-IR" dirty="0"/>
          </a:p>
          <a:p>
            <a:pPr marL="0" indent="0" algn="r">
              <a:buNone/>
            </a:pPr>
            <a:endParaRPr lang="en-US" dirty="0"/>
          </a:p>
        </p:txBody>
      </p:sp>
    </p:spTree>
    <p:extLst>
      <p:ext uri="{BB962C8B-B14F-4D97-AF65-F5344CB8AC3E}">
        <p14:creationId xmlns:p14="http://schemas.microsoft.com/office/powerpoint/2010/main" val="17843554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99245"/>
            <a:ext cx="9601200" cy="5468155"/>
          </a:xfrm>
        </p:spPr>
        <p:txBody>
          <a:bodyPr>
            <a:normAutofit/>
          </a:bodyPr>
          <a:lstStyle/>
          <a:p>
            <a:pPr marL="0" indent="0" algn="ctr" rtl="1">
              <a:buNone/>
            </a:pPr>
            <a:r>
              <a:rPr lang="fa-IR" sz="2800" dirty="0" smtClean="0">
                <a:solidFill>
                  <a:schemeClr val="tx1"/>
                </a:solidFill>
              </a:rPr>
              <a:t>انواع تغییر</a:t>
            </a:r>
          </a:p>
          <a:p>
            <a:pPr marL="0" indent="0" algn="r" rtl="1">
              <a:buNone/>
            </a:pPr>
            <a:r>
              <a:rPr lang="fa-IR" sz="2400" dirty="0" smtClean="0">
                <a:solidFill>
                  <a:schemeClr val="tx1"/>
                </a:solidFill>
              </a:rPr>
              <a:t>1.تغییر اجباری:</a:t>
            </a:r>
            <a:endParaRPr lang="fa-IR" dirty="0">
              <a:solidFill>
                <a:schemeClr val="tx1"/>
              </a:solidFill>
            </a:endParaRPr>
          </a:p>
          <a:p>
            <a:pPr marL="0" indent="0" algn="r" rtl="1">
              <a:buNone/>
            </a:pPr>
            <a:r>
              <a:rPr lang="fa-IR" dirty="0" smtClean="0">
                <a:solidFill>
                  <a:schemeClr val="tx1"/>
                </a:solidFill>
              </a:rPr>
              <a:t>تنظیم یک جانبه اهداف،نسبت غیرمتعادل قدرت،مشورت یکجانبه</a:t>
            </a:r>
          </a:p>
          <a:p>
            <a:pPr marL="0" indent="0" algn="r" rtl="1">
              <a:buNone/>
            </a:pPr>
            <a:r>
              <a:rPr lang="fa-IR" sz="2400" dirty="0" smtClean="0">
                <a:solidFill>
                  <a:schemeClr val="tx1"/>
                </a:solidFill>
              </a:rPr>
              <a:t>2.تغییر رقابتی:</a:t>
            </a:r>
          </a:p>
          <a:p>
            <a:pPr marL="0" indent="0" algn="r" rtl="1">
              <a:buNone/>
            </a:pPr>
            <a:r>
              <a:rPr lang="fa-IR" dirty="0" smtClean="0">
                <a:solidFill>
                  <a:schemeClr val="tx1"/>
                </a:solidFill>
              </a:rPr>
              <a:t>همانندسازی و چشم و هم چشمی</a:t>
            </a:r>
          </a:p>
          <a:p>
            <a:pPr marL="0" indent="0" algn="r" rtl="1">
              <a:buNone/>
            </a:pPr>
            <a:r>
              <a:rPr lang="fa-IR" sz="2400" dirty="0" smtClean="0">
                <a:solidFill>
                  <a:schemeClr val="tx1"/>
                </a:solidFill>
              </a:rPr>
              <a:t>3.تلقین:</a:t>
            </a:r>
          </a:p>
          <a:p>
            <a:pPr marL="0" indent="0" algn="r" rtl="1">
              <a:buNone/>
            </a:pPr>
            <a:r>
              <a:rPr lang="fa-IR" dirty="0" smtClean="0">
                <a:solidFill>
                  <a:schemeClr val="tx1"/>
                </a:solidFill>
              </a:rPr>
              <a:t>تنظیم متقابل اهداف،نسبت قدرت غیرمتعادل،قابل بررسی و مشاوره</a:t>
            </a:r>
          </a:p>
          <a:p>
            <a:pPr marL="0" indent="0" algn="r" rtl="1">
              <a:buNone/>
            </a:pPr>
            <a:r>
              <a:rPr lang="fa-IR" sz="2400" dirty="0" smtClean="0">
                <a:solidFill>
                  <a:schemeClr val="tx1"/>
                </a:solidFill>
              </a:rPr>
              <a:t>4.تغییر تعاملی:</a:t>
            </a:r>
          </a:p>
          <a:p>
            <a:pPr marL="0" indent="0" algn="r" rtl="1">
              <a:buNone/>
            </a:pPr>
            <a:r>
              <a:rPr lang="fa-IR" dirty="0" smtClean="0">
                <a:solidFill>
                  <a:schemeClr val="tx1"/>
                </a:solidFill>
              </a:rPr>
              <a:t>تنظیم متقابل اهداف،نسبت قدرت غیر متعادل،غیر مشاوره ای</a:t>
            </a:r>
          </a:p>
          <a:p>
            <a:pPr marL="0" indent="0" algn="r" rtl="1">
              <a:buNone/>
            </a:pPr>
            <a:r>
              <a:rPr lang="fa-IR" sz="2400" dirty="0" smtClean="0">
                <a:solidFill>
                  <a:schemeClr val="tx1"/>
                </a:solidFill>
              </a:rPr>
              <a:t>5.تغییر طبیعی</a:t>
            </a:r>
          </a:p>
          <a:p>
            <a:pPr marL="0" indent="0" algn="r" rtl="1">
              <a:buNone/>
            </a:pPr>
            <a:r>
              <a:rPr lang="fa-IR" dirty="0" smtClean="0">
                <a:solidFill>
                  <a:schemeClr val="tx1"/>
                </a:solidFill>
              </a:rPr>
              <a:t>دربرگیرنده ی وقایع و آفریده های خداوند   </a:t>
            </a:r>
            <a:r>
              <a:rPr lang="fa-IR" dirty="0" smtClean="0">
                <a:solidFill>
                  <a:schemeClr val="tx1"/>
                </a:solidFill>
                <a:latin typeface="Calibri" panose="020F0502020204030204" pitchFamily="34" charset="0"/>
              </a:rPr>
              <a:t>≠   تنظیم اهداف ومشاوره</a:t>
            </a:r>
            <a:endParaRPr lang="en-US" dirty="0">
              <a:solidFill>
                <a:schemeClr val="tx1"/>
              </a:solidFill>
            </a:endParaRPr>
          </a:p>
        </p:txBody>
      </p:sp>
    </p:spTree>
    <p:extLst>
      <p:ext uri="{BB962C8B-B14F-4D97-AF65-F5344CB8AC3E}">
        <p14:creationId xmlns:p14="http://schemas.microsoft.com/office/powerpoint/2010/main" val="6973472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47730"/>
            <a:ext cx="9601200" cy="5519670"/>
          </a:xfrm>
        </p:spPr>
        <p:txBody>
          <a:bodyPr>
            <a:normAutofit/>
          </a:bodyPr>
          <a:lstStyle/>
          <a:p>
            <a:pPr marL="0" indent="0" algn="r">
              <a:buNone/>
            </a:pPr>
            <a:r>
              <a:rPr lang="fa-IR" sz="2400" dirty="0" smtClean="0"/>
              <a:t>6.تغییر اجتماعی:</a:t>
            </a:r>
          </a:p>
          <a:p>
            <a:pPr marL="0" indent="0" algn="r">
              <a:buNone/>
            </a:pPr>
            <a:r>
              <a:rPr lang="fa-IR" dirty="0" smtClean="0"/>
              <a:t>پیروی از نیازهای گروه اجتماعی</a:t>
            </a:r>
          </a:p>
          <a:p>
            <a:pPr marL="0" indent="0" algn="r">
              <a:buNone/>
            </a:pPr>
            <a:r>
              <a:rPr lang="fa-IR" dirty="0" smtClean="0"/>
              <a:t>ارتباط مستقیم با تغییر تعاملی</a:t>
            </a:r>
          </a:p>
          <a:p>
            <a:pPr marL="0" indent="0" algn="r">
              <a:buNone/>
            </a:pPr>
            <a:r>
              <a:rPr lang="fa-IR" sz="2400" dirty="0" smtClean="0"/>
              <a:t>7.تغییر فن مدارانه:</a:t>
            </a:r>
          </a:p>
          <a:p>
            <a:pPr marL="0" indent="0" algn="r">
              <a:buNone/>
            </a:pPr>
            <a:r>
              <a:rPr lang="fa-IR" dirty="0" smtClean="0"/>
              <a:t>گردآوری و تفسیر داده ها</a:t>
            </a:r>
          </a:p>
          <a:p>
            <a:pPr marL="0" indent="0" algn="r">
              <a:buNone/>
            </a:pPr>
            <a:r>
              <a:rPr lang="fa-IR" dirty="0" smtClean="0"/>
              <a:t>یافته های قابل گزارش</a:t>
            </a:r>
            <a:r>
              <a:rPr lang="fa-IR" dirty="0" smtClean="0">
                <a:latin typeface="Calibri" panose="020F0502020204030204" pitchFamily="34" charset="0"/>
              </a:rPr>
              <a:t>←حاصل تجزیه و تحلیلی که تغییر به همراه آورده</a:t>
            </a:r>
          </a:p>
          <a:p>
            <a:pPr marL="0" indent="0" algn="r">
              <a:buNone/>
            </a:pPr>
            <a:r>
              <a:rPr lang="fa-IR" sz="2400" dirty="0" smtClean="0">
                <a:latin typeface="Calibri" panose="020F0502020204030204" pitchFamily="34" charset="0"/>
              </a:rPr>
              <a:t>8.تغییر برنامه ریزی شده:</a:t>
            </a:r>
          </a:p>
          <a:p>
            <a:pPr marL="0" indent="0" algn="r">
              <a:buNone/>
            </a:pPr>
            <a:r>
              <a:rPr lang="fa-IR" dirty="0" smtClean="0">
                <a:latin typeface="Calibri" panose="020F0502020204030204" pitchFamily="34" charset="0"/>
              </a:rPr>
              <a:t>تنظیم اهداف به صورت متقابل،میزان قدرت مساوی و مشاوره ای</a:t>
            </a:r>
            <a:endParaRPr lang="en-US" dirty="0"/>
          </a:p>
        </p:txBody>
      </p:sp>
    </p:spTree>
    <p:extLst>
      <p:ext uri="{BB962C8B-B14F-4D97-AF65-F5344CB8AC3E}">
        <p14:creationId xmlns:p14="http://schemas.microsoft.com/office/powerpoint/2010/main" val="11660436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58182958"/>
              </p:ext>
            </p:extLst>
          </p:nvPr>
        </p:nvGraphicFramePr>
        <p:xfrm>
          <a:off x="1732209" y="933719"/>
          <a:ext cx="9601200" cy="4607560"/>
        </p:xfrm>
        <a:graphic>
          <a:graphicData uri="http://schemas.openxmlformats.org/drawingml/2006/table">
            <a:tbl>
              <a:tblPr firstRow="1" bandRow="1">
                <a:tableStyleId>{5C22544A-7EE6-4342-B048-85BDC9FD1C3A}</a:tableStyleId>
              </a:tblPr>
              <a:tblGrid>
                <a:gridCol w="2400300"/>
                <a:gridCol w="2400300"/>
                <a:gridCol w="2400300"/>
                <a:gridCol w="2400300"/>
              </a:tblGrid>
              <a:tr h="370840">
                <a:tc gridSpan="4">
                  <a:txBody>
                    <a:bodyPr/>
                    <a:lstStyle/>
                    <a:p>
                      <a:r>
                        <a:rPr lang="fa-IR" sz="2000" dirty="0" smtClean="0">
                          <a:solidFill>
                            <a:schemeClr val="tx1"/>
                          </a:solidFill>
                        </a:rPr>
                        <a:t>مقایسه مراحل نظریه های تغییر برنامه ریزی شده                       </a:t>
                      </a:r>
                      <a:endParaRPr lang="en-US" sz="2000" dirty="0">
                        <a:solidFill>
                          <a:schemeClr val="tx1"/>
                        </a:solidFill>
                      </a:endParaRPr>
                    </a:p>
                  </a:txBody>
                  <a:tcPr>
                    <a:lnL w="12700" cmpd="sng">
                      <a:noFill/>
                    </a:lnL>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ap="flat" cmpd="sng" algn="ctr">
                      <a:noFill/>
                      <a:prstDash val="solid"/>
                      <a:round/>
                      <a:headEnd type="none" w="med" len="med"/>
                      <a:tailEnd type="none" w="med" len="med"/>
                    </a:lnL>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ap="flat" cmpd="sng" algn="ctr">
                      <a:noFill/>
                      <a:prstDash val="solid"/>
                      <a:round/>
                      <a:headEnd type="none" w="med" len="med"/>
                      <a:tailEnd type="none" w="med" len="med"/>
                    </a:lnL>
                  </a:tcPr>
                </a:tc>
                <a:tc hMerge="1">
                  <a:txBody>
                    <a:bodyPr/>
                    <a:lstStyle/>
                    <a:p>
                      <a:endParaRPr lang="en-US" dirty="0"/>
                    </a:p>
                  </a:txBody>
                  <a:tcPr/>
                </a:tc>
              </a:tr>
              <a:tr h="370840">
                <a:tc>
                  <a:txBody>
                    <a:bodyPr/>
                    <a:lstStyle/>
                    <a:p>
                      <a:r>
                        <a:rPr lang="fa-IR" dirty="0" smtClean="0"/>
                        <a:t>راجرز                        </a:t>
                      </a:r>
                      <a:endParaRPr lang="en-US" dirty="0"/>
                    </a:p>
                  </a:txBody>
                  <a:tcPr>
                    <a:lnT w="38100" cmpd="sng">
                      <a:noFill/>
                    </a:lnT>
                  </a:tcPr>
                </a:tc>
                <a:tc>
                  <a:txBody>
                    <a:bodyPr/>
                    <a:lstStyle/>
                    <a:p>
                      <a:r>
                        <a:rPr lang="fa-IR" dirty="0" smtClean="0"/>
                        <a:t>هاولاک                     </a:t>
                      </a:r>
                      <a:endParaRPr lang="en-US" dirty="0"/>
                    </a:p>
                  </a:txBody>
                  <a:tcPr>
                    <a:lnT w="38100" cmpd="sng">
                      <a:noFill/>
                    </a:lnT>
                  </a:tcPr>
                </a:tc>
                <a:tc>
                  <a:txBody>
                    <a:bodyPr/>
                    <a:lstStyle/>
                    <a:p>
                      <a:r>
                        <a:rPr lang="fa-IR" dirty="0" smtClean="0"/>
                        <a:t>لیپیت                       </a:t>
                      </a:r>
                      <a:endParaRPr lang="en-US" dirty="0"/>
                    </a:p>
                  </a:txBody>
                  <a:tcPr/>
                </a:tc>
                <a:tc>
                  <a:txBody>
                    <a:bodyPr/>
                    <a:lstStyle/>
                    <a:p>
                      <a:r>
                        <a:rPr lang="fa-IR" dirty="0" smtClean="0"/>
                        <a:t>لوین                         </a:t>
                      </a:r>
                      <a:endParaRPr lang="en-US" dirty="0"/>
                    </a:p>
                  </a:txBody>
                  <a:tcPr/>
                </a:tc>
              </a:tr>
              <a:tr h="370840">
                <a:tc>
                  <a:txBody>
                    <a:bodyPr/>
                    <a:lstStyle/>
                    <a:p>
                      <a:r>
                        <a:rPr lang="fa-IR" dirty="0" smtClean="0"/>
                        <a:t>  1.آگاهی </a:t>
                      </a:r>
                    </a:p>
                    <a:p>
                      <a:r>
                        <a:rPr lang="fa-IR" dirty="0" smtClean="0"/>
                        <a:t>2. تمایل</a:t>
                      </a:r>
                      <a:r>
                        <a:rPr lang="fa-IR" baseline="0" dirty="0" smtClean="0"/>
                        <a:t> </a:t>
                      </a:r>
                    </a:p>
                    <a:p>
                      <a:r>
                        <a:rPr lang="fa-IR" baseline="0" dirty="0" smtClean="0"/>
                        <a:t>3.ارزشیابی</a:t>
                      </a:r>
                      <a:endParaRPr lang="fa-IR" dirty="0" smtClean="0"/>
                    </a:p>
                  </a:txBody>
                  <a:tcPr/>
                </a:tc>
                <a:tc>
                  <a:txBody>
                    <a:bodyPr/>
                    <a:lstStyle/>
                    <a:p>
                      <a:r>
                        <a:rPr lang="fa-IR" dirty="0" smtClean="0"/>
                        <a:t>1.ایجاد یک ارتباط</a:t>
                      </a:r>
                    </a:p>
                    <a:p>
                      <a:r>
                        <a:rPr lang="fa-IR" dirty="0" smtClean="0"/>
                        <a:t>2.تشخیص</a:t>
                      </a:r>
                      <a:r>
                        <a:rPr lang="fa-IR" baseline="0" dirty="0" smtClean="0"/>
                        <a:t> مشکل</a:t>
                      </a:r>
                    </a:p>
                    <a:p>
                      <a:r>
                        <a:rPr lang="fa-IR" baseline="0" dirty="0" smtClean="0"/>
                        <a:t>3.کسب منابع مرتبط</a:t>
                      </a:r>
                      <a:endParaRPr lang="en-US" dirty="0"/>
                    </a:p>
                  </a:txBody>
                  <a:tcPr/>
                </a:tc>
                <a:tc>
                  <a:txBody>
                    <a:bodyPr/>
                    <a:lstStyle/>
                    <a:p>
                      <a:r>
                        <a:rPr lang="fa-IR" dirty="0" smtClean="0"/>
                        <a:t>    </a:t>
                      </a:r>
                      <a:r>
                        <a:rPr lang="fa-IR" baseline="0" dirty="0" smtClean="0"/>
                        <a:t>      1.تشخیص مشکل</a:t>
                      </a:r>
                    </a:p>
                    <a:p>
                      <a:r>
                        <a:rPr lang="fa-IR" baseline="0" dirty="0" smtClean="0"/>
                        <a:t>2.بررسی انگیزش و تمایل برای تغییر</a:t>
                      </a:r>
                    </a:p>
                    <a:p>
                      <a:r>
                        <a:rPr lang="fa-IR" baseline="0" dirty="0" smtClean="0"/>
                        <a:t>3.بررسی انگیزه و منابع عامل تغییر</a:t>
                      </a:r>
                    </a:p>
                  </a:txBody>
                  <a:tcPr/>
                </a:tc>
                <a:tc>
                  <a:txBody>
                    <a:bodyPr/>
                    <a:lstStyle/>
                    <a:p>
                      <a:r>
                        <a:rPr lang="fa-IR" dirty="0" smtClean="0"/>
                        <a:t>1.انجمادزدایی</a:t>
                      </a:r>
                      <a:endParaRPr lang="en-US" dirty="0"/>
                    </a:p>
                  </a:txBody>
                  <a:tcPr/>
                </a:tc>
              </a:tr>
              <a:tr h="370840">
                <a:tc>
                  <a:txBody>
                    <a:bodyPr/>
                    <a:lstStyle/>
                    <a:p>
                      <a:r>
                        <a:rPr lang="fa-IR" dirty="0" smtClean="0"/>
                        <a:t>4.آزمایش</a:t>
                      </a:r>
                      <a:endParaRPr lang="en-US" dirty="0"/>
                    </a:p>
                  </a:txBody>
                  <a:tcPr/>
                </a:tc>
                <a:tc>
                  <a:txBody>
                    <a:bodyPr/>
                    <a:lstStyle/>
                    <a:p>
                      <a:r>
                        <a:rPr lang="fa-IR" dirty="0" smtClean="0"/>
                        <a:t>4.انتخاب راه حل</a:t>
                      </a:r>
                    </a:p>
                    <a:p>
                      <a:r>
                        <a:rPr lang="fa-IR" dirty="0" smtClean="0"/>
                        <a:t>5.رسیدن به پذیرش</a:t>
                      </a:r>
                      <a:endParaRPr lang="en-US" dirty="0"/>
                    </a:p>
                  </a:txBody>
                  <a:tcPr/>
                </a:tc>
                <a:tc>
                  <a:txBody>
                    <a:bodyPr/>
                    <a:lstStyle/>
                    <a:p>
                      <a:r>
                        <a:rPr lang="fa-IR" dirty="0" smtClean="0"/>
                        <a:t>4.انتخاب</a:t>
                      </a:r>
                      <a:r>
                        <a:rPr lang="fa-IR" baseline="0" dirty="0" smtClean="0"/>
                        <a:t> هدف گام به گام قابل تغییر</a:t>
                      </a:r>
                    </a:p>
                    <a:p>
                      <a:r>
                        <a:rPr lang="fa-IR" baseline="0" dirty="0" smtClean="0"/>
                        <a:t>5.انتخاب نقش مناسب برای عامل تغییر</a:t>
                      </a:r>
                    </a:p>
                  </a:txBody>
                  <a:tcPr/>
                </a:tc>
                <a:tc>
                  <a:txBody>
                    <a:bodyPr/>
                    <a:lstStyle/>
                    <a:p>
                      <a:r>
                        <a:rPr lang="fa-IR" dirty="0" smtClean="0"/>
                        <a:t>2.حرکت</a:t>
                      </a:r>
                    </a:p>
                  </a:txBody>
                  <a:tcPr/>
                </a:tc>
              </a:tr>
              <a:tr h="370840">
                <a:tc>
                  <a:txBody>
                    <a:bodyPr/>
                    <a:lstStyle/>
                    <a:p>
                      <a:r>
                        <a:rPr lang="fa-IR" dirty="0" smtClean="0"/>
                        <a:t>5. پذیرش</a:t>
                      </a:r>
                      <a:endParaRPr lang="en-US" dirty="0"/>
                    </a:p>
                  </a:txBody>
                  <a:tcPr/>
                </a:tc>
                <a:tc>
                  <a:txBody>
                    <a:bodyPr/>
                    <a:lstStyle/>
                    <a:p>
                      <a:r>
                        <a:rPr lang="fa-IR" dirty="0" smtClean="0"/>
                        <a:t>6.تثبیت و شروع مجدد از خود</a:t>
                      </a:r>
                      <a:endParaRPr lang="en-US" dirty="0"/>
                    </a:p>
                  </a:txBody>
                  <a:tcPr/>
                </a:tc>
                <a:tc>
                  <a:txBody>
                    <a:bodyPr/>
                    <a:lstStyle/>
                    <a:p>
                      <a:r>
                        <a:rPr lang="fa-IR" dirty="0" smtClean="0"/>
                        <a:t>6.تثبیت تغییر</a:t>
                      </a:r>
                    </a:p>
                    <a:p>
                      <a:r>
                        <a:rPr lang="fa-IR" dirty="0" smtClean="0"/>
                        <a:t>7.پایان</a:t>
                      </a:r>
                      <a:r>
                        <a:rPr lang="fa-IR" baseline="0" dirty="0" smtClean="0"/>
                        <a:t> ارتباط یاری رساننده</a:t>
                      </a:r>
                      <a:endParaRPr lang="en-US" dirty="0"/>
                    </a:p>
                  </a:txBody>
                  <a:tcPr/>
                </a:tc>
                <a:tc>
                  <a:txBody>
                    <a:bodyPr/>
                    <a:lstStyle/>
                    <a:p>
                      <a:r>
                        <a:rPr lang="fa-IR" dirty="0" smtClean="0"/>
                        <a:t>3.انجمادد</a:t>
                      </a:r>
                      <a:r>
                        <a:rPr lang="fa-IR" baseline="0" dirty="0" smtClean="0"/>
                        <a:t> مجدد</a:t>
                      </a:r>
                      <a:endParaRPr lang="en-US" dirty="0"/>
                    </a:p>
                  </a:txBody>
                  <a:tcPr/>
                </a:tc>
              </a:tr>
            </a:tbl>
          </a:graphicData>
        </a:graphic>
      </p:graphicFrame>
    </p:spTree>
    <p:extLst>
      <p:ext uri="{BB962C8B-B14F-4D97-AF65-F5344CB8AC3E}">
        <p14:creationId xmlns:p14="http://schemas.microsoft.com/office/powerpoint/2010/main" val="3329096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45842" y="598867"/>
            <a:ext cx="9601200" cy="5853447"/>
          </a:xfrm>
        </p:spPr>
        <p:txBody>
          <a:bodyPr/>
          <a:lstStyle/>
          <a:p>
            <a:pPr marL="0" indent="0" algn="r">
              <a:buNone/>
            </a:pPr>
            <a:r>
              <a:rPr lang="fa-IR" sz="2800" dirty="0"/>
              <a:t>فرآیند تغییر</a:t>
            </a:r>
          </a:p>
          <a:p>
            <a:pPr marL="0" indent="0" algn="r">
              <a:buNone/>
            </a:pPr>
            <a:r>
              <a:rPr lang="fa-IR" dirty="0"/>
              <a:t>4 مرحله فرایند تغییر:</a:t>
            </a:r>
          </a:p>
          <a:p>
            <a:pPr marL="0" indent="0" algn="r">
              <a:buNone/>
            </a:pPr>
            <a:r>
              <a:rPr lang="fa-IR" dirty="0"/>
              <a:t>بررسی:</a:t>
            </a:r>
          </a:p>
          <a:p>
            <a:pPr marL="0" indent="0" algn="r">
              <a:buNone/>
            </a:pPr>
            <a:r>
              <a:rPr lang="fa-IR" dirty="0"/>
              <a:t>الف)شناسایی مسئله:تغییر باید به صورتی انجام گیرد که باعث کاهش فاصله وضعیت مطلوب و وضعیت واقعی شود.</a:t>
            </a:r>
          </a:p>
          <a:p>
            <a:pPr marL="0" indent="0" algn="r">
              <a:buNone/>
            </a:pPr>
            <a:r>
              <a:rPr lang="fa-IR" dirty="0"/>
              <a:t>ب)جمع آوری داده ها:این گام برای موفقیت نهایی تغییر برنامه ریزی شده حیاتی است.</a:t>
            </a:r>
          </a:p>
          <a:p>
            <a:pPr marL="0" indent="0" algn="r">
              <a:buNone/>
            </a:pPr>
            <a:r>
              <a:rPr lang="fa-IR" dirty="0"/>
              <a:t>ج)تحلیل اطلاعات:انواع اطلاعات و مقدار و منابع آن ها مهم هستند،اما باید تحلیل شوند.در غیر این صورت قابل استفاده نخواهد بود.</a:t>
            </a:r>
          </a:p>
          <a:p>
            <a:pPr marL="0" indent="0" algn="r">
              <a:buNone/>
            </a:pPr>
            <a:endParaRPr lang="fa-IR" dirty="0"/>
          </a:p>
          <a:p>
            <a:pPr marL="0" indent="0" algn="r">
              <a:buNone/>
            </a:pPr>
            <a:r>
              <a:rPr lang="fa-IR" dirty="0"/>
              <a:t>برنامه ریزی:</a:t>
            </a:r>
          </a:p>
          <a:p>
            <a:pPr marL="0" indent="0" algn="r">
              <a:buNone/>
            </a:pPr>
            <a:r>
              <a:rPr lang="fa-IR" dirty="0"/>
              <a:t>تغییر توسط چه کسی،چگونه و چه وقت ایجاد می شود.</a:t>
            </a:r>
          </a:p>
          <a:p>
            <a:pPr marL="0" indent="0" algn="r">
              <a:buNone/>
            </a:pPr>
            <a:r>
              <a:rPr lang="fa-IR" dirty="0"/>
              <a:t>این مسئله گامی اساسی است واعضا باید مشارکت داشته باشند.</a:t>
            </a:r>
          </a:p>
        </p:txBody>
      </p:sp>
    </p:spTree>
    <p:extLst>
      <p:ext uri="{BB962C8B-B14F-4D97-AF65-F5344CB8AC3E}">
        <p14:creationId xmlns:p14="http://schemas.microsoft.com/office/powerpoint/2010/main" val="11920330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2964" y="637503"/>
            <a:ext cx="9601200" cy="5776175"/>
          </a:xfrm>
        </p:spPr>
        <p:txBody>
          <a:bodyPr/>
          <a:lstStyle/>
          <a:p>
            <a:pPr marL="0" indent="0" algn="r">
              <a:buNone/>
            </a:pPr>
            <a:r>
              <a:rPr lang="fa-IR" dirty="0"/>
              <a:t>اجرا:</a:t>
            </a:r>
          </a:p>
          <a:p>
            <a:pPr marL="0" indent="0" algn="r">
              <a:buNone/>
            </a:pPr>
            <a:r>
              <a:rPr lang="fa-IR" dirty="0"/>
              <a:t>برنامه ها اجرا می شوند.عامل تغییر جوی حمایتی ایجاد میکند و بر مقاومت ها غلبه می کند.</a:t>
            </a:r>
          </a:p>
          <a:p>
            <a:pPr marL="0" indent="0" algn="r">
              <a:buNone/>
            </a:pPr>
            <a:r>
              <a:rPr lang="fa-IR" dirty="0"/>
              <a:t>الف)روش های تغییر افراد:مهم ترین روش تغییر احساس، نگرش و ارزش های آنها دادن اطلاعات است.</a:t>
            </a:r>
          </a:p>
          <a:p>
            <a:pPr marL="0" indent="0" algn="r">
              <a:buNone/>
            </a:pPr>
            <a:r>
              <a:rPr lang="fa-IR" dirty="0"/>
              <a:t>ب)روش های تغییر گروه:بیشترین تاثیر زمانی است که اعضای گروه مسائل مهم را مورد بحث قرار دهند.افرادی که تغییر روی آن ها بیشنر تاثیر می گذارد بیشتر مشارکت کنند باعث پذیرش بیشتر تغییر می شود.</a:t>
            </a:r>
          </a:p>
          <a:p>
            <a:pPr marL="0" indent="0" algn="r">
              <a:buNone/>
            </a:pPr>
            <a:endParaRPr lang="fa-IR" dirty="0"/>
          </a:p>
          <a:p>
            <a:pPr marL="0" indent="0" algn="r">
              <a:buNone/>
            </a:pPr>
            <a:r>
              <a:rPr lang="fa-IR" dirty="0"/>
              <a:t>ارزشیابی:</a:t>
            </a:r>
          </a:p>
          <a:p>
            <a:pPr marL="0" indent="0" algn="r">
              <a:buNone/>
            </a:pPr>
            <a:r>
              <a:rPr lang="fa-IR" dirty="0"/>
              <a:t>اثربخشی تغییر ارزشابی میشود.</a:t>
            </a:r>
          </a:p>
          <a:p>
            <a:pPr marL="0" indent="0" algn="r">
              <a:buNone/>
            </a:pPr>
            <a:endParaRPr lang="en-US" dirty="0"/>
          </a:p>
        </p:txBody>
      </p:sp>
    </p:spTree>
    <p:extLst>
      <p:ext uri="{BB962C8B-B14F-4D97-AF65-F5344CB8AC3E}">
        <p14:creationId xmlns:p14="http://schemas.microsoft.com/office/powerpoint/2010/main" val="37169300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2963" y="573110"/>
            <a:ext cx="9601200" cy="5982236"/>
          </a:xfrm>
        </p:spPr>
        <p:txBody>
          <a:bodyPr/>
          <a:lstStyle/>
          <a:p>
            <a:pPr marL="0" indent="0" algn="r">
              <a:buNone/>
            </a:pPr>
            <a:r>
              <a:rPr lang="fa-IR" sz="2800" dirty="0"/>
              <a:t>مقاومت در برابر تغییر </a:t>
            </a:r>
          </a:p>
          <a:p>
            <a:pPr marL="0" indent="0" algn="r">
              <a:buNone/>
            </a:pPr>
            <a:endParaRPr lang="fa-IR" dirty="0"/>
          </a:p>
          <a:p>
            <a:pPr marL="0" indent="0" algn="r">
              <a:buNone/>
            </a:pPr>
            <a:r>
              <a:rPr lang="fa-IR" dirty="0"/>
              <a:t>6 واکنش در برابر تغییر از دیدگاه راجرز:</a:t>
            </a:r>
          </a:p>
          <a:p>
            <a:pPr marL="457200" indent="-457200" algn="r" rtl="1">
              <a:buFont typeface="+mj-lt"/>
              <a:buAutoNum type="arabicParenR"/>
            </a:pPr>
            <a:r>
              <a:rPr lang="fa-IR" dirty="0"/>
              <a:t>نوآور ها از ایجاد تغییر کامیاب می شوند</a:t>
            </a:r>
          </a:p>
          <a:p>
            <a:pPr marL="457200" indent="-457200" algn="r" rtl="1">
              <a:buFont typeface="+mj-lt"/>
              <a:buAutoNum type="arabicParenR"/>
            </a:pPr>
            <a:r>
              <a:rPr lang="fa-IR" dirty="0"/>
              <a:t>طرفداری ریشه ای کمتر است ولی پذیرفتگان اولیه هنوز گیرنده تغییر هستند</a:t>
            </a:r>
          </a:p>
          <a:p>
            <a:pPr marL="457200" indent="-457200" algn="r" rtl="1">
              <a:buFont typeface="+mj-lt"/>
              <a:buAutoNum type="arabicParenR"/>
            </a:pPr>
            <a:r>
              <a:rPr lang="fa-IR" dirty="0"/>
              <a:t>در ابتدا اکثریت موقعیت موجود را می پذیرند اما ناچارا تغییر را می پذیرند</a:t>
            </a:r>
          </a:p>
          <a:p>
            <a:pPr marL="457200" indent="-457200" algn="r" rtl="1">
              <a:buFont typeface="+mj-lt"/>
              <a:buAutoNum type="arabicParenR"/>
            </a:pPr>
            <a:r>
              <a:rPr lang="fa-IR" dirty="0"/>
              <a:t>تا مدت زیادی مقاومت در مقابل تغییر وجود دارد و افراد مقاوم در آخر تغییر را می پذیرند</a:t>
            </a:r>
          </a:p>
          <a:p>
            <a:pPr marL="457200" indent="-457200" algn="r" rtl="1">
              <a:buFont typeface="+mj-lt"/>
              <a:buAutoNum type="arabicParenR"/>
            </a:pPr>
            <a:r>
              <a:rPr lang="fa-IR" dirty="0"/>
              <a:t>برخی افراد از تغییر تنفر دارند</a:t>
            </a:r>
          </a:p>
          <a:p>
            <a:pPr marL="457200" indent="-457200" algn="r" rtl="1">
              <a:buFont typeface="+mj-lt"/>
              <a:buAutoNum type="arabicParenR"/>
            </a:pPr>
            <a:r>
              <a:rPr lang="fa-IR" dirty="0"/>
              <a:t>برخی مخالفین ممکن است دست به اقدامات مخرب بزنند</a:t>
            </a:r>
          </a:p>
        </p:txBody>
      </p:sp>
    </p:spTree>
    <p:extLst>
      <p:ext uri="{BB962C8B-B14F-4D97-AF65-F5344CB8AC3E}">
        <p14:creationId xmlns:p14="http://schemas.microsoft.com/office/powerpoint/2010/main" val="8018205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7206" y="624625"/>
            <a:ext cx="9601200" cy="5827690"/>
          </a:xfrm>
        </p:spPr>
        <p:txBody>
          <a:bodyPr/>
          <a:lstStyle/>
          <a:p>
            <a:pPr marL="0" indent="0" algn="r">
              <a:buNone/>
            </a:pPr>
            <a:r>
              <a:rPr lang="fa-IR" sz="2800" dirty="0"/>
              <a:t>چرا مقاومت به تغییر قابل انتظار است</a:t>
            </a:r>
          </a:p>
          <a:p>
            <a:pPr marL="0" indent="0" algn="r">
              <a:buNone/>
            </a:pPr>
            <a:endParaRPr lang="fa-IR" dirty="0"/>
          </a:p>
          <a:p>
            <a:pPr marL="457200" indent="-457200" algn="r" rtl="1">
              <a:buFont typeface="+mj-lt"/>
              <a:buAutoNum type="arabicParenR"/>
            </a:pPr>
            <a:r>
              <a:rPr lang="fa-IR" dirty="0"/>
              <a:t>کمبود صداقت </a:t>
            </a:r>
          </a:p>
          <a:p>
            <a:pPr marL="457200" indent="-457200" algn="r" rtl="1">
              <a:buFont typeface="+mj-lt"/>
              <a:buAutoNum type="arabicParenR"/>
            </a:pPr>
            <a:r>
              <a:rPr lang="fa-IR" dirty="0"/>
              <a:t>علاقه وافر به وضعیت کنونی</a:t>
            </a:r>
          </a:p>
          <a:p>
            <a:pPr marL="457200" indent="-457200" algn="r" rtl="1">
              <a:buFont typeface="+mj-lt"/>
              <a:buAutoNum type="arabicParenR"/>
            </a:pPr>
            <a:r>
              <a:rPr lang="fa-IR" dirty="0"/>
              <a:t>ترس از شکست</a:t>
            </a:r>
          </a:p>
          <a:p>
            <a:pPr marL="457200" indent="-457200" algn="r" rtl="1">
              <a:buFont typeface="+mj-lt"/>
              <a:buAutoNum type="arabicParenR"/>
            </a:pPr>
            <a:r>
              <a:rPr lang="fa-IR" dirty="0"/>
              <a:t>سوء درک از تغییر</a:t>
            </a:r>
          </a:p>
          <a:p>
            <a:pPr marL="457200" indent="-457200" algn="r" rtl="1">
              <a:buFont typeface="+mj-lt"/>
              <a:buAutoNum type="arabicParenR"/>
            </a:pPr>
            <a:r>
              <a:rPr lang="fa-IR" dirty="0"/>
              <a:t>اعتقاد به اینکه تغیر غیر ضروری است </a:t>
            </a:r>
          </a:p>
          <a:p>
            <a:pPr marL="457200" indent="-457200" algn="r" rtl="1">
              <a:buFont typeface="+mj-lt"/>
              <a:buAutoNum type="arabicParenR"/>
            </a:pPr>
            <a:r>
              <a:rPr lang="fa-IR" dirty="0"/>
              <a:t>ترس از نتیجه تغییر به بدتر شدن وضع</a:t>
            </a:r>
          </a:p>
          <a:p>
            <a:pPr marL="457200" indent="-457200" algn="r" rtl="1">
              <a:buFont typeface="+mj-lt"/>
              <a:buAutoNum type="arabicParenR"/>
            </a:pPr>
            <a:r>
              <a:rPr lang="fa-IR" dirty="0"/>
              <a:t>ترس از نداشتن مهارت</a:t>
            </a:r>
          </a:p>
          <a:p>
            <a:pPr marL="457200" indent="-457200" algn="r" rtl="1">
              <a:buFont typeface="+mj-lt"/>
              <a:buAutoNum type="arabicParenR"/>
            </a:pPr>
            <a:r>
              <a:rPr lang="fa-IR" dirty="0"/>
              <a:t>برهم خوردن ارتباطات</a:t>
            </a:r>
          </a:p>
          <a:p>
            <a:pPr marL="457200" indent="-457200" algn="r" rtl="1">
              <a:buFont typeface="+mj-lt"/>
              <a:buAutoNum type="arabicParenR"/>
            </a:pPr>
            <a:r>
              <a:rPr lang="fa-IR" dirty="0"/>
              <a:t>تنفر از فرد مسئول</a:t>
            </a:r>
          </a:p>
          <a:p>
            <a:pPr marL="0" indent="0" algn="r">
              <a:buNone/>
            </a:pPr>
            <a:endParaRPr lang="en-US" dirty="0"/>
          </a:p>
        </p:txBody>
      </p:sp>
    </p:spTree>
    <p:extLst>
      <p:ext uri="{BB962C8B-B14F-4D97-AF65-F5344CB8AC3E}">
        <p14:creationId xmlns:p14="http://schemas.microsoft.com/office/powerpoint/2010/main" val="390483180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714778"/>
            <a:ext cx="9601200" cy="5686022"/>
          </a:xfrm>
        </p:spPr>
        <p:txBody>
          <a:bodyPr>
            <a:normAutofit lnSpcReduction="10000"/>
          </a:bodyPr>
          <a:lstStyle/>
          <a:p>
            <a:pPr marL="0" indent="0" algn="r">
              <a:buNone/>
            </a:pPr>
            <a:r>
              <a:rPr lang="fa-IR" dirty="0"/>
              <a:t>عامل تغییر،باید مقاومت را پیش بینی و مورد جست و جو قرار دهد و جست و جوی علائم غیر کلامی مقاومت ضروری است.</a:t>
            </a:r>
          </a:p>
          <a:p>
            <a:pPr marL="0" indent="0" algn="r">
              <a:buNone/>
            </a:pPr>
            <a:r>
              <a:rPr lang="fa-IR" dirty="0"/>
              <a:t>مقاومت هم جنبه مثبت دارد هم جنبه منفی.به عنوان مثال مقاومت می تواند موجب شود تا عامل تغییر،دلیل تغییر و نیاز به آن را واضح تر کند و هم می تواند به مرحله اجرا کشانده شود و انرژی عاملین تغییر،در اثر برخورد با مقاومت ها هدر برود.</a:t>
            </a:r>
          </a:p>
          <a:p>
            <a:pPr marL="0" indent="0" algn="r">
              <a:buNone/>
            </a:pPr>
            <a:endParaRPr lang="fa-IR" dirty="0"/>
          </a:p>
          <a:p>
            <a:pPr marL="0" indent="0" algn="r">
              <a:buNone/>
            </a:pPr>
            <a:r>
              <a:rPr lang="fa-IR" dirty="0"/>
              <a:t>اجرای فرایند تغییر به روش حل مسئله و راهنمایی های زیر کارساز است:</a:t>
            </a:r>
          </a:p>
          <a:p>
            <a:pPr algn="r" rtl="1">
              <a:buFont typeface="Wingdings" panose="05000000000000000000" pitchFamily="2" charset="2"/>
              <a:buChar char="ü"/>
            </a:pPr>
            <a:r>
              <a:rPr lang="fa-IR" dirty="0"/>
              <a:t>ارتباط و مکاتبه با افرادی که مخالف تغییر هستند</a:t>
            </a:r>
          </a:p>
          <a:p>
            <a:pPr algn="r" rtl="1">
              <a:buFont typeface="Wingdings" panose="05000000000000000000" pitchFamily="2" charset="2"/>
              <a:buChar char="ü"/>
            </a:pPr>
            <a:r>
              <a:rPr lang="fa-IR" dirty="0"/>
              <a:t>پیدا کردن ریشه و دلیل مخالفت آن ها</a:t>
            </a:r>
          </a:p>
          <a:p>
            <a:pPr algn="r" rtl="1">
              <a:buFont typeface="Wingdings" panose="05000000000000000000" pitchFamily="2" charset="2"/>
              <a:buChar char="ü"/>
            </a:pPr>
            <a:r>
              <a:rPr lang="fa-IR" dirty="0"/>
              <a:t>واضح کردن آنچه باید باقی بماند</a:t>
            </a:r>
          </a:p>
          <a:p>
            <a:pPr algn="r" rtl="1">
              <a:buFont typeface="Wingdings" panose="05000000000000000000" pitchFamily="2" charset="2"/>
              <a:buChar char="ü"/>
            </a:pPr>
            <a:r>
              <a:rPr lang="fa-IR" dirty="0"/>
              <a:t>ارائه پیامد های منفی مقاومت</a:t>
            </a:r>
          </a:p>
          <a:p>
            <a:pPr algn="r" rtl="1">
              <a:buFont typeface="Wingdings" panose="05000000000000000000" pitchFamily="2" charset="2"/>
              <a:buChar char="ü"/>
            </a:pPr>
            <a:r>
              <a:rPr lang="fa-IR" dirty="0"/>
              <a:t>مورد تاکید قرار دادن پیامد های مثبت تغییر</a:t>
            </a:r>
          </a:p>
          <a:p>
            <a:pPr algn="r" rtl="1">
              <a:buFont typeface="Wingdings" panose="05000000000000000000" pitchFamily="2" charset="2"/>
              <a:buChar char="ü"/>
            </a:pPr>
            <a:r>
              <a:rPr lang="fa-IR" dirty="0"/>
              <a:t>روبه رو کردن افراد حمایت کننده از تغییر با افراد مقاوم به تغییر</a:t>
            </a:r>
          </a:p>
          <a:p>
            <a:pPr algn="r" rtl="1">
              <a:buFont typeface="Wingdings" panose="05000000000000000000" pitchFamily="2" charset="2"/>
              <a:buChar char="ü"/>
            </a:pPr>
            <a:r>
              <a:rPr lang="fa-IR" dirty="0"/>
              <a:t>فراهم کردن جوی حمایتی و حاکی از صداقت</a:t>
            </a:r>
          </a:p>
          <a:p>
            <a:pPr algn="r" rtl="1">
              <a:buFont typeface="Wingdings" panose="05000000000000000000" pitchFamily="2" charset="2"/>
              <a:buChar char="ü"/>
            </a:pPr>
            <a:r>
              <a:rPr lang="fa-IR" dirty="0"/>
              <a:t>متحرف کردن توجه افراد با ایجاد حساسیت های مختلف</a:t>
            </a:r>
          </a:p>
        </p:txBody>
      </p:sp>
    </p:spTree>
    <p:extLst>
      <p:ext uri="{BB962C8B-B14F-4D97-AF65-F5344CB8AC3E}">
        <p14:creationId xmlns:p14="http://schemas.microsoft.com/office/powerpoint/2010/main" val="15703863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2963" y="508716"/>
            <a:ext cx="9601200" cy="6046630"/>
          </a:xfrm>
        </p:spPr>
        <p:txBody>
          <a:bodyPr/>
          <a:lstStyle/>
          <a:p>
            <a:pPr marL="0" indent="0" algn="r">
              <a:buNone/>
            </a:pPr>
            <a:r>
              <a:rPr lang="fa-IR" sz="2800" dirty="0"/>
              <a:t>راهبردهای غلبه بر موانع تغییر:</a:t>
            </a:r>
          </a:p>
          <a:p>
            <a:pPr marL="0" indent="0" algn="r">
              <a:buNone/>
            </a:pPr>
            <a:endParaRPr lang="fa-IR" dirty="0"/>
          </a:p>
          <a:p>
            <a:pPr algn="r" rtl="1">
              <a:buFont typeface="Wingdings" panose="05000000000000000000" pitchFamily="2" charset="2"/>
              <a:buChar char="ü"/>
            </a:pPr>
            <a:r>
              <a:rPr lang="fa-IR" dirty="0"/>
              <a:t>جمع آوری و تحلیل اطلاعات</a:t>
            </a:r>
          </a:p>
          <a:p>
            <a:pPr algn="r" rtl="1">
              <a:buFont typeface="Wingdings" panose="05000000000000000000" pitchFamily="2" charset="2"/>
              <a:buChar char="ü"/>
            </a:pPr>
            <a:r>
              <a:rPr lang="fa-IR" dirty="0"/>
              <a:t>آمادگی جهت برنامه ریزی صحیح</a:t>
            </a:r>
          </a:p>
          <a:p>
            <a:pPr algn="r" rtl="1">
              <a:buFont typeface="Wingdings" panose="05000000000000000000" pitchFamily="2" charset="2"/>
              <a:buChar char="ü"/>
            </a:pPr>
            <a:r>
              <a:rPr lang="fa-IR" dirty="0"/>
              <a:t>آموزش و تعلیم</a:t>
            </a:r>
          </a:p>
          <a:p>
            <a:pPr algn="r" rtl="1">
              <a:buFont typeface="Wingdings" panose="05000000000000000000" pitchFamily="2" charset="2"/>
              <a:buChar char="ü"/>
            </a:pPr>
            <a:r>
              <a:rPr lang="fa-IR" dirty="0"/>
              <a:t>پاداش</a:t>
            </a:r>
          </a:p>
          <a:p>
            <a:pPr algn="r" rtl="1">
              <a:buFont typeface="Wingdings" panose="05000000000000000000" pitchFamily="2" charset="2"/>
              <a:buChar char="ü"/>
            </a:pPr>
            <a:r>
              <a:rPr lang="fa-IR" dirty="0"/>
              <a:t>استفاده از گروه ها به عنوان عوامل تغییر</a:t>
            </a:r>
          </a:p>
          <a:p>
            <a:pPr algn="r" rtl="1">
              <a:buFont typeface="Wingdings" panose="05000000000000000000" pitchFamily="2" charset="2"/>
              <a:buChar char="ü"/>
            </a:pPr>
            <a:r>
              <a:rPr lang="fa-IR" dirty="0"/>
              <a:t>ارتباطات</a:t>
            </a:r>
          </a:p>
          <a:p>
            <a:pPr algn="r" rtl="1">
              <a:buFont typeface="Wingdings" panose="05000000000000000000" pitchFamily="2" charset="2"/>
              <a:buChar char="ü"/>
            </a:pPr>
            <a:r>
              <a:rPr lang="fa-IR" dirty="0"/>
              <a:t>توجه به محیط سازمانی</a:t>
            </a:r>
          </a:p>
          <a:p>
            <a:pPr algn="r" rtl="1">
              <a:buFont typeface="Wingdings" panose="05000000000000000000" pitchFamily="2" charset="2"/>
              <a:buChar char="ü"/>
            </a:pPr>
            <a:r>
              <a:rPr lang="fa-IR" dirty="0"/>
              <a:t>پیش بینی نارسایی های بالقوه و مدیریت تغییر</a:t>
            </a:r>
          </a:p>
          <a:p>
            <a:pPr marL="0" indent="0" algn="r">
              <a:buNone/>
            </a:pPr>
            <a:endParaRPr lang="en-US" dirty="0"/>
          </a:p>
        </p:txBody>
      </p:sp>
    </p:spTree>
    <p:extLst>
      <p:ext uri="{BB962C8B-B14F-4D97-AF65-F5344CB8AC3E}">
        <p14:creationId xmlns:p14="http://schemas.microsoft.com/office/powerpoint/2010/main" val="265524720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66669"/>
            <a:ext cx="9601200" cy="5666705"/>
          </a:xfrm>
        </p:spPr>
        <p:txBody>
          <a:bodyPr/>
          <a:lstStyle/>
          <a:p>
            <a:pPr marL="0" indent="0" algn="r">
              <a:buNone/>
            </a:pPr>
            <a:r>
              <a:rPr lang="fa-IR" sz="2800" dirty="0"/>
              <a:t>خصوصیات عاملین موفق تغییر:</a:t>
            </a:r>
          </a:p>
          <a:p>
            <a:pPr marL="0" indent="0" algn="r">
              <a:buNone/>
            </a:pPr>
            <a:endParaRPr lang="fa-IR" dirty="0"/>
          </a:p>
          <a:p>
            <a:pPr algn="r" rtl="1">
              <a:buFont typeface="Wingdings" panose="05000000000000000000" pitchFamily="2" charset="2"/>
              <a:buChar char="ü"/>
            </a:pPr>
            <a:r>
              <a:rPr lang="fa-IR" dirty="0"/>
              <a:t>توانایی ترکیب ایده ها از منابع مختلف</a:t>
            </a:r>
          </a:p>
          <a:p>
            <a:pPr algn="r" rtl="1">
              <a:buFont typeface="Wingdings" panose="05000000000000000000" pitchFamily="2" charset="2"/>
              <a:buChar char="ü"/>
            </a:pPr>
            <a:r>
              <a:rPr lang="fa-IR" dirty="0"/>
              <a:t>توانایی انرژی دادن به دیگران </a:t>
            </a:r>
          </a:p>
          <a:p>
            <a:pPr algn="r" rtl="1">
              <a:buFont typeface="Wingdings" panose="05000000000000000000" pitchFamily="2" charset="2"/>
              <a:buChar char="ü"/>
            </a:pPr>
            <a:r>
              <a:rPr lang="fa-IR" dirty="0"/>
              <a:t>مهارت در ارتباطات انسانی</a:t>
            </a:r>
          </a:p>
          <a:p>
            <a:pPr algn="r" rtl="1">
              <a:buFont typeface="Wingdings" panose="05000000000000000000" pitchFamily="2" charset="2"/>
              <a:buChar char="ü"/>
            </a:pPr>
            <a:r>
              <a:rPr lang="fa-IR" dirty="0"/>
              <a:t>ترکیب و یکپارچه کردنه افکار</a:t>
            </a:r>
          </a:p>
          <a:p>
            <a:pPr algn="r" rtl="1">
              <a:buFont typeface="Wingdings" panose="05000000000000000000" pitchFamily="2" charset="2"/>
              <a:buChar char="ü"/>
            </a:pPr>
            <a:r>
              <a:rPr lang="fa-IR" dirty="0"/>
              <a:t>انعطاف پذیری کافی برای اصلاح ایده ها</a:t>
            </a:r>
          </a:p>
          <a:p>
            <a:pPr algn="r" rtl="1">
              <a:buFont typeface="Wingdings" panose="05000000000000000000" pitchFamily="2" charset="2"/>
              <a:buChar char="ü"/>
            </a:pPr>
            <a:r>
              <a:rPr lang="fa-IR" dirty="0"/>
              <a:t>اطمینان و تمایلی که به آسانی از دست نمی رود</a:t>
            </a:r>
          </a:p>
          <a:p>
            <a:pPr algn="r" rtl="1">
              <a:buFont typeface="Wingdings" panose="05000000000000000000" pitchFamily="2" charset="2"/>
              <a:buChar char="ü"/>
            </a:pPr>
            <a:r>
              <a:rPr lang="fa-IR" dirty="0"/>
              <a:t>افکار واقعی </a:t>
            </a:r>
          </a:p>
          <a:p>
            <a:pPr algn="r" rtl="1">
              <a:buFont typeface="Wingdings" panose="05000000000000000000" pitchFamily="2" charset="2"/>
              <a:buChar char="ü"/>
            </a:pPr>
            <a:r>
              <a:rPr lang="fa-IR" dirty="0"/>
              <a:t>توانایی فرونشاندن صحیح مقاومت ها </a:t>
            </a:r>
          </a:p>
          <a:p>
            <a:pPr algn="r" rtl="1">
              <a:buFont typeface="Wingdings" panose="05000000000000000000" pitchFamily="2" charset="2"/>
              <a:buChar char="ü"/>
            </a:pPr>
            <a:r>
              <a:rPr lang="fa-IR" dirty="0"/>
              <a:t>برای تغییر یک سیستم،انرژی مورد نیاز است و قدرت منبع اصلی انرژی است و انواع مختلفی دارد</a:t>
            </a:r>
          </a:p>
          <a:p>
            <a:pPr algn="r" rtl="1">
              <a:buFont typeface="Wingdings" panose="05000000000000000000" pitchFamily="2" charset="2"/>
              <a:buChar char="ü"/>
            </a:pPr>
            <a:r>
              <a:rPr lang="fa-IR" dirty="0"/>
              <a:t>برای دستیابی به قدرت مطلوب راهبردهای زیر را می توان به کار برد:</a:t>
            </a:r>
          </a:p>
          <a:p>
            <a:pPr marL="0" indent="0" algn="r">
              <a:buNone/>
            </a:pPr>
            <a:endParaRPr lang="en-US" dirty="0"/>
          </a:p>
        </p:txBody>
      </p:sp>
    </p:spTree>
    <p:extLst>
      <p:ext uri="{BB962C8B-B14F-4D97-AF65-F5344CB8AC3E}">
        <p14:creationId xmlns:p14="http://schemas.microsoft.com/office/powerpoint/2010/main" val="145971557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4479" y="611746"/>
            <a:ext cx="9601200" cy="5814812"/>
          </a:xfrm>
        </p:spPr>
        <p:txBody>
          <a:bodyPr/>
          <a:lstStyle/>
          <a:p>
            <a:pPr algn="r" rtl="1">
              <a:buFont typeface="Wingdings" panose="05000000000000000000" pitchFamily="2" charset="2"/>
              <a:buChar char="ü"/>
            </a:pPr>
            <a:r>
              <a:rPr lang="fa-IR" dirty="0"/>
              <a:t>تحلیل نمودار سازمانی و دانستن خطوط اختیار رسمی و غیر رسمی</a:t>
            </a:r>
          </a:p>
          <a:p>
            <a:pPr algn="r" rtl="1">
              <a:buFont typeface="Wingdings" panose="05000000000000000000" pitchFamily="2" charset="2"/>
              <a:buChar char="ü"/>
            </a:pPr>
            <a:r>
              <a:rPr lang="fa-IR" dirty="0"/>
              <a:t>تعیین افراد کلیدی که تحت تاثیر تغییر هستند</a:t>
            </a:r>
          </a:p>
          <a:p>
            <a:pPr algn="r" rtl="1">
              <a:buFont typeface="Wingdings" panose="05000000000000000000" pitchFamily="2" charset="2"/>
              <a:buChar char="ü"/>
            </a:pPr>
            <a:r>
              <a:rPr lang="fa-IR" dirty="0"/>
              <a:t>دانش درمورد افکار کلیدی</a:t>
            </a:r>
          </a:p>
          <a:p>
            <a:pPr algn="r" rtl="1">
              <a:buFont typeface="Wingdings" panose="05000000000000000000" pitchFamily="2" charset="2"/>
              <a:buChar char="ü"/>
            </a:pPr>
            <a:r>
              <a:rPr lang="fa-IR" dirty="0"/>
              <a:t>ایجاد جو حمایتی قبل از شروع تغییر</a:t>
            </a:r>
          </a:p>
          <a:p>
            <a:pPr marL="0" indent="0" algn="r">
              <a:buNone/>
            </a:pPr>
            <a:endParaRPr lang="en-US" dirty="0"/>
          </a:p>
        </p:txBody>
      </p:sp>
    </p:spTree>
    <p:extLst>
      <p:ext uri="{BB962C8B-B14F-4D97-AF65-F5344CB8AC3E}">
        <p14:creationId xmlns:p14="http://schemas.microsoft.com/office/powerpoint/2010/main" val="1793216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384</TotalTime>
  <Words>4654</Words>
  <Application>Microsoft Office PowerPoint</Application>
  <PresentationFormat>Custom</PresentationFormat>
  <Paragraphs>469</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Crop</vt:lpstr>
      <vt:lpstr>بسم الله الرحمن الرحیم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Princess</dc:creator>
  <cp:lastModifiedBy>Windows User</cp:lastModifiedBy>
  <cp:revision>57</cp:revision>
  <dcterms:created xsi:type="dcterms:W3CDTF">2019-04-14T17:55:45Z</dcterms:created>
  <dcterms:modified xsi:type="dcterms:W3CDTF">2020-05-01T15:47:33Z</dcterms:modified>
</cp:coreProperties>
</file>