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notesMasterIdLst>
    <p:notesMasterId r:id="rId51"/>
  </p:notesMasterIdLst>
  <p:sldIdLst>
    <p:sldId id="276"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7" r:id="rId23"/>
    <p:sldId id="278" r:id="rId24"/>
    <p:sldId id="279" r:id="rId25"/>
    <p:sldId id="280" r:id="rId26"/>
    <p:sldId id="281" r:id="rId27"/>
    <p:sldId id="282" r:id="rId28"/>
    <p:sldId id="283" r:id="rId29"/>
    <p:sldId id="284"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960" y="21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47276AC-5E60-4FF4-9FB7-C3153398CAB2}" type="datetimeFigureOut">
              <a:rPr lang="en-US" smtClean="0"/>
              <a:pPr/>
              <a:t>8/26/2023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D37FF23-74EB-4985-B7EC-258009505843}" type="slidenum">
              <a:rPr lang="en-US" smtClean="0"/>
              <a:pPr/>
              <a:t>‹#›</a:t>
            </a:fld>
            <a:endParaRPr lang="en-US"/>
          </a:p>
        </p:txBody>
      </p:sp>
    </p:spTree>
    <p:extLst>
      <p:ext uri="{BB962C8B-B14F-4D97-AF65-F5344CB8AC3E}">
        <p14:creationId xmlns:p14="http://schemas.microsoft.com/office/powerpoint/2010/main" val="13645339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D37FF23-74EB-4985-B7EC-258009505843}" type="slidenum">
              <a:rPr lang="en-US" smtClean="0"/>
              <a:pPr/>
              <a:t>7</a:t>
            </a:fld>
            <a:endParaRPr lang="en-US"/>
          </a:p>
        </p:txBody>
      </p:sp>
    </p:spTree>
    <p:extLst>
      <p:ext uri="{BB962C8B-B14F-4D97-AF65-F5344CB8AC3E}">
        <p14:creationId xmlns:p14="http://schemas.microsoft.com/office/powerpoint/2010/main" val="29263764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F40F0EE7-646E-4D18-9ABA-3F81F41D6B4A}" type="datetimeFigureOut">
              <a:rPr lang="en-US" smtClean="0"/>
              <a:pPr/>
              <a:t>8/26/2023</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D55B9B5A-32E7-4E05-B5DA-2E9A12DA9B7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40F0EE7-646E-4D18-9ABA-3F81F41D6B4A}" type="datetimeFigureOut">
              <a:rPr lang="en-US" smtClean="0"/>
              <a:pPr/>
              <a:t>8/26/2023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D55B9B5A-32E7-4E05-B5DA-2E9A12DA9B7F}"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F40F0EE7-646E-4D18-9ABA-3F81F41D6B4A}" type="datetimeFigureOut">
              <a:rPr lang="en-US" smtClean="0"/>
              <a:pPr/>
              <a:t>8/26/2023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D55B9B5A-32E7-4E05-B5DA-2E9A12DA9B7F}"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40F0EE7-646E-4D18-9ABA-3F81F41D6B4A}" type="datetimeFigureOut">
              <a:rPr lang="en-US" smtClean="0"/>
              <a:pPr/>
              <a:t>8/26/2023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D55B9B5A-32E7-4E05-B5DA-2E9A12DA9B7F}"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F40F0EE7-646E-4D18-9ABA-3F81F41D6B4A}" type="datetimeFigureOut">
              <a:rPr lang="en-US" smtClean="0"/>
              <a:pPr/>
              <a:t>8/26/2023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D55B9B5A-32E7-4E05-B5DA-2E9A12DA9B7F}"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F40F0EE7-646E-4D18-9ABA-3F81F41D6B4A}" type="datetimeFigureOut">
              <a:rPr lang="en-US" smtClean="0"/>
              <a:pPr/>
              <a:t>8/26/2023</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D55B9B5A-32E7-4E05-B5DA-2E9A12DA9B7F}"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F40F0EE7-646E-4D18-9ABA-3F81F41D6B4A}" type="datetimeFigureOut">
              <a:rPr lang="en-US" smtClean="0"/>
              <a:pPr/>
              <a:t>8/26/2023</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D55B9B5A-32E7-4E05-B5DA-2E9A12DA9B7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F40F0EE7-646E-4D18-9ABA-3F81F41D6B4A}" type="datetimeFigureOut">
              <a:rPr lang="en-US" smtClean="0"/>
              <a:pPr/>
              <a:t>8/26/2023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D55B9B5A-32E7-4E05-B5DA-2E9A12DA9B7F}"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F40F0EE7-646E-4D18-9ABA-3F81F41D6B4A}" type="datetimeFigureOut">
              <a:rPr lang="en-US" smtClean="0"/>
              <a:pPr/>
              <a:t>8/26/2023</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D55B9B5A-32E7-4E05-B5DA-2E9A12DA9B7F}"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40F0EE7-646E-4D18-9ABA-3F81F41D6B4A}" type="datetimeFigureOut">
              <a:rPr lang="en-US" smtClean="0"/>
              <a:pPr/>
              <a:t>8/26/2023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D55B9B5A-32E7-4E05-B5DA-2E9A12DA9B7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40F0EE7-646E-4D18-9ABA-3F81F41D6B4A}" type="datetimeFigureOut">
              <a:rPr lang="en-US" smtClean="0"/>
              <a:pPr/>
              <a:t>8/26/2023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D55B9B5A-32E7-4E05-B5DA-2E9A12DA9B7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F40F0EE7-646E-4D18-9ABA-3F81F41D6B4A}" type="datetimeFigureOut">
              <a:rPr lang="en-US" smtClean="0"/>
              <a:pPr/>
              <a:t>8/26/2023</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D55B9B5A-32E7-4E05-B5DA-2E9A12DA9B7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sajjad\Desktop\meiti\w\پاورها\111111.jpg"/>
          <p:cNvPicPr>
            <a:picLocks noGrp="1" noChangeAspect="1" noChangeArrowheads="1"/>
          </p:cNvPicPr>
          <p:nvPr>
            <p:ph idx="1"/>
          </p:nvPr>
        </p:nvPicPr>
        <p:blipFill>
          <a:blip r:embed="rId2" cstate="print"/>
          <a:stretch>
            <a:fillRect/>
          </a:stretch>
        </p:blipFill>
        <p:spPr bwMode="auto">
          <a:xfrm>
            <a:off x="762000" y="-304800"/>
            <a:ext cx="7543800" cy="631190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1"/>
            <a:ext cx="7772400" cy="1905000"/>
          </a:xfrm>
        </p:spPr>
        <p:txBody>
          <a:bodyPr>
            <a:normAutofit/>
          </a:bodyPr>
          <a:lstStyle/>
          <a:p>
            <a:pPr algn="ctr"/>
            <a:r>
              <a:rPr lang="fa-IR" sz="6000" b="1" dirty="0" smtClean="0">
                <a:solidFill>
                  <a:schemeClr val="tx2">
                    <a:lumMod val="75000"/>
                  </a:schemeClr>
                </a:solidFill>
              </a:rPr>
              <a:t>آدلر: روانشناسی فرد نگر</a:t>
            </a:r>
            <a:endParaRPr lang="en-US" b="1" dirty="0">
              <a:solidFill>
                <a:schemeClr val="tx2">
                  <a:lumMod val="75000"/>
                </a:schemeClr>
              </a:solidFill>
            </a:endParaRPr>
          </a:p>
        </p:txBody>
      </p:sp>
      <p:sp>
        <p:nvSpPr>
          <p:cNvPr id="3" name="Subtitle 2"/>
          <p:cNvSpPr>
            <a:spLocks noGrp="1"/>
          </p:cNvSpPr>
          <p:nvPr>
            <p:ph type="subTitle" idx="1"/>
          </p:nvPr>
        </p:nvSpPr>
        <p:spPr>
          <a:xfrm>
            <a:off x="685800" y="2819400"/>
            <a:ext cx="7772400" cy="1991911"/>
          </a:xfrm>
          <a:blipFill>
            <a:blip r:embed="rId2"/>
            <a:tile tx="0" ty="0" sx="100000" sy="100000" flip="none" algn="tl"/>
          </a:blipFill>
        </p:spPr>
        <p:txBody>
          <a:bodyPr>
            <a:normAutofit/>
          </a:bodyPr>
          <a:lstStyle/>
          <a:p>
            <a:pPr algn="ctr"/>
            <a:endParaRPr lang="fa-IR" b="1" dirty="0" smtClean="0">
              <a:solidFill>
                <a:schemeClr val="tx1"/>
              </a:solidFill>
            </a:endParaRPr>
          </a:p>
          <a:p>
            <a:pPr algn="ctr"/>
            <a:r>
              <a:rPr lang="fa-IR" sz="3600" b="1" dirty="0" smtClean="0">
                <a:solidFill>
                  <a:schemeClr val="tx1"/>
                </a:solidFill>
              </a:rPr>
              <a:t>نظریه های شخصیت</a:t>
            </a:r>
          </a:p>
          <a:p>
            <a:pPr algn="ctr"/>
            <a:endParaRPr lang="fa-IR" sz="3600" b="1" dirty="0" smtClean="0">
              <a:solidFill>
                <a:schemeClr val="tx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style>
          <a:lnRef idx="1">
            <a:schemeClr val="accent4"/>
          </a:lnRef>
          <a:fillRef idx="2">
            <a:schemeClr val="accent4"/>
          </a:fillRef>
          <a:effectRef idx="1">
            <a:schemeClr val="accent4"/>
          </a:effectRef>
          <a:fontRef idx="minor">
            <a:schemeClr val="dk1"/>
          </a:fontRef>
        </p:style>
        <p:txBody>
          <a:bodyPr>
            <a:normAutofit/>
          </a:bodyPr>
          <a:lstStyle/>
          <a:p>
            <a:pPr algn="r" rtl="1"/>
            <a:r>
              <a:rPr lang="fa-IR" dirty="0" smtClean="0"/>
              <a:t>او در هفتم فوریه 1870 در روستایی نزدیک وین به دنیا آمد.</a:t>
            </a:r>
          </a:p>
          <a:p>
            <a:pPr algn="r" rtl="1"/>
            <a:r>
              <a:rPr lang="fa-IR" dirty="0" smtClean="0"/>
              <a:t>پدر او، تاجر غله یهودی از طبقه متوسط و اهل مجارستان بود.</a:t>
            </a:r>
          </a:p>
          <a:p>
            <a:pPr algn="r" rtl="1"/>
            <a:r>
              <a:rPr lang="fa-IR" dirty="0" smtClean="0"/>
              <a:t>مادر آدلر، زن خانه دار و سخت کوشی بود که از هفت فرزندش نگهداری میکرد.</a:t>
            </a:r>
          </a:p>
          <a:p>
            <a:pPr algn="r" rtl="1"/>
            <a:r>
              <a:rPr lang="fa-IR" dirty="0" smtClean="0"/>
              <a:t>آدلر فرزند دوم خانواده و در 5 سال اول زندگی اش، لاغر و ضعیف بود.</a:t>
            </a:r>
          </a:p>
          <a:p>
            <a:pPr algn="r" rtl="1"/>
            <a:r>
              <a:rPr lang="fa-IR" dirty="0" smtClean="0"/>
              <a:t>چند خاطره قدیمی آدلر به مقایسه تاسف انگیز سلامتی برادرش با بیماری خودش مربوط می شدند.</a:t>
            </a:r>
          </a:p>
          <a:p>
            <a:pPr algn="r" rtl="1"/>
            <a:r>
              <a:rPr lang="fa-IR" dirty="0" smtClean="0"/>
              <a:t>زیگموند آدلر(برادر بزرگترش) رقیب دوران کودکی آدلر محسوب میشد.</a:t>
            </a:r>
            <a:endParaRPr lang="en-US" dirty="0"/>
          </a:p>
        </p:txBody>
      </p:sp>
      <p:sp>
        <p:nvSpPr>
          <p:cNvPr id="2" name="Title 1"/>
          <p:cNvSpPr>
            <a:spLocks noGrp="1"/>
          </p:cNvSpPr>
          <p:nvPr>
            <p:ph type="title"/>
          </p:nvPr>
        </p:nvSpPr>
        <p:spPr/>
        <p:txBody>
          <a:bodyPr>
            <a:normAutofit/>
          </a:bodyPr>
          <a:lstStyle/>
          <a:p>
            <a:pPr algn="r" rtl="1"/>
            <a:r>
              <a:rPr lang="fa-IR" b="1" dirty="0" smtClean="0">
                <a:solidFill>
                  <a:srgbClr val="7030A0"/>
                </a:solidFill>
              </a:rPr>
              <a:t>زندگی نامه آلفرد آدلر</a:t>
            </a:r>
            <a:endParaRPr lang="en-US" b="1" dirty="0">
              <a:solidFill>
                <a:srgbClr val="7030A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324600"/>
          </a:xfrm>
        </p:spPr>
        <p:style>
          <a:lnRef idx="1">
            <a:schemeClr val="accent4"/>
          </a:lnRef>
          <a:fillRef idx="2">
            <a:schemeClr val="accent4"/>
          </a:fillRef>
          <a:effectRef idx="1">
            <a:schemeClr val="accent4"/>
          </a:effectRef>
          <a:fontRef idx="minor">
            <a:schemeClr val="dk1"/>
          </a:fontRef>
        </p:style>
        <p:txBody>
          <a:bodyPr>
            <a:normAutofit/>
          </a:bodyPr>
          <a:lstStyle/>
          <a:p>
            <a:pPr algn="r" rtl="1"/>
            <a:r>
              <a:rPr lang="fa-IR" dirty="0" smtClean="0"/>
              <a:t>زندگی فروید و آدلر شباهتهای جالبی با هم دارند. با اینکه هر دوی آنها از والدین یهودی طبقه متوسط و متوسط پایین وین بودند ، هیچکدام واقعا مذهبی نبودند.</a:t>
            </a:r>
          </a:p>
          <a:p>
            <a:pPr algn="r" rtl="1"/>
            <a:r>
              <a:rPr lang="fa-IR" dirty="0" smtClean="0"/>
              <a:t>با این حال فروید خیلی بیشتر از آدلر از یهودی بودن خود آگاه بود و ادعا میکرد به علت پیشینه یهودی اش مورد آزار قرار دارد.</a:t>
            </a:r>
          </a:p>
          <a:p>
            <a:pPr algn="r" rtl="1"/>
            <a:r>
              <a:rPr lang="fa-IR" dirty="0" smtClean="0"/>
              <a:t>ولی آدلر هیچگاه ادعا نکرد که مورد بد رفتاری قرار گرفته است ، و در سال 1904، که هنوز عضو محفل خصوصی فروید بود، به مذهب پروتستان گروید.</a:t>
            </a:r>
          </a:p>
          <a:p>
            <a:pPr algn="r" rtl="1"/>
            <a:r>
              <a:rPr lang="fa-IR" dirty="0" smtClean="0"/>
              <a:t>به رغم این تغییر  مذهب ، او اعتقادات مذهبی عمیقی نداشت.</a:t>
            </a:r>
          </a:p>
          <a:p>
            <a:pPr algn="r" rtl="1"/>
            <a:r>
              <a:rPr lang="fa-IR" dirty="0" smtClean="0"/>
              <a:t>آدلر نیز مانند فروید برادر کوچکی داشت که در کودکی مرد. و به صورت کاملا متفاوت هر دو مرد را عمیقا تحت تاثیر قرار داد:</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04800"/>
            <a:ext cx="8915400" cy="6400800"/>
          </a:xfrm>
        </p:spPr>
        <p:style>
          <a:lnRef idx="1">
            <a:schemeClr val="accent4"/>
          </a:lnRef>
          <a:fillRef idx="2">
            <a:schemeClr val="accent4"/>
          </a:fillRef>
          <a:effectRef idx="1">
            <a:schemeClr val="accent4"/>
          </a:effectRef>
          <a:fontRef idx="minor">
            <a:schemeClr val="dk1"/>
          </a:fontRef>
        </p:style>
        <p:txBody>
          <a:bodyPr>
            <a:normAutofit fontScale="85000" lnSpcReduction="10000"/>
          </a:bodyPr>
          <a:lstStyle/>
          <a:p>
            <a:pPr algn="r" rtl="1"/>
            <a:r>
              <a:rPr lang="fa-IR" dirty="0" smtClean="0"/>
              <a:t>فروید             به علت آرزوی مرگ رقیبش به صورت </a:t>
            </a:r>
          </a:p>
          <a:p>
            <a:pPr algn="r" rtl="1">
              <a:buNone/>
            </a:pPr>
            <a:r>
              <a:rPr lang="fa-IR" dirty="0" smtClean="0"/>
              <a:t>  ناهشیار، </a:t>
            </a:r>
            <a:r>
              <a:rPr lang="fa-IR" dirty="0" smtClean="0">
                <a:solidFill>
                  <a:srgbClr val="00B050"/>
                </a:solidFill>
              </a:rPr>
              <a:t>احساس گناه و سرزنش خود </a:t>
            </a:r>
            <a:r>
              <a:rPr lang="fa-IR" dirty="0" smtClean="0"/>
              <a:t>را داشت و تا بزرگسالی هم ادامه پیدا کرد.</a:t>
            </a:r>
          </a:p>
          <a:p>
            <a:pPr algn="r" rtl="1">
              <a:buNone/>
            </a:pPr>
            <a:endParaRPr lang="fa-IR" dirty="0" smtClean="0"/>
          </a:p>
          <a:p>
            <a:pPr algn="r" rtl="1"/>
            <a:r>
              <a:rPr lang="fa-IR" dirty="0" smtClean="0"/>
              <a:t>آدلر             او برای شکه شدن از مرگ برادر کوچکش دلیل داشت . او این تجربه و نزدیک به مرگ بودن خودش در اثر ذات الریه را، </a:t>
            </a:r>
            <a:r>
              <a:rPr lang="fa-IR" dirty="0" smtClean="0">
                <a:solidFill>
                  <a:srgbClr val="FF0000"/>
                </a:solidFill>
              </a:rPr>
              <a:t>چالشی برای غلبه بر مرگ </a:t>
            </a:r>
            <a:r>
              <a:rPr lang="fa-IR" dirty="0" smtClean="0"/>
              <a:t>دانست. بنابراین تصمیم گرفت هدفش در زندگی، چیره شدن بر مرگ باشد.</a:t>
            </a:r>
          </a:p>
          <a:p>
            <a:pPr algn="r" rtl="1"/>
            <a:r>
              <a:rPr lang="fa-IR" dirty="0" smtClean="0"/>
              <a:t>آدلر به روابط اجتماعی علاقه زیادی داشت و خواهر و برادرها و همسالان در رشد کودکی او نقش بسزایی داشتند.</a:t>
            </a:r>
            <a:endParaRPr lang="fa-IR" dirty="0"/>
          </a:p>
          <a:p>
            <a:pPr algn="r" rtl="1">
              <a:buNone/>
            </a:pPr>
            <a:endParaRPr lang="fa-IR" dirty="0" smtClean="0"/>
          </a:p>
          <a:p>
            <a:pPr algn="r" rtl="1"/>
            <a:r>
              <a:rPr lang="fa-IR" dirty="0" smtClean="0"/>
              <a:t>تفاوت شخصیتی فروید و آدلر تا بزرگسالی ادامه داشت تا آنجا که فروید </a:t>
            </a:r>
            <a:r>
              <a:rPr lang="fa-IR" dirty="0" smtClean="0">
                <a:solidFill>
                  <a:srgbClr val="00B050"/>
                </a:solidFill>
              </a:rPr>
              <a:t>روابط یک به یک</a:t>
            </a:r>
            <a:r>
              <a:rPr lang="fa-IR" dirty="0" smtClean="0"/>
              <a:t> را ترجیح میداد و آدلر در </a:t>
            </a:r>
            <a:r>
              <a:rPr lang="fa-IR" dirty="0" smtClean="0">
                <a:solidFill>
                  <a:srgbClr val="FF0000"/>
                </a:solidFill>
              </a:rPr>
              <a:t>موقعیتهای گروهی </a:t>
            </a:r>
            <a:r>
              <a:rPr lang="fa-IR" dirty="0" smtClean="0"/>
              <a:t>احساس آرامش بیشتری میکرد.</a:t>
            </a:r>
          </a:p>
          <a:p>
            <a:pPr algn="r" rtl="1">
              <a:buNone/>
            </a:pPr>
            <a:endParaRPr lang="fa-IR" dirty="0" smtClean="0"/>
          </a:p>
          <a:p>
            <a:pPr algn="r" rtl="1"/>
            <a:r>
              <a:rPr lang="fa-IR" dirty="0" smtClean="0"/>
              <a:t>آدلر مدرسه ابتدایی و دبیرستان خود را نه با دشواری و نه با درجه عالی گذراند. او بعدا وارد دانشکده پزشکی وین شد. و بعد از آن برای خدمت نظامی در ارتش مجارستان به آنجا رفت و بعد از پایان خدمت برای دوره تخصصی به وین بازگشت.</a:t>
            </a:r>
          </a:p>
          <a:p>
            <a:pPr algn="r" rtl="1">
              <a:buNone/>
            </a:pPr>
            <a:endParaRPr lang="fa-IR" dirty="0" smtClean="0"/>
          </a:p>
          <a:p>
            <a:pPr algn="r" rtl="1"/>
            <a:r>
              <a:rPr lang="fa-IR" dirty="0" smtClean="0"/>
              <a:t>و به عنوان چشم پزشک کار طبابت را آغاز کرد. ولی چون به فرد علاقه داشت به پزشکی عمومی روی آورد.</a:t>
            </a:r>
            <a:endParaRPr lang="en-US" dirty="0" smtClean="0"/>
          </a:p>
          <a:p>
            <a:pPr algn="r" rtl="1"/>
            <a:endParaRPr lang="en-US" dirty="0"/>
          </a:p>
        </p:txBody>
      </p:sp>
      <p:sp>
        <p:nvSpPr>
          <p:cNvPr id="4" name="Left Arrow 3"/>
          <p:cNvSpPr/>
          <p:nvPr/>
        </p:nvSpPr>
        <p:spPr>
          <a:xfrm>
            <a:off x="7315200" y="381000"/>
            <a:ext cx="673608" cy="3048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Left Arrow 4"/>
          <p:cNvSpPr/>
          <p:nvPr/>
        </p:nvSpPr>
        <p:spPr>
          <a:xfrm>
            <a:off x="7467600" y="1447800"/>
            <a:ext cx="749808" cy="3048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019800"/>
          </a:xfrm>
        </p:spPr>
        <p:style>
          <a:lnRef idx="1">
            <a:schemeClr val="accent4"/>
          </a:lnRef>
          <a:fillRef idx="2">
            <a:schemeClr val="accent4"/>
          </a:fillRef>
          <a:effectRef idx="1">
            <a:schemeClr val="accent4"/>
          </a:effectRef>
          <a:fontRef idx="minor">
            <a:schemeClr val="dk1"/>
          </a:fontRef>
        </p:style>
        <p:txBody>
          <a:bodyPr>
            <a:normAutofit fontScale="77500" lnSpcReduction="20000"/>
          </a:bodyPr>
          <a:lstStyle/>
          <a:p>
            <a:pPr algn="r" rtl="1"/>
            <a:r>
              <a:rPr lang="fa-IR" dirty="0" smtClean="0"/>
              <a:t>علاقه آدلر به </a:t>
            </a:r>
            <a:r>
              <a:rPr lang="fa-IR" b="1" dirty="0" smtClean="0"/>
              <a:t>فرد کامل </a:t>
            </a:r>
            <a:r>
              <a:rPr lang="fa-IR" dirty="0" smtClean="0"/>
              <a:t>او را به روانپزشکی کشاند. و توانست توجه فروید را به خود جلب کند.</a:t>
            </a:r>
          </a:p>
          <a:p>
            <a:pPr algn="r" rtl="1">
              <a:buNone/>
            </a:pPr>
            <a:endParaRPr lang="fa-IR" dirty="0" smtClean="0"/>
          </a:p>
          <a:p>
            <a:pPr algn="r" rtl="1"/>
            <a:r>
              <a:rPr lang="fa-IR" dirty="0" smtClean="0"/>
              <a:t>آدلر و  فروید در سال 1899 با یکدیگر آشنا شدند.</a:t>
            </a:r>
          </a:p>
          <a:p>
            <a:pPr algn="r" rtl="1"/>
            <a:r>
              <a:rPr lang="fa-IR" dirty="0" smtClean="0"/>
              <a:t>او در گروه انجمن روان شناسی چهارشنبه که بعد به انجمن روان کاوی وین تغیر نام یافت، عضو بود.</a:t>
            </a:r>
          </a:p>
          <a:p>
            <a:pPr algn="r" rtl="1">
              <a:buNone/>
            </a:pPr>
            <a:endParaRPr lang="fa-IR" dirty="0" smtClean="0"/>
          </a:p>
          <a:p>
            <a:pPr algn="r" rtl="1"/>
            <a:r>
              <a:rPr lang="fa-IR" dirty="0" smtClean="0"/>
              <a:t>آدلر هرگز فروید را استاد خود نمی دانست . با آن که او در محافل خصوصی فروید بود هیچگاه آن دو باهم رابطه شخصی صمیمانه ای نداشتند.</a:t>
            </a:r>
          </a:p>
          <a:p>
            <a:pPr algn="r" rtl="1">
              <a:buNone/>
            </a:pPr>
            <a:endParaRPr lang="fa-IR" dirty="0" smtClean="0"/>
          </a:p>
          <a:p>
            <a:pPr algn="r" rtl="1"/>
            <a:r>
              <a:rPr lang="fa-IR" dirty="0" smtClean="0"/>
              <a:t>آدلر در سال 1911، که ریاست انجمن روان کاوی وین را بر عهده داشت، مخالفت خود را با گرایشهای نیرومند روان کاوی ابراز داشت و تاکید داشت سایق </a:t>
            </a:r>
            <a:r>
              <a:rPr lang="fa-IR" dirty="0" smtClean="0">
                <a:solidFill>
                  <a:srgbClr val="FF0000"/>
                </a:solidFill>
              </a:rPr>
              <a:t>برتری</a:t>
            </a:r>
            <a:r>
              <a:rPr lang="fa-IR" dirty="0" smtClean="0"/>
              <a:t> از میل جنسی انگیزه اساسی تری است. و پس از آن از ریاست انجمن روانکاوی کناره گیری کرد.</a:t>
            </a:r>
          </a:p>
          <a:p>
            <a:pPr algn="r" rtl="1">
              <a:buNone/>
            </a:pPr>
            <a:endParaRPr lang="fa-IR" dirty="0" smtClean="0"/>
          </a:p>
          <a:p>
            <a:pPr algn="r" rtl="1"/>
            <a:r>
              <a:rPr lang="fa-IR" dirty="0" smtClean="0"/>
              <a:t>او به همراه 9 عضو سابق محفل فروید ، انجمن بررسی آزاد روان کاوی را تشکیل داد. و بعد نام آن را به </a:t>
            </a:r>
            <a:r>
              <a:rPr lang="fa-IR" dirty="0" smtClean="0">
                <a:solidFill>
                  <a:srgbClr val="FF0000"/>
                </a:solidFill>
              </a:rPr>
              <a:t>انجمن روانشناسی فردنگر </a:t>
            </a:r>
            <a:r>
              <a:rPr lang="fa-IR" dirty="0" smtClean="0"/>
              <a:t>تغییر داد و آشکارا نشان داد که روان کاوی را ترک کرده است. </a:t>
            </a:r>
          </a:p>
          <a:p>
            <a:pPr algn="r" rtl="1"/>
            <a:r>
              <a:rPr lang="fa-IR" dirty="0" smtClean="0"/>
              <a:t>او در همین سال ها یکی از مهمترین اثر خود را با عنوان </a:t>
            </a:r>
            <a:r>
              <a:rPr lang="fa-IR" dirty="0" smtClean="0">
                <a:solidFill>
                  <a:srgbClr val="FF0000"/>
                </a:solidFill>
              </a:rPr>
              <a:t>سرشت روان رنجور </a:t>
            </a:r>
            <a:r>
              <a:rPr lang="fa-IR" dirty="0" smtClean="0"/>
              <a:t>منتشر کرد، که دیگر تردیدی باقی نمیگذاشت که روان شناسی او اساسا با روانشناسی فروید تفاوت دارد.</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6324600"/>
          </a:xfrm>
        </p:spPr>
        <p:style>
          <a:lnRef idx="1">
            <a:schemeClr val="accent4"/>
          </a:lnRef>
          <a:fillRef idx="2">
            <a:schemeClr val="accent4"/>
          </a:fillRef>
          <a:effectRef idx="1">
            <a:schemeClr val="accent4"/>
          </a:effectRef>
          <a:fontRef idx="minor">
            <a:schemeClr val="dk1"/>
          </a:fontRef>
        </p:style>
        <p:txBody>
          <a:bodyPr>
            <a:normAutofit fontScale="92500" lnSpcReduction="10000"/>
          </a:bodyPr>
          <a:lstStyle/>
          <a:p>
            <a:pPr algn="r" rtl="1"/>
            <a:r>
              <a:rPr lang="fa-IR" dirty="0" smtClean="0"/>
              <a:t>آدلر مانند فروید تحت تاثیر وقایع جنگ جهانی اول قرار گرفت. درحالی که </a:t>
            </a:r>
            <a:r>
              <a:rPr lang="fa-IR" dirty="0" smtClean="0">
                <a:solidFill>
                  <a:srgbClr val="00B050"/>
                </a:solidFill>
              </a:rPr>
              <a:t>فروید</a:t>
            </a:r>
            <a:r>
              <a:rPr lang="fa-IR" dirty="0" smtClean="0"/>
              <a:t> بعد از مشاهده فجایع جنگ، </a:t>
            </a:r>
            <a:r>
              <a:rPr lang="fa-IR" dirty="0" smtClean="0">
                <a:solidFill>
                  <a:srgbClr val="00B050"/>
                </a:solidFill>
              </a:rPr>
              <a:t>پرخاشگری</a:t>
            </a:r>
            <a:r>
              <a:rPr lang="fa-IR" dirty="0" smtClean="0"/>
              <a:t> را به سطح میل جنسی ارتقا داد ،</a:t>
            </a:r>
            <a:r>
              <a:rPr lang="fa-IR" dirty="0" smtClean="0">
                <a:solidFill>
                  <a:srgbClr val="FF0000"/>
                </a:solidFill>
              </a:rPr>
              <a:t> آدلر </a:t>
            </a:r>
            <a:r>
              <a:rPr lang="fa-IR" dirty="0" smtClean="0"/>
              <a:t>اعلام داشت که </a:t>
            </a:r>
            <a:r>
              <a:rPr lang="fa-IR" dirty="0" smtClean="0">
                <a:solidFill>
                  <a:srgbClr val="FF0000"/>
                </a:solidFill>
              </a:rPr>
              <a:t>علاقه اجتماعی و ترحم</a:t>
            </a:r>
            <a:r>
              <a:rPr lang="fa-IR" dirty="0" smtClean="0"/>
              <a:t>، می توانند شالوده انگیزش انسان باشند.</a:t>
            </a:r>
          </a:p>
          <a:p>
            <a:pPr algn="r" rtl="1"/>
            <a:r>
              <a:rPr lang="fa-IR" dirty="0" smtClean="0"/>
              <a:t>آدلر با ایراد سخنرانی، تاسیس کلینکهای راهنمایی کودک، و آموزش دادن به معلمان، نظریه های خود را پیش برد.</a:t>
            </a:r>
          </a:p>
          <a:p>
            <a:pPr algn="r" rtl="1"/>
            <a:r>
              <a:rPr lang="fa-IR" dirty="0" smtClean="0"/>
              <a:t>آدلر از سال 1926 تا زمان مرگش، چند بار از ایالت متحده دیدار کرد و در اواخر عمرش روانشناسی فردنگر را در کلمبیا و دانشکده پژوهش اجتماعی ، تدریس کرد.</a:t>
            </a:r>
          </a:p>
          <a:p>
            <a:pPr algn="r" rtl="1"/>
            <a:r>
              <a:rPr lang="fa-IR" dirty="0" smtClean="0"/>
              <a:t>آدلر تصمیم گرفت تا آخر عمرش در امریکا بماند . و تحت تاثیر امریکاییها قرار گرفت و خوشبینی و بی تعصبی شان را تحسین کرد.</a:t>
            </a:r>
          </a:p>
          <a:p>
            <a:pPr algn="r" rtl="1"/>
            <a:r>
              <a:rPr lang="fa-IR" dirty="0" smtClean="0"/>
              <a:t>آدلر در سال 1897 با یک زن روسی ازدواج کرد وی فمنیست و خیلی بیشتر از آدلر سیاسی بود. آدلر چهار فرزند داشت.</a:t>
            </a:r>
          </a:p>
          <a:p>
            <a:pPr algn="r" rtl="1"/>
            <a:r>
              <a:rPr lang="fa-IR" dirty="0" smtClean="0"/>
              <a:t>سرگرمی مورد علاقه آدلر موسیقی بود، و به هنر و ادبیات هم علاقه زیادی داشت.</a:t>
            </a:r>
          </a:p>
          <a:p>
            <a:pPr algn="r" rtl="1"/>
            <a:r>
              <a:rPr lang="fa-IR" dirty="0" smtClean="0"/>
              <a:t>آدلر از اواسط کودکی تا 67 سالگی بنیه خوبی داشت، ولی به علت نگرانی و سخنرانی های زیاد در 28 می 1937 در اثر حمله قلبی درگذشت.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5257800"/>
          </a:xfrm>
        </p:spPr>
        <p:txBody>
          <a:bodyPr>
            <a:normAutofit/>
          </a:bodyPr>
          <a:lstStyle/>
          <a:p>
            <a:pPr algn="r" rtl="1">
              <a:buFont typeface="Wingdings" pitchFamily="2" charset="2"/>
              <a:buChar char="v"/>
            </a:pPr>
            <a:r>
              <a:rPr lang="fa-IR" dirty="0" smtClean="0"/>
              <a:t>شهرت و محبوبیت آدلر بعد از مرگش برای مدتی کمرنگ شد، اما در سالهای اخیر دیدگاه های او در محافل علمی و بالینی مقبولیت بیشتری کسب کرده است.</a:t>
            </a:r>
          </a:p>
          <a:p>
            <a:pPr algn="r" rtl="1">
              <a:buFont typeface="Wingdings" pitchFamily="2" charset="2"/>
              <a:buChar char="v"/>
            </a:pPr>
            <a:r>
              <a:rPr lang="fa-IR" dirty="0" smtClean="0"/>
              <a:t>سالیوان، هورنای، راتر، مازلو، راجرز و دیگران ، عقاید او را درباره اهمیت روابط میان فردی گسترش دادند.</a:t>
            </a:r>
          </a:p>
          <a:p>
            <a:pPr algn="r" rtl="1">
              <a:buFont typeface="Wingdings" pitchFamily="2" charset="2"/>
              <a:buChar char="v"/>
            </a:pPr>
            <a:r>
              <a:rPr lang="fa-IR" dirty="0" smtClean="0"/>
              <a:t>تاکید او بر برداشت ذهنی، مبنای درمان عقلانی-هیجانی الیس است.</a:t>
            </a:r>
          </a:p>
          <a:p>
            <a:pPr algn="r" rtl="1">
              <a:buFont typeface="Wingdings" pitchFamily="2" charset="2"/>
              <a:buChar char="v"/>
            </a:pPr>
            <a:r>
              <a:rPr lang="fa-IR" dirty="0" smtClean="0"/>
              <a:t>عقیده آدلر درباره خیال یا افسانه ای که افراد برای هدایت کردن فعالیتهای روزمره خود می آفرینند، بر رولو می و سایر وجود گرایان ، تاثیر عمیقی داشته است.</a:t>
            </a:r>
          </a:p>
          <a:p>
            <a:pPr algn="r" rtl="1">
              <a:buNone/>
            </a:pPr>
            <a:endParaRPr lang="en-US" dirty="0"/>
          </a:p>
        </p:txBody>
      </p:sp>
      <p:sp>
        <p:nvSpPr>
          <p:cNvPr id="2" name="Title 1"/>
          <p:cNvSpPr>
            <a:spLocks noGrp="1"/>
          </p:cNvSpPr>
          <p:nvPr>
            <p:ph type="title"/>
          </p:nvPr>
        </p:nvSpPr>
        <p:spPr/>
        <p:txBody>
          <a:bodyPr/>
          <a:lstStyle/>
          <a:p>
            <a:pPr algn="r" rtl="1"/>
            <a:r>
              <a:rPr lang="fa-IR" dirty="0" smtClean="0"/>
              <a:t>مقدمه بردرآمدی در نظریه آدلر</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buFont typeface="Wingdings" pitchFamily="2" charset="2"/>
              <a:buChar char="ü"/>
            </a:pPr>
            <a:r>
              <a:rPr lang="fa-IR" dirty="0" smtClean="0"/>
              <a:t>1.او برای تداوم بخشیدن به نظریه های خود سازمان منسجمی دایر نکرد.</a:t>
            </a:r>
          </a:p>
          <a:p>
            <a:pPr algn="r" rtl="1">
              <a:buFont typeface="Wingdings" pitchFamily="2" charset="2"/>
              <a:buChar char="ü"/>
            </a:pPr>
            <a:r>
              <a:rPr lang="fa-IR" dirty="0" smtClean="0"/>
              <a:t>2.او نویسنده زبردستی نبود. و اغلب کتاب های وی را تعدادی ویراستار با استفاده از سخنرانیهای پراکنده او تالیف کرده اند.</a:t>
            </a:r>
          </a:p>
          <a:p>
            <a:pPr algn="r" rtl="1">
              <a:buFont typeface="Wingdings" pitchFamily="2" charset="2"/>
              <a:buChar char="ü"/>
            </a:pPr>
            <a:r>
              <a:rPr lang="fa-IR" dirty="0" smtClean="0"/>
              <a:t>3.خیلی از دیدگاههای آدلر در آثار نظریه پردازان جدیدتری مانند مزلو، راجرز، والیس وارد شده اند و از این رو دیگر با نام او همایند نیستند.</a:t>
            </a:r>
            <a:endParaRPr lang="en-US" dirty="0"/>
          </a:p>
        </p:txBody>
      </p:sp>
      <p:sp>
        <p:nvSpPr>
          <p:cNvPr id="2" name="Title 1"/>
          <p:cNvSpPr>
            <a:spLocks noGrp="1"/>
          </p:cNvSpPr>
          <p:nvPr>
            <p:ph type="title"/>
          </p:nvPr>
        </p:nvSpPr>
        <p:spPr/>
        <p:txBody>
          <a:bodyPr>
            <a:normAutofit fontScale="90000"/>
          </a:bodyPr>
          <a:lstStyle/>
          <a:p>
            <a:pPr algn="ctr" rtl="1"/>
            <a:r>
              <a:rPr lang="fa-IR" dirty="0" smtClean="0">
                <a:solidFill>
                  <a:srgbClr val="0070C0"/>
                </a:solidFill>
              </a:rPr>
              <a:t>آدلر به سه دلیل از فروید یا یونگ شهرت کمتری</a:t>
            </a:r>
            <a:r>
              <a:rPr lang="fa-IR" dirty="0" smtClean="0"/>
              <a:t> </a:t>
            </a:r>
            <a:r>
              <a:rPr lang="fa-IR" dirty="0" smtClean="0">
                <a:solidFill>
                  <a:srgbClr val="0070C0"/>
                </a:solidFill>
              </a:rPr>
              <a:t>دارد:  </a:t>
            </a:r>
            <a:endParaRPr lang="en-US" dirty="0">
              <a:solidFill>
                <a:srgbClr val="0070C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buFont typeface="Wingdings" pitchFamily="2" charset="2"/>
              <a:buChar char="Ø"/>
            </a:pPr>
            <a:r>
              <a:rPr lang="fa-IR" dirty="0" smtClean="0"/>
              <a:t>آدلر نظریه شخصیت ساده ای را به وجود آورد که از اصل </a:t>
            </a:r>
            <a:r>
              <a:rPr lang="fa-IR" b="1" dirty="0" smtClean="0"/>
              <a:t>ایجاز</a:t>
            </a:r>
            <a:r>
              <a:rPr lang="fa-IR" dirty="0" smtClean="0"/>
              <a:t> پیروی میکند.</a:t>
            </a:r>
          </a:p>
          <a:p>
            <a:pPr algn="r" rtl="1">
              <a:buFont typeface="Wingdings" pitchFamily="2" charset="2"/>
              <a:buChar char="Ø"/>
            </a:pPr>
            <a:r>
              <a:rPr lang="fa-IR" dirty="0" smtClean="0"/>
              <a:t>از نظر آدلر، افراد با بدن ضعیف و حقیری به دنیا می آیند که به </a:t>
            </a:r>
            <a:r>
              <a:rPr lang="fa-IR" b="1" dirty="0" smtClean="0">
                <a:solidFill>
                  <a:srgbClr val="FF0000"/>
                </a:solidFill>
              </a:rPr>
              <a:t>احساسهای حقارت </a:t>
            </a:r>
            <a:r>
              <a:rPr lang="fa-IR" dirty="0" smtClean="0"/>
              <a:t>می انجامد و نتیجه آن </a:t>
            </a:r>
            <a:r>
              <a:rPr lang="fa-IR" b="1" dirty="0" smtClean="0">
                <a:solidFill>
                  <a:srgbClr val="FF0000"/>
                </a:solidFill>
              </a:rPr>
              <a:t>وابستگی به دیگران </a:t>
            </a:r>
            <a:r>
              <a:rPr lang="fa-IR" dirty="0" smtClean="0"/>
              <a:t>است.</a:t>
            </a:r>
          </a:p>
          <a:p>
            <a:pPr algn="r" rtl="1">
              <a:buNone/>
            </a:pPr>
            <a:endParaRPr lang="en-US" dirty="0"/>
          </a:p>
        </p:txBody>
      </p:sp>
      <p:sp>
        <p:nvSpPr>
          <p:cNvPr id="2" name="Title 1"/>
          <p:cNvSpPr>
            <a:spLocks noGrp="1"/>
          </p:cNvSpPr>
          <p:nvPr>
            <p:ph type="title"/>
          </p:nvPr>
        </p:nvSpPr>
        <p:spPr/>
        <p:txBody>
          <a:bodyPr/>
          <a:lstStyle/>
          <a:p>
            <a:pPr algn="r" rtl="1"/>
            <a:r>
              <a:rPr lang="fa-IR" dirty="0" smtClean="0"/>
              <a:t>درآمدی در نظریه آدلر:</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135563"/>
          </a:xfrm>
        </p:spPr>
        <p:txBody>
          <a:bodyPr>
            <a:normAutofit/>
          </a:bodyPr>
          <a:lstStyle/>
          <a:p>
            <a:pPr algn="r" rtl="1"/>
            <a:r>
              <a:rPr lang="fa-IR" dirty="0" smtClean="0"/>
              <a:t>1.نیروی پویا در پس رفتار افراد، </a:t>
            </a:r>
            <a:r>
              <a:rPr lang="fa-IR" b="1" dirty="0" smtClean="0">
                <a:solidFill>
                  <a:srgbClr val="FF0000"/>
                </a:solidFill>
              </a:rPr>
              <a:t>تلاش برای موفقیت یا برتری</a:t>
            </a:r>
            <a:r>
              <a:rPr lang="fa-IR" dirty="0" smtClean="0"/>
              <a:t> است.</a:t>
            </a:r>
          </a:p>
          <a:p>
            <a:pPr algn="r" rtl="1"/>
            <a:r>
              <a:rPr lang="fa-IR" dirty="0" smtClean="0"/>
              <a:t>2. </a:t>
            </a:r>
            <a:r>
              <a:rPr lang="fa-IR" b="1" dirty="0" smtClean="0">
                <a:solidFill>
                  <a:srgbClr val="FF0000"/>
                </a:solidFill>
              </a:rPr>
              <a:t>برداشت های ذهنی </a:t>
            </a:r>
            <a:r>
              <a:rPr lang="fa-IR" dirty="0" smtClean="0"/>
              <a:t>افراد ، رفتار و شخصیت آنها را شکل می دهند.</a:t>
            </a:r>
          </a:p>
          <a:p>
            <a:pPr algn="r" rtl="1"/>
            <a:r>
              <a:rPr lang="fa-IR" dirty="0" smtClean="0"/>
              <a:t>3. شخصیت </a:t>
            </a:r>
            <a:r>
              <a:rPr lang="fa-IR" b="1" dirty="0" smtClean="0">
                <a:solidFill>
                  <a:srgbClr val="FF0000"/>
                </a:solidFill>
              </a:rPr>
              <a:t>یکپارچه و منسجم </a:t>
            </a:r>
            <a:r>
              <a:rPr lang="fa-IR" dirty="0" smtClean="0"/>
              <a:t>است.</a:t>
            </a:r>
          </a:p>
          <a:p>
            <a:pPr algn="r" rtl="1"/>
            <a:r>
              <a:rPr lang="fa-IR" dirty="0" smtClean="0"/>
              <a:t>4.ارزش تمام فعالیتهای انسان را باید از زاویه </a:t>
            </a:r>
            <a:r>
              <a:rPr lang="fa-IR" b="1" dirty="0" smtClean="0">
                <a:solidFill>
                  <a:srgbClr val="FF0000"/>
                </a:solidFill>
              </a:rPr>
              <a:t>علاقه اجتماعی</a:t>
            </a:r>
            <a:r>
              <a:rPr lang="fa-IR" dirty="0" smtClean="0"/>
              <a:t> در نظر گرفت.</a:t>
            </a:r>
          </a:p>
          <a:p>
            <a:pPr algn="r" rtl="1"/>
            <a:r>
              <a:rPr lang="fa-IR" dirty="0" smtClean="0"/>
              <a:t>5.ساختار شخصیت منسجم از </a:t>
            </a:r>
            <a:r>
              <a:rPr lang="fa-IR" b="1" dirty="0" smtClean="0">
                <a:solidFill>
                  <a:srgbClr val="FF0000"/>
                </a:solidFill>
              </a:rPr>
              <a:t>سبک زندگی </a:t>
            </a:r>
            <a:r>
              <a:rPr lang="fa-IR" dirty="0" smtClean="0"/>
              <a:t>فرد به وجود می آید.</a:t>
            </a:r>
          </a:p>
          <a:p>
            <a:pPr algn="r" rtl="1"/>
            <a:r>
              <a:rPr lang="fa-IR" dirty="0" smtClean="0"/>
              <a:t>6.</a:t>
            </a:r>
            <a:r>
              <a:rPr lang="fa-IR" b="1" dirty="0" smtClean="0">
                <a:solidFill>
                  <a:srgbClr val="FF0000"/>
                </a:solidFill>
              </a:rPr>
              <a:t>نیروی خلاق </a:t>
            </a:r>
            <a:r>
              <a:rPr lang="fa-IR" dirty="0" smtClean="0"/>
              <a:t>سبک زندگی افراد را شکل می دهد.</a:t>
            </a:r>
            <a:endParaRPr lang="en-US" dirty="0"/>
          </a:p>
        </p:txBody>
      </p:sp>
      <p:sp>
        <p:nvSpPr>
          <p:cNvPr id="2" name="Title 1"/>
          <p:cNvSpPr>
            <a:spLocks noGrp="1"/>
          </p:cNvSpPr>
          <p:nvPr>
            <p:ph type="title"/>
          </p:nvPr>
        </p:nvSpPr>
        <p:spPr/>
        <p:txBody>
          <a:bodyPr>
            <a:normAutofit fontScale="90000"/>
          </a:bodyPr>
          <a:lstStyle/>
          <a:p>
            <a:pPr algn="r" rtl="1"/>
            <a:r>
              <a:rPr lang="fa-IR" dirty="0" smtClean="0"/>
              <a:t>اصول مهم نظریه آدلر:</a:t>
            </a:r>
            <a:br>
              <a:rPr lang="fa-IR" dirty="0" smtClean="0"/>
            </a:b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5410200"/>
          </a:xfrm>
        </p:spPr>
        <p:txBody>
          <a:bodyPr>
            <a:normAutofit lnSpcReduction="10000"/>
          </a:bodyPr>
          <a:lstStyle/>
          <a:p>
            <a:pPr algn="r" rtl="1"/>
            <a:r>
              <a:rPr lang="fa-IR" dirty="0" smtClean="0"/>
              <a:t>اولین اصل نظریه آدلر این است: </a:t>
            </a:r>
            <a:r>
              <a:rPr lang="fa-IR" b="1" dirty="0" smtClean="0">
                <a:solidFill>
                  <a:srgbClr val="00B050"/>
                </a:solidFill>
              </a:rPr>
              <a:t>نیروی پویا در پس رفتار افراد،تلاش برای موفقیت یا برتری </a:t>
            </a:r>
            <a:r>
              <a:rPr lang="fa-IR" dirty="0" smtClean="0"/>
              <a:t>است.</a:t>
            </a:r>
          </a:p>
          <a:p>
            <a:pPr algn="r" rtl="1"/>
            <a:r>
              <a:rPr lang="fa-IR" dirty="0" smtClean="0"/>
              <a:t>روانشناسی فردنگر اعلام میدارد که هر کسی زندگی را با ضعفهای جسمانی آغاز می کند که احساسهای حقارت را بر می انگیزد ( احساسی که فرد را به سمت تلاش برای برتری یا موفقیت پیش می برند).</a:t>
            </a:r>
          </a:p>
          <a:p>
            <a:pPr algn="r" rtl="1"/>
            <a:r>
              <a:rPr lang="fa-IR" dirty="0" smtClean="0"/>
              <a:t>افرادی که سلامت روانی ندارند برای برتری شخصی تلاش می کنند، در حالی که افراد سالم، جویای موفقیت برای کل بشریت هستند، تلاشی که علاقه اجتماعی کاملا رشد یافته آن را برانگیخته میکند.</a:t>
            </a:r>
          </a:p>
          <a:p>
            <a:pPr algn="r" rtl="1"/>
            <a:r>
              <a:rPr lang="fa-IR" dirty="0" smtClean="0"/>
              <a:t>آدلردر </a:t>
            </a:r>
            <a:r>
              <a:rPr lang="fa-IR" dirty="0" smtClean="0">
                <a:solidFill>
                  <a:srgbClr val="FF0000"/>
                </a:solidFill>
              </a:rPr>
              <a:t>ابتدا </a:t>
            </a:r>
            <a:r>
              <a:rPr lang="fa-IR" dirty="0" smtClean="0"/>
              <a:t>معتقد بود نیروی پویشی در پس هر انگیزه ای ، </a:t>
            </a:r>
            <a:r>
              <a:rPr lang="fa-IR" dirty="0" smtClean="0">
                <a:solidFill>
                  <a:srgbClr val="FF0000"/>
                </a:solidFill>
              </a:rPr>
              <a:t>پرخاشگری</a:t>
            </a:r>
            <a:r>
              <a:rPr lang="fa-IR" dirty="0" smtClean="0"/>
              <a:t> است، اما بعد پرخاشگری را به عنوان تنها نیروی انگیزشی </a:t>
            </a:r>
            <a:r>
              <a:rPr lang="fa-IR" dirty="0" smtClean="0">
                <a:solidFill>
                  <a:srgbClr val="FF0000"/>
                </a:solidFill>
              </a:rPr>
              <a:t>رد</a:t>
            </a:r>
            <a:r>
              <a:rPr lang="fa-IR" dirty="0" smtClean="0"/>
              <a:t> کرد، و </a:t>
            </a:r>
            <a:r>
              <a:rPr lang="fa-IR" b="1" dirty="0" smtClean="0">
                <a:solidFill>
                  <a:schemeClr val="tx2"/>
                </a:solidFill>
              </a:rPr>
              <a:t>اصطلاح نرینه نمایی </a:t>
            </a:r>
            <a:r>
              <a:rPr lang="fa-IR" dirty="0" smtClean="0"/>
              <a:t>را به کار برد که به معنی </a:t>
            </a:r>
            <a:r>
              <a:rPr lang="fa-IR" dirty="0" smtClean="0">
                <a:solidFill>
                  <a:schemeClr val="tx2"/>
                </a:solidFill>
              </a:rPr>
              <a:t>قدرت طلبی یا تسلط بر دیگران </a:t>
            </a:r>
            <a:r>
              <a:rPr lang="fa-IR" dirty="0" smtClean="0"/>
              <a:t>بود.</a:t>
            </a:r>
          </a:p>
          <a:p>
            <a:pPr algn="r" rtl="1"/>
            <a:endParaRPr lang="en-US" dirty="0"/>
          </a:p>
        </p:txBody>
      </p:sp>
      <p:sp>
        <p:nvSpPr>
          <p:cNvPr id="2" name="Title 1"/>
          <p:cNvSpPr>
            <a:spLocks noGrp="1"/>
          </p:cNvSpPr>
          <p:nvPr>
            <p:ph type="title"/>
          </p:nvPr>
        </p:nvSpPr>
        <p:spPr/>
        <p:txBody>
          <a:bodyPr/>
          <a:lstStyle/>
          <a:p>
            <a:pPr algn="r" rtl="1"/>
            <a:r>
              <a:rPr lang="fa-IR" dirty="0" smtClean="0"/>
              <a:t>تلاش برای موفقیت یا برتری:</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0"/>
            <a:ext cx="8229600" cy="5486400"/>
          </a:xfrm>
        </p:spPr>
        <p:txBody>
          <a:bodyPr>
            <a:normAutofit lnSpcReduction="10000"/>
          </a:bodyPr>
          <a:lstStyle/>
          <a:p>
            <a:pPr algn="r" rtl="1">
              <a:buFont typeface="Wingdings" pitchFamily="2" charset="2"/>
              <a:buChar char="Ø"/>
            </a:pPr>
            <a:r>
              <a:rPr lang="fa-IR" dirty="0" smtClean="0"/>
              <a:t>هر کسی صرف نظر از تلاش توسط یک هدف نهایی هدایت می شود.</a:t>
            </a:r>
          </a:p>
          <a:p>
            <a:pPr algn="r" rtl="1">
              <a:buFont typeface="Wingdings" pitchFamily="2" charset="2"/>
              <a:buChar char="Ø"/>
            </a:pPr>
            <a:r>
              <a:rPr lang="fa-IR" dirty="0" smtClean="0"/>
              <a:t>آدلر: همه آدم ها برای هدف نهایی برتری یا موفقیت ، هدفی خیالی که وجود عینی ندارد ، تلاش میکنند.</a:t>
            </a:r>
          </a:p>
          <a:p>
            <a:pPr algn="r" rtl="1">
              <a:buFont typeface="Wingdings" pitchFamily="2" charset="2"/>
              <a:buChar char="Ø"/>
            </a:pPr>
            <a:r>
              <a:rPr lang="fa-IR" dirty="0" smtClean="0"/>
              <a:t>این هدف محصول </a:t>
            </a:r>
            <a:r>
              <a:rPr lang="fa-IR" b="1" dirty="0" smtClean="0">
                <a:solidFill>
                  <a:schemeClr val="accent6">
                    <a:lumMod val="75000"/>
                  </a:schemeClr>
                </a:solidFill>
              </a:rPr>
              <a:t>نیروی خلاق </a:t>
            </a:r>
            <a:r>
              <a:rPr lang="fa-IR" dirty="0" smtClean="0"/>
              <a:t>است، یعنی توانایی افراد در شکل دادن آزادانه رفتارشان و آفریدن شخصیت شان.</a:t>
            </a:r>
          </a:p>
          <a:p>
            <a:pPr algn="r" rtl="1">
              <a:buFont typeface="Wingdings" pitchFamily="2" charset="2"/>
              <a:buChar char="Ø"/>
            </a:pPr>
            <a:r>
              <a:rPr lang="fa-IR" dirty="0" smtClean="0"/>
              <a:t>کودکان 4 یا 5 ساله ، نیروی خلاق رشد یافته ای دارند که بتوانند هدف نهایی خودشان را تعیین کنند.</a:t>
            </a:r>
          </a:p>
          <a:p>
            <a:pPr algn="r" rtl="1">
              <a:buFont typeface="Wingdings" pitchFamily="2" charset="2"/>
              <a:buChar char="Ø"/>
            </a:pPr>
            <a:r>
              <a:rPr lang="fa-IR" dirty="0" smtClean="0"/>
              <a:t>هدف نهایی می تواند با هدف برتری هماهنگ و یا نا هماهنگ باشد.</a:t>
            </a:r>
          </a:p>
          <a:p>
            <a:pPr algn="r" rtl="1">
              <a:buFont typeface="Wingdings" pitchFamily="2" charset="2"/>
              <a:buChar char="Ø"/>
            </a:pPr>
            <a:r>
              <a:rPr lang="fa-IR" dirty="0" smtClean="0"/>
              <a:t>هدف نهایی از یکسری خرده هدفهای هشیار تشکیل شده است. که ارتباط آن با هدف نهایی ناشناخته می ماند.</a:t>
            </a:r>
          </a:p>
          <a:p>
            <a:pPr algn="r" rtl="1">
              <a:buNone/>
            </a:pPr>
            <a:r>
              <a:rPr lang="fa-IR" dirty="0" smtClean="0"/>
              <a:t>( مانند نمایش نامه نویسی)</a:t>
            </a:r>
          </a:p>
          <a:p>
            <a:pPr algn="r" rtl="1">
              <a:buNone/>
            </a:pPr>
            <a:r>
              <a:rPr lang="fa-IR" dirty="0" smtClean="0"/>
              <a:t>زمانی که هدف نهایی فرد شناخته میشود، همه اعمال معنی می دهد و هر خرده هدفی معنی تازه ای کسب می کند.</a:t>
            </a:r>
          </a:p>
          <a:p>
            <a:pPr algn="r" rtl="1">
              <a:buNone/>
            </a:pPr>
            <a:endParaRPr lang="fa-IR" dirty="0" smtClean="0"/>
          </a:p>
          <a:p>
            <a:pPr algn="r" rtl="1">
              <a:buNone/>
            </a:pPr>
            <a:endParaRPr lang="fa-IR" dirty="0" smtClean="0"/>
          </a:p>
          <a:p>
            <a:pPr algn="r" rtl="1">
              <a:buFont typeface="Wingdings" pitchFamily="2" charset="2"/>
              <a:buChar char="Ø"/>
            </a:pPr>
            <a:endParaRPr lang="en-US" dirty="0"/>
          </a:p>
        </p:txBody>
      </p:sp>
      <p:sp>
        <p:nvSpPr>
          <p:cNvPr id="2" name="Title 1"/>
          <p:cNvSpPr>
            <a:spLocks noGrp="1"/>
          </p:cNvSpPr>
          <p:nvPr>
            <p:ph type="title"/>
          </p:nvPr>
        </p:nvSpPr>
        <p:spPr/>
        <p:txBody>
          <a:bodyPr/>
          <a:lstStyle/>
          <a:p>
            <a:pPr algn="r" rtl="1"/>
            <a:r>
              <a:rPr lang="fa-IR" dirty="0" smtClean="0"/>
              <a:t>هدف نهایی:</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762000"/>
            <a:ext cx="9144000" cy="5943600"/>
          </a:xfrm>
        </p:spPr>
        <p:txBody>
          <a:bodyPr>
            <a:normAutofit/>
          </a:bodyPr>
          <a:lstStyle/>
          <a:p>
            <a:pPr algn="r" rtl="1"/>
            <a:r>
              <a:rPr lang="fa-IR" dirty="0" smtClean="0"/>
              <a:t>آدلر معتقد است : همه انسان ها هنگام تولد از « نعمت » بدن کوچک ، نحیف ، وحقیر برخوردار می شوند. این نقایص جسمانی فقط به این علت که انسانها بنابر ماهیتشان ، از </a:t>
            </a:r>
            <a:r>
              <a:rPr lang="fa-IR" b="1" dirty="0" smtClean="0">
                <a:solidFill>
                  <a:srgbClr val="00B050"/>
                </a:solidFill>
              </a:rPr>
              <a:t>گرایش فطری </a:t>
            </a:r>
            <a:r>
              <a:rPr lang="fa-IR" dirty="0" smtClean="0"/>
              <a:t>به کمال یا یکپارچگی برخوردارند، احساسهای حقارت را بر می انگیزند. </a:t>
            </a:r>
          </a:p>
          <a:p>
            <a:pPr algn="r" rtl="1"/>
            <a:r>
              <a:rPr lang="fa-IR" dirty="0" smtClean="0"/>
              <a:t>خودِ نیروی تلاش فطری است، اما ماهیت و جهت آن ناشی از احساسهای حقارت و هدف برتری است.</a:t>
            </a:r>
          </a:p>
          <a:p>
            <a:pPr algn="r" rtl="1"/>
            <a:r>
              <a:rPr lang="fa-IR" dirty="0" smtClean="0"/>
              <a:t>نیروی خلاق در نهایت مسئول شکل گیری شخصیت افراد است، اما تحت تاثیر نیروهای وراثت و محیط قرار دارد.</a:t>
            </a:r>
          </a:p>
          <a:p>
            <a:pPr algn="r" rtl="1">
              <a:buNone/>
            </a:pPr>
            <a:r>
              <a:rPr lang="fa-IR" dirty="0" smtClean="0"/>
              <a:t>وراثت نیروی بالقوه را تعیین میکند، در حالی که محیط به رشد علاقه اجتماعی کمک می کند.</a:t>
            </a:r>
          </a:p>
          <a:p>
            <a:pPr algn="r" rtl="1">
              <a:buFont typeface="Wingdings" pitchFamily="2" charset="2"/>
              <a:buChar char="ü"/>
            </a:pPr>
            <a:r>
              <a:rPr lang="fa-IR" dirty="0" smtClean="0"/>
              <a:t>آدلر دو مسیر کلی تلاش را مشخص کرد:</a:t>
            </a:r>
          </a:p>
          <a:p>
            <a:pPr algn="r" rtl="1">
              <a:buNone/>
            </a:pPr>
            <a:r>
              <a:rPr lang="fa-IR" dirty="0" smtClean="0"/>
              <a:t>ـ تلاش اجتماعی بی حاصل برای کسب برتری شخصی است.</a:t>
            </a:r>
          </a:p>
          <a:p>
            <a:pPr algn="r" rtl="1">
              <a:buNone/>
            </a:pPr>
            <a:r>
              <a:rPr lang="fa-IR" dirty="0" smtClean="0"/>
              <a:t>ـ علاقه اجتماعی  که هدف آن موفقیت یا کمال برای همه است.</a:t>
            </a:r>
          </a:p>
        </p:txBody>
      </p:sp>
      <p:sp>
        <p:nvSpPr>
          <p:cNvPr id="2" name="Title 1"/>
          <p:cNvSpPr>
            <a:spLocks noGrp="1"/>
          </p:cNvSpPr>
          <p:nvPr>
            <p:ph type="title"/>
          </p:nvPr>
        </p:nvSpPr>
        <p:spPr>
          <a:xfrm>
            <a:off x="457200" y="0"/>
            <a:ext cx="8229600" cy="838200"/>
          </a:xfrm>
        </p:spPr>
        <p:txBody>
          <a:bodyPr>
            <a:normAutofit/>
          </a:bodyPr>
          <a:lstStyle/>
          <a:p>
            <a:pPr algn="r" rtl="1"/>
            <a:r>
              <a:rPr lang="fa-IR" dirty="0" smtClean="0"/>
              <a:t>تلاش برای جبران</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906963"/>
          </a:xfrm>
        </p:spPr>
        <p:txBody>
          <a:bodyPr>
            <a:normAutofit/>
          </a:bodyPr>
          <a:lstStyle/>
          <a:p>
            <a:pPr algn="r" rtl="1"/>
            <a:r>
              <a:rPr lang="fa-IR" dirty="0" smtClean="0"/>
              <a:t>برخی افراد بدون ملاحظه دیگران ، برای برتری تلاش می کنند.        هدفشان شخصی است و </a:t>
            </a:r>
            <a:r>
              <a:rPr lang="fa-IR" b="1" dirty="0" smtClean="0">
                <a:solidFill>
                  <a:schemeClr val="accent3">
                    <a:lumMod val="75000"/>
                  </a:schemeClr>
                </a:solidFill>
              </a:rPr>
              <a:t>احساس حقارت اغراق آمیز </a:t>
            </a:r>
            <a:r>
              <a:rPr lang="fa-IR" dirty="0" smtClean="0"/>
              <a:t>تلاش های آنها را برانگیخته می کند. مانند: آدمکشها، دزد ها و کلاهبرداران</a:t>
            </a:r>
          </a:p>
          <a:p>
            <a:pPr algn="r" rtl="1"/>
            <a:r>
              <a:rPr lang="fa-IR" dirty="0" smtClean="0"/>
              <a:t>برخی افراد تلاش شخصی خود را هوشمندانه تغییر شکل می دهند و ممکن است آگاهانه یا نا آگاهانه، خود خواهی خود را در پسِ علاقه اجتماعی مخفی کنند. مانند: یک معلم کالج که به علت جبران مفرط احساسهای برتری شخصی اش با شاگران خود رابطه خوبی بر قرار میکند، در حالی که اقدامات او خودیاری هستند و جبران مفرط احساسهای برتری شخصی وی، این اقدامات را برانگیخته است.</a:t>
            </a:r>
          </a:p>
          <a:p>
            <a:pPr algn="r" rtl="1">
              <a:buNone/>
            </a:pPr>
            <a:r>
              <a:rPr lang="fa-IR" dirty="0" smtClean="0"/>
              <a:t>که باور کند پذیراترین و متعهدترین معلم کالج است. </a:t>
            </a:r>
            <a:endParaRPr lang="en-US" dirty="0"/>
          </a:p>
        </p:txBody>
      </p:sp>
      <p:sp>
        <p:nvSpPr>
          <p:cNvPr id="2" name="Title 1"/>
          <p:cNvSpPr>
            <a:spLocks noGrp="1"/>
          </p:cNvSpPr>
          <p:nvPr>
            <p:ph type="title"/>
          </p:nvPr>
        </p:nvSpPr>
        <p:spPr/>
        <p:txBody>
          <a:bodyPr/>
          <a:lstStyle/>
          <a:p>
            <a:pPr algn="r" rtl="1"/>
            <a:r>
              <a:rPr lang="fa-IR" dirty="0" smtClean="0"/>
              <a:t>تلاش برای برتری شخصی</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dirty="0" smtClean="0"/>
              <a:t>افرادی که سلامت روانی دارند می توانند از تلاش برای موفقیت شخصی فراتر روند. آنها توسط </a:t>
            </a:r>
            <a:r>
              <a:rPr lang="fa-IR" b="1" dirty="0" smtClean="0">
                <a:solidFill>
                  <a:srgbClr val="0070C0"/>
                </a:solidFill>
              </a:rPr>
              <a:t>علاقه اجتماعی </a:t>
            </a:r>
            <a:r>
              <a:rPr lang="fa-IR" dirty="0" smtClean="0"/>
              <a:t>برانگیخته می شوند و می توانند برای موفقیت کل بشریت تلاش کنند.</a:t>
            </a:r>
          </a:p>
          <a:p>
            <a:pPr algn="r" rtl="1"/>
            <a:r>
              <a:rPr lang="fa-IR" dirty="0" smtClean="0"/>
              <a:t>این افراد به اهداف فراتر از خودشان فکر می کنند.</a:t>
            </a:r>
          </a:p>
          <a:p>
            <a:pPr algn="r" rtl="1"/>
            <a:r>
              <a:rPr lang="fa-IR" dirty="0" smtClean="0"/>
              <a:t>آنها مشکلات روزمره را از نقطه نظر </a:t>
            </a:r>
            <a:r>
              <a:rPr lang="fa-IR" dirty="0" smtClean="0">
                <a:solidFill>
                  <a:srgbClr val="0070C0"/>
                </a:solidFill>
              </a:rPr>
              <a:t>رشد جامعه </a:t>
            </a:r>
            <a:r>
              <a:rPr lang="fa-IR" dirty="0" smtClean="0"/>
              <a:t>، نه از دیدگاه شخصی می نگرند. ارزش های شخصی آنها با مشارکت ایشان در جامعه بشری ، ارتباط تنگاتنگی دارد.</a:t>
            </a:r>
          </a:p>
          <a:p>
            <a:pPr algn="r" rtl="1"/>
            <a:r>
              <a:rPr lang="fa-IR" dirty="0" smtClean="0"/>
              <a:t>و از نظر آنها پیشرفت جامعه مهمتر از نفع شخصی است.</a:t>
            </a:r>
            <a:endParaRPr lang="en-US" dirty="0"/>
          </a:p>
        </p:txBody>
      </p:sp>
      <p:sp>
        <p:nvSpPr>
          <p:cNvPr id="2" name="Title 1"/>
          <p:cNvSpPr>
            <a:spLocks noGrp="1"/>
          </p:cNvSpPr>
          <p:nvPr>
            <p:ph type="title"/>
          </p:nvPr>
        </p:nvSpPr>
        <p:spPr/>
        <p:txBody>
          <a:bodyPr/>
          <a:lstStyle/>
          <a:p>
            <a:pPr algn="ctr" rtl="1"/>
            <a:r>
              <a:rPr lang="fa-IR" dirty="0" smtClean="0"/>
              <a:t>تلاش برای موفقیت</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762000"/>
            <a:ext cx="9144000" cy="6096000"/>
          </a:xfrm>
        </p:spPr>
        <p:txBody>
          <a:bodyPr>
            <a:normAutofit fontScale="92500" lnSpcReduction="10000"/>
          </a:bodyPr>
          <a:lstStyle/>
          <a:p>
            <a:pPr algn="r" rtl="1">
              <a:buFont typeface="Wingdings" pitchFamily="2" charset="2"/>
              <a:buChar char="§"/>
            </a:pPr>
            <a:r>
              <a:rPr lang="fa-IR" dirty="0" smtClean="0"/>
              <a:t>دومین اصل آدلر: برداشتهای ذهنی افراد رفتار و شخصیت آنها را شکل می دهد.</a:t>
            </a:r>
          </a:p>
          <a:p>
            <a:pPr algn="r" rtl="1">
              <a:buFont typeface="Wingdings" pitchFamily="2" charset="2"/>
              <a:buChar char="§"/>
            </a:pPr>
            <a:r>
              <a:rPr lang="fa-IR" b="1" dirty="0" smtClean="0">
                <a:solidFill>
                  <a:srgbClr val="FF0000"/>
                </a:solidFill>
              </a:rPr>
              <a:t>نظر افراد </a:t>
            </a:r>
            <a:r>
              <a:rPr lang="fa-IR" dirty="0" smtClean="0"/>
              <a:t>درباره حقارتهای عضوی ، تجربیات اولیه ، سایقهای بنیادی و دیگر عوامل ؛ </a:t>
            </a:r>
            <a:r>
              <a:rPr lang="fa-IR" b="1" dirty="0" smtClean="0"/>
              <a:t>شخصیت</a:t>
            </a:r>
            <a:r>
              <a:rPr lang="fa-IR" dirty="0" smtClean="0"/>
              <a:t> را شکل میدهد.</a:t>
            </a:r>
          </a:p>
          <a:p>
            <a:pPr algn="r" rtl="1">
              <a:buFont typeface="Wingdings" pitchFamily="2" charset="2"/>
              <a:buChar char="§"/>
            </a:pPr>
            <a:r>
              <a:rPr lang="fa-IR" dirty="0" smtClean="0"/>
              <a:t>آدلر معتقد بود که </a:t>
            </a:r>
            <a:r>
              <a:rPr lang="fa-IR" b="1" dirty="0" smtClean="0">
                <a:solidFill>
                  <a:srgbClr val="FF0000"/>
                </a:solidFill>
              </a:rPr>
              <a:t>خیالها</a:t>
            </a:r>
            <a:r>
              <a:rPr lang="fa-IR" dirty="0" smtClean="0"/>
              <a:t> یا </a:t>
            </a:r>
            <a:r>
              <a:rPr lang="fa-IR" b="1" dirty="0" smtClean="0">
                <a:solidFill>
                  <a:srgbClr val="FF0000"/>
                </a:solidFill>
              </a:rPr>
              <a:t>انتظارات درباره آینده</a:t>
            </a:r>
            <a:r>
              <a:rPr lang="fa-IR" dirty="0" smtClean="0"/>
              <a:t>، بیشتر از تجربیات گذشته افراد را با انگیزه می کند.</a:t>
            </a:r>
          </a:p>
          <a:p>
            <a:pPr algn="r" rtl="1">
              <a:buNone/>
            </a:pPr>
            <a:r>
              <a:rPr lang="fa-IR" sz="3600" b="1" dirty="0" smtClean="0"/>
              <a:t>خیال انگاری:</a:t>
            </a:r>
          </a:p>
          <a:p>
            <a:pPr algn="r" rtl="1">
              <a:buFont typeface="Wingdings" pitchFamily="2" charset="2"/>
              <a:buChar char="ü"/>
            </a:pPr>
            <a:r>
              <a:rPr lang="fa-IR" dirty="0" smtClean="0"/>
              <a:t>شخصیت توسط واقعیت شکل نمی گیرد ، بلکه باور های ذهنی افراد درباره آینده ، یعنی خیال ، آن را شکل می دهد.</a:t>
            </a:r>
          </a:p>
          <a:p>
            <a:pPr algn="r" rtl="1">
              <a:buFont typeface="Wingdings" pitchFamily="2" charset="2"/>
              <a:buChar char="ü"/>
            </a:pPr>
            <a:r>
              <a:rPr lang="fa-IR" dirty="0" smtClean="0">
                <a:solidFill>
                  <a:srgbClr val="0070C0"/>
                </a:solidFill>
              </a:rPr>
              <a:t>مهمترین خیال </a:t>
            </a:r>
            <a:r>
              <a:rPr lang="fa-IR" dirty="0" smtClean="0"/>
              <a:t>افراد ، هدف برتری یا موفقیت است.</a:t>
            </a:r>
          </a:p>
          <a:p>
            <a:pPr algn="r" rtl="1">
              <a:buFont typeface="Wingdings" pitchFamily="2" charset="2"/>
              <a:buChar char="ü"/>
            </a:pPr>
            <a:r>
              <a:rPr lang="fa-IR" dirty="0" smtClean="0"/>
              <a:t>نظر آدلر درباره خیال انگاری  از کتاب</a:t>
            </a:r>
            <a:r>
              <a:rPr lang="fa-IR" b="1" dirty="0" smtClean="0"/>
              <a:t> فلسفه « انگار که » </a:t>
            </a:r>
            <a:r>
              <a:rPr lang="fa-IR" dirty="0" smtClean="0"/>
              <a:t>سر چشمه گرفته است : خیالها عقایدی هستند  که وجود واقعی ندارند ، اما با این حال، طوری بر افراد تاثیر می گذارد </a:t>
            </a:r>
            <a:r>
              <a:rPr lang="fa-IR" b="1" dirty="0" smtClean="0"/>
              <a:t>انگار که  </a:t>
            </a:r>
            <a:r>
              <a:rPr lang="fa-IR" dirty="0" smtClean="0"/>
              <a:t>واقعا وجود دارند.</a:t>
            </a:r>
          </a:p>
          <a:p>
            <a:pPr algn="r" rtl="1">
              <a:buFont typeface="Wingdings" pitchFamily="2" charset="2"/>
              <a:buChar char="ü"/>
            </a:pPr>
            <a:r>
              <a:rPr lang="fa-IR" dirty="0" smtClean="0"/>
              <a:t>برای  اینکه خیالها تاثیر عمیقی بر افراد بگذارند لزومی ندارد که حتما درست یا غلط باشند.</a:t>
            </a:r>
          </a:p>
          <a:p>
            <a:pPr algn="r" rtl="1">
              <a:buFont typeface="Wingdings" pitchFamily="2" charset="2"/>
              <a:buChar char="ü"/>
            </a:pPr>
            <a:r>
              <a:rPr lang="fa-IR" dirty="0" smtClean="0"/>
              <a:t>مانند « مردها از زنان برتر اند » گرچه این عقیده خیال است اما خیلی از آدمها طوری رفتار می کنند که انگار که واقعیت است. </a:t>
            </a:r>
          </a:p>
          <a:p>
            <a:pPr algn="r" rtl="1">
              <a:buNone/>
            </a:pPr>
            <a:endParaRPr lang="fa-IR" sz="3600" dirty="0" smtClean="0"/>
          </a:p>
          <a:p>
            <a:pPr algn="r" rtl="1">
              <a:buNone/>
            </a:pPr>
            <a:endParaRPr lang="en-US" sz="3600" dirty="0"/>
          </a:p>
        </p:txBody>
      </p:sp>
      <p:sp>
        <p:nvSpPr>
          <p:cNvPr id="2" name="Title 1"/>
          <p:cNvSpPr>
            <a:spLocks noGrp="1"/>
          </p:cNvSpPr>
          <p:nvPr>
            <p:ph type="title"/>
          </p:nvPr>
        </p:nvSpPr>
        <p:spPr>
          <a:xfrm>
            <a:off x="457200" y="0"/>
            <a:ext cx="8229600" cy="838200"/>
          </a:xfrm>
        </p:spPr>
        <p:txBody>
          <a:bodyPr/>
          <a:lstStyle/>
          <a:p>
            <a:pPr algn="ctr" rtl="1"/>
            <a:r>
              <a:rPr lang="fa-IR" b="1" dirty="0" smtClean="0"/>
              <a:t>برداشتهای ذهنی</a:t>
            </a:r>
            <a:endParaRPr lang="en-US" b="1"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638800"/>
          </a:xfrm>
        </p:spPr>
        <p:txBody>
          <a:bodyPr>
            <a:normAutofit/>
          </a:bodyPr>
          <a:lstStyle/>
          <a:p>
            <a:pPr algn="r" rtl="1">
              <a:buFont typeface="Wingdings" pitchFamily="2" charset="2"/>
              <a:buChar char="ü"/>
            </a:pPr>
            <a:r>
              <a:rPr lang="fa-IR" dirty="0" smtClean="0"/>
              <a:t>تاکید آدلر بر خیال با اعتقاد عمیق او به </a:t>
            </a:r>
            <a:r>
              <a:rPr lang="fa-IR" b="1" dirty="0" smtClean="0">
                <a:solidFill>
                  <a:srgbClr val="FF0000"/>
                </a:solidFill>
              </a:rPr>
              <a:t>دیدگاه غایت شناختی </a:t>
            </a:r>
            <a:r>
              <a:rPr lang="fa-IR" dirty="0" smtClean="0"/>
              <a:t>انگیزش مطابقت دارد.</a:t>
            </a:r>
          </a:p>
          <a:p>
            <a:pPr algn="r" rtl="1">
              <a:buFont typeface="Wingdings" pitchFamily="2" charset="2"/>
              <a:buChar char="ü"/>
            </a:pPr>
            <a:r>
              <a:rPr lang="fa-IR" dirty="0" smtClean="0"/>
              <a:t>غایت شناسی توجیه رفتار بر حسب </a:t>
            </a:r>
            <a:r>
              <a:rPr lang="fa-IR" b="1" dirty="0" smtClean="0">
                <a:solidFill>
                  <a:srgbClr val="FF0000"/>
                </a:solidFill>
              </a:rPr>
              <a:t>هدف نهایی </a:t>
            </a:r>
            <a:r>
              <a:rPr lang="fa-IR" dirty="0" smtClean="0"/>
              <a:t>آن است. که بر هدف های آینده مربوط می شود. </a:t>
            </a:r>
          </a:p>
          <a:p>
            <a:pPr algn="r" rtl="1">
              <a:buFont typeface="Wingdings" pitchFamily="2" charset="2"/>
              <a:buChar char="ü"/>
            </a:pPr>
            <a:r>
              <a:rPr lang="fa-IR" dirty="0" smtClean="0"/>
              <a:t>غایت نگری در مقابل نظریه </a:t>
            </a:r>
            <a:r>
              <a:rPr lang="fa-IR" b="1" dirty="0" smtClean="0">
                <a:solidFill>
                  <a:srgbClr val="0070C0"/>
                </a:solidFill>
              </a:rPr>
              <a:t>علیت</a:t>
            </a:r>
            <a:r>
              <a:rPr lang="fa-IR" dirty="0" smtClean="0"/>
              <a:t> قرار دارد ( علیت با </a:t>
            </a:r>
            <a:r>
              <a:rPr lang="fa-IR" b="1" dirty="0" smtClean="0">
                <a:solidFill>
                  <a:srgbClr val="0070C0"/>
                </a:solidFill>
              </a:rPr>
              <a:t>تجربه های گذشته</a:t>
            </a:r>
            <a:r>
              <a:rPr lang="fa-IR" dirty="0" smtClean="0"/>
              <a:t> سروکار دارد که نتایجی را در زمان حال به با می آورند. مانند نظریه فروید.</a:t>
            </a:r>
          </a:p>
          <a:p>
            <a:pPr algn="r" rtl="1">
              <a:buFont typeface="Wingdings" pitchFamily="2" charset="2"/>
              <a:buChar char="ü"/>
            </a:pPr>
            <a:r>
              <a:rPr lang="fa-IR" dirty="0" smtClean="0"/>
              <a:t>آدلر دیدگاه غایت شناختی داشت و معتقد بود برداشتهای فعلی درباره</a:t>
            </a:r>
            <a:r>
              <a:rPr lang="fa-IR" dirty="0" smtClean="0">
                <a:solidFill>
                  <a:srgbClr val="FF0000"/>
                </a:solidFill>
              </a:rPr>
              <a:t> آینده ، </a:t>
            </a:r>
            <a:r>
              <a:rPr lang="fa-IR" dirty="0" smtClean="0"/>
              <a:t>انسانها را برانگیخته می کند. و این برداشتها که چیزی جز خیال نیستند، لزومی ندارد هشیار یا قابل درک باشند.</a:t>
            </a:r>
          </a:p>
          <a:p>
            <a:pPr algn="r" rtl="1">
              <a:buFont typeface="Wingdings" pitchFamily="2" charset="2"/>
              <a:buChar char="ü"/>
            </a:pPr>
            <a:endParaRPr lang="fa-IR" dirty="0" smtClean="0"/>
          </a:p>
          <a:p>
            <a:pPr algn="r" rtl="1"/>
            <a:endParaRPr lang="en-US" dirty="0"/>
          </a:p>
        </p:txBody>
      </p:sp>
      <p:sp>
        <p:nvSpPr>
          <p:cNvPr id="2" name="Title 1"/>
          <p:cNvSpPr>
            <a:spLocks noGrp="1"/>
          </p:cNvSpPr>
          <p:nvPr>
            <p:ph type="title"/>
          </p:nvPr>
        </p:nvSpPr>
        <p:spPr>
          <a:xfrm>
            <a:off x="457200" y="0"/>
            <a:ext cx="8229600" cy="1066800"/>
          </a:xfrm>
        </p:spPr>
        <p:txBody>
          <a:bodyPr/>
          <a:lstStyle/>
          <a:p>
            <a:pPr algn="ctr" rtl="1"/>
            <a:r>
              <a:rPr lang="fa-IR" b="1" dirty="0" smtClean="0"/>
              <a:t>غایت نگری در مقابل علیت نگری</a:t>
            </a:r>
            <a:endParaRPr lang="en-US" b="1"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219200"/>
            <a:ext cx="8915400" cy="5638800"/>
          </a:xfrm>
        </p:spPr>
        <p:txBody>
          <a:bodyPr>
            <a:normAutofit/>
          </a:bodyPr>
          <a:lstStyle/>
          <a:p>
            <a:pPr algn="r" rtl="1">
              <a:buFont typeface="Wingdings" pitchFamily="2" charset="2"/>
              <a:buChar char="q"/>
            </a:pPr>
            <a:r>
              <a:rPr lang="fa-IR" dirty="0" smtClean="0"/>
              <a:t> آدلر تاکید دارد  که نژاد انسان از « موهبت » حقارتهای عضوی برخوردارند.</a:t>
            </a:r>
          </a:p>
          <a:p>
            <a:pPr algn="r" rtl="1">
              <a:buFont typeface="Wingdings" pitchFamily="2" charset="2"/>
              <a:buChar char="q"/>
            </a:pPr>
            <a:r>
              <a:rPr lang="fa-IR" dirty="0" smtClean="0"/>
              <a:t>این نقایص جسمانی به خودی خود اهمیت زیادی ندارند، اما زمانی که </a:t>
            </a:r>
            <a:r>
              <a:rPr lang="fa-IR" dirty="0" smtClean="0">
                <a:solidFill>
                  <a:srgbClr val="7030A0"/>
                </a:solidFill>
              </a:rPr>
              <a:t>احساسهای ذهنی </a:t>
            </a:r>
            <a:r>
              <a:rPr lang="fa-IR" dirty="0" smtClean="0"/>
              <a:t>حقارت</a:t>
            </a:r>
            <a:r>
              <a:rPr lang="fa-IR" dirty="0" smtClean="0">
                <a:solidFill>
                  <a:srgbClr val="7030A0"/>
                </a:solidFill>
              </a:rPr>
              <a:t> </a:t>
            </a:r>
            <a:r>
              <a:rPr lang="fa-IR" dirty="0" smtClean="0"/>
              <a:t>را تحریک می کنند، احساسهایی که نیروی محرکی به سمت کمال هستند ، با معنی می شوند.</a:t>
            </a:r>
          </a:p>
          <a:p>
            <a:pPr algn="r" rtl="1">
              <a:buFont typeface="Wingdings" pitchFamily="2" charset="2"/>
              <a:buChar char="q"/>
            </a:pPr>
            <a:r>
              <a:rPr lang="fa-IR" dirty="0" smtClean="0"/>
              <a:t>بعضی افراد با پیشروی به سمت سلامت روانی و سبک زندگی سودمند این احساسهای حقارت را جبران می کنند.مانند: دموستنس . بتهون و آدلر</a:t>
            </a:r>
          </a:p>
          <a:p>
            <a:pPr algn="r" rtl="1">
              <a:buFont typeface="Wingdings" pitchFamily="2" charset="2"/>
              <a:buChar char="q"/>
            </a:pPr>
            <a:r>
              <a:rPr lang="fa-IR" dirty="0" smtClean="0"/>
              <a:t>برخی دیگر، جبران افراطی می کنند و برای سرکوب کردن دیگران یا کناره گیری کردن از آنها و اختیار کردن سبک زندگی بی حاصل با انگیزه می شوند. مانند تبهکار یا فردی که عمیقاً روان رنجور شده، و احساسهای حقارت خود را جبران مفرط می کنند.</a:t>
            </a:r>
            <a:endParaRPr lang="en-US" dirty="0"/>
          </a:p>
        </p:txBody>
      </p:sp>
      <p:sp>
        <p:nvSpPr>
          <p:cNvPr id="2" name="Title 1"/>
          <p:cNvSpPr>
            <a:spLocks noGrp="1"/>
          </p:cNvSpPr>
          <p:nvPr>
            <p:ph type="title"/>
          </p:nvPr>
        </p:nvSpPr>
        <p:spPr/>
        <p:txBody>
          <a:bodyPr/>
          <a:lstStyle/>
          <a:p>
            <a:pPr algn="ctr" rtl="1"/>
            <a:r>
              <a:rPr lang="fa-IR" dirty="0" smtClean="0"/>
              <a:t>حقارتهای عضوی</a:t>
            </a: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838200"/>
            <a:ext cx="8229600" cy="5715000"/>
          </a:xfrm>
        </p:spPr>
        <p:txBody>
          <a:bodyPr>
            <a:normAutofit/>
          </a:bodyPr>
          <a:lstStyle/>
          <a:p>
            <a:pPr algn="r" rtl="1">
              <a:buFont typeface="Wingdings" pitchFamily="2" charset="2"/>
              <a:buChar char="v"/>
            </a:pPr>
            <a:r>
              <a:rPr lang="fa-IR" dirty="0" smtClean="0"/>
              <a:t>سومین اصل نظریه آدلر این است: </a:t>
            </a:r>
            <a:r>
              <a:rPr lang="fa-IR" b="1" dirty="0" smtClean="0">
                <a:solidFill>
                  <a:srgbClr val="FF0000"/>
                </a:solidFill>
              </a:rPr>
              <a:t>شخصیت یکپارچه و منسجم </a:t>
            </a:r>
            <a:r>
              <a:rPr lang="fa-IR" dirty="0" smtClean="0"/>
              <a:t>است.</a:t>
            </a:r>
          </a:p>
          <a:p>
            <a:pPr algn="r" rtl="1">
              <a:buFont typeface="Wingdings" pitchFamily="2" charset="2"/>
              <a:buChar char="v"/>
            </a:pPr>
            <a:r>
              <a:rPr lang="fa-IR" dirty="0" smtClean="0"/>
              <a:t>آدلر با انتخاب اصطلاح </a:t>
            </a:r>
            <a:r>
              <a:rPr lang="fa-IR" b="1" dirty="0" smtClean="0">
                <a:solidFill>
                  <a:srgbClr val="7030A0"/>
                </a:solidFill>
              </a:rPr>
              <a:t>روان شناسی فردنگر </a:t>
            </a:r>
            <a:r>
              <a:rPr lang="fa-IR" dirty="0" smtClean="0"/>
              <a:t>می خواست بر این عقیده خود تاکید کند که هر کسی </a:t>
            </a:r>
            <a:r>
              <a:rPr lang="fa-IR" dirty="0" smtClean="0">
                <a:solidFill>
                  <a:srgbClr val="7030A0"/>
                </a:solidFill>
              </a:rPr>
              <a:t>منحصر به فرد </a:t>
            </a:r>
            <a:r>
              <a:rPr lang="fa-IR" dirty="0" smtClean="0"/>
              <a:t>و </a:t>
            </a:r>
            <a:r>
              <a:rPr lang="fa-IR" dirty="0" smtClean="0">
                <a:solidFill>
                  <a:srgbClr val="7030A0"/>
                </a:solidFill>
              </a:rPr>
              <a:t>تقسیم نشدنی </a:t>
            </a:r>
            <a:r>
              <a:rPr lang="fa-IR" dirty="0" smtClean="0"/>
              <a:t>است.</a:t>
            </a:r>
          </a:p>
          <a:p>
            <a:pPr algn="r" rtl="1">
              <a:buFont typeface="Wingdings" pitchFamily="2" charset="2"/>
              <a:buChar char="v"/>
            </a:pPr>
            <a:r>
              <a:rPr lang="fa-IR" dirty="0" smtClean="0">
                <a:solidFill>
                  <a:srgbClr val="7030A0"/>
                </a:solidFill>
              </a:rPr>
              <a:t>روانشناسی فردنگر </a:t>
            </a:r>
            <a:r>
              <a:rPr lang="fa-IR" dirty="0" smtClean="0"/>
              <a:t>بر وحدت شخصیت فرد تاکید دارد . </a:t>
            </a:r>
          </a:p>
          <a:p>
            <a:pPr algn="r" rtl="1">
              <a:buFont typeface="Wingdings" pitchFamily="2" charset="2"/>
              <a:buChar char="v"/>
            </a:pPr>
            <a:r>
              <a:rPr lang="fa-IR" dirty="0" smtClean="0"/>
              <a:t>افکار ، احساسات ، و اعمال فرد همگی به سمت هدف خاصی هدایت شده اند و در خدمت مقصود خاصی هستند.</a:t>
            </a:r>
          </a:p>
          <a:p>
            <a:pPr algn="r" rtl="1">
              <a:buFont typeface="Wingdings" pitchFamily="2" charset="2"/>
              <a:buChar char="v"/>
            </a:pPr>
            <a:r>
              <a:rPr lang="fa-IR" dirty="0" smtClean="0"/>
              <a:t>اگر همه اعمال فرد را در رابطه با هدف نهایی برتری یا موفقیت در نظر بگیریم در می یابیم که آنها منسجم و معنی دار هستند.</a:t>
            </a:r>
          </a:p>
          <a:p>
            <a:pPr algn="r" rtl="1">
              <a:buFont typeface="Wingdings" pitchFamily="2" charset="2"/>
              <a:buChar char="v"/>
            </a:pPr>
            <a:r>
              <a:rPr lang="fa-IR" dirty="0" smtClean="0"/>
              <a:t>آدلر معتقد بود که فرد کامل به چند طریق وحدت و انسجام نشان میدهد.او اولین طریق را زبان بدن نامید.</a:t>
            </a:r>
          </a:p>
          <a:p>
            <a:pPr algn="r" rtl="1">
              <a:buNone/>
            </a:pPr>
            <a:endParaRPr lang="en-US" sz="3800" b="1" dirty="0"/>
          </a:p>
        </p:txBody>
      </p:sp>
      <p:sp>
        <p:nvSpPr>
          <p:cNvPr id="2" name="Title 1"/>
          <p:cNvSpPr>
            <a:spLocks noGrp="1"/>
          </p:cNvSpPr>
          <p:nvPr>
            <p:ph type="title"/>
          </p:nvPr>
        </p:nvSpPr>
        <p:spPr>
          <a:xfrm>
            <a:off x="457200" y="0"/>
            <a:ext cx="8229600" cy="838200"/>
          </a:xfrm>
        </p:spPr>
        <p:txBody>
          <a:bodyPr/>
          <a:lstStyle/>
          <a:p>
            <a:pPr algn="ctr" rtl="1"/>
            <a:r>
              <a:rPr lang="fa-IR" b="1" dirty="0" smtClean="0"/>
              <a:t>وحدت و انسجام شخصیت</a:t>
            </a:r>
            <a:endParaRPr lang="en-US" b="1"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791200"/>
          </a:xfrm>
        </p:spPr>
        <p:txBody>
          <a:bodyPr>
            <a:normAutofit fontScale="92500" lnSpcReduction="10000"/>
          </a:bodyPr>
          <a:lstStyle/>
          <a:p>
            <a:pPr algn="r" rtl="1"/>
            <a:r>
              <a:rPr lang="fa-IR" dirty="0" smtClean="0"/>
              <a:t>به عقیده آدلر ، شخص کامل به صورت منسجم، در جهت هدف خاص تلاش می کند و تمام اعمال ، صرفا اجزای این هدف هستند.</a:t>
            </a:r>
          </a:p>
          <a:p>
            <a:pPr algn="r" rtl="1"/>
            <a:r>
              <a:rPr lang="fa-IR" dirty="0" smtClean="0"/>
              <a:t>آشفتگی یک عضو بدن را نمی توان به صورت مجزا در نظر گرفت، زیرا بر کل شخصیت تاثیر می گذارد.</a:t>
            </a:r>
          </a:p>
          <a:p>
            <a:pPr algn="r" rtl="1"/>
            <a:r>
              <a:rPr lang="fa-IR" dirty="0" smtClean="0">
                <a:solidFill>
                  <a:srgbClr val="FF0000"/>
                </a:solidFill>
              </a:rPr>
              <a:t>عضو ناقص بدن</a:t>
            </a:r>
            <a:r>
              <a:rPr lang="fa-IR" dirty="0" smtClean="0"/>
              <a:t>، </a:t>
            </a:r>
            <a:r>
              <a:rPr lang="fa-IR" dirty="0" smtClean="0">
                <a:solidFill>
                  <a:srgbClr val="FF0000"/>
                </a:solidFill>
              </a:rPr>
              <a:t>جهت هدف فرد را بیان می کند، </a:t>
            </a:r>
            <a:r>
              <a:rPr lang="fa-IR" dirty="0" smtClean="0"/>
              <a:t>وضعیتی که به زبان بدن معروف است.</a:t>
            </a:r>
          </a:p>
          <a:p>
            <a:pPr algn="r" rtl="1"/>
            <a:r>
              <a:rPr lang="fa-IR" dirty="0" smtClean="0"/>
              <a:t>اندامهای بدن از طریق زبان بدن « به زبانی صحبت می کنند که معمولا بیانگرتر است و عقیده شخص را واضح تر از کلمات افشا می کند.</a:t>
            </a:r>
          </a:p>
          <a:p>
            <a:pPr algn="r" rtl="1"/>
            <a:r>
              <a:rPr lang="fa-IR" dirty="0" smtClean="0"/>
              <a:t>مثال:</a:t>
            </a:r>
          </a:p>
          <a:p>
            <a:pPr algn="r" rtl="1">
              <a:buNone/>
            </a:pPr>
            <a:r>
              <a:rPr lang="fa-IR" dirty="0" smtClean="0"/>
              <a:t>ـ مردی که به آرتریت روماتويید در دستانش مبتلا است. مفاصل خشک و از شکل افتاده او از کل سبک زندگی وی خبر می دهند.</a:t>
            </a:r>
          </a:p>
          <a:p>
            <a:pPr algn="r" rtl="1">
              <a:buNone/>
            </a:pPr>
            <a:r>
              <a:rPr lang="fa-IR" smtClean="0"/>
              <a:t>انگار که آنها فریاد میزنند:« از شکل افتادگی مرا ببین، نگاه کن </a:t>
            </a:r>
          </a:p>
          <a:p>
            <a:pPr algn="r" rtl="1">
              <a:buNone/>
            </a:pPr>
            <a:endParaRPr lang="fa-IR" dirty="0" smtClean="0"/>
          </a:p>
          <a:p>
            <a:pPr algn="r" rtl="1">
              <a:buNone/>
            </a:pPr>
            <a:r>
              <a:rPr lang="fa-IR" dirty="0" smtClean="0"/>
              <a:t>ـ پسر بسیار مطیعی که هر شب جای خود را خیس می کند.</a:t>
            </a:r>
          </a:p>
        </p:txBody>
      </p:sp>
      <p:sp>
        <p:nvSpPr>
          <p:cNvPr id="2" name="Title 1"/>
          <p:cNvSpPr>
            <a:spLocks noGrp="1"/>
          </p:cNvSpPr>
          <p:nvPr>
            <p:ph type="title"/>
          </p:nvPr>
        </p:nvSpPr>
        <p:spPr>
          <a:xfrm>
            <a:off x="457200" y="457200"/>
            <a:ext cx="8229600" cy="381000"/>
          </a:xfrm>
        </p:spPr>
        <p:txBody>
          <a:bodyPr>
            <a:normAutofit fontScale="90000"/>
          </a:bodyPr>
          <a:lstStyle/>
          <a:p>
            <a:pPr algn="r" rtl="1"/>
            <a:r>
              <a:rPr lang="fa-IR" b="1" dirty="0" smtClean="0"/>
              <a:t>زبان بدن:</a:t>
            </a:r>
            <a:br>
              <a:rPr lang="fa-IR" b="1" dirty="0" smtClean="0"/>
            </a:b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066800"/>
            <a:ext cx="8763000" cy="5486400"/>
          </a:xfrm>
        </p:spPr>
        <p:txBody>
          <a:bodyPr>
            <a:normAutofit/>
          </a:bodyPr>
          <a:lstStyle/>
          <a:p>
            <a:pPr algn="r" rtl="1"/>
            <a:r>
              <a:rPr lang="fa-IR" dirty="0" smtClean="0"/>
              <a:t>هماهنگی بین اعمال هشیار و ناهشیار نمونه دیگر از شخصیت یکپارچه است.</a:t>
            </a:r>
          </a:p>
          <a:p>
            <a:pPr algn="r" rtl="1"/>
            <a:r>
              <a:rPr lang="fa-IR" dirty="0" smtClean="0"/>
              <a:t>آدلر ناهشیار را به صورت هدفی تدوین کرد که فرد آن را نه به روشنی تدوین کرده نه به طور کامل درک کرده است.</a:t>
            </a:r>
          </a:p>
          <a:p>
            <a:pPr algn="r" rtl="1"/>
            <a:r>
              <a:rPr lang="fa-IR" dirty="0" smtClean="0"/>
              <a:t>آدلر هشیار و ناهشیار را به صورت دو بخش از سیستم یکپارچه ای در نظر گرفت که به هم همکاری می کنند.</a:t>
            </a:r>
          </a:p>
          <a:p>
            <a:pPr algn="r" rtl="1"/>
            <a:r>
              <a:rPr lang="fa-IR" dirty="0" smtClean="0">
                <a:solidFill>
                  <a:srgbClr val="002060"/>
                </a:solidFill>
              </a:rPr>
              <a:t>افکار هشیار </a:t>
            </a:r>
            <a:r>
              <a:rPr lang="fa-IR" dirty="0" smtClean="0"/>
              <a:t>آنهایی هستند که فرد درک می کند و برای رسیدن به موفقیت </a:t>
            </a:r>
            <a:r>
              <a:rPr lang="fa-IR" dirty="0" smtClean="0">
                <a:solidFill>
                  <a:srgbClr val="002060"/>
                </a:solidFill>
              </a:rPr>
              <a:t>مفید </a:t>
            </a:r>
            <a:r>
              <a:rPr lang="fa-IR" dirty="0" smtClean="0"/>
              <a:t>می داند، در حالی که </a:t>
            </a:r>
            <a:r>
              <a:rPr lang="fa-IR" dirty="0" smtClean="0">
                <a:solidFill>
                  <a:schemeClr val="accent3">
                    <a:lumMod val="75000"/>
                  </a:schemeClr>
                </a:solidFill>
              </a:rPr>
              <a:t>افکار ناهشیار </a:t>
            </a:r>
            <a:r>
              <a:rPr lang="fa-IR" dirty="0" smtClean="0"/>
              <a:t>آنهایی هستند که </a:t>
            </a:r>
            <a:r>
              <a:rPr lang="fa-IR" dirty="0" smtClean="0">
                <a:solidFill>
                  <a:schemeClr val="accent3">
                    <a:lumMod val="75000"/>
                  </a:schemeClr>
                </a:solidFill>
              </a:rPr>
              <a:t>مفید نیستند</a:t>
            </a:r>
            <a:r>
              <a:rPr lang="fa-IR" dirty="0" smtClean="0"/>
              <a:t>.</a:t>
            </a:r>
          </a:p>
          <a:p>
            <a:pPr algn="r" rtl="1"/>
            <a:r>
              <a:rPr lang="fa-IR" dirty="0" smtClean="0"/>
              <a:t>هشیاری و ناهشیاری هستی های مکمل هم هستند که تحت سلطه  </a:t>
            </a:r>
            <a:r>
              <a:rPr lang="fa-IR" dirty="0" smtClean="0">
                <a:solidFill>
                  <a:srgbClr val="0070C0"/>
                </a:solidFill>
              </a:rPr>
              <a:t>سبک زندگی</a:t>
            </a:r>
            <a:r>
              <a:rPr lang="fa-IR" dirty="0" smtClean="0"/>
              <a:t> متحد کننده عمل می کنند.</a:t>
            </a:r>
          </a:p>
          <a:p>
            <a:pPr algn="r" rtl="1"/>
            <a:r>
              <a:rPr lang="fa-IR" dirty="0" smtClean="0">
                <a:solidFill>
                  <a:srgbClr val="FF0000"/>
                </a:solidFill>
              </a:rPr>
              <a:t>رفتارهای هشیار و نا هشیار </a:t>
            </a:r>
            <a:r>
              <a:rPr lang="fa-IR" dirty="0" smtClean="0"/>
              <a:t>فقط یک </a:t>
            </a:r>
            <a:r>
              <a:rPr lang="fa-IR" dirty="0" smtClean="0">
                <a:solidFill>
                  <a:srgbClr val="FF0000"/>
                </a:solidFill>
              </a:rPr>
              <a:t>هدف </a:t>
            </a:r>
            <a:r>
              <a:rPr lang="fa-IR" dirty="0" smtClean="0"/>
              <a:t>دارند: </a:t>
            </a:r>
            <a:r>
              <a:rPr lang="fa-IR" dirty="0" smtClean="0">
                <a:solidFill>
                  <a:srgbClr val="FF0000"/>
                </a:solidFill>
              </a:rPr>
              <a:t>تحقق بخشیدن به هدف برتری یا موفقیت.</a:t>
            </a:r>
          </a:p>
        </p:txBody>
      </p:sp>
      <p:sp>
        <p:nvSpPr>
          <p:cNvPr id="3" name="Title 2"/>
          <p:cNvSpPr>
            <a:spLocks noGrp="1"/>
          </p:cNvSpPr>
          <p:nvPr>
            <p:ph type="title"/>
          </p:nvPr>
        </p:nvSpPr>
        <p:spPr/>
        <p:txBody>
          <a:bodyPr/>
          <a:lstStyle/>
          <a:p>
            <a:pPr algn="r" rtl="1"/>
            <a:r>
              <a:rPr lang="fa-IR" dirty="0" smtClean="0"/>
              <a:t>هشیار و نا هشیار </a:t>
            </a: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066800"/>
            <a:ext cx="8839200" cy="5486400"/>
          </a:xfrm>
        </p:spPr>
        <p:txBody>
          <a:bodyPr>
            <a:normAutofit fontScale="92500" lnSpcReduction="20000"/>
          </a:bodyPr>
          <a:lstStyle/>
          <a:p>
            <a:pPr algn="r" rtl="1"/>
            <a:r>
              <a:rPr lang="fa-IR" dirty="0" smtClean="0"/>
              <a:t>اصل چهارم آدلر است : </a:t>
            </a:r>
            <a:r>
              <a:rPr lang="fa-IR" b="1" dirty="0" smtClean="0">
                <a:solidFill>
                  <a:srgbClr val="002060"/>
                </a:solidFill>
              </a:rPr>
              <a:t>« ارزش تمام فعالیتهای انسان را باید از زاویه علاقه اجتماعی در نظر گرفت.»</a:t>
            </a:r>
          </a:p>
          <a:p>
            <a:pPr algn="r" rtl="1"/>
            <a:r>
              <a:rPr lang="fa-IR" dirty="0" smtClean="0"/>
              <a:t>این که رفتارهای افراد به سبک زندگی سالم یا روان رنجور منجر شود، به علاقه اجتماعی بستگی دارد که آن را در اوایل زندگی شان پرورش داده اند.</a:t>
            </a:r>
          </a:p>
          <a:p>
            <a:pPr algn="r" rtl="1"/>
            <a:r>
              <a:rPr lang="fa-IR" dirty="0" smtClean="0"/>
              <a:t> این اصطلاح تقریبا به معنی </a:t>
            </a:r>
            <a:r>
              <a:rPr lang="fa-IR" b="1" dirty="0" smtClean="0"/>
              <a:t>احساس وحدت با کل بشریت </a:t>
            </a:r>
            <a:r>
              <a:rPr lang="fa-IR" dirty="0" smtClean="0"/>
              <a:t>است و به عضویت همه افراد در جامعه اشاره دارد. ترجمه بهتر این واژه « احساس اجتماعی » یا  « احساس جامعه » می باشد.</a:t>
            </a:r>
          </a:p>
          <a:p>
            <a:pPr algn="r" rtl="1"/>
            <a:r>
              <a:rPr lang="fa-IR" dirty="0" smtClean="0"/>
              <a:t>کسی که « احساس اجتماعی » رشد یافته ای دارد ، برای برتری خودش تلاش نمی کند، بلکه برای کمال تمام انسانها در یک جامعه ایده آل تلاش می کند.</a:t>
            </a:r>
          </a:p>
          <a:p>
            <a:pPr algn="r" rtl="1"/>
            <a:r>
              <a:rPr lang="fa-IR" dirty="0" smtClean="0"/>
              <a:t>علاقه اجتماعی را می توان به صورت </a:t>
            </a:r>
            <a:r>
              <a:rPr lang="fa-IR" dirty="0" smtClean="0">
                <a:solidFill>
                  <a:srgbClr val="C00000"/>
                </a:solidFill>
              </a:rPr>
              <a:t>نگرش ارتباط داشتن با کل بشریت و همین طور همدلی با هر عضو نژاد انسان </a:t>
            </a:r>
            <a:r>
              <a:rPr lang="fa-IR" dirty="0" smtClean="0"/>
              <a:t>تعریف کرد.</a:t>
            </a:r>
          </a:p>
          <a:p>
            <a:pPr algn="r" rtl="1"/>
            <a:r>
              <a:rPr lang="fa-IR" dirty="0" smtClean="0"/>
              <a:t>حقارت طبیعی افراد ایجاب می کند که آنها برای تشکیل جامعه به یکدیگر بپیوندند.</a:t>
            </a:r>
          </a:p>
          <a:p>
            <a:pPr algn="r" rtl="1"/>
            <a:r>
              <a:rPr lang="fa-IR" dirty="0" smtClean="0"/>
              <a:t>علاقه اجتماعی یک ضرورت است ، و مسبب وجود ما است ، زیرا اگر مرد و زن درتولید مثل و محافظت از کودک همکاری نمی کردند، گونه انسان نمی توانست باقی بماند.</a:t>
            </a:r>
            <a:endParaRPr lang="en-US" dirty="0"/>
          </a:p>
        </p:txBody>
      </p:sp>
      <p:sp>
        <p:nvSpPr>
          <p:cNvPr id="3" name="Title 2"/>
          <p:cNvSpPr>
            <a:spLocks noGrp="1"/>
          </p:cNvSpPr>
          <p:nvPr>
            <p:ph type="title"/>
          </p:nvPr>
        </p:nvSpPr>
        <p:spPr>
          <a:xfrm>
            <a:off x="457200" y="0"/>
            <a:ext cx="8229600" cy="990600"/>
          </a:xfrm>
        </p:spPr>
        <p:txBody>
          <a:bodyPr/>
          <a:lstStyle/>
          <a:p>
            <a:pPr algn="r" rtl="1"/>
            <a:r>
              <a:rPr lang="fa-IR" dirty="0" smtClean="0"/>
              <a:t>علاقه اجتماعی </a:t>
            </a:r>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066800"/>
            <a:ext cx="8763000" cy="5334000"/>
          </a:xfrm>
        </p:spPr>
        <p:txBody>
          <a:bodyPr>
            <a:normAutofit/>
          </a:bodyPr>
          <a:lstStyle/>
          <a:p>
            <a:pPr algn="r" rtl="1">
              <a:buFont typeface="Wingdings" pitchFamily="2" charset="2"/>
              <a:buChar char="v"/>
            </a:pPr>
            <a:r>
              <a:rPr lang="fa-IR" dirty="0" smtClean="0"/>
              <a:t>علاقه اجتماعی در هر کسی به صورت بالقوه وجود دارد، اما قبل از اینکه بتواند به سبک زندگی سودمند کمک کند، باید پرورش یابد.</a:t>
            </a:r>
          </a:p>
          <a:p>
            <a:pPr algn="r" rtl="1">
              <a:buFont typeface="Wingdings" pitchFamily="2" charset="2"/>
              <a:buChar char="v"/>
            </a:pPr>
            <a:r>
              <a:rPr lang="fa-IR" dirty="0" smtClean="0"/>
              <a:t>علاقه اجتماعی از رابطه</a:t>
            </a:r>
            <a:r>
              <a:rPr lang="fa-IR" b="1" dirty="0" smtClean="0"/>
              <a:t> والد – فرزند </a:t>
            </a:r>
            <a:r>
              <a:rPr lang="fa-IR" dirty="0" smtClean="0"/>
              <a:t>در ماههای اولیه نوباوگی سرچشمه میگیرد.</a:t>
            </a:r>
          </a:p>
          <a:p>
            <a:pPr algn="r" rtl="1">
              <a:buFont typeface="Wingdings" pitchFamily="2" charset="2"/>
              <a:buChar char="v"/>
            </a:pPr>
            <a:r>
              <a:rPr lang="fa-IR" dirty="0" smtClean="0"/>
              <a:t>آدلر معتقد است پدر و مادر به صورت متفاوتی بر علاقه اجتماعی کودک تاثیر می گذارند. وظیفه مادر برقرار کردن رابطه ای است که به علاقه اجتماعی پخته کودک کمک می کند و حس همکاری را پرورش می دهد.</a:t>
            </a:r>
          </a:p>
          <a:p>
            <a:pPr algn="r" rtl="1">
              <a:buFont typeface="Wingdings" pitchFamily="2" charset="2"/>
              <a:buChar char="v"/>
            </a:pPr>
            <a:r>
              <a:rPr lang="fa-IR" dirty="0" smtClean="0"/>
              <a:t>مادر به صورت ایده آل به فرزند خود واقعا و عمیقا محبت می کند. محبتی که بر سلامت کودک به بر نیاز ها یا خواسته های خود او متمرکز است.</a:t>
            </a:r>
          </a:p>
          <a:p>
            <a:pPr algn="r" rtl="1">
              <a:buFont typeface="Wingdings" pitchFamily="2" charset="2"/>
              <a:buChar char="v"/>
            </a:pPr>
            <a:r>
              <a:rPr lang="fa-IR" dirty="0" smtClean="0"/>
              <a:t>این رابطه محبت آمیز سالم ، از علاقه واقعی او به فرزندش ، شوهرش ، و دیگران به وجود می آید.</a:t>
            </a:r>
          </a:p>
          <a:p>
            <a:pPr algn="r" rtl="1">
              <a:buFont typeface="Wingdings" pitchFamily="2" charset="2"/>
              <a:buChar char="v"/>
            </a:pPr>
            <a:endParaRPr lang="fa-IR" dirty="0" smtClean="0"/>
          </a:p>
          <a:p>
            <a:pPr algn="r" rtl="1">
              <a:buNone/>
            </a:pPr>
            <a:endParaRPr lang="fa-IR" dirty="0" smtClean="0"/>
          </a:p>
          <a:p>
            <a:pPr algn="r" rtl="1">
              <a:buNone/>
            </a:pPr>
            <a:endParaRPr lang="fa-IR" dirty="0" smtClean="0"/>
          </a:p>
          <a:p>
            <a:pPr algn="r" rtl="1">
              <a:buFont typeface="Wingdings" pitchFamily="2" charset="2"/>
              <a:buChar char="v"/>
            </a:pPr>
            <a:endParaRPr lang="en-US" dirty="0"/>
          </a:p>
        </p:txBody>
      </p:sp>
      <p:sp>
        <p:nvSpPr>
          <p:cNvPr id="3" name="Title 2"/>
          <p:cNvSpPr>
            <a:spLocks noGrp="1"/>
          </p:cNvSpPr>
          <p:nvPr>
            <p:ph type="title"/>
          </p:nvPr>
        </p:nvSpPr>
        <p:spPr>
          <a:xfrm>
            <a:off x="457200" y="0"/>
            <a:ext cx="8229600" cy="1066800"/>
          </a:xfrm>
        </p:spPr>
        <p:txBody>
          <a:bodyPr/>
          <a:lstStyle/>
          <a:p>
            <a:pPr algn="r" rtl="1"/>
            <a:r>
              <a:rPr lang="fa-IR" dirty="0" smtClean="0"/>
              <a:t>منشا علاقه اجتماعی </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04800"/>
            <a:ext cx="8229600" cy="5702491"/>
          </a:xfrm>
        </p:spPr>
        <p:txBody>
          <a:bodyPr>
            <a:normAutofit fontScale="85000" lnSpcReduction="20000"/>
          </a:bodyPr>
          <a:lstStyle/>
          <a:p>
            <a:pPr algn="r" rtl="1">
              <a:buFont typeface="Wingdings" pitchFamily="2" charset="2"/>
              <a:buChar char="v"/>
            </a:pPr>
            <a:r>
              <a:rPr lang="fa-IR" dirty="0" smtClean="0"/>
              <a:t>پدر در محیط اجتماعی کودک در جایگاه دوم اهمیت قرار دارد.او باید نسبت به همسرش ، شغلش ، و جامعه نگرشی متعهدانه داشته باشد.</a:t>
            </a:r>
          </a:p>
          <a:p>
            <a:pPr algn="r" rtl="1">
              <a:buFont typeface="Wingdings" pitchFamily="2" charset="2"/>
              <a:buChar char="v"/>
            </a:pPr>
            <a:r>
              <a:rPr lang="fa-IR" dirty="0" smtClean="0"/>
              <a:t>علاقه اجتماعی او باید در رابطه با فرزندش آشکار شود.</a:t>
            </a:r>
          </a:p>
          <a:p>
            <a:pPr algn="r" rtl="1">
              <a:buFont typeface="Wingdings" pitchFamily="2" charset="2"/>
              <a:buChar char="v"/>
            </a:pPr>
            <a:r>
              <a:rPr lang="fa-IR" dirty="0" smtClean="0"/>
              <a:t>پدر موفق از دو خطای جدایی عاطفی و خودکامگی اجتناب می کند.که هر دو از رشد و گسترش علاقه اجتماعی در کودک جلوگیری می کنند.</a:t>
            </a:r>
          </a:p>
          <a:p>
            <a:pPr algn="r" rtl="1">
              <a:buFont typeface="Wingdings" pitchFamily="2" charset="2"/>
              <a:buChar char="v"/>
            </a:pPr>
            <a:r>
              <a:rPr lang="fa-IR" dirty="0" smtClean="0"/>
              <a:t>جدایی عاطفی پدر می تواند باعث شود که کودک علاقه اجتماعی منحرف، احساس فراموش شدگی ، و دلبستگی روان رنجور به مادر را پرورش دهد.</a:t>
            </a:r>
          </a:p>
          <a:p>
            <a:pPr algn="r" rtl="1">
              <a:buFont typeface="Wingdings" pitchFamily="2" charset="2"/>
              <a:buChar char="v"/>
            </a:pPr>
            <a:r>
              <a:rPr lang="fa-IR" dirty="0" smtClean="0"/>
              <a:t>کودکی که احساس جدایی عاطفی از والد می کند، به جای هدف مبتنی بر علاقه اجتماعی، هدف برتری شخصی را دنبال می کند.</a:t>
            </a:r>
          </a:p>
          <a:p>
            <a:pPr algn="r" rtl="1">
              <a:buFont typeface="Wingdings" pitchFamily="2" charset="2"/>
              <a:buChar char="v"/>
            </a:pPr>
            <a:r>
              <a:rPr lang="fa-IR" dirty="0" smtClean="0"/>
              <a:t>خودکامگی پدر نیز می تواند به سبک زندگی روان رنجور منجر شود.</a:t>
            </a:r>
          </a:p>
          <a:p>
            <a:pPr algn="r" rtl="1">
              <a:buFont typeface="Wingdings" pitchFamily="2" charset="2"/>
              <a:buChar char="v"/>
            </a:pPr>
            <a:r>
              <a:rPr lang="fa-IR" dirty="0" smtClean="0"/>
              <a:t>کودکی که پدر را مستبد میداند، سعی می کند برای قدرت و برتری شخصی تلاش کند.</a:t>
            </a:r>
          </a:p>
          <a:p>
            <a:pPr algn="r" rtl="1">
              <a:buFont typeface="Wingdings" pitchFamily="2" charset="2"/>
              <a:buChar char="v"/>
            </a:pPr>
            <a:r>
              <a:rPr lang="fa-IR" dirty="0" smtClean="0"/>
              <a:t>آدلر باور داشت تاثیرات محیط اجتماعی اولیه بسیار اهمیت دارد. </a:t>
            </a:r>
          </a:p>
          <a:p>
            <a:pPr algn="r" rtl="1">
              <a:buFont typeface="Wingdings" pitchFamily="2" charset="2"/>
              <a:buChar char="v"/>
            </a:pPr>
            <a:r>
              <a:rPr lang="fa-IR" dirty="0" smtClean="0"/>
              <a:t>او معتقد بود بعد از 5 سالگی، تاثیر قدرتمند محیط اجتماعی کودک، آثار وراثت را از بین می برد.</a:t>
            </a:r>
          </a:p>
          <a:p>
            <a:pPr algn="r" rtl="1">
              <a:buFont typeface="Wingdings" pitchFamily="2" charset="2"/>
              <a:buChar char="v"/>
            </a:pPr>
            <a:r>
              <a:rPr lang="fa-IR" dirty="0" smtClean="0"/>
              <a:t>و نیرو های محیطی تقریبا تمام جنبه های شخصیت کودک را تغییر یا شکل می دهند.</a:t>
            </a:r>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5181600"/>
          </a:xfrm>
        </p:spPr>
        <p:txBody>
          <a:bodyPr>
            <a:normAutofit lnSpcReduction="10000"/>
          </a:bodyPr>
          <a:lstStyle/>
          <a:p>
            <a:pPr algn="r" rtl="1"/>
            <a:r>
              <a:rPr lang="fa-IR" dirty="0" smtClean="0"/>
              <a:t>علاقه اجتماعی ، معیار آدلر برای ارزیابی سلامت روانی بوده و بنابراین ، « تنها مقیاسی است که می توان برای قضاوت کردن ارزش یک نفر به کار برد.»</a:t>
            </a:r>
          </a:p>
          <a:p>
            <a:pPr algn="r" rtl="1"/>
            <a:r>
              <a:rPr lang="fa-IR" dirty="0" smtClean="0"/>
              <a:t>علاقه اجتماعی ، معیاری برای بهنجاری است که می توان از ان برای تعیین ثمربخش بودن زندگی استفاده کرد.</a:t>
            </a:r>
          </a:p>
          <a:p>
            <a:pPr algn="r" rtl="1"/>
            <a:r>
              <a:rPr lang="fa-IR" dirty="0" smtClean="0"/>
              <a:t>هر چه فرد علاقه اجتماعی بیشتری داشته باشد، از لحاظ روانی پخته تر است.</a:t>
            </a:r>
          </a:p>
          <a:p>
            <a:pPr algn="r" rtl="1"/>
            <a:r>
              <a:rPr lang="fa-IR" dirty="0" smtClean="0"/>
              <a:t>افراد ناپخته از «احساس اجتماعی» بی بهره اند، خود محور هستند، و برای قدرت و برتری شخصی بر دیگران تلاش می کنند.</a:t>
            </a:r>
          </a:p>
          <a:p>
            <a:pPr algn="r" rtl="1"/>
            <a:r>
              <a:rPr lang="fa-IR" dirty="0" smtClean="0"/>
              <a:t>افراد سالم صادقانه به دیگران علاقه دارند و هدفی را دنبال میکنند که رفاه همه انسانها را در بر دارد.</a:t>
            </a:r>
          </a:p>
          <a:p>
            <a:pPr algn="r" rtl="1"/>
            <a:r>
              <a:rPr lang="fa-IR" dirty="0" smtClean="0"/>
              <a:t> </a:t>
            </a:r>
            <a:endParaRPr lang="en-US" dirty="0"/>
          </a:p>
        </p:txBody>
      </p:sp>
      <p:sp>
        <p:nvSpPr>
          <p:cNvPr id="3" name="Title 2"/>
          <p:cNvSpPr>
            <a:spLocks noGrp="1"/>
          </p:cNvSpPr>
          <p:nvPr>
            <p:ph type="title"/>
          </p:nvPr>
        </p:nvSpPr>
        <p:spPr>
          <a:xfrm>
            <a:off x="457200" y="152400"/>
            <a:ext cx="8229600" cy="762000"/>
          </a:xfrm>
        </p:spPr>
        <p:txBody>
          <a:bodyPr>
            <a:normAutofit/>
          </a:bodyPr>
          <a:lstStyle/>
          <a:p>
            <a:pPr algn="r" rtl="1"/>
            <a:r>
              <a:rPr lang="fa-IR" dirty="0" smtClean="0"/>
              <a:t>اهمیت علاقه اجتماعی</a:t>
            </a: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838200" y="1295400"/>
            <a:ext cx="1981200" cy="838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6400800" y="1219200"/>
            <a:ext cx="1981200" cy="838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p:cNvSpPr>
            <a:spLocks noGrp="1"/>
          </p:cNvSpPr>
          <p:nvPr>
            <p:ph idx="1"/>
          </p:nvPr>
        </p:nvSpPr>
        <p:spPr>
          <a:xfrm>
            <a:off x="304800" y="990600"/>
            <a:ext cx="8534400" cy="5638800"/>
          </a:xfrm>
        </p:spPr>
        <p:txBody>
          <a:bodyPr>
            <a:normAutofit lnSpcReduction="10000"/>
          </a:bodyPr>
          <a:lstStyle/>
          <a:p>
            <a:pPr algn="r" rtl="1">
              <a:buNone/>
            </a:pPr>
            <a:r>
              <a:rPr lang="fa-IR" sz="1600" dirty="0" smtClean="0"/>
              <a:t>            </a:t>
            </a:r>
            <a:endParaRPr lang="fa-IR" sz="1600" b="1" dirty="0" smtClean="0"/>
          </a:p>
          <a:p>
            <a:pPr algn="r" rtl="1">
              <a:buNone/>
            </a:pPr>
            <a:r>
              <a:rPr lang="fa-IR" sz="1600" b="1" dirty="0" smtClean="0"/>
              <a:t>        هدف نهایی به صورت                                                                     هدف نهایی به صورت مبهم</a:t>
            </a:r>
          </a:p>
          <a:p>
            <a:pPr algn="r" rtl="1">
              <a:buNone/>
            </a:pPr>
            <a:r>
              <a:rPr lang="fa-IR" sz="1600" dirty="0" smtClean="0"/>
              <a:t>         </a:t>
            </a:r>
            <a:r>
              <a:rPr lang="fa-IR" sz="1600" b="1" dirty="0" smtClean="0"/>
              <a:t>روشن درک می شود                                                                            درک می شود  </a:t>
            </a:r>
            <a:endParaRPr lang="fa-IR" b="1" dirty="0" smtClean="0"/>
          </a:p>
          <a:p>
            <a:pPr algn="r" rtl="1">
              <a:buNone/>
            </a:pPr>
            <a:r>
              <a:rPr lang="fa-IR" dirty="0" smtClean="0"/>
              <a:t>          </a:t>
            </a:r>
          </a:p>
          <a:p>
            <a:pPr algn="r" rtl="1">
              <a:buNone/>
            </a:pPr>
            <a:endParaRPr lang="fa-IR" dirty="0" smtClean="0"/>
          </a:p>
          <a:p>
            <a:pPr algn="r" rtl="1">
              <a:buNone/>
            </a:pPr>
            <a:r>
              <a:rPr lang="fa-IR" sz="2000" dirty="0" smtClean="0"/>
              <a:t>       موفقیت                                                                         برتری شخصی</a:t>
            </a:r>
          </a:p>
          <a:p>
            <a:pPr algn="r" rtl="1">
              <a:buNone/>
            </a:pPr>
            <a:r>
              <a:rPr lang="fa-IR" sz="2000" dirty="0" smtClean="0"/>
              <a:t>    </a:t>
            </a:r>
          </a:p>
          <a:p>
            <a:pPr algn="r" rtl="1">
              <a:buNone/>
            </a:pPr>
            <a:r>
              <a:rPr lang="fa-IR" sz="2000" dirty="0" smtClean="0"/>
              <a:t>  علاقه اجتماعی                                                                    موفقیت شخصی</a:t>
            </a:r>
          </a:p>
          <a:p>
            <a:pPr algn="r" rtl="1">
              <a:buNone/>
            </a:pPr>
            <a:endParaRPr lang="fa-IR" sz="2000" dirty="0" smtClean="0"/>
          </a:p>
          <a:p>
            <a:pPr algn="r" rtl="1">
              <a:buNone/>
            </a:pPr>
            <a:r>
              <a:rPr lang="fa-IR" sz="2000" dirty="0" smtClean="0"/>
              <a:t>احساسهای طبیعی نقص                                                        احساسهای اغراق آمیز</a:t>
            </a:r>
          </a:p>
          <a:p>
            <a:pPr algn="r" rtl="1">
              <a:buNone/>
            </a:pPr>
            <a:r>
              <a:rPr lang="fa-IR" sz="2000" dirty="0" smtClean="0"/>
              <a:t>                </a:t>
            </a:r>
          </a:p>
          <a:p>
            <a:pPr algn="r" rtl="1">
              <a:buNone/>
            </a:pPr>
            <a:r>
              <a:rPr lang="fa-IR" sz="2000" dirty="0" smtClean="0"/>
              <a:t>                                              احساسهای حقارت</a:t>
            </a:r>
          </a:p>
          <a:p>
            <a:pPr algn="r" rtl="1">
              <a:buNone/>
            </a:pPr>
            <a:r>
              <a:rPr lang="fa-IR" sz="2000" dirty="0" smtClean="0"/>
              <a:t>                               </a:t>
            </a:r>
          </a:p>
          <a:p>
            <a:pPr algn="r" rtl="1">
              <a:buNone/>
            </a:pPr>
            <a:r>
              <a:rPr lang="fa-IR" sz="2000" dirty="0" smtClean="0"/>
              <a:t>                                                نقایص جسمانی</a:t>
            </a:r>
          </a:p>
          <a:p>
            <a:pPr algn="r" rtl="1">
              <a:buNone/>
            </a:pPr>
            <a:r>
              <a:rPr lang="fa-IR" sz="2000" dirty="0" smtClean="0"/>
              <a:t>               </a:t>
            </a:r>
          </a:p>
          <a:p>
            <a:pPr algn="r" rtl="1">
              <a:buNone/>
            </a:pPr>
            <a:r>
              <a:rPr lang="fa-IR" sz="2000" dirty="0" smtClean="0"/>
              <a:t>                                             نیروی تلاش فطری</a:t>
            </a:r>
          </a:p>
        </p:txBody>
      </p:sp>
      <p:sp>
        <p:nvSpPr>
          <p:cNvPr id="3" name="Title 2"/>
          <p:cNvSpPr>
            <a:spLocks noGrp="1"/>
          </p:cNvSpPr>
          <p:nvPr>
            <p:ph type="title"/>
          </p:nvPr>
        </p:nvSpPr>
        <p:spPr>
          <a:xfrm>
            <a:off x="457200" y="274638"/>
            <a:ext cx="8229600" cy="639762"/>
          </a:xfrm>
        </p:spPr>
        <p:txBody>
          <a:bodyPr>
            <a:normAutofit/>
          </a:bodyPr>
          <a:lstStyle/>
          <a:p>
            <a:pPr algn="ctr" rtl="1"/>
            <a:r>
              <a:rPr lang="fa-IR" sz="2800" dirty="0" smtClean="0"/>
              <a:t>روشهای اساسی تلاش در جهت هدف نهایی</a:t>
            </a:r>
            <a:endParaRPr lang="en-US" sz="2800" dirty="0"/>
          </a:p>
        </p:txBody>
      </p:sp>
      <p:sp>
        <p:nvSpPr>
          <p:cNvPr id="9" name="Up Arrow 8"/>
          <p:cNvSpPr/>
          <p:nvPr/>
        </p:nvSpPr>
        <p:spPr>
          <a:xfrm>
            <a:off x="7772400" y="2286000"/>
            <a:ext cx="152400" cy="3048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Up Arrow 9"/>
          <p:cNvSpPr/>
          <p:nvPr/>
        </p:nvSpPr>
        <p:spPr>
          <a:xfrm>
            <a:off x="1676400" y="2286000"/>
            <a:ext cx="152400" cy="3048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Up Arrow 10"/>
          <p:cNvSpPr/>
          <p:nvPr/>
        </p:nvSpPr>
        <p:spPr>
          <a:xfrm>
            <a:off x="7772400" y="2971800"/>
            <a:ext cx="152400" cy="3048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Up Arrow 11"/>
          <p:cNvSpPr/>
          <p:nvPr/>
        </p:nvSpPr>
        <p:spPr>
          <a:xfrm>
            <a:off x="1676400" y="2971800"/>
            <a:ext cx="152400" cy="3048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Up Arrow 12"/>
          <p:cNvSpPr/>
          <p:nvPr/>
        </p:nvSpPr>
        <p:spPr>
          <a:xfrm>
            <a:off x="7772400" y="3657600"/>
            <a:ext cx="152400" cy="3048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Up Arrow 13"/>
          <p:cNvSpPr/>
          <p:nvPr/>
        </p:nvSpPr>
        <p:spPr>
          <a:xfrm>
            <a:off x="1676400" y="3657600"/>
            <a:ext cx="152400" cy="3048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Up Arrow 14"/>
          <p:cNvSpPr/>
          <p:nvPr/>
        </p:nvSpPr>
        <p:spPr>
          <a:xfrm>
            <a:off x="4648200" y="4953000"/>
            <a:ext cx="152400" cy="3048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Up Arrow 15"/>
          <p:cNvSpPr/>
          <p:nvPr/>
        </p:nvSpPr>
        <p:spPr>
          <a:xfrm>
            <a:off x="4648200" y="5562600"/>
            <a:ext cx="152400" cy="3048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ight Arrow 18"/>
          <p:cNvSpPr/>
          <p:nvPr/>
        </p:nvSpPr>
        <p:spPr>
          <a:xfrm>
            <a:off x="5638800" y="4419600"/>
            <a:ext cx="9906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Left Arrow 19"/>
          <p:cNvSpPr/>
          <p:nvPr/>
        </p:nvSpPr>
        <p:spPr>
          <a:xfrm>
            <a:off x="2590800" y="4419600"/>
            <a:ext cx="1066800" cy="3048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algn="r" rtl="1">
              <a:buFont typeface="Wingdings" pitchFamily="2" charset="2"/>
              <a:buChar char="q"/>
            </a:pPr>
            <a:r>
              <a:rPr lang="fa-IR" dirty="0" smtClean="0"/>
              <a:t> اصل پنجم آدلر این است: ساختار </a:t>
            </a:r>
            <a:r>
              <a:rPr lang="fa-IR" b="1" dirty="0" smtClean="0"/>
              <a:t>شخصیت منسجم از سبک زندگی فرد به وجود </a:t>
            </a:r>
            <a:r>
              <a:rPr lang="fa-IR" dirty="0" smtClean="0"/>
              <a:t>می آید.</a:t>
            </a:r>
            <a:endParaRPr lang="en-US" dirty="0" smtClean="0"/>
          </a:p>
          <a:p>
            <a:pPr algn="r" rtl="1">
              <a:buFont typeface="Wingdings" pitchFamily="2" charset="2"/>
              <a:buChar char="q"/>
            </a:pPr>
            <a:r>
              <a:rPr lang="fa-IR" dirty="0" smtClean="0"/>
              <a:t>سبک زندگی اصطلاحی است که آدلر برای اشاره به حال و هوای زندگی فرد به کار برد.</a:t>
            </a:r>
          </a:p>
          <a:p>
            <a:pPr algn="r" rtl="1">
              <a:buFont typeface="Wingdings" pitchFamily="2" charset="2"/>
              <a:buChar char="q"/>
            </a:pPr>
            <a:r>
              <a:rPr lang="fa-IR" dirty="0" smtClean="0"/>
              <a:t>سبک زندگی </a:t>
            </a:r>
            <a:r>
              <a:rPr lang="fa-IR" b="1" dirty="0" smtClean="0">
                <a:solidFill>
                  <a:srgbClr val="7030A0"/>
                </a:solidFill>
              </a:rPr>
              <a:t>هدف فرد، خود پنداره، احساسهای فرد نسبت به دیگران، و نگرش فرد نسبت به دنیا </a:t>
            </a:r>
            <a:r>
              <a:rPr lang="fa-IR" dirty="0" smtClean="0"/>
              <a:t>را شامل می شود.</a:t>
            </a:r>
          </a:p>
          <a:p>
            <a:pPr algn="r" rtl="1">
              <a:buFont typeface="Wingdings" pitchFamily="2" charset="2"/>
              <a:buChar char="q"/>
            </a:pPr>
            <a:r>
              <a:rPr lang="fa-IR" dirty="0" smtClean="0"/>
              <a:t>سبک زندگی حاصل تعامل وراثت، محیط، و نیروی خلاق فرد است.</a:t>
            </a:r>
          </a:p>
          <a:p>
            <a:pPr algn="r" rtl="1">
              <a:buFont typeface="Wingdings" pitchFamily="2" charset="2"/>
              <a:buChar char="q"/>
            </a:pPr>
            <a:r>
              <a:rPr lang="fa-IR" dirty="0" smtClean="0"/>
              <a:t>سبک زندگی فرد در </a:t>
            </a:r>
            <a:r>
              <a:rPr lang="fa-IR" b="1" dirty="0" smtClean="0"/>
              <a:t>4 یا 5 سالگی </a:t>
            </a:r>
            <a:r>
              <a:rPr lang="fa-IR" dirty="0" smtClean="0"/>
              <a:t>کاملا تثبیت می شود.</a:t>
            </a:r>
          </a:p>
          <a:p>
            <a:pPr algn="r" rtl="1">
              <a:buFont typeface="Wingdings" pitchFamily="2" charset="2"/>
              <a:buChar char="q"/>
            </a:pPr>
            <a:r>
              <a:rPr lang="fa-IR" dirty="0" smtClean="0"/>
              <a:t>با اینکه هدف نهایی فرد یکی است، اما لزومی ندارد که سبک زندگی او محدود یا انعطاف ناپذیر باشد.</a:t>
            </a:r>
          </a:p>
          <a:p>
            <a:pPr algn="r" rtl="1">
              <a:buFont typeface="Wingdings" pitchFamily="2" charset="2"/>
              <a:buChar char="q"/>
            </a:pPr>
            <a:r>
              <a:rPr lang="fa-IR" dirty="0" smtClean="0"/>
              <a:t>افرادی که از لحاظ روانی </a:t>
            </a:r>
            <a:r>
              <a:rPr lang="fa-IR" b="1" dirty="0" smtClean="0">
                <a:solidFill>
                  <a:srgbClr val="FF0000"/>
                </a:solidFill>
              </a:rPr>
              <a:t>سالم نیستند</a:t>
            </a:r>
            <a:r>
              <a:rPr lang="fa-IR" dirty="0" smtClean="0"/>
              <a:t>، معمولا </a:t>
            </a:r>
            <a:r>
              <a:rPr lang="fa-IR" dirty="0" smtClean="0">
                <a:solidFill>
                  <a:srgbClr val="FF0000"/>
                </a:solidFill>
              </a:rPr>
              <a:t>زندگی انعطاف ناپذیری </a:t>
            </a:r>
            <a:r>
              <a:rPr lang="fa-IR" dirty="0" smtClean="0"/>
              <a:t>دارند که مشخصه آن </a:t>
            </a:r>
            <a:r>
              <a:rPr lang="fa-IR" b="1" dirty="0" smtClean="0"/>
              <a:t>ناتوانی در انتخاب کردن راههای جدید پاسخ دادن به محیطشان است.</a:t>
            </a:r>
          </a:p>
          <a:p>
            <a:pPr algn="r" rtl="1">
              <a:buFont typeface="Wingdings" pitchFamily="2" charset="2"/>
              <a:buChar char="q"/>
            </a:pPr>
            <a:endParaRPr lang="fa-IR" dirty="0" smtClean="0"/>
          </a:p>
        </p:txBody>
      </p:sp>
      <p:sp>
        <p:nvSpPr>
          <p:cNvPr id="3" name="Title 2"/>
          <p:cNvSpPr>
            <a:spLocks noGrp="1"/>
          </p:cNvSpPr>
          <p:nvPr>
            <p:ph type="title"/>
          </p:nvPr>
        </p:nvSpPr>
        <p:spPr/>
        <p:txBody>
          <a:bodyPr/>
          <a:lstStyle/>
          <a:p>
            <a:pPr algn="r" rtl="1"/>
            <a:r>
              <a:rPr lang="fa-IR" dirty="0" smtClean="0"/>
              <a:t>سبک زندگی   </a:t>
            </a:r>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457200"/>
            <a:ext cx="8763000" cy="5550091"/>
          </a:xfrm>
        </p:spPr>
        <p:txBody>
          <a:bodyPr>
            <a:normAutofit fontScale="92500" lnSpcReduction="10000"/>
          </a:bodyPr>
          <a:lstStyle/>
          <a:p>
            <a:pPr algn="r" rtl="1">
              <a:buFont typeface="Wingdings" pitchFamily="2" charset="2"/>
              <a:buChar char="q"/>
            </a:pPr>
            <a:r>
              <a:rPr lang="fa-IR" dirty="0" smtClean="0"/>
              <a:t>افرادی که از لحاظ روانی </a:t>
            </a:r>
            <a:r>
              <a:rPr lang="fa-IR" dirty="0" smtClean="0">
                <a:solidFill>
                  <a:srgbClr val="FF0000"/>
                </a:solidFill>
              </a:rPr>
              <a:t>سالم هستند</a:t>
            </a:r>
            <a:r>
              <a:rPr lang="fa-IR" dirty="0" smtClean="0"/>
              <a:t>، به صورت متنوع و </a:t>
            </a:r>
            <a:r>
              <a:rPr lang="fa-IR" dirty="0" smtClean="0">
                <a:solidFill>
                  <a:srgbClr val="FF0000"/>
                </a:solidFill>
              </a:rPr>
              <a:t>انعطاف پذیر</a:t>
            </a:r>
            <a:r>
              <a:rPr lang="fa-IR" dirty="0" smtClean="0"/>
              <a:t> رفتار می کنند و سبک زندگی آنها پیچیده، پرمایه، و تغییر پذیر است.</a:t>
            </a:r>
          </a:p>
          <a:p>
            <a:pPr algn="r" rtl="1">
              <a:buFont typeface="Wingdings" pitchFamily="2" charset="2"/>
              <a:buChar char="q"/>
            </a:pPr>
            <a:r>
              <a:rPr lang="fa-IR" dirty="0" smtClean="0"/>
              <a:t>افراد سالم ، برای موفقیت راههای متعددی دارند و همواره گزینه های تازه ای را جستجو می کنند.</a:t>
            </a:r>
          </a:p>
          <a:p>
            <a:pPr algn="r" rtl="1">
              <a:buFont typeface="Wingdings" pitchFamily="2" charset="2"/>
              <a:buChar char="q"/>
            </a:pPr>
            <a:r>
              <a:rPr lang="fa-IR" dirty="0" smtClean="0"/>
              <a:t>با اینکه هدف نهایی آنها ثابت می ماند، اما نحوه ای که آن را در نظر می گیرند، مرتبا تغییر می کند. بنابراین ، آنها می توانند در هر مقطع زندگی، گزینه های جدیدی را انتخاب کنند.</a:t>
            </a:r>
          </a:p>
          <a:p>
            <a:pPr algn="r" rtl="1">
              <a:buFont typeface="Wingdings" pitchFamily="2" charset="2"/>
              <a:buChar char="q"/>
            </a:pPr>
            <a:r>
              <a:rPr lang="fa-IR" dirty="0" smtClean="0"/>
              <a:t>افرادی که سبک زندگی سالم و از لحاظ اجتماعی مفیدی دارند، </a:t>
            </a:r>
            <a:r>
              <a:rPr lang="fa-IR" dirty="0" smtClean="0">
                <a:solidFill>
                  <a:srgbClr val="7030A0"/>
                </a:solidFill>
              </a:rPr>
              <a:t>علاقه اجتماعی خود را در عمل نشان می دهند</a:t>
            </a:r>
            <a:r>
              <a:rPr lang="fa-IR" dirty="0" smtClean="0"/>
              <a:t>.</a:t>
            </a:r>
          </a:p>
          <a:p>
            <a:pPr algn="r" rtl="1">
              <a:buFont typeface="Wingdings" pitchFamily="2" charset="2"/>
              <a:buChar char="q"/>
            </a:pPr>
            <a:r>
              <a:rPr lang="fa-IR" dirty="0" smtClean="0"/>
              <a:t>آنها فعالانه می کوشند (به قول آدلر) </a:t>
            </a:r>
            <a:r>
              <a:rPr lang="fa-IR" dirty="0" smtClean="0">
                <a:solidFill>
                  <a:srgbClr val="00B050"/>
                </a:solidFill>
              </a:rPr>
              <a:t>سه مسئله مهم زندگی </a:t>
            </a:r>
            <a:r>
              <a:rPr lang="fa-IR" dirty="0" smtClean="0"/>
              <a:t>، یعنی ، </a:t>
            </a:r>
            <a:r>
              <a:rPr lang="fa-IR" b="1" dirty="0" smtClean="0">
                <a:solidFill>
                  <a:srgbClr val="00B050"/>
                </a:solidFill>
              </a:rPr>
              <a:t>عشق صمیمانه، عشق جنسی، و شغل </a:t>
            </a:r>
            <a:r>
              <a:rPr lang="fa-IR" dirty="0" smtClean="0"/>
              <a:t>را از طریق همکاری، جسارت، و اشتیاق به مشارکت داشتن در رفاه دیگران، حل کنند.</a:t>
            </a:r>
          </a:p>
          <a:p>
            <a:pPr algn="r" rtl="1">
              <a:buFont typeface="Wingdings" pitchFamily="2" charset="2"/>
              <a:buChar char="q"/>
            </a:pPr>
            <a:r>
              <a:rPr lang="fa-IR" dirty="0" smtClean="0"/>
              <a:t>آدلر معتقد بود افرادی که </a:t>
            </a:r>
            <a:r>
              <a:rPr lang="fa-IR" b="1" dirty="0" smtClean="0">
                <a:solidFill>
                  <a:srgbClr val="7030A0"/>
                </a:solidFill>
              </a:rPr>
              <a:t>سبک زندگی مفید </a:t>
            </a:r>
            <a:r>
              <a:rPr lang="fa-IR" dirty="0" smtClean="0"/>
              <a:t>دارند، </a:t>
            </a:r>
            <a:r>
              <a:rPr lang="fa-IR" b="1" dirty="0" smtClean="0">
                <a:solidFill>
                  <a:srgbClr val="7030A0"/>
                </a:solidFill>
              </a:rPr>
              <a:t>عالیترین شکل انسانیت </a:t>
            </a:r>
            <a:r>
              <a:rPr lang="fa-IR" dirty="0" smtClean="0"/>
              <a:t>را در فرایند تکامل نشان می دهند و احتمالا به دنیای آینده رونق می بخشند.</a:t>
            </a:r>
          </a:p>
          <a:p>
            <a:pPr algn="r" rtl="1">
              <a:buFont typeface="Wingdings" pitchFamily="2" charset="2"/>
              <a:buChar char="q"/>
            </a:pP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1066800"/>
            <a:ext cx="8610600" cy="5257800"/>
          </a:xfrm>
        </p:spPr>
        <p:txBody>
          <a:bodyPr>
            <a:normAutofit fontScale="92500" lnSpcReduction="10000"/>
          </a:bodyPr>
          <a:lstStyle/>
          <a:p>
            <a:pPr algn="r" rtl="1"/>
            <a:r>
              <a:rPr lang="fa-IR" dirty="0" smtClean="0"/>
              <a:t>آخرین اصل نظریه آدلر این است: سبک زندگی به وسیله نیروی خلاق افراد شکل می گیرد.</a:t>
            </a:r>
          </a:p>
          <a:p>
            <a:pPr algn="r" rtl="1"/>
            <a:r>
              <a:rPr lang="fa-IR" dirty="0" smtClean="0"/>
              <a:t>نیروی خلاق افراد، زندگی آنها را تحت کنترلشان در می آورد، مسبب هدف نهایی آنهاست، روش تلاش کردن آنها را برای آن هدف تعیین می کند، و به رشد علاقه اجتماعی آنها کمک می نماید.</a:t>
            </a:r>
          </a:p>
          <a:p>
            <a:pPr algn="r" rtl="1"/>
            <a:r>
              <a:rPr lang="fa-IR" dirty="0" smtClean="0"/>
              <a:t>نیروی خلاق هر کسی را آدم آزادی می کند.</a:t>
            </a:r>
          </a:p>
          <a:p>
            <a:pPr algn="r" rtl="1"/>
            <a:r>
              <a:rPr lang="fa-IR" dirty="0" smtClean="0"/>
              <a:t>نیروی خلاق مفهومی است که به حرکت اشاره دارد، و این حرکت برجسته ترین ویژگی زندگی است.</a:t>
            </a:r>
          </a:p>
          <a:p>
            <a:pPr algn="r" rtl="1"/>
            <a:r>
              <a:rPr lang="fa-IR" dirty="0" smtClean="0"/>
              <a:t>آدلر به اهمیت وراثت و محیط در شکل دادن شخصیت واقف بود.</a:t>
            </a:r>
          </a:p>
          <a:p>
            <a:pPr algn="r" rtl="1"/>
            <a:r>
              <a:rPr lang="fa-IR" dirty="0" smtClean="0"/>
              <a:t>ولی انسانها را خیلی بیشتر از ثمره وراثت و محیط می دانست، انسانها موجوداتی خلاق هستند که نه تنها به محیطشان پاسخ می دهند، بلکه روی آن تاثیر می گذارند و باعث می شوند محیط هم به آنها پاسخ دهد.</a:t>
            </a:r>
          </a:p>
          <a:p>
            <a:pPr algn="r" rtl="1"/>
            <a:r>
              <a:rPr lang="fa-IR" dirty="0" smtClean="0"/>
              <a:t>آدلر برای نشان دادن نیروی آزاد افراد روان رنجور و سالم، از قیاس جالبی استفاده کرد که آن را « قانون در ورودی» نامید.</a:t>
            </a:r>
          </a:p>
          <a:p>
            <a:pPr algn="r" rtl="1"/>
            <a:endParaRPr lang="fa-IR" dirty="0" smtClean="0"/>
          </a:p>
        </p:txBody>
      </p:sp>
      <p:sp>
        <p:nvSpPr>
          <p:cNvPr id="3" name="Title 2"/>
          <p:cNvSpPr>
            <a:spLocks noGrp="1"/>
          </p:cNvSpPr>
          <p:nvPr>
            <p:ph type="title"/>
          </p:nvPr>
        </p:nvSpPr>
        <p:spPr/>
        <p:txBody>
          <a:bodyPr/>
          <a:lstStyle/>
          <a:p>
            <a:pPr algn="r" rtl="1"/>
            <a:r>
              <a:rPr lang="fa-IR" dirty="0" smtClean="0"/>
              <a:t>نیروی خلاق</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838200"/>
            <a:ext cx="8991600" cy="5715000"/>
          </a:xfrm>
        </p:spPr>
        <p:txBody>
          <a:bodyPr>
            <a:normAutofit fontScale="92500" lnSpcReduction="10000"/>
          </a:bodyPr>
          <a:lstStyle/>
          <a:p>
            <a:pPr algn="r" rtl="1">
              <a:buFont typeface="Wingdings" pitchFamily="2" charset="2"/>
              <a:buChar char="v"/>
            </a:pPr>
            <a:r>
              <a:rPr lang="fa-IR" dirty="0" smtClean="0"/>
              <a:t>آدلر: انسانها همان چیزی هستند که از خودشان می سازند.</a:t>
            </a:r>
          </a:p>
          <a:p>
            <a:pPr algn="r" rtl="1">
              <a:buFont typeface="Wingdings" pitchFamily="2" charset="2"/>
              <a:buChar char="v"/>
            </a:pPr>
            <a:r>
              <a:rPr lang="fa-IR" dirty="0" smtClean="0"/>
              <a:t>نیروی خلاق تا اندازه ای به انسانها آزادی می دهد تا از لحاظ روانی سالم یا ناسالم باشند و سبک زندگی مفید یا بی حاصلی را دنبال کنند.</a:t>
            </a:r>
          </a:p>
          <a:p>
            <a:pPr algn="r" rtl="1">
              <a:buFont typeface="Wingdings" pitchFamily="2" charset="2"/>
              <a:buChar char="v"/>
            </a:pPr>
            <a:r>
              <a:rPr lang="fa-IR" dirty="0" smtClean="0"/>
              <a:t>به عقیده آدلر شالوده همه نوع ناسازگاری، </a:t>
            </a:r>
            <a:r>
              <a:rPr lang="fa-IR" b="1" dirty="0" smtClean="0"/>
              <a:t>علاقه اجتماعی رشد نایافته </a:t>
            </a:r>
            <a:r>
              <a:rPr lang="fa-IR" dirty="0" smtClean="0"/>
              <a:t>است.</a:t>
            </a:r>
          </a:p>
          <a:p>
            <a:pPr algn="r" rtl="1">
              <a:buFont typeface="Wingdings" pitchFamily="2" charset="2"/>
              <a:buChar char="v"/>
            </a:pPr>
            <a:r>
              <a:rPr lang="fa-IR" dirty="0" smtClean="0"/>
              <a:t>افراد روان رنجور غیر از اینکه فاقد علاقه اجتماعی هستند ، </a:t>
            </a:r>
          </a:p>
          <a:p>
            <a:pPr marL="624078" indent="-514350" algn="r" rtl="1">
              <a:buAutoNum type="arabicPeriod"/>
            </a:pPr>
            <a:r>
              <a:rPr lang="fa-IR" dirty="0" smtClean="0"/>
              <a:t>هدف های بلندپروازانه تعیین می کنند.</a:t>
            </a:r>
          </a:p>
          <a:p>
            <a:pPr marL="624078" indent="-514350" algn="r" rtl="1">
              <a:buAutoNum type="arabicPeriod"/>
            </a:pPr>
            <a:r>
              <a:rPr lang="fa-IR" dirty="0" smtClean="0"/>
              <a:t> در دنیای خصوصی خودشان زندگی می کنند.</a:t>
            </a:r>
          </a:p>
          <a:p>
            <a:pPr marL="624078" indent="-514350" algn="r" rtl="1">
              <a:buAutoNum type="arabicPeriod"/>
            </a:pPr>
            <a:r>
              <a:rPr lang="fa-IR" dirty="0" smtClean="0"/>
              <a:t> سبک زندگی خشک و جزمی دارند.</a:t>
            </a:r>
          </a:p>
          <a:p>
            <a:pPr marL="624078" indent="-514350" algn="r" rtl="1">
              <a:buNone/>
            </a:pPr>
            <a:r>
              <a:rPr lang="fa-IR" dirty="0" smtClean="0"/>
              <a:t>این سه ویژگی الزاما از فقدان علاقه اجتماعی سرچشمه می گیرد.</a:t>
            </a:r>
          </a:p>
          <a:p>
            <a:pPr marL="624078" indent="-514350" algn="r" rtl="1"/>
            <a:r>
              <a:rPr lang="fa-IR" dirty="0" smtClean="0"/>
              <a:t>ماهیت افراطی و نامعقول هدفهای افراد روان رنجور، آنها را از دیگران دور می کند.</a:t>
            </a:r>
          </a:p>
          <a:p>
            <a:pPr marL="624078" indent="-514350" algn="r" rtl="1"/>
            <a:r>
              <a:rPr lang="fa-IR" dirty="0" smtClean="0"/>
              <a:t>آنها در دنیای خصوصی زندگی می کنند و به اهدافشان معنی شخصی می دهند.</a:t>
            </a:r>
          </a:p>
          <a:p>
            <a:pPr marL="624078" indent="-514350" algn="r" rtl="1"/>
            <a:r>
              <a:rPr lang="fa-IR" dirty="0" smtClean="0"/>
              <a:t>آنها با مسائل رقابت ، میل جنسی ، و شغل از زاویه شخصی برخورد می کنند.</a:t>
            </a:r>
          </a:p>
          <a:p>
            <a:pPr marL="624078" indent="-514350" algn="r" rtl="1"/>
            <a:r>
              <a:rPr lang="fa-IR" dirty="0" smtClean="0"/>
              <a:t>آنها از معنی شخصی برخوردارند. و زندگی روزمره را کار شاقی می دانند.</a:t>
            </a:r>
            <a:endParaRPr lang="en-US" dirty="0"/>
          </a:p>
        </p:txBody>
      </p:sp>
      <p:sp>
        <p:nvSpPr>
          <p:cNvPr id="3" name="Title 2"/>
          <p:cNvSpPr>
            <a:spLocks noGrp="1"/>
          </p:cNvSpPr>
          <p:nvPr>
            <p:ph type="title"/>
          </p:nvPr>
        </p:nvSpPr>
        <p:spPr>
          <a:xfrm>
            <a:off x="457200" y="0"/>
            <a:ext cx="8229600" cy="990600"/>
          </a:xfrm>
        </p:spPr>
        <p:txBody>
          <a:bodyPr>
            <a:normAutofit/>
          </a:bodyPr>
          <a:lstStyle/>
          <a:p>
            <a:pPr algn="r" rtl="1"/>
            <a:r>
              <a:rPr lang="fa-IR" dirty="0" smtClean="0"/>
              <a:t>رشد نابهنجار</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آدلر سه عامل زیر را ذکر کرد که هر یک به تنهایی برای کمک به ایجاد نابهنجاری کافی است:</a:t>
            </a:r>
          </a:p>
          <a:p>
            <a:pPr algn="r" rtl="1"/>
            <a:r>
              <a:rPr lang="fa-IR" dirty="0" smtClean="0"/>
              <a:t>1- نقایص جسمانی اغراق آمیز </a:t>
            </a:r>
          </a:p>
          <a:p>
            <a:pPr algn="r" rtl="1"/>
            <a:r>
              <a:rPr lang="fa-IR" dirty="0" smtClean="0"/>
              <a:t>2- سبک زندگی نازپرورده</a:t>
            </a:r>
          </a:p>
          <a:p>
            <a:pPr algn="r" rtl="1"/>
            <a:r>
              <a:rPr lang="fa-IR" dirty="0" smtClean="0"/>
              <a:t>3- سبک زندگی غفلت شده</a:t>
            </a:r>
          </a:p>
          <a:p>
            <a:pPr algn="r" rtl="1">
              <a:buNone/>
            </a:pPr>
            <a:endParaRPr lang="en-US" dirty="0"/>
          </a:p>
        </p:txBody>
      </p:sp>
      <p:sp>
        <p:nvSpPr>
          <p:cNvPr id="3" name="Title 2"/>
          <p:cNvSpPr>
            <a:spLocks noGrp="1"/>
          </p:cNvSpPr>
          <p:nvPr>
            <p:ph type="title"/>
          </p:nvPr>
        </p:nvSpPr>
        <p:spPr/>
        <p:txBody>
          <a:bodyPr/>
          <a:lstStyle/>
          <a:p>
            <a:pPr algn="r" rtl="1"/>
            <a:r>
              <a:rPr lang="fa-IR" smtClean="0"/>
              <a:t>عوامل بیرونی ناسازگاری</a:t>
            </a:r>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066800"/>
            <a:ext cx="8229600" cy="4940491"/>
          </a:xfrm>
        </p:spPr>
        <p:txBody>
          <a:bodyPr/>
          <a:lstStyle/>
          <a:p>
            <a:pPr algn="r" rtl="1">
              <a:buFont typeface="Wingdings" pitchFamily="2" charset="2"/>
              <a:buChar char="v"/>
            </a:pPr>
            <a:r>
              <a:rPr lang="fa-IR" dirty="0" smtClean="0"/>
              <a:t>نقایص جسمانی اغراق آمیز ، خواه مادرزادی یا ناشی از صدمه یا بیماری باشند، برای ناسازگاری </a:t>
            </a:r>
            <a:r>
              <a:rPr lang="fa-IR" dirty="0" smtClean="0">
                <a:solidFill>
                  <a:srgbClr val="FF0000"/>
                </a:solidFill>
              </a:rPr>
              <a:t>کافی نیستند</a:t>
            </a:r>
            <a:r>
              <a:rPr lang="fa-IR" dirty="0" smtClean="0"/>
              <a:t>. و باید با </a:t>
            </a:r>
            <a:r>
              <a:rPr lang="fa-IR" b="1" dirty="0" smtClean="0">
                <a:solidFill>
                  <a:srgbClr val="00B050"/>
                </a:solidFill>
              </a:rPr>
              <a:t>احساسهای حقارت برجسته</a:t>
            </a:r>
            <a:r>
              <a:rPr lang="fa-IR" dirty="0" smtClean="0"/>
              <a:t> همراه باشند.</a:t>
            </a:r>
          </a:p>
          <a:p>
            <a:pPr algn="r" rtl="1">
              <a:buFont typeface="Wingdings" pitchFamily="2" charset="2"/>
              <a:buChar char="v"/>
            </a:pPr>
            <a:r>
              <a:rPr lang="fa-IR" dirty="0" smtClean="0"/>
              <a:t>افراد مبتلا به نقایص جسمانی اغراق آمیز، گاهی احساسهای حقارت اغراق آمیزی را پرورش می دهند، زیرا نقص خود را به صورت افراطی جبران میکنند.</a:t>
            </a:r>
          </a:p>
          <a:p>
            <a:pPr algn="r" rtl="1">
              <a:buFont typeface="Wingdings" pitchFamily="2" charset="2"/>
              <a:buChar char="v"/>
            </a:pPr>
            <a:r>
              <a:rPr lang="fa-IR" dirty="0" smtClean="0"/>
              <a:t>آنها بیش از حد به خودشان مشغول می شوند و ملاحظه دیگران را نمی کنند.</a:t>
            </a:r>
          </a:p>
          <a:p>
            <a:pPr algn="r" rtl="1">
              <a:buFont typeface="Wingdings" pitchFamily="2" charset="2"/>
              <a:buChar char="v"/>
            </a:pPr>
            <a:r>
              <a:rPr lang="fa-IR" dirty="0" smtClean="0"/>
              <a:t>آنها بیشتر از اینکه امید به موفقیت داشته باشند از شکست می ترسند، و متقاعد شده اند که مشکلات مهم زندگی را می توان با روش خودخواهانه حل کرد. </a:t>
            </a:r>
          </a:p>
        </p:txBody>
      </p:sp>
      <p:sp>
        <p:nvSpPr>
          <p:cNvPr id="3" name="Title 2"/>
          <p:cNvSpPr>
            <a:spLocks noGrp="1"/>
          </p:cNvSpPr>
          <p:nvPr>
            <p:ph type="title"/>
          </p:nvPr>
        </p:nvSpPr>
        <p:spPr/>
        <p:txBody>
          <a:bodyPr>
            <a:normAutofit fontScale="90000"/>
          </a:bodyPr>
          <a:lstStyle/>
          <a:p>
            <a:pPr algn="r" rtl="1"/>
            <a:r>
              <a:rPr lang="fa-IR" dirty="0" smtClean="0"/>
              <a:t>1- نقایص جسمانی اغراق آمیز </a:t>
            </a:r>
            <a:br>
              <a:rPr lang="fa-IR" dirty="0" smtClean="0"/>
            </a:b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066800"/>
            <a:ext cx="8229600" cy="5562600"/>
          </a:xfrm>
        </p:spPr>
        <p:txBody>
          <a:bodyPr>
            <a:normAutofit fontScale="85000" lnSpcReduction="10000"/>
          </a:bodyPr>
          <a:lstStyle/>
          <a:p>
            <a:pPr algn="r" rtl="1">
              <a:buFont typeface="Wingdings" pitchFamily="2" charset="2"/>
              <a:buChar char="§"/>
            </a:pPr>
            <a:r>
              <a:rPr lang="fa-IR" dirty="0" smtClean="0"/>
              <a:t>سبک زندگی نازپرورده محور اغلب روان رنجوری ها است.</a:t>
            </a:r>
          </a:p>
          <a:p>
            <a:pPr algn="r" rtl="1">
              <a:buFont typeface="Wingdings" pitchFamily="2" charset="2"/>
              <a:buChar char="§"/>
            </a:pPr>
            <a:r>
              <a:rPr lang="fa-IR" dirty="0" smtClean="0"/>
              <a:t>آدمهای نازپرورده علاقه اجتماعی ناچیزی دارند، اما میل نیرومندی دارند به اینکه رابطه نازپروده و انگلی را که در ابتدا با مادرشان داشتند، دایمی کنند.</a:t>
            </a:r>
          </a:p>
          <a:p>
            <a:pPr algn="r" rtl="1">
              <a:buFont typeface="Wingdings" pitchFamily="2" charset="2"/>
              <a:buChar char="§"/>
            </a:pPr>
            <a:r>
              <a:rPr lang="fa-IR" dirty="0" smtClean="0"/>
              <a:t>آنها از دیگران انتظار دارند مراقبشان باشند، از آنها محافظت کنند، و تمام نیازهایشان را برآورده سازند.</a:t>
            </a:r>
          </a:p>
          <a:p>
            <a:pPr algn="r" rtl="1">
              <a:buFont typeface="Wingdings" pitchFamily="2" charset="2"/>
              <a:buChar char="§"/>
            </a:pPr>
            <a:r>
              <a:rPr lang="fa-IR" dirty="0" smtClean="0"/>
              <a:t>آنها به دلسردی شدید ، دو دلی و تردید ،  حساسیت زیاد ، ناشکیبایی، و هیجان مفرط ، مخصوصا اضطراب ، مشخص می شوند.</a:t>
            </a:r>
          </a:p>
          <a:p>
            <a:pPr algn="r" rtl="1">
              <a:buFont typeface="Wingdings" pitchFamily="2" charset="2"/>
              <a:buChar char="§"/>
            </a:pPr>
            <a:r>
              <a:rPr lang="fa-IR" dirty="0" smtClean="0"/>
              <a:t>آنها دنیا را از زاویه شخصی می بینند و معتقدند استحقاق آن را دارند که در همه چیز اول باشند.</a:t>
            </a:r>
          </a:p>
          <a:p>
            <a:pPr algn="r" rtl="1">
              <a:buFont typeface="Wingdings" pitchFamily="2" charset="2"/>
              <a:buChar char="§"/>
            </a:pPr>
            <a:r>
              <a:rPr lang="fa-IR" dirty="0" smtClean="0"/>
              <a:t>کودکان ناز پرورده خیلی مورد محبت واقع نشده اند، بلکه احساس می کنند دوست داشتنی نیستند. به تعبیر خودشان بیش از حد محافظت شده اند. و از مسئولیت معاف بوده اند.آنها احساس می کنند که ناز پروده هستند و سبک زندگی ناز پرورده را به وجود می آورند. </a:t>
            </a:r>
          </a:p>
          <a:p>
            <a:pPr algn="r" rtl="1">
              <a:buFont typeface="Wingdings" pitchFamily="2" charset="2"/>
              <a:buChar char="§"/>
            </a:pPr>
            <a:r>
              <a:rPr lang="fa-IR" dirty="0" smtClean="0"/>
              <a:t>و ممکن است احساس کنند که مورد غفلت و بی توجهی و بد رفتاری والدین فداکار شان قرار گرفته اند. ( زمانی که خواسته اند روی پای خودشان بایستند)</a:t>
            </a:r>
            <a:endParaRPr lang="en-US" dirty="0"/>
          </a:p>
        </p:txBody>
      </p:sp>
      <p:sp>
        <p:nvSpPr>
          <p:cNvPr id="3" name="Title 2"/>
          <p:cNvSpPr>
            <a:spLocks noGrp="1"/>
          </p:cNvSpPr>
          <p:nvPr>
            <p:ph type="title"/>
          </p:nvPr>
        </p:nvSpPr>
        <p:spPr/>
        <p:txBody>
          <a:bodyPr>
            <a:normAutofit fontScale="90000"/>
          </a:bodyPr>
          <a:lstStyle/>
          <a:p>
            <a:pPr algn="r" rtl="1"/>
            <a:r>
              <a:rPr lang="fa-IR" dirty="0" smtClean="0"/>
              <a:t>2- سبک زندگی نازپرورده</a:t>
            </a:r>
            <a:br>
              <a:rPr lang="fa-IR" dirty="0" smtClean="0"/>
            </a:b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5562600"/>
          </a:xfrm>
        </p:spPr>
        <p:txBody>
          <a:bodyPr>
            <a:normAutofit lnSpcReduction="10000"/>
          </a:bodyPr>
          <a:lstStyle/>
          <a:p>
            <a:pPr algn="r" rtl="1"/>
            <a:r>
              <a:rPr lang="fa-IR" dirty="0" smtClean="0"/>
              <a:t>کودکانی که احساس می کنند مطرود و ناخواسته هستند، از این احساسها، سبک زندگی غفلت شده را به وجود می آورند.</a:t>
            </a:r>
          </a:p>
          <a:p>
            <a:pPr algn="r" rtl="1"/>
            <a:r>
              <a:rPr lang="fa-IR" dirty="0" smtClean="0"/>
              <a:t>کودکانی که مورد سوء استفاده و بدرفتاری واقع شده اند، علاقه اجتماعی ناچیزی پرورش می دهند و سبک زندگی غفلت شده را به وجود می آوردند. </a:t>
            </a:r>
          </a:p>
          <a:p>
            <a:pPr algn="r" rtl="1"/>
            <a:r>
              <a:rPr lang="fa-IR" dirty="0" smtClean="0"/>
              <a:t>آنها اطمینان کمی به خودشان دارند و گرفتاری های زندگی را بیش از حد برآورد می کنند.</a:t>
            </a:r>
          </a:p>
          <a:p>
            <a:pPr algn="r" rtl="1"/>
            <a:r>
              <a:rPr lang="fa-IR" dirty="0" smtClean="0"/>
              <a:t>آنها مغرضانه به دیگران می نگردند، و به خودشان اطمینان ندارند، و قادر نیستند برای رفاه عامه تلاش کنند.</a:t>
            </a:r>
          </a:p>
          <a:p>
            <a:pPr algn="r" rtl="1"/>
            <a:r>
              <a:rPr lang="fa-IR" dirty="0" smtClean="0"/>
              <a:t>آنها جامعه را سرزمین دشمن می دانند ، احساس می کنند با دیگران بیگانه هستند، و به موفقیت دیگران شدیداً حسد می ورزند.</a:t>
            </a:r>
          </a:p>
          <a:p>
            <a:pPr algn="r" rtl="1"/>
            <a:r>
              <a:rPr lang="fa-IR" dirty="0" smtClean="0"/>
              <a:t>این کودکان از تعدادی از خصوصیات کودکان نازپرورده برخوردارند، اما عموماً مظنون ترند و به احتمال بیشتر برای دیگران خطرناک هستند.</a:t>
            </a:r>
            <a:endParaRPr lang="en-US" dirty="0"/>
          </a:p>
        </p:txBody>
      </p:sp>
      <p:sp>
        <p:nvSpPr>
          <p:cNvPr id="3" name="Title 2"/>
          <p:cNvSpPr>
            <a:spLocks noGrp="1"/>
          </p:cNvSpPr>
          <p:nvPr>
            <p:ph type="title"/>
          </p:nvPr>
        </p:nvSpPr>
        <p:spPr/>
        <p:txBody>
          <a:bodyPr>
            <a:normAutofit fontScale="90000"/>
          </a:bodyPr>
          <a:lstStyle/>
          <a:p>
            <a:pPr algn="r" rtl="1"/>
            <a:r>
              <a:rPr lang="fa-IR" dirty="0" smtClean="0"/>
              <a:t>3- سبک زندگی غفلت شده</a:t>
            </a:r>
            <a:br>
              <a:rPr lang="fa-IR" dirty="0" smtClean="0"/>
            </a:br>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0"/>
            <a:ext cx="9144000" cy="6858000"/>
          </a:xfrm>
        </p:spPr>
        <p:txBody>
          <a:bodyPr/>
          <a:lstStyle/>
          <a:p>
            <a:pPr algn="ctr" rtl="1">
              <a:buNone/>
            </a:pPr>
            <a:r>
              <a:rPr lang="fa-IR" dirty="0" smtClean="0"/>
              <a:t>مقایسه گرایشهای محافظ آدلر با مکانیزمهای دفاعی فروید</a:t>
            </a:r>
          </a:p>
          <a:p>
            <a:pPr algn="r" rtl="1">
              <a:buNone/>
            </a:pPr>
            <a:endParaRPr lang="fa-IR" dirty="0" smtClean="0"/>
          </a:p>
          <a:p>
            <a:pPr algn="r" rtl="1">
              <a:buNone/>
            </a:pPr>
            <a:r>
              <a:rPr lang="fa-IR" b="1" dirty="0" smtClean="0"/>
              <a:t>مکانیزمهای دفاعی فروید              گرایشهای محافظ آدلر</a:t>
            </a:r>
          </a:p>
          <a:p>
            <a:pPr algn="r" rtl="1">
              <a:buNone/>
            </a:pPr>
            <a:r>
              <a:rPr lang="fa-IR" sz="1800" dirty="0" smtClean="0"/>
              <a:t>1.در همه یافت می شوند                                    1.عمدتا به سبک زندگی روان رنجور محدود می شوند</a:t>
            </a:r>
          </a:p>
          <a:p>
            <a:pPr algn="r" rtl="1">
              <a:buNone/>
            </a:pPr>
            <a:r>
              <a:rPr lang="fa-IR" sz="1800" dirty="0" smtClean="0"/>
              <a:t>2.از خود در برابر اضطراب دفاع می کنند               2.ازعزت نفس متزلزل فرد در برابر رسوایی محافظت می کنند</a:t>
            </a:r>
          </a:p>
          <a:p>
            <a:pPr algn="r" rtl="1">
              <a:buNone/>
            </a:pPr>
            <a:r>
              <a:rPr lang="fa-IR" sz="1800" dirty="0" smtClean="0"/>
              <a:t>3.فقط در سطح ناهشیار عمل می کنند                     3.می توانند تا اندازه ای هشیار باشند</a:t>
            </a:r>
          </a:p>
          <a:p>
            <a:pPr algn="r" rtl="1">
              <a:buNone/>
            </a:pPr>
            <a:r>
              <a:rPr lang="fa-IR" sz="1800" dirty="0" smtClean="0"/>
              <a:t>4.انواع متداول آنها عبارت اند از:                         4.انواع متداول آنها عبارت اند از:</a:t>
            </a:r>
          </a:p>
          <a:p>
            <a:pPr algn="r" rtl="1">
              <a:buNone/>
            </a:pPr>
            <a:r>
              <a:rPr lang="fa-IR" sz="1800" dirty="0" smtClean="0"/>
              <a:t>    </a:t>
            </a:r>
            <a:r>
              <a:rPr lang="en-US" sz="1800" dirty="0" smtClean="0"/>
              <a:t>.A</a:t>
            </a:r>
            <a:r>
              <a:rPr lang="fa-IR" sz="1800" dirty="0" smtClean="0"/>
              <a:t>سرکوبی                                               </a:t>
            </a:r>
            <a:r>
              <a:rPr lang="en-US" sz="1800" dirty="0" smtClean="0"/>
              <a:t>A</a:t>
            </a:r>
            <a:r>
              <a:rPr lang="fa-IR" sz="1800" dirty="0" smtClean="0"/>
              <a:t>.بهانه تراشی : بله / اما .... فقط اگر</a:t>
            </a:r>
          </a:p>
          <a:p>
            <a:pPr algn="r" rtl="1">
              <a:buNone/>
            </a:pPr>
            <a:r>
              <a:rPr lang="fa-IR" sz="1800" dirty="0" smtClean="0"/>
              <a:t>    </a:t>
            </a:r>
            <a:r>
              <a:rPr lang="en-US" sz="1800" dirty="0" smtClean="0"/>
              <a:t>.B</a:t>
            </a:r>
            <a:r>
              <a:rPr lang="fa-IR" sz="1800" dirty="0" smtClean="0"/>
              <a:t>واکنش وارونه                                         </a:t>
            </a:r>
            <a:r>
              <a:rPr lang="en-US" sz="1800" dirty="0" smtClean="0"/>
              <a:t>B</a:t>
            </a:r>
            <a:r>
              <a:rPr lang="fa-IR" sz="1800" dirty="0" smtClean="0"/>
              <a:t>.پرخاشگری </a:t>
            </a:r>
          </a:p>
          <a:p>
            <a:pPr algn="r" rtl="1">
              <a:buNone/>
            </a:pPr>
            <a:r>
              <a:rPr lang="fa-IR" sz="1800" dirty="0" smtClean="0"/>
              <a:t>    </a:t>
            </a:r>
            <a:r>
              <a:rPr lang="en-US" sz="1800" dirty="0" smtClean="0"/>
              <a:t>C</a:t>
            </a:r>
            <a:r>
              <a:rPr lang="fa-IR" sz="1800" dirty="0" smtClean="0"/>
              <a:t>.جابجایی                                                  1.تحقیر </a:t>
            </a:r>
            <a:r>
              <a:rPr lang="fa-IR" sz="1400" dirty="0" smtClean="0"/>
              <a:t>(دست کم گرفتن موقیت های دیگران و مبالغه کردن موقعیتهای خود)</a:t>
            </a:r>
            <a:endParaRPr lang="fa-IR" sz="1800" dirty="0" smtClean="0"/>
          </a:p>
          <a:p>
            <a:pPr algn="r" rtl="1">
              <a:buNone/>
            </a:pPr>
            <a:r>
              <a:rPr lang="fa-IR" sz="1800" dirty="0" smtClean="0"/>
              <a:t>    </a:t>
            </a:r>
            <a:r>
              <a:rPr lang="en-US" sz="1800" dirty="0" smtClean="0"/>
              <a:t>D</a:t>
            </a:r>
            <a:r>
              <a:rPr lang="fa-IR" sz="1800" dirty="0" smtClean="0"/>
              <a:t>.تثبیت                                                     2.اتهام </a:t>
            </a:r>
            <a:r>
              <a:rPr lang="fa-IR" sz="1400" dirty="0" smtClean="0"/>
              <a:t>(سرزنش کردن دیگران و انتقامجویی از آنها بخاطر شکستهای خود)</a:t>
            </a:r>
            <a:endParaRPr lang="fa-IR" sz="1800" dirty="0" smtClean="0"/>
          </a:p>
          <a:p>
            <a:pPr algn="r" rtl="1">
              <a:buNone/>
            </a:pPr>
            <a:r>
              <a:rPr lang="fa-IR" sz="1800" dirty="0" smtClean="0"/>
              <a:t>    </a:t>
            </a:r>
            <a:r>
              <a:rPr lang="en-US" sz="1800" dirty="0" smtClean="0"/>
              <a:t>E</a:t>
            </a:r>
            <a:r>
              <a:rPr lang="fa-IR" sz="1800" dirty="0" smtClean="0"/>
              <a:t>.واپس روی                                               3.متهم کردن خود </a:t>
            </a:r>
            <a:r>
              <a:rPr lang="fa-IR" sz="1100" dirty="0" smtClean="0"/>
              <a:t>(با زجر دادن به خود و احساس گناه/نزدیکان خود را آ زارمی دهند)</a:t>
            </a:r>
            <a:endParaRPr lang="fa-IR" sz="1800" dirty="0" smtClean="0"/>
          </a:p>
          <a:p>
            <a:pPr algn="r" rtl="1">
              <a:buNone/>
            </a:pPr>
            <a:r>
              <a:rPr lang="fa-IR" sz="1800" dirty="0" smtClean="0"/>
              <a:t>    </a:t>
            </a:r>
            <a:r>
              <a:rPr lang="en-US" sz="1800" dirty="0" smtClean="0"/>
              <a:t>F</a:t>
            </a:r>
            <a:r>
              <a:rPr lang="fa-IR" sz="1800" dirty="0" smtClean="0"/>
              <a:t>.فرافکنی                                                </a:t>
            </a:r>
            <a:r>
              <a:rPr lang="en-US" sz="1800" dirty="0" smtClean="0"/>
              <a:t>C</a:t>
            </a:r>
            <a:r>
              <a:rPr lang="fa-IR" sz="1800" dirty="0" smtClean="0"/>
              <a:t>.کناره گیری : فاصله گرفتن از مشکلات به صورت ناهشیار</a:t>
            </a:r>
          </a:p>
          <a:p>
            <a:pPr algn="r" rtl="1">
              <a:buNone/>
            </a:pPr>
            <a:r>
              <a:rPr lang="fa-IR" sz="1800" dirty="0" smtClean="0"/>
              <a:t>    </a:t>
            </a:r>
            <a:r>
              <a:rPr lang="en-US" sz="1800" dirty="0" smtClean="0"/>
              <a:t>G</a:t>
            </a:r>
            <a:r>
              <a:rPr lang="fa-IR" sz="1800" dirty="0" smtClean="0"/>
              <a:t>.درون فکنی                                              1.واپس روی (</a:t>
            </a:r>
            <a:r>
              <a:rPr lang="fa-IR" sz="1400" dirty="0" smtClean="0"/>
              <a:t>برگشتن به دورهای فارغ از اضطراب) شبیه فروید!</a:t>
            </a:r>
            <a:endParaRPr lang="en-US" sz="1800" dirty="0" smtClean="0"/>
          </a:p>
          <a:p>
            <a:pPr algn="r" rtl="1">
              <a:buNone/>
            </a:pPr>
            <a:r>
              <a:rPr lang="fa-IR" sz="1800" dirty="0" smtClean="0"/>
              <a:t>    </a:t>
            </a:r>
            <a:r>
              <a:rPr lang="en-US" sz="1800" dirty="0" smtClean="0"/>
              <a:t>H</a:t>
            </a:r>
            <a:r>
              <a:rPr lang="fa-IR" sz="1800" dirty="0" smtClean="0"/>
              <a:t>.عمل زدایی                                              2.بی تحرکی </a:t>
            </a:r>
            <a:r>
              <a:rPr lang="fa-IR" sz="1400" dirty="0" smtClean="0"/>
              <a:t>(کنارگیری از مسولیتها برای جلوگیری از شکست )</a:t>
            </a:r>
            <a:endParaRPr lang="fa-IR" sz="1800" dirty="0" smtClean="0"/>
          </a:p>
          <a:p>
            <a:pPr algn="r" rtl="1">
              <a:buNone/>
            </a:pPr>
            <a:r>
              <a:rPr lang="fa-IR" sz="1800" dirty="0" smtClean="0"/>
              <a:t>    </a:t>
            </a:r>
            <a:r>
              <a:rPr lang="en-US" sz="1800" dirty="0" smtClean="0"/>
              <a:t>I</a:t>
            </a:r>
            <a:r>
              <a:rPr lang="fa-IR" sz="1800" dirty="0" smtClean="0"/>
              <a:t>.جداسازی                                                  3.تردید </a:t>
            </a:r>
            <a:r>
              <a:rPr lang="fa-IR" sz="1400" dirty="0" smtClean="0"/>
              <a:t>(حالا دیگر دیر است)“ تلاشهای برای اتلاف وقت“</a:t>
            </a:r>
            <a:endParaRPr lang="fa-IR" sz="1800" dirty="0" smtClean="0"/>
          </a:p>
          <a:p>
            <a:pPr algn="r" rtl="1">
              <a:buNone/>
            </a:pPr>
            <a:r>
              <a:rPr lang="fa-IR" sz="1800" dirty="0" smtClean="0"/>
              <a:t>    </a:t>
            </a:r>
            <a:r>
              <a:rPr lang="en-US" sz="1800" dirty="0" smtClean="0"/>
              <a:t>J</a:t>
            </a:r>
            <a:r>
              <a:rPr lang="fa-IR" sz="1800" dirty="0" smtClean="0"/>
              <a:t>.والایش                                                    4.مانع تراشی </a:t>
            </a:r>
            <a:r>
              <a:rPr lang="fa-IR" sz="1400" dirty="0" smtClean="0"/>
              <a:t>(ویران کردن خانه های پوشالی )ملایمترین گرایش کنارگیری</a:t>
            </a:r>
            <a:endParaRPr lang="en-US" sz="14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t>گرایشهای محافظ تقریبا در همه یافت می شود، اما در صورتی که بیش از حد انعطاف ناپذیر شوند، به رفتارهای روان رنجور و خود شکن می انجامند</a:t>
            </a:r>
            <a:endParaRPr lang="en-US" dirty="0"/>
          </a:p>
        </p:txBody>
      </p:sp>
      <p:sp>
        <p:nvSpPr>
          <p:cNvPr id="3" name="Title 2"/>
          <p:cNvSpPr>
            <a:spLocks noGrp="1"/>
          </p:cNvSpPr>
          <p:nvPr>
            <p:ph type="title"/>
          </p:nvPr>
        </p:nvSpPr>
        <p:spPr/>
        <p:txBody>
          <a:bodyPr/>
          <a:lstStyle/>
          <a:p>
            <a:pPr algn="r" rtl="1"/>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algn="r" rtl="1">
              <a:buFont typeface="Wingdings" pitchFamily="2" charset="2"/>
              <a:buChar char="q"/>
            </a:pPr>
            <a:r>
              <a:rPr lang="fa-IR" dirty="0" smtClean="0"/>
              <a:t>آدلر برخلاف فروید معتقد بود که زندگی روانی زنان اساساً  مانند زندگی روانی مردان است و فرهنگ مردسالار طبیعی نیست، بلکه همره مصنوعی تحول تاریخی است.</a:t>
            </a:r>
          </a:p>
          <a:p>
            <a:pPr algn="r" rtl="1">
              <a:buFont typeface="Wingdings" pitchFamily="2" charset="2"/>
              <a:buChar char="q"/>
            </a:pPr>
            <a:r>
              <a:rPr lang="fa-IR" dirty="0" smtClean="0"/>
              <a:t>به عقیده آدلر، رسوم فرهنگی- نه آناتومی – بر خیلی از مردان و زنان تاثیر می گذارد تا بر اهمیت مرد بودن، بیش از حد تاکید کنند، این وضعیت را </a:t>
            </a:r>
            <a:r>
              <a:rPr lang="fa-IR" b="1" dirty="0" smtClean="0">
                <a:solidFill>
                  <a:srgbClr val="FF0000"/>
                </a:solidFill>
              </a:rPr>
              <a:t>نرینه نمایی </a:t>
            </a:r>
            <a:r>
              <a:rPr lang="fa-IR" dirty="0" smtClean="0"/>
              <a:t>نامید.</a:t>
            </a:r>
          </a:p>
          <a:p>
            <a:pPr algn="r" rtl="1">
              <a:buFont typeface="Wingdings" pitchFamily="2" charset="2"/>
              <a:buChar char="q"/>
            </a:pPr>
            <a:r>
              <a:rPr lang="fa-IR" dirty="0" smtClean="0"/>
              <a:t>به خیلی از پسر بچه ها آموخته می شود مرد بودن به معنی جسور بودن ، قوی بودن ، و مسلط بودن است. مظهر موفقیت برای پسرها برنده شدن ، قدرتمند بودن، و در راس بودن است.</a:t>
            </a:r>
          </a:p>
          <a:p>
            <a:pPr algn="r" rtl="1">
              <a:buFont typeface="Wingdings" pitchFamily="2" charset="2"/>
              <a:buChar char="q"/>
            </a:pPr>
            <a:r>
              <a:rPr lang="fa-IR" dirty="0" smtClean="0"/>
              <a:t>دخترها معمولا یاد میگیرند منفعل باشند و وضعیت حقیری را در جامعه بپذیرند.</a:t>
            </a:r>
          </a:p>
          <a:p>
            <a:pPr algn="r" rtl="1">
              <a:buFont typeface="Wingdings" pitchFamily="2" charset="2"/>
              <a:buChar char="q"/>
            </a:pPr>
            <a:r>
              <a:rPr lang="fa-IR" dirty="0" smtClean="0"/>
              <a:t>و هر یک از روش های سازگاری از تاثیرات فرهنگی، نه از تفاوت روانی ذاتی بین زن و مرد، ناشی می شوند.</a:t>
            </a:r>
          </a:p>
        </p:txBody>
      </p:sp>
      <p:sp>
        <p:nvSpPr>
          <p:cNvPr id="3" name="Title 2"/>
          <p:cNvSpPr>
            <a:spLocks noGrp="1"/>
          </p:cNvSpPr>
          <p:nvPr>
            <p:ph type="title"/>
          </p:nvPr>
        </p:nvSpPr>
        <p:spPr/>
        <p:txBody>
          <a:bodyPr/>
          <a:lstStyle/>
          <a:p>
            <a:pPr algn="r" rtl="1"/>
            <a:r>
              <a:rPr lang="fa-IR" dirty="0" smtClean="0"/>
              <a:t>نرینه نمایی</a:t>
            </a:r>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buFont typeface="Wingdings" pitchFamily="2" charset="2"/>
              <a:buChar char="Ø"/>
            </a:pPr>
            <a:r>
              <a:rPr lang="fa-IR" dirty="0" smtClean="0"/>
              <a:t>کاربرد روانشناسی فرد نگر را می توان به چهار زمینه تقسیم کرد:</a:t>
            </a:r>
          </a:p>
          <a:p>
            <a:pPr algn="r" rtl="1">
              <a:buNone/>
            </a:pPr>
            <a:r>
              <a:rPr lang="fa-IR" b="1" dirty="0" smtClean="0">
                <a:solidFill>
                  <a:srgbClr val="FF0000"/>
                </a:solidFill>
              </a:rPr>
              <a:t>1. پیکر بندی خانواده </a:t>
            </a:r>
            <a:r>
              <a:rPr lang="en-US" dirty="0" smtClean="0">
                <a:solidFill>
                  <a:srgbClr val="FF0000"/>
                </a:solidFill>
              </a:rPr>
              <a:t>:</a:t>
            </a:r>
            <a:r>
              <a:rPr lang="fa-IR" dirty="0" smtClean="0"/>
              <a:t> آدلر همیشه درباره پیکر بندی خانواده ، یعنی، ترتیب تولد، جنسیت خواهر – برادر ، و فاصله سنی بین آنها ، سوال می کرد.</a:t>
            </a:r>
          </a:p>
          <a:p>
            <a:pPr algn="r" rtl="1">
              <a:buNone/>
            </a:pPr>
            <a:r>
              <a:rPr lang="fa-IR" b="1" dirty="0" smtClean="0">
                <a:solidFill>
                  <a:srgbClr val="FF0000"/>
                </a:solidFill>
              </a:rPr>
              <a:t>2. خاطرات قدیمی </a:t>
            </a:r>
          </a:p>
          <a:p>
            <a:pPr algn="r" rtl="1">
              <a:buNone/>
            </a:pPr>
            <a:r>
              <a:rPr lang="fa-IR" b="1" dirty="0" smtClean="0">
                <a:solidFill>
                  <a:srgbClr val="FF0000"/>
                </a:solidFill>
              </a:rPr>
              <a:t>3. رویاها</a:t>
            </a:r>
          </a:p>
          <a:p>
            <a:pPr algn="r" rtl="1">
              <a:buNone/>
            </a:pPr>
            <a:r>
              <a:rPr lang="fa-IR" b="1" dirty="0" smtClean="0">
                <a:solidFill>
                  <a:srgbClr val="FF0000"/>
                </a:solidFill>
              </a:rPr>
              <a:t>4. روان درمانی</a:t>
            </a:r>
            <a:endParaRPr lang="en-US" b="1" dirty="0">
              <a:solidFill>
                <a:srgbClr val="FF0000"/>
              </a:solidFill>
            </a:endParaRPr>
          </a:p>
        </p:txBody>
      </p:sp>
      <p:sp>
        <p:nvSpPr>
          <p:cNvPr id="3" name="Title 2"/>
          <p:cNvSpPr>
            <a:spLocks noGrp="1"/>
          </p:cNvSpPr>
          <p:nvPr>
            <p:ph type="title"/>
          </p:nvPr>
        </p:nvSpPr>
        <p:spPr/>
        <p:txBody>
          <a:bodyPr/>
          <a:lstStyle/>
          <a:p>
            <a:pPr algn="r" rtl="1"/>
            <a:r>
              <a:rPr lang="fa-IR" dirty="0" smtClean="0"/>
              <a:t>کاربردهای روانشناسی فرد نگر</a:t>
            </a:r>
            <a:endParaRPr 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0"/>
            <a:ext cx="9144000" cy="6858000"/>
          </a:xfrm>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pPr algn="r" rtl="1">
              <a:buNone/>
            </a:pPr>
            <a:r>
              <a:rPr lang="fa-IR" sz="2400" b="1" dirty="0" smtClean="0">
                <a:solidFill>
                  <a:srgbClr val="00B0F0"/>
                </a:solidFill>
              </a:rPr>
              <a:t>صفات مثبت                                           </a:t>
            </a:r>
            <a:r>
              <a:rPr lang="fa-IR" sz="3600" b="1" dirty="0" smtClean="0">
                <a:solidFill>
                  <a:srgbClr val="00B0F0"/>
                </a:solidFill>
              </a:rPr>
              <a:t> </a:t>
            </a:r>
            <a:r>
              <a:rPr lang="fa-IR" sz="2400" b="1" dirty="0" smtClean="0">
                <a:solidFill>
                  <a:schemeClr val="accent3">
                    <a:lumMod val="75000"/>
                  </a:schemeClr>
                </a:solidFill>
              </a:rPr>
              <a:t>صفات منفی</a:t>
            </a:r>
            <a:endParaRPr lang="fa-IR" sz="1600" b="1" dirty="0" smtClean="0">
              <a:solidFill>
                <a:schemeClr val="accent3">
                  <a:lumMod val="75000"/>
                </a:schemeClr>
              </a:solidFill>
            </a:endParaRPr>
          </a:p>
          <a:p>
            <a:pPr algn="r" rtl="1">
              <a:buNone/>
            </a:pPr>
            <a:r>
              <a:rPr lang="fa-IR" sz="1600" dirty="0" smtClean="0"/>
              <a:t>                                                            </a:t>
            </a:r>
            <a:r>
              <a:rPr lang="fa-IR" sz="2200" b="1" u="sng" dirty="0" smtClean="0">
                <a:solidFill>
                  <a:srgbClr val="00B050"/>
                </a:solidFill>
              </a:rPr>
              <a:t>فرزند اول</a:t>
            </a:r>
            <a:endParaRPr lang="fa-IR" sz="1600" b="1" u="sng" dirty="0" smtClean="0">
              <a:solidFill>
                <a:srgbClr val="00B050"/>
              </a:solidFill>
            </a:endParaRPr>
          </a:p>
          <a:p>
            <a:pPr algn="r" rtl="1">
              <a:buNone/>
            </a:pPr>
            <a:r>
              <a:rPr lang="fa-IR" sz="1600" dirty="0" smtClean="0"/>
              <a:t>به دیگران محبت و از آنها حمایت می کند                                         بسیار مضطرب است</a:t>
            </a:r>
          </a:p>
          <a:p>
            <a:pPr algn="r" rtl="1">
              <a:buNone/>
            </a:pPr>
            <a:r>
              <a:rPr lang="fa-IR" sz="1600" dirty="0" smtClean="0"/>
              <a:t>سازمان دهنده خوبی است                                                           مستعد اخساسهای اغراق آمیز قدرت است</a:t>
            </a:r>
          </a:p>
          <a:p>
            <a:pPr algn="r" rtl="1">
              <a:buNone/>
            </a:pPr>
            <a:r>
              <a:rPr lang="fa-IR" sz="1600" dirty="0" smtClean="0"/>
              <a:t>                                                                                        به صورت ناهشیار متخاصم است</a:t>
            </a:r>
          </a:p>
          <a:p>
            <a:pPr algn="r" rtl="1">
              <a:buNone/>
            </a:pPr>
            <a:r>
              <a:rPr lang="fa-IR" sz="1600" dirty="0" smtClean="0"/>
              <a:t>                                                                                        برای مقبولیت مبارزه می کند </a:t>
            </a:r>
          </a:p>
          <a:p>
            <a:pPr algn="r" rtl="1">
              <a:buNone/>
            </a:pPr>
            <a:r>
              <a:rPr lang="fa-IR" sz="1600" dirty="0" smtClean="0"/>
              <a:t>                                                                                        نیاز دارد که همیشه «حق با او باشد» در حالی که به</a:t>
            </a:r>
          </a:p>
          <a:p>
            <a:pPr algn="r" rtl="1">
              <a:buNone/>
            </a:pPr>
            <a:r>
              <a:rPr lang="fa-IR" sz="1600" dirty="0" smtClean="0"/>
              <a:t>                                                                                        نظر او دیگران همیشه « اشتباه می کنند»</a:t>
            </a:r>
          </a:p>
          <a:p>
            <a:pPr algn="r" rtl="1">
              <a:buNone/>
            </a:pPr>
            <a:r>
              <a:rPr lang="fa-IR" sz="1600" dirty="0" smtClean="0"/>
              <a:t>                                                                                        شدیداً از دیگران عیب جویی می کند</a:t>
            </a:r>
          </a:p>
          <a:p>
            <a:pPr algn="r" rtl="1">
              <a:buNone/>
            </a:pPr>
            <a:r>
              <a:rPr lang="fa-IR" sz="1600" dirty="0" smtClean="0"/>
              <a:t>                                                                                        فاقد حس همکاری است</a:t>
            </a:r>
          </a:p>
          <a:p>
            <a:pPr algn="r" rtl="1">
              <a:buNone/>
            </a:pPr>
            <a:r>
              <a:rPr lang="fa-IR" sz="1600" dirty="0" smtClean="0"/>
              <a:t>                                                           </a:t>
            </a:r>
            <a:r>
              <a:rPr lang="fa-IR" sz="2200" b="1" u="sng" dirty="0" smtClean="0">
                <a:solidFill>
                  <a:srgbClr val="00B050"/>
                </a:solidFill>
              </a:rPr>
              <a:t>فرزند دوم</a:t>
            </a:r>
            <a:endParaRPr lang="fa-IR" sz="1600" b="1" u="sng" dirty="0" smtClean="0">
              <a:solidFill>
                <a:srgbClr val="00B050"/>
              </a:solidFill>
            </a:endParaRPr>
          </a:p>
          <a:p>
            <a:pPr algn="r" rtl="1">
              <a:buNone/>
            </a:pPr>
            <a:r>
              <a:rPr lang="fa-IR" sz="1600" dirty="0" smtClean="0"/>
              <a:t>بسیار باانگیزه است                                                                  بسیار رقابت جو ست</a:t>
            </a:r>
          </a:p>
          <a:p>
            <a:pPr algn="r" rtl="1">
              <a:buNone/>
            </a:pPr>
            <a:r>
              <a:rPr lang="fa-IR" sz="1600" dirty="0" smtClean="0"/>
              <a:t>یاری گر است                                                                        به راحتی مایوس می شود</a:t>
            </a:r>
          </a:p>
          <a:p>
            <a:pPr algn="r" rtl="1">
              <a:buNone/>
            </a:pPr>
            <a:r>
              <a:rPr lang="fa-IR" sz="1600" dirty="0" smtClean="0"/>
              <a:t>نسبتا رقابت جو ست</a:t>
            </a:r>
          </a:p>
          <a:p>
            <a:pPr algn="r" rtl="1">
              <a:buNone/>
            </a:pPr>
            <a:r>
              <a:rPr lang="fa-IR" sz="1600" dirty="0" smtClean="0"/>
              <a:t>                                                          </a:t>
            </a:r>
            <a:r>
              <a:rPr lang="fa-IR" sz="2200" b="1" u="sng" dirty="0" smtClean="0">
                <a:solidFill>
                  <a:srgbClr val="00B050"/>
                </a:solidFill>
              </a:rPr>
              <a:t>فرزند آخر</a:t>
            </a:r>
            <a:endParaRPr lang="fa-IR" sz="1600" b="1" u="sng" dirty="0" smtClean="0">
              <a:solidFill>
                <a:srgbClr val="00B050"/>
              </a:solidFill>
            </a:endParaRPr>
          </a:p>
          <a:p>
            <a:pPr algn="r" rtl="1">
              <a:buNone/>
            </a:pPr>
            <a:r>
              <a:rPr lang="fa-IR" sz="1600" dirty="0" smtClean="0"/>
              <a:t>به طرز معقولی جاه طلب است                                                     نازپرورده است</a:t>
            </a:r>
          </a:p>
          <a:p>
            <a:pPr algn="r" rtl="1">
              <a:buNone/>
            </a:pPr>
            <a:r>
              <a:rPr lang="fa-IR" sz="1600" dirty="0" smtClean="0"/>
              <a:t>                                                                                       به دیگران وابسته است</a:t>
            </a:r>
          </a:p>
          <a:p>
            <a:pPr algn="r" rtl="1">
              <a:buNone/>
            </a:pPr>
            <a:r>
              <a:rPr lang="fa-IR" sz="1600" dirty="0" smtClean="0"/>
              <a:t>                                                                                       می کوشد در هر کاری ممتاز باشد</a:t>
            </a:r>
          </a:p>
          <a:p>
            <a:pPr algn="r" rtl="1">
              <a:buNone/>
            </a:pPr>
            <a:r>
              <a:rPr lang="fa-IR" sz="1600" dirty="0" smtClean="0"/>
              <a:t>                                                                                       به طرز نا معقولی جاه طلب است</a:t>
            </a:r>
          </a:p>
          <a:p>
            <a:pPr algn="r" rtl="1">
              <a:buNone/>
            </a:pPr>
            <a:r>
              <a:rPr lang="fa-IR" sz="1600" smtClean="0"/>
              <a:t>                                                          </a:t>
            </a:r>
            <a:r>
              <a:rPr lang="fa-IR" sz="2200" b="1" u="sng" dirty="0" smtClean="0">
                <a:solidFill>
                  <a:srgbClr val="00B050"/>
                </a:solidFill>
              </a:rPr>
              <a:t>تک فرزند</a:t>
            </a:r>
            <a:endParaRPr lang="fa-IR" sz="1600" b="1" u="sng" dirty="0" smtClean="0">
              <a:solidFill>
                <a:srgbClr val="00B050"/>
              </a:solidFill>
            </a:endParaRPr>
          </a:p>
          <a:p>
            <a:pPr algn="r" rtl="1">
              <a:buNone/>
            </a:pPr>
            <a:r>
              <a:rPr lang="fa-IR" sz="1600" dirty="0" smtClean="0"/>
              <a:t>از لحاظ اجتماعی پخته است                                                       خودخواه است  (یا احساس اغراق آمیزبرتری دارد)</a:t>
            </a:r>
          </a:p>
          <a:p>
            <a:pPr algn="r" rtl="1">
              <a:buNone/>
            </a:pPr>
            <a:r>
              <a:rPr lang="fa-IR" sz="1600" dirty="0" smtClean="0"/>
              <a:t>                                                                                       فاقد حس همکاری است (یا از این لحاظ ضعیف است)</a:t>
            </a:r>
          </a:p>
          <a:p>
            <a:pPr algn="r" rtl="1">
              <a:buNone/>
            </a:pPr>
            <a:r>
              <a:rPr lang="fa-IR" sz="1600" dirty="0" smtClean="0"/>
              <a:t>                                                                                       خودشیفته است</a:t>
            </a:r>
          </a:p>
          <a:p>
            <a:pPr algn="r" rtl="1">
              <a:buNone/>
            </a:pPr>
            <a:r>
              <a:rPr lang="fa-IR" sz="1600" dirty="0" smtClean="0"/>
              <a:t>                                                                                       نازپرورده است</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219200"/>
            <a:ext cx="8686800" cy="5410200"/>
          </a:xfrm>
        </p:spPr>
        <p:txBody>
          <a:bodyPr>
            <a:normAutofit fontScale="92500" lnSpcReduction="20000"/>
          </a:bodyPr>
          <a:lstStyle/>
          <a:p>
            <a:pPr algn="r" rtl="1"/>
            <a:r>
              <a:rPr lang="fa-IR" dirty="0" smtClean="0"/>
              <a:t>آدلر برای آگاهی از شخصیت  بیماران، از آنها می خواست خاطرات قدیمی خود را تعریف کنند.</a:t>
            </a:r>
          </a:p>
          <a:p>
            <a:pPr algn="r" rtl="1"/>
            <a:r>
              <a:rPr lang="fa-IR" dirty="0" smtClean="0"/>
              <a:t>گرچه باور داشت که خاطرات یادآوری شده، سرنخهایی را برای آگاهی یافتن از سبک زندگی بیماران در اختیار می گذارند، اما معتقد نبود که این خاطرات تاثیر تعیین کننده ای دارند.</a:t>
            </a:r>
          </a:p>
          <a:p>
            <a:pPr algn="r" rtl="1"/>
            <a:r>
              <a:rPr lang="fa-IR" dirty="0" smtClean="0"/>
              <a:t>آدلر تاکید داشت که خاطرات قدیمی همیشه با سبک زندگی فعلی بیماران هماهنگ هستند و گزارش ذهنی آنها از این تجربیات ، سرنخهایی را برای شناختن هدف نهایی و سبک زندگی فعلی آنها در اختیار می گذارد.</a:t>
            </a:r>
          </a:p>
          <a:p>
            <a:pPr algn="r" rtl="1"/>
            <a:r>
              <a:rPr lang="fa-IR" dirty="0" smtClean="0"/>
              <a:t>مثال آدلر در مورد خاطره قدیمی مردی که شدیداً به زنها بی اعتماد بود.</a:t>
            </a:r>
          </a:p>
          <a:p>
            <a:pPr algn="r" rtl="1"/>
            <a:r>
              <a:rPr lang="fa-IR" dirty="0" smtClean="0"/>
              <a:t>بیماران مضطرب ، با یادآوری رویدادهای ترسناک و اضطراب آور، معمولا سبک زندگی فعلی خود را به خاطره تجربیات کودکی شان فرافکنی می کنند.</a:t>
            </a:r>
          </a:p>
          <a:p>
            <a:pPr algn="r" rtl="1"/>
            <a:r>
              <a:rPr lang="fa-IR" dirty="0" smtClean="0"/>
              <a:t>افرادی که از لحاظ اجتماعی سالم اند، خاطراتی را به یاد می آورند که روابط خوشایند با دیگران را در بردارند.</a:t>
            </a:r>
          </a:p>
          <a:p>
            <a:pPr algn="r" rtl="1"/>
            <a:r>
              <a:rPr lang="fa-IR" dirty="0" smtClean="0"/>
              <a:t>تجربه قدیمی سبک زندگی را تعیین نمی کند، بلکه سبک زندگی فعلی خاطرات تجارب قدیمی را شکل می دهد. پس با تغییر سبک زندگی ، خاطرات قدیمی تغییر می کند. </a:t>
            </a:r>
            <a:endParaRPr lang="en-US" dirty="0"/>
          </a:p>
        </p:txBody>
      </p:sp>
      <p:sp>
        <p:nvSpPr>
          <p:cNvPr id="3" name="Title 2"/>
          <p:cNvSpPr>
            <a:spLocks noGrp="1"/>
          </p:cNvSpPr>
          <p:nvPr>
            <p:ph type="title"/>
          </p:nvPr>
        </p:nvSpPr>
        <p:spPr>
          <a:xfrm>
            <a:off x="457200" y="152400"/>
            <a:ext cx="8229600" cy="1066800"/>
          </a:xfrm>
        </p:spPr>
        <p:txBody>
          <a:bodyPr/>
          <a:lstStyle/>
          <a:p>
            <a:pPr algn="r" rtl="1"/>
            <a:r>
              <a:rPr lang="fa-IR" dirty="0" smtClean="0"/>
              <a:t>خاطرات قدیمی</a:t>
            </a:r>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1295400"/>
            <a:ext cx="8382000" cy="5181600"/>
          </a:xfrm>
        </p:spPr>
        <p:txBody>
          <a:bodyPr>
            <a:normAutofit lnSpcReduction="10000"/>
          </a:bodyPr>
          <a:lstStyle/>
          <a:p>
            <a:pPr algn="r" rtl="1"/>
            <a:r>
              <a:rPr lang="fa-IR" dirty="0" smtClean="0"/>
              <a:t>سبک زندگی فرد در رویاها نیز منعکس می شود.</a:t>
            </a:r>
          </a:p>
          <a:p>
            <a:pPr algn="r" rtl="1"/>
            <a:r>
              <a:rPr lang="fa-IR" dirty="0" smtClean="0"/>
              <a:t>آدلر رویاها را آینده نگر دانست و باور داشت که سرنخهایی را برای حل کردن مشکلات آینده در اختیار می گذارند.</a:t>
            </a:r>
          </a:p>
          <a:p>
            <a:pPr algn="r" rtl="1"/>
            <a:r>
              <a:rPr lang="fa-IR" dirty="0" smtClean="0"/>
              <a:t>رویاها نمی توانند آینده را پیش بینی کنند، اما تلاش خواب بیننده را برای حل کردن مشکلی که نمی توانند صرفاً با عقل سلیم حل کرد، نشان می دهند. مانند : رویای آدلر در سفر به امریکا</a:t>
            </a:r>
          </a:p>
          <a:p>
            <a:pPr algn="r" rtl="1"/>
            <a:r>
              <a:rPr lang="fa-IR" dirty="0" smtClean="0"/>
              <a:t>رویاها برای فریب دادن خواب بیننده تغییر شکل می یابند و تعبیر شخصی را دشوار می کنند.</a:t>
            </a:r>
          </a:p>
          <a:p>
            <a:pPr algn="r" rtl="1"/>
            <a:r>
              <a:rPr lang="fa-IR" dirty="0" smtClean="0"/>
              <a:t>هر چه هدف فرد از واقعیت برای دورتر باشد، رویاهای او به احتمال بیشتری برای خود فریبی مورد استفاده قرار می گیرند.</a:t>
            </a:r>
          </a:p>
          <a:p>
            <a:pPr algn="r" rtl="1"/>
            <a:r>
              <a:rPr lang="fa-IR" dirty="0" smtClean="0"/>
              <a:t>مثال: هدف غیر معقول رئیس جمهور شدن  برای مردی که سبک زندگی وابسته دارد.       دیدن رویای حمل شدن روی شانه دیگری یا مورد شلیک قرار گرفتن یک توپ.</a:t>
            </a:r>
            <a:endParaRPr lang="en-US" dirty="0"/>
          </a:p>
        </p:txBody>
      </p:sp>
      <p:sp>
        <p:nvSpPr>
          <p:cNvPr id="3" name="Title 2"/>
          <p:cNvSpPr>
            <a:spLocks noGrp="1"/>
          </p:cNvSpPr>
          <p:nvPr>
            <p:ph type="title"/>
          </p:nvPr>
        </p:nvSpPr>
        <p:spPr/>
        <p:txBody>
          <a:bodyPr/>
          <a:lstStyle/>
          <a:p>
            <a:pPr algn="r" rtl="1"/>
            <a:r>
              <a:rPr lang="fa-IR" dirty="0" smtClean="0"/>
              <a:t>رویاها</a:t>
            </a:r>
            <a:endParaRPr lang="en-US" dirty="0"/>
          </a:p>
        </p:txBody>
      </p:sp>
      <p:sp>
        <p:nvSpPr>
          <p:cNvPr id="4" name="Left Arrow 3"/>
          <p:cNvSpPr/>
          <p:nvPr/>
        </p:nvSpPr>
        <p:spPr>
          <a:xfrm>
            <a:off x="5486400" y="5791200"/>
            <a:ext cx="533400" cy="2286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609600"/>
            <a:ext cx="8763000" cy="6019800"/>
          </a:xfrm>
        </p:spPr>
        <p:txBody>
          <a:bodyPr>
            <a:normAutofit fontScale="92500" lnSpcReduction="10000"/>
          </a:bodyPr>
          <a:lstStyle/>
          <a:p>
            <a:pPr algn="r" rtl="1">
              <a:buFont typeface="Wingdings" pitchFamily="2" charset="2"/>
              <a:buChar char="§"/>
            </a:pPr>
            <a:r>
              <a:rPr lang="fa-IR" dirty="0" smtClean="0"/>
              <a:t>نظریه آدلر فرض می کند که آسیب روانی از </a:t>
            </a:r>
            <a:r>
              <a:rPr lang="fa-IR" b="1" dirty="0" smtClean="0">
                <a:solidFill>
                  <a:schemeClr val="accent3"/>
                </a:solidFill>
              </a:rPr>
              <a:t>نداشتن جسارت </a:t>
            </a:r>
            <a:r>
              <a:rPr lang="fa-IR" dirty="0" smtClean="0"/>
              <a:t>، </a:t>
            </a:r>
            <a:r>
              <a:rPr lang="fa-IR" b="1" dirty="0" smtClean="0">
                <a:solidFill>
                  <a:schemeClr val="accent3"/>
                </a:solidFill>
              </a:rPr>
              <a:t>احساسهای اغراق آمیز برتری</a:t>
            </a:r>
            <a:r>
              <a:rPr lang="fa-IR" dirty="0" smtClean="0"/>
              <a:t>، و </a:t>
            </a:r>
            <a:r>
              <a:rPr lang="fa-IR" b="1" dirty="0" smtClean="0">
                <a:solidFill>
                  <a:schemeClr val="accent3"/>
                </a:solidFill>
              </a:rPr>
              <a:t>رشد نکردن علاقه اجتماعی</a:t>
            </a:r>
            <a:r>
              <a:rPr lang="fa-IR" dirty="0" smtClean="0"/>
              <a:t> ایجاد می شود.</a:t>
            </a:r>
          </a:p>
          <a:p>
            <a:pPr algn="r" rtl="1">
              <a:buFont typeface="Wingdings" pitchFamily="2" charset="2"/>
              <a:buChar char="§"/>
            </a:pPr>
            <a:r>
              <a:rPr lang="fa-IR" dirty="0" smtClean="0"/>
              <a:t>هدف اصلی درمان آدلری ، تقویت کردن جسارت ، کاهش دادن احساسهای حقارت ، و ترغیب کردن علاقه اجتماعی است.</a:t>
            </a:r>
          </a:p>
          <a:p>
            <a:pPr algn="r" rtl="1">
              <a:buFont typeface="Wingdings" pitchFamily="2" charset="2"/>
              <a:buChar char="§"/>
            </a:pPr>
            <a:r>
              <a:rPr lang="fa-IR" dirty="0" smtClean="0"/>
              <a:t>آدلر گاهی برای غلبه کردن بر مقاومت در برابر تغییر بیماران این سوال را مطرح می کرد: </a:t>
            </a:r>
            <a:r>
              <a:rPr lang="fa-IR" dirty="0" smtClean="0">
                <a:solidFill>
                  <a:schemeClr val="accent1">
                    <a:lumMod val="75000"/>
                  </a:schemeClr>
                </a:solidFill>
              </a:rPr>
              <a:t>« اگر همین الان شما را مداوا کنم چه می کنید؟»</a:t>
            </a:r>
          </a:p>
          <a:p>
            <a:pPr algn="r" rtl="1">
              <a:buFont typeface="Wingdings" pitchFamily="2" charset="2"/>
              <a:buChar char="§"/>
            </a:pPr>
            <a:r>
              <a:rPr lang="fa-IR" dirty="0" smtClean="0"/>
              <a:t>این سوال بیماران را وادار می کند که هدفشان را بررسی کنند و دریابند مسئولیت فلاکت فعلی آنها بر عهده خودشان است.</a:t>
            </a:r>
          </a:p>
          <a:p>
            <a:pPr algn="r" rtl="1">
              <a:buFont typeface="Wingdings" pitchFamily="2" charset="2"/>
              <a:buChar char="§"/>
            </a:pPr>
            <a:r>
              <a:rPr lang="fa-IR" dirty="0" smtClean="0"/>
              <a:t>آدلر معتقد بود نگرش صمیمانه و دلسوزانه درمانگر، بیماران را ترغیب می کند علاقه اجتماعی خود را در هر یک از سه زمینه زندگی ، یعنی ، </a:t>
            </a:r>
            <a:r>
              <a:rPr lang="fa-IR" b="1" dirty="0" smtClean="0">
                <a:solidFill>
                  <a:srgbClr val="00B050"/>
                </a:solidFill>
              </a:rPr>
              <a:t>عشق جنسی ، روابط دوستی، و کار </a:t>
            </a:r>
            <a:r>
              <a:rPr lang="fa-IR" dirty="0" smtClean="0"/>
              <a:t>، گسترش دهند.</a:t>
            </a:r>
          </a:p>
          <a:p>
            <a:pPr algn="r" rtl="1">
              <a:buFont typeface="Wingdings" pitchFamily="2" charset="2"/>
              <a:buChar char="§"/>
            </a:pPr>
            <a:r>
              <a:rPr lang="fa-IR" dirty="0" smtClean="0"/>
              <a:t>با اینکه آدلر در تعیین هدف و جهت روان درمانی کاملا </a:t>
            </a:r>
            <a:r>
              <a:rPr lang="fa-IR" b="1" dirty="0" smtClean="0">
                <a:solidFill>
                  <a:srgbClr val="7030A0"/>
                </a:solidFill>
              </a:rPr>
              <a:t>فعال</a:t>
            </a:r>
            <a:r>
              <a:rPr lang="fa-IR" dirty="0" smtClean="0"/>
              <a:t> بود، اما نگرش دوستانه و آسان گیرانه ای نسبت به بیمار داشت.</a:t>
            </a:r>
          </a:p>
          <a:p>
            <a:pPr algn="r" rtl="1">
              <a:buFont typeface="Wingdings" pitchFamily="2" charset="2"/>
              <a:buChar char="§"/>
            </a:pPr>
            <a:r>
              <a:rPr lang="fa-IR" dirty="0" smtClean="0"/>
              <a:t>او خود را همکاری همدل می دانست و از موعظه اخلاقی پرهیز می کرد. و با این کار علاقه اجتماعی را در بیماران بیدار می کند.   </a:t>
            </a:r>
            <a:endParaRPr lang="en-US" dirty="0"/>
          </a:p>
        </p:txBody>
      </p:sp>
      <p:sp>
        <p:nvSpPr>
          <p:cNvPr id="3" name="Title 2"/>
          <p:cNvSpPr>
            <a:spLocks noGrp="1"/>
          </p:cNvSpPr>
          <p:nvPr>
            <p:ph type="title"/>
          </p:nvPr>
        </p:nvSpPr>
        <p:spPr>
          <a:xfrm>
            <a:off x="457200" y="0"/>
            <a:ext cx="8229600" cy="762000"/>
          </a:xfrm>
        </p:spPr>
        <p:txBody>
          <a:bodyPr>
            <a:normAutofit/>
          </a:bodyPr>
          <a:lstStyle/>
          <a:p>
            <a:pPr algn="r" rtl="1"/>
            <a:r>
              <a:rPr lang="fa-IR" dirty="0" smtClean="0"/>
              <a:t>روان درمانی</a:t>
            </a:r>
            <a:endParaRPr lang="en-US"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990600"/>
            <a:ext cx="8382000" cy="5410200"/>
          </a:xfrm>
        </p:spPr>
        <p:txBody>
          <a:bodyPr>
            <a:normAutofit lnSpcReduction="10000"/>
          </a:bodyPr>
          <a:lstStyle/>
          <a:p>
            <a:pPr algn="r" rtl="1">
              <a:buFont typeface="Wingdings" pitchFamily="2" charset="2"/>
              <a:buChar char="v"/>
            </a:pPr>
            <a:r>
              <a:rPr lang="fa-IR" dirty="0" smtClean="0"/>
              <a:t>روانشناسی فردنگر در ملاک </a:t>
            </a:r>
            <a:r>
              <a:rPr lang="fa-IR" b="1" dirty="0" smtClean="0">
                <a:solidFill>
                  <a:schemeClr val="accent1">
                    <a:lumMod val="75000"/>
                  </a:schemeClr>
                </a:solidFill>
              </a:rPr>
              <a:t>ابطال پذیری </a:t>
            </a:r>
            <a:r>
              <a:rPr lang="fa-IR" dirty="0" smtClean="0"/>
              <a:t>نقطه ضعف هایی دارد.</a:t>
            </a:r>
          </a:p>
          <a:p>
            <a:pPr algn="r" rtl="1">
              <a:buFont typeface="Wingdings" pitchFamily="2" charset="2"/>
              <a:buChar char="v"/>
            </a:pPr>
            <a:r>
              <a:rPr lang="fa-IR" dirty="0" smtClean="0"/>
              <a:t>نظریه آدلر مانند نظریه فروید ، مفاهیم متعددی را به بار آورد که نه به راحتی می توان آنها را اثبات و نه باطل کرد.</a:t>
            </a:r>
          </a:p>
          <a:p>
            <a:pPr algn="r" rtl="1">
              <a:buNone/>
            </a:pPr>
            <a:r>
              <a:rPr lang="fa-IR" dirty="0" smtClean="0"/>
              <a:t>مثلاً این فرض که سبک زندگی فعلی خاطرات قدیمی را تعیین می کند و نه برعکس به سختی می توان اثبات یا ابطال کرد.</a:t>
            </a:r>
          </a:p>
          <a:p>
            <a:pPr algn="r" rtl="1">
              <a:buFont typeface="Wingdings" pitchFamily="2" charset="2"/>
              <a:buChar char="v"/>
            </a:pPr>
            <a:r>
              <a:rPr lang="fa-IR" dirty="0" smtClean="0"/>
              <a:t>نظریه آدلر را در </a:t>
            </a:r>
            <a:r>
              <a:rPr lang="fa-IR" b="1" dirty="0" smtClean="0">
                <a:solidFill>
                  <a:schemeClr val="accent1">
                    <a:lumMod val="75000"/>
                  </a:schemeClr>
                </a:solidFill>
              </a:rPr>
              <a:t>تولید پژوهش </a:t>
            </a:r>
            <a:r>
              <a:rPr lang="fa-IR" dirty="0" smtClean="0"/>
              <a:t>را اندکی بالاتر از متوسط ارزیابی می کنیم.</a:t>
            </a:r>
          </a:p>
          <a:p>
            <a:pPr algn="r" rtl="1">
              <a:buNone/>
            </a:pPr>
            <a:r>
              <a:rPr lang="fa-IR" dirty="0" smtClean="0"/>
              <a:t>نظریه آدلر پژوهشگران را به ساختن تعدادی مقیاس علاقه اجتماعی ترغیب کرده است. و فعالیت های پژوهشی در رابطه با ترتیب تولد، خاطرات قدیمی و سبک زندگی صورت گرفته است.</a:t>
            </a:r>
          </a:p>
          <a:p>
            <a:pPr algn="r" rtl="1">
              <a:buFont typeface="Wingdings" pitchFamily="2" charset="2"/>
              <a:buChar char="v"/>
            </a:pPr>
            <a:r>
              <a:rPr lang="fa-IR" dirty="0" smtClean="0"/>
              <a:t>روانشناسی فردنگر در مجموع ، به قدر کافی گسترده هست که توجیهات احتمالی درباره رفتار و رشد انسان را در برگیرد. و تا حدی میتواند </a:t>
            </a:r>
            <a:r>
              <a:rPr lang="fa-IR" b="1" dirty="0" smtClean="0">
                <a:solidFill>
                  <a:schemeClr val="accent1">
                    <a:lumMod val="75000"/>
                  </a:schemeClr>
                </a:solidFill>
              </a:rPr>
              <a:t>دانش را در چارچوبی معنی دار سازمان دهد</a:t>
            </a:r>
            <a:r>
              <a:rPr lang="fa-IR" dirty="0" smtClean="0"/>
              <a:t>.</a:t>
            </a:r>
          </a:p>
        </p:txBody>
      </p:sp>
      <p:sp>
        <p:nvSpPr>
          <p:cNvPr id="3" name="Title 2"/>
          <p:cNvSpPr>
            <a:spLocks noGrp="1"/>
          </p:cNvSpPr>
          <p:nvPr>
            <p:ph type="title"/>
          </p:nvPr>
        </p:nvSpPr>
        <p:spPr>
          <a:xfrm>
            <a:off x="457200" y="0"/>
            <a:ext cx="8229600" cy="990600"/>
          </a:xfrm>
        </p:spPr>
        <p:txBody>
          <a:bodyPr>
            <a:normAutofit/>
          </a:bodyPr>
          <a:lstStyle/>
          <a:p>
            <a:pPr algn="r" rtl="1"/>
            <a:r>
              <a:rPr lang="fa-IR" dirty="0" smtClean="0"/>
              <a:t>ارزیابی نظریه آدلر</a:t>
            </a:r>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762000"/>
            <a:ext cx="8229600" cy="5245291"/>
          </a:xfrm>
        </p:spPr>
        <p:txBody>
          <a:bodyPr>
            <a:normAutofit lnSpcReduction="10000"/>
          </a:bodyPr>
          <a:lstStyle/>
          <a:p>
            <a:pPr algn="r" rtl="1">
              <a:buFont typeface="Wingdings" pitchFamily="2" charset="2"/>
              <a:buChar char="v"/>
            </a:pPr>
            <a:r>
              <a:rPr lang="fa-IR" dirty="0" smtClean="0"/>
              <a:t>نظریه آدلر را از لحاظ معنی دادن به آنچه درباره رفتار انسان می دانیم، عالی ارزیابی کنیم.</a:t>
            </a:r>
          </a:p>
          <a:p>
            <a:pPr algn="r" rtl="1">
              <a:buFont typeface="Wingdings" pitchFamily="2" charset="2"/>
              <a:buChar char="v"/>
            </a:pPr>
            <a:r>
              <a:rPr lang="fa-IR" dirty="0" smtClean="0"/>
              <a:t>و این نظریه را از لحاظ توانایی آن در </a:t>
            </a:r>
            <a:r>
              <a:rPr lang="fa-IR" b="1" dirty="0" smtClean="0">
                <a:solidFill>
                  <a:schemeClr val="accent1">
                    <a:lumMod val="75000"/>
                  </a:schemeClr>
                </a:solidFill>
              </a:rPr>
              <a:t>هدایت کردن اقدامات </a:t>
            </a:r>
            <a:r>
              <a:rPr lang="fa-IR" dirty="0" smtClean="0"/>
              <a:t>نیز عالی ارزیابی می کنیم.</a:t>
            </a:r>
          </a:p>
          <a:p>
            <a:pPr algn="r" rtl="1">
              <a:buNone/>
            </a:pPr>
            <a:r>
              <a:rPr lang="fa-IR" dirty="0" smtClean="0"/>
              <a:t>این نظریه به روان درمانگران ، معلمان ، و والدین رهنمودهایی می دهد که به کمک آنها می توانند مشکلات عملی را در موقعیتهای گوناگون حل کنند.</a:t>
            </a:r>
          </a:p>
          <a:p>
            <a:pPr algn="r" rtl="1">
              <a:buFont typeface="Wingdings" pitchFamily="2" charset="2"/>
              <a:buChar char="v"/>
            </a:pPr>
            <a:r>
              <a:rPr lang="fa-IR" dirty="0" smtClean="0"/>
              <a:t>نظریه آدلر فاقد تعریفها عملیاتی دقیق است، اصطلاحاتی چون هدف برتری و نیروی خلاق، تعریف علمی ندارند. و اصطلاح نیروی خلاق بسیار موهوم است.</a:t>
            </a:r>
          </a:p>
          <a:p>
            <a:pPr algn="r" rtl="1">
              <a:buFont typeface="Wingdings" pitchFamily="2" charset="2"/>
              <a:buChar char="v"/>
            </a:pPr>
            <a:r>
              <a:rPr lang="fa-IR" dirty="0" smtClean="0"/>
              <a:t>روانشناسی فرد نگر را از لحاظ </a:t>
            </a:r>
            <a:r>
              <a:rPr lang="fa-IR" b="1" dirty="0" smtClean="0">
                <a:solidFill>
                  <a:schemeClr val="accent1">
                    <a:lumMod val="75000"/>
                  </a:schemeClr>
                </a:solidFill>
              </a:rPr>
              <a:t>همسانی درونی</a:t>
            </a:r>
            <a:r>
              <a:rPr lang="fa-IR" dirty="0" smtClean="0"/>
              <a:t>، ضعیف ارزیابی می کنیم.</a:t>
            </a:r>
          </a:p>
          <a:p>
            <a:pPr algn="r" rtl="1">
              <a:buFont typeface="Wingdings" pitchFamily="2" charset="2"/>
              <a:buChar char="v"/>
            </a:pPr>
            <a:r>
              <a:rPr lang="fa-IR" dirty="0" smtClean="0"/>
              <a:t>این نظریه  از نظر سادگی یا </a:t>
            </a:r>
            <a:r>
              <a:rPr lang="fa-IR" b="1" dirty="0" smtClean="0">
                <a:solidFill>
                  <a:schemeClr val="accent1">
                    <a:lumMod val="75000"/>
                  </a:schemeClr>
                </a:solidFill>
              </a:rPr>
              <a:t>ایجاز </a:t>
            </a:r>
            <a:r>
              <a:rPr lang="fa-IR" dirty="0" smtClean="0"/>
              <a:t>متوسط ارزیابی می شود.</a:t>
            </a:r>
          </a:p>
          <a:p>
            <a:pPr algn="r" rtl="1">
              <a:buFont typeface="Wingdings" pitchFamily="2" charset="2"/>
              <a:buChar char="v"/>
            </a:pPr>
            <a:endParaRPr lang="en-US"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algn="r" rtl="1"/>
            <a:r>
              <a:rPr lang="fa-IR" dirty="0" smtClean="0"/>
              <a:t>آدلر معتقد بود افراد اصولاً خود مختار و آزاد هستند.</a:t>
            </a:r>
          </a:p>
          <a:p>
            <a:pPr algn="r" rtl="1"/>
            <a:r>
              <a:rPr lang="fa-IR" dirty="0" smtClean="0"/>
              <a:t>استفاده افراد از تواناییهایشان از کیفیت این تواناییها مهمتر است.</a:t>
            </a:r>
          </a:p>
          <a:p>
            <a:pPr algn="r" rtl="1"/>
            <a:r>
              <a:rPr lang="fa-IR" dirty="0" smtClean="0"/>
              <a:t>وراثت تواناییهای خاصی را به افراد می بخشد محیط فرصتی را برای افزایش دادن این تواناییها در اختیار آنها قرار می دهد، اما در نهایت این خود آنها هستند که مسئولیت به کار بردن این تواناییهای را برعهده دارند.</a:t>
            </a:r>
          </a:p>
          <a:p>
            <a:pPr algn="r" rtl="1"/>
            <a:r>
              <a:rPr lang="fa-IR" dirty="0" smtClean="0"/>
              <a:t>آدلر معتقد بود برداشت افراد از تجربیات از خود تجربیات مهم تر است. افراد توسط برداشتها ی موجودشان از گذشته  و انتظارات فعلی درباره آینده ،  با انگیزه می شوند.</a:t>
            </a:r>
            <a:r>
              <a:rPr lang="fa-IR" dirty="0"/>
              <a:t> </a:t>
            </a:r>
            <a:r>
              <a:rPr lang="fa-IR" dirty="0" smtClean="0"/>
              <a:t>و این برداشتها بیانگر نیازهای روانی فرد است.</a:t>
            </a:r>
          </a:p>
          <a:p>
            <a:pPr algn="r" rtl="1"/>
            <a:r>
              <a:rPr lang="fa-IR" dirty="0" smtClean="0"/>
              <a:t>هدفهای آینده افراد را با انگیزه می کنند، نه غرایز فطری یا نیروهای علیتی!</a:t>
            </a:r>
          </a:p>
          <a:p>
            <a:pPr algn="r" rtl="1"/>
            <a:r>
              <a:rPr lang="fa-IR" dirty="0" smtClean="0"/>
              <a:t>هدف نهایی فرد در کودکی تعیین می شود، اما او می تواند در هر مقطع زندگی آن را تغییر دهد.</a:t>
            </a:r>
          </a:p>
          <a:p>
            <a:pPr algn="r" rtl="1">
              <a:buNone/>
            </a:pPr>
            <a:endParaRPr lang="fa-IR" dirty="0" smtClean="0"/>
          </a:p>
        </p:txBody>
      </p:sp>
      <p:sp>
        <p:nvSpPr>
          <p:cNvPr id="3" name="Title 2"/>
          <p:cNvSpPr>
            <a:spLocks noGrp="1"/>
          </p:cNvSpPr>
          <p:nvPr>
            <p:ph type="title"/>
          </p:nvPr>
        </p:nvSpPr>
        <p:spPr/>
        <p:txBody>
          <a:bodyPr/>
          <a:lstStyle/>
          <a:p>
            <a:pPr algn="r" rtl="1"/>
            <a:r>
              <a:rPr lang="fa-IR" dirty="0" smtClean="0"/>
              <a:t>برداشت از انسان</a:t>
            </a:r>
            <a:endParaRPr lang="en-US"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57200"/>
            <a:ext cx="8229600" cy="5943600"/>
          </a:xfrm>
        </p:spPr>
        <p:txBody>
          <a:bodyPr>
            <a:normAutofit fontScale="92500" lnSpcReduction="20000"/>
          </a:bodyPr>
          <a:lstStyle/>
          <a:p>
            <a:pPr algn="r" rtl="1"/>
            <a:r>
              <a:rPr lang="fa-IR" dirty="0" smtClean="0"/>
              <a:t>آدلر معتقد بود همه انتخابها هشیار نیستند و سبک زندگی از طریق انتخابهای هشیار و ناهشیار آفریده می شود.</a:t>
            </a:r>
          </a:p>
          <a:p>
            <a:pPr algn="r" rtl="1"/>
            <a:r>
              <a:rPr lang="fa-IR" dirty="0" smtClean="0"/>
              <a:t>آدلر معتقد بود که در نهایت افراد مسئول شخصیت خودشان هستند. نیروی خلاق افراد می تواند احساسهای بی کفایتی را به علاقه اجتماعی یا هدف خود محور برتری شخصی تبدیل کند.</a:t>
            </a:r>
          </a:p>
          <a:p>
            <a:pPr algn="r" rtl="1"/>
            <a:r>
              <a:rPr lang="fa-IR" dirty="0" smtClean="0"/>
              <a:t>این قابلیت به معنی این است که افراد آزادند بین سلامت روانی و روان رنجوری انتخاب کنند.</a:t>
            </a:r>
          </a:p>
          <a:p>
            <a:pPr algn="r" rtl="1"/>
            <a:r>
              <a:rPr lang="fa-IR" dirty="0" smtClean="0"/>
              <a:t>آدلر خودمحوری را بیمارگون و علاقه اجتماعی را ملاک پختگی روانی می دانست .</a:t>
            </a:r>
          </a:p>
          <a:p>
            <a:pPr algn="r" rtl="1"/>
            <a:r>
              <a:rPr lang="fa-IR" dirty="0" smtClean="0"/>
              <a:t>آدلر از لحاظ</a:t>
            </a:r>
          </a:p>
          <a:p>
            <a:pPr algn="r" rtl="1">
              <a:buNone/>
            </a:pPr>
            <a:r>
              <a:rPr lang="fa-IR" dirty="0" smtClean="0"/>
              <a:t> آزادی انتخاب، بالا ؛ </a:t>
            </a:r>
          </a:p>
          <a:p>
            <a:pPr algn="r" rtl="1">
              <a:buNone/>
            </a:pPr>
            <a:r>
              <a:rPr lang="fa-IR" dirty="0" smtClean="0"/>
              <a:t>خوشبینی ، بسیار بالا؛ </a:t>
            </a:r>
          </a:p>
          <a:p>
            <a:pPr algn="r" rtl="1">
              <a:buNone/>
            </a:pPr>
            <a:r>
              <a:rPr lang="fa-IR" dirty="0" smtClean="0"/>
              <a:t>و از نظر علیت، بسیار پایین؛</a:t>
            </a:r>
          </a:p>
          <a:p>
            <a:pPr algn="r" rtl="1">
              <a:buNone/>
            </a:pPr>
            <a:r>
              <a:rPr lang="fa-IR" dirty="0" smtClean="0"/>
              <a:t>و از لحاظ تاثیرات ناهشیار، متوسط؛ </a:t>
            </a:r>
          </a:p>
          <a:p>
            <a:pPr algn="r" rtl="1">
              <a:buNone/>
            </a:pPr>
            <a:r>
              <a:rPr lang="fa-IR" dirty="0" smtClean="0"/>
              <a:t>از نظر عوامل اجتماعی تاثیر گذار بر شخصیت ، بالا؛ </a:t>
            </a:r>
          </a:p>
          <a:p>
            <a:pPr algn="r" rtl="1">
              <a:buNone/>
            </a:pPr>
            <a:r>
              <a:rPr lang="fa-IR" dirty="0" smtClean="0"/>
              <a:t>و از نظر بی همتایی انسان، بالا ارزیابی شده است.</a:t>
            </a:r>
          </a:p>
          <a:p>
            <a:pPr algn="r" rtl="1"/>
            <a:endParaRPr lang="en-US"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990600"/>
            <a:ext cx="8686800" cy="5562600"/>
          </a:xfrm>
        </p:spPr>
        <p:txBody>
          <a:bodyPr>
            <a:normAutofit fontScale="92500" lnSpcReduction="10000"/>
          </a:bodyPr>
          <a:lstStyle/>
          <a:p>
            <a:pPr algn="r" rtl="1">
              <a:buFont typeface="Wingdings" pitchFamily="2" charset="2"/>
              <a:buChar char="v"/>
            </a:pPr>
            <a:r>
              <a:rPr lang="fa-IR" dirty="0" smtClean="0"/>
              <a:t>اول اینکه ، فروید کل انگیزش را به </a:t>
            </a:r>
            <a:r>
              <a:rPr lang="fa-IR" b="1" dirty="0" smtClean="0">
                <a:solidFill>
                  <a:schemeClr val="accent3"/>
                </a:solidFill>
              </a:rPr>
              <a:t>میل جنسی و پرخاشگری</a:t>
            </a:r>
            <a:r>
              <a:rPr lang="fa-IR" dirty="0" smtClean="0"/>
              <a:t> کاهش داد، در حالی آدلر معتقد بود انسانها عمدتاً با </a:t>
            </a:r>
            <a:r>
              <a:rPr lang="fa-IR" b="1" dirty="0" smtClean="0">
                <a:solidFill>
                  <a:srgbClr val="0070C0"/>
                </a:solidFill>
              </a:rPr>
              <a:t>تاثیرات اجتماعی و با تلاش برای برتری یا موفقیت </a:t>
            </a:r>
            <a:r>
              <a:rPr lang="fa-IR" dirty="0" smtClean="0"/>
              <a:t>برانگیخته می شوند.</a:t>
            </a:r>
          </a:p>
          <a:p>
            <a:pPr algn="r" rtl="1">
              <a:buFont typeface="Wingdings" pitchFamily="2" charset="2"/>
              <a:buChar char="v"/>
            </a:pPr>
            <a:r>
              <a:rPr lang="fa-IR" dirty="0" smtClean="0"/>
              <a:t>دوم اینکه، برداشت فروید از انسان اصولاً </a:t>
            </a:r>
            <a:r>
              <a:rPr lang="fa-IR" b="1" dirty="0" smtClean="0">
                <a:solidFill>
                  <a:schemeClr val="accent3"/>
                </a:solidFill>
              </a:rPr>
              <a:t>بدبینانه </a:t>
            </a:r>
            <a:r>
              <a:rPr lang="fa-IR" dirty="0" smtClean="0"/>
              <a:t>بود، در حالی که آدلر نظر </a:t>
            </a:r>
            <a:r>
              <a:rPr lang="fa-IR" b="1" dirty="0" smtClean="0">
                <a:solidFill>
                  <a:srgbClr val="0070C0"/>
                </a:solidFill>
              </a:rPr>
              <a:t>خوشبینانه</a:t>
            </a:r>
            <a:r>
              <a:rPr lang="fa-IR" dirty="0" smtClean="0"/>
              <a:t> ای مورد انسان داشت.</a:t>
            </a:r>
          </a:p>
          <a:p>
            <a:pPr algn="r" rtl="1">
              <a:buFont typeface="Wingdings" pitchFamily="2" charset="2"/>
              <a:buChar char="v"/>
            </a:pPr>
            <a:r>
              <a:rPr lang="fa-IR" dirty="0" smtClean="0"/>
              <a:t>سوم اینکه، فروید فرض می کرد افراد در شکل دادن شخصیت خود </a:t>
            </a:r>
            <a:r>
              <a:rPr lang="fa-IR" dirty="0" smtClean="0">
                <a:solidFill>
                  <a:schemeClr val="accent3"/>
                </a:solidFill>
              </a:rPr>
              <a:t>حق  انتخاب کمی دارند یا </a:t>
            </a:r>
            <a:r>
              <a:rPr lang="fa-IR" b="1" dirty="0" smtClean="0">
                <a:solidFill>
                  <a:schemeClr val="accent3"/>
                </a:solidFill>
              </a:rPr>
              <a:t>هیچ حق  انتخابی </a:t>
            </a:r>
            <a:r>
              <a:rPr lang="fa-IR" dirty="0" smtClean="0">
                <a:solidFill>
                  <a:schemeClr val="accent3"/>
                </a:solidFill>
              </a:rPr>
              <a:t>ندارند</a:t>
            </a:r>
            <a:r>
              <a:rPr lang="fa-IR" dirty="0" smtClean="0"/>
              <a:t>، درحالی که آدلر باور داشت افراد عمدتاً </a:t>
            </a:r>
            <a:r>
              <a:rPr lang="fa-IR" b="1" dirty="0" smtClean="0">
                <a:solidFill>
                  <a:srgbClr val="0070C0"/>
                </a:solidFill>
              </a:rPr>
              <a:t>مسئول شکل دادن شخصیت</a:t>
            </a:r>
            <a:r>
              <a:rPr lang="fa-IR" dirty="0" smtClean="0"/>
              <a:t> خود هستند.</a:t>
            </a:r>
          </a:p>
          <a:p>
            <a:pPr algn="r" rtl="1">
              <a:buFont typeface="Wingdings" pitchFamily="2" charset="2"/>
              <a:buChar char="v"/>
            </a:pPr>
            <a:r>
              <a:rPr lang="fa-IR" dirty="0" smtClean="0"/>
              <a:t>چهارم اینکه، فرض فروید مبنی بر اینکه </a:t>
            </a:r>
            <a:r>
              <a:rPr lang="fa-IR" b="1" dirty="0" smtClean="0">
                <a:solidFill>
                  <a:schemeClr val="accent3"/>
                </a:solidFill>
              </a:rPr>
              <a:t>تجربیات گذشته</a:t>
            </a:r>
            <a:r>
              <a:rPr lang="fa-IR" dirty="0" smtClean="0"/>
              <a:t>، رفتار جاری را به وجود می آوردند با دیدگاه آدلر بر اینکه </a:t>
            </a:r>
            <a:r>
              <a:rPr lang="fa-IR" b="1" dirty="0" smtClean="0">
                <a:solidFill>
                  <a:srgbClr val="0070C0"/>
                </a:solidFill>
              </a:rPr>
              <a:t>نظر افراد درباره آینده</a:t>
            </a:r>
            <a:r>
              <a:rPr lang="fa-IR" dirty="0" smtClean="0"/>
              <a:t> ، رفتار موجود را شکل میدهد.</a:t>
            </a:r>
          </a:p>
          <a:p>
            <a:pPr algn="r" rtl="1">
              <a:buFont typeface="Wingdings" pitchFamily="2" charset="2"/>
              <a:buChar char="v"/>
            </a:pPr>
            <a:r>
              <a:rPr lang="fa-IR" dirty="0" smtClean="0"/>
              <a:t>پنجم اینکه، برخلاف فروید که بر </a:t>
            </a:r>
            <a:r>
              <a:rPr lang="fa-IR" b="1" dirty="0" smtClean="0">
                <a:solidFill>
                  <a:schemeClr val="accent3"/>
                </a:solidFill>
              </a:rPr>
              <a:t>عناصر ناهشیار </a:t>
            </a:r>
            <a:r>
              <a:rPr lang="fa-IR" dirty="0" smtClean="0"/>
              <a:t>رفتار خیلی تاکید داشت، </a:t>
            </a:r>
          </a:p>
          <a:p>
            <a:pPr algn="r" rtl="1">
              <a:buNone/>
            </a:pPr>
            <a:r>
              <a:rPr lang="fa-IR" dirty="0" smtClean="0"/>
              <a:t>آدلر معتقد بود افرادی که از لحاظ روانی سالم هستند، معمولاً از آنچه انجام می دهند، </a:t>
            </a:r>
            <a:r>
              <a:rPr lang="fa-IR" b="1" dirty="0" smtClean="0">
                <a:solidFill>
                  <a:srgbClr val="0070C0"/>
                </a:solidFill>
              </a:rPr>
              <a:t>آگاه اند</a:t>
            </a:r>
            <a:r>
              <a:rPr lang="fa-IR" dirty="0" smtClean="0"/>
              <a:t>.</a:t>
            </a:r>
            <a:endParaRPr lang="en-US" dirty="0"/>
          </a:p>
        </p:txBody>
      </p:sp>
      <p:sp>
        <p:nvSpPr>
          <p:cNvPr id="3" name="Title 2"/>
          <p:cNvSpPr>
            <a:spLocks noGrp="1"/>
          </p:cNvSpPr>
          <p:nvPr>
            <p:ph type="title"/>
          </p:nvPr>
        </p:nvSpPr>
        <p:spPr>
          <a:xfrm>
            <a:off x="457200" y="152400"/>
            <a:ext cx="8229600" cy="914400"/>
          </a:xfrm>
        </p:spPr>
        <p:txBody>
          <a:bodyPr/>
          <a:lstStyle/>
          <a:p>
            <a:pPr algn="r" rtl="1"/>
            <a:r>
              <a:rPr lang="fa-IR" dirty="0" smtClean="0"/>
              <a:t> تفاوت بین نظریه </a:t>
            </a:r>
            <a:r>
              <a:rPr lang="fa-IR" dirty="0" smtClean="0">
                <a:solidFill>
                  <a:schemeClr val="accent3"/>
                </a:solidFill>
              </a:rPr>
              <a:t>فروید</a:t>
            </a:r>
            <a:r>
              <a:rPr lang="fa-IR" dirty="0" smtClean="0"/>
              <a:t> و </a:t>
            </a:r>
            <a:r>
              <a:rPr lang="fa-IR" dirty="0" smtClean="0">
                <a:solidFill>
                  <a:srgbClr val="0070C0"/>
                </a:solidFill>
              </a:rPr>
              <a:t>آدلر</a:t>
            </a:r>
            <a:endParaRPr lang="en-US" dirty="0">
              <a:solidFill>
                <a:srgbClr val="0070C0"/>
              </a:solidFill>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rot="20087854">
            <a:off x="2475529" y="852919"/>
            <a:ext cx="7772400" cy="838200"/>
          </a:xfrm>
        </p:spPr>
        <p:txBody>
          <a:bodyPr>
            <a:normAutofit/>
          </a:bodyPr>
          <a:lstStyle/>
          <a:p>
            <a:pPr algn="ctr" rtl="1"/>
            <a:r>
              <a:rPr lang="fa-IR" dirty="0" smtClean="0"/>
              <a:t>پایان</a:t>
            </a:r>
            <a:endParaRPr lang="en-US" dirty="0"/>
          </a:p>
        </p:txBody>
      </p:sp>
      <p:sp>
        <p:nvSpPr>
          <p:cNvPr id="3" name="Subtitle 2"/>
          <p:cNvSpPr>
            <a:spLocks noGrp="1"/>
          </p:cNvSpPr>
          <p:nvPr>
            <p:ph type="subTitle" idx="1"/>
          </p:nvPr>
        </p:nvSpPr>
        <p:spPr>
          <a:xfrm rot="684951">
            <a:off x="277985" y="2242487"/>
            <a:ext cx="7772400" cy="5125772"/>
          </a:xfrm>
        </p:spPr>
        <p:txBody>
          <a:bodyPr>
            <a:normAutofit/>
          </a:bodyPr>
          <a:lstStyle/>
          <a:p>
            <a:r>
              <a:rPr lang="fa-IR" sz="7200" b="1" dirty="0" smtClean="0">
                <a:solidFill>
                  <a:srgbClr val="7030A0"/>
                </a:solidFill>
              </a:rPr>
              <a:t>باتشکر از همکاری شما...</a:t>
            </a:r>
          </a:p>
          <a:p>
            <a:endParaRPr lang="fa-IR" sz="7200" b="1" dirty="0" smtClean="0">
              <a:solidFill>
                <a:srgbClr val="7030A0"/>
              </a:solidFill>
            </a:endParaRPr>
          </a:p>
          <a:p>
            <a:endParaRPr lang="fa-IR" sz="7200" b="1" dirty="0" smtClean="0">
              <a:solidFill>
                <a:srgbClr val="7030A0"/>
              </a:solidFill>
            </a:endParaRPr>
          </a:p>
          <a:p>
            <a:endParaRPr lang="fa-IR" sz="7200" b="1" dirty="0" smtClean="0">
              <a:solidFill>
                <a:srgbClr val="7030A0"/>
              </a:solidFill>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2049</TotalTime>
  <Words>6361</Words>
  <Application>Microsoft Office PowerPoint</Application>
  <PresentationFormat>On-screen Show (4:3)</PresentationFormat>
  <Paragraphs>368</Paragraphs>
  <Slides>49</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Arial</vt:lpstr>
      <vt:lpstr>Calibri</vt:lpstr>
      <vt:lpstr>Lucida Sans Unicode</vt:lpstr>
      <vt:lpstr>Verdana</vt:lpstr>
      <vt:lpstr>Wingdings</vt:lpstr>
      <vt:lpstr>Wingdings 2</vt:lpstr>
      <vt:lpstr>Wingdings 3</vt:lpstr>
      <vt:lpstr>Concourse</vt:lpstr>
      <vt:lpstr>PowerPoint Presentation</vt:lpstr>
      <vt:lpstr>آدلر: روانشناسی فرد نگر</vt:lpstr>
      <vt:lpstr>زندگی نامه آلفرد آدلر</vt:lpstr>
      <vt:lpstr>PowerPoint Presentation</vt:lpstr>
      <vt:lpstr>PowerPoint Presentation</vt:lpstr>
      <vt:lpstr>PowerPoint Presentation</vt:lpstr>
      <vt:lpstr>PowerPoint Presentation</vt:lpstr>
      <vt:lpstr>مقدمه بردرآمدی در نظریه آدلر</vt:lpstr>
      <vt:lpstr>آدلر به سه دلیل از فروید یا یونگ شهرت کمتری دارد:  </vt:lpstr>
      <vt:lpstr>درآمدی در نظریه آدلر:</vt:lpstr>
      <vt:lpstr>اصول مهم نظریه آدلر: </vt:lpstr>
      <vt:lpstr>تلاش برای موفقیت یا برتری:</vt:lpstr>
      <vt:lpstr>هدف نهایی:</vt:lpstr>
      <vt:lpstr>تلاش برای جبران</vt:lpstr>
      <vt:lpstr>تلاش برای برتری شخصی</vt:lpstr>
      <vt:lpstr>تلاش برای موفقیت</vt:lpstr>
      <vt:lpstr>برداشتهای ذهنی</vt:lpstr>
      <vt:lpstr>غایت نگری در مقابل علیت نگری</vt:lpstr>
      <vt:lpstr>حقارتهای عضوی</vt:lpstr>
      <vt:lpstr>وحدت و انسجام شخصیت</vt:lpstr>
      <vt:lpstr>زبان بدن: </vt:lpstr>
      <vt:lpstr>هشیار و نا هشیار </vt:lpstr>
      <vt:lpstr>علاقه اجتماعی </vt:lpstr>
      <vt:lpstr>منشا علاقه اجتماعی </vt:lpstr>
      <vt:lpstr>PowerPoint Presentation</vt:lpstr>
      <vt:lpstr>اهمیت علاقه اجتماعی</vt:lpstr>
      <vt:lpstr>روشهای اساسی تلاش در جهت هدف نهایی</vt:lpstr>
      <vt:lpstr>سبک زندگی   </vt:lpstr>
      <vt:lpstr>PowerPoint Presentation</vt:lpstr>
      <vt:lpstr>نیروی خلاق</vt:lpstr>
      <vt:lpstr>رشد نابهنجار</vt:lpstr>
      <vt:lpstr>عوامل بیرونی ناسازگاری</vt:lpstr>
      <vt:lpstr>1- نقایص جسمانی اغراق آمیز  </vt:lpstr>
      <vt:lpstr>2- سبک زندگی نازپرورده </vt:lpstr>
      <vt:lpstr>3- سبک زندگی غفلت شده </vt:lpstr>
      <vt:lpstr>PowerPoint Presentation</vt:lpstr>
      <vt:lpstr>PowerPoint Presentation</vt:lpstr>
      <vt:lpstr>نرینه نمایی</vt:lpstr>
      <vt:lpstr>کاربردهای روانشناسی فرد نگر</vt:lpstr>
      <vt:lpstr>PowerPoint Presentation</vt:lpstr>
      <vt:lpstr>خاطرات قدیمی</vt:lpstr>
      <vt:lpstr>رویاها</vt:lpstr>
      <vt:lpstr>روان درمانی</vt:lpstr>
      <vt:lpstr>ارزیابی نظریه آدلر</vt:lpstr>
      <vt:lpstr>PowerPoint Presentation</vt:lpstr>
      <vt:lpstr>برداشت از انسان</vt:lpstr>
      <vt:lpstr>PowerPoint Presentation</vt:lpstr>
      <vt:lpstr> تفاوت بین نظریه فروید و آدلر</vt:lpstr>
      <vt:lpstr>پایان</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آدلر: روانشناسی فرد نگر</dc:title>
  <dc:creator>DELL</dc:creator>
  <cp:lastModifiedBy>DadeFam-43262657</cp:lastModifiedBy>
  <cp:revision>175</cp:revision>
  <dcterms:created xsi:type="dcterms:W3CDTF">2011-10-26T07:43:37Z</dcterms:created>
  <dcterms:modified xsi:type="dcterms:W3CDTF">2023-08-26T09:15:23Z</dcterms:modified>
</cp:coreProperties>
</file>