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6" r:id="rId1"/>
  </p:sldMasterIdLst>
  <p:notesMasterIdLst>
    <p:notesMasterId r:id="rId59"/>
  </p:notesMasterIdLst>
  <p:sldIdLst>
    <p:sldId id="325" r:id="rId2"/>
    <p:sldId id="256" r:id="rId3"/>
    <p:sldId id="257" r:id="rId4"/>
    <p:sldId id="258" r:id="rId5"/>
    <p:sldId id="259" r:id="rId6"/>
    <p:sldId id="262" r:id="rId7"/>
    <p:sldId id="264" r:id="rId8"/>
    <p:sldId id="265" r:id="rId9"/>
    <p:sldId id="266" r:id="rId10"/>
    <p:sldId id="267" r:id="rId11"/>
    <p:sldId id="268" r:id="rId12"/>
    <p:sldId id="269" r:id="rId13"/>
    <p:sldId id="270" r:id="rId14"/>
    <p:sldId id="274" r:id="rId15"/>
    <p:sldId id="275" r:id="rId16"/>
    <p:sldId id="276" r:id="rId17"/>
    <p:sldId id="277" r:id="rId18"/>
    <p:sldId id="281" r:id="rId19"/>
    <p:sldId id="278" r:id="rId20"/>
    <p:sldId id="279" r:id="rId21"/>
    <p:sldId id="280" r:id="rId22"/>
    <p:sldId id="282" r:id="rId23"/>
    <p:sldId id="284" r:id="rId24"/>
    <p:sldId id="286" r:id="rId25"/>
    <p:sldId id="287" r:id="rId26"/>
    <p:sldId id="288" r:id="rId27"/>
    <p:sldId id="289" r:id="rId28"/>
    <p:sldId id="290" r:id="rId29"/>
    <p:sldId id="285" r:id="rId30"/>
    <p:sldId id="291" r:id="rId31"/>
    <p:sldId id="296" r:id="rId32"/>
    <p:sldId id="292" r:id="rId33"/>
    <p:sldId id="294" r:id="rId34"/>
    <p:sldId id="295" r:id="rId35"/>
    <p:sldId id="323" r:id="rId36"/>
    <p:sldId id="299" r:id="rId37"/>
    <p:sldId id="297" r:id="rId38"/>
    <p:sldId id="298" r:id="rId39"/>
    <p:sldId id="300" r:id="rId40"/>
    <p:sldId id="301" r:id="rId41"/>
    <p:sldId id="302" r:id="rId42"/>
    <p:sldId id="303" r:id="rId43"/>
    <p:sldId id="304" r:id="rId44"/>
    <p:sldId id="312" r:id="rId45"/>
    <p:sldId id="311" r:id="rId46"/>
    <p:sldId id="319" r:id="rId47"/>
    <p:sldId id="313" r:id="rId48"/>
    <p:sldId id="314" r:id="rId49"/>
    <p:sldId id="315" r:id="rId50"/>
    <p:sldId id="316" r:id="rId51"/>
    <p:sldId id="317" r:id="rId52"/>
    <p:sldId id="320" r:id="rId53"/>
    <p:sldId id="321" r:id="rId54"/>
    <p:sldId id="318" r:id="rId55"/>
    <p:sldId id="309" r:id="rId56"/>
    <p:sldId id="306" r:id="rId57"/>
    <p:sldId id="324"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6" d="100"/>
          <a:sy n="66" d="100"/>
        </p:scale>
        <p:origin x="-900"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oleObject" Target="file:///C:\partition%20B\1392-n\class\ravesh\arshad\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partition%20B\1392-n\class\ravesh\arshad\1.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partition%20B\1392-n\class\ravesh\arshad\1.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azad\AppData\Local\Microsoft\Windows\Temporary%20Internet%20Files\Content.IE5\19JMD35C\tahere%20jahed.xlsx" TargetMode="External"/></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azad\AppData\Local\Microsoft\Windows\Temporary%20Internet%20Files\Content.IE5\19JMD35C\tahere%20jahed.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cs typeface="B Titr" pitchFamily="2" charset="-78"/>
              </a:defRPr>
            </a:pPr>
            <a:r>
              <a:rPr lang="fa-IR">
                <a:cs typeface="B Titr" pitchFamily="2" charset="-78"/>
              </a:rPr>
              <a:t>روند پس انداز کل</a:t>
            </a:r>
            <a:r>
              <a:rPr lang="fa-IR" baseline="0">
                <a:cs typeface="B Titr" pitchFamily="2" charset="-78"/>
              </a:rPr>
              <a:t> در ایران- میلیارد ریال </a:t>
            </a:r>
            <a:endParaRPr lang="en-US">
              <a:cs typeface="B Titr" pitchFamily="2" charset="-78"/>
            </a:endParaRPr>
          </a:p>
        </c:rich>
      </c:tx>
      <c:layout/>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spPr>
            <a:scene3d>
              <a:camera prst="orthographicFront"/>
              <a:lightRig rig="threePt" dir="t"/>
            </a:scene3d>
            <a:sp3d>
              <a:bevelT w="31750"/>
            </a:sp3d>
          </c:spPr>
          <c:invertIfNegative val="0"/>
          <c:cat>
            <c:numRef>
              <c:f>جدول!$A$18:$A$32</c:f>
              <c:numCache>
                <c:formatCode>General</c:formatCode>
                <c:ptCount val="15"/>
                <c:pt idx="0">
                  <c:v>1375</c:v>
                </c:pt>
                <c:pt idx="1">
                  <c:v>1376</c:v>
                </c:pt>
                <c:pt idx="2">
                  <c:v>1377</c:v>
                </c:pt>
                <c:pt idx="3">
                  <c:v>1378</c:v>
                </c:pt>
                <c:pt idx="4">
                  <c:v>1379</c:v>
                </c:pt>
                <c:pt idx="5">
                  <c:v>1380</c:v>
                </c:pt>
                <c:pt idx="6">
                  <c:v>1381</c:v>
                </c:pt>
                <c:pt idx="7">
                  <c:v>1382</c:v>
                </c:pt>
                <c:pt idx="8">
                  <c:v>1383</c:v>
                </c:pt>
                <c:pt idx="9">
                  <c:v>1384</c:v>
                </c:pt>
                <c:pt idx="10">
                  <c:v>1385</c:v>
                </c:pt>
                <c:pt idx="11">
                  <c:v>1386</c:v>
                </c:pt>
                <c:pt idx="12">
                  <c:v>1387</c:v>
                </c:pt>
                <c:pt idx="13">
                  <c:v>1388</c:v>
                </c:pt>
                <c:pt idx="14">
                  <c:v>1389</c:v>
                </c:pt>
              </c:numCache>
            </c:numRef>
          </c:cat>
          <c:val>
            <c:numRef>
              <c:f>جدول!$C$18:$C$32</c:f>
              <c:numCache>
                <c:formatCode>General</c:formatCode>
                <c:ptCount val="15"/>
                <c:pt idx="0">
                  <c:v>6039.1</c:v>
                </c:pt>
                <c:pt idx="1">
                  <c:v>8693.2000000000007</c:v>
                </c:pt>
                <c:pt idx="2">
                  <c:v>12420</c:v>
                </c:pt>
                <c:pt idx="3">
                  <c:v>16296</c:v>
                </c:pt>
                <c:pt idx="4">
                  <c:v>22014.400000000001</c:v>
                </c:pt>
                <c:pt idx="5">
                  <c:v>29847.5</c:v>
                </c:pt>
                <c:pt idx="6">
                  <c:v>38108</c:v>
                </c:pt>
                <c:pt idx="7">
                  <c:v>45706</c:v>
                </c:pt>
                <c:pt idx="8">
                  <c:v>69806.2</c:v>
                </c:pt>
                <c:pt idx="9">
                  <c:v>93230.1</c:v>
                </c:pt>
                <c:pt idx="10">
                  <c:v>133522.4</c:v>
                </c:pt>
                <c:pt idx="11">
                  <c:v>152305</c:v>
                </c:pt>
                <c:pt idx="12">
                  <c:v>153946.70000000001</c:v>
                </c:pt>
                <c:pt idx="13">
                  <c:v>180114.3</c:v>
                </c:pt>
                <c:pt idx="14">
                  <c:v>239075.4</c:v>
                </c:pt>
              </c:numCache>
            </c:numRef>
          </c:val>
          <c:extLst xmlns:c16r2="http://schemas.microsoft.com/office/drawing/2015/06/chart">
            <c:ext xmlns:c16="http://schemas.microsoft.com/office/drawing/2014/chart" uri="{C3380CC4-5D6E-409C-BE32-E72D297353CC}">
              <c16:uniqueId val="{00000000-40A1-3C45-BE7C-977E6380AE9E}"/>
            </c:ext>
          </c:extLst>
        </c:ser>
        <c:dLbls>
          <c:showLegendKey val="0"/>
          <c:showVal val="0"/>
          <c:showCatName val="0"/>
          <c:showSerName val="0"/>
          <c:showPercent val="0"/>
          <c:showBubbleSize val="0"/>
        </c:dLbls>
        <c:gapWidth val="150"/>
        <c:shape val="cylinder"/>
        <c:axId val="215080448"/>
        <c:axId val="201888832"/>
        <c:axId val="0"/>
      </c:bar3DChart>
      <c:catAx>
        <c:axId val="215080448"/>
        <c:scaling>
          <c:orientation val="minMax"/>
        </c:scaling>
        <c:delete val="0"/>
        <c:axPos val="b"/>
        <c:numFmt formatCode="General" sourceLinked="1"/>
        <c:majorTickMark val="none"/>
        <c:minorTickMark val="none"/>
        <c:tickLblPos val="nextTo"/>
        <c:txPr>
          <a:bodyPr/>
          <a:lstStyle/>
          <a:p>
            <a:pPr>
              <a:defRPr baseline="0">
                <a:cs typeface="B Titr" pitchFamily="2" charset="-78"/>
              </a:defRPr>
            </a:pPr>
            <a:endParaRPr lang="fa-IR"/>
          </a:p>
        </c:txPr>
        <c:crossAx val="201888832"/>
        <c:crosses val="autoZero"/>
        <c:auto val="1"/>
        <c:lblAlgn val="ctr"/>
        <c:lblOffset val="100"/>
        <c:noMultiLvlLbl val="0"/>
      </c:catAx>
      <c:valAx>
        <c:axId val="201888832"/>
        <c:scaling>
          <c:orientation val="minMax"/>
        </c:scaling>
        <c:delete val="0"/>
        <c:axPos val="l"/>
        <c:majorGridlines/>
        <c:numFmt formatCode="General" sourceLinked="1"/>
        <c:majorTickMark val="none"/>
        <c:minorTickMark val="none"/>
        <c:tickLblPos val="nextTo"/>
        <c:txPr>
          <a:bodyPr/>
          <a:lstStyle/>
          <a:p>
            <a:pPr>
              <a:defRPr baseline="0">
                <a:latin typeface="Latha" pitchFamily="34" charset="0"/>
              </a:defRPr>
            </a:pPr>
            <a:endParaRPr lang="fa-IR"/>
          </a:p>
        </c:txPr>
        <c:crossAx val="215080448"/>
        <c:crosses val="autoZero"/>
        <c:crossBetween val="between"/>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a:lstStyle/>
          <a:p>
            <a:pPr>
              <a:defRPr>
                <a:cs typeface="B Titr" pitchFamily="2" charset="-78"/>
              </a:defRPr>
            </a:pPr>
            <a:r>
              <a:rPr lang="fa-IR">
                <a:cs typeface="B Titr" pitchFamily="2" charset="-78"/>
              </a:rPr>
              <a:t>روند سرمایه گذاری داخلی در ایران - میلیارد ریال</a:t>
            </a:r>
          </a:p>
        </c:rich>
      </c:tx>
      <c:layout/>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invertIfNegative val="0"/>
          <c:dLbls>
            <c:spPr>
              <a:noFill/>
              <a:ln>
                <a:noFill/>
              </a:ln>
              <a:effectLst/>
            </c:spPr>
            <c:txPr>
              <a:bodyPr/>
              <a:lstStyle/>
              <a:p>
                <a:pPr>
                  <a:defRPr sz="1000"/>
                </a:pPr>
                <a:endParaRPr lang="fa-I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جدول!$A$18:$A$32</c:f>
              <c:numCache>
                <c:formatCode>General</c:formatCode>
                <c:ptCount val="15"/>
                <c:pt idx="0">
                  <c:v>1375</c:v>
                </c:pt>
                <c:pt idx="1">
                  <c:v>1376</c:v>
                </c:pt>
                <c:pt idx="2">
                  <c:v>1377</c:v>
                </c:pt>
                <c:pt idx="3">
                  <c:v>1378</c:v>
                </c:pt>
                <c:pt idx="4">
                  <c:v>1379</c:v>
                </c:pt>
                <c:pt idx="5">
                  <c:v>1380</c:v>
                </c:pt>
                <c:pt idx="6">
                  <c:v>1381</c:v>
                </c:pt>
                <c:pt idx="7">
                  <c:v>1382</c:v>
                </c:pt>
                <c:pt idx="8">
                  <c:v>1383</c:v>
                </c:pt>
                <c:pt idx="9">
                  <c:v>1384</c:v>
                </c:pt>
                <c:pt idx="10">
                  <c:v>1385</c:v>
                </c:pt>
                <c:pt idx="11">
                  <c:v>1386</c:v>
                </c:pt>
                <c:pt idx="12">
                  <c:v>1387</c:v>
                </c:pt>
                <c:pt idx="13">
                  <c:v>1388</c:v>
                </c:pt>
                <c:pt idx="14">
                  <c:v>1389</c:v>
                </c:pt>
              </c:numCache>
            </c:numRef>
          </c:cat>
          <c:val>
            <c:numRef>
              <c:f>جدول!$B$18:$B$32</c:f>
              <c:numCache>
                <c:formatCode>General</c:formatCode>
                <c:ptCount val="15"/>
                <c:pt idx="0">
                  <c:v>21798.1</c:v>
                </c:pt>
                <c:pt idx="1">
                  <c:v>32251.399999999998</c:v>
                </c:pt>
                <c:pt idx="2">
                  <c:v>26206.2</c:v>
                </c:pt>
                <c:pt idx="3">
                  <c:v>36734.199999999997</c:v>
                </c:pt>
                <c:pt idx="4">
                  <c:v>38187</c:v>
                </c:pt>
                <c:pt idx="5">
                  <c:v>54202</c:v>
                </c:pt>
                <c:pt idx="6">
                  <c:v>72910.700000000012</c:v>
                </c:pt>
                <c:pt idx="7">
                  <c:v>93683.6</c:v>
                </c:pt>
                <c:pt idx="8">
                  <c:v>139915.5</c:v>
                </c:pt>
                <c:pt idx="9">
                  <c:v>166682.5</c:v>
                </c:pt>
                <c:pt idx="10">
                  <c:v>214076.5</c:v>
                </c:pt>
                <c:pt idx="11">
                  <c:v>357787.6</c:v>
                </c:pt>
                <c:pt idx="12">
                  <c:v>553531.29999999993</c:v>
                </c:pt>
                <c:pt idx="13">
                  <c:v>525608.80000000005</c:v>
                </c:pt>
                <c:pt idx="14">
                  <c:v>541836.4</c:v>
                </c:pt>
              </c:numCache>
            </c:numRef>
          </c:val>
          <c:extLst xmlns:c16r2="http://schemas.microsoft.com/office/drawing/2015/06/chart">
            <c:ext xmlns:c16="http://schemas.microsoft.com/office/drawing/2014/chart" uri="{C3380CC4-5D6E-409C-BE32-E72D297353CC}">
              <c16:uniqueId val="{00000000-40EC-B043-B047-357BE7C4A2FE}"/>
            </c:ext>
          </c:extLst>
        </c:ser>
        <c:dLbls>
          <c:showLegendKey val="0"/>
          <c:showVal val="0"/>
          <c:showCatName val="0"/>
          <c:showSerName val="0"/>
          <c:showPercent val="0"/>
          <c:showBubbleSize val="0"/>
        </c:dLbls>
        <c:gapWidth val="150"/>
        <c:shape val="cylinder"/>
        <c:axId val="215536640"/>
        <c:axId val="201891136"/>
        <c:axId val="0"/>
      </c:bar3DChart>
      <c:catAx>
        <c:axId val="215536640"/>
        <c:scaling>
          <c:orientation val="minMax"/>
        </c:scaling>
        <c:delete val="0"/>
        <c:axPos val="b"/>
        <c:numFmt formatCode="General" sourceLinked="1"/>
        <c:majorTickMark val="none"/>
        <c:minorTickMark val="none"/>
        <c:tickLblPos val="nextTo"/>
        <c:txPr>
          <a:bodyPr/>
          <a:lstStyle/>
          <a:p>
            <a:pPr>
              <a:defRPr sz="1000">
                <a:cs typeface="B Mitra" pitchFamily="2" charset="-78"/>
              </a:defRPr>
            </a:pPr>
            <a:endParaRPr lang="fa-IR"/>
          </a:p>
        </c:txPr>
        <c:crossAx val="201891136"/>
        <c:crosses val="autoZero"/>
        <c:auto val="1"/>
        <c:lblAlgn val="ctr"/>
        <c:lblOffset val="100"/>
        <c:noMultiLvlLbl val="0"/>
      </c:catAx>
      <c:valAx>
        <c:axId val="201891136"/>
        <c:scaling>
          <c:orientation val="minMax"/>
        </c:scaling>
        <c:delete val="0"/>
        <c:axPos val="l"/>
        <c:majorGridlines/>
        <c:numFmt formatCode="General" sourceLinked="1"/>
        <c:majorTickMark val="none"/>
        <c:minorTickMark val="none"/>
        <c:tickLblPos val="nextTo"/>
        <c:txPr>
          <a:bodyPr/>
          <a:lstStyle/>
          <a:p>
            <a:pPr>
              <a:defRPr sz="1000">
                <a:cs typeface="B Mitra" pitchFamily="2" charset="-78"/>
              </a:defRPr>
            </a:pPr>
            <a:endParaRPr lang="fa-IR"/>
          </a:p>
        </c:txPr>
        <c:crossAx val="215536640"/>
        <c:crosses val="autoZero"/>
        <c:crossBetween val="between"/>
      </c:valAx>
    </c:plotArea>
    <c:plotVisOnly val="1"/>
    <c:dispBlanksAs val="gap"/>
    <c:showDLblsOverMax val="0"/>
  </c:chart>
  <c:txPr>
    <a:bodyPr/>
    <a:lstStyle/>
    <a:p>
      <a:pPr>
        <a:defRPr sz="1800"/>
      </a:pPr>
      <a:endParaRPr lang="fa-I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fa-IR">
                <a:cs typeface="B Titr" pitchFamily="2" charset="-78"/>
              </a:rPr>
              <a:t>مقایسه نرخ رشد سرمایه گذاری</a:t>
            </a:r>
            <a:r>
              <a:rPr lang="fa-IR" baseline="0">
                <a:cs typeface="B Titr" pitchFamily="2" charset="-78"/>
              </a:rPr>
              <a:t> و پس انداز در ایران- درصد</a:t>
            </a:r>
            <a:endParaRPr lang="en-US">
              <a:cs typeface="B Titr" pitchFamily="2" charset="-78"/>
            </a:endParaRPr>
          </a:p>
        </c:rich>
      </c:tx>
      <c:layout/>
      <c:overlay val="0"/>
    </c:title>
    <c:autoTitleDeleted val="0"/>
    <c:plotArea>
      <c:layout>
        <c:manualLayout>
          <c:layoutTarget val="inner"/>
          <c:xMode val="edge"/>
          <c:yMode val="edge"/>
          <c:x val="0.11158306600563818"/>
          <c:y val="0.14983743928891108"/>
          <c:w val="0.77860989598522412"/>
          <c:h val="0.81803953445510214"/>
        </c:manualLayout>
      </c:layout>
      <c:lineChart>
        <c:grouping val="standard"/>
        <c:varyColors val="0"/>
        <c:ser>
          <c:idx val="0"/>
          <c:order val="0"/>
          <c:tx>
            <c:strRef>
              <c:f>جدول!$G$2</c:f>
              <c:strCache>
                <c:ptCount val="1"/>
                <c:pt idx="0">
                  <c:v>نرخ رشد سرمایه گذاری</c:v>
                </c:pt>
              </c:strCache>
            </c:strRef>
          </c:tx>
          <c:marker>
            <c:symbol val="none"/>
          </c:marker>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جدول!$A$13:$A$32</c:f>
              <c:numCache>
                <c:formatCode>General</c:formatCode>
                <c:ptCount val="20"/>
                <c:pt idx="0">
                  <c:v>1370</c:v>
                </c:pt>
                <c:pt idx="1">
                  <c:v>1371</c:v>
                </c:pt>
                <c:pt idx="2">
                  <c:v>1372</c:v>
                </c:pt>
                <c:pt idx="3">
                  <c:v>1373</c:v>
                </c:pt>
                <c:pt idx="4">
                  <c:v>1374</c:v>
                </c:pt>
                <c:pt idx="5">
                  <c:v>1375</c:v>
                </c:pt>
                <c:pt idx="6">
                  <c:v>1376</c:v>
                </c:pt>
                <c:pt idx="7">
                  <c:v>1377</c:v>
                </c:pt>
                <c:pt idx="8">
                  <c:v>1378</c:v>
                </c:pt>
                <c:pt idx="9">
                  <c:v>1379</c:v>
                </c:pt>
                <c:pt idx="10">
                  <c:v>1380</c:v>
                </c:pt>
                <c:pt idx="11">
                  <c:v>1381</c:v>
                </c:pt>
                <c:pt idx="12">
                  <c:v>1382</c:v>
                </c:pt>
                <c:pt idx="13">
                  <c:v>1383</c:v>
                </c:pt>
                <c:pt idx="14">
                  <c:v>1384</c:v>
                </c:pt>
                <c:pt idx="15">
                  <c:v>1385</c:v>
                </c:pt>
                <c:pt idx="16">
                  <c:v>1386</c:v>
                </c:pt>
                <c:pt idx="17">
                  <c:v>1387</c:v>
                </c:pt>
                <c:pt idx="18">
                  <c:v>1388</c:v>
                </c:pt>
                <c:pt idx="19">
                  <c:v>1389</c:v>
                </c:pt>
              </c:numCache>
            </c:numRef>
          </c:cat>
          <c:val>
            <c:numRef>
              <c:f>جدول!$G$13:$G$32</c:f>
              <c:numCache>
                <c:formatCode>0.00</c:formatCode>
                <c:ptCount val="20"/>
                <c:pt idx="0">
                  <c:v>-74.846375328612552</c:v>
                </c:pt>
                <c:pt idx="1">
                  <c:v>8.5212273337083833</c:v>
                </c:pt>
                <c:pt idx="2">
                  <c:v>142.98133673632159</c:v>
                </c:pt>
                <c:pt idx="3">
                  <c:v>-10.155096011816839</c:v>
                </c:pt>
                <c:pt idx="4">
                  <c:v>52.018084669132769</c:v>
                </c:pt>
                <c:pt idx="5">
                  <c:v>30.969075385881727</c:v>
                </c:pt>
                <c:pt idx="6">
                  <c:v>47.955097003867309</c:v>
                </c:pt>
                <c:pt idx="7">
                  <c:v>-18.743992508852322</c:v>
                </c:pt>
                <c:pt idx="8">
                  <c:v>40.173699353588063</c:v>
                </c:pt>
                <c:pt idx="9">
                  <c:v>3.9548976158457325</c:v>
                </c:pt>
                <c:pt idx="10">
                  <c:v>41.938355985021083</c:v>
                </c:pt>
                <c:pt idx="11">
                  <c:v>34.516623002841243</c:v>
                </c:pt>
                <c:pt idx="12">
                  <c:v>28.490879939432745</c:v>
                </c:pt>
                <c:pt idx="13">
                  <c:v>49.348978903458011</c:v>
                </c:pt>
                <c:pt idx="14">
                  <c:v>19.130832538210562</c:v>
                </c:pt>
                <c:pt idx="15">
                  <c:v>28.433698798614131</c:v>
                </c:pt>
                <c:pt idx="16">
                  <c:v>67.130721961541767</c:v>
                </c:pt>
                <c:pt idx="17">
                  <c:v>54.709470087839819</c:v>
                </c:pt>
                <c:pt idx="18">
                  <c:v>-5.0444301885006118</c:v>
                </c:pt>
                <c:pt idx="19">
                  <c:v>3.0873912308926288</c:v>
                </c:pt>
              </c:numCache>
            </c:numRef>
          </c:val>
          <c:smooth val="0"/>
          <c:extLst xmlns:c16r2="http://schemas.microsoft.com/office/drawing/2015/06/chart">
            <c:ext xmlns:c16="http://schemas.microsoft.com/office/drawing/2014/chart" uri="{C3380CC4-5D6E-409C-BE32-E72D297353CC}">
              <c16:uniqueId val="{00000000-68AE-2743-9D81-D51663106946}"/>
            </c:ext>
          </c:extLst>
        </c:ser>
        <c:ser>
          <c:idx val="1"/>
          <c:order val="1"/>
          <c:tx>
            <c:strRef>
              <c:f>جدول!$H$2</c:f>
              <c:strCache>
                <c:ptCount val="1"/>
                <c:pt idx="0">
                  <c:v>نرخ رشد پس انداز</c:v>
                </c:pt>
              </c:strCache>
            </c:strRef>
          </c:tx>
          <c:marker>
            <c:symbol val="none"/>
          </c:marker>
          <c:cat>
            <c:numRef>
              <c:f>جدول!$A$13:$A$32</c:f>
              <c:numCache>
                <c:formatCode>General</c:formatCode>
                <c:ptCount val="20"/>
                <c:pt idx="0">
                  <c:v>1370</c:v>
                </c:pt>
                <c:pt idx="1">
                  <c:v>1371</c:v>
                </c:pt>
                <c:pt idx="2">
                  <c:v>1372</c:v>
                </c:pt>
                <c:pt idx="3">
                  <c:v>1373</c:v>
                </c:pt>
                <c:pt idx="4">
                  <c:v>1374</c:v>
                </c:pt>
                <c:pt idx="5">
                  <c:v>1375</c:v>
                </c:pt>
                <c:pt idx="6">
                  <c:v>1376</c:v>
                </c:pt>
                <c:pt idx="7">
                  <c:v>1377</c:v>
                </c:pt>
                <c:pt idx="8">
                  <c:v>1378</c:v>
                </c:pt>
                <c:pt idx="9">
                  <c:v>1379</c:v>
                </c:pt>
                <c:pt idx="10">
                  <c:v>1380</c:v>
                </c:pt>
                <c:pt idx="11">
                  <c:v>1381</c:v>
                </c:pt>
                <c:pt idx="12">
                  <c:v>1382</c:v>
                </c:pt>
                <c:pt idx="13">
                  <c:v>1383</c:v>
                </c:pt>
                <c:pt idx="14">
                  <c:v>1384</c:v>
                </c:pt>
                <c:pt idx="15">
                  <c:v>1385</c:v>
                </c:pt>
                <c:pt idx="16">
                  <c:v>1386</c:v>
                </c:pt>
                <c:pt idx="17">
                  <c:v>1387</c:v>
                </c:pt>
                <c:pt idx="18">
                  <c:v>1388</c:v>
                </c:pt>
                <c:pt idx="19">
                  <c:v>1389</c:v>
                </c:pt>
              </c:numCache>
            </c:numRef>
          </c:cat>
          <c:val>
            <c:numRef>
              <c:f>جدول!$H$13:$H$32</c:f>
              <c:numCache>
                <c:formatCode>0.00</c:formatCode>
                <c:ptCount val="20"/>
                <c:pt idx="0">
                  <c:v>34.209581268404797</c:v>
                </c:pt>
                <c:pt idx="1">
                  <c:v>30.632559135181424</c:v>
                </c:pt>
                <c:pt idx="2">
                  <c:v>9.9180663662433393</c:v>
                </c:pt>
                <c:pt idx="3">
                  <c:v>30.248593045357978</c:v>
                </c:pt>
                <c:pt idx="4">
                  <c:v>32.094314247288764</c:v>
                </c:pt>
                <c:pt idx="5">
                  <c:v>30.821220457942509</c:v>
                </c:pt>
                <c:pt idx="6">
                  <c:v>43.948601612823104</c:v>
                </c:pt>
                <c:pt idx="7">
                  <c:v>42.870289421616889</c:v>
                </c:pt>
                <c:pt idx="8">
                  <c:v>31.207729468599034</c:v>
                </c:pt>
                <c:pt idx="9">
                  <c:v>35.090819833087885</c:v>
                </c:pt>
                <c:pt idx="10">
                  <c:v>35.581710153354159</c:v>
                </c:pt>
                <c:pt idx="11">
                  <c:v>27.675684730714465</c:v>
                </c:pt>
                <c:pt idx="12">
                  <c:v>19.938070746299992</c:v>
                </c:pt>
                <c:pt idx="13">
                  <c:v>52.728744584956019</c:v>
                </c:pt>
                <c:pt idx="14">
                  <c:v>33.555615403789361</c:v>
                </c:pt>
                <c:pt idx="15">
                  <c:v>43.218123760459321</c:v>
                </c:pt>
                <c:pt idx="16">
                  <c:v>14.067002989760525</c:v>
                </c:pt>
                <c:pt idx="17">
                  <c:v>1.07790289222285</c:v>
                </c:pt>
                <c:pt idx="18">
                  <c:v>16.997831067505814</c:v>
                </c:pt>
                <c:pt idx="19">
                  <c:v>32.735379700556813</c:v>
                </c:pt>
              </c:numCache>
            </c:numRef>
          </c:val>
          <c:smooth val="0"/>
          <c:extLst xmlns:c16r2="http://schemas.microsoft.com/office/drawing/2015/06/chart">
            <c:ext xmlns:c16="http://schemas.microsoft.com/office/drawing/2014/chart" uri="{C3380CC4-5D6E-409C-BE32-E72D297353CC}">
              <c16:uniqueId val="{00000001-68AE-2743-9D81-D51663106946}"/>
            </c:ext>
          </c:extLst>
        </c:ser>
        <c:dLbls>
          <c:showLegendKey val="0"/>
          <c:showVal val="0"/>
          <c:showCatName val="0"/>
          <c:showSerName val="0"/>
          <c:showPercent val="0"/>
          <c:showBubbleSize val="0"/>
        </c:dLbls>
        <c:marker val="1"/>
        <c:smooth val="0"/>
        <c:axId val="215537664"/>
        <c:axId val="215115456"/>
      </c:lineChart>
      <c:catAx>
        <c:axId val="215537664"/>
        <c:scaling>
          <c:orientation val="minMax"/>
        </c:scaling>
        <c:delete val="0"/>
        <c:axPos val="b"/>
        <c:numFmt formatCode="General" sourceLinked="1"/>
        <c:majorTickMark val="none"/>
        <c:minorTickMark val="none"/>
        <c:tickLblPos val="nextTo"/>
        <c:crossAx val="215115456"/>
        <c:crosses val="autoZero"/>
        <c:auto val="1"/>
        <c:lblAlgn val="ctr"/>
        <c:lblOffset val="100"/>
        <c:noMultiLvlLbl val="0"/>
      </c:catAx>
      <c:valAx>
        <c:axId val="215115456"/>
        <c:scaling>
          <c:orientation val="minMax"/>
        </c:scaling>
        <c:delete val="0"/>
        <c:axPos val="l"/>
        <c:majorGridlines/>
        <c:numFmt formatCode="0.00" sourceLinked="1"/>
        <c:majorTickMark val="none"/>
        <c:minorTickMark val="none"/>
        <c:tickLblPos val="nextTo"/>
        <c:crossAx val="215537664"/>
        <c:crosses val="autoZero"/>
        <c:crossBetween val="between"/>
      </c:valAx>
    </c:plotArea>
    <c:legend>
      <c:legendPos val="r"/>
      <c:layout>
        <c:manualLayout>
          <c:xMode val="edge"/>
          <c:yMode val="edge"/>
          <c:x val="0.70192135705259062"/>
          <c:y val="0.19406019496349985"/>
          <c:w val="0.22554777874987852"/>
          <c:h val="0.16539843264637355"/>
        </c:manualLayout>
      </c:layout>
      <c:overlay val="0"/>
      <c:txPr>
        <a:bodyPr/>
        <a:lstStyle/>
        <a:p>
          <a:pPr>
            <a:defRPr sz="1200"/>
          </a:pPr>
          <a:endParaRPr lang="fa-IR"/>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a:pPr>
            <a:r>
              <a:rPr lang="fa-IR" sz="1200">
                <a:effectLst/>
              </a:rPr>
              <a:t>درصد رشد تولید خودرو در جهان وایران</a:t>
            </a:r>
            <a:r>
              <a:rPr lang="fa-IR" sz="1100">
                <a:effectLst/>
              </a:rPr>
              <a:t>2012-1999 </a:t>
            </a:r>
            <a:endParaRPr lang="en-US" sz="1100">
              <a:effectLst/>
            </a:endParaRPr>
          </a:p>
          <a:p>
            <a:pPr>
              <a:defRPr/>
            </a:pPr>
            <a:r>
              <a:rPr lang="fa-IR" sz="800">
                <a:effectLst/>
              </a:rPr>
              <a:t>منبع:سازمان تولیدکنندگان وسایل نقلیه</a:t>
            </a:r>
            <a:r>
              <a:rPr lang="en-US" sz="800">
                <a:effectLst/>
              </a:rPr>
              <a:t> OICA.NET</a:t>
            </a:r>
          </a:p>
        </c:rich>
      </c:tx>
      <c:layout>
        <c:manualLayout>
          <c:xMode val="edge"/>
          <c:yMode val="edge"/>
          <c:x val="0.6454003458359584"/>
          <c:y val="0.85064215274061605"/>
        </c:manualLayout>
      </c:layout>
      <c:overlay val="1"/>
    </c:title>
    <c:autoTitleDeleted val="0"/>
    <c:plotArea>
      <c:layout>
        <c:manualLayout>
          <c:layoutTarget val="inner"/>
          <c:xMode val="edge"/>
          <c:yMode val="edge"/>
          <c:x val="0.12536808736041374"/>
          <c:y val="7.4378001923919052E-2"/>
          <c:w val="0.65979012286338057"/>
          <c:h val="0.7015998305835256"/>
        </c:manualLayout>
      </c:layout>
      <c:lineChart>
        <c:grouping val="standard"/>
        <c:varyColors val="0"/>
        <c:ser>
          <c:idx val="0"/>
          <c:order val="0"/>
          <c:tx>
            <c:strRef>
              <c:f>'6مقایسه رشد ایران و جهان '!$F$2</c:f>
              <c:strCache>
                <c:ptCount val="1"/>
                <c:pt idx="0">
                  <c:v>Iran</c:v>
                </c:pt>
              </c:strCache>
            </c:strRef>
          </c:tx>
          <c:marker>
            <c:symbol val="none"/>
          </c:marker>
          <c:cat>
            <c:numRef>
              <c:f>'6مقایسه رشد ایران و جهان '!$E$3:$E$16</c:f>
              <c:numCache>
                <c:formatCode>General</c:formatCode>
                <c:ptCount val="14"/>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numCache>
            </c:numRef>
          </c:cat>
          <c:val>
            <c:numRef>
              <c:f>'6مقایسه رشد ایران و جهان '!$F$3:$F$16</c:f>
              <c:numCache>
                <c:formatCode>General</c:formatCode>
                <c:ptCount val="14"/>
                <c:pt idx="0">
                  <c:v>0</c:v>
                </c:pt>
                <c:pt idx="1">
                  <c:v>132.80000000000001</c:v>
                </c:pt>
                <c:pt idx="2">
                  <c:v>16.3</c:v>
                </c:pt>
                <c:pt idx="3">
                  <c:v>39.9</c:v>
                </c:pt>
                <c:pt idx="4">
                  <c:v>28.8</c:v>
                </c:pt>
                <c:pt idx="5">
                  <c:v>35.5</c:v>
                </c:pt>
                <c:pt idx="6">
                  <c:v>3.6</c:v>
                </c:pt>
                <c:pt idx="7">
                  <c:v>10.7</c:v>
                </c:pt>
                <c:pt idx="8">
                  <c:v>10.3</c:v>
                </c:pt>
                <c:pt idx="9">
                  <c:v>5.4</c:v>
                </c:pt>
                <c:pt idx="10">
                  <c:v>9.4</c:v>
                </c:pt>
                <c:pt idx="11">
                  <c:v>14.7</c:v>
                </c:pt>
                <c:pt idx="12">
                  <c:v>3.1</c:v>
                </c:pt>
                <c:pt idx="13">
                  <c:v>-40</c:v>
                </c:pt>
              </c:numCache>
            </c:numRef>
          </c:val>
          <c:smooth val="0"/>
          <c:extLst xmlns:c16r2="http://schemas.microsoft.com/office/drawing/2015/06/chart">
            <c:ext xmlns:c16="http://schemas.microsoft.com/office/drawing/2014/chart" uri="{C3380CC4-5D6E-409C-BE32-E72D297353CC}">
              <c16:uniqueId val="{00000000-8779-6E4C-99DC-8650E856E39C}"/>
            </c:ext>
          </c:extLst>
        </c:ser>
        <c:ser>
          <c:idx val="1"/>
          <c:order val="1"/>
          <c:tx>
            <c:strRef>
              <c:f>'6مقایسه رشد ایران و جهان '!$G$2</c:f>
              <c:strCache>
                <c:ptCount val="1"/>
                <c:pt idx="0">
                  <c:v>world</c:v>
                </c:pt>
              </c:strCache>
            </c:strRef>
          </c:tx>
          <c:marker>
            <c:symbol val="none"/>
          </c:marker>
          <c:cat>
            <c:numRef>
              <c:f>'6مقایسه رشد ایران و جهان '!$E$3:$E$16</c:f>
              <c:numCache>
                <c:formatCode>General</c:formatCode>
                <c:ptCount val="14"/>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numCache>
            </c:numRef>
          </c:cat>
          <c:val>
            <c:numRef>
              <c:f>'6مقایسه رشد ایران و جهان '!$G$3:$G$16</c:f>
              <c:numCache>
                <c:formatCode>General</c:formatCode>
                <c:ptCount val="14"/>
                <c:pt idx="0">
                  <c:v>0</c:v>
                </c:pt>
                <c:pt idx="1">
                  <c:v>3.8</c:v>
                </c:pt>
                <c:pt idx="2">
                  <c:v>-3.5</c:v>
                </c:pt>
                <c:pt idx="3">
                  <c:v>4.8</c:v>
                </c:pt>
                <c:pt idx="4">
                  <c:v>2.8</c:v>
                </c:pt>
                <c:pt idx="5">
                  <c:v>6.3</c:v>
                </c:pt>
                <c:pt idx="6">
                  <c:v>3.1</c:v>
                </c:pt>
                <c:pt idx="7">
                  <c:v>4.0999999999999996</c:v>
                </c:pt>
                <c:pt idx="8">
                  <c:v>5.8</c:v>
                </c:pt>
                <c:pt idx="9">
                  <c:v>-3.7</c:v>
                </c:pt>
                <c:pt idx="10">
                  <c:v>-12.4</c:v>
                </c:pt>
                <c:pt idx="11">
                  <c:v>25.9</c:v>
                </c:pt>
                <c:pt idx="12">
                  <c:v>3.1</c:v>
                </c:pt>
                <c:pt idx="13">
                  <c:v>5.3</c:v>
                </c:pt>
              </c:numCache>
            </c:numRef>
          </c:val>
          <c:smooth val="0"/>
          <c:extLst xmlns:c16r2="http://schemas.microsoft.com/office/drawing/2015/06/chart">
            <c:ext xmlns:c16="http://schemas.microsoft.com/office/drawing/2014/chart" uri="{C3380CC4-5D6E-409C-BE32-E72D297353CC}">
              <c16:uniqueId val="{00000001-8779-6E4C-99DC-8650E856E39C}"/>
            </c:ext>
          </c:extLst>
        </c:ser>
        <c:dLbls>
          <c:showLegendKey val="0"/>
          <c:showVal val="0"/>
          <c:showCatName val="0"/>
          <c:showSerName val="0"/>
          <c:showPercent val="0"/>
          <c:showBubbleSize val="0"/>
        </c:dLbls>
        <c:marker val="1"/>
        <c:smooth val="0"/>
        <c:axId val="215766016"/>
        <c:axId val="215118336"/>
      </c:lineChart>
      <c:catAx>
        <c:axId val="215766016"/>
        <c:scaling>
          <c:orientation val="minMax"/>
        </c:scaling>
        <c:delete val="0"/>
        <c:axPos val="b"/>
        <c:numFmt formatCode="General" sourceLinked="1"/>
        <c:majorTickMark val="out"/>
        <c:minorTickMark val="none"/>
        <c:tickLblPos val="nextTo"/>
        <c:crossAx val="215118336"/>
        <c:crosses val="autoZero"/>
        <c:auto val="1"/>
        <c:lblAlgn val="ctr"/>
        <c:lblOffset val="100"/>
        <c:noMultiLvlLbl val="0"/>
      </c:catAx>
      <c:valAx>
        <c:axId val="215118336"/>
        <c:scaling>
          <c:orientation val="minMax"/>
        </c:scaling>
        <c:delete val="0"/>
        <c:axPos val="l"/>
        <c:majorGridlines/>
        <c:numFmt formatCode="General" sourceLinked="1"/>
        <c:majorTickMark val="out"/>
        <c:minorTickMark val="none"/>
        <c:tickLblPos val="nextTo"/>
        <c:crossAx val="215766016"/>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marL="0" marR="0" indent="0" algn="ctr" defTabSz="914400" rtl="1" eaLnBrk="1" fontAlgn="auto" latinLnBrk="0" hangingPunct="1">
              <a:lnSpc>
                <a:spcPct val="100000"/>
              </a:lnSpc>
              <a:spcBef>
                <a:spcPts val="0"/>
              </a:spcBef>
              <a:spcAft>
                <a:spcPts val="0"/>
              </a:spcAft>
              <a:buClrTx/>
              <a:buSzTx/>
              <a:buFontTx/>
              <a:buNone/>
              <a:tabLst/>
              <a:defRPr sz="900" b="1" i="0" u="none" strike="noStrike" kern="1200" baseline="0">
                <a:solidFill>
                  <a:sysClr val="windowText" lastClr="000000"/>
                </a:solidFill>
                <a:latin typeface="+mn-lt"/>
                <a:ea typeface="+mn-ea"/>
                <a:cs typeface="+mn-cs"/>
              </a:defRPr>
            </a:pPr>
            <a:r>
              <a:rPr lang="fa-IR" sz="900" dirty="0"/>
              <a:t>رابطه میزان تولید خودرو ونقدینگی بر حسب عوامل موثر بر </a:t>
            </a:r>
            <a:r>
              <a:rPr lang="fa-IR" sz="800" dirty="0"/>
              <a:t>عرضه</a:t>
            </a:r>
            <a:r>
              <a:rPr lang="fa-IR" sz="900" dirty="0"/>
              <a:t> آن (میلیارد ریال)</a:t>
            </a:r>
            <a:r>
              <a:rPr lang="en-US" sz="900" dirty="0"/>
              <a:t> </a:t>
            </a:r>
          </a:p>
          <a:p>
            <a:pPr marL="0" marR="0" indent="0" algn="ctr" defTabSz="914400" rtl="1" eaLnBrk="1" fontAlgn="auto" latinLnBrk="0" hangingPunct="1">
              <a:lnSpc>
                <a:spcPct val="100000"/>
              </a:lnSpc>
              <a:spcBef>
                <a:spcPts val="0"/>
              </a:spcBef>
              <a:spcAft>
                <a:spcPts val="0"/>
              </a:spcAft>
              <a:buClrTx/>
              <a:buSzTx/>
              <a:buFontTx/>
              <a:buNone/>
              <a:tabLst/>
              <a:defRPr sz="900" b="1" i="0" u="none" strike="noStrike" kern="1200" baseline="0">
                <a:solidFill>
                  <a:sysClr val="windowText" lastClr="000000"/>
                </a:solidFill>
                <a:latin typeface="+mn-lt"/>
                <a:ea typeface="+mn-ea"/>
                <a:cs typeface="+mn-cs"/>
              </a:defRPr>
            </a:pPr>
            <a:r>
              <a:rPr lang="fa-IR" sz="800" dirty="0">
                <a:effectLst/>
              </a:rPr>
              <a:t>منبع آمارهای نقدینگی:بانک مرکزی ایران </a:t>
            </a:r>
            <a:endParaRPr lang="en-US" sz="800" dirty="0">
              <a:effectLst/>
            </a:endParaRPr>
          </a:p>
          <a:p>
            <a:pPr marL="0" marR="0" indent="0" algn="ctr" defTabSz="914400" rtl="1" eaLnBrk="1" fontAlgn="auto" latinLnBrk="0" hangingPunct="1">
              <a:lnSpc>
                <a:spcPct val="100000"/>
              </a:lnSpc>
              <a:spcBef>
                <a:spcPts val="0"/>
              </a:spcBef>
              <a:spcAft>
                <a:spcPts val="0"/>
              </a:spcAft>
              <a:buClrTx/>
              <a:buSzTx/>
              <a:buFontTx/>
              <a:buNone/>
              <a:tabLst/>
              <a:defRPr sz="900" b="1" i="0" u="none" strike="noStrike" kern="1200" baseline="0">
                <a:solidFill>
                  <a:sysClr val="windowText" lastClr="000000"/>
                </a:solidFill>
                <a:latin typeface="+mn-lt"/>
                <a:ea typeface="+mn-ea"/>
                <a:cs typeface="+mn-cs"/>
              </a:defRPr>
            </a:pPr>
            <a:endParaRPr lang="fa-IR" sz="900" dirty="0"/>
          </a:p>
        </c:rich>
      </c:tx>
      <c:layout>
        <c:manualLayout>
          <c:xMode val="edge"/>
          <c:yMode val="edge"/>
          <c:x val="0.49937294903274682"/>
          <c:y val="0.41105718145721054"/>
        </c:manualLayout>
      </c:layout>
      <c:overlay val="1"/>
    </c:title>
    <c:autoTitleDeleted val="0"/>
    <c:plotArea>
      <c:layout>
        <c:manualLayout>
          <c:layoutTarget val="inner"/>
          <c:xMode val="edge"/>
          <c:yMode val="edge"/>
          <c:x val="0.31779794960644375"/>
          <c:y val="0.11599167872791739"/>
          <c:w val="0.54457897604101824"/>
          <c:h val="0.803704588583115"/>
        </c:manualLayout>
      </c:layout>
      <c:scatterChart>
        <c:scatterStyle val="lineMarker"/>
        <c:varyColors val="0"/>
        <c:ser>
          <c:idx val="0"/>
          <c:order val="0"/>
          <c:tx>
            <c:strRef>
              <c:f>'8خط TREND'!$F$2</c:f>
              <c:strCache>
                <c:ptCount val="1"/>
                <c:pt idx="0">
                  <c:v>رابطه میزان تولید خودرو ونقدینگی بر حسب عوامل موثر بر عرضه آن (میلیارد ریال)</c:v>
                </c:pt>
              </c:strCache>
            </c:strRef>
          </c:tx>
          <c:spPr>
            <a:ln w="28575">
              <a:noFill/>
            </a:ln>
          </c:spPr>
          <c:trendline>
            <c:trendlineType val="linear"/>
            <c:dispRSqr val="0"/>
            <c:dispEq val="0"/>
          </c:trendline>
          <c:trendline>
            <c:trendlineType val="linear"/>
            <c:dispRSqr val="1"/>
            <c:dispEq val="1"/>
            <c:trendlineLbl>
              <c:layout/>
              <c:numFmt formatCode="General" sourceLinked="0"/>
            </c:trendlineLbl>
          </c:trendline>
          <c:xVal>
            <c:numRef>
              <c:f>'8خط TREND'!$E$3:$E$16</c:f>
              <c:numCache>
                <c:formatCode>#,##0</c:formatCode>
                <c:ptCount val="14"/>
                <c:pt idx="0">
                  <c:v>119419</c:v>
                </c:pt>
                <c:pt idx="1">
                  <c:v>277985</c:v>
                </c:pt>
                <c:pt idx="2">
                  <c:v>323216</c:v>
                </c:pt>
                <c:pt idx="3">
                  <c:v>452075</c:v>
                </c:pt>
                <c:pt idx="4">
                  <c:v>582099</c:v>
                </c:pt>
                <c:pt idx="5">
                  <c:v>788658</c:v>
                </c:pt>
                <c:pt idx="6">
                  <c:v>817200</c:v>
                </c:pt>
                <c:pt idx="7">
                  <c:v>904500</c:v>
                </c:pt>
                <c:pt idx="8">
                  <c:v>997240</c:v>
                </c:pt>
                <c:pt idx="9">
                  <c:v>1051430</c:v>
                </c:pt>
                <c:pt idx="10">
                  <c:v>1394075</c:v>
                </c:pt>
                <c:pt idx="11">
                  <c:v>1599454</c:v>
                </c:pt>
                <c:pt idx="12">
                  <c:v>1648505</c:v>
                </c:pt>
                <c:pt idx="13">
                  <c:v>989110</c:v>
                </c:pt>
              </c:numCache>
            </c:numRef>
          </c:xVal>
          <c:yVal>
            <c:numRef>
              <c:f>'8خط TREND'!$F$3:$F$16</c:f>
              <c:numCache>
                <c:formatCode>General</c:formatCode>
                <c:ptCount val="14"/>
                <c:pt idx="0">
                  <c:v>249110.7</c:v>
                </c:pt>
                <c:pt idx="1">
                  <c:v>320957.2</c:v>
                </c:pt>
                <c:pt idx="2">
                  <c:v>417524</c:v>
                </c:pt>
                <c:pt idx="3">
                  <c:v>526596.4</c:v>
                </c:pt>
                <c:pt idx="4">
                  <c:v>685867.2</c:v>
                </c:pt>
                <c:pt idx="5">
                  <c:v>921019.4</c:v>
                </c:pt>
                <c:pt idx="6">
                  <c:v>1284199.4000000004</c:v>
                </c:pt>
                <c:pt idx="7">
                  <c:v>1640293</c:v>
                </c:pt>
                <c:pt idx="8">
                  <c:v>1901366</c:v>
                </c:pt>
              </c:numCache>
            </c:numRef>
          </c:yVal>
          <c:smooth val="0"/>
          <c:extLst xmlns:c16r2="http://schemas.microsoft.com/office/drawing/2015/06/chart">
            <c:ext xmlns:c16="http://schemas.microsoft.com/office/drawing/2014/chart" uri="{C3380CC4-5D6E-409C-BE32-E72D297353CC}">
              <c16:uniqueId val="{00000002-7320-114E-8607-8A3F89172D2E}"/>
            </c:ext>
          </c:extLst>
        </c:ser>
        <c:dLbls>
          <c:showLegendKey val="0"/>
          <c:showVal val="0"/>
          <c:showCatName val="0"/>
          <c:showSerName val="0"/>
          <c:showPercent val="0"/>
          <c:showBubbleSize val="0"/>
        </c:dLbls>
        <c:axId val="215120640"/>
        <c:axId val="215121216"/>
      </c:scatterChart>
      <c:valAx>
        <c:axId val="215120640"/>
        <c:scaling>
          <c:orientation val="minMax"/>
        </c:scaling>
        <c:delete val="0"/>
        <c:axPos val="b"/>
        <c:numFmt formatCode="#,##0" sourceLinked="1"/>
        <c:majorTickMark val="out"/>
        <c:minorTickMark val="none"/>
        <c:tickLblPos val="nextTo"/>
        <c:crossAx val="215121216"/>
        <c:crosses val="autoZero"/>
        <c:crossBetween val="midCat"/>
      </c:valAx>
      <c:valAx>
        <c:axId val="215121216"/>
        <c:scaling>
          <c:orientation val="minMax"/>
        </c:scaling>
        <c:delete val="0"/>
        <c:axPos val="l"/>
        <c:majorGridlines/>
        <c:numFmt formatCode="General" sourceLinked="1"/>
        <c:majorTickMark val="out"/>
        <c:minorTickMark val="none"/>
        <c:tickLblPos val="nextTo"/>
        <c:crossAx val="215120640"/>
        <c:crosses val="autoZero"/>
        <c:crossBetween val="midCat"/>
      </c:valAx>
    </c:plotArea>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0.83661</cdr:x>
      <cdr:y>0.90429</cdr:y>
    </cdr:from>
    <cdr:to>
      <cdr:x>0.91873</cdr:x>
      <cdr:y>1</cdr:y>
    </cdr:to>
    <cdr:sp macro="" textlink="">
      <cdr:nvSpPr>
        <cdr:cNvPr id="2" name="TextBox 1"/>
        <cdr:cNvSpPr txBox="1"/>
      </cdr:nvSpPr>
      <cdr:spPr>
        <a:xfrm xmlns:a="http://schemas.openxmlformats.org/drawingml/2006/main">
          <a:off x="9315451" y="927735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82A0B8-8C70-4E9E-AD12-379701484DE6}" type="datetimeFigureOut">
              <a:rPr lang="en-US" smtClean="0"/>
              <a:t>5/13/2020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ABABAF-AC27-48C4-99E2-EA13C79B12D8}" type="slidenum">
              <a:rPr lang="en-US" smtClean="0"/>
              <a:t>‹#›</a:t>
            </a:fld>
            <a:endParaRPr lang="en-US"/>
          </a:p>
        </p:txBody>
      </p:sp>
    </p:spTree>
    <p:extLst>
      <p:ext uri="{BB962C8B-B14F-4D97-AF65-F5344CB8AC3E}">
        <p14:creationId xmlns:p14="http://schemas.microsoft.com/office/powerpoint/2010/main" val="4134744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A10055-2A27-471B-95BC-99AB6ED659CC}" type="slidenum">
              <a:rPr lang="en-US" smtClean="0"/>
              <a:pPr/>
              <a:t>44</a:t>
            </a:fld>
            <a:endParaRPr lang="en-US"/>
          </a:p>
        </p:txBody>
      </p:sp>
    </p:spTree>
    <p:extLst>
      <p:ext uri="{BB962C8B-B14F-4D97-AF65-F5344CB8AC3E}">
        <p14:creationId xmlns:p14="http://schemas.microsoft.com/office/powerpoint/2010/main" val="3636827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424156-8783-4F38-AB33-C3A2D98CFAFB}"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191623833"/>
      </p:ext>
    </p:extLst>
  </p:cSld>
  <p:clrMapOvr>
    <a:masterClrMapping/>
  </p:clrMapOvr>
  <p:transition spd="slow">
    <p:push dir="r"/>
  </p:transition>
  <p:extLst>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24156-8783-4F38-AB33-C3A2D98CFAFB}"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1704287395"/>
      </p:ext>
    </p:extLst>
  </p:cSld>
  <p:clrMapOvr>
    <a:masterClrMapping/>
  </p:clrMapOvr>
  <p:transition spd="slow">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424156-8783-4F38-AB33-C3A2D98CFAFB}"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2619378313"/>
      </p:ext>
    </p:extLst>
  </p:cSld>
  <p:clrMapOvr>
    <a:masterClrMapping/>
  </p:clrMapOvr>
  <p:transition spd="slow">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424156-8783-4F38-AB33-C3A2D98CFAFB}" type="datetimeFigureOut">
              <a:rPr lang="en-US" smtClean="0"/>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59542859"/>
      </p:ext>
    </p:extLst>
  </p:cSld>
  <p:clrMapOvr>
    <a:masterClrMapping/>
  </p:clrMapOvr>
  <p:transition spd="slow">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424156-8783-4F38-AB33-C3A2D98CFAFB}" type="datetimeFigureOut">
              <a:rPr lang="en-US" smtClean="0"/>
              <a:t>5/13/2020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4216791389"/>
      </p:ext>
    </p:extLst>
  </p:cSld>
  <p:clrMapOvr>
    <a:masterClrMapping/>
  </p:clrMapOvr>
  <p:transition spd="slow">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424156-8783-4F38-AB33-C3A2D98CFAFB}" type="datetimeFigureOut">
              <a:rPr lang="en-US" smtClean="0"/>
              <a:t>5/13/2020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2250180990"/>
      </p:ext>
    </p:extLst>
  </p:cSld>
  <p:clrMapOvr>
    <a:masterClrMapping/>
  </p:clrMapOvr>
  <p:transition spd="slow">
    <p:push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24156-8783-4F38-AB33-C3A2D98CFAFB}" type="datetimeFigureOut">
              <a:rPr lang="en-US" smtClean="0"/>
              <a:t>5/13/2020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2595668706"/>
      </p:ext>
    </p:extLst>
  </p:cSld>
  <p:clrMapOvr>
    <a:masterClrMapping/>
  </p:clrMapOvr>
  <p:transition spd="slow">
    <p:push dir="r"/>
  </p:transition>
  <p:extLst>
    <p:ext uri="{DCECCB84-F9BA-43D5-87BE-67443E8EF086}">
      <p15:sldGuideLst xmlns:p15="http://schemas.microsoft.com/office/powerpoint/2012/main" xmlns=""/>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424156-8783-4F38-AB33-C3A2D98CFAFB}" type="datetimeFigureOut">
              <a:rPr lang="en-US" smtClean="0"/>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3207227425"/>
      </p:ext>
    </p:extLst>
  </p:cSld>
  <p:clrMapOvr>
    <a:masterClrMapping/>
  </p:clrMapOvr>
  <p:transition spd="slow">
    <p:push dir="r"/>
  </p:transition>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6F424156-8783-4F38-AB33-C3A2D98CFAFB}" type="datetimeFigureOut">
              <a:rPr lang="en-US" smtClean="0"/>
              <a:t>5/13/2020</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1157652800"/>
      </p:ext>
    </p:extLst>
  </p:cSld>
  <p:clrMapOvr>
    <a:masterClrMapping/>
  </p:clrMapOvr>
  <p:transition spd="slow">
    <p:push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424156-8783-4F38-AB33-C3A2D98CFAFB}" type="datetimeFigureOut">
              <a:rPr lang="en-US" smtClean="0"/>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1879726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6F424156-8783-4F38-AB33-C3A2D98CFAFB}"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9259611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6F424156-8783-4F38-AB33-C3A2D98CFAFB}" type="datetimeFigureOut">
              <a:rPr lang="en-US" smtClean="0"/>
              <a:t>5/13/2020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3318442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24156-8783-4F38-AB33-C3A2D98CFAFB}"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739836205"/>
      </p:ext>
    </p:extLst>
  </p:cSld>
  <p:clrMapOvr>
    <a:masterClrMapping/>
  </p:clrMapOvr>
  <p:transition spd="slow">
    <p:push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24156-8783-4F38-AB33-C3A2D98CFAFB}"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12820-5B7A-4C15-B63D-97FD25EC2D44}" type="slidenum">
              <a:rPr lang="en-US" smtClean="0"/>
              <a:t>‹#›</a:t>
            </a:fld>
            <a:endParaRPr lang="en-US"/>
          </a:p>
        </p:txBody>
      </p:sp>
    </p:spTree>
    <p:extLst>
      <p:ext uri="{BB962C8B-B14F-4D97-AF65-F5344CB8AC3E}">
        <p14:creationId xmlns:p14="http://schemas.microsoft.com/office/powerpoint/2010/main" val="518167342"/>
      </p:ext>
    </p:extLst>
  </p:cSld>
  <p:clrMapOvr>
    <a:masterClrMapping/>
  </p:clrMapOvr>
  <p:transition spd="slow">
    <p:push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6F424156-8783-4F38-AB33-C3A2D98CFAFB}" type="datetimeFigureOut">
              <a:rPr lang="en-US" smtClean="0"/>
              <a:t>5/13/2020</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E512820-5B7A-4C15-B63D-97FD25EC2D44}" type="slidenum">
              <a:rPr lang="en-US" smtClean="0"/>
              <a:t>‹#›</a:t>
            </a:fld>
            <a:endParaRPr lang="en-US"/>
          </a:p>
        </p:txBody>
      </p:sp>
    </p:spTree>
    <p:extLst>
      <p:ext uri="{BB962C8B-B14F-4D97-AF65-F5344CB8AC3E}">
        <p14:creationId xmlns:p14="http://schemas.microsoft.com/office/powerpoint/2010/main" val="2432507006"/>
      </p:ext>
    </p:extLst>
  </p:cSld>
  <p:clrMap bg1="lt1" tx1="dk1" bg2="lt2" tx2="dk2" accent1="accent1" accent2="accent2" accent3="accent3" accent4="accent4" accent5="accent5" accent6="accent6" hlink="hlink" folHlink="folHlink"/>
  <p:sldLayoutIdLst>
    <p:sldLayoutId id="2147483927" r:id="rId1"/>
    <p:sldLayoutId id="2147483928" r:id="rId2"/>
    <p:sldLayoutId id="2147483929" r:id="rId3"/>
    <p:sldLayoutId id="2147483930" r:id="rId4"/>
    <p:sldLayoutId id="2147483931" r:id="rId5"/>
    <p:sldLayoutId id="2147483932" r:id="rId6"/>
    <p:sldLayoutId id="2147483933" r:id="rId7"/>
    <p:sldLayoutId id="2147483934" r:id="rId8"/>
    <p:sldLayoutId id="2147483935" r:id="rId9"/>
    <p:sldLayoutId id="2147483936" r:id="rId10"/>
    <p:sldLayoutId id="2147483937" r:id="rId11"/>
    <p:sldLayoutId id="2147483938" r:id="rId12"/>
    <p:sldLayoutId id="2147483939" r:id="rId13"/>
    <p:sldLayoutId id="2147483940" r:id="rId14"/>
  </p:sldLayoutIdLst>
  <p:transition spd="slow">
    <p:push dir="r"/>
  </p:transition>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680867316"/>
      </p:ext>
    </p:extLst>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001" y="1449147"/>
            <a:ext cx="10572000" cy="1822087"/>
          </a:xfrm>
        </p:spPr>
        <p:txBody>
          <a:bodyPr/>
          <a:lstStyle/>
          <a:p>
            <a:pPr algn="ctr" rtl="1"/>
            <a:r>
              <a:rPr lang="fa-IR" dirty="0"/>
              <a:t> </a:t>
            </a:r>
            <a:r>
              <a:rPr lang="fa-IR" sz="4400" dirty="0">
                <a:solidFill>
                  <a:schemeClr val="bg1"/>
                </a:solidFill>
              </a:rPr>
              <a:t>روش تحقیق در علوم انسانی </a:t>
            </a:r>
            <a:br>
              <a:rPr lang="fa-IR" sz="4400" dirty="0">
                <a:solidFill>
                  <a:schemeClr val="bg1"/>
                </a:solidFill>
              </a:rPr>
            </a:br>
            <a:r>
              <a:rPr lang="fa-IR" sz="4400" dirty="0">
                <a:solidFill>
                  <a:schemeClr val="bg1"/>
                </a:solidFill>
              </a:rPr>
              <a:t>«اقتصاد»</a:t>
            </a:r>
            <a:endParaRPr lang="en-US" sz="4400" dirty="0">
              <a:solidFill>
                <a:schemeClr val="bg1"/>
              </a:solidFill>
            </a:endParaRPr>
          </a:p>
        </p:txBody>
      </p:sp>
    </p:spTree>
    <p:extLst>
      <p:ext uri="{BB962C8B-B14F-4D97-AF65-F5344CB8AC3E}">
        <p14:creationId xmlns:p14="http://schemas.microsoft.com/office/powerpoint/2010/main" val="1074826601"/>
      </p:ext>
    </p:extLst>
  </p:cSld>
  <p:clrMapOvr>
    <a:masterClrMapping/>
  </p:clrMapOvr>
  <p:transition spd="slow">
    <p:push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schemeClr val="bg1"/>
                </a:solidFill>
              </a:rPr>
              <a:t>هدف از آموزش روش تحقیق علمی </a:t>
            </a:r>
            <a:endParaRPr lang="en-US" dirty="0">
              <a:solidFill>
                <a:schemeClr val="bg1"/>
              </a:solidFill>
            </a:endParaRPr>
          </a:p>
        </p:txBody>
      </p:sp>
      <p:sp>
        <p:nvSpPr>
          <p:cNvPr id="3" name="Content Placeholder 2"/>
          <p:cNvSpPr>
            <a:spLocks noGrp="1"/>
          </p:cNvSpPr>
          <p:nvPr>
            <p:ph idx="1"/>
          </p:nvPr>
        </p:nvSpPr>
        <p:spPr>
          <a:xfrm>
            <a:off x="818712" y="2222287"/>
            <a:ext cx="10554574" cy="4062603"/>
          </a:xfrm>
        </p:spPr>
        <p:txBody>
          <a:bodyPr>
            <a:normAutofit/>
          </a:bodyPr>
          <a:lstStyle/>
          <a:p>
            <a:pPr algn="r" rtl="1"/>
            <a:r>
              <a:rPr lang="fa-IR" sz="2400" b="1" dirty="0"/>
              <a:t>فراگیري روش رسیدن به حقایق و کشف مجهولات</a:t>
            </a:r>
          </a:p>
          <a:p>
            <a:pPr algn="r" rtl="1"/>
            <a:r>
              <a:rPr lang="fa-IR" sz="2400" b="1" dirty="0"/>
              <a:t> فراگیري روش ثبت و انتشار نتایج تحقیقات در قالب </a:t>
            </a:r>
            <a:r>
              <a:rPr lang="en-US" sz="2400" b="1" dirty="0"/>
              <a:t>(Patent) </a:t>
            </a:r>
            <a:r>
              <a:rPr lang="fa-IR" sz="2400" b="1" dirty="0"/>
              <a:t>مقاله علمی و امتیازنامه</a:t>
            </a:r>
          </a:p>
          <a:p>
            <a:pPr algn="r" rtl="1"/>
            <a:r>
              <a:rPr lang="fa-IR" sz="2400" b="1" dirty="0"/>
              <a:t> کسب مهارت لازم براي اجراي پروژه هاي مشاوره اي</a:t>
            </a:r>
          </a:p>
          <a:p>
            <a:pPr algn="r" rtl="1"/>
            <a:r>
              <a:rPr lang="fa-IR" sz="2400" b="1" dirty="0"/>
              <a:t> کسب مهارت لازم براي انجام پایان نامه هاي تحصیلی</a:t>
            </a:r>
            <a:endParaRPr lang="en-US" sz="2400" dirty="0"/>
          </a:p>
        </p:txBody>
      </p:sp>
    </p:spTree>
    <p:extLst>
      <p:ext uri="{BB962C8B-B14F-4D97-AF65-F5344CB8AC3E}">
        <p14:creationId xmlns:p14="http://schemas.microsoft.com/office/powerpoint/2010/main" val="47531402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a:solidFill>
                  <a:schemeClr val="bg1"/>
                </a:solidFill>
              </a:rPr>
              <a:t>تحقیق چیست؟</a:t>
            </a:r>
            <a:endParaRPr lang="en-US" dirty="0">
              <a:solidFill>
                <a:schemeClr val="bg1"/>
              </a:solidFill>
            </a:endParaRPr>
          </a:p>
        </p:txBody>
      </p:sp>
      <p:sp>
        <p:nvSpPr>
          <p:cNvPr id="3" name="Content Placeholder 2"/>
          <p:cNvSpPr>
            <a:spLocks noGrp="1"/>
          </p:cNvSpPr>
          <p:nvPr>
            <p:ph idx="1"/>
          </p:nvPr>
        </p:nvSpPr>
        <p:spPr/>
        <p:txBody>
          <a:bodyPr/>
          <a:lstStyle/>
          <a:p>
            <a:pPr algn="r" rtl="1"/>
            <a:r>
              <a:rPr lang="fa-IR" b="1" dirty="0"/>
              <a:t>پژوهش و تحقیق تلاش و کوششی مداوم و پیگیر برای کشف مجهولات است.</a:t>
            </a:r>
          </a:p>
          <a:p>
            <a:pPr algn="r" rtl="1"/>
            <a:r>
              <a:rPr lang="fa-IR" b="1" dirty="0"/>
              <a:t> تحقیق علمی منظم، منطقی و دقیق، کاربرد روش های علمی در حل یک مسأله یا پاسخگویی به یک سؤال است.  </a:t>
            </a:r>
          </a:p>
          <a:p>
            <a:pPr algn="r" rtl="1"/>
            <a:r>
              <a:rPr lang="fa-IR" b="1" dirty="0"/>
              <a:t>تحقیق روشی برای حل مسائل و درک روابط بین متغیرها به دست می دهد.</a:t>
            </a:r>
          </a:p>
          <a:p>
            <a:pPr algn="r" rtl="1"/>
            <a:r>
              <a:rPr lang="fa-IR" b="1" dirty="0"/>
              <a:t>تحقیق عبارت از بررسی و مطالعه منظم، کنترل شده و آزمایش قضیه های فرضی درباره روابط احتمالی   می باشد.</a:t>
            </a:r>
          </a:p>
          <a:p>
            <a:pPr algn="r" rtl="1"/>
            <a:r>
              <a:rPr lang="fa-IR" b="1" dirty="0"/>
              <a:t>تحقیق کوشش منظمی است که به منظور پاسخگویی به یک یا چند سؤال انجام می شود.</a:t>
            </a:r>
            <a:endParaRPr lang="en-US" b="1" dirty="0"/>
          </a:p>
        </p:txBody>
      </p:sp>
    </p:spTree>
    <p:extLst>
      <p:ext uri="{BB962C8B-B14F-4D97-AF65-F5344CB8AC3E}">
        <p14:creationId xmlns:p14="http://schemas.microsoft.com/office/powerpoint/2010/main" val="763838608"/>
      </p:ext>
    </p:extLst>
  </p:cSld>
  <p:clrMapOvr>
    <a:masterClrMapping/>
  </p:clrMapOvr>
  <p:transition spd="slow">
    <p:push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روش تحقیق مناسب </a:t>
            </a:r>
            <a:endParaRPr lang="en-US" dirty="0"/>
          </a:p>
        </p:txBody>
      </p:sp>
      <p:sp>
        <p:nvSpPr>
          <p:cNvPr id="3" name="Content Placeholder 2"/>
          <p:cNvSpPr>
            <a:spLocks noGrp="1"/>
          </p:cNvSpPr>
          <p:nvPr>
            <p:ph idx="1"/>
          </p:nvPr>
        </p:nvSpPr>
        <p:spPr/>
        <p:txBody>
          <a:bodyPr>
            <a:normAutofit/>
          </a:bodyPr>
          <a:lstStyle/>
          <a:p>
            <a:pPr algn="r" rtl="1"/>
            <a:r>
              <a:rPr lang="fa-IR" sz="2400" b="1" dirty="0"/>
              <a:t>روش به معنی در پیش گرفتن راهی و یا معین کردن مراحلی است که برای رسیدن به هدف مشخص، دنبال می شود. </a:t>
            </a:r>
          </a:p>
          <a:p>
            <a:pPr algn="r" rtl="1"/>
            <a:r>
              <a:rPr lang="fa-IR" sz="2400" b="1" dirty="0"/>
              <a:t>لازمه انتخاب روش مناسب دانش است و  این انتخاب ناشی از تسلط فرد بر روش ها ، نوع برخورد با مسئله یا موضوع تحقیق و حوزه مورد بررسی است.</a:t>
            </a:r>
          </a:p>
          <a:p>
            <a:pPr algn="r" rtl="1"/>
            <a:endParaRPr lang="en-US" dirty="0"/>
          </a:p>
        </p:txBody>
      </p:sp>
    </p:spTree>
    <p:extLst>
      <p:ext uri="{BB962C8B-B14F-4D97-AF65-F5344CB8AC3E}">
        <p14:creationId xmlns:p14="http://schemas.microsoft.com/office/powerpoint/2010/main" val="3659987217"/>
      </p:ext>
    </p:extLst>
  </p:cSld>
  <p:clrMapOvr>
    <a:masterClrMapping/>
  </p:clrMapOvr>
  <p:transition spd="slow">
    <p:push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a:t>روش تحقیق در اقتصاد</a:t>
            </a:r>
            <a:endParaRPr lang="en-US" dirty="0"/>
          </a:p>
        </p:txBody>
      </p:sp>
      <p:sp>
        <p:nvSpPr>
          <p:cNvPr id="3" name="Content Placeholder 2"/>
          <p:cNvSpPr>
            <a:spLocks noGrp="1"/>
          </p:cNvSpPr>
          <p:nvPr>
            <p:ph idx="1"/>
          </p:nvPr>
        </p:nvSpPr>
        <p:spPr>
          <a:xfrm>
            <a:off x="818712" y="2222287"/>
            <a:ext cx="10554574" cy="3655999"/>
          </a:xfrm>
        </p:spPr>
        <p:txBody>
          <a:bodyPr>
            <a:normAutofit/>
          </a:bodyPr>
          <a:lstStyle/>
          <a:p>
            <a:pPr algn="r" rtl="1"/>
            <a:r>
              <a:rPr lang="fa-IR" sz="2400" b="1" dirty="0"/>
              <a:t>تعریف علم اقتصاد </a:t>
            </a:r>
          </a:p>
          <a:p>
            <a:pPr algn="r" rtl="1"/>
            <a:r>
              <a:rPr lang="fa-IR" sz="2400" b="1" dirty="0"/>
              <a:t>پدیده های اقتصادی </a:t>
            </a:r>
          </a:p>
          <a:p>
            <a:pPr algn="r" rtl="1"/>
            <a:r>
              <a:rPr lang="fa-IR" sz="2400" b="1" dirty="0"/>
              <a:t>تفاوت علم اقتصاد یا سایر علوم </a:t>
            </a:r>
          </a:p>
          <a:p>
            <a:pPr algn="r" rtl="1"/>
            <a:r>
              <a:rPr lang="fa-IR" sz="2400" b="1" dirty="0"/>
              <a:t>ترکیب روش های تحقیق مختلف در تحقیقات اقتصادی </a:t>
            </a:r>
            <a:endParaRPr lang="en-US" sz="2400" b="1" dirty="0"/>
          </a:p>
        </p:txBody>
      </p:sp>
    </p:spTree>
    <p:extLst>
      <p:ext uri="{BB962C8B-B14F-4D97-AF65-F5344CB8AC3E}">
        <p14:creationId xmlns:p14="http://schemas.microsoft.com/office/powerpoint/2010/main" val="1700580554"/>
      </p:ext>
    </p:extLst>
  </p:cSld>
  <p:clrMapOvr>
    <a:masterClrMapping/>
  </p:clrMapOvr>
  <p:transition spd="slow">
    <p:push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a:t>انواع تحقیقات </a:t>
            </a:r>
            <a:endParaRPr lang="en-US" dirty="0"/>
          </a:p>
        </p:txBody>
      </p:sp>
      <p:sp>
        <p:nvSpPr>
          <p:cNvPr id="3" name="Content Placeholder 2"/>
          <p:cNvSpPr>
            <a:spLocks noGrp="1"/>
          </p:cNvSpPr>
          <p:nvPr>
            <p:ph idx="1"/>
          </p:nvPr>
        </p:nvSpPr>
        <p:spPr/>
        <p:txBody>
          <a:bodyPr>
            <a:normAutofit/>
          </a:bodyPr>
          <a:lstStyle/>
          <a:p>
            <a:pPr algn="r" rtl="1"/>
            <a:r>
              <a:rPr lang="fa-IR" sz="2400" b="1" dirty="0"/>
              <a:t>ﻫﺮ ﺗﺤﻘﯿﻖ را ﺑﺮ اﺳﺎس ﻫﺪف ﯾﺎ ﻗﺼﺪي ﮐﻪ دﻧﺒﺎل ﻣﯽ ﮐﻨﺪ ﻣﯽ ﺗﻮان ﺑﻪ ﺳﻪ دﺳﺘﻪ زﯾﺮ ﺗﻘﺴﯿﻢ ﻧﻤﻮد: </a:t>
            </a:r>
          </a:p>
          <a:p>
            <a:pPr algn="r" rtl="1"/>
            <a:r>
              <a:rPr lang="fa-IR" sz="2400" b="1" dirty="0"/>
              <a:t> ﺗﺤﻘﯿﻖ ﻫﺎي ﺑﻨﯿﺎدي   </a:t>
            </a:r>
            <a:r>
              <a:rPr lang="en-US" sz="2400" b="1" dirty="0"/>
              <a:t>Basic or Fundamental Research</a:t>
            </a:r>
            <a:r>
              <a:rPr lang="fa-IR" sz="2400" b="1" dirty="0"/>
              <a:t> </a:t>
            </a:r>
            <a:r>
              <a:rPr lang="en-US" sz="2400" b="1" dirty="0"/>
              <a:t>- </a:t>
            </a:r>
            <a:endParaRPr lang="fa-IR" sz="2400" b="1" dirty="0"/>
          </a:p>
          <a:p>
            <a:pPr algn="r" rtl="1"/>
            <a:r>
              <a:rPr lang="fa-IR" sz="2400" b="1" dirty="0"/>
              <a:t>ﺗﺤﻘﯿﻖ ﻫﺎي ﺗﻮﺳﻌﻪ اي   </a:t>
            </a:r>
            <a:r>
              <a:rPr lang="en-US" sz="2400" b="1" dirty="0"/>
              <a:t>Developmental Research</a:t>
            </a:r>
            <a:r>
              <a:rPr lang="fa-IR" sz="2400" b="1" dirty="0"/>
              <a:t> </a:t>
            </a:r>
            <a:r>
              <a:rPr lang="en-US" sz="2400" b="1" dirty="0"/>
              <a:t> </a:t>
            </a:r>
            <a:endParaRPr lang="fa-IR" sz="2400" b="1" dirty="0"/>
          </a:p>
          <a:p>
            <a:pPr algn="r" rtl="1"/>
            <a:r>
              <a:rPr lang="fa-IR" sz="2400" b="1" dirty="0"/>
              <a:t>ﺗﺤﻘﯿﻖ ﻫﺎي ﮐﺎرﺑﺮدي </a:t>
            </a:r>
            <a:r>
              <a:rPr lang="en-US" sz="2400" b="1" dirty="0"/>
              <a:t>Applied Research</a:t>
            </a:r>
          </a:p>
        </p:txBody>
      </p:sp>
    </p:spTree>
    <p:extLst>
      <p:ext uri="{BB962C8B-B14F-4D97-AF65-F5344CB8AC3E}">
        <p14:creationId xmlns:p14="http://schemas.microsoft.com/office/powerpoint/2010/main" val="759460595"/>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ﺗﺤﻘﯿﻖ های بنیادی </a:t>
            </a:r>
            <a:endParaRPr lang="en-US" dirty="0"/>
          </a:p>
        </p:txBody>
      </p:sp>
      <p:sp>
        <p:nvSpPr>
          <p:cNvPr id="3" name="Content Placeholder 2"/>
          <p:cNvSpPr>
            <a:spLocks noGrp="1"/>
          </p:cNvSpPr>
          <p:nvPr>
            <p:ph idx="1"/>
          </p:nvPr>
        </p:nvSpPr>
        <p:spPr>
          <a:xfrm>
            <a:off x="827424" y="2222287"/>
            <a:ext cx="10554574" cy="3636511"/>
          </a:xfrm>
        </p:spPr>
        <p:txBody>
          <a:bodyPr>
            <a:normAutofit fontScale="92500" lnSpcReduction="10000"/>
          </a:bodyPr>
          <a:lstStyle/>
          <a:p>
            <a:pPr marL="0" indent="0" algn="r" rtl="1">
              <a:buNone/>
            </a:pPr>
            <a:r>
              <a:rPr lang="fa-IR" dirty="0"/>
              <a:t>  </a:t>
            </a:r>
          </a:p>
          <a:p>
            <a:pPr marL="0" indent="0" algn="r" rtl="1">
              <a:buNone/>
            </a:pPr>
            <a:r>
              <a:rPr lang="fa-IR" dirty="0"/>
              <a:t> </a:t>
            </a:r>
            <a:r>
              <a:rPr lang="fa-IR" sz="2000" b="1" dirty="0"/>
              <a:t>ﭘﮋوﻫﺸﯽ ﻣﺤﺾ ﻣﯽﺑﺎﺷﺪ ﮐﻪ ﻋﻤﺪﺗﺎً ﻓﺎﻗﺪ ﻧﺘﯿﺠﻪ ﻋﻤﻠﯽ ﻓﻮري اﺳﺖ</a:t>
            </a:r>
          </a:p>
          <a:p>
            <a:pPr marL="0" indent="0" algn="r" rtl="1">
              <a:buNone/>
            </a:pPr>
            <a:r>
              <a:rPr lang="fa-IR" sz="2000" b="1" dirty="0"/>
              <a:t>ﺗﺤﻘﯿﻘﺎت ﺑﻨﯿﺎدي در ﺟﻬﺖ ﮔﺴﺘﺮش ﻣﺮزﻫﺎي داﻧﺶ ﺑﻮده و ﺑﺪون  در ﻧﻈﺮ ﮔﺮﻓﺘﻦ اﺳﺘﻔﺎده ﻋﻤﻠﯽ ﺧﺎص اﻧﺠﺎم ﻣﯽﭘﺬﯾﺮﻧﺪ.  </a:t>
            </a:r>
          </a:p>
          <a:p>
            <a:pPr marL="0" indent="0" algn="r" rtl="1">
              <a:buNone/>
            </a:pPr>
            <a:r>
              <a:rPr lang="fa-IR" sz="2000" b="1" dirty="0"/>
              <a:t>ﻫﺪف ﺗﺤﻘﯿﻘﻬﺎي ﺑﻨﯿﺎدي،</a:t>
            </a:r>
          </a:p>
          <a:p>
            <a:pPr algn="r" rtl="1">
              <a:buFont typeface="Wingdings" panose="05000000000000000000" pitchFamily="2" charset="2"/>
              <a:buChar char="v"/>
            </a:pPr>
            <a:r>
              <a:rPr lang="fa-IR" sz="2000" b="1" dirty="0"/>
              <a:t> ﺗﻮﻟﯿﺪ داﻧﺶ ﺟﺪﯾﺪ و ﺑﺮرﺳﯽ ﻧﻈﺮﯾﻪ ها</a:t>
            </a:r>
          </a:p>
          <a:p>
            <a:pPr algn="r" rtl="1">
              <a:buFont typeface="Wingdings" panose="05000000000000000000" pitchFamily="2" charset="2"/>
              <a:buChar char="v"/>
            </a:pPr>
            <a:r>
              <a:rPr lang="fa-IR" sz="2000" b="1" dirty="0"/>
              <a:t> ﺗﺤﻮل ﺗﺎرﯾﺦ ﻋﻠﻢ، اراﺋﻪ و آزﻣﻮن ﻓﺮﺿﯿﻪ ﻫﺎ </a:t>
            </a:r>
          </a:p>
          <a:p>
            <a:pPr algn="r" rtl="1">
              <a:buFont typeface="Wingdings" panose="05000000000000000000" pitchFamily="2" charset="2"/>
              <a:buChar char="v"/>
            </a:pPr>
            <a:r>
              <a:rPr lang="fa-IR" sz="2000" b="1" dirty="0"/>
              <a:t> ﺗﺒﯿﯿﻦ رواﺑﻂ و ﭘﺪﯾﺪه  ﻫﺎ و ﻧﻈﺮﯾﻪ ﭘﺮدازي اﺳﺖ.</a:t>
            </a:r>
          </a:p>
          <a:p>
            <a:pPr marL="0" indent="0" algn="r" rtl="1">
              <a:buNone/>
            </a:pPr>
            <a:r>
              <a:rPr lang="fa-IR" sz="2000" b="1" dirty="0"/>
              <a:t> ﻣﺜﺎل: ﻃﺮاﺣﯽ ﺗﺌﻮري ﻣﺪﯾﺮﯾﺖ داﻧﺶ/ وﯾﺎ اﮐﺜﺮ ﻣﺴﺎﺋﻞ ﻣﻄﺮح ﺷﺪه در ﺣﻮزه ﻓﻠﺴﻔﻪ و رﯾﺎﺿﯿﺎت    </a:t>
            </a:r>
          </a:p>
          <a:p>
            <a:endParaRPr lang="en-US" dirty="0"/>
          </a:p>
        </p:txBody>
      </p:sp>
    </p:spTree>
    <p:extLst>
      <p:ext uri="{BB962C8B-B14F-4D97-AF65-F5344CB8AC3E}">
        <p14:creationId xmlns:p14="http://schemas.microsoft.com/office/powerpoint/2010/main" val="3480904575"/>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wipe(down)">
                                      <p:cBhvr>
                                        <p:cTn id="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تحقیقات توسعه ای</a:t>
            </a:r>
            <a:endParaRPr lang="en-US" dirty="0"/>
          </a:p>
        </p:txBody>
      </p:sp>
      <p:sp>
        <p:nvSpPr>
          <p:cNvPr id="3" name="Content Placeholder 2"/>
          <p:cNvSpPr>
            <a:spLocks noGrp="1"/>
          </p:cNvSpPr>
          <p:nvPr>
            <p:ph idx="1"/>
          </p:nvPr>
        </p:nvSpPr>
        <p:spPr>
          <a:xfrm>
            <a:off x="818712" y="2222287"/>
            <a:ext cx="10554574" cy="4047884"/>
          </a:xfrm>
        </p:spPr>
        <p:txBody>
          <a:bodyPr>
            <a:normAutofit/>
          </a:bodyPr>
          <a:lstStyle/>
          <a:p>
            <a:pPr algn="r" rtl="1"/>
            <a:r>
              <a:rPr lang="fa-IR" dirty="0"/>
              <a:t> </a:t>
            </a:r>
            <a:r>
              <a:rPr lang="fa-IR" sz="2400" b="1" dirty="0"/>
              <a:t>ﺑﮑﺎرﮔﯿﺮي روش ﻋﻠﻤﯽ ﺑﺮاي ﺣﻞ ﻣﺴﺎﺋﻞ  در ﯾﮏ ﻣﻮﻗﻌﯿﺖ ﻣﮑﺎﻧﯽ و زﻣﺎﻧﯽ ﺧﺎص اﺳﺖ. </a:t>
            </a:r>
          </a:p>
          <a:p>
            <a:pPr algn="r" rtl="1"/>
            <a:r>
              <a:rPr lang="fa-IR" sz="2400" b="1" dirty="0"/>
              <a:t>راهﺣﻞﻫﺎي اراﺋﻪ ﺷﺪه در  اﯾﻦ ﭘﮋوﻫﺶ ﺻﺮﻓﺎً ﮐﺎرﺑﺮد ﻣﺤﻠﯽ و ﺑﺮاي ﻣﻮرد ﺧﺎص ﭘﮋوﻫﺶ دارد.  ﻫﺪف ﺗﺤﻘﯿﻘﻬﺎي ﺗﻮﺳﻌﻪ اي ﺗﺸﺨﯿﺺ ﻣﻨﺎﺳﺐ ﺑﻮدن ﯾﮏ داﻧﺶ، روش، ارزش و... ﺑﺮاي ﻫﺪﻓﯽ ﺧﺎص و ﯾﺎ ﺗﻬﯿﻪ و ﺗﺪوﯾﻦ ﺑﺮﻧﺎﻣﻪ ﻫﺎ، ﻃﺮح ﻫﺎ و  ﭘﺮوژه ﻫﺎي ﺗﻮﺳﻌﻪ داﻧﺶ اﺳﺖ. </a:t>
            </a:r>
          </a:p>
          <a:p>
            <a:pPr algn="r" rtl="1"/>
            <a:r>
              <a:rPr lang="fa-IR" sz="2400" b="1" dirty="0"/>
              <a:t>ﻣﺜﺎل: بهینه سازی روش های ساخت مسکن برای فقر،  روش های کاهش آسیب های اجتماعی قطع یارانه ها  </a:t>
            </a:r>
            <a:endParaRPr lang="en-US" sz="2400" b="1" dirty="0"/>
          </a:p>
        </p:txBody>
      </p:sp>
    </p:spTree>
    <p:extLst>
      <p:ext uri="{BB962C8B-B14F-4D97-AF65-F5344CB8AC3E}">
        <p14:creationId xmlns:p14="http://schemas.microsoft.com/office/powerpoint/2010/main" val="3206568262"/>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a:t>تحقیقات کاربردی </a:t>
            </a:r>
            <a:endParaRPr lang="en-US" dirty="0"/>
          </a:p>
        </p:txBody>
      </p:sp>
      <p:sp>
        <p:nvSpPr>
          <p:cNvPr id="3" name="Content Placeholder 2"/>
          <p:cNvSpPr>
            <a:spLocks noGrp="1"/>
          </p:cNvSpPr>
          <p:nvPr>
            <p:ph idx="1"/>
          </p:nvPr>
        </p:nvSpPr>
        <p:spPr/>
        <p:txBody>
          <a:bodyPr>
            <a:normAutofit/>
          </a:bodyPr>
          <a:lstStyle/>
          <a:p>
            <a:pPr algn="r" rtl="1"/>
            <a:r>
              <a:rPr lang="fa-IR" sz="2400" b="1" dirty="0"/>
              <a:t>ﺗﺤﻘﯿﻘﯽ اﺳﺖ ﮐﻪ ﺑﻪ ﻣﻨﻈﻮر ﺣﻞ ﻣﺸﮑﻞ ﯾﺎ ﻣﺴﺌﻠﻪ ﺧﺎص ﻋﻠﻤﯽ ﯾﺎ اﺟﺘﻤﺎﻋﯽ اﻧﺠﺎم ﻣﯽ ﮔﯿﺮد.</a:t>
            </a:r>
          </a:p>
          <a:p>
            <a:pPr algn="r" rtl="1"/>
            <a:r>
              <a:rPr lang="fa-IR" sz="2400" b="1" dirty="0"/>
              <a:t> ﺗﺤﻘﯿﻖ ﮐﺎرﺑﺮدي ﺑﺎﯾﺪ ﺑﻪ ﺻﻮرت روﺷﻦ و  ﻣﺸﺨﺺ در ﮐﺎرﮔﺎه ﯾﺎ ﮐﺎرﺧﺎﻧﻪ ﯾﺎ ﺟﺎﻣﻌﻪ ﻣﻮرد اﺳﺘﻔﺎده ﻗﺮار ﮔﯿﺮد.  ﻫﺪف این نوع تحقیق، ﮐﺎرﺑﺮد ﻋﻤﻠﯽ داﻧﺶ در زﻧﺪﮔﯽ ﻓﺮدي و اﺟﺘﻤﺎﻋﯽ و   ﯾﺎ در ﯾﮏ ﺳﺎزﻣﺎن ﺧﺎص اﺳﺖ. </a:t>
            </a:r>
          </a:p>
          <a:p>
            <a:pPr algn="r" rtl="1"/>
            <a:r>
              <a:rPr lang="fa-IR" sz="2400" b="1" dirty="0"/>
              <a:t> ﻣﺜﺎل:  شناسایی عوامل موثر بر پس انداز در ایران، کاربرد شیوه های مدیریت دانش در بانک سپه</a:t>
            </a:r>
          </a:p>
          <a:p>
            <a:endParaRPr lang="en-US" sz="2400" b="1" dirty="0"/>
          </a:p>
        </p:txBody>
      </p:sp>
    </p:spTree>
    <p:extLst>
      <p:ext uri="{BB962C8B-B14F-4D97-AF65-F5344CB8AC3E}">
        <p14:creationId xmlns:p14="http://schemas.microsoft.com/office/powerpoint/2010/main" val="9255244"/>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انواع تحقیق بر حسب نوع داده ها  </a:t>
            </a:r>
            <a:endParaRPr lang="en-US" dirty="0"/>
          </a:p>
        </p:txBody>
      </p:sp>
      <p:sp>
        <p:nvSpPr>
          <p:cNvPr id="3" name="Content Placeholder 2"/>
          <p:cNvSpPr>
            <a:spLocks noGrp="1"/>
          </p:cNvSpPr>
          <p:nvPr>
            <p:ph idx="1"/>
          </p:nvPr>
        </p:nvSpPr>
        <p:spPr>
          <a:solidFill>
            <a:schemeClr val="accent1">
              <a:lumMod val="40000"/>
              <a:lumOff val="60000"/>
            </a:schemeClr>
          </a:solidFill>
        </p:spPr>
        <p:txBody>
          <a:bodyPr/>
          <a:lstStyle/>
          <a:p>
            <a:pPr algn="r" rtl="1"/>
            <a:r>
              <a:rPr lang="fa-IR" b="1" dirty="0"/>
              <a:t>ﺗﺤﻘﯿﻖ ﻫﺎ را ﺑﺮ ﺣﺴﺐ روش و ﻧﺤﻮه ﮔﺮد آوري داده ﻫﺎ ﯾﺎ ﻃﺮح ﮐﻠﯽ ﺗﺤﻘﯿﻖ ﺑﻪ دﺳﺘﻪ ﻫﺎي ﻣﺨﺘﻠﻔﯽ ﺗﻘﺴﯿﻢ ﺑﻨﺪي ﻣﯽ ﮐﻨﻨﺪ ﮐﻪ ﻣﻬﻤﺘﺮﯾﻦ آﻧﻬﺎ ﻋﺒﺎرﺗﻨﺪ از:</a:t>
            </a:r>
          </a:p>
          <a:p>
            <a:pPr algn="r" rtl="1"/>
            <a:endParaRPr lang="fa-IR" b="1" dirty="0"/>
          </a:p>
          <a:p>
            <a:pPr algn="r" rtl="1"/>
            <a:r>
              <a:rPr lang="fa-IR" b="1" dirty="0"/>
              <a:t>ﺗﺤﻘﯿﻖ ﻫﺎي ﮐﻤﯽ   </a:t>
            </a:r>
            <a:r>
              <a:rPr lang="en-US" b="1" dirty="0"/>
              <a:t>Quantitative Research</a:t>
            </a:r>
            <a:r>
              <a:rPr lang="fa-IR" b="1" dirty="0"/>
              <a:t> </a:t>
            </a:r>
            <a:r>
              <a:rPr lang="en-US" b="1" dirty="0"/>
              <a:t> </a:t>
            </a:r>
            <a:r>
              <a:rPr lang="fa-IR" b="1" dirty="0"/>
              <a:t> </a:t>
            </a:r>
            <a:r>
              <a:rPr lang="en-US" b="1" dirty="0"/>
              <a:t> </a:t>
            </a:r>
            <a:r>
              <a:rPr lang="fa-IR" b="1" dirty="0"/>
              <a:t> </a:t>
            </a:r>
          </a:p>
          <a:p>
            <a:pPr algn="r" rtl="1"/>
            <a:r>
              <a:rPr lang="fa-IR" b="1" dirty="0"/>
              <a:t>ﺗﺤﻘﯿﻖ ﻫﺎي ﮐﯿﻔﯽ   </a:t>
            </a:r>
            <a:r>
              <a:rPr lang="en-US" b="1" dirty="0"/>
              <a:t>Qualitative </a:t>
            </a:r>
            <a:r>
              <a:rPr lang="fa-IR" b="1" dirty="0"/>
              <a:t> </a:t>
            </a:r>
          </a:p>
          <a:p>
            <a:pPr algn="r" rtl="1"/>
            <a:endParaRPr lang="en-US" b="1" dirty="0"/>
          </a:p>
        </p:txBody>
      </p:sp>
    </p:spTree>
    <p:extLst>
      <p:ext uri="{BB962C8B-B14F-4D97-AF65-F5344CB8AC3E}">
        <p14:creationId xmlns:p14="http://schemas.microsoft.com/office/powerpoint/2010/main" val="3677316055"/>
      </p:ext>
    </p:extLst>
  </p:cSld>
  <p:clrMapOvr>
    <a:masterClrMapping/>
  </p:clrMapOvr>
  <p:transition spd="slow">
    <p:push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داده های کمی </a:t>
            </a:r>
            <a:endParaRPr lang="en-US" dirty="0"/>
          </a:p>
        </p:txBody>
      </p:sp>
      <p:sp>
        <p:nvSpPr>
          <p:cNvPr id="3" name="Content Placeholder 2"/>
          <p:cNvSpPr>
            <a:spLocks noGrp="1"/>
          </p:cNvSpPr>
          <p:nvPr>
            <p:ph idx="1"/>
          </p:nvPr>
        </p:nvSpPr>
        <p:spPr/>
        <p:txBody>
          <a:bodyPr/>
          <a:lstStyle/>
          <a:p>
            <a:pPr algn="r" rtl="1"/>
            <a:r>
              <a:rPr lang="fa-IR" b="1" dirty="0">
                <a:solidFill>
                  <a:srgbClr val="FF0000"/>
                </a:solidFill>
              </a:rPr>
              <a:t>دادهﻫﺎي ﻣﻮرد اﺳﺘﻔﺎده در اﯾﻦ ﺗﺤﻘﯿﻘﺎت، ﮐﻤﯽ ﺑﻮده و ﻣﻘﯿﺎس اﻧﺪازهﮔﯿﺮي راﯾﺞ ﺑﺮاي آنﻫﺎ وﺟﻮد دارد   </a:t>
            </a:r>
          </a:p>
          <a:p>
            <a:pPr algn="r" rtl="1"/>
            <a:r>
              <a:rPr lang="fa-IR" b="1" dirty="0"/>
              <a:t>  رواج ﺗﺤﻘﯿﻘﺎت ﮐﻤ ﯽ در ﻋﻠﻮم اﺟﺘﻤﺎﻋﯽ رﯾﺸﻪ در ﻣﮑﺘﺐ اﺛﺒﺎت ﮔﺮاﯾﯽ  ﭘﻮزﯾﺘﯿﻮﯾﺴﻢ  دارد. </a:t>
            </a:r>
          </a:p>
          <a:p>
            <a:pPr algn="r" rtl="1"/>
            <a:r>
              <a:rPr lang="fa-IR" b="1" dirty="0"/>
              <a:t>ﺻﺎﺣﺒﻨﻈﺮان اﯾﻦ روش ﻋﻼﻗﻤﻨﺪ ﺑﻪ ﺗﺒﺪﯾﻞ اﻃﻼﻋﺎت  ﺗﺤﻘﯿﻖ ﺑﻪ ﺻﻮرت ﻧﻤﺎدﻫﺎي رﯾﺎﺿﯽ ﺑﺮاي اﺳﺘﻔﺎده از ﻗﺎﺑﻠﯿﺖ آﻣﺎر و رﯾﺎﺿﯽ  ﺑﺮاي ﺗﻮﺻﯿﻒ و ﺗﺤﻠﯿﻞ ﭘﺪﯾﺪهﻫﺎي اﺟﺘﻤﺎﻋﯽ ﻣﯽﺑﺎﺷﻨﺪ.  </a:t>
            </a:r>
          </a:p>
          <a:p>
            <a:pPr marL="0" indent="0" algn="r" rtl="1">
              <a:buNone/>
            </a:pPr>
            <a:endParaRPr lang="en-US" b="1" dirty="0"/>
          </a:p>
        </p:txBody>
      </p:sp>
    </p:spTree>
    <p:extLst>
      <p:ext uri="{BB962C8B-B14F-4D97-AF65-F5344CB8AC3E}">
        <p14:creationId xmlns:p14="http://schemas.microsoft.com/office/powerpoint/2010/main" val="2897727413"/>
      </p:ext>
    </p:extLst>
  </p:cSld>
  <p:clrMapOvr>
    <a:masterClrMapping/>
  </p:clrMapOvr>
  <p:transition spd="slow">
    <p:push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انواع آمارهای کمی در اقتصاد</a:t>
            </a:r>
            <a:endParaRPr lang="en-US" dirty="0"/>
          </a:p>
        </p:txBody>
      </p:sp>
      <p:sp>
        <p:nvSpPr>
          <p:cNvPr id="3" name="Content Placeholder 2"/>
          <p:cNvSpPr>
            <a:spLocks noGrp="1"/>
          </p:cNvSpPr>
          <p:nvPr>
            <p:ph idx="1"/>
          </p:nvPr>
        </p:nvSpPr>
        <p:spPr/>
        <p:txBody>
          <a:bodyPr/>
          <a:lstStyle/>
          <a:p>
            <a:pPr algn="r" rtl="1"/>
            <a:r>
              <a:rPr lang="fa-IR" sz="2400" b="1" dirty="0"/>
              <a:t>1- آمار کلان </a:t>
            </a:r>
          </a:p>
          <a:p>
            <a:pPr algn="r" rtl="1"/>
            <a:r>
              <a:rPr lang="fa-IR" sz="2400" b="1" dirty="0"/>
              <a:t>2- آمار خرد</a:t>
            </a:r>
            <a:endParaRPr lang="en-US" sz="2400" b="1" dirty="0"/>
          </a:p>
        </p:txBody>
      </p:sp>
    </p:spTree>
    <p:extLst>
      <p:ext uri="{BB962C8B-B14F-4D97-AF65-F5344CB8AC3E}">
        <p14:creationId xmlns:p14="http://schemas.microsoft.com/office/powerpoint/2010/main" val="1946653258"/>
      </p:ext>
    </p:extLst>
  </p:cSld>
  <p:clrMapOvr>
    <a:masterClrMapping/>
  </p:clrMapOvr>
  <p:transition spd="slow">
    <p:push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داده های کیفی</a:t>
            </a:r>
            <a:endParaRPr lang="en-US" dirty="0"/>
          </a:p>
        </p:txBody>
      </p:sp>
      <p:sp>
        <p:nvSpPr>
          <p:cNvPr id="3" name="Content Placeholder 2"/>
          <p:cNvSpPr>
            <a:spLocks noGrp="1"/>
          </p:cNvSpPr>
          <p:nvPr>
            <p:ph idx="1"/>
          </p:nvPr>
        </p:nvSpPr>
        <p:spPr>
          <a:xfrm>
            <a:off x="818712" y="2222287"/>
            <a:ext cx="10554574" cy="4344768"/>
          </a:xfrm>
        </p:spPr>
        <p:txBody>
          <a:bodyPr>
            <a:normAutofit/>
          </a:bodyPr>
          <a:lstStyle/>
          <a:p>
            <a:pPr algn="r" rtl="1">
              <a:buFont typeface="Wingdings" panose="05000000000000000000" pitchFamily="2" charset="2"/>
              <a:buChar char="§"/>
            </a:pPr>
            <a:r>
              <a:rPr lang="fa-IR" b="1" dirty="0"/>
              <a:t>تحقیق ﮐﯿﻔﯽ ﻋﻤﺪﺗﺎً ﺑﻪ ﺻﻮرت ﺗﻮﺻﯿﻔﯽ ﻣﯽﺑﺎﺷﺪ ﮐﻪ در آن ﻣﺤﻘﻖ ﺑﻪ ﻓﺮآﯾﻨﺪ ﻣﻌﻨﯽ و درك ﺣﺎﺻﻞ از واژﮔﺎن، اطلاعات و ﺗﺼﺎوﯾﺮ ﺗﻤﺎﯾﻞ دارد. </a:t>
            </a:r>
          </a:p>
          <a:p>
            <a:pPr algn="r" rtl="1">
              <a:buFont typeface="Wingdings" panose="05000000000000000000" pitchFamily="2" charset="2"/>
              <a:buChar char="§"/>
            </a:pPr>
            <a:r>
              <a:rPr lang="fa-IR" b="1" dirty="0"/>
              <a:t> ﺗﺤﻘﯿﻖ ﮐﯿﻔﯽ ﯾﮏ ﺗﺤﻘﯿﻖ ﺗﻔﺴﯿﺮي و ﻣﺒﺘﻨﯽ ﺑﺮ روشﺷﻨﺎﺳﯽ ﺗﻔﺴﯿﺮي ﻣﯽﺑﺎﺷﺪ. </a:t>
            </a:r>
          </a:p>
          <a:p>
            <a:pPr algn="r" rtl="1">
              <a:buFont typeface="Wingdings" panose="05000000000000000000" pitchFamily="2" charset="2"/>
              <a:buChar char="§"/>
            </a:pPr>
            <a:r>
              <a:rPr lang="fa-IR" b="1" dirty="0"/>
              <a:t>  ﻋﻠﺖ اﺻﻠﯽ ﺑﻮﺟﻮد آﻣﺪن اﯾﻦ ﺗﺤﻘﯿﻖ، اﻋﺘﻘﺎد ﻃﺮﻓﺪاران ﺗﺤﻘﯿﻖ ﮐﯿﻔﯽ ﺑﻪ ﺿﻌﻒ روشﻫﺎي   اﺛﺒﺎﺗﯽ  در ﺑﺮرﺳﯽ ﭘﺪﯾﺪهﻫﺎي اﺟﺘﻤﺎﻋﯽ از یک سو و فقدان داده های کمی در بسیاری از موارد است. </a:t>
            </a:r>
          </a:p>
          <a:p>
            <a:pPr algn="r" rtl="1">
              <a:buFont typeface="Wingdings" panose="05000000000000000000" pitchFamily="2" charset="2"/>
              <a:buChar char="§"/>
            </a:pPr>
            <a:r>
              <a:rPr lang="fa-IR" b="1" dirty="0"/>
              <a:t> اﯾﻦ روش ﻋﻤﺪﺗﺎً از ﺗﮑﻨﯿﮏﻫﺎي ﻣﺸﺎﻫﺪه در ﻣﻘﺎم ﻧﺎﻇﺮ و ﻣﺸﺎﻫﺪه ﻣﺸﺎرﮐﺘﯽ، ﻣﺼﺎﺣﺒﻪﻫﺎ و ﺑﺮرﺳﯽ اﺳﻨﺎد و ﻣﺪارك و ﻫﻤﯿﻦ ﻃﻮر ﺗﺤﻠﯿﻞ ﻣﺤﺘﻮا، ﺗﺤﻠﯿﻞ ﮔﻔﺘﻤﺎن  اﺳﺘﻔﺎده ﻣﯽﺷﻮد.</a:t>
            </a:r>
          </a:p>
          <a:p>
            <a:pPr algn="r" rtl="1">
              <a:buFont typeface="Wingdings" panose="05000000000000000000" pitchFamily="2" charset="2"/>
              <a:buChar char="§"/>
            </a:pPr>
            <a:r>
              <a:rPr lang="fa-IR" b="1" dirty="0"/>
              <a:t> در روش ﮐﯿﻔﯽ، دادهﻫﺎ ﻧﻪ ﺑﻪ ﺻﻮرت اﻋﺪاد ﺑﻠﮑﻪ ﺑﻪ ﺷﮑﻞ ﺟﻤﻼت، ﻧﺸﺎﻧﻪﻫﺎ و ﻋﻼﯾﻢ، رﻧﮓﻫﺎ،  ﺣﺮﮐﺎت ﭼﻬﺮه و رﻓﺘﺎر اﻓﺮاد ﮔﺮدآوري ﻣﯽﺷﻮﻧﺪ.  </a:t>
            </a:r>
          </a:p>
          <a:p>
            <a:pPr>
              <a:buFont typeface="Wingdings" panose="05000000000000000000" pitchFamily="2" charset="2"/>
              <a:buChar char="§"/>
            </a:pPr>
            <a:endParaRPr lang="en-US" b="1" dirty="0"/>
          </a:p>
        </p:txBody>
      </p:sp>
    </p:spTree>
    <p:extLst>
      <p:ext uri="{BB962C8B-B14F-4D97-AF65-F5344CB8AC3E}">
        <p14:creationId xmlns:p14="http://schemas.microsoft.com/office/powerpoint/2010/main" val="347781630"/>
      </p:ext>
    </p:extLst>
  </p:cSld>
  <p:clrMapOvr>
    <a:masterClrMapping/>
  </p:clrMapOvr>
  <p:transition spd="slow">
    <p:push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مثال و نمونه از داده های کیفی</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097501087"/>
      </p:ext>
    </p:extLst>
  </p:cSld>
  <p:clrMapOvr>
    <a:masterClrMapping/>
  </p:clrMapOvr>
  <p:transition spd="slow">
    <p:push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انواع روش تحقیق </a:t>
            </a:r>
            <a:endParaRPr lang="en-US" dirty="0"/>
          </a:p>
        </p:txBody>
      </p:sp>
      <p:sp>
        <p:nvSpPr>
          <p:cNvPr id="3" name="Content Placeholder 2"/>
          <p:cNvSpPr>
            <a:spLocks noGrp="1"/>
          </p:cNvSpPr>
          <p:nvPr>
            <p:ph idx="1"/>
          </p:nvPr>
        </p:nvSpPr>
        <p:spPr/>
        <p:txBody>
          <a:bodyPr/>
          <a:lstStyle/>
          <a:p>
            <a:pPr algn="r" rtl="1"/>
            <a:r>
              <a:rPr lang="fa-IR" dirty="0"/>
              <a:t>1- </a:t>
            </a:r>
            <a:r>
              <a:rPr lang="fa-IR" b="1" dirty="0"/>
              <a:t>ﺗﺤﻘﯿﻖ ﺗﻮﺻﯿﻔﯽ   </a:t>
            </a:r>
            <a:r>
              <a:rPr lang="en-US" b="1" dirty="0"/>
              <a:t>Descriptive Research</a:t>
            </a:r>
            <a:r>
              <a:rPr lang="fa-IR" b="1" dirty="0"/>
              <a:t> </a:t>
            </a:r>
            <a:r>
              <a:rPr lang="en-US" b="1" dirty="0"/>
              <a:t>   </a:t>
            </a:r>
            <a:endParaRPr lang="fa-IR" b="1" dirty="0"/>
          </a:p>
          <a:p>
            <a:pPr algn="r" rtl="1"/>
            <a:r>
              <a:rPr lang="fa-IR" b="1" dirty="0"/>
              <a:t>ﺷﺎﻣﻞ ﻣﺠﻤﻮﻋﻪ روش ﻫﺎﯾﯽ اﺳﺖ ﮐﻪ ﻫﺪف آن ﻫﺎ ﺗﻮﺻﯿﻒ ﮐﺮدن ﺷﺮاﯾﻂ ﯾﺎ ﭘﺪﯾﺪه ﻫﺎي ﻣﻮرد ﺑﺮرﺳﯽ اﺳﺖ. اﺟﺮاي ﺗﺤﻘﯿﻖ  ﺗﻮﺻﯿﻔﯽ ﻣﯽ ﺗﻮاﻧﺪ ﺻﺮﻓﺎً ﺑﺮاي ﺷﻨﺎﺧﺖ ﺷﺮاﯾﻂ ﻣﻮﺟﻮد ﯾﺎ ﯾﺎري  دادن ﺑﻪ ﻓﺮاﯾﻨﺪ ﺗﺼﻤﯿﻢ ﮔﯿﺮي ﺑﺎﺷﺪ.   </a:t>
            </a:r>
          </a:p>
          <a:p>
            <a:pPr algn="r" rtl="1"/>
            <a:r>
              <a:rPr lang="fa-IR" b="1" dirty="0"/>
              <a:t>ﻣﻄﺎﻟﻌﻪ ﺗﻮﺻﯿﻔﯽ ﺑﺮاي ﺗﻌﯿﯿﻦ وﯾﮋﮔﯽ ﻫﺎي ﻣﺘﻐﯿﺮﻫﺎي ﯾﮏ ﻣﻮﻗﻌﯿﺖ ﺻﻮرت ﻣﯽ ﮔﯿﺮد. </a:t>
            </a:r>
          </a:p>
          <a:p>
            <a:pPr algn="r" rtl="1"/>
            <a:r>
              <a:rPr lang="fa-IR" b="1" dirty="0"/>
              <a:t>به طور مثال ...</a:t>
            </a:r>
            <a:endParaRPr lang="en-US" b="1" dirty="0"/>
          </a:p>
        </p:txBody>
      </p:sp>
    </p:spTree>
    <p:extLst>
      <p:ext uri="{BB962C8B-B14F-4D97-AF65-F5344CB8AC3E}">
        <p14:creationId xmlns:p14="http://schemas.microsoft.com/office/powerpoint/2010/main" val="1076078412"/>
      </p:ext>
    </p:extLst>
  </p:cSld>
  <p:clrMapOvr>
    <a:masterClrMapping/>
  </p:clrMapOvr>
  <p:transition spd="slow">
    <p:push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a:t>انواع روش تحقیق </a:t>
            </a:r>
            <a:endParaRPr lang="en-US" dirty="0"/>
          </a:p>
        </p:txBody>
      </p:sp>
      <p:sp>
        <p:nvSpPr>
          <p:cNvPr id="3" name="Content Placeholder 2"/>
          <p:cNvSpPr>
            <a:spLocks noGrp="1"/>
          </p:cNvSpPr>
          <p:nvPr>
            <p:ph idx="1"/>
          </p:nvPr>
        </p:nvSpPr>
        <p:spPr/>
        <p:txBody>
          <a:bodyPr/>
          <a:lstStyle/>
          <a:p>
            <a:pPr algn="r" rtl="1"/>
            <a:r>
              <a:rPr lang="fa-IR" dirty="0"/>
              <a:t>2- </a:t>
            </a:r>
            <a:r>
              <a:rPr lang="fa-IR" b="1" dirty="0"/>
              <a:t>ﺗﺤﻘﯿﻖ ﻫﻤﺒﺴﺘﮕﯽ </a:t>
            </a:r>
            <a:r>
              <a:rPr lang="en-US" b="1" dirty="0"/>
              <a:t>Correlational Research</a:t>
            </a:r>
            <a:r>
              <a:rPr lang="fa-IR" b="1" dirty="0"/>
              <a:t> </a:t>
            </a:r>
          </a:p>
          <a:p>
            <a:pPr algn="r" rtl="1"/>
            <a:r>
              <a:rPr lang="en-US" b="1" dirty="0"/>
              <a:t>   </a:t>
            </a:r>
            <a:r>
              <a:rPr lang="fa-IR" b="1" dirty="0"/>
              <a:t>در اﯾﻦ ﻧﻮع ﺗﺤﻘﯿﻘﺎت راﺑﻄﻪ ﻣﯿﺎن ﻣﺘﻐﯿﺮﻫﺎ ﺑﺮ اﺳﺎس ﻫﺪف ﭘﮋوﻫﺶ ﺗﺤﻠﯿﻞ ﻣﯽ ﮔﺮدد.  </a:t>
            </a:r>
          </a:p>
          <a:p>
            <a:pPr marL="0" indent="0" algn="r" rtl="1">
              <a:buNone/>
            </a:pPr>
            <a:r>
              <a:rPr lang="fa-IR" b="1" dirty="0"/>
              <a:t> ﺗﺤﻘﯿﻖ ﻫﻤﺒﺴﺘﮕﯽ ﺧﻮد ﺑﻪ ﺳﻪ دﺳﺘﻪ ﺗﻘﺴﯿﻢ ﻣﯽ ﺷﻮد: </a:t>
            </a:r>
          </a:p>
          <a:p>
            <a:pPr marL="0" indent="0" algn="r" rtl="1">
              <a:buNone/>
            </a:pPr>
            <a:r>
              <a:rPr lang="fa-IR" b="1" dirty="0"/>
              <a:t>اﻟﻒ)ﻫﻤﺒﺴﺘﮕﯽ دو ﻣﺘﻐﯿﺮي      </a:t>
            </a:r>
          </a:p>
          <a:p>
            <a:pPr marL="0" indent="0" algn="r" rtl="1">
              <a:buNone/>
            </a:pPr>
            <a:r>
              <a:rPr lang="fa-IR" b="1" dirty="0"/>
              <a:t>ب) ﺗﺤﻠﯿﻞ رﮔﺮﺳﯿﻮن</a:t>
            </a:r>
          </a:p>
          <a:p>
            <a:endParaRPr lang="en-US" b="1" dirty="0"/>
          </a:p>
        </p:txBody>
      </p:sp>
    </p:spTree>
    <p:extLst>
      <p:ext uri="{BB962C8B-B14F-4D97-AF65-F5344CB8AC3E}">
        <p14:creationId xmlns:p14="http://schemas.microsoft.com/office/powerpoint/2010/main" val="3538511117"/>
      </p:ext>
    </p:extLst>
  </p:cSld>
  <p:clrMapOvr>
    <a:masterClrMapping/>
  </p:clrMapOvr>
  <p:transition spd="slow">
    <p:push dir="r"/>
  </p:transition>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کار کلاسی :</a:t>
            </a:r>
            <a:endParaRPr lang="en-US" dirty="0"/>
          </a:p>
        </p:txBody>
      </p:sp>
      <p:sp>
        <p:nvSpPr>
          <p:cNvPr id="3" name="Content Placeholder 2"/>
          <p:cNvSpPr>
            <a:spLocks noGrp="1"/>
          </p:cNvSpPr>
          <p:nvPr>
            <p:ph idx="1"/>
          </p:nvPr>
        </p:nvSpPr>
        <p:spPr/>
        <p:txBody>
          <a:bodyPr/>
          <a:lstStyle/>
          <a:p>
            <a:pPr algn="r" rtl="1"/>
            <a:r>
              <a:rPr lang="fa-IR" dirty="0"/>
              <a:t>یک رگرسیون دو متغیره  و یک رگرسیون چند متغیره را توضیح دهید با ذکر مثال </a:t>
            </a:r>
          </a:p>
          <a:p>
            <a:pPr algn="r" rtl="1"/>
            <a:r>
              <a:rPr lang="fa-IR" dirty="0"/>
              <a:t>منظور از متغیرهای وابسته و مستقل چیست؟ </a:t>
            </a:r>
          </a:p>
          <a:p>
            <a:pPr algn="r" rtl="1"/>
            <a:r>
              <a:rPr lang="fa-IR" dirty="0"/>
              <a:t>در یک مقاله علمی و </a:t>
            </a:r>
          </a:p>
          <a:p>
            <a:pPr algn="r" rtl="1"/>
            <a:r>
              <a:rPr lang="fa-IR" dirty="0"/>
              <a:t>پژوهشی متغیرها چگونه شناسایی می شوند؟ </a:t>
            </a:r>
            <a:endParaRPr lang="en-US" dirty="0"/>
          </a:p>
        </p:txBody>
      </p:sp>
    </p:spTree>
    <p:extLst>
      <p:ext uri="{BB962C8B-B14F-4D97-AF65-F5344CB8AC3E}">
        <p14:creationId xmlns:p14="http://schemas.microsoft.com/office/powerpoint/2010/main" val="424762811"/>
      </p:ext>
    </p:extLst>
  </p:cSld>
  <p:clrMapOvr>
    <a:masterClrMapping/>
  </p:clrMapOvr>
  <p:transition spd="slow">
    <p:push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انواع روش تحقیق </a:t>
            </a:r>
            <a:endParaRPr lang="en-US" dirty="0"/>
          </a:p>
        </p:txBody>
      </p:sp>
      <p:sp>
        <p:nvSpPr>
          <p:cNvPr id="3" name="Content Placeholder 2"/>
          <p:cNvSpPr>
            <a:spLocks noGrp="1"/>
          </p:cNvSpPr>
          <p:nvPr>
            <p:ph idx="1"/>
          </p:nvPr>
        </p:nvSpPr>
        <p:spPr/>
        <p:txBody>
          <a:bodyPr/>
          <a:lstStyle/>
          <a:p>
            <a:pPr algn="r" rtl="1"/>
            <a:r>
              <a:rPr lang="fa-IR" dirty="0"/>
              <a:t>3- </a:t>
            </a:r>
            <a:r>
              <a:rPr lang="fa-IR" b="1" dirty="0"/>
              <a:t>ﺗﺤﻘﯿﻖ آزﻣﺎﯾﺸﯽ - ﺗﺠﺮﺑﯽ </a:t>
            </a:r>
            <a:r>
              <a:rPr lang="en-US" b="1" dirty="0"/>
              <a:t>Experimental Research</a:t>
            </a:r>
            <a:endParaRPr lang="fa-IR" b="1" dirty="0"/>
          </a:p>
          <a:p>
            <a:pPr algn="r" rtl="1"/>
            <a:r>
              <a:rPr lang="fa-IR" b="1" dirty="0"/>
              <a:t>اﯾﻦ روش ﺷﺎﻣﻞ اﯾﺠﺎد وﺿﻌﯿﺘﯽ ﮐﻨﺘﺮل ﺷﺪه اﺳﺖ ﮐﻪ در آن اﻓﺮاد ﻣﻮرد   در ﻣﻌﺮض ﻣﺤﺮك آزﻣﺎﯾﺶ ﻗﺮار ، ﺑﺮرﺳﯽ ﺗﺤﺖ ﻋﻨﻮان ﮔﺮوه آزﻣﺎﯾﺶ ﻣﯿﮕﯿﺮﻧﺪ. واﮐﻨﺶ اﯾﻦ اﻓﺮاد ﺑﺎ دﺳﺘﻪ اي از اﻓﺮاد دﯾﮕﺮ ﮐﻪ ﮔﺮوه ﮐﻨﺘﺮل ﺧﻮاﻧﺪه ﻣﯽ ﺷﻮﻧﺪ، ﻣﻘﺎﯾﺴﻪ ﻣﯽ ﺷﻮد. در اﯾﻦ آزﻣﺎﯾﺶ ﻫﺎ ﺑﺎ اﻧﺘﺼﺎب ﺗﺼﺎدﻓﯽ اﻓﺮاد ﮔﺮوه آزﻣﺎﯾﺶ و ﮔﺮوه ﮐﻨﺘﺮل، ﺗﺎﺛﯿﺮ اﺣﺘﻤﺎﻟﯽ ﺗﻔﺎوت اﻓﺮاد ﺑﯿﻦ دو  ﮔﺮوه ﺧﻨﺜﯽ ﻣﯽ ﺷﻮد.</a:t>
            </a:r>
          </a:p>
          <a:p>
            <a:pPr algn="r" rtl="1"/>
            <a:endParaRPr lang="en-US" b="1" dirty="0"/>
          </a:p>
        </p:txBody>
      </p:sp>
    </p:spTree>
    <p:extLst>
      <p:ext uri="{BB962C8B-B14F-4D97-AF65-F5344CB8AC3E}">
        <p14:creationId xmlns:p14="http://schemas.microsoft.com/office/powerpoint/2010/main" val="1183148121"/>
      </p:ext>
    </p:extLst>
  </p:cSld>
  <p:clrMapOvr>
    <a:masterClrMapping/>
  </p:clrMapOvr>
  <p:transition spd="slow">
    <p:push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r" rtl="1">
              <a:buNone/>
            </a:pPr>
            <a:r>
              <a:rPr lang="fa-IR" dirty="0"/>
              <a:t>4- مطالعه موردی یا </a:t>
            </a:r>
            <a:r>
              <a:rPr lang="en-US" dirty="0"/>
              <a:t>case study   </a:t>
            </a:r>
            <a:r>
              <a:rPr lang="fa-IR" dirty="0"/>
              <a:t> </a:t>
            </a:r>
            <a:endParaRPr lang="en-US" dirty="0"/>
          </a:p>
          <a:p>
            <a:pPr marL="0" indent="0" algn="r" rtl="1">
              <a:buNone/>
            </a:pPr>
            <a:r>
              <a:rPr lang="fa-IR" dirty="0"/>
              <a:t>ﻣﻄﺎﻟﻌﮥ ﯾﮏ ﻣﻮرد ﯾﺎ ﻧﻈﺎم </a:t>
            </a:r>
            <a:r>
              <a:rPr lang="en-US" dirty="0"/>
              <a:t> </a:t>
            </a:r>
            <a:r>
              <a:rPr lang="fa-IR" dirty="0"/>
              <a:t>ﺳﺎزﻣﺎن ﯾﺎ ﺳﯿﺴﺘﻢ</a:t>
            </a:r>
            <a:r>
              <a:rPr lang="en-US" dirty="0"/>
              <a:t>  </a:t>
            </a:r>
            <a:r>
              <a:rPr lang="fa-IR" dirty="0"/>
              <a:t> با مرز و جامعه آماری مشخص</a:t>
            </a:r>
          </a:p>
          <a:p>
            <a:pPr marL="0" indent="0" algn="r" rtl="1">
              <a:buNone/>
            </a:pPr>
            <a:r>
              <a:rPr lang="fa-IR" dirty="0"/>
              <a:t>5-  - ﺗﺤﻘﯿﻖ ﺗﺎرﯾﺨﯽ   در ﻣﻮﺿﻮﻋﯽ ﻣﻌﯿﻦ ﮐﻪ در ﮔﺬﺷﺘﻪ و در ﯾﮏ ﻣﻘﻄﻊ زﻣﺎﻧﯽ ﻣﺸﺨﺺ   اﺗﻔﺎق اﻓﺘﺎده، ﺻﻮرت ﻣﯽ ﮔﯿﺮد.</a:t>
            </a:r>
          </a:p>
          <a:p>
            <a:pPr marL="0" indent="0" algn="r" rtl="1">
              <a:buNone/>
            </a:pPr>
            <a:r>
              <a:rPr lang="fa-IR" dirty="0"/>
              <a:t>6- قوم نگاری ا  ﺗﺤﻘﯿﻘﺎت ﻣﺮدم ﺷﻨﺎﺳﯽ از ﻃﺮﯾﻖ ﺛﺒﺖ وﻗﺎﯾﻊ و ﭘﺪﯾﺪه ﻫﺎ ﮐﻪ   در ﺷﺮاﯾﻂ ﻃﺒﯿﻌﯽ، ﺻﻮرت  ﻣﯿﭙﺬﯾﺮد. </a:t>
            </a:r>
          </a:p>
          <a:p>
            <a:pPr marL="0" indent="0" algn="r" rtl="1">
              <a:buNone/>
            </a:pPr>
            <a:r>
              <a:rPr lang="fa-IR" dirty="0"/>
              <a:t>7- ﺗﺤﻘﯿﻖ ﭘﯿﻤﺎﯾشی</a:t>
            </a:r>
            <a:r>
              <a:rPr lang="en-US" dirty="0"/>
              <a:t>Survey Research</a:t>
            </a:r>
            <a:endParaRPr lang="fa-IR" dirty="0"/>
          </a:p>
          <a:p>
            <a:pPr marL="0" indent="0" algn="r" rtl="1">
              <a:buNone/>
            </a:pPr>
            <a:r>
              <a:rPr lang="fa-IR" dirty="0"/>
              <a:t>در اﯾﻦ ﻧﻮع ﺗﺤﻘﯿﻖ ﻫﺪف، ﺑﺮرﺳﯽ ﺗﻮزﯾﻊ وﯾﮋﮔﯿﻬﺎي ﯾﮏ ﺟﺎﻣﻌﻪ   اﺳﺖ. در ﭘﮋوﻫﺶ ﭘﯿﻤﺎﯾﺸﯽ ﭘﺎراﻣﺘﺮﻫﺎي ﺟﺎﻣﻌﻪ ﺑﺮرﺳﯽ ﻣﯽ ﺷﻮﻧﺪ. در اﯾﻨﺠﺎ ﭘﮋوﻫﺸﮕﺮ ﺑﺎ اﻧﺘﺨﺎب ﻧﻤﻮﻧﻪ اي ﮐﻪ ﻣﻌﺮف ﺟﺎﻣﻌﻪ اﺳﺖ ﺑﻪ  ﺑﺮرﺳﯽ ﻣﺘﻐﯿﺮﻫﺎي ﭘﮋوﻫﺶ ﻣﯽ ﭘﺮدازد. </a:t>
            </a:r>
          </a:p>
          <a:p>
            <a:pPr marL="0" indent="0" algn="r" rtl="1">
              <a:buNone/>
            </a:pPr>
            <a:endParaRPr lang="en-US" dirty="0"/>
          </a:p>
        </p:txBody>
      </p:sp>
    </p:spTree>
    <p:extLst>
      <p:ext uri="{BB962C8B-B14F-4D97-AF65-F5344CB8AC3E}">
        <p14:creationId xmlns:p14="http://schemas.microsoft.com/office/powerpoint/2010/main" val="4269221664"/>
      </p:ext>
    </p:extLst>
  </p:cSld>
  <p:clrMapOvr>
    <a:masterClrMapping/>
  </p:clrMapOvr>
  <p:transition spd="slow">
    <p:push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انواع داده ها </a:t>
            </a:r>
            <a:endParaRPr lang="en-US" dirty="0"/>
          </a:p>
        </p:txBody>
      </p:sp>
      <p:sp>
        <p:nvSpPr>
          <p:cNvPr id="3" name="Content Placeholder 2"/>
          <p:cNvSpPr>
            <a:spLocks noGrp="1"/>
          </p:cNvSpPr>
          <p:nvPr>
            <p:ph idx="1"/>
          </p:nvPr>
        </p:nvSpPr>
        <p:spPr/>
        <p:txBody>
          <a:bodyPr/>
          <a:lstStyle/>
          <a:p>
            <a:pPr algn="r" rtl="1"/>
            <a:r>
              <a:rPr lang="fa-IR" dirty="0"/>
              <a:t>1- سری زمانی </a:t>
            </a:r>
            <a:r>
              <a:rPr lang="en-US" dirty="0"/>
              <a:t>Time series </a:t>
            </a:r>
            <a:endParaRPr lang="fa-IR" dirty="0"/>
          </a:p>
          <a:p>
            <a:pPr algn="r" rtl="1"/>
            <a:r>
              <a:rPr lang="fa-IR" dirty="0"/>
              <a:t>2- مقطعی </a:t>
            </a:r>
            <a:r>
              <a:rPr lang="en-US" dirty="0"/>
              <a:t>Cross Section</a:t>
            </a:r>
            <a:endParaRPr lang="fa-IR" dirty="0"/>
          </a:p>
          <a:p>
            <a:pPr algn="r" rtl="1"/>
            <a:r>
              <a:rPr lang="fa-IR" dirty="0"/>
              <a:t>3- تابلویی </a:t>
            </a:r>
            <a:r>
              <a:rPr lang="en-US" dirty="0"/>
              <a:t>Panel Data</a:t>
            </a:r>
          </a:p>
        </p:txBody>
      </p:sp>
    </p:spTree>
    <p:extLst>
      <p:ext uri="{BB962C8B-B14F-4D97-AF65-F5344CB8AC3E}">
        <p14:creationId xmlns:p14="http://schemas.microsoft.com/office/powerpoint/2010/main" val="689431030"/>
      </p:ext>
    </p:extLst>
  </p:cSld>
  <p:clrMapOvr>
    <a:masterClrMapping/>
  </p:clrMapOvr>
  <p:transition spd="slow">
    <p:push dir="r"/>
  </p:transition>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کار کلاسی :</a:t>
            </a:r>
            <a:endParaRPr lang="en-US" dirty="0"/>
          </a:p>
        </p:txBody>
      </p:sp>
      <p:sp>
        <p:nvSpPr>
          <p:cNvPr id="3" name="Content Placeholder 2"/>
          <p:cNvSpPr>
            <a:spLocks noGrp="1"/>
          </p:cNvSpPr>
          <p:nvPr>
            <p:ph idx="1"/>
          </p:nvPr>
        </p:nvSpPr>
        <p:spPr/>
        <p:txBody>
          <a:bodyPr/>
          <a:lstStyle/>
          <a:p>
            <a:pPr algn="r" rtl="1"/>
            <a:r>
              <a:rPr lang="fa-IR" dirty="0"/>
              <a:t>1- انتخاب یک متغیر کلان اقتصادی به صورت سری زمانی و کشیدن نمودار آن</a:t>
            </a:r>
          </a:p>
          <a:p>
            <a:pPr algn="r" rtl="1"/>
            <a:r>
              <a:rPr lang="fa-IR" dirty="0"/>
              <a:t>2- انتخاب یک متغیر خرد اقتصادی به صورت داده های مقطعی و کشیدن نمودار آن </a:t>
            </a:r>
          </a:p>
          <a:p>
            <a:pPr algn="r" rtl="1"/>
            <a:r>
              <a:rPr lang="fa-IR" dirty="0"/>
              <a:t>3- انتخاب 5 کشور یا 5 استان یا 5 بنگاه و 3 متغیر و کشیدن نمودار آن </a:t>
            </a:r>
          </a:p>
          <a:p>
            <a:pPr algn="r" rtl="1"/>
            <a:r>
              <a:rPr lang="fa-IR" dirty="0"/>
              <a:t>توضیح: داده ها در اکسل باشند و مشخص کنید که آمارها را از کجا آورده اید </a:t>
            </a:r>
            <a:endParaRPr lang="en-US" dirty="0"/>
          </a:p>
        </p:txBody>
      </p:sp>
    </p:spTree>
    <p:extLst>
      <p:ext uri="{BB962C8B-B14F-4D97-AF65-F5344CB8AC3E}">
        <p14:creationId xmlns:p14="http://schemas.microsoft.com/office/powerpoint/2010/main" val="779133834"/>
      </p:ext>
    </p:extLst>
  </p:cSld>
  <p:clrMapOvr>
    <a:masterClrMapping/>
  </p:clrMapOvr>
  <p:transition spd="slow">
    <p:push dir="r"/>
  </p:transition>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چرخه تحقیق </a:t>
            </a:r>
            <a:endParaRPr lang="en-US" dirty="0"/>
          </a:p>
        </p:txBody>
      </p:sp>
      <p:sp>
        <p:nvSpPr>
          <p:cNvPr id="3" name="Content Placeholder 2"/>
          <p:cNvSpPr>
            <a:spLocks noGrp="1"/>
          </p:cNvSpPr>
          <p:nvPr>
            <p:ph idx="1"/>
          </p:nvPr>
        </p:nvSpPr>
        <p:spPr/>
        <p:txBody>
          <a:bodyPr/>
          <a:lstStyle/>
          <a:p>
            <a:pPr algn="r" rtl="1"/>
            <a:r>
              <a:rPr lang="fa-IR" b="1" dirty="0"/>
              <a:t>1-</a:t>
            </a:r>
            <a:r>
              <a:rPr lang="fa-IR" dirty="0"/>
              <a:t> </a:t>
            </a:r>
            <a:r>
              <a:rPr lang="fa-IR" b="1" dirty="0"/>
              <a:t>اﻧﺘﺨﺎب ﻣﻮﺿﻮع: ﺷﻨﺎﺧﺖ ﻣﺴﺄﻟﻪ و ﺗﺪوﯾﻦ ﻋﻨﻮان ﺗﺤﻘﯿﻖ </a:t>
            </a:r>
          </a:p>
          <a:p>
            <a:pPr algn="r" rtl="1"/>
            <a:r>
              <a:rPr lang="fa-IR" b="1" dirty="0"/>
              <a:t>2-  اﻧﺘﺨﺎب روش ﺗﺤﻘﯿﻖ: ﺷﻨﺎﺳﺎﯾﯽ ﻣﻨﺎﺑﻊ و ﺗﺪوﯾﻦ ﻃﺮح ﺗﺤﻘﯿﻖ </a:t>
            </a:r>
          </a:p>
          <a:p>
            <a:pPr algn="r" rtl="1"/>
            <a:r>
              <a:rPr lang="fa-IR" b="1" dirty="0"/>
              <a:t>3- ﺑﺮرﺳﯽ ادﺑﯿﺎت و ﭘﯿﺸﯿﻨﻪ ﺗﺤﻘﯿﻖ: مبانی نظری و دانسته های فرد و ﺑﯿﺎن ﻧﻮآوري  </a:t>
            </a:r>
          </a:p>
          <a:p>
            <a:pPr algn="r" rtl="1"/>
            <a:r>
              <a:rPr lang="fa-IR" b="1" dirty="0"/>
              <a:t>4- ﺟﻤﻊ آوري داده: ﺳﻨﺠﺶ رواﯾﯽ و ﭘﺎﯾﺎﯾﯽ اﺑﺰار ،ﮔﺮدآوري و ورود اﻃﻼﻋﺎت ﺑﻪ راﯾﺎﻧﻪ  </a:t>
            </a:r>
          </a:p>
          <a:p>
            <a:pPr algn="r" rtl="1"/>
            <a:r>
              <a:rPr lang="fa-IR" b="1" dirty="0"/>
              <a:t>5-  ﺗﺤﻠﯿﻞ داده ﻫﺎ: دﺳﺘﻪ ﺑﻨﺪي، ﺗﺤﻠﯿﻞ و ﭘﺮدازش اﻃﻼﻋﺎت </a:t>
            </a:r>
          </a:p>
          <a:p>
            <a:pPr algn="r" rtl="1"/>
            <a:r>
              <a:rPr lang="fa-IR" b="1" dirty="0"/>
              <a:t>6- تحلیل مدل و گزارش آن </a:t>
            </a:r>
          </a:p>
          <a:p>
            <a:pPr algn="r" rtl="1"/>
            <a:r>
              <a:rPr lang="fa-IR" b="1" dirty="0"/>
              <a:t>7- جمع ﺑﻨﺪي و ﻧﺘﯿﺠﻪ ﮔﯿﺮي   </a:t>
            </a:r>
            <a:endParaRPr lang="en-US" b="1" dirty="0"/>
          </a:p>
        </p:txBody>
      </p:sp>
    </p:spTree>
    <p:extLst>
      <p:ext uri="{BB962C8B-B14F-4D97-AF65-F5344CB8AC3E}">
        <p14:creationId xmlns:p14="http://schemas.microsoft.com/office/powerpoint/2010/main" val="2590080337"/>
      </p:ext>
    </p:extLst>
  </p:cSld>
  <p:clrMapOvr>
    <a:masterClrMapping/>
  </p:clrMapOvr>
  <p:transition spd="slow">
    <p:push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چگونگی جستجو در اینترنت</a:t>
            </a: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2365171940"/>
      </p:ext>
    </p:extLst>
  </p:cSld>
  <p:clrMapOvr>
    <a:masterClrMapping/>
  </p:clrMapOvr>
  <p:transition spd="slow">
    <p:push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انواع مقاله ها </a:t>
            </a:r>
            <a:endParaRPr lang="en-US" dirty="0"/>
          </a:p>
        </p:txBody>
      </p:sp>
      <p:sp>
        <p:nvSpPr>
          <p:cNvPr id="3" name="Content Placeholder 2"/>
          <p:cNvSpPr>
            <a:spLocks noGrp="1"/>
          </p:cNvSpPr>
          <p:nvPr>
            <p:ph idx="1"/>
          </p:nvPr>
        </p:nvSpPr>
        <p:spPr/>
        <p:txBody>
          <a:bodyPr/>
          <a:lstStyle/>
          <a:p>
            <a:pPr algn="r" rtl="1"/>
            <a:r>
              <a:rPr lang="fa-IR" dirty="0"/>
              <a:t>1- </a:t>
            </a:r>
            <a:r>
              <a:rPr lang="fa-IR" b="1" dirty="0"/>
              <a:t>مقالات روزنامه ای </a:t>
            </a:r>
          </a:p>
          <a:p>
            <a:pPr algn="r" rtl="1"/>
            <a:r>
              <a:rPr lang="fa-IR" b="1" dirty="0"/>
              <a:t>2- مقالات علمی –ترویجی – توصیفی</a:t>
            </a:r>
          </a:p>
          <a:p>
            <a:pPr algn="r" rtl="1"/>
            <a:r>
              <a:rPr lang="fa-IR" b="1" dirty="0"/>
              <a:t>3- مقالات علمی -پژوهشی</a:t>
            </a:r>
            <a:endParaRPr lang="en-US" b="1" dirty="0"/>
          </a:p>
        </p:txBody>
      </p:sp>
    </p:spTree>
    <p:extLst>
      <p:ext uri="{BB962C8B-B14F-4D97-AF65-F5344CB8AC3E}">
        <p14:creationId xmlns:p14="http://schemas.microsoft.com/office/powerpoint/2010/main" val="1928543503"/>
      </p:ext>
    </p:extLst>
  </p:cSld>
  <p:clrMapOvr>
    <a:masterClrMapping/>
  </p:clrMapOvr>
  <p:transition spd="slow">
    <p:push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مقالات روزنامه ای </a:t>
            </a:r>
            <a:endParaRPr lang="en-US" dirty="0"/>
          </a:p>
        </p:txBody>
      </p:sp>
      <p:sp>
        <p:nvSpPr>
          <p:cNvPr id="3" name="Content Placeholder 2"/>
          <p:cNvSpPr>
            <a:spLocks noGrp="1"/>
          </p:cNvSpPr>
          <p:nvPr>
            <p:ph idx="1"/>
          </p:nvPr>
        </p:nvSpPr>
        <p:spPr/>
        <p:txBody>
          <a:bodyPr/>
          <a:lstStyle/>
          <a:p>
            <a:pPr algn="r" rtl="1"/>
            <a:r>
              <a:rPr lang="fa-IR" b="1" dirty="0"/>
              <a:t>این مقالات یافته هاي علمی که جنبه خبري و اطلاع رسانی </a:t>
            </a:r>
            <a:r>
              <a:rPr lang="fa-IR" dirty="0"/>
              <a:t> </a:t>
            </a:r>
            <a:r>
              <a:rPr lang="fa-IR" b="1" dirty="0"/>
              <a:t>براي عموم جامعه دارند را در قالب مقاله یا سرمقاله عمومی </a:t>
            </a:r>
            <a:r>
              <a:rPr lang="en-US" b="1" dirty="0"/>
              <a:t> </a:t>
            </a:r>
            <a:r>
              <a:rPr lang="fa-IR" b="1" dirty="0"/>
              <a:t>تدوین می نمایند. (مانند مقاله هاي خبري پزشکی یا مقالات اطلاع رسانی در روزنامه ها و نشریات </a:t>
            </a:r>
          </a:p>
          <a:p>
            <a:pPr algn="r" rtl="1"/>
            <a:r>
              <a:rPr lang="fa-IR" b="1" dirty="0"/>
              <a:t>این مقالات در نشریات، سایتها و روزنامه هاي بدون رتبه علمی </a:t>
            </a:r>
            <a:r>
              <a:rPr lang="fa-IR" dirty="0"/>
              <a:t> </a:t>
            </a:r>
            <a:r>
              <a:rPr lang="fa-IR" b="1" dirty="0"/>
              <a:t>از وزارت علوم تحقیقات و فناوري منتشر می شوند.</a:t>
            </a:r>
            <a:endParaRPr lang="en-US" dirty="0"/>
          </a:p>
        </p:txBody>
      </p:sp>
    </p:spTree>
    <p:extLst>
      <p:ext uri="{BB962C8B-B14F-4D97-AF65-F5344CB8AC3E}">
        <p14:creationId xmlns:p14="http://schemas.microsoft.com/office/powerpoint/2010/main" val="39426998"/>
      </p:ext>
    </p:extLst>
  </p:cSld>
  <p:clrMapOvr>
    <a:masterClrMapping/>
  </p:clrMapOvr>
  <p:transition spd="slow">
    <p:push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مقالات علمی –ترویجی  </a:t>
            </a:r>
            <a:endParaRPr lang="en-US" dirty="0"/>
          </a:p>
        </p:txBody>
      </p:sp>
      <p:sp>
        <p:nvSpPr>
          <p:cNvPr id="3" name="Content Placeholder 2"/>
          <p:cNvSpPr>
            <a:spLocks noGrp="1"/>
          </p:cNvSpPr>
          <p:nvPr>
            <p:ph idx="1"/>
          </p:nvPr>
        </p:nvSpPr>
        <p:spPr/>
        <p:txBody>
          <a:bodyPr/>
          <a:lstStyle/>
          <a:p>
            <a:pPr algn="r" rtl="1"/>
            <a:r>
              <a:rPr lang="fa-IR" b="1" dirty="0"/>
              <a:t>این مقالات براي ارتقاي سطح اطلاعات خواننده موضوع علمی </a:t>
            </a:r>
            <a:r>
              <a:rPr lang="fa-IR" dirty="0"/>
              <a:t> </a:t>
            </a:r>
            <a:r>
              <a:rPr lang="fa-IR" b="1" dirty="0"/>
              <a:t>و عمدتاً نوآورانه را ترویج می کند. اصولاً این مقالات جز آشناسازي هدفی ندارند و می توانند ترجمه یا تألیف باشند.</a:t>
            </a:r>
          </a:p>
          <a:p>
            <a:pPr algn="r" rtl="1"/>
            <a:r>
              <a:rPr lang="fa-IR" b="1" dirty="0"/>
              <a:t>این مقالات در نشریات مصوب علمی-ترویجی وزارت علوم </a:t>
            </a:r>
            <a:r>
              <a:rPr lang="fa-IR" dirty="0"/>
              <a:t> </a:t>
            </a:r>
            <a:r>
              <a:rPr lang="fa-IR" b="1" dirty="0"/>
              <a:t>منتشر می شوند و مخاطب آنها، افراد داراي تحصیلات دانشگاهی، دانش آموزان دبیرستان، صنعت گران، مخترعان، کارآفرینان و افراد داراي تحصیلات غیررسمی هستند.</a:t>
            </a:r>
            <a:endParaRPr lang="en-US" dirty="0"/>
          </a:p>
        </p:txBody>
      </p:sp>
    </p:spTree>
    <p:extLst>
      <p:ext uri="{BB962C8B-B14F-4D97-AF65-F5344CB8AC3E}">
        <p14:creationId xmlns:p14="http://schemas.microsoft.com/office/powerpoint/2010/main" val="152055978"/>
      </p:ext>
    </p:extLst>
  </p:cSld>
  <p:clrMapOvr>
    <a:masterClrMapping/>
  </p:clrMapOvr>
  <p:transition spd="slow">
    <p:push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مقالات علمی -پژوهشی</a:t>
            </a:r>
            <a:endParaRPr lang="en-US" dirty="0"/>
          </a:p>
        </p:txBody>
      </p:sp>
      <p:sp>
        <p:nvSpPr>
          <p:cNvPr id="3" name="Content Placeholder 2"/>
          <p:cNvSpPr>
            <a:spLocks noGrp="1"/>
          </p:cNvSpPr>
          <p:nvPr>
            <p:ph idx="1"/>
          </p:nvPr>
        </p:nvSpPr>
        <p:spPr>
          <a:xfrm>
            <a:off x="818712" y="2222287"/>
            <a:ext cx="10554574" cy="4014740"/>
          </a:xfrm>
        </p:spPr>
        <p:txBody>
          <a:bodyPr>
            <a:normAutofit lnSpcReduction="10000"/>
          </a:bodyPr>
          <a:lstStyle/>
          <a:p>
            <a:pPr algn="r" rtl="1"/>
            <a:r>
              <a:rPr lang="fa-IR" b="1" dirty="0"/>
              <a:t>این مقالات در نشریات مصوب علمی- پژوهشی وزارت علوم منتشر </a:t>
            </a:r>
            <a:r>
              <a:rPr lang="fa-IR" dirty="0"/>
              <a:t> </a:t>
            </a:r>
            <a:r>
              <a:rPr lang="fa-IR" b="1" dirty="0"/>
              <a:t>می شوند و مخاطب آنها، اساتید دانشگاهها، دانشجویان دوره هاي دکتري و کارشناسی ارشد، پژوهشگران شاغل در مراکز علمی، تحقیقاتی و تولیدي هستند. شکل کلی این مقالات به صورت زیر است:</a:t>
            </a:r>
          </a:p>
          <a:p>
            <a:pPr marL="0" indent="0" algn="r" rtl="1">
              <a:buNone/>
            </a:pPr>
            <a:r>
              <a:rPr lang="fa-IR" b="1" dirty="0"/>
              <a:t>1- عنوان مقاله                     2. نام نویسنده/گان                 3. چکیده             4. کلیدواژه گان</a:t>
            </a:r>
          </a:p>
          <a:p>
            <a:pPr marL="0" indent="0" algn="r" rtl="1">
              <a:buNone/>
            </a:pPr>
            <a:r>
              <a:rPr lang="fa-IR" b="1" dirty="0"/>
              <a:t>5. مقدمه و طرح مسئله   </a:t>
            </a:r>
          </a:p>
          <a:p>
            <a:pPr marL="0" indent="0" algn="r" rtl="1">
              <a:buNone/>
            </a:pPr>
            <a:r>
              <a:rPr lang="fa-IR" b="1" dirty="0"/>
              <a:t>6.  مرور ادبیات نظري و پیشینه تحقیق</a:t>
            </a:r>
          </a:p>
          <a:p>
            <a:pPr marL="0" indent="0" algn="r" rtl="1">
              <a:buNone/>
            </a:pPr>
            <a:r>
              <a:rPr lang="fa-IR" b="1" dirty="0"/>
              <a:t>7. روش شناسی تحقیق و جامعه آماری و داده ها    </a:t>
            </a:r>
          </a:p>
          <a:p>
            <a:pPr marL="0" indent="0" algn="r" rtl="1">
              <a:buNone/>
            </a:pPr>
            <a:r>
              <a:rPr lang="fa-IR" b="1" dirty="0"/>
              <a:t>8. مدل سازی</a:t>
            </a:r>
          </a:p>
          <a:p>
            <a:pPr marL="0" indent="0" algn="r" rtl="1">
              <a:buNone/>
            </a:pPr>
            <a:r>
              <a:rPr lang="fa-IR" b="1" dirty="0"/>
              <a:t>9. جمع بندي و پیشنهادات تحقیق</a:t>
            </a:r>
          </a:p>
          <a:p>
            <a:pPr marL="0" indent="0" algn="r" rtl="1">
              <a:buNone/>
            </a:pPr>
            <a:r>
              <a:rPr lang="fa-IR" b="1" dirty="0"/>
              <a:t>10 . منابع و مآخذ</a:t>
            </a:r>
          </a:p>
          <a:p>
            <a:pPr marL="0" indent="0" algn="r" rtl="1">
              <a:buNone/>
            </a:pPr>
            <a:r>
              <a:rPr lang="fa-IR" b="1" dirty="0"/>
              <a:t> </a:t>
            </a:r>
            <a:endParaRPr lang="en-US" dirty="0"/>
          </a:p>
        </p:txBody>
      </p:sp>
    </p:spTree>
    <p:extLst>
      <p:ext uri="{BB962C8B-B14F-4D97-AF65-F5344CB8AC3E}">
        <p14:creationId xmlns:p14="http://schemas.microsoft.com/office/powerpoint/2010/main" val="2342199676"/>
      </p:ext>
    </p:extLst>
  </p:cSld>
  <p:clrMapOvr>
    <a:masterClrMapping/>
  </p:clrMapOvr>
  <p:transition spd="slow">
    <p:push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a:t>اﻧﺘﺨﺎب ﻣﻮﺿﻮع</a:t>
            </a:r>
            <a:endParaRPr lang="en-US" dirty="0"/>
          </a:p>
        </p:txBody>
      </p:sp>
      <p:sp>
        <p:nvSpPr>
          <p:cNvPr id="3" name="Content Placeholder 2"/>
          <p:cNvSpPr>
            <a:spLocks noGrp="1"/>
          </p:cNvSpPr>
          <p:nvPr>
            <p:ph idx="1"/>
          </p:nvPr>
        </p:nvSpPr>
        <p:spPr/>
        <p:txBody>
          <a:bodyPr/>
          <a:lstStyle/>
          <a:p>
            <a:pPr algn="r" rtl="1"/>
            <a:r>
              <a:rPr lang="fa-IR" b="1" dirty="0"/>
              <a:t>روش های مناسب انتخاب موضوع عبارتند از :</a:t>
            </a:r>
          </a:p>
          <a:p>
            <a:pPr algn="r" rtl="1"/>
            <a:r>
              <a:rPr lang="fa-IR" b="1" dirty="0"/>
              <a:t>1- خواست و سلیقه دانشجو </a:t>
            </a:r>
          </a:p>
          <a:p>
            <a:pPr algn="r" rtl="1"/>
            <a:r>
              <a:rPr lang="fa-IR" b="1" dirty="0"/>
              <a:t>2- مشورت و نظر اساتید راهنما و مشاور </a:t>
            </a:r>
          </a:p>
          <a:p>
            <a:pPr algn="r" rtl="1"/>
            <a:r>
              <a:rPr lang="fa-IR" b="1" dirty="0"/>
              <a:t>3- موضوعات مد نظر سازمان ها و ارگان هایی که لیست اولویت های تحقیقی خود را مشخص کرده اند.</a:t>
            </a:r>
          </a:p>
          <a:p>
            <a:pPr algn="r" rtl="1"/>
            <a:r>
              <a:rPr lang="fa-IR" b="1" dirty="0"/>
              <a:t>4- موضوعات مرتبط با شغل محقق</a:t>
            </a:r>
            <a:endParaRPr lang="en-US" b="1" dirty="0"/>
          </a:p>
        </p:txBody>
      </p:sp>
    </p:spTree>
    <p:extLst>
      <p:ext uri="{BB962C8B-B14F-4D97-AF65-F5344CB8AC3E}">
        <p14:creationId xmlns:p14="http://schemas.microsoft.com/office/powerpoint/2010/main" val="2454979553"/>
      </p:ext>
    </p:extLst>
  </p:cSld>
  <p:clrMapOvr>
    <a:masterClrMapping/>
  </p:clrMapOvr>
  <p:transition spd="slow">
    <p:push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 گام های عملی انتخاب موضوع  </a:t>
            </a:r>
            <a:endParaRPr lang="en-US" dirty="0"/>
          </a:p>
        </p:txBody>
      </p:sp>
      <p:sp>
        <p:nvSpPr>
          <p:cNvPr id="3" name="Content Placeholder 2"/>
          <p:cNvSpPr>
            <a:spLocks noGrp="1"/>
          </p:cNvSpPr>
          <p:nvPr>
            <p:ph idx="1"/>
          </p:nvPr>
        </p:nvSpPr>
        <p:spPr/>
        <p:txBody>
          <a:bodyPr/>
          <a:lstStyle/>
          <a:p>
            <a:pPr algn="r" rtl="1">
              <a:lnSpc>
                <a:spcPct val="150000"/>
              </a:lnSpc>
            </a:pPr>
            <a:r>
              <a:rPr lang="fa-IR" b="1" dirty="0"/>
              <a:t>گام اول: انتخاب کلید واژه یا موضوع اصلی </a:t>
            </a:r>
          </a:p>
          <a:p>
            <a:pPr algn="r" rtl="1">
              <a:lnSpc>
                <a:spcPct val="150000"/>
              </a:lnSpc>
            </a:pPr>
            <a:r>
              <a:rPr lang="fa-IR" b="1" dirty="0"/>
              <a:t>گام دوم: جستجو در بانک های اطلاعاتی مجلات فارسی یا لاتین </a:t>
            </a:r>
          </a:p>
          <a:p>
            <a:pPr algn="r" rtl="1">
              <a:lnSpc>
                <a:spcPct val="150000"/>
              </a:lnSpc>
            </a:pPr>
            <a:r>
              <a:rPr lang="fa-IR" b="1" dirty="0"/>
              <a:t>گام سوم: انتخاب 10 تا 20 مقاله با موضوع مد نظر و در نظر گرفتن 3 مقاله اصلی </a:t>
            </a:r>
          </a:p>
          <a:p>
            <a:pPr algn="r" rtl="1">
              <a:lnSpc>
                <a:spcPct val="150000"/>
              </a:lnSpc>
            </a:pPr>
            <a:r>
              <a:rPr lang="fa-IR" b="1" dirty="0"/>
              <a:t>گام چهارم: انتخاب کلید واژه های مکمل ( 2 یا 3 کلید واژه)</a:t>
            </a:r>
          </a:p>
          <a:p>
            <a:pPr algn="r" rtl="1">
              <a:lnSpc>
                <a:spcPct val="150000"/>
              </a:lnSpc>
            </a:pPr>
            <a:r>
              <a:rPr lang="fa-IR" b="1" dirty="0"/>
              <a:t>گام پنجم: مجستجوی مجدد با درنظر گرفتن تمام کلید واژه ها </a:t>
            </a:r>
          </a:p>
          <a:p>
            <a:pPr algn="r" rtl="1">
              <a:lnSpc>
                <a:spcPct val="150000"/>
              </a:lnSpc>
            </a:pPr>
            <a:r>
              <a:rPr lang="fa-IR" b="1" dirty="0"/>
              <a:t>گام ششم : انتخاب موضوع اصلی با در نطر گرفتن جامعه آماری </a:t>
            </a:r>
            <a:endParaRPr lang="en-US" b="1" dirty="0"/>
          </a:p>
        </p:txBody>
      </p:sp>
    </p:spTree>
    <p:extLst>
      <p:ext uri="{BB962C8B-B14F-4D97-AF65-F5344CB8AC3E}">
        <p14:creationId xmlns:p14="http://schemas.microsoft.com/office/powerpoint/2010/main" val="3521237625"/>
      </p:ext>
    </p:extLst>
  </p:cSld>
  <p:clrMapOvr>
    <a:masterClrMapping/>
  </p:clrMapOvr>
  <p:transition spd="slow">
    <p:push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t>انتخاب عنوان تحقیق </a:t>
            </a:r>
            <a:endParaRPr lang="en-US" sz="3200" dirty="0"/>
          </a:p>
        </p:txBody>
      </p:sp>
      <p:sp>
        <p:nvSpPr>
          <p:cNvPr id="3" name="Content Placeholder 2"/>
          <p:cNvSpPr>
            <a:spLocks noGrp="1"/>
          </p:cNvSpPr>
          <p:nvPr>
            <p:ph idx="1"/>
          </p:nvPr>
        </p:nvSpPr>
        <p:spPr/>
        <p:txBody>
          <a:bodyPr/>
          <a:lstStyle/>
          <a:p>
            <a:pPr algn="just" rtl="1">
              <a:lnSpc>
                <a:spcPct val="120000"/>
              </a:lnSpc>
              <a:defRPr/>
            </a:pPr>
            <a:r>
              <a:rPr lang="fa-IR" b="1" dirty="0"/>
              <a:t>موضوع تحقيق مي بايست متناسب با توانمندي و يا تجربه محقق باشد. </a:t>
            </a:r>
          </a:p>
          <a:p>
            <a:pPr algn="just" rtl="1">
              <a:lnSpc>
                <a:spcPct val="120000"/>
              </a:lnSpc>
              <a:defRPr/>
            </a:pPr>
            <a:r>
              <a:rPr lang="fa-IR" b="1" dirty="0"/>
              <a:t>2- موضوع تحقيق روشن و بدون ابهام باشد. </a:t>
            </a:r>
          </a:p>
          <a:p>
            <a:pPr algn="just" rtl="1">
              <a:lnSpc>
                <a:spcPct val="120000"/>
              </a:lnSpc>
              <a:defRPr/>
            </a:pPr>
            <a:r>
              <a:rPr lang="fa-IR" b="1" dirty="0"/>
              <a:t>3- موضوع متناسب با فرصت محقق و قابل اجرا توسط او باشد. </a:t>
            </a:r>
          </a:p>
          <a:p>
            <a:pPr algn="just" rtl="1">
              <a:lnSpc>
                <a:spcPct val="120000"/>
              </a:lnSpc>
              <a:defRPr/>
            </a:pPr>
            <a:r>
              <a:rPr lang="fa-IR" b="1" dirty="0"/>
              <a:t>4- موضوع بايد محدود شود يعني خيلي وسيع نباشد. </a:t>
            </a:r>
          </a:p>
          <a:p>
            <a:pPr algn="just" rtl="1">
              <a:lnSpc>
                <a:spcPct val="120000"/>
              </a:lnSpc>
              <a:defRPr/>
            </a:pPr>
            <a:r>
              <a:rPr lang="fa-IR" b="1" dirty="0"/>
              <a:t>5- موضوع تحقيق نبايد تکراري و از موضوعاتي باشد که قبلاً در مورد آن تحقيق شده و حل شده باشد و يا پاسخش معلوم باشد. </a:t>
            </a:r>
            <a:endParaRPr lang="en-US" b="1" dirty="0"/>
          </a:p>
          <a:p>
            <a:endParaRPr lang="en-US" b="1" dirty="0"/>
          </a:p>
        </p:txBody>
      </p:sp>
    </p:spTree>
    <p:extLst>
      <p:ext uri="{BB962C8B-B14F-4D97-AF65-F5344CB8AC3E}">
        <p14:creationId xmlns:p14="http://schemas.microsoft.com/office/powerpoint/2010/main" val="116166132"/>
      </p:ext>
    </p:extLst>
  </p:cSld>
  <p:clrMapOvr>
    <a:masterClrMapping/>
  </p:clrMapOvr>
  <p:transition spd="slow">
    <p:push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ویژگی های عنوان مناسب</a:t>
            </a:r>
            <a:endParaRPr lang="en-US" dirty="0"/>
          </a:p>
        </p:txBody>
      </p:sp>
      <p:sp>
        <p:nvSpPr>
          <p:cNvPr id="3" name="Content Placeholder 2"/>
          <p:cNvSpPr>
            <a:spLocks noGrp="1"/>
          </p:cNvSpPr>
          <p:nvPr>
            <p:ph idx="1"/>
          </p:nvPr>
        </p:nvSpPr>
        <p:spPr/>
        <p:txBody>
          <a:bodyPr/>
          <a:lstStyle/>
          <a:p>
            <a:pPr algn="r" rtl="1">
              <a:lnSpc>
                <a:spcPct val="150000"/>
              </a:lnSpc>
            </a:pPr>
            <a:r>
              <a:rPr lang="fa-IR" b="1" dirty="0"/>
              <a:t>عنوان، مفهوم اصلی مقاله را نشان می دهد و باید به طور خلاصه، مضمون </a:t>
            </a:r>
            <a:r>
              <a:rPr lang="fa-IR" dirty="0"/>
              <a:t> </a:t>
            </a:r>
            <a:r>
              <a:rPr lang="fa-IR" b="1" dirty="0"/>
              <a:t>اصلی پژوهش را نشان دهد.</a:t>
            </a:r>
          </a:p>
          <a:p>
            <a:pPr algn="r" rtl="1">
              <a:lnSpc>
                <a:spcPct val="150000"/>
              </a:lnSpc>
            </a:pPr>
            <a:r>
              <a:rPr lang="fa-IR" b="1" dirty="0"/>
              <a:t>عنوان مقاله باید جذاب باشد، یعنی به گونه اي انتخاب شود که نظر </a:t>
            </a:r>
            <a:r>
              <a:rPr lang="fa-IR" dirty="0"/>
              <a:t> </a:t>
            </a:r>
            <a:r>
              <a:rPr lang="fa-IR" b="1" dirty="0"/>
              <a:t>خوانندگان را که معمولاً ابتدا فهرست عناوین مندرج در یک مجله علمی را می خوانند به خود جلب نماید. </a:t>
            </a:r>
          </a:p>
          <a:p>
            <a:pPr algn="r" rtl="1">
              <a:lnSpc>
                <a:spcPct val="150000"/>
              </a:lnSpc>
            </a:pPr>
            <a:r>
              <a:rPr lang="fa-IR" b="1" dirty="0"/>
              <a:t> عنوان باید کوتاه و گویا و تنها بیانگر متغیرهاي اصلی پژوهش باشد. </a:t>
            </a:r>
          </a:p>
          <a:p>
            <a:pPr algn="r" rtl="1">
              <a:lnSpc>
                <a:spcPct val="150000"/>
              </a:lnSpc>
            </a:pPr>
            <a:r>
              <a:rPr lang="fa-IR" b="1" dirty="0"/>
              <a:t>تعداد کلمات در عنوان را حداکثر در دوازده واژه در نظر بگیرید.</a:t>
            </a:r>
          </a:p>
          <a:p>
            <a:pPr algn="r" rtl="1">
              <a:lnSpc>
                <a:spcPct val="150000"/>
              </a:lnSpc>
            </a:pPr>
            <a:r>
              <a:rPr lang="fa-IR" b="1" dirty="0"/>
              <a:t>یک عنوان خوب میتواند هدف یا سوال اصلی را نشان دهد.</a:t>
            </a:r>
            <a:endParaRPr lang="en-US" dirty="0"/>
          </a:p>
        </p:txBody>
      </p:sp>
    </p:spTree>
    <p:extLst>
      <p:ext uri="{BB962C8B-B14F-4D97-AF65-F5344CB8AC3E}">
        <p14:creationId xmlns:p14="http://schemas.microsoft.com/office/powerpoint/2010/main" val="2077677018"/>
      </p:ext>
    </p:extLst>
  </p:cSld>
  <p:clrMapOvr>
    <a:masterClrMapping/>
  </p:clrMapOvr>
  <p:transition spd="slow">
    <p:push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t>سوالات تحقیق</a:t>
            </a:r>
            <a:endParaRPr lang="en-US" sz="3200" dirty="0"/>
          </a:p>
        </p:txBody>
      </p:sp>
      <p:sp>
        <p:nvSpPr>
          <p:cNvPr id="3" name="Content Placeholder 2"/>
          <p:cNvSpPr>
            <a:spLocks noGrp="1"/>
          </p:cNvSpPr>
          <p:nvPr>
            <p:ph idx="1"/>
          </p:nvPr>
        </p:nvSpPr>
        <p:spPr/>
        <p:txBody>
          <a:bodyPr/>
          <a:lstStyle/>
          <a:p>
            <a:pPr algn="r" rtl="1"/>
            <a:r>
              <a:rPr lang="fa-IR" b="1" dirty="0"/>
              <a:t>سوال اصلی تحقیق : این سوال موضوع اصلی تحقیق و شروع تحقیق می باشد که حتما کلید واژه اصلی و متغیر های مستقل و وابسته اصلی را در خود دارد .</a:t>
            </a:r>
          </a:p>
          <a:p>
            <a:pPr algn="r" rtl="1"/>
            <a:r>
              <a:rPr lang="fa-IR" b="1" dirty="0"/>
              <a:t>سوالات فرعی: سوالاتی است که در فرایند تحقیق به آن ها پاسخ می دهیم که می توانند دقیقا فرضیه ها باشند و یا سوالات روشنگر محقق</a:t>
            </a:r>
          </a:p>
          <a:p>
            <a:pPr algn="r" rtl="1"/>
            <a:endParaRPr lang="en-US" b="1" dirty="0"/>
          </a:p>
        </p:txBody>
      </p:sp>
    </p:spTree>
    <p:extLst>
      <p:ext uri="{BB962C8B-B14F-4D97-AF65-F5344CB8AC3E}">
        <p14:creationId xmlns:p14="http://schemas.microsoft.com/office/powerpoint/2010/main" val="2398366119"/>
      </p:ext>
    </p:extLst>
  </p:cSld>
  <p:clrMapOvr>
    <a:masterClrMapping/>
  </p:clrMapOvr>
  <p:transition spd="slow">
    <p:push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فرضیه های تحقیق</a:t>
            </a:r>
            <a:endParaRPr lang="en-US" dirty="0"/>
          </a:p>
        </p:txBody>
      </p:sp>
      <p:sp>
        <p:nvSpPr>
          <p:cNvPr id="3" name="Content Placeholder 2"/>
          <p:cNvSpPr>
            <a:spLocks noGrp="1"/>
          </p:cNvSpPr>
          <p:nvPr>
            <p:ph idx="1"/>
          </p:nvPr>
        </p:nvSpPr>
        <p:spPr/>
        <p:txBody>
          <a:bodyPr>
            <a:normAutofit/>
          </a:bodyPr>
          <a:lstStyle/>
          <a:p>
            <a:pPr algn="just" rtl="1">
              <a:lnSpc>
                <a:spcPct val="120000"/>
              </a:lnSpc>
              <a:defRPr/>
            </a:pPr>
            <a:r>
              <a:rPr lang="fa-IR" b="1" dirty="0">
                <a:cs typeface="+mj-cs"/>
              </a:rPr>
              <a:t>حدس و گماني که محقق در مورد ميزان و نحوه ارتباط بين متغيرها قبل از انجام تحقيق مطرح مي کند و ممکن است پس از مطالعه و تحقيق حدس و يا فرضيه وي تأييد و يا رد شود. </a:t>
            </a:r>
          </a:p>
          <a:p>
            <a:pPr algn="just" rtl="1">
              <a:lnSpc>
                <a:spcPct val="120000"/>
              </a:lnSpc>
              <a:defRPr/>
            </a:pPr>
            <a:r>
              <a:rPr lang="fa-IR" b="1" dirty="0">
                <a:cs typeface="+mj-cs"/>
              </a:rPr>
              <a:t>حدس و گمان محقق بايد مبتني بر تحقيقات قبلي، تجربيات شخصي و يا استدلالهاي عقلي باشد. </a:t>
            </a:r>
          </a:p>
          <a:p>
            <a:endParaRPr lang="en-US" b="1" dirty="0">
              <a:cs typeface="+mj-cs"/>
            </a:endParaRPr>
          </a:p>
        </p:txBody>
      </p:sp>
    </p:spTree>
    <p:extLst>
      <p:ext uri="{BB962C8B-B14F-4D97-AF65-F5344CB8AC3E}">
        <p14:creationId xmlns:p14="http://schemas.microsoft.com/office/powerpoint/2010/main" val="3896087225"/>
      </p:ext>
    </p:extLst>
  </p:cSld>
  <p:clrMapOvr>
    <a:masterClrMapping/>
  </p:clrMapOvr>
  <p:transition spd="slow">
    <p:push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t>ویژگی فرضیه</a:t>
            </a:r>
            <a:endParaRPr lang="en-US" sz="3200" dirty="0"/>
          </a:p>
        </p:txBody>
      </p:sp>
      <p:sp>
        <p:nvSpPr>
          <p:cNvPr id="3" name="Content Placeholder 2"/>
          <p:cNvSpPr>
            <a:spLocks noGrp="1"/>
          </p:cNvSpPr>
          <p:nvPr>
            <p:ph idx="1"/>
          </p:nvPr>
        </p:nvSpPr>
        <p:spPr/>
        <p:txBody>
          <a:bodyPr>
            <a:normAutofit lnSpcReduction="10000"/>
          </a:bodyPr>
          <a:lstStyle/>
          <a:p>
            <a:pPr algn="just" rtl="1">
              <a:lnSpc>
                <a:spcPct val="120000"/>
              </a:lnSpc>
              <a:defRPr/>
            </a:pPr>
            <a:r>
              <a:rPr lang="fa-IR" b="1" dirty="0">
                <a:cs typeface="B Mitra" pitchFamily="2" charset="-78"/>
              </a:rPr>
              <a:t>بصورت يک جمله خبري باشد. </a:t>
            </a:r>
          </a:p>
          <a:p>
            <a:pPr algn="just" rtl="1">
              <a:lnSpc>
                <a:spcPct val="120000"/>
              </a:lnSpc>
              <a:defRPr/>
            </a:pPr>
            <a:r>
              <a:rPr lang="fa-IR" b="1" dirty="0">
                <a:cs typeface="B Mitra" pitchFamily="2" charset="-78"/>
              </a:rPr>
              <a:t>ارتباط بين دو متغير باشد. </a:t>
            </a:r>
          </a:p>
          <a:p>
            <a:pPr algn="just" rtl="1">
              <a:lnSpc>
                <a:spcPct val="120000"/>
              </a:lnSpc>
              <a:defRPr/>
            </a:pPr>
            <a:r>
              <a:rPr lang="fa-IR" b="1" dirty="0">
                <a:cs typeface="B Mitra" pitchFamily="2" charset="-78"/>
              </a:rPr>
              <a:t>متغير ها قابل سنجش باشند. </a:t>
            </a:r>
          </a:p>
          <a:p>
            <a:pPr algn="just" rtl="1">
              <a:lnSpc>
                <a:spcPct val="120000"/>
              </a:lnSpc>
              <a:defRPr/>
            </a:pPr>
            <a:r>
              <a:rPr lang="fa-IR" b="1" dirty="0">
                <a:cs typeface="B Mitra" pitchFamily="2" charset="-78"/>
              </a:rPr>
              <a:t>در يک فرضيه نمي توان متغيرهاي زيادي طرح کرد. </a:t>
            </a:r>
          </a:p>
          <a:p>
            <a:pPr algn="just" rtl="1">
              <a:lnSpc>
                <a:spcPct val="120000"/>
              </a:lnSpc>
              <a:defRPr/>
            </a:pPr>
            <a:r>
              <a:rPr lang="fa-IR" b="1" dirty="0">
                <a:cs typeface="B Mitra" pitchFamily="2" charset="-78"/>
              </a:rPr>
              <a:t>روشن و دقيق باشد. </a:t>
            </a:r>
          </a:p>
          <a:p>
            <a:pPr algn="just" rtl="1">
              <a:lnSpc>
                <a:spcPct val="120000"/>
              </a:lnSpc>
              <a:defRPr/>
            </a:pPr>
            <a:r>
              <a:rPr lang="fa-IR" b="1" dirty="0">
                <a:cs typeface="B Mitra" pitchFamily="2" charset="-78"/>
              </a:rPr>
              <a:t>با دانش موجود هماهنگ باشد. </a:t>
            </a:r>
          </a:p>
          <a:p>
            <a:pPr algn="just" rtl="1">
              <a:lnSpc>
                <a:spcPct val="120000"/>
              </a:lnSpc>
              <a:defRPr/>
            </a:pPr>
            <a:r>
              <a:rPr lang="fa-IR" b="1" dirty="0">
                <a:cs typeface="B Mitra" pitchFamily="2" charset="-78"/>
              </a:rPr>
              <a:t>قدرت تبيين داشته باشد. </a:t>
            </a:r>
          </a:p>
          <a:p>
            <a:pPr algn="just" rtl="1">
              <a:lnSpc>
                <a:spcPct val="120000"/>
              </a:lnSpc>
              <a:defRPr/>
            </a:pPr>
            <a:r>
              <a:rPr lang="fa-IR" b="1" dirty="0">
                <a:cs typeface="B Mitra" pitchFamily="2" charset="-78"/>
              </a:rPr>
              <a:t>فارغ از مفاهيم ارزشي و اخلاقي باشد. کلماتي مثل : (بايد- بهتر- خوب- حتماً ... نباشد.) </a:t>
            </a:r>
            <a:endParaRPr lang="en-US" b="1" dirty="0">
              <a:cs typeface="B Mitra" pitchFamily="2" charset="-78"/>
            </a:endParaRPr>
          </a:p>
          <a:p>
            <a:endParaRPr lang="en-US" dirty="0"/>
          </a:p>
        </p:txBody>
      </p:sp>
    </p:spTree>
    <p:extLst>
      <p:ext uri="{BB962C8B-B14F-4D97-AF65-F5344CB8AC3E}">
        <p14:creationId xmlns:p14="http://schemas.microsoft.com/office/powerpoint/2010/main" val="1284353084"/>
      </p:ext>
    </p:extLst>
  </p:cSld>
  <p:clrMapOvr>
    <a:masterClrMapping/>
  </p:clrMapOvr>
  <p:transition spd="slow">
    <p:push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t>انواع فرضیه </a:t>
            </a:r>
            <a:endParaRPr lang="en-US" sz="3200" dirty="0"/>
          </a:p>
        </p:txBody>
      </p:sp>
      <p:sp>
        <p:nvSpPr>
          <p:cNvPr id="3" name="Content Placeholder 2"/>
          <p:cNvSpPr>
            <a:spLocks noGrp="1"/>
          </p:cNvSpPr>
          <p:nvPr>
            <p:ph idx="1"/>
          </p:nvPr>
        </p:nvSpPr>
        <p:spPr/>
        <p:txBody>
          <a:bodyPr/>
          <a:lstStyle/>
          <a:p>
            <a:pPr algn="just" rtl="1">
              <a:lnSpc>
                <a:spcPct val="120000"/>
              </a:lnSpc>
              <a:defRPr/>
            </a:pPr>
            <a:r>
              <a:rPr lang="fa-IR" b="1" dirty="0">
                <a:cs typeface="+mj-cs"/>
              </a:rPr>
              <a:t>جهت دار و  بدون جهت </a:t>
            </a:r>
          </a:p>
          <a:p>
            <a:pPr algn="just" rtl="1">
              <a:lnSpc>
                <a:spcPct val="120000"/>
              </a:lnSpc>
              <a:defRPr/>
            </a:pPr>
            <a:r>
              <a:rPr lang="fa-IR" b="1" dirty="0">
                <a:cs typeface="+mj-cs"/>
              </a:rPr>
              <a:t>- اگر در انتهاي جمله فرضيه از واژه رابطه يا تفاوت وجود دارد استفاده کنيم فرضيه بدون جهت است و اگر جهت تأثير متغير مستقل بر وابسته مشخص شود آن را فرضيه ي جهت دار مي گوييم. </a:t>
            </a:r>
          </a:p>
          <a:p>
            <a:pPr algn="just" rtl="1">
              <a:lnSpc>
                <a:spcPct val="120000"/>
              </a:lnSpc>
              <a:defRPr/>
            </a:pPr>
            <a:r>
              <a:rPr lang="fa-IR" b="1" dirty="0">
                <a:cs typeface="+mj-cs"/>
              </a:rPr>
              <a:t>- فرضيه بدون جهت : بين متغير </a:t>
            </a:r>
            <a:r>
              <a:rPr lang="en-US" b="1" dirty="0">
                <a:cs typeface="+mj-cs"/>
              </a:rPr>
              <a:t>A</a:t>
            </a:r>
            <a:r>
              <a:rPr lang="fa-IR" b="1" dirty="0">
                <a:cs typeface="+mj-cs"/>
              </a:rPr>
              <a:t> و متغير </a:t>
            </a:r>
            <a:r>
              <a:rPr lang="en-US" b="1" dirty="0">
                <a:cs typeface="+mj-cs"/>
              </a:rPr>
              <a:t>B</a:t>
            </a:r>
            <a:r>
              <a:rPr lang="fa-IR" b="1" dirty="0">
                <a:cs typeface="+mj-cs"/>
              </a:rPr>
              <a:t> رابطه وجود دارد. </a:t>
            </a:r>
          </a:p>
          <a:p>
            <a:pPr algn="just" rtl="1">
              <a:lnSpc>
                <a:spcPct val="120000"/>
              </a:lnSpc>
              <a:defRPr/>
            </a:pPr>
            <a:r>
              <a:rPr lang="fa-IR" b="1" dirty="0">
                <a:cs typeface="+mj-cs"/>
              </a:rPr>
              <a:t>فرضيه جهت دار: هرگاه متغير </a:t>
            </a:r>
            <a:r>
              <a:rPr lang="en-US" b="1" dirty="0">
                <a:cs typeface="+mj-cs"/>
              </a:rPr>
              <a:t>A</a:t>
            </a:r>
            <a:r>
              <a:rPr lang="fa-IR" b="1" dirty="0">
                <a:cs typeface="+mj-cs"/>
              </a:rPr>
              <a:t> افزايش يابد متغير </a:t>
            </a:r>
            <a:r>
              <a:rPr lang="en-US" b="1" dirty="0">
                <a:cs typeface="+mj-cs"/>
              </a:rPr>
              <a:t>B</a:t>
            </a:r>
            <a:r>
              <a:rPr lang="fa-IR" b="1" dirty="0">
                <a:cs typeface="+mj-cs"/>
              </a:rPr>
              <a:t> نيز افزايش مي يابد. </a:t>
            </a:r>
          </a:p>
          <a:p>
            <a:pPr algn="just" rtl="1">
              <a:lnSpc>
                <a:spcPct val="120000"/>
              </a:lnSpc>
              <a:defRPr/>
            </a:pPr>
            <a:r>
              <a:rPr lang="fa-IR" b="1" dirty="0">
                <a:cs typeface="+mj-cs"/>
              </a:rPr>
              <a:t>فرضيه جهت دار: بين متغير </a:t>
            </a:r>
            <a:r>
              <a:rPr lang="en-US" b="1" dirty="0">
                <a:cs typeface="+mj-cs"/>
              </a:rPr>
              <a:t>A</a:t>
            </a:r>
            <a:r>
              <a:rPr lang="fa-IR" b="1" dirty="0">
                <a:cs typeface="+mj-cs"/>
              </a:rPr>
              <a:t> و </a:t>
            </a:r>
            <a:r>
              <a:rPr lang="en-US" b="1" dirty="0">
                <a:cs typeface="+mj-cs"/>
              </a:rPr>
              <a:t>B</a:t>
            </a:r>
            <a:r>
              <a:rPr lang="fa-IR" b="1" dirty="0">
                <a:cs typeface="+mj-cs"/>
              </a:rPr>
              <a:t> رابطه مستقيم/ معکوس وجود دارد. </a:t>
            </a:r>
            <a:endParaRPr lang="en-US" b="1" dirty="0">
              <a:cs typeface="+mj-cs"/>
            </a:endParaRPr>
          </a:p>
          <a:p>
            <a:endParaRPr lang="en-US" dirty="0"/>
          </a:p>
        </p:txBody>
      </p:sp>
    </p:spTree>
    <p:extLst>
      <p:ext uri="{BB962C8B-B14F-4D97-AF65-F5344CB8AC3E}">
        <p14:creationId xmlns:p14="http://schemas.microsoft.com/office/powerpoint/2010/main" val="1951666619"/>
      </p:ext>
    </p:extLst>
  </p:cSld>
  <p:clrMapOvr>
    <a:masterClrMapping/>
  </p:clrMapOvr>
  <p:transition spd="slow">
    <p:push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fa-IR" dirty="0"/>
              <a:t>مثال برای سوالات و فرضیه ها </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572283772"/>
      </p:ext>
    </p:extLst>
  </p:cSld>
  <p:clrMapOvr>
    <a:masterClrMapping/>
  </p:clrMapOvr>
  <p:transition spd="slow">
    <p:push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کار کلاسی</a:t>
            </a:r>
            <a:endParaRPr lang="en-US" dirty="0"/>
          </a:p>
        </p:txBody>
      </p:sp>
      <p:sp>
        <p:nvSpPr>
          <p:cNvPr id="3" name="Content Placeholder 2"/>
          <p:cNvSpPr>
            <a:spLocks noGrp="1"/>
          </p:cNvSpPr>
          <p:nvPr>
            <p:ph idx="1"/>
          </p:nvPr>
        </p:nvSpPr>
        <p:spPr/>
        <p:txBody>
          <a:bodyPr/>
          <a:lstStyle/>
          <a:p>
            <a:pPr algn="r" rtl="1"/>
            <a:r>
              <a:rPr lang="fa-IR" b="1" dirty="0"/>
              <a:t>3 موضوع تحقیق را انتخاب کنید و از موضوع آنها برای هر کدام یک سوال اصلی ، دو سوال فرعی بنویسید </a:t>
            </a:r>
          </a:p>
          <a:p>
            <a:pPr algn="r" rtl="1"/>
            <a:r>
              <a:rPr lang="fa-IR" b="1" dirty="0"/>
              <a:t>از موضوعات انتخاب شده یکی را در نظر بگیرید و یک فرصیه جهت دار و یک فرضیه بی جهت بنویسید </a:t>
            </a:r>
            <a:endParaRPr lang="en-US" b="1" dirty="0"/>
          </a:p>
        </p:txBody>
      </p:sp>
    </p:spTree>
    <p:extLst>
      <p:ext uri="{BB962C8B-B14F-4D97-AF65-F5344CB8AC3E}">
        <p14:creationId xmlns:p14="http://schemas.microsoft.com/office/powerpoint/2010/main" val="1677264583"/>
      </p:ext>
    </p:extLst>
  </p:cSld>
  <p:clrMapOvr>
    <a:masterClrMapping/>
  </p:clrMapOvr>
  <p:transition spd="slow">
    <p:push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t>بیان مسئله – فصل اول </a:t>
            </a:r>
            <a:endParaRPr lang="en-US" sz="3200" dirty="0"/>
          </a:p>
        </p:txBody>
      </p:sp>
      <p:sp>
        <p:nvSpPr>
          <p:cNvPr id="3" name="Content Placeholder 2"/>
          <p:cNvSpPr>
            <a:spLocks noGrp="1"/>
          </p:cNvSpPr>
          <p:nvPr>
            <p:ph idx="1"/>
          </p:nvPr>
        </p:nvSpPr>
        <p:spPr/>
        <p:txBody>
          <a:bodyPr/>
          <a:lstStyle/>
          <a:p>
            <a:pPr marL="0" indent="0" algn="just" rtl="1">
              <a:buNone/>
            </a:pPr>
            <a:r>
              <a:rPr lang="fa-IR" b="1" dirty="0"/>
              <a:t>مقدمه، ضمن بیان مسئله و تشریح موضوع به آن مسئله پاسخ میدهد که ارزش مطالعه حاضر براي انجام آن چه بوده است. در حقیقت با مطالعه مقدمه یک مقاله پژوهشی، خواننده با مسئله تحقیق آشنا می شود. متن مقدمه باید روان باشد و حتی الامکان  صورت خلاصه و حداکثردر 2 صفحه تایپ شود.</a:t>
            </a:r>
          </a:p>
          <a:p>
            <a:pPr marL="0" indent="0" algn="just" rtl="1">
              <a:buNone/>
            </a:pPr>
            <a:r>
              <a:rPr lang="fa-IR" b="1" dirty="0"/>
              <a:t>پاراگراف اول: کلیات موضوع</a:t>
            </a:r>
          </a:p>
          <a:p>
            <a:pPr marL="0" indent="0" algn="just" rtl="1">
              <a:buNone/>
            </a:pPr>
            <a:r>
              <a:rPr lang="fa-IR" b="1" dirty="0"/>
              <a:t>پاراگراف دوم: سوال اصلی تحقیق و دلایل انتخاب با تاکید بر نتایج تحقیقات مشابه </a:t>
            </a:r>
          </a:p>
          <a:p>
            <a:pPr marL="0" indent="0" algn="just" rtl="1">
              <a:buNone/>
            </a:pPr>
            <a:r>
              <a:rPr lang="fa-IR" b="1" dirty="0"/>
              <a:t>پاراگراف سوم: روش تحقیق ، جامعه آماری و کلیت مدل و متغیرها </a:t>
            </a:r>
          </a:p>
          <a:p>
            <a:pPr marL="0" indent="0" algn="just" rtl="1">
              <a:buNone/>
            </a:pPr>
            <a:r>
              <a:rPr lang="fa-IR" b="1" dirty="0"/>
              <a:t>پاراگراف چهارم : در </a:t>
            </a:r>
            <a:r>
              <a:rPr lang="fa-IR" b="1" dirty="0">
                <a:solidFill>
                  <a:srgbClr val="FF0000"/>
                </a:solidFill>
              </a:rPr>
              <a:t>مقالات </a:t>
            </a:r>
            <a:r>
              <a:rPr lang="fa-IR" b="1" dirty="0"/>
              <a:t>تیترهای اصلی مقاله </a:t>
            </a:r>
          </a:p>
          <a:p>
            <a:pPr marL="0" indent="0" algn="just" rtl="1">
              <a:buNone/>
            </a:pPr>
            <a:endParaRPr lang="en-US" dirty="0"/>
          </a:p>
        </p:txBody>
      </p:sp>
    </p:spTree>
    <p:extLst>
      <p:ext uri="{BB962C8B-B14F-4D97-AF65-F5344CB8AC3E}">
        <p14:creationId xmlns:p14="http://schemas.microsoft.com/office/powerpoint/2010/main" val="627589960"/>
      </p:ext>
    </p:extLst>
  </p:cSld>
  <p:clrMapOvr>
    <a:masterClrMapping/>
  </p:clrMapOvr>
  <p:transition spd="slow">
    <p:push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اهمیت و ضرورت تحقیق- فصل اول </a:t>
            </a:r>
            <a:endParaRPr lang="en-US" dirty="0"/>
          </a:p>
        </p:txBody>
      </p:sp>
      <p:sp>
        <p:nvSpPr>
          <p:cNvPr id="3" name="Content Placeholder 2"/>
          <p:cNvSpPr>
            <a:spLocks noGrp="1"/>
          </p:cNvSpPr>
          <p:nvPr>
            <p:ph idx="1"/>
          </p:nvPr>
        </p:nvSpPr>
        <p:spPr/>
        <p:txBody>
          <a:bodyPr/>
          <a:lstStyle/>
          <a:p>
            <a:pPr algn="r" rtl="1"/>
            <a:r>
              <a:rPr lang="fa-IR" b="1" dirty="0"/>
              <a:t>در این بخش از مقاله، ضرورت و اهمیت پرداختن به موضوع تحقیق خصوصاً براي جامعه آماري مورد مطالعه و نوآوری روش تحقیق بیان می شود.</a:t>
            </a:r>
          </a:p>
          <a:p>
            <a:pPr algn="r" rtl="1"/>
            <a:r>
              <a:rPr lang="fa-IR" b="1" dirty="0"/>
              <a:t>همچنین در این بخش می تواند مشکلات و آسیب هایی که عدم توجه به </a:t>
            </a:r>
            <a:r>
              <a:rPr lang="fa-IR" dirty="0"/>
              <a:t> </a:t>
            </a:r>
            <a:r>
              <a:rPr lang="fa-IR" b="1" dirty="0"/>
              <a:t>موضوع تحقیق براي جامعه آماري ایجاد میکند، آورده شود.</a:t>
            </a:r>
          </a:p>
          <a:p>
            <a:pPr algn="r" rtl="1"/>
            <a:r>
              <a:rPr lang="fa-IR" b="1" dirty="0"/>
              <a:t>محقق می تواند در این بخش از نتایج ناکافی و متناقض تحقیقات پیشین ضرورت تحقیق خود را توضیح دهد.</a:t>
            </a:r>
          </a:p>
          <a:p>
            <a:pPr marL="0" indent="0" algn="r" rtl="1">
              <a:buNone/>
            </a:pPr>
            <a:endParaRPr lang="en-US" dirty="0"/>
          </a:p>
        </p:txBody>
      </p:sp>
    </p:spTree>
    <p:extLst>
      <p:ext uri="{BB962C8B-B14F-4D97-AF65-F5344CB8AC3E}">
        <p14:creationId xmlns:p14="http://schemas.microsoft.com/office/powerpoint/2010/main" val="3253722623"/>
      </p:ext>
    </p:extLst>
  </p:cSld>
  <p:clrMapOvr>
    <a:masterClrMapping/>
  </p:clrMapOvr>
  <p:transition spd="slow">
    <p:push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مبانی نظری – فصل دوم </a:t>
            </a:r>
            <a:endParaRPr lang="en-US" dirty="0"/>
          </a:p>
        </p:txBody>
      </p:sp>
      <p:sp>
        <p:nvSpPr>
          <p:cNvPr id="3" name="Content Placeholder 2"/>
          <p:cNvSpPr>
            <a:spLocks noGrp="1"/>
          </p:cNvSpPr>
          <p:nvPr>
            <p:ph idx="1"/>
          </p:nvPr>
        </p:nvSpPr>
        <p:spPr/>
        <p:txBody>
          <a:bodyPr/>
          <a:lstStyle/>
          <a:p>
            <a:pPr algn="r" rtl="1"/>
            <a:r>
              <a:rPr lang="fa-IR" b="1" dirty="0"/>
              <a:t>در این بخش بایستی مفاهیم و موضوعات اصلی مورد استفاده در تحقیق، با </a:t>
            </a:r>
            <a:r>
              <a:rPr lang="fa-IR" dirty="0"/>
              <a:t> </a:t>
            </a:r>
            <a:r>
              <a:rPr lang="fa-IR" b="1" dirty="0"/>
              <a:t>استفاده از منابع علمی به روز و نظریات صاحبنظران داخلی و خارجی تعریف و تبیین شود.</a:t>
            </a:r>
          </a:p>
          <a:p>
            <a:pPr algn="r" rtl="1"/>
            <a:r>
              <a:rPr lang="fa-IR" b="1" dirty="0"/>
              <a:t> تاکید در این بخش بر متغیرهای مستقل و وابسته است و در نهای محقق به دنبال مبانی نظری است که ارتباط متغیرها را از جنبه های مختلف نشان می دهد. </a:t>
            </a:r>
            <a:endParaRPr lang="en-US" dirty="0"/>
          </a:p>
        </p:txBody>
      </p:sp>
    </p:spTree>
    <p:extLst>
      <p:ext uri="{BB962C8B-B14F-4D97-AF65-F5344CB8AC3E}">
        <p14:creationId xmlns:p14="http://schemas.microsoft.com/office/powerpoint/2010/main" val="835934093"/>
      </p:ext>
    </p:extLst>
  </p:cSld>
  <p:clrMapOvr>
    <a:masterClrMapping/>
  </p:clrMapOvr>
  <p:transition spd="slow">
    <p:push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مبانی تجربی- فصل دوم</a:t>
            </a:r>
            <a:endParaRPr lang="en-US" dirty="0"/>
          </a:p>
        </p:txBody>
      </p:sp>
      <p:sp>
        <p:nvSpPr>
          <p:cNvPr id="3" name="Content Placeholder 2"/>
          <p:cNvSpPr>
            <a:spLocks noGrp="1"/>
          </p:cNvSpPr>
          <p:nvPr>
            <p:ph idx="1"/>
          </p:nvPr>
        </p:nvSpPr>
        <p:spPr/>
        <p:txBody>
          <a:bodyPr/>
          <a:lstStyle/>
          <a:p>
            <a:pPr algn="r" rtl="1"/>
            <a:r>
              <a:rPr lang="fa-IR" dirty="0"/>
              <a:t>با استفاده از تحقیقات ایرانی و لاتین تحقیقات مشابه بررسی شده و نتایج  و روش های به کار رفته در آنها مورد مطالعه قرار می گیرد .</a:t>
            </a:r>
          </a:p>
          <a:p>
            <a:pPr algn="r" rtl="1"/>
            <a:r>
              <a:rPr lang="fa-IR" dirty="0"/>
              <a:t>محقق حداقل 10 مقاله خارجی جدید و 15 مقاله ایرانی را باید مد نظر قرار دهد. </a:t>
            </a:r>
          </a:p>
          <a:p>
            <a:pPr algn="r" rtl="1"/>
            <a:r>
              <a:rPr lang="fa-IR" dirty="0"/>
              <a:t>شیوه نگارش باید مشخص باشد یا تاکید بر روند زمانی از گذشته تا امروز است و یا بر اساس تفکیک موضوعی خواهد بود.</a:t>
            </a:r>
            <a:endParaRPr lang="en-US" dirty="0"/>
          </a:p>
        </p:txBody>
      </p:sp>
    </p:spTree>
    <p:extLst>
      <p:ext uri="{BB962C8B-B14F-4D97-AF65-F5344CB8AC3E}">
        <p14:creationId xmlns:p14="http://schemas.microsoft.com/office/powerpoint/2010/main" val="1525391002"/>
      </p:ext>
    </p:extLst>
  </p:cSld>
  <p:clrMapOvr>
    <a:masterClrMapping/>
  </p:clrMapOvr>
  <p:transition spd="slow">
    <p:push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روش تحقیق- فصل سوم</a:t>
            </a:r>
            <a:endParaRPr lang="en-US" dirty="0"/>
          </a:p>
        </p:txBody>
      </p:sp>
      <p:sp>
        <p:nvSpPr>
          <p:cNvPr id="3" name="Content Placeholder 2"/>
          <p:cNvSpPr>
            <a:spLocks noGrp="1"/>
          </p:cNvSpPr>
          <p:nvPr>
            <p:ph idx="1"/>
          </p:nvPr>
        </p:nvSpPr>
        <p:spPr/>
        <p:txBody>
          <a:bodyPr/>
          <a:lstStyle/>
          <a:p>
            <a:pPr algn="r" rtl="1"/>
            <a:r>
              <a:rPr lang="fa-IR" b="1" dirty="0"/>
              <a:t>مؤلف باید در این بخش همه مراحل اجرا، از جمله نوع تحقیق، </a:t>
            </a:r>
            <a:r>
              <a:rPr lang="fa-IR" dirty="0"/>
              <a:t> </a:t>
            </a:r>
            <a:r>
              <a:rPr lang="fa-IR" b="1" dirty="0"/>
              <a:t>آزمودنی ها، ابزارهاي پژوهش و سنجش روایی و پایایی، طرح پژوهش،روش اجرا، مدل سازی و روش تحلیل داده ها را بیان کند.</a:t>
            </a:r>
          </a:p>
          <a:p>
            <a:pPr algn="r" rtl="1"/>
            <a:r>
              <a:rPr lang="fa-IR" b="1" dirty="0"/>
              <a:t> همچنین با استفاده از شاخصه های آماری، جداول و نمودار ها متغیرها و جامعه آماری را معرقی می کند.</a:t>
            </a:r>
            <a:endParaRPr lang="en-US" dirty="0"/>
          </a:p>
        </p:txBody>
      </p:sp>
    </p:spTree>
    <p:extLst>
      <p:ext uri="{BB962C8B-B14F-4D97-AF65-F5344CB8AC3E}">
        <p14:creationId xmlns:p14="http://schemas.microsoft.com/office/powerpoint/2010/main" val="3331032929"/>
      </p:ext>
    </p:extLst>
  </p:cSld>
  <p:clrMapOvr>
    <a:masterClrMapping/>
  </p:clrMapOvr>
  <p:transition spd="slow">
    <p:push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6" name="Content Placeholder 5"/>
          <p:cNvSpPr>
            <a:spLocks noGrp="1"/>
          </p:cNvSpPr>
          <p:nvPr>
            <p:ph idx="1"/>
          </p:nvPr>
        </p:nvSpPr>
        <p:spPr>
          <a:xfrm>
            <a:off x="1524000" y="2500306"/>
            <a:ext cx="9144000" cy="3565222"/>
          </a:xfrm>
        </p:spPr>
        <p:txBody>
          <a:bodyPr/>
          <a:lstStyle/>
          <a:p>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599453209"/>
              </p:ext>
            </p:extLst>
          </p:nvPr>
        </p:nvGraphicFramePr>
        <p:xfrm>
          <a:off x="2497540" y="1824038"/>
          <a:ext cx="7233315" cy="4241483"/>
        </p:xfrm>
        <a:graphic>
          <a:graphicData uri="http://schemas.openxmlformats.org/drawingml/2006/table">
            <a:tbl>
              <a:tblPr/>
              <a:tblGrid>
                <a:gridCol w="922176">
                  <a:extLst>
                    <a:ext uri="{9D8B030D-6E8A-4147-A177-3AD203B41FA5}">
                      <a16:colId xmlns:a16="http://schemas.microsoft.com/office/drawing/2014/main" xmlns="" val="20000"/>
                    </a:ext>
                  </a:extLst>
                </a:gridCol>
                <a:gridCol w="922176">
                  <a:extLst>
                    <a:ext uri="{9D8B030D-6E8A-4147-A177-3AD203B41FA5}">
                      <a16:colId xmlns:a16="http://schemas.microsoft.com/office/drawing/2014/main" xmlns="" val="20001"/>
                    </a:ext>
                  </a:extLst>
                </a:gridCol>
                <a:gridCol w="1498536">
                  <a:extLst>
                    <a:ext uri="{9D8B030D-6E8A-4147-A177-3AD203B41FA5}">
                      <a16:colId xmlns:a16="http://schemas.microsoft.com/office/drawing/2014/main" xmlns="" val="20002"/>
                    </a:ext>
                  </a:extLst>
                </a:gridCol>
                <a:gridCol w="403452">
                  <a:extLst>
                    <a:ext uri="{9D8B030D-6E8A-4147-A177-3AD203B41FA5}">
                      <a16:colId xmlns:a16="http://schemas.microsoft.com/office/drawing/2014/main" xmlns="" val="20003"/>
                    </a:ext>
                  </a:extLst>
                </a:gridCol>
                <a:gridCol w="1051856">
                  <a:extLst>
                    <a:ext uri="{9D8B030D-6E8A-4147-A177-3AD203B41FA5}">
                      <a16:colId xmlns:a16="http://schemas.microsoft.com/office/drawing/2014/main" xmlns="" val="20004"/>
                    </a:ext>
                  </a:extLst>
                </a:gridCol>
                <a:gridCol w="1239173">
                  <a:extLst>
                    <a:ext uri="{9D8B030D-6E8A-4147-A177-3AD203B41FA5}">
                      <a16:colId xmlns:a16="http://schemas.microsoft.com/office/drawing/2014/main" xmlns="" val="20005"/>
                    </a:ext>
                  </a:extLst>
                </a:gridCol>
                <a:gridCol w="1195946">
                  <a:extLst>
                    <a:ext uri="{9D8B030D-6E8A-4147-A177-3AD203B41FA5}">
                      <a16:colId xmlns:a16="http://schemas.microsoft.com/office/drawing/2014/main" xmlns="" val="20006"/>
                    </a:ext>
                  </a:extLst>
                </a:gridCol>
              </a:tblGrid>
              <a:tr h="264306">
                <a:tc gridSpan="3">
                  <a:txBody>
                    <a:bodyPr/>
                    <a:lstStyle/>
                    <a:p>
                      <a:pPr algn="ctr" rtl="1" fontAlgn="ctr"/>
                      <a:r>
                        <a:rPr lang="fa-IR" sz="1100" b="1" i="0" u="none" strike="noStrike" dirty="0">
                          <a:solidFill>
                            <a:srgbClr val="000000"/>
                          </a:solidFill>
                          <a:latin typeface="Times New Roman"/>
                        </a:rPr>
                        <a:t>تولید خودرو 2012-1999</a:t>
                      </a:r>
                    </a:p>
                  </a:txBody>
                  <a:tcPr marL="0" marR="0" marT="0" marB="0" anchor="ctr">
                    <a:lnL w="12700" cap="flat" cmpd="sng" algn="ctr">
                      <a:solidFill>
                        <a:srgbClr val="8064A2"/>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9050" cap="flat" cmpd="sng" algn="ctr">
                      <a:solidFill>
                        <a:srgbClr val="4BACC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gridSpan="3">
                  <a:txBody>
                    <a:bodyPr/>
                    <a:lstStyle/>
                    <a:p>
                      <a:pPr algn="ctr" rtl="1" fontAlgn="ctr"/>
                      <a:r>
                        <a:rPr lang="fa-IR" sz="1100" b="1" i="0" u="none" strike="noStrike" dirty="0">
                          <a:solidFill>
                            <a:srgbClr val="000000"/>
                          </a:solidFill>
                          <a:latin typeface="Arial"/>
                        </a:rPr>
                        <a:t>درصد رشد تولید خودرو2012-1999</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9050" cap="flat" cmpd="sng" algn="ctr">
                      <a:solidFill>
                        <a:srgbClr val="F7964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276893">
                <a:tc>
                  <a:txBody>
                    <a:bodyPr/>
                    <a:lstStyle/>
                    <a:p>
                      <a:pPr algn="ctr" fontAlgn="ctr"/>
                      <a:r>
                        <a:rPr lang="en-US" sz="1100" b="1" i="0" u="none" strike="noStrike">
                          <a:solidFill>
                            <a:srgbClr val="000000"/>
                          </a:solidFill>
                          <a:latin typeface="Times New Roman"/>
                        </a:rPr>
                        <a:t> </a:t>
                      </a:r>
                      <a:r>
                        <a:rPr lang="en-US" sz="1100" b="1" i="0" u="none" strike="noStrike">
                          <a:solidFill>
                            <a:srgbClr val="000000"/>
                          </a:solidFill>
                          <a:latin typeface="Calibri"/>
                        </a:rPr>
                        <a:t>year</a:t>
                      </a:r>
                      <a:endParaRPr lang="en-US" sz="1100" b="1" i="0" u="none" strike="noStrike">
                        <a:solidFill>
                          <a:srgbClr val="000000"/>
                        </a:solidFill>
                        <a:latin typeface="Times New Roman"/>
                      </a:endParaRP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905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1" i="0" u="none" strike="noStrike">
                          <a:solidFill>
                            <a:srgbClr val="000000"/>
                          </a:solidFill>
                          <a:latin typeface="Calibri"/>
                        </a:rPr>
                        <a:t>Iran </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905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1" i="0" u="none" strike="noStrike">
                          <a:solidFill>
                            <a:srgbClr val="000000"/>
                          </a:solidFill>
                          <a:latin typeface="Calibri"/>
                        </a:rPr>
                        <a:t>world </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905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dirty="0">
                          <a:solidFill>
                            <a:srgbClr val="000000"/>
                          </a:solidFill>
                          <a:latin typeface="Cambria"/>
                        </a:rPr>
                        <a:t> </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905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1" i="0" u="none" strike="noStrike">
                          <a:solidFill>
                            <a:srgbClr val="000000"/>
                          </a:solidFill>
                          <a:latin typeface="Calibri"/>
                        </a:rPr>
                        <a:t>Iran</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905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1" i="0" u="none" strike="noStrike">
                          <a:solidFill>
                            <a:srgbClr val="000000"/>
                          </a:solidFill>
                          <a:latin typeface="Calibri"/>
                        </a:rPr>
                        <a:t>world</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905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extLst>
                  <a:ext uri="{0D108BD9-81ED-4DB2-BD59-A6C34878D82A}">
                    <a16:rowId xmlns:a16="http://schemas.microsoft.com/office/drawing/2014/main" xmlns="" val="10001"/>
                  </a:ext>
                </a:extLst>
              </a:tr>
              <a:tr h="264306">
                <a:tc>
                  <a:txBody>
                    <a:bodyPr/>
                    <a:lstStyle/>
                    <a:p>
                      <a:pPr algn="ctr" fontAlgn="ctr"/>
                      <a:r>
                        <a:rPr lang="en-US" sz="1100" b="1" i="0" u="none" strike="noStrike">
                          <a:solidFill>
                            <a:srgbClr val="000000"/>
                          </a:solidFill>
                          <a:latin typeface="Calibri"/>
                        </a:rPr>
                        <a:t>1999</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119,419</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56,258,892</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1999</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_</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dirty="0">
                          <a:solidFill>
                            <a:srgbClr val="000000"/>
                          </a:solidFill>
                          <a:latin typeface="Calibri"/>
                        </a:rPr>
                        <a:t>_</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extLst>
                  <a:ext uri="{0D108BD9-81ED-4DB2-BD59-A6C34878D82A}">
                    <a16:rowId xmlns:a16="http://schemas.microsoft.com/office/drawing/2014/main" xmlns="" val="10002"/>
                  </a:ext>
                </a:extLst>
              </a:tr>
              <a:tr h="264306">
                <a:tc>
                  <a:txBody>
                    <a:bodyPr/>
                    <a:lstStyle/>
                    <a:p>
                      <a:pPr algn="ctr" fontAlgn="ctr"/>
                      <a:r>
                        <a:rPr lang="en-US" sz="1100" b="1" i="0" u="none" strike="noStrike">
                          <a:solidFill>
                            <a:srgbClr val="000000"/>
                          </a:solidFill>
                          <a:latin typeface="Calibri"/>
                        </a:rPr>
                        <a:t>2000</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277,985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58,374,162</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2000</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132.8</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3.8</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extLst>
                  <a:ext uri="{0D108BD9-81ED-4DB2-BD59-A6C34878D82A}">
                    <a16:rowId xmlns:a16="http://schemas.microsoft.com/office/drawing/2014/main" xmlns="" val="10003"/>
                  </a:ext>
                </a:extLst>
              </a:tr>
              <a:tr h="264306">
                <a:tc>
                  <a:txBody>
                    <a:bodyPr/>
                    <a:lstStyle/>
                    <a:p>
                      <a:pPr algn="ctr" fontAlgn="ctr"/>
                      <a:r>
                        <a:rPr lang="en-US" sz="1100" b="1" i="0" u="none" strike="noStrike">
                          <a:solidFill>
                            <a:srgbClr val="000000"/>
                          </a:solidFill>
                          <a:latin typeface="Calibri"/>
                        </a:rPr>
                        <a:t>2001</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323,216</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dirty="0">
                          <a:solidFill>
                            <a:srgbClr val="000000"/>
                          </a:solidFill>
                          <a:latin typeface="Calibri"/>
                        </a:rPr>
                        <a:t>56,304,925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2001</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dirty="0">
                          <a:solidFill>
                            <a:srgbClr val="000000"/>
                          </a:solidFill>
                          <a:latin typeface="Calibri"/>
                        </a:rPr>
                        <a:t>16.3</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-3.5</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extLst>
                  <a:ext uri="{0D108BD9-81ED-4DB2-BD59-A6C34878D82A}">
                    <a16:rowId xmlns:a16="http://schemas.microsoft.com/office/drawing/2014/main" xmlns="" val="10004"/>
                  </a:ext>
                </a:extLst>
              </a:tr>
              <a:tr h="264306">
                <a:tc>
                  <a:txBody>
                    <a:bodyPr/>
                    <a:lstStyle/>
                    <a:p>
                      <a:pPr algn="ctr" fontAlgn="ctr"/>
                      <a:r>
                        <a:rPr lang="en-US" sz="1100" b="1" i="0" u="none" strike="noStrike">
                          <a:solidFill>
                            <a:srgbClr val="000000"/>
                          </a:solidFill>
                          <a:latin typeface="Calibri"/>
                        </a:rPr>
                        <a:t>2002</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452,075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58,994,318</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2002</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39.9</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4.8</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extLst>
                  <a:ext uri="{0D108BD9-81ED-4DB2-BD59-A6C34878D82A}">
                    <a16:rowId xmlns:a16="http://schemas.microsoft.com/office/drawing/2014/main" xmlns="" val="10005"/>
                  </a:ext>
                </a:extLst>
              </a:tr>
              <a:tr h="264306">
                <a:tc>
                  <a:txBody>
                    <a:bodyPr/>
                    <a:lstStyle/>
                    <a:p>
                      <a:pPr algn="ctr" fontAlgn="ctr"/>
                      <a:r>
                        <a:rPr lang="en-US" sz="1100" b="1" i="0" u="none" strike="noStrike">
                          <a:solidFill>
                            <a:srgbClr val="000000"/>
                          </a:solidFill>
                          <a:latin typeface="Calibri"/>
                        </a:rPr>
                        <a:t>2003</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582,099</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60,663,225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2003</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28.8</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2.8</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extLst>
                  <a:ext uri="{0D108BD9-81ED-4DB2-BD59-A6C34878D82A}">
                    <a16:rowId xmlns:a16="http://schemas.microsoft.com/office/drawing/2014/main" xmlns="" val="10006"/>
                  </a:ext>
                </a:extLst>
              </a:tr>
              <a:tr h="264306">
                <a:tc>
                  <a:txBody>
                    <a:bodyPr/>
                    <a:lstStyle/>
                    <a:p>
                      <a:pPr algn="ctr" fontAlgn="ctr"/>
                      <a:r>
                        <a:rPr lang="en-US" sz="1100" b="1" i="0" u="none" strike="noStrike">
                          <a:solidFill>
                            <a:srgbClr val="000000"/>
                          </a:solidFill>
                          <a:latin typeface="Calibri"/>
                        </a:rPr>
                        <a:t>2004</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788,658</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64,496,220</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2004</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35.5</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6.3</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extLst>
                  <a:ext uri="{0D108BD9-81ED-4DB2-BD59-A6C34878D82A}">
                    <a16:rowId xmlns:a16="http://schemas.microsoft.com/office/drawing/2014/main" xmlns="" val="10007"/>
                  </a:ext>
                </a:extLst>
              </a:tr>
              <a:tr h="264306">
                <a:tc>
                  <a:txBody>
                    <a:bodyPr/>
                    <a:lstStyle/>
                    <a:p>
                      <a:pPr algn="ctr" fontAlgn="ctr"/>
                      <a:r>
                        <a:rPr lang="en-US" sz="1100" b="1" i="0" u="none" strike="noStrike">
                          <a:solidFill>
                            <a:srgbClr val="000000"/>
                          </a:solidFill>
                          <a:latin typeface="Calibri"/>
                        </a:rPr>
                        <a:t>2005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817,200</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66,482,439</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2005</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3.6</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3.1</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extLst>
                  <a:ext uri="{0D108BD9-81ED-4DB2-BD59-A6C34878D82A}">
                    <a16:rowId xmlns:a16="http://schemas.microsoft.com/office/drawing/2014/main" xmlns="" val="10008"/>
                  </a:ext>
                </a:extLst>
              </a:tr>
              <a:tr h="264306">
                <a:tc>
                  <a:txBody>
                    <a:bodyPr/>
                    <a:lstStyle/>
                    <a:p>
                      <a:pPr algn="ctr" fontAlgn="ctr"/>
                      <a:r>
                        <a:rPr lang="en-US" sz="1100" b="1" i="0" u="none" strike="noStrike">
                          <a:solidFill>
                            <a:srgbClr val="000000"/>
                          </a:solidFill>
                          <a:latin typeface="Calibri"/>
                        </a:rPr>
                        <a:t>2006</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904,500</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69,222,975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2006</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10.7</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4.1</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extLst>
                  <a:ext uri="{0D108BD9-81ED-4DB2-BD59-A6C34878D82A}">
                    <a16:rowId xmlns:a16="http://schemas.microsoft.com/office/drawing/2014/main" xmlns="" val="10009"/>
                  </a:ext>
                </a:extLst>
              </a:tr>
              <a:tr h="264306">
                <a:tc>
                  <a:txBody>
                    <a:bodyPr/>
                    <a:lstStyle/>
                    <a:p>
                      <a:pPr algn="ctr" fontAlgn="ctr"/>
                      <a:r>
                        <a:rPr lang="en-US" sz="1100" b="1" i="0" u="none" strike="noStrike">
                          <a:solidFill>
                            <a:srgbClr val="000000"/>
                          </a:solidFill>
                          <a:latin typeface="Calibri"/>
                        </a:rPr>
                        <a:t>2007</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997,240</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73,266,061</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2007</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10.3</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5.8</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extLst>
                  <a:ext uri="{0D108BD9-81ED-4DB2-BD59-A6C34878D82A}">
                    <a16:rowId xmlns:a16="http://schemas.microsoft.com/office/drawing/2014/main" xmlns="" val="10010"/>
                  </a:ext>
                </a:extLst>
              </a:tr>
              <a:tr h="264306">
                <a:tc>
                  <a:txBody>
                    <a:bodyPr/>
                    <a:lstStyle/>
                    <a:p>
                      <a:pPr algn="ctr" fontAlgn="ctr"/>
                      <a:r>
                        <a:rPr lang="en-US" sz="1100" b="1" i="0" u="none" strike="noStrike">
                          <a:solidFill>
                            <a:srgbClr val="000000"/>
                          </a:solidFill>
                          <a:latin typeface="Calibri"/>
                        </a:rPr>
                        <a:t>2008</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1,051,430</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70,520,493</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2008</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5.4</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-3.7</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extLst>
                  <a:ext uri="{0D108BD9-81ED-4DB2-BD59-A6C34878D82A}">
                    <a16:rowId xmlns:a16="http://schemas.microsoft.com/office/drawing/2014/main" xmlns="" val="10011"/>
                  </a:ext>
                </a:extLst>
              </a:tr>
              <a:tr h="264306">
                <a:tc>
                  <a:txBody>
                    <a:bodyPr/>
                    <a:lstStyle/>
                    <a:p>
                      <a:pPr algn="ctr" fontAlgn="ctr"/>
                      <a:r>
                        <a:rPr lang="en-US" sz="1100" b="1" i="0" u="none" strike="noStrike">
                          <a:solidFill>
                            <a:srgbClr val="000000"/>
                          </a:solidFill>
                          <a:latin typeface="Calibri"/>
                        </a:rPr>
                        <a:t>2009</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1,394,075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61,791,868</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2009</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9.4</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-12.4</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extLst>
                  <a:ext uri="{0D108BD9-81ED-4DB2-BD59-A6C34878D82A}">
                    <a16:rowId xmlns:a16="http://schemas.microsoft.com/office/drawing/2014/main" xmlns="" val="10012"/>
                  </a:ext>
                </a:extLst>
              </a:tr>
              <a:tr h="264306">
                <a:tc>
                  <a:txBody>
                    <a:bodyPr/>
                    <a:lstStyle/>
                    <a:p>
                      <a:pPr algn="ctr" fontAlgn="ctr"/>
                      <a:r>
                        <a:rPr lang="en-US" sz="1100" b="1" i="0" u="none" strike="noStrike">
                          <a:solidFill>
                            <a:srgbClr val="000000"/>
                          </a:solidFill>
                          <a:latin typeface="Calibri"/>
                        </a:rPr>
                        <a:t>2010</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1,599,454</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77,703,987</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2010</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14.7</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a:solidFill>
                            <a:srgbClr val="000000"/>
                          </a:solidFill>
                          <a:latin typeface="Calibri"/>
                        </a:rPr>
                        <a:t>25.9</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extLst>
                  <a:ext uri="{0D108BD9-81ED-4DB2-BD59-A6C34878D82A}">
                    <a16:rowId xmlns:a16="http://schemas.microsoft.com/office/drawing/2014/main" xmlns="" val="10013"/>
                  </a:ext>
                </a:extLst>
              </a:tr>
              <a:tr h="264306">
                <a:tc>
                  <a:txBody>
                    <a:bodyPr/>
                    <a:lstStyle/>
                    <a:p>
                      <a:pPr algn="ctr" fontAlgn="ctr"/>
                      <a:r>
                        <a:rPr lang="en-US" sz="1100" b="1" i="0" u="none" strike="noStrike">
                          <a:solidFill>
                            <a:srgbClr val="000000"/>
                          </a:solidFill>
                          <a:latin typeface="Calibri"/>
                        </a:rPr>
                        <a:t>2011</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1,648,505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79,989,155</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2011</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3.1</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tc>
                  <a:txBody>
                    <a:bodyPr/>
                    <a:lstStyle/>
                    <a:p>
                      <a:pPr algn="ctr" fontAlgn="ctr"/>
                      <a:r>
                        <a:rPr lang="en-US" sz="1100" b="0" i="0" u="none" strike="noStrike">
                          <a:solidFill>
                            <a:srgbClr val="000000"/>
                          </a:solidFill>
                          <a:latin typeface="Calibri"/>
                        </a:rPr>
                        <a:t>3.1</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tcPr>
                </a:tc>
                <a:extLst>
                  <a:ext uri="{0D108BD9-81ED-4DB2-BD59-A6C34878D82A}">
                    <a16:rowId xmlns:a16="http://schemas.microsoft.com/office/drawing/2014/main" xmlns="" val="10014"/>
                  </a:ext>
                </a:extLst>
              </a:tr>
              <a:tr h="264306">
                <a:tc>
                  <a:txBody>
                    <a:bodyPr/>
                    <a:lstStyle/>
                    <a:p>
                      <a:pPr algn="ctr" fontAlgn="ctr"/>
                      <a:r>
                        <a:rPr lang="en-US" sz="1100" b="1" i="0" u="none" strike="noStrike">
                          <a:solidFill>
                            <a:srgbClr val="000000"/>
                          </a:solidFill>
                          <a:latin typeface="Calibri"/>
                        </a:rPr>
                        <a:t>2012</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989,110</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ctr" fontAlgn="ctr"/>
                      <a:r>
                        <a:rPr lang="en-US" sz="1100" b="0" i="0" u="none" strike="noStrike">
                          <a:solidFill>
                            <a:srgbClr val="000000"/>
                          </a:solidFill>
                          <a:latin typeface="Calibri"/>
                        </a:rPr>
                        <a:t>84,141,209</a:t>
                      </a:r>
                    </a:p>
                  </a:txBody>
                  <a:tcPr marL="0" marR="0" marT="0" marB="0" anchor="ctr">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D2EAF1"/>
                    </a:solidFill>
                  </a:tcPr>
                </a:tc>
                <a:tc>
                  <a:txBody>
                    <a:bodyPr/>
                    <a:lstStyle/>
                    <a:p>
                      <a:pPr algn="l" fontAlgn="b"/>
                      <a:endParaRPr lang="en-US" sz="1100" b="0" i="0" u="none" strike="noStrike">
                        <a:solidFill>
                          <a:srgbClr val="000000"/>
                        </a:solidFill>
                        <a:latin typeface="Calibri"/>
                      </a:endParaRPr>
                    </a:p>
                  </a:txBody>
                  <a:tcPr marL="0" marR="0" marT="0" marB="0" anchor="b">
                    <a:lnL w="12700" cap="flat" cmpd="sng" algn="ctr">
                      <a:solidFill>
                        <a:srgbClr val="4BACC6"/>
                      </a:solidFill>
                      <a:prstDash val="solid"/>
                      <a:round/>
                      <a:headEnd type="none" w="med" len="med"/>
                      <a:tailEnd type="none" w="med" len="med"/>
                    </a:lnL>
                    <a:lnR w="12700" cap="flat" cmpd="sng" algn="ctr">
                      <a:solidFill>
                        <a:srgbClr val="F79646"/>
                      </a:solidFill>
                      <a:prstDash val="solid"/>
                      <a:round/>
                      <a:headEnd type="none" w="med" len="med"/>
                      <a:tailEnd type="none" w="med" len="med"/>
                    </a:lnR>
                    <a:lnT>
                      <a:noFill/>
                    </a:lnT>
                    <a:lnB>
                      <a:noFill/>
                    </a:lnB>
                  </a:tcPr>
                </a:tc>
                <a:tc>
                  <a:txBody>
                    <a:bodyPr/>
                    <a:lstStyle/>
                    <a:p>
                      <a:pPr algn="ctr" fontAlgn="ctr"/>
                      <a:r>
                        <a:rPr lang="en-US" sz="1100" b="1" i="0" u="none" strike="noStrike">
                          <a:solidFill>
                            <a:srgbClr val="000000"/>
                          </a:solidFill>
                          <a:latin typeface="Cambria"/>
                        </a:rPr>
                        <a:t>2012</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dirty="0">
                          <a:solidFill>
                            <a:srgbClr val="000000"/>
                          </a:solidFill>
                          <a:latin typeface="Calibri"/>
                        </a:rPr>
                        <a:t>-40</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algn="ctr" fontAlgn="ctr"/>
                      <a:r>
                        <a:rPr lang="en-US" sz="1100" b="0" i="0" u="none" strike="noStrike" dirty="0">
                          <a:solidFill>
                            <a:srgbClr val="000000"/>
                          </a:solidFill>
                          <a:latin typeface="Calibri"/>
                        </a:rPr>
                        <a:t>5.3</a:t>
                      </a:r>
                    </a:p>
                  </a:txBody>
                  <a:tcPr marL="0" marR="0" marT="0" marB="0" anchor="ct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extLst>
                  <a:ext uri="{0D108BD9-81ED-4DB2-BD59-A6C34878D82A}">
                    <a16:rowId xmlns:a16="http://schemas.microsoft.com/office/drawing/2014/main" xmlns="" val="10015"/>
                  </a:ext>
                </a:extLst>
              </a:tr>
            </a:tbl>
          </a:graphicData>
        </a:graphic>
      </p:graphicFrame>
    </p:spTree>
    <p:extLst>
      <p:ext uri="{BB962C8B-B14F-4D97-AF65-F5344CB8AC3E}">
        <p14:creationId xmlns:p14="http://schemas.microsoft.com/office/powerpoint/2010/main" val="2262953869"/>
      </p:ext>
    </p:extLst>
  </p:cSld>
  <p:clrMapOvr>
    <a:masterClrMapping/>
  </p:clrMapOvr>
  <p:transition spd="slow">
    <p:push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9" name="Content Placeholder 8"/>
          <p:cNvSpPr>
            <a:spLocks noGrp="1"/>
          </p:cNvSpPr>
          <p:nvPr>
            <p:ph idx="1"/>
          </p:nvPr>
        </p:nvSpPr>
        <p:spPr/>
        <p:txBody>
          <a:bodyPr/>
          <a:lstStyle/>
          <a:p>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549051120"/>
              </p:ext>
            </p:extLst>
          </p:nvPr>
        </p:nvGraphicFramePr>
        <p:xfrm>
          <a:off x="2169994" y="1643055"/>
          <a:ext cx="7356143" cy="4500594"/>
        </p:xfrm>
        <a:graphic>
          <a:graphicData uri="http://schemas.openxmlformats.org/drawingml/2006/table">
            <a:tbl>
              <a:tblPr rtl="1"/>
              <a:tblGrid>
                <a:gridCol w="1637731">
                  <a:extLst>
                    <a:ext uri="{9D8B030D-6E8A-4147-A177-3AD203B41FA5}">
                      <a16:colId xmlns:a16="http://schemas.microsoft.com/office/drawing/2014/main" xmlns="" val="20000"/>
                    </a:ext>
                  </a:extLst>
                </a:gridCol>
                <a:gridCol w="3138985">
                  <a:extLst>
                    <a:ext uri="{9D8B030D-6E8A-4147-A177-3AD203B41FA5}">
                      <a16:colId xmlns:a16="http://schemas.microsoft.com/office/drawing/2014/main" xmlns="" val="20001"/>
                    </a:ext>
                  </a:extLst>
                </a:gridCol>
                <a:gridCol w="2579427">
                  <a:extLst>
                    <a:ext uri="{9D8B030D-6E8A-4147-A177-3AD203B41FA5}">
                      <a16:colId xmlns:a16="http://schemas.microsoft.com/office/drawing/2014/main" xmlns="" val="20002"/>
                    </a:ext>
                  </a:extLst>
                </a:gridCol>
              </a:tblGrid>
              <a:tr h="214314">
                <a:tc>
                  <a:txBody>
                    <a:bodyPr/>
                    <a:lstStyle/>
                    <a:p>
                      <a:pPr algn="ctr" rtl="1" fontAlgn="b"/>
                      <a:r>
                        <a:rPr lang="fa-IR" sz="1000" b="0" i="0" u="none" strike="noStrike" dirty="0">
                          <a:solidFill>
                            <a:srgbClr val="31849B"/>
                          </a:solidFill>
                          <a:latin typeface="Calibri"/>
                        </a:rPr>
                        <a:t>سال</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DD9C3"/>
                    </a:solidFill>
                  </a:tcPr>
                </a:tc>
                <a:tc>
                  <a:txBody>
                    <a:bodyPr/>
                    <a:lstStyle/>
                    <a:p>
                      <a:pPr algn="ctr" rtl="1" fontAlgn="b"/>
                      <a:r>
                        <a:rPr lang="fa-IR" sz="1000" b="0" i="0" u="none" strike="noStrike" dirty="0">
                          <a:solidFill>
                            <a:srgbClr val="31849B"/>
                          </a:solidFill>
                          <a:latin typeface="Calibri"/>
                        </a:rPr>
                        <a:t>سرمایه گذاری</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DD9C3"/>
                    </a:solidFill>
                  </a:tcPr>
                </a:tc>
                <a:tc>
                  <a:txBody>
                    <a:bodyPr/>
                    <a:lstStyle/>
                    <a:p>
                      <a:pPr algn="ctr" rtl="1" fontAlgn="b"/>
                      <a:r>
                        <a:rPr lang="fa-IR" sz="1000" b="0" i="0" u="none" strike="noStrike">
                          <a:solidFill>
                            <a:srgbClr val="31849B"/>
                          </a:solidFill>
                          <a:latin typeface="Calibri"/>
                        </a:rPr>
                        <a:t>پس انداز ملی</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DD9C3"/>
                    </a:solidFill>
                  </a:tcPr>
                </a:tc>
                <a:extLst>
                  <a:ext uri="{0D108BD9-81ED-4DB2-BD59-A6C34878D82A}">
                    <a16:rowId xmlns:a16="http://schemas.microsoft.com/office/drawing/2014/main" xmlns="" val="10000"/>
                  </a:ext>
                </a:extLst>
              </a:tr>
              <a:tr h="214314">
                <a:tc>
                  <a:txBody>
                    <a:bodyPr/>
                    <a:lstStyle/>
                    <a:p>
                      <a:pPr algn="r" rtl="0" fontAlgn="b"/>
                      <a:r>
                        <a:rPr lang="en-US" sz="1000" b="0" i="0" u="none" strike="noStrike">
                          <a:solidFill>
                            <a:srgbClr val="000000"/>
                          </a:solidFill>
                          <a:latin typeface="Calibri"/>
                        </a:rPr>
                        <a:t>1365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58428</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82614</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214314">
                <a:tc>
                  <a:txBody>
                    <a:bodyPr/>
                    <a:lstStyle/>
                    <a:p>
                      <a:pPr algn="r" rtl="0" fontAlgn="b"/>
                      <a:r>
                        <a:rPr lang="en-US" sz="1000" b="0" i="0" u="none" strike="noStrike">
                          <a:solidFill>
                            <a:srgbClr val="000000"/>
                          </a:solidFill>
                          <a:latin typeface="Calibri"/>
                        </a:rPr>
                        <a:t>1366</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46936</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35428</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214314">
                <a:tc>
                  <a:txBody>
                    <a:bodyPr/>
                    <a:lstStyle/>
                    <a:p>
                      <a:pPr algn="r" rtl="0" fontAlgn="b"/>
                      <a:r>
                        <a:rPr lang="en-US" sz="1000" b="0" i="0" u="none" strike="noStrike">
                          <a:solidFill>
                            <a:srgbClr val="000000"/>
                          </a:solidFill>
                          <a:latin typeface="Calibri"/>
                        </a:rPr>
                        <a:t>1367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50418</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45549</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214314">
                <a:tc>
                  <a:txBody>
                    <a:bodyPr/>
                    <a:lstStyle/>
                    <a:p>
                      <a:pPr algn="r" rtl="0" fontAlgn="b"/>
                      <a:r>
                        <a:rPr lang="en-US" sz="1000" b="0" i="0" u="none" strike="noStrike">
                          <a:solidFill>
                            <a:srgbClr val="000000"/>
                          </a:solidFill>
                          <a:latin typeface="Calibri"/>
                        </a:rPr>
                        <a:t>1368</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57401</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73543</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214314">
                <a:tc>
                  <a:txBody>
                    <a:bodyPr/>
                    <a:lstStyle/>
                    <a:p>
                      <a:pPr algn="r" rtl="0" fontAlgn="b"/>
                      <a:r>
                        <a:rPr lang="en-US" sz="1000" b="0" i="0" u="none" strike="noStrike">
                          <a:solidFill>
                            <a:srgbClr val="000000"/>
                          </a:solidFill>
                          <a:latin typeface="Calibri"/>
                        </a:rPr>
                        <a:t>1369</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84016</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77402</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214314">
                <a:tc>
                  <a:txBody>
                    <a:bodyPr/>
                    <a:lstStyle/>
                    <a:p>
                      <a:pPr algn="r" rtl="0" fontAlgn="b"/>
                      <a:r>
                        <a:rPr lang="en-US" sz="1000" b="0" i="0" u="none" strike="noStrike">
                          <a:solidFill>
                            <a:srgbClr val="000000"/>
                          </a:solidFill>
                          <a:latin typeface="Calibri"/>
                        </a:rPr>
                        <a:t>1370</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81090</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79139</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214314">
                <a:tc>
                  <a:txBody>
                    <a:bodyPr/>
                    <a:lstStyle/>
                    <a:p>
                      <a:pPr algn="r" rtl="0" fontAlgn="b"/>
                      <a:r>
                        <a:rPr lang="en-US" sz="1000" b="0" i="0" u="none" strike="noStrike">
                          <a:solidFill>
                            <a:srgbClr val="000000"/>
                          </a:solidFill>
                          <a:latin typeface="Calibri"/>
                        </a:rPr>
                        <a:t>1371</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72729</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108507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214314">
                <a:tc>
                  <a:txBody>
                    <a:bodyPr/>
                    <a:lstStyle/>
                    <a:p>
                      <a:pPr algn="r" rtl="0" fontAlgn="b"/>
                      <a:r>
                        <a:rPr lang="en-US" sz="1000" b="0" i="0" u="none" strike="noStrike">
                          <a:solidFill>
                            <a:srgbClr val="000000"/>
                          </a:solidFill>
                          <a:latin typeface="Calibri"/>
                        </a:rPr>
                        <a:t>1372</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62390</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99837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8"/>
                  </a:ext>
                </a:extLst>
              </a:tr>
              <a:tr h="214314">
                <a:tc>
                  <a:txBody>
                    <a:bodyPr/>
                    <a:lstStyle/>
                    <a:p>
                      <a:pPr algn="r" rtl="0" fontAlgn="b"/>
                      <a:r>
                        <a:rPr lang="en-US" sz="1000" b="0" i="0" u="none" strike="noStrike">
                          <a:solidFill>
                            <a:srgbClr val="000000"/>
                          </a:solidFill>
                          <a:latin typeface="Calibri"/>
                        </a:rPr>
                        <a:t>1373</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59560</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101853</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9"/>
                  </a:ext>
                </a:extLst>
              </a:tr>
              <a:tr h="214314">
                <a:tc>
                  <a:txBody>
                    <a:bodyPr/>
                    <a:lstStyle/>
                    <a:p>
                      <a:pPr algn="r" rtl="0" fontAlgn="b"/>
                      <a:r>
                        <a:rPr lang="en-US" sz="1000" b="0" i="0" u="none" strike="noStrike">
                          <a:solidFill>
                            <a:srgbClr val="000000"/>
                          </a:solidFill>
                          <a:latin typeface="Calibri"/>
                        </a:rPr>
                        <a:t>1374</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74465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118346</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0"/>
                  </a:ext>
                </a:extLst>
              </a:tr>
              <a:tr h="214314">
                <a:tc>
                  <a:txBody>
                    <a:bodyPr/>
                    <a:lstStyle/>
                    <a:p>
                      <a:pPr algn="r" rtl="0" fontAlgn="b"/>
                      <a:r>
                        <a:rPr lang="en-US" sz="1000" b="0" i="0" u="none" strike="noStrike">
                          <a:solidFill>
                            <a:srgbClr val="000000"/>
                          </a:solidFill>
                          <a:latin typeface="Calibri"/>
                        </a:rPr>
                        <a:t>1375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83765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110407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1"/>
                  </a:ext>
                </a:extLst>
              </a:tr>
              <a:tr h="214314">
                <a:tc>
                  <a:txBody>
                    <a:bodyPr/>
                    <a:lstStyle/>
                    <a:p>
                      <a:pPr algn="r" rtl="0" fontAlgn="b"/>
                      <a:r>
                        <a:rPr lang="en-US" sz="1000" b="0" i="0" u="none" strike="noStrike">
                          <a:solidFill>
                            <a:srgbClr val="000000"/>
                          </a:solidFill>
                          <a:latin typeface="Calibri"/>
                        </a:rPr>
                        <a:t>1376</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86485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94217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2"/>
                  </a:ext>
                </a:extLst>
              </a:tr>
              <a:tr h="214314">
                <a:tc>
                  <a:txBody>
                    <a:bodyPr/>
                    <a:lstStyle/>
                    <a:p>
                      <a:pPr algn="r" rtl="0" fontAlgn="b"/>
                      <a:r>
                        <a:rPr lang="en-US" sz="1000" b="0" i="0" u="none" strike="noStrike">
                          <a:solidFill>
                            <a:srgbClr val="000000"/>
                          </a:solidFill>
                          <a:latin typeface="Calibri"/>
                        </a:rPr>
                        <a:t>1377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91505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120469</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3"/>
                  </a:ext>
                </a:extLst>
              </a:tr>
              <a:tr h="214314">
                <a:tc>
                  <a:txBody>
                    <a:bodyPr/>
                    <a:lstStyle/>
                    <a:p>
                      <a:pPr algn="r" rtl="0" fontAlgn="b"/>
                      <a:r>
                        <a:rPr lang="en-US" sz="1000" b="0" i="0" u="none" strike="noStrike">
                          <a:solidFill>
                            <a:srgbClr val="000000"/>
                          </a:solidFill>
                          <a:latin typeface="Calibri"/>
                        </a:rPr>
                        <a:t>1378</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95267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124330</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4"/>
                  </a:ext>
                </a:extLst>
              </a:tr>
              <a:tr h="214314">
                <a:tc>
                  <a:txBody>
                    <a:bodyPr/>
                    <a:lstStyle/>
                    <a:p>
                      <a:pPr algn="r" rtl="0" fontAlgn="b"/>
                      <a:r>
                        <a:rPr lang="en-US" sz="1000" b="0" i="0" u="none" strike="noStrike">
                          <a:solidFill>
                            <a:srgbClr val="000000"/>
                          </a:solidFill>
                          <a:latin typeface="Calibri"/>
                        </a:rPr>
                        <a:t>1379</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108762</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113877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5"/>
                  </a:ext>
                </a:extLst>
              </a:tr>
              <a:tr h="214314">
                <a:tc>
                  <a:txBody>
                    <a:bodyPr/>
                    <a:lstStyle/>
                    <a:p>
                      <a:pPr algn="r" rtl="0" fontAlgn="b"/>
                      <a:r>
                        <a:rPr lang="en-US" sz="1000" b="0" i="0" u="none" strike="noStrike">
                          <a:solidFill>
                            <a:srgbClr val="000000"/>
                          </a:solidFill>
                          <a:latin typeface="Calibri"/>
                        </a:rPr>
                        <a:t>1380</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123776</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134415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6"/>
                  </a:ext>
                </a:extLst>
              </a:tr>
              <a:tr h="214314">
                <a:tc>
                  <a:txBody>
                    <a:bodyPr/>
                    <a:lstStyle/>
                    <a:p>
                      <a:pPr algn="r" rtl="0" fontAlgn="b"/>
                      <a:r>
                        <a:rPr lang="en-US" sz="1000" b="0" i="0" u="none" strike="noStrike">
                          <a:solidFill>
                            <a:srgbClr val="000000"/>
                          </a:solidFill>
                          <a:latin typeface="Calibri"/>
                        </a:rPr>
                        <a:t>1382</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139033</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150647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7"/>
                  </a:ext>
                </a:extLst>
              </a:tr>
              <a:tr h="214314">
                <a:tc>
                  <a:txBody>
                    <a:bodyPr/>
                    <a:lstStyle/>
                    <a:p>
                      <a:pPr algn="r" rtl="0" fontAlgn="b"/>
                      <a:r>
                        <a:rPr lang="en-US" sz="1000" b="0" i="0" u="none" strike="noStrike">
                          <a:solidFill>
                            <a:srgbClr val="000000"/>
                          </a:solidFill>
                          <a:latin typeface="Calibri"/>
                        </a:rPr>
                        <a:t>1383</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151806</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160435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8"/>
                  </a:ext>
                </a:extLst>
              </a:tr>
              <a:tr h="214314">
                <a:tc>
                  <a:txBody>
                    <a:bodyPr/>
                    <a:lstStyle/>
                    <a:p>
                      <a:pPr algn="r" rtl="0" fontAlgn="b"/>
                      <a:r>
                        <a:rPr lang="en-US" sz="1000" b="0" i="0" u="none" strike="noStrike">
                          <a:solidFill>
                            <a:srgbClr val="000000"/>
                          </a:solidFill>
                          <a:latin typeface="Calibri"/>
                        </a:rPr>
                        <a:t>1384</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164954</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a:solidFill>
                            <a:srgbClr val="000000"/>
                          </a:solidFill>
                          <a:latin typeface="Calibri"/>
                        </a:rPr>
                        <a:t>177125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9"/>
                  </a:ext>
                </a:extLst>
              </a:tr>
              <a:tr h="214314">
                <a:tc>
                  <a:txBody>
                    <a:bodyPr/>
                    <a:lstStyle/>
                    <a:p>
                      <a:pPr algn="r" rtl="0" fontAlgn="b"/>
                      <a:r>
                        <a:rPr lang="en-US" sz="1000" b="0" i="0" u="none" strike="noStrike">
                          <a:solidFill>
                            <a:srgbClr val="000000"/>
                          </a:solidFill>
                          <a:latin typeface="Calibri"/>
                        </a:rPr>
                        <a:t>1385</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169837</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r" rtl="0" fontAlgn="b"/>
                      <a:r>
                        <a:rPr lang="en-US" sz="1000" b="0" i="0" u="none" strike="noStrike" dirty="0">
                          <a:solidFill>
                            <a:srgbClr val="000000"/>
                          </a:solidFill>
                          <a:latin typeface="Calibri"/>
                        </a:rPr>
                        <a:t>190536</a:t>
                      </a: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20"/>
                  </a:ext>
                </a:extLst>
              </a:tr>
            </a:tbl>
          </a:graphicData>
        </a:graphic>
      </p:graphicFrame>
    </p:spTree>
    <p:extLst>
      <p:ext uri="{BB962C8B-B14F-4D97-AF65-F5344CB8AC3E}">
        <p14:creationId xmlns:p14="http://schemas.microsoft.com/office/powerpoint/2010/main" val="2195217786"/>
      </p:ext>
    </p:extLst>
  </p:cSld>
  <p:clrMapOvr>
    <a:masterClrMapping/>
  </p:clrMapOvr>
  <p:transition spd="slow">
    <p:push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کار کلاسی</a:t>
            </a:r>
            <a:endParaRPr lang="en-US" dirty="0"/>
          </a:p>
        </p:txBody>
      </p:sp>
      <p:sp>
        <p:nvSpPr>
          <p:cNvPr id="3" name="Content Placeholder 2"/>
          <p:cNvSpPr>
            <a:spLocks noGrp="1"/>
          </p:cNvSpPr>
          <p:nvPr>
            <p:ph idx="1"/>
          </p:nvPr>
        </p:nvSpPr>
        <p:spPr/>
        <p:txBody>
          <a:bodyPr/>
          <a:lstStyle/>
          <a:p>
            <a:pPr algn="r" rtl="1"/>
            <a:r>
              <a:rPr lang="fa-IR" dirty="0"/>
              <a:t>در سه شیت اکسل مختلف 3 نمودار از متغیرهای اقتصادی را در حالت سری زمانی، مقطعی و تابلویی به صورت جدول و نمودار مقایسه کنید.</a:t>
            </a:r>
            <a:endParaRPr lang="en-US" dirty="0"/>
          </a:p>
        </p:txBody>
      </p:sp>
    </p:spTree>
    <p:extLst>
      <p:ext uri="{BB962C8B-B14F-4D97-AF65-F5344CB8AC3E}">
        <p14:creationId xmlns:p14="http://schemas.microsoft.com/office/powerpoint/2010/main" val="272647628"/>
      </p:ext>
    </p:extLst>
  </p:cSld>
  <p:clrMapOvr>
    <a:masterClrMapping/>
  </p:clrMapOvr>
  <p:transition spd="slow">
    <p:push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Content Placeholder 3"/>
          <p:cNvGraphicFramePr>
            <a:graphicFrameLocks noGrp="1"/>
          </p:cNvGraphicFramePr>
          <p:nvPr>
            <p:ph idx="1"/>
          </p:nvPr>
        </p:nvGraphicFramePr>
        <p:xfrm>
          <a:off x="2566989" y="2324101"/>
          <a:ext cx="6777037" cy="35083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23578234"/>
      </p:ext>
    </p:extLst>
  </p:cSld>
  <p:clrMapOvr>
    <a:masterClrMapping/>
  </p:clrMapOvr>
  <p:transition spd="slow">
    <p:push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2566989" y="2324101"/>
          <a:ext cx="6777037" cy="35083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44252376"/>
      </p:ext>
    </p:extLst>
  </p:cSld>
  <p:clrMapOvr>
    <a:masterClrMapping/>
  </p:clrMapOvr>
  <p:transition spd="slow">
    <p:push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2024034" y="192880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7120553"/>
      </p:ext>
    </p:extLst>
  </p:cSld>
  <p:clrMapOvr>
    <a:masterClrMapping/>
  </p:clrMapOvr>
  <p:transition spd="slow">
    <p:push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a:cs typeface="B Mitra" pitchFamily="2" charset="-78"/>
              </a:rPr>
              <a:t>توصیف آماری</a:t>
            </a:r>
            <a:endParaRPr lang="en-US" sz="3200" dirty="0"/>
          </a:p>
        </p:txBody>
      </p:sp>
      <p:graphicFrame>
        <p:nvGraphicFramePr>
          <p:cNvPr id="4" name="Content Placeholder 3"/>
          <p:cNvGraphicFramePr>
            <a:graphicFrameLocks noGrp="1"/>
          </p:cNvGraphicFramePr>
          <p:nvPr>
            <p:ph idx="1"/>
          </p:nvPr>
        </p:nvGraphicFramePr>
        <p:xfrm>
          <a:off x="1981200" y="1935164"/>
          <a:ext cx="8258204" cy="427991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66366041"/>
      </p:ext>
    </p:extLst>
  </p:cSld>
  <p:clrMapOvr>
    <a:masterClrMapping/>
  </p:clrMapOvr>
  <p:transition spd="slow">
    <p:push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93797011"/>
              </p:ext>
            </p:extLst>
          </p:nvPr>
        </p:nvGraphicFramePr>
        <p:xfrm>
          <a:off x="1981200" y="1935164"/>
          <a:ext cx="6972320" cy="327978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2392135"/>
      </p:ext>
    </p:extLst>
  </p:cSld>
  <p:clrMapOvr>
    <a:masterClrMapping/>
  </p:clrMapOvr>
  <p:transition spd="slow">
    <p:push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t>ویژگی‌های آماری </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38752080"/>
              </p:ext>
            </p:extLst>
          </p:nvPr>
        </p:nvGraphicFramePr>
        <p:xfrm>
          <a:off x="1201002" y="2470246"/>
          <a:ext cx="10508777" cy="3596183"/>
        </p:xfrm>
        <a:graphic>
          <a:graphicData uri="http://schemas.openxmlformats.org/drawingml/2006/table">
            <a:tbl>
              <a:tblPr rtl="1" firstRow="1" firstCol="1" bandRow="1">
                <a:tableStyleId>{5C22544A-7EE6-4342-B048-85BDC9FD1C3A}</a:tableStyleId>
              </a:tblPr>
              <a:tblGrid>
                <a:gridCol w="2144088">
                  <a:extLst>
                    <a:ext uri="{9D8B030D-6E8A-4147-A177-3AD203B41FA5}">
                      <a16:colId xmlns:a16="http://schemas.microsoft.com/office/drawing/2014/main" xmlns="" val="20000"/>
                    </a:ext>
                  </a:extLst>
                </a:gridCol>
                <a:gridCol w="1554053">
                  <a:extLst>
                    <a:ext uri="{9D8B030D-6E8A-4147-A177-3AD203B41FA5}">
                      <a16:colId xmlns:a16="http://schemas.microsoft.com/office/drawing/2014/main" xmlns="" val="20001"/>
                    </a:ext>
                  </a:extLst>
                </a:gridCol>
                <a:gridCol w="1250262">
                  <a:extLst>
                    <a:ext uri="{9D8B030D-6E8A-4147-A177-3AD203B41FA5}">
                      <a16:colId xmlns:a16="http://schemas.microsoft.com/office/drawing/2014/main" xmlns="" val="20002"/>
                    </a:ext>
                  </a:extLst>
                </a:gridCol>
                <a:gridCol w="1555150">
                  <a:extLst>
                    <a:ext uri="{9D8B030D-6E8A-4147-A177-3AD203B41FA5}">
                      <a16:colId xmlns:a16="http://schemas.microsoft.com/office/drawing/2014/main" xmlns="" val="20003"/>
                    </a:ext>
                  </a:extLst>
                </a:gridCol>
                <a:gridCol w="1399416">
                  <a:extLst>
                    <a:ext uri="{9D8B030D-6E8A-4147-A177-3AD203B41FA5}">
                      <a16:colId xmlns:a16="http://schemas.microsoft.com/office/drawing/2014/main" xmlns="" val="20004"/>
                    </a:ext>
                  </a:extLst>
                </a:gridCol>
                <a:gridCol w="2605808">
                  <a:extLst>
                    <a:ext uri="{9D8B030D-6E8A-4147-A177-3AD203B41FA5}">
                      <a16:colId xmlns:a16="http://schemas.microsoft.com/office/drawing/2014/main" xmlns="" val="20005"/>
                    </a:ext>
                  </a:extLst>
                </a:gridCol>
              </a:tblGrid>
              <a:tr h="627796">
                <a:tc>
                  <a:txBody>
                    <a:bodyPr/>
                    <a:lstStyle/>
                    <a:p>
                      <a:pPr algn="ctr" rtl="1">
                        <a:spcAft>
                          <a:spcPts val="500"/>
                        </a:spcAft>
                      </a:pPr>
                      <a:r>
                        <a:rPr lang="fa-IR" sz="1200" b="1" dirty="0">
                          <a:effectLst/>
                        </a:rPr>
                        <a:t>متغیر</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میانگین </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میانه</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ماکزیمم</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مینیمم</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انحراف‌معیار استاندارد</a:t>
                      </a:r>
                      <a:endParaRPr lang="en-US" sz="1200" b="1">
                        <a:effectLst/>
                        <a:latin typeface="Calibri" panose="020F0502020204030204" pitchFamily="34" charset="0"/>
                      </a:endParaRPr>
                    </a:p>
                  </a:txBody>
                  <a:tcPr marL="68580" marR="68580" marT="0" marB="0"/>
                </a:tc>
                <a:extLst>
                  <a:ext uri="{0D108BD9-81ED-4DB2-BD59-A6C34878D82A}">
                    <a16:rowId xmlns:a16="http://schemas.microsoft.com/office/drawing/2014/main" xmlns="" val="10000"/>
                  </a:ext>
                </a:extLst>
              </a:tr>
              <a:tr h="593677">
                <a:tc>
                  <a:txBody>
                    <a:bodyPr/>
                    <a:lstStyle/>
                    <a:p>
                      <a:pPr algn="ctr" rtl="1">
                        <a:spcAft>
                          <a:spcPts val="0"/>
                        </a:spcAft>
                        <a:tabLst>
                          <a:tab pos="182880" algn="l"/>
                        </a:tabLst>
                      </a:pPr>
                      <a:r>
                        <a:rPr lang="fa-IR" sz="1200" b="1" dirty="0">
                          <a:effectLst/>
                        </a:rPr>
                        <a:t>سرمایه</a:t>
                      </a:r>
                      <a:r>
                        <a:rPr lang="fa-IR" sz="1200" b="1" baseline="0" dirty="0">
                          <a:effectLst/>
                        </a:rPr>
                        <a:t> گذاری</a:t>
                      </a:r>
                      <a:r>
                        <a:rPr lang="fa-IR" sz="1200" b="1" dirty="0">
                          <a:effectLst/>
                        </a:rPr>
                        <a:t> (میلیارد ریال)</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1/18375</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04/4435</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9/125916</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8/593</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27120</a:t>
                      </a:r>
                      <a:endParaRPr lang="en-US" sz="1200" b="1">
                        <a:effectLst/>
                        <a:latin typeface="Calibri" panose="020F0502020204030204" pitchFamily="34" charset="0"/>
                      </a:endParaRPr>
                    </a:p>
                  </a:txBody>
                  <a:tcPr marL="68580" marR="68580" marT="0" marB="0"/>
                </a:tc>
                <a:extLst>
                  <a:ext uri="{0D108BD9-81ED-4DB2-BD59-A6C34878D82A}">
                    <a16:rowId xmlns:a16="http://schemas.microsoft.com/office/drawing/2014/main" xmlns="" val="10001"/>
                  </a:ext>
                </a:extLst>
              </a:tr>
              <a:tr h="593677">
                <a:tc>
                  <a:txBody>
                    <a:bodyPr/>
                    <a:lstStyle/>
                    <a:p>
                      <a:pPr algn="ctr" rtl="1">
                        <a:spcAft>
                          <a:spcPts val="0"/>
                        </a:spcAft>
                        <a:tabLst>
                          <a:tab pos="182880" algn="l"/>
                        </a:tabLst>
                      </a:pPr>
                      <a:r>
                        <a:rPr lang="en-US" sz="1200" b="1">
                          <a:effectLst/>
                        </a:rPr>
                        <a:t>GDP</a:t>
                      </a:r>
                      <a:r>
                        <a:rPr lang="fa-IR" sz="1200" b="1">
                          <a:effectLst/>
                        </a:rPr>
                        <a:t> (میلیارد ریال)</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1070858</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1039932</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2157934</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8/208041</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9/536976</a:t>
                      </a:r>
                      <a:endParaRPr lang="en-US" sz="1200" b="1">
                        <a:effectLst/>
                        <a:latin typeface="Calibri" panose="020F0502020204030204" pitchFamily="34" charset="0"/>
                      </a:endParaRPr>
                    </a:p>
                  </a:txBody>
                  <a:tcPr marL="68580" marR="68580" marT="0" marB="0"/>
                </a:tc>
                <a:extLst>
                  <a:ext uri="{0D108BD9-81ED-4DB2-BD59-A6C34878D82A}">
                    <a16:rowId xmlns:a16="http://schemas.microsoft.com/office/drawing/2014/main" xmlns="" val="10002"/>
                  </a:ext>
                </a:extLst>
              </a:tr>
              <a:tr h="1187356">
                <a:tc>
                  <a:txBody>
                    <a:bodyPr/>
                    <a:lstStyle/>
                    <a:p>
                      <a:pPr algn="ctr" rtl="1">
                        <a:spcAft>
                          <a:spcPts val="0"/>
                        </a:spcAft>
                        <a:tabLst>
                          <a:tab pos="182880" algn="l"/>
                        </a:tabLst>
                      </a:pPr>
                      <a:r>
                        <a:rPr lang="en-US" sz="1200" b="1">
                          <a:effectLst/>
                        </a:rPr>
                        <a:t>GDPWO</a:t>
                      </a:r>
                      <a:r>
                        <a:rPr lang="fa-IR" sz="1200" b="1">
                          <a:effectLst/>
                        </a:rPr>
                        <a:t> (میلیارد ریال) </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5/756548</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1/624990</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1823406</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9/91721</a:t>
                      </a:r>
                      <a:endParaRPr lang="en-US" sz="1200" b="1">
                        <a:effectLst/>
                        <a:latin typeface="Calibri" panose="020F0502020204030204" pitchFamily="34" charset="0"/>
                      </a:endParaRPr>
                    </a:p>
                  </a:txBody>
                  <a:tcPr marL="68580" marR="68580" marT="0" marB="0"/>
                </a:tc>
                <a:tc>
                  <a:txBody>
                    <a:bodyPr/>
                    <a:lstStyle/>
                    <a:p>
                      <a:pPr algn="ctr" rtl="1">
                        <a:spcAft>
                          <a:spcPts val="500"/>
                        </a:spcAft>
                      </a:pPr>
                      <a:r>
                        <a:rPr lang="fa-IR" sz="1200" b="1">
                          <a:effectLst/>
                        </a:rPr>
                        <a:t>4/522553</a:t>
                      </a:r>
                      <a:endParaRPr lang="en-US" sz="1200" b="1">
                        <a:effectLst/>
                        <a:latin typeface="Calibri" panose="020F0502020204030204" pitchFamily="34" charset="0"/>
                      </a:endParaRPr>
                    </a:p>
                  </a:txBody>
                  <a:tcPr marL="68580" marR="68580" marT="0" marB="0"/>
                </a:tc>
                <a:extLst>
                  <a:ext uri="{0D108BD9-81ED-4DB2-BD59-A6C34878D82A}">
                    <a16:rowId xmlns:a16="http://schemas.microsoft.com/office/drawing/2014/main" xmlns="" val="10003"/>
                  </a:ext>
                </a:extLst>
              </a:tr>
              <a:tr h="593677">
                <a:tc>
                  <a:txBody>
                    <a:bodyPr/>
                    <a:lstStyle/>
                    <a:p>
                      <a:pPr algn="ctr" rtl="1">
                        <a:spcAft>
                          <a:spcPts val="0"/>
                        </a:spcAft>
                        <a:tabLst>
                          <a:tab pos="182880" algn="l"/>
                        </a:tabLst>
                      </a:pPr>
                      <a:r>
                        <a:rPr lang="fa-IR" sz="1200" b="1" dirty="0">
                          <a:effectLst/>
                        </a:rPr>
                        <a:t>اشتغال (درصد)</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1/89</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9/88</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6/96</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2/85</a:t>
                      </a:r>
                      <a:endParaRPr lang="en-US" sz="1200" b="1" dirty="0">
                        <a:effectLst/>
                        <a:latin typeface="Calibri" panose="020F0502020204030204" pitchFamily="34" charset="0"/>
                      </a:endParaRPr>
                    </a:p>
                  </a:txBody>
                  <a:tcPr marL="68580" marR="68580" marT="0" marB="0"/>
                </a:tc>
                <a:tc>
                  <a:txBody>
                    <a:bodyPr/>
                    <a:lstStyle/>
                    <a:p>
                      <a:pPr algn="ctr" rtl="1">
                        <a:spcAft>
                          <a:spcPts val="500"/>
                        </a:spcAft>
                      </a:pPr>
                      <a:r>
                        <a:rPr lang="fa-IR" sz="1200" b="1" dirty="0">
                          <a:effectLst/>
                        </a:rPr>
                        <a:t>36/2</a:t>
                      </a:r>
                      <a:endParaRPr lang="en-US" sz="1200" b="1" dirty="0">
                        <a:effectLst/>
                        <a:latin typeface="Calibri" panose="020F0502020204030204" pitchFamily="34" charset="0"/>
                      </a:endParaRPr>
                    </a:p>
                  </a:txBody>
                  <a:tcPr marL="68580" marR="68580" marT="0" marB="0"/>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710705182"/>
      </p:ext>
    </p:extLst>
  </p:cSld>
  <p:clrMapOvr>
    <a:masterClrMapping/>
  </p:clrMapOvr>
  <p:transition spd="slow">
    <p:push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کار کلاسی</a:t>
            </a:r>
            <a:endParaRPr lang="en-US" dirty="0"/>
          </a:p>
        </p:txBody>
      </p:sp>
      <p:sp>
        <p:nvSpPr>
          <p:cNvPr id="3" name="Content Placeholder 2"/>
          <p:cNvSpPr>
            <a:spLocks noGrp="1"/>
          </p:cNvSpPr>
          <p:nvPr>
            <p:ph idx="1"/>
          </p:nvPr>
        </p:nvSpPr>
        <p:spPr/>
        <p:txBody>
          <a:bodyPr/>
          <a:lstStyle/>
          <a:p>
            <a:pPr algn="r" rtl="1"/>
            <a:r>
              <a:rPr lang="fa-IR" b="1" dirty="0"/>
              <a:t>یک متغیر را انتخاب کنید و ویژگی های آماری آن را به دست آوردید</a:t>
            </a:r>
            <a:endParaRPr lang="en-US" b="1" dirty="0"/>
          </a:p>
        </p:txBody>
      </p:sp>
    </p:spTree>
    <p:extLst>
      <p:ext uri="{BB962C8B-B14F-4D97-AF65-F5344CB8AC3E}">
        <p14:creationId xmlns:p14="http://schemas.microsoft.com/office/powerpoint/2010/main" val="1201439471"/>
      </p:ext>
    </p:extLst>
  </p:cSld>
  <p:clrMapOvr>
    <a:masterClrMapping/>
  </p:clrMapOvr>
  <p:transition spd="slow">
    <p:push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مدل سازی- فصل چهارم</a:t>
            </a:r>
            <a:endParaRPr lang="en-US" dirty="0"/>
          </a:p>
        </p:txBody>
      </p:sp>
      <p:sp>
        <p:nvSpPr>
          <p:cNvPr id="3" name="Content Placeholder 2"/>
          <p:cNvSpPr>
            <a:spLocks noGrp="1"/>
          </p:cNvSpPr>
          <p:nvPr>
            <p:ph idx="1"/>
          </p:nvPr>
        </p:nvSpPr>
        <p:spPr/>
        <p:txBody>
          <a:bodyPr/>
          <a:lstStyle/>
          <a:p>
            <a:pPr algn="r" rtl="1"/>
            <a:r>
              <a:rPr lang="fa-IR" dirty="0"/>
              <a:t>کار تحقیق: مدل مقاله خود را براساس متغیرهای وابسته و مستقل و تاکید بر ویژگی مدل بنویسید</a:t>
            </a:r>
            <a:endParaRPr lang="en-US" dirty="0"/>
          </a:p>
        </p:txBody>
      </p:sp>
    </p:spTree>
    <p:extLst>
      <p:ext uri="{BB962C8B-B14F-4D97-AF65-F5344CB8AC3E}">
        <p14:creationId xmlns:p14="http://schemas.microsoft.com/office/powerpoint/2010/main" val="1358128859"/>
      </p:ext>
    </p:extLst>
  </p:cSld>
  <p:clrMapOvr>
    <a:masterClrMapping/>
  </p:clrMapOvr>
  <p:transition spd="slow">
    <p:push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نتایج </a:t>
            </a:r>
            <a:endParaRPr lang="en-US" dirty="0"/>
          </a:p>
        </p:txBody>
      </p:sp>
      <p:sp>
        <p:nvSpPr>
          <p:cNvPr id="3" name="Content Placeholder 2"/>
          <p:cNvSpPr>
            <a:spLocks noGrp="1"/>
          </p:cNvSpPr>
          <p:nvPr>
            <p:ph idx="1"/>
          </p:nvPr>
        </p:nvSpPr>
        <p:spPr/>
        <p:txBody>
          <a:bodyPr/>
          <a:lstStyle/>
          <a:p>
            <a:pPr algn="r" rtl="1"/>
            <a:r>
              <a:rPr lang="fa-IR" b="1" dirty="0"/>
              <a:t>در این قسمت به تفسیر نتایج به دست آمده از فرایند اجراي </a:t>
            </a:r>
            <a:r>
              <a:rPr lang="fa-IR" dirty="0"/>
              <a:t> </a:t>
            </a:r>
            <a:r>
              <a:rPr lang="fa-IR" b="1" dirty="0"/>
              <a:t>تحقیق می پردازیم. همچنین می توان به مقایسه نتایج به دست آمده از مطالعه حاضر با نتایج سایر مطالعه ها پرداخت و در</a:t>
            </a:r>
          </a:p>
          <a:p>
            <a:pPr algn="r" rtl="1"/>
            <a:r>
              <a:rPr lang="fa-IR" b="1" dirty="0"/>
              <a:t>نهایت با توجه به مجموعه شواهد، نتیجه گیري نمود.</a:t>
            </a:r>
          </a:p>
          <a:p>
            <a:pPr algn="r" rtl="1"/>
            <a:r>
              <a:rPr lang="fa-IR" b="1" dirty="0"/>
              <a:t>نتیجه گیري نبایستی از قبل مشخص باشد، بلکه بایستی بر اساس </a:t>
            </a:r>
            <a:r>
              <a:rPr lang="fa-IR" dirty="0"/>
              <a:t> </a:t>
            </a:r>
            <a:r>
              <a:rPr lang="fa-IR" b="1" dirty="0"/>
              <a:t>یافته هاي تحقیق بیان شود.</a:t>
            </a:r>
          </a:p>
          <a:p>
            <a:pPr algn="r" rtl="1"/>
            <a:r>
              <a:rPr lang="fa-IR" b="1" dirty="0"/>
              <a:t> در این بخش می توانید روی رد یا قبول فرضیه ها تاکید کنید.</a:t>
            </a:r>
            <a:endParaRPr lang="en-US" dirty="0"/>
          </a:p>
        </p:txBody>
      </p:sp>
    </p:spTree>
    <p:extLst>
      <p:ext uri="{BB962C8B-B14F-4D97-AF65-F5344CB8AC3E}">
        <p14:creationId xmlns:p14="http://schemas.microsoft.com/office/powerpoint/2010/main" val="3500439618"/>
      </p:ext>
    </p:extLst>
  </p:cSld>
  <p:clrMapOvr>
    <a:masterClrMapping/>
  </p:clrMapOvr>
  <p:transition spd="slow">
    <p:push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t>چکیده تحقیق</a:t>
            </a:r>
            <a:endParaRPr lang="en-US" sz="3200" dirty="0"/>
          </a:p>
        </p:txBody>
      </p:sp>
      <p:sp>
        <p:nvSpPr>
          <p:cNvPr id="3" name="Content Placeholder 2"/>
          <p:cNvSpPr>
            <a:spLocks noGrp="1"/>
          </p:cNvSpPr>
          <p:nvPr>
            <p:ph idx="1"/>
          </p:nvPr>
        </p:nvSpPr>
        <p:spPr/>
        <p:txBody>
          <a:bodyPr/>
          <a:lstStyle/>
          <a:p>
            <a:pPr algn="r" rtl="1"/>
            <a:r>
              <a:rPr lang="fa-IR" b="1" dirty="0"/>
              <a:t>چکیده، خلاصه جامعی از محتواي یک گزارش پژوهشی است که همه مراحل و اجراي اصلی پژوهش را در خود دارد. هدف ، ضرورت مسأله، روش ها، یافته ها و نتایج پژوهش، به اختصار، در چکیده آورده می شود. </a:t>
            </a:r>
          </a:p>
          <a:p>
            <a:pPr algn="r" rtl="1"/>
            <a:r>
              <a:rPr lang="fa-IR" b="1" dirty="0"/>
              <a:t>در متنِ چکیده باید از ذکر هرگونه توضیح اضافی خودداري شود. مطالب چکیده باید فقط به صورت گزارش (بدون ارزشیابی و نقد) از زبان خود پژوهشگر (نه نقل قول) به صورت فعل ماضی</a:t>
            </a:r>
          </a:p>
          <a:p>
            <a:pPr algn="r" rtl="1"/>
            <a:r>
              <a:rPr lang="fa-IR" b="1" dirty="0"/>
              <a:t>تهیه شود و معمولاً بین صد تا 150 کلمه پیشنهاد شده است.</a:t>
            </a:r>
          </a:p>
          <a:p>
            <a:pPr algn="r" rtl="1"/>
            <a:r>
              <a:rPr lang="fa-IR" b="1" dirty="0"/>
              <a:t>معمولا بخش هاي اصلی چکیده عبارتند از: الف) هدف اصلی ب) بیان موضوع، </a:t>
            </a:r>
            <a:r>
              <a:rPr lang="fa-IR" dirty="0"/>
              <a:t> </a:t>
            </a:r>
            <a:r>
              <a:rPr lang="fa-IR" b="1" dirty="0"/>
              <a:t>ج) روش انجام تحقیق، د) نتایج بدست آمده  </a:t>
            </a:r>
            <a:endParaRPr lang="en-US" dirty="0"/>
          </a:p>
        </p:txBody>
      </p:sp>
    </p:spTree>
    <p:extLst>
      <p:ext uri="{BB962C8B-B14F-4D97-AF65-F5344CB8AC3E}">
        <p14:creationId xmlns:p14="http://schemas.microsoft.com/office/powerpoint/2010/main" val="1810696283"/>
      </p:ext>
    </p:extLst>
  </p:cSld>
  <p:clrMapOvr>
    <a:masterClrMapping/>
  </p:clrMapOvr>
  <p:transition spd="slow">
    <p:push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t>ارجاع در متن</a:t>
            </a:r>
            <a:endParaRPr lang="en-US" sz="3200" dirty="0"/>
          </a:p>
        </p:txBody>
      </p:sp>
      <p:sp>
        <p:nvSpPr>
          <p:cNvPr id="3" name="Content Placeholder 2"/>
          <p:cNvSpPr>
            <a:spLocks noGrp="1"/>
          </p:cNvSpPr>
          <p:nvPr>
            <p:ph idx="1"/>
          </p:nvPr>
        </p:nvSpPr>
        <p:spPr/>
        <p:txBody>
          <a:bodyPr>
            <a:normAutofit/>
          </a:bodyPr>
          <a:lstStyle/>
          <a:p>
            <a:pPr algn="r" rtl="1"/>
            <a:r>
              <a:rPr lang="fa-IR" b="1" dirty="0">
                <a:solidFill>
                  <a:srgbClr val="034045"/>
                </a:solidFill>
                <a:latin typeface="BZarBold"/>
              </a:rPr>
              <a:t>اعتبار یک گزارش پژوهشی علاوه بر صحت و دقت داده ها و استدلال </a:t>
            </a:r>
            <a:r>
              <a:rPr lang="fa-IR" dirty="0">
                <a:solidFill>
                  <a:srgbClr val="034045"/>
                </a:solidFill>
                <a:latin typeface="Wingdings-Regular"/>
              </a:rPr>
              <a:t> </a:t>
            </a:r>
            <a:r>
              <a:rPr lang="fa-IR" b="1" dirty="0">
                <a:solidFill>
                  <a:srgbClr val="034045"/>
                </a:solidFill>
                <a:latin typeface="BZarBold"/>
              </a:rPr>
              <a:t>حاصل از آنها، به منابع و مراجعی است که از اطلاعات آنها در پژوهش</a:t>
            </a:r>
          </a:p>
          <a:p>
            <a:pPr algn="r" rtl="1"/>
            <a:r>
              <a:rPr lang="fa-IR" b="1" dirty="0">
                <a:solidFill>
                  <a:srgbClr val="034045"/>
                </a:solidFill>
                <a:latin typeface="BZarBold"/>
              </a:rPr>
              <a:t>استفاده شده است</a:t>
            </a:r>
            <a:r>
              <a:rPr lang="fa-IR" b="1" dirty="0">
                <a:solidFill>
                  <a:srgbClr val="034045"/>
                </a:solidFill>
                <a:latin typeface="BZarBold"/>
                <a:cs typeface="B Zar" panose="00000400000000000000" pitchFamily="2" charset="-78"/>
              </a:rPr>
              <a:t>.</a:t>
            </a:r>
          </a:p>
          <a:p>
            <a:pPr algn="r" rtl="1"/>
            <a:r>
              <a:rPr lang="fa-IR" b="1" dirty="0">
                <a:solidFill>
                  <a:srgbClr val="034045"/>
                </a:solidFill>
                <a:latin typeface="BZarBold"/>
                <a:cs typeface="B Zar" panose="00000400000000000000" pitchFamily="2" charset="-78"/>
              </a:rPr>
              <a:t> ارجاعات در متن نیز از موارد مهم ساختار یک مقاله </a:t>
            </a:r>
            <a:r>
              <a:rPr lang="fa-IR" b="1" dirty="0">
                <a:solidFill>
                  <a:srgbClr val="034045"/>
                </a:solidFill>
                <a:latin typeface="BZarBold"/>
              </a:rPr>
              <a:t>علمی است که به وسیله آن، </a:t>
            </a:r>
            <a:r>
              <a:rPr lang="fa-IR" b="1" dirty="0">
                <a:solidFill>
                  <a:srgbClr val="C10000"/>
                </a:solidFill>
                <a:latin typeface="BZarBold"/>
              </a:rPr>
              <a:t>چگونگی استفاده از  اندیشه هاي دیگران </a:t>
            </a:r>
            <a:r>
              <a:rPr lang="fa-IR" b="1" dirty="0">
                <a:solidFill>
                  <a:srgbClr val="034045"/>
                </a:solidFill>
                <a:latin typeface="BZarBold"/>
              </a:rPr>
              <a:t>را به خواننده معرفی می نماید</a:t>
            </a:r>
            <a:r>
              <a:rPr lang="fa-IR" b="1" dirty="0">
                <a:solidFill>
                  <a:srgbClr val="034045"/>
                </a:solidFill>
                <a:latin typeface="BZarBold"/>
                <a:cs typeface="B Zar" panose="00000400000000000000" pitchFamily="2" charset="-78"/>
              </a:rPr>
              <a:t>.</a:t>
            </a:r>
          </a:p>
          <a:p>
            <a:pPr algn="r" rtl="1"/>
            <a:r>
              <a:rPr lang="fa-IR" b="1" dirty="0">
                <a:solidFill>
                  <a:srgbClr val="034045"/>
                </a:solidFill>
                <a:latin typeface="BZarBold"/>
              </a:rPr>
              <a:t>هرگاه در متنِ مقاله، مطلبی از یک کتاب یا مجله یا</a:t>
            </a:r>
            <a:r>
              <a:rPr lang="fa-IR" b="1" dirty="0">
                <a:solidFill>
                  <a:srgbClr val="034045"/>
                </a:solidFill>
                <a:latin typeface="BZarBold"/>
                <a:cs typeface="B Zar" panose="00000400000000000000" pitchFamily="2" charset="-78"/>
              </a:rPr>
              <a:t>.. به صورت مستقیم یا </a:t>
            </a:r>
            <a:r>
              <a:rPr lang="fa-IR" dirty="0">
                <a:solidFill>
                  <a:srgbClr val="034045"/>
                </a:solidFill>
                <a:latin typeface="Wingdings-Regular"/>
                <a:cs typeface="B Zar" panose="00000400000000000000" pitchFamily="2" charset="-78"/>
              </a:rPr>
              <a:t> </a:t>
            </a:r>
            <a:r>
              <a:rPr lang="fa-IR" b="1" dirty="0">
                <a:solidFill>
                  <a:srgbClr val="034045"/>
                </a:solidFill>
                <a:latin typeface="BZarBold"/>
              </a:rPr>
              <a:t>غیر مستقیم، نقل شود، باید پس از بیان مطلب، آن را مستند ساخت</a:t>
            </a:r>
            <a:r>
              <a:rPr lang="fa-IR" b="1" dirty="0">
                <a:solidFill>
                  <a:srgbClr val="034045"/>
                </a:solidFill>
                <a:latin typeface="BZarBold"/>
                <a:cs typeface="B Zar" panose="00000400000000000000" pitchFamily="2" charset="-78"/>
              </a:rPr>
              <a:t>.</a:t>
            </a:r>
          </a:p>
          <a:p>
            <a:pPr algn="r" rtl="1"/>
            <a:r>
              <a:rPr lang="fa-IR" b="1" dirty="0">
                <a:solidFill>
                  <a:srgbClr val="C10000"/>
                </a:solidFill>
                <a:latin typeface="BZarBold"/>
              </a:rPr>
              <a:t>شیوه ارجاع</a:t>
            </a:r>
            <a:r>
              <a:rPr lang="fa-IR" b="1" dirty="0">
                <a:solidFill>
                  <a:srgbClr val="C10000"/>
                </a:solidFill>
                <a:latin typeface="BZarBold"/>
                <a:cs typeface="B Zar" panose="00000400000000000000" pitchFamily="2" charset="-78"/>
              </a:rPr>
              <a:t>: </a:t>
            </a:r>
            <a:r>
              <a:rPr lang="fa-IR" b="1" dirty="0">
                <a:solidFill>
                  <a:srgbClr val="034045"/>
                </a:solidFill>
                <a:latin typeface="BZarBold"/>
                <a:cs typeface="B Zar" panose="00000400000000000000" pitchFamily="2" charset="-78"/>
              </a:rPr>
              <a:t>(نام خانوادگی، سال: شماره صفحه) </a:t>
            </a:r>
            <a:r>
              <a:rPr lang="fa-IR" dirty="0">
                <a:solidFill>
                  <a:srgbClr val="C10000"/>
                </a:solidFill>
                <a:latin typeface="Wingdings-Regular"/>
                <a:cs typeface="B Zar" panose="00000400000000000000" pitchFamily="2" charset="-78"/>
              </a:rPr>
              <a:t> </a:t>
            </a:r>
            <a:r>
              <a:rPr lang="fa-IR" b="1" dirty="0">
                <a:solidFill>
                  <a:srgbClr val="034045"/>
                </a:solidFill>
                <a:cs typeface="B Zar" panose="00000400000000000000" pitchFamily="2" charset="-78"/>
              </a:rPr>
              <a:t>(34 : 42 ) </a:t>
            </a:r>
            <a:r>
              <a:rPr lang="fa-IR" b="1" dirty="0">
                <a:solidFill>
                  <a:srgbClr val="034045"/>
                </a:solidFill>
                <a:latin typeface="BZarBold"/>
                <a:cs typeface="B Zar" panose="00000400000000000000" pitchFamily="2" charset="-78"/>
              </a:rPr>
              <a:t>یا (سرمد و همکاران، 1389 : </a:t>
            </a:r>
            <a:r>
              <a:rPr lang="fa-IR" sz="2000" b="1" dirty="0">
                <a:solidFill>
                  <a:srgbClr val="7030A1"/>
                </a:solidFill>
                <a:latin typeface="BZarBold"/>
                <a:cs typeface="B Zar" panose="00000400000000000000" pitchFamily="2" charset="-78"/>
              </a:rPr>
              <a:t>مثال: </a:t>
            </a:r>
            <a:r>
              <a:rPr lang="fa-IR" b="1" dirty="0">
                <a:solidFill>
                  <a:srgbClr val="034045"/>
                </a:solidFill>
                <a:latin typeface="BZarBold"/>
                <a:cs typeface="B Zar" panose="00000400000000000000" pitchFamily="2" charset="-78"/>
              </a:rPr>
              <a:t>(تولایی، 139</a:t>
            </a:r>
            <a:endParaRPr lang="en-US" dirty="0"/>
          </a:p>
        </p:txBody>
      </p:sp>
    </p:spTree>
    <p:extLst>
      <p:ext uri="{BB962C8B-B14F-4D97-AF65-F5344CB8AC3E}">
        <p14:creationId xmlns:p14="http://schemas.microsoft.com/office/powerpoint/2010/main" val="594165046"/>
      </p:ext>
    </p:extLst>
  </p:cSld>
  <p:clrMapOvr>
    <a:masterClrMapping/>
  </p:clrMapOvr>
  <p:transition spd="slow">
    <p:push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xmlns="" name="Quotable" id="{39EC5628-30ED-4578-ACD8-9820EDB8E15A}" vid="{ACECE1E4-636E-48DB-87ED-4A76DC9337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3900</TotalTime>
  <Words>3267</Words>
  <Application>Microsoft Office PowerPoint</Application>
  <PresentationFormat>Custom</PresentationFormat>
  <Paragraphs>412</Paragraphs>
  <Slides>57</Slides>
  <Notes>1</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Quotable</vt:lpstr>
      <vt:lpstr>بنام خدا</vt:lpstr>
      <vt:lpstr> روش تحقیق در علوم انسانی  «اقتصاد»</vt:lpstr>
      <vt:lpstr>هدف از آموزش روش تحقیق علمی </vt:lpstr>
      <vt:lpstr>تحقیق چیست؟</vt:lpstr>
      <vt:lpstr>روش تحقیق مناسب </vt:lpstr>
      <vt:lpstr>روش تحقیق در اقتصاد</vt:lpstr>
      <vt:lpstr>انواع تحقیقات </vt:lpstr>
      <vt:lpstr>ﺗﺤﻘﯿﻖ های بنیادی </vt:lpstr>
      <vt:lpstr>تحقیقات توسعه ای</vt:lpstr>
      <vt:lpstr>تحقیقات کاربردی </vt:lpstr>
      <vt:lpstr>انواع تحقیق بر حسب نوع داده ها  </vt:lpstr>
      <vt:lpstr>داده های کمی </vt:lpstr>
      <vt:lpstr>انواع آمارهای کمی در اقتصاد</vt:lpstr>
      <vt:lpstr>داده های کیفی</vt:lpstr>
      <vt:lpstr>مثال و نمونه از داده های کیفی</vt:lpstr>
      <vt:lpstr>انواع روش تحقیق </vt:lpstr>
      <vt:lpstr>انواع روش تحقیق </vt:lpstr>
      <vt:lpstr>کار کلاسی :</vt:lpstr>
      <vt:lpstr>انواع روش تحقیق </vt:lpstr>
      <vt:lpstr>PowerPoint Presentation</vt:lpstr>
      <vt:lpstr>انواع داده ها </vt:lpstr>
      <vt:lpstr>کار کلاسی :</vt:lpstr>
      <vt:lpstr>چرخه تحقیق </vt:lpstr>
      <vt:lpstr>چگونگی جستجو در اینترنت</vt:lpstr>
      <vt:lpstr>انواع مقاله ها </vt:lpstr>
      <vt:lpstr>مقالات روزنامه ای </vt:lpstr>
      <vt:lpstr>مقالات علمی –ترویجی  </vt:lpstr>
      <vt:lpstr>مقالات علمی -پژوهشی</vt:lpstr>
      <vt:lpstr>اﻧﺘﺨﺎب ﻣﻮﺿﻮع</vt:lpstr>
      <vt:lpstr> گام های عملی انتخاب موضوع  </vt:lpstr>
      <vt:lpstr>انتخاب عنوان تحقیق </vt:lpstr>
      <vt:lpstr>ویژگی های عنوان مناسب</vt:lpstr>
      <vt:lpstr>سوالات تحقیق</vt:lpstr>
      <vt:lpstr>فرضیه های تحقیق</vt:lpstr>
      <vt:lpstr>ویژگی فرضیه</vt:lpstr>
      <vt:lpstr>انواع فرضیه </vt:lpstr>
      <vt:lpstr>مثال برای سوالات و فرضیه ها </vt:lpstr>
      <vt:lpstr>کار کلاسی</vt:lpstr>
      <vt:lpstr>بیان مسئله – فصل اول </vt:lpstr>
      <vt:lpstr>اهمیت و ضرورت تحقیق- فصل اول </vt:lpstr>
      <vt:lpstr>مبانی نظری – فصل دوم </vt:lpstr>
      <vt:lpstr>مبانی تجربی- فصل دوم</vt:lpstr>
      <vt:lpstr>روش تحقیق- فصل سوم</vt:lpstr>
      <vt:lpstr>PowerPoint Presentation</vt:lpstr>
      <vt:lpstr>PowerPoint Presentation</vt:lpstr>
      <vt:lpstr>کار کلاسی</vt:lpstr>
      <vt:lpstr>PowerPoint Presentation</vt:lpstr>
      <vt:lpstr>PowerPoint Presentation</vt:lpstr>
      <vt:lpstr>PowerPoint Presentation</vt:lpstr>
      <vt:lpstr>توصیف آماری</vt:lpstr>
      <vt:lpstr>PowerPoint Presentation</vt:lpstr>
      <vt:lpstr>ویژگی‌های آماری </vt:lpstr>
      <vt:lpstr>کار کلاسی</vt:lpstr>
      <vt:lpstr>مدل سازی- فصل چهارم</vt:lpstr>
      <vt:lpstr>نتایج </vt:lpstr>
      <vt:lpstr>چکیده تحقیق</vt:lpstr>
      <vt:lpstr>ارجاع در متن</vt:lpstr>
    </vt:vector>
  </TitlesOfParts>
  <Company>Moorche 30 DVDs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روش تحقیق در علوم انسانی  «اقتصاد»</dc:title>
  <dc:creator>MRT www.Win2Farsi.com</dc:creator>
  <cp:lastModifiedBy>Windows User</cp:lastModifiedBy>
  <cp:revision>56</cp:revision>
  <dcterms:created xsi:type="dcterms:W3CDTF">2017-09-22T08:43:06Z</dcterms:created>
  <dcterms:modified xsi:type="dcterms:W3CDTF">2020-05-13T19:01:38Z</dcterms:modified>
</cp:coreProperties>
</file>