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67" r:id="rId3"/>
    <p:sldId id="266" r:id="rId4"/>
    <p:sldId id="265" r:id="rId5"/>
    <p:sldId id="268" r:id="rId6"/>
    <p:sldId id="264" r:id="rId7"/>
    <p:sldId id="263" r:id="rId8"/>
    <p:sldId id="262" r:id="rId9"/>
    <p:sldId id="269" r:id="rId10"/>
    <p:sldId id="270" r:id="rId11"/>
    <p:sldId id="271" r:id="rId12"/>
    <p:sldId id="272" r:id="rId13"/>
    <p:sldId id="274" r:id="rId14"/>
    <p:sldId id="273" r:id="rId15"/>
    <p:sldId id="275" r:id="rId16"/>
    <p:sldId id="278" r:id="rId17"/>
    <p:sldId id="279" r:id="rId18"/>
    <p:sldId id="280" r:id="rId19"/>
    <p:sldId id="282" r:id="rId20"/>
    <p:sldId id="283" r:id="rId21"/>
    <p:sldId id="284" r:id="rId22"/>
    <p:sldId id="285" r:id="rId23"/>
    <p:sldId id="286" r:id="rId24"/>
    <p:sldId id="287" r:id="rId25"/>
    <p:sldId id="288" r:id="rId26"/>
    <p:sldId id="289" r:id="rId27"/>
    <p:sldId id="290" r:id="rId28"/>
    <p:sldId id="291"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56426A2-599A-4C30-9428-9F272930726F}" type="datetimeFigureOut">
              <a:rPr lang="en-US" smtClean="0"/>
              <a:t>5/9/2020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21B42D-4034-4986-A04F-D9705EA348EB}" type="slidenum">
              <a:rPr lang="en-US" smtClean="0"/>
              <a:t>‹#›</a:t>
            </a:fld>
            <a:endParaRPr lang="en-US"/>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956426A2-599A-4C30-9428-9F272930726F}" type="datetimeFigureOut">
              <a:rPr lang="en-US" smtClean="0"/>
              <a:t>5/9/2020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21B42D-4034-4986-A04F-D9705EA348EB}"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56426A2-599A-4C30-9428-9F272930726F}" type="datetimeFigureOut">
              <a:rPr lang="en-US" smtClean="0"/>
              <a:t>5/9/2020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21B42D-4034-4986-A04F-D9705EA348EB}"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956426A2-599A-4C30-9428-9F272930726F}" type="datetimeFigureOut">
              <a:rPr lang="en-US" smtClean="0"/>
              <a:t>5/9/2020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21B42D-4034-4986-A04F-D9705EA348EB}"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56426A2-599A-4C30-9428-9F272930726F}" type="datetimeFigureOut">
              <a:rPr lang="en-US" smtClean="0"/>
              <a:t>5/9/2020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621B42D-4034-4986-A04F-D9705EA348EB}" type="slidenum">
              <a:rPr lang="en-US" smtClean="0"/>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56426A2-599A-4C30-9428-9F272930726F}" type="datetimeFigureOut">
              <a:rPr lang="en-US" smtClean="0"/>
              <a:t>5/9/2020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621B42D-4034-4986-A04F-D9705EA348EB}"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6426A2-599A-4C30-9428-9F272930726F}" type="datetimeFigureOut">
              <a:rPr lang="en-US" smtClean="0"/>
              <a:t>5/9/2020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621B42D-4034-4986-A04F-D9705EA348EB}"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56426A2-599A-4C30-9428-9F272930726F}" type="datetimeFigureOut">
              <a:rPr lang="en-US" smtClean="0"/>
              <a:t>5/9/2020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21B42D-4034-4986-A04F-D9705EA348EB}"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56426A2-599A-4C30-9428-9F272930726F}" type="datetimeFigureOut">
              <a:rPr lang="en-US" smtClean="0"/>
              <a:t>5/9/2020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21B42D-4034-4986-A04F-D9705EA348EB}" type="slidenum">
              <a:rPr lang="en-US" smtClean="0"/>
              <a:t>‹#›</a:t>
            </a:fld>
            <a:endParaRPr lang="en-US"/>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56426A2-599A-4C30-9428-9F272930726F}" type="datetimeFigureOut">
              <a:rPr lang="en-US" smtClean="0"/>
              <a:t>5/9/2020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21B42D-4034-4986-A04F-D9705EA348EB}" type="slidenum">
              <a:rPr lang="en-US" smtClean="0"/>
              <a:t>‹#›</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56426A2-599A-4C30-9428-9F272930726F}" type="datetimeFigureOut">
              <a:rPr lang="en-US" smtClean="0"/>
              <a:t>5/9/2020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21B42D-4034-4986-A04F-D9705EA348EB}" type="slidenum">
              <a:rPr lang="en-US" smtClean="0"/>
              <a:t>‹#›</a:t>
            </a:fld>
            <a:endParaRPr 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956426A2-599A-4C30-9428-9F272930726F}" type="datetimeFigureOut">
              <a:rPr lang="en-US" smtClean="0"/>
              <a:t>5/9/2020</a:t>
            </a:fld>
            <a:endParaRPr lang="en-US"/>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7621B42D-4034-4986-A04F-D9705EA348EB}"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2.emf"/><Relationship Id="rId5" Type="http://schemas.openxmlformats.org/officeDocument/2006/relationships/oleObject" Target="../embeddings/oleObject2.bin"/><Relationship Id="rId4" Type="http://schemas.openxmlformats.org/officeDocument/2006/relationships/image" Target="../media/image1.e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1981200"/>
            <a:ext cx="7175351" cy="1793167"/>
          </a:xfrm>
        </p:spPr>
        <p:txBody>
          <a:bodyPr/>
          <a:lstStyle/>
          <a:p>
            <a:pPr marL="182880" indent="0" algn="r" rtl="1">
              <a:buNone/>
            </a:pPr>
            <a:r>
              <a:rPr lang="fa-IR" dirty="0">
                <a:solidFill>
                  <a:schemeClr val="tx1"/>
                </a:solidFill>
                <a:cs typeface="B Sahar" pitchFamily="2" charset="-78"/>
              </a:rPr>
              <a:t>بسم الله الرحمن الرحیم</a:t>
            </a:r>
            <a:r>
              <a:rPr lang="en-US" dirty="0">
                <a:solidFill>
                  <a:schemeClr val="tx1"/>
                </a:solidFill>
                <a:cs typeface="B Sahar" pitchFamily="2" charset="-78"/>
              </a:rPr>
              <a:t/>
            </a:r>
            <a:br>
              <a:rPr lang="en-US" dirty="0">
                <a:solidFill>
                  <a:schemeClr val="tx1"/>
                </a:solidFill>
                <a:cs typeface="B Sahar" pitchFamily="2" charset="-78"/>
              </a:rPr>
            </a:br>
            <a:endParaRPr lang="en-US" dirty="0"/>
          </a:p>
        </p:txBody>
      </p:sp>
    </p:spTree>
    <p:extLst>
      <p:ext uri="{BB962C8B-B14F-4D97-AF65-F5344CB8AC3E}">
        <p14:creationId xmlns:p14="http://schemas.microsoft.com/office/powerpoint/2010/main" val="25980211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609600"/>
            <a:ext cx="9144000" cy="4953000"/>
          </a:xfrm>
        </p:spPr>
        <p:txBody>
          <a:bodyPr/>
          <a:lstStyle/>
          <a:p>
            <a:pPr marL="182880" indent="0" algn="ctr" rtl="1">
              <a:lnSpc>
                <a:spcPct val="200000"/>
              </a:lnSpc>
              <a:buNone/>
            </a:pPr>
            <a:r>
              <a:rPr lang="fa-IR" sz="2800" u="sng" dirty="0" smtClean="0">
                <a:ln w="1905"/>
                <a:solidFill>
                  <a:schemeClr val="tx1"/>
                </a:solidFill>
                <a:effectLst>
                  <a:outerShdw blurRad="38100" dist="38100" dir="2700000" algn="tl">
                    <a:srgbClr val="000000">
                      <a:alpha val="43137"/>
                    </a:srgbClr>
                  </a:outerShdw>
                </a:effectLst>
                <a:cs typeface="B Zar" pitchFamily="2" charset="-78"/>
              </a:rPr>
              <a:t>چند نکته کلیدی</a:t>
            </a:r>
            <a:r>
              <a:rPr lang="en-US" sz="2800" dirty="0">
                <a:ln w="1905"/>
                <a:solidFill>
                  <a:schemeClr val="tx1"/>
                </a:solidFill>
                <a:effectLst>
                  <a:innerShdw blurRad="69850" dist="43180" dir="5400000">
                    <a:srgbClr val="000000">
                      <a:alpha val="65000"/>
                    </a:srgbClr>
                  </a:innerShdw>
                </a:effectLst>
              </a:rPr>
              <a:t/>
            </a:r>
            <a:br>
              <a:rPr lang="en-US" sz="2800" dirty="0">
                <a:ln w="1905"/>
                <a:solidFill>
                  <a:schemeClr val="tx1"/>
                </a:solidFill>
                <a:effectLst>
                  <a:innerShdw blurRad="69850" dist="43180" dir="5400000">
                    <a:srgbClr val="000000">
                      <a:alpha val="65000"/>
                    </a:srgbClr>
                  </a:innerShdw>
                </a:effectLst>
              </a:rPr>
            </a:br>
            <a:r>
              <a:rPr lang="fa-IR" sz="2800" dirty="0">
                <a:ln w="1905"/>
                <a:solidFill>
                  <a:schemeClr val="tx1"/>
                </a:solidFill>
                <a:effectLst>
                  <a:innerShdw blurRad="69850" dist="43180" dir="5400000">
                    <a:srgbClr val="000000">
                      <a:alpha val="65000"/>
                    </a:srgbClr>
                  </a:innerShdw>
                </a:effectLst>
              </a:rPr>
              <a:t/>
            </a:r>
            <a:br>
              <a:rPr lang="fa-IR" sz="2800" dirty="0">
                <a:ln w="1905"/>
                <a:solidFill>
                  <a:schemeClr val="tx1"/>
                </a:solidFill>
                <a:effectLst>
                  <a:innerShdw blurRad="69850" dist="43180" dir="5400000">
                    <a:srgbClr val="000000">
                      <a:alpha val="65000"/>
                    </a:srgbClr>
                  </a:innerShdw>
                </a:effectLst>
              </a:rPr>
            </a:br>
            <a:r>
              <a:rPr lang="en-US" sz="2800" dirty="0" smtClean="0">
                <a:ln w="1905"/>
                <a:solidFill>
                  <a:schemeClr val="accent6"/>
                </a:solidFill>
                <a:effectLst>
                  <a:innerShdw blurRad="69850" dist="43180" dir="5400000">
                    <a:srgbClr val="000000">
                      <a:alpha val="65000"/>
                    </a:srgbClr>
                  </a:innerShdw>
                </a:effectLst>
                <a:cs typeface="B Zar" pitchFamily="2" charset="-78"/>
              </a:rPr>
              <a:t> </a:t>
            </a:r>
            <a:r>
              <a:rPr lang="fa-IR" sz="2800" dirty="0" smtClean="0">
                <a:ln w="1905"/>
                <a:solidFill>
                  <a:schemeClr val="accent6"/>
                </a:solidFill>
                <a:effectLst>
                  <a:innerShdw blurRad="69850" dist="43180" dir="5400000">
                    <a:srgbClr val="000000">
                      <a:alpha val="65000"/>
                    </a:srgbClr>
                  </a:innerShdw>
                </a:effectLst>
                <a:cs typeface="B Zar" pitchFamily="2" charset="-78"/>
              </a:rPr>
              <a:t>1. </a:t>
            </a:r>
            <a:r>
              <a:rPr lang="fa-IR" sz="2800" dirty="0" smtClean="0">
                <a:ln w="1905"/>
                <a:solidFill>
                  <a:schemeClr val="tx1"/>
                </a:solidFill>
                <a:effectLst>
                  <a:innerShdw blurRad="69850" dist="43180" dir="5400000">
                    <a:srgbClr val="000000">
                      <a:alpha val="65000"/>
                    </a:srgbClr>
                  </a:innerShdw>
                </a:effectLst>
                <a:cs typeface="B Zar" pitchFamily="2" charset="-78"/>
              </a:rPr>
              <a:t>یک </a:t>
            </a:r>
            <a:r>
              <a:rPr lang="fa-IR" sz="2800" dirty="0">
                <a:ln w="1905"/>
                <a:solidFill>
                  <a:schemeClr val="tx1"/>
                </a:solidFill>
                <a:effectLst>
                  <a:innerShdw blurRad="69850" dist="43180" dir="5400000">
                    <a:srgbClr val="000000">
                      <a:alpha val="65000"/>
                    </a:srgbClr>
                  </a:innerShdw>
                </a:effectLst>
                <a:cs typeface="B Zar" pitchFamily="2" charset="-78"/>
              </a:rPr>
              <a:t>آزمون باید پایا باشد تا بتواند روا باشد.</a:t>
            </a:r>
            <a:br>
              <a:rPr lang="fa-IR" sz="2800" dirty="0">
                <a:ln w="1905"/>
                <a:solidFill>
                  <a:schemeClr val="tx1"/>
                </a:solidFill>
                <a:effectLst>
                  <a:innerShdw blurRad="69850" dist="43180" dir="5400000">
                    <a:srgbClr val="000000">
                      <a:alpha val="65000"/>
                    </a:srgbClr>
                  </a:innerShdw>
                </a:effectLst>
                <a:cs typeface="B Zar" pitchFamily="2" charset="-78"/>
              </a:rPr>
            </a:br>
            <a:r>
              <a:rPr lang="fa-IR" sz="2800" dirty="0" smtClean="0">
                <a:ln w="1905"/>
                <a:solidFill>
                  <a:schemeClr val="accent6"/>
                </a:solidFill>
                <a:effectLst>
                  <a:innerShdw blurRad="69850" dist="43180" dir="5400000">
                    <a:srgbClr val="000000">
                      <a:alpha val="65000"/>
                    </a:srgbClr>
                  </a:innerShdw>
                </a:effectLst>
                <a:cs typeface="B Zar" pitchFamily="2" charset="-78"/>
              </a:rPr>
              <a:t>2. </a:t>
            </a:r>
            <a:r>
              <a:rPr lang="fa-IR" sz="2800" dirty="0" smtClean="0">
                <a:ln w="1905"/>
                <a:solidFill>
                  <a:schemeClr val="tx1"/>
                </a:solidFill>
                <a:effectLst>
                  <a:innerShdw blurRad="69850" dist="43180" dir="5400000">
                    <a:srgbClr val="000000">
                      <a:alpha val="65000"/>
                    </a:srgbClr>
                  </a:innerShdw>
                </a:effectLst>
                <a:cs typeface="B Zar" pitchFamily="2" charset="-78"/>
              </a:rPr>
              <a:t>پس </a:t>
            </a:r>
            <a:r>
              <a:rPr lang="fa-IR" sz="2800" dirty="0">
                <a:ln w="1905"/>
                <a:solidFill>
                  <a:schemeClr val="tx1"/>
                </a:solidFill>
                <a:effectLst>
                  <a:innerShdw blurRad="69850" dist="43180" dir="5400000">
                    <a:srgbClr val="000000">
                      <a:alpha val="65000"/>
                    </a:srgbClr>
                  </a:innerShdw>
                </a:effectLst>
                <a:cs typeface="B Zar" pitchFamily="2" charset="-78"/>
              </a:rPr>
              <a:t>در تحقیقات خود </a:t>
            </a:r>
            <a:r>
              <a:rPr lang="fa-IR" sz="2800" u="sng" dirty="0">
                <a:ln w="1905"/>
                <a:solidFill>
                  <a:schemeClr val="tx1"/>
                </a:solidFill>
                <a:effectLst>
                  <a:innerShdw blurRad="69850" dist="43180" dir="5400000">
                    <a:srgbClr val="000000">
                      <a:alpha val="65000"/>
                    </a:srgbClr>
                  </a:innerShdw>
                </a:effectLst>
                <a:cs typeface="B Zar" pitchFamily="2" charset="-78"/>
              </a:rPr>
              <a:t>ابتدا پایایی </a:t>
            </a:r>
            <a:r>
              <a:rPr lang="fa-IR" sz="2800" dirty="0">
                <a:ln w="1905"/>
                <a:solidFill>
                  <a:schemeClr val="tx1"/>
                </a:solidFill>
                <a:effectLst>
                  <a:innerShdw blurRad="69850" dist="43180" dir="5400000">
                    <a:srgbClr val="000000">
                      <a:alpha val="65000"/>
                    </a:srgbClr>
                  </a:innerShdw>
                </a:effectLst>
                <a:cs typeface="B Zar" pitchFamily="2" charset="-78"/>
              </a:rPr>
              <a:t>و </a:t>
            </a:r>
            <a:r>
              <a:rPr lang="fa-IR" sz="2800" u="sng" dirty="0">
                <a:ln w="1905"/>
                <a:solidFill>
                  <a:schemeClr val="tx1"/>
                </a:solidFill>
                <a:effectLst>
                  <a:innerShdw blurRad="69850" dist="43180" dir="5400000">
                    <a:srgbClr val="000000">
                      <a:alpha val="65000"/>
                    </a:srgbClr>
                  </a:innerShdw>
                </a:effectLst>
                <a:cs typeface="B Zar" pitchFamily="2" charset="-78"/>
              </a:rPr>
              <a:t>سپس روایی </a:t>
            </a:r>
            <a:r>
              <a:rPr lang="fa-IR" sz="2800" dirty="0">
                <a:ln w="1905"/>
                <a:solidFill>
                  <a:schemeClr val="tx1"/>
                </a:solidFill>
                <a:effectLst>
                  <a:innerShdw blurRad="69850" dist="43180" dir="5400000">
                    <a:srgbClr val="000000">
                      <a:alpha val="65000"/>
                    </a:srgbClr>
                  </a:innerShdw>
                </a:effectLst>
                <a:cs typeface="B Zar" pitchFamily="2" charset="-78"/>
              </a:rPr>
              <a:t>را بسنجید.</a:t>
            </a:r>
            <a:r>
              <a:rPr lang="en-US" sz="2800" dirty="0">
                <a:ln w="1905"/>
                <a:solidFill>
                  <a:schemeClr val="tx1"/>
                </a:solidFill>
                <a:effectLst>
                  <a:innerShdw blurRad="69850" dist="43180" dir="5400000">
                    <a:srgbClr val="000000">
                      <a:alpha val="65000"/>
                    </a:srgbClr>
                  </a:innerShdw>
                </a:effectLst>
                <a:cs typeface="B Zar" pitchFamily="2" charset="-78"/>
              </a:rPr>
              <a:t/>
            </a:r>
            <a:br>
              <a:rPr lang="en-US" sz="2800" dirty="0">
                <a:ln w="1905"/>
                <a:solidFill>
                  <a:schemeClr val="tx1"/>
                </a:solidFill>
                <a:effectLst>
                  <a:innerShdw blurRad="69850" dist="43180" dir="5400000">
                    <a:srgbClr val="000000">
                      <a:alpha val="65000"/>
                    </a:srgbClr>
                  </a:innerShdw>
                </a:effectLst>
                <a:cs typeface="B Zar" pitchFamily="2" charset="-78"/>
              </a:rPr>
            </a:br>
            <a:endParaRPr lang="en-US" sz="2800" dirty="0">
              <a:ln w="1905"/>
              <a:solidFill>
                <a:schemeClr val="tx1"/>
              </a:solidFill>
              <a:effectLst>
                <a:innerShdw blurRad="69850" dist="43180" dir="5400000">
                  <a:srgbClr val="000000">
                    <a:alpha val="65000"/>
                  </a:srgbClr>
                </a:innerShdw>
              </a:effectLst>
            </a:endParaRPr>
          </a:p>
        </p:txBody>
      </p:sp>
    </p:spTree>
    <p:extLst>
      <p:ext uri="{BB962C8B-B14F-4D97-AF65-F5344CB8AC3E}">
        <p14:creationId xmlns:p14="http://schemas.microsoft.com/office/powerpoint/2010/main" val="1653440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28600" y="1371600"/>
            <a:ext cx="8534399" cy="4952999"/>
          </a:xfrm>
        </p:spPr>
        <p:txBody>
          <a:bodyPr>
            <a:normAutofit/>
          </a:bodyPr>
          <a:lstStyle/>
          <a:p>
            <a:pPr marL="342900" indent="-342900" algn="r" rtl="1">
              <a:buFont typeface="Wingdings" pitchFamily="2" charset="2"/>
              <a:buChar char="ü"/>
            </a:pPr>
            <a:r>
              <a:rPr lang="fa-IR" sz="2400" dirty="0" smtClean="0">
                <a:cs typeface="B Zar" pitchFamily="2" charset="-78"/>
              </a:rPr>
              <a:t>برای </a:t>
            </a:r>
            <a:r>
              <a:rPr lang="fa-IR" sz="2400" dirty="0">
                <a:cs typeface="B Zar" pitchFamily="2" charset="-78"/>
              </a:rPr>
              <a:t>تک تک متغیر ها آلفای کرونباخ را محاسبه می کنیم.</a:t>
            </a:r>
          </a:p>
          <a:p>
            <a:pPr marL="342900" indent="-342900" algn="r" rtl="1">
              <a:buFont typeface="Wingdings" pitchFamily="2" charset="2"/>
              <a:buChar char="ü"/>
            </a:pPr>
            <a:endParaRPr lang="fa-IR" sz="2400" dirty="0">
              <a:cs typeface="B Zar" pitchFamily="2" charset="-78"/>
            </a:endParaRPr>
          </a:p>
          <a:p>
            <a:pPr marL="342900" indent="-342900" algn="r" rtl="1">
              <a:buFont typeface="Wingdings" pitchFamily="2" charset="2"/>
              <a:buChar char="ü"/>
            </a:pPr>
            <a:r>
              <a:rPr lang="fa-IR" sz="2400" dirty="0">
                <a:cs typeface="B Zar" pitchFamily="2" charset="-78"/>
              </a:rPr>
              <a:t>به طور قراردادی آلفای کرونباخ بیشتر از 0/7 نشان دهنده ی پایایی قابل قبول برای متغیر مورد نظر است.  </a:t>
            </a:r>
          </a:p>
          <a:p>
            <a:pPr marL="342900" indent="-342900" algn="r" rtl="1">
              <a:buFont typeface="Wingdings" pitchFamily="2" charset="2"/>
              <a:buChar char="ü"/>
            </a:pPr>
            <a:endParaRPr lang="fa-IR" sz="2400" dirty="0">
              <a:cs typeface="B Zar" pitchFamily="2" charset="-78"/>
            </a:endParaRPr>
          </a:p>
          <a:p>
            <a:pPr marL="342900" indent="-342900" algn="r" rtl="1">
              <a:buFont typeface="Wingdings" pitchFamily="2" charset="2"/>
              <a:buChar char="ü"/>
            </a:pPr>
            <a:r>
              <a:rPr lang="fa-IR" sz="2400" dirty="0">
                <a:cs typeface="B Zar" pitchFamily="2" charset="-78"/>
              </a:rPr>
              <a:t>مقدار متوسط آلفای کرونباخ تمام متغیر ها را به عنوان آلفای کرونباخ </a:t>
            </a:r>
            <a:r>
              <a:rPr lang="fa-IR" sz="2400" dirty="0" smtClean="0">
                <a:cs typeface="B Zar" pitchFamily="2" charset="-78"/>
              </a:rPr>
              <a:t>کل پرسش نامه </a:t>
            </a:r>
            <a:r>
              <a:rPr lang="fa-IR" sz="2400" dirty="0">
                <a:cs typeface="B Zar" pitchFamily="2" charset="-78"/>
              </a:rPr>
              <a:t>در نظر می گیریم.</a:t>
            </a:r>
          </a:p>
          <a:p>
            <a:pPr marL="342900" indent="-342900" algn="r" rtl="1">
              <a:buFont typeface="Wingdings" pitchFamily="2" charset="2"/>
              <a:buChar char="ü"/>
            </a:pPr>
            <a:endParaRPr lang="en-US" sz="2400" dirty="0">
              <a:cs typeface="B Nazanin" pitchFamily="2" charset="-78"/>
            </a:endParaRPr>
          </a:p>
          <a:p>
            <a:r>
              <a:rPr lang="en-US" b="1" dirty="0"/>
              <a:t>Analyze</a:t>
            </a:r>
          </a:p>
          <a:p>
            <a:r>
              <a:rPr lang="en-US" b="1" dirty="0"/>
              <a:t>               Scale</a:t>
            </a:r>
          </a:p>
          <a:p>
            <a:r>
              <a:rPr lang="en-US" b="1" dirty="0"/>
              <a:t>                          Reliability Analyze</a:t>
            </a:r>
          </a:p>
          <a:p>
            <a:endParaRPr lang="en-US" dirty="0"/>
          </a:p>
          <a:p>
            <a:pPr algn="r" rtl="1"/>
            <a:endParaRPr lang="en-US" dirty="0"/>
          </a:p>
        </p:txBody>
      </p:sp>
      <p:sp>
        <p:nvSpPr>
          <p:cNvPr id="2" name="Title 1"/>
          <p:cNvSpPr>
            <a:spLocks noGrp="1"/>
          </p:cNvSpPr>
          <p:nvPr>
            <p:ph type="ctrTitle"/>
          </p:nvPr>
        </p:nvSpPr>
        <p:spPr>
          <a:xfrm>
            <a:off x="1752600" y="304800"/>
            <a:ext cx="7175351" cy="914400"/>
          </a:xfrm>
        </p:spPr>
        <p:txBody>
          <a:bodyPr/>
          <a:lstStyle/>
          <a:p>
            <a:pPr marL="182880" indent="0" algn="r" rtl="1">
              <a:buNone/>
            </a:pPr>
            <a:r>
              <a:rPr lang="fa-IR" sz="2800" dirty="0" smtClean="0">
                <a:ln w="1905"/>
                <a:solidFill>
                  <a:schemeClr val="tx1"/>
                </a:solidFill>
                <a:effectLst>
                  <a:innerShdw blurRad="69850" dist="43180" dir="5400000">
                    <a:srgbClr val="000000">
                      <a:alpha val="65000"/>
                    </a:srgbClr>
                  </a:innerShdw>
                </a:effectLst>
                <a:cs typeface="B Zar" pitchFamily="2" charset="-78"/>
              </a:rPr>
              <a:t>سنجش  پایایی (</a:t>
            </a:r>
            <a:r>
              <a:rPr lang="en-US" sz="2800" dirty="0" smtClean="0">
                <a:ln w="1905"/>
                <a:solidFill>
                  <a:schemeClr val="tx1"/>
                </a:solidFill>
                <a:effectLst>
                  <a:innerShdw blurRad="69850" dist="43180" dir="5400000">
                    <a:srgbClr val="000000">
                      <a:alpha val="65000"/>
                    </a:srgbClr>
                  </a:innerShdw>
                </a:effectLst>
                <a:cs typeface="B Zar" pitchFamily="2" charset="-78"/>
              </a:rPr>
              <a:t>Reliability</a:t>
            </a:r>
            <a:r>
              <a:rPr lang="fa-IR" sz="2800" dirty="0" smtClean="0">
                <a:ln w="1905"/>
                <a:solidFill>
                  <a:schemeClr val="tx1"/>
                </a:solidFill>
                <a:effectLst>
                  <a:innerShdw blurRad="69850" dist="43180" dir="5400000">
                    <a:srgbClr val="000000">
                      <a:alpha val="65000"/>
                    </a:srgbClr>
                  </a:innerShdw>
                </a:effectLst>
                <a:cs typeface="B Zar" pitchFamily="2" charset="-78"/>
              </a:rPr>
              <a:t>) پرسش نامه</a:t>
            </a:r>
            <a:endParaRPr lang="en-US" sz="2800" dirty="0">
              <a:cs typeface="B Zar" pitchFamily="2" charset="-78"/>
            </a:endParaRPr>
          </a:p>
        </p:txBody>
      </p:sp>
    </p:spTree>
    <p:extLst>
      <p:ext uri="{BB962C8B-B14F-4D97-AF65-F5344CB8AC3E}">
        <p14:creationId xmlns:p14="http://schemas.microsoft.com/office/powerpoint/2010/main" val="34992530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04800" y="1731818"/>
            <a:ext cx="8534399" cy="5333999"/>
          </a:xfrm>
        </p:spPr>
        <p:txBody>
          <a:bodyPr>
            <a:normAutofit/>
          </a:bodyPr>
          <a:lstStyle/>
          <a:p>
            <a:pPr algn="r" rtl="1"/>
            <a:endParaRPr lang="fa-IR" sz="2800" dirty="0" smtClean="0">
              <a:cs typeface="B Zar" pitchFamily="2" charset="-78"/>
            </a:endParaRPr>
          </a:p>
          <a:p>
            <a:pPr algn="r" rtl="1"/>
            <a:r>
              <a:rPr lang="fa-IR" sz="2800" dirty="0" smtClean="0">
                <a:cs typeface="B Zar" pitchFamily="2" charset="-78"/>
              </a:rPr>
              <a:t> </a:t>
            </a:r>
            <a:r>
              <a:rPr lang="fa-IR" sz="2800" b="1" dirty="0" smtClean="0">
                <a:cs typeface="B Zar" pitchFamily="2" charset="-78"/>
              </a:rPr>
              <a:t>روایی محتوا                                               تجربه و نظر خبرگان</a:t>
            </a:r>
          </a:p>
          <a:p>
            <a:pPr algn="r" rtl="1"/>
            <a:endParaRPr lang="fa-IR" sz="2800" b="1" dirty="0">
              <a:cs typeface="B Zar" pitchFamily="2" charset="-78"/>
            </a:endParaRPr>
          </a:p>
          <a:p>
            <a:pPr algn="r" rtl="1"/>
            <a:endParaRPr lang="fa-IR" sz="2800" b="1" dirty="0" smtClean="0">
              <a:cs typeface="B Zar" pitchFamily="2" charset="-78"/>
            </a:endParaRPr>
          </a:p>
          <a:p>
            <a:pPr algn="r" rtl="1"/>
            <a:endParaRPr lang="fa-IR" sz="2800" b="1" dirty="0">
              <a:cs typeface="B Zar" pitchFamily="2" charset="-78"/>
            </a:endParaRPr>
          </a:p>
          <a:p>
            <a:pPr algn="r" rtl="1"/>
            <a:r>
              <a:rPr lang="fa-IR" sz="2800" b="1" dirty="0" smtClean="0">
                <a:cs typeface="B Zar" pitchFamily="2" charset="-78"/>
              </a:rPr>
              <a:t>روایی سازه                                                  تحلیل عاملی تاییدی</a:t>
            </a:r>
          </a:p>
          <a:p>
            <a:pPr algn="r" rtl="1"/>
            <a:endParaRPr lang="en-US" sz="2800" b="1" dirty="0">
              <a:cs typeface="B Zar" pitchFamily="2" charset="-78"/>
            </a:endParaRPr>
          </a:p>
        </p:txBody>
      </p:sp>
      <p:sp>
        <p:nvSpPr>
          <p:cNvPr id="2" name="Title 1"/>
          <p:cNvSpPr>
            <a:spLocks noGrp="1"/>
          </p:cNvSpPr>
          <p:nvPr>
            <p:ph type="ctrTitle"/>
          </p:nvPr>
        </p:nvSpPr>
        <p:spPr>
          <a:xfrm>
            <a:off x="1600200" y="228600"/>
            <a:ext cx="7175351" cy="914400"/>
          </a:xfrm>
        </p:spPr>
        <p:txBody>
          <a:bodyPr/>
          <a:lstStyle/>
          <a:p>
            <a:pPr marL="182880" indent="0" algn="ctr" rtl="1">
              <a:buNone/>
            </a:pPr>
            <a:r>
              <a:rPr lang="fa-IR" sz="2800" dirty="0" smtClean="0">
                <a:ln w="1905"/>
                <a:solidFill>
                  <a:schemeClr val="tx1"/>
                </a:solidFill>
                <a:effectLst>
                  <a:innerShdw blurRad="69850" dist="43180" dir="5400000">
                    <a:srgbClr val="000000">
                      <a:alpha val="65000"/>
                    </a:srgbClr>
                  </a:innerShdw>
                </a:effectLst>
                <a:cs typeface="B Zar" pitchFamily="2" charset="-78"/>
              </a:rPr>
              <a:t>سنجش روایی (</a:t>
            </a:r>
            <a:r>
              <a:rPr lang="en-US" sz="2800" dirty="0" smtClean="0">
                <a:ln w="1905"/>
                <a:solidFill>
                  <a:schemeClr val="tx1"/>
                </a:solidFill>
                <a:effectLst>
                  <a:innerShdw blurRad="69850" dist="43180" dir="5400000">
                    <a:srgbClr val="000000">
                      <a:alpha val="65000"/>
                    </a:srgbClr>
                  </a:innerShdw>
                </a:effectLst>
                <a:cs typeface="B Zar" pitchFamily="2" charset="-78"/>
              </a:rPr>
              <a:t>Validity</a:t>
            </a:r>
            <a:r>
              <a:rPr lang="fa-IR" sz="2800" dirty="0" smtClean="0">
                <a:ln w="1905"/>
                <a:solidFill>
                  <a:schemeClr val="tx1"/>
                </a:solidFill>
                <a:effectLst>
                  <a:innerShdw blurRad="69850" dist="43180" dir="5400000">
                    <a:srgbClr val="000000">
                      <a:alpha val="65000"/>
                    </a:srgbClr>
                  </a:innerShdw>
                </a:effectLst>
                <a:cs typeface="B Zar" pitchFamily="2" charset="-78"/>
              </a:rPr>
              <a:t>) پرسش نامه</a:t>
            </a:r>
            <a:endParaRPr lang="en-US" sz="2800" dirty="0">
              <a:ln w="1905"/>
              <a:solidFill>
                <a:schemeClr val="tx1"/>
              </a:solidFill>
              <a:effectLst>
                <a:innerShdw blurRad="69850" dist="43180" dir="5400000">
                  <a:srgbClr val="000000">
                    <a:alpha val="65000"/>
                  </a:srgbClr>
                </a:innerShdw>
              </a:effectLst>
              <a:cs typeface="B Zar" pitchFamily="2" charset="-78"/>
            </a:endParaRPr>
          </a:p>
        </p:txBody>
      </p:sp>
      <p:sp>
        <p:nvSpPr>
          <p:cNvPr id="6" name="Left Arrow 5"/>
          <p:cNvSpPr/>
          <p:nvPr/>
        </p:nvSpPr>
        <p:spPr>
          <a:xfrm>
            <a:off x="3505200" y="2438400"/>
            <a:ext cx="3276600" cy="2286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Left Arrow 6"/>
          <p:cNvSpPr/>
          <p:nvPr/>
        </p:nvSpPr>
        <p:spPr>
          <a:xfrm>
            <a:off x="3581400" y="4572000"/>
            <a:ext cx="3276600" cy="2286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788242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4636" y="152400"/>
            <a:ext cx="9144000" cy="6553200"/>
          </a:xfrm>
        </p:spPr>
        <p:txBody>
          <a:bodyPr/>
          <a:lstStyle/>
          <a:p>
            <a:pPr marL="182880" indent="0" algn="ctr" rtl="1">
              <a:lnSpc>
                <a:spcPct val="150000"/>
              </a:lnSpc>
              <a:buNone/>
            </a:pPr>
            <a:r>
              <a:rPr lang="fa-IR" sz="2400" dirty="0" smtClean="0">
                <a:ln w="1905"/>
                <a:solidFill>
                  <a:schemeClr val="tx1"/>
                </a:solidFill>
                <a:effectLst>
                  <a:innerShdw blurRad="69850" dist="43180" dir="5400000">
                    <a:srgbClr val="000000">
                      <a:alpha val="65000"/>
                    </a:srgbClr>
                  </a:innerShdw>
                </a:effectLst>
                <a:cs typeface="B Zar" pitchFamily="2" charset="-78"/>
              </a:rPr>
              <a:t/>
            </a:r>
            <a:br>
              <a:rPr lang="fa-IR" sz="2400" dirty="0" smtClean="0">
                <a:ln w="1905"/>
                <a:solidFill>
                  <a:schemeClr val="tx1"/>
                </a:solidFill>
                <a:effectLst>
                  <a:innerShdw blurRad="69850" dist="43180" dir="5400000">
                    <a:srgbClr val="000000">
                      <a:alpha val="65000"/>
                    </a:srgbClr>
                  </a:innerShdw>
                </a:effectLst>
                <a:cs typeface="B Zar" pitchFamily="2" charset="-78"/>
              </a:rPr>
            </a:br>
            <a:r>
              <a:rPr lang="fa-IR" sz="2400" dirty="0" smtClean="0">
                <a:ln w="1905"/>
                <a:solidFill>
                  <a:schemeClr val="tx1"/>
                </a:solidFill>
                <a:effectLst>
                  <a:innerShdw blurRad="69850" dist="43180" dir="5400000">
                    <a:srgbClr val="000000">
                      <a:alpha val="65000"/>
                    </a:srgbClr>
                  </a:innerShdw>
                </a:effectLst>
                <a:cs typeface="B Zar" pitchFamily="2" charset="-78"/>
              </a:rPr>
              <a:t>تحلیل عاملی چیست؟</a:t>
            </a:r>
            <a:br>
              <a:rPr lang="fa-IR" sz="2400" dirty="0" smtClean="0">
                <a:ln w="1905"/>
                <a:solidFill>
                  <a:schemeClr val="tx1"/>
                </a:solidFill>
                <a:effectLst>
                  <a:innerShdw blurRad="69850" dist="43180" dir="5400000">
                    <a:srgbClr val="000000">
                      <a:alpha val="65000"/>
                    </a:srgbClr>
                  </a:innerShdw>
                </a:effectLst>
                <a:cs typeface="B Zar" pitchFamily="2" charset="-78"/>
              </a:rPr>
            </a:br>
            <a:r>
              <a:rPr lang="fa-IR" sz="2400" dirty="0" smtClean="0">
                <a:ln w="1905"/>
                <a:solidFill>
                  <a:schemeClr val="tx1"/>
                </a:solidFill>
                <a:effectLst>
                  <a:innerShdw blurRad="69850" dist="43180" dir="5400000">
                    <a:srgbClr val="000000">
                      <a:alpha val="65000"/>
                    </a:srgbClr>
                  </a:innerShdw>
                </a:effectLst>
                <a:cs typeface="B Zar" pitchFamily="2" charset="-78"/>
              </a:rPr>
              <a:t/>
            </a:r>
            <a:br>
              <a:rPr lang="fa-IR" sz="2400" dirty="0" smtClean="0">
                <a:ln w="1905"/>
                <a:solidFill>
                  <a:schemeClr val="tx1"/>
                </a:solidFill>
                <a:effectLst>
                  <a:innerShdw blurRad="69850" dist="43180" dir="5400000">
                    <a:srgbClr val="000000">
                      <a:alpha val="65000"/>
                    </a:srgbClr>
                  </a:innerShdw>
                </a:effectLst>
                <a:cs typeface="B Zar" pitchFamily="2" charset="-78"/>
              </a:rPr>
            </a:br>
            <a:r>
              <a:rPr lang="ar-SA" sz="2400" dirty="0" smtClean="0">
                <a:ln w="1905"/>
                <a:solidFill>
                  <a:schemeClr val="tx1"/>
                </a:solidFill>
                <a:effectLst>
                  <a:innerShdw blurRad="69850" dist="43180" dir="5400000">
                    <a:srgbClr val="000000">
                      <a:alpha val="65000"/>
                    </a:srgbClr>
                  </a:innerShdw>
                </a:effectLst>
                <a:cs typeface="B Zar" pitchFamily="2" charset="-78"/>
              </a:rPr>
              <a:t>این </a:t>
            </a:r>
            <a:r>
              <a:rPr lang="ar-SA" sz="2400" dirty="0">
                <a:ln w="1905"/>
                <a:solidFill>
                  <a:schemeClr val="tx1"/>
                </a:solidFill>
                <a:effectLst>
                  <a:innerShdw blurRad="69850" dist="43180" dir="5400000">
                    <a:srgbClr val="000000">
                      <a:alpha val="65000"/>
                    </a:srgbClr>
                  </a:innerShdw>
                </a:effectLst>
                <a:cs typeface="B Zar" pitchFamily="2" charset="-78"/>
              </a:rPr>
              <a:t>روش بر روی این ایده تاکید دارد که آیا مجموعه‌ای از پرسش‌ها و یا متغیرها دارای آنچنان سنخیتی با هم هستند که بتوان آنها را در سازه‌ای و یا متغیری قابل ترکیب دانست</a:t>
            </a:r>
            <a:r>
              <a:rPr lang="ar-SA" sz="2400" dirty="0" smtClean="0">
                <a:ln w="1905"/>
                <a:solidFill>
                  <a:schemeClr val="tx1"/>
                </a:solidFill>
                <a:effectLst>
                  <a:innerShdw blurRad="69850" dist="43180" dir="5400000">
                    <a:srgbClr val="000000">
                      <a:alpha val="65000"/>
                    </a:srgbClr>
                  </a:innerShdw>
                </a:effectLst>
                <a:cs typeface="B Zar" pitchFamily="2" charset="-78"/>
              </a:rPr>
              <a:t>.</a:t>
            </a:r>
            <a:r>
              <a:rPr lang="fa-IR" sz="2400" dirty="0" smtClean="0">
                <a:ln w="1905"/>
                <a:solidFill>
                  <a:schemeClr val="tx1"/>
                </a:solidFill>
                <a:effectLst>
                  <a:innerShdw blurRad="69850" dist="43180" dir="5400000">
                    <a:srgbClr val="000000">
                      <a:alpha val="65000"/>
                    </a:srgbClr>
                  </a:innerShdw>
                </a:effectLst>
                <a:cs typeface="B Zar" pitchFamily="2" charset="-78"/>
              </a:rPr>
              <a:t/>
            </a:r>
            <a:br>
              <a:rPr lang="fa-IR" sz="2400" dirty="0" smtClean="0">
                <a:ln w="1905"/>
                <a:solidFill>
                  <a:schemeClr val="tx1"/>
                </a:solidFill>
                <a:effectLst>
                  <a:innerShdw blurRad="69850" dist="43180" dir="5400000">
                    <a:srgbClr val="000000">
                      <a:alpha val="65000"/>
                    </a:srgbClr>
                  </a:innerShdw>
                </a:effectLst>
                <a:cs typeface="B Zar" pitchFamily="2" charset="-78"/>
              </a:rPr>
            </a:br>
            <a:r>
              <a:rPr lang="fa-IR" sz="2400" dirty="0" smtClean="0">
                <a:ln w="1905"/>
                <a:solidFill>
                  <a:schemeClr val="tx1"/>
                </a:solidFill>
                <a:effectLst>
                  <a:innerShdw blurRad="69850" dist="43180" dir="5400000">
                    <a:srgbClr val="000000">
                      <a:alpha val="65000"/>
                    </a:srgbClr>
                  </a:innerShdw>
                </a:effectLst>
                <a:cs typeface="B Zar" pitchFamily="2" charset="-78"/>
              </a:rPr>
              <a:t/>
            </a:r>
            <a:br>
              <a:rPr lang="fa-IR" sz="2400" dirty="0" smtClean="0">
                <a:ln w="1905"/>
                <a:solidFill>
                  <a:schemeClr val="tx1"/>
                </a:solidFill>
                <a:effectLst>
                  <a:innerShdw blurRad="69850" dist="43180" dir="5400000">
                    <a:srgbClr val="000000">
                      <a:alpha val="65000"/>
                    </a:srgbClr>
                  </a:innerShdw>
                </a:effectLst>
                <a:cs typeface="B Zar" pitchFamily="2" charset="-78"/>
              </a:rPr>
            </a:br>
            <a:r>
              <a:rPr lang="ar-SA" sz="2400" dirty="0" smtClean="0">
                <a:ln w="1905"/>
                <a:solidFill>
                  <a:schemeClr val="tx1"/>
                </a:solidFill>
                <a:effectLst>
                  <a:innerShdw blurRad="69850" dist="43180" dir="5400000">
                    <a:srgbClr val="000000">
                      <a:alpha val="65000"/>
                    </a:srgbClr>
                  </a:innerShdw>
                </a:effectLst>
                <a:cs typeface="B Zar" pitchFamily="2" charset="-78"/>
              </a:rPr>
              <a:t>هدف </a:t>
            </a:r>
            <a:r>
              <a:rPr lang="ar-SA" sz="2400" dirty="0">
                <a:ln w="1905"/>
                <a:solidFill>
                  <a:schemeClr val="tx1"/>
                </a:solidFill>
                <a:effectLst>
                  <a:innerShdw blurRad="69850" dist="43180" dir="5400000">
                    <a:srgbClr val="000000">
                      <a:alpha val="65000"/>
                    </a:srgbClr>
                  </a:innerShdw>
                </a:effectLst>
                <a:cs typeface="B Zar" pitchFamily="2" charset="-78"/>
              </a:rPr>
              <a:t>تحليل عاملي اين است که يک عامل (متغير غيرقابل مشاهده) از ترکيب چند متغير مشاهده شده ساخته </a:t>
            </a:r>
            <a:r>
              <a:rPr lang="ar-SA" sz="2400" dirty="0" smtClean="0">
                <a:ln w="1905"/>
                <a:solidFill>
                  <a:schemeClr val="tx1"/>
                </a:solidFill>
                <a:effectLst>
                  <a:innerShdw blurRad="69850" dist="43180" dir="5400000">
                    <a:srgbClr val="000000">
                      <a:alpha val="65000"/>
                    </a:srgbClr>
                  </a:innerShdw>
                </a:effectLst>
                <a:cs typeface="B Zar" pitchFamily="2" charset="-78"/>
              </a:rPr>
              <a:t>شود</a:t>
            </a:r>
            <a:r>
              <a:rPr lang="fa-IR" sz="2400" dirty="0" smtClean="0">
                <a:ln w="1905"/>
                <a:solidFill>
                  <a:schemeClr val="tx1"/>
                </a:solidFill>
                <a:effectLst>
                  <a:innerShdw blurRad="69850" dist="43180" dir="5400000">
                    <a:srgbClr val="000000">
                      <a:alpha val="65000"/>
                    </a:srgbClr>
                  </a:innerShdw>
                </a:effectLst>
                <a:cs typeface="B Zar" pitchFamily="2" charset="-78"/>
              </a:rPr>
              <a:t>.</a:t>
            </a:r>
            <a:endParaRPr lang="en-US" sz="2400" dirty="0">
              <a:ln w="1905"/>
              <a:solidFill>
                <a:schemeClr val="tx1"/>
              </a:solidFill>
              <a:effectLst>
                <a:innerShdw blurRad="69850" dist="43180" dir="5400000">
                  <a:srgbClr val="000000">
                    <a:alpha val="65000"/>
                  </a:srgbClr>
                </a:innerShdw>
              </a:effectLst>
              <a:cs typeface="B Zar" pitchFamily="2" charset="-78"/>
            </a:endParaRPr>
          </a:p>
        </p:txBody>
      </p:sp>
    </p:spTree>
    <p:extLst>
      <p:ext uri="{BB962C8B-B14F-4D97-AF65-F5344CB8AC3E}">
        <p14:creationId xmlns:p14="http://schemas.microsoft.com/office/powerpoint/2010/main" val="32459817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6200" y="152400"/>
            <a:ext cx="8915399" cy="6553199"/>
          </a:xfrm>
        </p:spPr>
        <p:txBody>
          <a:bodyPr>
            <a:normAutofit/>
          </a:bodyPr>
          <a:lstStyle/>
          <a:p>
            <a:pPr algn="ctr" rtl="1"/>
            <a:r>
              <a:rPr lang="ar-SA" sz="2800" dirty="0" smtClean="0"/>
              <a:t> </a:t>
            </a:r>
            <a:r>
              <a:rPr lang="ar-SA" sz="2800" b="1" dirty="0">
                <a:cs typeface="B Zar" pitchFamily="2" charset="-78"/>
              </a:rPr>
              <a:t>پژوهش‌گر </a:t>
            </a:r>
            <a:r>
              <a:rPr lang="fa-IR" sz="2800" b="1" dirty="0" smtClean="0">
                <a:cs typeface="B Zar" pitchFamily="2" charset="-78"/>
              </a:rPr>
              <a:t>همواره </a:t>
            </a:r>
            <a:r>
              <a:rPr lang="ar-SA" sz="2800" b="1" dirty="0" smtClean="0">
                <a:cs typeface="B Zar" pitchFamily="2" charset="-78"/>
              </a:rPr>
              <a:t>با </a:t>
            </a:r>
            <a:r>
              <a:rPr lang="ar-SA" sz="2800" b="1" dirty="0">
                <a:cs typeface="B Zar" pitchFamily="2" charset="-78"/>
              </a:rPr>
              <a:t>دو پرسش کلیدی </a:t>
            </a:r>
            <a:r>
              <a:rPr lang="ar-SA" sz="2800" b="1" dirty="0" smtClean="0">
                <a:cs typeface="B Zar" pitchFamily="2" charset="-78"/>
              </a:rPr>
              <a:t>مواجه است</a:t>
            </a:r>
            <a:r>
              <a:rPr lang="fa-IR" sz="2800" b="1" dirty="0" smtClean="0">
                <a:cs typeface="B Zar" pitchFamily="2" charset="-78"/>
              </a:rPr>
              <a:t>:</a:t>
            </a:r>
            <a:endParaRPr lang="fa-IR" sz="2800" b="1" dirty="0">
              <a:cs typeface="B Zar" pitchFamily="2" charset="-78"/>
            </a:endParaRPr>
          </a:p>
          <a:p>
            <a:pPr algn="r" rtl="1"/>
            <a:endParaRPr lang="fa-IR" sz="2800" dirty="0" smtClean="0">
              <a:cs typeface="B Zar" pitchFamily="2" charset="-78"/>
            </a:endParaRPr>
          </a:p>
          <a:p>
            <a:pPr algn="r" rtl="1"/>
            <a:endParaRPr lang="fa-IR" sz="2800" dirty="0" smtClean="0">
              <a:cs typeface="B Zar" pitchFamily="2" charset="-78"/>
            </a:endParaRPr>
          </a:p>
          <a:p>
            <a:pPr algn="r" rtl="1"/>
            <a:r>
              <a:rPr lang="fa-IR" sz="2800" dirty="0" smtClean="0">
                <a:cs typeface="B Zar" pitchFamily="2" charset="-78"/>
              </a:rPr>
              <a:t>1.</a:t>
            </a:r>
            <a:r>
              <a:rPr lang="ar-SA" sz="2800" dirty="0" smtClean="0">
                <a:cs typeface="B Zar" pitchFamily="2" charset="-78"/>
              </a:rPr>
              <a:t>آیا </a:t>
            </a:r>
            <a:r>
              <a:rPr lang="ar-SA" sz="2800" dirty="0">
                <a:cs typeface="B Zar" pitchFamily="2" charset="-78"/>
              </a:rPr>
              <a:t>مجموعه‌ای از پرسش‌ها، یک سازه یا متغیر </a:t>
            </a:r>
            <a:r>
              <a:rPr lang="ar-SA" sz="2800" dirty="0" smtClean="0">
                <a:cs typeface="B Zar" pitchFamily="2" charset="-78"/>
              </a:rPr>
              <a:t>مشخص </a:t>
            </a:r>
            <a:r>
              <a:rPr lang="ar-SA" sz="2800" dirty="0">
                <a:cs typeface="B Zar" pitchFamily="2" charset="-78"/>
              </a:rPr>
              <a:t>را اندازه‌گیری </a:t>
            </a:r>
            <a:r>
              <a:rPr lang="ar-SA" sz="2800" dirty="0" smtClean="0">
                <a:cs typeface="B Zar" pitchFamily="2" charset="-78"/>
              </a:rPr>
              <a:t>می‌کنند</a:t>
            </a:r>
            <a:r>
              <a:rPr lang="fa-IR" sz="2800" dirty="0" smtClean="0">
                <a:cs typeface="B Zar" pitchFamily="2" charset="-78"/>
              </a:rPr>
              <a:t>؟</a:t>
            </a:r>
          </a:p>
          <a:p>
            <a:pPr algn="r" rtl="1"/>
            <a:r>
              <a:rPr lang="fa-IR" sz="2800" dirty="0" smtClean="0">
                <a:cs typeface="B Zar" pitchFamily="2" charset="-78"/>
              </a:rPr>
              <a:t>                            پاسخ                                           تحلیل عاملی تاییدی</a:t>
            </a:r>
            <a:endParaRPr lang="fa-IR" sz="2800" dirty="0">
              <a:cs typeface="B Zar" pitchFamily="2" charset="-78"/>
            </a:endParaRPr>
          </a:p>
          <a:p>
            <a:pPr algn="r" rtl="1"/>
            <a:endParaRPr lang="fa-IR" sz="2800" dirty="0" smtClean="0">
              <a:cs typeface="B Zar" pitchFamily="2" charset="-78"/>
            </a:endParaRPr>
          </a:p>
          <a:p>
            <a:pPr algn="r" rtl="1"/>
            <a:endParaRPr lang="fa-IR" sz="2800" dirty="0" smtClean="0">
              <a:cs typeface="B Zar" pitchFamily="2" charset="-78"/>
            </a:endParaRPr>
          </a:p>
          <a:p>
            <a:pPr algn="r" rtl="1"/>
            <a:r>
              <a:rPr lang="fa-IR" sz="2800" dirty="0" smtClean="0">
                <a:cs typeface="B Zar" pitchFamily="2" charset="-78"/>
              </a:rPr>
              <a:t>2. کدام دسته از پرسش ها، یک سازه یا متغیر را اندازه گیری می کنند؟ </a:t>
            </a:r>
          </a:p>
          <a:p>
            <a:pPr algn="r" rtl="1"/>
            <a:r>
              <a:rPr lang="fa-IR" sz="2800" dirty="0" smtClean="0">
                <a:cs typeface="B Zar" pitchFamily="2" charset="-78"/>
              </a:rPr>
              <a:t>                           پاسخ                                            تحلیل عاملی اکتشافی</a:t>
            </a:r>
            <a:endParaRPr lang="en-US" sz="2800" dirty="0">
              <a:cs typeface="B Zar" pitchFamily="2" charset="-78"/>
            </a:endParaRPr>
          </a:p>
        </p:txBody>
      </p:sp>
      <p:sp>
        <p:nvSpPr>
          <p:cNvPr id="7" name="Left Arrow 6"/>
          <p:cNvSpPr/>
          <p:nvPr/>
        </p:nvSpPr>
        <p:spPr>
          <a:xfrm>
            <a:off x="3581400" y="2476500"/>
            <a:ext cx="2514600" cy="1905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Left Arrow 7"/>
          <p:cNvSpPr/>
          <p:nvPr/>
        </p:nvSpPr>
        <p:spPr>
          <a:xfrm>
            <a:off x="3581400" y="4686300"/>
            <a:ext cx="2514600" cy="1905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762271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9143999" cy="6858000"/>
          </a:xfrm>
        </p:spPr>
        <p:txBody>
          <a:bodyPr/>
          <a:lstStyle/>
          <a:p>
            <a:pPr algn="ctr" rtl="1"/>
            <a:r>
              <a:rPr lang="fa-IR" sz="2800" b="1" dirty="0" smtClean="0">
                <a:cs typeface="B Zar" pitchFamily="2" charset="-78"/>
              </a:rPr>
              <a:t>تحلیل </a:t>
            </a:r>
            <a:r>
              <a:rPr lang="fa-IR" sz="2800" b="1" dirty="0">
                <a:cs typeface="B Zar" pitchFamily="2" charset="-78"/>
              </a:rPr>
              <a:t>عاملی تاییدی </a:t>
            </a:r>
            <a:endParaRPr lang="fa-IR" sz="2400" b="1" dirty="0">
              <a:cs typeface="B Zar" pitchFamily="2" charset="-78"/>
            </a:endParaRPr>
          </a:p>
          <a:p>
            <a:pPr algn="r" rtl="1"/>
            <a:endParaRPr lang="fa-IR" sz="2400" dirty="0" smtClean="0">
              <a:cs typeface="B Zar" pitchFamily="2" charset="-78"/>
            </a:endParaRPr>
          </a:p>
          <a:p>
            <a:pPr algn="r" rtl="1"/>
            <a:r>
              <a:rPr lang="fa-IR" sz="2400" dirty="0" smtClean="0">
                <a:cs typeface="B Zar" pitchFamily="2" charset="-78"/>
              </a:rPr>
              <a:t>در تحلیل عاملی تاییدی پژوهشگر به دنبال تایید </a:t>
            </a:r>
            <a:r>
              <a:rPr lang="ar-SA" sz="2400" dirty="0" smtClean="0">
                <a:cs typeface="B Zar" pitchFamily="2" charset="-78"/>
              </a:rPr>
              <a:t>یک چارچوب سازه‌ای از پیش تعیین شده است. وي از پيش بر اساس تئوري‌هاي موجود ارتباط هر عامل با زيرمجموعه خاصي از متغيرها را معين ساخته و به دنبال تاييد آن‌ها مي‌باشد. </a:t>
            </a:r>
            <a:endParaRPr lang="en-US" sz="2400" dirty="0" smtClean="0">
              <a:cs typeface="B Zar" pitchFamily="2" charset="-78"/>
            </a:endParaRPr>
          </a:p>
          <a:p>
            <a:pPr algn="r" rtl="1"/>
            <a:r>
              <a:rPr lang="fa-IR" sz="2400" dirty="0" smtClean="0">
                <a:cs typeface="B Zar" pitchFamily="2" charset="-78"/>
              </a:rPr>
              <a:t> </a:t>
            </a:r>
            <a:r>
              <a:rPr lang="ar-SA" sz="2400" dirty="0">
                <a:cs typeface="B Zar" pitchFamily="2" charset="-78"/>
              </a:rPr>
              <a:t> تحلیل عاملی تاییدی اگر تنها دربرگیرنده یک سازه باشد، می‌توان آن را در نرم‌افزار </a:t>
            </a:r>
            <a:r>
              <a:rPr lang="en-US" sz="2000" dirty="0">
                <a:cs typeface="B Zar" pitchFamily="2" charset="-78"/>
              </a:rPr>
              <a:t>SPSS</a:t>
            </a:r>
            <a:r>
              <a:rPr lang="fa-IR" sz="2400" dirty="0">
                <a:cs typeface="B Zar" pitchFamily="2" charset="-78"/>
              </a:rPr>
              <a:t> انجام داد. اما به طور کلی نرم افزارهایی </a:t>
            </a:r>
            <a:r>
              <a:rPr lang="fa-IR" sz="2400" dirty="0" smtClean="0">
                <a:cs typeface="B Zar" pitchFamily="2" charset="-78"/>
              </a:rPr>
              <a:t>مانند </a:t>
            </a:r>
            <a:r>
              <a:rPr lang="en-US" sz="2000" dirty="0" smtClean="0">
                <a:cs typeface="B Zar" pitchFamily="2" charset="-78"/>
              </a:rPr>
              <a:t>AMOS</a:t>
            </a:r>
            <a:r>
              <a:rPr lang="fa-IR" sz="2400" dirty="0">
                <a:cs typeface="B Zar" pitchFamily="2" charset="-78"/>
              </a:rPr>
              <a:t>، </a:t>
            </a:r>
            <a:r>
              <a:rPr lang="en-US" sz="2000" dirty="0" err="1">
                <a:cs typeface="B Zar" pitchFamily="2" charset="-78"/>
              </a:rPr>
              <a:t>Lisrel</a:t>
            </a:r>
            <a:r>
              <a:rPr lang="fa-IR" sz="2400" dirty="0">
                <a:cs typeface="B Zar" pitchFamily="2" charset="-78"/>
              </a:rPr>
              <a:t> </a:t>
            </a:r>
            <a:r>
              <a:rPr lang="fa-IR" sz="2400" dirty="0" smtClean="0">
                <a:cs typeface="B Zar" pitchFamily="2" charset="-78"/>
              </a:rPr>
              <a:t> </a:t>
            </a:r>
            <a:r>
              <a:rPr lang="fa-IR" sz="2400" dirty="0">
                <a:cs typeface="B Zar" pitchFamily="2" charset="-78"/>
              </a:rPr>
              <a:t>برای انجام تحلیل عاملی تک‌سازه‌ای و یا چند سازه‌ای کاربرد دارند. </a:t>
            </a:r>
            <a:endParaRPr lang="fa-IR" sz="2400" dirty="0" smtClean="0">
              <a:cs typeface="B Zar" pitchFamily="2" charset="-78"/>
            </a:endParaRPr>
          </a:p>
          <a:p>
            <a:pPr algn="r" rtl="1"/>
            <a:endParaRPr lang="en-US" dirty="0"/>
          </a:p>
        </p:txBody>
      </p:sp>
      <p:graphicFrame>
        <p:nvGraphicFramePr>
          <p:cNvPr id="7" name="Table 6"/>
          <p:cNvGraphicFramePr>
            <a:graphicFrameLocks noGrp="1"/>
          </p:cNvGraphicFramePr>
          <p:nvPr>
            <p:extLst>
              <p:ext uri="{D42A27DB-BD31-4B8C-83A1-F6EECF244321}">
                <p14:modId xmlns:p14="http://schemas.microsoft.com/office/powerpoint/2010/main" val="38644734"/>
              </p:ext>
            </p:extLst>
          </p:nvPr>
        </p:nvGraphicFramePr>
        <p:xfrm>
          <a:off x="5257800" y="3657600"/>
          <a:ext cx="2667000" cy="3200400"/>
        </p:xfrm>
        <a:graphic>
          <a:graphicData uri="http://schemas.openxmlformats.org/drawingml/2006/table">
            <a:tbl>
              <a:tblPr rtl="1" firstRow="1" firstCol="1" bandRow="1">
                <a:tableStyleId>{5C22544A-7EE6-4342-B048-85BDC9FD1C3A}</a:tableStyleId>
              </a:tblPr>
              <a:tblGrid>
                <a:gridCol w="2667000"/>
              </a:tblGrid>
              <a:tr h="2837917">
                <a:tc>
                  <a:txBody>
                    <a:bodyPr/>
                    <a:lstStyle/>
                    <a:p>
                      <a:pPr algn="ctr" rtl="0">
                        <a:spcAft>
                          <a:spcPts val="0"/>
                        </a:spcAft>
                      </a:pPr>
                      <a:endParaRPr lang="fa-IR" sz="1400" dirty="0">
                        <a:effectLst/>
                        <a:latin typeface="Times New Roman"/>
                        <a:ea typeface="Times New Roman"/>
                        <a:cs typeface="Lotus"/>
                      </a:endParaRPr>
                    </a:p>
                  </a:txBody>
                  <a:tcPr marL="68580" marR="68580" marT="0" marB="0" anchor="ctr"/>
                </a:tc>
              </a:tr>
              <a:tr h="362483">
                <a:tc>
                  <a:txBody>
                    <a:bodyPr/>
                    <a:lstStyle/>
                    <a:p>
                      <a:pPr indent="180340" algn="ctr" rtl="1">
                        <a:lnSpc>
                          <a:spcPct val="80000"/>
                        </a:lnSpc>
                        <a:spcAft>
                          <a:spcPts val="0"/>
                        </a:spcAft>
                      </a:pPr>
                      <a:r>
                        <a:rPr lang="fa-IR" sz="1200" dirty="0">
                          <a:effectLst/>
                        </a:rPr>
                        <a:t>مدل‌های تحلیل عاملی چندسازه‌ای</a:t>
                      </a:r>
                      <a:endParaRPr lang="en-US" sz="1000" dirty="0">
                        <a:effectLst/>
                        <a:latin typeface="Times New Roman"/>
                        <a:ea typeface="Times New Roman"/>
                        <a:cs typeface="B Lotus"/>
                      </a:endParaRPr>
                    </a:p>
                  </a:txBody>
                  <a:tcPr marL="68580" marR="68580" marT="0" marB="0" anchor="ctr"/>
                </a:tc>
              </a:tr>
            </a:tbl>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4140350921"/>
              </p:ext>
            </p:extLst>
          </p:nvPr>
        </p:nvGraphicFramePr>
        <p:xfrm>
          <a:off x="5257800" y="4038600"/>
          <a:ext cx="2880115" cy="2362200"/>
        </p:xfrm>
        <a:graphic>
          <a:graphicData uri="http://schemas.openxmlformats.org/presentationml/2006/ole">
            <mc:AlternateContent xmlns:mc="http://schemas.openxmlformats.org/markup-compatibility/2006">
              <mc:Choice xmlns:v="urn:schemas-microsoft-com:vml" Requires="v">
                <p:oleObj spid="_x0000_s1047" r:id="rId3" imgW="4088636" imgH="3369823" progId="Visio.Drawing.11">
                  <p:embed/>
                </p:oleObj>
              </mc:Choice>
              <mc:Fallback>
                <p:oleObj r:id="rId3" imgW="4088636" imgH="3369823" progId="Visio.Drawing.11">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7800" y="4038600"/>
                        <a:ext cx="2880115" cy="2362200"/>
                      </a:xfrm>
                      <a:prstGeom prst="rect">
                        <a:avLst/>
                      </a:prstGeom>
                      <a:noFill/>
                    </p:spPr>
                  </p:pic>
                </p:oleObj>
              </mc:Fallback>
            </mc:AlternateContent>
          </a:graphicData>
        </a:graphic>
      </p:graphicFrame>
      <p:graphicFrame>
        <p:nvGraphicFramePr>
          <p:cNvPr id="9" name="Table 8"/>
          <p:cNvGraphicFramePr>
            <a:graphicFrameLocks noGrp="1"/>
          </p:cNvGraphicFramePr>
          <p:nvPr>
            <p:extLst>
              <p:ext uri="{D42A27DB-BD31-4B8C-83A1-F6EECF244321}">
                <p14:modId xmlns:p14="http://schemas.microsoft.com/office/powerpoint/2010/main" val="2869251430"/>
              </p:ext>
            </p:extLst>
          </p:nvPr>
        </p:nvGraphicFramePr>
        <p:xfrm>
          <a:off x="1295400" y="3661075"/>
          <a:ext cx="2590800" cy="3176143"/>
        </p:xfrm>
        <a:graphic>
          <a:graphicData uri="http://schemas.openxmlformats.org/drawingml/2006/table">
            <a:tbl>
              <a:tblPr rtl="1" firstRow="1" firstCol="1" bandRow="1">
                <a:tableStyleId>{5C22544A-7EE6-4342-B048-85BDC9FD1C3A}</a:tableStyleId>
              </a:tblPr>
              <a:tblGrid>
                <a:gridCol w="2590800"/>
              </a:tblGrid>
              <a:tr h="2750910">
                <a:tc>
                  <a:txBody>
                    <a:bodyPr/>
                    <a:lstStyle/>
                    <a:p>
                      <a:pPr algn="ctr" rtl="0">
                        <a:spcAft>
                          <a:spcPts val="0"/>
                        </a:spcAft>
                      </a:pPr>
                      <a:endParaRPr lang="fa-IR" sz="1400" dirty="0">
                        <a:effectLst/>
                        <a:latin typeface="Times New Roman"/>
                        <a:ea typeface="Times New Roman"/>
                        <a:cs typeface="Lotus"/>
                      </a:endParaRPr>
                    </a:p>
                  </a:txBody>
                  <a:tcPr marL="68580" marR="68580" marT="0" marB="0" anchor="ctr"/>
                </a:tc>
              </a:tr>
              <a:tr h="425233">
                <a:tc>
                  <a:txBody>
                    <a:bodyPr/>
                    <a:lstStyle/>
                    <a:p>
                      <a:pPr indent="180340" algn="ctr" rtl="1">
                        <a:lnSpc>
                          <a:spcPct val="80000"/>
                        </a:lnSpc>
                        <a:spcAft>
                          <a:spcPts val="0"/>
                        </a:spcAft>
                      </a:pPr>
                      <a:r>
                        <a:rPr lang="ar-SA" sz="1200" dirty="0">
                          <a:effectLst/>
                        </a:rPr>
                        <a:t>مدل‌های تحلیل عاملی تک‌سازه‌ای</a:t>
                      </a:r>
                      <a:endParaRPr lang="en-US" sz="1000" dirty="0">
                        <a:effectLst/>
                        <a:latin typeface="Times New Roman"/>
                        <a:ea typeface="Times New Roman"/>
                        <a:cs typeface="B Lotus"/>
                      </a:endParaRPr>
                    </a:p>
                  </a:txBody>
                  <a:tcPr marL="68580" marR="68580" marT="0" marB="0" anchor="ctr"/>
                </a:tc>
              </a:tr>
            </a:tbl>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3220393806"/>
              </p:ext>
            </p:extLst>
          </p:nvPr>
        </p:nvGraphicFramePr>
        <p:xfrm>
          <a:off x="1295400" y="3581400"/>
          <a:ext cx="2438400" cy="2749024"/>
        </p:xfrm>
        <a:graphic>
          <a:graphicData uri="http://schemas.openxmlformats.org/presentationml/2006/ole">
            <mc:AlternateContent xmlns:mc="http://schemas.openxmlformats.org/markup-compatibility/2006">
              <mc:Choice xmlns:v="urn:schemas-microsoft-com:vml" Requires="v">
                <p:oleObj spid="_x0000_s1048" r:id="rId5" imgW="2861344" imgH="3224989" progId="Visio.Drawing.11">
                  <p:embed/>
                </p:oleObj>
              </mc:Choice>
              <mc:Fallback>
                <p:oleObj r:id="rId5" imgW="2861344" imgH="3224989" progId="Visio.Drawing.11">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95400" y="3581400"/>
                        <a:ext cx="2438400" cy="2749024"/>
                      </a:xfrm>
                      <a:prstGeom prst="rect">
                        <a:avLst/>
                      </a:prstGeom>
                      <a:noFill/>
                    </p:spPr>
                  </p:pic>
                </p:oleObj>
              </mc:Fallback>
            </mc:AlternateContent>
          </a:graphicData>
        </a:graphic>
      </p:graphicFrame>
    </p:spTree>
    <p:extLst>
      <p:ext uri="{BB962C8B-B14F-4D97-AF65-F5344CB8AC3E}">
        <p14:creationId xmlns:p14="http://schemas.microsoft.com/office/powerpoint/2010/main" val="11470700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52600" y="304800"/>
            <a:ext cx="5637010" cy="882119"/>
          </a:xfrm>
        </p:spPr>
        <p:txBody>
          <a:bodyPr>
            <a:normAutofit/>
          </a:bodyPr>
          <a:lstStyle/>
          <a:p>
            <a:pPr algn="ctr" rtl="1"/>
            <a:r>
              <a:rPr lang="fa-IR" sz="2800" b="1" dirty="0" smtClean="0">
                <a:cs typeface="B Zar" pitchFamily="2" charset="-78"/>
              </a:rPr>
              <a:t>تحلیل عاملی اکتشافی</a:t>
            </a:r>
            <a:endParaRPr lang="en-US" sz="2800" b="1" dirty="0">
              <a:cs typeface="B Zar" pitchFamily="2" charset="-78"/>
            </a:endParaRPr>
          </a:p>
        </p:txBody>
      </p:sp>
      <p:sp>
        <p:nvSpPr>
          <p:cNvPr id="2" name="Title 1"/>
          <p:cNvSpPr>
            <a:spLocks noGrp="1"/>
          </p:cNvSpPr>
          <p:nvPr>
            <p:ph type="ctrTitle"/>
          </p:nvPr>
        </p:nvSpPr>
        <p:spPr>
          <a:xfrm>
            <a:off x="914400" y="1447800"/>
            <a:ext cx="7239000" cy="4572000"/>
          </a:xfrm>
        </p:spPr>
        <p:txBody>
          <a:bodyPr/>
          <a:lstStyle/>
          <a:p>
            <a:pPr marL="182880" indent="0" algn="r" rtl="1">
              <a:buNone/>
            </a:pPr>
            <a:r>
              <a:rPr lang="ar-SA" sz="2800" b="0" dirty="0" smtClean="0">
                <a:ln w="1905"/>
                <a:solidFill>
                  <a:schemeClr val="tx1"/>
                </a:solidFill>
                <a:effectLst>
                  <a:innerShdw blurRad="69850" dist="43180" dir="5400000">
                    <a:srgbClr val="000000">
                      <a:alpha val="65000"/>
                    </a:srgbClr>
                  </a:innerShdw>
                </a:effectLst>
                <a:cs typeface="B Zar" pitchFamily="2" charset="-78"/>
              </a:rPr>
              <a:t>در تحليل عاملي اکتشافي، پژوهشگر به دنبال کشف ساختار بنيادي مجموعه‌اي از متغيرها است و الگوهاي احتمالي در داده‌ها را شناسايي مي‌کند. </a:t>
            </a:r>
            <a:r>
              <a:rPr lang="fa-IR" sz="2800" b="0" dirty="0" smtClean="0">
                <a:ln w="1905"/>
                <a:solidFill>
                  <a:schemeClr val="tx1"/>
                </a:solidFill>
                <a:effectLst>
                  <a:innerShdw blurRad="69850" dist="43180" dir="5400000">
                    <a:srgbClr val="000000">
                      <a:alpha val="65000"/>
                    </a:srgbClr>
                  </a:innerShdw>
                </a:effectLst>
                <a:cs typeface="B Zar" pitchFamily="2" charset="-78"/>
              </a:rPr>
              <a:t/>
            </a:r>
            <a:br>
              <a:rPr lang="fa-IR" sz="2800" b="0" dirty="0" smtClean="0">
                <a:ln w="1905"/>
                <a:solidFill>
                  <a:schemeClr val="tx1"/>
                </a:solidFill>
                <a:effectLst>
                  <a:innerShdw blurRad="69850" dist="43180" dir="5400000">
                    <a:srgbClr val="000000">
                      <a:alpha val="65000"/>
                    </a:srgbClr>
                  </a:innerShdw>
                </a:effectLst>
                <a:cs typeface="B Zar" pitchFamily="2" charset="-78"/>
              </a:rPr>
            </a:br>
            <a:r>
              <a:rPr lang="fa-IR" sz="2800" b="0" dirty="0" smtClean="0">
                <a:ln w="1905"/>
                <a:solidFill>
                  <a:schemeClr val="tx1"/>
                </a:solidFill>
                <a:effectLst>
                  <a:innerShdw blurRad="69850" dist="43180" dir="5400000">
                    <a:srgbClr val="000000">
                      <a:alpha val="65000"/>
                    </a:srgbClr>
                  </a:innerShdw>
                </a:effectLst>
                <a:cs typeface="B Zar" pitchFamily="2" charset="-78"/>
              </a:rPr>
              <a:t/>
            </a:r>
            <a:br>
              <a:rPr lang="fa-IR" sz="2800" b="0" dirty="0" smtClean="0">
                <a:ln w="1905"/>
                <a:solidFill>
                  <a:schemeClr val="tx1"/>
                </a:solidFill>
                <a:effectLst>
                  <a:innerShdw blurRad="69850" dist="43180" dir="5400000">
                    <a:srgbClr val="000000">
                      <a:alpha val="65000"/>
                    </a:srgbClr>
                  </a:innerShdw>
                </a:effectLst>
                <a:cs typeface="B Zar" pitchFamily="2" charset="-78"/>
              </a:rPr>
            </a:br>
            <a:r>
              <a:rPr lang="ar-SA" sz="2800" b="0" dirty="0" smtClean="0">
                <a:ln w="1905"/>
                <a:solidFill>
                  <a:schemeClr val="tx1"/>
                </a:solidFill>
                <a:effectLst>
                  <a:innerShdw blurRad="69850" dist="43180" dir="5400000">
                    <a:srgbClr val="000000">
                      <a:alpha val="65000"/>
                    </a:srgbClr>
                  </a:innerShdw>
                </a:effectLst>
                <a:cs typeface="B Zar" pitchFamily="2" charset="-78"/>
              </a:rPr>
              <a:t>در این روش، سازه‌ها از دل متغیرها کشف می‌شوند</a:t>
            </a:r>
            <a:r>
              <a:rPr lang="fa-IR" sz="2800" b="0" dirty="0" smtClean="0">
                <a:ln w="1905"/>
                <a:solidFill>
                  <a:schemeClr val="tx1"/>
                </a:solidFill>
                <a:effectLst>
                  <a:innerShdw blurRad="69850" dist="43180" dir="5400000">
                    <a:srgbClr val="000000">
                      <a:alpha val="65000"/>
                    </a:srgbClr>
                  </a:innerShdw>
                </a:effectLst>
                <a:cs typeface="B Zar" pitchFamily="2" charset="-78"/>
              </a:rPr>
              <a:t>.</a:t>
            </a:r>
            <a:br>
              <a:rPr lang="fa-IR" sz="2800" b="0" dirty="0" smtClean="0">
                <a:ln w="1905"/>
                <a:solidFill>
                  <a:schemeClr val="tx1"/>
                </a:solidFill>
                <a:effectLst>
                  <a:innerShdw blurRad="69850" dist="43180" dir="5400000">
                    <a:srgbClr val="000000">
                      <a:alpha val="65000"/>
                    </a:srgbClr>
                  </a:innerShdw>
                </a:effectLst>
                <a:cs typeface="B Zar" pitchFamily="2" charset="-78"/>
              </a:rPr>
            </a:br>
            <a:r>
              <a:rPr lang="fa-IR" sz="2800" b="0" dirty="0" smtClean="0">
                <a:ln w="1905"/>
                <a:solidFill>
                  <a:schemeClr val="tx1"/>
                </a:solidFill>
                <a:effectLst>
                  <a:innerShdw blurRad="69850" dist="43180" dir="5400000">
                    <a:srgbClr val="000000">
                      <a:alpha val="65000"/>
                    </a:srgbClr>
                  </a:innerShdw>
                </a:effectLst>
                <a:cs typeface="B Zar" pitchFamily="2" charset="-78"/>
              </a:rPr>
              <a:t/>
            </a:r>
            <a:br>
              <a:rPr lang="fa-IR" sz="2800" b="0" dirty="0" smtClean="0">
                <a:ln w="1905"/>
                <a:solidFill>
                  <a:schemeClr val="tx1"/>
                </a:solidFill>
                <a:effectLst>
                  <a:innerShdw blurRad="69850" dist="43180" dir="5400000">
                    <a:srgbClr val="000000">
                      <a:alpha val="65000"/>
                    </a:srgbClr>
                  </a:innerShdw>
                </a:effectLst>
                <a:cs typeface="B Zar" pitchFamily="2" charset="-78"/>
              </a:rPr>
            </a:br>
            <a:r>
              <a:rPr lang="fa-IR" sz="2800" b="0" dirty="0" smtClean="0">
                <a:ln w="1905"/>
                <a:solidFill>
                  <a:schemeClr val="tx1"/>
                </a:solidFill>
                <a:effectLst>
                  <a:innerShdw blurRad="69850" dist="43180" dir="5400000">
                    <a:srgbClr val="000000">
                      <a:alpha val="65000"/>
                    </a:srgbClr>
                  </a:innerShdw>
                </a:effectLst>
                <a:cs typeface="B Zar" pitchFamily="2" charset="-78"/>
              </a:rPr>
              <a:t> </a:t>
            </a:r>
            <a:r>
              <a:rPr lang="ar-SA" sz="2800" b="0" dirty="0">
                <a:ln w="1905"/>
                <a:solidFill>
                  <a:schemeClr val="tx1"/>
                </a:solidFill>
                <a:effectLst>
                  <a:innerShdw blurRad="69850" dist="43180" dir="5400000">
                    <a:srgbClr val="000000">
                      <a:alpha val="65000"/>
                    </a:srgbClr>
                  </a:innerShdw>
                </a:effectLst>
                <a:cs typeface="B Zar" pitchFamily="2" charset="-78"/>
              </a:rPr>
              <a:t>در تحليل عاملي اکتشافي </a:t>
            </a:r>
            <a:r>
              <a:rPr lang="fa-IR" sz="2800" b="0" dirty="0" smtClean="0">
                <a:ln w="1905"/>
                <a:solidFill>
                  <a:schemeClr val="tx1"/>
                </a:solidFill>
                <a:effectLst>
                  <a:innerShdw blurRad="69850" dist="43180" dir="5400000">
                    <a:srgbClr val="000000">
                      <a:alpha val="65000"/>
                    </a:srgbClr>
                  </a:innerShdw>
                </a:effectLst>
                <a:cs typeface="B Zar" pitchFamily="2" charset="-78"/>
              </a:rPr>
              <a:t>پیش فرض اولیه محقق آن است که هر متغیری ممکن است با هر عاملی ارتباط داشته باشد.به عبارت دیگر در این روش محقق هیچ پیش فرض اولیه ای ندارد.(بر خلاف تحلیل عاملی تاییدی)</a:t>
            </a:r>
            <a:r>
              <a:rPr lang="ar-SA" sz="2800" b="0" dirty="0" smtClean="0">
                <a:ln w="1905"/>
                <a:solidFill>
                  <a:schemeClr val="tx1"/>
                </a:solidFill>
                <a:effectLst>
                  <a:innerShdw blurRad="69850" dist="43180" dir="5400000">
                    <a:srgbClr val="000000">
                      <a:alpha val="65000"/>
                    </a:srgbClr>
                  </a:innerShdw>
                </a:effectLst>
                <a:cs typeface="B Zar" pitchFamily="2" charset="-78"/>
              </a:rPr>
              <a:t/>
            </a:r>
            <a:br>
              <a:rPr lang="ar-SA" sz="2800" b="0" dirty="0" smtClean="0">
                <a:ln w="1905"/>
                <a:solidFill>
                  <a:schemeClr val="tx1"/>
                </a:solidFill>
                <a:effectLst>
                  <a:innerShdw blurRad="69850" dist="43180" dir="5400000">
                    <a:srgbClr val="000000">
                      <a:alpha val="65000"/>
                    </a:srgbClr>
                  </a:innerShdw>
                </a:effectLst>
                <a:cs typeface="B Zar" pitchFamily="2" charset="-78"/>
              </a:rPr>
            </a:br>
            <a:endParaRPr lang="en-US" sz="2800" b="0" dirty="0">
              <a:ln w="1905"/>
              <a:solidFill>
                <a:schemeClr val="tx1"/>
              </a:solidFill>
              <a:effectLst>
                <a:innerShdw blurRad="69850" dist="43180" dir="5400000">
                  <a:srgbClr val="000000">
                    <a:alpha val="65000"/>
                  </a:srgbClr>
                </a:innerShdw>
              </a:effectLst>
              <a:cs typeface="B Zar" pitchFamily="2" charset="-78"/>
            </a:endParaRPr>
          </a:p>
        </p:txBody>
      </p:sp>
    </p:spTree>
    <p:extLst>
      <p:ext uri="{BB962C8B-B14F-4D97-AF65-F5344CB8AC3E}">
        <p14:creationId xmlns:p14="http://schemas.microsoft.com/office/powerpoint/2010/main" val="11097946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52600" y="533400"/>
            <a:ext cx="5637010" cy="882119"/>
          </a:xfrm>
        </p:spPr>
        <p:txBody>
          <a:bodyPr>
            <a:normAutofit/>
          </a:bodyPr>
          <a:lstStyle/>
          <a:p>
            <a:pPr algn="ctr" rtl="1"/>
            <a:r>
              <a:rPr lang="fa-IR" sz="2800" b="1" dirty="0" smtClean="0">
                <a:cs typeface="B Zar" pitchFamily="2" charset="-78"/>
              </a:rPr>
              <a:t>کفایت نمونه گیری</a:t>
            </a:r>
            <a:endParaRPr lang="en-US" sz="2800" b="1" dirty="0">
              <a:cs typeface="B Zar" pitchFamily="2" charset="-78"/>
            </a:endParaRPr>
          </a:p>
        </p:txBody>
      </p:sp>
      <p:sp>
        <p:nvSpPr>
          <p:cNvPr id="2" name="Title 1"/>
          <p:cNvSpPr>
            <a:spLocks noGrp="1"/>
          </p:cNvSpPr>
          <p:nvPr>
            <p:ph type="ctrTitle"/>
          </p:nvPr>
        </p:nvSpPr>
        <p:spPr>
          <a:xfrm>
            <a:off x="990600" y="1828800"/>
            <a:ext cx="7239000" cy="4572000"/>
          </a:xfrm>
        </p:spPr>
        <p:txBody>
          <a:bodyPr/>
          <a:lstStyle/>
          <a:p>
            <a:pPr marL="182880" indent="0" algn="just" rtl="1">
              <a:lnSpc>
                <a:spcPct val="150000"/>
              </a:lnSpc>
              <a:buNone/>
            </a:pPr>
            <a:r>
              <a:rPr lang="fa-IR" sz="2800" b="0" dirty="0" smtClean="0">
                <a:ln w="1905"/>
                <a:solidFill>
                  <a:schemeClr val="tx1"/>
                </a:solidFill>
                <a:effectLst>
                  <a:innerShdw blurRad="69850" dist="43180" dir="5400000">
                    <a:srgbClr val="000000">
                      <a:alpha val="65000"/>
                    </a:srgbClr>
                  </a:innerShdw>
                </a:effectLst>
                <a:cs typeface="B Zar" pitchFamily="2" charset="-78"/>
              </a:rPr>
              <a:t>قبل از انجام تحلیل عاملی ابتدا باید اطمینان حاصل کرد که آیا تعداد داده های موجود برای تحلیل عاملی مناسب هستند یا خیر؟</a:t>
            </a:r>
            <a:br>
              <a:rPr lang="fa-IR" sz="2800" b="0" dirty="0" smtClean="0">
                <a:ln w="1905"/>
                <a:solidFill>
                  <a:schemeClr val="tx1"/>
                </a:solidFill>
                <a:effectLst>
                  <a:innerShdw blurRad="69850" dist="43180" dir="5400000">
                    <a:srgbClr val="000000">
                      <a:alpha val="65000"/>
                    </a:srgbClr>
                  </a:innerShdw>
                </a:effectLst>
                <a:cs typeface="B Zar" pitchFamily="2" charset="-78"/>
              </a:rPr>
            </a:br>
            <a:r>
              <a:rPr lang="fa-IR" sz="2800" b="0" dirty="0" smtClean="0">
                <a:ln w="1905"/>
                <a:solidFill>
                  <a:schemeClr val="tx1"/>
                </a:solidFill>
                <a:effectLst>
                  <a:innerShdw blurRad="69850" dist="43180" dir="5400000">
                    <a:srgbClr val="000000">
                      <a:alpha val="65000"/>
                    </a:srgbClr>
                  </a:innerShdw>
                </a:effectLst>
                <a:cs typeface="B Zar" pitchFamily="2" charset="-78"/>
              </a:rPr>
              <a:t>برای این منظور از شاخص های </a:t>
            </a:r>
            <a:r>
              <a:rPr lang="en-US" sz="2800" dirty="0" smtClean="0">
                <a:ln w="1905"/>
                <a:solidFill>
                  <a:schemeClr val="accent6"/>
                </a:solidFill>
                <a:effectLst>
                  <a:innerShdw blurRad="69850" dist="43180" dir="5400000">
                    <a:srgbClr val="000000">
                      <a:alpha val="65000"/>
                    </a:srgbClr>
                  </a:innerShdw>
                </a:effectLst>
                <a:cs typeface="B Zar" pitchFamily="2" charset="-78"/>
              </a:rPr>
              <a:t>KMO</a:t>
            </a:r>
            <a:r>
              <a:rPr lang="fa-IR" sz="2800" b="0" dirty="0" smtClean="0">
                <a:ln w="1905"/>
                <a:solidFill>
                  <a:schemeClr val="tx1"/>
                </a:solidFill>
                <a:effectLst>
                  <a:innerShdw blurRad="69850" dist="43180" dir="5400000">
                    <a:srgbClr val="000000">
                      <a:alpha val="65000"/>
                    </a:srgbClr>
                  </a:innerShdw>
                </a:effectLst>
                <a:cs typeface="B Zar" pitchFamily="2" charset="-78"/>
              </a:rPr>
              <a:t> و </a:t>
            </a:r>
            <a:r>
              <a:rPr lang="fa-IR" sz="2800" dirty="0" smtClean="0">
                <a:ln w="1905"/>
                <a:solidFill>
                  <a:schemeClr val="accent6"/>
                </a:solidFill>
                <a:effectLst>
                  <a:innerShdw blurRad="69850" dist="43180" dir="5400000">
                    <a:srgbClr val="000000">
                      <a:alpha val="65000"/>
                    </a:srgbClr>
                  </a:innerShdw>
                </a:effectLst>
                <a:cs typeface="B Zar" pitchFamily="2" charset="-78"/>
              </a:rPr>
              <a:t>آزمون بارتلت  </a:t>
            </a:r>
            <a:r>
              <a:rPr lang="fa-IR" sz="2800" b="0" dirty="0" smtClean="0">
                <a:ln w="1905"/>
                <a:solidFill>
                  <a:schemeClr val="tx1"/>
                </a:solidFill>
                <a:effectLst>
                  <a:innerShdw blurRad="69850" dist="43180" dir="5400000">
                    <a:srgbClr val="000000">
                      <a:alpha val="65000"/>
                    </a:srgbClr>
                  </a:innerShdw>
                </a:effectLst>
                <a:cs typeface="B Zar" pitchFamily="2" charset="-78"/>
              </a:rPr>
              <a:t>استفاده کنید. </a:t>
            </a:r>
            <a:endParaRPr lang="en-US" sz="2800" b="0" dirty="0">
              <a:ln w="1905"/>
              <a:solidFill>
                <a:schemeClr val="tx1"/>
              </a:solidFill>
              <a:effectLst>
                <a:innerShdw blurRad="69850" dist="43180" dir="5400000">
                  <a:srgbClr val="000000">
                    <a:alpha val="65000"/>
                  </a:srgbClr>
                </a:innerShdw>
              </a:effectLst>
              <a:cs typeface="B Zar" pitchFamily="2" charset="-78"/>
            </a:endParaRPr>
          </a:p>
        </p:txBody>
      </p:sp>
    </p:spTree>
    <p:extLst>
      <p:ext uri="{BB962C8B-B14F-4D97-AF65-F5344CB8AC3E}">
        <p14:creationId xmlns:p14="http://schemas.microsoft.com/office/powerpoint/2010/main" val="27816380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52600" y="152400"/>
            <a:ext cx="5637010" cy="882119"/>
          </a:xfrm>
        </p:spPr>
        <p:txBody>
          <a:bodyPr>
            <a:normAutofit/>
          </a:bodyPr>
          <a:lstStyle/>
          <a:p>
            <a:pPr algn="ctr" rtl="1"/>
            <a:r>
              <a:rPr lang="fa-IR" sz="3200" b="1" dirty="0" smtClean="0">
                <a:ln w="1905"/>
                <a:solidFill>
                  <a:schemeClr val="tx1"/>
                </a:solidFill>
                <a:effectLst>
                  <a:innerShdw blurRad="69850" dist="43180" dir="5400000">
                    <a:srgbClr val="000000">
                      <a:alpha val="65000"/>
                    </a:srgbClr>
                  </a:innerShdw>
                </a:effectLst>
                <a:cs typeface="B Zar" pitchFamily="2" charset="-78"/>
              </a:rPr>
              <a:t>شاخص  </a:t>
            </a:r>
            <a:r>
              <a:rPr lang="en-US" sz="3200" b="1" dirty="0" smtClean="0">
                <a:ln w="1905"/>
                <a:solidFill>
                  <a:schemeClr val="tx1"/>
                </a:solidFill>
                <a:effectLst>
                  <a:innerShdw blurRad="69850" dist="43180" dir="5400000">
                    <a:srgbClr val="000000">
                      <a:alpha val="65000"/>
                    </a:srgbClr>
                  </a:innerShdw>
                </a:effectLst>
                <a:cs typeface="B Zar" pitchFamily="2" charset="-78"/>
              </a:rPr>
              <a:t>KMO</a:t>
            </a:r>
            <a:endParaRPr lang="en-US" sz="3200" b="1" dirty="0">
              <a:solidFill>
                <a:schemeClr val="tx1"/>
              </a:solidFill>
              <a:cs typeface="B Zar" pitchFamily="2" charset="-78"/>
            </a:endParaRPr>
          </a:p>
        </p:txBody>
      </p:sp>
      <p:sp>
        <p:nvSpPr>
          <p:cNvPr id="2" name="Title 1"/>
          <p:cNvSpPr>
            <a:spLocks noGrp="1"/>
          </p:cNvSpPr>
          <p:nvPr>
            <p:ph type="ctrTitle"/>
          </p:nvPr>
        </p:nvSpPr>
        <p:spPr>
          <a:xfrm>
            <a:off x="152400" y="1447800"/>
            <a:ext cx="8686800" cy="5867400"/>
          </a:xfrm>
        </p:spPr>
        <p:txBody>
          <a:bodyPr/>
          <a:lstStyle/>
          <a:p>
            <a:pPr marL="182880" indent="0" algn="r" rtl="1">
              <a:buNone/>
            </a:pPr>
            <a:r>
              <a:rPr lang="en-US" sz="2800" b="0" dirty="0">
                <a:effectLst/>
                <a:cs typeface="B Zar" pitchFamily="2" charset="-78"/>
              </a:rPr>
              <a:t>KMO</a:t>
            </a:r>
            <a:r>
              <a:rPr lang="ar-SA" sz="2800" b="0" dirty="0">
                <a:effectLst/>
                <a:cs typeface="B Zar" pitchFamily="2" charset="-78"/>
              </a:rPr>
              <a:t> نشان مي‌دهد که آيا تعداد داده‌هاي نمونه </a:t>
            </a:r>
            <a:r>
              <a:rPr lang="ar-SA" sz="2800" b="0" dirty="0" smtClean="0">
                <a:effectLst/>
                <a:cs typeface="B Zar" pitchFamily="2" charset="-78"/>
              </a:rPr>
              <a:t>براي </a:t>
            </a:r>
            <a:r>
              <a:rPr lang="ar-SA" sz="2800" b="0" dirty="0">
                <a:effectLst/>
                <a:cs typeface="B Zar" pitchFamily="2" charset="-78"/>
              </a:rPr>
              <a:t>تحليل عاملي مناسب هستند يا خير. </a:t>
            </a:r>
            <a:r>
              <a:rPr lang="fa-IR" sz="2800" b="0" dirty="0" smtClean="0">
                <a:effectLst/>
                <a:cs typeface="B Zar" pitchFamily="2" charset="-78"/>
              </a:rPr>
              <a:t/>
            </a:r>
            <a:br>
              <a:rPr lang="fa-IR" sz="2800" b="0" dirty="0" smtClean="0">
                <a:effectLst/>
                <a:cs typeface="B Zar" pitchFamily="2" charset="-78"/>
              </a:rPr>
            </a:br>
            <a:r>
              <a:rPr lang="fa-IR" sz="2800" b="0" dirty="0" smtClean="0">
                <a:effectLst/>
                <a:cs typeface="B Zar" pitchFamily="2" charset="-78"/>
              </a:rPr>
              <a:t/>
            </a:r>
            <a:br>
              <a:rPr lang="fa-IR" sz="2800" b="0" dirty="0" smtClean="0">
                <a:effectLst/>
                <a:cs typeface="B Zar" pitchFamily="2" charset="-78"/>
              </a:rPr>
            </a:br>
            <a:r>
              <a:rPr lang="ar-SA" sz="2800" b="0" dirty="0" smtClean="0">
                <a:effectLst/>
                <a:cs typeface="B Zar" pitchFamily="2" charset="-78"/>
              </a:rPr>
              <a:t>مقدار </a:t>
            </a:r>
            <a:r>
              <a:rPr lang="ar-SA" sz="2800" b="0" dirty="0">
                <a:effectLst/>
                <a:cs typeface="B Zar" pitchFamily="2" charset="-78"/>
              </a:rPr>
              <a:t>اين شاخص در بين دامنه صفر تا يک متغير </a:t>
            </a:r>
            <a:r>
              <a:rPr lang="ar-SA" sz="2800" b="0" dirty="0" smtClean="0">
                <a:effectLst/>
                <a:cs typeface="B Zar" pitchFamily="2" charset="-78"/>
              </a:rPr>
              <a:t>است</a:t>
            </a:r>
            <a:r>
              <a:rPr lang="fa-IR" sz="2800" b="0" dirty="0" smtClean="0">
                <a:effectLst/>
                <a:cs typeface="B Zar" pitchFamily="2" charset="-78"/>
              </a:rPr>
              <a:t>.</a:t>
            </a:r>
            <a:r>
              <a:rPr lang="ar-SA" sz="2800" b="0" dirty="0">
                <a:effectLst/>
                <a:cs typeface="B Zar" pitchFamily="2" charset="-78"/>
              </a:rPr>
              <a:t> </a:t>
            </a:r>
            <a:r>
              <a:rPr lang="fa-IR" sz="2800" b="0" dirty="0" smtClean="0">
                <a:effectLst/>
                <a:cs typeface="B Zar" pitchFamily="2" charset="-78"/>
              </a:rPr>
              <a:t/>
            </a:r>
            <a:br>
              <a:rPr lang="fa-IR" sz="2800" b="0" dirty="0" smtClean="0">
                <a:effectLst/>
                <a:cs typeface="B Zar" pitchFamily="2" charset="-78"/>
              </a:rPr>
            </a:br>
            <a:r>
              <a:rPr lang="fa-IR" sz="2800" b="0" dirty="0" smtClean="0">
                <a:effectLst/>
                <a:cs typeface="B Zar" pitchFamily="2" charset="-78"/>
              </a:rPr>
              <a:t/>
            </a:r>
            <a:br>
              <a:rPr lang="fa-IR" sz="2800" b="0" dirty="0" smtClean="0">
                <a:effectLst/>
                <a:cs typeface="B Zar" pitchFamily="2" charset="-78"/>
              </a:rPr>
            </a:br>
            <a:r>
              <a:rPr lang="fa-IR" sz="2800" b="0" dirty="0" smtClean="0">
                <a:effectLst/>
                <a:cs typeface="B Zar" pitchFamily="2" charset="-78"/>
              </a:rPr>
              <a:t>اگر مقدار شاخص نزدیک به یک باشد ( حداقل 0/6) داده های مورد نظر برای تحلیل عاملی مناسب هستند.در غیر این صورت ( معمولا کمتر از 0/6) نتایج تحلیل عاملی برای داده های مورد نظر مناسب نیستند.</a:t>
            </a:r>
            <a:br>
              <a:rPr lang="fa-IR" sz="2800" b="0" dirty="0" smtClean="0">
                <a:effectLst/>
                <a:cs typeface="B Zar" pitchFamily="2" charset="-78"/>
              </a:rPr>
            </a:br>
            <a:r>
              <a:rPr lang="fa-IR" sz="2400" b="0" dirty="0" smtClean="0">
                <a:effectLst/>
                <a:cs typeface="B Zar" pitchFamily="2" charset="-78"/>
              </a:rPr>
              <a:t/>
            </a:r>
            <a:br>
              <a:rPr lang="fa-IR" sz="2400" b="0" dirty="0" smtClean="0">
                <a:effectLst/>
                <a:cs typeface="B Zar" pitchFamily="2" charset="-78"/>
              </a:rPr>
            </a:br>
            <a:endParaRPr lang="en-US" sz="2000" dirty="0">
              <a:ln w="1905"/>
              <a:solidFill>
                <a:schemeClr val="accent6"/>
              </a:solidFill>
              <a:effectLst>
                <a:innerShdw blurRad="69850" dist="43180" dir="5400000">
                  <a:srgbClr val="000000">
                    <a:alpha val="65000"/>
                  </a:srgbClr>
                </a:innerShdw>
              </a:effectLst>
              <a:cs typeface="B Zar" pitchFamily="2" charset="-78"/>
            </a:endParaRPr>
          </a:p>
        </p:txBody>
      </p:sp>
    </p:spTree>
    <p:extLst>
      <p:ext uri="{BB962C8B-B14F-4D97-AF65-F5344CB8AC3E}">
        <p14:creationId xmlns:p14="http://schemas.microsoft.com/office/powerpoint/2010/main" val="748449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52600" y="381000"/>
            <a:ext cx="5637010" cy="882119"/>
          </a:xfrm>
        </p:spPr>
        <p:txBody>
          <a:bodyPr>
            <a:normAutofit/>
          </a:bodyPr>
          <a:lstStyle/>
          <a:p>
            <a:pPr algn="ctr" rtl="1"/>
            <a:r>
              <a:rPr lang="ar-SA" sz="3200" b="1" dirty="0">
                <a:cs typeface="B Zar" pitchFamily="2" charset="-78"/>
              </a:rPr>
              <a:t>آزمون بارتلت</a:t>
            </a:r>
            <a:endParaRPr lang="en-US" sz="3200" b="1" dirty="0">
              <a:solidFill>
                <a:schemeClr val="tx1"/>
              </a:solidFill>
              <a:cs typeface="B Zar" pitchFamily="2" charset="-78"/>
            </a:endParaRPr>
          </a:p>
        </p:txBody>
      </p:sp>
      <p:sp>
        <p:nvSpPr>
          <p:cNvPr id="2" name="Title 1"/>
          <p:cNvSpPr>
            <a:spLocks noGrp="1"/>
          </p:cNvSpPr>
          <p:nvPr>
            <p:ph type="ctrTitle"/>
          </p:nvPr>
        </p:nvSpPr>
        <p:spPr>
          <a:xfrm>
            <a:off x="304800" y="1447800"/>
            <a:ext cx="8686800" cy="4191000"/>
          </a:xfrm>
        </p:spPr>
        <p:txBody>
          <a:bodyPr/>
          <a:lstStyle/>
          <a:p>
            <a:pPr algn="r" rtl="1">
              <a:buFont typeface="Wingdings" pitchFamily="2" charset="2"/>
              <a:buChar char="ü"/>
            </a:pPr>
            <a:r>
              <a:rPr lang="ar-SA" sz="2800" b="0" dirty="0" smtClean="0">
                <a:effectLst/>
                <a:cs typeface="B Zar" pitchFamily="2" charset="-78"/>
              </a:rPr>
              <a:t> اين </a:t>
            </a:r>
            <a:r>
              <a:rPr lang="ar-SA" sz="2800" b="0" dirty="0">
                <a:effectLst/>
                <a:cs typeface="B Zar" pitchFamily="2" charset="-78"/>
              </a:rPr>
              <a:t>آزمون بررسي مي‌کند که ماتريس همبستگي، ماتريس واحد مي‌باشد يا خير. </a:t>
            </a:r>
            <a:r>
              <a:rPr lang="fa-IR" sz="2800" b="0" dirty="0" smtClean="0">
                <a:effectLst/>
                <a:cs typeface="B Zar" pitchFamily="2" charset="-78"/>
              </a:rPr>
              <a:t/>
            </a:r>
            <a:br>
              <a:rPr lang="fa-IR" sz="2800" b="0" dirty="0" smtClean="0">
                <a:effectLst/>
                <a:cs typeface="B Zar" pitchFamily="2" charset="-78"/>
              </a:rPr>
            </a:br>
            <a:r>
              <a:rPr lang="fa-IR" sz="2800" b="0" dirty="0">
                <a:effectLst/>
                <a:cs typeface="B Zar" pitchFamily="2" charset="-78"/>
              </a:rPr>
              <a:t/>
            </a:r>
            <a:br>
              <a:rPr lang="fa-IR" sz="2800" b="0" dirty="0">
                <a:effectLst/>
                <a:cs typeface="B Zar" pitchFamily="2" charset="-78"/>
              </a:rPr>
            </a:br>
            <a:r>
              <a:rPr lang="fa-IR" sz="2800" b="0" dirty="0" smtClean="0">
                <a:effectLst/>
                <a:cs typeface="B Zar" pitchFamily="2" charset="-78"/>
              </a:rPr>
              <a:t>1.</a:t>
            </a:r>
            <a:r>
              <a:rPr lang="ar-SA" sz="2800" b="0" dirty="0" smtClean="0">
                <a:effectLst/>
                <a:cs typeface="B Zar" pitchFamily="2" charset="-78"/>
              </a:rPr>
              <a:t>در </a:t>
            </a:r>
            <a:r>
              <a:rPr lang="ar-SA" sz="2800" b="0" dirty="0">
                <a:effectLst/>
                <a:cs typeface="B Zar" pitchFamily="2" charset="-78"/>
              </a:rPr>
              <a:t>صورتي که ماتريس همبستگي، ماتريس واحدي </a:t>
            </a:r>
            <a:r>
              <a:rPr lang="ar-SA" sz="2800" b="0" dirty="0" smtClean="0">
                <a:effectLst/>
                <a:cs typeface="B Zar" pitchFamily="2" charset="-78"/>
              </a:rPr>
              <a:t>باشد</a:t>
            </a:r>
            <a:r>
              <a:rPr lang="fa-IR" sz="2800" b="0" dirty="0" smtClean="0">
                <a:effectLst/>
                <a:cs typeface="B Zar" pitchFamily="2" charset="-78"/>
              </a:rPr>
              <a:t>              </a:t>
            </a:r>
            <a:r>
              <a:rPr lang="ar-SA" sz="2800" b="0" dirty="0" smtClean="0">
                <a:effectLst/>
                <a:cs typeface="B Zar" pitchFamily="2" charset="-78"/>
              </a:rPr>
              <a:t>بين </a:t>
            </a:r>
            <a:r>
              <a:rPr lang="ar-SA" sz="2800" b="0" dirty="0">
                <a:effectLst/>
                <a:cs typeface="B Zar" pitchFamily="2" charset="-78"/>
              </a:rPr>
              <a:t>متغيرها ارتباط معني‌داري وجود </a:t>
            </a:r>
            <a:r>
              <a:rPr lang="ar-SA" sz="2800" b="0" dirty="0" smtClean="0">
                <a:effectLst/>
                <a:cs typeface="B Zar" pitchFamily="2" charset="-78"/>
              </a:rPr>
              <a:t>ندارد</a:t>
            </a:r>
            <a:r>
              <a:rPr lang="fa-IR" sz="2800" b="0" dirty="0" smtClean="0">
                <a:effectLst/>
                <a:cs typeface="B Zar" pitchFamily="2" charset="-78"/>
              </a:rPr>
              <a:t>               </a:t>
            </a:r>
            <a:r>
              <a:rPr lang="ar-SA" sz="2800" b="0" dirty="0" smtClean="0">
                <a:effectLst/>
                <a:cs typeface="B Zar" pitchFamily="2" charset="-78"/>
              </a:rPr>
              <a:t>نمي‌توان </a:t>
            </a:r>
            <a:r>
              <a:rPr lang="ar-SA" sz="2800" b="0" dirty="0">
                <a:effectLst/>
                <a:cs typeface="B Zar" pitchFamily="2" charset="-78"/>
              </a:rPr>
              <a:t>عامل‌هاي جديد را بر اساس همبستگي متغيرها شناسايي کرد. </a:t>
            </a:r>
            <a:r>
              <a:rPr lang="fa-IR" sz="2800" b="0" dirty="0" smtClean="0">
                <a:effectLst/>
                <a:cs typeface="B Zar" pitchFamily="2" charset="-78"/>
              </a:rPr>
              <a:t/>
            </a:r>
            <a:br>
              <a:rPr lang="fa-IR" sz="2800" b="0" dirty="0" smtClean="0">
                <a:effectLst/>
                <a:cs typeface="B Zar" pitchFamily="2" charset="-78"/>
              </a:rPr>
            </a:br>
            <a:r>
              <a:rPr lang="fa-IR" sz="2800" b="0" dirty="0" smtClean="0">
                <a:effectLst/>
                <a:cs typeface="B Zar" pitchFamily="2" charset="-78"/>
              </a:rPr>
              <a:t/>
            </a:r>
            <a:br>
              <a:rPr lang="fa-IR" sz="2800" b="0" dirty="0" smtClean="0">
                <a:effectLst/>
                <a:cs typeface="B Zar" pitchFamily="2" charset="-78"/>
              </a:rPr>
            </a:br>
            <a:r>
              <a:rPr lang="fa-IR" sz="2800" b="0" dirty="0" smtClean="0">
                <a:effectLst/>
                <a:cs typeface="B Zar" pitchFamily="2" charset="-78"/>
              </a:rPr>
              <a:t>2.در صورتی </a:t>
            </a:r>
            <a:r>
              <a:rPr lang="ar-SA" sz="2800" b="0" dirty="0" smtClean="0">
                <a:effectLst/>
                <a:cs typeface="B Zar" pitchFamily="2" charset="-78"/>
              </a:rPr>
              <a:t>که </a:t>
            </a:r>
            <a:r>
              <a:rPr lang="ar-SA" sz="2800" b="0" dirty="0">
                <a:effectLst/>
                <a:cs typeface="B Zar" pitchFamily="2" charset="-78"/>
              </a:rPr>
              <a:t>ماتريس همبستگي، ماتريس واحدي </a:t>
            </a:r>
            <a:r>
              <a:rPr lang="ar-SA" sz="2800" b="0" dirty="0" smtClean="0">
                <a:effectLst/>
                <a:cs typeface="B Zar" pitchFamily="2" charset="-78"/>
              </a:rPr>
              <a:t>نباشد</a:t>
            </a:r>
            <a:r>
              <a:rPr lang="fa-IR" sz="2800" b="0" dirty="0" smtClean="0">
                <a:effectLst/>
                <a:cs typeface="B Zar" pitchFamily="2" charset="-78"/>
              </a:rPr>
              <a:t>              </a:t>
            </a:r>
            <a:r>
              <a:rPr lang="ar-SA" sz="2800" b="0" dirty="0" smtClean="0">
                <a:effectLst/>
                <a:cs typeface="B Zar" pitchFamily="2" charset="-78"/>
              </a:rPr>
              <a:t>  </a:t>
            </a:r>
            <a:r>
              <a:rPr lang="ar-SA" sz="2800" b="0" dirty="0">
                <a:effectLst/>
                <a:cs typeface="B Zar" pitchFamily="2" charset="-78"/>
              </a:rPr>
              <a:t>بين متغيرها رابطه معني‌داري وجود دارد </a:t>
            </a:r>
            <a:r>
              <a:rPr lang="fa-IR" sz="2800" b="0" dirty="0" smtClean="0">
                <a:effectLst/>
                <a:cs typeface="B Zar" pitchFamily="2" charset="-78"/>
              </a:rPr>
              <a:t>            </a:t>
            </a:r>
            <a:r>
              <a:rPr lang="ar-SA" sz="2800" b="0" dirty="0" smtClean="0">
                <a:effectLst/>
                <a:cs typeface="B Zar" pitchFamily="2" charset="-78"/>
              </a:rPr>
              <a:t> </a:t>
            </a:r>
            <a:r>
              <a:rPr lang="ar-SA" sz="2800" b="0" dirty="0">
                <a:effectLst/>
                <a:cs typeface="B Zar" pitchFamily="2" charset="-78"/>
              </a:rPr>
              <a:t>شناسايي عامل‌هاي جديد از طريق همبستگي متغيرها امکان‌پذير خواهد بود</a:t>
            </a:r>
            <a:r>
              <a:rPr lang="ar-SA" sz="2800" b="0" dirty="0" smtClean="0">
                <a:effectLst/>
                <a:cs typeface="B Zar" pitchFamily="2" charset="-78"/>
              </a:rPr>
              <a:t>.</a:t>
            </a:r>
            <a:r>
              <a:rPr lang="fa-IR" sz="2800" b="0" dirty="0" smtClean="0">
                <a:effectLst/>
                <a:cs typeface="B Zar" pitchFamily="2" charset="-78"/>
              </a:rPr>
              <a:t>  </a:t>
            </a:r>
            <a:endParaRPr lang="en-US" sz="2800" b="0" dirty="0">
              <a:ln w="1905"/>
              <a:solidFill>
                <a:schemeClr val="accent6"/>
              </a:solidFill>
              <a:effectLst>
                <a:innerShdw blurRad="69850" dist="43180" dir="5400000">
                  <a:srgbClr val="000000">
                    <a:alpha val="65000"/>
                  </a:srgbClr>
                </a:innerShdw>
              </a:effectLst>
              <a:cs typeface="B Zar" pitchFamily="2" charset="-78"/>
            </a:endParaRPr>
          </a:p>
        </p:txBody>
      </p:sp>
      <p:sp>
        <p:nvSpPr>
          <p:cNvPr id="4" name="Left Arrow 3"/>
          <p:cNvSpPr/>
          <p:nvPr/>
        </p:nvSpPr>
        <p:spPr>
          <a:xfrm>
            <a:off x="1371600" y="2933700"/>
            <a:ext cx="762000" cy="1143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Left Arrow 4"/>
          <p:cNvSpPr/>
          <p:nvPr/>
        </p:nvSpPr>
        <p:spPr>
          <a:xfrm>
            <a:off x="3505200" y="3314700"/>
            <a:ext cx="762000" cy="1143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Left Arrow 5"/>
          <p:cNvSpPr/>
          <p:nvPr/>
        </p:nvSpPr>
        <p:spPr>
          <a:xfrm>
            <a:off x="1295400" y="4610100"/>
            <a:ext cx="762000" cy="1143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Left Arrow 6"/>
          <p:cNvSpPr/>
          <p:nvPr/>
        </p:nvSpPr>
        <p:spPr>
          <a:xfrm>
            <a:off x="3733800" y="4991100"/>
            <a:ext cx="762000" cy="1143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690950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52600" y="381000"/>
            <a:ext cx="5637010" cy="882119"/>
          </a:xfrm>
        </p:spPr>
        <p:txBody>
          <a:bodyPr>
            <a:normAutofit/>
          </a:bodyPr>
          <a:lstStyle/>
          <a:p>
            <a:pPr algn="ctr" rtl="1"/>
            <a:r>
              <a:rPr lang="ar-SA" sz="3200" b="1" dirty="0">
                <a:cs typeface="B Zar" pitchFamily="2" charset="-78"/>
              </a:rPr>
              <a:t>آزمون بارتلت</a:t>
            </a:r>
            <a:endParaRPr lang="en-US" sz="3200" b="1" dirty="0">
              <a:solidFill>
                <a:schemeClr val="tx1"/>
              </a:solidFill>
              <a:cs typeface="B Zar" pitchFamily="2" charset="-78"/>
            </a:endParaRPr>
          </a:p>
        </p:txBody>
      </p:sp>
      <p:sp>
        <p:nvSpPr>
          <p:cNvPr id="8" name="Rectangle 7"/>
          <p:cNvSpPr/>
          <p:nvPr/>
        </p:nvSpPr>
        <p:spPr>
          <a:xfrm>
            <a:off x="1070264" y="1295400"/>
            <a:ext cx="7239000" cy="4562788"/>
          </a:xfrm>
          <a:prstGeom prst="rect">
            <a:avLst/>
          </a:prstGeom>
        </p:spPr>
        <p:txBody>
          <a:bodyPr wrap="square">
            <a:spAutoFit/>
          </a:bodyPr>
          <a:lstStyle/>
          <a:p>
            <a:pPr algn="just" rtl="1">
              <a:lnSpc>
                <a:spcPct val="150000"/>
              </a:lnSpc>
            </a:pPr>
            <a:r>
              <a:rPr lang="ar-SA" sz="2800" dirty="0">
                <a:cs typeface="B Zar" pitchFamily="2" charset="-78"/>
              </a:rPr>
              <a:t>آزمون بارتلت، فرضيه «ماتريس همبستگي متغيرهاي مشاهده </a:t>
            </a:r>
            <a:r>
              <a:rPr lang="ar-SA" sz="2800" dirty="0" smtClean="0">
                <a:cs typeface="B Zar" pitchFamily="2" charset="-78"/>
              </a:rPr>
              <a:t>شده</a:t>
            </a:r>
            <a:r>
              <a:rPr lang="fa-IR" sz="2800" dirty="0" smtClean="0">
                <a:cs typeface="B Zar" pitchFamily="2" charset="-78"/>
              </a:rPr>
              <a:t> واحد است</a:t>
            </a:r>
            <a:r>
              <a:rPr lang="ar-SA" sz="2800" dirty="0" smtClean="0">
                <a:cs typeface="B Zar" pitchFamily="2" charset="-78"/>
              </a:rPr>
              <a:t>» </a:t>
            </a:r>
            <a:r>
              <a:rPr lang="ar-SA" sz="2800" dirty="0">
                <a:cs typeface="B Zar" pitchFamily="2" charset="-78"/>
              </a:rPr>
              <a:t>را مورد آزمون قرار مي‌دهد. اين آزمون تاييد مي‌کند که متغيرها با يکديگر ارتباط ندارند که اين امر از طريق معني‌داري آزمون کاي دو بدست مي‌آيد. اگر سطح معني‌داري در آزمون بارتلت کمتر از  5درصد باشد، ماتريس </a:t>
            </a:r>
            <a:r>
              <a:rPr lang="ar-SA" sz="2800" dirty="0" smtClean="0">
                <a:cs typeface="B Zar" pitchFamily="2" charset="-78"/>
              </a:rPr>
              <a:t>همبستگي</a:t>
            </a:r>
            <a:r>
              <a:rPr lang="fa-IR" sz="2800" dirty="0" smtClean="0">
                <a:cs typeface="B Zar" pitchFamily="2" charset="-78"/>
              </a:rPr>
              <a:t>،</a:t>
            </a:r>
            <a:r>
              <a:rPr lang="ar-SA" sz="2800" dirty="0" smtClean="0">
                <a:cs typeface="B Zar" pitchFamily="2" charset="-78"/>
              </a:rPr>
              <a:t> </a:t>
            </a:r>
            <a:r>
              <a:rPr lang="ar-SA" sz="2800" dirty="0">
                <a:cs typeface="B Zar" pitchFamily="2" charset="-78"/>
              </a:rPr>
              <a:t>واحد نخواهد بود و ارتباطي بين متغيرها وجود دارد و فرض صفر آماري رد خواهد شد.</a:t>
            </a:r>
            <a:endParaRPr lang="en-US" sz="2800" dirty="0">
              <a:cs typeface="B Zar" pitchFamily="2" charset="-78"/>
            </a:endParaRPr>
          </a:p>
        </p:txBody>
      </p:sp>
    </p:spTree>
    <p:extLst>
      <p:ext uri="{BB962C8B-B14F-4D97-AF65-F5344CB8AC3E}">
        <p14:creationId xmlns:p14="http://schemas.microsoft.com/office/powerpoint/2010/main" val="19241008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035628" y="2057400"/>
            <a:ext cx="7239000" cy="2031325"/>
          </a:xfrm>
          <a:prstGeom prst="rect">
            <a:avLst/>
          </a:prstGeom>
        </p:spPr>
        <p:txBody>
          <a:bodyPr wrap="square">
            <a:spAutoFit/>
          </a:bodyPr>
          <a:lstStyle/>
          <a:p>
            <a:pPr algn="just" rtl="1">
              <a:lnSpc>
                <a:spcPct val="150000"/>
              </a:lnSpc>
            </a:pPr>
            <a:r>
              <a:rPr lang="fa-IR" sz="2800" b="1" dirty="0" smtClean="0">
                <a:cs typeface="B Zar" pitchFamily="2" charset="-78"/>
              </a:rPr>
              <a:t>تنها </a:t>
            </a:r>
            <a:r>
              <a:rPr lang="fa-IR" sz="2800" b="1" dirty="0">
                <a:cs typeface="B Zar" pitchFamily="2" charset="-78"/>
              </a:rPr>
              <a:t>شاخص‌های </a:t>
            </a:r>
            <a:r>
              <a:rPr lang="en-US" sz="2800" b="1" dirty="0">
                <a:cs typeface="B Zar" pitchFamily="2" charset="-78"/>
              </a:rPr>
              <a:t>KMO</a:t>
            </a:r>
            <a:r>
              <a:rPr lang="fa-IR" sz="2800" b="1" dirty="0">
                <a:cs typeface="B Zar" pitchFamily="2" charset="-78"/>
              </a:rPr>
              <a:t> و بارتلت برای قضاوت در مورد روایی سازه کافی نیستند و بایستی خروجی‌های دیگر نرم‌افزار را نیز کنترل </a:t>
            </a:r>
            <a:r>
              <a:rPr lang="fa-IR" sz="2800" b="1" dirty="0" smtClean="0">
                <a:cs typeface="B Zar" pitchFamily="2" charset="-78"/>
              </a:rPr>
              <a:t>نمود.</a:t>
            </a:r>
            <a:endParaRPr lang="en-US" sz="2800" b="1" dirty="0">
              <a:cs typeface="B Zar" pitchFamily="2" charset="-78"/>
            </a:endParaRPr>
          </a:p>
        </p:txBody>
      </p:sp>
      <p:sp>
        <p:nvSpPr>
          <p:cNvPr id="3" name="Rectangle 2"/>
          <p:cNvSpPr/>
          <p:nvPr/>
        </p:nvSpPr>
        <p:spPr>
          <a:xfrm>
            <a:off x="1035628" y="799601"/>
            <a:ext cx="7239000" cy="769441"/>
          </a:xfrm>
          <a:prstGeom prst="rect">
            <a:avLst/>
          </a:prstGeom>
        </p:spPr>
        <p:txBody>
          <a:bodyPr wrap="square">
            <a:spAutoFit/>
          </a:bodyPr>
          <a:lstStyle/>
          <a:p>
            <a:pPr algn="ctr" rtl="1">
              <a:lnSpc>
                <a:spcPct val="150000"/>
              </a:lnSpc>
            </a:pPr>
            <a:r>
              <a:rPr lang="fa-IR" sz="3200" b="1" u="sng" dirty="0" smtClean="0">
                <a:cs typeface="B Zar" pitchFamily="2" charset="-78"/>
              </a:rPr>
              <a:t> توجه کنید که :</a:t>
            </a:r>
            <a:endParaRPr lang="en-US" sz="3200" b="1" u="sng" dirty="0">
              <a:cs typeface="B Zar" pitchFamily="2" charset="-78"/>
            </a:endParaRPr>
          </a:p>
        </p:txBody>
      </p:sp>
    </p:spTree>
    <p:extLst>
      <p:ext uri="{BB962C8B-B14F-4D97-AF65-F5344CB8AC3E}">
        <p14:creationId xmlns:p14="http://schemas.microsoft.com/office/powerpoint/2010/main" val="39876826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070264" y="1295400"/>
            <a:ext cx="7239000" cy="4185761"/>
          </a:xfrm>
          <a:prstGeom prst="rect">
            <a:avLst/>
          </a:prstGeom>
        </p:spPr>
        <p:txBody>
          <a:bodyPr wrap="square">
            <a:spAutoFit/>
          </a:bodyPr>
          <a:lstStyle/>
          <a:p>
            <a:pPr algn="just" rtl="1">
              <a:lnSpc>
                <a:spcPct val="150000"/>
              </a:lnSpc>
            </a:pPr>
            <a:r>
              <a:rPr lang="ar-SA" sz="2800" dirty="0">
                <a:cs typeface="B Zar" pitchFamily="2" charset="-78"/>
              </a:rPr>
              <a:t>برای اجرای تحلیل عاملی در نرم افزار </a:t>
            </a:r>
            <a:r>
              <a:rPr lang="en-US" sz="2800" dirty="0">
                <a:cs typeface="B Zar" pitchFamily="2" charset="-78"/>
              </a:rPr>
              <a:t> </a:t>
            </a:r>
            <a:r>
              <a:rPr lang="en-US" sz="2800" dirty="0" err="1">
                <a:cs typeface="B Zar" pitchFamily="2" charset="-78"/>
              </a:rPr>
              <a:t>Spss</a:t>
            </a:r>
            <a:r>
              <a:rPr lang="ar-SA" sz="2800" dirty="0">
                <a:cs typeface="B Zar" pitchFamily="2" charset="-78"/>
              </a:rPr>
              <a:t>از دستور زیر استفاده می‌گردد:</a:t>
            </a:r>
            <a:endParaRPr lang="en-US" sz="2800" dirty="0">
              <a:cs typeface="B Zar" pitchFamily="2" charset="-78"/>
            </a:endParaRPr>
          </a:p>
          <a:p>
            <a:pPr algn="just"/>
            <a:r>
              <a:rPr lang="en-US" sz="2800" dirty="0"/>
              <a:t>Analysis…</a:t>
            </a:r>
          </a:p>
          <a:p>
            <a:pPr algn="just"/>
            <a:r>
              <a:rPr lang="en-US" sz="2800" dirty="0"/>
              <a:t>          </a:t>
            </a:r>
            <a:endParaRPr lang="fa-IR" sz="2800" dirty="0" smtClean="0"/>
          </a:p>
          <a:p>
            <a:pPr algn="just"/>
            <a:r>
              <a:rPr lang="fa-IR" sz="2800" dirty="0"/>
              <a:t> </a:t>
            </a:r>
            <a:r>
              <a:rPr lang="fa-IR" sz="2800" dirty="0" smtClean="0"/>
              <a:t>           </a:t>
            </a:r>
            <a:r>
              <a:rPr lang="en-US" sz="2800" dirty="0" smtClean="0"/>
              <a:t> </a:t>
            </a:r>
            <a:r>
              <a:rPr lang="en-US" sz="2800" dirty="0"/>
              <a:t>Dimension Reduction…</a:t>
            </a:r>
          </a:p>
          <a:p>
            <a:pPr algn="just"/>
            <a:r>
              <a:rPr lang="en-US" sz="2800" dirty="0"/>
              <a:t>                                         </a:t>
            </a:r>
            <a:endParaRPr lang="fa-IR" sz="2800" dirty="0" smtClean="0"/>
          </a:p>
          <a:p>
            <a:pPr algn="just"/>
            <a:r>
              <a:rPr lang="fa-IR" sz="2800" dirty="0"/>
              <a:t> </a:t>
            </a:r>
            <a:r>
              <a:rPr lang="fa-IR" sz="2800" dirty="0" smtClean="0"/>
              <a:t>                                           </a:t>
            </a:r>
            <a:r>
              <a:rPr lang="en-US" sz="2800" dirty="0" smtClean="0"/>
              <a:t>  </a:t>
            </a:r>
            <a:r>
              <a:rPr lang="en-US" sz="2800" dirty="0"/>
              <a:t>Factors…</a:t>
            </a:r>
          </a:p>
          <a:p>
            <a:pPr algn="just" rtl="1">
              <a:lnSpc>
                <a:spcPct val="150000"/>
              </a:lnSpc>
            </a:pPr>
            <a:endParaRPr lang="en-US" sz="2800" dirty="0">
              <a:cs typeface="B Zar" pitchFamily="2" charset="-78"/>
            </a:endParaRPr>
          </a:p>
        </p:txBody>
      </p:sp>
    </p:spTree>
    <p:extLst>
      <p:ext uri="{BB962C8B-B14F-4D97-AF65-F5344CB8AC3E}">
        <p14:creationId xmlns:p14="http://schemas.microsoft.com/office/powerpoint/2010/main" val="5921491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609600" y="457200"/>
            <a:ext cx="8153400" cy="7201972"/>
          </a:xfrm>
          <a:prstGeom prst="rect">
            <a:avLst/>
          </a:prstGeom>
        </p:spPr>
        <p:txBody>
          <a:bodyPr wrap="square">
            <a:spAutoFit/>
          </a:bodyPr>
          <a:lstStyle/>
          <a:p>
            <a:pPr algn="just" rtl="1">
              <a:lnSpc>
                <a:spcPct val="150000"/>
              </a:lnSpc>
            </a:pPr>
            <a:r>
              <a:rPr lang="fa-IR" sz="2800" b="1" dirty="0" smtClean="0">
                <a:cs typeface="B Zar" pitchFamily="2" charset="-78"/>
              </a:rPr>
              <a:t>مثال (تحلیل عاملی تاییدی) :</a:t>
            </a:r>
          </a:p>
          <a:p>
            <a:pPr algn="just" rtl="1">
              <a:lnSpc>
                <a:spcPct val="150000"/>
              </a:lnSpc>
            </a:pPr>
            <a:endParaRPr lang="fa-IR" sz="2800" b="1" dirty="0">
              <a:cs typeface="B Zar" pitchFamily="2" charset="-78"/>
            </a:endParaRPr>
          </a:p>
          <a:p>
            <a:pPr algn="just" rtl="1">
              <a:lnSpc>
                <a:spcPct val="150000"/>
              </a:lnSpc>
            </a:pPr>
            <a:endParaRPr lang="fa-IR" sz="2800" b="1" dirty="0" smtClean="0">
              <a:cs typeface="B Zar" pitchFamily="2" charset="-78"/>
            </a:endParaRPr>
          </a:p>
          <a:p>
            <a:pPr algn="just" rtl="1">
              <a:lnSpc>
                <a:spcPct val="150000"/>
              </a:lnSpc>
            </a:pPr>
            <a:endParaRPr lang="fa-IR" sz="2800" b="1" dirty="0">
              <a:cs typeface="B Zar" pitchFamily="2" charset="-78"/>
            </a:endParaRPr>
          </a:p>
          <a:p>
            <a:pPr algn="just" rtl="1">
              <a:lnSpc>
                <a:spcPct val="150000"/>
              </a:lnSpc>
            </a:pPr>
            <a:endParaRPr lang="fa-IR" sz="2800" b="1" dirty="0" smtClean="0">
              <a:cs typeface="B Zar" pitchFamily="2" charset="-78"/>
            </a:endParaRPr>
          </a:p>
          <a:p>
            <a:pPr algn="r" rtl="1">
              <a:lnSpc>
                <a:spcPct val="150000"/>
              </a:lnSpc>
            </a:pPr>
            <a:r>
              <a:rPr lang="ar-SA" sz="2800" dirty="0" smtClean="0">
                <a:cs typeface="B Zar" pitchFamily="2" charset="-78"/>
              </a:rPr>
              <a:t>پرسشی </a:t>
            </a:r>
            <a:r>
              <a:rPr lang="ar-SA" sz="2800" dirty="0">
                <a:cs typeface="B Zar" pitchFamily="2" charset="-78"/>
              </a:rPr>
              <a:t>که </a:t>
            </a:r>
            <a:r>
              <a:rPr lang="ar-SA" sz="2800" dirty="0" smtClean="0">
                <a:cs typeface="B Zar" pitchFamily="2" charset="-78"/>
              </a:rPr>
              <a:t>با </a:t>
            </a:r>
            <a:r>
              <a:rPr lang="ar-SA" sz="2800" dirty="0">
                <a:cs typeface="B Zar" pitchFamily="2" charset="-78"/>
              </a:rPr>
              <a:t>آن مواجه </a:t>
            </a:r>
            <a:r>
              <a:rPr lang="fa-IR" sz="2800" dirty="0" smtClean="0">
                <a:cs typeface="B Zar" pitchFamily="2" charset="-78"/>
              </a:rPr>
              <a:t>هستیم</a:t>
            </a:r>
            <a:r>
              <a:rPr lang="ar-SA" sz="2800" dirty="0" smtClean="0">
                <a:cs typeface="B Zar" pitchFamily="2" charset="-78"/>
              </a:rPr>
              <a:t> </a:t>
            </a:r>
            <a:r>
              <a:rPr lang="ar-SA" sz="2800" dirty="0">
                <a:cs typeface="B Zar" pitchFamily="2" charset="-78"/>
              </a:rPr>
              <a:t>این است که آیا </a:t>
            </a:r>
            <a:r>
              <a:rPr lang="ar-SA" sz="2800" dirty="0" smtClean="0">
                <a:cs typeface="B Zar" pitchFamily="2" charset="-78"/>
              </a:rPr>
              <a:t>می‌توان</a:t>
            </a:r>
            <a:r>
              <a:rPr lang="fa-IR" sz="2800" dirty="0" smtClean="0">
                <a:cs typeface="B Zar" pitchFamily="2" charset="-78"/>
              </a:rPr>
              <a:t>یم</a:t>
            </a:r>
            <a:r>
              <a:rPr lang="ar-SA" sz="2800" dirty="0" smtClean="0">
                <a:cs typeface="B Zar" pitchFamily="2" charset="-78"/>
              </a:rPr>
              <a:t> </a:t>
            </a:r>
            <a:r>
              <a:rPr lang="ar-SA" sz="2800" dirty="0">
                <a:cs typeface="B Zar" pitchFamily="2" charset="-78"/>
              </a:rPr>
              <a:t>اطمینان داشته </a:t>
            </a:r>
            <a:r>
              <a:rPr lang="ar-SA" sz="2800" dirty="0" smtClean="0">
                <a:cs typeface="B Zar" pitchFamily="2" charset="-78"/>
              </a:rPr>
              <a:t>باش</a:t>
            </a:r>
            <a:r>
              <a:rPr lang="fa-IR" sz="2800" dirty="0" smtClean="0">
                <a:cs typeface="B Zar" pitchFamily="2" charset="-78"/>
              </a:rPr>
              <a:t>یم</a:t>
            </a:r>
            <a:r>
              <a:rPr lang="ar-SA" sz="2800" dirty="0" smtClean="0">
                <a:cs typeface="B Zar" pitchFamily="2" charset="-78"/>
              </a:rPr>
              <a:t> </a:t>
            </a:r>
            <a:r>
              <a:rPr lang="ar-SA" sz="2800" dirty="0">
                <a:cs typeface="B Zar" pitchFamily="2" charset="-78"/>
              </a:rPr>
              <a:t>که این ده پرسش این دو سازه و یا متغیر را اندازه‌گیری </a:t>
            </a:r>
            <a:r>
              <a:rPr lang="ar-SA" sz="2800" dirty="0" smtClean="0">
                <a:cs typeface="B Zar" pitchFamily="2" charset="-78"/>
              </a:rPr>
              <a:t>می‌کنند</a:t>
            </a:r>
            <a:r>
              <a:rPr lang="fa-IR" sz="2800" dirty="0">
                <a:cs typeface="B Zar" pitchFamily="2" charset="-78"/>
              </a:rPr>
              <a:t>؟</a:t>
            </a:r>
            <a:endParaRPr lang="en-US" sz="2800" dirty="0">
              <a:cs typeface="B Zar" pitchFamily="2" charset="-78"/>
            </a:endParaRPr>
          </a:p>
          <a:p>
            <a:pPr algn="just" rtl="1">
              <a:lnSpc>
                <a:spcPct val="150000"/>
              </a:lnSpc>
            </a:pPr>
            <a:endParaRPr lang="fa-IR" sz="2800" b="1" dirty="0" smtClean="0">
              <a:cs typeface="B Zar" pitchFamily="2" charset="-78"/>
            </a:endParaRPr>
          </a:p>
          <a:p>
            <a:pPr algn="just" rtl="1">
              <a:lnSpc>
                <a:spcPct val="150000"/>
              </a:lnSpc>
            </a:pPr>
            <a:endParaRPr lang="fa-IR" sz="2800" b="1" dirty="0">
              <a:cs typeface="B Zar" pitchFamily="2" charset="-78"/>
            </a:endParaRPr>
          </a:p>
          <a:p>
            <a:pPr algn="just" rtl="1">
              <a:lnSpc>
                <a:spcPct val="150000"/>
              </a:lnSpc>
            </a:pPr>
            <a:endParaRPr lang="fa-IR" sz="2800" b="1" dirty="0" smtClean="0">
              <a:cs typeface="B Zar" pitchFamily="2" charset="-78"/>
            </a:endParaRPr>
          </a:p>
          <a:p>
            <a:pPr algn="just" rtl="1">
              <a:lnSpc>
                <a:spcPct val="150000"/>
              </a:lnSpc>
            </a:pPr>
            <a:endParaRPr lang="en-US" sz="2800" b="1" dirty="0">
              <a:cs typeface="B Zar"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946107236"/>
              </p:ext>
            </p:extLst>
          </p:nvPr>
        </p:nvGraphicFramePr>
        <p:xfrm>
          <a:off x="2438400" y="1524000"/>
          <a:ext cx="4208044" cy="1798320"/>
        </p:xfrm>
        <a:graphic>
          <a:graphicData uri="http://schemas.openxmlformats.org/drawingml/2006/table">
            <a:tbl>
              <a:tblPr rtl="1" firstRow="1" firstCol="1" bandRow="1">
                <a:tableStyleId>{5C22544A-7EE6-4342-B048-85BDC9FD1C3A}</a:tableStyleId>
              </a:tblPr>
              <a:tblGrid>
                <a:gridCol w="2649957"/>
                <a:gridCol w="1558087"/>
              </a:tblGrid>
              <a:tr h="599440">
                <a:tc>
                  <a:txBody>
                    <a:bodyPr/>
                    <a:lstStyle/>
                    <a:p>
                      <a:pPr algn="ctr" rtl="1">
                        <a:spcAft>
                          <a:spcPts val="0"/>
                        </a:spcAft>
                      </a:pPr>
                      <a:r>
                        <a:rPr lang="fa-IR" sz="1300" dirty="0">
                          <a:effectLst/>
                        </a:rPr>
                        <a:t>متغیر</a:t>
                      </a:r>
                      <a:endParaRPr lang="en-US" sz="1200" dirty="0">
                        <a:effectLst/>
                        <a:latin typeface="Times New Roman"/>
                        <a:ea typeface="SimSun"/>
                        <a:cs typeface="Lotus"/>
                      </a:endParaRPr>
                    </a:p>
                  </a:txBody>
                  <a:tcPr marL="68580" marR="68580" marT="0" marB="0" anchor="ctr"/>
                </a:tc>
                <a:tc>
                  <a:txBody>
                    <a:bodyPr/>
                    <a:lstStyle/>
                    <a:p>
                      <a:pPr algn="ctr" rtl="1">
                        <a:spcAft>
                          <a:spcPts val="0"/>
                        </a:spcAft>
                      </a:pPr>
                      <a:r>
                        <a:rPr lang="fa-IR" sz="1300">
                          <a:effectLst/>
                        </a:rPr>
                        <a:t>شمار پرسش‌ها</a:t>
                      </a:r>
                      <a:endParaRPr lang="en-US" sz="1200">
                        <a:effectLst/>
                        <a:latin typeface="Times New Roman"/>
                        <a:ea typeface="SimSun"/>
                        <a:cs typeface="Lotus"/>
                      </a:endParaRPr>
                    </a:p>
                  </a:txBody>
                  <a:tcPr marL="68580" marR="68580" marT="0" marB="0" anchor="ctr"/>
                </a:tc>
              </a:tr>
              <a:tr h="599440">
                <a:tc>
                  <a:txBody>
                    <a:bodyPr/>
                    <a:lstStyle/>
                    <a:p>
                      <a:pPr algn="ctr" rtl="1">
                        <a:spcAft>
                          <a:spcPts val="0"/>
                        </a:spcAft>
                      </a:pPr>
                      <a:r>
                        <a:rPr lang="fa-IR" sz="1300" dirty="0">
                          <a:effectLst/>
                        </a:rPr>
                        <a:t>دانش زیست‌محیطی</a:t>
                      </a:r>
                      <a:endParaRPr lang="en-US" sz="1200" dirty="0">
                        <a:effectLst/>
                        <a:latin typeface="Times New Roman"/>
                        <a:ea typeface="SimSun"/>
                        <a:cs typeface="Lotus"/>
                      </a:endParaRPr>
                    </a:p>
                  </a:txBody>
                  <a:tcPr marL="68580" marR="68580" marT="0" marB="0" anchor="ctr"/>
                </a:tc>
                <a:tc>
                  <a:txBody>
                    <a:bodyPr/>
                    <a:lstStyle/>
                    <a:p>
                      <a:pPr algn="ctr" rtl="1">
                        <a:spcAft>
                          <a:spcPts val="0"/>
                        </a:spcAft>
                      </a:pPr>
                      <a:r>
                        <a:rPr lang="fa-IR" sz="1300">
                          <a:effectLst/>
                        </a:rPr>
                        <a:t>5</a:t>
                      </a:r>
                      <a:endParaRPr lang="en-US" sz="1200">
                        <a:effectLst/>
                        <a:latin typeface="Times New Roman"/>
                        <a:ea typeface="SimSun"/>
                        <a:cs typeface="Lotus"/>
                      </a:endParaRPr>
                    </a:p>
                  </a:txBody>
                  <a:tcPr marL="68580" marR="68580" marT="0" marB="0" anchor="ctr"/>
                </a:tc>
              </a:tr>
              <a:tr h="599440">
                <a:tc>
                  <a:txBody>
                    <a:bodyPr/>
                    <a:lstStyle/>
                    <a:p>
                      <a:pPr algn="ctr" rtl="1">
                        <a:spcAft>
                          <a:spcPts val="0"/>
                        </a:spcAft>
                      </a:pPr>
                      <a:r>
                        <a:rPr lang="fa-IR" sz="1300">
                          <a:effectLst/>
                        </a:rPr>
                        <a:t>رفتار محیط‌زیست دوستانه</a:t>
                      </a:r>
                      <a:endParaRPr lang="en-US" sz="1200">
                        <a:effectLst/>
                        <a:latin typeface="Times New Roman"/>
                        <a:ea typeface="SimSun"/>
                        <a:cs typeface="Lotus"/>
                      </a:endParaRPr>
                    </a:p>
                  </a:txBody>
                  <a:tcPr marL="68580" marR="68580" marT="0" marB="0" anchor="ctr"/>
                </a:tc>
                <a:tc>
                  <a:txBody>
                    <a:bodyPr/>
                    <a:lstStyle/>
                    <a:p>
                      <a:pPr algn="ctr" rtl="1">
                        <a:spcAft>
                          <a:spcPts val="0"/>
                        </a:spcAft>
                      </a:pPr>
                      <a:r>
                        <a:rPr lang="fa-IR" sz="1300" dirty="0">
                          <a:effectLst/>
                        </a:rPr>
                        <a:t>5</a:t>
                      </a:r>
                      <a:endParaRPr lang="en-US" sz="1200" dirty="0">
                        <a:effectLst/>
                        <a:latin typeface="Times New Roman"/>
                        <a:ea typeface="SimSun"/>
                        <a:cs typeface="Lotus"/>
                      </a:endParaRPr>
                    </a:p>
                  </a:txBody>
                  <a:tcPr marL="68580" marR="68580" marT="0" marB="0" anchor="ctr"/>
                </a:tc>
              </a:tr>
            </a:tbl>
          </a:graphicData>
        </a:graphic>
      </p:graphicFrame>
    </p:spTree>
    <p:extLst>
      <p:ext uri="{BB962C8B-B14F-4D97-AF65-F5344CB8AC3E}">
        <p14:creationId xmlns:p14="http://schemas.microsoft.com/office/powerpoint/2010/main" val="6756858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066800" y="533400"/>
            <a:ext cx="7239000" cy="684803"/>
          </a:xfrm>
          <a:prstGeom prst="rect">
            <a:avLst/>
          </a:prstGeom>
        </p:spPr>
        <p:txBody>
          <a:bodyPr wrap="square">
            <a:spAutoFit/>
          </a:bodyPr>
          <a:lstStyle/>
          <a:p>
            <a:pPr algn="just" rtl="1">
              <a:lnSpc>
                <a:spcPct val="150000"/>
              </a:lnSpc>
            </a:pPr>
            <a:r>
              <a:rPr lang="fa-IR" sz="2800" dirty="0" smtClean="0">
                <a:cs typeface="B Zar" pitchFamily="2" charset="-78"/>
              </a:rPr>
              <a:t>1.</a:t>
            </a:r>
            <a:r>
              <a:rPr lang="ar-SA" sz="2800" dirty="0" smtClean="0">
                <a:cs typeface="B Zar" pitchFamily="2" charset="-78"/>
              </a:rPr>
              <a:t>داده‌های </a:t>
            </a:r>
            <a:r>
              <a:rPr lang="ar-SA" sz="2800" dirty="0">
                <a:cs typeface="B Zar" pitchFamily="2" charset="-78"/>
              </a:rPr>
              <a:t>این ده پرسش را برای 252 نفر گردآوری کرده </a:t>
            </a:r>
            <a:r>
              <a:rPr lang="ar-SA" sz="2800" dirty="0" smtClean="0">
                <a:cs typeface="B Zar" pitchFamily="2" charset="-78"/>
              </a:rPr>
              <a:t>ا</a:t>
            </a:r>
            <a:r>
              <a:rPr lang="fa-IR" sz="2800" dirty="0" smtClean="0">
                <a:cs typeface="B Zar" pitchFamily="2" charset="-78"/>
              </a:rPr>
              <a:t>یم.</a:t>
            </a:r>
            <a:endParaRPr lang="en-US" sz="2800" b="1" dirty="0">
              <a:cs typeface="B Zar" pitchFamily="2" charset="-78"/>
            </a:endParaRPr>
          </a:p>
        </p:txBody>
      </p:sp>
      <p:sp>
        <p:nvSpPr>
          <p:cNvPr id="4" name="Rectangle 3"/>
          <p:cNvSpPr/>
          <p:nvPr/>
        </p:nvSpPr>
        <p:spPr>
          <a:xfrm>
            <a:off x="1066800" y="1600200"/>
            <a:ext cx="7239000" cy="3108543"/>
          </a:xfrm>
          <a:prstGeom prst="rect">
            <a:avLst/>
          </a:prstGeom>
        </p:spPr>
        <p:txBody>
          <a:bodyPr wrap="square">
            <a:spAutoFit/>
          </a:bodyPr>
          <a:lstStyle/>
          <a:p>
            <a:pPr algn="r" rtl="1"/>
            <a:r>
              <a:rPr lang="fa-IR" sz="2800" dirty="0" smtClean="0">
                <a:cs typeface="B Zar" pitchFamily="2" charset="-78"/>
              </a:rPr>
              <a:t>2.</a:t>
            </a:r>
            <a:r>
              <a:rPr lang="ar-SA" sz="2800" dirty="0" smtClean="0">
                <a:cs typeface="B Zar" pitchFamily="2" charset="-78"/>
              </a:rPr>
              <a:t>باید </a:t>
            </a:r>
            <a:r>
              <a:rPr lang="ar-SA" sz="2800" dirty="0">
                <a:cs typeface="B Zar" pitchFamily="2" charset="-78"/>
              </a:rPr>
              <a:t>بعد از ورود داده‌ها در نرم‌افزار </a:t>
            </a:r>
            <a:r>
              <a:rPr lang="en-US" sz="2800" dirty="0">
                <a:cs typeface="B Zar" pitchFamily="2" charset="-78"/>
              </a:rPr>
              <a:t> SPSS</a:t>
            </a:r>
            <a:r>
              <a:rPr lang="fa-IR" sz="2800" dirty="0">
                <a:cs typeface="B Zar" pitchFamily="2" charset="-78"/>
              </a:rPr>
              <a:t> دستورات زیر را انجام </a:t>
            </a:r>
            <a:r>
              <a:rPr lang="fa-IR" sz="2800" dirty="0" smtClean="0">
                <a:cs typeface="B Zar" pitchFamily="2" charset="-78"/>
              </a:rPr>
              <a:t>دهیم:</a:t>
            </a:r>
            <a:endParaRPr lang="en-US" sz="2800" dirty="0">
              <a:cs typeface="B Zar" pitchFamily="2" charset="-78"/>
            </a:endParaRPr>
          </a:p>
          <a:p>
            <a:pPr rtl="1"/>
            <a:r>
              <a:rPr lang="en-US" sz="2800" dirty="0">
                <a:cs typeface="B Zar" pitchFamily="2" charset="-78"/>
              </a:rPr>
              <a:t>Analysis…</a:t>
            </a:r>
          </a:p>
          <a:p>
            <a:pPr rtl="1"/>
            <a:r>
              <a:rPr lang="en-US" sz="2800" dirty="0">
                <a:cs typeface="B Zar" pitchFamily="2" charset="-78"/>
              </a:rPr>
              <a:t>           Dimension Reduction…</a:t>
            </a:r>
          </a:p>
          <a:p>
            <a:pPr rtl="1"/>
            <a:r>
              <a:rPr lang="en-US" sz="2800" dirty="0">
                <a:cs typeface="B Zar" pitchFamily="2" charset="-78"/>
              </a:rPr>
              <a:t>                                           Factors…</a:t>
            </a:r>
          </a:p>
          <a:p>
            <a:pPr rtl="1"/>
            <a:endParaRPr lang="fa-IR" sz="2800" dirty="0">
              <a:cs typeface="B Zar" pitchFamily="2" charset="-78"/>
            </a:endParaRPr>
          </a:p>
          <a:p>
            <a:pPr rtl="1"/>
            <a:r>
              <a:rPr lang="fa-IR" sz="2800" dirty="0" smtClean="0">
                <a:cs typeface="B Zar" pitchFamily="2" charset="-78"/>
              </a:rPr>
              <a:t>3.</a:t>
            </a:r>
            <a:r>
              <a:rPr lang="ar-SA" sz="2800" dirty="0" smtClean="0">
                <a:cs typeface="B Zar" pitchFamily="2" charset="-78"/>
              </a:rPr>
              <a:t>با </a:t>
            </a:r>
            <a:r>
              <a:rPr lang="ar-SA" sz="2800" dirty="0">
                <a:cs typeface="B Zar" pitchFamily="2" charset="-78"/>
              </a:rPr>
              <a:t>اجرای دستور، پنجره </a:t>
            </a:r>
            <a:r>
              <a:rPr lang="en-US" sz="2800" dirty="0">
                <a:cs typeface="B Zar" pitchFamily="2" charset="-78"/>
              </a:rPr>
              <a:t>(Factors Analysis)</a:t>
            </a:r>
            <a:r>
              <a:rPr lang="ar-SA" sz="2800" dirty="0">
                <a:cs typeface="B Zar" pitchFamily="2" charset="-78"/>
              </a:rPr>
              <a:t> ظاهر </a:t>
            </a:r>
            <a:r>
              <a:rPr lang="ar-SA" sz="2800" dirty="0" smtClean="0">
                <a:cs typeface="B Zar" pitchFamily="2" charset="-78"/>
              </a:rPr>
              <a:t>می‌شود</a:t>
            </a:r>
            <a:r>
              <a:rPr lang="fa-IR" sz="2800" dirty="0" smtClean="0">
                <a:cs typeface="B Zar" pitchFamily="2" charset="-78"/>
              </a:rPr>
              <a:t>.</a:t>
            </a:r>
            <a:endParaRPr lang="en-US" sz="2800" b="1" dirty="0">
              <a:cs typeface="B Zar" pitchFamily="2" charset="-78"/>
            </a:endParaRPr>
          </a:p>
        </p:txBody>
      </p:sp>
    </p:spTree>
    <p:extLst>
      <p:ext uri="{BB962C8B-B14F-4D97-AF65-F5344CB8AC3E}">
        <p14:creationId xmlns:p14="http://schemas.microsoft.com/office/powerpoint/2010/main" val="18462844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066800" y="533400"/>
            <a:ext cx="7239000" cy="1952201"/>
          </a:xfrm>
          <a:prstGeom prst="rect">
            <a:avLst/>
          </a:prstGeom>
        </p:spPr>
        <p:txBody>
          <a:bodyPr wrap="square">
            <a:spAutoFit/>
          </a:bodyPr>
          <a:lstStyle/>
          <a:p>
            <a:pPr algn="just" rtl="1">
              <a:lnSpc>
                <a:spcPct val="150000"/>
              </a:lnSpc>
            </a:pPr>
            <a:r>
              <a:rPr lang="fa-IR" sz="2800" dirty="0" smtClean="0">
                <a:cs typeface="B Zar" pitchFamily="2" charset="-78"/>
              </a:rPr>
              <a:t>4.</a:t>
            </a:r>
            <a:r>
              <a:rPr lang="ar-SA" sz="2800" dirty="0" smtClean="0">
                <a:cs typeface="B Zar" pitchFamily="2" charset="-78"/>
              </a:rPr>
              <a:t>چون </a:t>
            </a:r>
            <a:r>
              <a:rPr lang="ar-SA" sz="2800" dirty="0">
                <a:cs typeface="B Zar" pitchFamily="2" charset="-78"/>
              </a:rPr>
              <a:t>5 پرسش نخست مربوط به </a:t>
            </a:r>
            <a:r>
              <a:rPr lang="fa-IR" sz="2800" dirty="0" smtClean="0">
                <a:cs typeface="B Zar" pitchFamily="2" charset="-78"/>
              </a:rPr>
              <a:t>یک</a:t>
            </a:r>
            <a:r>
              <a:rPr lang="ar-SA" sz="2800" dirty="0" smtClean="0">
                <a:cs typeface="B Zar" pitchFamily="2" charset="-78"/>
              </a:rPr>
              <a:t> </a:t>
            </a:r>
            <a:r>
              <a:rPr lang="ar-SA" sz="2800" dirty="0">
                <a:cs typeface="B Zar" pitchFamily="2" charset="-78"/>
              </a:rPr>
              <a:t>متغیر است، آنها را منتقل می‌کنیم. </a:t>
            </a:r>
            <a:endParaRPr lang="en-US" sz="2800" dirty="0">
              <a:cs typeface="B Zar" pitchFamily="2" charset="-78"/>
            </a:endParaRPr>
          </a:p>
          <a:p>
            <a:pPr algn="just" rtl="1">
              <a:lnSpc>
                <a:spcPct val="150000"/>
              </a:lnSpc>
            </a:pPr>
            <a:endParaRPr lang="en-US" sz="2800" dirty="0">
              <a:cs typeface="B Zar" pitchFamily="2" charset="-78"/>
            </a:endParaRPr>
          </a:p>
        </p:txBody>
      </p:sp>
      <p:sp>
        <p:nvSpPr>
          <p:cNvPr id="4" name="Rectangle 3"/>
          <p:cNvSpPr/>
          <p:nvPr/>
        </p:nvSpPr>
        <p:spPr>
          <a:xfrm>
            <a:off x="1080655" y="2133600"/>
            <a:ext cx="7239000" cy="2462213"/>
          </a:xfrm>
          <a:prstGeom prst="rect">
            <a:avLst/>
          </a:prstGeom>
        </p:spPr>
        <p:txBody>
          <a:bodyPr wrap="square">
            <a:spAutoFit/>
          </a:bodyPr>
          <a:lstStyle/>
          <a:p>
            <a:pPr algn="r" rtl="1">
              <a:lnSpc>
                <a:spcPct val="150000"/>
              </a:lnSpc>
            </a:pPr>
            <a:r>
              <a:rPr lang="fa-IR" sz="2800" dirty="0" smtClean="0">
                <a:cs typeface="B Zar" pitchFamily="2" charset="-78"/>
              </a:rPr>
              <a:t>5. در قسمت (</a:t>
            </a:r>
            <a:r>
              <a:rPr lang="en-US" sz="2800" dirty="0" err="1" smtClean="0">
                <a:cs typeface="B Zar" pitchFamily="2" charset="-78"/>
              </a:rPr>
              <a:t>Descriptives</a:t>
            </a:r>
            <a:r>
              <a:rPr lang="en-US" sz="2800" dirty="0" smtClean="0">
                <a:cs typeface="B Zar" pitchFamily="2" charset="-78"/>
              </a:rPr>
              <a:t>…</a:t>
            </a:r>
            <a:r>
              <a:rPr lang="fa-IR" sz="2800" dirty="0" smtClean="0">
                <a:cs typeface="B Zar" pitchFamily="2" charset="-78"/>
              </a:rPr>
              <a:t>)، گزینه (</a:t>
            </a:r>
            <a:r>
              <a:rPr lang="en-US" sz="2800" dirty="0" smtClean="0">
                <a:cs typeface="B Zar" pitchFamily="2" charset="-78"/>
              </a:rPr>
              <a:t>KMO and Bartlett’s test of </a:t>
            </a:r>
            <a:r>
              <a:rPr lang="en-US" sz="2800" dirty="0" err="1" smtClean="0">
                <a:cs typeface="B Zar" pitchFamily="2" charset="-78"/>
              </a:rPr>
              <a:t>sphericity</a:t>
            </a:r>
            <a:r>
              <a:rPr lang="fa-IR" sz="2800" dirty="0" smtClean="0">
                <a:cs typeface="B Zar" pitchFamily="2" charset="-78"/>
              </a:rPr>
              <a:t>) را علامت می زنیم و پس از آن (</a:t>
            </a:r>
            <a:r>
              <a:rPr lang="en-US" sz="2800" dirty="0" smtClean="0">
                <a:cs typeface="B Zar" pitchFamily="2" charset="-78"/>
              </a:rPr>
              <a:t>Ok</a:t>
            </a:r>
            <a:r>
              <a:rPr lang="fa-IR" sz="2800" dirty="0" smtClean="0">
                <a:cs typeface="B Zar" pitchFamily="2" charset="-78"/>
              </a:rPr>
              <a:t>) را کلیک می کنیم.</a:t>
            </a:r>
            <a:endParaRPr lang="en-US" sz="2800" dirty="0" smtClean="0">
              <a:cs typeface="B Zar" pitchFamily="2" charset="-78"/>
            </a:endParaRPr>
          </a:p>
          <a:p>
            <a:pPr algn="r" rtl="1"/>
            <a:endParaRPr lang="en-US" sz="2800" b="1" dirty="0">
              <a:cs typeface="B Zar" pitchFamily="2" charset="-78"/>
            </a:endParaRPr>
          </a:p>
        </p:txBody>
      </p:sp>
    </p:spTree>
    <p:extLst>
      <p:ext uri="{BB962C8B-B14F-4D97-AF65-F5344CB8AC3E}">
        <p14:creationId xmlns:p14="http://schemas.microsoft.com/office/powerpoint/2010/main" val="188074170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066800" y="533400"/>
            <a:ext cx="7239000" cy="5909310"/>
          </a:xfrm>
          <a:prstGeom prst="rect">
            <a:avLst/>
          </a:prstGeom>
        </p:spPr>
        <p:txBody>
          <a:bodyPr wrap="square">
            <a:spAutoFit/>
          </a:bodyPr>
          <a:lstStyle/>
          <a:p>
            <a:pPr algn="just" rtl="1">
              <a:lnSpc>
                <a:spcPct val="150000"/>
              </a:lnSpc>
            </a:pPr>
            <a:r>
              <a:rPr lang="fa-IR" sz="2800" b="1" dirty="0">
                <a:cs typeface="B Zar" pitchFamily="2" charset="-78"/>
              </a:rPr>
              <a:t>خروجی‌های </a:t>
            </a:r>
            <a:r>
              <a:rPr lang="fa-IR" sz="2800" b="1" dirty="0" smtClean="0">
                <a:cs typeface="B Zar" pitchFamily="2" charset="-78"/>
              </a:rPr>
              <a:t>نرم‌افزار</a:t>
            </a:r>
          </a:p>
          <a:p>
            <a:pPr algn="just" rtl="1">
              <a:lnSpc>
                <a:spcPct val="150000"/>
              </a:lnSpc>
            </a:pPr>
            <a:endParaRPr lang="fa-IR" sz="2800" dirty="0" smtClean="0"/>
          </a:p>
          <a:p>
            <a:pPr algn="just" rtl="1">
              <a:lnSpc>
                <a:spcPct val="150000"/>
              </a:lnSpc>
            </a:pPr>
            <a:endParaRPr lang="fa-IR" sz="2800" dirty="0"/>
          </a:p>
          <a:p>
            <a:pPr algn="just" rtl="1">
              <a:lnSpc>
                <a:spcPct val="150000"/>
              </a:lnSpc>
            </a:pPr>
            <a:endParaRPr lang="fa-IR" sz="2800" dirty="0" smtClean="0"/>
          </a:p>
          <a:p>
            <a:pPr algn="just" rtl="1">
              <a:lnSpc>
                <a:spcPct val="150000"/>
              </a:lnSpc>
            </a:pPr>
            <a:endParaRPr lang="fa-IR" sz="2800" dirty="0"/>
          </a:p>
          <a:p>
            <a:pPr algn="just" rtl="1">
              <a:lnSpc>
                <a:spcPct val="150000"/>
              </a:lnSpc>
            </a:pPr>
            <a:endParaRPr lang="fa-IR" sz="2800" dirty="0" smtClean="0"/>
          </a:p>
          <a:p>
            <a:pPr algn="just" rtl="1">
              <a:lnSpc>
                <a:spcPct val="150000"/>
              </a:lnSpc>
            </a:pPr>
            <a:endParaRPr lang="fa-IR" sz="2800" dirty="0"/>
          </a:p>
          <a:p>
            <a:pPr algn="just" rtl="1">
              <a:lnSpc>
                <a:spcPct val="150000"/>
              </a:lnSpc>
            </a:pPr>
            <a:endParaRPr lang="fa-IR" sz="2800" dirty="0" smtClean="0"/>
          </a:p>
          <a:p>
            <a:pPr algn="just" rtl="1">
              <a:lnSpc>
                <a:spcPct val="150000"/>
              </a:lnSpc>
            </a:pPr>
            <a:r>
              <a:rPr lang="fa-IR" sz="2800" dirty="0"/>
              <a:t> </a:t>
            </a:r>
            <a:r>
              <a:rPr lang="fa-IR" sz="2800" dirty="0" smtClean="0"/>
              <a:t>                </a:t>
            </a:r>
            <a:r>
              <a:rPr lang="ar-SA" b="1" dirty="0" smtClean="0">
                <a:cs typeface="B Zar" pitchFamily="2" charset="-78"/>
              </a:rPr>
              <a:t>محاسبه </a:t>
            </a:r>
            <a:r>
              <a:rPr lang="ar-SA" b="1" dirty="0">
                <a:cs typeface="B Zar" pitchFamily="2" charset="-78"/>
              </a:rPr>
              <a:t>شاخص‌های </a:t>
            </a:r>
            <a:r>
              <a:rPr lang="en-US" b="1" dirty="0">
                <a:cs typeface="B Zar" pitchFamily="2" charset="-78"/>
              </a:rPr>
              <a:t>KMO</a:t>
            </a:r>
            <a:r>
              <a:rPr lang="fa-IR" b="1" dirty="0">
                <a:cs typeface="B Zar" pitchFamily="2" charset="-78"/>
              </a:rPr>
              <a:t> و بارتلت</a:t>
            </a:r>
            <a:endParaRPr lang="en-US" b="1" dirty="0">
              <a:cs typeface="B Zar"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4085937664"/>
              </p:ext>
            </p:extLst>
          </p:nvPr>
        </p:nvGraphicFramePr>
        <p:xfrm>
          <a:off x="1066799" y="1676399"/>
          <a:ext cx="7010400" cy="4038600"/>
        </p:xfrm>
        <a:graphic>
          <a:graphicData uri="http://schemas.openxmlformats.org/drawingml/2006/table">
            <a:tbl>
              <a:tblPr>
                <a:tableStyleId>{5C22544A-7EE6-4342-B048-85BDC9FD1C3A}</a:tableStyleId>
              </a:tblPr>
              <a:tblGrid>
                <a:gridCol w="2975491"/>
                <a:gridCol w="2808719"/>
                <a:gridCol w="1226190"/>
              </a:tblGrid>
              <a:tr h="807720">
                <a:tc gridSpan="3">
                  <a:txBody>
                    <a:bodyPr/>
                    <a:lstStyle/>
                    <a:p>
                      <a:pPr marL="38100" marR="38100" algn="ctr" rtl="0">
                        <a:spcAft>
                          <a:spcPts val="0"/>
                        </a:spcAft>
                      </a:pPr>
                      <a:r>
                        <a:rPr lang="en-US" sz="1400" b="1">
                          <a:effectLst/>
                        </a:rPr>
                        <a:t>KMO and Bartlett's Test</a:t>
                      </a:r>
                      <a:endParaRPr lang="en-US" sz="1400" b="1">
                        <a:effectLst/>
                        <a:latin typeface="Times New Roman"/>
                        <a:ea typeface="SimSun"/>
                        <a:cs typeface="Lotus"/>
                      </a:endParaRPr>
                    </a:p>
                  </a:txBody>
                  <a:tcPr marL="68580" marR="68580" marT="0" marB="0" anchor="ctr"/>
                </a:tc>
                <a:tc hMerge="1">
                  <a:txBody>
                    <a:bodyPr/>
                    <a:lstStyle/>
                    <a:p>
                      <a:endParaRPr lang="en-US"/>
                    </a:p>
                  </a:txBody>
                  <a:tcPr/>
                </a:tc>
                <a:tc hMerge="1">
                  <a:txBody>
                    <a:bodyPr/>
                    <a:lstStyle/>
                    <a:p>
                      <a:endParaRPr lang="en-US"/>
                    </a:p>
                  </a:txBody>
                  <a:tcPr/>
                </a:tc>
              </a:tr>
              <a:tr h="807720">
                <a:tc gridSpan="2">
                  <a:txBody>
                    <a:bodyPr/>
                    <a:lstStyle/>
                    <a:p>
                      <a:pPr marL="38100" marR="38100" algn="ctr" rtl="0">
                        <a:spcAft>
                          <a:spcPts val="0"/>
                        </a:spcAft>
                      </a:pPr>
                      <a:r>
                        <a:rPr lang="en-US" sz="1400" b="1">
                          <a:effectLst/>
                        </a:rPr>
                        <a:t>Kaiser-Meyer-Olkin Measure of Sampling Adequacy.</a:t>
                      </a:r>
                      <a:endParaRPr lang="en-US" sz="1400" b="1">
                        <a:effectLst/>
                        <a:latin typeface="Times New Roman"/>
                        <a:ea typeface="SimSun"/>
                        <a:cs typeface="Lotus"/>
                      </a:endParaRPr>
                    </a:p>
                  </a:txBody>
                  <a:tcPr marL="68580" marR="68580" marT="0" marB="0" anchor="ctr"/>
                </a:tc>
                <a:tc hMerge="1">
                  <a:txBody>
                    <a:bodyPr/>
                    <a:lstStyle/>
                    <a:p>
                      <a:endParaRPr lang="en-US"/>
                    </a:p>
                  </a:txBody>
                  <a:tcPr/>
                </a:tc>
                <a:tc>
                  <a:txBody>
                    <a:bodyPr/>
                    <a:lstStyle/>
                    <a:p>
                      <a:pPr marL="38100" marR="38100" algn="ctr" rtl="0">
                        <a:spcAft>
                          <a:spcPts val="0"/>
                        </a:spcAft>
                      </a:pPr>
                      <a:r>
                        <a:rPr lang="en-US" sz="1400" b="1">
                          <a:effectLst/>
                        </a:rPr>
                        <a:t>.814</a:t>
                      </a:r>
                      <a:endParaRPr lang="en-US" sz="1400" b="1">
                        <a:effectLst/>
                        <a:latin typeface="Times New Roman"/>
                        <a:ea typeface="SimSun"/>
                        <a:cs typeface="Lotus"/>
                      </a:endParaRPr>
                    </a:p>
                  </a:txBody>
                  <a:tcPr marL="68580" marR="68580" marT="0" marB="0" anchor="ctr"/>
                </a:tc>
              </a:tr>
              <a:tr h="807720">
                <a:tc rowSpan="3">
                  <a:txBody>
                    <a:bodyPr/>
                    <a:lstStyle/>
                    <a:p>
                      <a:pPr marL="38100" marR="38100" algn="ctr" rtl="0">
                        <a:spcAft>
                          <a:spcPts val="0"/>
                        </a:spcAft>
                      </a:pPr>
                      <a:r>
                        <a:rPr lang="en-US" sz="1400" b="1">
                          <a:effectLst/>
                        </a:rPr>
                        <a:t>Bartlett's Test of Sphericity</a:t>
                      </a:r>
                      <a:endParaRPr lang="en-US" sz="1400" b="1">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a:effectLst/>
                        </a:rPr>
                        <a:t>Approx. Chi-Square</a:t>
                      </a:r>
                      <a:endParaRPr lang="en-US" sz="1400" b="1">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dirty="0">
                          <a:effectLst/>
                        </a:rPr>
                        <a:t>325.511</a:t>
                      </a:r>
                      <a:endParaRPr lang="en-US" sz="1400" b="1" dirty="0">
                        <a:effectLst/>
                        <a:latin typeface="Times New Roman"/>
                        <a:ea typeface="SimSun"/>
                        <a:cs typeface="Lotus"/>
                      </a:endParaRPr>
                    </a:p>
                  </a:txBody>
                  <a:tcPr marL="68580" marR="68580" marT="0" marB="0" anchor="ctr"/>
                </a:tc>
              </a:tr>
              <a:tr h="807720">
                <a:tc vMerge="1">
                  <a:txBody>
                    <a:bodyPr/>
                    <a:lstStyle/>
                    <a:p>
                      <a:endParaRPr lang="en-US"/>
                    </a:p>
                  </a:txBody>
                  <a:tcPr/>
                </a:tc>
                <a:tc>
                  <a:txBody>
                    <a:bodyPr/>
                    <a:lstStyle/>
                    <a:p>
                      <a:pPr marL="38100" marR="38100" algn="ctr" rtl="0">
                        <a:spcAft>
                          <a:spcPts val="0"/>
                        </a:spcAft>
                      </a:pPr>
                      <a:r>
                        <a:rPr lang="en-US" sz="1400" b="1">
                          <a:effectLst/>
                        </a:rPr>
                        <a:t>df</a:t>
                      </a:r>
                      <a:endParaRPr lang="en-US" sz="1400" b="1">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a:effectLst/>
                        </a:rPr>
                        <a:t>10</a:t>
                      </a:r>
                      <a:endParaRPr lang="en-US" sz="1400" b="1">
                        <a:effectLst/>
                        <a:latin typeface="Times New Roman"/>
                        <a:ea typeface="SimSun"/>
                        <a:cs typeface="Lotus"/>
                      </a:endParaRPr>
                    </a:p>
                  </a:txBody>
                  <a:tcPr marL="68580" marR="68580" marT="0" marB="0" anchor="ctr"/>
                </a:tc>
              </a:tr>
              <a:tr h="807720">
                <a:tc vMerge="1">
                  <a:txBody>
                    <a:bodyPr/>
                    <a:lstStyle/>
                    <a:p>
                      <a:endParaRPr lang="en-US"/>
                    </a:p>
                  </a:txBody>
                  <a:tcPr/>
                </a:tc>
                <a:tc>
                  <a:txBody>
                    <a:bodyPr/>
                    <a:lstStyle/>
                    <a:p>
                      <a:pPr marL="38100" marR="38100" algn="ctr" rtl="0">
                        <a:spcAft>
                          <a:spcPts val="0"/>
                        </a:spcAft>
                      </a:pPr>
                      <a:r>
                        <a:rPr lang="en-US" sz="1400" b="1" dirty="0">
                          <a:effectLst/>
                        </a:rPr>
                        <a:t>Sig.</a:t>
                      </a:r>
                      <a:endParaRPr lang="en-US" sz="1400" b="1" dirty="0">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dirty="0">
                          <a:effectLst/>
                        </a:rPr>
                        <a:t>.000</a:t>
                      </a:r>
                      <a:endParaRPr lang="en-US" sz="1400" b="1" dirty="0">
                        <a:effectLst/>
                        <a:latin typeface="Times New Roman"/>
                        <a:ea typeface="SimSun"/>
                        <a:cs typeface="Lotus"/>
                      </a:endParaRPr>
                    </a:p>
                  </a:txBody>
                  <a:tcPr marL="68580" marR="68580" marT="0" marB="0" anchor="ctr"/>
                </a:tc>
              </a:tr>
            </a:tbl>
          </a:graphicData>
        </a:graphic>
      </p:graphicFrame>
    </p:spTree>
    <p:extLst>
      <p:ext uri="{BB962C8B-B14F-4D97-AF65-F5344CB8AC3E}">
        <p14:creationId xmlns:p14="http://schemas.microsoft.com/office/powerpoint/2010/main" val="378365136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066800" y="533400"/>
            <a:ext cx="7239000" cy="2677656"/>
          </a:xfrm>
          <a:prstGeom prst="rect">
            <a:avLst/>
          </a:prstGeom>
        </p:spPr>
        <p:txBody>
          <a:bodyPr wrap="square">
            <a:spAutoFit/>
          </a:bodyPr>
          <a:lstStyle/>
          <a:p>
            <a:pPr marL="457200" indent="-457200" algn="just" rtl="1">
              <a:lnSpc>
                <a:spcPct val="150000"/>
              </a:lnSpc>
              <a:buFont typeface="Wingdings" pitchFamily="2" charset="2"/>
              <a:buChar char="ü"/>
            </a:pPr>
            <a:r>
              <a:rPr lang="fa-IR" sz="2800" dirty="0">
                <a:cs typeface="B Zar" pitchFamily="2" charset="-78"/>
              </a:rPr>
              <a:t>شاخص کفایت نمونه‌گیری در این محاسبه مقدار مناسبی را نشان می‌دهد </a:t>
            </a:r>
            <a:r>
              <a:rPr lang="fa-IR" sz="2800" dirty="0" smtClean="0">
                <a:cs typeface="B Zar" pitchFamily="2" charset="-78"/>
              </a:rPr>
              <a:t>(81/4 </a:t>
            </a:r>
            <a:r>
              <a:rPr lang="fa-IR" sz="2800" dirty="0">
                <a:cs typeface="B Zar" pitchFamily="2" charset="-78"/>
              </a:rPr>
              <a:t>درصد</a:t>
            </a:r>
            <a:r>
              <a:rPr lang="fa-IR" sz="2800" dirty="0" smtClean="0">
                <a:cs typeface="B Zar" pitchFamily="2" charset="-78"/>
              </a:rPr>
              <a:t>).( </a:t>
            </a:r>
            <a:r>
              <a:rPr lang="fa-IR" sz="2800" dirty="0">
                <a:cs typeface="B Zar" pitchFamily="2" charset="-78"/>
              </a:rPr>
              <a:t>مقدار بالاتر از </a:t>
            </a:r>
            <a:r>
              <a:rPr lang="fa-IR" sz="2800" dirty="0" smtClean="0">
                <a:cs typeface="B Zar" pitchFamily="2" charset="-78"/>
              </a:rPr>
              <a:t>60 </a:t>
            </a:r>
            <a:r>
              <a:rPr lang="fa-IR" sz="2800" dirty="0">
                <a:cs typeface="B Zar" pitchFamily="2" charset="-78"/>
              </a:rPr>
              <a:t>درصد برای این شاخص مناسب است. </a:t>
            </a:r>
            <a:r>
              <a:rPr lang="fa-IR" sz="2800" dirty="0" smtClean="0">
                <a:cs typeface="B Zar" pitchFamily="2" charset="-78"/>
              </a:rPr>
              <a:t>)</a:t>
            </a:r>
            <a:endParaRPr lang="fa-IR" sz="2800" dirty="0" smtClean="0"/>
          </a:p>
          <a:p>
            <a:pPr algn="just" rtl="1">
              <a:lnSpc>
                <a:spcPct val="150000"/>
              </a:lnSpc>
            </a:pPr>
            <a:r>
              <a:rPr lang="fa-IR" sz="2800" dirty="0"/>
              <a:t> </a:t>
            </a:r>
            <a:r>
              <a:rPr lang="fa-IR" sz="2800" dirty="0" smtClean="0"/>
              <a:t>           </a:t>
            </a:r>
            <a:endParaRPr lang="en-US" b="1" dirty="0">
              <a:cs typeface="B Zar" pitchFamily="2" charset="-78"/>
            </a:endParaRPr>
          </a:p>
        </p:txBody>
      </p:sp>
      <p:sp>
        <p:nvSpPr>
          <p:cNvPr id="4" name="Rectangle 3"/>
          <p:cNvSpPr/>
          <p:nvPr/>
        </p:nvSpPr>
        <p:spPr>
          <a:xfrm>
            <a:off x="1066800" y="2427744"/>
            <a:ext cx="7239000" cy="2623795"/>
          </a:xfrm>
          <a:prstGeom prst="rect">
            <a:avLst/>
          </a:prstGeom>
        </p:spPr>
        <p:txBody>
          <a:bodyPr wrap="square">
            <a:spAutoFit/>
          </a:bodyPr>
          <a:lstStyle/>
          <a:p>
            <a:pPr marL="457200" indent="-457200" algn="just" rtl="1">
              <a:lnSpc>
                <a:spcPct val="150000"/>
              </a:lnSpc>
              <a:buFont typeface="Wingdings" pitchFamily="2" charset="2"/>
              <a:buChar char="ü"/>
            </a:pPr>
            <a:r>
              <a:rPr lang="fa-IR" sz="2800" dirty="0">
                <a:cs typeface="B Zar" pitchFamily="2" charset="-78"/>
              </a:rPr>
              <a:t> سطح تحت پوشش آماره کای دو برای شاخص بارتلت نیز صفر می‌باشد که وضعیت این شاخص را نیز مناسب نشان می‌دهد. </a:t>
            </a:r>
            <a:r>
              <a:rPr lang="fa-IR" sz="2800" dirty="0" smtClean="0">
                <a:cs typeface="B Zar" pitchFamily="2" charset="-78"/>
              </a:rPr>
              <a:t>(سطح </a:t>
            </a:r>
            <a:r>
              <a:rPr lang="fa-IR" sz="2800" dirty="0">
                <a:cs typeface="B Zar" pitchFamily="2" charset="-78"/>
              </a:rPr>
              <a:t>تحت پوشش آماره در صورتی که کمتر از پنج درصد باشد، وضعیت روایی مناسب تشخیص داده می‌شود</a:t>
            </a:r>
            <a:r>
              <a:rPr lang="fa-IR" sz="2800" dirty="0" smtClean="0">
                <a:cs typeface="B Zar" pitchFamily="2" charset="-78"/>
              </a:rPr>
              <a:t>.)             </a:t>
            </a:r>
            <a:endParaRPr lang="en-US" b="1" dirty="0">
              <a:cs typeface="B Zar" pitchFamily="2" charset="-78"/>
            </a:endParaRPr>
          </a:p>
        </p:txBody>
      </p:sp>
    </p:spTree>
    <p:extLst>
      <p:ext uri="{BB962C8B-B14F-4D97-AF65-F5344CB8AC3E}">
        <p14:creationId xmlns:p14="http://schemas.microsoft.com/office/powerpoint/2010/main" val="418427189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066800" y="533400"/>
            <a:ext cx="7239000" cy="6093976"/>
          </a:xfrm>
          <a:prstGeom prst="rect">
            <a:avLst/>
          </a:prstGeom>
        </p:spPr>
        <p:txBody>
          <a:bodyPr wrap="square">
            <a:spAutoFit/>
          </a:bodyPr>
          <a:lstStyle/>
          <a:p>
            <a:pPr marL="457200" indent="-457200" algn="just" rtl="1">
              <a:lnSpc>
                <a:spcPct val="150000"/>
              </a:lnSpc>
              <a:buFont typeface="Wingdings" pitchFamily="2" charset="2"/>
              <a:buChar char="ü"/>
            </a:pPr>
            <a:r>
              <a:rPr lang="fa-IR" sz="2800" dirty="0" smtClean="0">
                <a:cs typeface="B Zar" pitchFamily="2" charset="-78"/>
              </a:rPr>
              <a:t>خروجی‌ </a:t>
            </a:r>
            <a:r>
              <a:rPr lang="fa-IR" sz="2800" dirty="0">
                <a:cs typeface="B Zar" pitchFamily="2" charset="-78"/>
              </a:rPr>
              <a:t>دیگر نرم‌افزار </a:t>
            </a:r>
            <a:r>
              <a:rPr lang="fa-IR" sz="2800" dirty="0" smtClean="0">
                <a:cs typeface="B Zar" pitchFamily="2" charset="-78"/>
              </a:rPr>
              <a:t>:</a:t>
            </a:r>
          </a:p>
          <a:p>
            <a:pPr algn="just" rtl="1">
              <a:lnSpc>
                <a:spcPct val="150000"/>
              </a:lnSpc>
            </a:pPr>
            <a:endParaRPr lang="fa-IR" sz="2800" b="1" dirty="0">
              <a:cs typeface="B Zar" pitchFamily="2" charset="-78"/>
            </a:endParaRPr>
          </a:p>
          <a:p>
            <a:pPr algn="just" rtl="1">
              <a:lnSpc>
                <a:spcPct val="150000"/>
              </a:lnSpc>
            </a:pPr>
            <a:endParaRPr lang="fa-IR" sz="2800" b="1" dirty="0" smtClean="0">
              <a:cs typeface="B Zar" pitchFamily="2" charset="-78"/>
            </a:endParaRPr>
          </a:p>
          <a:p>
            <a:pPr algn="just" rtl="1">
              <a:lnSpc>
                <a:spcPct val="150000"/>
              </a:lnSpc>
            </a:pPr>
            <a:endParaRPr lang="fa-IR" sz="2800" b="1" dirty="0">
              <a:cs typeface="B Zar" pitchFamily="2" charset="-78"/>
            </a:endParaRPr>
          </a:p>
          <a:p>
            <a:pPr algn="just" rtl="1">
              <a:lnSpc>
                <a:spcPct val="150000"/>
              </a:lnSpc>
            </a:pPr>
            <a:endParaRPr lang="fa-IR" sz="2800" b="1" dirty="0" smtClean="0">
              <a:cs typeface="B Zar" pitchFamily="2" charset="-78"/>
            </a:endParaRPr>
          </a:p>
          <a:p>
            <a:pPr algn="just" rtl="1">
              <a:lnSpc>
                <a:spcPct val="150000"/>
              </a:lnSpc>
            </a:pPr>
            <a:endParaRPr lang="fa-IR" sz="2800" b="1" dirty="0">
              <a:cs typeface="B Zar" pitchFamily="2" charset="-78"/>
            </a:endParaRPr>
          </a:p>
          <a:p>
            <a:pPr algn="just" rtl="1">
              <a:lnSpc>
                <a:spcPct val="150000"/>
              </a:lnSpc>
            </a:pPr>
            <a:endParaRPr lang="fa-IR" sz="2800" b="1" dirty="0" smtClean="0">
              <a:cs typeface="B Zar" pitchFamily="2" charset="-78"/>
            </a:endParaRPr>
          </a:p>
          <a:p>
            <a:pPr algn="just" rtl="1">
              <a:lnSpc>
                <a:spcPct val="150000"/>
              </a:lnSpc>
            </a:pPr>
            <a:endParaRPr lang="fa-IR" sz="2800" b="1" dirty="0">
              <a:cs typeface="B Zar" pitchFamily="2" charset="-78"/>
            </a:endParaRPr>
          </a:p>
          <a:p>
            <a:pPr algn="just" rtl="1">
              <a:lnSpc>
                <a:spcPct val="150000"/>
              </a:lnSpc>
            </a:pPr>
            <a:endParaRPr lang="fa-IR" b="1" dirty="0" smtClean="0">
              <a:cs typeface="B Zar" pitchFamily="2" charset="-78"/>
            </a:endParaRPr>
          </a:p>
          <a:p>
            <a:pPr algn="ctr" rtl="1">
              <a:lnSpc>
                <a:spcPct val="150000"/>
              </a:lnSpc>
            </a:pPr>
            <a:r>
              <a:rPr lang="fa-IR" b="1" dirty="0">
                <a:cs typeface="B Zar" pitchFamily="2" charset="-78"/>
              </a:rPr>
              <a:t> </a:t>
            </a:r>
            <a:r>
              <a:rPr lang="fa-IR" b="1" dirty="0" smtClean="0">
                <a:cs typeface="B Zar" pitchFamily="2" charset="-78"/>
              </a:rPr>
              <a:t>             </a:t>
            </a:r>
            <a:r>
              <a:rPr lang="ar-SA" b="1" dirty="0" smtClean="0">
                <a:cs typeface="B Zar" pitchFamily="2" charset="-78"/>
              </a:rPr>
              <a:t>کل </a:t>
            </a:r>
            <a:r>
              <a:rPr lang="ar-SA" b="1" dirty="0">
                <a:cs typeface="B Zar" pitchFamily="2" charset="-78"/>
              </a:rPr>
              <a:t>واریانس تبیین شده در روایی سازه</a:t>
            </a:r>
            <a:endParaRPr lang="fa-IR" b="1" dirty="0" smtClean="0">
              <a:cs typeface="B Zar"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596759137"/>
              </p:ext>
            </p:extLst>
          </p:nvPr>
        </p:nvGraphicFramePr>
        <p:xfrm>
          <a:off x="533400" y="1524000"/>
          <a:ext cx="8077201" cy="4312762"/>
        </p:xfrm>
        <a:graphic>
          <a:graphicData uri="http://schemas.openxmlformats.org/drawingml/2006/table">
            <a:tbl>
              <a:tblPr>
                <a:tableStyleId>{5C22544A-7EE6-4342-B048-85BDC9FD1C3A}</a:tableStyleId>
              </a:tblPr>
              <a:tblGrid>
                <a:gridCol w="893381"/>
                <a:gridCol w="1042625"/>
                <a:gridCol w="1267548"/>
                <a:gridCol w="1267548"/>
                <a:gridCol w="1043677"/>
                <a:gridCol w="1281211"/>
                <a:gridCol w="1281211"/>
              </a:tblGrid>
              <a:tr h="323344">
                <a:tc gridSpan="7">
                  <a:txBody>
                    <a:bodyPr/>
                    <a:lstStyle/>
                    <a:p>
                      <a:pPr marL="38100" marR="38100" algn="ctr" rtl="0">
                        <a:spcAft>
                          <a:spcPts val="0"/>
                        </a:spcAft>
                      </a:pPr>
                      <a:r>
                        <a:rPr lang="en-US" sz="1400" b="1" dirty="0">
                          <a:effectLst/>
                        </a:rPr>
                        <a:t>Total Variance Explained</a:t>
                      </a:r>
                      <a:endParaRPr lang="en-US" sz="1400" b="1" dirty="0">
                        <a:effectLst/>
                        <a:latin typeface="Times New Roman"/>
                        <a:ea typeface="SimSun"/>
                        <a:cs typeface="Lotus"/>
                      </a:endParaRPr>
                    </a:p>
                  </a:txBody>
                  <a:tcPr marL="68580" marR="6858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646690">
                <a:tc rowSpan="2">
                  <a:txBody>
                    <a:bodyPr/>
                    <a:lstStyle/>
                    <a:p>
                      <a:pPr marL="38100" marR="38100" algn="ctr" rtl="0">
                        <a:spcAft>
                          <a:spcPts val="0"/>
                        </a:spcAft>
                      </a:pPr>
                      <a:r>
                        <a:rPr lang="en-US" sz="1400" b="1">
                          <a:effectLst/>
                        </a:rPr>
                        <a:t>Component</a:t>
                      </a:r>
                      <a:endParaRPr lang="en-US" sz="1400" b="1">
                        <a:effectLst/>
                        <a:latin typeface="Times New Roman"/>
                        <a:ea typeface="SimSun"/>
                        <a:cs typeface="Lotus"/>
                      </a:endParaRPr>
                    </a:p>
                  </a:txBody>
                  <a:tcPr marL="68580" marR="68580" marT="0" marB="0" vert="vert" anchor="ctr"/>
                </a:tc>
                <a:tc gridSpan="3">
                  <a:txBody>
                    <a:bodyPr/>
                    <a:lstStyle/>
                    <a:p>
                      <a:pPr marL="38100" marR="38100" algn="ctr" rtl="0">
                        <a:spcAft>
                          <a:spcPts val="0"/>
                        </a:spcAft>
                      </a:pPr>
                      <a:r>
                        <a:rPr lang="en-US" sz="1400" b="1">
                          <a:effectLst/>
                        </a:rPr>
                        <a:t>Initial Eigenvalues</a:t>
                      </a:r>
                      <a:endParaRPr lang="en-US" sz="1400" b="1">
                        <a:effectLst/>
                        <a:latin typeface="Times New Roman"/>
                        <a:ea typeface="SimSun"/>
                        <a:cs typeface="Lotus"/>
                      </a:endParaRPr>
                    </a:p>
                  </a:txBody>
                  <a:tcPr marL="68580" marR="68580" marT="0" marB="0" anchor="ctr"/>
                </a:tc>
                <a:tc hMerge="1">
                  <a:txBody>
                    <a:bodyPr/>
                    <a:lstStyle/>
                    <a:p>
                      <a:endParaRPr lang="en-US"/>
                    </a:p>
                  </a:txBody>
                  <a:tcPr/>
                </a:tc>
                <a:tc hMerge="1">
                  <a:txBody>
                    <a:bodyPr/>
                    <a:lstStyle/>
                    <a:p>
                      <a:endParaRPr lang="en-US"/>
                    </a:p>
                  </a:txBody>
                  <a:tcPr/>
                </a:tc>
                <a:tc gridSpan="3">
                  <a:txBody>
                    <a:bodyPr/>
                    <a:lstStyle/>
                    <a:p>
                      <a:pPr marL="38100" marR="38100" algn="ctr" rtl="0">
                        <a:spcAft>
                          <a:spcPts val="0"/>
                        </a:spcAft>
                      </a:pPr>
                      <a:r>
                        <a:rPr lang="en-US" sz="1400" b="1">
                          <a:effectLst/>
                        </a:rPr>
                        <a:t>Extraction Sums of Squared Loadings</a:t>
                      </a:r>
                      <a:endParaRPr lang="en-US" sz="1400" b="1">
                        <a:effectLst/>
                        <a:latin typeface="Times New Roman"/>
                        <a:ea typeface="SimSun"/>
                        <a:cs typeface="Lotus"/>
                      </a:endParaRPr>
                    </a:p>
                  </a:txBody>
                  <a:tcPr marL="68580" marR="68580" marT="0" marB="0" anchor="ctr"/>
                </a:tc>
                <a:tc hMerge="1">
                  <a:txBody>
                    <a:bodyPr/>
                    <a:lstStyle/>
                    <a:p>
                      <a:endParaRPr lang="en-US"/>
                    </a:p>
                  </a:txBody>
                  <a:tcPr/>
                </a:tc>
                <a:tc hMerge="1">
                  <a:txBody>
                    <a:bodyPr/>
                    <a:lstStyle/>
                    <a:p>
                      <a:endParaRPr lang="en-US"/>
                    </a:p>
                  </a:txBody>
                  <a:tcPr/>
                </a:tc>
              </a:tr>
              <a:tr h="971532">
                <a:tc vMerge="1">
                  <a:txBody>
                    <a:bodyPr/>
                    <a:lstStyle/>
                    <a:p>
                      <a:endParaRPr lang="en-US"/>
                    </a:p>
                  </a:txBody>
                  <a:tcPr/>
                </a:tc>
                <a:tc>
                  <a:txBody>
                    <a:bodyPr/>
                    <a:lstStyle/>
                    <a:p>
                      <a:pPr marL="38100" marR="38100" algn="ctr" rtl="0">
                        <a:spcAft>
                          <a:spcPts val="0"/>
                        </a:spcAft>
                      </a:pPr>
                      <a:r>
                        <a:rPr lang="en-US" sz="1400" b="1" dirty="0">
                          <a:effectLst/>
                        </a:rPr>
                        <a:t>Total</a:t>
                      </a:r>
                      <a:endParaRPr lang="en-US" sz="1400" b="1" dirty="0">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a:effectLst/>
                        </a:rPr>
                        <a:t>% of Variance</a:t>
                      </a:r>
                      <a:endParaRPr lang="en-US" sz="1400" b="1">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a:effectLst/>
                        </a:rPr>
                        <a:t>Cumulative %</a:t>
                      </a:r>
                      <a:endParaRPr lang="en-US" sz="1400" b="1">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a:effectLst/>
                        </a:rPr>
                        <a:t>Total</a:t>
                      </a:r>
                      <a:endParaRPr lang="en-US" sz="1400" b="1">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a:effectLst/>
                        </a:rPr>
                        <a:t>% of Variance</a:t>
                      </a:r>
                      <a:endParaRPr lang="en-US" sz="1400" b="1">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a:effectLst/>
                        </a:rPr>
                        <a:t>Cumulative %</a:t>
                      </a:r>
                      <a:endParaRPr lang="en-US" sz="1400" b="1">
                        <a:effectLst/>
                        <a:latin typeface="Times New Roman"/>
                        <a:ea typeface="SimSun"/>
                        <a:cs typeface="Lotus"/>
                      </a:endParaRPr>
                    </a:p>
                  </a:txBody>
                  <a:tcPr marL="68580" marR="68580" marT="0" marB="0" anchor="ctr"/>
                </a:tc>
              </a:tr>
              <a:tr h="323344">
                <a:tc>
                  <a:txBody>
                    <a:bodyPr/>
                    <a:lstStyle/>
                    <a:p>
                      <a:pPr marL="38100" marR="38100" algn="ctr" rtl="0">
                        <a:spcAft>
                          <a:spcPts val="0"/>
                        </a:spcAft>
                      </a:pPr>
                      <a:r>
                        <a:rPr lang="en-US" sz="1400" b="1">
                          <a:effectLst/>
                        </a:rPr>
                        <a:t>1</a:t>
                      </a:r>
                      <a:endParaRPr lang="en-US" sz="1400" b="1">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a:effectLst/>
                        </a:rPr>
                        <a:t>2.724</a:t>
                      </a:r>
                      <a:endParaRPr lang="en-US" sz="1400" b="1">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a:effectLst/>
                        </a:rPr>
                        <a:t>54.480</a:t>
                      </a:r>
                      <a:endParaRPr lang="en-US" sz="1400" b="1">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a:effectLst/>
                        </a:rPr>
                        <a:t>54.480</a:t>
                      </a:r>
                      <a:endParaRPr lang="en-US" sz="1400" b="1">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a:effectLst/>
                        </a:rPr>
                        <a:t>2.72</a:t>
                      </a:r>
                      <a:endParaRPr lang="en-US" sz="1400" b="1">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a:effectLst/>
                        </a:rPr>
                        <a:t>54.480</a:t>
                      </a:r>
                      <a:endParaRPr lang="en-US" sz="1400" b="1">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a:effectLst/>
                        </a:rPr>
                        <a:t>54.480</a:t>
                      </a:r>
                      <a:endParaRPr lang="en-US" sz="1400" b="1">
                        <a:effectLst/>
                        <a:latin typeface="Times New Roman"/>
                        <a:ea typeface="SimSun"/>
                        <a:cs typeface="Lotus"/>
                      </a:endParaRPr>
                    </a:p>
                  </a:txBody>
                  <a:tcPr marL="68580" marR="68580" marT="0" marB="0" anchor="ctr"/>
                </a:tc>
              </a:tr>
              <a:tr h="431127">
                <a:tc>
                  <a:txBody>
                    <a:bodyPr/>
                    <a:lstStyle/>
                    <a:p>
                      <a:pPr marL="38100" marR="38100" algn="ctr" rtl="0">
                        <a:spcAft>
                          <a:spcPts val="0"/>
                        </a:spcAft>
                      </a:pPr>
                      <a:r>
                        <a:rPr lang="en-US" sz="1400" b="1">
                          <a:effectLst/>
                        </a:rPr>
                        <a:t>2</a:t>
                      </a:r>
                      <a:endParaRPr lang="en-US" sz="1400" b="1">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a:effectLst/>
                        </a:rPr>
                        <a:t>.674</a:t>
                      </a:r>
                      <a:endParaRPr lang="en-US" sz="1400" b="1">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a:effectLst/>
                        </a:rPr>
                        <a:t>13.487</a:t>
                      </a:r>
                      <a:endParaRPr lang="en-US" sz="1400" b="1">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a:effectLst/>
                        </a:rPr>
                        <a:t>67.967</a:t>
                      </a:r>
                      <a:endParaRPr lang="en-US" sz="1400" b="1">
                        <a:effectLst/>
                        <a:latin typeface="Times New Roman"/>
                        <a:ea typeface="SimSun"/>
                        <a:cs typeface="Lotus"/>
                      </a:endParaRPr>
                    </a:p>
                  </a:txBody>
                  <a:tcPr marL="68580" marR="6858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68580" marR="6858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68580" marR="6858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68580" marR="68580" marT="0" marB="0" anchor="ctr"/>
                </a:tc>
              </a:tr>
              <a:tr h="431127">
                <a:tc>
                  <a:txBody>
                    <a:bodyPr/>
                    <a:lstStyle/>
                    <a:p>
                      <a:pPr marL="38100" marR="38100" algn="ctr" rtl="0">
                        <a:spcAft>
                          <a:spcPts val="0"/>
                        </a:spcAft>
                      </a:pPr>
                      <a:r>
                        <a:rPr lang="en-US" sz="1400" b="1">
                          <a:effectLst/>
                        </a:rPr>
                        <a:t>3</a:t>
                      </a:r>
                      <a:endParaRPr lang="en-US" sz="1400" b="1">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a:effectLst/>
                        </a:rPr>
                        <a:t>.612</a:t>
                      </a:r>
                      <a:endParaRPr lang="en-US" sz="1400" b="1">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a:effectLst/>
                        </a:rPr>
                        <a:t>12.244</a:t>
                      </a:r>
                      <a:endParaRPr lang="en-US" sz="1400" b="1">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a:effectLst/>
                        </a:rPr>
                        <a:t>80.212</a:t>
                      </a:r>
                      <a:endParaRPr lang="en-US" sz="1400" b="1">
                        <a:effectLst/>
                        <a:latin typeface="Times New Roman"/>
                        <a:ea typeface="SimSun"/>
                        <a:cs typeface="Lotus"/>
                      </a:endParaRPr>
                    </a:p>
                  </a:txBody>
                  <a:tcPr marL="68580" marR="6858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68580" marR="6858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68580" marR="6858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68580" marR="68580" marT="0" marB="0" anchor="ctr"/>
                </a:tc>
              </a:tr>
              <a:tr h="431127">
                <a:tc>
                  <a:txBody>
                    <a:bodyPr/>
                    <a:lstStyle/>
                    <a:p>
                      <a:pPr marL="38100" marR="38100" algn="ctr" rtl="0">
                        <a:spcAft>
                          <a:spcPts val="0"/>
                        </a:spcAft>
                      </a:pPr>
                      <a:r>
                        <a:rPr lang="en-US" sz="1400" b="1">
                          <a:effectLst/>
                        </a:rPr>
                        <a:t>4</a:t>
                      </a:r>
                      <a:endParaRPr lang="en-US" sz="1400" b="1">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a:effectLst/>
                        </a:rPr>
                        <a:t>.564</a:t>
                      </a:r>
                      <a:endParaRPr lang="en-US" sz="1400" b="1">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a:effectLst/>
                        </a:rPr>
                        <a:t>11.279</a:t>
                      </a:r>
                      <a:endParaRPr lang="en-US" sz="1400" b="1">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a:effectLst/>
                        </a:rPr>
                        <a:t>91.491</a:t>
                      </a:r>
                      <a:endParaRPr lang="en-US" sz="1400" b="1">
                        <a:effectLst/>
                        <a:latin typeface="Times New Roman"/>
                        <a:ea typeface="SimSun"/>
                        <a:cs typeface="Lotus"/>
                      </a:endParaRPr>
                    </a:p>
                  </a:txBody>
                  <a:tcPr marL="68580" marR="6858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68580" marR="6858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68580" marR="6858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68580" marR="68580" marT="0" marB="0" anchor="ctr"/>
                </a:tc>
              </a:tr>
              <a:tr h="431127">
                <a:tc>
                  <a:txBody>
                    <a:bodyPr/>
                    <a:lstStyle/>
                    <a:p>
                      <a:pPr marL="38100" marR="38100" algn="ctr" rtl="0">
                        <a:spcAft>
                          <a:spcPts val="0"/>
                        </a:spcAft>
                      </a:pPr>
                      <a:r>
                        <a:rPr lang="en-US" sz="1400" b="1">
                          <a:effectLst/>
                        </a:rPr>
                        <a:t>5</a:t>
                      </a:r>
                      <a:endParaRPr lang="en-US" sz="1400" b="1">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a:effectLst/>
                        </a:rPr>
                        <a:t>.425</a:t>
                      </a:r>
                      <a:endParaRPr lang="en-US" sz="1400" b="1">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dirty="0">
                          <a:effectLst/>
                        </a:rPr>
                        <a:t>8.509</a:t>
                      </a:r>
                      <a:endParaRPr lang="en-US" sz="1400" b="1" dirty="0">
                        <a:effectLst/>
                        <a:latin typeface="Times New Roman"/>
                        <a:ea typeface="SimSun"/>
                        <a:cs typeface="Lotus"/>
                      </a:endParaRPr>
                    </a:p>
                  </a:txBody>
                  <a:tcPr marL="68580" marR="68580" marT="0" marB="0" anchor="ctr"/>
                </a:tc>
                <a:tc>
                  <a:txBody>
                    <a:bodyPr/>
                    <a:lstStyle/>
                    <a:p>
                      <a:pPr marL="38100" marR="38100" algn="ctr" rtl="0">
                        <a:spcAft>
                          <a:spcPts val="0"/>
                        </a:spcAft>
                      </a:pPr>
                      <a:r>
                        <a:rPr lang="en-US" sz="1400" b="1">
                          <a:effectLst/>
                        </a:rPr>
                        <a:t>100.000</a:t>
                      </a:r>
                      <a:endParaRPr lang="en-US" sz="1400" b="1">
                        <a:effectLst/>
                        <a:latin typeface="Times New Roman"/>
                        <a:ea typeface="SimSun"/>
                        <a:cs typeface="Lotus"/>
                      </a:endParaRPr>
                    </a:p>
                  </a:txBody>
                  <a:tcPr marL="68580" marR="6858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68580" marR="6858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68580" marR="6858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68580" marR="68580" marT="0" marB="0" anchor="ctr"/>
                </a:tc>
              </a:tr>
              <a:tr h="323344">
                <a:tc gridSpan="7">
                  <a:txBody>
                    <a:bodyPr/>
                    <a:lstStyle/>
                    <a:p>
                      <a:pPr marL="38100" marR="38100" algn="ctr" rtl="0">
                        <a:spcAft>
                          <a:spcPts val="0"/>
                        </a:spcAft>
                      </a:pPr>
                      <a:r>
                        <a:rPr lang="en-US" sz="1400" b="1" dirty="0">
                          <a:effectLst/>
                        </a:rPr>
                        <a:t>Extraction Method: Principal Component Analysis.</a:t>
                      </a:r>
                      <a:endParaRPr lang="en-US" sz="1400" b="1" dirty="0">
                        <a:effectLst/>
                        <a:latin typeface="Times New Roman"/>
                        <a:ea typeface="SimSun"/>
                        <a:cs typeface="Lotus"/>
                      </a:endParaRPr>
                    </a:p>
                  </a:txBody>
                  <a:tcPr marL="68580" marR="6858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bl>
          </a:graphicData>
        </a:graphic>
      </p:graphicFrame>
    </p:spTree>
    <p:extLst>
      <p:ext uri="{BB962C8B-B14F-4D97-AF65-F5344CB8AC3E}">
        <p14:creationId xmlns:p14="http://schemas.microsoft.com/office/powerpoint/2010/main" val="323444107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228600"/>
            <a:ext cx="7239000" cy="5909310"/>
          </a:xfrm>
          <a:prstGeom prst="rect">
            <a:avLst/>
          </a:prstGeom>
        </p:spPr>
        <p:txBody>
          <a:bodyPr wrap="square">
            <a:spAutoFit/>
          </a:bodyPr>
          <a:lstStyle/>
          <a:p>
            <a:pPr marL="457200" indent="-457200" algn="just" rtl="1">
              <a:lnSpc>
                <a:spcPct val="150000"/>
              </a:lnSpc>
              <a:buFont typeface="Wingdings" pitchFamily="2" charset="2"/>
              <a:buChar char="ü"/>
            </a:pPr>
            <a:r>
              <a:rPr lang="fa-IR" sz="2800" dirty="0">
                <a:cs typeface="B Zar" pitchFamily="2" charset="-78"/>
              </a:rPr>
              <a:t>این جدول می‌گوید که چند درصد از تغییرات سازه مورد </a:t>
            </a:r>
            <a:r>
              <a:rPr lang="fa-IR" sz="2800" dirty="0" smtClean="0">
                <a:cs typeface="B Zar" pitchFamily="2" charset="-78"/>
              </a:rPr>
              <a:t>بررسی، </a:t>
            </a:r>
            <a:r>
              <a:rPr lang="fa-IR" sz="2800" dirty="0">
                <a:cs typeface="B Zar" pitchFamily="2" charset="-78"/>
              </a:rPr>
              <a:t>توسط </a:t>
            </a:r>
            <a:r>
              <a:rPr lang="fa-IR" sz="2800" dirty="0" smtClean="0">
                <a:cs typeface="B Zar" pitchFamily="2" charset="-78"/>
              </a:rPr>
              <a:t>پرسش‌ها </a:t>
            </a:r>
            <a:r>
              <a:rPr lang="fa-IR" sz="2800" dirty="0">
                <a:cs typeface="B Zar" pitchFamily="2" charset="-78"/>
              </a:rPr>
              <a:t>قابل تبیین هستند. در صورتی که روایی سازه برقرار باشد، تنها برای یک گروه، مقدار ویژه بالاتر از عدد یک است. همچنان که در </a:t>
            </a:r>
            <a:r>
              <a:rPr lang="ar-SA" sz="2800" dirty="0" smtClean="0">
                <a:cs typeface="B Zar" pitchFamily="2" charset="-78"/>
              </a:rPr>
              <a:t>جدول</a:t>
            </a:r>
            <a:r>
              <a:rPr lang="fa-IR" sz="2800" dirty="0" smtClean="0">
                <a:cs typeface="B Zar" pitchFamily="2" charset="-78"/>
              </a:rPr>
              <a:t> </a:t>
            </a:r>
            <a:r>
              <a:rPr lang="fa-IR" sz="2800" dirty="0">
                <a:cs typeface="B Zar" pitchFamily="2" charset="-78"/>
              </a:rPr>
              <a:t>دیده می‌شود تنها برای یکی از عوامل مقدار ویژه بیشتر از عدد یک </a:t>
            </a:r>
            <a:r>
              <a:rPr lang="fa-IR" sz="2800" dirty="0" smtClean="0">
                <a:cs typeface="B Zar" pitchFamily="2" charset="-78"/>
              </a:rPr>
              <a:t>است (724/2 </a:t>
            </a:r>
            <a:r>
              <a:rPr lang="fa-IR" sz="2800" dirty="0">
                <a:cs typeface="B Zar" pitchFamily="2" charset="-78"/>
              </a:rPr>
              <a:t>در ستون </a:t>
            </a:r>
            <a:r>
              <a:rPr lang="en-US" sz="2800" dirty="0">
                <a:cs typeface="B Zar" pitchFamily="2" charset="-78"/>
              </a:rPr>
              <a:t>Total</a:t>
            </a:r>
            <a:r>
              <a:rPr lang="fa-IR" sz="2800" dirty="0">
                <a:cs typeface="B Zar" pitchFamily="2" charset="-78"/>
              </a:rPr>
              <a:t>). این مقدار برای سایر عوامل کمتر از یک است. وجود چنین حالتی بیانگر تایید روایی سازه است. </a:t>
            </a:r>
            <a:r>
              <a:rPr lang="fa-IR" sz="2800" dirty="0" smtClean="0">
                <a:cs typeface="B Zar" pitchFamily="2" charset="-78"/>
              </a:rPr>
              <a:t>54 </a:t>
            </a:r>
            <a:r>
              <a:rPr lang="fa-IR" sz="2800" dirty="0">
                <a:cs typeface="B Zar" pitchFamily="2" charset="-78"/>
              </a:rPr>
              <a:t>درصد از تغییرات سازه مورد بررسی توسط پنج پرسش طرح شده قابل تبیین است.  </a:t>
            </a:r>
            <a:endParaRPr lang="en-US" sz="2800" dirty="0">
              <a:cs typeface="B Zar" pitchFamily="2" charset="-78"/>
            </a:endParaRPr>
          </a:p>
          <a:p>
            <a:pPr marL="457200" indent="-457200" algn="just" rtl="1">
              <a:lnSpc>
                <a:spcPct val="150000"/>
              </a:lnSpc>
              <a:buFont typeface="Wingdings" pitchFamily="2" charset="2"/>
              <a:buChar char="ü"/>
            </a:pPr>
            <a:endParaRPr lang="en-US" sz="2800" b="1" dirty="0">
              <a:cs typeface="B Zar" pitchFamily="2" charset="-78"/>
            </a:endParaRPr>
          </a:p>
        </p:txBody>
      </p:sp>
    </p:spTree>
    <p:extLst>
      <p:ext uri="{BB962C8B-B14F-4D97-AF65-F5344CB8AC3E}">
        <p14:creationId xmlns:p14="http://schemas.microsoft.com/office/powerpoint/2010/main" val="389202388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228600"/>
            <a:ext cx="7239000" cy="7201972"/>
          </a:xfrm>
          <a:prstGeom prst="rect">
            <a:avLst/>
          </a:prstGeom>
        </p:spPr>
        <p:txBody>
          <a:bodyPr wrap="square">
            <a:spAutoFit/>
          </a:bodyPr>
          <a:lstStyle/>
          <a:p>
            <a:pPr marL="457200" indent="-457200" algn="just" rtl="1">
              <a:lnSpc>
                <a:spcPct val="150000"/>
              </a:lnSpc>
              <a:buFont typeface="Wingdings" pitchFamily="2" charset="2"/>
              <a:buChar char="ü"/>
            </a:pPr>
            <a:r>
              <a:rPr lang="fa-IR" sz="2800" dirty="0" smtClean="0">
                <a:cs typeface="B Zar" pitchFamily="2" charset="-78"/>
              </a:rPr>
              <a:t>در یکی دیگر از خروجی‌های تحلیل عاملی، وجود روایی سازه قابل مشاهده است:</a:t>
            </a:r>
          </a:p>
          <a:p>
            <a:pPr marL="457200" indent="-457200" algn="just" rtl="1">
              <a:lnSpc>
                <a:spcPct val="150000"/>
              </a:lnSpc>
              <a:buFont typeface="Wingdings" pitchFamily="2" charset="2"/>
              <a:buChar char="ü"/>
            </a:pPr>
            <a:endParaRPr lang="fa-IR" sz="2800" dirty="0">
              <a:cs typeface="B Zar" pitchFamily="2" charset="-78"/>
            </a:endParaRPr>
          </a:p>
          <a:p>
            <a:pPr marL="457200" indent="-457200" algn="just" rtl="1">
              <a:lnSpc>
                <a:spcPct val="150000"/>
              </a:lnSpc>
              <a:buFont typeface="Wingdings" pitchFamily="2" charset="2"/>
              <a:buChar char="ü"/>
            </a:pPr>
            <a:endParaRPr lang="fa-IR" sz="2800" dirty="0" smtClean="0">
              <a:cs typeface="B Zar" pitchFamily="2" charset="-78"/>
            </a:endParaRPr>
          </a:p>
          <a:p>
            <a:pPr marL="457200" indent="-457200" algn="just" rtl="1">
              <a:lnSpc>
                <a:spcPct val="150000"/>
              </a:lnSpc>
              <a:buFont typeface="Wingdings" pitchFamily="2" charset="2"/>
              <a:buChar char="ü"/>
            </a:pPr>
            <a:endParaRPr lang="fa-IR" sz="2800" dirty="0">
              <a:cs typeface="B Zar" pitchFamily="2" charset="-78"/>
            </a:endParaRPr>
          </a:p>
          <a:p>
            <a:pPr marL="457200" indent="-457200" algn="just" rtl="1">
              <a:lnSpc>
                <a:spcPct val="150000"/>
              </a:lnSpc>
              <a:buFont typeface="Wingdings" pitchFamily="2" charset="2"/>
              <a:buChar char="ü"/>
            </a:pPr>
            <a:endParaRPr lang="fa-IR" sz="2800" dirty="0" smtClean="0">
              <a:cs typeface="B Zar" pitchFamily="2" charset="-78"/>
            </a:endParaRPr>
          </a:p>
          <a:p>
            <a:pPr marL="457200" indent="-457200" algn="just" rtl="1">
              <a:lnSpc>
                <a:spcPct val="150000"/>
              </a:lnSpc>
              <a:buFont typeface="Wingdings" pitchFamily="2" charset="2"/>
              <a:buChar char="ü"/>
            </a:pPr>
            <a:endParaRPr lang="fa-IR" sz="2800" dirty="0">
              <a:cs typeface="B Zar" pitchFamily="2" charset="-78"/>
            </a:endParaRPr>
          </a:p>
          <a:p>
            <a:pPr marL="457200" indent="-457200" algn="just" rtl="1">
              <a:lnSpc>
                <a:spcPct val="150000"/>
              </a:lnSpc>
              <a:buFont typeface="Wingdings" pitchFamily="2" charset="2"/>
              <a:buChar char="ü"/>
            </a:pPr>
            <a:endParaRPr lang="fa-IR" sz="2800" dirty="0" smtClean="0">
              <a:cs typeface="B Zar" pitchFamily="2" charset="-78"/>
            </a:endParaRPr>
          </a:p>
          <a:p>
            <a:pPr marL="457200" indent="-457200" algn="just" rtl="1">
              <a:lnSpc>
                <a:spcPct val="150000"/>
              </a:lnSpc>
              <a:buFont typeface="Wingdings" pitchFamily="2" charset="2"/>
              <a:buChar char="ü"/>
            </a:pPr>
            <a:endParaRPr lang="fa-IR" sz="2800" dirty="0">
              <a:cs typeface="B Zar" pitchFamily="2" charset="-78"/>
            </a:endParaRPr>
          </a:p>
          <a:p>
            <a:pPr algn="just" rtl="1">
              <a:lnSpc>
                <a:spcPct val="150000"/>
              </a:lnSpc>
            </a:pPr>
            <a:r>
              <a:rPr lang="fa-IR" sz="2800" dirty="0" smtClean="0"/>
              <a:t>                      </a:t>
            </a:r>
            <a:r>
              <a:rPr lang="ar-SA" b="1" dirty="0" smtClean="0">
                <a:cs typeface="B Zar" pitchFamily="2" charset="-78"/>
              </a:rPr>
              <a:t>ماتریس </a:t>
            </a:r>
            <a:r>
              <a:rPr lang="ar-SA" b="1" dirty="0">
                <a:cs typeface="B Zar" pitchFamily="2" charset="-78"/>
              </a:rPr>
              <a:t>اجزاء در روایی سازه</a:t>
            </a:r>
            <a:endParaRPr lang="fa-IR" b="1" dirty="0" smtClean="0">
              <a:cs typeface="B Zar" pitchFamily="2" charset="-78"/>
            </a:endParaRPr>
          </a:p>
          <a:p>
            <a:pPr marL="457200" indent="-457200" algn="just" rtl="1">
              <a:lnSpc>
                <a:spcPct val="150000"/>
              </a:lnSpc>
              <a:buFont typeface="Wingdings" pitchFamily="2" charset="2"/>
              <a:buChar char="ü"/>
            </a:pPr>
            <a:endParaRPr lang="en-US" sz="2800" dirty="0">
              <a:cs typeface="B Zar"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2556609992"/>
              </p:ext>
            </p:extLst>
          </p:nvPr>
        </p:nvGraphicFramePr>
        <p:xfrm>
          <a:off x="1752600" y="1981200"/>
          <a:ext cx="5943604" cy="4114803"/>
        </p:xfrm>
        <a:graphic>
          <a:graphicData uri="http://schemas.openxmlformats.org/drawingml/2006/table">
            <a:tbl>
              <a:tblPr>
                <a:tableStyleId>{5C22544A-7EE6-4342-B048-85BDC9FD1C3A}</a:tableStyleId>
              </a:tblPr>
              <a:tblGrid>
                <a:gridCol w="2971802"/>
                <a:gridCol w="2971802"/>
              </a:tblGrid>
              <a:tr h="374073">
                <a:tc gridSpan="2">
                  <a:txBody>
                    <a:bodyPr/>
                    <a:lstStyle/>
                    <a:p>
                      <a:pPr marL="38100" marR="38100" algn="ctr" rtl="0">
                        <a:spcAft>
                          <a:spcPts val="0"/>
                        </a:spcAft>
                      </a:pPr>
                      <a:r>
                        <a:rPr lang="en-US" sz="1600" b="1" dirty="0">
                          <a:effectLst/>
                        </a:rPr>
                        <a:t>Component </a:t>
                      </a:r>
                      <a:r>
                        <a:rPr lang="en-US" sz="1600" b="1" dirty="0" err="1">
                          <a:effectLst/>
                        </a:rPr>
                        <a:t>Matrix</a:t>
                      </a:r>
                      <a:r>
                        <a:rPr lang="en-US" sz="1600" b="1" baseline="30000" dirty="0" err="1">
                          <a:effectLst/>
                        </a:rPr>
                        <a:t>a</a:t>
                      </a:r>
                      <a:endParaRPr lang="en-US" sz="1600" b="1" dirty="0">
                        <a:effectLst/>
                        <a:latin typeface="Times New Roman"/>
                        <a:ea typeface="SimSun"/>
                        <a:cs typeface="Lotus"/>
                      </a:endParaRPr>
                    </a:p>
                  </a:txBody>
                  <a:tcPr marL="0" marR="0" marT="0" marB="0"/>
                </a:tc>
                <a:tc hMerge="1">
                  <a:txBody>
                    <a:bodyPr/>
                    <a:lstStyle/>
                    <a:p>
                      <a:endParaRPr lang="en-US"/>
                    </a:p>
                  </a:txBody>
                  <a:tcPr/>
                </a:tc>
              </a:tr>
              <a:tr h="374073">
                <a:tc rowSpan="2">
                  <a:txBody>
                    <a:bodyPr/>
                    <a:lstStyle/>
                    <a:p>
                      <a:pPr marL="38100" marR="38100" algn="l" rtl="0">
                        <a:spcAft>
                          <a:spcPts val="0"/>
                        </a:spcAft>
                      </a:pPr>
                      <a:r>
                        <a:rPr lang="en-US" sz="1600" b="1">
                          <a:effectLst/>
                        </a:rPr>
                        <a:t> </a:t>
                      </a:r>
                      <a:endParaRPr lang="en-US" sz="1600" b="1">
                        <a:effectLst/>
                        <a:latin typeface="Times New Roman"/>
                        <a:ea typeface="SimSun"/>
                        <a:cs typeface="Lotus"/>
                      </a:endParaRPr>
                    </a:p>
                  </a:txBody>
                  <a:tcPr marL="0" marR="0" marT="0" marB="0"/>
                </a:tc>
                <a:tc>
                  <a:txBody>
                    <a:bodyPr/>
                    <a:lstStyle/>
                    <a:p>
                      <a:pPr marL="38100" marR="38100" algn="ctr" rtl="0">
                        <a:spcAft>
                          <a:spcPts val="0"/>
                        </a:spcAft>
                      </a:pPr>
                      <a:r>
                        <a:rPr lang="en-US" sz="1600" b="1" dirty="0">
                          <a:effectLst/>
                        </a:rPr>
                        <a:t>Component</a:t>
                      </a:r>
                      <a:endParaRPr lang="en-US" sz="1600" b="1" dirty="0">
                        <a:effectLst/>
                        <a:latin typeface="Times New Roman"/>
                        <a:ea typeface="SimSun"/>
                        <a:cs typeface="Lotus"/>
                      </a:endParaRPr>
                    </a:p>
                  </a:txBody>
                  <a:tcPr marL="0" marR="0" marT="0" marB="0"/>
                </a:tc>
              </a:tr>
              <a:tr h="374073">
                <a:tc vMerge="1">
                  <a:txBody>
                    <a:bodyPr/>
                    <a:lstStyle/>
                    <a:p>
                      <a:endParaRPr lang="en-US"/>
                    </a:p>
                  </a:txBody>
                  <a:tcPr/>
                </a:tc>
                <a:tc>
                  <a:txBody>
                    <a:bodyPr/>
                    <a:lstStyle/>
                    <a:p>
                      <a:pPr marL="38100" marR="38100" algn="ctr" rtl="0">
                        <a:spcAft>
                          <a:spcPts val="0"/>
                        </a:spcAft>
                      </a:pPr>
                      <a:r>
                        <a:rPr lang="en-US" sz="1600" b="1">
                          <a:effectLst/>
                        </a:rPr>
                        <a:t>1</a:t>
                      </a:r>
                      <a:endParaRPr lang="en-US" sz="1600" b="1">
                        <a:effectLst/>
                        <a:latin typeface="Times New Roman"/>
                        <a:ea typeface="SimSun"/>
                        <a:cs typeface="Lotus"/>
                      </a:endParaRPr>
                    </a:p>
                  </a:txBody>
                  <a:tcPr marL="0" marR="0" marT="0" marB="0"/>
                </a:tc>
              </a:tr>
              <a:tr h="374073">
                <a:tc>
                  <a:txBody>
                    <a:bodyPr/>
                    <a:lstStyle/>
                    <a:p>
                      <a:pPr marL="38100" marR="38100" algn="ctr" rtl="0">
                        <a:spcAft>
                          <a:spcPts val="0"/>
                        </a:spcAft>
                      </a:pPr>
                      <a:r>
                        <a:rPr lang="en-US" sz="1600" b="1">
                          <a:effectLst/>
                        </a:rPr>
                        <a:t>Q1</a:t>
                      </a:r>
                      <a:endParaRPr lang="en-US" sz="1600" b="1">
                        <a:effectLst/>
                        <a:latin typeface="Times New Roman"/>
                        <a:ea typeface="SimSun"/>
                        <a:cs typeface="Lotus"/>
                      </a:endParaRPr>
                    </a:p>
                  </a:txBody>
                  <a:tcPr marL="0" marR="0" marT="0" marB="0" anchor="ctr"/>
                </a:tc>
                <a:tc>
                  <a:txBody>
                    <a:bodyPr/>
                    <a:lstStyle/>
                    <a:p>
                      <a:pPr marL="38100" marR="38100" algn="ctr" rtl="0">
                        <a:spcAft>
                          <a:spcPts val="0"/>
                        </a:spcAft>
                      </a:pPr>
                      <a:r>
                        <a:rPr lang="en-US" sz="1600" b="1">
                          <a:effectLst/>
                        </a:rPr>
                        <a:t>.740</a:t>
                      </a:r>
                      <a:endParaRPr lang="en-US" sz="1600" b="1">
                        <a:effectLst/>
                        <a:latin typeface="Times New Roman"/>
                        <a:ea typeface="SimSun"/>
                        <a:cs typeface="Lotus"/>
                      </a:endParaRPr>
                    </a:p>
                  </a:txBody>
                  <a:tcPr marL="0" marR="0" marT="0" marB="0" anchor="ctr"/>
                </a:tc>
              </a:tr>
              <a:tr h="374073">
                <a:tc>
                  <a:txBody>
                    <a:bodyPr/>
                    <a:lstStyle/>
                    <a:p>
                      <a:pPr marL="38100" marR="38100" algn="ctr" rtl="0">
                        <a:spcAft>
                          <a:spcPts val="0"/>
                        </a:spcAft>
                      </a:pPr>
                      <a:r>
                        <a:rPr lang="en-US" sz="1600" b="1">
                          <a:effectLst/>
                        </a:rPr>
                        <a:t>Q2</a:t>
                      </a:r>
                      <a:endParaRPr lang="en-US" sz="1600" b="1">
                        <a:effectLst/>
                        <a:latin typeface="Times New Roman"/>
                        <a:ea typeface="SimSun"/>
                        <a:cs typeface="Lotus"/>
                      </a:endParaRPr>
                    </a:p>
                  </a:txBody>
                  <a:tcPr marL="0" marR="0" marT="0" marB="0" anchor="ctr"/>
                </a:tc>
                <a:tc>
                  <a:txBody>
                    <a:bodyPr/>
                    <a:lstStyle/>
                    <a:p>
                      <a:pPr marL="38100" marR="38100" algn="ctr" rtl="0">
                        <a:spcAft>
                          <a:spcPts val="0"/>
                        </a:spcAft>
                      </a:pPr>
                      <a:r>
                        <a:rPr lang="en-US" sz="1600" b="1">
                          <a:effectLst/>
                        </a:rPr>
                        <a:t>.684</a:t>
                      </a:r>
                      <a:endParaRPr lang="en-US" sz="1600" b="1">
                        <a:effectLst/>
                        <a:latin typeface="Times New Roman"/>
                        <a:ea typeface="SimSun"/>
                        <a:cs typeface="Lotus"/>
                      </a:endParaRPr>
                    </a:p>
                  </a:txBody>
                  <a:tcPr marL="0" marR="0" marT="0" marB="0" anchor="ctr"/>
                </a:tc>
              </a:tr>
              <a:tr h="374073">
                <a:tc>
                  <a:txBody>
                    <a:bodyPr/>
                    <a:lstStyle/>
                    <a:p>
                      <a:pPr marL="38100" marR="38100" algn="ctr" rtl="0">
                        <a:spcAft>
                          <a:spcPts val="0"/>
                        </a:spcAft>
                      </a:pPr>
                      <a:r>
                        <a:rPr lang="en-US" sz="1600" b="1">
                          <a:effectLst/>
                        </a:rPr>
                        <a:t>Q3</a:t>
                      </a:r>
                      <a:endParaRPr lang="en-US" sz="1600" b="1">
                        <a:effectLst/>
                        <a:latin typeface="Times New Roman"/>
                        <a:ea typeface="SimSun"/>
                        <a:cs typeface="Lotus"/>
                      </a:endParaRPr>
                    </a:p>
                  </a:txBody>
                  <a:tcPr marL="0" marR="0" marT="0" marB="0" anchor="ctr"/>
                </a:tc>
                <a:tc>
                  <a:txBody>
                    <a:bodyPr/>
                    <a:lstStyle/>
                    <a:p>
                      <a:pPr marL="38100" marR="38100" algn="ctr" rtl="0">
                        <a:spcAft>
                          <a:spcPts val="0"/>
                        </a:spcAft>
                      </a:pPr>
                      <a:r>
                        <a:rPr lang="en-US" sz="1600" b="1">
                          <a:effectLst/>
                        </a:rPr>
                        <a:t>.738</a:t>
                      </a:r>
                      <a:endParaRPr lang="en-US" sz="1600" b="1">
                        <a:effectLst/>
                        <a:latin typeface="Times New Roman"/>
                        <a:ea typeface="SimSun"/>
                        <a:cs typeface="Lotus"/>
                      </a:endParaRPr>
                    </a:p>
                  </a:txBody>
                  <a:tcPr marL="0" marR="0" marT="0" marB="0" anchor="ctr"/>
                </a:tc>
              </a:tr>
              <a:tr h="374073">
                <a:tc>
                  <a:txBody>
                    <a:bodyPr/>
                    <a:lstStyle/>
                    <a:p>
                      <a:pPr marL="38100" marR="38100" algn="ctr" rtl="0">
                        <a:spcAft>
                          <a:spcPts val="0"/>
                        </a:spcAft>
                      </a:pPr>
                      <a:r>
                        <a:rPr lang="en-US" sz="1600" b="1">
                          <a:effectLst/>
                        </a:rPr>
                        <a:t>Q4</a:t>
                      </a:r>
                      <a:endParaRPr lang="en-US" sz="1600" b="1">
                        <a:effectLst/>
                        <a:latin typeface="Times New Roman"/>
                        <a:ea typeface="SimSun"/>
                        <a:cs typeface="Lotus"/>
                      </a:endParaRPr>
                    </a:p>
                  </a:txBody>
                  <a:tcPr marL="0" marR="0" marT="0" marB="0" anchor="ctr"/>
                </a:tc>
                <a:tc>
                  <a:txBody>
                    <a:bodyPr/>
                    <a:lstStyle/>
                    <a:p>
                      <a:pPr marL="38100" marR="38100" algn="ctr" rtl="0">
                        <a:spcAft>
                          <a:spcPts val="0"/>
                        </a:spcAft>
                      </a:pPr>
                      <a:r>
                        <a:rPr lang="en-US" sz="1600" b="1">
                          <a:effectLst/>
                        </a:rPr>
                        <a:t>.750</a:t>
                      </a:r>
                      <a:endParaRPr lang="en-US" sz="1600" b="1">
                        <a:effectLst/>
                        <a:latin typeface="Times New Roman"/>
                        <a:ea typeface="SimSun"/>
                        <a:cs typeface="Lotus"/>
                      </a:endParaRPr>
                    </a:p>
                  </a:txBody>
                  <a:tcPr marL="0" marR="0" marT="0" marB="0" anchor="ctr"/>
                </a:tc>
              </a:tr>
              <a:tr h="374073">
                <a:tc>
                  <a:txBody>
                    <a:bodyPr/>
                    <a:lstStyle/>
                    <a:p>
                      <a:pPr marL="38100" marR="38100" algn="ctr" rtl="0">
                        <a:spcAft>
                          <a:spcPts val="0"/>
                        </a:spcAft>
                      </a:pPr>
                      <a:r>
                        <a:rPr lang="en-US" sz="1600" b="1" dirty="0">
                          <a:effectLst/>
                        </a:rPr>
                        <a:t>Q5</a:t>
                      </a:r>
                      <a:endParaRPr lang="en-US" sz="1600" b="1" dirty="0">
                        <a:effectLst/>
                        <a:latin typeface="Times New Roman"/>
                        <a:ea typeface="SimSun"/>
                        <a:cs typeface="Lotus"/>
                      </a:endParaRPr>
                    </a:p>
                  </a:txBody>
                  <a:tcPr marL="0" marR="0" marT="0" marB="0" anchor="ctr"/>
                </a:tc>
                <a:tc>
                  <a:txBody>
                    <a:bodyPr/>
                    <a:lstStyle/>
                    <a:p>
                      <a:pPr marL="38100" marR="38100" algn="ctr" rtl="0">
                        <a:spcAft>
                          <a:spcPts val="0"/>
                        </a:spcAft>
                      </a:pPr>
                      <a:r>
                        <a:rPr lang="en-US" sz="1600" b="1">
                          <a:effectLst/>
                        </a:rPr>
                        <a:t>.776</a:t>
                      </a:r>
                      <a:endParaRPr lang="en-US" sz="1600" b="1">
                        <a:effectLst/>
                        <a:latin typeface="Times New Roman"/>
                        <a:ea typeface="SimSun"/>
                        <a:cs typeface="Lotus"/>
                      </a:endParaRPr>
                    </a:p>
                  </a:txBody>
                  <a:tcPr marL="0" marR="0" marT="0" marB="0" anchor="ctr"/>
                </a:tc>
              </a:tr>
              <a:tr h="748146">
                <a:tc gridSpan="2">
                  <a:txBody>
                    <a:bodyPr/>
                    <a:lstStyle/>
                    <a:p>
                      <a:pPr marL="38100" marR="38100" algn="l" rtl="0">
                        <a:spcAft>
                          <a:spcPts val="0"/>
                        </a:spcAft>
                      </a:pPr>
                      <a:r>
                        <a:rPr lang="en-US" sz="1600" b="1" dirty="0">
                          <a:effectLst/>
                        </a:rPr>
                        <a:t>Extraction Method: Principal Component Analysis.</a:t>
                      </a:r>
                      <a:endParaRPr lang="en-US" sz="1600" b="1" dirty="0">
                        <a:effectLst/>
                        <a:latin typeface="Times New Roman"/>
                        <a:ea typeface="SimSun"/>
                        <a:cs typeface="Lotus"/>
                      </a:endParaRPr>
                    </a:p>
                  </a:txBody>
                  <a:tcPr marL="0" marR="0" marT="0" marB="0" anchor="ctr"/>
                </a:tc>
                <a:tc hMerge="1">
                  <a:txBody>
                    <a:bodyPr/>
                    <a:lstStyle/>
                    <a:p>
                      <a:endParaRPr lang="en-US"/>
                    </a:p>
                  </a:txBody>
                  <a:tcPr/>
                </a:tc>
              </a:tr>
              <a:tr h="374073">
                <a:tc gridSpan="2">
                  <a:txBody>
                    <a:bodyPr/>
                    <a:lstStyle/>
                    <a:p>
                      <a:pPr marL="38100" marR="38100" algn="l" rtl="0">
                        <a:spcAft>
                          <a:spcPts val="0"/>
                        </a:spcAft>
                      </a:pPr>
                      <a:r>
                        <a:rPr lang="en-US" sz="1600" b="1" dirty="0">
                          <a:effectLst/>
                        </a:rPr>
                        <a:t>a. 1 components extracted.</a:t>
                      </a:r>
                      <a:endParaRPr lang="en-US" sz="1600" b="1" dirty="0">
                        <a:effectLst/>
                        <a:latin typeface="Times New Roman"/>
                        <a:ea typeface="SimSun"/>
                        <a:cs typeface="Lotus"/>
                      </a:endParaRPr>
                    </a:p>
                  </a:txBody>
                  <a:tcPr marL="0" marR="0" marT="0" marB="0"/>
                </a:tc>
                <a:tc hMerge="1">
                  <a:txBody>
                    <a:bodyPr/>
                    <a:lstStyle/>
                    <a:p>
                      <a:endParaRPr lang="en-US"/>
                    </a:p>
                  </a:txBody>
                  <a:tcPr/>
                </a:tc>
              </a:tr>
            </a:tbl>
          </a:graphicData>
        </a:graphic>
      </p:graphicFrame>
    </p:spTree>
    <p:extLst>
      <p:ext uri="{BB962C8B-B14F-4D97-AF65-F5344CB8AC3E}">
        <p14:creationId xmlns:p14="http://schemas.microsoft.com/office/powerpoint/2010/main" val="10410813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228600"/>
            <a:ext cx="7239000" cy="5209118"/>
          </a:xfrm>
          <a:prstGeom prst="rect">
            <a:avLst/>
          </a:prstGeom>
        </p:spPr>
        <p:txBody>
          <a:bodyPr wrap="square">
            <a:spAutoFit/>
          </a:bodyPr>
          <a:lstStyle/>
          <a:p>
            <a:pPr marL="457200" indent="-457200" algn="just" rtl="1">
              <a:lnSpc>
                <a:spcPct val="150000"/>
              </a:lnSpc>
              <a:buFont typeface="Wingdings" pitchFamily="2" charset="2"/>
              <a:buChar char="ü"/>
            </a:pPr>
            <a:r>
              <a:rPr lang="fa-IR" sz="2800" dirty="0" smtClean="0">
                <a:cs typeface="B Zar" pitchFamily="2" charset="-78"/>
              </a:rPr>
              <a:t>این </a:t>
            </a:r>
            <a:r>
              <a:rPr lang="fa-IR" sz="2800" dirty="0">
                <a:cs typeface="B Zar" pitchFamily="2" charset="-78"/>
              </a:rPr>
              <a:t>جدول نشانگر تعلق هر پرسش به سازه مورد بررسی است و هم اهمیت هر یک از پرسش‌ها در ساخت سازه را نشان می‌دهد. به صورت ساده می‌توان گفت که اگر این جدول به صورت تک‌ستونی نمایش داده شده باشد و در آن تنها یک عامل (</a:t>
            </a:r>
            <a:r>
              <a:rPr lang="en-US" sz="2800" dirty="0">
                <a:cs typeface="B Zar" pitchFamily="2" charset="-78"/>
              </a:rPr>
              <a:t>Component</a:t>
            </a:r>
            <a:r>
              <a:rPr lang="fa-IR" sz="2800" dirty="0">
                <a:cs typeface="B Zar" pitchFamily="2" charset="-78"/>
              </a:rPr>
              <a:t>) شناسایی شده باشد، روایی سازه مورد تایید قرار می‌گیرد و در صورتی که در این جدول اطلاعات بیش از یک عامل (</a:t>
            </a:r>
            <a:r>
              <a:rPr lang="en-US" sz="2800" dirty="0">
                <a:cs typeface="B Zar" pitchFamily="2" charset="-78"/>
              </a:rPr>
              <a:t>component</a:t>
            </a:r>
            <a:r>
              <a:rPr lang="fa-IR" sz="2800" dirty="0">
                <a:cs typeface="B Zar" pitchFamily="2" charset="-78"/>
              </a:rPr>
              <a:t>) محاسبه شده باشد، پرسش‌های طرح شده برای متغیر فاقد روایی سازه می‌باشند. </a:t>
            </a:r>
            <a:endParaRPr lang="en-US" sz="2800" dirty="0">
              <a:cs typeface="B Zar" pitchFamily="2" charset="-78"/>
            </a:endParaRPr>
          </a:p>
        </p:txBody>
      </p:sp>
    </p:spTree>
    <p:extLst>
      <p:ext uri="{BB962C8B-B14F-4D97-AF65-F5344CB8AC3E}">
        <p14:creationId xmlns:p14="http://schemas.microsoft.com/office/powerpoint/2010/main" val="366977676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228600"/>
            <a:ext cx="7239000" cy="2862322"/>
          </a:xfrm>
          <a:prstGeom prst="rect">
            <a:avLst/>
          </a:prstGeom>
        </p:spPr>
        <p:txBody>
          <a:bodyPr wrap="square">
            <a:spAutoFit/>
          </a:bodyPr>
          <a:lstStyle/>
          <a:p>
            <a:pPr algn="just" rtl="1">
              <a:lnSpc>
                <a:spcPct val="150000"/>
              </a:lnSpc>
            </a:pPr>
            <a:r>
              <a:rPr lang="fa-IR" sz="2400" b="1" dirty="0" smtClean="0">
                <a:solidFill>
                  <a:schemeClr val="accent6"/>
                </a:solidFill>
                <a:cs typeface="B Zar" pitchFamily="2" charset="-78"/>
              </a:rPr>
              <a:t>سوال اول : </a:t>
            </a:r>
            <a:r>
              <a:rPr lang="fa-IR" sz="2400" dirty="0" smtClean="0">
                <a:cs typeface="B Zar" pitchFamily="2" charset="-78"/>
              </a:rPr>
              <a:t>در </a:t>
            </a:r>
            <a:r>
              <a:rPr lang="fa-IR" sz="2400" dirty="0">
                <a:cs typeface="B Zar" pitchFamily="2" charset="-78"/>
              </a:rPr>
              <a:t>صورتی که سازه و یا متغیر مورد بررسی دارای روایی سازه </a:t>
            </a:r>
            <a:r>
              <a:rPr lang="fa-IR" sz="2400" u="sng" dirty="0">
                <a:cs typeface="B Zar" pitchFamily="2" charset="-78"/>
              </a:rPr>
              <a:t>نباشد</a:t>
            </a:r>
            <a:r>
              <a:rPr lang="fa-IR" sz="2400" dirty="0">
                <a:cs typeface="B Zar" pitchFamily="2" charset="-78"/>
              </a:rPr>
              <a:t> در خروجی‌های نرم‌افزار </a:t>
            </a:r>
            <a:r>
              <a:rPr lang="en-US" dirty="0">
                <a:cs typeface="B Zar" pitchFamily="2" charset="-78"/>
              </a:rPr>
              <a:t>SPSS</a:t>
            </a:r>
            <a:r>
              <a:rPr lang="fa-IR" sz="2400" dirty="0">
                <a:cs typeface="B Zar" pitchFamily="2" charset="-78"/>
              </a:rPr>
              <a:t> چه علامت‌هایی دیده می‌شود</a:t>
            </a:r>
            <a:r>
              <a:rPr lang="fa-IR" sz="2400" dirty="0" smtClean="0">
                <a:cs typeface="B Zar" pitchFamily="2" charset="-78"/>
              </a:rPr>
              <a:t>؟</a:t>
            </a:r>
          </a:p>
          <a:p>
            <a:pPr algn="just" rtl="1">
              <a:lnSpc>
                <a:spcPct val="150000"/>
              </a:lnSpc>
            </a:pPr>
            <a:r>
              <a:rPr lang="fa-IR" sz="2400" b="1" dirty="0" smtClean="0">
                <a:solidFill>
                  <a:schemeClr val="accent6"/>
                </a:solidFill>
                <a:cs typeface="B Zar" pitchFamily="2" charset="-78"/>
              </a:rPr>
              <a:t>جواب : </a:t>
            </a:r>
            <a:r>
              <a:rPr lang="fa-IR" sz="2400" dirty="0" smtClean="0">
                <a:cs typeface="B Zar" pitchFamily="2" charset="-78"/>
              </a:rPr>
              <a:t>یکی </a:t>
            </a:r>
            <a:r>
              <a:rPr lang="fa-IR" sz="2400" dirty="0">
                <a:cs typeface="B Zar" pitchFamily="2" charset="-78"/>
              </a:rPr>
              <a:t>از نشانه‌هایی که نشان می‌دهد متغیر مورد بررسی دارای روایی سازه نمی‌باشد در کل واریانس تبیین شده دیده </a:t>
            </a:r>
            <a:r>
              <a:rPr lang="fa-IR" sz="2400" dirty="0" smtClean="0">
                <a:cs typeface="B Zar" pitchFamily="2" charset="-78"/>
              </a:rPr>
              <a:t>می‌شود.</a:t>
            </a:r>
          </a:p>
          <a:p>
            <a:pPr algn="just" rtl="1">
              <a:lnSpc>
                <a:spcPct val="150000"/>
              </a:lnSpc>
            </a:pPr>
            <a:endParaRPr lang="en-US" sz="2400" b="1" dirty="0">
              <a:cs typeface="B Zar"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78022297"/>
              </p:ext>
            </p:extLst>
          </p:nvPr>
        </p:nvGraphicFramePr>
        <p:xfrm>
          <a:off x="304798" y="2971800"/>
          <a:ext cx="8458203" cy="3509527"/>
        </p:xfrm>
        <a:graphic>
          <a:graphicData uri="http://schemas.openxmlformats.org/drawingml/2006/table">
            <a:tbl>
              <a:tblPr>
                <a:tableStyleId>{5C22544A-7EE6-4342-B048-85BDC9FD1C3A}</a:tableStyleId>
              </a:tblPr>
              <a:tblGrid>
                <a:gridCol w="743685"/>
                <a:gridCol w="1189063"/>
                <a:gridCol w="1423746"/>
                <a:gridCol w="1423746"/>
                <a:gridCol w="1123350"/>
                <a:gridCol w="1251646"/>
                <a:gridCol w="1251646"/>
                <a:gridCol w="51321"/>
              </a:tblGrid>
              <a:tr h="209034">
                <a:tc rowSpan="3">
                  <a:txBody>
                    <a:bodyPr/>
                    <a:lstStyle/>
                    <a:p>
                      <a:pPr marL="71755" marR="38100" algn="ctr" rtl="0">
                        <a:spcAft>
                          <a:spcPts val="0"/>
                        </a:spcAft>
                      </a:pPr>
                      <a:r>
                        <a:rPr lang="en-US" sz="1400" b="1">
                          <a:effectLst/>
                        </a:rPr>
                        <a:t>Component</a:t>
                      </a:r>
                      <a:endParaRPr lang="en-US" sz="1400" b="1">
                        <a:effectLst/>
                        <a:latin typeface="Times New Roman"/>
                        <a:ea typeface="SimSun"/>
                        <a:cs typeface="Lotus"/>
                      </a:endParaRPr>
                    </a:p>
                  </a:txBody>
                  <a:tcPr marL="0" marR="0" marT="0" marB="0" vert="vert" anchor="ctr"/>
                </a:tc>
                <a:tc gridSpan="7">
                  <a:txBody>
                    <a:bodyPr/>
                    <a:lstStyle/>
                    <a:p>
                      <a:pPr marR="38100" algn="ctr" rtl="0">
                        <a:spcAft>
                          <a:spcPts val="0"/>
                        </a:spcAft>
                      </a:pPr>
                      <a:r>
                        <a:rPr lang="en-US" sz="1400" b="1">
                          <a:effectLst/>
                        </a:rPr>
                        <a:t>Total Variance Explained</a:t>
                      </a:r>
                      <a:endParaRPr lang="en-US" sz="1400" b="1">
                        <a:effectLst/>
                        <a:latin typeface="Times New Roman"/>
                        <a:ea typeface="SimSun"/>
                        <a:cs typeface="Lotus"/>
                      </a:endParaRPr>
                    </a:p>
                  </a:txBody>
                  <a:tcPr marL="0" marR="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418069">
                <a:tc vMerge="1">
                  <a:txBody>
                    <a:bodyPr/>
                    <a:lstStyle/>
                    <a:p>
                      <a:endParaRPr lang="en-US"/>
                    </a:p>
                  </a:txBody>
                  <a:tcPr/>
                </a:tc>
                <a:tc gridSpan="3">
                  <a:txBody>
                    <a:bodyPr/>
                    <a:lstStyle/>
                    <a:p>
                      <a:pPr marL="38100" marR="38100" algn="ctr" rtl="0">
                        <a:spcAft>
                          <a:spcPts val="0"/>
                        </a:spcAft>
                      </a:pPr>
                      <a:r>
                        <a:rPr lang="en-US" sz="1400" b="1">
                          <a:effectLst/>
                        </a:rPr>
                        <a:t>Initial Eigenvalues</a:t>
                      </a:r>
                      <a:endParaRPr lang="en-US" sz="1400" b="1">
                        <a:effectLst/>
                        <a:latin typeface="Times New Roman"/>
                        <a:ea typeface="SimSun"/>
                        <a:cs typeface="Lotus"/>
                      </a:endParaRPr>
                    </a:p>
                  </a:txBody>
                  <a:tcPr marL="0" marR="0" marT="0" marB="0" anchor="ctr"/>
                </a:tc>
                <a:tc hMerge="1">
                  <a:txBody>
                    <a:bodyPr/>
                    <a:lstStyle/>
                    <a:p>
                      <a:endParaRPr lang="en-US"/>
                    </a:p>
                  </a:txBody>
                  <a:tcPr/>
                </a:tc>
                <a:tc hMerge="1">
                  <a:txBody>
                    <a:bodyPr/>
                    <a:lstStyle/>
                    <a:p>
                      <a:endParaRPr lang="en-US"/>
                    </a:p>
                  </a:txBody>
                  <a:tcPr/>
                </a:tc>
                <a:tc gridSpan="3">
                  <a:txBody>
                    <a:bodyPr/>
                    <a:lstStyle/>
                    <a:p>
                      <a:pPr marL="38100" marR="38100" algn="ctr" rtl="0">
                        <a:spcAft>
                          <a:spcPts val="0"/>
                        </a:spcAft>
                      </a:pPr>
                      <a:r>
                        <a:rPr lang="en-US" sz="1400" b="1">
                          <a:effectLst/>
                        </a:rPr>
                        <a:t>Extraction Sums of Squared Loadings</a:t>
                      </a:r>
                      <a:endParaRPr lang="en-US" sz="1400" b="1">
                        <a:effectLst/>
                        <a:latin typeface="Times New Roman"/>
                        <a:ea typeface="SimSun"/>
                        <a:cs typeface="Lotus"/>
                      </a:endParaRPr>
                    </a:p>
                  </a:txBody>
                  <a:tcPr marL="0" marR="0" marT="0" marB="0" anchor="ctr"/>
                </a:tc>
                <a:tc hMerge="1">
                  <a:txBody>
                    <a:bodyPr/>
                    <a:lstStyle/>
                    <a:p>
                      <a:endParaRPr lang="en-US"/>
                    </a:p>
                  </a:txBody>
                  <a:tcPr/>
                </a:tc>
                <a:tc hMerge="1">
                  <a:txBody>
                    <a:bodyPr/>
                    <a:lstStyle/>
                    <a:p>
                      <a:endParaRPr lang="en-US"/>
                    </a:p>
                  </a:txBody>
                  <a:tcPr/>
                </a:tc>
                <a:tc>
                  <a:txBody>
                    <a:bodyPr/>
                    <a:lstStyle/>
                    <a:p>
                      <a:pPr algn="justLow" rtl="1">
                        <a:spcAft>
                          <a:spcPts val="0"/>
                        </a:spcAft>
                      </a:pPr>
                      <a:r>
                        <a:rPr lang="en-US" sz="1400" b="1">
                          <a:effectLst/>
                        </a:rPr>
                        <a:t> </a:t>
                      </a:r>
                      <a:endParaRPr lang="en-US" sz="1400" b="1">
                        <a:effectLst/>
                        <a:latin typeface="Times New Roman"/>
                        <a:ea typeface="SimSun"/>
                        <a:cs typeface="Lotus"/>
                      </a:endParaRPr>
                    </a:p>
                  </a:txBody>
                  <a:tcPr marL="0" marR="0" marT="0" marB="0" anchor="ctr"/>
                </a:tc>
              </a:tr>
              <a:tr h="648394">
                <a:tc vMerge="1">
                  <a:txBody>
                    <a:bodyPr/>
                    <a:lstStyle/>
                    <a:p>
                      <a:endParaRPr lang="en-US"/>
                    </a:p>
                  </a:txBody>
                  <a:tcPr/>
                </a:tc>
                <a:tc>
                  <a:txBody>
                    <a:bodyPr/>
                    <a:lstStyle/>
                    <a:p>
                      <a:pPr marL="38100" marR="38100" algn="ctr" rtl="0">
                        <a:spcAft>
                          <a:spcPts val="0"/>
                        </a:spcAft>
                      </a:pPr>
                      <a:r>
                        <a:rPr lang="en-US" sz="1400" b="1">
                          <a:effectLst/>
                        </a:rPr>
                        <a:t>Total</a:t>
                      </a:r>
                      <a:endParaRPr lang="en-US" sz="1400" b="1">
                        <a:effectLst/>
                        <a:latin typeface="Times New Roman"/>
                        <a:ea typeface="SimSun"/>
                        <a:cs typeface="Lotus"/>
                      </a:endParaRPr>
                    </a:p>
                  </a:txBody>
                  <a:tcPr marL="0" marR="0" marT="0" marB="0" vert="vert" anchor="ctr"/>
                </a:tc>
                <a:tc>
                  <a:txBody>
                    <a:bodyPr/>
                    <a:lstStyle/>
                    <a:p>
                      <a:pPr marL="38100" marR="38100" algn="ctr" rtl="0">
                        <a:spcAft>
                          <a:spcPts val="0"/>
                        </a:spcAft>
                      </a:pPr>
                      <a:r>
                        <a:rPr lang="en-US" sz="1400" b="1">
                          <a:effectLst/>
                        </a:rPr>
                        <a:t>% of Variance</a:t>
                      </a:r>
                      <a:endParaRPr lang="en-US" sz="1400" b="1">
                        <a:effectLst/>
                        <a:latin typeface="Times New Roman"/>
                        <a:ea typeface="SimSun"/>
                        <a:cs typeface="Lotus"/>
                      </a:endParaRPr>
                    </a:p>
                  </a:txBody>
                  <a:tcPr marL="0" marR="0" marT="0" marB="0" anchor="ctr"/>
                </a:tc>
                <a:tc>
                  <a:txBody>
                    <a:bodyPr/>
                    <a:lstStyle/>
                    <a:p>
                      <a:pPr marL="38100" marR="38100" algn="ctr" rtl="0">
                        <a:spcAft>
                          <a:spcPts val="0"/>
                        </a:spcAft>
                      </a:pPr>
                      <a:r>
                        <a:rPr lang="en-US" sz="1400" b="1">
                          <a:effectLst/>
                        </a:rPr>
                        <a:t>Cumulative %</a:t>
                      </a:r>
                      <a:endParaRPr lang="en-US" sz="1400" b="1">
                        <a:effectLst/>
                        <a:latin typeface="Times New Roman"/>
                        <a:ea typeface="SimSun"/>
                        <a:cs typeface="Lotus"/>
                      </a:endParaRPr>
                    </a:p>
                  </a:txBody>
                  <a:tcPr marL="0" marR="0" marT="0" marB="0" anchor="ctr"/>
                </a:tc>
                <a:tc>
                  <a:txBody>
                    <a:bodyPr/>
                    <a:lstStyle/>
                    <a:p>
                      <a:pPr marL="38100" marR="38100" algn="ctr" rtl="0">
                        <a:spcAft>
                          <a:spcPts val="0"/>
                        </a:spcAft>
                      </a:pPr>
                      <a:r>
                        <a:rPr lang="en-US" sz="1400" b="1">
                          <a:effectLst/>
                        </a:rPr>
                        <a:t>Total</a:t>
                      </a:r>
                      <a:endParaRPr lang="en-US" sz="1400" b="1">
                        <a:effectLst/>
                        <a:latin typeface="Times New Roman"/>
                        <a:ea typeface="SimSun"/>
                        <a:cs typeface="Lotus"/>
                      </a:endParaRPr>
                    </a:p>
                  </a:txBody>
                  <a:tcPr marL="0" marR="0" marT="0" marB="0" anchor="ctr"/>
                </a:tc>
                <a:tc>
                  <a:txBody>
                    <a:bodyPr/>
                    <a:lstStyle/>
                    <a:p>
                      <a:pPr marL="38100" marR="38100" algn="ctr" rtl="0">
                        <a:spcAft>
                          <a:spcPts val="0"/>
                        </a:spcAft>
                      </a:pPr>
                      <a:r>
                        <a:rPr lang="en-US" sz="1400" b="1">
                          <a:effectLst/>
                        </a:rPr>
                        <a:t>% of Variance</a:t>
                      </a:r>
                      <a:endParaRPr lang="en-US" sz="1400" b="1">
                        <a:effectLst/>
                        <a:latin typeface="Times New Roman"/>
                        <a:ea typeface="SimSun"/>
                        <a:cs typeface="Lotus"/>
                      </a:endParaRPr>
                    </a:p>
                  </a:txBody>
                  <a:tcPr marL="0" marR="0" marT="0" marB="0" anchor="ctr"/>
                </a:tc>
                <a:tc>
                  <a:txBody>
                    <a:bodyPr/>
                    <a:lstStyle/>
                    <a:p>
                      <a:pPr marL="38100" marR="38100" algn="ctr" rtl="0">
                        <a:spcAft>
                          <a:spcPts val="0"/>
                        </a:spcAft>
                      </a:pPr>
                      <a:r>
                        <a:rPr lang="en-US" sz="1400" b="1">
                          <a:effectLst/>
                        </a:rPr>
                        <a:t>Cumulative %</a:t>
                      </a:r>
                      <a:endParaRPr lang="en-US" sz="1400" b="1">
                        <a:effectLst/>
                        <a:latin typeface="Times New Roman"/>
                        <a:ea typeface="SimSun"/>
                        <a:cs typeface="Lotus"/>
                      </a:endParaRPr>
                    </a:p>
                  </a:txBody>
                  <a:tcPr marL="0" marR="0" marT="0" marB="0" anchor="ctr"/>
                </a:tc>
                <a:tc>
                  <a:txBody>
                    <a:bodyPr/>
                    <a:lstStyle/>
                    <a:p>
                      <a:pPr algn="justLow" rtl="1">
                        <a:spcAft>
                          <a:spcPts val="0"/>
                        </a:spcAft>
                      </a:pPr>
                      <a:r>
                        <a:rPr lang="en-US" sz="1400" b="1">
                          <a:effectLst/>
                        </a:rPr>
                        <a:t> </a:t>
                      </a:r>
                      <a:endParaRPr lang="en-US" sz="1400" b="1">
                        <a:effectLst/>
                        <a:latin typeface="Times New Roman"/>
                        <a:ea typeface="SimSun"/>
                        <a:cs typeface="Lotus"/>
                      </a:endParaRPr>
                    </a:p>
                  </a:txBody>
                  <a:tcPr marL="0" marR="0" marT="0" marB="0" anchor="ctr"/>
                </a:tc>
              </a:tr>
              <a:tr h="278713">
                <a:tc>
                  <a:txBody>
                    <a:bodyPr/>
                    <a:lstStyle/>
                    <a:p>
                      <a:pPr marL="38100" marR="38100" algn="ctr" rtl="0">
                        <a:spcAft>
                          <a:spcPts val="0"/>
                        </a:spcAft>
                      </a:pPr>
                      <a:r>
                        <a:rPr lang="en-US" sz="1400" b="1">
                          <a:effectLst/>
                        </a:rPr>
                        <a:t>1</a:t>
                      </a:r>
                      <a:endParaRPr lang="en-US" sz="1400" b="1">
                        <a:effectLst/>
                        <a:latin typeface="Times New Roman"/>
                        <a:ea typeface="SimSun"/>
                        <a:cs typeface="Lotus"/>
                      </a:endParaRPr>
                    </a:p>
                  </a:txBody>
                  <a:tcPr marL="0" marR="0" marT="0" marB="0" anchor="ctr"/>
                </a:tc>
                <a:tc>
                  <a:txBody>
                    <a:bodyPr/>
                    <a:lstStyle/>
                    <a:p>
                      <a:pPr marL="38100" marR="38100" algn="ctr" rtl="0">
                        <a:spcAft>
                          <a:spcPts val="0"/>
                        </a:spcAft>
                      </a:pPr>
                      <a:r>
                        <a:rPr lang="en-US" sz="1400" b="1">
                          <a:effectLst/>
                        </a:rPr>
                        <a:t>2.96</a:t>
                      </a:r>
                      <a:endParaRPr lang="en-US" sz="1400" b="1">
                        <a:effectLst/>
                        <a:latin typeface="Times New Roman"/>
                        <a:ea typeface="SimSun"/>
                        <a:cs typeface="Lotus"/>
                      </a:endParaRPr>
                    </a:p>
                  </a:txBody>
                  <a:tcPr marL="0" marR="0" marT="0" marB="0" anchor="ctr"/>
                </a:tc>
                <a:tc>
                  <a:txBody>
                    <a:bodyPr/>
                    <a:lstStyle/>
                    <a:p>
                      <a:pPr marL="38100" marR="38100" algn="ctr" rtl="0">
                        <a:spcAft>
                          <a:spcPts val="0"/>
                        </a:spcAft>
                      </a:pPr>
                      <a:r>
                        <a:rPr lang="en-US" sz="1400" b="1">
                          <a:effectLst/>
                        </a:rPr>
                        <a:t>42.329</a:t>
                      </a:r>
                      <a:endParaRPr lang="en-US" sz="1400" b="1">
                        <a:effectLst/>
                        <a:latin typeface="Times New Roman"/>
                        <a:ea typeface="SimSun"/>
                        <a:cs typeface="Lotus"/>
                      </a:endParaRPr>
                    </a:p>
                  </a:txBody>
                  <a:tcPr marL="0" marR="0" marT="0" marB="0" anchor="ctr"/>
                </a:tc>
                <a:tc>
                  <a:txBody>
                    <a:bodyPr/>
                    <a:lstStyle/>
                    <a:p>
                      <a:pPr marL="38100" marR="38100" algn="ctr" rtl="0">
                        <a:spcAft>
                          <a:spcPts val="0"/>
                        </a:spcAft>
                      </a:pPr>
                      <a:r>
                        <a:rPr lang="en-US" sz="1400" b="1">
                          <a:effectLst/>
                        </a:rPr>
                        <a:t>42.329</a:t>
                      </a:r>
                      <a:endParaRPr lang="en-US" sz="1400" b="1">
                        <a:effectLst/>
                        <a:latin typeface="Times New Roman"/>
                        <a:ea typeface="SimSun"/>
                        <a:cs typeface="Lotus"/>
                      </a:endParaRPr>
                    </a:p>
                  </a:txBody>
                  <a:tcPr marL="0" marR="0" marT="0" marB="0" anchor="ctr"/>
                </a:tc>
                <a:tc>
                  <a:txBody>
                    <a:bodyPr/>
                    <a:lstStyle/>
                    <a:p>
                      <a:pPr marL="38100" marR="38100" algn="ctr" rtl="0">
                        <a:spcAft>
                          <a:spcPts val="0"/>
                        </a:spcAft>
                      </a:pPr>
                      <a:r>
                        <a:rPr lang="en-US" sz="1400" b="1">
                          <a:effectLst/>
                        </a:rPr>
                        <a:t>2.963</a:t>
                      </a:r>
                      <a:endParaRPr lang="en-US" sz="1400" b="1">
                        <a:effectLst/>
                        <a:latin typeface="Times New Roman"/>
                        <a:ea typeface="SimSun"/>
                        <a:cs typeface="Lotus"/>
                      </a:endParaRPr>
                    </a:p>
                  </a:txBody>
                  <a:tcPr marL="0" marR="0" marT="0" marB="0" anchor="ctr"/>
                </a:tc>
                <a:tc>
                  <a:txBody>
                    <a:bodyPr/>
                    <a:lstStyle/>
                    <a:p>
                      <a:pPr marL="38100" marR="38100" algn="ctr" rtl="0">
                        <a:spcAft>
                          <a:spcPts val="0"/>
                        </a:spcAft>
                      </a:pPr>
                      <a:r>
                        <a:rPr lang="en-US" sz="1400" b="1">
                          <a:effectLst/>
                        </a:rPr>
                        <a:t>42.329</a:t>
                      </a:r>
                      <a:endParaRPr lang="en-US" sz="1400" b="1">
                        <a:effectLst/>
                        <a:latin typeface="Times New Roman"/>
                        <a:ea typeface="SimSun"/>
                        <a:cs typeface="Lotus"/>
                      </a:endParaRPr>
                    </a:p>
                  </a:txBody>
                  <a:tcPr marL="0" marR="0" marT="0" marB="0" anchor="ctr"/>
                </a:tc>
                <a:tc>
                  <a:txBody>
                    <a:bodyPr/>
                    <a:lstStyle/>
                    <a:p>
                      <a:pPr marL="38100" marR="38100" algn="ctr" rtl="0">
                        <a:spcAft>
                          <a:spcPts val="0"/>
                        </a:spcAft>
                      </a:pPr>
                      <a:r>
                        <a:rPr lang="en-US" sz="1400" b="1">
                          <a:effectLst/>
                        </a:rPr>
                        <a:t>42.329</a:t>
                      </a:r>
                      <a:endParaRPr lang="en-US" sz="1400" b="1">
                        <a:effectLst/>
                        <a:latin typeface="Times New Roman"/>
                        <a:ea typeface="SimSun"/>
                        <a:cs typeface="Lotus"/>
                      </a:endParaRPr>
                    </a:p>
                  </a:txBody>
                  <a:tcPr marL="0" marR="0" marT="0" marB="0" anchor="ctr"/>
                </a:tc>
                <a:tc>
                  <a:txBody>
                    <a:bodyPr/>
                    <a:lstStyle/>
                    <a:p>
                      <a:pPr algn="justLow" rtl="1">
                        <a:spcAft>
                          <a:spcPts val="0"/>
                        </a:spcAft>
                      </a:pPr>
                      <a:r>
                        <a:rPr lang="en-US" sz="1400" b="1">
                          <a:effectLst/>
                        </a:rPr>
                        <a:t> </a:t>
                      </a:r>
                      <a:endParaRPr lang="en-US" sz="1400" b="1">
                        <a:effectLst/>
                        <a:latin typeface="Times New Roman"/>
                        <a:ea typeface="SimSun"/>
                        <a:cs typeface="Lotus"/>
                      </a:endParaRPr>
                    </a:p>
                  </a:txBody>
                  <a:tcPr marL="0" marR="0" marT="0" marB="0" anchor="ctr"/>
                </a:tc>
              </a:tr>
              <a:tr h="278713">
                <a:tc>
                  <a:txBody>
                    <a:bodyPr/>
                    <a:lstStyle/>
                    <a:p>
                      <a:pPr marL="38100" marR="38100" algn="ctr" rtl="0">
                        <a:spcAft>
                          <a:spcPts val="0"/>
                        </a:spcAft>
                      </a:pPr>
                      <a:r>
                        <a:rPr lang="en-US" sz="1400" b="1">
                          <a:effectLst/>
                        </a:rPr>
                        <a:t>2</a:t>
                      </a:r>
                      <a:endParaRPr lang="en-US" sz="1400" b="1">
                        <a:effectLst/>
                        <a:latin typeface="Times New Roman"/>
                        <a:ea typeface="SimSun"/>
                        <a:cs typeface="Lotus"/>
                      </a:endParaRPr>
                    </a:p>
                  </a:txBody>
                  <a:tcPr marL="0" marR="0" marT="0" marB="0"/>
                </a:tc>
                <a:tc>
                  <a:txBody>
                    <a:bodyPr/>
                    <a:lstStyle/>
                    <a:p>
                      <a:pPr marL="38100" marR="38100" algn="ctr" rtl="0">
                        <a:spcAft>
                          <a:spcPts val="0"/>
                        </a:spcAft>
                      </a:pPr>
                      <a:r>
                        <a:rPr lang="en-US" sz="1400" b="1">
                          <a:effectLst/>
                        </a:rPr>
                        <a:t>1.31</a:t>
                      </a:r>
                      <a:endParaRPr lang="en-US" sz="1400" b="1">
                        <a:effectLst/>
                        <a:latin typeface="Times New Roman"/>
                        <a:ea typeface="SimSun"/>
                        <a:cs typeface="Lotus"/>
                      </a:endParaRPr>
                    </a:p>
                  </a:txBody>
                  <a:tcPr marL="0" marR="0" marT="0" marB="0" anchor="ctr"/>
                </a:tc>
                <a:tc>
                  <a:txBody>
                    <a:bodyPr/>
                    <a:lstStyle/>
                    <a:p>
                      <a:pPr marL="38100" marR="38100" algn="ctr" rtl="0">
                        <a:spcAft>
                          <a:spcPts val="0"/>
                        </a:spcAft>
                      </a:pPr>
                      <a:r>
                        <a:rPr lang="en-US" sz="1400" b="1">
                          <a:effectLst/>
                        </a:rPr>
                        <a:t>18.755</a:t>
                      </a:r>
                      <a:endParaRPr lang="en-US" sz="1400" b="1">
                        <a:effectLst/>
                        <a:latin typeface="Times New Roman"/>
                        <a:ea typeface="SimSun"/>
                        <a:cs typeface="Lotus"/>
                      </a:endParaRPr>
                    </a:p>
                  </a:txBody>
                  <a:tcPr marL="0" marR="0" marT="0" marB="0" anchor="ctr"/>
                </a:tc>
                <a:tc>
                  <a:txBody>
                    <a:bodyPr/>
                    <a:lstStyle/>
                    <a:p>
                      <a:pPr marL="38100" marR="38100" algn="ctr" rtl="0">
                        <a:spcAft>
                          <a:spcPts val="0"/>
                        </a:spcAft>
                      </a:pPr>
                      <a:r>
                        <a:rPr lang="en-US" sz="1400" b="1">
                          <a:effectLst/>
                        </a:rPr>
                        <a:t>61.083</a:t>
                      </a:r>
                      <a:endParaRPr lang="en-US" sz="1400" b="1">
                        <a:effectLst/>
                        <a:latin typeface="Times New Roman"/>
                        <a:ea typeface="SimSun"/>
                        <a:cs typeface="Lotus"/>
                      </a:endParaRPr>
                    </a:p>
                  </a:txBody>
                  <a:tcPr marL="0" marR="0" marT="0" marB="0" anchor="ctr"/>
                </a:tc>
                <a:tc>
                  <a:txBody>
                    <a:bodyPr/>
                    <a:lstStyle/>
                    <a:p>
                      <a:pPr marL="38100" marR="38100" algn="ctr" rtl="0">
                        <a:spcAft>
                          <a:spcPts val="0"/>
                        </a:spcAft>
                      </a:pPr>
                      <a:r>
                        <a:rPr lang="en-US" sz="1400" b="1">
                          <a:effectLst/>
                        </a:rPr>
                        <a:t>1.313</a:t>
                      </a:r>
                      <a:endParaRPr lang="en-US" sz="1400" b="1">
                        <a:effectLst/>
                        <a:latin typeface="Times New Roman"/>
                        <a:ea typeface="SimSun"/>
                        <a:cs typeface="Lotus"/>
                      </a:endParaRPr>
                    </a:p>
                  </a:txBody>
                  <a:tcPr marL="0" marR="0" marT="0" marB="0" anchor="ctr"/>
                </a:tc>
                <a:tc>
                  <a:txBody>
                    <a:bodyPr/>
                    <a:lstStyle/>
                    <a:p>
                      <a:pPr marL="38100" marR="38100" algn="ctr" rtl="0">
                        <a:spcAft>
                          <a:spcPts val="0"/>
                        </a:spcAft>
                      </a:pPr>
                      <a:r>
                        <a:rPr lang="en-US" sz="1400" b="1">
                          <a:effectLst/>
                        </a:rPr>
                        <a:t>18.755</a:t>
                      </a:r>
                      <a:endParaRPr lang="en-US" sz="1400" b="1">
                        <a:effectLst/>
                        <a:latin typeface="Times New Roman"/>
                        <a:ea typeface="SimSun"/>
                        <a:cs typeface="Lotus"/>
                      </a:endParaRPr>
                    </a:p>
                  </a:txBody>
                  <a:tcPr marL="0" marR="0" marT="0" marB="0" anchor="ctr"/>
                </a:tc>
                <a:tc>
                  <a:txBody>
                    <a:bodyPr/>
                    <a:lstStyle/>
                    <a:p>
                      <a:pPr marL="38100" marR="38100" algn="ctr" rtl="0">
                        <a:spcAft>
                          <a:spcPts val="0"/>
                        </a:spcAft>
                      </a:pPr>
                      <a:r>
                        <a:rPr lang="en-US" sz="1400" b="1">
                          <a:effectLst/>
                        </a:rPr>
                        <a:t>61.083</a:t>
                      </a:r>
                      <a:endParaRPr lang="en-US" sz="1400" b="1">
                        <a:effectLst/>
                        <a:latin typeface="Times New Roman"/>
                        <a:ea typeface="SimSun"/>
                        <a:cs typeface="Lotus"/>
                      </a:endParaRPr>
                    </a:p>
                  </a:txBody>
                  <a:tcPr marL="0" marR="0" marT="0" marB="0" anchor="ctr"/>
                </a:tc>
                <a:tc>
                  <a:txBody>
                    <a:bodyPr/>
                    <a:lstStyle/>
                    <a:p>
                      <a:pPr algn="justLow" rtl="1">
                        <a:spcAft>
                          <a:spcPts val="0"/>
                        </a:spcAft>
                      </a:pPr>
                      <a:r>
                        <a:rPr lang="en-US" sz="1400" b="1">
                          <a:effectLst/>
                        </a:rPr>
                        <a:t> </a:t>
                      </a:r>
                      <a:endParaRPr lang="en-US" sz="1400" b="1">
                        <a:effectLst/>
                        <a:latin typeface="Times New Roman"/>
                        <a:ea typeface="SimSun"/>
                        <a:cs typeface="Lotus"/>
                      </a:endParaRPr>
                    </a:p>
                  </a:txBody>
                  <a:tcPr marL="0" marR="0" marT="0" marB="0" anchor="ctr"/>
                </a:tc>
              </a:tr>
              <a:tr h="278713">
                <a:tc>
                  <a:txBody>
                    <a:bodyPr/>
                    <a:lstStyle/>
                    <a:p>
                      <a:pPr marL="38100" marR="38100" algn="ctr" rtl="0">
                        <a:spcAft>
                          <a:spcPts val="0"/>
                        </a:spcAft>
                      </a:pPr>
                      <a:r>
                        <a:rPr lang="en-US" sz="1400" b="1">
                          <a:effectLst/>
                        </a:rPr>
                        <a:t>3</a:t>
                      </a:r>
                      <a:endParaRPr lang="en-US" sz="1400" b="1">
                        <a:effectLst/>
                        <a:latin typeface="Times New Roman"/>
                        <a:ea typeface="SimSun"/>
                        <a:cs typeface="Lotus"/>
                      </a:endParaRPr>
                    </a:p>
                  </a:txBody>
                  <a:tcPr marL="0" marR="0" marT="0" marB="0"/>
                </a:tc>
                <a:tc>
                  <a:txBody>
                    <a:bodyPr/>
                    <a:lstStyle/>
                    <a:p>
                      <a:pPr marL="38100" marR="38100" algn="ctr" rtl="0">
                        <a:spcAft>
                          <a:spcPts val="0"/>
                        </a:spcAft>
                      </a:pPr>
                      <a:r>
                        <a:rPr lang="en-US" sz="1400" b="1">
                          <a:effectLst/>
                        </a:rPr>
                        <a:t>.68</a:t>
                      </a:r>
                      <a:endParaRPr lang="en-US" sz="1400" b="1">
                        <a:effectLst/>
                        <a:latin typeface="Times New Roman"/>
                        <a:ea typeface="SimSun"/>
                        <a:cs typeface="Lotus"/>
                      </a:endParaRPr>
                    </a:p>
                  </a:txBody>
                  <a:tcPr marL="0" marR="0" marT="0" marB="0" anchor="ctr"/>
                </a:tc>
                <a:tc>
                  <a:txBody>
                    <a:bodyPr/>
                    <a:lstStyle/>
                    <a:p>
                      <a:pPr marL="38100" marR="38100" algn="ctr" rtl="0">
                        <a:spcAft>
                          <a:spcPts val="0"/>
                        </a:spcAft>
                      </a:pPr>
                      <a:r>
                        <a:rPr lang="en-US" sz="1400" b="1">
                          <a:effectLst/>
                        </a:rPr>
                        <a:t>9.846</a:t>
                      </a:r>
                      <a:endParaRPr lang="en-US" sz="1400" b="1">
                        <a:effectLst/>
                        <a:latin typeface="Times New Roman"/>
                        <a:ea typeface="SimSun"/>
                        <a:cs typeface="Lotus"/>
                      </a:endParaRPr>
                    </a:p>
                  </a:txBody>
                  <a:tcPr marL="0" marR="0" marT="0" marB="0" anchor="ctr"/>
                </a:tc>
                <a:tc>
                  <a:txBody>
                    <a:bodyPr/>
                    <a:lstStyle/>
                    <a:p>
                      <a:pPr marL="38100" marR="38100" algn="ctr" rtl="0">
                        <a:spcAft>
                          <a:spcPts val="0"/>
                        </a:spcAft>
                      </a:pPr>
                      <a:r>
                        <a:rPr lang="en-US" sz="1400" b="1">
                          <a:effectLst/>
                        </a:rPr>
                        <a:t>70.930</a:t>
                      </a:r>
                      <a:endParaRPr lang="en-US" sz="1400" b="1">
                        <a:effectLst/>
                        <a:latin typeface="Times New Roman"/>
                        <a:ea typeface="SimSun"/>
                        <a:cs typeface="Lotus"/>
                      </a:endParaRPr>
                    </a:p>
                  </a:txBody>
                  <a:tcPr marL="0" marR="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0" marR="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0" marR="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0" marR="0" marT="0" marB="0" anchor="ctr"/>
                </a:tc>
                <a:tc>
                  <a:txBody>
                    <a:bodyPr/>
                    <a:lstStyle/>
                    <a:p>
                      <a:pPr algn="justLow" rtl="1">
                        <a:spcAft>
                          <a:spcPts val="0"/>
                        </a:spcAft>
                      </a:pPr>
                      <a:r>
                        <a:rPr lang="en-US" sz="1400" b="1">
                          <a:effectLst/>
                        </a:rPr>
                        <a:t> </a:t>
                      </a:r>
                      <a:endParaRPr lang="en-US" sz="1400" b="1">
                        <a:effectLst/>
                        <a:latin typeface="Times New Roman"/>
                        <a:ea typeface="SimSun"/>
                        <a:cs typeface="Lotus"/>
                      </a:endParaRPr>
                    </a:p>
                  </a:txBody>
                  <a:tcPr marL="0" marR="0" marT="0" marB="0" anchor="ctr"/>
                </a:tc>
              </a:tr>
              <a:tr h="278713">
                <a:tc>
                  <a:txBody>
                    <a:bodyPr/>
                    <a:lstStyle/>
                    <a:p>
                      <a:pPr marL="38100" marR="38100" algn="ctr" rtl="0">
                        <a:spcAft>
                          <a:spcPts val="0"/>
                        </a:spcAft>
                      </a:pPr>
                      <a:r>
                        <a:rPr lang="en-US" sz="1400" b="1">
                          <a:effectLst/>
                        </a:rPr>
                        <a:t>4</a:t>
                      </a:r>
                      <a:endParaRPr lang="en-US" sz="1400" b="1">
                        <a:effectLst/>
                        <a:latin typeface="Times New Roman"/>
                        <a:ea typeface="SimSun"/>
                        <a:cs typeface="Lotus"/>
                      </a:endParaRPr>
                    </a:p>
                  </a:txBody>
                  <a:tcPr marL="0" marR="0" marT="0" marB="0"/>
                </a:tc>
                <a:tc>
                  <a:txBody>
                    <a:bodyPr/>
                    <a:lstStyle/>
                    <a:p>
                      <a:pPr marL="38100" marR="38100" algn="ctr" rtl="0">
                        <a:spcAft>
                          <a:spcPts val="0"/>
                        </a:spcAft>
                      </a:pPr>
                      <a:r>
                        <a:rPr lang="en-US" sz="1400" b="1">
                          <a:effectLst/>
                        </a:rPr>
                        <a:t>.61</a:t>
                      </a:r>
                      <a:endParaRPr lang="en-US" sz="1400" b="1">
                        <a:effectLst/>
                        <a:latin typeface="Times New Roman"/>
                        <a:ea typeface="SimSun"/>
                        <a:cs typeface="Lotus"/>
                      </a:endParaRPr>
                    </a:p>
                  </a:txBody>
                  <a:tcPr marL="0" marR="0" marT="0" marB="0" anchor="ctr"/>
                </a:tc>
                <a:tc>
                  <a:txBody>
                    <a:bodyPr/>
                    <a:lstStyle/>
                    <a:p>
                      <a:pPr marL="38100" marR="38100" algn="ctr" rtl="0">
                        <a:spcAft>
                          <a:spcPts val="0"/>
                        </a:spcAft>
                      </a:pPr>
                      <a:r>
                        <a:rPr lang="en-US" sz="1400" b="1">
                          <a:effectLst/>
                        </a:rPr>
                        <a:t>8.758</a:t>
                      </a:r>
                      <a:endParaRPr lang="en-US" sz="1400" b="1">
                        <a:effectLst/>
                        <a:latin typeface="Times New Roman"/>
                        <a:ea typeface="SimSun"/>
                        <a:cs typeface="Lotus"/>
                      </a:endParaRPr>
                    </a:p>
                  </a:txBody>
                  <a:tcPr marL="0" marR="0" marT="0" marB="0" anchor="ctr"/>
                </a:tc>
                <a:tc>
                  <a:txBody>
                    <a:bodyPr/>
                    <a:lstStyle/>
                    <a:p>
                      <a:pPr marL="38100" marR="38100" algn="ctr" rtl="0">
                        <a:spcAft>
                          <a:spcPts val="0"/>
                        </a:spcAft>
                      </a:pPr>
                      <a:r>
                        <a:rPr lang="en-US" sz="1400" b="1">
                          <a:effectLst/>
                        </a:rPr>
                        <a:t>79.688</a:t>
                      </a:r>
                      <a:endParaRPr lang="en-US" sz="1400" b="1">
                        <a:effectLst/>
                        <a:latin typeface="Times New Roman"/>
                        <a:ea typeface="SimSun"/>
                        <a:cs typeface="Lotus"/>
                      </a:endParaRPr>
                    </a:p>
                  </a:txBody>
                  <a:tcPr marL="0" marR="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0" marR="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0" marR="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0" marR="0" marT="0" marB="0" anchor="ctr"/>
                </a:tc>
                <a:tc>
                  <a:txBody>
                    <a:bodyPr/>
                    <a:lstStyle/>
                    <a:p>
                      <a:pPr algn="justLow" rtl="1">
                        <a:spcAft>
                          <a:spcPts val="0"/>
                        </a:spcAft>
                      </a:pPr>
                      <a:r>
                        <a:rPr lang="en-US" sz="1400" b="1">
                          <a:effectLst/>
                        </a:rPr>
                        <a:t> </a:t>
                      </a:r>
                      <a:endParaRPr lang="en-US" sz="1400" b="1">
                        <a:effectLst/>
                        <a:latin typeface="Times New Roman"/>
                        <a:ea typeface="SimSun"/>
                        <a:cs typeface="Lotus"/>
                      </a:endParaRPr>
                    </a:p>
                  </a:txBody>
                  <a:tcPr marL="0" marR="0" marT="0" marB="0" anchor="ctr"/>
                </a:tc>
              </a:tr>
              <a:tr h="278713">
                <a:tc>
                  <a:txBody>
                    <a:bodyPr/>
                    <a:lstStyle/>
                    <a:p>
                      <a:pPr marL="38100" marR="38100" algn="ctr" rtl="0">
                        <a:spcAft>
                          <a:spcPts val="0"/>
                        </a:spcAft>
                      </a:pPr>
                      <a:r>
                        <a:rPr lang="en-US" sz="1400" b="1">
                          <a:effectLst/>
                        </a:rPr>
                        <a:t>5</a:t>
                      </a:r>
                      <a:endParaRPr lang="en-US" sz="1400" b="1">
                        <a:effectLst/>
                        <a:latin typeface="Times New Roman"/>
                        <a:ea typeface="SimSun"/>
                        <a:cs typeface="Lotus"/>
                      </a:endParaRPr>
                    </a:p>
                  </a:txBody>
                  <a:tcPr marL="0" marR="0" marT="0" marB="0"/>
                </a:tc>
                <a:tc>
                  <a:txBody>
                    <a:bodyPr/>
                    <a:lstStyle/>
                    <a:p>
                      <a:pPr marL="38100" marR="38100" algn="ctr" rtl="0">
                        <a:spcAft>
                          <a:spcPts val="0"/>
                        </a:spcAft>
                      </a:pPr>
                      <a:r>
                        <a:rPr lang="en-US" sz="1400" b="1">
                          <a:effectLst/>
                        </a:rPr>
                        <a:t>.57</a:t>
                      </a:r>
                      <a:endParaRPr lang="en-US" sz="1400" b="1">
                        <a:effectLst/>
                        <a:latin typeface="Times New Roman"/>
                        <a:ea typeface="SimSun"/>
                        <a:cs typeface="Lotus"/>
                      </a:endParaRPr>
                    </a:p>
                  </a:txBody>
                  <a:tcPr marL="0" marR="0" marT="0" marB="0" anchor="ctr"/>
                </a:tc>
                <a:tc>
                  <a:txBody>
                    <a:bodyPr/>
                    <a:lstStyle/>
                    <a:p>
                      <a:pPr marL="38100" marR="38100" algn="ctr" rtl="0">
                        <a:spcAft>
                          <a:spcPts val="0"/>
                        </a:spcAft>
                      </a:pPr>
                      <a:r>
                        <a:rPr lang="en-US" sz="1400" b="1">
                          <a:effectLst/>
                        </a:rPr>
                        <a:t>8.179</a:t>
                      </a:r>
                      <a:endParaRPr lang="en-US" sz="1400" b="1">
                        <a:effectLst/>
                        <a:latin typeface="Times New Roman"/>
                        <a:ea typeface="SimSun"/>
                        <a:cs typeface="Lotus"/>
                      </a:endParaRPr>
                    </a:p>
                  </a:txBody>
                  <a:tcPr marL="0" marR="0" marT="0" marB="0" anchor="ctr"/>
                </a:tc>
                <a:tc>
                  <a:txBody>
                    <a:bodyPr/>
                    <a:lstStyle/>
                    <a:p>
                      <a:pPr marL="38100" marR="38100" algn="ctr" rtl="0">
                        <a:spcAft>
                          <a:spcPts val="0"/>
                        </a:spcAft>
                      </a:pPr>
                      <a:r>
                        <a:rPr lang="en-US" sz="1400" b="1" dirty="0">
                          <a:effectLst/>
                        </a:rPr>
                        <a:t>87.866</a:t>
                      </a:r>
                      <a:endParaRPr lang="en-US" sz="1400" b="1" dirty="0">
                        <a:effectLst/>
                        <a:latin typeface="Times New Roman"/>
                        <a:ea typeface="SimSun"/>
                        <a:cs typeface="Lotus"/>
                      </a:endParaRPr>
                    </a:p>
                  </a:txBody>
                  <a:tcPr marL="0" marR="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0" marR="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0" marR="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0" marR="0" marT="0" marB="0" anchor="ctr"/>
                </a:tc>
                <a:tc>
                  <a:txBody>
                    <a:bodyPr/>
                    <a:lstStyle/>
                    <a:p>
                      <a:pPr algn="justLow" rtl="1">
                        <a:spcAft>
                          <a:spcPts val="0"/>
                        </a:spcAft>
                      </a:pPr>
                      <a:r>
                        <a:rPr lang="en-US" sz="1400" b="1">
                          <a:effectLst/>
                        </a:rPr>
                        <a:t> </a:t>
                      </a:r>
                      <a:endParaRPr lang="en-US" sz="1400" b="1">
                        <a:effectLst/>
                        <a:latin typeface="Times New Roman"/>
                        <a:ea typeface="SimSun"/>
                        <a:cs typeface="Lotus"/>
                      </a:endParaRPr>
                    </a:p>
                  </a:txBody>
                  <a:tcPr marL="0" marR="0" marT="0" marB="0" anchor="ctr"/>
                </a:tc>
              </a:tr>
              <a:tr h="278713">
                <a:tc>
                  <a:txBody>
                    <a:bodyPr/>
                    <a:lstStyle/>
                    <a:p>
                      <a:pPr marL="38100" marR="38100" algn="ctr" rtl="0">
                        <a:spcAft>
                          <a:spcPts val="0"/>
                        </a:spcAft>
                      </a:pPr>
                      <a:r>
                        <a:rPr lang="en-US" sz="1400" b="1">
                          <a:effectLst/>
                        </a:rPr>
                        <a:t>6</a:t>
                      </a:r>
                      <a:endParaRPr lang="en-US" sz="1400" b="1">
                        <a:effectLst/>
                        <a:latin typeface="Times New Roman"/>
                        <a:ea typeface="SimSun"/>
                        <a:cs typeface="Lotus"/>
                      </a:endParaRPr>
                    </a:p>
                  </a:txBody>
                  <a:tcPr marL="0" marR="0" marT="0" marB="0"/>
                </a:tc>
                <a:tc>
                  <a:txBody>
                    <a:bodyPr/>
                    <a:lstStyle/>
                    <a:p>
                      <a:pPr marL="38100" marR="38100" algn="ctr" rtl="0">
                        <a:spcAft>
                          <a:spcPts val="0"/>
                        </a:spcAft>
                      </a:pPr>
                      <a:r>
                        <a:rPr lang="en-US" sz="1400" b="1">
                          <a:effectLst/>
                        </a:rPr>
                        <a:t>.43</a:t>
                      </a:r>
                      <a:endParaRPr lang="en-US" sz="1400" b="1">
                        <a:effectLst/>
                        <a:latin typeface="Times New Roman"/>
                        <a:ea typeface="SimSun"/>
                        <a:cs typeface="Lotus"/>
                      </a:endParaRPr>
                    </a:p>
                  </a:txBody>
                  <a:tcPr marL="0" marR="0" marT="0" marB="0" anchor="ctr"/>
                </a:tc>
                <a:tc>
                  <a:txBody>
                    <a:bodyPr/>
                    <a:lstStyle/>
                    <a:p>
                      <a:pPr marL="38100" marR="38100" algn="ctr" rtl="0">
                        <a:spcAft>
                          <a:spcPts val="0"/>
                        </a:spcAft>
                      </a:pPr>
                      <a:r>
                        <a:rPr lang="en-US" sz="1400" b="1">
                          <a:effectLst/>
                        </a:rPr>
                        <a:t>6.174</a:t>
                      </a:r>
                      <a:endParaRPr lang="en-US" sz="1400" b="1">
                        <a:effectLst/>
                        <a:latin typeface="Times New Roman"/>
                        <a:ea typeface="SimSun"/>
                        <a:cs typeface="Lotus"/>
                      </a:endParaRPr>
                    </a:p>
                  </a:txBody>
                  <a:tcPr marL="0" marR="0" marT="0" marB="0" anchor="ctr"/>
                </a:tc>
                <a:tc>
                  <a:txBody>
                    <a:bodyPr/>
                    <a:lstStyle/>
                    <a:p>
                      <a:pPr marL="38100" marR="38100" algn="ctr" rtl="0">
                        <a:spcAft>
                          <a:spcPts val="0"/>
                        </a:spcAft>
                      </a:pPr>
                      <a:r>
                        <a:rPr lang="en-US" sz="1400" b="1">
                          <a:effectLst/>
                        </a:rPr>
                        <a:t>94.040</a:t>
                      </a:r>
                      <a:endParaRPr lang="en-US" sz="1400" b="1">
                        <a:effectLst/>
                        <a:latin typeface="Times New Roman"/>
                        <a:ea typeface="SimSun"/>
                        <a:cs typeface="Lotus"/>
                      </a:endParaRPr>
                    </a:p>
                  </a:txBody>
                  <a:tcPr marL="0" marR="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0" marR="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0" marR="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0" marR="0" marT="0" marB="0" anchor="ctr"/>
                </a:tc>
                <a:tc>
                  <a:txBody>
                    <a:bodyPr/>
                    <a:lstStyle/>
                    <a:p>
                      <a:pPr algn="justLow" rtl="1">
                        <a:spcAft>
                          <a:spcPts val="0"/>
                        </a:spcAft>
                      </a:pPr>
                      <a:r>
                        <a:rPr lang="en-US" sz="1400" b="1">
                          <a:effectLst/>
                        </a:rPr>
                        <a:t> </a:t>
                      </a:r>
                      <a:endParaRPr lang="en-US" sz="1400" b="1">
                        <a:effectLst/>
                        <a:latin typeface="Times New Roman"/>
                        <a:ea typeface="SimSun"/>
                        <a:cs typeface="Lotus"/>
                      </a:endParaRPr>
                    </a:p>
                  </a:txBody>
                  <a:tcPr marL="0" marR="0" marT="0" marB="0" anchor="ctr"/>
                </a:tc>
              </a:tr>
              <a:tr h="278713">
                <a:tc>
                  <a:txBody>
                    <a:bodyPr/>
                    <a:lstStyle/>
                    <a:p>
                      <a:pPr marL="38100" marR="38100" algn="ctr" rtl="0">
                        <a:spcAft>
                          <a:spcPts val="0"/>
                        </a:spcAft>
                      </a:pPr>
                      <a:r>
                        <a:rPr lang="en-US" sz="1400" b="1">
                          <a:effectLst/>
                        </a:rPr>
                        <a:t>7</a:t>
                      </a:r>
                      <a:endParaRPr lang="en-US" sz="1400" b="1">
                        <a:effectLst/>
                        <a:latin typeface="Times New Roman"/>
                        <a:ea typeface="SimSun"/>
                        <a:cs typeface="Lotus"/>
                      </a:endParaRPr>
                    </a:p>
                  </a:txBody>
                  <a:tcPr marL="0" marR="0" marT="0" marB="0"/>
                </a:tc>
                <a:tc>
                  <a:txBody>
                    <a:bodyPr/>
                    <a:lstStyle/>
                    <a:p>
                      <a:pPr marL="38100" marR="38100" algn="ctr" rtl="0">
                        <a:spcAft>
                          <a:spcPts val="0"/>
                        </a:spcAft>
                      </a:pPr>
                      <a:r>
                        <a:rPr lang="en-US" sz="1400" b="1">
                          <a:effectLst/>
                        </a:rPr>
                        <a:t>.41</a:t>
                      </a:r>
                      <a:endParaRPr lang="en-US" sz="1400" b="1">
                        <a:effectLst/>
                        <a:latin typeface="Times New Roman"/>
                        <a:ea typeface="SimSun"/>
                        <a:cs typeface="Lotus"/>
                      </a:endParaRPr>
                    </a:p>
                  </a:txBody>
                  <a:tcPr marL="0" marR="0" marT="0" marB="0" anchor="ctr"/>
                </a:tc>
                <a:tc>
                  <a:txBody>
                    <a:bodyPr/>
                    <a:lstStyle/>
                    <a:p>
                      <a:pPr marL="38100" marR="38100" algn="ctr" rtl="0">
                        <a:spcAft>
                          <a:spcPts val="0"/>
                        </a:spcAft>
                      </a:pPr>
                      <a:r>
                        <a:rPr lang="en-US" sz="1400" b="1">
                          <a:effectLst/>
                        </a:rPr>
                        <a:t>5.960</a:t>
                      </a:r>
                      <a:endParaRPr lang="en-US" sz="1400" b="1">
                        <a:effectLst/>
                        <a:latin typeface="Times New Roman"/>
                        <a:ea typeface="SimSun"/>
                        <a:cs typeface="Lotus"/>
                      </a:endParaRPr>
                    </a:p>
                  </a:txBody>
                  <a:tcPr marL="0" marR="0" marT="0" marB="0" anchor="ctr"/>
                </a:tc>
                <a:tc>
                  <a:txBody>
                    <a:bodyPr/>
                    <a:lstStyle/>
                    <a:p>
                      <a:pPr marL="38100" marR="38100" algn="ctr" rtl="0">
                        <a:spcAft>
                          <a:spcPts val="0"/>
                        </a:spcAft>
                      </a:pPr>
                      <a:r>
                        <a:rPr lang="en-US" sz="1400" b="1">
                          <a:effectLst/>
                        </a:rPr>
                        <a:t>100.000</a:t>
                      </a:r>
                      <a:endParaRPr lang="en-US" sz="1400" b="1">
                        <a:effectLst/>
                        <a:latin typeface="Times New Roman"/>
                        <a:ea typeface="SimSun"/>
                        <a:cs typeface="Lotus"/>
                      </a:endParaRPr>
                    </a:p>
                  </a:txBody>
                  <a:tcPr marL="0" marR="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0" marR="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0" marR="0" marT="0" marB="0" anchor="ctr"/>
                </a:tc>
                <a:tc>
                  <a:txBody>
                    <a:bodyPr/>
                    <a:lstStyle/>
                    <a:p>
                      <a:pPr algn="ctr" rtl="0">
                        <a:spcAft>
                          <a:spcPts val="0"/>
                        </a:spcAft>
                      </a:pPr>
                      <a:r>
                        <a:rPr lang="en-US" sz="1400" b="1">
                          <a:effectLst/>
                        </a:rPr>
                        <a:t> </a:t>
                      </a:r>
                      <a:endParaRPr lang="en-US" sz="1400" b="1">
                        <a:effectLst/>
                        <a:latin typeface="Times New Roman"/>
                        <a:ea typeface="SimSun"/>
                        <a:cs typeface="Lotus"/>
                      </a:endParaRPr>
                    </a:p>
                  </a:txBody>
                  <a:tcPr marL="0" marR="0" marT="0" marB="0" anchor="ctr"/>
                </a:tc>
                <a:tc>
                  <a:txBody>
                    <a:bodyPr/>
                    <a:lstStyle/>
                    <a:p>
                      <a:pPr algn="justLow" rtl="1">
                        <a:spcAft>
                          <a:spcPts val="0"/>
                        </a:spcAft>
                      </a:pPr>
                      <a:r>
                        <a:rPr lang="en-US" sz="1400" b="1">
                          <a:effectLst/>
                        </a:rPr>
                        <a:t> </a:t>
                      </a:r>
                      <a:endParaRPr lang="en-US" sz="1400" b="1">
                        <a:effectLst/>
                        <a:latin typeface="Times New Roman"/>
                        <a:ea typeface="SimSun"/>
                        <a:cs typeface="Lotus"/>
                      </a:endParaRPr>
                    </a:p>
                  </a:txBody>
                  <a:tcPr marL="0" marR="0" marT="0" marB="0" anchor="ctr"/>
                </a:tc>
              </a:tr>
              <a:tr h="278713">
                <a:tc>
                  <a:txBody>
                    <a:bodyPr/>
                    <a:lstStyle/>
                    <a:p>
                      <a:pPr marL="38100" marR="38100" algn="ctr" rtl="0">
                        <a:spcAft>
                          <a:spcPts val="0"/>
                        </a:spcAft>
                      </a:pPr>
                      <a:r>
                        <a:rPr lang="en-US" sz="1400" b="1">
                          <a:effectLst/>
                        </a:rPr>
                        <a:t> </a:t>
                      </a:r>
                      <a:endParaRPr lang="en-US" sz="1400" b="1">
                        <a:effectLst/>
                        <a:latin typeface="Times New Roman"/>
                        <a:ea typeface="SimSun"/>
                        <a:cs typeface="Lotus"/>
                      </a:endParaRPr>
                    </a:p>
                  </a:txBody>
                  <a:tcPr marL="0" marR="0" marT="0" marB="0"/>
                </a:tc>
                <a:tc gridSpan="6">
                  <a:txBody>
                    <a:bodyPr/>
                    <a:lstStyle/>
                    <a:p>
                      <a:pPr algn="ctr" rtl="0">
                        <a:spcAft>
                          <a:spcPts val="0"/>
                        </a:spcAft>
                      </a:pPr>
                      <a:r>
                        <a:rPr lang="en-US" sz="1400" b="1">
                          <a:effectLst/>
                        </a:rPr>
                        <a:t>Extraction Method: Principal Component Analysis.</a:t>
                      </a:r>
                      <a:endParaRPr lang="en-US" sz="1400" b="1">
                        <a:effectLst/>
                        <a:latin typeface="Times New Roman"/>
                        <a:ea typeface="SimSun"/>
                        <a:cs typeface="Lotus"/>
                      </a:endParaRPr>
                    </a:p>
                  </a:txBody>
                  <a:tcPr marL="0" marR="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justLow" rtl="1">
                        <a:spcAft>
                          <a:spcPts val="0"/>
                        </a:spcAft>
                      </a:pPr>
                      <a:r>
                        <a:rPr lang="en-US" sz="1400" b="1" dirty="0">
                          <a:effectLst/>
                        </a:rPr>
                        <a:t> </a:t>
                      </a:r>
                      <a:endParaRPr lang="en-US" sz="1400" b="1" dirty="0">
                        <a:effectLst/>
                        <a:latin typeface="Times New Roman"/>
                        <a:ea typeface="SimSun"/>
                        <a:cs typeface="Lotus"/>
                      </a:endParaRPr>
                    </a:p>
                  </a:txBody>
                  <a:tcPr marL="0" marR="0" marT="0" marB="0" anchor="ctr"/>
                </a:tc>
              </a:tr>
            </a:tbl>
          </a:graphicData>
        </a:graphic>
      </p:graphicFrame>
    </p:spTree>
    <p:extLst>
      <p:ext uri="{BB962C8B-B14F-4D97-AF65-F5344CB8AC3E}">
        <p14:creationId xmlns:p14="http://schemas.microsoft.com/office/powerpoint/2010/main" val="281791760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228600"/>
            <a:ext cx="7239000" cy="5909310"/>
          </a:xfrm>
          <a:prstGeom prst="rect">
            <a:avLst/>
          </a:prstGeom>
        </p:spPr>
        <p:txBody>
          <a:bodyPr wrap="square">
            <a:spAutoFit/>
          </a:bodyPr>
          <a:lstStyle/>
          <a:p>
            <a:pPr algn="just" rtl="1">
              <a:lnSpc>
                <a:spcPct val="150000"/>
              </a:lnSpc>
            </a:pPr>
            <a:r>
              <a:rPr lang="fa-IR" sz="2800" dirty="0" smtClean="0">
                <a:cs typeface="B Zar" pitchFamily="2" charset="-78"/>
              </a:rPr>
              <a:t>در این مثال </a:t>
            </a:r>
            <a:r>
              <a:rPr lang="fa-IR" sz="2800" dirty="0">
                <a:cs typeface="B Zar" pitchFamily="2" charset="-78"/>
              </a:rPr>
              <a:t>فرضی، مقدار ویژه برای دو عامل دارای مقداری بیشتر از 1 </a:t>
            </a:r>
            <a:r>
              <a:rPr lang="fa-IR" sz="2800" dirty="0" smtClean="0">
                <a:cs typeface="B Zar" pitchFamily="2" charset="-78"/>
              </a:rPr>
              <a:t>می‌باشد              </a:t>
            </a:r>
            <a:r>
              <a:rPr lang="fa-IR" sz="2800" dirty="0">
                <a:cs typeface="B Zar" pitchFamily="2" charset="-78"/>
              </a:rPr>
              <a:t>هفت پرسش مطرح شده، یک سازه را اندازه‌گیری نمی‌کنند و دو سازه را اندازه‌گیری می‌کنند</a:t>
            </a:r>
            <a:r>
              <a:rPr lang="fa-IR" sz="2800" dirty="0" smtClean="0">
                <a:cs typeface="B Zar" pitchFamily="2" charset="-78"/>
              </a:rPr>
              <a:t>.</a:t>
            </a:r>
          </a:p>
          <a:p>
            <a:pPr algn="just" rtl="1">
              <a:lnSpc>
                <a:spcPct val="150000"/>
              </a:lnSpc>
            </a:pPr>
            <a:endParaRPr lang="fa-IR" sz="2800" dirty="0" smtClean="0">
              <a:cs typeface="B Zar" pitchFamily="2" charset="-78"/>
            </a:endParaRPr>
          </a:p>
          <a:p>
            <a:pPr algn="just" rtl="1">
              <a:lnSpc>
                <a:spcPct val="150000"/>
              </a:lnSpc>
            </a:pPr>
            <a:r>
              <a:rPr lang="fa-IR" sz="2800" dirty="0" smtClean="0">
                <a:cs typeface="B Zar" pitchFamily="2" charset="-78"/>
              </a:rPr>
              <a:t> </a:t>
            </a:r>
            <a:r>
              <a:rPr lang="fa-IR" sz="2800" dirty="0">
                <a:cs typeface="B Zar" pitchFamily="2" charset="-78"/>
              </a:rPr>
              <a:t>این بر خلاف باور پژوهش‌گر بوده است که بر این باور بوده که این 7 پرسش، سازه مورد نظر او را اندازه‌گیری می‌کنند. </a:t>
            </a:r>
            <a:endParaRPr lang="fa-IR" sz="2800" dirty="0" smtClean="0">
              <a:cs typeface="B Zar" pitchFamily="2" charset="-78"/>
            </a:endParaRPr>
          </a:p>
          <a:p>
            <a:pPr algn="just" rtl="1">
              <a:lnSpc>
                <a:spcPct val="150000"/>
              </a:lnSpc>
            </a:pPr>
            <a:endParaRPr lang="fa-IR" sz="2800" dirty="0">
              <a:cs typeface="B Zar" pitchFamily="2" charset="-78"/>
            </a:endParaRPr>
          </a:p>
          <a:p>
            <a:pPr algn="just" rtl="1">
              <a:lnSpc>
                <a:spcPct val="150000"/>
              </a:lnSpc>
            </a:pPr>
            <a:r>
              <a:rPr lang="fa-IR" sz="2800" dirty="0" smtClean="0">
                <a:cs typeface="B Zar" pitchFamily="2" charset="-78"/>
              </a:rPr>
              <a:t>گاهی </a:t>
            </a:r>
            <a:r>
              <a:rPr lang="fa-IR" sz="2800" dirty="0">
                <a:cs typeface="B Zar" pitchFamily="2" charset="-78"/>
              </a:rPr>
              <a:t>این مقدار ویژه برای بیشتر از دو عامل معنادار است. </a:t>
            </a:r>
            <a:endParaRPr lang="en-US" sz="2800" dirty="0">
              <a:cs typeface="B Zar" pitchFamily="2" charset="-78"/>
            </a:endParaRPr>
          </a:p>
          <a:p>
            <a:pPr algn="just" rtl="1">
              <a:lnSpc>
                <a:spcPct val="150000"/>
              </a:lnSpc>
            </a:pPr>
            <a:endParaRPr lang="en-US" sz="2800" b="1" dirty="0">
              <a:cs typeface="B Zar" pitchFamily="2" charset="-78"/>
            </a:endParaRPr>
          </a:p>
        </p:txBody>
      </p:sp>
      <p:sp>
        <p:nvSpPr>
          <p:cNvPr id="3" name="Left Arrow 2"/>
          <p:cNvSpPr/>
          <p:nvPr/>
        </p:nvSpPr>
        <p:spPr>
          <a:xfrm flipV="1">
            <a:off x="5486400" y="1219200"/>
            <a:ext cx="1295400" cy="16001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1481318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400" y="228601"/>
            <a:ext cx="8382000" cy="7201972"/>
          </a:xfrm>
          <a:prstGeom prst="rect">
            <a:avLst/>
          </a:prstGeom>
        </p:spPr>
        <p:txBody>
          <a:bodyPr wrap="square">
            <a:spAutoFit/>
          </a:bodyPr>
          <a:lstStyle/>
          <a:p>
            <a:pPr algn="just" rtl="1">
              <a:lnSpc>
                <a:spcPct val="150000"/>
              </a:lnSpc>
            </a:pPr>
            <a:r>
              <a:rPr lang="fa-IR" sz="2800" dirty="0">
                <a:cs typeface="B Zar" pitchFamily="2" charset="-78"/>
              </a:rPr>
              <a:t>همچنین نبود روایی سازه در یکی دیگر از خروجی‌های تحلیل عاملی نشان داده می‌شود. در یکی از جدول‌های این تحلیل، ماتریسی آورده می‌شود که تعلق هر یک از پرسش‌های طرح شده را به سازه‌های شناسایی شده نشان می‌دهد</a:t>
            </a:r>
            <a:r>
              <a:rPr lang="fa-IR" sz="2800" dirty="0" smtClean="0">
                <a:cs typeface="B Zar" pitchFamily="2" charset="-78"/>
              </a:rPr>
              <a:t>.</a:t>
            </a:r>
          </a:p>
          <a:p>
            <a:pPr algn="just" rtl="1">
              <a:lnSpc>
                <a:spcPct val="150000"/>
              </a:lnSpc>
            </a:pPr>
            <a:endParaRPr lang="fa-IR" sz="2800" dirty="0">
              <a:cs typeface="B Zar" pitchFamily="2" charset="-78"/>
            </a:endParaRPr>
          </a:p>
          <a:p>
            <a:pPr algn="just" rtl="1">
              <a:lnSpc>
                <a:spcPct val="150000"/>
              </a:lnSpc>
            </a:pPr>
            <a:endParaRPr lang="fa-IR" sz="2800" dirty="0" smtClean="0">
              <a:cs typeface="B Zar" pitchFamily="2" charset="-78"/>
            </a:endParaRPr>
          </a:p>
          <a:p>
            <a:pPr algn="just" rtl="1">
              <a:lnSpc>
                <a:spcPct val="150000"/>
              </a:lnSpc>
            </a:pPr>
            <a:endParaRPr lang="fa-IR" sz="2800" dirty="0">
              <a:cs typeface="B Zar" pitchFamily="2" charset="-78"/>
            </a:endParaRPr>
          </a:p>
          <a:p>
            <a:pPr algn="just" rtl="1">
              <a:lnSpc>
                <a:spcPct val="150000"/>
              </a:lnSpc>
            </a:pPr>
            <a:endParaRPr lang="fa-IR" sz="2800" dirty="0" smtClean="0">
              <a:cs typeface="B Zar" pitchFamily="2" charset="-78"/>
            </a:endParaRPr>
          </a:p>
          <a:p>
            <a:pPr algn="just" rtl="1">
              <a:lnSpc>
                <a:spcPct val="150000"/>
              </a:lnSpc>
            </a:pPr>
            <a:endParaRPr lang="fa-IR" sz="2800" dirty="0">
              <a:cs typeface="B Zar" pitchFamily="2" charset="-78"/>
            </a:endParaRPr>
          </a:p>
          <a:p>
            <a:pPr algn="just" rtl="1">
              <a:lnSpc>
                <a:spcPct val="150000"/>
              </a:lnSpc>
            </a:pPr>
            <a:endParaRPr lang="fa-IR" sz="2800" dirty="0" smtClean="0">
              <a:cs typeface="B Zar" pitchFamily="2" charset="-78"/>
            </a:endParaRPr>
          </a:p>
          <a:p>
            <a:pPr algn="just" rtl="1">
              <a:lnSpc>
                <a:spcPct val="150000"/>
              </a:lnSpc>
            </a:pPr>
            <a:r>
              <a:rPr lang="fa-IR" b="1" dirty="0" smtClean="0">
                <a:cs typeface="B Zar" pitchFamily="2" charset="-78"/>
              </a:rPr>
              <a:t>                                      </a:t>
            </a:r>
            <a:r>
              <a:rPr lang="ar-SA" b="1" dirty="0" smtClean="0">
                <a:cs typeface="B Zar" pitchFamily="2" charset="-78"/>
              </a:rPr>
              <a:t>ماتریس </a:t>
            </a:r>
            <a:r>
              <a:rPr lang="ar-SA" b="1" dirty="0">
                <a:cs typeface="B Zar" pitchFamily="2" charset="-78"/>
              </a:rPr>
              <a:t>اجزاء در صورت نبود روایی سازه</a:t>
            </a:r>
            <a:endParaRPr lang="fa-IR" b="1" dirty="0" smtClean="0">
              <a:cs typeface="B Zar" pitchFamily="2" charset="-78"/>
            </a:endParaRPr>
          </a:p>
          <a:p>
            <a:pPr algn="just" rtl="1">
              <a:lnSpc>
                <a:spcPct val="150000"/>
              </a:lnSpc>
            </a:pPr>
            <a:endParaRPr lang="en-US" sz="2800" b="1" dirty="0">
              <a:cs typeface="B Zar"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3321099521"/>
              </p:ext>
            </p:extLst>
          </p:nvPr>
        </p:nvGraphicFramePr>
        <p:xfrm>
          <a:off x="1981200" y="2514600"/>
          <a:ext cx="5153025" cy="3208159"/>
        </p:xfrm>
        <a:graphic>
          <a:graphicData uri="http://schemas.openxmlformats.org/drawingml/2006/table">
            <a:tbl>
              <a:tblPr>
                <a:tableStyleId>{5C22544A-7EE6-4342-B048-85BDC9FD1C3A}</a:tableStyleId>
              </a:tblPr>
              <a:tblGrid>
                <a:gridCol w="1589991"/>
                <a:gridCol w="1781517"/>
                <a:gridCol w="1781517"/>
              </a:tblGrid>
              <a:tr h="182456">
                <a:tc gridSpan="3">
                  <a:txBody>
                    <a:bodyPr/>
                    <a:lstStyle/>
                    <a:p>
                      <a:pPr marL="38100" marR="38100" algn="ctr" rtl="0">
                        <a:spcAft>
                          <a:spcPts val="0"/>
                        </a:spcAft>
                      </a:pPr>
                      <a:r>
                        <a:rPr lang="en-US" sz="1400" b="1" dirty="0">
                          <a:effectLst/>
                        </a:rPr>
                        <a:t>Component </a:t>
                      </a:r>
                      <a:r>
                        <a:rPr lang="en-US" sz="1400" b="1" dirty="0" err="1">
                          <a:effectLst/>
                        </a:rPr>
                        <a:t>Matrix</a:t>
                      </a:r>
                      <a:r>
                        <a:rPr lang="en-US" sz="1400" b="1" baseline="30000" dirty="0" err="1">
                          <a:effectLst/>
                        </a:rPr>
                        <a:t>a</a:t>
                      </a:r>
                      <a:endParaRPr lang="en-US" sz="1400" b="1" dirty="0">
                        <a:effectLst/>
                        <a:latin typeface="Times New Roman"/>
                        <a:ea typeface="SimSun"/>
                        <a:cs typeface="Lotus"/>
                      </a:endParaRPr>
                    </a:p>
                  </a:txBody>
                  <a:tcPr marL="0" marR="0" marT="0" marB="0"/>
                </a:tc>
                <a:tc hMerge="1">
                  <a:txBody>
                    <a:bodyPr/>
                    <a:lstStyle/>
                    <a:p>
                      <a:endParaRPr lang="en-US"/>
                    </a:p>
                  </a:txBody>
                  <a:tcPr/>
                </a:tc>
                <a:tc hMerge="1">
                  <a:txBody>
                    <a:bodyPr/>
                    <a:lstStyle/>
                    <a:p>
                      <a:endParaRPr lang="en-US"/>
                    </a:p>
                  </a:txBody>
                  <a:tcPr/>
                </a:tc>
              </a:tr>
              <a:tr h="182456">
                <a:tc rowSpan="2">
                  <a:txBody>
                    <a:bodyPr/>
                    <a:lstStyle/>
                    <a:p>
                      <a:pPr marL="38100" marR="38100" algn="l" rtl="0">
                        <a:spcAft>
                          <a:spcPts val="0"/>
                        </a:spcAft>
                      </a:pPr>
                      <a:r>
                        <a:rPr lang="en-US" sz="1400" b="1">
                          <a:effectLst/>
                        </a:rPr>
                        <a:t> </a:t>
                      </a:r>
                      <a:endParaRPr lang="en-US" sz="1400" b="1">
                        <a:effectLst/>
                        <a:latin typeface="Times New Roman"/>
                        <a:ea typeface="SimSun"/>
                        <a:cs typeface="Lotus"/>
                      </a:endParaRPr>
                    </a:p>
                  </a:txBody>
                  <a:tcPr marL="0" marR="0" marT="0" marB="0"/>
                </a:tc>
                <a:tc gridSpan="2">
                  <a:txBody>
                    <a:bodyPr/>
                    <a:lstStyle/>
                    <a:p>
                      <a:pPr marL="38100" marR="38100" algn="ctr" rtl="0">
                        <a:spcAft>
                          <a:spcPts val="0"/>
                        </a:spcAft>
                      </a:pPr>
                      <a:r>
                        <a:rPr lang="en-US" sz="1400" b="1">
                          <a:effectLst/>
                        </a:rPr>
                        <a:t>Component</a:t>
                      </a:r>
                      <a:endParaRPr lang="en-US" sz="1400" b="1">
                        <a:effectLst/>
                        <a:latin typeface="Times New Roman"/>
                        <a:ea typeface="SimSun"/>
                        <a:cs typeface="Lotus"/>
                      </a:endParaRPr>
                    </a:p>
                  </a:txBody>
                  <a:tcPr marL="0" marR="0" marT="0" marB="0"/>
                </a:tc>
                <a:tc hMerge="1">
                  <a:txBody>
                    <a:bodyPr/>
                    <a:lstStyle/>
                    <a:p>
                      <a:endParaRPr lang="en-US"/>
                    </a:p>
                  </a:txBody>
                  <a:tcPr/>
                </a:tc>
              </a:tr>
              <a:tr h="182456">
                <a:tc vMerge="1">
                  <a:txBody>
                    <a:bodyPr/>
                    <a:lstStyle/>
                    <a:p>
                      <a:endParaRPr lang="en-US"/>
                    </a:p>
                  </a:txBody>
                  <a:tcPr/>
                </a:tc>
                <a:tc>
                  <a:txBody>
                    <a:bodyPr/>
                    <a:lstStyle/>
                    <a:p>
                      <a:pPr marL="38100" marR="38100" algn="ctr" rtl="0">
                        <a:spcAft>
                          <a:spcPts val="0"/>
                        </a:spcAft>
                      </a:pPr>
                      <a:r>
                        <a:rPr lang="en-US" sz="1400" b="1">
                          <a:effectLst/>
                        </a:rPr>
                        <a:t>1</a:t>
                      </a:r>
                      <a:endParaRPr lang="en-US" sz="1400" b="1">
                        <a:effectLst/>
                        <a:latin typeface="Times New Roman"/>
                        <a:ea typeface="SimSun"/>
                        <a:cs typeface="Lotus"/>
                      </a:endParaRPr>
                    </a:p>
                  </a:txBody>
                  <a:tcPr marL="0" marR="0" marT="0" marB="0"/>
                </a:tc>
                <a:tc>
                  <a:txBody>
                    <a:bodyPr/>
                    <a:lstStyle/>
                    <a:p>
                      <a:pPr marL="38100" marR="38100" algn="ctr" rtl="0">
                        <a:spcAft>
                          <a:spcPts val="0"/>
                        </a:spcAft>
                      </a:pPr>
                      <a:r>
                        <a:rPr lang="en-US" sz="1400" b="1">
                          <a:effectLst/>
                        </a:rPr>
                        <a:t>2</a:t>
                      </a:r>
                      <a:endParaRPr lang="en-US" sz="1400" b="1">
                        <a:effectLst/>
                        <a:latin typeface="Times New Roman"/>
                        <a:ea typeface="SimSun"/>
                        <a:cs typeface="Lotus"/>
                      </a:endParaRPr>
                    </a:p>
                  </a:txBody>
                  <a:tcPr marL="0" marR="0" marT="0" marB="0"/>
                </a:tc>
              </a:tr>
              <a:tr h="709646">
                <a:tc>
                  <a:txBody>
                    <a:bodyPr/>
                    <a:lstStyle/>
                    <a:p>
                      <a:pPr marL="38100" marR="38100" algn="ctr" rtl="0">
                        <a:spcAft>
                          <a:spcPts val="0"/>
                        </a:spcAft>
                      </a:pPr>
                      <a:r>
                        <a:rPr lang="en-US" sz="1400" b="1">
                          <a:effectLst/>
                        </a:rPr>
                        <a:t>Q1</a:t>
                      </a:r>
                      <a:endParaRPr lang="en-US" sz="1400" b="1">
                        <a:effectLst/>
                        <a:latin typeface="Times New Roman"/>
                        <a:ea typeface="SimSun"/>
                        <a:cs typeface="Lotus"/>
                      </a:endParaRPr>
                    </a:p>
                  </a:txBody>
                  <a:tcPr marL="0" marR="0" marT="0" marB="0" anchor="ctr"/>
                </a:tc>
                <a:tc>
                  <a:txBody>
                    <a:bodyPr/>
                    <a:lstStyle/>
                    <a:p>
                      <a:pPr marL="38100" marR="38100" algn="r" rtl="0">
                        <a:spcAft>
                          <a:spcPts val="0"/>
                        </a:spcAft>
                      </a:pPr>
                      <a:r>
                        <a:rPr lang="en-US" sz="1400" b="1">
                          <a:effectLst/>
                        </a:rPr>
                        <a:t>.715</a:t>
                      </a:r>
                      <a:endParaRPr lang="en-US" sz="1400" b="1">
                        <a:effectLst/>
                        <a:latin typeface="Times New Roman"/>
                        <a:ea typeface="SimSun"/>
                        <a:cs typeface="Lotus"/>
                      </a:endParaRPr>
                    </a:p>
                  </a:txBody>
                  <a:tcPr marL="0" marR="0" marT="0" marB="0" anchor="ctr"/>
                </a:tc>
                <a:tc>
                  <a:txBody>
                    <a:bodyPr/>
                    <a:lstStyle/>
                    <a:p>
                      <a:pPr marL="38100" marR="38100" algn="r" rtl="0">
                        <a:spcAft>
                          <a:spcPts val="0"/>
                        </a:spcAft>
                      </a:pPr>
                      <a:r>
                        <a:rPr lang="en-US" sz="1400" b="1" dirty="0">
                          <a:effectLst/>
                        </a:rPr>
                        <a:t>-.186</a:t>
                      </a:r>
                      <a:endParaRPr lang="en-US" sz="1400" b="1" dirty="0">
                        <a:effectLst/>
                        <a:latin typeface="Times New Roman"/>
                        <a:ea typeface="SimSun"/>
                        <a:cs typeface="Lotus"/>
                      </a:endParaRPr>
                    </a:p>
                  </a:txBody>
                  <a:tcPr marL="0" marR="0" marT="0" marB="0" anchor="ctr"/>
                </a:tc>
              </a:tr>
              <a:tr h="182456">
                <a:tc>
                  <a:txBody>
                    <a:bodyPr/>
                    <a:lstStyle/>
                    <a:p>
                      <a:pPr marL="38100" marR="38100" algn="ctr" rtl="0">
                        <a:spcAft>
                          <a:spcPts val="0"/>
                        </a:spcAft>
                      </a:pPr>
                      <a:r>
                        <a:rPr lang="en-US" sz="1400" b="1">
                          <a:effectLst/>
                        </a:rPr>
                        <a:t>Q2</a:t>
                      </a:r>
                      <a:endParaRPr lang="en-US" sz="1400" b="1">
                        <a:effectLst/>
                        <a:latin typeface="Times New Roman"/>
                        <a:ea typeface="SimSun"/>
                        <a:cs typeface="Lotus"/>
                      </a:endParaRPr>
                    </a:p>
                  </a:txBody>
                  <a:tcPr marL="0" marR="0" marT="0" marB="0" anchor="ctr"/>
                </a:tc>
                <a:tc>
                  <a:txBody>
                    <a:bodyPr/>
                    <a:lstStyle/>
                    <a:p>
                      <a:pPr marL="38100" marR="38100" algn="r" rtl="0">
                        <a:spcAft>
                          <a:spcPts val="0"/>
                        </a:spcAft>
                      </a:pPr>
                      <a:r>
                        <a:rPr lang="en-US" sz="1400" b="1">
                          <a:effectLst/>
                        </a:rPr>
                        <a:t>.649</a:t>
                      </a:r>
                      <a:endParaRPr lang="en-US" sz="1400" b="1">
                        <a:effectLst/>
                        <a:latin typeface="Times New Roman"/>
                        <a:ea typeface="SimSun"/>
                        <a:cs typeface="Lotus"/>
                      </a:endParaRPr>
                    </a:p>
                  </a:txBody>
                  <a:tcPr marL="0" marR="0" marT="0" marB="0" anchor="ctr"/>
                </a:tc>
                <a:tc>
                  <a:txBody>
                    <a:bodyPr/>
                    <a:lstStyle/>
                    <a:p>
                      <a:pPr marL="38100" marR="38100" algn="r" rtl="0">
                        <a:spcAft>
                          <a:spcPts val="0"/>
                        </a:spcAft>
                      </a:pPr>
                      <a:r>
                        <a:rPr lang="en-US" sz="1400" b="1">
                          <a:effectLst/>
                        </a:rPr>
                        <a:t>-.250</a:t>
                      </a:r>
                      <a:endParaRPr lang="en-US" sz="1400" b="1">
                        <a:effectLst/>
                        <a:latin typeface="Times New Roman"/>
                        <a:ea typeface="SimSun"/>
                        <a:cs typeface="Lotus"/>
                      </a:endParaRPr>
                    </a:p>
                  </a:txBody>
                  <a:tcPr marL="0" marR="0" marT="0" marB="0" anchor="ctr"/>
                </a:tc>
              </a:tr>
              <a:tr h="182456">
                <a:tc>
                  <a:txBody>
                    <a:bodyPr/>
                    <a:lstStyle/>
                    <a:p>
                      <a:pPr marL="38100" marR="38100" algn="ctr" rtl="0">
                        <a:spcAft>
                          <a:spcPts val="0"/>
                        </a:spcAft>
                      </a:pPr>
                      <a:r>
                        <a:rPr lang="en-US" sz="1400" b="1">
                          <a:effectLst/>
                        </a:rPr>
                        <a:t>Q3</a:t>
                      </a:r>
                      <a:endParaRPr lang="en-US" sz="1400" b="1">
                        <a:effectLst/>
                        <a:latin typeface="Times New Roman"/>
                        <a:ea typeface="SimSun"/>
                        <a:cs typeface="Lotus"/>
                      </a:endParaRPr>
                    </a:p>
                  </a:txBody>
                  <a:tcPr marL="0" marR="0" marT="0" marB="0" anchor="ctr"/>
                </a:tc>
                <a:tc>
                  <a:txBody>
                    <a:bodyPr/>
                    <a:lstStyle/>
                    <a:p>
                      <a:pPr marL="38100" marR="38100" algn="r" rtl="0">
                        <a:spcAft>
                          <a:spcPts val="0"/>
                        </a:spcAft>
                      </a:pPr>
                      <a:r>
                        <a:rPr lang="en-US" sz="1400" b="1">
                          <a:effectLst/>
                        </a:rPr>
                        <a:t>.688</a:t>
                      </a:r>
                      <a:endParaRPr lang="en-US" sz="1400" b="1">
                        <a:effectLst/>
                        <a:latin typeface="Times New Roman"/>
                        <a:ea typeface="SimSun"/>
                        <a:cs typeface="Lotus"/>
                      </a:endParaRPr>
                    </a:p>
                  </a:txBody>
                  <a:tcPr marL="0" marR="0" marT="0" marB="0" anchor="ctr"/>
                </a:tc>
                <a:tc>
                  <a:txBody>
                    <a:bodyPr/>
                    <a:lstStyle/>
                    <a:p>
                      <a:pPr marL="38100" marR="38100" algn="r" rtl="0">
                        <a:spcAft>
                          <a:spcPts val="0"/>
                        </a:spcAft>
                      </a:pPr>
                      <a:r>
                        <a:rPr lang="en-US" sz="1400" b="1">
                          <a:effectLst/>
                        </a:rPr>
                        <a:t>-.320</a:t>
                      </a:r>
                      <a:endParaRPr lang="en-US" sz="1400" b="1">
                        <a:effectLst/>
                        <a:latin typeface="Times New Roman"/>
                        <a:ea typeface="SimSun"/>
                        <a:cs typeface="Lotus"/>
                      </a:endParaRPr>
                    </a:p>
                  </a:txBody>
                  <a:tcPr marL="0" marR="0" marT="0" marB="0" anchor="ctr"/>
                </a:tc>
              </a:tr>
              <a:tr h="182456">
                <a:tc>
                  <a:txBody>
                    <a:bodyPr/>
                    <a:lstStyle/>
                    <a:p>
                      <a:pPr marL="38100" marR="38100" algn="ctr" rtl="0">
                        <a:spcAft>
                          <a:spcPts val="0"/>
                        </a:spcAft>
                      </a:pPr>
                      <a:r>
                        <a:rPr lang="en-US" sz="1400" b="1">
                          <a:effectLst/>
                        </a:rPr>
                        <a:t>Q4</a:t>
                      </a:r>
                      <a:endParaRPr lang="en-US" sz="1400" b="1">
                        <a:effectLst/>
                        <a:latin typeface="Times New Roman"/>
                        <a:ea typeface="SimSun"/>
                        <a:cs typeface="Lotus"/>
                      </a:endParaRPr>
                    </a:p>
                  </a:txBody>
                  <a:tcPr marL="0" marR="0" marT="0" marB="0" anchor="ctr"/>
                </a:tc>
                <a:tc>
                  <a:txBody>
                    <a:bodyPr/>
                    <a:lstStyle/>
                    <a:p>
                      <a:pPr marL="38100" marR="38100" algn="r" rtl="0">
                        <a:spcAft>
                          <a:spcPts val="0"/>
                        </a:spcAft>
                      </a:pPr>
                      <a:r>
                        <a:rPr lang="en-US" sz="1400" b="1">
                          <a:effectLst/>
                        </a:rPr>
                        <a:t>.729</a:t>
                      </a:r>
                      <a:endParaRPr lang="en-US" sz="1400" b="1">
                        <a:effectLst/>
                        <a:latin typeface="Times New Roman"/>
                        <a:ea typeface="SimSun"/>
                        <a:cs typeface="Lotus"/>
                      </a:endParaRPr>
                    </a:p>
                  </a:txBody>
                  <a:tcPr marL="0" marR="0" marT="0" marB="0" anchor="ctr"/>
                </a:tc>
                <a:tc>
                  <a:txBody>
                    <a:bodyPr/>
                    <a:lstStyle/>
                    <a:p>
                      <a:pPr marL="38100" marR="38100" algn="r" rtl="0">
                        <a:spcAft>
                          <a:spcPts val="0"/>
                        </a:spcAft>
                      </a:pPr>
                      <a:r>
                        <a:rPr lang="en-US" sz="1400" b="1">
                          <a:effectLst/>
                        </a:rPr>
                        <a:t>-.158</a:t>
                      </a:r>
                      <a:endParaRPr lang="en-US" sz="1400" b="1">
                        <a:effectLst/>
                        <a:latin typeface="Times New Roman"/>
                        <a:ea typeface="SimSun"/>
                        <a:cs typeface="Lotus"/>
                      </a:endParaRPr>
                    </a:p>
                  </a:txBody>
                  <a:tcPr marL="0" marR="0" marT="0" marB="0" anchor="ctr"/>
                </a:tc>
              </a:tr>
              <a:tr h="182456">
                <a:tc>
                  <a:txBody>
                    <a:bodyPr/>
                    <a:lstStyle/>
                    <a:p>
                      <a:pPr marL="38100" marR="38100" algn="ctr" rtl="0">
                        <a:spcAft>
                          <a:spcPts val="0"/>
                        </a:spcAft>
                      </a:pPr>
                      <a:r>
                        <a:rPr lang="en-US" sz="1400" b="1" dirty="0">
                          <a:effectLst/>
                        </a:rPr>
                        <a:t>Q5</a:t>
                      </a:r>
                      <a:endParaRPr lang="en-US" sz="1400" b="1" dirty="0">
                        <a:effectLst/>
                        <a:latin typeface="Times New Roman"/>
                        <a:ea typeface="SimSun"/>
                        <a:cs typeface="Lotus"/>
                      </a:endParaRPr>
                    </a:p>
                  </a:txBody>
                  <a:tcPr marL="0" marR="0" marT="0" marB="0" anchor="ctr"/>
                </a:tc>
                <a:tc>
                  <a:txBody>
                    <a:bodyPr/>
                    <a:lstStyle/>
                    <a:p>
                      <a:pPr marL="38100" marR="38100" algn="r" rtl="0">
                        <a:spcAft>
                          <a:spcPts val="0"/>
                        </a:spcAft>
                      </a:pPr>
                      <a:r>
                        <a:rPr lang="en-US" sz="1400" b="1">
                          <a:effectLst/>
                        </a:rPr>
                        <a:t>.776</a:t>
                      </a:r>
                      <a:endParaRPr lang="en-US" sz="1400" b="1">
                        <a:effectLst/>
                        <a:latin typeface="Times New Roman"/>
                        <a:ea typeface="SimSun"/>
                        <a:cs typeface="Lotus"/>
                      </a:endParaRPr>
                    </a:p>
                  </a:txBody>
                  <a:tcPr marL="0" marR="0" marT="0" marB="0" anchor="ctr"/>
                </a:tc>
                <a:tc>
                  <a:txBody>
                    <a:bodyPr/>
                    <a:lstStyle/>
                    <a:p>
                      <a:pPr marL="38100" marR="38100" algn="r" rtl="0">
                        <a:spcAft>
                          <a:spcPts val="0"/>
                        </a:spcAft>
                      </a:pPr>
                      <a:r>
                        <a:rPr lang="en-US" sz="1400" b="1">
                          <a:effectLst/>
                        </a:rPr>
                        <a:t>-.062</a:t>
                      </a:r>
                      <a:endParaRPr lang="en-US" sz="1400" b="1">
                        <a:effectLst/>
                        <a:latin typeface="Times New Roman"/>
                        <a:ea typeface="SimSun"/>
                        <a:cs typeface="Lotus"/>
                      </a:endParaRPr>
                    </a:p>
                  </a:txBody>
                  <a:tcPr marL="0" marR="0" marT="0" marB="0" anchor="ctr"/>
                </a:tc>
              </a:tr>
              <a:tr h="182456">
                <a:tc>
                  <a:txBody>
                    <a:bodyPr/>
                    <a:lstStyle/>
                    <a:p>
                      <a:pPr marL="38100" marR="38100" algn="ctr" rtl="0">
                        <a:spcAft>
                          <a:spcPts val="0"/>
                        </a:spcAft>
                      </a:pPr>
                      <a:r>
                        <a:rPr lang="en-US" sz="1400" b="1">
                          <a:effectLst/>
                        </a:rPr>
                        <a:t>Q6</a:t>
                      </a:r>
                      <a:endParaRPr lang="en-US" sz="1400" b="1">
                        <a:effectLst/>
                        <a:latin typeface="Times New Roman"/>
                        <a:ea typeface="SimSun"/>
                        <a:cs typeface="Lotus"/>
                      </a:endParaRPr>
                    </a:p>
                  </a:txBody>
                  <a:tcPr marL="0" marR="0" marT="0" marB="0" anchor="ctr"/>
                </a:tc>
                <a:tc>
                  <a:txBody>
                    <a:bodyPr/>
                    <a:lstStyle/>
                    <a:p>
                      <a:pPr marL="38100" marR="38100" algn="r" rtl="0">
                        <a:spcAft>
                          <a:spcPts val="0"/>
                        </a:spcAft>
                      </a:pPr>
                      <a:r>
                        <a:rPr lang="en-US" sz="1400" b="1">
                          <a:effectLst/>
                        </a:rPr>
                        <a:t>.473</a:t>
                      </a:r>
                      <a:endParaRPr lang="en-US" sz="1400" b="1">
                        <a:effectLst/>
                        <a:latin typeface="Times New Roman"/>
                        <a:ea typeface="SimSun"/>
                        <a:cs typeface="Lotus"/>
                      </a:endParaRPr>
                    </a:p>
                  </a:txBody>
                  <a:tcPr marL="0" marR="0" marT="0" marB="0" anchor="ctr"/>
                </a:tc>
                <a:tc>
                  <a:txBody>
                    <a:bodyPr/>
                    <a:lstStyle/>
                    <a:p>
                      <a:pPr marL="38100" marR="38100" algn="r" rtl="0">
                        <a:spcAft>
                          <a:spcPts val="0"/>
                        </a:spcAft>
                      </a:pPr>
                      <a:r>
                        <a:rPr lang="en-US" sz="1400" b="1">
                          <a:effectLst/>
                        </a:rPr>
                        <a:t>.729</a:t>
                      </a:r>
                      <a:endParaRPr lang="en-US" sz="1400" b="1">
                        <a:effectLst/>
                        <a:latin typeface="Times New Roman"/>
                        <a:ea typeface="SimSun"/>
                        <a:cs typeface="Lotus"/>
                      </a:endParaRPr>
                    </a:p>
                  </a:txBody>
                  <a:tcPr marL="0" marR="0" marT="0" marB="0" anchor="ctr"/>
                </a:tc>
              </a:tr>
              <a:tr h="182456">
                <a:tc>
                  <a:txBody>
                    <a:bodyPr/>
                    <a:lstStyle/>
                    <a:p>
                      <a:pPr marL="38100" marR="38100" algn="ctr" rtl="0">
                        <a:spcAft>
                          <a:spcPts val="0"/>
                        </a:spcAft>
                      </a:pPr>
                      <a:r>
                        <a:rPr lang="en-US" sz="1400" b="1" dirty="0">
                          <a:effectLst/>
                        </a:rPr>
                        <a:t>Q7</a:t>
                      </a:r>
                      <a:endParaRPr lang="en-US" sz="1400" b="1" dirty="0">
                        <a:effectLst/>
                        <a:latin typeface="Times New Roman"/>
                        <a:ea typeface="SimSun"/>
                        <a:cs typeface="Lotus"/>
                      </a:endParaRPr>
                    </a:p>
                  </a:txBody>
                  <a:tcPr marL="0" marR="0" marT="0" marB="0" anchor="ctr"/>
                </a:tc>
                <a:tc>
                  <a:txBody>
                    <a:bodyPr/>
                    <a:lstStyle/>
                    <a:p>
                      <a:pPr marL="38100" marR="38100" algn="r" rtl="0">
                        <a:spcAft>
                          <a:spcPts val="0"/>
                        </a:spcAft>
                      </a:pPr>
                      <a:r>
                        <a:rPr lang="en-US" sz="1400" b="1">
                          <a:effectLst/>
                        </a:rPr>
                        <a:t>.448</a:t>
                      </a:r>
                      <a:endParaRPr lang="en-US" sz="1400" b="1">
                        <a:effectLst/>
                        <a:latin typeface="Times New Roman"/>
                        <a:ea typeface="SimSun"/>
                        <a:cs typeface="Lotus"/>
                      </a:endParaRPr>
                    </a:p>
                  </a:txBody>
                  <a:tcPr marL="0" marR="0" marT="0" marB="0" anchor="ctr"/>
                </a:tc>
                <a:tc>
                  <a:txBody>
                    <a:bodyPr/>
                    <a:lstStyle/>
                    <a:p>
                      <a:pPr marL="38100" marR="38100" algn="r" rtl="0">
                        <a:spcAft>
                          <a:spcPts val="0"/>
                        </a:spcAft>
                      </a:pPr>
                      <a:r>
                        <a:rPr lang="en-US" sz="1400" b="1">
                          <a:effectLst/>
                        </a:rPr>
                        <a:t>.744</a:t>
                      </a:r>
                      <a:endParaRPr lang="en-US" sz="1400" b="1">
                        <a:effectLst/>
                        <a:latin typeface="Times New Roman"/>
                        <a:ea typeface="SimSun"/>
                        <a:cs typeface="Lotus"/>
                      </a:endParaRPr>
                    </a:p>
                  </a:txBody>
                  <a:tcPr marL="0" marR="0" marT="0" marB="0" anchor="ctr"/>
                </a:tc>
              </a:tr>
              <a:tr h="364913">
                <a:tc gridSpan="3">
                  <a:txBody>
                    <a:bodyPr/>
                    <a:lstStyle/>
                    <a:p>
                      <a:pPr marL="38100" marR="38100" algn="l" rtl="0">
                        <a:spcAft>
                          <a:spcPts val="0"/>
                        </a:spcAft>
                      </a:pPr>
                      <a:r>
                        <a:rPr lang="en-US" sz="1400" b="1" dirty="0">
                          <a:effectLst/>
                        </a:rPr>
                        <a:t>Extraction Method: Principal Component Analysis.</a:t>
                      </a:r>
                      <a:endParaRPr lang="en-US" sz="1400" b="1" dirty="0">
                        <a:effectLst/>
                        <a:latin typeface="Times New Roman"/>
                        <a:ea typeface="SimSun"/>
                        <a:cs typeface="Lotus"/>
                      </a:endParaRPr>
                    </a:p>
                  </a:txBody>
                  <a:tcPr marL="0" marR="0" marT="0" marB="0" anchor="ctr"/>
                </a:tc>
                <a:tc hMerge="1">
                  <a:txBody>
                    <a:bodyPr/>
                    <a:lstStyle/>
                    <a:p>
                      <a:endParaRPr lang="en-US"/>
                    </a:p>
                  </a:txBody>
                  <a:tcPr/>
                </a:tc>
                <a:tc hMerge="1">
                  <a:txBody>
                    <a:bodyPr/>
                    <a:lstStyle/>
                    <a:p>
                      <a:endParaRPr lang="en-US"/>
                    </a:p>
                  </a:txBody>
                  <a:tcPr/>
                </a:tc>
              </a:tr>
              <a:tr h="182456">
                <a:tc gridSpan="3">
                  <a:txBody>
                    <a:bodyPr/>
                    <a:lstStyle/>
                    <a:p>
                      <a:pPr marL="38100" marR="38100" algn="l" rtl="0">
                        <a:spcAft>
                          <a:spcPts val="0"/>
                        </a:spcAft>
                      </a:pPr>
                      <a:r>
                        <a:rPr lang="en-US" sz="1400" b="1" dirty="0">
                          <a:effectLst/>
                        </a:rPr>
                        <a:t>a. 2 components extracted.</a:t>
                      </a:r>
                      <a:endParaRPr lang="en-US" sz="1400" b="1" dirty="0">
                        <a:effectLst/>
                        <a:latin typeface="Times New Roman"/>
                        <a:ea typeface="SimSun"/>
                        <a:cs typeface="Lotus"/>
                      </a:endParaRPr>
                    </a:p>
                  </a:txBody>
                  <a:tcPr marL="0" marR="0" marT="0" marB="0"/>
                </a:tc>
                <a:tc hMerge="1">
                  <a:txBody>
                    <a:bodyPr/>
                    <a:lstStyle/>
                    <a:p>
                      <a:endParaRPr lang="en-US"/>
                    </a:p>
                  </a:txBody>
                  <a:tcPr/>
                </a:tc>
                <a:tc hMerge="1">
                  <a:txBody>
                    <a:bodyPr/>
                    <a:lstStyle/>
                    <a:p>
                      <a:endParaRPr lang="en-US"/>
                    </a:p>
                  </a:txBody>
                  <a:tcPr/>
                </a:tc>
              </a:tr>
            </a:tbl>
          </a:graphicData>
        </a:graphic>
      </p:graphicFrame>
    </p:spTree>
    <p:extLst>
      <p:ext uri="{BB962C8B-B14F-4D97-AF65-F5344CB8AC3E}">
        <p14:creationId xmlns:p14="http://schemas.microsoft.com/office/powerpoint/2010/main" val="419507232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762000"/>
            <a:ext cx="8382000" cy="5262979"/>
          </a:xfrm>
          <a:prstGeom prst="rect">
            <a:avLst/>
          </a:prstGeom>
        </p:spPr>
        <p:txBody>
          <a:bodyPr wrap="square">
            <a:spAutoFit/>
          </a:bodyPr>
          <a:lstStyle/>
          <a:p>
            <a:pPr algn="ctr" rtl="1">
              <a:lnSpc>
                <a:spcPct val="150000"/>
              </a:lnSpc>
            </a:pPr>
            <a:r>
              <a:rPr lang="fa-IR" sz="2800" dirty="0" smtClean="0">
                <a:cs typeface="B Zar" pitchFamily="2" charset="-78"/>
              </a:rPr>
              <a:t>1. نتایج </a:t>
            </a:r>
            <a:r>
              <a:rPr lang="fa-IR" sz="2800" dirty="0">
                <a:cs typeface="B Zar" pitchFamily="2" charset="-78"/>
              </a:rPr>
              <a:t>نشان می‌دهند که دو عامل و یا سازه شناسایی شده‌اند</a:t>
            </a:r>
            <a:r>
              <a:rPr lang="fa-IR" sz="2800" dirty="0" smtClean="0">
                <a:cs typeface="B Zar" pitchFamily="2" charset="-78"/>
              </a:rPr>
              <a:t>.</a:t>
            </a:r>
          </a:p>
          <a:p>
            <a:pPr algn="ctr" rtl="1">
              <a:lnSpc>
                <a:spcPct val="150000"/>
              </a:lnSpc>
            </a:pPr>
            <a:r>
              <a:rPr lang="fa-IR" sz="2800" dirty="0" smtClean="0">
                <a:cs typeface="B Zar" pitchFamily="2" charset="-78"/>
              </a:rPr>
              <a:t> </a:t>
            </a:r>
          </a:p>
          <a:p>
            <a:pPr algn="ctr" rtl="1">
              <a:lnSpc>
                <a:spcPct val="150000"/>
              </a:lnSpc>
            </a:pPr>
            <a:r>
              <a:rPr lang="fa-IR" sz="2800" dirty="0" smtClean="0">
                <a:cs typeface="B Zar" pitchFamily="2" charset="-78"/>
              </a:rPr>
              <a:t>2. در </a:t>
            </a:r>
            <a:r>
              <a:rPr lang="fa-IR" sz="2800" dirty="0">
                <a:cs typeface="B Zar" pitchFamily="2" charset="-78"/>
              </a:rPr>
              <a:t>صورتی روایی سازه تایید می‌شود که این </a:t>
            </a:r>
            <a:r>
              <a:rPr lang="fa-IR" sz="2800" dirty="0" smtClean="0">
                <a:cs typeface="B Zar" pitchFamily="2" charset="-78"/>
              </a:rPr>
              <a:t>جدول </a:t>
            </a:r>
            <a:r>
              <a:rPr lang="fa-IR" sz="2800" dirty="0">
                <a:cs typeface="B Zar" pitchFamily="2" charset="-78"/>
              </a:rPr>
              <a:t>یک ستونی باشد</a:t>
            </a:r>
            <a:r>
              <a:rPr lang="fa-IR" sz="2800" dirty="0" smtClean="0">
                <a:cs typeface="B Zar" pitchFamily="2" charset="-78"/>
              </a:rPr>
              <a:t>.</a:t>
            </a:r>
          </a:p>
          <a:p>
            <a:pPr algn="ctr" rtl="1">
              <a:lnSpc>
                <a:spcPct val="150000"/>
              </a:lnSpc>
            </a:pPr>
            <a:endParaRPr lang="fa-IR" sz="2800" dirty="0">
              <a:cs typeface="B Zar" pitchFamily="2" charset="-78"/>
            </a:endParaRPr>
          </a:p>
          <a:p>
            <a:pPr algn="ctr" rtl="1">
              <a:lnSpc>
                <a:spcPct val="150000"/>
              </a:lnSpc>
            </a:pPr>
            <a:r>
              <a:rPr lang="fa-IR" sz="2800" dirty="0" smtClean="0">
                <a:cs typeface="B Zar" pitchFamily="2" charset="-78"/>
              </a:rPr>
              <a:t>3.  </a:t>
            </a:r>
            <a:r>
              <a:rPr lang="fa-IR" sz="2800" dirty="0">
                <a:cs typeface="B Zar" pitchFamily="2" charset="-78"/>
              </a:rPr>
              <a:t>دو ستونی بودن و یا بیشتر از دو ستون داشتن این جدول به معنای نبود روایی سازه می‌باشد. </a:t>
            </a:r>
          </a:p>
          <a:p>
            <a:pPr algn="just" rtl="1">
              <a:lnSpc>
                <a:spcPct val="150000"/>
              </a:lnSpc>
            </a:pPr>
            <a:endParaRPr lang="fa-IR" sz="2800" dirty="0" smtClean="0">
              <a:cs typeface="B Zar" pitchFamily="2" charset="-78"/>
            </a:endParaRPr>
          </a:p>
          <a:p>
            <a:pPr algn="just" rtl="1">
              <a:lnSpc>
                <a:spcPct val="150000"/>
              </a:lnSpc>
            </a:pPr>
            <a:endParaRPr lang="fa-IR" sz="2800" dirty="0">
              <a:cs typeface="B Zar" pitchFamily="2" charset="-78"/>
            </a:endParaRPr>
          </a:p>
        </p:txBody>
      </p:sp>
    </p:spTree>
    <p:extLst>
      <p:ext uri="{BB962C8B-B14F-4D97-AF65-F5344CB8AC3E}">
        <p14:creationId xmlns:p14="http://schemas.microsoft.com/office/powerpoint/2010/main" val="364059951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0" y="152400"/>
            <a:ext cx="8382000" cy="6186309"/>
          </a:xfrm>
          <a:prstGeom prst="rect">
            <a:avLst/>
          </a:prstGeom>
        </p:spPr>
        <p:txBody>
          <a:bodyPr wrap="square">
            <a:spAutoFit/>
          </a:bodyPr>
          <a:lstStyle/>
          <a:p>
            <a:pPr algn="just" rtl="1">
              <a:lnSpc>
                <a:spcPct val="150000"/>
              </a:lnSpc>
            </a:pPr>
            <a:r>
              <a:rPr lang="fa-IR" sz="2800" dirty="0" smtClean="0">
                <a:solidFill>
                  <a:schemeClr val="accent6"/>
                </a:solidFill>
                <a:cs typeface="B Zar" pitchFamily="2" charset="-78"/>
              </a:rPr>
              <a:t>سوال دوم : </a:t>
            </a:r>
            <a:r>
              <a:rPr lang="fa-IR" sz="2800" dirty="0" smtClean="0">
                <a:cs typeface="B Zar" pitchFamily="2" charset="-78"/>
              </a:rPr>
              <a:t>اگر روایی سازه تایید نشد پژوهش‌گر </a:t>
            </a:r>
            <a:r>
              <a:rPr lang="fa-IR" sz="2800" dirty="0">
                <a:cs typeface="B Zar" pitchFamily="2" charset="-78"/>
              </a:rPr>
              <a:t>بایستی به چه اقدامی دست زند تا بتواند روایی سازه را به دست </a:t>
            </a:r>
            <a:r>
              <a:rPr lang="fa-IR" sz="2800" dirty="0" smtClean="0">
                <a:cs typeface="B Zar" pitchFamily="2" charset="-78"/>
              </a:rPr>
              <a:t>آورد؟</a:t>
            </a:r>
            <a:r>
              <a:rPr lang="fa-IR" sz="2800" dirty="0"/>
              <a:t> </a:t>
            </a:r>
            <a:endParaRPr lang="fa-IR" sz="2800" dirty="0" smtClean="0"/>
          </a:p>
          <a:p>
            <a:pPr algn="just" rtl="1">
              <a:lnSpc>
                <a:spcPct val="150000"/>
              </a:lnSpc>
            </a:pPr>
            <a:r>
              <a:rPr lang="fa-IR" sz="2400" dirty="0" smtClean="0">
                <a:cs typeface="B Zar" pitchFamily="2" charset="-78"/>
              </a:rPr>
              <a:t>پرسش </a:t>
            </a:r>
            <a:r>
              <a:rPr lang="fa-IR" sz="2400" dirty="0">
                <a:cs typeface="B Zar" pitchFamily="2" charset="-78"/>
              </a:rPr>
              <a:t>یک تا پنج مربوط به سازه یک </a:t>
            </a:r>
            <a:r>
              <a:rPr lang="fa-IR" sz="2400" dirty="0" smtClean="0">
                <a:cs typeface="B Zar" pitchFamily="2" charset="-78"/>
              </a:rPr>
              <a:t>می‌باشند.</a:t>
            </a:r>
            <a:r>
              <a:rPr lang="fa-IR" sz="2400" dirty="0"/>
              <a:t> </a:t>
            </a:r>
            <a:endParaRPr lang="fa-IR" sz="2400" dirty="0" smtClean="0"/>
          </a:p>
          <a:p>
            <a:pPr algn="just" rtl="1">
              <a:lnSpc>
                <a:spcPct val="150000"/>
              </a:lnSpc>
            </a:pPr>
            <a:r>
              <a:rPr lang="fa-IR" sz="2400" dirty="0" smtClean="0">
                <a:cs typeface="B Zar" pitchFamily="2" charset="-78"/>
              </a:rPr>
              <a:t>دو </a:t>
            </a:r>
            <a:r>
              <a:rPr lang="fa-IR" sz="2400" dirty="0">
                <a:cs typeface="B Zar" pitchFamily="2" charset="-78"/>
              </a:rPr>
              <a:t>پرسش شش و هفت (</a:t>
            </a:r>
            <a:r>
              <a:rPr lang="en-US" sz="2000" dirty="0">
                <a:cs typeface="B Zar" pitchFamily="2" charset="-78"/>
              </a:rPr>
              <a:t>q1</a:t>
            </a:r>
            <a:r>
              <a:rPr lang="fa-IR" sz="2400" dirty="0">
                <a:cs typeface="B Zar" pitchFamily="2" charset="-78"/>
              </a:rPr>
              <a:t> و </a:t>
            </a:r>
            <a:r>
              <a:rPr lang="en-US" sz="2000" dirty="0">
                <a:cs typeface="B Zar" pitchFamily="2" charset="-78"/>
              </a:rPr>
              <a:t>q2</a:t>
            </a:r>
            <a:r>
              <a:rPr lang="fa-IR" sz="2400" dirty="0">
                <a:cs typeface="B Zar" pitchFamily="2" charset="-78"/>
              </a:rPr>
              <a:t>) به سازه‌ای متفاوت تعلق </a:t>
            </a:r>
            <a:r>
              <a:rPr lang="fa-IR" sz="2400" dirty="0" smtClean="0">
                <a:cs typeface="B Zar" pitchFamily="2" charset="-78"/>
              </a:rPr>
              <a:t>دارند</a:t>
            </a:r>
            <a:r>
              <a:rPr lang="fa-IR" sz="2400" dirty="0">
                <a:cs typeface="B Zar" pitchFamily="2" charset="-78"/>
              </a:rPr>
              <a:t>.</a:t>
            </a:r>
            <a:endParaRPr lang="fa-IR" sz="2400" dirty="0" smtClean="0">
              <a:cs typeface="B Zar" pitchFamily="2" charset="-78"/>
            </a:endParaRPr>
          </a:p>
          <a:p>
            <a:pPr algn="just" rtl="1">
              <a:lnSpc>
                <a:spcPct val="150000"/>
              </a:lnSpc>
            </a:pPr>
            <a:endParaRPr lang="fa-IR" sz="2800" dirty="0">
              <a:cs typeface="B Zar" pitchFamily="2" charset="-78"/>
            </a:endParaRPr>
          </a:p>
          <a:p>
            <a:pPr algn="just" rtl="1">
              <a:lnSpc>
                <a:spcPct val="150000"/>
              </a:lnSpc>
            </a:pPr>
            <a:endParaRPr lang="fa-IR" sz="2800" dirty="0" smtClean="0">
              <a:cs typeface="B Zar" pitchFamily="2" charset="-78"/>
            </a:endParaRPr>
          </a:p>
          <a:p>
            <a:pPr algn="just" rtl="1">
              <a:lnSpc>
                <a:spcPct val="150000"/>
              </a:lnSpc>
            </a:pPr>
            <a:endParaRPr lang="fa-IR" sz="2800" dirty="0">
              <a:cs typeface="B Zar" pitchFamily="2" charset="-78"/>
            </a:endParaRPr>
          </a:p>
          <a:p>
            <a:pPr algn="just" rtl="1">
              <a:lnSpc>
                <a:spcPct val="150000"/>
              </a:lnSpc>
            </a:pPr>
            <a:endParaRPr lang="fa-IR" sz="2800" dirty="0" smtClean="0">
              <a:cs typeface="B Zar" pitchFamily="2" charset="-78"/>
            </a:endParaRPr>
          </a:p>
          <a:p>
            <a:pPr algn="ctr" rtl="1">
              <a:lnSpc>
                <a:spcPct val="150000"/>
              </a:lnSpc>
            </a:pPr>
            <a:r>
              <a:rPr lang="fa-IR" sz="2000" b="1" dirty="0" smtClean="0">
                <a:cs typeface="B Zar" pitchFamily="2" charset="-78"/>
              </a:rPr>
              <a:t>یک </a:t>
            </a:r>
            <a:r>
              <a:rPr lang="fa-IR" sz="2000" b="1" dirty="0">
                <a:cs typeface="B Zar" pitchFamily="2" charset="-78"/>
              </a:rPr>
              <a:t>عنصر و یا پرسش به سازه‌ای تعلق دارد که قدرمطلق عدد مربوط به آن بیشتر باشد.</a:t>
            </a:r>
            <a:endParaRPr lang="fa-IR" sz="2000" b="1" dirty="0" smtClean="0">
              <a:cs typeface="B Zar" pitchFamily="2" charset="-78"/>
            </a:endParaRPr>
          </a:p>
          <a:p>
            <a:pPr algn="just" rtl="1">
              <a:lnSpc>
                <a:spcPct val="150000"/>
              </a:lnSpc>
            </a:pPr>
            <a:endParaRPr lang="fa-IR" sz="2800" dirty="0">
              <a:cs typeface="B Zar"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2038435182"/>
              </p:ext>
            </p:extLst>
          </p:nvPr>
        </p:nvGraphicFramePr>
        <p:xfrm>
          <a:off x="533400" y="2590800"/>
          <a:ext cx="3657600" cy="2368062"/>
        </p:xfrm>
        <a:graphic>
          <a:graphicData uri="http://schemas.openxmlformats.org/drawingml/2006/table">
            <a:tbl>
              <a:tblPr>
                <a:tableStyleId>{5C22544A-7EE6-4342-B048-85BDC9FD1C3A}</a:tableStyleId>
              </a:tblPr>
              <a:tblGrid>
                <a:gridCol w="1128570"/>
                <a:gridCol w="1264515"/>
                <a:gridCol w="1264515"/>
              </a:tblGrid>
              <a:tr h="178191">
                <a:tc gridSpan="3">
                  <a:txBody>
                    <a:bodyPr/>
                    <a:lstStyle/>
                    <a:p>
                      <a:pPr marL="38100" marR="38100" algn="ctr" rtl="0">
                        <a:spcAft>
                          <a:spcPts val="0"/>
                        </a:spcAft>
                      </a:pPr>
                      <a:r>
                        <a:rPr lang="en-US" sz="1200" b="1" dirty="0">
                          <a:effectLst/>
                        </a:rPr>
                        <a:t>Component </a:t>
                      </a:r>
                      <a:r>
                        <a:rPr lang="en-US" sz="1200" b="1" dirty="0" err="1">
                          <a:effectLst/>
                        </a:rPr>
                        <a:t>Matrix</a:t>
                      </a:r>
                      <a:r>
                        <a:rPr lang="en-US" sz="1200" b="1" baseline="30000" dirty="0" err="1">
                          <a:effectLst/>
                        </a:rPr>
                        <a:t>a</a:t>
                      </a:r>
                      <a:endParaRPr lang="en-US" sz="1200" b="1" dirty="0">
                        <a:effectLst/>
                        <a:latin typeface="Times New Roman"/>
                        <a:ea typeface="SimSun"/>
                        <a:cs typeface="Lotus"/>
                      </a:endParaRPr>
                    </a:p>
                  </a:txBody>
                  <a:tcPr marL="0" marR="0" marT="0" marB="0"/>
                </a:tc>
                <a:tc hMerge="1">
                  <a:txBody>
                    <a:bodyPr/>
                    <a:lstStyle/>
                    <a:p>
                      <a:endParaRPr lang="en-US"/>
                    </a:p>
                  </a:txBody>
                  <a:tcPr/>
                </a:tc>
                <a:tc hMerge="1">
                  <a:txBody>
                    <a:bodyPr/>
                    <a:lstStyle/>
                    <a:p>
                      <a:endParaRPr lang="en-US"/>
                    </a:p>
                  </a:txBody>
                  <a:tcPr/>
                </a:tc>
              </a:tr>
              <a:tr h="178191">
                <a:tc rowSpan="2">
                  <a:txBody>
                    <a:bodyPr/>
                    <a:lstStyle/>
                    <a:p>
                      <a:pPr marL="38100" marR="38100" algn="l" rtl="0">
                        <a:spcAft>
                          <a:spcPts val="0"/>
                        </a:spcAft>
                      </a:pPr>
                      <a:r>
                        <a:rPr lang="en-US" sz="1200" b="1">
                          <a:effectLst/>
                        </a:rPr>
                        <a:t> </a:t>
                      </a:r>
                      <a:endParaRPr lang="en-US" sz="1200" b="1">
                        <a:effectLst/>
                        <a:latin typeface="Times New Roman"/>
                        <a:ea typeface="SimSun"/>
                        <a:cs typeface="Lotus"/>
                      </a:endParaRPr>
                    </a:p>
                  </a:txBody>
                  <a:tcPr marL="0" marR="0" marT="0" marB="0"/>
                </a:tc>
                <a:tc gridSpan="2">
                  <a:txBody>
                    <a:bodyPr/>
                    <a:lstStyle/>
                    <a:p>
                      <a:pPr marL="38100" marR="38100" algn="ctr" rtl="0">
                        <a:spcAft>
                          <a:spcPts val="0"/>
                        </a:spcAft>
                      </a:pPr>
                      <a:r>
                        <a:rPr lang="en-US" sz="1200" b="1">
                          <a:effectLst/>
                        </a:rPr>
                        <a:t>Component</a:t>
                      </a:r>
                      <a:endParaRPr lang="en-US" sz="1200" b="1">
                        <a:effectLst/>
                        <a:latin typeface="Times New Roman"/>
                        <a:ea typeface="SimSun"/>
                        <a:cs typeface="Lotus"/>
                      </a:endParaRPr>
                    </a:p>
                  </a:txBody>
                  <a:tcPr marL="0" marR="0" marT="0" marB="0"/>
                </a:tc>
                <a:tc hMerge="1">
                  <a:txBody>
                    <a:bodyPr/>
                    <a:lstStyle/>
                    <a:p>
                      <a:endParaRPr lang="en-US"/>
                    </a:p>
                  </a:txBody>
                  <a:tcPr/>
                </a:tc>
              </a:tr>
              <a:tr h="178191">
                <a:tc vMerge="1">
                  <a:txBody>
                    <a:bodyPr/>
                    <a:lstStyle/>
                    <a:p>
                      <a:endParaRPr lang="en-US"/>
                    </a:p>
                  </a:txBody>
                  <a:tcPr/>
                </a:tc>
                <a:tc>
                  <a:txBody>
                    <a:bodyPr/>
                    <a:lstStyle/>
                    <a:p>
                      <a:pPr marL="38100" marR="38100" algn="ctr" rtl="0">
                        <a:spcAft>
                          <a:spcPts val="0"/>
                        </a:spcAft>
                      </a:pPr>
                      <a:r>
                        <a:rPr lang="en-US" sz="1200" b="1">
                          <a:effectLst/>
                        </a:rPr>
                        <a:t>1</a:t>
                      </a:r>
                      <a:endParaRPr lang="en-US" sz="1200" b="1">
                        <a:effectLst/>
                        <a:latin typeface="Times New Roman"/>
                        <a:ea typeface="SimSun"/>
                        <a:cs typeface="Lotus"/>
                      </a:endParaRPr>
                    </a:p>
                  </a:txBody>
                  <a:tcPr marL="0" marR="0" marT="0" marB="0"/>
                </a:tc>
                <a:tc>
                  <a:txBody>
                    <a:bodyPr/>
                    <a:lstStyle/>
                    <a:p>
                      <a:pPr marL="38100" marR="38100" algn="ctr" rtl="0">
                        <a:spcAft>
                          <a:spcPts val="0"/>
                        </a:spcAft>
                      </a:pPr>
                      <a:r>
                        <a:rPr lang="en-US" sz="1200" b="1">
                          <a:effectLst/>
                        </a:rPr>
                        <a:t>2</a:t>
                      </a:r>
                      <a:endParaRPr lang="en-US" sz="1200" b="1">
                        <a:effectLst/>
                        <a:latin typeface="Times New Roman"/>
                        <a:ea typeface="SimSun"/>
                        <a:cs typeface="Lotus"/>
                      </a:endParaRPr>
                    </a:p>
                  </a:txBody>
                  <a:tcPr marL="0" marR="0" marT="0" marB="0"/>
                </a:tc>
              </a:tr>
              <a:tr h="178191">
                <a:tc>
                  <a:txBody>
                    <a:bodyPr/>
                    <a:lstStyle/>
                    <a:p>
                      <a:pPr marL="38100" marR="38100" algn="l" rtl="0">
                        <a:spcAft>
                          <a:spcPts val="0"/>
                        </a:spcAft>
                      </a:pPr>
                      <a:r>
                        <a:rPr lang="en-US" sz="1200" b="1">
                          <a:effectLst/>
                        </a:rPr>
                        <a:t>Q1</a:t>
                      </a:r>
                      <a:endParaRPr lang="en-US" sz="1200" b="1">
                        <a:effectLst/>
                        <a:latin typeface="Times New Roman"/>
                        <a:ea typeface="SimSun"/>
                        <a:cs typeface="Lotus"/>
                      </a:endParaRPr>
                    </a:p>
                  </a:txBody>
                  <a:tcPr marL="0" marR="0" marT="0" marB="0" anchor="ctr"/>
                </a:tc>
                <a:tc>
                  <a:txBody>
                    <a:bodyPr/>
                    <a:lstStyle/>
                    <a:p>
                      <a:pPr marL="38100" marR="38100" algn="r" rtl="0">
                        <a:spcAft>
                          <a:spcPts val="0"/>
                        </a:spcAft>
                      </a:pPr>
                      <a:r>
                        <a:rPr lang="en-US" sz="1200" b="1">
                          <a:effectLst/>
                        </a:rPr>
                        <a:t>.715</a:t>
                      </a:r>
                      <a:endParaRPr lang="en-US" sz="1200" b="1">
                        <a:effectLst/>
                        <a:latin typeface="Times New Roman"/>
                        <a:ea typeface="SimSun"/>
                        <a:cs typeface="Lotus"/>
                      </a:endParaRPr>
                    </a:p>
                  </a:txBody>
                  <a:tcPr marL="0" marR="0" marT="0" marB="0" anchor="ctr"/>
                </a:tc>
                <a:tc>
                  <a:txBody>
                    <a:bodyPr/>
                    <a:lstStyle/>
                    <a:p>
                      <a:pPr marL="38100" marR="38100" algn="r" rtl="0">
                        <a:spcAft>
                          <a:spcPts val="0"/>
                        </a:spcAft>
                      </a:pPr>
                      <a:r>
                        <a:rPr lang="en-US" sz="1200" b="1">
                          <a:effectLst/>
                        </a:rPr>
                        <a:t>-.186</a:t>
                      </a:r>
                      <a:endParaRPr lang="en-US" sz="1200" b="1">
                        <a:effectLst/>
                        <a:latin typeface="Times New Roman"/>
                        <a:ea typeface="SimSun"/>
                        <a:cs typeface="Lotus"/>
                      </a:endParaRPr>
                    </a:p>
                  </a:txBody>
                  <a:tcPr marL="0" marR="0" marT="0" marB="0" anchor="ctr"/>
                </a:tc>
              </a:tr>
              <a:tr h="178191">
                <a:tc>
                  <a:txBody>
                    <a:bodyPr/>
                    <a:lstStyle/>
                    <a:p>
                      <a:pPr marL="38100" marR="38100" algn="l" rtl="0">
                        <a:spcAft>
                          <a:spcPts val="0"/>
                        </a:spcAft>
                      </a:pPr>
                      <a:r>
                        <a:rPr lang="en-US" sz="1200" b="1">
                          <a:effectLst/>
                        </a:rPr>
                        <a:t>Q2</a:t>
                      </a:r>
                      <a:endParaRPr lang="en-US" sz="1200" b="1">
                        <a:effectLst/>
                        <a:latin typeface="Times New Roman"/>
                        <a:ea typeface="SimSun"/>
                        <a:cs typeface="Lotus"/>
                      </a:endParaRPr>
                    </a:p>
                  </a:txBody>
                  <a:tcPr marL="0" marR="0" marT="0" marB="0" anchor="ctr"/>
                </a:tc>
                <a:tc>
                  <a:txBody>
                    <a:bodyPr/>
                    <a:lstStyle/>
                    <a:p>
                      <a:pPr marL="38100" marR="38100" algn="r" rtl="0">
                        <a:spcAft>
                          <a:spcPts val="0"/>
                        </a:spcAft>
                      </a:pPr>
                      <a:r>
                        <a:rPr lang="en-US" sz="1200" b="1">
                          <a:effectLst/>
                        </a:rPr>
                        <a:t>.649</a:t>
                      </a:r>
                      <a:endParaRPr lang="en-US" sz="1200" b="1">
                        <a:effectLst/>
                        <a:latin typeface="Times New Roman"/>
                        <a:ea typeface="SimSun"/>
                        <a:cs typeface="Lotus"/>
                      </a:endParaRPr>
                    </a:p>
                  </a:txBody>
                  <a:tcPr marL="0" marR="0" marT="0" marB="0" anchor="ctr"/>
                </a:tc>
                <a:tc>
                  <a:txBody>
                    <a:bodyPr/>
                    <a:lstStyle/>
                    <a:p>
                      <a:pPr marL="38100" marR="38100" algn="r" rtl="0">
                        <a:spcAft>
                          <a:spcPts val="0"/>
                        </a:spcAft>
                      </a:pPr>
                      <a:r>
                        <a:rPr lang="en-US" sz="1200" b="1">
                          <a:effectLst/>
                        </a:rPr>
                        <a:t>-.250</a:t>
                      </a:r>
                      <a:endParaRPr lang="en-US" sz="1200" b="1">
                        <a:effectLst/>
                        <a:latin typeface="Times New Roman"/>
                        <a:ea typeface="SimSun"/>
                        <a:cs typeface="Lotus"/>
                      </a:endParaRPr>
                    </a:p>
                  </a:txBody>
                  <a:tcPr marL="0" marR="0" marT="0" marB="0" anchor="ctr"/>
                </a:tc>
              </a:tr>
              <a:tr h="178191">
                <a:tc>
                  <a:txBody>
                    <a:bodyPr/>
                    <a:lstStyle/>
                    <a:p>
                      <a:pPr marL="38100" marR="38100" algn="l" rtl="0">
                        <a:spcAft>
                          <a:spcPts val="0"/>
                        </a:spcAft>
                      </a:pPr>
                      <a:r>
                        <a:rPr lang="en-US" sz="1200" b="1">
                          <a:effectLst/>
                        </a:rPr>
                        <a:t>Q3</a:t>
                      </a:r>
                      <a:endParaRPr lang="en-US" sz="1200" b="1">
                        <a:effectLst/>
                        <a:latin typeface="Times New Roman"/>
                        <a:ea typeface="SimSun"/>
                        <a:cs typeface="Lotus"/>
                      </a:endParaRPr>
                    </a:p>
                  </a:txBody>
                  <a:tcPr marL="0" marR="0" marT="0" marB="0" anchor="ctr"/>
                </a:tc>
                <a:tc>
                  <a:txBody>
                    <a:bodyPr/>
                    <a:lstStyle/>
                    <a:p>
                      <a:pPr marL="38100" marR="38100" algn="r" rtl="0">
                        <a:spcAft>
                          <a:spcPts val="0"/>
                        </a:spcAft>
                      </a:pPr>
                      <a:r>
                        <a:rPr lang="en-US" sz="1200" b="1">
                          <a:effectLst/>
                        </a:rPr>
                        <a:t>.688</a:t>
                      </a:r>
                      <a:endParaRPr lang="en-US" sz="1200" b="1">
                        <a:effectLst/>
                        <a:latin typeface="Times New Roman"/>
                        <a:ea typeface="SimSun"/>
                        <a:cs typeface="Lotus"/>
                      </a:endParaRPr>
                    </a:p>
                  </a:txBody>
                  <a:tcPr marL="0" marR="0" marT="0" marB="0" anchor="ctr"/>
                </a:tc>
                <a:tc>
                  <a:txBody>
                    <a:bodyPr/>
                    <a:lstStyle/>
                    <a:p>
                      <a:pPr marL="38100" marR="38100" algn="r" rtl="0">
                        <a:spcAft>
                          <a:spcPts val="0"/>
                        </a:spcAft>
                      </a:pPr>
                      <a:r>
                        <a:rPr lang="en-US" sz="1200" b="1">
                          <a:effectLst/>
                        </a:rPr>
                        <a:t>-.320</a:t>
                      </a:r>
                      <a:endParaRPr lang="en-US" sz="1200" b="1">
                        <a:effectLst/>
                        <a:latin typeface="Times New Roman"/>
                        <a:ea typeface="SimSun"/>
                        <a:cs typeface="Lotus"/>
                      </a:endParaRPr>
                    </a:p>
                  </a:txBody>
                  <a:tcPr marL="0" marR="0" marT="0" marB="0" anchor="ctr"/>
                </a:tc>
              </a:tr>
              <a:tr h="178191">
                <a:tc>
                  <a:txBody>
                    <a:bodyPr/>
                    <a:lstStyle/>
                    <a:p>
                      <a:pPr marL="38100" marR="38100" algn="l" rtl="0">
                        <a:spcAft>
                          <a:spcPts val="0"/>
                        </a:spcAft>
                      </a:pPr>
                      <a:r>
                        <a:rPr lang="en-US" sz="1200" b="1">
                          <a:effectLst/>
                        </a:rPr>
                        <a:t>Q4</a:t>
                      </a:r>
                      <a:endParaRPr lang="en-US" sz="1200" b="1">
                        <a:effectLst/>
                        <a:latin typeface="Times New Roman"/>
                        <a:ea typeface="SimSun"/>
                        <a:cs typeface="Lotus"/>
                      </a:endParaRPr>
                    </a:p>
                  </a:txBody>
                  <a:tcPr marL="0" marR="0" marT="0" marB="0" anchor="ctr"/>
                </a:tc>
                <a:tc>
                  <a:txBody>
                    <a:bodyPr/>
                    <a:lstStyle/>
                    <a:p>
                      <a:pPr marL="38100" marR="38100" algn="r" rtl="0">
                        <a:spcAft>
                          <a:spcPts val="0"/>
                        </a:spcAft>
                      </a:pPr>
                      <a:r>
                        <a:rPr lang="en-US" sz="1200" b="1">
                          <a:effectLst/>
                        </a:rPr>
                        <a:t>.729</a:t>
                      </a:r>
                      <a:endParaRPr lang="en-US" sz="1200" b="1">
                        <a:effectLst/>
                        <a:latin typeface="Times New Roman"/>
                        <a:ea typeface="SimSun"/>
                        <a:cs typeface="Lotus"/>
                      </a:endParaRPr>
                    </a:p>
                  </a:txBody>
                  <a:tcPr marL="0" marR="0" marT="0" marB="0" anchor="ctr"/>
                </a:tc>
                <a:tc>
                  <a:txBody>
                    <a:bodyPr/>
                    <a:lstStyle/>
                    <a:p>
                      <a:pPr marL="38100" marR="38100" algn="r" rtl="0">
                        <a:spcAft>
                          <a:spcPts val="0"/>
                        </a:spcAft>
                      </a:pPr>
                      <a:r>
                        <a:rPr lang="en-US" sz="1200" b="1">
                          <a:effectLst/>
                        </a:rPr>
                        <a:t>-.158</a:t>
                      </a:r>
                      <a:endParaRPr lang="en-US" sz="1200" b="1">
                        <a:effectLst/>
                        <a:latin typeface="Times New Roman"/>
                        <a:ea typeface="SimSun"/>
                        <a:cs typeface="Lotus"/>
                      </a:endParaRPr>
                    </a:p>
                  </a:txBody>
                  <a:tcPr marL="0" marR="0" marT="0" marB="0" anchor="ctr"/>
                </a:tc>
              </a:tr>
              <a:tr h="178191">
                <a:tc>
                  <a:txBody>
                    <a:bodyPr/>
                    <a:lstStyle/>
                    <a:p>
                      <a:pPr marL="38100" marR="38100" algn="l" rtl="0">
                        <a:spcAft>
                          <a:spcPts val="0"/>
                        </a:spcAft>
                      </a:pPr>
                      <a:r>
                        <a:rPr lang="en-US" sz="1200" b="1">
                          <a:effectLst/>
                        </a:rPr>
                        <a:t>Q5</a:t>
                      </a:r>
                      <a:endParaRPr lang="en-US" sz="1200" b="1">
                        <a:effectLst/>
                        <a:latin typeface="Times New Roman"/>
                        <a:ea typeface="SimSun"/>
                        <a:cs typeface="Lotus"/>
                      </a:endParaRPr>
                    </a:p>
                  </a:txBody>
                  <a:tcPr marL="0" marR="0" marT="0" marB="0" anchor="ctr"/>
                </a:tc>
                <a:tc>
                  <a:txBody>
                    <a:bodyPr/>
                    <a:lstStyle/>
                    <a:p>
                      <a:pPr marL="38100" marR="38100" algn="r" rtl="0">
                        <a:spcAft>
                          <a:spcPts val="0"/>
                        </a:spcAft>
                      </a:pPr>
                      <a:r>
                        <a:rPr lang="en-US" sz="1200" b="1">
                          <a:effectLst/>
                        </a:rPr>
                        <a:t>.776</a:t>
                      </a:r>
                      <a:endParaRPr lang="en-US" sz="1200" b="1">
                        <a:effectLst/>
                        <a:latin typeface="Times New Roman"/>
                        <a:ea typeface="SimSun"/>
                        <a:cs typeface="Lotus"/>
                      </a:endParaRPr>
                    </a:p>
                  </a:txBody>
                  <a:tcPr marL="0" marR="0" marT="0" marB="0" anchor="ctr"/>
                </a:tc>
                <a:tc>
                  <a:txBody>
                    <a:bodyPr/>
                    <a:lstStyle/>
                    <a:p>
                      <a:pPr marL="38100" marR="38100" algn="r" rtl="0">
                        <a:spcAft>
                          <a:spcPts val="0"/>
                        </a:spcAft>
                      </a:pPr>
                      <a:r>
                        <a:rPr lang="en-US" sz="1200" b="1">
                          <a:effectLst/>
                        </a:rPr>
                        <a:t>-.062</a:t>
                      </a:r>
                      <a:endParaRPr lang="en-US" sz="1200" b="1">
                        <a:effectLst/>
                        <a:latin typeface="Times New Roman"/>
                        <a:ea typeface="SimSun"/>
                        <a:cs typeface="Lotus"/>
                      </a:endParaRPr>
                    </a:p>
                  </a:txBody>
                  <a:tcPr marL="0" marR="0" marT="0" marB="0" anchor="ctr"/>
                </a:tc>
              </a:tr>
              <a:tr h="178191">
                <a:tc>
                  <a:txBody>
                    <a:bodyPr/>
                    <a:lstStyle/>
                    <a:p>
                      <a:pPr marL="38100" marR="38100" algn="l" rtl="0">
                        <a:spcAft>
                          <a:spcPts val="0"/>
                        </a:spcAft>
                      </a:pPr>
                      <a:r>
                        <a:rPr lang="en-US" sz="1200" b="1">
                          <a:effectLst/>
                        </a:rPr>
                        <a:t>Q6</a:t>
                      </a:r>
                      <a:endParaRPr lang="en-US" sz="1200" b="1">
                        <a:effectLst/>
                        <a:latin typeface="Times New Roman"/>
                        <a:ea typeface="SimSun"/>
                        <a:cs typeface="Lotus"/>
                      </a:endParaRPr>
                    </a:p>
                  </a:txBody>
                  <a:tcPr marL="0" marR="0" marT="0" marB="0" anchor="ctr"/>
                </a:tc>
                <a:tc>
                  <a:txBody>
                    <a:bodyPr/>
                    <a:lstStyle/>
                    <a:p>
                      <a:pPr marL="38100" marR="38100" algn="r" rtl="0">
                        <a:spcAft>
                          <a:spcPts val="0"/>
                        </a:spcAft>
                      </a:pPr>
                      <a:r>
                        <a:rPr lang="en-US" sz="1200" b="1">
                          <a:effectLst/>
                        </a:rPr>
                        <a:t>.473</a:t>
                      </a:r>
                      <a:endParaRPr lang="en-US" sz="1200" b="1">
                        <a:effectLst/>
                        <a:latin typeface="Times New Roman"/>
                        <a:ea typeface="SimSun"/>
                        <a:cs typeface="Lotus"/>
                      </a:endParaRPr>
                    </a:p>
                  </a:txBody>
                  <a:tcPr marL="0" marR="0" marT="0" marB="0" anchor="ctr"/>
                </a:tc>
                <a:tc>
                  <a:txBody>
                    <a:bodyPr/>
                    <a:lstStyle/>
                    <a:p>
                      <a:pPr marL="38100" marR="38100" algn="r" rtl="0">
                        <a:spcAft>
                          <a:spcPts val="0"/>
                        </a:spcAft>
                      </a:pPr>
                      <a:r>
                        <a:rPr lang="en-US" sz="1200" b="1">
                          <a:effectLst/>
                        </a:rPr>
                        <a:t>.729</a:t>
                      </a:r>
                      <a:endParaRPr lang="en-US" sz="1200" b="1">
                        <a:effectLst/>
                        <a:latin typeface="Times New Roman"/>
                        <a:ea typeface="SimSun"/>
                        <a:cs typeface="Lotus"/>
                      </a:endParaRPr>
                    </a:p>
                  </a:txBody>
                  <a:tcPr marL="0" marR="0" marT="0" marB="0" anchor="ctr"/>
                </a:tc>
              </a:tr>
              <a:tr h="178191">
                <a:tc>
                  <a:txBody>
                    <a:bodyPr/>
                    <a:lstStyle/>
                    <a:p>
                      <a:pPr marL="38100" marR="38100" algn="l" rtl="0">
                        <a:spcAft>
                          <a:spcPts val="0"/>
                        </a:spcAft>
                      </a:pPr>
                      <a:r>
                        <a:rPr lang="en-US" sz="1200" b="1">
                          <a:effectLst/>
                        </a:rPr>
                        <a:t>Q7</a:t>
                      </a:r>
                      <a:endParaRPr lang="en-US" sz="1200" b="1">
                        <a:effectLst/>
                        <a:latin typeface="Times New Roman"/>
                        <a:ea typeface="SimSun"/>
                        <a:cs typeface="Lotus"/>
                      </a:endParaRPr>
                    </a:p>
                  </a:txBody>
                  <a:tcPr marL="0" marR="0" marT="0" marB="0" anchor="ctr"/>
                </a:tc>
                <a:tc>
                  <a:txBody>
                    <a:bodyPr/>
                    <a:lstStyle/>
                    <a:p>
                      <a:pPr marL="38100" marR="38100" algn="r" rtl="0">
                        <a:spcAft>
                          <a:spcPts val="0"/>
                        </a:spcAft>
                      </a:pPr>
                      <a:r>
                        <a:rPr lang="en-US" sz="1200" b="1" dirty="0">
                          <a:effectLst/>
                        </a:rPr>
                        <a:t>.448</a:t>
                      </a:r>
                      <a:endParaRPr lang="en-US" sz="1200" b="1" dirty="0">
                        <a:effectLst/>
                        <a:latin typeface="Times New Roman"/>
                        <a:ea typeface="SimSun"/>
                        <a:cs typeface="Lotus"/>
                      </a:endParaRPr>
                    </a:p>
                  </a:txBody>
                  <a:tcPr marL="0" marR="0" marT="0" marB="0" anchor="ctr"/>
                </a:tc>
                <a:tc>
                  <a:txBody>
                    <a:bodyPr/>
                    <a:lstStyle/>
                    <a:p>
                      <a:pPr marL="38100" marR="38100" algn="r" rtl="0">
                        <a:spcAft>
                          <a:spcPts val="0"/>
                        </a:spcAft>
                      </a:pPr>
                      <a:r>
                        <a:rPr lang="en-US" sz="1200" b="1">
                          <a:effectLst/>
                        </a:rPr>
                        <a:t>.744</a:t>
                      </a:r>
                      <a:endParaRPr lang="en-US" sz="1200" b="1">
                        <a:effectLst/>
                        <a:latin typeface="Times New Roman"/>
                        <a:ea typeface="SimSun"/>
                        <a:cs typeface="Lotus"/>
                      </a:endParaRPr>
                    </a:p>
                  </a:txBody>
                  <a:tcPr marL="0" marR="0" marT="0" marB="0" anchor="ctr"/>
                </a:tc>
              </a:tr>
              <a:tr h="356382">
                <a:tc gridSpan="3">
                  <a:txBody>
                    <a:bodyPr/>
                    <a:lstStyle/>
                    <a:p>
                      <a:pPr marL="38100" marR="38100" algn="l" rtl="0">
                        <a:spcAft>
                          <a:spcPts val="0"/>
                        </a:spcAft>
                      </a:pPr>
                      <a:r>
                        <a:rPr lang="en-US" sz="1200" b="1" dirty="0">
                          <a:effectLst/>
                        </a:rPr>
                        <a:t>Extraction Method: Principal Component Analysis.</a:t>
                      </a:r>
                      <a:endParaRPr lang="en-US" sz="1200" b="1" dirty="0">
                        <a:effectLst/>
                        <a:latin typeface="Times New Roman"/>
                        <a:ea typeface="SimSun"/>
                        <a:cs typeface="Lotus"/>
                      </a:endParaRPr>
                    </a:p>
                  </a:txBody>
                  <a:tcPr marL="0" marR="0" marT="0" marB="0" anchor="ctr"/>
                </a:tc>
                <a:tc hMerge="1">
                  <a:txBody>
                    <a:bodyPr/>
                    <a:lstStyle/>
                    <a:p>
                      <a:endParaRPr lang="en-US"/>
                    </a:p>
                  </a:txBody>
                  <a:tcPr/>
                </a:tc>
                <a:tc hMerge="1">
                  <a:txBody>
                    <a:bodyPr/>
                    <a:lstStyle/>
                    <a:p>
                      <a:endParaRPr lang="en-US"/>
                    </a:p>
                  </a:txBody>
                  <a:tcPr/>
                </a:tc>
              </a:tr>
              <a:tr h="178191">
                <a:tc gridSpan="3">
                  <a:txBody>
                    <a:bodyPr/>
                    <a:lstStyle/>
                    <a:p>
                      <a:pPr marL="38100" marR="38100" algn="l" rtl="0">
                        <a:spcAft>
                          <a:spcPts val="0"/>
                        </a:spcAft>
                      </a:pPr>
                      <a:r>
                        <a:rPr lang="en-US" sz="1200" b="1" dirty="0">
                          <a:effectLst/>
                        </a:rPr>
                        <a:t>a. 2 components extracted.</a:t>
                      </a:r>
                      <a:endParaRPr lang="en-US" sz="1200" b="1" dirty="0">
                        <a:effectLst/>
                        <a:latin typeface="Times New Roman"/>
                        <a:ea typeface="SimSun"/>
                        <a:cs typeface="Lotus"/>
                      </a:endParaRPr>
                    </a:p>
                  </a:txBody>
                  <a:tcPr marL="0" marR="0" marT="0" marB="0"/>
                </a:tc>
                <a:tc hMerge="1">
                  <a:txBody>
                    <a:bodyPr/>
                    <a:lstStyle/>
                    <a:p>
                      <a:endParaRPr lang="en-US"/>
                    </a:p>
                  </a:txBody>
                  <a:tcPr/>
                </a:tc>
                <a:tc hMerge="1">
                  <a:txBody>
                    <a:bodyPr/>
                    <a:lstStyle/>
                    <a:p>
                      <a:endParaRPr lang="en-US"/>
                    </a:p>
                  </a:txBody>
                  <a:tcPr/>
                </a:tc>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61229230"/>
              </p:ext>
            </p:extLst>
          </p:nvPr>
        </p:nvGraphicFramePr>
        <p:xfrm>
          <a:off x="5029200" y="2590800"/>
          <a:ext cx="3851563" cy="2368062"/>
        </p:xfrm>
        <a:graphic>
          <a:graphicData uri="http://schemas.openxmlformats.org/drawingml/2006/table">
            <a:tbl>
              <a:tblPr>
                <a:tableStyleId>{5C22544A-7EE6-4342-B048-85BDC9FD1C3A}</a:tableStyleId>
              </a:tblPr>
              <a:tblGrid>
                <a:gridCol w="1188419"/>
                <a:gridCol w="1331572"/>
                <a:gridCol w="1331572"/>
              </a:tblGrid>
              <a:tr h="178191">
                <a:tc gridSpan="3">
                  <a:txBody>
                    <a:bodyPr/>
                    <a:lstStyle/>
                    <a:p>
                      <a:pPr marL="38100" marR="38100" algn="ctr" rtl="0">
                        <a:spcAft>
                          <a:spcPts val="0"/>
                        </a:spcAft>
                      </a:pPr>
                      <a:r>
                        <a:rPr lang="en-US" sz="1200" b="1" dirty="0">
                          <a:effectLst/>
                        </a:rPr>
                        <a:t>Component </a:t>
                      </a:r>
                      <a:r>
                        <a:rPr lang="en-US" sz="1200" b="1" dirty="0" err="1">
                          <a:effectLst/>
                        </a:rPr>
                        <a:t>Matrix</a:t>
                      </a:r>
                      <a:r>
                        <a:rPr lang="en-US" sz="1200" b="1" baseline="30000" dirty="0" err="1">
                          <a:effectLst/>
                        </a:rPr>
                        <a:t>a</a:t>
                      </a:r>
                      <a:endParaRPr lang="en-US" sz="1200" b="1" dirty="0">
                        <a:effectLst/>
                        <a:latin typeface="Times New Roman"/>
                        <a:ea typeface="SimSun"/>
                        <a:cs typeface="Lotus"/>
                      </a:endParaRPr>
                    </a:p>
                  </a:txBody>
                  <a:tcPr marL="0" marR="0" marT="0" marB="0"/>
                </a:tc>
                <a:tc hMerge="1">
                  <a:txBody>
                    <a:bodyPr/>
                    <a:lstStyle/>
                    <a:p>
                      <a:endParaRPr lang="en-US"/>
                    </a:p>
                  </a:txBody>
                  <a:tcPr/>
                </a:tc>
                <a:tc hMerge="1">
                  <a:txBody>
                    <a:bodyPr/>
                    <a:lstStyle/>
                    <a:p>
                      <a:endParaRPr lang="en-US"/>
                    </a:p>
                  </a:txBody>
                  <a:tcPr/>
                </a:tc>
              </a:tr>
              <a:tr h="178191">
                <a:tc rowSpan="2">
                  <a:txBody>
                    <a:bodyPr/>
                    <a:lstStyle/>
                    <a:p>
                      <a:pPr marL="38100" marR="38100" algn="l" rtl="0">
                        <a:spcAft>
                          <a:spcPts val="0"/>
                        </a:spcAft>
                      </a:pPr>
                      <a:r>
                        <a:rPr lang="en-US" sz="1200" b="1">
                          <a:effectLst/>
                        </a:rPr>
                        <a:t> </a:t>
                      </a:r>
                      <a:endParaRPr lang="en-US" sz="1200" b="1">
                        <a:effectLst/>
                        <a:latin typeface="Times New Roman"/>
                        <a:ea typeface="SimSun"/>
                        <a:cs typeface="Lotus"/>
                      </a:endParaRPr>
                    </a:p>
                  </a:txBody>
                  <a:tcPr marL="0" marR="0" marT="0" marB="0"/>
                </a:tc>
                <a:tc gridSpan="2">
                  <a:txBody>
                    <a:bodyPr/>
                    <a:lstStyle/>
                    <a:p>
                      <a:pPr marL="38100" marR="38100" algn="ctr" rtl="0">
                        <a:spcAft>
                          <a:spcPts val="0"/>
                        </a:spcAft>
                      </a:pPr>
                      <a:r>
                        <a:rPr lang="en-US" sz="1200" b="1">
                          <a:effectLst/>
                        </a:rPr>
                        <a:t>Component</a:t>
                      </a:r>
                      <a:endParaRPr lang="en-US" sz="1200" b="1">
                        <a:effectLst/>
                        <a:latin typeface="Times New Roman"/>
                        <a:ea typeface="SimSun"/>
                        <a:cs typeface="Lotus"/>
                      </a:endParaRPr>
                    </a:p>
                  </a:txBody>
                  <a:tcPr marL="0" marR="0" marT="0" marB="0"/>
                </a:tc>
                <a:tc hMerge="1">
                  <a:txBody>
                    <a:bodyPr/>
                    <a:lstStyle/>
                    <a:p>
                      <a:endParaRPr lang="en-US"/>
                    </a:p>
                  </a:txBody>
                  <a:tcPr/>
                </a:tc>
              </a:tr>
              <a:tr h="178191">
                <a:tc vMerge="1">
                  <a:txBody>
                    <a:bodyPr/>
                    <a:lstStyle/>
                    <a:p>
                      <a:endParaRPr lang="en-US"/>
                    </a:p>
                  </a:txBody>
                  <a:tcPr/>
                </a:tc>
                <a:tc>
                  <a:txBody>
                    <a:bodyPr/>
                    <a:lstStyle/>
                    <a:p>
                      <a:pPr marL="38100" marR="38100" algn="ctr" rtl="0">
                        <a:spcAft>
                          <a:spcPts val="0"/>
                        </a:spcAft>
                      </a:pPr>
                      <a:r>
                        <a:rPr lang="en-US" sz="1200" b="1">
                          <a:effectLst/>
                        </a:rPr>
                        <a:t>1</a:t>
                      </a:r>
                      <a:endParaRPr lang="en-US" sz="1200" b="1">
                        <a:effectLst/>
                        <a:latin typeface="Times New Roman"/>
                        <a:ea typeface="SimSun"/>
                        <a:cs typeface="Lotus"/>
                      </a:endParaRPr>
                    </a:p>
                  </a:txBody>
                  <a:tcPr marL="0" marR="0" marT="0" marB="0"/>
                </a:tc>
                <a:tc>
                  <a:txBody>
                    <a:bodyPr/>
                    <a:lstStyle/>
                    <a:p>
                      <a:pPr marL="38100" marR="38100" algn="ctr" rtl="0">
                        <a:spcAft>
                          <a:spcPts val="0"/>
                        </a:spcAft>
                      </a:pPr>
                      <a:r>
                        <a:rPr lang="en-US" sz="1200" b="1">
                          <a:effectLst/>
                        </a:rPr>
                        <a:t>2</a:t>
                      </a:r>
                      <a:endParaRPr lang="en-US" sz="1200" b="1">
                        <a:effectLst/>
                        <a:latin typeface="Times New Roman"/>
                        <a:ea typeface="SimSun"/>
                        <a:cs typeface="Lotus"/>
                      </a:endParaRPr>
                    </a:p>
                  </a:txBody>
                  <a:tcPr marL="0" marR="0" marT="0" marB="0"/>
                </a:tc>
              </a:tr>
              <a:tr h="178191">
                <a:tc>
                  <a:txBody>
                    <a:bodyPr/>
                    <a:lstStyle/>
                    <a:p>
                      <a:pPr marL="38100" marR="38100" algn="l" rtl="0">
                        <a:spcAft>
                          <a:spcPts val="0"/>
                        </a:spcAft>
                      </a:pPr>
                      <a:r>
                        <a:rPr lang="en-US" sz="1200" b="1">
                          <a:effectLst/>
                        </a:rPr>
                        <a:t>Q1</a:t>
                      </a:r>
                      <a:endParaRPr lang="en-US" sz="1200" b="1">
                        <a:effectLst/>
                        <a:latin typeface="Times New Roman"/>
                        <a:ea typeface="SimSun"/>
                        <a:cs typeface="Lotus"/>
                      </a:endParaRPr>
                    </a:p>
                  </a:txBody>
                  <a:tcPr marL="0" marR="0" marT="0" marB="0" anchor="ctr"/>
                </a:tc>
                <a:tc rowSpan="5">
                  <a:txBody>
                    <a:bodyPr/>
                    <a:lstStyle/>
                    <a:p>
                      <a:pPr marL="38100" marR="38100" algn="ctr" rtl="0">
                        <a:spcAft>
                          <a:spcPts val="0"/>
                        </a:spcAft>
                      </a:pPr>
                      <a:r>
                        <a:rPr lang="en-US" sz="1200" b="1" dirty="0">
                          <a:effectLst/>
                        </a:rPr>
                        <a:t>.715</a:t>
                      </a:r>
                    </a:p>
                    <a:p>
                      <a:pPr marL="38100" marR="38100" algn="ctr" rtl="0">
                        <a:spcAft>
                          <a:spcPts val="0"/>
                        </a:spcAft>
                      </a:pPr>
                      <a:r>
                        <a:rPr lang="en-US" sz="1200" b="1" dirty="0">
                          <a:effectLst/>
                        </a:rPr>
                        <a:t>.649</a:t>
                      </a:r>
                    </a:p>
                    <a:p>
                      <a:pPr marL="38100" marR="38100" algn="ctr" rtl="0">
                        <a:spcAft>
                          <a:spcPts val="0"/>
                        </a:spcAft>
                      </a:pPr>
                      <a:r>
                        <a:rPr lang="en-US" sz="1200" b="1" dirty="0">
                          <a:effectLst/>
                        </a:rPr>
                        <a:t>.688</a:t>
                      </a:r>
                    </a:p>
                    <a:p>
                      <a:pPr marL="38100" marR="38100" algn="ctr" rtl="0">
                        <a:spcAft>
                          <a:spcPts val="0"/>
                        </a:spcAft>
                      </a:pPr>
                      <a:r>
                        <a:rPr lang="en-US" sz="1200" b="1" dirty="0">
                          <a:effectLst/>
                        </a:rPr>
                        <a:t>.729</a:t>
                      </a:r>
                    </a:p>
                    <a:p>
                      <a:pPr marL="38100" marR="38100" algn="ctr" rtl="0">
                        <a:spcAft>
                          <a:spcPts val="0"/>
                        </a:spcAft>
                      </a:pPr>
                      <a:r>
                        <a:rPr lang="en-US" sz="1200" b="1" dirty="0">
                          <a:effectLst/>
                        </a:rPr>
                        <a:t>.776</a:t>
                      </a:r>
                      <a:endParaRPr lang="en-US" sz="1200" b="1" dirty="0">
                        <a:effectLst/>
                        <a:latin typeface="Times New Roman"/>
                        <a:ea typeface="SimSun"/>
                        <a:cs typeface="Lotus"/>
                      </a:endParaRPr>
                    </a:p>
                  </a:txBody>
                  <a:tcPr marL="0" marR="0" marT="0" marB="0" anchor="ctr"/>
                </a:tc>
                <a:tc rowSpan="5">
                  <a:txBody>
                    <a:bodyPr/>
                    <a:lstStyle/>
                    <a:p>
                      <a:pPr marL="38100" marR="38100" algn="ctr" rtl="0">
                        <a:spcAft>
                          <a:spcPts val="0"/>
                        </a:spcAft>
                      </a:pPr>
                      <a:r>
                        <a:rPr lang="en-US" sz="1200" b="1">
                          <a:effectLst/>
                        </a:rPr>
                        <a:t> </a:t>
                      </a:r>
                      <a:endParaRPr lang="en-US" sz="1200" b="1">
                        <a:effectLst/>
                        <a:latin typeface="Times New Roman"/>
                        <a:ea typeface="SimSun"/>
                        <a:cs typeface="Lotus"/>
                      </a:endParaRPr>
                    </a:p>
                  </a:txBody>
                  <a:tcPr marL="0" marR="0" marT="0" marB="0" anchor="ctr"/>
                </a:tc>
              </a:tr>
              <a:tr h="178191">
                <a:tc>
                  <a:txBody>
                    <a:bodyPr/>
                    <a:lstStyle/>
                    <a:p>
                      <a:pPr marL="38100" marR="38100" algn="l" rtl="0">
                        <a:spcAft>
                          <a:spcPts val="0"/>
                        </a:spcAft>
                      </a:pPr>
                      <a:r>
                        <a:rPr lang="en-US" sz="1200" b="1">
                          <a:effectLst/>
                        </a:rPr>
                        <a:t>Q2</a:t>
                      </a:r>
                      <a:endParaRPr lang="en-US" sz="1200" b="1">
                        <a:effectLst/>
                        <a:latin typeface="Times New Roman"/>
                        <a:ea typeface="SimSun"/>
                        <a:cs typeface="Lotus"/>
                      </a:endParaRPr>
                    </a:p>
                  </a:txBody>
                  <a:tcPr marL="0" marR="0" marT="0" marB="0" anchor="ctr"/>
                </a:tc>
                <a:tc vMerge="1">
                  <a:txBody>
                    <a:bodyPr/>
                    <a:lstStyle/>
                    <a:p>
                      <a:endParaRPr lang="en-US"/>
                    </a:p>
                  </a:txBody>
                  <a:tcPr/>
                </a:tc>
                <a:tc vMerge="1">
                  <a:txBody>
                    <a:bodyPr/>
                    <a:lstStyle/>
                    <a:p>
                      <a:endParaRPr lang="en-US"/>
                    </a:p>
                  </a:txBody>
                  <a:tcPr/>
                </a:tc>
              </a:tr>
              <a:tr h="178191">
                <a:tc>
                  <a:txBody>
                    <a:bodyPr/>
                    <a:lstStyle/>
                    <a:p>
                      <a:pPr marL="38100" marR="38100" algn="l" rtl="0">
                        <a:spcAft>
                          <a:spcPts val="0"/>
                        </a:spcAft>
                      </a:pPr>
                      <a:r>
                        <a:rPr lang="en-US" sz="1200" b="1">
                          <a:effectLst/>
                        </a:rPr>
                        <a:t>Q3</a:t>
                      </a:r>
                      <a:endParaRPr lang="en-US" sz="1200" b="1">
                        <a:effectLst/>
                        <a:latin typeface="Times New Roman"/>
                        <a:ea typeface="SimSun"/>
                        <a:cs typeface="Lotus"/>
                      </a:endParaRPr>
                    </a:p>
                  </a:txBody>
                  <a:tcPr marL="0" marR="0" marT="0" marB="0" anchor="ctr"/>
                </a:tc>
                <a:tc vMerge="1">
                  <a:txBody>
                    <a:bodyPr/>
                    <a:lstStyle/>
                    <a:p>
                      <a:endParaRPr lang="en-US"/>
                    </a:p>
                  </a:txBody>
                  <a:tcPr/>
                </a:tc>
                <a:tc vMerge="1">
                  <a:txBody>
                    <a:bodyPr/>
                    <a:lstStyle/>
                    <a:p>
                      <a:endParaRPr lang="en-US"/>
                    </a:p>
                  </a:txBody>
                  <a:tcPr/>
                </a:tc>
              </a:tr>
              <a:tr h="178191">
                <a:tc>
                  <a:txBody>
                    <a:bodyPr/>
                    <a:lstStyle/>
                    <a:p>
                      <a:pPr marL="38100" marR="38100" algn="l" rtl="0">
                        <a:spcAft>
                          <a:spcPts val="0"/>
                        </a:spcAft>
                      </a:pPr>
                      <a:r>
                        <a:rPr lang="en-US" sz="1200" b="1">
                          <a:effectLst/>
                        </a:rPr>
                        <a:t>Q4</a:t>
                      </a:r>
                      <a:endParaRPr lang="en-US" sz="1200" b="1">
                        <a:effectLst/>
                        <a:latin typeface="Times New Roman"/>
                        <a:ea typeface="SimSun"/>
                        <a:cs typeface="Lotus"/>
                      </a:endParaRPr>
                    </a:p>
                  </a:txBody>
                  <a:tcPr marL="0" marR="0" marT="0" marB="0" anchor="ctr"/>
                </a:tc>
                <a:tc vMerge="1">
                  <a:txBody>
                    <a:bodyPr/>
                    <a:lstStyle/>
                    <a:p>
                      <a:endParaRPr lang="en-US"/>
                    </a:p>
                  </a:txBody>
                  <a:tcPr/>
                </a:tc>
                <a:tc vMerge="1">
                  <a:txBody>
                    <a:bodyPr/>
                    <a:lstStyle/>
                    <a:p>
                      <a:endParaRPr lang="en-US"/>
                    </a:p>
                  </a:txBody>
                  <a:tcPr/>
                </a:tc>
              </a:tr>
              <a:tr h="178191">
                <a:tc>
                  <a:txBody>
                    <a:bodyPr/>
                    <a:lstStyle/>
                    <a:p>
                      <a:pPr marL="38100" marR="38100" algn="l" rtl="0">
                        <a:spcAft>
                          <a:spcPts val="0"/>
                        </a:spcAft>
                      </a:pPr>
                      <a:r>
                        <a:rPr lang="en-US" sz="1200" b="1">
                          <a:effectLst/>
                        </a:rPr>
                        <a:t>Q5</a:t>
                      </a:r>
                      <a:endParaRPr lang="en-US" sz="1200" b="1">
                        <a:effectLst/>
                        <a:latin typeface="Times New Roman"/>
                        <a:ea typeface="SimSun"/>
                        <a:cs typeface="Lotus"/>
                      </a:endParaRPr>
                    </a:p>
                  </a:txBody>
                  <a:tcPr marL="0" marR="0" marT="0" marB="0" anchor="ctr"/>
                </a:tc>
                <a:tc vMerge="1">
                  <a:txBody>
                    <a:bodyPr/>
                    <a:lstStyle/>
                    <a:p>
                      <a:endParaRPr lang="en-US"/>
                    </a:p>
                  </a:txBody>
                  <a:tcPr/>
                </a:tc>
                <a:tc vMerge="1">
                  <a:txBody>
                    <a:bodyPr/>
                    <a:lstStyle/>
                    <a:p>
                      <a:endParaRPr lang="en-US"/>
                    </a:p>
                  </a:txBody>
                  <a:tcPr/>
                </a:tc>
              </a:tr>
              <a:tr h="178191">
                <a:tc>
                  <a:txBody>
                    <a:bodyPr/>
                    <a:lstStyle/>
                    <a:p>
                      <a:pPr marL="38100" marR="38100" algn="l" rtl="0">
                        <a:spcAft>
                          <a:spcPts val="0"/>
                        </a:spcAft>
                      </a:pPr>
                      <a:r>
                        <a:rPr lang="en-US" sz="1200" b="1">
                          <a:effectLst/>
                        </a:rPr>
                        <a:t>Q6</a:t>
                      </a:r>
                      <a:endParaRPr lang="en-US" sz="1200" b="1">
                        <a:effectLst/>
                        <a:latin typeface="Times New Roman"/>
                        <a:ea typeface="SimSun"/>
                        <a:cs typeface="Lotus"/>
                      </a:endParaRPr>
                    </a:p>
                  </a:txBody>
                  <a:tcPr marL="0" marR="0" marT="0" marB="0" anchor="ctr"/>
                </a:tc>
                <a:tc rowSpan="2">
                  <a:txBody>
                    <a:bodyPr/>
                    <a:lstStyle/>
                    <a:p>
                      <a:pPr marL="38100" marR="38100" algn="ctr" rtl="0">
                        <a:spcAft>
                          <a:spcPts val="0"/>
                        </a:spcAft>
                      </a:pPr>
                      <a:r>
                        <a:rPr lang="en-US" sz="1200" b="1" dirty="0">
                          <a:effectLst/>
                        </a:rPr>
                        <a:t> </a:t>
                      </a:r>
                      <a:endParaRPr lang="en-US" sz="1200" b="1" dirty="0">
                        <a:effectLst/>
                        <a:latin typeface="Times New Roman"/>
                        <a:ea typeface="SimSun"/>
                        <a:cs typeface="Lotus"/>
                      </a:endParaRPr>
                    </a:p>
                  </a:txBody>
                  <a:tcPr marL="0" marR="0" marT="0" marB="0" anchor="ctr"/>
                </a:tc>
                <a:tc rowSpan="2">
                  <a:txBody>
                    <a:bodyPr/>
                    <a:lstStyle/>
                    <a:p>
                      <a:pPr marL="38100" marR="38100" algn="ctr" rtl="0">
                        <a:spcAft>
                          <a:spcPts val="0"/>
                        </a:spcAft>
                      </a:pPr>
                      <a:r>
                        <a:rPr lang="en-US" sz="1200" b="1">
                          <a:effectLst/>
                        </a:rPr>
                        <a:t>.729</a:t>
                      </a:r>
                    </a:p>
                    <a:p>
                      <a:pPr marL="38100" marR="38100" algn="ctr" rtl="0">
                        <a:spcAft>
                          <a:spcPts val="0"/>
                        </a:spcAft>
                      </a:pPr>
                      <a:r>
                        <a:rPr lang="en-US" sz="1200" b="1">
                          <a:effectLst/>
                        </a:rPr>
                        <a:t>.744</a:t>
                      </a:r>
                      <a:endParaRPr lang="en-US" sz="1200" b="1">
                        <a:effectLst/>
                        <a:latin typeface="Times New Roman"/>
                        <a:ea typeface="SimSun"/>
                        <a:cs typeface="Lotus"/>
                      </a:endParaRPr>
                    </a:p>
                  </a:txBody>
                  <a:tcPr marL="0" marR="0" marT="0" marB="0" anchor="ctr"/>
                </a:tc>
              </a:tr>
              <a:tr h="178191">
                <a:tc>
                  <a:txBody>
                    <a:bodyPr/>
                    <a:lstStyle/>
                    <a:p>
                      <a:pPr marL="38100" marR="38100" algn="l" rtl="0">
                        <a:spcAft>
                          <a:spcPts val="0"/>
                        </a:spcAft>
                      </a:pPr>
                      <a:r>
                        <a:rPr lang="en-US" sz="1200" b="1">
                          <a:effectLst/>
                        </a:rPr>
                        <a:t>Q7</a:t>
                      </a:r>
                      <a:endParaRPr lang="en-US" sz="1200" b="1">
                        <a:effectLst/>
                        <a:latin typeface="Times New Roman"/>
                        <a:ea typeface="SimSun"/>
                        <a:cs typeface="Lotus"/>
                      </a:endParaRPr>
                    </a:p>
                  </a:txBody>
                  <a:tcPr marL="0" marR="0" marT="0" marB="0" anchor="ctr"/>
                </a:tc>
                <a:tc vMerge="1">
                  <a:txBody>
                    <a:bodyPr/>
                    <a:lstStyle/>
                    <a:p>
                      <a:endParaRPr lang="en-US"/>
                    </a:p>
                  </a:txBody>
                  <a:tcPr/>
                </a:tc>
                <a:tc vMerge="1">
                  <a:txBody>
                    <a:bodyPr/>
                    <a:lstStyle/>
                    <a:p>
                      <a:endParaRPr lang="en-US"/>
                    </a:p>
                  </a:txBody>
                  <a:tcPr/>
                </a:tc>
              </a:tr>
              <a:tr h="356382">
                <a:tc gridSpan="3">
                  <a:txBody>
                    <a:bodyPr/>
                    <a:lstStyle/>
                    <a:p>
                      <a:pPr marL="38100" marR="38100" algn="l" rtl="0">
                        <a:spcAft>
                          <a:spcPts val="0"/>
                        </a:spcAft>
                      </a:pPr>
                      <a:r>
                        <a:rPr lang="en-US" sz="1200" b="1" dirty="0">
                          <a:effectLst/>
                        </a:rPr>
                        <a:t>Extraction Method: Principal Component Analysis.</a:t>
                      </a:r>
                      <a:endParaRPr lang="en-US" sz="1200" b="1" dirty="0">
                        <a:effectLst/>
                        <a:latin typeface="Times New Roman"/>
                        <a:ea typeface="SimSun"/>
                        <a:cs typeface="Lotus"/>
                      </a:endParaRPr>
                    </a:p>
                  </a:txBody>
                  <a:tcPr marL="0" marR="0" marT="0" marB="0" anchor="ctr"/>
                </a:tc>
                <a:tc hMerge="1">
                  <a:txBody>
                    <a:bodyPr/>
                    <a:lstStyle/>
                    <a:p>
                      <a:endParaRPr lang="en-US"/>
                    </a:p>
                  </a:txBody>
                  <a:tcPr/>
                </a:tc>
                <a:tc hMerge="1">
                  <a:txBody>
                    <a:bodyPr/>
                    <a:lstStyle/>
                    <a:p>
                      <a:endParaRPr lang="en-US"/>
                    </a:p>
                  </a:txBody>
                  <a:tcPr/>
                </a:tc>
              </a:tr>
              <a:tr h="178191">
                <a:tc gridSpan="3">
                  <a:txBody>
                    <a:bodyPr/>
                    <a:lstStyle/>
                    <a:p>
                      <a:pPr marL="38100" marR="38100" algn="l" rtl="0">
                        <a:spcAft>
                          <a:spcPts val="0"/>
                        </a:spcAft>
                      </a:pPr>
                      <a:r>
                        <a:rPr lang="en-US" sz="1200" b="1" dirty="0">
                          <a:effectLst/>
                        </a:rPr>
                        <a:t>a. 2 components extracted.</a:t>
                      </a:r>
                      <a:endParaRPr lang="en-US" sz="1200" b="1" dirty="0">
                        <a:effectLst/>
                        <a:latin typeface="Times New Roman"/>
                        <a:ea typeface="SimSun"/>
                        <a:cs typeface="Lotus"/>
                      </a:endParaRPr>
                    </a:p>
                  </a:txBody>
                  <a:tcPr marL="0" marR="0" marT="0" marB="0"/>
                </a:tc>
                <a:tc hMerge="1">
                  <a:txBody>
                    <a:bodyPr/>
                    <a:lstStyle/>
                    <a:p>
                      <a:endParaRPr lang="en-US"/>
                    </a:p>
                  </a:txBody>
                  <a:tcPr/>
                </a:tc>
                <a:tc hMerge="1">
                  <a:txBody>
                    <a:bodyPr/>
                    <a:lstStyle/>
                    <a:p>
                      <a:endParaRPr lang="en-US"/>
                    </a:p>
                  </a:txBody>
                  <a:tcPr/>
                </a:tc>
              </a:tr>
            </a:tbl>
          </a:graphicData>
        </a:graphic>
      </p:graphicFrame>
      <p:sp>
        <p:nvSpPr>
          <p:cNvPr id="5" name="Right Arrow 4"/>
          <p:cNvSpPr/>
          <p:nvPr/>
        </p:nvSpPr>
        <p:spPr>
          <a:xfrm>
            <a:off x="4419600" y="3505200"/>
            <a:ext cx="457200" cy="381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1382327"/>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398</TotalTime>
  <Words>1518</Words>
  <Application>Microsoft Office PowerPoint</Application>
  <PresentationFormat>On-screen Show (4:3)</PresentationFormat>
  <Paragraphs>359</Paragraphs>
  <Slides>28</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28</vt:i4>
      </vt:variant>
    </vt:vector>
  </HeadingPairs>
  <TitlesOfParts>
    <vt:vector size="30" baseType="lpstr">
      <vt:lpstr>Slipstream</vt:lpstr>
      <vt:lpstr>Visio.Drawing.11</vt:lpstr>
      <vt:lpstr>بسم الله الرحمن الرحیم </vt:lpstr>
      <vt:lpstr>چند نکته کلیدی   1. یک آزمون باید پایا باشد تا بتواند روا باشد. 2. پس در تحقیقات خود ابتدا پایایی و سپس روایی را بسنجید. </vt:lpstr>
      <vt:lpstr>سنجش  پایایی (Reliability) پرسش نامه</vt:lpstr>
      <vt:lpstr>سنجش روایی (Validity) پرسش نامه</vt:lpstr>
      <vt:lpstr> تحلیل عاملی چیست؟  این روش بر روی این ایده تاکید دارد که آیا مجموعه‌ای از پرسش‌ها و یا متغیرها دارای آنچنان سنخیتی با هم هستند که بتوان آنها را در سازه‌ای و یا متغیری قابل ترکیب دانست.  هدف تحليل عاملي اين است که يک عامل (متغير غيرقابل مشاهده) از ترکيب چند متغير مشاهده شده ساخته شود.</vt:lpstr>
      <vt:lpstr>PowerPoint Presentation</vt:lpstr>
      <vt:lpstr>PowerPoint Presentation</vt:lpstr>
      <vt:lpstr>در تحليل عاملي اکتشافي، پژوهشگر به دنبال کشف ساختار بنيادي مجموعه‌اي از متغيرها است و الگوهاي احتمالي در داده‌ها را شناسايي مي‌کند.   در این روش، سازه‌ها از دل متغیرها کشف می‌شوند.   در تحليل عاملي اکتشافي پیش فرض اولیه محقق آن است که هر متغیری ممکن است با هر عاملی ارتباط داشته باشد.به عبارت دیگر در این روش محقق هیچ پیش فرض اولیه ای ندارد.(بر خلاف تحلیل عاملی تاییدی) </vt:lpstr>
      <vt:lpstr>قبل از انجام تحلیل عاملی ابتدا باید اطمینان حاصل کرد که آیا تعداد داده های موجود برای تحلیل عاملی مناسب هستند یا خیر؟ برای این منظور از شاخص های KMO و آزمون بارتلت  استفاده کنید. </vt:lpstr>
      <vt:lpstr>KMO نشان مي‌دهد که آيا تعداد داده‌هاي نمونه براي تحليل عاملي مناسب هستند يا خير.   مقدار اين شاخص در بين دامنه صفر تا يک متغير است.   اگر مقدار شاخص نزدیک به یک باشد ( حداقل 0/6) داده های مورد نظر برای تحلیل عاملی مناسب هستند.در غیر این صورت ( معمولا کمتر از 0/6) نتایج تحلیل عاملی برای داده های مورد نظر مناسب نیستند.  </vt:lpstr>
      <vt:lpstr> اين آزمون بررسي مي‌کند که ماتريس همبستگي، ماتريس واحد مي‌باشد يا خير.   1.در صورتي که ماتريس همبستگي، ماتريس واحدي باشد              بين متغيرها ارتباط معني‌داري وجود ندارد               نمي‌توان عامل‌هاي جديد را بر اساس همبستگي متغيرها شناسايي کرد.   2.در صورتی که ماتريس همبستگي، ماتريس واحدي نباشد                بين متغيرها رابطه معني‌داري وجود دارد              شناسايي عامل‌هاي جديد از طريق همبستگي متغيرها امکان‌پذير خواهد بود.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الرحیم</dc:title>
  <dc:creator>saman</dc:creator>
  <cp:lastModifiedBy>Windows User</cp:lastModifiedBy>
  <cp:revision>31</cp:revision>
  <dcterms:created xsi:type="dcterms:W3CDTF">2013-02-17T16:16:46Z</dcterms:created>
  <dcterms:modified xsi:type="dcterms:W3CDTF">2020-05-09T13:55:28Z</dcterms:modified>
</cp:coreProperties>
</file>