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 bookmarkIdSeed="2">
  <p:sldMasterIdLst>
    <p:sldMasterId id="2147483660" r:id="rId1"/>
  </p:sldMasterIdLst>
  <p:notesMasterIdLst>
    <p:notesMasterId r:id="rId26"/>
  </p:notesMasterIdLst>
  <p:handoutMasterIdLst>
    <p:handoutMasterId r:id="rId27"/>
  </p:handoutMasterIdLst>
  <p:sldIdLst>
    <p:sldId id="402" r:id="rId2"/>
    <p:sldId id="256" r:id="rId3"/>
    <p:sldId id="356" r:id="rId4"/>
    <p:sldId id="363" r:id="rId5"/>
    <p:sldId id="378" r:id="rId6"/>
    <p:sldId id="385" r:id="rId7"/>
    <p:sldId id="386" r:id="rId8"/>
    <p:sldId id="390" r:id="rId9"/>
    <p:sldId id="389" r:id="rId10"/>
    <p:sldId id="388" r:id="rId11"/>
    <p:sldId id="387" r:id="rId12"/>
    <p:sldId id="392" r:id="rId13"/>
    <p:sldId id="394" r:id="rId14"/>
    <p:sldId id="366" r:id="rId15"/>
    <p:sldId id="391" r:id="rId16"/>
    <p:sldId id="400" r:id="rId17"/>
    <p:sldId id="395" r:id="rId18"/>
    <p:sldId id="398" r:id="rId19"/>
    <p:sldId id="397" r:id="rId20"/>
    <p:sldId id="399" r:id="rId21"/>
    <p:sldId id="367" r:id="rId22"/>
    <p:sldId id="364" r:id="rId23"/>
    <p:sldId id="401" r:id="rId24"/>
    <p:sldId id="403" r:id="rId25"/>
  </p:sldIdLst>
  <p:sldSz cx="9144000" cy="6858000" type="screen4x3"/>
  <p:notesSz cx="6858000" cy="9144000"/>
  <p:defaultTextStyle>
    <a:defPPr>
      <a:defRPr lang="fa-IR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7647" autoAdjust="0"/>
    <p:restoredTop sz="91341" autoAdjust="0"/>
  </p:normalViewPr>
  <p:slideViewPr>
    <p:cSldViewPr>
      <p:cViewPr varScale="1">
        <p:scale>
          <a:sx n="67" d="100"/>
          <a:sy n="67" d="100"/>
        </p:scale>
        <p:origin x="1608" y="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12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handoutMaster" Target="handoutMasters/handoutMaster1.xml"/><Relationship Id="rId30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388620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r">
              <a:defRPr sz="1200"/>
            </a:lvl1pPr>
          </a:lstStyle>
          <a:p>
            <a:endParaRPr lang="fa-IR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1588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l">
              <a:defRPr sz="1200"/>
            </a:lvl1pPr>
          </a:lstStyle>
          <a:p>
            <a:fld id="{F1D9BD6D-CD54-418D-A4EC-6AA10BD80A0A}" type="datetimeFigureOut">
              <a:rPr lang="fa-IR" smtClean="0"/>
              <a:pPr/>
              <a:t>22/08/1439</a:t>
            </a:fld>
            <a:endParaRPr lang="fa-I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388620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r">
              <a:defRPr sz="1200"/>
            </a:lvl1pPr>
          </a:lstStyle>
          <a:p>
            <a:endParaRPr lang="fa-I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1588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l">
              <a:defRPr sz="1200"/>
            </a:lvl1pPr>
          </a:lstStyle>
          <a:p>
            <a:fld id="{7837C88D-1D1F-4A72-A4AB-0B4E0C4B5D6D}" type="slidenum">
              <a:rPr lang="fa-IR" smtClean="0"/>
              <a:pPr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624031026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388620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r">
              <a:defRPr sz="1200"/>
            </a:lvl1pPr>
          </a:lstStyle>
          <a:p>
            <a:endParaRPr lang="fa-IR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1588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l">
              <a:defRPr sz="1200"/>
            </a:lvl1pPr>
          </a:lstStyle>
          <a:p>
            <a:fld id="{FFB4A274-FA78-41EC-9519-FC391A4C5545}" type="datetimeFigureOut">
              <a:rPr lang="fa-IR" smtClean="0"/>
              <a:pPr/>
              <a:t>22/08/1439</a:t>
            </a:fld>
            <a:endParaRPr lang="fa-IR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1" anchor="ctr"/>
          <a:lstStyle/>
          <a:p>
            <a:endParaRPr lang="fa-IR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388620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r">
              <a:defRPr sz="1200"/>
            </a:lvl1pPr>
          </a:lstStyle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1588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l">
              <a:defRPr sz="1200"/>
            </a:lvl1pPr>
          </a:lstStyle>
          <a:p>
            <a:fld id="{6403CA0F-75D3-4FFE-B822-173238882474}" type="slidenum">
              <a:rPr lang="fa-IR" smtClean="0"/>
              <a:pPr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1377847281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marL="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370356419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7967843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7032888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7032888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7032888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7032888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7032888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7032888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7032888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7032888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7032888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4922964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7032888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7032888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7032888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7032888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70328884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70328884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54408607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6420367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827521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ight Triangle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ctr">
              <a:defRPr sz="4800" b="1">
                <a:solidFill>
                  <a:schemeClr val="accent1">
                    <a:lumMod val="50000"/>
                  </a:schemeClr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 dirty="0"/>
              <a:t>Click to edit Master title style</a:t>
            </a:r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 b="0" i="1">
                <a:solidFill>
                  <a:schemeClr val="accent5">
                    <a:lumMod val="60000"/>
                    <a:lumOff val="4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dirty="0"/>
              <a:t>Click to edit Master subtitle style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Freeform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1" name="Freeform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/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Straight Connector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marL="0" marR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i="1">
                <a:solidFill>
                  <a:srgbClr val="FFFFFF"/>
                </a:solidFill>
              </a:defRPr>
            </a:lvl1pPr>
            <a:extLst/>
          </a:lstStyle>
          <a:p>
            <a:r>
              <a:rPr lang="fa-IR"/>
              <a:t>احمدرضا كافي kafi@aut.ac.ir</a:t>
            </a:r>
            <a:endParaRPr lang="en-US" dirty="0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5">
                    <a:lumMod val="60000"/>
                    <a:lumOff val="40000"/>
                  </a:schemeClr>
                </a:solidFill>
              </a:defRPr>
            </a:lvl1pPr>
            <a:extLst/>
          </a:lstStyle>
          <a:p>
            <a:r>
              <a:rPr lang="en-US" b="1" dirty="0"/>
              <a:t>Amazon AutoScaling</a:t>
            </a:r>
            <a:endParaRPr lang="en-US" dirty="0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endParaRPr lang="fa-IR" dirty="0"/>
          </a:p>
        </p:txBody>
      </p:sp>
      <p:sp>
        <p:nvSpPr>
          <p:cNvPr id="13" name="Rectangle 12"/>
          <p:cNvSpPr/>
          <p:nvPr userDrawn="1"/>
        </p:nvSpPr>
        <p:spPr>
          <a:xfrm>
            <a:off x="-216568" y="-48126"/>
            <a:ext cx="5373437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rtl="0">
              <a:spcBef>
                <a:spcPct val="0"/>
              </a:spcBef>
              <a:buFontTx/>
              <a:buNone/>
            </a:pPr>
            <a:r>
              <a:rPr lang="en-US" altLang="fa-IR" sz="2400" b="1" dirty="0" smtClean="0">
                <a:solidFill>
                  <a:srgbClr val="FF0000"/>
                </a:solidFill>
                <a:latin typeface="Tahoma" panose="020B0604030504040204" pitchFamily="34" charset="0"/>
                <a:cs typeface="B Titr" panose="00000700000000000000" pitchFamily="2" charset="-78"/>
              </a:rPr>
              <a:t>@</a:t>
            </a:r>
            <a:r>
              <a:rPr lang="en-US" altLang="fa-IR" sz="2400" b="1" dirty="0" err="1" smtClean="0">
                <a:solidFill>
                  <a:srgbClr val="FF0000"/>
                </a:solidFill>
                <a:latin typeface="Tahoma" panose="020B0604030504040204" pitchFamily="34" charset="0"/>
                <a:cs typeface="B Titr" panose="00000700000000000000" pitchFamily="2" charset="-78"/>
              </a:rPr>
              <a:t>PptBank</a:t>
            </a:r>
            <a:r>
              <a:rPr lang="en-US" altLang="fa-IR" sz="2400" b="1" baseline="0" dirty="0" smtClean="0">
                <a:solidFill>
                  <a:srgbClr val="FF0000"/>
                </a:solidFill>
                <a:latin typeface="Tahoma" panose="020B0604030504040204" pitchFamily="34" charset="0"/>
                <a:cs typeface="B Titr" panose="00000700000000000000" pitchFamily="2" charset="-78"/>
              </a:rPr>
              <a:t> </a:t>
            </a:r>
            <a:r>
              <a:rPr lang="fa-IR" altLang="fa-IR" sz="2400" b="1" dirty="0" smtClean="0">
                <a:solidFill>
                  <a:srgbClr val="FF0000"/>
                </a:solidFill>
                <a:latin typeface="Tahoma" panose="020B0604030504040204" pitchFamily="34" charset="0"/>
                <a:cs typeface="B Titr" panose="00000700000000000000" pitchFamily="2" charset="-78"/>
              </a:rPr>
              <a:t> کانال تلگرامی بانک پاور پوینت</a:t>
            </a:r>
            <a:endParaRPr lang="en-US" altLang="fa-IR" sz="2400" b="1" dirty="0">
              <a:solidFill>
                <a:srgbClr val="FF0000"/>
              </a:solidFill>
              <a:latin typeface="Tahoma" panose="020B0604030504040204" pitchFamily="34" charset="0"/>
              <a:cs typeface="B Titr" panose="00000700000000000000" pitchFamily="2" charset="-78"/>
            </a:endParaRPr>
          </a:p>
        </p:txBody>
      </p:sp>
    </p:spTree>
  </p:cSld>
  <p:clrMapOvr>
    <a:masterClrMapping/>
  </p:clrMapOvr>
  <p:transition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 anchorCtr="0"/>
          <a:lstStyle>
            <a:lvl1pPr algn="just">
              <a:defRPr/>
            </a:lvl1pPr>
            <a:lvl2pPr algn="just">
              <a:defRPr/>
            </a:lvl2pPr>
            <a:lvl3pPr algn="just">
              <a:defRPr/>
            </a:lvl3pPr>
            <a:lvl4pPr algn="just">
              <a:defRPr/>
            </a:lvl4pPr>
            <a:lvl5pPr algn="just">
              <a:defRPr/>
            </a:lvl5pPr>
            <a:extLst/>
          </a:lstStyle>
          <a:p>
            <a:pPr lvl="0" eaLnBrk="1" latinLnBrk="0" hangingPunct="1"/>
            <a:r>
              <a:rPr lang="en-US" dirty="0"/>
              <a:t>Click to edit Master text styles</a:t>
            </a:r>
          </a:p>
          <a:p>
            <a:pPr lvl="1" eaLnBrk="1" latinLnBrk="0" hangingPunct="1"/>
            <a:r>
              <a:rPr lang="en-US" dirty="0"/>
              <a:t>Second level</a:t>
            </a:r>
          </a:p>
          <a:p>
            <a:pPr lvl="2" eaLnBrk="1" latinLnBrk="0" hangingPunct="1"/>
            <a:r>
              <a:rPr lang="en-US" dirty="0"/>
              <a:t>Third level</a:t>
            </a:r>
          </a:p>
          <a:p>
            <a:pPr lvl="3" eaLnBrk="1" latinLnBrk="0" hangingPunct="1"/>
            <a:r>
              <a:rPr lang="en-US" dirty="0"/>
              <a:t>Fourth level</a:t>
            </a:r>
          </a:p>
          <a:p>
            <a:pPr lvl="4" eaLnBrk="1" latinLnBrk="0" hangingPunct="1"/>
            <a:r>
              <a:rPr lang="en-US" dirty="0"/>
              <a:t>Fifth level</a:t>
            </a:r>
            <a:endParaRPr kumimoji="0"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marL="0" marR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lvl1pPr>
            <a:extLst/>
          </a:lstStyle>
          <a:p>
            <a:r>
              <a:rPr lang="fa-IR"/>
              <a:t>احمدرضا كافي kafi@aut.ac.ir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dirty="0"/>
              <a:t>Amazon AutoScaling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A3DC89-DF73-4868-BBBF-8287FA765D09}" type="slidenum">
              <a:rPr lang="fa-IR" smtClean="0"/>
              <a:pPr/>
              <a:t>‹#›</a:t>
            </a:fld>
            <a:endParaRPr lang="fa-IR" dirty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kumimoji="0" lang="en-US" dirty="0"/>
              <a:t>Click to edit Master title style</a:t>
            </a:r>
          </a:p>
        </p:txBody>
      </p:sp>
    </p:spTree>
  </p:cSld>
  <p:clrMapOvr>
    <a:masterClrMapping/>
  </p:clrMapOvr>
  <p:transition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643306" y="2931712"/>
            <a:ext cx="4572000" cy="1454888"/>
          </a:xfrm>
        </p:spPr>
        <p:txBody>
          <a:bodyPr lIns="91440" rIns="91440" anchor="t"/>
          <a:lstStyle>
            <a:lvl1pPr marL="0" indent="0" algn="r">
              <a:lnSpc>
                <a:spcPct val="150000"/>
              </a:lnSpc>
              <a:buFont typeface="Wingdings" pitchFamily="2" charset="2"/>
              <a:buChar char="ü"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dirty="0"/>
              <a:t>Click to edit Master text styles</a:t>
            </a:r>
          </a:p>
        </p:txBody>
      </p:sp>
      <p:grpSp>
        <p:nvGrpSpPr>
          <p:cNvPr id="12" name="Group 11"/>
          <p:cNvGrpSpPr/>
          <p:nvPr userDrawn="1"/>
        </p:nvGrpSpPr>
        <p:grpSpPr>
          <a:xfrm>
            <a:off x="8286776" y="2928934"/>
            <a:ext cx="500066" cy="357190"/>
            <a:chOff x="8215338" y="3071810"/>
            <a:chExt cx="295276" cy="142876"/>
          </a:xfrm>
        </p:grpSpPr>
        <p:sp>
          <p:nvSpPr>
            <p:cNvPr id="9" name="Chevron 8"/>
            <p:cNvSpPr/>
            <p:nvPr userDrawn="1"/>
          </p:nvSpPr>
          <p:spPr>
            <a:xfrm rot="10800000">
              <a:off x="8215338" y="3071810"/>
              <a:ext cx="142876" cy="142876"/>
            </a:xfrm>
            <a:prstGeom prst="chevron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/>
              <a:endParaRPr lang="fa-IR">
                <a:solidFill>
                  <a:schemeClr val="tx1"/>
                </a:solidFill>
              </a:endParaRPr>
            </a:p>
          </p:txBody>
        </p:sp>
        <p:sp>
          <p:nvSpPr>
            <p:cNvPr id="10" name="Chevron 9"/>
            <p:cNvSpPr/>
            <p:nvPr userDrawn="1"/>
          </p:nvSpPr>
          <p:spPr>
            <a:xfrm rot="10800000">
              <a:off x="8286776" y="3071810"/>
              <a:ext cx="142876" cy="142876"/>
            </a:xfrm>
            <a:prstGeom prst="chevron">
              <a:avLst/>
            </a:prstGeom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/>
              <a:endParaRPr lang="fa-IR">
                <a:solidFill>
                  <a:schemeClr val="tx1"/>
                </a:solidFill>
              </a:endParaRPr>
            </a:p>
          </p:txBody>
        </p:sp>
        <p:sp>
          <p:nvSpPr>
            <p:cNvPr id="11" name="Chevron 10"/>
            <p:cNvSpPr/>
            <p:nvPr userDrawn="1"/>
          </p:nvSpPr>
          <p:spPr>
            <a:xfrm rot="10800000">
              <a:off x="8367738" y="3071810"/>
              <a:ext cx="142876" cy="142876"/>
            </a:xfrm>
            <a:prstGeom prst="chevron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/>
              <a:endParaRPr lang="fa-IR">
                <a:solidFill>
                  <a:schemeClr val="tx1"/>
                </a:solidFill>
              </a:endParaRPr>
            </a:p>
          </p:txBody>
        </p:sp>
      </p:grp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a-IR"/>
              <a:t>احمدرضا كافي kafi@aut.ac.ir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Amazon AutoScaling</a:t>
            </a:r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A3DC89-DF73-4868-BBBF-8287FA765D09}" type="slidenum">
              <a:rPr lang="fa-IR" smtClean="0"/>
              <a:pPr/>
              <a:t>‹#›</a:t>
            </a:fld>
            <a:endParaRPr lang="fa-IR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kumimoji="0" lang="en-US"/>
              <a:t>Click to edit Master title style</a:t>
            </a: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a-IR"/>
              <a:t>احمدرضا كافي kafi@aut.ac.ir</a:t>
            </a: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Amazon AutoScaling</a:t>
            </a:r>
            <a:endParaRPr lang="fa-I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A3DC89-DF73-4868-BBBF-8287FA765D09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a-IR"/>
              <a:t>احمدرضا كافي kafi@aut.ac.ir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Amazon AutoScaling</a:t>
            </a:r>
            <a:endParaRPr lang="fa-I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A3DC89-DF73-4868-BBBF-8287FA765D09}" type="slidenum">
              <a:rPr lang="fa-IR" smtClean="0"/>
              <a:pPr/>
              <a:t>‹#›</a:t>
            </a:fld>
            <a:endParaRPr lang="fa-IR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kumimoji="0" lang="en-US"/>
              <a:t>Click to edit Master title style</a:t>
            </a: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a-IR"/>
              <a:t>احمدرضا كافي kafi@aut.ac.ir</a:t>
            </a: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Amazon AutoScaling</a:t>
            </a:r>
            <a:endParaRPr lang="fa-I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A3DC89-DF73-4868-BBBF-8287FA765D09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  <p:transition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/>
          <a:p>
            <a:r>
              <a:rPr lang="fa-IR"/>
              <a:t>احمدرضا كافي kafi@aut.ac.ir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Amazon AutoScaling</a:t>
            </a:r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A3DC89-DF73-4868-BBBF-8287FA765D09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n-US"/>
              <a:t>Click icon to add picture</a:t>
            </a:r>
            <a:endParaRPr kumimoji="0"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r>
              <a:rPr lang="fa-IR"/>
              <a:t>احمدرضا كافي kafi@aut.ac.ir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r>
              <a:rPr lang="en-US"/>
              <a:t>Amazon AutoScaling</a:t>
            </a:r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14A3DC89-DF73-4868-BBBF-8287FA765D09}" type="slidenum">
              <a:rPr lang="fa-IR" smtClean="0"/>
              <a:pPr/>
              <a:t>‹#›</a:t>
            </a:fld>
            <a:endParaRPr lang="fa-IR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Freeform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Right Triangle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11" name="Straight Connector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Chevron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  <p:sp>
        <p:nvSpPr>
          <p:cNvPr id="13" name="Chevron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a-IR"/>
              <a:t>احمدرضا كافي kafi@aut.ac.ir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Amazon AutoScaling</a:t>
            </a:r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A3DC89-DF73-4868-BBBF-8287FA765D09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  <p:transition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a-IR"/>
              <a:t>احمدرضا كافي kafi@aut.ac.ir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Amazon AutoScaling</a:t>
            </a:r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A3DC89-DF73-4868-BBBF-8287FA765D09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  <p:transition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Freeform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Freeform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Right Triangle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/>
          <a:p>
            <a:r>
              <a:rPr kumimoji="0" lang="en-US" dirty="0"/>
              <a:t>Click to edit Master title style</a:t>
            </a:r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dirty="0"/>
              <a:t>Click to edit Master text styles</a:t>
            </a:r>
          </a:p>
          <a:p>
            <a:pPr lvl="1" eaLnBrk="1" latinLnBrk="0" hangingPunct="1"/>
            <a:r>
              <a:rPr kumimoji="0" lang="en-US" dirty="0"/>
              <a:t>Second level</a:t>
            </a:r>
          </a:p>
          <a:p>
            <a:pPr lvl="2" eaLnBrk="1" latinLnBrk="0" hangingPunct="1"/>
            <a:r>
              <a:rPr kumimoji="0" lang="en-US" dirty="0"/>
              <a:t>Third level</a:t>
            </a:r>
          </a:p>
          <a:p>
            <a:pPr lvl="3" eaLnBrk="1" latinLnBrk="0" hangingPunct="1"/>
            <a:r>
              <a:rPr kumimoji="0" lang="en-US" dirty="0"/>
              <a:t>Fourth level</a:t>
            </a:r>
          </a:p>
          <a:p>
            <a:pPr lvl="4" eaLnBrk="1" latinLnBrk="0" hangingPunct="1"/>
            <a:r>
              <a:rPr kumimoji="0" lang="en-US" dirty="0"/>
              <a:t>Fifth level</a:t>
            </a:r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000" b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Nazanin" pitchFamily="2" charset="-78"/>
              </a:defRPr>
            </a:lvl1pPr>
            <a:extLst/>
          </a:lstStyle>
          <a:p>
            <a:r>
              <a:rPr lang="fa-IR"/>
              <a:t>احمدرضا كافي kafi@aut.ac.ir</a:t>
            </a:r>
            <a:endParaRPr lang="en-US" dirty="0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3357554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40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pyrus" pitchFamily="66" charset="0"/>
              </a:defRPr>
            </a:lvl1pPr>
            <a:extLst/>
          </a:lstStyle>
          <a:p>
            <a:pPr algn="ctr"/>
            <a:r>
              <a:rPr lang="en-US" b="1" dirty="0"/>
              <a:t>Amazon AutoScaling</a:t>
            </a:r>
            <a:endParaRPr lang="en-US" dirty="0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accent1">
                    <a:lumMod val="75000"/>
                  </a:schemeClr>
                </a:solidFill>
              </a:defRPr>
            </a:lvl1pPr>
            <a:extLst/>
          </a:lstStyle>
          <a:p>
            <a:fld id="{14A3DC89-DF73-4868-BBBF-8287FA765D09}" type="slidenum">
              <a:rPr lang="fa-IR" smtClean="0"/>
              <a:pPr/>
              <a:t>‹#›</a:t>
            </a:fld>
            <a:endParaRPr lang="fa-IR" dirty="0"/>
          </a:p>
        </p:txBody>
      </p:sp>
      <p:sp>
        <p:nvSpPr>
          <p:cNvPr id="11" name="Rectangle 10"/>
          <p:cNvSpPr/>
          <p:nvPr userDrawn="1"/>
        </p:nvSpPr>
        <p:spPr>
          <a:xfrm>
            <a:off x="-216568" y="-48126"/>
            <a:ext cx="5373437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rtl="0">
              <a:spcBef>
                <a:spcPct val="0"/>
              </a:spcBef>
              <a:buFontTx/>
              <a:buNone/>
            </a:pPr>
            <a:r>
              <a:rPr lang="en-US" altLang="fa-IR" sz="2400" b="1" dirty="0" smtClean="0">
                <a:solidFill>
                  <a:srgbClr val="FF0000"/>
                </a:solidFill>
                <a:latin typeface="Tahoma" panose="020B0604030504040204" pitchFamily="34" charset="0"/>
                <a:cs typeface="B Titr" panose="00000700000000000000" pitchFamily="2" charset="-78"/>
              </a:rPr>
              <a:t>@</a:t>
            </a:r>
            <a:r>
              <a:rPr lang="en-US" altLang="fa-IR" sz="2400" b="1" dirty="0" err="1" smtClean="0">
                <a:solidFill>
                  <a:srgbClr val="FF0000"/>
                </a:solidFill>
                <a:latin typeface="Tahoma" panose="020B0604030504040204" pitchFamily="34" charset="0"/>
                <a:cs typeface="B Titr" panose="00000700000000000000" pitchFamily="2" charset="-78"/>
              </a:rPr>
              <a:t>PptBank</a:t>
            </a:r>
            <a:r>
              <a:rPr lang="en-US" altLang="fa-IR" sz="2400" b="1" baseline="0" dirty="0" smtClean="0">
                <a:solidFill>
                  <a:srgbClr val="FF0000"/>
                </a:solidFill>
                <a:latin typeface="Tahoma" panose="020B0604030504040204" pitchFamily="34" charset="0"/>
                <a:cs typeface="B Titr" panose="00000700000000000000" pitchFamily="2" charset="-78"/>
              </a:rPr>
              <a:t> </a:t>
            </a:r>
            <a:r>
              <a:rPr lang="fa-IR" altLang="fa-IR" sz="2400" b="1" dirty="0" smtClean="0">
                <a:solidFill>
                  <a:srgbClr val="FF0000"/>
                </a:solidFill>
                <a:latin typeface="Tahoma" panose="020B0604030504040204" pitchFamily="34" charset="0"/>
                <a:cs typeface="B Titr" panose="00000700000000000000" pitchFamily="2" charset="-78"/>
              </a:rPr>
              <a:t> کانال تلگرامی بانک پاور پوینت</a:t>
            </a:r>
            <a:endParaRPr lang="en-US" altLang="fa-IR" sz="2400" b="1" dirty="0">
              <a:solidFill>
                <a:srgbClr val="FF0000"/>
              </a:solidFill>
              <a:latin typeface="Tahoma" panose="020B0604030504040204" pitchFamily="34" charset="0"/>
              <a:cs typeface="B Titr" panose="00000700000000000000" pitchFamily="2" charset="-78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>
    <p:fade/>
  </p:transition>
  <p:hf hdr="0" ftr="0" dt="0"/>
  <p:txStyles>
    <p:titleStyle>
      <a:lvl1pPr algn="ctr" rtl="1" eaLnBrk="1" latinLnBrk="0" hangingPunct="1">
        <a:spcBef>
          <a:spcPct val="0"/>
        </a:spcBef>
        <a:buNone/>
        <a:defRPr kumimoji="0" sz="4100" b="1" kern="1200" baseline="0">
          <a:solidFill>
            <a:schemeClr val="accent1">
              <a:lumMod val="75000"/>
            </a:schemeClr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B Titr" pitchFamily="2" charset="-78"/>
        </a:defRPr>
      </a:lvl1pPr>
      <a:extLst/>
    </p:titleStyle>
    <p:bodyStyle>
      <a:lvl1pPr marL="365760" indent="-256032" algn="r" rtl="1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 baseline="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B Nazanin" pitchFamily="2" charset="-78"/>
        </a:defRPr>
      </a:lvl1pPr>
      <a:lvl2pPr marL="621792" indent="-228600" algn="r" rtl="1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 baseline="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B Nazanin" pitchFamily="2" charset="-78"/>
        </a:defRPr>
      </a:lvl2pPr>
      <a:lvl3pPr marL="859536" indent="-228600" algn="r" rtl="1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 baseline="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B Nazanin" pitchFamily="2" charset="-78"/>
        </a:defRPr>
      </a:lvl3pPr>
      <a:lvl4pPr marL="1143000" indent="-228600" algn="r" rtl="1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 baseline="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B Nazanin" pitchFamily="2" charset="-78"/>
        </a:defRPr>
      </a:lvl4pPr>
      <a:lvl5pPr marL="1371600" indent="-228600" algn="r" rtl="1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 baseline="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B Nazanin" pitchFamily="2" charset="-78"/>
        </a:defRPr>
      </a:lvl5pPr>
      <a:lvl6pPr marL="1600200" indent="-228600" algn="r" rtl="1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r" rtl="1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r" rtl="1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r" rtl="1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://www.varjavandco.com/BPMS_MIS.htm" TargetMode="External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fa-IR" dirty="0" smtClean="0"/>
              <a:t>بنام خدا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1695431651"/>
      </p:ext>
    </p:extLst>
  </p:cSld>
  <p:clrMapOvr>
    <a:masterClrMapping/>
  </p:clrMapOvr>
  <p:transition>
    <p:fad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endParaRPr lang="fa-IR" dirty="0"/>
          </a:p>
        </p:txBody>
      </p:sp>
      <p:sp>
        <p:nvSpPr>
          <p:cNvPr id="6" name="TextBox 5"/>
          <p:cNvSpPr txBox="1"/>
          <p:nvPr/>
        </p:nvSpPr>
        <p:spPr>
          <a:xfrm>
            <a:off x="366352" y="1556792"/>
            <a:ext cx="8280920" cy="1015663"/>
          </a:xfrm>
          <a:prstGeom prst="rect">
            <a:avLst/>
          </a:prstGeom>
          <a:ln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fa-IR" sz="6000" b="1" dirty="0" smtClean="0"/>
              <a:t>سیستم اطلاعات مدیریت پیشرفته</a:t>
            </a:r>
            <a:endParaRPr lang="fa-IR" sz="6000" dirty="0" smtClean="0">
              <a:cs typeface="B Nazanin" pitchFamily="2" charset="-78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98" y="-64222"/>
            <a:ext cx="9144000" cy="441933"/>
          </a:xfrm>
          <a:prstGeom prst="rect">
            <a:avLst/>
          </a:prstGeom>
        </p:spPr>
      </p:pic>
    </p:spTree>
  </p:cSld>
  <p:clrMapOvr>
    <a:masterClrMapping/>
  </p:clrMapOvr>
  <p:transition advTm="13385"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200" y="548680"/>
            <a:ext cx="8229600" cy="1143000"/>
          </a:xfrm>
        </p:spPr>
        <p:txBody>
          <a:bodyPr>
            <a:normAutofit/>
          </a:bodyPr>
          <a:lstStyle/>
          <a:p>
            <a:r>
              <a:rPr lang="fa-IR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مقدمه</a:t>
            </a:r>
            <a:endParaRPr lang="fa-IR" sz="3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itchFamily="34" charset="0"/>
            </a:endParaRPr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>
          <a:xfrm>
            <a:off x="457200" y="1340768"/>
            <a:ext cx="8229600" cy="5184577"/>
          </a:xfrm>
        </p:spPr>
        <p:txBody>
          <a:bodyPr>
            <a:normAutofit/>
          </a:bodyPr>
          <a:lstStyle/>
          <a:p>
            <a:r>
              <a:rPr lang="fa-IR" sz="3200" dirty="0" smtClean="0"/>
              <a:t>روبه روشدن  ﮐﺴﺐ و کارها با چالش تغییرات سریع محیطی موجب شده است که فرآیندها به دلیل ارتباطات متقابل مولفه های داخلی شان و تاثیرات متقابل خود با محیط پیچیدگی بسیاری را نشان دهند.بنابراین سازمان ها برای وفق با محیطهای پیچیده امروزی  به قابلیتهای فرآیند کسب و کار توجه بیشتری نشان می دهند.</a:t>
            </a:r>
            <a:endParaRPr lang="en-US" sz="3200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457993" y="24618"/>
            <a:ext cx="9144793" cy="4450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7171610"/>
      </p:ext>
    </p:extLst>
  </p:cSld>
  <p:clrMapOvr>
    <a:masterClrMapping/>
  </p:clrMapOvr>
  <p:transition advTm="75190"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200" y="54868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fa-IR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سیستم های اطلاعاتی</a:t>
            </a:r>
            <a:r>
              <a:rPr lang="en-US" sz="4400" dirty="0" smtClean="0"/>
              <a:t/>
            </a:r>
            <a:br>
              <a:rPr lang="en-US" sz="4400" dirty="0" smtClean="0"/>
            </a:br>
            <a:endParaRPr lang="fa-IR" sz="4200" dirty="0">
              <a:latin typeface="Arial Black" pitchFamily="34" charset="0"/>
              <a:cs typeface="B Nazanin" pitchFamily="2" charset="-78"/>
            </a:endParaRPr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>
          <a:xfrm>
            <a:off x="465040" y="1207649"/>
            <a:ext cx="8229600" cy="4928245"/>
          </a:xfrm>
        </p:spPr>
        <p:txBody>
          <a:bodyPr>
            <a:normAutofit/>
          </a:bodyPr>
          <a:lstStyle/>
          <a:p>
            <a:r>
              <a:rPr lang="fa-IR" sz="3200" dirty="0" smtClean="0"/>
              <a:t>ﺳﯿﺴﺘﻢ اﻃﻼﻋﺎت ﻋﺒﺎرت اﺳﺖ از ﯾﮏ ﺳﯿﺴﺘﻢ ﮐﺎﻣﻞ ﻃﺮاﺣﯽ ﺷﺪه برای تولید، جمع آوری ،سازماندهی ،ذخیره ، بازیابی و اشاعه اطلاعات دریک موسسه، سازمان یا هر حوزه تعریف شده دیگر از جامعه</a:t>
            </a:r>
            <a:endParaRPr lang="en-US" sz="3200" dirty="0" smtClean="0"/>
          </a:p>
          <a:p>
            <a:r>
              <a:rPr lang="fa-IR" sz="3200" dirty="0" smtClean="0"/>
              <a:t>ﺑﺎﯾﺪ ﺗﻮﺟـﻪ داﺷـﺖ ﮐـﻪ ﺳﯿﺴـﺘﻢ ﻫـﺎي اﻃﻼﻋـﺎﺗﯽ ﺑﺎﻣـﺪﯾﺮﯾﺖ اﻃﻼﻋـﺎت ﺗﻔـﺎوت دارﻧـﺪ ﺑﻄﻮرﯾﮑـﻪ ﺳﯿﺴـﺘﻢ ﻫـﺎي اﻃﻼﻋـﺎﺗﯽدرﺧــﺪﻣﺖ ﻣــﺪﯾﺮﯾﺖ اﻃﻼﻋــﺎت ﺗﺤــﺖ ﻋﻨــﻮان ﺳﯿﺴــﺘﻢ ﻫــﺎي اﻃﻼﻋــﺎتﻣــﺪﯾﺮﯾﺖ ﻗﺮارﮔﺮﻓﺘــﻪ وازآن اﺳــﺘﻔﺎده ﻣــﯽ ﮐﻨــﺪ</a:t>
            </a:r>
            <a:endParaRPr lang="en-US" sz="3200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324544" y="0"/>
            <a:ext cx="9144793" cy="4450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7349399"/>
      </p:ext>
    </p:extLst>
  </p:cSld>
  <p:clrMapOvr>
    <a:masterClrMapping/>
  </p:clrMapOvr>
  <p:transition advTm="75190"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7584" y="692696"/>
            <a:ext cx="7416824" cy="44644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252536" y="0"/>
            <a:ext cx="9144793" cy="445047"/>
          </a:xfrm>
          <a:prstGeom prst="rect">
            <a:avLst/>
          </a:prstGeom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200" y="54868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fa-IR" sz="4000" dirty="0" smtClean="0"/>
              <a:t>ﺳﯿﺴﺘﻢ اﻃﻼﻋﺎت ﻣﺪﯾﺮﯾﺖ</a:t>
            </a:r>
            <a:r>
              <a:rPr lang="en-US" sz="4400" dirty="0" smtClean="0"/>
              <a:t/>
            </a:r>
            <a:br>
              <a:rPr lang="en-US" sz="4400" dirty="0" smtClean="0"/>
            </a:br>
            <a:endParaRPr lang="fa-IR" sz="4200" dirty="0">
              <a:latin typeface="Arial Black" pitchFamily="34" charset="0"/>
              <a:cs typeface="B Nazanin" pitchFamily="2" charset="-78"/>
            </a:endParaRPr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>
          <a:xfrm>
            <a:off x="465040" y="1207649"/>
            <a:ext cx="8229600" cy="5389703"/>
          </a:xfrm>
        </p:spPr>
        <p:txBody>
          <a:bodyPr>
            <a:normAutofit/>
          </a:bodyPr>
          <a:lstStyle/>
          <a:p>
            <a:r>
              <a:rPr lang="fa-IR" sz="3200" dirty="0" smtClean="0"/>
              <a:t>سیستم های اطلاعات مدیریت ، گونه ایی از سیستم های اطلاعاتی رایانه ایی است که میتواند اطلاعات را از منابع مختلفی در سازمان برای تصمیم گیری در رده مدیریتی جمع آوری و پردازش کند و اطلاعات مورد نیاز مدیران را  در اختیارآنان قرار دهد تا بتوانند تصمیمات مقتضی را اتخاذ نمایند.</a:t>
            </a:r>
            <a:endParaRPr lang="en-US" sz="3200" dirty="0" smtClean="0"/>
          </a:p>
          <a:p>
            <a:endParaRPr lang="en-US" sz="3600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80528" y="22949"/>
            <a:ext cx="9144793" cy="4450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7349399"/>
      </p:ext>
    </p:extLst>
  </p:cSld>
  <p:clrMapOvr>
    <a:masterClrMapping/>
  </p:clrMapOvr>
  <p:transition advTm="75190"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200" y="54868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ar-SA" sz="4000" dirty="0" smtClean="0"/>
              <a:t>نسلهاي مختلف سيستم‌هاي اطلاعاتي</a:t>
            </a:r>
            <a:r>
              <a:rPr lang="fa-IR" sz="4000" dirty="0" smtClean="0"/>
              <a:t> مدیریت</a:t>
            </a:r>
            <a:r>
              <a:rPr lang="fa-IR" sz="3600" dirty="0" smtClean="0"/>
              <a:t/>
            </a:r>
            <a:br>
              <a:rPr lang="fa-IR" sz="3600" dirty="0" smtClean="0"/>
            </a:br>
            <a:endParaRPr lang="fa-IR" sz="3600" dirty="0">
              <a:latin typeface="Arial Black" pitchFamily="34" charset="0"/>
              <a:cs typeface="B Nazanin" pitchFamily="2" charset="-78"/>
            </a:endParaRPr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>
          <a:xfrm>
            <a:off x="465040" y="1207649"/>
            <a:ext cx="8229600" cy="5461711"/>
          </a:xfrm>
        </p:spPr>
        <p:txBody>
          <a:bodyPr>
            <a:normAutofit/>
          </a:bodyPr>
          <a:lstStyle/>
          <a:p>
            <a:pPr algn="justLow"/>
            <a:r>
              <a:rPr lang="en-US" sz="2800" b="1" dirty="0" smtClean="0"/>
              <a:t> </a:t>
            </a:r>
            <a:r>
              <a:rPr lang="ar-SA" sz="3200" b="1" dirty="0" smtClean="0"/>
              <a:t>نسل اول:استاندارد پکيج‌ها</a:t>
            </a:r>
            <a:endParaRPr lang="en-US" sz="3200" dirty="0" smtClean="0"/>
          </a:p>
          <a:p>
            <a:pPr algn="justLow"/>
            <a:r>
              <a:rPr lang="ar-SA" sz="3200" b="1" dirty="0" smtClean="0"/>
              <a:t>نسل دوم : سيستمهاي مبتني بر </a:t>
            </a:r>
            <a:r>
              <a:rPr lang="en-US" sz="3200" b="1" dirty="0" smtClean="0"/>
              <a:t>ERP</a:t>
            </a:r>
            <a:endParaRPr lang="en-US" sz="3200" dirty="0" smtClean="0"/>
          </a:p>
          <a:p>
            <a:pPr algn="justLow"/>
            <a:r>
              <a:rPr lang="ar-SA" sz="3200" b="1" dirty="0" smtClean="0"/>
              <a:t>نسل سوم: سيستمهاي مبتني بر گردش کار(</a:t>
            </a:r>
            <a:r>
              <a:rPr lang="en-US" sz="3200" b="1" dirty="0" smtClean="0"/>
              <a:t>WFM</a:t>
            </a:r>
            <a:r>
              <a:rPr lang="ar-SA" sz="3200" b="1" dirty="0" smtClean="0"/>
              <a:t>)</a:t>
            </a:r>
            <a:endParaRPr lang="en-US" sz="3200" dirty="0" smtClean="0"/>
          </a:p>
          <a:p>
            <a:pPr algn="justLow"/>
            <a:r>
              <a:rPr lang="ar-SA" sz="3200" b="1" dirty="0" smtClean="0"/>
              <a:t>نسل چهارم: سيستم مدیریت فرآیندهای کاری(</a:t>
            </a:r>
            <a:r>
              <a:rPr lang="en-US" sz="3200" b="1" dirty="0" smtClean="0"/>
              <a:t>BPMS</a:t>
            </a:r>
            <a:r>
              <a:rPr lang="ar-SA" sz="3200" b="1" dirty="0" smtClean="0"/>
              <a:t>)</a:t>
            </a:r>
            <a:r>
              <a:rPr lang="ar-SA" sz="3200" dirty="0" smtClean="0"/>
              <a:t> هدف اصلی این نسل، یکپارچه‌سازی اطلاعات و هماهنگ کردن فرآیندها با یکدیگر می‌باشد.</a:t>
            </a:r>
            <a:endParaRPr lang="fa-IR" sz="3200" dirty="0" smtClean="0"/>
          </a:p>
          <a:p>
            <a:endParaRPr lang="fa-IR" sz="2800" dirty="0" smtClean="0"/>
          </a:p>
          <a:p>
            <a:endParaRPr lang="fa-IR" sz="2800" dirty="0" smtClean="0"/>
          </a:p>
          <a:p>
            <a:endParaRPr lang="fa-IR" sz="2800" dirty="0" smtClean="0"/>
          </a:p>
          <a:p>
            <a:endParaRPr lang="en-US" sz="2800" dirty="0"/>
          </a:p>
        </p:txBody>
      </p:sp>
      <p:pic>
        <p:nvPicPr>
          <p:cNvPr id="4" name="Picture 3" descr="چرخه BPMS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63688" y="4077072"/>
            <a:ext cx="3168352" cy="22118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80528" y="26288"/>
            <a:ext cx="9144793" cy="4450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7349399"/>
      </p:ext>
    </p:extLst>
  </p:cSld>
  <p:clrMapOvr>
    <a:masterClrMapping/>
  </p:clrMapOvr>
  <p:transition advTm="75190"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200" y="260648"/>
            <a:ext cx="8229600" cy="1431032"/>
          </a:xfrm>
        </p:spPr>
        <p:txBody>
          <a:bodyPr>
            <a:normAutofit/>
          </a:bodyPr>
          <a:lstStyle/>
          <a:p>
            <a:r>
              <a:rPr lang="fa-IR" sz="3600" dirty="0" smtClean="0"/>
              <a:t>انواع ﺳﯿﺴﺘﻢ اﻃﻼﻋﺎﺗﯽ ﻣﺪﯾﺮﯾﺖ</a:t>
            </a:r>
            <a:br>
              <a:rPr lang="fa-IR" sz="3600" dirty="0" smtClean="0"/>
            </a:br>
            <a:endParaRPr lang="fa-IR" sz="4200" dirty="0">
              <a:latin typeface="Arial Black" pitchFamily="34" charset="0"/>
              <a:cs typeface="B Nazanin" pitchFamily="2" charset="-78"/>
            </a:endParaRPr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>
          <a:xfrm>
            <a:off x="465040" y="1207649"/>
            <a:ext cx="8229600" cy="5461711"/>
          </a:xfrm>
        </p:spPr>
        <p:txBody>
          <a:bodyPr>
            <a:normAutofit/>
          </a:bodyPr>
          <a:lstStyle/>
          <a:p>
            <a:r>
              <a:rPr lang="fa-IR" sz="3500" dirty="0" smtClean="0"/>
              <a:t>ﻫــﺪف ﭼﻨــﯿﻦ ﺳﯿﺴــﺘﻢ ﻫــﺎﯾﯽ ﮐﻤــﮏ ﺑــﻪ ﮐﻨﺘــﺮل ﺳﯿﺴــﺘﻢ اﺳــﺖ. در ﻫــﺮ ﺳــﺎزﻣﺎن دو ﻧــﻮع ﮐﻨﺘــﺮل وﺟــﻮد دارد؛ ﮐﻨﺘــﺮل ﻋﻤﻠﯿــﺎﺗﯽ و   ﮐﻨﺘﺮل ﻣﺪﯾﺮﯾﺘﯽ. ﻋﻤﻠﯿـﺎت ﻣﺨﺘﻠـﻒ ﺳـﺎزﻣﺎن در ﻗﺎﻟـﺐ ﻓﺮاﯾﻨـﺪﻫﺎ و زﯾﺮﺳﯿﺴـﺘﻢ  ﻫـﺎي ﺻـﻒ و ﺳـﺘﺎد اﻧﺠـﺎم ﻣـﯽ شـﻮﻧﺪ . ﻫـﺮ  ﯾــﮏ از اﯾــﻦ ﻋﻤﻠﯿــﺎت ﻧﯿﺎزﻣﻨــﺪ ﮐﻨﺘــﺮل  ﻫــﺎي ﺧــﺎص ﺧــﻮد ﻫﺴــﺘﻨﺪ و ﺳﯿﺴــﺘﻢﻫــﺎي اﻃﻼﻋــﺎﺗﯽ ﺧــﺎص ﺧــﻮد را ﻃﻠــﺐﻣﯽکنند.</a:t>
            </a:r>
            <a:endParaRPr lang="en-US" sz="3500" dirty="0" smtClean="0"/>
          </a:p>
          <a:p>
            <a:endParaRPr lang="en-US" sz="3600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08520" y="12220"/>
            <a:ext cx="9144793" cy="4450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7349399"/>
      </p:ext>
    </p:extLst>
  </p:cSld>
  <p:clrMapOvr>
    <a:masterClrMapping/>
  </p:clrMapOvr>
  <p:transition advTm="75190"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200" y="548680"/>
            <a:ext cx="8229600" cy="720080"/>
          </a:xfrm>
        </p:spPr>
        <p:txBody>
          <a:bodyPr>
            <a:normAutofit fontScale="90000"/>
          </a:bodyPr>
          <a:lstStyle/>
          <a:p>
            <a:r>
              <a:rPr lang="fa-IR" sz="3600" dirty="0" smtClean="0"/>
              <a:t> </a:t>
            </a:r>
            <a:r>
              <a:rPr lang="en-US" sz="3600" dirty="0" smtClean="0"/>
              <a:t/>
            </a:r>
            <a:br>
              <a:rPr lang="en-US" sz="3600" dirty="0" smtClean="0"/>
            </a:br>
            <a:r>
              <a:rPr lang="fa-IR" sz="4000" dirty="0" smtClean="0"/>
              <a:t>ویژگیهای سیستم های اطلاعاتی مدیریت </a:t>
            </a:r>
            <a:r>
              <a:rPr lang="en-US" sz="4000" dirty="0" smtClean="0"/>
              <a:t>MIS</a:t>
            </a:r>
            <a:br>
              <a:rPr lang="en-US" sz="4000" dirty="0" smtClean="0"/>
            </a:br>
            <a:r>
              <a:rPr lang="en-US" sz="4400" dirty="0" smtClean="0"/>
              <a:t/>
            </a:r>
            <a:br>
              <a:rPr lang="en-US" sz="4400" dirty="0" smtClean="0"/>
            </a:br>
            <a:endParaRPr lang="fa-IR" sz="4200" dirty="0">
              <a:latin typeface="Arial Black" pitchFamily="34" charset="0"/>
              <a:cs typeface="B Nazanin" pitchFamily="2" charset="-78"/>
            </a:endParaRPr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>
          <a:xfrm>
            <a:off x="467544" y="908720"/>
            <a:ext cx="8229600" cy="5544616"/>
          </a:xfrm>
        </p:spPr>
        <p:txBody>
          <a:bodyPr>
            <a:normAutofit/>
          </a:bodyPr>
          <a:lstStyle/>
          <a:p>
            <a:r>
              <a:rPr lang="fa-IR" sz="3200" dirty="0" smtClean="0"/>
              <a:t>مدیریت گرا</a:t>
            </a:r>
          </a:p>
          <a:p>
            <a:r>
              <a:rPr lang="fa-IR" sz="3200" dirty="0" smtClean="0"/>
              <a:t>مدیریت محور</a:t>
            </a:r>
          </a:p>
          <a:p>
            <a:r>
              <a:rPr lang="fa-IR" sz="3200" dirty="0" smtClean="0"/>
              <a:t>حفظ یکپارچگی </a:t>
            </a:r>
          </a:p>
          <a:p>
            <a:r>
              <a:rPr lang="fa-IR" sz="3200" dirty="0" smtClean="0"/>
              <a:t> جریان های کاری رایج  </a:t>
            </a:r>
          </a:p>
          <a:p>
            <a:r>
              <a:rPr lang="fa-IR" sz="3200" dirty="0" smtClean="0"/>
              <a:t>برنامه ریزی دراز مدت</a:t>
            </a:r>
          </a:p>
          <a:p>
            <a:r>
              <a:rPr lang="fa-IR" sz="3200" dirty="0" smtClean="0"/>
              <a:t> مبتنی بر مفهوم زیرسیستم </a:t>
            </a:r>
          </a:p>
          <a:p>
            <a:r>
              <a:rPr lang="fa-IR" sz="3200" dirty="0" smtClean="0"/>
              <a:t>انعطاف پذیری و سهولت استفاده </a:t>
            </a:r>
          </a:p>
          <a:p>
            <a:r>
              <a:rPr lang="fa-IR" sz="3200" dirty="0" smtClean="0"/>
              <a:t>مبتنی بر نیاز</a:t>
            </a:r>
            <a:endParaRPr lang="en-US" sz="3200" dirty="0" smtClean="0"/>
          </a:p>
          <a:p>
            <a:endParaRPr lang="en-US" sz="3600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08520" y="-76387"/>
            <a:ext cx="9144793" cy="4450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7349399"/>
      </p:ext>
    </p:extLst>
  </p:cSld>
  <p:clrMapOvr>
    <a:masterClrMapping/>
  </p:clrMapOvr>
  <p:transition advTm="75190"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200" y="54868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fa-IR" sz="3600" dirty="0" smtClean="0"/>
              <a:t>اهداف بنیادی سیستم های اطلاعاتی مدیریتی </a:t>
            </a:r>
            <a:r>
              <a:rPr lang="en-US" sz="3600" dirty="0" smtClean="0"/>
              <a:t>MIS</a:t>
            </a:r>
            <a:endParaRPr lang="en-US" sz="3600" dirty="0"/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>
          <a:xfrm>
            <a:off x="465040" y="1207649"/>
            <a:ext cx="8229600" cy="4928245"/>
          </a:xfrm>
        </p:spPr>
        <p:txBody>
          <a:bodyPr>
            <a:normAutofit/>
          </a:bodyPr>
          <a:lstStyle/>
          <a:p>
            <a:pPr lvl="0"/>
            <a:r>
              <a:rPr lang="fa-IR" sz="3200" dirty="0" smtClean="0"/>
              <a:t>کمک به ایجاد ارزش در فرآیند کسب و کار</a:t>
            </a:r>
            <a:endParaRPr lang="en-US" sz="3200" dirty="0" smtClean="0"/>
          </a:p>
          <a:p>
            <a:pPr lvl="0"/>
            <a:r>
              <a:rPr lang="fa-IR" sz="3200" dirty="0" smtClean="0"/>
              <a:t>به کارگیری تکنولوژی اطلاعات جهت تحقق اهداف عالی</a:t>
            </a:r>
            <a:endParaRPr lang="en-US" sz="3200" dirty="0" smtClean="0"/>
          </a:p>
          <a:p>
            <a:pPr lvl="0"/>
            <a:r>
              <a:rPr lang="fa-IR" sz="3200" dirty="0" smtClean="0"/>
              <a:t>بهبود توانمندی از جنبه های تکنولوژی ، سازمانی و منابع انسانی</a:t>
            </a:r>
            <a:endParaRPr lang="en-US" sz="3200" dirty="0" smtClean="0"/>
          </a:p>
          <a:p>
            <a:r>
              <a:rPr lang="fa-IR" sz="3200" dirty="0" smtClean="0"/>
              <a:t>قابل دسترس نمودن اطلاعات لازم مرتبط</a:t>
            </a:r>
            <a:endParaRPr lang="en-US" sz="3200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450153" y="26288"/>
            <a:ext cx="9144793" cy="4450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7349399"/>
      </p:ext>
    </p:extLst>
  </p:cSld>
  <p:clrMapOvr>
    <a:masterClrMapping/>
  </p:clrMapOvr>
  <p:transition advTm="75190"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200" y="548680"/>
            <a:ext cx="8229600" cy="1512168"/>
          </a:xfrm>
        </p:spPr>
        <p:txBody>
          <a:bodyPr>
            <a:normAutofit fontScale="90000"/>
          </a:bodyPr>
          <a:lstStyle/>
          <a:p>
            <a:r>
              <a:rPr lang="fa-IR" sz="4000" dirty="0" smtClean="0"/>
              <a:t>ﺗﻌﺮﯾﻒ ﮐﺴﺐ و ﮐﺎر</a:t>
            </a:r>
            <a:r>
              <a:rPr lang="en-US" sz="3600" dirty="0" smtClean="0"/>
              <a:t/>
            </a:r>
            <a:br>
              <a:rPr lang="en-US" sz="3600" dirty="0" smtClean="0"/>
            </a:br>
            <a:r>
              <a:rPr lang="en-US" sz="4400" dirty="0" smtClean="0"/>
              <a:t/>
            </a:r>
            <a:br>
              <a:rPr lang="en-US" sz="4400" dirty="0" smtClean="0"/>
            </a:br>
            <a:endParaRPr lang="fa-IR" sz="4200" dirty="0">
              <a:latin typeface="Arial Black" pitchFamily="34" charset="0"/>
              <a:cs typeface="B Nazanin" pitchFamily="2" charset="-78"/>
            </a:endParaRPr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>
          <a:xfrm>
            <a:off x="465040" y="1207649"/>
            <a:ext cx="8229600" cy="4928245"/>
          </a:xfrm>
        </p:spPr>
        <p:txBody>
          <a:bodyPr>
            <a:normAutofit/>
          </a:bodyPr>
          <a:lstStyle/>
          <a:p>
            <a:r>
              <a:rPr lang="fa-IR" sz="3200" dirty="0" smtClean="0"/>
              <a:t>ﺑـﻪ  زﺑـﺎن  ﺳـﺎده ، ﮐﺴـﺐ  و ﮐـﺎر  ﻋﺒـﺎرت  اﺳـﺖ  از ﺣـﺎﻟﺘﯽ  از ﻣﺸـﻐﻮﻟﯿﺖ  و ﺑـﻪ  ﻃـﻮر  ﻋـﺎم ، ﺷـﺎﻣﻞ  ﻓﻌﺎﻟﯿـﺖ  ﻫـﺎﯾﯽ اﺳـﺖﮐـﻪ ﺗﻮﻟﯿـد و ﺧﺮﯾـﺪ ﮐﺎﻻها و ﺧـﺪﻣﺎت با ﻫـﺪف  ﻓـﺮوش  آنها را ﺑـﻪ  ﻣﻨﻈـﻮر  ﮐﺴـﺐ  ﺳـﻮد ، در ﺑـﺮ  ﻣـﯽ گیرد. ﺗﻨﻬﺎ ﻫـﺪف ﮐﺴـﺐ و ﮐـﺎر ، ﮐﺴـﺐ ﺳـﻮد  نیست. ﺑﻨﺎﺑﺮاﯾﻦ، ﮐﺴﺐ و ﮐﺎرﻫـﺎ، ﻫـﻢ داراي اﻫـﺪاف اﻗﺘﺼـﺎدي اﻧـﺪ و ﻫـﻢ اﻫـﺪاف اﺟﺘﻤـﺎعی اند. ﻣــﺪل ﮐﺴــﺐ  وﮐــﺎر ﺑﯿــﺎن ﻣــﯽﮐﻨــﺪ ﮐــﻪ ﭼﮕﻮﻧــﻪ ﺳــﺎزﻣﺎن ﺑــﺮاي ﺗﻮﻟﯿــﺪ ﻣﺤﺼــﻮل ﯾــﺎ اراﺋــﻪ ﺧــﺪﻣﺖ اﯾﺠــﺎد ارزش اﻓــﺰوده ﻣﯿﮑﻨــﺪ .</a:t>
            </a:r>
            <a:endParaRPr lang="en-US" sz="3200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397" y="0"/>
            <a:ext cx="9144793" cy="4450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7349399"/>
      </p:ext>
    </p:extLst>
  </p:cSld>
  <p:clrMapOvr>
    <a:masterClrMapping/>
  </p:clrMapOvr>
  <p:transition advTm="75190"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200" y="548680"/>
            <a:ext cx="8229600" cy="1728192"/>
          </a:xfrm>
        </p:spPr>
        <p:txBody>
          <a:bodyPr>
            <a:normAutofit/>
          </a:bodyPr>
          <a:lstStyle/>
          <a:p>
            <a:r>
              <a:rPr lang="fa-IR" sz="3600" dirty="0" smtClean="0"/>
              <a:t>ﻓﺮآﯾﻨﺪ ﮐﺴﺐ و ﮐﺎر </a:t>
            </a:r>
            <a:r>
              <a:rPr lang="en-US" sz="3600" dirty="0" smtClean="0"/>
              <a:t/>
            </a:r>
            <a:br>
              <a:rPr lang="en-US" sz="3600" dirty="0" smtClean="0"/>
            </a:br>
            <a:endParaRPr lang="fa-IR" sz="3600" dirty="0">
              <a:latin typeface="Arial Black" pitchFamily="34" charset="0"/>
              <a:cs typeface="B Nazanin" pitchFamily="2" charset="-78"/>
            </a:endParaRPr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>
          <a:xfrm>
            <a:off x="465040" y="1207649"/>
            <a:ext cx="8229600" cy="5389703"/>
          </a:xfrm>
        </p:spPr>
        <p:txBody>
          <a:bodyPr>
            <a:normAutofit/>
          </a:bodyPr>
          <a:lstStyle/>
          <a:p>
            <a:r>
              <a:rPr lang="fa-IR" sz="3200" dirty="0" smtClean="0"/>
              <a:t>فرآیند کسب و کار مجموعه فرآیندهایی است که به سازمانها کمک می کند تا کارایی کسب و کارشان را بهبود بخشند.درواقع این مجموعه فرآیندها ، کارآیی و اثربخشی هر سازمان را با اتوماتیک نمودن کسب و کار آن  بیشتر می سازند.</a:t>
            </a:r>
            <a:endParaRPr lang="en-US" sz="3200" dirty="0" smtClean="0"/>
          </a:p>
          <a:p>
            <a:endParaRPr lang="en-US" sz="3600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43" y="0"/>
            <a:ext cx="9144793" cy="4450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7349399"/>
      </p:ext>
    </p:extLst>
  </p:cSld>
  <p:clrMapOvr>
    <a:masterClrMapping/>
  </p:clrMapOvr>
  <p:transition advTm="75190"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200" y="54868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fa-IR" sz="4000" dirty="0" smtClean="0"/>
              <a:t>ویژگیهای کسب و کار </a:t>
            </a:r>
            <a:r>
              <a:rPr lang="en-US" sz="4400" dirty="0" smtClean="0"/>
              <a:t/>
            </a:r>
            <a:br>
              <a:rPr lang="en-US" sz="4400" dirty="0" smtClean="0"/>
            </a:br>
            <a:endParaRPr lang="fa-IR" sz="4200" dirty="0">
              <a:latin typeface="Arial Black" pitchFamily="34" charset="0"/>
              <a:cs typeface="B Nazanin" pitchFamily="2" charset="-78"/>
            </a:endParaRPr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>
          <a:xfrm>
            <a:off x="465040" y="1207649"/>
            <a:ext cx="8229600" cy="5389703"/>
          </a:xfrm>
        </p:spPr>
        <p:txBody>
          <a:bodyPr>
            <a:normAutofit/>
          </a:bodyPr>
          <a:lstStyle/>
          <a:p>
            <a:pPr lvl="0"/>
            <a:r>
              <a:rPr lang="fa-IR" sz="3200" dirty="0" smtClean="0"/>
              <a:t>فروش یا انتقال کالاها و خدمات برای کسب ارزش</a:t>
            </a:r>
            <a:endParaRPr lang="en-US" sz="3200" dirty="0" smtClean="0"/>
          </a:p>
          <a:p>
            <a:pPr lvl="0"/>
            <a:r>
              <a:rPr lang="fa-IR" sz="3200" dirty="0" smtClean="0"/>
              <a:t>معامله ی کالاها و خدمات</a:t>
            </a:r>
            <a:endParaRPr lang="en-US" sz="3200" dirty="0" smtClean="0"/>
          </a:p>
          <a:p>
            <a:pPr lvl="0"/>
            <a:r>
              <a:rPr lang="fa-IR" sz="3200" dirty="0" smtClean="0"/>
              <a:t>تکرار معاملات</a:t>
            </a:r>
            <a:endParaRPr lang="en-US" sz="3200" dirty="0" smtClean="0"/>
          </a:p>
          <a:p>
            <a:pPr lvl="0"/>
            <a:r>
              <a:rPr lang="fa-IR" sz="3200" dirty="0" smtClean="0"/>
              <a:t>انگیزه ی سود</a:t>
            </a:r>
            <a:endParaRPr lang="en-US" sz="3200" dirty="0" smtClean="0"/>
          </a:p>
          <a:p>
            <a:pPr lvl="0"/>
            <a:r>
              <a:rPr lang="fa-IR" sz="3200" dirty="0" smtClean="0"/>
              <a:t>فعالیت توام با ریسک</a:t>
            </a:r>
            <a:endParaRPr lang="en-US" sz="3200" dirty="0" smtClean="0"/>
          </a:p>
          <a:p>
            <a:endParaRPr lang="en-US" sz="3600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80528" y="10551"/>
            <a:ext cx="9144793" cy="4450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7349399"/>
      </p:ext>
    </p:extLst>
  </p:cSld>
  <p:clrMapOvr>
    <a:masterClrMapping/>
  </p:clrMapOvr>
  <p:transition advTm="75190"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200" y="332656"/>
            <a:ext cx="8229600" cy="1359024"/>
          </a:xfrm>
        </p:spPr>
        <p:txBody>
          <a:bodyPr>
            <a:normAutofit/>
          </a:bodyPr>
          <a:lstStyle/>
          <a:p>
            <a:r>
              <a:rPr lang="fa-IR" sz="3600" dirty="0" smtClean="0"/>
              <a:t>سیستم مدیریت فرآیندهای کسب و کار</a:t>
            </a:r>
            <a:endParaRPr lang="fa-IR" sz="3600" dirty="0">
              <a:latin typeface="Arial Black" pitchFamily="34" charset="0"/>
              <a:cs typeface="B Nazanin" pitchFamily="2" charset="-78"/>
            </a:endParaRPr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>
          <a:xfrm>
            <a:off x="473605" y="1268760"/>
            <a:ext cx="8229600" cy="5184576"/>
          </a:xfrm>
        </p:spPr>
        <p:txBody>
          <a:bodyPr>
            <a:noAutofit/>
          </a:bodyPr>
          <a:lstStyle/>
          <a:p>
            <a:r>
              <a:rPr lang="fa-IR" sz="3200" dirty="0" smtClean="0"/>
              <a:t>سیستم مدیریت فرآیندهای کسب و کار سیستم های الکترونیکی بوده که برای </a:t>
            </a:r>
            <a:r>
              <a:rPr lang="fa-IR" sz="3200" u="sng" dirty="0" smtClean="0"/>
              <a:t>پشتیبانی</a:t>
            </a:r>
            <a:r>
              <a:rPr lang="fa-IR" sz="3200" dirty="0" smtClean="0"/>
              <a:t>، </a:t>
            </a:r>
            <a:r>
              <a:rPr lang="fa-IR" sz="3200" u="sng" dirty="0" smtClean="0"/>
              <a:t>نظارت</a:t>
            </a:r>
            <a:r>
              <a:rPr lang="fa-IR" sz="3200" dirty="0" smtClean="0"/>
              <a:t> و </a:t>
            </a:r>
            <a:r>
              <a:rPr lang="fa-IR" sz="3200" u="sng" dirty="0" smtClean="0"/>
              <a:t>مدیریت</a:t>
            </a:r>
            <a:r>
              <a:rPr lang="fa-IR" sz="3200" dirty="0" smtClean="0"/>
              <a:t> فرآیندهای کسب و کار و فعالیتهای مختلف سازمان اعم از لجستیک ، اداری و ... استفاده می شوند.در این سیستم های نرم افزاری از یک نمایش گرافیکی برای گردش کار در یک فرآیند یا زیرفرآیند معین استفاده شده که فعالیتهای ویژه ، وابستگی های اطلاعاتی ، ترتیب و توالی تصمیم گیریها و فعالیتهای مختلف را معرفی و تشریح می نماید.این قسمت از سیستم توسط مسئولین فنی طراحی، تحلیل و مورد بازبینی قرار می گیرد.</a:t>
            </a:r>
            <a:endParaRPr lang="en-US" sz="3200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80528" y="0"/>
            <a:ext cx="9144793" cy="4450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253865"/>
      </p:ext>
    </p:extLst>
  </p:cSld>
  <p:clrMapOvr>
    <a:masterClrMapping/>
  </p:clrMapOvr>
  <p:transition advTm="75190">
    <p:fad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200" y="548680"/>
            <a:ext cx="8229600" cy="1296144"/>
          </a:xfrm>
        </p:spPr>
        <p:txBody>
          <a:bodyPr>
            <a:normAutofit fontScale="90000"/>
          </a:bodyPr>
          <a:lstStyle/>
          <a:p>
            <a:r>
              <a:rPr lang="en-US" sz="4000" dirty="0" smtClean="0">
                <a:latin typeface="Arial" pitchFamily="34" charset="0"/>
                <a:cs typeface="Arial" pitchFamily="34" charset="0"/>
              </a:rPr>
              <a:t>MIS </a:t>
            </a:r>
            <a:r>
              <a:rPr lang="fa-IR" sz="4000" dirty="0" smtClean="0"/>
              <a:t>  و فرآیند کسب و کار </a:t>
            </a:r>
            <a:r>
              <a:rPr lang="en-US" sz="4400" dirty="0" smtClean="0"/>
              <a:t/>
            </a:r>
            <a:br>
              <a:rPr lang="en-US" sz="4400" dirty="0" smtClean="0"/>
            </a:br>
            <a:endParaRPr lang="fa-IR" sz="4200" dirty="0">
              <a:latin typeface="Arial Black" pitchFamily="34" charset="0"/>
              <a:cs typeface="B Nazanin" pitchFamily="2" charset="-78"/>
            </a:endParaRPr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>
          <a:xfrm>
            <a:off x="465040" y="1207649"/>
            <a:ext cx="8229600" cy="4885647"/>
          </a:xfrm>
        </p:spPr>
        <p:txBody>
          <a:bodyPr>
            <a:noAutofit/>
          </a:bodyPr>
          <a:lstStyle/>
          <a:p>
            <a:pPr lvl="0"/>
            <a:r>
              <a:rPr lang="fa-IR" sz="3200" dirty="0" smtClean="0"/>
              <a:t>ثبت و ذخیره داده های فروش، داده های خرید،داده های سرمایه گذاری،داده های حقوق و دستمزد و سایر داده های حسابداری</a:t>
            </a:r>
          </a:p>
          <a:p>
            <a:pPr lvl="0"/>
            <a:endParaRPr lang="en-US" sz="3200" dirty="0" smtClean="0"/>
          </a:p>
          <a:p>
            <a:pPr lvl="0"/>
            <a:r>
              <a:rPr lang="fa-IR" sz="3200" dirty="0" smtClean="0"/>
              <a:t>پردازش داده ایی حسابداری در بیانیه های درآمد ، موجودی ، گزارشات مدیریتی و سایر اشکال اطلاعات مالی</a:t>
            </a:r>
            <a:endParaRPr lang="en-US" sz="3200" dirty="0" smtClean="0"/>
          </a:p>
          <a:p>
            <a:endParaRPr lang="en-US" sz="2800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324544" y="-29983"/>
            <a:ext cx="9144793" cy="4450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7349399"/>
      </p:ext>
    </p:extLst>
  </p:cSld>
  <p:clrMapOvr>
    <a:masterClrMapping/>
  </p:clrMapOvr>
  <p:transition advTm="75190">
    <p:fad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200" y="548680"/>
            <a:ext cx="8229600" cy="1296144"/>
          </a:xfrm>
        </p:spPr>
        <p:txBody>
          <a:bodyPr>
            <a:normAutofit fontScale="90000"/>
          </a:bodyPr>
          <a:lstStyle/>
          <a:p>
            <a:r>
              <a:rPr lang="en-US" sz="4000" dirty="0" smtClean="0">
                <a:latin typeface="Arial" pitchFamily="34" charset="0"/>
                <a:cs typeface="Arial" pitchFamily="34" charset="0"/>
              </a:rPr>
              <a:t>MIS </a:t>
            </a:r>
            <a:r>
              <a:rPr lang="fa-IR" sz="4000" dirty="0" smtClean="0"/>
              <a:t>  و فرآیند کسب و کار </a:t>
            </a:r>
            <a:r>
              <a:rPr lang="en-US" sz="4400" dirty="0" smtClean="0"/>
              <a:t/>
            </a:r>
            <a:br>
              <a:rPr lang="en-US" sz="4400" dirty="0" smtClean="0"/>
            </a:br>
            <a:endParaRPr lang="fa-IR" sz="4200" dirty="0">
              <a:latin typeface="Arial Black" pitchFamily="34" charset="0"/>
              <a:cs typeface="B Nazanin" pitchFamily="2" charset="-78"/>
            </a:endParaRPr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>
          <a:xfrm>
            <a:off x="465040" y="1207649"/>
            <a:ext cx="8229600" cy="4885647"/>
          </a:xfrm>
        </p:spPr>
        <p:txBody>
          <a:bodyPr>
            <a:noAutofit/>
          </a:bodyPr>
          <a:lstStyle/>
          <a:p>
            <a:pPr lvl="0" algn="r"/>
            <a:r>
              <a:rPr lang="fa-IR" sz="3200" dirty="0" smtClean="0"/>
              <a:t>ثبت و ذخیره سازی داده های موجودی،داده های تعمیر و نگهداری تجهیزات،داده های زنجیره تامین وسایر سوابق عملیات/تولید.</a:t>
            </a:r>
          </a:p>
          <a:p>
            <a:pPr lvl="0"/>
            <a:endParaRPr lang="en-US" sz="3200" dirty="0" smtClean="0"/>
          </a:p>
          <a:p>
            <a:pPr lvl="0"/>
            <a:r>
              <a:rPr lang="fa-IR" sz="3200" dirty="0" smtClean="0"/>
              <a:t>پردازش داده های عملیاتی به برنامه های زمان بندی تولید ، کنترل گره های تولید، سیسم های موجودی و سیستم های ناظر بر تولید</a:t>
            </a:r>
            <a:endParaRPr lang="en-US" sz="3200" dirty="0" smtClean="0"/>
          </a:p>
          <a:p>
            <a:endParaRPr lang="en-US" sz="2800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426779" y="-5175"/>
            <a:ext cx="9144793" cy="4450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7349399"/>
      </p:ext>
    </p:extLst>
  </p:cSld>
  <p:clrMapOvr>
    <a:masterClrMapping/>
  </p:clrMapOvr>
  <p:transition advTm="75190">
    <p:fad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200" y="692696"/>
            <a:ext cx="8229600" cy="998984"/>
          </a:xfrm>
        </p:spPr>
        <p:txBody>
          <a:bodyPr>
            <a:noAutofit/>
          </a:bodyPr>
          <a:lstStyle/>
          <a:p>
            <a:r>
              <a:rPr lang="ar-SA" sz="3600" dirty="0" smtClean="0"/>
              <a:t>تكامل</a:t>
            </a:r>
            <a:r>
              <a:rPr lang="en-US" sz="3600" dirty="0" smtClean="0"/>
              <a:t> MIS)</a:t>
            </a:r>
            <a:r>
              <a:rPr lang="ar-SA" sz="3600" dirty="0" smtClean="0"/>
              <a:t>) با نرم افزار</a:t>
            </a:r>
            <a:r>
              <a:rPr lang="en-US" sz="3600" dirty="0" smtClean="0"/>
              <a:t> BPMS</a:t>
            </a:r>
            <a:br>
              <a:rPr lang="en-US" sz="3600" dirty="0" smtClean="0"/>
            </a:br>
            <a:r>
              <a:rPr lang="en-US" sz="3600" dirty="0" smtClean="0"/>
              <a:t/>
            </a:r>
            <a:br>
              <a:rPr lang="en-US" sz="3600" dirty="0" smtClean="0"/>
            </a:br>
            <a:endParaRPr lang="fa-IR" sz="3600" dirty="0">
              <a:latin typeface="Arial Black" pitchFamily="34" charset="0"/>
              <a:cs typeface="B Nazanin" pitchFamily="2" charset="-78"/>
            </a:endParaRPr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>
          <a:xfrm>
            <a:off x="465040" y="1207649"/>
            <a:ext cx="8229600" cy="5389703"/>
          </a:xfrm>
        </p:spPr>
        <p:txBody>
          <a:bodyPr>
            <a:normAutofit lnSpcReduction="10000"/>
          </a:bodyPr>
          <a:lstStyle/>
          <a:p>
            <a:r>
              <a:rPr lang="ar-SA" sz="3200" dirty="0" smtClean="0"/>
              <a:t>امروزه در بسیاری از سازمانها و شرکتها سیستمهای مدیریت اطلاعات متنوعی وجود دارد. وظیفه این سیستمها ارائه بستری جهت وجود داده و تولید قالب و تبدیل داده به اطلاعات در شکل</a:t>
            </a:r>
            <a:r>
              <a:rPr lang="fa-IR" sz="3200" dirty="0" smtClean="0"/>
              <a:t> گزارشهای آماری میباشد</a:t>
            </a:r>
            <a:r>
              <a:rPr lang="ar-SA" sz="3200" dirty="0" smtClean="0"/>
              <a:t>.</a:t>
            </a:r>
            <a:endParaRPr lang="fa-IR" sz="3200" dirty="0" smtClean="0"/>
          </a:p>
          <a:p>
            <a:endParaRPr lang="fa-IR" sz="3200" dirty="0" smtClean="0"/>
          </a:p>
          <a:p>
            <a:r>
              <a:rPr lang="ar-SA" sz="3200" dirty="0" smtClean="0"/>
              <a:t> در سالهای اخیر نگرش شرکتهای خریدار تغییر کرده و با توجه به توسعه سریع کسب کار نیاز به قابلیتهای جدید از جمله سازگاری بیشتر </a:t>
            </a:r>
            <a:r>
              <a:rPr lang="ar-SA" sz="2600" dirty="0" smtClean="0"/>
              <a:t>(</a:t>
            </a:r>
            <a:r>
              <a:rPr lang="en-US" sz="2600" dirty="0" smtClean="0"/>
              <a:t>More Customize ability</a:t>
            </a:r>
            <a:r>
              <a:rPr lang="ar-SA" sz="2600" dirty="0" smtClean="0"/>
              <a:t>) </a:t>
            </a:r>
            <a:r>
              <a:rPr lang="ar-SA" sz="3200" dirty="0" smtClean="0"/>
              <a:t>بیشتر احساس می شود. مشکل آنجا پررنگ تر می شود که امکان مهاجرت به سیستمهای مدیریت اطلاعاتی جدید سخت و هزینه بر است.</a:t>
            </a:r>
            <a:endParaRPr lang="fa-IR" sz="3200" dirty="0" smtClean="0"/>
          </a:p>
          <a:p>
            <a:pPr algn="r">
              <a:buNone/>
            </a:pPr>
            <a:r>
              <a:rPr lang="ar-SA" sz="3200" dirty="0" smtClean="0"/>
              <a:t> </a:t>
            </a:r>
            <a:br>
              <a:rPr lang="ar-SA" sz="3200" dirty="0" smtClean="0"/>
            </a:br>
            <a:endParaRPr lang="en-US" sz="3200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324544" y="-211012"/>
            <a:ext cx="9150889" cy="6462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7349399"/>
      </p:ext>
    </p:extLst>
  </p:cSld>
  <p:clrMapOvr>
    <a:masterClrMapping/>
  </p:clrMapOvr>
  <p:transition advTm="75190">
    <p:fad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200" y="692696"/>
            <a:ext cx="8229600" cy="1152128"/>
          </a:xfrm>
        </p:spPr>
        <p:txBody>
          <a:bodyPr>
            <a:normAutofit fontScale="90000"/>
          </a:bodyPr>
          <a:lstStyle/>
          <a:p>
            <a:r>
              <a:rPr lang="ar-SA" sz="4000" dirty="0" smtClean="0"/>
              <a:t>تكامل</a:t>
            </a:r>
            <a:r>
              <a:rPr lang="en-US" sz="4000" dirty="0" smtClean="0"/>
              <a:t> MIS)</a:t>
            </a:r>
            <a:r>
              <a:rPr lang="ar-SA" sz="4000" dirty="0" smtClean="0"/>
              <a:t>) با نرم افزار</a:t>
            </a:r>
            <a:r>
              <a:rPr lang="en-US" sz="4000" dirty="0" smtClean="0"/>
              <a:t> BPMS</a:t>
            </a:r>
            <a:r>
              <a:rPr lang="en-US" sz="3600" dirty="0" smtClean="0"/>
              <a:t/>
            </a:r>
            <a:br>
              <a:rPr lang="en-US" sz="3600" dirty="0" smtClean="0"/>
            </a:br>
            <a:r>
              <a:rPr lang="en-US" sz="4400" dirty="0" smtClean="0"/>
              <a:t/>
            </a:r>
            <a:br>
              <a:rPr lang="en-US" sz="4400" dirty="0" smtClean="0"/>
            </a:br>
            <a:endParaRPr lang="fa-IR" sz="4200" dirty="0">
              <a:latin typeface="Arial Black" pitchFamily="34" charset="0"/>
              <a:cs typeface="B Nazanin" pitchFamily="2" charset="-78"/>
            </a:endParaRPr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>
          <a:xfrm>
            <a:off x="467544" y="764704"/>
            <a:ext cx="8229600" cy="5256584"/>
          </a:xfrm>
        </p:spPr>
        <p:txBody>
          <a:bodyPr>
            <a:normAutofit/>
          </a:bodyPr>
          <a:lstStyle/>
          <a:p>
            <a:r>
              <a:rPr lang="ar-SA" sz="3200" dirty="0" smtClean="0"/>
              <a:t>سیستمهایی نظیر مدیریت گردش کار و یا سیستم مدیریت فرایندهای کسب و کار با توجه به اینکه </a:t>
            </a:r>
            <a:r>
              <a:rPr lang="ar-SA" sz="3200" dirty="0" smtClean="0">
                <a:hlinkClick r:id="rId3"/>
              </a:rPr>
              <a:t>نسلهای نرم افزاری</a:t>
            </a:r>
            <a:r>
              <a:rPr lang="ar-SA" sz="3200" dirty="0" smtClean="0"/>
              <a:t> پس از </a:t>
            </a:r>
            <a:r>
              <a:rPr lang="en-US" sz="3200" dirty="0" smtClean="0"/>
              <a:t>MIS</a:t>
            </a:r>
            <a:r>
              <a:rPr lang="ar-SA" sz="3200" dirty="0" smtClean="0"/>
              <a:t> هستند این نیازهای جدید را برطرف می کند و با توجه به ارتباط و خواندن اطلاعات از سوی سیستمهای دیگر یکپارچگی اطلاعات مورد نیاز مشتری را تامین خواهد کرد.</a:t>
            </a:r>
            <a:endParaRPr lang="en-US" sz="3600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520" y="-323116"/>
            <a:ext cx="9150889" cy="6462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7349399"/>
      </p:ext>
    </p:extLst>
  </p:cSld>
  <p:clrMapOvr>
    <a:masterClrMapping/>
  </p:clrMapOvr>
  <p:transition advTm="75190">
    <p:fad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200" y="836712"/>
            <a:ext cx="8229600" cy="1080120"/>
          </a:xfrm>
        </p:spPr>
        <p:txBody>
          <a:bodyPr>
            <a:noAutofit/>
          </a:bodyPr>
          <a:lstStyle/>
          <a:p>
            <a:r>
              <a:rPr lang="ar-SA" sz="3600" dirty="0" smtClean="0"/>
              <a:t>مزاياي استفاده از </a:t>
            </a:r>
            <a:r>
              <a:rPr lang="en-US" sz="3600" dirty="0" smtClean="0"/>
              <a:t>BPMS</a:t>
            </a:r>
            <a:br>
              <a:rPr lang="en-US" sz="3600" dirty="0" smtClean="0"/>
            </a:br>
            <a:r>
              <a:rPr lang="en-US" sz="3600" dirty="0" smtClean="0"/>
              <a:t/>
            </a:r>
            <a:br>
              <a:rPr lang="en-US" sz="3600" dirty="0" smtClean="0"/>
            </a:br>
            <a:endParaRPr lang="fa-IR" sz="3600" dirty="0">
              <a:latin typeface="Arial Black" pitchFamily="34" charset="0"/>
              <a:cs typeface="B Nazanin" pitchFamily="2" charset="-78"/>
            </a:endParaRPr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>
          <a:xfrm>
            <a:off x="465040" y="1052736"/>
            <a:ext cx="8229600" cy="4968552"/>
          </a:xfrm>
        </p:spPr>
        <p:txBody>
          <a:bodyPr>
            <a:normAutofit/>
          </a:bodyPr>
          <a:lstStyle/>
          <a:p>
            <a:r>
              <a:rPr lang="ar-SA" sz="3200" dirty="0" smtClean="0"/>
              <a:t>ارتباط سیستم گردش کار با سایر سیستم های موجود در سازمان و اجتناب از تولید سیستم های جزیره‌ای.</a:t>
            </a:r>
            <a:endParaRPr lang="en-US" sz="3200" dirty="0" smtClean="0"/>
          </a:p>
          <a:p>
            <a:r>
              <a:rPr lang="ar-SA" sz="3200" dirty="0" smtClean="0"/>
              <a:t>امکان انجام بهتر و سریع تر کارهای محول شده.</a:t>
            </a:r>
            <a:endParaRPr lang="en-US" sz="3200" dirty="0" smtClean="0"/>
          </a:p>
          <a:p>
            <a:r>
              <a:rPr lang="ar-SA" sz="3200" dirty="0" smtClean="0"/>
              <a:t>ارائه آمار واقعی سیستم و در صورت نیاز مهندسی مجدد.</a:t>
            </a:r>
            <a:endParaRPr lang="en-US" sz="3200" dirty="0" smtClean="0"/>
          </a:p>
          <a:p>
            <a:r>
              <a:rPr lang="ar-SA" sz="3200" dirty="0" smtClean="0"/>
              <a:t>سمت محوری در سازمان در مقابل با شخص محوری تقویت می‌شود.</a:t>
            </a:r>
            <a:endParaRPr lang="en-US" sz="3200" dirty="0" smtClean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36" y="-240648"/>
            <a:ext cx="9150889" cy="6462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7349399"/>
      </p:ext>
    </p:extLst>
  </p:cSld>
  <p:clrMapOvr>
    <a:masterClrMapping/>
  </p:clrMapOvr>
  <p:transition advTm="75190">
    <p:fad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200" y="908720"/>
            <a:ext cx="8229600" cy="1224136"/>
          </a:xfrm>
        </p:spPr>
        <p:txBody>
          <a:bodyPr>
            <a:normAutofit fontScale="90000"/>
          </a:bodyPr>
          <a:lstStyle/>
          <a:p>
            <a:r>
              <a:rPr lang="ar-SA" sz="3600" dirty="0" smtClean="0"/>
              <a:t>مزاياي استفاده از </a:t>
            </a:r>
            <a:r>
              <a:rPr lang="en-US" sz="3600" dirty="0" smtClean="0"/>
              <a:t>BPMS</a:t>
            </a:r>
            <a:br>
              <a:rPr lang="en-US" sz="3600" dirty="0" smtClean="0"/>
            </a:br>
            <a:r>
              <a:rPr lang="en-US" sz="4400" dirty="0" smtClean="0"/>
              <a:t/>
            </a:r>
            <a:br>
              <a:rPr lang="en-US" sz="4400" dirty="0" smtClean="0"/>
            </a:br>
            <a:endParaRPr lang="fa-IR" sz="4200" dirty="0">
              <a:latin typeface="Arial Black" pitchFamily="34" charset="0"/>
              <a:cs typeface="B Nazanin" pitchFamily="2" charset="-78"/>
            </a:endParaRPr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>
          <a:xfrm>
            <a:off x="465040" y="1340768"/>
            <a:ext cx="8229600" cy="4968553"/>
          </a:xfrm>
        </p:spPr>
        <p:txBody>
          <a:bodyPr>
            <a:normAutofit/>
          </a:bodyPr>
          <a:lstStyle/>
          <a:p>
            <a:r>
              <a:rPr lang="ar-SA" sz="3200" dirty="0" smtClean="0"/>
              <a:t>تزریق قواعد کاری موجود در سازمان به عنوان قوانین هوشمند و پویای سازمانی.</a:t>
            </a:r>
            <a:endParaRPr lang="en-US" sz="3200" dirty="0" smtClean="0"/>
          </a:p>
          <a:p>
            <a:r>
              <a:rPr lang="ar-SA" sz="3200" dirty="0" smtClean="0"/>
              <a:t>شناسایی گلوگاه‌ها و ارزیابی عملکرد واحدهای سازمانی.</a:t>
            </a:r>
            <a:endParaRPr lang="en-US" sz="3200" dirty="0" smtClean="0"/>
          </a:p>
          <a:p>
            <a:r>
              <a:rPr lang="ar-SA" sz="3200" dirty="0" smtClean="0"/>
              <a:t>کاهش هزینه خرید و توسعه نرم‌افزار کاربردی</a:t>
            </a:r>
            <a:endParaRPr lang="en-US" sz="3200" dirty="0" smtClean="0"/>
          </a:p>
          <a:p>
            <a:r>
              <a:rPr lang="ar-SA" sz="3200" dirty="0" smtClean="0"/>
              <a:t>مدیریت یادآوری و پیغام</a:t>
            </a:r>
            <a:endParaRPr lang="en-US" sz="3200" dirty="0" smtClean="0"/>
          </a:p>
          <a:p>
            <a:r>
              <a:rPr lang="ar-SA" sz="3200" dirty="0" smtClean="0"/>
              <a:t>جهش و تعالی سازمانی از یک سازمان مبتنی به اطلاعات به یک سازمان مبتنی بر دانش و خرد</a:t>
            </a:r>
            <a:endParaRPr lang="en-US" sz="3600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252536" y="-33322"/>
            <a:ext cx="9150889" cy="6462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7349399"/>
      </p:ext>
    </p:extLst>
  </p:cSld>
  <p:clrMapOvr>
    <a:masterClrMapping/>
  </p:clrMapOvr>
  <p:transition advTm="75190">
    <p:fad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200" y="548680"/>
            <a:ext cx="8229600" cy="1143000"/>
          </a:xfrm>
        </p:spPr>
        <p:txBody>
          <a:bodyPr>
            <a:normAutofit/>
          </a:bodyPr>
          <a:lstStyle/>
          <a:p>
            <a:r>
              <a:rPr lang="ar-SA" sz="3600" dirty="0" smtClean="0"/>
              <a:t>ريسکهاي استفاده از </a:t>
            </a:r>
            <a:r>
              <a:rPr lang="en-US" sz="3600" dirty="0" smtClean="0">
                <a:latin typeface="Arial" pitchFamily="34" charset="0"/>
              </a:rPr>
              <a:t>BPMS</a:t>
            </a:r>
            <a:endParaRPr lang="en-US" sz="3600" dirty="0">
              <a:latin typeface="Arial" pitchFamily="34" charset="0"/>
            </a:endParaRPr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>
          <a:xfrm>
            <a:off x="914400" y="3717032"/>
            <a:ext cx="8229600" cy="792088"/>
          </a:xfrm>
        </p:spPr>
        <p:txBody>
          <a:bodyPr>
            <a:noAutofit/>
          </a:bodyPr>
          <a:lstStyle/>
          <a:p>
            <a:pPr lvl="0"/>
            <a:r>
              <a:rPr lang="ar-SA" sz="3200" dirty="0" smtClean="0"/>
              <a:t>عدم اعتقاد مدیریت اصلی شرکت به استفاده از سیستم ها در حوزه فن‌آوری اطلاعات </a:t>
            </a:r>
            <a:endParaRPr lang="en-US" sz="3200" dirty="0" smtClean="0"/>
          </a:p>
          <a:p>
            <a:pPr lvl="0"/>
            <a:r>
              <a:rPr lang="fa-IR" sz="3200" dirty="0" smtClean="0"/>
              <a:t>عدم وجود </a:t>
            </a:r>
            <a:r>
              <a:rPr lang="ar-SA" sz="3200" dirty="0" smtClean="0"/>
              <a:t>زيرساختهاي فناوري اطلاعات همانند فضای سخت‌افزاری و شبکه </a:t>
            </a:r>
            <a:endParaRPr lang="en-US" sz="3200" dirty="0" smtClean="0"/>
          </a:p>
          <a:p>
            <a:pPr lvl="0"/>
            <a:r>
              <a:rPr lang="ar-SA" sz="3200" dirty="0" smtClean="0"/>
              <a:t>درگیر نکردن مالکان اصلی فرایندها در توسعه سیستم</a:t>
            </a:r>
            <a:endParaRPr lang="en-US" sz="3200" dirty="0" smtClean="0"/>
          </a:p>
          <a:p>
            <a:pPr lvl="0"/>
            <a:r>
              <a:rPr lang="ar-SA" sz="3200" dirty="0" smtClean="0"/>
              <a:t>خود نرم افزار دارای ضعف باشد</a:t>
            </a:r>
            <a:endParaRPr lang="en-US" sz="3200" dirty="0" smtClean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725144"/>
            <a:ext cx="9144000" cy="657957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182" y="-85675"/>
            <a:ext cx="9144000" cy="644441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V="1">
            <a:off x="-34073" y="4081642"/>
            <a:ext cx="9144000" cy="4529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93491532"/>
      </p:ext>
    </p:extLst>
  </p:cSld>
  <p:clrMapOvr>
    <a:masterClrMapping/>
  </p:clrMapOvr>
  <p:transition advTm="75190">
    <p:fad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200" y="548680"/>
            <a:ext cx="8229600" cy="1143000"/>
          </a:xfrm>
        </p:spPr>
        <p:txBody>
          <a:bodyPr>
            <a:normAutofit/>
          </a:bodyPr>
          <a:lstStyle/>
          <a:p>
            <a:r>
              <a:rPr lang="ar-SA" sz="3600" dirty="0" smtClean="0"/>
              <a:t>ريسکهاي استفاده از </a:t>
            </a:r>
            <a:r>
              <a:rPr lang="en-US" sz="3600" dirty="0" smtClean="0">
                <a:latin typeface="Arial" pitchFamily="34" charset="0"/>
              </a:rPr>
              <a:t>BPMS</a:t>
            </a:r>
            <a:endParaRPr lang="fa-IR" sz="3600" dirty="0">
              <a:latin typeface="Arial Black" pitchFamily="34" charset="0"/>
            </a:endParaRPr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>
          <a:xfrm>
            <a:off x="457200" y="1223692"/>
            <a:ext cx="8229600" cy="4928245"/>
          </a:xfrm>
        </p:spPr>
        <p:txBody>
          <a:bodyPr>
            <a:normAutofit/>
          </a:bodyPr>
          <a:lstStyle/>
          <a:p>
            <a:pPr lvl="0"/>
            <a:r>
              <a:rPr lang="ar-SA" sz="3200" dirty="0" smtClean="0"/>
              <a:t>زیر ساخت اطلاعاتی وجود نداشته باشد. متاسفانه برخی از مدیران فکر میکنند با</a:t>
            </a:r>
            <a:r>
              <a:rPr lang="en-US" sz="3200" dirty="0" smtClean="0"/>
              <a:t> </a:t>
            </a:r>
            <a:r>
              <a:rPr lang="en-US" sz="2400" dirty="0" smtClean="0"/>
              <a:t>BPMS</a:t>
            </a:r>
            <a:r>
              <a:rPr lang="en-US" sz="3200" dirty="0" smtClean="0"/>
              <a:t> </a:t>
            </a:r>
            <a:r>
              <a:rPr lang="ar-SA" sz="3200" dirty="0" smtClean="0"/>
              <a:t>می‌توانند فرایندها را از صفر با این سیستم تولید کنند. در صورتیکه بایستی فرایندها موجود بوده و با</a:t>
            </a:r>
            <a:r>
              <a:rPr lang="en-US" sz="3200" dirty="0" smtClean="0"/>
              <a:t> </a:t>
            </a:r>
            <a:r>
              <a:rPr lang="en-US" sz="2400" dirty="0" smtClean="0"/>
              <a:t>BPMS</a:t>
            </a:r>
            <a:r>
              <a:rPr lang="en-US" sz="3200" dirty="0" smtClean="0"/>
              <a:t> </a:t>
            </a:r>
            <a:r>
              <a:rPr lang="ar-SA" sz="3200" dirty="0" smtClean="0"/>
              <a:t>اجرا کنند.</a:t>
            </a:r>
            <a:endParaRPr lang="en-US" sz="3200" dirty="0" smtClean="0"/>
          </a:p>
          <a:p>
            <a:pPr lvl="0"/>
            <a:r>
              <a:rPr lang="ar-SA" sz="3200" dirty="0" smtClean="0"/>
              <a:t>انتخاب پروژه اوليه براي اجرا در نرم افزار</a:t>
            </a:r>
            <a:r>
              <a:rPr lang="en-US" sz="3200" dirty="0" smtClean="0"/>
              <a:t> </a:t>
            </a:r>
            <a:r>
              <a:rPr lang="en-US" sz="2400" dirty="0" smtClean="0"/>
              <a:t>BPMS</a:t>
            </a:r>
            <a:r>
              <a:rPr lang="en-US" sz="3200" dirty="0" smtClean="0"/>
              <a:t> </a:t>
            </a:r>
            <a:r>
              <a:rPr lang="ar-SA" sz="3200" dirty="0" smtClean="0"/>
              <a:t>بسيار مهم است فرايندي كه به عنوان نامزد براي اجرا انتخاب مي‌باشد در حين سادگي و وضوح، نفوذ خوبي در سازمان داشته و ميزان مشاركت مالكين آن در حد مناسب باشد</a:t>
            </a:r>
            <a:r>
              <a:rPr lang="en-US" sz="3200" dirty="0" smtClean="0"/>
              <a:t>.</a:t>
            </a:r>
            <a:endParaRPr lang="en-US" sz="3200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196" y="-323116"/>
            <a:ext cx="9150889" cy="6462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8064631"/>
      </p:ext>
    </p:extLst>
  </p:cSld>
  <p:clrMapOvr>
    <a:masterClrMapping/>
  </p:clrMapOvr>
  <p:transition advTm="75190">
    <p:fad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200" y="548680"/>
            <a:ext cx="8229600" cy="1143000"/>
          </a:xfrm>
        </p:spPr>
        <p:txBody>
          <a:bodyPr>
            <a:normAutofit/>
          </a:bodyPr>
          <a:lstStyle/>
          <a:p>
            <a:r>
              <a:rPr lang="fa-IR" sz="3600" dirty="0" smtClean="0"/>
              <a:t>نتیجه گیری </a:t>
            </a:r>
            <a:endParaRPr lang="fa-IR" sz="3600" dirty="0">
              <a:latin typeface="Arial Black" pitchFamily="34" charset="0"/>
              <a:cs typeface="B Nazanin" pitchFamily="2" charset="-78"/>
            </a:endParaRPr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>
          <a:xfrm>
            <a:off x="457200" y="1464365"/>
            <a:ext cx="8229600" cy="4928245"/>
          </a:xfrm>
        </p:spPr>
        <p:txBody>
          <a:bodyPr>
            <a:normAutofit/>
          </a:bodyPr>
          <a:lstStyle/>
          <a:p>
            <a:r>
              <a:rPr lang="fa-IR" sz="3600" dirty="0"/>
              <a:t> </a:t>
            </a:r>
            <a:r>
              <a:rPr lang="fa-IR" sz="3600" dirty="0" smtClean="0"/>
              <a:t>اطلاعات منبعی ضروري براي انجام عملیات و مدیریت سازمانهاست که براي انجام عملیات خود و مدیریت به آنها نیاز دارند.</a:t>
            </a:r>
            <a:endParaRPr lang="en-US" sz="3600" dirty="0" smtClean="0"/>
          </a:p>
          <a:p>
            <a:r>
              <a:rPr lang="fa-IR" sz="3600" dirty="0" smtClean="0"/>
              <a:t>امروزه اطلاعات برگ برنده شرکتهای بزرگ تجاری میباشد و لازمه تصمیم گیری است.وجود سیستمهای اطلاعاتی یکپارچه و منسجم برای تنظیم اطلاعات جهت استفاده کاوشگران اطلاعات میباشد.</a:t>
            </a:r>
            <a:endParaRPr lang="en-US" sz="3600" dirty="0" smtClean="0"/>
          </a:p>
          <a:p>
            <a:r>
              <a:rPr lang="fa-IR" sz="3600" dirty="0" smtClean="0"/>
              <a:t>مدیران در سطوح مختلف سازمانی با ایفای نقشهای متفاوت اطلاعاتی و بهره گیری صحیح اطلاعات از فرآیند کسب و کار پشتیبانی می کنند.</a:t>
            </a:r>
            <a:endParaRPr lang="en-US" sz="3600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23838" y="-97552"/>
            <a:ext cx="9144793" cy="646232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80528" y="171901"/>
            <a:ext cx="9144793" cy="6462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1865143"/>
      </p:ext>
    </p:extLst>
  </p:cSld>
  <p:clrMapOvr>
    <a:masterClrMapping/>
  </p:clrMapOvr>
  <p:transition advTm="75190">
    <p:fad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fa-IR" dirty="0" smtClean="0"/>
              <a:t>پایان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2734043309"/>
      </p:ext>
    </p:extLst>
  </p:cSld>
  <p:clrMapOvr>
    <a:masterClrMapping/>
  </p:clrMapOvr>
  <p:transition>
    <p:fade/>
  </p:transition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oncourse">
  <a:themeElements>
    <a:clrScheme name="Custom 1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0B050"/>
      </a:accent1>
      <a:accent2>
        <a:srgbClr val="7CCA62"/>
      </a:accent2>
      <a:accent3>
        <a:srgbClr val="10CF9B"/>
      </a:accent3>
      <a:accent4>
        <a:srgbClr val="A5C249"/>
      </a:accent4>
      <a:accent5>
        <a:srgbClr val="7E9532"/>
      </a:accent5>
      <a:accent6>
        <a:srgbClr val="A9A100"/>
      </a:accent6>
      <a:hlink>
        <a:srgbClr val="716B00"/>
      </a:hlink>
      <a:folHlink>
        <a:srgbClr val="59A9F2"/>
      </a:folHlink>
    </a:clrScheme>
    <a:fontScheme name="Concourse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Metro">
      <a:fillStyleLst>
        <a:solidFill>
          <a:schemeClr val="phClr"/>
        </a:solidFill>
        <a:gradFill rotWithShape="1">
          <a:gsLst>
            <a:gs pos="0">
              <a:schemeClr val="phClr">
                <a:tint val="25000"/>
                <a:satMod val="125000"/>
              </a:schemeClr>
            </a:gs>
            <a:gs pos="40000">
              <a:schemeClr val="phClr">
                <a:tint val="55000"/>
                <a:satMod val="130000"/>
              </a:schemeClr>
            </a:gs>
            <a:gs pos="50000">
              <a:schemeClr val="phClr">
                <a:tint val="59000"/>
                <a:satMod val="130000"/>
              </a:schemeClr>
            </a:gs>
            <a:gs pos="65000">
              <a:schemeClr val="phClr">
                <a:tint val="55000"/>
                <a:satMod val="130000"/>
              </a:schemeClr>
            </a:gs>
            <a:gs pos="100000">
              <a:schemeClr val="phClr">
                <a:tint val="20000"/>
                <a:satMod val="12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48000"/>
                <a:satMod val="138000"/>
              </a:schemeClr>
            </a:gs>
            <a:gs pos="25000">
              <a:schemeClr val="phClr">
                <a:tint val="85000"/>
              </a:schemeClr>
            </a:gs>
            <a:gs pos="40000">
              <a:schemeClr val="phClr">
                <a:tint val="92000"/>
              </a:schemeClr>
            </a:gs>
            <a:gs pos="50000">
              <a:schemeClr val="phClr">
                <a:tint val="93000"/>
              </a:schemeClr>
            </a:gs>
            <a:gs pos="60000">
              <a:schemeClr val="phClr">
                <a:tint val="92000"/>
              </a:schemeClr>
            </a:gs>
            <a:gs pos="75000">
              <a:schemeClr val="phClr">
                <a:tint val="83000"/>
                <a:satMod val="108000"/>
              </a:schemeClr>
            </a:gs>
            <a:gs pos="100000">
              <a:schemeClr val="phClr">
                <a:tint val="48000"/>
                <a:satMod val="150000"/>
              </a:schemeClr>
            </a:gs>
          </a:gsLst>
          <a:lin ang="5400000" scaled="0"/>
        </a:gradFill>
      </a:fillStyleLst>
      <a:lnStyleLst>
        <a:ln w="12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</a:effectStyle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>
            <a:bevelT w="0" h="0"/>
            <a:contourClr>
              <a:schemeClr val="phClr">
                <a:tint val="70000"/>
              </a:schemeClr>
            </a:contourClr>
          </a:sp3d>
        </a:effectStyle>
        <a:effectStyle>
          <a:effectLst>
            <a:glow rad="101500">
              <a:schemeClr val="phClr">
                <a:alpha val="42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glow" dir="t">
              <a:rot lat="0" lon="0" rev="4800000"/>
            </a:lightRig>
          </a:scene3d>
          <a:sp3d prstMaterial="powder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2850</TotalTime>
  <Words>1200</Words>
  <Application>Microsoft Office PowerPoint</Application>
  <PresentationFormat>On-screen Show (4:3)</PresentationFormat>
  <Paragraphs>83</Paragraphs>
  <Slides>24</Slides>
  <Notes>21</Notes>
  <HiddenSlides>0</HiddenSlides>
  <MMClips>0</MMClips>
  <ScaleCrop>false</ScaleCrop>
  <HeadingPairs>
    <vt:vector size="6" baseType="variant">
      <vt:variant>
        <vt:lpstr>Fonts Used</vt:lpstr>
      </vt:variant>
      <vt:variant>
        <vt:i4>12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24</vt:i4>
      </vt:variant>
    </vt:vector>
  </HeadingPairs>
  <TitlesOfParts>
    <vt:vector size="37" baseType="lpstr">
      <vt:lpstr>Arial</vt:lpstr>
      <vt:lpstr>Arial Black</vt:lpstr>
      <vt:lpstr>B Nazanin</vt:lpstr>
      <vt:lpstr>B Titr</vt:lpstr>
      <vt:lpstr>Calibri</vt:lpstr>
      <vt:lpstr>Lucida Sans Unicode</vt:lpstr>
      <vt:lpstr>Papyrus</vt:lpstr>
      <vt:lpstr>Tahoma</vt:lpstr>
      <vt:lpstr>Verdana</vt:lpstr>
      <vt:lpstr>Wingdings</vt:lpstr>
      <vt:lpstr>Wingdings 2</vt:lpstr>
      <vt:lpstr>Wingdings 3</vt:lpstr>
      <vt:lpstr>Concourse</vt:lpstr>
      <vt:lpstr>بنام خدا</vt:lpstr>
      <vt:lpstr>PowerPoint Presentation</vt:lpstr>
      <vt:lpstr>مقدمه</vt:lpstr>
      <vt:lpstr>سیستم های اطلاعاتی </vt:lpstr>
      <vt:lpstr>PowerPoint Presentation</vt:lpstr>
      <vt:lpstr>ﺳﯿﺴﺘﻢ اﻃﻼﻋﺎت ﻣﺪﯾﺮﯾﺖ </vt:lpstr>
      <vt:lpstr>نسلهاي مختلف سيستم‌هاي اطلاعاتي مدیریت </vt:lpstr>
      <vt:lpstr>انواع ﺳﯿﺴﺘﻢ اﻃﻼﻋﺎﺗﯽ ﻣﺪﯾﺮﯾﺖ </vt:lpstr>
      <vt:lpstr>  ویژگیهای سیستم های اطلاعاتی مدیریت MIS  </vt:lpstr>
      <vt:lpstr>اهداف بنیادی سیستم های اطلاعاتی مدیریتی MIS</vt:lpstr>
      <vt:lpstr>ﺗﻌﺮﯾﻒ ﮐﺴﺐ و ﮐﺎر  </vt:lpstr>
      <vt:lpstr>ﻓﺮآﯾﻨﺪ ﮐﺴﺐ و ﮐﺎر  </vt:lpstr>
      <vt:lpstr>ویژگیهای کسب و کار  </vt:lpstr>
      <vt:lpstr>سیستم مدیریت فرآیندهای کسب و کار</vt:lpstr>
      <vt:lpstr>MIS   و فرآیند کسب و کار  </vt:lpstr>
      <vt:lpstr>MIS   و فرآیند کسب و کار  </vt:lpstr>
      <vt:lpstr>تكامل MIS)) با نرم افزار BPMS  </vt:lpstr>
      <vt:lpstr>تكامل MIS)) با نرم افزار BPMS  </vt:lpstr>
      <vt:lpstr>مزاياي استفاده از BPMS  </vt:lpstr>
      <vt:lpstr>مزاياي استفاده از BPMS  </vt:lpstr>
      <vt:lpstr>ريسکهاي استفاده از BPMS</vt:lpstr>
      <vt:lpstr>ريسکهاي استفاده از BPMS</vt:lpstr>
      <vt:lpstr>نتیجه گیری </vt:lpstr>
      <vt:lpstr>پایان</vt:lpstr>
    </vt:vector>
  </TitlesOfParts>
  <Manager>Ahmad Reza Kafi</Manager>
  <Company>Arkavos UAB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استفاده از شبکه‌های اجتماعی برای به اشتراک‌گذاری دانش</dc:title>
  <dc:subject>KM</dc:subject>
  <dc:creator>Ahmad Reza Kafi</dc:creator>
  <cp:keywords>KM; Social Media</cp:keywords>
  <cp:lastModifiedBy>Windows User</cp:lastModifiedBy>
  <cp:revision>153</cp:revision>
  <dcterms:created xsi:type="dcterms:W3CDTF">2012-03-07T05:59:03Z</dcterms:created>
  <dcterms:modified xsi:type="dcterms:W3CDTF">2018-05-07T13:45:30Z</dcterms:modified>
</cp:coreProperties>
</file>