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61" r:id="rId1"/>
  </p:sldMasterIdLst>
  <p:sldIdLst>
    <p:sldId id="277" r:id="rId2"/>
    <p:sldId id="261" r:id="rId3"/>
    <p:sldId id="257" r:id="rId4"/>
    <p:sldId id="258" r:id="rId5"/>
    <p:sldId id="262" r:id="rId6"/>
    <p:sldId id="263" r:id="rId7"/>
    <p:sldId id="273" r:id="rId8"/>
    <p:sldId id="274" r:id="rId9"/>
    <p:sldId id="276" r:id="rId10"/>
    <p:sldId id="259" r:id="rId11"/>
    <p:sldId id="264" r:id="rId12"/>
    <p:sldId id="275" r:id="rId13"/>
    <p:sldId id="260" r:id="rId14"/>
    <p:sldId id="266" r:id="rId15"/>
    <p:sldId id="267" r:id="rId16"/>
    <p:sldId id="272" r:id="rId17"/>
    <p:sldId id="268" r:id="rId18"/>
    <p:sldId id="269" r:id="rId19"/>
    <p:sldId id="270" r:id="rId20"/>
    <p:sldId id="280" r:id="rId21"/>
    <p:sldId id="281" r:id="rId22"/>
    <p:sldId id="282" r:id="rId23"/>
    <p:sldId id="283" r:id="rId24"/>
    <p:sldId id="284" r:id="rId25"/>
    <p:sldId id="285" r:id="rId26"/>
    <p:sldId id="286" r:id="rId27"/>
    <p:sldId id="287" r:id="rId28"/>
    <p:sldId id="288" r:id="rId29"/>
    <p:sldId id="289" r:id="rId30"/>
    <p:sldId id="290" r:id="rId31"/>
    <p:sldId id="291" r:id="rId32"/>
    <p:sldId id="292" r:id="rId33"/>
    <p:sldId id="293" r:id="rId34"/>
    <p:sldId id="294" r:id="rId35"/>
    <p:sldId id="295" r:id="rId36"/>
    <p:sldId id="296" r:id="rId37"/>
    <p:sldId id="297" r:id="rId38"/>
    <p:sldId id="298" r:id="rId39"/>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4381" autoAdjust="0"/>
    <p:restoredTop sz="94671" autoAdjust="0"/>
  </p:normalViewPr>
  <p:slideViewPr>
    <p:cSldViewPr>
      <p:cViewPr varScale="1">
        <p:scale>
          <a:sx n="67" d="100"/>
          <a:sy n="67" d="100"/>
        </p:scale>
        <p:origin x="1038" y="78"/>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874BED5-C968-47E8-A211-0CCC9E4483D5}" type="doc">
      <dgm:prSet loTypeId="urn:microsoft.com/office/officeart/2005/8/layout/pyramid1" loCatId="pyramid" qsTypeId="urn:microsoft.com/office/officeart/2005/8/quickstyle/simple1" qsCatId="simple" csTypeId="urn:microsoft.com/office/officeart/2005/8/colors/colorful5" csCatId="colorful" phldr="1"/>
      <dgm:spPr/>
    </dgm:pt>
    <dgm:pt modelId="{4C8B3ED3-1CCC-4941-8C5C-F09560704609}">
      <dgm:prSet phldrT="[Text]" custT="1"/>
      <dgm:spPr/>
      <dgm:t>
        <a:bodyPr/>
        <a:lstStyle/>
        <a:p>
          <a:pPr rtl="1"/>
          <a:r>
            <a:rPr lang="fa-IR" sz="2200" dirty="0" smtClean="0">
              <a:cs typeface="B Nazanin" pitchFamily="2" charset="-78"/>
            </a:rPr>
            <a:t>مدیریت عالی</a:t>
          </a:r>
          <a:endParaRPr lang="fa-IR" sz="2200" dirty="0">
            <a:cs typeface="B Nazanin" pitchFamily="2" charset="-78"/>
          </a:endParaRPr>
        </a:p>
      </dgm:t>
    </dgm:pt>
    <dgm:pt modelId="{6F5269C0-9987-4626-B930-F1C4BC73E088}" type="parTrans" cxnId="{5062A0DB-4144-4D81-AFDB-6161347B01F4}">
      <dgm:prSet/>
      <dgm:spPr/>
      <dgm:t>
        <a:bodyPr/>
        <a:lstStyle/>
        <a:p>
          <a:pPr rtl="1"/>
          <a:endParaRPr lang="fa-IR"/>
        </a:p>
      </dgm:t>
    </dgm:pt>
    <dgm:pt modelId="{91CAF327-C2DD-44EC-8B2D-9F79759E78EB}" type="sibTrans" cxnId="{5062A0DB-4144-4D81-AFDB-6161347B01F4}">
      <dgm:prSet/>
      <dgm:spPr/>
      <dgm:t>
        <a:bodyPr/>
        <a:lstStyle/>
        <a:p>
          <a:pPr rtl="1"/>
          <a:endParaRPr lang="fa-IR"/>
        </a:p>
      </dgm:t>
    </dgm:pt>
    <dgm:pt modelId="{F9307E2D-2469-40E0-A069-19B3AD620D67}">
      <dgm:prSet phldrT="[Text]" custT="1"/>
      <dgm:spPr/>
      <dgm:t>
        <a:bodyPr/>
        <a:lstStyle/>
        <a:p>
          <a:pPr rtl="1"/>
          <a:r>
            <a:rPr lang="fa-IR" sz="2800" dirty="0" smtClean="0">
              <a:cs typeface="B Nazanin" pitchFamily="2" charset="-78"/>
            </a:rPr>
            <a:t>مدیریت میانی</a:t>
          </a:r>
          <a:endParaRPr lang="fa-IR" sz="2800" dirty="0">
            <a:cs typeface="B Nazanin" pitchFamily="2" charset="-78"/>
          </a:endParaRPr>
        </a:p>
      </dgm:t>
    </dgm:pt>
    <dgm:pt modelId="{A771D0AD-A54B-4186-B0E6-D537FBAE1BE9}" type="parTrans" cxnId="{A82A6349-5019-4D03-B824-01A0FDFDFE8E}">
      <dgm:prSet/>
      <dgm:spPr/>
      <dgm:t>
        <a:bodyPr/>
        <a:lstStyle/>
        <a:p>
          <a:pPr rtl="1"/>
          <a:endParaRPr lang="fa-IR"/>
        </a:p>
      </dgm:t>
    </dgm:pt>
    <dgm:pt modelId="{21745A47-401A-448D-A3EC-867B5F53D7F9}" type="sibTrans" cxnId="{A82A6349-5019-4D03-B824-01A0FDFDFE8E}">
      <dgm:prSet/>
      <dgm:spPr/>
      <dgm:t>
        <a:bodyPr/>
        <a:lstStyle/>
        <a:p>
          <a:pPr rtl="1"/>
          <a:endParaRPr lang="fa-IR"/>
        </a:p>
      </dgm:t>
    </dgm:pt>
    <dgm:pt modelId="{6CA49B0F-4487-4AA7-9905-63C5D26B3C89}">
      <dgm:prSet phldrT="[Text]" custT="1"/>
      <dgm:spPr/>
      <dgm:t>
        <a:bodyPr/>
        <a:lstStyle/>
        <a:p>
          <a:pPr rtl="1"/>
          <a:r>
            <a:rPr lang="fa-IR" sz="2800" dirty="0" smtClean="0">
              <a:cs typeface="B Nazanin" pitchFamily="2" charset="-78"/>
            </a:rPr>
            <a:t>مدیریت سطوح پایین تر</a:t>
          </a:r>
          <a:endParaRPr lang="fa-IR" sz="2800" dirty="0">
            <a:cs typeface="B Nazanin" pitchFamily="2" charset="-78"/>
          </a:endParaRPr>
        </a:p>
      </dgm:t>
    </dgm:pt>
    <dgm:pt modelId="{F2ABDC4A-11EC-480D-A845-212F603FDF82}" type="parTrans" cxnId="{790F22AC-ADB6-459D-AAE1-8555CE58EEE3}">
      <dgm:prSet/>
      <dgm:spPr/>
      <dgm:t>
        <a:bodyPr/>
        <a:lstStyle/>
        <a:p>
          <a:pPr rtl="1"/>
          <a:endParaRPr lang="fa-IR"/>
        </a:p>
      </dgm:t>
    </dgm:pt>
    <dgm:pt modelId="{F1BB35B5-3F0E-4334-8F85-2A65D96C64DD}" type="sibTrans" cxnId="{790F22AC-ADB6-459D-AAE1-8555CE58EEE3}">
      <dgm:prSet/>
      <dgm:spPr/>
      <dgm:t>
        <a:bodyPr/>
        <a:lstStyle/>
        <a:p>
          <a:pPr rtl="1"/>
          <a:endParaRPr lang="fa-IR"/>
        </a:p>
      </dgm:t>
    </dgm:pt>
    <dgm:pt modelId="{8154D3C6-668A-4EB9-A665-B722EE76814D}" type="pres">
      <dgm:prSet presAssocID="{4874BED5-C968-47E8-A211-0CCC9E4483D5}" presName="Name0" presStyleCnt="0">
        <dgm:presLayoutVars>
          <dgm:dir/>
          <dgm:animLvl val="lvl"/>
          <dgm:resizeHandles val="exact"/>
        </dgm:presLayoutVars>
      </dgm:prSet>
      <dgm:spPr/>
    </dgm:pt>
    <dgm:pt modelId="{30F55FE9-A0D6-4E85-B7FC-A9FDD1882937}" type="pres">
      <dgm:prSet presAssocID="{4C8B3ED3-1CCC-4941-8C5C-F09560704609}" presName="Name8" presStyleCnt="0"/>
      <dgm:spPr/>
    </dgm:pt>
    <dgm:pt modelId="{071DB793-845A-41AF-97AA-0912F75B9B84}" type="pres">
      <dgm:prSet presAssocID="{4C8B3ED3-1CCC-4941-8C5C-F09560704609}" presName="level" presStyleLbl="node1" presStyleIdx="0" presStyleCnt="3">
        <dgm:presLayoutVars>
          <dgm:chMax val="1"/>
          <dgm:bulletEnabled val="1"/>
        </dgm:presLayoutVars>
      </dgm:prSet>
      <dgm:spPr/>
      <dgm:t>
        <a:bodyPr/>
        <a:lstStyle/>
        <a:p>
          <a:pPr rtl="1"/>
          <a:endParaRPr lang="fa-IR"/>
        </a:p>
      </dgm:t>
    </dgm:pt>
    <dgm:pt modelId="{266739A2-2F16-47B0-A541-58DD4C0D4273}" type="pres">
      <dgm:prSet presAssocID="{4C8B3ED3-1CCC-4941-8C5C-F09560704609}" presName="levelTx" presStyleLbl="revTx" presStyleIdx="0" presStyleCnt="0">
        <dgm:presLayoutVars>
          <dgm:chMax val="1"/>
          <dgm:bulletEnabled val="1"/>
        </dgm:presLayoutVars>
      </dgm:prSet>
      <dgm:spPr/>
      <dgm:t>
        <a:bodyPr/>
        <a:lstStyle/>
        <a:p>
          <a:pPr rtl="1"/>
          <a:endParaRPr lang="fa-IR"/>
        </a:p>
      </dgm:t>
    </dgm:pt>
    <dgm:pt modelId="{398D83A3-6FB3-47D4-AEC1-FF1EE34A4B57}" type="pres">
      <dgm:prSet presAssocID="{F9307E2D-2469-40E0-A069-19B3AD620D67}" presName="Name8" presStyleCnt="0"/>
      <dgm:spPr/>
    </dgm:pt>
    <dgm:pt modelId="{C01D028C-08C9-42A0-8044-E8591689A151}" type="pres">
      <dgm:prSet presAssocID="{F9307E2D-2469-40E0-A069-19B3AD620D67}" presName="level" presStyleLbl="node1" presStyleIdx="1" presStyleCnt="3">
        <dgm:presLayoutVars>
          <dgm:chMax val="1"/>
          <dgm:bulletEnabled val="1"/>
        </dgm:presLayoutVars>
      </dgm:prSet>
      <dgm:spPr/>
      <dgm:t>
        <a:bodyPr/>
        <a:lstStyle/>
        <a:p>
          <a:pPr rtl="1"/>
          <a:endParaRPr lang="fa-IR"/>
        </a:p>
      </dgm:t>
    </dgm:pt>
    <dgm:pt modelId="{88BBF656-85C8-49B4-BBB8-D72E73D93EBB}" type="pres">
      <dgm:prSet presAssocID="{F9307E2D-2469-40E0-A069-19B3AD620D67}" presName="levelTx" presStyleLbl="revTx" presStyleIdx="0" presStyleCnt="0">
        <dgm:presLayoutVars>
          <dgm:chMax val="1"/>
          <dgm:bulletEnabled val="1"/>
        </dgm:presLayoutVars>
      </dgm:prSet>
      <dgm:spPr/>
      <dgm:t>
        <a:bodyPr/>
        <a:lstStyle/>
        <a:p>
          <a:pPr rtl="1"/>
          <a:endParaRPr lang="fa-IR"/>
        </a:p>
      </dgm:t>
    </dgm:pt>
    <dgm:pt modelId="{4400030D-1F05-4165-A18A-DD87188C4024}" type="pres">
      <dgm:prSet presAssocID="{6CA49B0F-4487-4AA7-9905-63C5D26B3C89}" presName="Name8" presStyleCnt="0"/>
      <dgm:spPr/>
    </dgm:pt>
    <dgm:pt modelId="{28A0436F-77F5-486B-813E-8F282604A6B3}" type="pres">
      <dgm:prSet presAssocID="{6CA49B0F-4487-4AA7-9905-63C5D26B3C89}" presName="level" presStyleLbl="node1" presStyleIdx="2" presStyleCnt="3">
        <dgm:presLayoutVars>
          <dgm:chMax val="1"/>
          <dgm:bulletEnabled val="1"/>
        </dgm:presLayoutVars>
      </dgm:prSet>
      <dgm:spPr/>
      <dgm:t>
        <a:bodyPr/>
        <a:lstStyle/>
        <a:p>
          <a:pPr rtl="1"/>
          <a:endParaRPr lang="fa-IR"/>
        </a:p>
      </dgm:t>
    </dgm:pt>
    <dgm:pt modelId="{A2571962-0C70-441D-83B0-81878B534EA2}" type="pres">
      <dgm:prSet presAssocID="{6CA49B0F-4487-4AA7-9905-63C5D26B3C89}" presName="levelTx" presStyleLbl="revTx" presStyleIdx="0" presStyleCnt="0">
        <dgm:presLayoutVars>
          <dgm:chMax val="1"/>
          <dgm:bulletEnabled val="1"/>
        </dgm:presLayoutVars>
      </dgm:prSet>
      <dgm:spPr/>
      <dgm:t>
        <a:bodyPr/>
        <a:lstStyle/>
        <a:p>
          <a:pPr rtl="1"/>
          <a:endParaRPr lang="fa-IR"/>
        </a:p>
      </dgm:t>
    </dgm:pt>
  </dgm:ptLst>
  <dgm:cxnLst>
    <dgm:cxn modelId="{27FCCE2D-698B-43CE-92FE-58708E7889E0}" type="presOf" srcId="{6CA49B0F-4487-4AA7-9905-63C5D26B3C89}" destId="{28A0436F-77F5-486B-813E-8F282604A6B3}" srcOrd="0" destOrd="0" presId="urn:microsoft.com/office/officeart/2005/8/layout/pyramid1"/>
    <dgm:cxn modelId="{14AF2BE7-75E2-4F5D-936B-888726F9E56B}" type="presOf" srcId="{4874BED5-C968-47E8-A211-0CCC9E4483D5}" destId="{8154D3C6-668A-4EB9-A665-B722EE76814D}" srcOrd="0" destOrd="0" presId="urn:microsoft.com/office/officeart/2005/8/layout/pyramid1"/>
    <dgm:cxn modelId="{40E8FDC3-4E96-41B6-94A7-1EC5EBB5F173}" type="presOf" srcId="{F9307E2D-2469-40E0-A069-19B3AD620D67}" destId="{C01D028C-08C9-42A0-8044-E8591689A151}" srcOrd="0" destOrd="0" presId="urn:microsoft.com/office/officeart/2005/8/layout/pyramid1"/>
    <dgm:cxn modelId="{790F22AC-ADB6-459D-AAE1-8555CE58EEE3}" srcId="{4874BED5-C968-47E8-A211-0CCC9E4483D5}" destId="{6CA49B0F-4487-4AA7-9905-63C5D26B3C89}" srcOrd="2" destOrd="0" parTransId="{F2ABDC4A-11EC-480D-A845-212F603FDF82}" sibTransId="{F1BB35B5-3F0E-4334-8F85-2A65D96C64DD}"/>
    <dgm:cxn modelId="{A82A6349-5019-4D03-B824-01A0FDFDFE8E}" srcId="{4874BED5-C968-47E8-A211-0CCC9E4483D5}" destId="{F9307E2D-2469-40E0-A069-19B3AD620D67}" srcOrd="1" destOrd="0" parTransId="{A771D0AD-A54B-4186-B0E6-D537FBAE1BE9}" sibTransId="{21745A47-401A-448D-A3EC-867B5F53D7F9}"/>
    <dgm:cxn modelId="{F478547C-9B34-44A9-8E93-D478D0BE8C2A}" type="presOf" srcId="{6CA49B0F-4487-4AA7-9905-63C5D26B3C89}" destId="{A2571962-0C70-441D-83B0-81878B534EA2}" srcOrd="1" destOrd="0" presId="urn:microsoft.com/office/officeart/2005/8/layout/pyramid1"/>
    <dgm:cxn modelId="{5062A0DB-4144-4D81-AFDB-6161347B01F4}" srcId="{4874BED5-C968-47E8-A211-0CCC9E4483D5}" destId="{4C8B3ED3-1CCC-4941-8C5C-F09560704609}" srcOrd="0" destOrd="0" parTransId="{6F5269C0-9987-4626-B930-F1C4BC73E088}" sibTransId="{91CAF327-C2DD-44EC-8B2D-9F79759E78EB}"/>
    <dgm:cxn modelId="{105B32A7-44A3-41EF-B2B9-4E227BB9C5FC}" type="presOf" srcId="{4C8B3ED3-1CCC-4941-8C5C-F09560704609}" destId="{266739A2-2F16-47B0-A541-58DD4C0D4273}" srcOrd="1" destOrd="0" presId="urn:microsoft.com/office/officeart/2005/8/layout/pyramid1"/>
    <dgm:cxn modelId="{D71BC2A4-FD01-4844-9FC8-8A9B417E2975}" type="presOf" srcId="{4C8B3ED3-1CCC-4941-8C5C-F09560704609}" destId="{071DB793-845A-41AF-97AA-0912F75B9B84}" srcOrd="0" destOrd="0" presId="urn:microsoft.com/office/officeart/2005/8/layout/pyramid1"/>
    <dgm:cxn modelId="{9E3D7F06-C8EB-4C4B-9DE1-7D1CDFDD1F5B}" type="presOf" srcId="{F9307E2D-2469-40E0-A069-19B3AD620D67}" destId="{88BBF656-85C8-49B4-BBB8-D72E73D93EBB}" srcOrd="1" destOrd="0" presId="urn:microsoft.com/office/officeart/2005/8/layout/pyramid1"/>
    <dgm:cxn modelId="{5763DB05-240B-41FF-89E9-9824503A26F5}" type="presParOf" srcId="{8154D3C6-668A-4EB9-A665-B722EE76814D}" destId="{30F55FE9-A0D6-4E85-B7FC-A9FDD1882937}" srcOrd="0" destOrd="0" presId="urn:microsoft.com/office/officeart/2005/8/layout/pyramid1"/>
    <dgm:cxn modelId="{0D777AF8-CBD9-4048-B6E1-D1A64B03C1D8}" type="presParOf" srcId="{30F55FE9-A0D6-4E85-B7FC-A9FDD1882937}" destId="{071DB793-845A-41AF-97AA-0912F75B9B84}" srcOrd="0" destOrd="0" presId="urn:microsoft.com/office/officeart/2005/8/layout/pyramid1"/>
    <dgm:cxn modelId="{6AA18E5A-017D-4D1D-921F-383ECEADE6E7}" type="presParOf" srcId="{30F55FE9-A0D6-4E85-B7FC-A9FDD1882937}" destId="{266739A2-2F16-47B0-A541-58DD4C0D4273}" srcOrd="1" destOrd="0" presId="urn:microsoft.com/office/officeart/2005/8/layout/pyramid1"/>
    <dgm:cxn modelId="{AB289435-FAB3-4DD9-B874-E38008D4C754}" type="presParOf" srcId="{8154D3C6-668A-4EB9-A665-B722EE76814D}" destId="{398D83A3-6FB3-47D4-AEC1-FF1EE34A4B57}" srcOrd="1" destOrd="0" presId="urn:microsoft.com/office/officeart/2005/8/layout/pyramid1"/>
    <dgm:cxn modelId="{21D8DE85-9B62-40B7-A301-E6E00EAFB626}" type="presParOf" srcId="{398D83A3-6FB3-47D4-AEC1-FF1EE34A4B57}" destId="{C01D028C-08C9-42A0-8044-E8591689A151}" srcOrd="0" destOrd="0" presId="urn:microsoft.com/office/officeart/2005/8/layout/pyramid1"/>
    <dgm:cxn modelId="{1FF615CD-A001-4C85-92F8-EE5439C713BF}" type="presParOf" srcId="{398D83A3-6FB3-47D4-AEC1-FF1EE34A4B57}" destId="{88BBF656-85C8-49B4-BBB8-D72E73D93EBB}" srcOrd="1" destOrd="0" presId="urn:microsoft.com/office/officeart/2005/8/layout/pyramid1"/>
    <dgm:cxn modelId="{64720256-38AC-4734-8BCA-A07495EF91D7}" type="presParOf" srcId="{8154D3C6-668A-4EB9-A665-B722EE76814D}" destId="{4400030D-1F05-4165-A18A-DD87188C4024}" srcOrd="2" destOrd="0" presId="urn:microsoft.com/office/officeart/2005/8/layout/pyramid1"/>
    <dgm:cxn modelId="{9B1F366F-832F-4C2C-8E0E-3E9DE793763B}" type="presParOf" srcId="{4400030D-1F05-4165-A18A-DD87188C4024}" destId="{28A0436F-77F5-486B-813E-8F282604A6B3}" srcOrd="0" destOrd="0" presId="urn:microsoft.com/office/officeart/2005/8/layout/pyramid1"/>
    <dgm:cxn modelId="{B7915BF9-482C-4B94-9316-7EABA019AB1F}" type="presParOf" srcId="{4400030D-1F05-4165-A18A-DD87188C4024}" destId="{A2571962-0C70-441D-83B0-81878B534EA2}" srcOrd="1" destOrd="0" presId="urn:microsoft.com/office/officeart/2005/8/layout/pyramid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FC2D350E-19A1-4B2D-BA62-CD8649003DFC}" type="datetimeFigureOut">
              <a:rPr lang="fa-IR" smtClean="0"/>
              <a:pPr/>
              <a:t>22/01/1445</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DEB4101A-4FFA-451C-80D9-40411375668C}" type="slidenum">
              <a:rPr lang="fa-IR" smtClean="0"/>
              <a:pPr/>
              <a:t>‹#›</a:t>
            </a:fld>
            <a:endParaRPr lang="fa-IR"/>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C2D350E-19A1-4B2D-BA62-CD8649003DFC}" type="datetimeFigureOut">
              <a:rPr lang="fa-IR" smtClean="0"/>
              <a:pPr/>
              <a:t>22/01/1445</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DEB4101A-4FFA-451C-80D9-40411375668C}" type="slidenum">
              <a:rPr lang="fa-IR" smtClean="0"/>
              <a:pPr/>
              <a:t>‹#›</a:t>
            </a:fld>
            <a:endParaRPr lang="fa-IR"/>
          </a:p>
        </p:txBody>
      </p:sp>
      <p:sp>
        <p:nvSpPr>
          <p:cNvPr id="8" name="Title 7"/>
          <p:cNvSpPr>
            <a:spLocks noGrp="1"/>
          </p:cNvSpPr>
          <p:nvPr>
            <p:ph type="title"/>
          </p:nvPr>
        </p:nvSpPr>
        <p:spPr/>
        <p:txBody>
          <a:bodyPr/>
          <a:lstStyle/>
          <a:p>
            <a:r>
              <a:rPr lang="en-US" smtClean="0"/>
              <a:t>Click to edit Master title style</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en-US" smtClean="0"/>
              <a:t>Click to edit Master title style</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C2D350E-19A1-4B2D-BA62-CD8649003DFC}" type="datetimeFigureOut">
              <a:rPr lang="fa-IR" smtClean="0"/>
              <a:pPr/>
              <a:t>22/01/1445</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DEB4101A-4FFA-451C-80D9-40411375668C}" type="slidenum">
              <a:rPr lang="fa-IR" smtClean="0"/>
              <a:pPr/>
              <a:t>‹#›</a:t>
            </a:fld>
            <a:endParaRPr lang="fa-IR"/>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FC2D350E-19A1-4B2D-BA62-CD8649003DFC}" type="datetimeFigureOut">
              <a:rPr lang="fa-IR" smtClean="0"/>
              <a:pPr/>
              <a:t>22/01/1445</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DEB4101A-4FFA-451C-80D9-40411375668C}" type="slidenum">
              <a:rPr lang="fa-IR" smtClean="0"/>
              <a:pPr/>
              <a:t>‹#›</a:t>
            </a:fld>
            <a:endParaRPr lang="fa-IR"/>
          </a:p>
        </p:txBody>
      </p:sp>
      <p:sp>
        <p:nvSpPr>
          <p:cNvPr id="8" name="Title 7"/>
          <p:cNvSpPr>
            <a:spLocks noGrp="1"/>
          </p:cNvSpPr>
          <p:nvPr>
            <p:ph type="title"/>
          </p:nvPr>
        </p:nvSpPr>
        <p:spPr/>
        <p:txBody>
          <a:bodyPr/>
          <a:lstStyle/>
          <a:p>
            <a:r>
              <a:rPr lang="en-US" smtClean="0"/>
              <a:t>Click to edit Master title style</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en-US" smtClean="0"/>
              <a:t>Click to edit Master text styles</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FC2D350E-19A1-4B2D-BA62-CD8649003DFC}" type="datetimeFigureOut">
              <a:rPr lang="fa-IR" smtClean="0"/>
              <a:pPr/>
              <a:t>22/01/1445</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DEB4101A-4FFA-451C-80D9-40411375668C}" type="slidenum">
              <a:rPr lang="fa-IR" smtClean="0"/>
              <a:pPr/>
              <a:t>‹#›</a:t>
            </a:fld>
            <a:endParaRPr lang="fa-IR"/>
          </a:p>
        </p:txBody>
      </p:sp>
      <p:sp>
        <p:nvSpPr>
          <p:cNvPr id="10" name="Title 9"/>
          <p:cNvSpPr>
            <a:spLocks noGrp="1"/>
          </p:cNvSpPr>
          <p:nvPr>
            <p:ph type="title"/>
          </p:nvPr>
        </p:nvSpPr>
        <p:spPr/>
        <p:txBody>
          <a:body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FC2D350E-19A1-4B2D-BA62-CD8649003DFC}" type="datetimeFigureOut">
              <a:rPr lang="fa-IR" smtClean="0"/>
              <a:pPr/>
              <a:t>22/01/1445</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DEB4101A-4FFA-451C-80D9-40411375668C}" type="slidenum">
              <a:rPr lang="fa-IR" smtClean="0"/>
              <a:pPr/>
              <a:t>‹#›</a:t>
            </a:fld>
            <a:endParaRPr lang="fa-IR"/>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C2D350E-19A1-4B2D-BA62-CD8649003DFC}" type="datetimeFigureOut">
              <a:rPr lang="fa-IR" smtClean="0"/>
              <a:pPr/>
              <a:t>22/01/1445</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DEB4101A-4FFA-451C-80D9-40411375668C}" type="slidenum">
              <a:rPr lang="fa-IR" smtClean="0"/>
              <a:pPr/>
              <a:t>‹#›</a:t>
            </a:fld>
            <a:endParaRPr lang="fa-IR"/>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en-US" smtClean="0"/>
              <a:t>Click to edit Master title style</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C2D350E-19A1-4B2D-BA62-CD8649003DFC}" type="datetimeFigureOut">
              <a:rPr lang="fa-IR" smtClean="0"/>
              <a:pPr/>
              <a:t>22/01/1445</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DEB4101A-4FFA-451C-80D9-40411375668C}" type="slidenum">
              <a:rPr lang="fa-IR" smtClean="0"/>
              <a:pPr/>
              <a:t>‹#›</a:t>
            </a:fld>
            <a:endParaRPr lang="fa-IR"/>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C2D350E-19A1-4B2D-BA62-CD8649003DFC}" type="datetimeFigureOut">
              <a:rPr lang="fa-IR" smtClean="0"/>
              <a:pPr/>
              <a:t>22/01/1445</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DEB4101A-4FFA-451C-80D9-40411375668C}" type="slidenum">
              <a:rPr lang="fa-IR" smtClean="0"/>
              <a:pPr/>
              <a:t>‹#›</a:t>
            </a:fld>
            <a:endParaRPr lang="fa-IR"/>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C2D350E-19A1-4B2D-BA62-CD8649003DFC}" type="datetimeFigureOut">
              <a:rPr lang="fa-IR" smtClean="0"/>
              <a:pPr/>
              <a:t>22/01/1445</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DEB4101A-4FFA-451C-80D9-40411375668C}" type="slidenum">
              <a:rPr lang="fa-IR" smtClean="0"/>
              <a:pPr/>
              <a:t>‹#›</a:t>
            </a:fld>
            <a:endParaRPr lang="fa-IR"/>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en-US" smtClean="0"/>
              <a:t>Click to edit Master title style</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C2D350E-19A1-4B2D-BA62-CD8649003DFC}" type="datetimeFigureOut">
              <a:rPr lang="fa-IR" smtClean="0"/>
              <a:pPr/>
              <a:t>22/01/1445</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DEB4101A-4FFA-451C-80D9-40411375668C}" type="slidenum">
              <a:rPr lang="fa-IR" smtClean="0"/>
              <a:pPr/>
              <a:t>‹#›</a:t>
            </a:fld>
            <a:endParaRPr lang="fa-IR"/>
          </a:p>
        </p:txBody>
      </p:sp>
    </p:spTree>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Text Placeholder 2"/>
          <p:cNvSpPr>
            <a:spLocks noGrp="1"/>
          </p:cNvSpPr>
          <p:nvPr>
            <p:ph type="body"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5946BD6-522B-48A5-8A6B-44FEB91E8674}" type="datetimeFigureOut">
              <a:rPr lang="en-US" smtClean="0"/>
              <a:pPr/>
              <a:t>8/8/2023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46EBC54-32B8-4A31-B185-F3FF1EBA8779}" type="slidenum">
              <a:rPr lang="en-US" smtClean="0"/>
              <a:pPr/>
              <a:t>‹#›</a:t>
            </a:fld>
            <a:endParaRPr lang="en-US"/>
          </a:p>
        </p:txBody>
      </p:sp>
    </p:spTree>
    <p:extLst>
      <p:ext uri="{BB962C8B-B14F-4D97-AF65-F5344CB8AC3E}">
        <p14:creationId xmlns:p14="http://schemas.microsoft.com/office/powerpoint/2010/main" val="8668110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FC2D350E-19A1-4B2D-BA62-CD8649003DFC}" type="datetimeFigureOut">
              <a:rPr lang="fa-IR" smtClean="0"/>
              <a:pPr/>
              <a:t>22/01/1445</a:t>
            </a:fld>
            <a:endParaRPr lang="fa-IR"/>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fa-IR"/>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DEB4101A-4FFA-451C-80D9-40411375668C}" type="slidenum">
              <a:rPr lang="fa-IR" smtClean="0"/>
              <a:pPr/>
              <a:t>‹#›</a:t>
            </a:fld>
            <a:endParaRPr lang="fa-IR"/>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timing>
    <p:tnLst>
      <p:par>
        <p:cTn id="1" dur="indefinite" restart="never" nodeType="tmRoot"/>
      </p:par>
    </p:tnLst>
  </p:timing>
  <p:txStyles>
    <p:titleStyle>
      <a:lvl1pPr marL="320040" indent="-320040" algn="r" defTabSz="914400" rtl="1"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p:titleStyle>
    <p:bodyStyle>
      <a:lvl1pPr marL="228600" indent="-182880" algn="r" defTabSz="914400" rtl="1"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r" defTabSz="914400" rtl="1"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r" defTabSz="914400" rtl="1"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r" defTabSz="914400" rtl="1"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r" defTabSz="914400" rtl="1"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r" defTabSz="914400" rtl="1"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r" defTabSz="914400" rtl="1"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r" defTabSz="914400" rtl="1"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r" defTabSz="914400" rtl="1"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467545" y="3132290"/>
            <a:ext cx="8208912" cy="1793167"/>
          </a:xfrm>
        </p:spPr>
        <p:txBody>
          <a:bodyPr/>
          <a:lstStyle/>
          <a:p>
            <a:pPr marL="182880" indent="0" algn="ctr">
              <a:buNone/>
            </a:pPr>
            <a:r>
              <a:rPr lang="fa-IR" sz="4800" dirty="0" smtClean="0"/>
              <a:t>بسم الله الرحمن الرحیم </a:t>
            </a:r>
            <a:endParaRPr lang="en-US" sz="4800" dirty="0"/>
          </a:p>
        </p:txBody>
      </p:sp>
    </p:spTree>
    <p:extLst>
      <p:ext uri="{BB962C8B-B14F-4D97-AF65-F5344CB8AC3E}">
        <p14:creationId xmlns:p14="http://schemas.microsoft.com/office/powerpoint/2010/main" val="291803847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59632" y="2780928"/>
            <a:ext cx="6512511" cy="2304256"/>
          </a:xfrm>
        </p:spPr>
        <p:txBody>
          <a:bodyPr/>
          <a:lstStyle/>
          <a:p>
            <a:pPr marL="0" indent="0" algn="ctr">
              <a:buNone/>
            </a:pPr>
            <a:r>
              <a:rPr lang="fa-IR" sz="3200" b="0" dirty="0">
                <a:solidFill>
                  <a:prstClr val="black"/>
                </a:solidFill>
                <a:effectLst/>
                <a:ea typeface="+mn-ea"/>
                <a:cs typeface="B Titr" pitchFamily="2" charset="-78"/>
              </a:rPr>
              <a:t> </a:t>
            </a:r>
            <a:r>
              <a:rPr lang="fa-IR" sz="3600" b="0" dirty="0" smtClean="0">
                <a:solidFill>
                  <a:prstClr val="black"/>
                </a:solidFill>
                <a:effectLst/>
                <a:ea typeface="+mn-ea"/>
                <a:cs typeface="B Titr" pitchFamily="2" charset="-78"/>
              </a:rPr>
              <a:t>فصل 9</a:t>
            </a:r>
            <a:r>
              <a:rPr lang="fa-IR" sz="3200" b="0" dirty="0" smtClean="0">
                <a:solidFill>
                  <a:prstClr val="black"/>
                </a:solidFill>
                <a:effectLst/>
                <a:ea typeface="+mn-ea"/>
                <a:cs typeface="B Titr" pitchFamily="2" charset="-78"/>
              </a:rPr>
              <a:t/>
            </a:r>
            <a:br>
              <a:rPr lang="fa-IR" sz="3200" b="0" dirty="0" smtClean="0">
                <a:solidFill>
                  <a:prstClr val="black"/>
                </a:solidFill>
                <a:effectLst/>
                <a:ea typeface="+mn-ea"/>
                <a:cs typeface="B Titr" pitchFamily="2" charset="-78"/>
              </a:rPr>
            </a:br>
            <a:r>
              <a:rPr lang="fa-IR" sz="3200" b="0" dirty="0">
                <a:solidFill>
                  <a:prstClr val="black"/>
                </a:solidFill>
                <a:effectLst/>
                <a:ea typeface="+mn-ea"/>
                <a:cs typeface="B Titr" pitchFamily="2" charset="-78"/>
              </a:rPr>
              <a:t/>
            </a:r>
            <a:br>
              <a:rPr lang="fa-IR" sz="3200" b="0" dirty="0">
                <a:solidFill>
                  <a:prstClr val="black"/>
                </a:solidFill>
                <a:effectLst/>
                <a:ea typeface="+mn-ea"/>
                <a:cs typeface="B Titr" pitchFamily="2" charset="-78"/>
              </a:rPr>
            </a:br>
            <a:r>
              <a:rPr lang="fa-IR" sz="3200" b="0" dirty="0" smtClean="0">
                <a:solidFill>
                  <a:prstClr val="black"/>
                </a:solidFill>
                <a:effectLst/>
                <a:ea typeface="+mn-ea"/>
                <a:cs typeface="B Titr" pitchFamily="2" charset="-78"/>
              </a:rPr>
              <a:t/>
            </a:r>
            <a:br>
              <a:rPr lang="fa-IR" sz="3200" b="0" dirty="0" smtClean="0">
                <a:solidFill>
                  <a:prstClr val="black"/>
                </a:solidFill>
                <a:effectLst/>
                <a:ea typeface="+mn-ea"/>
                <a:cs typeface="B Titr" pitchFamily="2" charset="-78"/>
              </a:rPr>
            </a:br>
            <a:r>
              <a:rPr lang="fa-IR" sz="3200" b="0" dirty="0" smtClean="0">
                <a:solidFill>
                  <a:prstClr val="black"/>
                </a:solidFill>
                <a:effectLst/>
                <a:ea typeface="+mn-ea"/>
                <a:cs typeface="B Titr" pitchFamily="2" charset="-78"/>
              </a:rPr>
              <a:t>شگرد </a:t>
            </a:r>
            <a:r>
              <a:rPr lang="fa-IR" sz="3200" b="0" dirty="0">
                <a:solidFill>
                  <a:prstClr val="black"/>
                </a:solidFill>
                <a:effectLst/>
                <a:ea typeface="+mn-ea"/>
                <a:cs typeface="B Titr" pitchFamily="2" charset="-78"/>
              </a:rPr>
              <a:t>های سیاسی، قدرت و</a:t>
            </a:r>
            <a:r>
              <a:rPr lang="en-US" sz="3200" b="0" dirty="0">
                <a:solidFill>
                  <a:prstClr val="black"/>
                </a:solidFill>
                <a:effectLst/>
                <a:ea typeface="+mn-ea"/>
                <a:cs typeface="B Titr" pitchFamily="2" charset="-78"/>
              </a:rPr>
              <a:t> </a:t>
            </a:r>
            <a:r>
              <a:rPr lang="fa-IR" sz="3200" b="0" dirty="0">
                <a:solidFill>
                  <a:prstClr val="black"/>
                </a:solidFill>
                <a:effectLst/>
                <a:ea typeface="+mn-ea"/>
                <a:cs typeface="B Titr" pitchFamily="2" charset="-78"/>
              </a:rPr>
              <a:t>تصمیم گیری</a:t>
            </a:r>
            <a:endParaRPr lang="fa-IR" sz="5400" dirty="0">
              <a:cs typeface="B Titr" pitchFamily="2" charset="-78"/>
            </a:endParaRPr>
          </a:p>
        </p:txBody>
      </p:sp>
      <p:sp>
        <p:nvSpPr>
          <p:cNvPr id="3" name="Text Placeholder 2"/>
          <p:cNvSpPr>
            <a:spLocks noGrp="1"/>
          </p:cNvSpPr>
          <p:nvPr>
            <p:ph type="body" idx="1"/>
          </p:nvPr>
        </p:nvSpPr>
        <p:spPr>
          <a:xfrm>
            <a:off x="1143000" y="732260"/>
            <a:ext cx="6400800" cy="1040556"/>
          </a:xfrm>
        </p:spPr>
        <p:txBody>
          <a:bodyPr>
            <a:normAutofit/>
          </a:bodyPr>
          <a:lstStyle/>
          <a:p>
            <a:pPr marL="45720" indent="0" algn="ctr">
              <a:buNone/>
            </a:pPr>
            <a:r>
              <a:rPr lang="fa-IR" sz="2800" dirty="0">
                <a:cs typeface="B Titr" pitchFamily="2" charset="-78"/>
              </a:rPr>
              <a:t>بخش سوم : موضوعات بحث برانگيز كليدي در تئوري سازمان</a:t>
            </a:r>
          </a:p>
        </p:txBody>
      </p:sp>
    </p:spTree>
    <p:extLst>
      <p:ext uri="{BB962C8B-B14F-4D97-AF65-F5344CB8AC3E}">
        <p14:creationId xmlns:p14="http://schemas.microsoft.com/office/powerpoint/2010/main" val="366503332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Rectangle 6"/>
          <p:cNvSpPr txBox="1">
            <a:spLocks noChangeArrowheads="1"/>
          </p:cNvSpPr>
          <p:nvPr/>
        </p:nvSpPr>
        <p:spPr bwMode="auto">
          <a:xfrm>
            <a:off x="523167" y="1923123"/>
            <a:ext cx="8248430" cy="49530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lgn="just" rtl="1">
              <a:lnSpc>
                <a:spcPct val="150000"/>
              </a:lnSpc>
              <a:spcBef>
                <a:spcPct val="20000"/>
              </a:spcBef>
              <a:buClr>
                <a:schemeClr val="bg1"/>
              </a:buClr>
              <a:buSzPct val="115000"/>
              <a:defRPr/>
            </a:pPr>
            <a:r>
              <a:rPr lang="fa-IR" sz="2400" kern="0" dirty="0" smtClean="0">
                <a:latin typeface="+mn-lt"/>
                <a:cs typeface="B Mitra" pitchFamily="2" charset="-78"/>
              </a:rPr>
              <a:t>مطالعه سازمان به عنوان نظام های تصمیم گیری و همچنین نظام های سیاسی، استعاره دیگری را در</a:t>
            </a:r>
            <a:r>
              <a:rPr lang="en-US" sz="2400" kern="0" dirty="0" smtClean="0">
                <a:latin typeface="+mn-lt"/>
                <a:cs typeface="B Mitra" pitchFamily="2" charset="-78"/>
              </a:rPr>
              <a:t> </a:t>
            </a:r>
            <a:r>
              <a:rPr lang="fa-IR" sz="2400" kern="0" dirty="0" smtClean="0">
                <a:latin typeface="+mn-lt"/>
                <a:cs typeface="B Mitra" pitchFamily="2" charset="-78"/>
              </a:rPr>
              <a:t>تئوری سازمان معرفی می کند. </a:t>
            </a:r>
          </a:p>
          <a:p>
            <a:pPr lvl="0" algn="just" rtl="1">
              <a:lnSpc>
                <a:spcPct val="150000"/>
              </a:lnSpc>
              <a:spcBef>
                <a:spcPct val="20000"/>
              </a:spcBef>
              <a:buClr>
                <a:schemeClr val="bg1"/>
              </a:buClr>
              <a:buSzPct val="115000"/>
              <a:defRPr/>
            </a:pPr>
            <a:r>
              <a:rPr lang="fa-IR" sz="2400" kern="0" dirty="0" smtClean="0">
                <a:latin typeface="+mn-lt"/>
                <a:cs typeface="B Mitra" pitchFamily="2" charset="-78"/>
              </a:rPr>
              <a:t>استعاره سیاسی از</a:t>
            </a:r>
            <a:r>
              <a:rPr lang="en-US" sz="2400" kern="0" dirty="0" smtClean="0">
                <a:latin typeface="+mn-lt"/>
                <a:cs typeface="B Mitra" pitchFamily="2" charset="-78"/>
              </a:rPr>
              <a:t> </a:t>
            </a:r>
            <a:r>
              <a:rPr lang="fa-IR" sz="2400" kern="0" dirty="0" smtClean="0">
                <a:latin typeface="+mn-lt"/>
                <a:cs typeface="B Mitra" pitchFamily="2" charset="-78"/>
              </a:rPr>
              <a:t>اوایل شکل گیری تئوری سازمان وارد آن شد. </a:t>
            </a:r>
          </a:p>
          <a:p>
            <a:pPr lvl="0" algn="just" rtl="1">
              <a:lnSpc>
                <a:spcPct val="150000"/>
              </a:lnSpc>
              <a:spcBef>
                <a:spcPct val="20000"/>
              </a:spcBef>
              <a:buClr>
                <a:schemeClr val="bg1"/>
              </a:buClr>
              <a:buSzPct val="115000"/>
              <a:defRPr/>
            </a:pPr>
            <a:r>
              <a:rPr lang="fa-IR" sz="2400" kern="0" dirty="0" smtClean="0">
                <a:latin typeface="+mn-lt"/>
                <a:cs typeface="B Mitra" pitchFamily="2" charset="-78"/>
              </a:rPr>
              <a:t>ورود بحث شگردهای سیاسی و تصمیم گیری به تئوری سازمان تا</a:t>
            </a:r>
            <a:r>
              <a:rPr lang="en-US" sz="2400" kern="0" dirty="0" smtClean="0">
                <a:latin typeface="+mn-lt"/>
                <a:cs typeface="B Mitra" pitchFamily="2" charset="-78"/>
              </a:rPr>
              <a:t> </a:t>
            </a:r>
            <a:r>
              <a:rPr lang="fa-IR" sz="2400" kern="0" dirty="0" smtClean="0">
                <a:latin typeface="+mn-lt"/>
                <a:cs typeface="B Mitra" pitchFamily="2" charset="-78"/>
              </a:rPr>
              <a:t>حد</a:t>
            </a:r>
            <a:r>
              <a:rPr lang="en-US" sz="2400" kern="0" dirty="0" smtClean="0">
                <a:latin typeface="+mn-lt"/>
                <a:cs typeface="B Mitra" pitchFamily="2" charset="-78"/>
              </a:rPr>
              <a:t> </a:t>
            </a:r>
            <a:r>
              <a:rPr lang="fa-IR" sz="2400" kern="0" dirty="0" smtClean="0">
                <a:latin typeface="+mn-lt"/>
                <a:cs typeface="B Mitra" pitchFamily="2" charset="-78"/>
              </a:rPr>
              <a:t>زیادی براثر</a:t>
            </a:r>
            <a:r>
              <a:rPr lang="en-US" sz="2400" kern="0" dirty="0" smtClean="0">
                <a:latin typeface="+mn-lt"/>
                <a:cs typeface="B Mitra" pitchFamily="2" charset="-78"/>
              </a:rPr>
              <a:t> </a:t>
            </a:r>
            <a:r>
              <a:rPr lang="fa-IR" sz="2400" kern="0" dirty="0" smtClean="0">
                <a:latin typeface="+mn-lt"/>
                <a:cs typeface="B Mitra" pitchFamily="2" charset="-78"/>
              </a:rPr>
              <a:t>نفوذ</a:t>
            </a:r>
            <a:r>
              <a:rPr lang="en-US" sz="2400" kern="0" dirty="0" smtClean="0">
                <a:latin typeface="+mn-lt"/>
                <a:cs typeface="B Mitra" pitchFamily="2" charset="-78"/>
              </a:rPr>
              <a:t> </a:t>
            </a:r>
            <a:r>
              <a:rPr lang="fa-IR" sz="2400" kern="0" dirty="0" smtClean="0">
                <a:latin typeface="+mn-lt"/>
                <a:cs typeface="B Mitra" pitchFamily="2" charset="-78"/>
              </a:rPr>
              <a:t>سایمون و مارچ بوده است. همچنین آقای ساموئل باچارچ و ادواردلالر</a:t>
            </a:r>
            <a:r>
              <a:rPr lang="en-US" sz="2400" kern="0" dirty="0" smtClean="0">
                <a:latin typeface="+mn-lt"/>
                <a:cs typeface="B Mitra" pitchFamily="2" charset="-78"/>
              </a:rPr>
              <a:t> </a:t>
            </a:r>
            <a:r>
              <a:rPr lang="fa-IR" sz="2400" kern="0" dirty="0" smtClean="0">
                <a:latin typeface="+mn-lt"/>
                <a:cs typeface="B Mitra" pitchFamily="2" charset="-78"/>
              </a:rPr>
              <a:t>چنین اظهارنظرکرده اند:</a:t>
            </a:r>
          </a:p>
          <a:p>
            <a:pPr lvl="0" algn="ctr" rtl="1">
              <a:lnSpc>
                <a:spcPct val="150000"/>
              </a:lnSpc>
              <a:spcBef>
                <a:spcPct val="20000"/>
              </a:spcBef>
              <a:buClr>
                <a:schemeClr val="bg1"/>
              </a:buClr>
              <a:buSzPct val="115000"/>
              <a:defRPr/>
            </a:pPr>
            <a:r>
              <a:rPr lang="fa-IR" sz="2400" b="1" kern="0" dirty="0" smtClean="0">
                <a:latin typeface="+mn-lt"/>
                <a:cs typeface="B Mitra" pitchFamily="2" charset="-78"/>
              </a:rPr>
              <a:t>" بقا درسازمان یک اقدام سیاسی است."</a:t>
            </a:r>
          </a:p>
          <a:p>
            <a:pPr marL="742950" marR="0" lvl="1" indent="-285750" algn="r" defTabSz="914400" rtl="1" eaLnBrk="1" fontAlgn="base" latinLnBrk="0" hangingPunct="1">
              <a:lnSpc>
                <a:spcPct val="90000"/>
              </a:lnSpc>
              <a:spcBef>
                <a:spcPct val="20000"/>
              </a:spcBef>
              <a:spcAft>
                <a:spcPct val="0"/>
              </a:spcAft>
              <a:buClr>
                <a:schemeClr val="folHlink"/>
              </a:buClr>
              <a:buSzTx/>
              <a:buFont typeface="Wingdings" pitchFamily="2" charset="2"/>
              <a:buNone/>
              <a:tabLst/>
              <a:defRPr/>
            </a:pPr>
            <a:r>
              <a:rPr kumimoji="0" lang="en-US" sz="1400" b="1" i="0" u="none" strike="noStrike" kern="0" cap="none" spc="0" normalizeH="0" baseline="0" noProof="0" dirty="0" smtClean="0">
                <a:ln>
                  <a:noFill/>
                </a:ln>
                <a:solidFill>
                  <a:schemeClr val="tx1"/>
                </a:solidFill>
                <a:effectLst/>
                <a:uLnTx/>
                <a:uFillTx/>
                <a:latin typeface="+mn-lt"/>
                <a:cs typeface="B Mitra" pitchFamily="2" charset="-78"/>
              </a:rPr>
              <a:t> </a:t>
            </a:r>
            <a:endParaRPr kumimoji="0" lang="en-US" sz="1200" b="0" i="0" u="none" strike="noStrike" kern="0" cap="none" spc="0" normalizeH="0" baseline="0" noProof="0" dirty="0" smtClean="0">
              <a:ln>
                <a:noFill/>
              </a:ln>
              <a:solidFill>
                <a:schemeClr val="tx1"/>
              </a:solidFill>
              <a:effectLst/>
              <a:uLnTx/>
              <a:uFillTx/>
              <a:latin typeface="+mn-lt"/>
              <a:cs typeface="B Mitra" pitchFamily="2" charset="-78"/>
            </a:endParaRPr>
          </a:p>
        </p:txBody>
      </p:sp>
      <p:sp>
        <p:nvSpPr>
          <p:cNvPr id="8" name="Rectangle 2"/>
          <p:cNvSpPr>
            <a:spLocks noGrp="1" noChangeArrowheads="1"/>
          </p:cNvSpPr>
          <p:nvPr>
            <p:ph type="title"/>
          </p:nvPr>
        </p:nvSpPr>
        <p:spPr>
          <a:xfrm>
            <a:off x="523167" y="476672"/>
            <a:ext cx="8153400" cy="457200"/>
          </a:xfrm>
        </p:spPr>
        <p:style>
          <a:lnRef idx="1">
            <a:schemeClr val="accent1"/>
          </a:lnRef>
          <a:fillRef idx="2">
            <a:schemeClr val="accent1"/>
          </a:fillRef>
          <a:effectRef idx="1">
            <a:schemeClr val="accent1"/>
          </a:effectRef>
          <a:fontRef idx="minor">
            <a:schemeClr val="dk1"/>
          </a:fontRef>
        </p:style>
        <p:txBody>
          <a:bodyPr>
            <a:noAutofit/>
          </a:bodyPr>
          <a:lstStyle/>
          <a:p>
            <a:pPr marL="0" indent="0" algn="ctr" eaLnBrk="0" hangingPunct="0">
              <a:buNone/>
            </a:pPr>
            <a:r>
              <a:rPr lang="fa-IR" sz="2400" b="0" dirty="0">
                <a:solidFill>
                  <a:prstClr val="black"/>
                </a:solidFill>
                <a:effectLst/>
                <a:cs typeface="B Titr" pitchFamily="2" charset="-78"/>
              </a:rPr>
              <a:t>شگرد های سیاسی، قدرت و</a:t>
            </a:r>
            <a:r>
              <a:rPr lang="en-US" sz="2400" b="0" dirty="0">
                <a:solidFill>
                  <a:prstClr val="black"/>
                </a:solidFill>
                <a:effectLst/>
                <a:cs typeface="B Titr" pitchFamily="2" charset="-78"/>
              </a:rPr>
              <a:t> </a:t>
            </a:r>
            <a:r>
              <a:rPr lang="fa-IR" sz="2400" b="0" dirty="0">
                <a:solidFill>
                  <a:prstClr val="black"/>
                </a:solidFill>
                <a:effectLst/>
                <a:cs typeface="B Titr" pitchFamily="2" charset="-78"/>
              </a:rPr>
              <a:t>تصمیم گیری</a:t>
            </a:r>
            <a:endParaRPr lang="en-US" sz="2400" dirty="0">
              <a:cs typeface="B Mitra" pitchFamily="2" charset="-78"/>
            </a:endParaRPr>
          </a:p>
        </p:txBody>
      </p:sp>
    </p:spTree>
    <p:extLst>
      <p:ext uri="{BB962C8B-B14F-4D97-AF65-F5344CB8AC3E}">
        <p14:creationId xmlns:p14="http://schemas.microsoft.com/office/powerpoint/2010/main" val="192907119"/>
      </p:ext>
    </p:extLst>
  </p:cSld>
  <p:clrMapOvr>
    <a:masterClrMapping/>
  </p:clrMapOvr>
  <p:transition spd="slow">
    <p:push dir="u"/>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Rectangle 6"/>
          <p:cNvSpPr txBox="1">
            <a:spLocks noChangeArrowheads="1"/>
          </p:cNvSpPr>
          <p:nvPr/>
        </p:nvSpPr>
        <p:spPr bwMode="auto">
          <a:xfrm>
            <a:off x="500034" y="1484784"/>
            <a:ext cx="8248430" cy="49530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algn="just" rtl="1">
              <a:lnSpc>
                <a:spcPct val="90000"/>
              </a:lnSpc>
              <a:spcBef>
                <a:spcPct val="20000"/>
              </a:spcBef>
              <a:buClr>
                <a:schemeClr val="bg1"/>
              </a:buClr>
              <a:buSzPct val="115000"/>
              <a:defRPr/>
            </a:pPr>
            <a:endParaRPr lang="fa-IR" sz="2400" kern="0" dirty="0" smtClean="0">
              <a:latin typeface="+mn-lt"/>
              <a:cs typeface="B Mitra" pitchFamily="2" charset="-78"/>
            </a:endParaRPr>
          </a:p>
          <a:p>
            <a:pPr algn="just" rtl="1">
              <a:lnSpc>
                <a:spcPct val="90000"/>
              </a:lnSpc>
              <a:spcBef>
                <a:spcPct val="20000"/>
              </a:spcBef>
              <a:buClr>
                <a:schemeClr val="bg1"/>
              </a:buClr>
              <a:buSzPct val="115000"/>
              <a:defRPr/>
            </a:pPr>
            <a:r>
              <a:rPr lang="fa-IR" sz="2400" kern="0" dirty="0" smtClean="0">
                <a:latin typeface="+mn-lt"/>
                <a:cs typeface="B Mitra" pitchFamily="2" charset="-78"/>
              </a:rPr>
              <a:t>تصمیم گیری از</a:t>
            </a:r>
            <a:r>
              <a:rPr lang="en-US" sz="2400" kern="0" dirty="0" smtClean="0">
                <a:latin typeface="+mn-lt"/>
                <a:cs typeface="B Mitra" pitchFamily="2" charset="-78"/>
              </a:rPr>
              <a:t> </a:t>
            </a:r>
            <a:r>
              <a:rPr lang="fa-IR" sz="2400" kern="0" dirty="0" smtClean="0">
                <a:latin typeface="+mn-lt"/>
                <a:cs typeface="B Mitra" pitchFamily="2" charset="-78"/>
              </a:rPr>
              <a:t>همه نوع و با هرنوع حجم، سازمان ها را شکل می دهند. این نگاه، نگاه تئوری تصمیم گیری سازمانی است وحتی برخی معتقدند که در برهه ای از زمان، سازمان به عنوان محصول سیر تاریخی تصمیم گیری هایش تفسیر می شود. </a:t>
            </a:r>
          </a:p>
          <a:p>
            <a:pPr algn="just" rtl="1">
              <a:lnSpc>
                <a:spcPct val="90000"/>
              </a:lnSpc>
              <a:spcBef>
                <a:spcPct val="20000"/>
              </a:spcBef>
              <a:buClr>
                <a:schemeClr val="bg1"/>
              </a:buClr>
              <a:buSzPct val="115000"/>
              <a:defRPr/>
            </a:pPr>
            <a:endParaRPr lang="fa-IR" sz="2400" kern="0" dirty="0" smtClean="0">
              <a:latin typeface="+mn-lt"/>
              <a:cs typeface="B Mitra" pitchFamily="2" charset="-78"/>
            </a:endParaRPr>
          </a:p>
          <a:p>
            <a:pPr algn="just" rtl="1">
              <a:lnSpc>
                <a:spcPct val="90000"/>
              </a:lnSpc>
              <a:spcBef>
                <a:spcPct val="20000"/>
              </a:spcBef>
              <a:buClr>
                <a:schemeClr val="bg1"/>
              </a:buClr>
              <a:buSzPct val="115000"/>
              <a:defRPr/>
            </a:pPr>
            <a:endParaRPr lang="fa-IR" sz="2400" kern="0" dirty="0" smtClean="0">
              <a:latin typeface="+mn-lt"/>
              <a:cs typeface="B Mitra" pitchFamily="2" charset="-78"/>
            </a:endParaRPr>
          </a:p>
          <a:p>
            <a:pPr algn="just" rtl="1">
              <a:lnSpc>
                <a:spcPct val="90000"/>
              </a:lnSpc>
              <a:spcBef>
                <a:spcPct val="20000"/>
              </a:spcBef>
              <a:buClr>
                <a:schemeClr val="bg1"/>
              </a:buClr>
              <a:buSzPct val="115000"/>
              <a:defRPr/>
            </a:pPr>
            <a:r>
              <a:rPr lang="fa-IR" sz="2400" kern="0" dirty="0" smtClean="0">
                <a:cs typeface="B Mitra" pitchFamily="2" charset="-78"/>
              </a:rPr>
              <a:t>زمانی که نظریه پردازان سازمان از تصمیم گیری سازمانی سخن می گویند، به انواع فرایندهای تصمیم گیری اشاره دارند که در همه سطوح و نیز کلیه واحدهای سازمان اتخاذ می شوند.</a:t>
            </a:r>
            <a:endParaRPr lang="en-US" sz="2400" kern="0" dirty="0" smtClean="0">
              <a:cs typeface="B Mitra" pitchFamily="2" charset="-78"/>
            </a:endParaRPr>
          </a:p>
          <a:p>
            <a:pPr algn="just" rtl="1">
              <a:lnSpc>
                <a:spcPct val="90000"/>
              </a:lnSpc>
              <a:spcBef>
                <a:spcPct val="20000"/>
              </a:spcBef>
              <a:buClr>
                <a:schemeClr val="bg1"/>
              </a:buClr>
              <a:buSzPct val="115000"/>
              <a:defRPr/>
            </a:pPr>
            <a:endParaRPr lang="en-US" sz="2400" kern="0" dirty="0" smtClean="0">
              <a:cs typeface="B Mitra" pitchFamily="2" charset="-78"/>
            </a:endParaRPr>
          </a:p>
          <a:p>
            <a:pPr algn="just" rtl="1">
              <a:lnSpc>
                <a:spcPct val="90000"/>
              </a:lnSpc>
              <a:spcBef>
                <a:spcPct val="20000"/>
              </a:spcBef>
              <a:buClr>
                <a:schemeClr val="bg1"/>
              </a:buClr>
              <a:buSzPct val="115000"/>
              <a:defRPr/>
            </a:pPr>
            <a:endParaRPr lang="en-US" sz="2400" kern="0" dirty="0">
              <a:latin typeface="+mn-lt"/>
              <a:cs typeface="B Mitra" pitchFamily="2" charset="-78"/>
            </a:endParaRPr>
          </a:p>
          <a:p>
            <a:pPr algn="just" rtl="1">
              <a:lnSpc>
                <a:spcPct val="90000"/>
              </a:lnSpc>
              <a:spcBef>
                <a:spcPct val="20000"/>
              </a:spcBef>
              <a:buClr>
                <a:schemeClr val="bg1"/>
              </a:buClr>
              <a:buSzPct val="115000"/>
              <a:defRPr/>
            </a:pPr>
            <a:r>
              <a:rPr lang="fa-IR" sz="2400" kern="0" dirty="0" smtClean="0">
                <a:cs typeface="B Mitra" pitchFamily="2" charset="-78"/>
              </a:rPr>
              <a:t>سازمان به عنوان کانونی برای فعالیت تصمیم گیری تعریف می شود.</a:t>
            </a:r>
            <a:endParaRPr lang="fa-IR" sz="2400" kern="0" dirty="0" smtClean="0">
              <a:latin typeface="+mn-lt"/>
              <a:cs typeface="B Mitra" pitchFamily="2" charset="-78"/>
            </a:endParaRPr>
          </a:p>
          <a:p>
            <a:pPr marL="342900" indent="-342900" algn="just" rtl="1">
              <a:lnSpc>
                <a:spcPct val="90000"/>
              </a:lnSpc>
              <a:spcBef>
                <a:spcPct val="20000"/>
              </a:spcBef>
              <a:buClr>
                <a:schemeClr val="bg1"/>
              </a:buClr>
              <a:buSzPct val="115000"/>
              <a:buFont typeface="Wingdings" pitchFamily="2" charset="2"/>
              <a:buChar char="§"/>
              <a:defRPr/>
            </a:pPr>
            <a:endParaRPr kumimoji="0" lang="en-US" sz="2800" b="0" i="0" u="none" strike="noStrike" kern="0" cap="none" spc="0" normalizeH="0" baseline="0" noProof="0" dirty="0" smtClean="0">
              <a:ln>
                <a:noFill/>
              </a:ln>
              <a:solidFill>
                <a:schemeClr val="tx1"/>
              </a:solidFill>
              <a:effectLst/>
              <a:uLnTx/>
              <a:uFillTx/>
              <a:latin typeface="+mn-lt"/>
              <a:cs typeface="B Mitra" pitchFamily="2" charset="-78"/>
            </a:endParaRPr>
          </a:p>
          <a:p>
            <a:pPr marL="742950" marR="0" lvl="1" indent="-285750" algn="r" defTabSz="914400" rtl="1" eaLnBrk="1" fontAlgn="base" latinLnBrk="0" hangingPunct="1">
              <a:lnSpc>
                <a:spcPct val="90000"/>
              </a:lnSpc>
              <a:spcBef>
                <a:spcPct val="20000"/>
              </a:spcBef>
              <a:spcAft>
                <a:spcPct val="0"/>
              </a:spcAft>
              <a:buClr>
                <a:schemeClr val="folHlink"/>
              </a:buClr>
              <a:buSzTx/>
              <a:buFont typeface="Wingdings" pitchFamily="2" charset="2"/>
              <a:buNone/>
              <a:tabLst/>
              <a:defRPr/>
            </a:pPr>
            <a:r>
              <a:rPr kumimoji="0" lang="en-US" sz="1400" b="1" i="0" u="none" strike="noStrike" kern="0" cap="none" spc="0" normalizeH="0" baseline="0" noProof="0" dirty="0" smtClean="0">
                <a:ln>
                  <a:noFill/>
                </a:ln>
                <a:solidFill>
                  <a:schemeClr val="tx1"/>
                </a:solidFill>
                <a:effectLst/>
                <a:uLnTx/>
                <a:uFillTx/>
                <a:latin typeface="+mn-lt"/>
                <a:cs typeface="B Mitra" pitchFamily="2" charset="-78"/>
              </a:rPr>
              <a:t> </a:t>
            </a:r>
            <a:endParaRPr kumimoji="0" lang="en-US" sz="1200" b="0" i="0" u="none" strike="noStrike" kern="0" cap="none" spc="0" normalizeH="0" baseline="0" noProof="0" dirty="0" smtClean="0">
              <a:ln>
                <a:noFill/>
              </a:ln>
              <a:solidFill>
                <a:schemeClr val="tx1"/>
              </a:solidFill>
              <a:effectLst/>
              <a:uLnTx/>
              <a:uFillTx/>
              <a:latin typeface="+mn-lt"/>
              <a:cs typeface="B Mitra" pitchFamily="2" charset="-78"/>
            </a:endParaRPr>
          </a:p>
        </p:txBody>
      </p:sp>
      <p:sp>
        <p:nvSpPr>
          <p:cNvPr id="2" name="Rectangle 1"/>
          <p:cNvSpPr/>
          <p:nvPr/>
        </p:nvSpPr>
        <p:spPr>
          <a:xfrm>
            <a:off x="2569448" y="332656"/>
            <a:ext cx="3956532" cy="707886"/>
          </a:xfrm>
          <a:prstGeom prst="rect">
            <a:avLst/>
          </a:prstGeom>
          <a:noFill/>
        </p:spPr>
        <p:txBody>
          <a:bodyPr wrap="none" lIns="91440" tIns="45720" rIns="91440" bIns="45720">
            <a:spAutoFit/>
          </a:bodyPr>
          <a:lstStyle/>
          <a:p>
            <a:pPr algn="ctr"/>
            <a:r>
              <a:rPr lang="fa-IR" sz="40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cs typeface="B Mitra" pitchFamily="2" charset="-78"/>
              </a:rPr>
              <a:t>تصمیم گیری سازمانی</a:t>
            </a:r>
            <a:endParaRPr lang="fa-IR" sz="40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Tree>
    <p:extLst>
      <p:ext uri="{BB962C8B-B14F-4D97-AF65-F5344CB8AC3E}">
        <p14:creationId xmlns:p14="http://schemas.microsoft.com/office/powerpoint/2010/main" val="3037316846"/>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59632" y="404664"/>
            <a:ext cx="6512511" cy="1143000"/>
          </a:xfrm>
        </p:spPr>
        <p:txBody>
          <a:bodyPr/>
          <a:lstStyle/>
          <a:p>
            <a:pPr marL="0" indent="0" algn="ctr">
              <a:buNone/>
            </a:pPr>
            <a:r>
              <a:rPr lang="fa-IR" sz="2800" dirty="0" smtClean="0">
                <a:cs typeface="B Nazanin" pitchFamily="2" charset="-78"/>
              </a:rPr>
              <a:t>تصمیم گیری در سازمان سلسله مراتبی</a:t>
            </a:r>
            <a:endParaRPr lang="fa-IR" sz="2800" dirty="0">
              <a:cs typeface="B Nazanin" pitchFamily="2" charset="-78"/>
            </a:endParaRPr>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2989313819"/>
              </p:ext>
            </p:extLst>
          </p:nvPr>
        </p:nvGraphicFramePr>
        <p:xfrm>
          <a:off x="1331913" y="1196753"/>
          <a:ext cx="6408439" cy="45365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TextBox 7"/>
          <p:cNvSpPr txBox="1"/>
          <p:nvPr/>
        </p:nvSpPr>
        <p:spPr>
          <a:xfrm>
            <a:off x="1547664" y="1780390"/>
            <a:ext cx="1728192" cy="369332"/>
          </a:xfrm>
          <a:prstGeom prst="rect">
            <a:avLst/>
          </a:prstGeom>
          <a:noFill/>
        </p:spPr>
        <p:txBody>
          <a:bodyPr wrap="square" rtlCol="1">
            <a:spAutoFit/>
          </a:bodyPr>
          <a:lstStyle/>
          <a:p>
            <a:r>
              <a:rPr lang="fa-IR" b="1" dirty="0" smtClean="0">
                <a:cs typeface="B Koodak" pitchFamily="2" charset="-78"/>
              </a:rPr>
              <a:t>تصمیم های نهادی</a:t>
            </a:r>
            <a:endParaRPr lang="fa-IR" b="1" dirty="0">
              <a:cs typeface="B Koodak" pitchFamily="2" charset="-78"/>
            </a:endParaRPr>
          </a:p>
        </p:txBody>
      </p:sp>
      <p:sp>
        <p:nvSpPr>
          <p:cNvPr id="9" name="TextBox 8"/>
          <p:cNvSpPr txBox="1"/>
          <p:nvPr/>
        </p:nvSpPr>
        <p:spPr>
          <a:xfrm>
            <a:off x="899592" y="3037149"/>
            <a:ext cx="1728192" cy="369332"/>
          </a:xfrm>
          <a:prstGeom prst="rect">
            <a:avLst/>
          </a:prstGeom>
          <a:noFill/>
        </p:spPr>
        <p:txBody>
          <a:bodyPr wrap="square" rtlCol="1">
            <a:spAutoFit/>
          </a:bodyPr>
          <a:lstStyle/>
          <a:p>
            <a:r>
              <a:rPr lang="fa-IR" b="1" dirty="0" smtClean="0">
                <a:cs typeface="B Koodak" pitchFamily="2" charset="-78"/>
              </a:rPr>
              <a:t>تصمیم های سازمانی</a:t>
            </a:r>
            <a:endParaRPr lang="fa-IR" b="1" dirty="0">
              <a:cs typeface="B Koodak" pitchFamily="2" charset="-78"/>
            </a:endParaRPr>
          </a:p>
        </p:txBody>
      </p:sp>
      <p:sp>
        <p:nvSpPr>
          <p:cNvPr id="10" name="TextBox 9"/>
          <p:cNvSpPr txBox="1"/>
          <p:nvPr/>
        </p:nvSpPr>
        <p:spPr>
          <a:xfrm>
            <a:off x="251520" y="4437112"/>
            <a:ext cx="1728192" cy="369332"/>
          </a:xfrm>
          <a:prstGeom prst="rect">
            <a:avLst/>
          </a:prstGeom>
          <a:noFill/>
        </p:spPr>
        <p:txBody>
          <a:bodyPr wrap="square" rtlCol="1">
            <a:spAutoFit/>
          </a:bodyPr>
          <a:lstStyle/>
          <a:p>
            <a:r>
              <a:rPr lang="fa-IR" b="1" dirty="0" smtClean="0">
                <a:cs typeface="B Koodak" pitchFamily="2" charset="-78"/>
              </a:rPr>
              <a:t>تصمیم های عملیاتی</a:t>
            </a:r>
            <a:endParaRPr lang="fa-IR" b="1" dirty="0">
              <a:cs typeface="B Koodak" pitchFamily="2" charset="-78"/>
            </a:endParaRPr>
          </a:p>
        </p:txBody>
      </p:sp>
      <p:sp>
        <p:nvSpPr>
          <p:cNvPr id="11" name="TextBox 10"/>
          <p:cNvSpPr txBox="1"/>
          <p:nvPr/>
        </p:nvSpPr>
        <p:spPr>
          <a:xfrm>
            <a:off x="5724128" y="1738951"/>
            <a:ext cx="2808312" cy="369332"/>
          </a:xfrm>
          <a:prstGeom prst="rect">
            <a:avLst/>
          </a:prstGeom>
          <a:noFill/>
        </p:spPr>
        <p:txBody>
          <a:bodyPr wrap="square" rtlCol="1">
            <a:spAutoFit/>
          </a:bodyPr>
          <a:lstStyle/>
          <a:p>
            <a:r>
              <a:rPr lang="fa-IR" b="1" dirty="0" smtClean="0">
                <a:cs typeface="B Koodak" pitchFamily="2" charset="-78"/>
              </a:rPr>
              <a:t>استراتژی روابط سازمان-محیط</a:t>
            </a:r>
            <a:endParaRPr lang="fa-IR" b="1" dirty="0">
              <a:cs typeface="B Koodak" pitchFamily="2" charset="-78"/>
            </a:endParaRPr>
          </a:p>
        </p:txBody>
      </p:sp>
      <p:sp>
        <p:nvSpPr>
          <p:cNvPr id="12" name="TextBox 11"/>
          <p:cNvSpPr txBox="1"/>
          <p:nvPr/>
        </p:nvSpPr>
        <p:spPr>
          <a:xfrm>
            <a:off x="6588224" y="3037149"/>
            <a:ext cx="1728192" cy="369332"/>
          </a:xfrm>
          <a:prstGeom prst="rect">
            <a:avLst/>
          </a:prstGeom>
          <a:noFill/>
        </p:spPr>
        <p:txBody>
          <a:bodyPr wrap="square" rtlCol="1">
            <a:spAutoFit/>
          </a:bodyPr>
          <a:lstStyle/>
          <a:p>
            <a:r>
              <a:rPr lang="fa-IR" b="1" dirty="0" smtClean="0">
                <a:cs typeface="B Koodak" pitchFamily="2" charset="-78"/>
              </a:rPr>
              <a:t>تفکیک یکپارچگی</a:t>
            </a:r>
            <a:endParaRPr lang="fa-IR" b="1" dirty="0">
              <a:cs typeface="B Koodak" pitchFamily="2" charset="-78"/>
            </a:endParaRPr>
          </a:p>
        </p:txBody>
      </p:sp>
      <p:sp>
        <p:nvSpPr>
          <p:cNvPr id="13" name="TextBox 12"/>
          <p:cNvSpPr txBox="1"/>
          <p:nvPr/>
        </p:nvSpPr>
        <p:spPr>
          <a:xfrm>
            <a:off x="7236296" y="4450538"/>
            <a:ext cx="1728192" cy="369332"/>
          </a:xfrm>
          <a:prstGeom prst="rect">
            <a:avLst/>
          </a:prstGeom>
          <a:noFill/>
        </p:spPr>
        <p:txBody>
          <a:bodyPr wrap="square" rtlCol="1">
            <a:spAutoFit/>
          </a:bodyPr>
          <a:lstStyle/>
          <a:p>
            <a:r>
              <a:rPr lang="fa-IR" b="1" dirty="0" smtClean="0">
                <a:cs typeface="B Koodak" pitchFamily="2" charset="-78"/>
              </a:rPr>
              <a:t>فعالیت های روزانه</a:t>
            </a:r>
            <a:endParaRPr lang="fa-IR" b="1" dirty="0">
              <a:cs typeface="B Koodak" pitchFamily="2" charset="-78"/>
            </a:endParaRPr>
          </a:p>
        </p:txBody>
      </p:sp>
    </p:spTree>
    <p:extLst>
      <p:ext uri="{BB962C8B-B14F-4D97-AF65-F5344CB8AC3E}">
        <p14:creationId xmlns:p14="http://schemas.microsoft.com/office/powerpoint/2010/main" val="3095262199"/>
      </p:ext>
    </p:extLst>
  </p:cSld>
  <p:clrMapOvr>
    <a:masterClrMapping/>
  </p:clrMapOvr>
  <p:transition spd="slow">
    <p:pull dir="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395536" y="476672"/>
            <a:ext cx="8153400" cy="457200"/>
          </a:xfrm>
        </p:spPr>
        <p:txBody>
          <a:bodyPr>
            <a:noAutofit/>
          </a:bodyPr>
          <a:lstStyle/>
          <a:p>
            <a:pPr marL="0" indent="0" algn="ctr" eaLnBrk="0" hangingPunct="0">
              <a:buNone/>
            </a:pPr>
            <a:r>
              <a:rPr lang="fa-IR" sz="400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cs typeface="B Mitra" pitchFamily="2" charset="-78"/>
              </a:rPr>
              <a:t>تصمیم گیری سازمانی</a:t>
            </a:r>
            <a:r>
              <a:rPr lang="fa-IR" sz="400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
            </a:r>
            <a:br>
              <a:rPr lang="fa-IR" sz="400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br>
            <a:endParaRPr lang="fa-IR" sz="4000" dirty="0" smtClean="0">
              <a:cs typeface="B Mitra" pitchFamily="2" charset="-78"/>
            </a:endParaRPr>
          </a:p>
        </p:txBody>
      </p:sp>
      <p:sp>
        <p:nvSpPr>
          <p:cNvPr id="37" name="Rectangle 6"/>
          <p:cNvSpPr txBox="1">
            <a:spLocks noChangeArrowheads="1"/>
          </p:cNvSpPr>
          <p:nvPr/>
        </p:nvSpPr>
        <p:spPr bwMode="auto">
          <a:xfrm>
            <a:off x="500034" y="1484784"/>
            <a:ext cx="8248430" cy="49530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algn="just" rtl="1">
              <a:lnSpc>
                <a:spcPct val="90000"/>
              </a:lnSpc>
              <a:spcBef>
                <a:spcPct val="20000"/>
              </a:spcBef>
              <a:buClr>
                <a:schemeClr val="bg1"/>
              </a:buClr>
              <a:buSzPct val="115000"/>
              <a:defRPr/>
            </a:pPr>
            <a:r>
              <a:rPr lang="fa-IR" sz="2400" kern="0" dirty="0" smtClean="0">
                <a:latin typeface="+mn-lt"/>
                <a:cs typeface="B Mitra" pitchFamily="2" charset="-78"/>
              </a:rPr>
              <a:t>ریشه های تئوری تصمیم گیری سازمانی را می توان به </a:t>
            </a:r>
            <a:r>
              <a:rPr lang="fa-IR" sz="2400" u="sng" kern="0" dirty="0" smtClean="0">
                <a:latin typeface="+mn-lt"/>
                <a:cs typeface="B Mitra" pitchFamily="2" charset="-78"/>
              </a:rPr>
              <a:t>کتاب «سازمان ها» نوشته مارچ وسایمون </a:t>
            </a:r>
            <a:r>
              <a:rPr lang="fa-IR" sz="2400" kern="0" dirty="0" smtClean="0">
                <a:latin typeface="+mn-lt"/>
                <a:cs typeface="B Mitra" pitchFamily="2" charset="-78"/>
              </a:rPr>
              <a:t>و </a:t>
            </a:r>
            <a:r>
              <a:rPr lang="fa-IR" sz="2400" u="sng" kern="0" dirty="0" smtClean="0">
                <a:latin typeface="+mn-lt"/>
                <a:cs typeface="B Mitra" pitchFamily="2" charset="-78"/>
              </a:rPr>
              <a:t>تئوری رفتاری شرکت ریچاردسیرت و</a:t>
            </a:r>
            <a:r>
              <a:rPr lang="en-US" sz="2400" u="sng" kern="0" dirty="0" smtClean="0">
                <a:latin typeface="+mn-lt"/>
                <a:cs typeface="B Mitra" pitchFamily="2" charset="-78"/>
              </a:rPr>
              <a:t> </a:t>
            </a:r>
            <a:r>
              <a:rPr lang="fa-IR" sz="2400" u="sng" kern="0" dirty="0" smtClean="0">
                <a:latin typeface="+mn-lt"/>
                <a:cs typeface="B Mitra" pitchFamily="2" charset="-78"/>
              </a:rPr>
              <a:t>مارچ</a:t>
            </a:r>
            <a:r>
              <a:rPr lang="fa-IR" sz="2400" kern="0" dirty="0" smtClean="0">
                <a:latin typeface="+mn-lt"/>
                <a:cs typeface="B Mitra" pitchFamily="2" charset="-78"/>
              </a:rPr>
              <a:t> نسبت داد. این کتابها در واقع نوعی بحث بین نظریه پردازان سازمان و</a:t>
            </a:r>
            <a:r>
              <a:rPr lang="en-US" sz="2400" kern="0" dirty="0" smtClean="0">
                <a:latin typeface="+mn-lt"/>
                <a:cs typeface="B Mitra" pitchFamily="2" charset="-78"/>
              </a:rPr>
              <a:t> </a:t>
            </a:r>
            <a:r>
              <a:rPr lang="fa-IR" sz="2400" kern="0" dirty="0" smtClean="0">
                <a:latin typeface="+mn-lt"/>
                <a:cs typeface="B Mitra" pitchFamily="2" charset="-78"/>
              </a:rPr>
              <a:t>اقتصاددانان در مورد </a:t>
            </a:r>
            <a:r>
              <a:rPr lang="fa-IR" sz="2400" b="1" kern="0" dirty="0" smtClean="0">
                <a:latin typeface="+mn-lt"/>
                <a:cs typeface="B Mitra" pitchFamily="2" charset="-78"/>
              </a:rPr>
              <a:t>جنبه های اجتماعی تصمیم گیری</a:t>
            </a:r>
            <a:r>
              <a:rPr lang="fa-IR" sz="2400" b="1" i="1" kern="0" dirty="0" smtClean="0">
                <a:latin typeface="+mn-lt"/>
                <a:cs typeface="B Mitra" pitchFamily="2" charset="-78"/>
              </a:rPr>
              <a:t> </a:t>
            </a:r>
            <a:r>
              <a:rPr lang="fa-IR" sz="2400" kern="0" dirty="0" smtClean="0">
                <a:latin typeface="+mn-lt"/>
                <a:cs typeface="B Mitra" pitchFamily="2" charset="-78"/>
              </a:rPr>
              <a:t>را</a:t>
            </a:r>
            <a:r>
              <a:rPr lang="en-US" sz="2400" kern="0" dirty="0" smtClean="0">
                <a:latin typeface="+mn-lt"/>
                <a:cs typeface="B Mitra" pitchFamily="2" charset="-78"/>
              </a:rPr>
              <a:t> </a:t>
            </a:r>
            <a:r>
              <a:rPr lang="fa-IR" sz="2400" kern="0" dirty="0" smtClean="0">
                <a:latin typeface="+mn-lt"/>
                <a:cs typeface="B Mitra" pitchFamily="2" charset="-78"/>
              </a:rPr>
              <a:t>دربرداشته اند. </a:t>
            </a:r>
          </a:p>
          <a:p>
            <a:pPr algn="just" rtl="1">
              <a:lnSpc>
                <a:spcPct val="90000"/>
              </a:lnSpc>
              <a:spcBef>
                <a:spcPct val="20000"/>
              </a:spcBef>
              <a:buClr>
                <a:schemeClr val="bg1"/>
              </a:buClr>
              <a:buSzPct val="115000"/>
              <a:defRPr/>
            </a:pPr>
            <a:endParaRPr lang="fa-IR" sz="2400" kern="0" dirty="0" smtClean="0">
              <a:latin typeface="+mn-lt"/>
              <a:cs typeface="B Mitra" pitchFamily="2" charset="-78"/>
            </a:endParaRPr>
          </a:p>
          <a:p>
            <a:pPr algn="just" rtl="1">
              <a:lnSpc>
                <a:spcPct val="90000"/>
              </a:lnSpc>
              <a:spcBef>
                <a:spcPct val="20000"/>
              </a:spcBef>
              <a:buClr>
                <a:schemeClr val="bg1"/>
              </a:buClr>
              <a:buSzPct val="115000"/>
              <a:defRPr/>
            </a:pPr>
            <a:r>
              <a:rPr lang="fa-IR" sz="2400" kern="0" dirty="0" smtClean="0">
                <a:latin typeface="+mn-lt"/>
                <a:cs typeface="B Mitra" pitchFamily="2" charset="-78"/>
              </a:rPr>
              <a:t>اقتصاددانان بطورسنتی، مدلهای شرکت را</a:t>
            </a:r>
            <a:r>
              <a:rPr lang="en-US" sz="2400" kern="0" dirty="0" smtClean="0">
                <a:latin typeface="+mn-lt"/>
                <a:cs typeface="B Mitra" pitchFamily="2" charset="-78"/>
              </a:rPr>
              <a:t> </a:t>
            </a:r>
            <a:r>
              <a:rPr lang="fa-IR" sz="2400" kern="0" dirty="0" smtClean="0">
                <a:latin typeface="+mn-lt"/>
                <a:cs typeface="B Mitra" pitchFamily="2" charset="-78"/>
              </a:rPr>
              <a:t>براساس پیش فرض عقلانیت در فرآیند تصمیم گیری سازمانی تدوین می کنند. درحالیکه سایمون ومارچ وسیرت این پیش فرض را</a:t>
            </a:r>
            <a:r>
              <a:rPr lang="en-US" sz="2400" kern="0" dirty="0" smtClean="0">
                <a:latin typeface="+mn-lt"/>
                <a:cs typeface="B Mitra" pitchFamily="2" charset="-78"/>
              </a:rPr>
              <a:t> </a:t>
            </a:r>
            <a:r>
              <a:rPr lang="fa-IR" sz="2400" kern="0" dirty="0" smtClean="0">
                <a:latin typeface="+mn-lt"/>
                <a:cs typeface="B Mitra" pitchFamily="2" charset="-78"/>
              </a:rPr>
              <a:t>زیرسؤال می برند</a:t>
            </a:r>
            <a:r>
              <a:rPr lang="en-US" sz="2400" kern="0" dirty="0" smtClean="0">
                <a:latin typeface="+mn-lt"/>
                <a:cs typeface="B Mitra" pitchFamily="2" charset="-78"/>
              </a:rPr>
              <a:t> </a:t>
            </a:r>
            <a:r>
              <a:rPr lang="fa-IR" sz="2400" kern="0" dirty="0" smtClean="0">
                <a:latin typeface="+mn-lt"/>
                <a:cs typeface="B Mitra" pitchFamily="2" charset="-78"/>
              </a:rPr>
              <a:t>و نشان می دهند</a:t>
            </a:r>
            <a:r>
              <a:rPr lang="en-US" sz="2400" kern="0" dirty="0" smtClean="0">
                <a:latin typeface="+mn-lt"/>
                <a:cs typeface="B Mitra" pitchFamily="2" charset="-78"/>
              </a:rPr>
              <a:t> </a:t>
            </a:r>
            <a:r>
              <a:rPr lang="fa-IR" sz="2400" kern="0" dirty="0" smtClean="0">
                <a:latin typeface="+mn-lt"/>
                <a:cs typeface="B Mitra" pitchFamily="2" charset="-78"/>
              </a:rPr>
              <a:t>که تصمیم گیری سازمانی فقط درشرایط بسیارمحدودی عقلایی نامیده می شود که این تقابل باعث بوجودآمدن حوزه ای دراقتصاد</a:t>
            </a:r>
            <a:r>
              <a:rPr lang="en-US" sz="2400" kern="0" dirty="0" smtClean="0">
                <a:latin typeface="+mn-lt"/>
                <a:cs typeface="B Mitra" pitchFamily="2" charset="-78"/>
              </a:rPr>
              <a:t> </a:t>
            </a:r>
            <a:r>
              <a:rPr lang="fa-IR" sz="2400" kern="0" dirty="0" smtClean="0">
                <a:latin typeface="+mn-lt"/>
                <a:cs typeface="B Mitra" pitchFamily="2" charset="-78"/>
              </a:rPr>
              <a:t>به نام </a:t>
            </a:r>
            <a:r>
              <a:rPr lang="fa-IR" sz="2400" u="sng" kern="0" dirty="0" smtClean="0">
                <a:latin typeface="+mn-lt"/>
                <a:cs typeface="B Mitra" pitchFamily="2" charset="-78"/>
              </a:rPr>
              <a:t>اقتصاد رفتاری</a:t>
            </a:r>
            <a:r>
              <a:rPr lang="fa-IR" sz="2400" kern="0" dirty="0" smtClean="0">
                <a:latin typeface="+mn-lt"/>
                <a:cs typeface="B Mitra" pitchFamily="2" charset="-78"/>
              </a:rPr>
              <a:t> شد. </a:t>
            </a:r>
          </a:p>
          <a:p>
            <a:pPr algn="just" rtl="1">
              <a:lnSpc>
                <a:spcPct val="90000"/>
              </a:lnSpc>
              <a:spcBef>
                <a:spcPct val="20000"/>
              </a:spcBef>
              <a:buClr>
                <a:schemeClr val="bg1"/>
              </a:buClr>
              <a:buSzPct val="115000"/>
              <a:defRPr/>
            </a:pPr>
            <a:r>
              <a:rPr lang="fa-IR" sz="2400" kern="0" dirty="0" smtClean="0">
                <a:latin typeface="+mn-lt"/>
                <a:cs typeface="B Mitra" pitchFamily="2" charset="-78"/>
              </a:rPr>
              <a:t>در درون سازمان، موضوع تئوری تصمیم گیری تأثیر شدیدی برشکل گیری مفهوم استراتژی(راهبرد) گذاشت.</a:t>
            </a:r>
          </a:p>
          <a:p>
            <a:pPr marL="342900" indent="-342900" algn="just" rtl="1">
              <a:lnSpc>
                <a:spcPct val="90000"/>
              </a:lnSpc>
              <a:spcBef>
                <a:spcPct val="20000"/>
              </a:spcBef>
              <a:buClr>
                <a:schemeClr val="bg1"/>
              </a:buClr>
              <a:buSzPct val="115000"/>
              <a:buFont typeface="Wingdings" pitchFamily="2" charset="2"/>
              <a:buChar char="§"/>
              <a:defRPr/>
            </a:pPr>
            <a:endParaRPr lang="fa-IR" sz="2400" kern="0" dirty="0" smtClean="0">
              <a:latin typeface="+mn-lt"/>
              <a:cs typeface="B Mitra" pitchFamily="2" charset="-78"/>
            </a:endParaRPr>
          </a:p>
          <a:p>
            <a:pPr marL="342900" indent="-342900" algn="just" rtl="1">
              <a:lnSpc>
                <a:spcPct val="90000"/>
              </a:lnSpc>
              <a:spcBef>
                <a:spcPct val="20000"/>
              </a:spcBef>
              <a:buClr>
                <a:schemeClr val="bg1"/>
              </a:buClr>
              <a:buSzPct val="115000"/>
              <a:buFont typeface="Wingdings" pitchFamily="2" charset="2"/>
              <a:buChar char="§"/>
              <a:defRPr/>
            </a:pPr>
            <a:endParaRPr kumimoji="0" lang="en-US" sz="2800" b="0" i="0" u="none" strike="noStrike" kern="0" cap="none" spc="0" normalizeH="0" baseline="0" noProof="0" dirty="0" smtClean="0">
              <a:ln>
                <a:noFill/>
              </a:ln>
              <a:solidFill>
                <a:schemeClr val="tx1"/>
              </a:solidFill>
              <a:effectLst/>
              <a:uLnTx/>
              <a:uFillTx/>
              <a:latin typeface="+mn-lt"/>
              <a:cs typeface="B Mitra" pitchFamily="2" charset="-78"/>
            </a:endParaRPr>
          </a:p>
          <a:p>
            <a:pPr marL="742950" marR="0" lvl="1" indent="-285750" algn="r" defTabSz="914400" rtl="1" eaLnBrk="1" fontAlgn="base" latinLnBrk="0" hangingPunct="1">
              <a:lnSpc>
                <a:spcPct val="90000"/>
              </a:lnSpc>
              <a:spcBef>
                <a:spcPct val="20000"/>
              </a:spcBef>
              <a:spcAft>
                <a:spcPct val="0"/>
              </a:spcAft>
              <a:buClr>
                <a:schemeClr val="folHlink"/>
              </a:buClr>
              <a:buSzTx/>
              <a:buFont typeface="Wingdings" pitchFamily="2" charset="2"/>
              <a:buNone/>
              <a:tabLst/>
              <a:defRPr/>
            </a:pPr>
            <a:r>
              <a:rPr kumimoji="0" lang="en-US" sz="1400" b="1" i="0" u="none" strike="noStrike" kern="0" cap="none" spc="0" normalizeH="0" baseline="0" noProof="0" dirty="0" smtClean="0">
                <a:ln>
                  <a:noFill/>
                </a:ln>
                <a:solidFill>
                  <a:schemeClr val="tx1"/>
                </a:solidFill>
                <a:effectLst/>
                <a:uLnTx/>
                <a:uFillTx/>
                <a:latin typeface="+mn-lt"/>
                <a:cs typeface="B Mitra" pitchFamily="2" charset="-78"/>
              </a:rPr>
              <a:t> </a:t>
            </a:r>
            <a:endParaRPr kumimoji="0" lang="en-US" sz="1200" b="0" i="0" u="none" strike="noStrike" kern="0" cap="none" spc="0" normalizeH="0" baseline="0" noProof="0" dirty="0" smtClean="0">
              <a:ln>
                <a:noFill/>
              </a:ln>
              <a:solidFill>
                <a:schemeClr val="tx1"/>
              </a:solidFill>
              <a:effectLst/>
              <a:uLnTx/>
              <a:uFillTx/>
              <a:latin typeface="+mn-lt"/>
              <a:cs typeface="B Mitra" pitchFamily="2" charset="-78"/>
            </a:endParaRPr>
          </a:p>
        </p:txBody>
      </p:sp>
    </p:spTree>
    <p:extLst>
      <p:ext uri="{BB962C8B-B14F-4D97-AF65-F5344CB8AC3E}">
        <p14:creationId xmlns:p14="http://schemas.microsoft.com/office/powerpoint/2010/main" val="4647552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Isosceles Triangle 3"/>
          <p:cNvSpPr/>
          <p:nvPr/>
        </p:nvSpPr>
        <p:spPr>
          <a:xfrm>
            <a:off x="2627784" y="2456892"/>
            <a:ext cx="4248472" cy="3240360"/>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t>مدیران عالی</a:t>
            </a:r>
          </a:p>
          <a:p>
            <a:pPr algn="ctr"/>
            <a:endParaRPr lang="fa-IR" dirty="0"/>
          </a:p>
          <a:p>
            <a:pPr algn="ctr"/>
            <a:endParaRPr lang="fa-IR" dirty="0" smtClean="0"/>
          </a:p>
          <a:p>
            <a:pPr algn="ctr"/>
            <a:r>
              <a:rPr lang="fa-IR" dirty="0" smtClean="0"/>
              <a:t>مدیران میانی</a:t>
            </a:r>
          </a:p>
          <a:p>
            <a:pPr algn="ctr"/>
            <a:endParaRPr lang="fa-IR" dirty="0"/>
          </a:p>
          <a:p>
            <a:pPr algn="ctr"/>
            <a:endParaRPr lang="fa-IR" dirty="0" smtClean="0"/>
          </a:p>
          <a:p>
            <a:pPr algn="ctr"/>
            <a:r>
              <a:rPr lang="fa-IR" dirty="0" smtClean="0"/>
              <a:t>سرپرستان و کارکنان</a:t>
            </a:r>
          </a:p>
          <a:p>
            <a:pPr algn="ctr"/>
            <a:endParaRPr lang="fa-IR" dirty="0"/>
          </a:p>
          <a:p>
            <a:pPr algn="ctr"/>
            <a:endParaRPr lang="fa-IR" dirty="0" smtClean="0"/>
          </a:p>
          <a:p>
            <a:pPr algn="ctr"/>
            <a:endParaRPr lang="fa-IR" dirty="0"/>
          </a:p>
          <a:p>
            <a:pPr algn="ctr"/>
            <a:endParaRPr lang="fa-IR" dirty="0" smtClean="0"/>
          </a:p>
          <a:p>
            <a:pPr algn="ctr"/>
            <a:endParaRPr lang="en-US" dirty="0"/>
          </a:p>
        </p:txBody>
      </p:sp>
      <p:cxnSp>
        <p:nvCxnSpPr>
          <p:cNvPr id="8" name="Straight Arrow Connector 7"/>
          <p:cNvCxnSpPr/>
          <p:nvPr/>
        </p:nvCxnSpPr>
        <p:spPr>
          <a:xfrm>
            <a:off x="4750416" y="3537012"/>
            <a:ext cx="0" cy="54006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3" name="Text Placeholder 2"/>
          <p:cNvSpPr>
            <a:spLocks noGrp="1"/>
          </p:cNvSpPr>
          <p:nvPr>
            <p:ph type="body" idx="1"/>
          </p:nvPr>
        </p:nvSpPr>
        <p:spPr>
          <a:xfrm>
            <a:off x="1143000" y="732260"/>
            <a:ext cx="7101408" cy="2048668"/>
          </a:xfrm>
        </p:spPr>
        <p:txBody>
          <a:bodyPr/>
          <a:lstStyle/>
          <a:p>
            <a:pPr marL="45720" indent="0">
              <a:buNone/>
            </a:pPr>
            <a:r>
              <a:rPr lang="fa-IR" b="1" dirty="0" smtClean="0"/>
              <a:t>رجوع  به فصل 4</a:t>
            </a:r>
          </a:p>
          <a:p>
            <a:pPr marL="45720" indent="0">
              <a:buNone/>
            </a:pPr>
            <a:endParaRPr lang="fa-IR" dirty="0"/>
          </a:p>
          <a:p>
            <a:pPr marL="45720" indent="0">
              <a:buNone/>
            </a:pPr>
            <a:r>
              <a:rPr lang="fa-IR" dirty="0" smtClean="0">
                <a:cs typeface="B Mitra" pitchFamily="2" charset="-78"/>
              </a:rPr>
              <a:t>در مدل </a:t>
            </a:r>
            <a:r>
              <a:rPr lang="fa-IR" dirty="0" err="1" smtClean="0">
                <a:cs typeface="B Mitra" pitchFamily="2" charset="-78"/>
              </a:rPr>
              <a:t>عقلایی</a:t>
            </a:r>
            <a:r>
              <a:rPr lang="fa-IR" dirty="0" smtClean="0">
                <a:cs typeface="B Mitra" pitchFamily="2" charset="-78"/>
              </a:rPr>
              <a:t> راهبرد ، جدایی بین فعالیت های تنظیم و تدوین راهبرد و اجرا را تشویق می </a:t>
            </a:r>
            <a:r>
              <a:rPr lang="fa-IR" dirty="0" err="1" smtClean="0">
                <a:cs typeface="B Mitra" pitchFamily="2" charset="-78"/>
              </a:rPr>
              <a:t>کند.برخی</a:t>
            </a:r>
            <a:r>
              <a:rPr lang="fa-IR" dirty="0" smtClean="0">
                <a:cs typeface="B Mitra" pitchFamily="2" charset="-78"/>
              </a:rPr>
              <a:t> از افراد راهبرد را تدوین می کنند، در حالی که برخی دیگر اجرای راهبرد را بر عهده دارند.</a:t>
            </a:r>
          </a:p>
          <a:p>
            <a:endParaRPr lang="en-US" dirty="0">
              <a:cs typeface="B Mitra" pitchFamily="2" charset="-78"/>
            </a:endParaRPr>
          </a:p>
        </p:txBody>
      </p:sp>
      <p:cxnSp>
        <p:nvCxnSpPr>
          <p:cNvPr id="9" name="Straight Arrow Connector 8"/>
          <p:cNvCxnSpPr/>
          <p:nvPr/>
        </p:nvCxnSpPr>
        <p:spPr>
          <a:xfrm>
            <a:off x="4750416" y="4365104"/>
            <a:ext cx="0" cy="54006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56317982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237518690"/>
              </p:ext>
            </p:extLst>
          </p:nvPr>
        </p:nvGraphicFramePr>
        <p:xfrm>
          <a:off x="1475656" y="1844824"/>
          <a:ext cx="6720408" cy="2536056"/>
        </p:xfrm>
        <a:graphic>
          <a:graphicData uri="http://schemas.openxmlformats.org/drawingml/2006/table">
            <a:tbl>
              <a:tblPr firstRow="1" bandRow="1">
                <a:tableStyleId>{5C22544A-7EE6-4342-B048-85BDC9FD1C3A}</a:tableStyleId>
              </a:tblPr>
              <a:tblGrid>
                <a:gridCol w="3360204"/>
                <a:gridCol w="3360204"/>
              </a:tblGrid>
              <a:tr h="1268028">
                <a:tc>
                  <a:txBody>
                    <a:bodyPr/>
                    <a:lstStyle/>
                    <a:p>
                      <a:pPr algn="ctr"/>
                      <a:r>
                        <a:rPr lang="fa-IR" dirty="0" smtClean="0"/>
                        <a:t>مدل </a:t>
                      </a:r>
                      <a:r>
                        <a:rPr lang="fa-IR" dirty="0" err="1" smtClean="0"/>
                        <a:t>عقلایی</a:t>
                      </a:r>
                      <a:endParaRPr lang="en-US" dirty="0"/>
                    </a:p>
                  </a:txBody>
                  <a:tcPr anchor="ctr"/>
                </a:tc>
                <a:tc>
                  <a:txBody>
                    <a:bodyPr/>
                    <a:lstStyle/>
                    <a:p>
                      <a:pPr algn="ctr"/>
                      <a:r>
                        <a:rPr lang="fa-IR" dirty="0" smtClean="0"/>
                        <a:t>مجریان راهبرد را تدوین کنند</a:t>
                      </a:r>
                      <a:endParaRPr lang="en-US" dirty="0"/>
                    </a:p>
                  </a:txBody>
                  <a:tcPr anchor="ctr"/>
                </a:tc>
              </a:tr>
              <a:tr h="1268028">
                <a:tc>
                  <a:txBody>
                    <a:bodyPr/>
                    <a:lstStyle/>
                    <a:p>
                      <a:pPr algn="ctr"/>
                      <a:r>
                        <a:rPr lang="fa-IR" dirty="0" smtClean="0"/>
                        <a:t>تدوین </a:t>
                      </a:r>
                      <a:r>
                        <a:rPr lang="fa-IR" dirty="0" err="1" smtClean="0"/>
                        <a:t>کنندگان</a:t>
                      </a:r>
                      <a:r>
                        <a:rPr lang="fa-IR" dirty="0" smtClean="0"/>
                        <a:t> راهبرد را اجرا کنند</a:t>
                      </a:r>
                      <a:endParaRPr lang="en-US" dirty="0"/>
                    </a:p>
                  </a:txBody>
                  <a:tcPr anchor="ctr"/>
                </a:tc>
                <a:tc>
                  <a:txBody>
                    <a:bodyPr/>
                    <a:lstStyle/>
                    <a:p>
                      <a:pPr algn="ctr"/>
                      <a:r>
                        <a:rPr lang="fa-IR" dirty="0" smtClean="0"/>
                        <a:t>مدل بنیادی</a:t>
                      </a:r>
                      <a:endParaRPr lang="en-US" dirty="0"/>
                    </a:p>
                  </a:txBody>
                  <a:tcPr anchor="ctr"/>
                </a:tc>
              </a:tr>
            </a:tbl>
          </a:graphicData>
        </a:graphic>
      </p:graphicFrame>
      <p:sp>
        <p:nvSpPr>
          <p:cNvPr id="5" name="TextBox 4"/>
          <p:cNvSpPr txBox="1"/>
          <p:nvPr/>
        </p:nvSpPr>
        <p:spPr>
          <a:xfrm>
            <a:off x="1835696" y="1268760"/>
            <a:ext cx="6048672" cy="369332"/>
          </a:xfrm>
          <a:prstGeom prst="rect">
            <a:avLst/>
          </a:prstGeom>
          <a:noFill/>
        </p:spPr>
        <p:txBody>
          <a:bodyPr wrap="square" rtlCol="0">
            <a:spAutoFit/>
          </a:bodyPr>
          <a:lstStyle/>
          <a:p>
            <a:r>
              <a:rPr lang="fa-IR" dirty="0" smtClean="0"/>
              <a:t>                زیاد                                             کم</a:t>
            </a:r>
            <a:endParaRPr lang="en-US" dirty="0"/>
          </a:p>
        </p:txBody>
      </p:sp>
      <p:sp>
        <p:nvSpPr>
          <p:cNvPr id="6" name="TextBox 5"/>
          <p:cNvSpPr txBox="1"/>
          <p:nvPr/>
        </p:nvSpPr>
        <p:spPr>
          <a:xfrm rot="16200000">
            <a:off x="202097" y="2932495"/>
            <a:ext cx="1846659" cy="513348"/>
          </a:xfrm>
          <a:prstGeom prst="rect">
            <a:avLst/>
          </a:prstGeom>
          <a:noFill/>
        </p:spPr>
        <p:txBody>
          <a:bodyPr vert="vert" wrap="square" rtlCol="0">
            <a:spAutoFit/>
          </a:bodyPr>
          <a:lstStyle/>
          <a:p>
            <a:r>
              <a:rPr lang="fa-IR" dirty="0" smtClean="0"/>
              <a:t>کم</a:t>
            </a:r>
          </a:p>
          <a:p>
            <a:endParaRPr lang="fa-IR" dirty="0"/>
          </a:p>
          <a:p>
            <a:endParaRPr lang="fa-IR" dirty="0" smtClean="0"/>
          </a:p>
          <a:p>
            <a:endParaRPr lang="fa-IR" dirty="0" smtClean="0"/>
          </a:p>
          <a:p>
            <a:endParaRPr lang="fa-IR" dirty="0"/>
          </a:p>
          <a:p>
            <a:r>
              <a:rPr lang="fa-IR" dirty="0" smtClean="0"/>
              <a:t>زیاد</a:t>
            </a:r>
            <a:endParaRPr lang="en-US" dirty="0"/>
          </a:p>
        </p:txBody>
      </p:sp>
      <p:sp>
        <p:nvSpPr>
          <p:cNvPr id="7" name="TextBox 6"/>
          <p:cNvSpPr txBox="1"/>
          <p:nvPr/>
        </p:nvSpPr>
        <p:spPr>
          <a:xfrm>
            <a:off x="3491880" y="735761"/>
            <a:ext cx="2592288" cy="369332"/>
          </a:xfrm>
          <a:prstGeom prst="rect">
            <a:avLst/>
          </a:prstGeom>
          <a:noFill/>
        </p:spPr>
        <p:txBody>
          <a:bodyPr wrap="square" rtlCol="0">
            <a:spAutoFit/>
          </a:bodyPr>
          <a:lstStyle/>
          <a:p>
            <a:pPr algn="ctr"/>
            <a:r>
              <a:rPr lang="fa-IR" dirty="0" smtClean="0"/>
              <a:t>پیچیدگی</a:t>
            </a:r>
            <a:endParaRPr lang="en-US" dirty="0"/>
          </a:p>
        </p:txBody>
      </p:sp>
      <p:sp>
        <p:nvSpPr>
          <p:cNvPr id="8" name="TextBox 7"/>
          <p:cNvSpPr txBox="1"/>
          <p:nvPr/>
        </p:nvSpPr>
        <p:spPr>
          <a:xfrm>
            <a:off x="0" y="2708920"/>
            <a:ext cx="873906" cy="646331"/>
          </a:xfrm>
          <a:prstGeom prst="rect">
            <a:avLst/>
          </a:prstGeom>
          <a:noFill/>
        </p:spPr>
        <p:txBody>
          <a:bodyPr wrap="square" rtlCol="0">
            <a:spAutoFit/>
          </a:bodyPr>
          <a:lstStyle/>
          <a:p>
            <a:pPr algn="ctr"/>
            <a:r>
              <a:rPr lang="fa-IR" dirty="0" smtClean="0"/>
              <a:t>دامنه تغییر</a:t>
            </a:r>
            <a:endParaRPr lang="en-US" dirty="0"/>
          </a:p>
        </p:txBody>
      </p:sp>
    </p:spTree>
    <p:extLst>
      <p:ext uri="{BB962C8B-B14F-4D97-AF65-F5344CB8AC3E}">
        <p14:creationId xmlns:p14="http://schemas.microsoft.com/office/powerpoint/2010/main" val="107436369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987824" y="836712"/>
            <a:ext cx="3096344" cy="496855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t>تعریف مسئله</a:t>
            </a:r>
          </a:p>
          <a:p>
            <a:pPr algn="ctr"/>
            <a:endParaRPr lang="fa-IR" dirty="0"/>
          </a:p>
          <a:p>
            <a:pPr algn="ctr"/>
            <a:endParaRPr lang="fa-IR" dirty="0" smtClean="0"/>
          </a:p>
          <a:p>
            <a:pPr algn="ctr"/>
            <a:endParaRPr lang="fa-IR" dirty="0"/>
          </a:p>
          <a:p>
            <a:pPr algn="ctr"/>
            <a:r>
              <a:rPr lang="fa-IR" dirty="0" smtClean="0"/>
              <a:t>تعیین و ارزیابی راه کارها</a:t>
            </a:r>
          </a:p>
          <a:p>
            <a:pPr algn="ctr"/>
            <a:endParaRPr lang="fa-IR" dirty="0" smtClean="0"/>
          </a:p>
          <a:p>
            <a:pPr algn="ctr"/>
            <a:endParaRPr lang="fa-IR" dirty="0"/>
          </a:p>
          <a:p>
            <a:pPr algn="ctr"/>
            <a:endParaRPr lang="fa-IR" dirty="0"/>
          </a:p>
          <a:p>
            <a:pPr algn="ctr"/>
            <a:r>
              <a:rPr lang="fa-IR" dirty="0" smtClean="0"/>
              <a:t>انتخاب یک </a:t>
            </a:r>
            <a:r>
              <a:rPr lang="fa-IR" dirty="0" err="1" smtClean="0"/>
              <a:t>راهکار</a:t>
            </a:r>
            <a:endParaRPr lang="fa-IR" dirty="0" smtClean="0"/>
          </a:p>
          <a:p>
            <a:pPr algn="ctr"/>
            <a:endParaRPr lang="fa-IR" dirty="0" smtClean="0"/>
          </a:p>
          <a:p>
            <a:pPr algn="ctr"/>
            <a:endParaRPr lang="fa-IR" dirty="0"/>
          </a:p>
          <a:p>
            <a:pPr algn="ctr"/>
            <a:endParaRPr lang="fa-IR" dirty="0"/>
          </a:p>
          <a:p>
            <a:pPr algn="ctr"/>
            <a:r>
              <a:rPr lang="fa-IR" dirty="0" smtClean="0"/>
              <a:t>اجرای </a:t>
            </a:r>
            <a:r>
              <a:rPr lang="fa-IR" dirty="0" err="1" smtClean="0"/>
              <a:t>راهکارانتخابی</a:t>
            </a:r>
            <a:endParaRPr lang="fa-IR" dirty="0" smtClean="0"/>
          </a:p>
          <a:p>
            <a:pPr algn="ctr"/>
            <a:endParaRPr lang="fa-IR" dirty="0" smtClean="0"/>
          </a:p>
          <a:p>
            <a:pPr algn="ctr"/>
            <a:endParaRPr lang="fa-IR" dirty="0"/>
          </a:p>
          <a:p>
            <a:pPr algn="ctr"/>
            <a:endParaRPr lang="fa-IR" dirty="0"/>
          </a:p>
          <a:p>
            <a:pPr algn="ctr"/>
            <a:r>
              <a:rPr lang="fa-IR" dirty="0" smtClean="0"/>
              <a:t>نظارت بر نتایج</a:t>
            </a:r>
            <a:endParaRPr lang="en-US" dirty="0"/>
          </a:p>
        </p:txBody>
      </p:sp>
      <p:cxnSp>
        <p:nvCxnSpPr>
          <p:cNvPr id="6" name="Straight Arrow Connector 5"/>
          <p:cNvCxnSpPr/>
          <p:nvPr/>
        </p:nvCxnSpPr>
        <p:spPr>
          <a:xfrm>
            <a:off x="4427984" y="1340768"/>
            <a:ext cx="0" cy="648072"/>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7" name="Straight Arrow Connector 6"/>
          <p:cNvCxnSpPr/>
          <p:nvPr/>
        </p:nvCxnSpPr>
        <p:spPr>
          <a:xfrm>
            <a:off x="4436368" y="2420888"/>
            <a:ext cx="0" cy="648072"/>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8" name="Straight Arrow Connector 7"/>
          <p:cNvCxnSpPr/>
          <p:nvPr/>
        </p:nvCxnSpPr>
        <p:spPr>
          <a:xfrm>
            <a:off x="4436368" y="3501008"/>
            <a:ext cx="0" cy="648072"/>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9" name="Straight Arrow Connector 8"/>
          <p:cNvCxnSpPr/>
          <p:nvPr/>
        </p:nvCxnSpPr>
        <p:spPr>
          <a:xfrm>
            <a:off x="4412617" y="4725144"/>
            <a:ext cx="0" cy="648072"/>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21" name="Straight Connector 20"/>
          <p:cNvCxnSpPr/>
          <p:nvPr/>
        </p:nvCxnSpPr>
        <p:spPr>
          <a:xfrm flipH="1">
            <a:off x="1331640" y="5517232"/>
            <a:ext cx="1656184"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flipV="1">
            <a:off x="1331640" y="1196752"/>
            <a:ext cx="0" cy="432048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p:nvPr/>
        </p:nvCxnSpPr>
        <p:spPr>
          <a:xfrm>
            <a:off x="1331640" y="1196752"/>
            <a:ext cx="1656184"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0" name="کادر متن 9"/>
          <p:cNvSpPr txBox="1"/>
          <p:nvPr/>
        </p:nvSpPr>
        <p:spPr>
          <a:xfrm>
            <a:off x="2786050" y="357166"/>
            <a:ext cx="3571900" cy="369332"/>
          </a:xfrm>
          <a:prstGeom prst="rect">
            <a:avLst/>
          </a:prstGeom>
          <a:noFill/>
        </p:spPr>
        <p:txBody>
          <a:bodyPr wrap="square" rtlCol="1">
            <a:spAutoFit/>
          </a:bodyPr>
          <a:lstStyle/>
          <a:p>
            <a:pPr algn="ctr"/>
            <a:r>
              <a:rPr lang="fa-IR" b="1" dirty="0" smtClean="0"/>
              <a:t>مدل </a:t>
            </a:r>
            <a:r>
              <a:rPr lang="fa-IR" b="1" dirty="0" err="1" smtClean="0"/>
              <a:t>عقلایی</a:t>
            </a:r>
            <a:endParaRPr lang="fa-IR" b="1" dirty="0"/>
          </a:p>
        </p:txBody>
      </p:sp>
    </p:spTree>
    <p:extLst>
      <p:ext uri="{BB962C8B-B14F-4D97-AF65-F5344CB8AC3E}">
        <p14:creationId xmlns:p14="http://schemas.microsoft.com/office/powerpoint/2010/main" val="155320583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Rectangle 6"/>
          <p:cNvSpPr txBox="1">
            <a:spLocks noChangeArrowheads="1"/>
          </p:cNvSpPr>
          <p:nvPr/>
        </p:nvSpPr>
        <p:spPr bwMode="auto">
          <a:xfrm>
            <a:off x="500034" y="1484784"/>
            <a:ext cx="8248430" cy="49530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algn="just" rtl="1">
              <a:lnSpc>
                <a:spcPct val="90000"/>
              </a:lnSpc>
              <a:spcBef>
                <a:spcPct val="20000"/>
              </a:spcBef>
              <a:buClr>
                <a:schemeClr val="bg1"/>
              </a:buClr>
              <a:buSzPct val="115000"/>
              <a:defRPr/>
            </a:pPr>
            <a:r>
              <a:rPr lang="fa-IR" sz="2400" kern="0" dirty="0" smtClean="0">
                <a:latin typeface="+mn-lt"/>
                <a:cs typeface="B Mitra" pitchFamily="2" charset="-78"/>
              </a:rPr>
              <a:t>سایمون پیش فرض هاي مدل عقلایی را زیر سئوال برده و براي مدل ایده آل تصمیم گیري عقلایی محدودیتهایی را بیان می کندکه عبارتند از:</a:t>
            </a:r>
          </a:p>
          <a:p>
            <a:pPr marL="342900" indent="-342900" algn="just" rtl="1">
              <a:lnSpc>
                <a:spcPct val="90000"/>
              </a:lnSpc>
              <a:spcBef>
                <a:spcPct val="20000"/>
              </a:spcBef>
              <a:buClr>
                <a:schemeClr val="bg1"/>
              </a:buClr>
              <a:buSzPct val="115000"/>
              <a:buFont typeface="Wingdings" pitchFamily="2" charset="2"/>
              <a:buChar char="§"/>
              <a:defRPr/>
            </a:pPr>
            <a:endParaRPr lang="fa-IR" sz="2400" kern="0" dirty="0" smtClean="0">
              <a:latin typeface="+mn-lt"/>
              <a:cs typeface="B Mitra" pitchFamily="2" charset="-78"/>
            </a:endParaRPr>
          </a:p>
          <a:p>
            <a:pPr marL="457200" indent="-457200" algn="just" rtl="1">
              <a:lnSpc>
                <a:spcPct val="90000"/>
              </a:lnSpc>
              <a:spcBef>
                <a:spcPct val="20000"/>
              </a:spcBef>
              <a:buClr>
                <a:schemeClr val="tx1"/>
              </a:buClr>
              <a:buSzPct val="90000"/>
              <a:buFont typeface="+mj-lt"/>
              <a:buAutoNum type="arabicParenR"/>
              <a:defRPr/>
            </a:pPr>
            <a:r>
              <a:rPr lang="fa-IR" sz="2400" kern="0" dirty="0" smtClean="0">
                <a:latin typeface="+mn-lt"/>
                <a:cs typeface="B Mitra" pitchFamily="2" charset="-78"/>
              </a:rPr>
              <a:t>اطلاعات ناقص و ناكافي</a:t>
            </a:r>
          </a:p>
          <a:p>
            <a:pPr marL="457200" indent="-457200" algn="just" rtl="1">
              <a:lnSpc>
                <a:spcPct val="90000"/>
              </a:lnSpc>
              <a:spcBef>
                <a:spcPct val="20000"/>
              </a:spcBef>
              <a:buClr>
                <a:schemeClr val="tx1"/>
              </a:buClr>
              <a:buSzPct val="90000"/>
              <a:buFont typeface="+mj-lt"/>
              <a:buAutoNum type="arabicParenR"/>
              <a:defRPr/>
            </a:pPr>
            <a:r>
              <a:rPr lang="fa-IR" sz="2400" kern="0" dirty="0" smtClean="0">
                <a:latin typeface="+mn-lt"/>
                <a:cs typeface="B Mitra" pitchFamily="2" charset="-78"/>
              </a:rPr>
              <a:t>پیچیدگی مسائل</a:t>
            </a:r>
          </a:p>
          <a:p>
            <a:pPr marL="457200" indent="-457200" algn="just" rtl="1">
              <a:lnSpc>
                <a:spcPct val="90000"/>
              </a:lnSpc>
              <a:spcBef>
                <a:spcPct val="20000"/>
              </a:spcBef>
              <a:buClr>
                <a:schemeClr val="tx1"/>
              </a:buClr>
              <a:buSzPct val="90000"/>
              <a:buFont typeface="+mj-lt"/>
              <a:buAutoNum type="arabicParenR"/>
              <a:defRPr/>
            </a:pPr>
            <a:r>
              <a:rPr lang="fa-IR" sz="2400" kern="0" dirty="0" smtClean="0">
                <a:latin typeface="+mn-lt"/>
                <a:cs typeface="B Mitra" pitchFamily="2" charset="-78"/>
              </a:rPr>
              <a:t>محدوديت ظرفیت پردازش اطلاعات انسانی </a:t>
            </a:r>
          </a:p>
          <a:p>
            <a:pPr marL="457200" indent="-457200" algn="just" rtl="1">
              <a:lnSpc>
                <a:spcPct val="90000"/>
              </a:lnSpc>
              <a:spcBef>
                <a:spcPct val="20000"/>
              </a:spcBef>
              <a:buClr>
                <a:schemeClr val="tx1"/>
              </a:buClr>
              <a:buSzPct val="90000"/>
              <a:buFont typeface="+mj-lt"/>
              <a:buAutoNum type="arabicParenR"/>
              <a:defRPr/>
            </a:pPr>
            <a:r>
              <a:rPr lang="fa-IR" sz="2400" kern="0" dirty="0" smtClean="0">
                <a:latin typeface="+mn-lt"/>
                <a:cs typeface="B Mitra" pitchFamily="2" charset="-78"/>
              </a:rPr>
              <a:t>محدوديت زمان دردسترس برای فرآیندهای تصمیم گیری </a:t>
            </a:r>
          </a:p>
          <a:p>
            <a:pPr marL="457200" indent="-457200" algn="just" rtl="1">
              <a:lnSpc>
                <a:spcPct val="90000"/>
              </a:lnSpc>
              <a:spcBef>
                <a:spcPct val="20000"/>
              </a:spcBef>
              <a:buClr>
                <a:schemeClr val="tx1"/>
              </a:buClr>
              <a:buSzPct val="90000"/>
              <a:buFont typeface="+mj-lt"/>
              <a:buAutoNum type="arabicParenR"/>
              <a:defRPr/>
            </a:pPr>
            <a:r>
              <a:rPr lang="fa-IR" sz="2400" kern="0" dirty="0" smtClean="0">
                <a:latin typeface="+mn-lt"/>
                <a:cs typeface="B Mitra" pitchFamily="2" charset="-78"/>
              </a:rPr>
              <a:t>الویت های متعارض تصمیم گیرندگان در</a:t>
            </a:r>
            <a:r>
              <a:rPr lang="en-US" sz="2400" kern="0" dirty="0" smtClean="0">
                <a:latin typeface="+mn-lt"/>
                <a:cs typeface="B Mitra" pitchFamily="2" charset="-78"/>
              </a:rPr>
              <a:t> </a:t>
            </a:r>
            <a:r>
              <a:rPr lang="fa-IR" sz="2400" kern="0" dirty="0" smtClean="0">
                <a:latin typeface="+mn-lt"/>
                <a:cs typeface="B Mitra" pitchFamily="2" charset="-78"/>
              </a:rPr>
              <a:t>باب اهداف سازمانی</a:t>
            </a:r>
          </a:p>
          <a:p>
            <a:pPr marL="457200" indent="-457200" algn="just" rtl="1">
              <a:lnSpc>
                <a:spcPct val="90000"/>
              </a:lnSpc>
              <a:spcBef>
                <a:spcPct val="20000"/>
              </a:spcBef>
              <a:buClr>
                <a:srgbClr val="FFC000"/>
              </a:buClr>
              <a:buSzPct val="115000"/>
              <a:defRPr/>
            </a:pPr>
            <a:endParaRPr lang="fa-IR" sz="2400" kern="0" dirty="0" smtClean="0">
              <a:latin typeface="+mn-lt"/>
              <a:cs typeface="B Mitra" pitchFamily="2" charset="-78"/>
            </a:endParaRPr>
          </a:p>
          <a:p>
            <a:pPr marL="457200" indent="-457200" algn="just" rtl="1">
              <a:lnSpc>
                <a:spcPct val="90000"/>
              </a:lnSpc>
              <a:spcBef>
                <a:spcPct val="20000"/>
              </a:spcBef>
              <a:buClr>
                <a:srgbClr val="FFC000"/>
              </a:buClr>
              <a:buSzPct val="115000"/>
              <a:defRPr/>
            </a:pPr>
            <a:r>
              <a:rPr lang="fa-IR" sz="2400" kern="0" dirty="0" smtClean="0">
                <a:latin typeface="+mn-lt"/>
                <a:cs typeface="B Mitra" pitchFamily="2" charset="-78"/>
              </a:rPr>
              <a:t>    سایمون این مجموعه محدودیت ها</a:t>
            </a:r>
            <a:r>
              <a:rPr lang="en-US" sz="2400" kern="0" dirty="0" smtClean="0">
                <a:latin typeface="+mn-lt"/>
                <a:cs typeface="B Mitra" pitchFamily="2" charset="-78"/>
              </a:rPr>
              <a:t> </a:t>
            </a:r>
            <a:r>
              <a:rPr lang="fa-IR" sz="2400" kern="0" dirty="0" smtClean="0">
                <a:latin typeface="+mn-lt"/>
                <a:cs typeface="B Mitra" pitchFamily="2" charset="-78"/>
              </a:rPr>
              <a:t>را در تصميم گيري عقلائي،</a:t>
            </a:r>
            <a:r>
              <a:rPr lang="en-US" sz="2400" kern="0" dirty="0" smtClean="0">
                <a:latin typeface="+mn-lt"/>
                <a:cs typeface="B Mitra" pitchFamily="2" charset="-78"/>
              </a:rPr>
              <a:t> </a:t>
            </a:r>
            <a:r>
              <a:rPr lang="fa-IR" sz="2400" kern="0" dirty="0" smtClean="0">
                <a:latin typeface="+mn-lt"/>
                <a:cs typeface="B Mitra" pitchFamily="2" charset="-78"/>
              </a:rPr>
              <a:t>"عقلانیت محدود" نامید. </a:t>
            </a:r>
          </a:p>
          <a:p>
            <a:pPr marL="342900" indent="-342900" algn="just" rtl="1">
              <a:lnSpc>
                <a:spcPct val="90000"/>
              </a:lnSpc>
              <a:spcBef>
                <a:spcPct val="20000"/>
              </a:spcBef>
              <a:buClr>
                <a:schemeClr val="bg1"/>
              </a:buClr>
              <a:buSzPct val="115000"/>
              <a:buFont typeface="Wingdings" pitchFamily="2" charset="2"/>
              <a:buChar char="§"/>
              <a:defRPr/>
            </a:pPr>
            <a:endParaRPr lang="fa-IR" sz="2400" kern="0" dirty="0" smtClean="0">
              <a:latin typeface="+mn-lt"/>
              <a:cs typeface="B Mitra" pitchFamily="2" charset="-78"/>
            </a:endParaRPr>
          </a:p>
          <a:p>
            <a:pPr marL="342900" indent="-342900" algn="just" rtl="1">
              <a:lnSpc>
                <a:spcPct val="90000"/>
              </a:lnSpc>
              <a:spcBef>
                <a:spcPct val="20000"/>
              </a:spcBef>
              <a:buClr>
                <a:schemeClr val="bg1"/>
              </a:buClr>
              <a:buSzPct val="115000"/>
              <a:buFont typeface="Wingdings" pitchFamily="2" charset="2"/>
              <a:buChar char="§"/>
              <a:defRPr/>
            </a:pPr>
            <a:endParaRPr kumimoji="0" lang="en-US" sz="2800" b="0" i="0" u="none" strike="noStrike" kern="0" cap="none" spc="0" normalizeH="0" baseline="0" noProof="0" dirty="0" smtClean="0">
              <a:ln>
                <a:noFill/>
              </a:ln>
              <a:solidFill>
                <a:schemeClr val="tx1"/>
              </a:solidFill>
              <a:effectLst/>
              <a:uLnTx/>
              <a:uFillTx/>
              <a:latin typeface="+mn-lt"/>
              <a:cs typeface="B Mitra" pitchFamily="2" charset="-78"/>
            </a:endParaRPr>
          </a:p>
          <a:p>
            <a:pPr marL="742950" marR="0" lvl="1" indent="-285750" algn="r" defTabSz="914400" rtl="1" eaLnBrk="1" fontAlgn="base" latinLnBrk="0" hangingPunct="1">
              <a:lnSpc>
                <a:spcPct val="90000"/>
              </a:lnSpc>
              <a:spcBef>
                <a:spcPct val="20000"/>
              </a:spcBef>
              <a:spcAft>
                <a:spcPct val="0"/>
              </a:spcAft>
              <a:buClr>
                <a:schemeClr val="folHlink"/>
              </a:buClr>
              <a:buSzTx/>
              <a:buFont typeface="Wingdings" pitchFamily="2" charset="2"/>
              <a:buNone/>
              <a:tabLst/>
              <a:defRPr/>
            </a:pPr>
            <a:r>
              <a:rPr kumimoji="0" lang="en-US" sz="1400" b="1" i="0" u="none" strike="noStrike" kern="0" cap="none" spc="0" normalizeH="0" baseline="0" noProof="0" dirty="0" smtClean="0">
                <a:ln>
                  <a:noFill/>
                </a:ln>
                <a:solidFill>
                  <a:schemeClr val="tx1"/>
                </a:solidFill>
                <a:effectLst/>
                <a:uLnTx/>
                <a:uFillTx/>
                <a:latin typeface="+mn-lt"/>
                <a:cs typeface="B Mitra" pitchFamily="2" charset="-78"/>
              </a:rPr>
              <a:t> </a:t>
            </a:r>
            <a:endParaRPr kumimoji="0" lang="en-US" sz="1200" b="0" i="0" u="none" strike="noStrike" kern="0" cap="none" spc="0" normalizeH="0" baseline="0" noProof="0" dirty="0" smtClean="0">
              <a:ln>
                <a:noFill/>
              </a:ln>
              <a:solidFill>
                <a:schemeClr val="tx1"/>
              </a:solidFill>
              <a:effectLst/>
              <a:uLnTx/>
              <a:uFillTx/>
              <a:latin typeface="+mn-lt"/>
              <a:cs typeface="B Mitra" pitchFamily="2" charset="-78"/>
            </a:endParaRPr>
          </a:p>
        </p:txBody>
      </p:sp>
      <p:sp>
        <p:nvSpPr>
          <p:cNvPr id="2" name="Rectangle 1"/>
          <p:cNvSpPr/>
          <p:nvPr/>
        </p:nvSpPr>
        <p:spPr>
          <a:xfrm>
            <a:off x="2915816" y="332656"/>
            <a:ext cx="3744416" cy="707886"/>
          </a:xfrm>
          <a:prstGeom prst="rect">
            <a:avLst/>
          </a:prstGeom>
          <a:noFill/>
        </p:spPr>
        <p:txBody>
          <a:bodyPr wrap="square" lIns="91440" tIns="45720" rIns="91440" bIns="45720">
            <a:spAutoFit/>
          </a:bodyPr>
          <a:lstStyle/>
          <a:p>
            <a:pPr algn="ctr"/>
            <a:r>
              <a:rPr lang="fa-IR" sz="40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cs typeface="B Mitra" pitchFamily="2" charset="-78"/>
              </a:rPr>
              <a:t>عقلانیت محدود</a:t>
            </a:r>
            <a:endParaRPr lang="fa-IR" sz="40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Tree>
    <p:extLst>
      <p:ext uri="{BB962C8B-B14F-4D97-AF65-F5344CB8AC3E}">
        <p14:creationId xmlns:p14="http://schemas.microsoft.com/office/powerpoint/2010/main" val="1835143899"/>
      </p:ext>
    </p:extLst>
  </p:cSld>
  <p:clrMapOvr>
    <a:masterClrMapping/>
  </p:clrMapOvr>
  <mc:AlternateContent xmlns:mc="http://schemas.openxmlformats.org/markup-compatibility/2006" xmlns:p14="http://schemas.microsoft.com/office/powerpoint/2010/main">
    <mc:Choice Requires="p14">
      <p:transition spd="slow" p14:dur="3400">
        <p14:reveal thruBlk="1"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7">
                                            <p:txEl>
                                              <p:pRg st="2" end="2"/>
                                            </p:txEl>
                                          </p:spTgt>
                                        </p:tgtEl>
                                        <p:attrNameLst>
                                          <p:attrName>style.visibility</p:attrName>
                                        </p:attrNameLst>
                                      </p:cBhvr>
                                      <p:to>
                                        <p:strVal val="visible"/>
                                      </p:to>
                                    </p:set>
                                    <p:animEffect transition="in" filter="fade">
                                      <p:cBhvr>
                                        <p:cTn id="7" dur="500"/>
                                        <p:tgtEl>
                                          <p:spTgt spid="37">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7">
                                            <p:txEl>
                                              <p:pRg st="3" end="3"/>
                                            </p:txEl>
                                          </p:spTgt>
                                        </p:tgtEl>
                                        <p:attrNameLst>
                                          <p:attrName>style.visibility</p:attrName>
                                        </p:attrNameLst>
                                      </p:cBhvr>
                                      <p:to>
                                        <p:strVal val="visible"/>
                                      </p:to>
                                    </p:set>
                                    <p:animEffect transition="in" filter="fade">
                                      <p:cBhvr>
                                        <p:cTn id="12" dur="500"/>
                                        <p:tgtEl>
                                          <p:spTgt spid="37">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7">
                                            <p:txEl>
                                              <p:pRg st="4" end="4"/>
                                            </p:txEl>
                                          </p:spTgt>
                                        </p:tgtEl>
                                        <p:attrNameLst>
                                          <p:attrName>style.visibility</p:attrName>
                                        </p:attrNameLst>
                                      </p:cBhvr>
                                      <p:to>
                                        <p:strVal val="visible"/>
                                      </p:to>
                                    </p:set>
                                    <p:animEffect transition="in" filter="fade">
                                      <p:cBhvr>
                                        <p:cTn id="17" dur="500"/>
                                        <p:tgtEl>
                                          <p:spTgt spid="37">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7">
                                            <p:txEl>
                                              <p:pRg st="5" end="5"/>
                                            </p:txEl>
                                          </p:spTgt>
                                        </p:tgtEl>
                                        <p:attrNameLst>
                                          <p:attrName>style.visibility</p:attrName>
                                        </p:attrNameLst>
                                      </p:cBhvr>
                                      <p:to>
                                        <p:strVal val="visible"/>
                                      </p:to>
                                    </p:set>
                                    <p:animEffect transition="in" filter="fade">
                                      <p:cBhvr>
                                        <p:cTn id="22" dur="500"/>
                                        <p:tgtEl>
                                          <p:spTgt spid="37">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7">
                                            <p:txEl>
                                              <p:pRg st="6" end="6"/>
                                            </p:txEl>
                                          </p:spTgt>
                                        </p:tgtEl>
                                        <p:attrNameLst>
                                          <p:attrName>style.visibility</p:attrName>
                                        </p:attrNameLst>
                                      </p:cBhvr>
                                      <p:to>
                                        <p:strVal val="visible"/>
                                      </p:to>
                                    </p:set>
                                    <p:animEffect transition="in" filter="fade">
                                      <p:cBhvr>
                                        <p:cTn id="27" dur="500"/>
                                        <p:tgtEl>
                                          <p:spTgt spid="37">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37">
                                            <p:txEl>
                                              <p:pRg st="8" end="8"/>
                                            </p:txEl>
                                          </p:spTgt>
                                        </p:tgtEl>
                                        <p:attrNameLst>
                                          <p:attrName>style.visibility</p:attrName>
                                        </p:attrNameLst>
                                      </p:cBhvr>
                                      <p:to>
                                        <p:strVal val="visible"/>
                                      </p:to>
                                    </p:set>
                                    <p:anim calcmode="lin" valueType="num">
                                      <p:cBhvr additive="base">
                                        <p:cTn id="32" dur="500" fill="hold"/>
                                        <p:tgtEl>
                                          <p:spTgt spid="37">
                                            <p:txEl>
                                              <p:pRg st="8" end="8"/>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37">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p:cNvSpPr>
            <a:spLocks noGrp="1"/>
          </p:cNvSpPr>
          <p:nvPr>
            <p:ph type="subTitle" idx="1"/>
          </p:nvPr>
        </p:nvSpPr>
        <p:spPr>
          <a:xfrm>
            <a:off x="971600" y="1340768"/>
            <a:ext cx="7488832" cy="3672408"/>
          </a:xfrm>
        </p:spPr>
        <p:txBody>
          <a:bodyPr>
            <a:normAutofit/>
          </a:bodyPr>
          <a:lstStyle/>
          <a:p>
            <a:pPr algn="r"/>
            <a:r>
              <a:rPr lang="fa-IR" sz="2600" b="1" dirty="0">
                <a:cs typeface="B Mitra" pitchFamily="2" charset="-78"/>
              </a:rPr>
              <a:t>از </a:t>
            </a:r>
            <a:r>
              <a:rPr lang="fa-IR" sz="2600" b="1" dirty="0" smtClean="0">
                <a:cs typeface="B Mitra" pitchFamily="2" charset="-78"/>
              </a:rPr>
              <a:t>نگاه نظریه سازمان، دو اشاره ضمنی عقلانیت محدود عبارتند از:</a:t>
            </a:r>
          </a:p>
          <a:p>
            <a:pPr algn="r"/>
            <a:endParaRPr lang="fa-IR" sz="2400" dirty="0" smtClean="0">
              <a:cs typeface="B Mitra" pitchFamily="2" charset="-78"/>
            </a:endParaRPr>
          </a:p>
          <a:p>
            <a:pPr marL="457200" indent="-457200" algn="r">
              <a:buClrTx/>
              <a:buSzPct val="100000"/>
              <a:buFont typeface="+mj-lt"/>
              <a:buAutoNum type="arabicParenR"/>
            </a:pPr>
            <a:r>
              <a:rPr lang="fa-IR" sz="2400" dirty="0" smtClean="0">
                <a:cs typeface="B Mitra" pitchFamily="2" charset="-78"/>
              </a:rPr>
              <a:t>تصمیم گیرندگان برای رعایت خواسته های مدل عقلایی، اطلاعات اندکی در اختیار </a:t>
            </a:r>
            <a:r>
              <a:rPr lang="fa-IR" sz="2400" dirty="0" err="1" smtClean="0">
                <a:cs typeface="B Mitra" pitchFamily="2" charset="-78"/>
              </a:rPr>
              <a:t>دارند.عدم</a:t>
            </a:r>
            <a:r>
              <a:rPr lang="fa-IR" sz="2400" dirty="0" smtClean="0">
                <a:cs typeface="B Mitra" pitchFamily="2" charset="-78"/>
              </a:rPr>
              <a:t> اطمینان را افزایش می دهند.</a:t>
            </a:r>
          </a:p>
          <a:p>
            <a:pPr marL="457200" indent="-457200" algn="r">
              <a:buClrTx/>
              <a:buSzPct val="100000"/>
              <a:buFont typeface="+mj-lt"/>
              <a:buAutoNum type="arabicParenR"/>
            </a:pPr>
            <a:endParaRPr lang="fa-IR" sz="2400" dirty="0" smtClean="0">
              <a:cs typeface="B Mitra" pitchFamily="2" charset="-78"/>
            </a:endParaRPr>
          </a:p>
          <a:p>
            <a:pPr marL="457200" indent="-457200" algn="r">
              <a:buClrTx/>
              <a:buSzPct val="100000"/>
              <a:buFont typeface="+mj-lt"/>
              <a:buAutoNum type="arabicParenR"/>
            </a:pPr>
            <a:r>
              <a:rPr lang="fa-IR" sz="2400" dirty="0" smtClean="0">
                <a:cs typeface="B Mitra" pitchFamily="2" charset="-78"/>
              </a:rPr>
              <a:t>عقلانیت محدود از درک اهداف </a:t>
            </a:r>
            <a:r>
              <a:rPr lang="fa-IR" sz="2400" dirty="0" err="1" smtClean="0">
                <a:cs typeface="B Mitra" pitchFamily="2" charset="-78"/>
              </a:rPr>
              <a:t>متعارض.در</a:t>
            </a:r>
            <a:r>
              <a:rPr lang="fa-IR" sz="2400" dirty="0" smtClean="0">
                <a:cs typeface="B Mitra" pitchFamily="2" charset="-78"/>
              </a:rPr>
              <a:t> این نوع افزایش اطلاعات </a:t>
            </a:r>
            <a:r>
              <a:rPr lang="fa-IR" sz="2400" dirty="0" err="1" smtClean="0">
                <a:cs typeface="B Mitra" pitchFamily="2" charset="-78"/>
              </a:rPr>
              <a:t>داریم.اطمینان</a:t>
            </a:r>
            <a:r>
              <a:rPr lang="fa-IR" sz="2400" dirty="0" smtClean="0">
                <a:cs typeface="B Mitra" pitchFamily="2" charset="-78"/>
              </a:rPr>
              <a:t> بالا می رود و در نتیجه ابهام به وجود می آید. تصمیم گیرندگان به دلیل اطلاعات زیاد دچار ابهام برای تصمیم گیری می شوند.</a:t>
            </a:r>
          </a:p>
          <a:p>
            <a:pPr marL="457200" indent="-457200" algn="r">
              <a:buClrTx/>
              <a:buSzPct val="100000"/>
              <a:buFont typeface="+mj-lt"/>
              <a:buAutoNum type="arabicParenR"/>
            </a:pPr>
            <a:endParaRPr lang="fa-IR" sz="2400" dirty="0" smtClean="0">
              <a:cs typeface="B Nazanin" pitchFamily="2" charset="-78"/>
            </a:endParaRPr>
          </a:p>
          <a:p>
            <a:pPr marL="342900" indent="-342900" algn="r">
              <a:buClrTx/>
              <a:buFont typeface="+mj-lt"/>
              <a:buAutoNum type="arabicPeriod"/>
            </a:pPr>
            <a:endParaRPr lang="fa-IR" sz="1400" dirty="0" smtClean="0">
              <a:cs typeface="2  Mitra" pitchFamily="2" charset="-78"/>
            </a:endParaRPr>
          </a:p>
          <a:p>
            <a:pPr marL="457200" indent="-457200" algn="r">
              <a:buClrTx/>
              <a:buSzPct val="100000"/>
              <a:buFont typeface="+mj-lt"/>
              <a:buAutoNum type="arabicPeriod"/>
            </a:pPr>
            <a:endParaRPr lang="fa-IR" sz="1600" dirty="0"/>
          </a:p>
        </p:txBody>
      </p:sp>
      <p:sp>
        <p:nvSpPr>
          <p:cNvPr id="4" name="Title 3"/>
          <p:cNvSpPr>
            <a:spLocks noGrp="1"/>
          </p:cNvSpPr>
          <p:nvPr>
            <p:ph type="ctrTitle"/>
          </p:nvPr>
        </p:nvSpPr>
        <p:spPr>
          <a:xfrm>
            <a:off x="1043608" y="188641"/>
            <a:ext cx="7175351" cy="648071"/>
          </a:xfrm>
        </p:spPr>
        <p:style>
          <a:lnRef idx="1">
            <a:schemeClr val="accent2"/>
          </a:lnRef>
          <a:fillRef idx="3">
            <a:schemeClr val="accent2"/>
          </a:fillRef>
          <a:effectRef idx="2">
            <a:schemeClr val="accent2"/>
          </a:effectRef>
          <a:fontRef idx="minor">
            <a:schemeClr val="lt1"/>
          </a:fontRef>
        </p:style>
        <p:txBody>
          <a:bodyPr/>
          <a:lstStyle/>
          <a:p>
            <a:pPr marL="182880" indent="0" algn="ctr">
              <a:buNone/>
            </a:pPr>
            <a:r>
              <a:rPr lang="fa-IR" sz="320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cs typeface="B Mitra" pitchFamily="2" charset="-78"/>
              </a:rPr>
              <a:t>عقلانیت محدود</a:t>
            </a:r>
            <a:endParaRPr lang="fa-IR" sz="320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Tree>
    <p:extLst>
      <p:ext uri="{BB962C8B-B14F-4D97-AF65-F5344CB8AC3E}">
        <p14:creationId xmlns:p14="http://schemas.microsoft.com/office/powerpoint/2010/main" val="12743045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584395476"/>
              </p:ext>
            </p:extLst>
          </p:nvPr>
        </p:nvGraphicFramePr>
        <p:xfrm>
          <a:off x="1475656" y="1844824"/>
          <a:ext cx="6720408" cy="2536056"/>
        </p:xfrm>
        <a:graphic>
          <a:graphicData uri="http://schemas.openxmlformats.org/drawingml/2006/table">
            <a:tbl>
              <a:tblPr firstRow="1" bandRow="1">
                <a:tableStyleId>{5C22544A-7EE6-4342-B048-85BDC9FD1C3A}</a:tableStyleId>
              </a:tblPr>
              <a:tblGrid>
                <a:gridCol w="3360204"/>
                <a:gridCol w="3360204"/>
              </a:tblGrid>
              <a:tr h="1268028">
                <a:tc>
                  <a:txBody>
                    <a:bodyPr/>
                    <a:lstStyle/>
                    <a:p>
                      <a:pPr algn="ctr"/>
                      <a:r>
                        <a:rPr lang="fa-IR" dirty="0" smtClean="0"/>
                        <a:t>عدم اطمینان  کم</a:t>
                      </a:r>
                      <a:endParaRPr lang="en-US" dirty="0"/>
                    </a:p>
                  </a:txBody>
                  <a:tcPr anchor="ct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fa-IR" dirty="0" smtClean="0"/>
                        <a:t>عدم اطمینان متوسط</a:t>
                      </a:r>
                      <a:endParaRPr lang="en-US" dirty="0" smtClean="0"/>
                    </a:p>
                  </a:txBody>
                  <a:tcPr anchor="ctr"/>
                </a:tc>
              </a:tr>
              <a:tr h="1268028">
                <a:tc>
                  <a:txBody>
                    <a:bodyPr/>
                    <a:lstStyle/>
                    <a:p>
                      <a:pPr algn="ctr"/>
                      <a:r>
                        <a:rPr lang="fa-IR" dirty="0" smtClean="0"/>
                        <a:t>عدم اطمینان متوسط</a:t>
                      </a:r>
                      <a:endParaRPr lang="en-US" dirty="0"/>
                    </a:p>
                  </a:txBody>
                  <a:tcPr anchor="ct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fa-IR" dirty="0" smtClean="0"/>
                        <a:t>عدم اطمینان بالا</a:t>
                      </a:r>
                      <a:r>
                        <a:rPr lang="fa-IR" baseline="0" dirty="0" smtClean="0"/>
                        <a:t> (تنش و اضطراب)</a:t>
                      </a:r>
                      <a:endParaRPr lang="en-US" dirty="0" smtClean="0"/>
                    </a:p>
                  </a:txBody>
                  <a:tcPr anchor="ctr"/>
                </a:tc>
              </a:tr>
            </a:tbl>
          </a:graphicData>
        </a:graphic>
      </p:graphicFrame>
      <p:sp>
        <p:nvSpPr>
          <p:cNvPr id="5" name="TextBox 4"/>
          <p:cNvSpPr txBox="1"/>
          <p:nvPr/>
        </p:nvSpPr>
        <p:spPr>
          <a:xfrm>
            <a:off x="1835696" y="1268760"/>
            <a:ext cx="6048672" cy="369332"/>
          </a:xfrm>
          <a:prstGeom prst="rect">
            <a:avLst/>
          </a:prstGeom>
          <a:noFill/>
        </p:spPr>
        <p:txBody>
          <a:bodyPr wrap="square" rtlCol="0">
            <a:spAutoFit/>
          </a:bodyPr>
          <a:lstStyle/>
          <a:p>
            <a:r>
              <a:rPr lang="fa-IR" dirty="0" smtClean="0"/>
              <a:t>                زیاد                                             کم</a:t>
            </a:r>
            <a:endParaRPr lang="en-US" dirty="0"/>
          </a:p>
        </p:txBody>
      </p:sp>
      <p:sp>
        <p:nvSpPr>
          <p:cNvPr id="6" name="TextBox 5"/>
          <p:cNvSpPr txBox="1"/>
          <p:nvPr/>
        </p:nvSpPr>
        <p:spPr>
          <a:xfrm rot="16200000">
            <a:off x="202097" y="2932495"/>
            <a:ext cx="1846659" cy="513348"/>
          </a:xfrm>
          <a:prstGeom prst="rect">
            <a:avLst/>
          </a:prstGeom>
          <a:noFill/>
        </p:spPr>
        <p:txBody>
          <a:bodyPr vert="vert" wrap="square" rtlCol="0">
            <a:spAutoFit/>
          </a:bodyPr>
          <a:lstStyle/>
          <a:p>
            <a:r>
              <a:rPr lang="fa-IR" dirty="0" smtClean="0"/>
              <a:t>کم</a:t>
            </a:r>
          </a:p>
          <a:p>
            <a:endParaRPr lang="fa-IR" dirty="0"/>
          </a:p>
          <a:p>
            <a:endParaRPr lang="fa-IR" dirty="0" smtClean="0"/>
          </a:p>
          <a:p>
            <a:endParaRPr lang="fa-IR" dirty="0" smtClean="0"/>
          </a:p>
          <a:p>
            <a:endParaRPr lang="fa-IR" dirty="0"/>
          </a:p>
          <a:p>
            <a:r>
              <a:rPr lang="fa-IR" dirty="0" smtClean="0"/>
              <a:t>زیاد</a:t>
            </a:r>
            <a:endParaRPr lang="en-US" dirty="0"/>
          </a:p>
        </p:txBody>
      </p:sp>
      <p:sp>
        <p:nvSpPr>
          <p:cNvPr id="7" name="TextBox 6"/>
          <p:cNvSpPr txBox="1"/>
          <p:nvPr/>
        </p:nvSpPr>
        <p:spPr>
          <a:xfrm>
            <a:off x="3491880" y="735761"/>
            <a:ext cx="2592288" cy="369332"/>
          </a:xfrm>
          <a:prstGeom prst="rect">
            <a:avLst/>
          </a:prstGeom>
          <a:noFill/>
        </p:spPr>
        <p:txBody>
          <a:bodyPr wrap="square" rtlCol="0">
            <a:spAutoFit/>
          </a:bodyPr>
          <a:lstStyle/>
          <a:p>
            <a:pPr algn="ctr"/>
            <a:r>
              <a:rPr lang="fa-IR" dirty="0" smtClean="0"/>
              <a:t>میزان تغییر</a:t>
            </a:r>
            <a:endParaRPr lang="en-US" dirty="0"/>
          </a:p>
        </p:txBody>
      </p:sp>
      <p:sp>
        <p:nvSpPr>
          <p:cNvPr id="8" name="TextBox 7"/>
          <p:cNvSpPr txBox="1"/>
          <p:nvPr/>
        </p:nvSpPr>
        <p:spPr>
          <a:xfrm>
            <a:off x="-4445" y="2821183"/>
            <a:ext cx="1125426" cy="369332"/>
          </a:xfrm>
          <a:prstGeom prst="rect">
            <a:avLst/>
          </a:prstGeom>
          <a:noFill/>
        </p:spPr>
        <p:txBody>
          <a:bodyPr wrap="square" rtlCol="0">
            <a:spAutoFit/>
          </a:bodyPr>
          <a:lstStyle/>
          <a:p>
            <a:pPr algn="ctr"/>
            <a:r>
              <a:rPr lang="fa-IR" dirty="0" smtClean="0"/>
              <a:t>پیچیدگی</a:t>
            </a:r>
            <a:endParaRPr lang="en-US" dirty="0"/>
          </a:p>
        </p:txBody>
      </p:sp>
    </p:spTree>
    <p:extLst>
      <p:ext uri="{BB962C8B-B14F-4D97-AF65-F5344CB8AC3E}">
        <p14:creationId xmlns:p14="http://schemas.microsoft.com/office/powerpoint/2010/main" val="214719091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381000" y="908720"/>
            <a:ext cx="8153400" cy="457200"/>
          </a:xfrm>
        </p:spPr>
        <p:txBody>
          <a:bodyPr>
            <a:noAutofit/>
          </a:bodyPr>
          <a:lstStyle/>
          <a:p>
            <a:pPr marL="0" indent="0" algn="ctr" rtl="1" eaLnBrk="0" hangingPunct="0">
              <a:buNone/>
            </a:pPr>
            <a:r>
              <a:rPr lang="fa-IR" sz="2400" dirty="0" smtClean="0">
                <a:cs typeface="B Mitra" pitchFamily="2" charset="-78"/>
              </a:rPr>
              <a:t>ماتریس شرایط مختلف تصمیم گیری و انتخاب رویکرد تصمیم گیری از</a:t>
            </a:r>
            <a:r>
              <a:rPr lang="en-US" sz="2400" dirty="0" smtClean="0">
                <a:cs typeface="B Mitra" pitchFamily="2" charset="-78"/>
              </a:rPr>
              <a:t> </a:t>
            </a:r>
            <a:r>
              <a:rPr lang="fa-IR" sz="2400" dirty="0" smtClean="0">
                <a:cs typeface="B Mitra" pitchFamily="2" charset="-78"/>
              </a:rPr>
              <a:t>نظرجیمزتامسون</a:t>
            </a:r>
          </a:p>
        </p:txBody>
      </p:sp>
      <p:grpSp>
        <p:nvGrpSpPr>
          <p:cNvPr id="31" name="Group 30"/>
          <p:cNvGrpSpPr/>
          <p:nvPr/>
        </p:nvGrpSpPr>
        <p:grpSpPr>
          <a:xfrm>
            <a:off x="1716091" y="2132856"/>
            <a:ext cx="5284801" cy="4153664"/>
            <a:chOff x="1287463" y="2132856"/>
            <a:chExt cx="5284801" cy="4153664"/>
          </a:xfrm>
        </p:grpSpPr>
        <p:grpSp>
          <p:nvGrpSpPr>
            <p:cNvPr id="24" name="Group 23"/>
            <p:cNvGrpSpPr/>
            <p:nvPr/>
          </p:nvGrpSpPr>
          <p:grpSpPr>
            <a:xfrm>
              <a:off x="2884412" y="2635772"/>
              <a:ext cx="3127748" cy="3007806"/>
              <a:chOff x="1244600" y="2347913"/>
              <a:chExt cx="2911724" cy="3313335"/>
            </a:xfrm>
          </p:grpSpPr>
          <p:sp>
            <p:nvSpPr>
              <p:cNvPr id="4" name="AutoShape 47"/>
              <p:cNvSpPr>
                <a:spLocks noChangeArrowheads="1"/>
              </p:cNvSpPr>
              <p:nvPr/>
            </p:nvSpPr>
            <p:spPr bwMode="gray">
              <a:xfrm>
                <a:off x="1244600" y="2347913"/>
                <a:ext cx="1384524" cy="1585143"/>
              </a:xfrm>
              <a:prstGeom prst="roundRect">
                <a:avLst>
                  <a:gd name="adj" fmla="val 17509"/>
                </a:avLst>
              </a:prstGeom>
              <a:gradFill rotWithShape="1">
                <a:gsLst>
                  <a:gs pos="0">
                    <a:srgbClr val="4E91D4"/>
                  </a:gs>
                  <a:gs pos="100000">
                    <a:srgbClr val="3477A4"/>
                  </a:gs>
                </a:gsLst>
                <a:lin ang="2700000" scaled="1"/>
              </a:gradFill>
              <a:ln w="9525">
                <a:noFill/>
                <a:round/>
                <a:headEnd/>
                <a:tailEnd/>
              </a:ln>
              <a:effectLst>
                <a:prstShdw prst="shdw12">
                  <a:srgbClr val="000000">
                    <a:alpha val="50000"/>
                  </a:srgbClr>
                </a:prstShdw>
              </a:effectLst>
            </p:spPr>
            <p:txBody>
              <a:bodyPr wrap="none" anchor="ctr"/>
              <a:lstStyle/>
              <a:p>
                <a:pPr algn="ctr"/>
                <a:endParaRPr lang="en-US"/>
              </a:p>
            </p:txBody>
          </p:sp>
          <p:sp>
            <p:nvSpPr>
              <p:cNvPr id="5" name="AutoShape 48"/>
              <p:cNvSpPr>
                <a:spLocks noChangeArrowheads="1"/>
              </p:cNvSpPr>
              <p:nvPr/>
            </p:nvSpPr>
            <p:spPr bwMode="gray">
              <a:xfrm>
                <a:off x="1265932" y="2352316"/>
                <a:ext cx="1342876" cy="1555201"/>
              </a:xfrm>
              <a:prstGeom prst="roundRect">
                <a:avLst>
                  <a:gd name="adj" fmla="val 16667"/>
                </a:avLst>
              </a:prstGeom>
              <a:solidFill>
                <a:srgbClr val="3CA1E6"/>
              </a:solidFill>
              <a:ln w="9525">
                <a:noFill/>
                <a:round/>
                <a:headEnd/>
                <a:tailEnd/>
              </a:ln>
              <a:effectLst/>
            </p:spPr>
            <p:txBody>
              <a:bodyPr wrap="none" anchor="ctr"/>
              <a:lstStyle/>
              <a:p>
                <a:pPr algn="ctr"/>
                <a:endParaRPr lang="en-US"/>
              </a:p>
            </p:txBody>
          </p:sp>
          <p:sp>
            <p:nvSpPr>
              <p:cNvPr id="6" name="AutoShape 49"/>
              <p:cNvSpPr>
                <a:spLocks noChangeArrowheads="1"/>
              </p:cNvSpPr>
              <p:nvPr/>
            </p:nvSpPr>
            <p:spPr bwMode="gray">
              <a:xfrm>
                <a:off x="1265932" y="3454383"/>
                <a:ext cx="1324592" cy="393644"/>
              </a:xfrm>
              <a:prstGeom prst="roundRect">
                <a:avLst>
                  <a:gd name="adj" fmla="val 50000"/>
                </a:avLst>
              </a:prstGeom>
              <a:gradFill rotWithShape="1">
                <a:gsLst>
                  <a:gs pos="0">
                    <a:srgbClr val="3CA1E6">
                      <a:alpha val="0"/>
                    </a:srgbClr>
                  </a:gs>
                  <a:gs pos="100000">
                    <a:srgbClr val="3CA1E6">
                      <a:gamma/>
                      <a:tint val="51373"/>
                      <a:invGamma/>
                    </a:srgbClr>
                  </a:gs>
                </a:gsLst>
                <a:lin ang="5400000" scaled="1"/>
              </a:gradFill>
              <a:ln w="9525">
                <a:noFill/>
                <a:round/>
                <a:headEnd/>
                <a:tailEnd/>
              </a:ln>
              <a:effectLst/>
            </p:spPr>
            <p:txBody>
              <a:bodyPr wrap="none" anchor="ctr"/>
              <a:lstStyle/>
              <a:p>
                <a:pPr algn="ctr"/>
                <a:endParaRPr lang="en-US"/>
              </a:p>
            </p:txBody>
          </p:sp>
          <p:sp>
            <p:nvSpPr>
              <p:cNvPr id="7" name="AutoShape 50"/>
              <p:cNvSpPr>
                <a:spLocks noChangeArrowheads="1"/>
              </p:cNvSpPr>
              <p:nvPr/>
            </p:nvSpPr>
            <p:spPr bwMode="gray">
              <a:xfrm>
                <a:off x="1277105" y="2364645"/>
                <a:ext cx="1324592" cy="392763"/>
              </a:xfrm>
              <a:prstGeom prst="roundRect">
                <a:avLst>
                  <a:gd name="adj" fmla="val 50000"/>
                </a:avLst>
              </a:prstGeom>
              <a:gradFill rotWithShape="1">
                <a:gsLst>
                  <a:gs pos="0">
                    <a:srgbClr val="3CA1E6">
                      <a:gamma/>
                      <a:tint val="33333"/>
                      <a:invGamma/>
                    </a:srgbClr>
                  </a:gs>
                  <a:gs pos="100000">
                    <a:srgbClr val="3CA1E6">
                      <a:alpha val="0"/>
                    </a:srgbClr>
                  </a:gs>
                </a:gsLst>
                <a:lin ang="5400000" scaled="1"/>
              </a:gradFill>
              <a:ln w="9525">
                <a:noFill/>
                <a:round/>
                <a:headEnd/>
                <a:tailEnd/>
              </a:ln>
              <a:effectLst/>
            </p:spPr>
            <p:txBody>
              <a:bodyPr wrap="none" anchor="ctr"/>
              <a:lstStyle/>
              <a:p>
                <a:pPr algn="ctr"/>
                <a:endParaRPr lang="en-US"/>
              </a:p>
            </p:txBody>
          </p:sp>
          <p:sp>
            <p:nvSpPr>
              <p:cNvPr id="8" name="Text Box 58"/>
              <p:cNvSpPr txBox="1">
                <a:spLocks noChangeArrowheads="1"/>
              </p:cNvSpPr>
              <p:nvPr/>
            </p:nvSpPr>
            <p:spPr bwMode="gray">
              <a:xfrm>
                <a:off x="1293358" y="2875034"/>
                <a:ext cx="1316466" cy="579349"/>
              </a:xfrm>
              <a:prstGeom prst="rect">
                <a:avLst/>
              </a:prstGeom>
              <a:noFill/>
              <a:ln w="9525" algn="ctr">
                <a:noFill/>
                <a:miter lim="800000"/>
                <a:headEnd/>
                <a:tailEnd/>
              </a:ln>
              <a:effectLst/>
            </p:spPr>
            <p:txBody>
              <a:bodyPr>
                <a:spAutoFit/>
              </a:bodyPr>
              <a:lstStyle/>
              <a:p>
                <a:pPr algn="ctr" eaLnBrk="0" hangingPunct="0"/>
                <a:r>
                  <a:rPr lang="fa-IR" sz="1600" b="1" dirty="0" smtClean="0">
                    <a:latin typeface="Verdana" pitchFamily="34" charset="0"/>
                    <a:cs typeface="B Mitra" pitchFamily="2" charset="-78"/>
                  </a:rPr>
                  <a:t>مدل عقلایی</a:t>
                </a:r>
              </a:p>
              <a:p>
                <a:pPr algn="ctr" eaLnBrk="0" hangingPunct="0"/>
                <a:endParaRPr lang="en-US" sz="1400" dirty="0">
                  <a:solidFill>
                    <a:srgbClr val="000000"/>
                  </a:solidFill>
                  <a:latin typeface="Verdana" pitchFamily="34" charset="0"/>
                </a:endParaRPr>
              </a:p>
            </p:txBody>
          </p:sp>
          <p:sp>
            <p:nvSpPr>
              <p:cNvPr id="9" name="AutoShape 59"/>
              <p:cNvSpPr>
                <a:spLocks noChangeArrowheads="1"/>
              </p:cNvSpPr>
              <p:nvPr/>
            </p:nvSpPr>
            <p:spPr bwMode="gray">
              <a:xfrm>
                <a:off x="2771800" y="4076105"/>
                <a:ext cx="1384524" cy="1585143"/>
              </a:xfrm>
              <a:prstGeom prst="roundRect">
                <a:avLst>
                  <a:gd name="adj" fmla="val 17509"/>
                </a:avLst>
              </a:prstGeom>
              <a:gradFill rotWithShape="1">
                <a:gsLst>
                  <a:gs pos="0">
                    <a:srgbClr val="B59F43"/>
                  </a:gs>
                  <a:gs pos="100000">
                    <a:srgbClr val="8F8849"/>
                  </a:gs>
                </a:gsLst>
                <a:lin ang="2700000" scaled="1"/>
              </a:gradFill>
              <a:ln w="9525">
                <a:noFill/>
                <a:round/>
                <a:headEnd/>
                <a:tailEnd/>
              </a:ln>
              <a:effectLst>
                <a:prstShdw prst="shdw11">
                  <a:srgbClr val="000000">
                    <a:alpha val="50000"/>
                  </a:srgbClr>
                </a:prstShdw>
              </a:effectLst>
            </p:spPr>
            <p:txBody>
              <a:bodyPr wrap="none" anchor="ctr"/>
              <a:lstStyle/>
              <a:p>
                <a:pPr algn="ctr"/>
                <a:endParaRPr lang="en-US"/>
              </a:p>
            </p:txBody>
          </p:sp>
          <p:sp>
            <p:nvSpPr>
              <p:cNvPr id="10" name="AutoShape 60"/>
              <p:cNvSpPr>
                <a:spLocks noChangeArrowheads="1"/>
              </p:cNvSpPr>
              <p:nvPr/>
            </p:nvSpPr>
            <p:spPr bwMode="gray">
              <a:xfrm>
                <a:off x="2793132" y="4080508"/>
                <a:ext cx="1342876" cy="1555201"/>
              </a:xfrm>
              <a:prstGeom prst="roundRect">
                <a:avLst>
                  <a:gd name="adj" fmla="val 16667"/>
                </a:avLst>
              </a:prstGeom>
              <a:solidFill>
                <a:srgbClr val="E9E065"/>
              </a:solidFill>
              <a:ln w="9525">
                <a:noFill/>
                <a:round/>
                <a:headEnd/>
                <a:tailEnd/>
              </a:ln>
              <a:effectLst/>
            </p:spPr>
            <p:txBody>
              <a:bodyPr wrap="none" anchor="ctr"/>
              <a:lstStyle/>
              <a:p>
                <a:pPr algn="ctr"/>
                <a:endParaRPr lang="en-US"/>
              </a:p>
            </p:txBody>
          </p:sp>
          <p:sp>
            <p:nvSpPr>
              <p:cNvPr id="11" name="AutoShape 61"/>
              <p:cNvSpPr>
                <a:spLocks noChangeArrowheads="1"/>
              </p:cNvSpPr>
              <p:nvPr/>
            </p:nvSpPr>
            <p:spPr bwMode="gray">
              <a:xfrm>
                <a:off x="2804305" y="5225333"/>
                <a:ext cx="1324592" cy="393644"/>
              </a:xfrm>
              <a:prstGeom prst="roundRect">
                <a:avLst>
                  <a:gd name="adj" fmla="val 50000"/>
                </a:avLst>
              </a:prstGeom>
              <a:gradFill rotWithShape="1">
                <a:gsLst>
                  <a:gs pos="0">
                    <a:srgbClr val="E9E065"/>
                  </a:gs>
                  <a:gs pos="100000">
                    <a:srgbClr val="E9E065">
                      <a:gamma/>
                      <a:tint val="57647"/>
                      <a:invGamma/>
                    </a:srgbClr>
                  </a:gs>
                </a:gsLst>
                <a:lin ang="5400000" scaled="1"/>
              </a:gradFill>
              <a:ln w="9525">
                <a:noFill/>
                <a:round/>
                <a:headEnd/>
                <a:tailEnd/>
              </a:ln>
              <a:effectLst/>
            </p:spPr>
            <p:txBody>
              <a:bodyPr wrap="none" anchor="ctr"/>
              <a:lstStyle/>
              <a:p>
                <a:pPr algn="ctr"/>
                <a:endParaRPr lang="en-US"/>
              </a:p>
            </p:txBody>
          </p:sp>
          <p:sp>
            <p:nvSpPr>
              <p:cNvPr id="12" name="AutoShape 62"/>
              <p:cNvSpPr>
                <a:spLocks noChangeArrowheads="1"/>
              </p:cNvSpPr>
              <p:nvPr/>
            </p:nvSpPr>
            <p:spPr bwMode="gray">
              <a:xfrm>
                <a:off x="2804305" y="4092837"/>
                <a:ext cx="1324592" cy="392763"/>
              </a:xfrm>
              <a:prstGeom prst="roundRect">
                <a:avLst>
                  <a:gd name="adj" fmla="val 50000"/>
                </a:avLst>
              </a:prstGeom>
              <a:gradFill rotWithShape="1">
                <a:gsLst>
                  <a:gs pos="0">
                    <a:srgbClr val="E9E065">
                      <a:gamma/>
                      <a:tint val="33333"/>
                      <a:invGamma/>
                    </a:srgbClr>
                  </a:gs>
                  <a:gs pos="100000">
                    <a:srgbClr val="E9E065"/>
                  </a:gs>
                </a:gsLst>
                <a:lin ang="5400000" scaled="1"/>
              </a:gradFill>
              <a:ln w="9525">
                <a:noFill/>
                <a:round/>
                <a:headEnd/>
                <a:tailEnd/>
              </a:ln>
              <a:effectLst/>
            </p:spPr>
            <p:txBody>
              <a:bodyPr wrap="none" anchor="ctr"/>
              <a:lstStyle/>
              <a:p>
                <a:pPr algn="ctr"/>
                <a:endParaRPr lang="en-US"/>
              </a:p>
            </p:txBody>
          </p:sp>
          <p:sp>
            <p:nvSpPr>
              <p:cNvPr id="13" name="Text Box 70"/>
              <p:cNvSpPr txBox="1">
                <a:spLocks noChangeArrowheads="1"/>
              </p:cNvSpPr>
              <p:nvPr/>
            </p:nvSpPr>
            <p:spPr bwMode="gray">
              <a:xfrm>
                <a:off x="2820558" y="4661660"/>
                <a:ext cx="1316466" cy="354046"/>
              </a:xfrm>
              <a:prstGeom prst="rect">
                <a:avLst/>
              </a:prstGeom>
              <a:noFill/>
              <a:ln w="9525" algn="ctr">
                <a:noFill/>
                <a:miter lim="800000"/>
                <a:headEnd/>
                <a:tailEnd/>
              </a:ln>
              <a:effectLst/>
            </p:spPr>
            <p:txBody>
              <a:bodyPr>
                <a:spAutoFit/>
              </a:bodyPr>
              <a:lstStyle/>
              <a:p>
                <a:pPr algn="ctr" eaLnBrk="0" hangingPunct="0"/>
                <a:r>
                  <a:rPr lang="fa-IR" sz="1600" b="1" dirty="0" smtClean="0">
                    <a:latin typeface="Verdana" pitchFamily="34" charset="0"/>
                    <a:cs typeface="B Mitra" pitchFamily="2" charset="-78"/>
                  </a:rPr>
                  <a:t>مدل سطل زباله</a:t>
                </a:r>
              </a:p>
            </p:txBody>
          </p:sp>
          <p:sp>
            <p:nvSpPr>
              <p:cNvPr id="14" name="AutoShape 71"/>
              <p:cNvSpPr>
                <a:spLocks noChangeArrowheads="1"/>
              </p:cNvSpPr>
              <p:nvPr/>
            </p:nvSpPr>
            <p:spPr bwMode="gray">
              <a:xfrm>
                <a:off x="1259632" y="4076105"/>
                <a:ext cx="1384524" cy="1585143"/>
              </a:xfrm>
              <a:prstGeom prst="roundRect">
                <a:avLst>
                  <a:gd name="adj" fmla="val 17509"/>
                </a:avLst>
              </a:prstGeom>
              <a:gradFill rotWithShape="1">
                <a:gsLst>
                  <a:gs pos="0">
                    <a:srgbClr val="34B034"/>
                  </a:gs>
                  <a:gs pos="100000">
                    <a:srgbClr val="3F8B4A"/>
                  </a:gs>
                </a:gsLst>
                <a:lin ang="2700000" scaled="1"/>
              </a:gradFill>
              <a:ln w="9525">
                <a:noFill/>
                <a:round/>
                <a:headEnd/>
                <a:tailEnd/>
              </a:ln>
              <a:effectLst/>
            </p:spPr>
            <p:txBody>
              <a:bodyPr wrap="none" anchor="ctr"/>
              <a:lstStyle/>
              <a:p>
                <a:pPr algn="ctr"/>
                <a:endParaRPr lang="en-US"/>
              </a:p>
            </p:txBody>
          </p:sp>
          <p:sp>
            <p:nvSpPr>
              <p:cNvPr id="15" name="AutoShape 72"/>
              <p:cNvSpPr>
                <a:spLocks noChangeArrowheads="1"/>
              </p:cNvSpPr>
              <p:nvPr/>
            </p:nvSpPr>
            <p:spPr bwMode="gray">
              <a:xfrm>
                <a:off x="1280963" y="4080508"/>
                <a:ext cx="1342876" cy="1555201"/>
              </a:xfrm>
              <a:prstGeom prst="roundRect">
                <a:avLst>
                  <a:gd name="adj" fmla="val 16667"/>
                </a:avLst>
              </a:prstGeom>
              <a:solidFill>
                <a:srgbClr val="73E77E"/>
              </a:solidFill>
              <a:ln w="9525">
                <a:noFill/>
                <a:round/>
                <a:headEnd/>
                <a:tailEnd/>
              </a:ln>
              <a:effectLst/>
            </p:spPr>
            <p:txBody>
              <a:bodyPr wrap="none" anchor="ctr"/>
              <a:lstStyle/>
              <a:p>
                <a:pPr algn="ctr"/>
                <a:endParaRPr lang="en-US"/>
              </a:p>
            </p:txBody>
          </p:sp>
          <p:sp>
            <p:nvSpPr>
              <p:cNvPr id="16" name="AutoShape 73"/>
              <p:cNvSpPr>
                <a:spLocks noChangeArrowheads="1"/>
              </p:cNvSpPr>
              <p:nvPr/>
            </p:nvSpPr>
            <p:spPr bwMode="gray">
              <a:xfrm>
                <a:off x="1292137" y="5225333"/>
                <a:ext cx="1324592" cy="393644"/>
              </a:xfrm>
              <a:prstGeom prst="roundRect">
                <a:avLst>
                  <a:gd name="adj" fmla="val 50000"/>
                </a:avLst>
              </a:prstGeom>
              <a:gradFill rotWithShape="1">
                <a:gsLst>
                  <a:gs pos="0">
                    <a:srgbClr val="73E77E"/>
                  </a:gs>
                  <a:gs pos="100000">
                    <a:srgbClr val="73E77E">
                      <a:gamma/>
                      <a:tint val="54510"/>
                      <a:invGamma/>
                    </a:srgbClr>
                  </a:gs>
                </a:gsLst>
                <a:lin ang="5400000" scaled="1"/>
              </a:gradFill>
              <a:ln w="9525">
                <a:noFill/>
                <a:round/>
                <a:headEnd/>
                <a:tailEnd/>
              </a:ln>
              <a:effectLst/>
            </p:spPr>
            <p:txBody>
              <a:bodyPr wrap="none" anchor="ctr"/>
              <a:lstStyle/>
              <a:p>
                <a:pPr algn="ctr"/>
                <a:endParaRPr lang="en-US"/>
              </a:p>
            </p:txBody>
          </p:sp>
          <p:sp>
            <p:nvSpPr>
              <p:cNvPr id="17" name="AutoShape 74"/>
              <p:cNvSpPr>
                <a:spLocks noChangeArrowheads="1"/>
              </p:cNvSpPr>
              <p:nvPr/>
            </p:nvSpPr>
            <p:spPr bwMode="gray">
              <a:xfrm>
                <a:off x="1292137" y="4092837"/>
                <a:ext cx="1324592" cy="392763"/>
              </a:xfrm>
              <a:prstGeom prst="roundRect">
                <a:avLst>
                  <a:gd name="adj" fmla="val 50000"/>
                </a:avLst>
              </a:prstGeom>
              <a:gradFill rotWithShape="1">
                <a:gsLst>
                  <a:gs pos="0">
                    <a:srgbClr val="73E77E">
                      <a:gamma/>
                      <a:tint val="33333"/>
                      <a:invGamma/>
                    </a:srgbClr>
                  </a:gs>
                  <a:gs pos="100000">
                    <a:srgbClr val="73E77E"/>
                  </a:gs>
                </a:gsLst>
                <a:lin ang="5400000" scaled="1"/>
              </a:gradFill>
              <a:ln w="9525">
                <a:noFill/>
                <a:round/>
                <a:headEnd/>
                <a:tailEnd/>
              </a:ln>
              <a:effectLst/>
            </p:spPr>
            <p:txBody>
              <a:bodyPr wrap="none" anchor="ctr"/>
              <a:lstStyle/>
              <a:p>
                <a:pPr algn="ctr"/>
                <a:endParaRPr lang="en-US"/>
              </a:p>
            </p:txBody>
          </p:sp>
          <p:sp>
            <p:nvSpPr>
              <p:cNvPr id="18" name="Text Box 81"/>
              <p:cNvSpPr txBox="1">
                <a:spLocks noChangeArrowheads="1"/>
              </p:cNvSpPr>
              <p:nvPr/>
            </p:nvSpPr>
            <p:spPr bwMode="gray">
              <a:xfrm>
                <a:off x="1308390" y="4661660"/>
                <a:ext cx="1316466" cy="354046"/>
              </a:xfrm>
              <a:prstGeom prst="rect">
                <a:avLst/>
              </a:prstGeom>
              <a:noFill/>
              <a:ln w="9525" algn="ctr">
                <a:noFill/>
                <a:miter lim="800000"/>
                <a:headEnd/>
                <a:tailEnd/>
              </a:ln>
              <a:effectLst/>
            </p:spPr>
            <p:txBody>
              <a:bodyPr>
                <a:spAutoFit/>
              </a:bodyPr>
              <a:lstStyle/>
              <a:p>
                <a:pPr algn="ctr" eaLnBrk="0" hangingPunct="0"/>
                <a:r>
                  <a:rPr lang="fa-IR" sz="1600" b="1" dirty="0" smtClean="0">
                    <a:latin typeface="Verdana" pitchFamily="34" charset="0"/>
                    <a:cs typeface="B Mitra" pitchFamily="2" charset="-78"/>
                  </a:rPr>
                  <a:t>مدل آزمون- خطا</a:t>
                </a:r>
              </a:p>
            </p:txBody>
          </p:sp>
          <p:sp>
            <p:nvSpPr>
              <p:cNvPr id="19" name="AutoShape 71"/>
              <p:cNvSpPr>
                <a:spLocks noChangeArrowheads="1"/>
              </p:cNvSpPr>
              <p:nvPr/>
            </p:nvSpPr>
            <p:spPr bwMode="gray">
              <a:xfrm>
                <a:off x="2771800" y="2348880"/>
                <a:ext cx="1384524" cy="1585143"/>
              </a:xfrm>
              <a:prstGeom prst="roundRect">
                <a:avLst>
                  <a:gd name="adj" fmla="val 17509"/>
                </a:avLst>
              </a:prstGeom>
              <a:gradFill rotWithShape="1">
                <a:gsLst>
                  <a:gs pos="0">
                    <a:srgbClr val="34B034"/>
                  </a:gs>
                  <a:gs pos="100000">
                    <a:srgbClr val="3F8B4A"/>
                  </a:gs>
                </a:gsLst>
                <a:lin ang="2700000" scaled="1"/>
              </a:gradFill>
              <a:ln w="9525">
                <a:noFill/>
                <a:round/>
                <a:headEnd/>
                <a:tailEnd/>
              </a:ln>
              <a:effectLst/>
            </p:spPr>
            <p:txBody>
              <a:bodyPr wrap="none" anchor="ctr"/>
              <a:lstStyle/>
              <a:p>
                <a:pPr algn="ctr"/>
                <a:endParaRPr lang="en-US"/>
              </a:p>
            </p:txBody>
          </p:sp>
          <p:sp>
            <p:nvSpPr>
              <p:cNvPr id="20" name="AutoShape 72"/>
              <p:cNvSpPr>
                <a:spLocks noChangeArrowheads="1"/>
              </p:cNvSpPr>
              <p:nvPr/>
            </p:nvSpPr>
            <p:spPr bwMode="gray">
              <a:xfrm>
                <a:off x="2793131" y="2353283"/>
                <a:ext cx="1342876" cy="1555201"/>
              </a:xfrm>
              <a:prstGeom prst="roundRect">
                <a:avLst>
                  <a:gd name="adj" fmla="val 16667"/>
                </a:avLst>
              </a:prstGeom>
              <a:solidFill>
                <a:srgbClr val="73E77E"/>
              </a:solidFill>
              <a:ln w="9525">
                <a:noFill/>
                <a:round/>
                <a:headEnd/>
                <a:tailEnd/>
              </a:ln>
              <a:effectLst/>
            </p:spPr>
            <p:txBody>
              <a:bodyPr wrap="none" anchor="ctr"/>
              <a:lstStyle/>
              <a:p>
                <a:pPr algn="ctr"/>
                <a:endParaRPr lang="en-US"/>
              </a:p>
            </p:txBody>
          </p:sp>
          <p:sp>
            <p:nvSpPr>
              <p:cNvPr id="21" name="AutoShape 73"/>
              <p:cNvSpPr>
                <a:spLocks noChangeArrowheads="1"/>
              </p:cNvSpPr>
              <p:nvPr/>
            </p:nvSpPr>
            <p:spPr bwMode="gray">
              <a:xfrm>
                <a:off x="2804305" y="3498108"/>
                <a:ext cx="1324592" cy="393644"/>
              </a:xfrm>
              <a:prstGeom prst="roundRect">
                <a:avLst>
                  <a:gd name="adj" fmla="val 50000"/>
                </a:avLst>
              </a:prstGeom>
              <a:gradFill rotWithShape="1">
                <a:gsLst>
                  <a:gs pos="0">
                    <a:srgbClr val="73E77E"/>
                  </a:gs>
                  <a:gs pos="100000">
                    <a:srgbClr val="73E77E">
                      <a:gamma/>
                      <a:tint val="54510"/>
                      <a:invGamma/>
                    </a:srgbClr>
                  </a:gs>
                </a:gsLst>
                <a:lin ang="5400000" scaled="1"/>
              </a:gradFill>
              <a:ln w="9525">
                <a:noFill/>
                <a:round/>
                <a:headEnd/>
                <a:tailEnd/>
              </a:ln>
              <a:effectLst/>
            </p:spPr>
            <p:txBody>
              <a:bodyPr wrap="none" anchor="ctr"/>
              <a:lstStyle/>
              <a:p>
                <a:pPr algn="ctr"/>
                <a:endParaRPr lang="en-US"/>
              </a:p>
            </p:txBody>
          </p:sp>
          <p:sp>
            <p:nvSpPr>
              <p:cNvPr id="23" name="Text Box 81"/>
              <p:cNvSpPr txBox="1">
                <a:spLocks noChangeArrowheads="1"/>
              </p:cNvSpPr>
              <p:nvPr/>
            </p:nvSpPr>
            <p:spPr bwMode="gray">
              <a:xfrm>
                <a:off x="2820558" y="2875034"/>
                <a:ext cx="1316466" cy="354046"/>
              </a:xfrm>
              <a:prstGeom prst="rect">
                <a:avLst/>
              </a:prstGeom>
              <a:noFill/>
              <a:ln w="9525" algn="ctr">
                <a:noFill/>
                <a:miter lim="800000"/>
                <a:headEnd/>
                <a:tailEnd/>
              </a:ln>
              <a:effectLst/>
            </p:spPr>
            <p:txBody>
              <a:bodyPr>
                <a:spAutoFit/>
              </a:bodyPr>
              <a:lstStyle/>
              <a:p>
                <a:pPr algn="ctr" eaLnBrk="0" hangingPunct="0"/>
                <a:r>
                  <a:rPr lang="fa-IR" sz="1600" b="1" dirty="0" smtClean="0">
                    <a:latin typeface="Verdana" pitchFamily="34" charset="0"/>
                    <a:cs typeface="B Mitra" pitchFamily="2" charset="-78"/>
                  </a:rPr>
                  <a:t>مدل ائتلافی </a:t>
                </a:r>
              </a:p>
            </p:txBody>
          </p:sp>
        </p:grpSp>
        <p:sp>
          <p:nvSpPr>
            <p:cNvPr id="1026" name="Text Box 2"/>
            <p:cNvSpPr txBox="1">
              <a:spLocks noChangeArrowheads="1"/>
            </p:cNvSpPr>
            <p:nvPr/>
          </p:nvSpPr>
          <p:spPr bwMode="auto">
            <a:xfrm>
              <a:off x="2786050" y="2132856"/>
              <a:ext cx="3786214" cy="29601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1" eaLnBrk="1" fontAlgn="base" latinLnBrk="0" hangingPunct="1">
                <a:lnSpc>
                  <a:spcPct val="100000"/>
                </a:lnSpc>
                <a:spcBef>
                  <a:spcPct val="0"/>
                </a:spcBef>
                <a:spcAft>
                  <a:spcPts val="1000"/>
                </a:spcAft>
                <a:buClrTx/>
                <a:buSzTx/>
                <a:buFontTx/>
                <a:buNone/>
                <a:tabLst/>
              </a:pPr>
              <a:r>
                <a:rPr kumimoji="0" lang="en-US" sz="1400" b="1" i="0" u="none" strike="noStrike" cap="none" normalizeH="0" baseline="0" dirty="0" smtClean="0">
                  <a:ln>
                    <a:noFill/>
                  </a:ln>
                  <a:solidFill>
                    <a:schemeClr val="accent4">
                      <a:lumMod val="10000"/>
                    </a:schemeClr>
                  </a:solidFill>
                  <a:effectLst/>
                  <a:latin typeface="Calibri" pitchFamily="34" charset="0"/>
                  <a:ea typeface="Arial" pitchFamily="34" charset="0"/>
                  <a:cs typeface="B Mitra" pitchFamily="2" charset="-78"/>
                </a:rPr>
                <a:t> </a:t>
              </a:r>
              <a:r>
                <a:rPr kumimoji="0" lang="fa-IR" sz="1400" b="1" i="0" u="none" strike="noStrike" cap="none" normalizeH="0" baseline="0" dirty="0" smtClean="0">
                  <a:ln>
                    <a:noFill/>
                  </a:ln>
                  <a:solidFill>
                    <a:schemeClr val="accent4">
                      <a:lumMod val="10000"/>
                    </a:schemeClr>
                  </a:solidFill>
                  <a:effectLst/>
                  <a:latin typeface="Calibri" pitchFamily="34" charset="0"/>
                  <a:ea typeface="Arial" pitchFamily="34" charset="0"/>
                  <a:cs typeface="B Mitra" pitchFamily="2" charset="-78"/>
                </a:rPr>
                <a:t>عدم توافق  (ابهام در ارتباط)                  </a:t>
              </a:r>
              <a:r>
                <a:rPr kumimoji="0" lang="en-US" sz="1400" b="1" i="0" u="none" strike="noStrike" cap="none" normalizeH="0" baseline="0" dirty="0" smtClean="0">
                  <a:ln>
                    <a:noFill/>
                  </a:ln>
                  <a:solidFill>
                    <a:schemeClr val="accent4">
                      <a:lumMod val="10000"/>
                    </a:schemeClr>
                  </a:solidFill>
                  <a:effectLst/>
                  <a:latin typeface="Calibri" pitchFamily="34" charset="0"/>
                  <a:ea typeface="Arial" pitchFamily="34" charset="0"/>
                  <a:cs typeface="B Mitra" pitchFamily="2" charset="-78"/>
                </a:rPr>
                <a:t> </a:t>
              </a:r>
              <a:r>
                <a:rPr kumimoji="0" lang="fa-IR" sz="1400" b="1" i="0" u="none" strike="noStrike" cap="none" normalizeH="0" baseline="0" dirty="0" smtClean="0">
                  <a:ln>
                    <a:noFill/>
                  </a:ln>
                  <a:solidFill>
                    <a:schemeClr val="accent4">
                      <a:lumMod val="10000"/>
                    </a:schemeClr>
                  </a:solidFill>
                  <a:effectLst/>
                  <a:latin typeface="Calibri" pitchFamily="34" charset="0"/>
                  <a:ea typeface="Arial" pitchFamily="34" charset="0"/>
                  <a:cs typeface="B Mitra" pitchFamily="2" charset="-78"/>
                </a:rPr>
                <a:t>توافق</a:t>
              </a:r>
              <a:r>
                <a:rPr kumimoji="0" lang="en-US" sz="1400" b="1" i="0" u="none" strike="noStrike" cap="none" normalizeH="0" baseline="0" dirty="0" smtClean="0">
                  <a:ln>
                    <a:noFill/>
                  </a:ln>
                  <a:solidFill>
                    <a:schemeClr val="accent4">
                      <a:lumMod val="10000"/>
                    </a:schemeClr>
                  </a:solidFill>
                  <a:effectLst/>
                  <a:latin typeface="Calibri" pitchFamily="34" charset="0"/>
                  <a:ea typeface="Arial" pitchFamily="34" charset="0"/>
                  <a:cs typeface="B Mitra" pitchFamily="2" charset="-78"/>
                </a:rPr>
                <a:t>    </a:t>
              </a:r>
              <a:endParaRPr kumimoji="0" lang="en-US" sz="2400" b="1" i="0" u="none" strike="noStrike" cap="none" normalizeH="0" baseline="0" dirty="0" smtClean="0">
                <a:ln>
                  <a:noFill/>
                </a:ln>
                <a:solidFill>
                  <a:schemeClr val="accent4">
                    <a:lumMod val="10000"/>
                  </a:schemeClr>
                </a:solidFill>
                <a:effectLst/>
                <a:latin typeface="Arial" pitchFamily="34" charset="0"/>
                <a:cs typeface="B Mitra" pitchFamily="2" charset="-78"/>
              </a:endParaRPr>
            </a:p>
          </p:txBody>
        </p:sp>
        <p:sp>
          <p:nvSpPr>
            <p:cNvPr id="1028" name="Text Box 4"/>
            <p:cNvSpPr txBox="1">
              <a:spLocks noChangeArrowheads="1"/>
            </p:cNvSpPr>
            <p:nvPr/>
          </p:nvSpPr>
          <p:spPr bwMode="auto">
            <a:xfrm>
              <a:off x="2857489" y="5930900"/>
              <a:ext cx="3374115" cy="355620"/>
            </a:xfrm>
            <a:prstGeom prst="rect">
              <a:avLst/>
            </a:prstGeom>
            <a:gradFill>
              <a:gsLst>
                <a:gs pos="28000">
                  <a:schemeClr val="accent3">
                    <a:lumMod val="40000"/>
                    <a:lumOff val="60000"/>
                  </a:schemeClr>
                </a:gs>
                <a:gs pos="100000">
                  <a:schemeClr val="accent4">
                    <a:tint val="40000"/>
                    <a:satMod val="100000"/>
                    <a:lumMod val="78000"/>
                  </a:schemeClr>
                </a:gs>
              </a:gsLst>
            </a:gradFill>
            <a:ln>
              <a:headEnd/>
              <a:tailEnd/>
            </a:ln>
          </p:spPr>
          <p:style>
            <a:lnRef idx="1">
              <a:schemeClr val="accent4"/>
            </a:lnRef>
            <a:fillRef idx="2">
              <a:schemeClr val="accent4"/>
            </a:fillRef>
            <a:effectRef idx="1">
              <a:schemeClr val="accent4"/>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fa-IR" sz="1500" b="1" i="0" u="none" strike="noStrike" cap="none" normalizeH="0" baseline="0" dirty="0" smtClean="0">
                  <a:ln>
                    <a:noFill/>
                  </a:ln>
                  <a:solidFill>
                    <a:schemeClr val="accent4">
                      <a:lumMod val="10000"/>
                    </a:schemeClr>
                  </a:solidFill>
                  <a:effectLst/>
                  <a:latin typeface="Calibri" pitchFamily="34" charset="0"/>
                  <a:ea typeface="Arial" pitchFamily="34" charset="0"/>
                  <a:cs typeface="B Mitra" pitchFamily="2" charset="-78"/>
                </a:rPr>
                <a:t>توافق یا عدم </a:t>
              </a:r>
              <a:r>
                <a:rPr lang="fa-IR" sz="1500" b="1" dirty="0">
                  <a:solidFill>
                    <a:schemeClr val="accent4">
                      <a:lumMod val="10000"/>
                    </a:schemeClr>
                  </a:solidFill>
                  <a:latin typeface="Calibri" pitchFamily="34" charset="0"/>
                  <a:ea typeface="Arial" pitchFamily="34" charset="0"/>
                  <a:cs typeface="B Nazanin" pitchFamily="2" charset="-78"/>
                </a:rPr>
                <a:t>توافق</a:t>
              </a:r>
              <a:r>
                <a:rPr kumimoji="0" lang="fa-IR" sz="1500" b="1" i="0" u="none" strike="noStrike" cap="none" normalizeH="0" baseline="0" dirty="0" smtClean="0">
                  <a:ln>
                    <a:noFill/>
                  </a:ln>
                  <a:solidFill>
                    <a:schemeClr val="accent4">
                      <a:lumMod val="10000"/>
                    </a:schemeClr>
                  </a:solidFill>
                  <a:effectLst/>
                  <a:latin typeface="Calibri" pitchFamily="34" charset="0"/>
                  <a:ea typeface="Arial" pitchFamily="34" charset="0"/>
                  <a:cs typeface="B Mitra" pitchFamily="2" charset="-78"/>
                </a:rPr>
                <a:t> بر سر اهداف یا</a:t>
              </a:r>
              <a:r>
                <a:rPr kumimoji="0" lang="fa-IR" sz="1500" b="1" i="0" u="none" strike="noStrike" cap="none" normalizeH="0" dirty="0" smtClean="0">
                  <a:ln>
                    <a:noFill/>
                  </a:ln>
                  <a:solidFill>
                    <a:schemeClr val="accent4">
                      <a:lumMod val="10000"/>
                    </a:schemeClr>
                  </a:solidFill>
                  <a:effectLst/>
                  <a:latin typeface="Calibri" pitchFamily="34" charset="0"/>
                  <a:ea typeface="Arial" pitchFamily="34" charset="0"/>
                  <a:cs typeface="B Mitra" pitchFamily="2" charset="-78"/>
                </a:rPr>
                <a:t> تعریف مساله</a:t>
              </a:r>
              <a:endParaRPr kumimoji="0" lang="en-US" sz="1500" b="1" i="0" u="none" strike="noStrike" cap="none" normalizeH="0" baseline="0" dirty="0" smtClean="0">
                <a:ln>
                  <a:noFill/>
                </a:ln>
                <a:solidFill>
                  <a:schemeClr val="accent4">
                    <a:lumMod val="10000"/>
                  </a:schemeClr>
                </a:solidFill>
                <a:effectLst/>
                <a:latin typeface="Arial" pitchFamily="34" charset="0"/>
                <a:cs typeface="B Mitra" pitchFamily="2" charset="-78"/>
              </a:endParaRPr>
            </a:p>
          </p:txBody>
        </p:sp>
        <p:sp>
          <p:nvSpPr>
            <p:cNvPr id="1029" name="Text Box 5"/>
            <p:cNvSpPr txBox="1">
              <a:spLocks noChangeArrowheads="1"/>
            </p:cNvSpPr>
            <p:nvPr/>
          </p:nvSpPr>
          <p:spPr bwMode="auto">
            <a:xfrm>
              <a:off x="1287463" y="3644900"/>
              <a:ext cx="457200" cy="19431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endParaRPr kumimoji="0" lang="en-US" sz="2800" b="1" i="0" u="none" strike="noStrike" cap="none" normalizeH="0" baseline="0" dirty="0" smtClean="0">
                <a:ln>
                  <a:noFill/>
                </a:ln>
                <a:solidFill>
                  <a:schemeClr val="accent4">
                    <a:lumMod val="10000"/>
                  </a:schemeClr>
                </a:solidFill>
                <a:effectLst/>
                <a:latin typeface="Arial" pitchFamily="34" charset="0"/>
                <a:cs typeface="B Mitra" pitchFamily="2" charset="-78"/>
              </a:endParaRPr>
            </a:p>
          </p:txBody>
        </p:sp>
        <p:sp>
          <p:nvSpPr>
            <p:cNvPr id="29" name="Text Box 4"/>
            <p:cNvSpPr txBox="1">
              <a:spLocks noChangeArrowheads="1"/>
            </p:cNvSpPr>
            <p:nvPr/>
          </p:nvSpPr>
          <p:spPr bwMode="auto">
            <a:xfrm rot="16200000">
              <a:off x="309319" y="3864214"/>
              <a:ext cx="3306688" cy="436001"/>
            </a:xfrm>
            <a:prstGeom prst="rect">
              <a:avLst/>
            </a:prstGeom>
            <a:gradFill>
              <a:gsLst>
                <a:gs pos="41000">
                  <a:schemeClr val="accent3">
                    <a:lumMod val="60000"/>
                    <a:lumOff val="40000"/>
                  </a:schemeClr>
                </a:gs>
                <a:gs pos="100000">
                  <a:schemeClr val="accent4">
                    <a:tint val="40000"/>
                    <a:satMod val="100000"/>
                    <a:lumMod val="78000"/>
                  </a:schemeClr>
                </a:gs>
              </a:gsLst>
            </a:gradFill>
            <a:ln>
              <a:headEnd/>
              <a:tailEnd/>
            </a:ln>
          </p:spPr>
          <p:style>
            <a:lnRef idx="1">
              <a:schemeClr val="accent4"/>
            </a:lnRef>
            <a:fillRef idx="2">
              <a:schemeClr val="accent4"/>
            </a:fillRef>
            <a:effectRef idx="1">
              <a:schemeClr val="accent4"/>
            </a:effectRef>
            <a:fontRef idx="minor">
              <a:schemeClr val="dk1"/>
            </a:fontRef>
          </p:style>
          <p:txBody>
            <a:bodyPr vert="horz" wrap="square" lIns="91440" tIns="45720" rIns="91440" bIns="45720" numCol="1" anchor="t" anchorCtr="0" compatLnSpc="1">
              <a:prstTxWarp prst="textNoShape">
                <a:avLst/>
              </a:prstTxWarp>
            </a:bodyPr>
            <a:lstStyle/>
            <a:p>
              <a:pPr lvl="0" algn="ctr">
                <a:spcAft>
                  <a:spcPts val="1000"/>
                </a:spcAft>
              </a:pPr>
              <a:r>
                <a:rPr lang="fa-IR" sz="1600" b="1" dirty="0" smtClean="0">
                  <a:solidFill>
                    <a:schemeClr val="accent4">
                      <a:lumMod val="10000"/>
                    </a:schemeClr>
                  </a:solidFill>
                  <a:latin typeface="Calibri" pitchFamily="34" charset="0"/>
                  <a:ea typeface="Arial" pitchFamily="34" charset="0"/>
                  <a:cs typeface="B Nazanin" pitchFamily="2" charset="-78"/>
                </a:rPr>
                <a:t>توافق یا عدم توافق بر سر شیوه ها</a:t>
              </a:r>
              <a:r>
                <a:rPr lang="en-US" sz="1600" b="1" dirty="0" smtClean="0">
                  <a:solidFill>
                    <a:schemeClr val="accent4">
                      <a:lumMod val="10000"/>
                    </a:schemeClr>
                  </a:solidFill>
                  <a:latin typeface="Calibri" pitchFamily="34" charset="0"/>
                  <a:ea typeface="Arial" pitchFamily="34" charset="0"/>
                  <a:cs typeface="B Nazanin" pitchFamily="2" charset="-78"/>
                </a:rPr>
                <a:t> </a:t>
              </a:r>
              <a:endParaRPr lang="en-US" sz="1600" b="1" dirty="0" smtClean="0">
                <a:solidFill>
                  <a:schemeClr val="accent4">
                    <a:lumMod val="10000"/>
                  </a:schemeClr>
                </a:solidFill>
                <a:latin typeface="Arial" pitchFamily="34" charset="0"/>
                <a:cs typeface="B Nazanin" pitchFamily="2" charset="-78"/>
              </a:endParaRPr>
            </a:p>
          </p:txBody>
        </p:sp>
        <p:sp>
          <p:nvSpPr>
            <p:cNvPr id="30" name="Text Box 2"/>
            <p:cNvSpPr txBox="1">
              <a:spLocks noChangeArrowheads="1"/>
            </p:cNvSpPr>
            <p:nvPr/>
          </p:nvSpPr>
          <p:spPr bwMode="auto">
            <a:xfrm rot="16200000">
              <a:off x="879482" y="4165638"/>
              <a:ext cx="3470196" cy="485816"/>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lgn="ctr" rtl="1">
                <a:spcAft>
                  <a:spcPts val="1000"/>
                </a:spcAft>
              </a:pPr>
              <a:r>
                <a:rPr kumimoji="0" lang="en-US" sz="1400" b="1" i="0" u="none" strike="noStrike" cap="none" normalizeH="0" baseline="0" dirty="0" smtClean="0">
                  <a:ln>
                    <a:noFill/>
                  </a:ln>
                  <a:solidFill>
                    <a:schemeClr val="accent4">
                      <a:lumMod val="10000"/>
                    </a:schemeClr>
                  </a:solidFill>
                  <a:effectLst/>
                  <a:latin typeface="Calibri" pitchFamily="34" charset="0"/>
                  <a:ea typeface="Arial" pitchFamily="34" charset="0"/>
                  <a:cs typeface="B Mitra" pitchFamily="2" charset="-78"/>
                </a:rPr>
                <a:t> </a:t>
              </a:r>
              <a:r>
                <a:rPr lang="fa-IR" sz="1400" b="1" dirty="0" smtClean="0">
                  <a:solidFill>
                    <a:schemeClr val="accent4">
                      <a:lumMod val="10000"/>
                    </a:schemeClr>
                  </a:solidFill>
                  <a:latin typeface="Calibri" pitchFamily="34" charset="0"/>
                  <a:ea typeface="Arial" pitchFamily="34" charset="0"/>
                  <a:cs typeface="B Mitra" pitchFamily="2" charset="-78"/>
                </a:rPr>
                <a:t>توافق</a:t>
              </a:r>
              <a:r>
                <a:rPr lang="en-US" sz="1400" b="1" dirty="0" smtClean="0">
                  <a:solidFill>
                    <a:schemeClr val="accent4">
                      <a:lumMod val="10000"/>
                    </a:schemeClr>
                  </a:solidFill>
                  <a:latin typeface="Calibri" pitchFamily="34" charset="0"/>
                  <a:ea typeface="Arial" pitchFamily="34" charset="0"/>
                  <a:cs typeface="B Mitra" pitchFamily="2" charset="-78"/>
                </a:rPr>
                <a:t> </a:t>
              </a:r>
              <a:r>
                <a:rPr lang="fa-IR" sz="1400" b="1" dirty="0" smtClean="0">
                  <a:solidFill>
                    <a:schemeClr val="accent4">
                      <a:lumMod val="10000"/>
                    </a:schemeClr>
                  </a:solidFill>
                  <a:latin typeface="Calibri" pitchFamily="34" charset="0"/>
                  <a:ea typeface="Arial" pitchFamily="34" charset="0"/>
                  <a:cs typeface="B Mitra" pitchFamily="2" charset="-78"/>
                </a:rPr>
                <a:t>             </a:t>
              </a:r>
              <a:r>
                <a:rPr kumimoji="0" lang="fa-IR" sz="1400" b="1" i="0" u="none" strike="noStrike" cap="none" normalizeH="0" baseline="0" dirty="0" smtClean="0">
                  <a:ln>
                    <a:noFill/>
                  </a:ln>
                  <a:solidFill>
                    <a:schemeClr val="accent4">
                      <a:lumMod val="10000"/>
                    </a:schemeClr>
                  </a:solidFill>
                  <a:effectLst/>
                  <a:latin typeface="Calibri" pitchFamily="34" charset="0"/>
                  <a:ea typeface="Arial" pitchFamily="34" charset="0"/>
                  <a:cs typeface="B Mitra" pitchFamily="2" charset="-78"/>
                </a:rPr>
                <a:t>عدم توافق (عدم اطمينان در ارتباط)</a:t>
              </a:r>
              <a:endParaRPr kumimoji="0" lang="en-US" sz="2400" b="1" i="0" u="none" strike="noStrike" cap="none" normalizeH="0" baseline="0" dirty="0" smtClean="0">
                <a:ln>
                  <a:noFill/>
                </a:ln>
                <a:solidFill>
                  <a:schemeClr val="accent4">
                    <a:lumMod val="10000"/>
                  </a:schemeClr>
                </a:solidFill>
                <a:effectLst/>
                <a:latin typeface="Arial" pitchFamily="34" charset="0"/>
                <a:cs typeface="B Mitra" pitchFamily="2" charset="-78"/>
              </a:endParaRPr>
            </a:p>
          </p:txBody>
        </p:sp>
      </p:grpSp>
    </p:spTree>
    <p:extLst>
      <p:ext uri="{BB962C8B-B14F-4D97-AF65-F5344CB8AC3E}">
        <p14:creationId xmlns:p14="http://schemas.microsoft.com/office/powerpoint/2010/main" val="2842923264"/>
      </p:ext>
    </p:extLst>
  </p:cSld>
  <p:clrMapOvr>
    <a:masterClrMapping/>
  </p:clrMapOvr>
  <p:transition>
    <p:wipe dir="d"/>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7886700" cy="609600"/>
          </a:xfrm>
        </p:spPr>
        <p:txBody>
          <a:bodyPr/>
          <a:lstStyle/>
          <a:p>
            <a:pPr marL="0" indent="0" algn="ctr" eaLnBrk="1" hangingPunct="1">
              <a:buNone/>
            </a:pPr>
            <a:r>
              <a:rPr lang="fa-IR" sz="2400" b="1" dirty="0" smtClean="0">
                <a:cs typeface="B Mitra" pitchFamily="2" charset="-78"/>
              </a:rPr>
              <a:t>توافق یا عدم توافق بر سر اهداف یا تعریف مسئله</a:t>
            </a:r>
            <a:endParaRPr lang="en-US" sz="2400" b="1" dirty="0" smtClean="0">
              <a:cs typeface="B Mitra" pitchFamily="2" charset="-78"/>
            </a:endParaRPr>
          </a:p>
        </p:txBody>
      </p:sp>
      <p:graphicFrame>
        <p:nvGraphicFramePr>
          <p:cNvPr id="8" name="Content Placeholder 7"/>
          <p:cNvGraphicFramePr>
            <a:graphicFrameLocks noGrp="1"/>
          </p:cNvGraphicFramePr>
          <p:nvPr>
            <p:ph idx="1"/>
            <p:extLst>
              <p:ext uri="{D42A27DB-BD31-4B8C-83A1-F6EECF244321}">
                <p14:modId xmlns:p14="http://schemas.microsoft.com/office/powerpoint/2010/main" val="3835651572"/>
              </p:ext>
            </p:extLst>
          </p:nvPr>
        </p:nvGraphicFramePr>
        <p:xfrm>
          <a:off x="1568450" y="2133600"/>
          <a:ext cx="7252022" cy="3566160"/>
        </p:xfrm>
        <a:graphic>
          <a:graphicData uri="http://schemas.openxmlformats.org/drawingml/2006/table">
            <a:tbl>
              <a:tblPr firstRow="1" bandRow="1">
                <a:effectLst/>
                <a:tableStyleId>{E8B1032C-EA38-4F05-BA0D-38AFFFC7BED3}</a:tableStyleId>
              </a:tblPr>
              <a:tblGrid>
                <a:gridCol w="3626011"/>
                <a:gridCol w="3626011"/>
              </a:tblGrid>
              <a:tr h="1333500">
                <a:tc>
                  <a:txBody>
                    <a:bodyPr/>
                    <a:lstStyle/>
                    <a:p>
                      <a:pPr algn="ctr" rtl="1">
                        <a:lnSpc>
                          <a:spcPct val="300000"/>
                        </a:lnSpc>
                      </a:pPr>
                      <a:r>
                        <a:rPr lang="fa-IR" sz="2000" dirty="0" smtClean="0">
                          <a:cs typeface="B Mitra" pitchFamily="2" charset="-78"/>
                        </a:rPr>
                        <a:t>مدل</a:t>
                      </a:r>
                      <a:r>
                        <a:rPr lang="fa-IR" sz="2000" baseline="0" dirty="0" smtClean="0">
                          <a:cs typeface="B Mitra" pitchFamily="2" charset="-78"/>
                        </a:rPr>
                        <a:t> </a:t>
                      </a:r>
                      <a:r>
                        <a:rPr lang="fa-IR" sz="2000" baseline="0" dirty="0" err="1" smtClean="0">
                          <a:cs typeface="B Mitra" pitchFamily="2" charset="-78"/>
                        </a:rPr>
                        <a:t>عقلایی</a:t>
                      </a:r>
                      <a:r>
                        <a:rPr lang="fa-IR" sz="2000" baseline="0" dirty="0" smtClean="0">
                          <a:cs typeface="B Mitra" pitchFamily="2" charset="-78"/>
                        </a:rPr>
                        <a:t> </a:t>
                      </a:r>
                    </a:p>
                    <a:p>
                      <a:pPr algn="ctr" rtl="1">
                        <a:lnSpc>
                          <a:spcPct val="300000"/>
                        </a:lnSpc>
                      </a:pPr>
                      <a:r>
                        <a:rPr lang="fa-IR" sz="1400" baseline="0" dirty="0" smtClean="0">
                          <a:cs typeface="B Mitra" pitchFamily="2" charset="-78"/>
                        </a:rPr>
                        <a:t>اطلاعات معین(عدم اطمینان و ابهام کم)</a:t>
                      </a:r>
                      <a:endParaRPr lang="en-US" sz="1400" dirty="0">
                        <a:cs typeface="B Mitra" pitchFamily="2" charset="-78"/>
                      </a:endParaRPr>
                    </a:p>
                  </a:txBody>
                  <a:tcPr marL="91449" marR="9144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92D050"/>
                    </a:solidFill>
                  </a:tcPr>
                </a:tc>
                <a:tc>
                  <a:txBody>
                    <a:bodyPr/>
                    <a:lstStyle/>
                    <a:p>
                      <a:pPr algn="ctr">
                        <a:lnSpc>
                          <a:spcPct val="300000"/>
                        </a:lnSpc>
                      </a:pPr>
                      <a:r>
                        <a:rPr lang="fa-IR" sz="2000" b="1" kern="1200" dirty="0" err="1" smtClean="0">
                          <a:solidFill>
                            <a:schemeClr val="tx1"/>
                          </a:solidFill>
                          <a:latin typeface="+mn-lt"/>
                          <a:ea typeface="+mn-ea"/>
                          <a:cs typeface="B Mitra" pitchFamily="2" charset="-78"/>
                        </a:rPr>
                        <a:t>شیوه‌ی</a:t>
                      </a:r>
                      <a:r>
                        <a:rPr lang="fa-IR" baseline="0" dirty="0" smtClean="0"/>
                        <a:t> </a:t>
                      </a:r>
                      <a:r>
                        <a:rPr lang="fa-IR" sz="2000" b="1" kern="1200" dirty="0" smtClean="0">
                          <a:solidFill>
                            <a:schemeClr val="tx1"/>
                          </a:solidFill>
                          <a:latin typeface="+mn-lt"/>
                          <a:ea typeface="+mn-ea"/>
                          <a:cs typeface="B Mitra" pitchFamily="2" charset="-78"/>
                        </a:rPr>
                        <a:t>ائتلاف</a:t>
                      </a:r>
                    </a:p>
                    <a:p>
                      <a:pPr algn="ctr">
                        <a:lnSpc>
                          <a:spcPct val="300000"/>
                        </a:lnSpc>
                      </a:pPr>
                      <a:r>
                        <a:rPr lang="fa-IR" sz="1400" b="1" kern="1200" dirty="0" smtClean="0">
                          <a:solidFill>
                            <a:schemeClr val="tx1"/>
                          </a:solidFill>
                          <a:latin typeface="+mn-lt"/>
                          <a:ea typeface="+mn-ea"/>
                          <a:cs typeface="B Mitra" pitchFamily="2" charset="-78"/>
                        </a:rPr>
                        <a:t>منافع قدرتمندان (عدم اطمینان کم)</a:t>
                      </a:r>
                      <a:endParaRPr lang="en-US" sz="1400" b="1" kern="1200" dirty="0">
                        <a:solidFill>
                          <a:schemeClr val="tx1"/>
                        </a:solidFill>
                        <a:latin typeface="+mn-lt"/>
                        <a:ea typeface="+mn-ea"/>
                        <a:cs typeface="B Mitra" pitchFamily="2" charset="-78"/>
                      </a:endParaRPr>
                    </a:p>
                  </a:txBody>
                  <a:tcPr marL="91449" marR="9144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92D050"/>
                    </a:solidFill>
                  </a:tcPr>
                </a:tc>
              </a:tr>
              <a:tr h="1333500">
                <a:tc>
                  <a:txBody>
                    <a:bodyPr/>
                    <a:lstStyle/>
                    <a:p>
                      <a:pPr algn="ctr">
                        <a:lnSpc>
                          <a:spcPct val="250000"/>
                        </a:lnSpc>
                      </a:pPr>
                      <a:r>
                        <a:rPr lang="fa-IR" sz="2000" b="1" dirty="0" smtClean="0">
                          <a:cs typeface="B Mitra" pitchFamily="2" charset="-78"/>
                        </a:rPr>
                        <a:t>مدل</a:t>
                      </a:r>
                      <a:r>
                        <a:rPr lang="fa-IR" sz="2000" b="1" baseline="0" dirty="0" smtClean="0">
                          <a:cs typeface="B Mitra" pitchFamily="2" charset="-78"/>
                        </a:rPr>
                        <a:t> </a:t>
                      </a:r>
                      <a:r>
                        <a:rPr lang="fa-IR" sz="2000" b="1" baseline="0" dirty="0" err="1" smtClean="0">
                          <a:cs typeface="B Mitra" pitchFamily="2" charset="-78"/>
                        </a:rPr>
                        <a:t>خطا_آزمون</a:t>
                      </a:r>
                      <a:endParaRPr lang="fa-IR" sz="2000" b="1" baseline="0" dirty="0" smtClean="0">
                        <a:cs typeface="B Mitra" pitchFamily="2" charset="-78"/>
                      </a:endParaRPr>
                    </a:p>
                    <a:p>
                      <a:pPr algn="ctr">
                        <a:lnSpc>
                          <a:spcPct val="250000"/>
                        </a:lnSpc>
                      </a:pPr>
                      <a:r>
                        <a:rPr lang="fa-IR" sz="1400" b="1" baseline="0" dirty="0" smtClean="0">
                          <a:cs typeface="B Mitra" pitchFamily="2" charset="-78"/>
                        </a:rPr>
                        <a:t>تصمیم بزرگ به تصمیم های کوچک تقسیم می شود( عدم اطمینان </a:t>
                      </a:r>
                      <a:r>
                        <a:rPr lang="fa-IR" sz="1400" b="1" baseline="0" dirty="0" err="1" smtClean="0">
                          <a:cs typeface="B Mitra" pitchFamily="2" charset="-78"/>
                        </a:rPr>
                        <a:t>بالا،عدم</a:t>
                      </a:r>
                      <a:r>
                        <a:rPr lang="fa-IR" sz="1400" b="1" baseline="0" dirty="0" smtClean="0">
                          <a:cs typeface="B Mitra" pitchFamily="2" charset="-78"/>
                        </a:rPr>
                        <a:t> ابهام کم)</a:t>
                      </a:r>
                      <a:endParaRPr lang="en-US" sz="1400" b="1" dirty="0">
                        <a:cs typeface="B Mitra" pitchFamily="2" charset="-78"/>
                      </a:endParaRPr>
                    </a:p>
                  </a:txBody>
                  <a:tcPr marL="91449" marR="9144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92D050"/>
                    </a:solidFill>
                  </a:tcPr>
                </a:tc>
                <a:tc>
                  <a:txBody>
                    <a:bodyPr/>
                    <a:lstStyle/>
                    <a:p>
                      <a:pPr algn="ctr">
                        <a:lnSpc>
                          <a:spcPct val="250000"/>
                        </a:lnSpc>
                      </a:pPr>
                      <a:r>
                        <a:rPr lang="fa-IR" sz="2000" b="1" kern="1200" dirty="0" smtClean="0">
                          <a:solidFill>
                            <a:schemeClr val="tx1"/>
                          </a:solidFill>
                          <a:latin typeface="+mn-lt"/>
                          <a:ea typeface="+mn-ea"/>
                          <a:cs typeface="B Mitra" pitchFamily="2" charset="-78"/>
                        </a:rPr>
                        <a:t>مدل سطل زباله</a:t>
                      </a:r>
                    </a:p>
                    <a:p>
                      <a:pPr algn="ctr">
                        <a:lnSpc>
                          <a:spcPct val="250000"/>
                        </a:lnSpc>
                      </a:pPr>
                      <a:r>
                        <a:rPr lang="fa-IR" sz="1400" b="1" kern="1200" dirty="0" smtClean="0">
                          <a:solidFill>
                            <a:schemeClr val="tx1"/>
                          </a:solidFill>
                          <a:latin typeface="+mn-lt"/>
                          <a:ea typeface="+mn-ea"/>
                          <a:cs typeface="B Mitra" pitchFamily="2" charset="-78"/>
                        </a:rPr>
                        <a:t>تصادفی تصمیم</a:t>
                      </a:r>
                      <a:r>
                        <a:rPr lang="fa-IR" sz="1400" b="1" kern="1200" baseline="0" dirty="0" smtClean="0">
                          <a:solidFill>
                            <a:schemeClr val="tx1"/>
                          </a:solidFill>
                          <a:latin typeface="+mn-lt"/>
                          <a:ea typeface="+mn-ea"/>
                          <a:cs typeface="B Mitra" pitchFamily="2" charset="-78"/>
                        </a:rPr>
                        <a:t> گیری می شود(عدم اطمینان </a:t>
                      </a:r>
                      <a:r>
                        <a:rPr lang="fa-IR" sz="1400" b="1" kern="1200" baseline="0" dirty="0" err="1" smtClean="0">
                          <a:solidFill>
                            <a:schemeClr val="tx1"/>
                          </a:solidFill>
                          <a:latin typeface="+mn-lt"/>
                          <a:ea typeface="+mn-ea"/>
                          <a:cs typeface="B Mitra" pitchFamily="2" charset="-78"/>
                        </a:rPr>
                        <a:t>وابهام</a:t>
                      </a:r>
                      <a:r>
                        <a:rPr lang="fa-IR" sz="1400" b="1" kern="1200" baseline="0" dirty="0" smtClean="0">
                          <a:solidFill>
                            <a:schemeClr val="tx1"/>
                          </a:solidFill>
                          <a:latin typeface="+mn-lt"/>
                          <a:ea typeface="+mn-ea"/>
                          <a:cs typeface="B Mitra" pitchFamily="2" charset="-78"/>
                        </a:rPr>
                        <a:t>  زیاد)</a:t>
                      </a:r>
                      <a:endParaRPr lang="en-US" sz="1400" b="1" kern="1200" dirty="0">
                        <a:solidFill>
                          <a:schemeClr val="tx1"/>
                        </a:solidFill>
                        <a:latin typeface="+mn-lt"/>
                        <a:ea typeface="+mn-ea"/>
                        <a:cs typeface="B Mitra" pitchFamily="2" charset="-78"/>
                      </a:endParaRPr>
                    </a:p>
                  </a:txBody>
                  <a:tcPr marL="91449" marR="9144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92D050"/>
                    </a:solidFill>
                  </a:tcPr>
                </a:tc>
              </a:tr>
            </a:tbl>
          </a:graphicData>
        </a:graphic>
      </p:graphicFrame>
      <p:sp>
        <p:nvSpPr>
          <p:cNvPr id="3086" name="Text Placeholder 6"/>
          <p:cNvSpPr>
            <a:spLocks noGrp="1"/>
          </p:cNvSpPr>
          <p:nvPr>
            <p:ph type="body" sz="half" idx="2"/>
          </p:nvPr>
        </p:nvSpPr>
        <p:spPr>
          <a:xfrm rot="16200000">
            <a:off x="-1600200" y="2716213"/>
            <a:ext cx="4191000" cy="990600"/>
          </a:xfrm>
        </p:spPr>
        <p:txBody>
          <a:bodyPr/>
          <a:lstStyle/>
          <a:p>
            <a:pPr algn="ctr" eaLnBrk="1" hangingPunct="1"/>
            <a:r>
              <a:rPr lang="fa-IR" sz="2400" b="1" dirty="0" smtClean="0">
                <a:cs typeface="B Mitra" pitchFamily="2" charset="-78"/>
              </a:rPr>
              <a:t>توافق یا عدم توافق بر سر</a:t>
            </a:r>
          </a:p>
          <a:p>
            <a:pPr algn="ctr" eaLnBrk="1" hangingPunct="1"/>
            <a:r>
              <a:rPr lang="fa-IR" sz="2400" dirty="0">
                <a:ln w="12700" cmpd="sng">
                  <a:solidFill>
                    <a:schemeClr val="accent4"/>
                  </a:solidFill>
                  <a:prstDash val="solid"/>
                </a:ln>
                <a:solidFill>
                  <a:schemeClr val="tx1"/>
                </a:solidFill>
                <a:cs typeface="B Mitra" pitchFamily="2" charset="-78"/>
              </a:rPr>
              <a:t> </a:t>
            </a:r>
            <a:r>
              <a:rPr lang="fa-IR" sz="2400" b="1" dirty="0" smtClean="0">
                <a:cs typeface="B Mitra" pitchFamily="2" charset="-78"/>
              </a:rPr>
              <a:t>شیوه ها</a:t>
            </a:r>
            <a:endParaRPr lang="en-US" sz="2400" b="1" dirty="0" smtClean="0">
              <a:cs typeface="B Mitra" pitchFamily="2" charset="-78"/>
            </a:endParaRPr>
          </a:p>
        </p:txBody>
      </p:sp>
      <p:sp>
        <p:nvSpPr>
          <p:cNvPr id="10" name="Rectangle 9"/>
          <p:cNvSpPr/>
          <p:nvPr/>
        </p:nvSpPr>
        <p:spPr>
          <a:xfrm rot="10800000" flipV="1">
            <a:off x="2209800" y="1602432"/>
            <a:ext cx="2590800" cy="461665"/>
          </a:xfrm>
          <a:prstGeom prst="rect">
            <a:avLst/>
          </a:prstGeom>
          <a:noFill/>
        </p:spPr>
        <p:txBody>
          <a:bodyPr>
            <a:spAutoFit/>
          </a:bodyPr>
          <a:lstStyle/>
          <a:p>
            <a:pPr algn="ctr" rtl="1" eaLnBrk="1" hangingPunct="1">
              <a:defRPr/>
            </a:pPr>
            <a:r>
              <a:rPr lang="fa-IR" sz="2400" dirty="0">
                <a:ln w="12700" cmpd="sng">
                  <a:solidFill>
                    <a:schemeClr val="accent4"/>
                  </a:solidFill>
                  <a:prstDash val="solid"/>
                </a:ln>
                <a:cs typeface="B Mitra" pitchFamily="2" charset="-78"/>
              </a:rPr>
              <a:t>توافق</a:t>
            </a:r>
            <a:endParaRPr lang="en-US" sz="2400" dirty="0">
              <a:ln w="12700" cmpd="sng">
                <a:solidFill>
                  <a:schemeClr val="accent4"/>
                </a:solidFill>
                <a:prstDash val="solid"/>
              </a:ln>
              <a:cs typeface="B Mitra" pitchFamily="2" charset="-78"/>
            </a:endParaRPr>
          </a:p>
        </p:txBody>
      </p:sp>
      <p:sp>
        <p:nvSpPr>
          <p:cNvPr id="12" name="Rectangle 11"/>
          <p:cNvSpPr/>
          <p:nvPr/>
        </p:nvSpPr>
        <p:spPr>
          <a:xfrm rot="10800000" flipV="1">
            <a:off x="5562600" y="1540876"/>
            <a:ext cx="2590800" cy="584775"/>
          </a:xfrm>
          <a:prstGeom prst="rect">
            <a:avLst/>
          </a:prstGeom>
          <a:noFill/>
        </p:spPr>
        <p:txBody>
          <a:bodyPr>
            <a:spAutoFit/>
          </a:bodyPr>
          <a:lstStyle/>
          <a:p>
            <a:pPr algn="ctr" rtl="1" eaLnBrk="1" hangingPunct="1">
              <a:defRPr/>
            </a:pPr>
            <a:r>
              <a:rPr lang="fa-IR" sz="3200" dirty="0">
                <a:ln w="12700" cmpd="sng">
                  <a:solidFill>
                    <a:schemeClr val="accent4"/>
                  </a:solidFill>
                  <a:prstDash val="solid"/>
                </a:ln>
                <a:cs typeface="B Mitra" pitchFamily="2" charset="-78"/>
              </a:rPr>
              <a:t> </a:t>
            </a:r>
            <a:r>
              <a:rPr lang="fa-IR" sz="2400" dirty="0">
                <a:ln w="12700" cmpd="sng">
                  <a:solidFill>
                    <a:schemeClr val="accent4"/>
                  </a:solidFill>
                  <a:prstDash val="solid"/>
                </a:ln>
                <a:cs typeface="B Mitra" pitchFamily="2" charset="-78"/>
              </a:rPr>
              <a:t>عدم توافق</a:t>
            </a:r>
            <a:endParaRPr lang="en-US" sz="2400" dirty="0">
              <a:ln w="12700" cmpd="sng">
                <a:solidFill>
                  <a:schemeClr val="accent4"/>
                </a:solidFill>
                <a:prstDash val="solid"/>
              </a:ln>
              <a:cs typeface="B Mitra" pitchFamily="2" charset="-78"/>
            </a:endParaRPr>
          </a:p>
        </p:txBody>
      </p:sp>
      <p:sp>
        <p:nvSpPr>
          <p:cNvPr id="13" name="Rectangle 12"/>
          <p:cNvSpPr/>
          <p:nvPr/>
        </p:nvSpPr>
        <p:spPr>
          <a:xfrm rot="5400000" flipV="1">
            <a:off x="370818" y="2398067"/>
            <a:ext cx="1811926" cy="461665"/>
          </a:xfrm>
          <a:prstGeom prst="rect">
            <a:avLst/>
          </a:prstGeom>
          <a:noFill/>
        </p:spPr>
        <p:txBody>
          <a:bodyPr>
            <a:spAutoFit/>
          </a:bodyPr>
          <a:lstStyle/>
          <a:p>
            <a:pPr algn="ctr" rtl="1" eaLnBrk="1" hangingPunct="1">
              <a:defRPr/>
            </a:pPr>
            <a:r>
              <a:rPr lang="fa-IR" sz="2400" dirty="0">
                <a:ln w="12700" cmpd="sng">
                  <a:solidFill>
                    <a:schemeClr val="accent4"/>
                  </a:solidFill>
                  <a:prstDash val="solid"/>
                </a:ln>
                <a:cs typeface="B Mitra" pitchFamily="2" charset="-78"/>
              </a:rPr>
              <a:t>توافق</a:t>
            </a:r>
            <a:endParaRPr lang="en-US" sz="2400" dirty="0">
              <a:ln w="12700" cmpd="sng">
                <a:solidFill>
                  <a:schemeClr val="accent4"/>
                </a:solidFill>
                <a:prstDash val="solid"/>
              </a:ln>
              <a:cs typeface="B Mitra" pitchFamily="2" charset="-78"/>
            </a:endParaRPr>
          </a:p>
        </p:txBody>
      </p:sp>
      <p:sp>
        <p:nvSpPr>
          <p:cNvPr id="15" name="Rectangle 14"/>
          <p:cNvSpPr/>
          <p:nvPr/>
        </p:nvSpPr>
        <p:spPr>
          <a:xfrm rot="5400000" flipV="1">
            <a:off x="-18618" y="3960167"/>
            <a:ext cx="2590800" cy="461665"/>
          </a:xfrm>
          <a:prstGeom prst="rect">
            <a:avLst/>
          </a:prstGeom>
          <a:noFill/>
        </p:spPr>
        <p:txBody>
          <a:bodyPr>
            <a:spAutoFit/>
          </a:bodyPr>
          <a:lstStyle/>
          <a:p>
            <a:pPr algn="ctr" rtl="1" eaLnBrk="1" hangingPunct="1">
              <a:defRPr/>
            </a:pPr>
            <a:r>
              <a:rPr lang="fa-IR" sz="240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 </a:t>
            </a:r>
            <a:r>
              <a:rPr lang="fa-IR" sz="2400" dirty="0">
                <a:ln w="12700" cmpd="sng">
                  <a:solidFill>
                    <a:schemeClr val="accent4"/>
                  </a:solidFill>
                  <a:prstDash val="solid"/>
                </a:ln>
                <a:cs typeface="B Mitra" pitchFamily="2" charset="-78"/>
              </a:rPr>
              <a:t>عدم</a:t>
            </a:r>
            <a:r>
              <a:rPr lang="fa-IR" sz="240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 </a:t>
            </a:r>
            <a:r>
              <a:rPr lang="fa-IR" sz="2400" dirty="0">
                <a:ln w="12700" cmpd="sng">
                  <a:solidFill>
                    <a:schemeClr val="accent4"/>
                  </a:solidFill>
                  <a:prstDash val="solid"/>
                </a:ln>
                <a:cs typeface="B Mitra" pitchFamily="2" charset="-78"/>
              </a:rPr>
              <a:t>توافق</a:t>
            </a:r>
            <a:endParaRPr lang="en-US" sz="2400" dirty="0">
              <a:ln w="12700" cmpd="sng">
                <a:solidFill>
                  <a:schemeClr val="accent4"/>
                </a:solidFill>
                <a:prstDash val="solid"/>
              </a:ln>
              <a:cs typeface="B Mitra" pitchFamily="2" charset="-78"/>
            </a:endParaRPr>
          </a:p>
        </p:txBody>
      </p:sp>
    </p:spTree>
    <p:extLst>
      <p:ext uri="{BB962C8B-B14F-4D97-AF65-F5344CB8AC3E}">
        <p14:creationId xmlns:p14="http://schemas.microsoft.com/office/powerpoint/2010/main" val="1705425702"/>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
                                        <p:tgtEl>
                                          <p:spTgt spid="2"/>
                                        </p:tgtEl>
                                      </p:cBhvr>
                                    </p:animEffect>
                                    <p:anim calcmode="lin" valueType="num">
                                      <p:cBhvr>
                                        <p:cTn id="14" dur="10" fill="hold"/>
                                        <p:tgtEl>
                                          <p:spTgt spid="2"/>
                                        </p:tgtEl>
                                        <p:attrNameLst>
                                          <p:attrName>ppt_x</p:attrName>
                                        </p:attrNameLst>
                                      </p:cBhvr>
                                      <p:tavLst>
                                        <p:tav tm="0">
                                          <p:val>
                                            <p:strVal val="#ppt_x"/>
                                          </p:val>
                                        </p:tav>
                                        <p:tav tm="100000">
                                          <p:val>
                                            <p:strVal val="#ppt_x"/>
                                          </p:val>
                                        </p:tav>
                                      </p:tavLst>
                                    </p:anim>
                                    <p:anim calcmode="lin" valueType="num">
                                      <p:cBhvr>
                                        <p:cTn id="15" dur="10" fill="hold"/>
                                        <p:tgtEl>
                                          <p:spTgt spid="2"/>
                                        </p:tgtEl>
                                        <p:attrNameLst>
                                          <p:attrName>ppt_y</p:attrName>
                                        </p:attrNameLst>
                                      </p:cBhvr>
                                      <p:tavLst>
                                        <p:tav tm="0">
                                          <p:val>
                                            <p:strVal val="#ppt_y+.1"/>
                                          </p:val>
                                        </p:tav>
                                        <p:tav tm="100000">
                                          <p:val>
                                            <p:strVal val="#ppt_y"/>
                                          </p:val>
                                        </p:tav>
                                      </p:tavLst>
                                    </p:anim>
                                  </p:childTnLst>
                                </p:cTn>
                              </p:par>
                              <p:par>
                                <p:cTn id="16" presetID="53" presetClass="entr" presetSubtype="16" fill="hold"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500" fill="hold"/>
                                        <p:tgtEl>
                                          <p:spTgt spid="10"/>
                                        </p:tgtEl>
                                        <p:attrNameLst>
                                          <p:attrName>ppt_w</p:attrName>
                                        </p:attrNameLst>
                                      </p:cBhvr>
                                      <p:tavLst>
                                        <p:tav tm="0">
                                          <p:val>
                                            <p:fltVal val="0"/>
                                          </p:val>
                                        </p:tav>
                                        <p:tav tm="100000">
                                          <p:val>
                                            <p:strVal val="#ppt_w"/>
                                          </p:val>
                                        </p:tav>
                                      </p:tavLst>
                                    </p:anim>
                                    <p:anim calcmode="lin" valueType="num">
                                      <p:cBhvr>
                                        <p:cTn id="19" dur="500" fill="hold"/>
                                        <p:tgtEl>
                                          <p:spTgt spid="10"/>
                                        </p:tgtEl>
                                        <p:attrNameLst>
                                          <p:attrName>ppt_h</p:attrName>
                                        </p:attrNameLst>
                                      </p:cBhvr>
                                      <p:tavLst>
                                        <p:tav tm="0">
                                          <p:val>
                                            <p:fltVal val="0"/>
                                          </p:val>
                                        </p:tav>
                                        <p:tav tm="100000">
                                          <p:val>
                                            <p:strVal val="#ppt_h"/>
                                          </p:val>
                                        </p:tav>
                                      </p:tavLst>
                                    </p:anim>
                                    <p:animEffect transition="in" filter="fade">
                                      <p:cBhvr>
                                        <p:cTn id="20" dur="500"/>
                                        <p:tgtEl>
                                          <p:spTgt spid="10"/>
                                        </p:tgtEl>
                                      </p:cBhvr>
                                    </p:animEffect>
                                  </p:childTnLst>
                                </p:cTn>
                              </p:par>
                              <p:par>
                                <p:cTn id="21" presetID="53" presetClass="entr" presetSubtype="16"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p:cTn id="23" dur="500" fill="hold"/>
                                        <p:tgtEl>
                                          <p:spTgt spid="12"/>
                                        </p:tgtEl>
                                        <p:attrNameLst>
                                          <p:attrName>ppt_w</p:attrName>
                                        </p:attrNameLst>
                                      </p:cBhvr>
                                      <p:tavLst>
                                        <p:tav tm="0">
                                          <p:val>
                                            <p:fltVal val="0"/>
                                          </p:val>
                                        </p:tav>
                                        <p:tav tm="100000">
                                          <p:val>
                                            <p:strVal val="#ppt_w"/>
                                          </p:val>
                                        </p:tav>
                                      </p:tavLst>
                                    </p:anim>
                                    <p:anim calcmode="lin" valueType="num">
                                      <p:cBhvr>
                                        <p:cTn id="24" dur="500" fill="hold"/>
                                        <p:tgtEl>
                                          <p:spTgt spid="12"/>
                                        </p:tgtEl>
                                        <p:attrNameLst>
                                          <p:attrName>ppt_h</p:attrName>
                                        </p:attrNameLst>
                                      </p:cBhvr>
                                      <p:tavLst>
                                        <p:tav tm="0">
                                          <p:val>
                                            <p:fltVal val="0"/>
                                          </p:val>
                                        </p:tav>
                                        <p:tav tm="100000">
                                          <p:val>
                                            <p:strVal val="#ppt_h"/>
                                          </p:val>
                                        </p:tav>
                                      </p:tavLst>
                                    </p:anim>
                                    <p:animEffect transition="in" filter="fade">
                                      <p:cBhvr>
                                        <p:cTn id="25" dur="500"/>
                                        <p:tgtEl>
                                          <p:spTgt spid="12"/>
                                        </p:tgtEl>
                                      </p:cBhvr>
                                    </p:animEffect>
                                  </p:childTnLst>
                                </p:cTn>
                              </p:par>
                              <p:par>
                                <p:cTn id="26" presetID="53" presetClass="entr" presetSubtype="16" fill="hold" nodeType="withEffect">
                                  <p:stCondLst>
                                    <p:cond delay="0"/>
                                  </p:stCondLst>
                                  <p:childTnLst>
                                    <p:set>
                                      <p:cBhvr>
                                        <p:cTn id="27" dur="1" fill="hold">
                                          <p:stCondLst>
                                            <p:cond delay="0"/>
                                          </p:stCondLst>
                                        </p:cTn>
                                        <p:tgtEl>
                                          <p:spTgt spid="13"/>
                                        </p:tgtEl>
                                        <p:attrNameLst>
                                          <p:attrName>style.visibility</p:attrName>
                                        </p:attrNameLst>
                                      </p:cBhvr>
                                      <p:to>
                                        <p:strVal val="visible"/>
                                      </p:to>
                                    </p:set>
                                    <p:anim calcmode="lin" valueType="num">
                                      <p:cBhvr>
                                        <p:cTn id="28" dur="500" fill="hold"/>
                                        <p:tgtEl>
                                          <p:spTgt spid="13"/>
                                        </p:tgtEl>
                                        <p:attrNameLst>
                                          <p:attrName>ppt_w</p:attrName>
                                        </p:attrNameLst>
                                      </p:cBhvr>
                                      <p:tavLst>
                                        <p:tav tm="0">
                                          <p:val>
                                            <p:fltVal val="0"/>
                                          </p:val>
                                        </p:tav>
                                        <p:tav tm="100000">
                                          <p:val>
                                            <p:strVal val="#ppt_w"/>
                                          </p:val>
                                        </p:tav>
                                      </p:tavLst>
                                    </p:anim>
                                    <p:anim calcmode="lin" valueType="num">
                                      <p:cBhvr>
                                        <p:cTn id="29" dur="500" fill="hold"/>
                                        <p:tgtEl>
                                          <p:spTgt spid="13"/>
                                        </p:tgtEl>
                                        <p:attrNameLst>
                                          <p:attrName>ppt_h</p:attrName>
                                        </p:attrNameLst>
                                      </p:cBhvr>
                                      <p:tavLst>
                                        <p:tav tm="0">
                                          <p:val>
                                            <p:fltVal val="0"/>
                                          </p:val>
                                        </p:tav>
                                        <p:tav tm="100000">
                                          <p:val>
                                            <p:strVal val="#ppt_h"/>
                                          </p:val>
                                        </p:tav>
                                      </p:tavLst>
                                    </p:anim>
                                    <p:animEffect transition="in" filter="fade">
                                      <p:cBhvr>
                                        <p:cTn id="30" dur="500"/>
                                        <p:tgtEl>
                                          <p:spTgt spid="13"/>
                                        </p:tgtEl>
                                      </p:cBhvr>
                                    </p:animEffect>
                                  </p:childTnLst>
                                </p:cTn>
                              </p:par>
                              <p:par>
                                <p:cTn id="31" presetID="53" presetClass="entr" presetSubtype="16"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p:cTn id="33" dur="500" fill="hold"/>
                                        <p:tgtEl>
                                          <p:spTgt spid="15"/>
                                        </p:tgtEl>
                                        <p:attrNameLst>
                                          <p:attrName>ppt_w</p:attrName>
                                        </p:attrNameLst>
                                      </p:cBhvr>
                                      <p:tavLst>
                                        <p:tav tm="0">
                                          <p:val>
                                            <p:fltVal val="0"/>
                                          </p:val>
                                        </p:tav>
                                        <p:tav tm="100000">
                                          <p:val>
                                            <p:strVal val="#ppt_w"/>
                                          </p:val>
                                        </p:tav>
                                      </p:tavLst>
                                    </p:anim>
                                    <p:anim calcmode="lin" valueType="num">
                                      <p:cBhvr>
                                        <p:cTn id="34" dur="500" fill="hold"/>
                                        <p:tgtEl>
                                          <p:spTgt spid="15"/>
                                        </p:tgtEl>
                                        <p:attrNameLst>
                                          <p:attrName>ppt_h</p:attrName>
                                        </p:attrNameLst>
                                      </p:cBhvr>
                                      <p:tavLst>
                                        <p:tav tm="0">
                                          <p:val>
                                            <p:fltVal val="0"/>
                                          </p:val>
                                        </p:tav>
                                        <p:tav tm="100000">
                                          <p:val>
                                            <p:strVal val="#ppt_h"/>
                                          </p:val>
                                        </p:tav>
                                      </p:tavLst>
                                    </p:anim>
                                    <p:animEffect transition="in" filter="fade">
                                      <p:cBhvr>
                                        <p:cTn id="35"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3"/>
          <p:cNvSpPr>
            <a:spLocks noGrp="1" noChangeArrowheads="1"/>
          </p:cNvSpPr>
          <p:nvPr>
            <p:ph idx="4294967295"/>
          </p:nvPr>
        </p:nvSpPr>
        <p:spPr>
          <a:xfrm>
            <a:off x="457200" y="1219200"/>
            <a:ext cx="8229600" cy="4525963"/>
          </a:xfrm>
          <a:prstGeom prst="rect">
            <a:avLst/>
          </a:prstGeom>
        </p:spPr>
        <p:txBody>
          <a:bodyPr/>
          <a:lstStyle/>
          <a:p>
            <a:pPr marL="0" indent="0" eaLnBrk="1" hangingPunct="1">
              <a:buFontTx/>
              <a:buNone/>
              <a:defRPr/>
            </a:pPr>
            <a:r>
              <a:rPr lang="fa-IR" sz="2400" b="1" dirty="0" smtClean="0">
                <a:solidFill>
                  <a:schemeClr val="tx1"/>
                </a:solidFill>
                <a:cs typeface="B Nazanin" pitchFamily="2" charset="-78"/>
              </a:rPr>
              <a:t>1- فرایند تصیمیم‌گیری عقلایی:</a:t>
            </a:r>
            <a:endParaRPr lang="en-US" sz="2400" b="1" dirty="0" smtClean="0">
              <a:solidFill>
                <a:schemeClr val="tx1"/>
              </a:solidFill>
              <a:cs typeface="B Nazanin" pitchFamily="2" charset="-78"/>
            </a:endParaRPr>
          </a:p>
          <a:p>
            <a:pPr marL="0" indent="0" eaLnBrk="1" hangingPunct="1">
              <a:buFontTx/>
              <a:buNone/>
              <a:defRPr/>
            </a:pPr>
            <a:r>
              <a:rPr lang="fa-IR" sz="2400" dirty="0" smtClean="0">
                <a:cs typeface="B Mitra" pitchFamily="2" charset="-78"/>
              </a:rPr>
              <a:t>وقتی طبق ماتریس تامسون در اهداف و شیوه‌ی رسیدن به هدف توافق وجود داشته باشد این </a:t>
            </a:r>
            <a:endParaRPr lang="en-US" sz="2400" dirty="0" smtClean="0">
              <a:cs typeface="B Mitra" pitchFamily="2" charset="-78"/>
            </a:endParaRPr>
          </a:p>
          <a:p>
            <a:pPr marL="0" indent="0" eaLnBrk="1" hangingPunct="1">
              <a:buFontTx/>
              <a:buNone/>
              <a:defRPr/>
            </a:pPr>
            <a:r>
              <a:rPr lang="fa-IR" sz="2400" dirty="0" smtClean="0">
                <a:cs typeface="B Mitra" pitchFamily="2" charset="-78"/>
              </a:rPr>
              <a:t>تصمیم‌گیری کاربرد دارد و عدم اطمینان و ابهام وجود ندارد. مانند بسیاری از تصمیمات که مهندسان می‌گیرند که هدف  و روش دقیقا مشخص است.</a:t>
            </a:r>
          </a:p>
          <a:p>
            <a:pPr marL="0" indent="0" eaLnBrk="1" hangingPunct="1">
              <a:buFontTx/>
              <a:buNone/>
              <a:defRPr/>
            </a:pPr>
            <a:endParaRPr lang="en-US" sz="2400" dirty="0" smtClean="0">
              <a:cs typeface="B Mitra" pitchFamily="2" charset="-78"/>
            </a:endParaRPr>
          </a:p>
          <a:p>
            <a:pPr marL="0" indent="0">
              <a:buNone/>
              <a:defRPr/>
            </a:pPr>
            <a:r>
              <a:rPr lang="fa-IR" sz="2400" b="1" dirty="0">
                <a:solidFill>
                  <a:schemeClr val="tx1"/>
                </a:solidFill>
                <a:cs typeface="B Nazanin" pitchFamily="2" charset="-78"/>
              </a:rPr>
              <a:t>2- فرایند تصمیم‌گیری آزمون و خطا:</a:t>
            </a:r>
            <a:endParaRPr lang="en-US" sz="2400" b="1" dirty="0">
              <a:solidFill>
                <a:schemeClr val="tx1"/>
              </a:solidFill>
              <a:cs typeface="B Nazanin" pitchFamily="2" charset="-78"/>
            </a:endParaRPr>
          </a:p>
          <a:p>
            <a:pPr marL="0" indent="0">
              <a:buNone/>
              <a:defRPr/>
            </a:pPr>
            <a:r>
              <a:rPr lang="fa-IR" sz="2400" dirty="0">
                <a:cs typeface="B Mitra" pitchFamily="2" charset="-78"/>
              </a:rPr>
              <a:t>در صورت داشتن توافق در اهداف و عدم توافق در شیوه رسیدن به اهداف مدل تصمیم گیری جزئی-تدریجی یا آزمون و خطا کاربرد دارد و در این موقعیت عدم اطمینان زیاد و ابهام وجود ندارد.یا به عبارتی تفسیرهای چندگانه وجود ندارد.</a:t>
            </a:r>
          </a:p>
          <a:p>
            <a:pPr algn="l" eaLnBrk="1" hangingPunct="1">
              <a:buFontTx/>
              <a:buNone/>
              <a:defRPr/>
            </a:pPr>
            <a:endParaRPr lang="en-US" dirty="0" smtClean="0"/>
          </a:p>
        </p:txBody>
      </p:sp>
      <p:sp>
        <p:nvSpPr>
          <p:cNvPr id="3" name="Rectangle 2"/>
          <p:cNvSpPr/>
          <p:nvPr/>
        </p:nvSpPr>
        <p:spPr>
          <a:xfrm>
            <a:off x="2590800" y="152400"/>
            <a:ext cx="4038600" cy="1384995"/>
          </a:xfrm>
          <a:prstGeom prst="rect">
            <a:avLst/>
          </a:prstGeom>
          <a:noFill/>
        </p:spPr>
        <p:txBody>
          <a:bodyPr>
            <a:spAutoFit/>
          </a:bodyPr>
          <a:lstStyle/>
          <a:p>
            <a:pPr algn="ctr">
              <a:defRPr/>
            </a:pPr>
            <a:r>
              <a:rPr lang="fa-IR" sz="40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cs typeface="B Nazanin" pitchFamily="2" charset="-78"/>
              </a:rPr>
              <a:t>ماتریس تامسون</a:t>
            </a:r>
            <a:endParaRPr lang="fa-IR" sz="40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a:p>
            <a:pPr algn="ctr" rtl="1" eaLnBrk="1" hangingPunct="1">
              <a:defRPr/>
            </a:pPr>
            <a:endParaRPr lang="en-US" sz="4400" dirty="0">
              <a:ln w="22225">
                <a:solidFill>
                  <a:schemeClr val="accent2"/>
                </a:solidFill>
                <a:prstDash val="solid"/>
              </a:ln>
              <a:cs typeface="B Mitra" pitchFamily="2" charset="-78"/>
            </a:endParaRPr>
          </a:p>
        </p:txBody>
      </p:sp>
    </p:spTree>
    <p:extLst>
      <p:ext uri="{BB962C8B-B14F-4D97-AF65-F5344CB8AC3E}">
        <p14:creationId xmlns:p14="http://schemas.microsoft.com/office/powerpoint/2010/main" val="1647567604"/>
      </p:ext>
    </p:extLst>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1"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67544" y="332656"/>
            <a:ext cx="8280920" cy="5447645"/>
          </a:xfrm>
          <a:prstGeom prst="rect">
            <a:avLst/>
          </a:prstGeom>
        </p:spPr>
        <p:txBody>
          <a:bodyPr wrap="square">
            <a:spAutoFit/>
          </a:bodyPr>
          <a:lstStyle/>
          <a:p>
            <a:pPr>
              <a:defRPr/>
            </a:pPr>
            <a:endParaRPr lang="fa-IR" sz="2400" b="1" dirty="0" smtClean="0">
              <a:cs typeface="B Nazanin" pitchFamily="2" charset="-78"/>
            </a:endParaRPr>
          </a:p>
          <a:p>
            <a:pPr>
              <a:defRPr/>
            </a:pPr>
            <a:endParaRPr lang="fa-IR" sz="2400" b="1" dirty="0" smtClean="0">
              <a:cs typeface="B Nazanin" pitchFamily="2" charset="-78"/>
            </a:endParaRPr>
          </a:p>
          <a:p>
            <a:pPr>
              <a:defRPr/>
            </a:pPr>
            <a:endParaRPr lang="fa-IR" sz="2400" b="1" dirty="0">
              <a:cs typeface="B Nazanin" pitchFamily="2" charset="-78"/>
            </a:endParaRPr>
          </a:p>
          <a:p>
            <a:pPr>
              <a:defRPr/>
            </a:pPr>
            <a:r>
              <a:rPr lang="fa-IR" sz="2400" b="1" dirty="0">
                <a:cs typeface="B Nazanin" pitchFamily="2" charset="-78"/>
              </a:rPr>
              <a:t>3-مدل ائتلافی</a:t>
            </a:r>
            <a:r>
              <a:rPr lang="fa-IR" sz="2400" b="1" dirty="0" smtClean="0">
                <a:cs typeface="B Nazanin" pitchFamily="2" charset="-78"/>
              </a:rPr>
              <a:t>:</a:t>
            </a:r>
            <a:endParaRPr lang="fa-IR" sz="2400" b="1" dirty="0">
              <a:cs typeface="B Nazanin" pitchFamily="2" charset="-78"/>
            </a:endParaRPr>
          </a:p>
          <a:p>
            <a:pPr>
              <a:defRPr/>
            </a:pPr>
            <a:r>
              <a:rPr lang="fa-IR" sz="2400" dirty="0">
                <a:cs typeface="B Mitra" pitchFamily="2" charset="-78"/>
              </a:rPr>
              <a:t>در صورت عدم توافق در اهداف و داشتن توافق در شیوه رسیدن به هدف این مدل کاربرد دارد. در این موقعیت عدم اطمینان زیاد و ابهام وجود دارد.باید گروه های ذینفع بر اساس قدرت خویش در انتخاب هدف مورد نظر با سایر رقبا به ائتلاف برسند</a:t>
            </a:r>
            <a:r>
              <a:rPr lang="fa-IR" sz="2400" dirty="0" smtClean="0">
                <a:cs typeface="B Mitra" pitchFamily="2" charset="-78"/>
              </a:rPr>
              <a:t>.</a:t>
            </a:r>
          </a:p>
          <a:p>
            <a:pPr>
              <a:defRPr/>
            </a:pPr>
            <a:endParaRPr lang="fa-IR" dirty="0">
              <a:cs typeface="B Nazanin" pitchFamily="2" charset="-78"/>
            </a:endParaRPr>
          </a:p>
          <a:p>
            <a:pPr>
              <a:defRPr/>
            </a:pPr>
            <a:endParaRPr lang="fa-IR" dirty="0">
              <a:cs typeface="B Nazanin" pitchFamily="2" charset="-78"/>
            </a:endParaRPr>
          </a:p>
          <a:p>
            <a:pPr>
              <a:defRPr/>
            </a:pPr>
            <a:r>
              <a:rPr lang="fa-IR" sz="2400" dirty="0">
                <a:cs typeface="B Nazanin" pitchFamily="2" charset="-78"/>
              </a:rPr>
              <a:t>4-</a:t>
            </a:r>
            <a:r>
              <a:rPr lang="fa-IR" sz="2400" b="1" dirty="0">
                <a:cs typeface="B Nazanin" pitchFamily="2" charset="-78"/>
              </a:rPr>
              <a:t>مدل سطل زباله </a:t>
            </a:r>
            <a:r>
              <a:rPr lang="fa-IR" sz="2400" b="1" dirty="0">
                <a:cs typeface="B Nazanin" pitchFamily="2" charset="-78"/>
                <a:sym typeface="Wingdings" panose="05000000000000000000" pitchFamily="2" charset="2"/>
              </a:rPr>
              <a:t>(اتفاقی-تصافی):</a:t>
            </a:r>
          </a:p>
          <a:p>
            <a:pPr>
              <a:defRPr/>
            </a:pPr>
            <a:r>
              <a:rPr lang="fa-IR" sz="2400" dirty="0">
                <a:cs typeface="B Mitra" pitchFamily="2" charset="-78"/>
                <a:sym typeface="Wingdings" panose="05000000000000000000" pitchFamily="2" charset="2"/>
              </a:rPr>
              <a:t>در صورت عدم توافق در اهداف و شیوه رسیدن به اهداف این روش کاربرد دارد و در این صورت عدم اطمینان و ابهام به صورت برجسته وجود دارد. در این مدل تصمیمات بر اساس برخورد اتفاقی, عواملی چون مسائلی که به دنبال پاسخ می باشند, تصمیم گیرندگانی که به دنبال موقعیت تصمیم گیری می باشند, راه حل های که به دنبال صورت مسئله می باشند, صورت می پذیرد و نقطه مقابل مدل عقلایی است.</a:t>
            </a:r>
            <a:endParaRPr lang="en-US" sz="2400" dirty="0">
              <a:cs typeface="B Mitra" pitchFamily="2" charset="-78"/>
            </a:endParaRPr>
          </a:p>
        </p:txBody>
      </p:sp>
      <p:sp>
        <p:nvSpPr>
          <p:cNvPr id="5" name="Rectangle 4"/>
          <p:cNvSpPr/>
          <p:nvPr/>
        </p:nvSpPr>
        <p:spPr>
          <a:xfrm>
            <a:off x="2907889" y="186127"/>
            <a:ext cx="3002745" cy="707886"/>
          </a:xfrm>
          <a:prstGeom prst="rect">
            <a:avLst/>
          </a:prstGeom>
          <a:noFill/>
        </p:spPr>
        <p:txBody>
          <a:bodyPr wrap="none" lIns="91440" tIns="45720" rIns="91440" bIns="45720">
            <a:spAutoFit/>
          </a:bodyPr>
          <a:lstStyle/>
          <a:p>
            <a:pPr algn="ctr"/>
            <a:r>
              <a:rPr lang="fa-IR" sz="40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cs typeface="B Nazanin" pitchFamily="2" charset="-78"/>
              </a:rPr>
              <a:t>ماتریس تامسون</a:t>
            </a:r>
            <a:endParaRPr lang="fa-IR" sz="40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Tree>
    <p:extLst>
      <p:ext uri="{BB962C8B-B14F-4D97-AF65-F5344CB8AC3E}">
        <p14:creationId xmlns:p14="http://schemas.microsoft.com/office/powerpoint/2010/main" val="313891911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496663" y="4653136"/>
            <a:ext cx="8294687" cy="1305272"/>
          </a:xfrm>
        </p:spPr>
        <p:txBody>
          <a:bodyPr/>
          <a:lstStyle/>
          <a:p>
            <a:pPr marL="342900" indent="-342900" algn="r" eaLnBrk="1" hangingPunct="1">
              <a:buFont typeface="Wingdings" pitchFamily="2" charset="2"/>
              <a:buChar char="ü"/>
            </a:pPr>
            <a:r>
              <a:rPr lang="fa-IR" sz="2400" dirty="0">
                <a:cs typeface="B Nazanin" pitchFamily="2" charset="-78"/>
              </a:rPr>
              <a:t>هر 4 حالت تصمیم‌گیری در سازمان به صورت مستمر مورد استفاده قرار می‌گیرد.نگاه به تصمیم‌گیری به صورت پویا و در چارچوب اقتضایی و استفاده از هر 4 حالت در سازمان به نوعی روایت بلند تلقی می شود.</a:t>
            </a:r>
            <a:r>
              <a:rPr lang="en-US" dirty="0" smtClean="0"/>
              <a:t/>
            </a:r>
            <a:br>
              <a:rPr lang="en-US" dirty="0" smtClean="0"/>
            </a:br>
            <a:endParaRPr lang="en-US" dirty="0" smtClean="0"/>
          </a:p>
        </p:txBody>
      </p:sp>
      <p:sp>
        <p:nvSpPr>
          <p:cNvPr id="4" name="Rectangle 3"/>
          <p:cNvSpPr/>
          <p:nvPr/>
        </p:nvSpPr>
        <p:spPr>
          <a:xfrm>
            <a:off x="1979712" y="333970"/>
            <a:ext cx="5328591" cy="523220"/>
          </a:xfrm>
          <a:prstGeom prst="rect">
            <a:avLst/>
          </a:prstGeom>
          <a:noFill/>
        </p:spPr>
        <p:txBody>
          <a:bodyPr wrap="square">
            <a:spAutoFit/>
          </a:bodyPr>
          <a:lstStyle/>
          <a:p>
            <a:pPr algn="ctr" rtl="1" eaLnBrk="1" hangingPunct="1">
              <a:defRPr/>
            </a:pPr>
            <a:r>
              <a:rPr lang="fa-IR" sz="28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cs typeface="B Nazanin" pitchFamily="2" charset="-78"/>
              </a:rPr>
              <a:t>نگاهی پویا به تصمیم گیری سازمان</a:t>
            </a:r>
            <a:endParaRPr lang="en-US" sz="28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cs typeface="B Nazanin" pitchFamily="2" charset="-78"/>
            </a:endParaRPr>
          </a:p>
        </p:txBody>
      </p:sp>
      <p:graphicFrame>
        <p:nvGraphicFramePr>
          <p:cNvPr id="5" name="Table 4"/>
          <p:cNvGraphicFramePr>
            <a:graphicFrameLocks noGrp="1"/>
          </p:cNvGraphicFramePr>
          <p:nvPr>
            <p:extLst>
              <p:ext uri="{D42A27DB-BD31-4B8C-83A1-F6EECF244321}">
                <p14:modId xmlns:p14="http://schemas.microsoft.com/office/powerpoint/2010/main" val="868243848"/>
              </p:ext>
            </p:extLst>
          </p:nvPr>
        </p:nvGraphicFramePr>
        <p:xfrm>
          <a:off x="683568" y="1052736"/>
          <a:ext cx="7772400" cy="3474792"/>
        </p:xfrm>
        <a:graphic>
          <a:graphicData uri="http://schemas.openxmlformats.org/drawingml/2006/table">
            <a:tbl>
              <a:tblPr firstRow="1" bandRow="1">
                <a:tableStyleId>{69CF1AB2-1976-4502-BF36-3FF5EA218861}</a:tableStyleId>
              </a:tblPr>
              <a:tblGrid>
                <a:gridCol w="5609315"/>
                <a:gridCol w="2163085"/>
              </a:tblGrid>
              <a:tr h="609758">
                <a:tc>
                  <a:txBody>
                    <a:bodyPr/>
                    <a:lstStyle/>
                    <a:p>
                      <a:pPr marL="0" algn="ctr" defTabSz="914400" rtl="1" eaLnBrk="1" latinLnBrk="0" hangingPunct="1">
                        <a:lnSpc>
                          <a:spcPct val="150000"/>
                        </a:lnSpc>
                      </a:pPr>
                      <a:r>
                        <a:rPr lang="fa-IR" sz="2000" kern="1200" dirty="0" smtClean="0">
                          <a:effectLst/>
                          <a:cs typeface="B Mitra" pitchFamily="2" charset="-78"/>
                        </a:rPr>
                        <a:t>سازمان را به عنوان سیستمی از فرایندهای تصمیم گیری می بیند.</a:t>
                      </a:r>
                      <a:endParaRPr lang="en-US" sz="2000" b="1" kern="1200" dirty="0">
                        <a:solidFill>
                          <a:schemeClr val="tx1"/>
                        </a:solidFill>
                        <a:effectLst/>
                        <a:latin typeface="+mn-lt"/>
                        <a:ea typeface="+mn-ea"/>
                        <a:cs typeface="B Mitra" pitchFamily="2" charset="-78"/>
                      </a:endParaRPr>
                    </a:p>
                  </a:txBody>
                  <a:tcPr marT="45732" marB="45732"/>
                </a:tc>
                <a:tc>
                  <a:txBody>
                    <a:bodyPr/>
                    <a:lstStyle/>
                    <a:p>
                      <a:pPr algn="ctr">
                        <a:lnSpc>
                          <a:spcPct val="150000"/>
                        </a:lnSpc>
                      </a:pPr>
                      <a:r>
                        <a:rPr lang="fa-IR" sz="2000" kern="1200" dirty="0" smtClean="0">
                          <a:effectLst/>
                          <a:cs typeface="B Mitra" pitchFamily="2" charset="-78"/>
                        </a:rPr>
                        <a:t>نگاه مدرن</a:t>
                      </a:r>
                      <a:endParaRPr lang="en-US" sz="2000" dirty="0">
                        <a:cs typeface="B Mitra" pitchFamily="2" charset="-78"/>
                      </a:endParaRPr>
                    </a:p>
                  </a:txBody>
                  <a:tcPr marT="45732" marB="45732" anchor="ctr"/>
                </a:tc>
              </a:tr>
              <a:tr h="929881">
                <a:tc>
                  <a:txBody>
                    <a:bodyPr/>
                    <a:lstStyle/>
                    <a:p>
                      <a:pPr marL="0" algn="ctr" defTabSz="914400" rtl="1" eaLnBrk="1" latinLnBrk="0" hangingPunct="1">
                        <a:lnSpc>
                          <a:spcPct val="150000"/>
                        </a:lnSpc>
                      </a:pPr>
                      <a:r>
                        <a:rPr lang="fa-IR" sz="2000" b="1" kern="1200" dirty="0" smtClean="0">
                          <a:effectLst/>
                          <a:cs typeface="B Mitra" pitchFamily="2" charset="-78"/>
                        </a:rPr>
                        <a:t>سازمان را به عنوان فرهنگی که در آن تصمیم‌ گیری, فعالیتی نمادین و کلیدی است, میبیند.</a:t>
                      </a:r>
                      <a:endParaRPr lang="en-US" sz="2000" b="1" kern="1200" dirty="0">
                        <a:solidFill>
                          <a:schemeClr val="tx1"/>
                        </a:solidFill>
                        <a:effectLst/>
                        <a:latin typeface="+mn-lt"/>
                        <a:ea typeface="+mn-ea"/>
                        <a:cs typeface="B Mitra" pitchFamily="2" charset="-78"/>
                      </a:endParaRPr>
                    </a:p>
                  </a:txBody>
                  <a:tcPr marT="45732" marB="45732"/>
                </a:tc>
                <a:tc>
                  <a:txBody>
                    <a:bodyPr/>
                    <a:lstStyle/>
                    <a:p>
                      <a:pPr marL="0" algn="ctr" defTabSz="914400" rtl="1" eaLnBrk="1" latinLnBrk="0" hangingPunct="1">
                        <a:lnSpc>
                          <a:spcPct val="150000"/>
                        </a:lnSpc>
                      </a:pPr>
                      <a:r>
                        <a:rPr lang="fa-IR" sz="2000" b="1" kern="1200" dirty="0" smtClean="0">
                          <a:effectLst/>
                          <a:cs typeface="B Mitra" pitchFamily="2" charset="-78"/>
                        </a:rPr>
                        <a:t>نگاه نمادین-تفسیری</a:t>
                      </a:r>
                      <a:endParaRPr lang="en-US" sz="2000" b="1" kern="1200" dirty="0">
                        <a:solidFill>
                          <a:schemeClr val="tx1"/>
                        </a:solidFill>
                        <a:effectLst/>
                        <a:latin typeface="+mn-lt"/>
                        <a:ea typeface="+mn-ea"/>
                        <a:cs typeface="B Mitra" pitchFamily="2" charset="-78"/>
                      </a:endParaRPr>
                    </a:p>
                  </a:txBody>
                  <a:tcPr marT="45732" marB="45732" anchor="ctr"/>
                </a:tc>
              </a:tr>
              <a:tr h="914637">
                <a:tc>
                  <a:txBody>
                    <a:bodyPr/>
                    <a:lstStyle/>
                    <a:p>
                      <a:pPr marL="0" algn="ctr" defTabSz="914400" rtl="1" eaLnBrk="1" latinLnBrk="0" hangingPunct="1">
                        <a:lnSpc>
                          <a:spcPct val="150000"/>
                        </a:lnSpc>
                      </a:pPr>
                      <a:r>
                        <a:rPr lang="en-US" sz="2000" kern="1200" dirty="0" smtClean="0">
                          <a:effectLst/>
                          <a:cs typeface="B Mitra" pitchFamily="2" charset="-78"/>
                        </a:rPr>
                        <a:t> </a:t>
                      </a:r>
                      <a:r>
                        <a:rPr lang="fa-IR" sz="2000" b="1" kern="1200" dirty="0" smtClean="0">
                          <a:effectLst/>
                          <a:cs typeface="B Mitra" pitchFamily="2" charset="-78"/>
                        </a:rPr>
                        <a:t>سازمان را به صورت کولاژ یا 40 تکه  ای که نقاشی شده و تصمیمات گذشته و زمان حال به                  </a:t>
                      </a:r>
                      <a:endParaRPr lang="en-US" sz="2000" b="1" kern="1200" dirty="0" smtClean="0">
                        <a:effectLst/>
                        <a:cs typeface="B Mitra" pitchFamily="2" charset="-78"/>
                      </a:endParaRPr>
                    </a:p>
                    <a:p>
                      <a:pPr marL="0" algn="ctr" defTabSz="914400" rtl="1" eaLnBrk="1" latinLnBrk="0" hangingPunct="1">
                        <a:lnSpc>
                          <a:spcPct val="150000"/>
                        </a:lnSpc>
                      </a:pPr>
                      <a:r>
                        <a:rPr lang="fa-IR" sz="2000" b="1" kern="1200" dirty="0" smtClean="0">
                          <a:effectLst/>
                          <a:cs typeface="B Mitra" pitchFamily="2" charset="-78"/>
                        </a:rPr>
                        <a:t>عنوان پشینه ای بر جای مانده وجود دارد, میبیند. </a:t>
                      </a:r>
                      <a:endParaRPr lang="en-US" sz="2000" b="1" kern="1200" dirty="0">
                        <a:solidFill>
                          <a:schemeClr val="tx1"/>
                        </a:solidFill>
                        <a:effectLst/>
                        <a:latin typeface="+mn-lt"/>
                        <a:ea typeface="+mn-ea"/>
                        <a:cs typeface="B Mitra" pitchFamily="2" charset="-78"/>
                      </a:endParaRPr>
                    </a:p>
                  </a:txBody>
                  <a:tcPr marT="45732" marB="45732"/>
                </a:tc>
                <a:tc>
                  <a:txBody>
                    <a:bodyPr/>
                    <a:lstStyle/>
                    <a:p>
                      <a:pPr marL="0" algn="ctr" defTabSz="914400" rtl="1" eaLnBrk="1" latinLnBrk="0" hangingPunct="1">
                        <a:lnSpc>
                          <a:spcPct val="150000"/>
                        </a:lnSpc>
                      </a:pPr>
                      <a:r>
                        <a:rPr lang="fa-IR" sz="2000" b="1" kern="1200" dirty="0" smtClean="0">
                          <a:solidFill>
                            <a:schemeClr val="dk1"/>
                          </a:solidFill>
                          <a:effectLst/>
                          <a:latin typeface="+mn-lt"/>
                          <a:ea typeface="+mn-ea"/>
                          <a:cs typeface="B Mitra" pitchFamily="2" charset="-78"/>
                        </a:rPr>
                        <a:t>نگاه پست مدرن</a:t>
                      </a:r>
                      <a:endParaRPr lang="en-US" sz="2000" b="1" kern="1200" dirty="0">
                        <a:solidFill>
                          <a:schemeClr val="dk1"/>
                        </a:solidFill>
                        <a:effectLst/>
                        <a:latin typeface="+mn-lt"/>
                        <a:ea typeface="+mn-ea"/>
                        <a:cs typeface="B Mitra" pitchFamily="2" charset="-78"/>
                      </a:endParaRPr>
                    </a:p>
                  </a:txBody>
                  <a:tcPr marT="45732" marB="45732" anchor="ctr"/>
                </a:tc>
              </a:tr>
            </a:tbl>
          </a:graphicData>
        </a:graphic>
      </p:graphicFrame>
    </p:spTree>
    <p:extLst>
      <p:ext uri="{BB962C8B-B14F-4D97-AF65-F5344CB8AC3E}">
        <p14:creationId xmlns:p14="http://schemas.microsoft.com/office/powerpoint/2010/main" val="2982885576"/>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ntr" presetSubtype="16"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par>
                                <p:cTn id="8" presetID="53"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500" fill="hold"/>
                                        <p:tgtEl>
                                          <p:spTgt spid="5"/>
                                        </p:tgtEl>
                                        <p:attrNameLst>
                                          <p:attrName>ppt_w</p:attrName>
                                        </p:attrNameLst>
                                      </p:cBhvr>
                                      <p:tavLst>
                                        <p:tav tm="0">
                                          <p:val>
                                            <p:fltVal val="0"/>
                                          </p:val>
                                        </p:tav>
                                        <p:tav tm="100000">
                                          <p:val>
                                            <p:strVal val="#ppt_w"/>
                                          </p:val>
                                        </p:tav>
                                      </p:tavLst>
                                    </p:anim>
                                    <p:anim calcmode="lin" valueType="num">
                                      <p:cBhvr>
                                        <p:cTn id="11" dur="500" fill="hold"/>
                                        <p:tgtEl>
                                          <p:spTgt spid="5"/>
                                        </p:tgtEl>
                                        <p:attrNameLst>
                                          <p:attrName>ppt_h</p:attrName>
                                        </p:attrNameLst>
                                      </p:cBhvr>
                                      <p:tavLst>
                                        <p:tav tm="0">
                                          <p:val>
                                            <p:fltVal val="0"/>
                                          </p:val>
                                        </p:tav>
                                        <p:tav tm="100000">
                                          <p:val>
                                            <p:strVal val="#ppt_h"/>
                                          </p:val>
                                        </p:tav>
                                      </p:tavLst>
                                    </p:anim>
                                    <p:animEffect transition="in" filter="fade">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533400" y="1600200"/>
            <a:ext cx="8153400" cy="4343400"/>
          </a:xfrm>
          <a:prstGeom prst="rect">
            <a:avLst/>
          </a:prstGeom>
        </p:spPr>
        <p:txBody>
          <a:bodyPr/>
          <a:lstStyle/>
          <a:p>
            <a:pPr marL="0" indent="0" eaLnBrk="1" hangingPunct="1">
              <a:buFontTx/>
              <a:buNone/>
              <a:defRPr/>
            </a:pPr>
            <a:r>
              <a:rPr lang="fa-IR" sz="2400" b="1" dirty="0" smtClean="0">
                <a:cs typeface="B Mitra" pitchFamily="2" charset="-78"/>
              </a:rPr>
              <a:t>برانسون نظریه پرداز سوئدی</a:t>
            </a:r>
            <a:r>
              <a:rPr lang="fa-IR" sz="2800" b="1" dirty="0" smtClean="0">
                <a:cs typeface="B Mitra" pitchFamily="2" charset="-78"/>
              </a:rPr>
              <a:t>,</a:t>
            </a:r>
            <a:r>
              <a:rPr lang="fa-IR" sz="2800" dirty="0" smtClean="0">
                <a:cs typeface="B Mitra" pitchFamily="2" charset="-78"/>
              </a:rPr>
              <a:t> </a:t>
            </a:r>
            <a:r>
              <a:rPr lang="fa-IR" sz="2400" dirty="0" smtClean="0">
                <a:cs typeface="B Mitra" pitchFamily="2" charset="-78"/>
              </a:rPr>
              <a:t>همه‌ی مدل‌های تصمیم‌گیری را به دلیل محدود شدن آنان و تمرکزشان بر تصمیمات مورد نقد قرار میدهد. او ادعا می‌کند دغدغه اصلی و عمده, عمل تصمیم‌گیری مدیران نیست بلکه </a:t>
            </a:r>
            <a:r>
              <a:rPr lang="fa-IR" b="1" dirty="0" smtClean="0">
                <a:effectLst>
                  <a:outerShdw blurRad="38100" dist="38100" dir="2700000" algn="tl">
                    <a:srgbClr val="000000">
                      <a:alpha val="43137"/>
                    </a:srgbClr>
                  </a:outerShdw>
                </a:effectLst>
                <a:cs typeface="B Mitra" pitchFamily="2" charset="-78"/>
              </a:rPr>
              <a:t>کنش یا اقدامات سازمانی </a:t>
            </a:r>
            <a:r>
              <a:rPr lang="fa-IR" sz="2400" dirty="0" smtClean="0">
                <a:cs typeface="B Mitra" pitchFamily="2" charset="-78"/>
              </a:rPr>
              <a:t>دغدغه اصلی است.</a:t>
            </a:r>
          </a:p>
          <a:p>
            <a:pPr marL="0" indent="0" eaLnBrk="1" hangingPunct="1">
              <a:buFontTx/>
              <a:buNone/>
              <a:defRPr/>
            </a:pPr>
            <a:r>
              <a:rPr lang="fa-IR" sz="2400" dirty="0">
                <a:cs typeface="B Nazanin" pitchFamily="2" charset="-78"/>
              </a:rPr>
              <a:t>پیشنهاد برانسون:</a:t>
            </a:r>
          </a:p>
          <a:p>
            <a:pPr marL="0" indent="0" eaLnBrk="1" hangingPunct="1">
              <a:buFontTx/>
              <a:buNone/>
              <a:defRPr/>
            </a:pPr>
            <a:r>
              <a:rPr lang="fa-IR" sz="2400" dirty="0">
                <a:cs typeface="B Mitra" pitchFamily="2" charset="-78"/>
              </a:rPr>
              <a:t>تصمیمات در بستر کنش یا اقدام یا عمل قرار گیرد</a:t>
            </a:r>
            <a:r>
              <a:rPr lang="fa-IR" sz="2400" dirty="0" smtClean="0">
                <a:cs typeface="B Mitra" pitchFamily="2" charset="-78"/>
              </a:rPr>
              <a:t>. موضوع </a:t>
            </a:r>
            <a:r>
              <a:rPr lang="fa-IR" sz="2400" dirty="0">
                <a:cs typeface="B Mitra" pitchFamily="2" charset="-78"/>
              </a:rPr>
              <a:t>عقلانیت کنش(</a:t>
            </a:r>
            <a:r>
              <a:rPr lang="en-US" sz="2400" dirty="0">
                <a:cs typeface="B Mitra" pitchFamily="2" charset="-78"/>
              </a:rPr>
              <a:t>action rationality</a:t>
            </a:r>
            <a:r>
              <a:rPr lang="fa-IR" sz="2400" dirty="0">
                <a:cs typeface="B Mitra" pitchFamily="2" charset="-78"/>
              </a:rPr>
              <a:t>) مطرح کرد و ادعا می‌کند هر گاه ما برای عقلانیت کنش اهمیت قائل شویم آنگاه نسبت به بی فایده بودن عقلانیت در تصمیم‌گیری آگاه می‌شویم.</a:t>
            </a:r>
          </a:p>
          <a:p>
            <a:pPr marL="0" indent="0" eaLnBrk="1" hangingPunct="1">
              <a:buFontTx/>
              <a:buNone/>
              <a:defRPr/>
            </a:pPr>
            <a:r>
              <a:rPr lang="fa-IR" sz="2400" b="1" dirty="0">
                <a:cs typeface="B Nazanin" pitchFamily="2" charset="-78"/>
              </a:rPr>
              <a:t>برانسون معتقد است:</a:t>
            </a:r>
          </a:p>
          <a:p>
            <a:pPr marL="0" indent="0" algn="ctr" eaLnBrk="1" hangingPunct="1">
              <a:buFontTx/>
              <a:buNone/>
              <a:defRPr/>
            </a:pPr>
            <a:r>
              <a:rPr lang="fa-IR" sz="2400" dirty="0">
                <a:solidFill>
                  <a:schemeClr val="tx1"/>
                </a:solidFill>
                <a:cs typeface="B Mitra" pitchFamily="2" charset="-78"/>
              </a:rPr>
              <a:t>مدل عقلایی انتظارات مثبت را نادیده می‌گیرد و موجب کم شدن انگیزه </a:t>
            </a:r>
            <a:r>
              <a:rPr lang="fa-IR" sz="2400" dirty="0" err="1" smtClean="0">
                <a:solidFill>
                  <a:schemeClr val="tx1"/>
                </a:solidFill>
                <a:cs typeface="B Mitra" pitchFamily="2" charset="-78"/>
              </a:rPr>
              <a:t>می‌شود</a:t>
            </a:r>
            <a:r>
              <a:rPr lang="fa-IR" sz="2400" dirty="0" smtClean="0">
                <a:solidFill>
                  <a:schemeClr val="tx1"/>
                </a:solidFill>
                <a:cs typeface="B Mitra" pitchFamily="2" charset="-78"/>
              </a:rPr>
              <a:t> و تعهد را تخریب می کند.</a:t>
            </a:r>
            <a:endParaRPr lang="en-US" sz="2400" dirty="0">
              <a:solidFill>
                <a:schemeClr val="tx1"/>
              </a:solidFill>
              <a:cs typeface="B Mitra" pitchFamily="2" charset="-78"/>
            </a:endParaRPr>
          </a:p>
        </p:txBody>
      </p:sp>
      <p:sp>
        <p:nvSpPr>
          <p:cNvPr id="4" name="Rectangle 3"/>
          <p:cNvSpPr/>
          <p:nvPr/>
        </p:nvSpPr>
        <p:spPr>
          <a:xfrm>
            <a:off x="1907704" y="384473"/>
            <a:ext cx="5616624" cy="584775"/>
          </a:xfrm>
          <a:prstGeom prst="rect">
            <a:avLst/>
          </a:prstGeom>
          <a:noFill/>
        </p:spPr>
        <p:txBody>
          <a:bodyPr wrap="square">
            <a:spAutoFit/>
          </a:bodyPr>
          <a:lstStyle/>
          <a:p>
            <a:pPr algn="ctr" rtl="1" eaLnBrk="1" hangingPunct="1">
              <a:defRPr/>
            </a:pPr>
            <a:r>
              <a:rPr lang="fa-IR" sz="32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cs typeface="B Nazanin" pitchFamily="2" charset="-78"/>
              </a:rPr>
              <a:t>عدم عقلانیت در تصمیم‌گیری سازمان</a:t>
            </a:r>
            <a:endParaRPr lang="en-US" sz="32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cs typeface="B Nazanin" pitchFamily="2" charset="-78"/>
            </a:endParaRPr>
          </a:p>
        </p:txBody>
      </p:sp>
    </p:spTree>
    <p:extLst>
      <p:ext uri="{BB962C8B-B14F-4D97-AF65-F5344CB8AC3E}">
        <p14:creationId xmlns:p14="http://schemas.microsoft.com/office/powerpoint/2010/main" val="11378449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250"/>
                                        <p:tgtEl>
                                          <p:spTgt spid="3">
                                            <p:txEl>
                                              <p:pRg st="0" end="0"/>
                                            </p:txEl>
                                          </p:spTgt>
                                        </p:tgtEl>
                                      </p:cBhvr>
                                    </p:animEffect>
                                  </p:childTnLst>
                                </p:cTn>
                              </p:par>
                            </p:childTnLst>
                          </p:cTn>
                        </p:par>
                        <p:par>
                          <p:cTn id="8" fill="hold" nodeType="afterGroup">
                            <p:stCondLst>
                              <p:cond delay="250"/>
                            </p:stCondLst>
                            <p:childTnLst>
                              <p:par>
                                <p:cTn id="9" presetID="22" presetClass="entr" presetSubtype="4" fill="hold"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wipe(down)">
                                      <p:cBhvr>
                                        <p:cTn id="11" dur="250"/>
                                        <p:tgtEl>
                                          <p:spTgt spid="3">
                                            <p:txEl>
                                              <p:pRg st="1" end="1"/>
                                            </p:txEl>
                                          </p:spTgt>
                                        </p:tgtEl>
                                      </p:cBhvr>
                                    </p:animEffect>
                                  </p:childTnLst>
                                </p:cTn>
                              </p:par>
                            </p:childTnLst>
                          </p:cTn>
                        </p:par>
                        <p:par>
                          <p:cTn id="12" fill="hold" nodeType="afterGroup">
                            <p:stCondLst>
                              <p:cond delay="500"/>
                            </p:stCondLst>
                            <p:childTnLst>
                              <p:par>
                                <p:cTn id="13" presetID="22" presetClass="entr" presetSubtype="4" fill="hold"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wipe(down)">
                                      <p:cBhvr>
                                        <p:cTn id="15" dur="250"/>
                                        <p:tgtEl>
                                          <p:spTgt spid="3">
                                            <p:txEl>
                                              <p:pRg st="2" end="2"/>
                                            </p:txEl>
                                          </p:spTgt>
                                        </p:tgtEl>
                                      </p:cBhvr>
                                    </p:animEffect>
                                  </p:childTnLst>
                                </p:cTn>
                              </p:par>
                            </p:childTnLst>
                          </p:cTn>
                        </p:par>
                        <p:par>
                          <p:cTn id="16" fill="hold" nodeType="afterGroup">
                            <p:stCondLst>
                              <p:cond delay="750"/>
                            </p:stCondLst>
                            <p:childTnLst>
                              <p:par>
                                <p:cTn id="17" presetID="22" presetClass="entr" presetSubtype="4" fill="hold"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wipe(down)">
                                      <p:cBhvr>
                                        <p:cTn id="19" dur="250"/>
                                        <p:tgtEl>
                                          <p:spTgt spid="3">
                                            <p:txEl>
                                              <p:pRg st="3" end="3"/>
                                            </p:txEl>
                                          </p:spTgt>
                                        </p:tgtEl>
                                      </p:cBhvr>
                                    </p:animEffect>
                                  </p:childTnLst>
                                </p:cTn>
                              </p:par>
                            </p:childTnLst>
                          </p:cTn>
                        </p:par>
                        <p:par>
                          <p:cTn id="20" fill="hold" nodeType="afterGroup">
                            <p:stCondLst>
                              <p:cond delay="1000"/>
                            </p:stCondLst>
                            <p:childTnLst>
                              <p:par>
                                <p:cTn id="21" presetID="22" presetClass="entr" presetSubtype="4" fill="hold"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wipe(down)">
                                      <p:cBhvr>
                                        <p:cTn id="23" dur="250"/>
                                        <p:tgtEl>
                                          <p:spTgt spid="3">
                                            <p:txEl>
                                              <p:pRg st="4" end="4"/>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fade">
                                      <p:cBhvr>
                                        <p:cTn id="26"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533400" y="1268760"/>
            <a:ext cx="8325144" cy="4824536"/>
          </a:xfrm>
          <a:prstGeom prst="rect">
            <a:avLst/>
          </a:prstGeom>
        </p:spPr>
        <p:txBody>
          <a:bodyPr/>
          <a:lstStyle/>
          <a:p>
            <a:pPr marL="0" indent="0" eaLnBrk="1" hangingPunct="1">
              <a:buFontTx/>
              <a:buNone/>
              <a:defRPr/>
            </a:pPr>
            <a:r>
              <a:rPr lang="fa-IR" b="1" dirty="0" smtClean="0">
                <a:effectLst>
                  <a:outerShdw blurRad="38100" dist="38100" dir="2700000" algn="tl">
                    <a:srgbClr val="000000">
                      <a:alpha val="43137"/>
                    </a:srgbClr>
                  </a:outerShdw>
                </a:effectLst>
                <a:cs typeface="B Mitra" pitchFamily="2" charset="-78"/>
              </a:rPr>
              <a:t>1-</a:t>
            </a:r>
            <a:r>
              <a:rPr lang="fa-IR" dirty="0" smtClean="0">
                <a:effectLst>
                  <a:outerShdw blurRad="38100" dist="38100" dir="2700000" algn="tl">
                    <a:srgbClr val="000000">
                      <a:alpha val="43137"/>
                    </a:srgbClr>
                  </a:outerShdw>
                </a:effectLst>
                <a:cs typeface="B Mitra" pitchFamily="2" charset="-78"/>
              </a:rPr>
              <a:t> </a:t>
            </a:r>
            <a:r>
              <a:rPr lang="fa-IR" b="1" dirty="0" smtClean="0">
                <a:effectLst>
                  <a:outerShdw blurRad="38100" dist="38100" dir="2700000" algn="tl">
                    <a:srgbClr val="000000">
                      <a:alpha val="43137"/>
                    </a:srgbClr>
                  </a:outerShdw>
                </a:effectLst>
                <a:cs typeface="B Mitra" pitchFamily="2" charset="-78"/>
              </a:rPr>
              <a:t>راه کارهای محدودی را تحلیل کنند </a:t>
            </a:r>
            <a:r>
              <a:rPr lang="fa-IR" dirty="0" smtClean="0">
                <a:cs typeface="B Mitra" pitchFamily="2" charset="-78"/>
              </a:rPr>
              <a:t>و از میان آن‌ها راه کاری را انتخاب کنند که بیشترین احتمال پذیرش را دارد.</a:t>
            </a:r>
          </a:p>
          <a:p>
            <a:pPr marL="0" indent="0" eaLnBrk="1" hangingPunct="1">
              <a:buFontTx/>
              <a:buNone/>
              <a:defRPr/>
            </a:pPr>
            <a:r>
              <a:rPr lang="fa-IR" b="1" dirty="0" smtClean="0">
                <a:effectLst>
                  <a:outerShdw blurRad="38100" dist="38100" dir="2700000" algn="tl">
                    <a:srgbClr val="000000">
                      <a:alpha val="43137"/>
                    </a:srgbClr>
                  </a:outerShdw>
                </a:effectLst>
                <a:cs typeface="B Mitra" pitchFamily="2" charset="-78"/>
              </a:rPr>
              <a:t>2- به </a:t>
            </a:r>
            <a:r>
              <a:rPr lang="fa-IR" b="1" dirty="0">
                <a:effectLst>
                  <a:outerShdw blurRad="38100" dist="38100" dir="2700000" algn="tl">
                    <a:srgbClr val="000000">
                      <a:alpha val="43137"/>
                    </a:srgbClr>
                  </a:outerShdw>
                </a:effectLst>
                <a:cs typeface="B Mitra" pitchFamily="2" charset="-78"/>
              </a:rPr>
              <a:t>جهت افزایش انگیزه, تعهد, انتظارات مثبت, کاستن از تردید ها و عدم اطمینان </a:t>
            </a:r>
            <a:r>
              <a:rPr lang="fa-IR" dirty="0">
                <a:cs typeface="B Mitra" pitchFamily="2" charset="-78"/>
              </a:rPr>
              <a:t>روی تبعات مثبت راه‌کار تاکید بیشتر شود.</a:t>
            </a:r>
          </a:p>
          <a:p>
            <a:pPr marL="0" indent="0">
              <a:buNone/>
              <a:defRPr/>
            </a:pPr>
            <a:r>
              <a:rPr lang="fa-IR" b="1" dirty="0">
                <a:effectLst>
                  <a:outerShdw blurRad="38100" dist="38100" dir="2700000" algn="tl">
                    <a:srgbClr val="000000">
                      <a:alpha val="43137"/>
                    </a:srgbClr>
                  </a:outerShdw>
                </a:effectLst>
                <a:cs typeface="B Mitra" pitchFamily="2" charset="-78"/>
              </a:rPr>
              <a:t>3-ازمعیارهای تدوین شده قبلی اجتناب </a:t>
            </a:r>
            <a:r>
              <a:rPr lang="fa-IR" dirty="0">
                <a:cs typeface="B Mitra" pitchFamily="2" charset="-78"/>
              </a:rPr>
              <a:t>کرده و به جای آن تبعات پیش بینی شده راه کار مطلوب را به عنوان معیارهای تصمیم گیری خود, تدوین کنند.</a:t>
            </a:r>
          </a:p>
          <a:p>
            <a:pPr marL="0" indent="0" eaLnBrk="1" hangingPunct="1">
              <a:buFontTx/>
              <a:buNone/>
              <a:defRPr/>
            </a:pPr>
            <a:endParaRPr lang="fa-IR" sz="2000" dirty="0" smtClean="0">
              <a:solidFill>
                <a:schemeClr val="tx2">
                  <a:lumMod val="75000"/>
                  <a:lumOff val="25000"/>
                </a:schemeClr>
              </a:solidFill>
            </a:endParaRPr>
          </a:p>
          <a:p>
            <a:pPr marL="0" indent="0" eaLnBrk="1" hangingPunct="1">
              <a:lnSpc>
                <a:spcPct val="150000"/>
              </a:lnSpc>
              <a:buFontTx/>
              <a:buNone/>
              <a:defRPr/>
            </a:pPr>
            <a:r>
              <a:rPr lang="fa-IR" sz="2400" b="1" dirty="0" smtClean="0">
                <a:solidFill>
                  <a:schemeClr val="tx2">
                    <a:lumMod val="85000"/>
                    <a:lumOff val="15000"/>
                  </a:schemeClr>
                </a:solidFill>
                <a:cs typeface="B Mitra" pitchFamily="2" charset="-78"/>
              </a:rPr>
              <a:t> البته برانسون عقلانیت تصمیمی را کاملاً رد نمی‌کند و استفاده از آن را محدود به وضعیت‌هایی می‌داند که اجرای تصمیم نیاز به انگیزه و تعهد کمتری دارد. و این مدل تصمیم‌گیری برای تصمیمات ساده مناسب است.</a:t>
            </a:r>
          </a:p>
        </p:txBody>
      </p:sp>
      <p:sp>
        <p:nvSpPr>
          <p:cNvPr id="4" name="Rectangle 3"/>
          <p:cNvSpPr/>
          <p:nvPr/>
        </p:nvSpPr>
        <p:spPr>
          <a:xfrm>
            <a:off x="476544" y="332656"/>
            <a:ext cx="8382000" cy="523220"/>
          </a:xfrm>
          <a:prstGeom prst="rect">
            <a:avLst/>
          </a:prstGeom>
          <a:noFill/>
        </p:spPr>
        <p:txBody>
          <a:bodyPr>
            <a:spAutoFit/>
          </a:bodyPr>
          <a:lstStyle/>
          <a:p>
            <a:pPr algn="ctr" rtl="1" eaLnBrk="1" hangingPunct="1">
              <a:defRPr/>
            </a:pPr>
            <a:r>
              <a:rPr lang="fa-IR" sz="28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cs typeface="B Nazanin" pitchFamily="2" charset="-78"/>
              </a:rPr>
              <a:t>گام های عدم رعایت عقلانیت برای رفع نواقص توسط برانسون</a:t>
            </a:r>
            <a:endParaRPr lang="en-US" sz="28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cs typeface="B Nazanin" pitchFamily="2" charset="-78"/>
            </a:endParaRPr>
          </a:p>
        </p:txBody>
      </p:sp>
    </p:spTree>
    <p:extLst>
      <p:ext uri="{BB962C8B-B14F-4D97-AF65-F5344CB8AC3E}">
        <p14:creationId xmlns:p14="http://schemas.microsoft.com/office/powerpoint/2010/main" val="2090844781"/>
      </p:ext>
    </p:extLst>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53" presetClass="entr" presetSubtype="16" fill="hold" grpId="0"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 calcmode="lin" valueType="num">
                                      <p:cBhvr>
                                        <p:cTn id="10"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1"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2" dur="500"/>
                                        <p:tgtEl>
                                          <p:spTgt spid="3">
                                            <p:txEl>
                                              <p:pRg st="0" end="0"/>
                                            </p:txEl>
                                          </p:spTgt>
                                        </p:tgtEl>
                                      </p:cBhvr>
                                    </p:animEffect>
                                  </p:childTnLst>
                                </p:cTn>
                              </p:par>
                              <p:par>
                                <p:cTn id="13" presetID="53" presetClass="entr" presetSubtype="16" fill="hold" grpId="0"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7" dur="500"/>
                                        <p:tgtEl>
                                          <p:spTgt spid="3">
                                            <p:txEl>
                                              <p:pRg st="1" end="1"/>
                                            </p:txEl>
                                          </p:spTgt>
                                        </p:tgtEl>
                                      </p:cBhvr>
                                    </p:animEffect>
                                  </p:childTnLst>
                                </p:cTn>
                              </p:par>
                              <p:par>
                                <p:cTn id="18" presetID="53" presetClass="entr" presetSubtype="16" fill="hold" grpId="0" nodeType="with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 calcmode="lin" valueType="num">
                                      <p:cBhvr>
                                        <p:cTn id="20"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1"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2" dur="500"/>
                                        <p:tgtEl>
                                          <p:spTgt spid="3">
                                            <p:txEl>
                                              <p:pRg st="2" end="2"/>
                                            </p:txEl>
                                          </p:spTgt>
                                        </p:tgtEl>
                                      </p:cBhvr>
                                    </p:animEffect>
                                  </p:childTnLst>
                                </p:cTn>
                              </p:par>
                              <p:par>
                                <p:cTn id="23" presetID="53" presetClass="entr" presetSubtype="16" fill="hold" grpId="0" nodeType="with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p:cTn id="25"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6"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1259632" y="332656"/>
            <a:ext cx="6781800" cy="2362200"/>
          </a:xfrm>
        </p:spPr>
        <p:txBody>
          <a:bodyPr>
            <a:normAutofit fontScale="90000"/>
          </a:bodyPr>
          <a:lstStyle/>
          <a:p>
            <a:pPr marL="182880" indent="0" algn="ctr" rtl="1">
              <a:buNone/>
            </a:pPr>
            <a:r>
              <a:rPr lang="fa-IR" b="1" dirty="0" smtClean="0">
                <a:solidFill>
                  <a:schemeClr val="accent5">
                    <a:lumMod val="75000"/>
                  </a:schemeClr>
                </a:solidFill>
                <a:cs typeface="B Mitra" pitchFamily="2" charset="-78"/>
              </a:rPr>
              <a:t>عدم </a:t>
            </a:r>
            <a:r>
              <a:rPr lang="fa-IR" b="1" dirty="0">
                <a:solidFill>
                  <a:schemeClr val="accent5">
                    <a:lumMod val="75000"/>
                  </a:schemeClr>
                </a:solidFill>
                <a:cs typeface="B Mitra" pitchFamily="2" charset="-78"/>
              </a:rPr>
              <a:t>عقلانيت در تصميم گيري سازماني </a:t>
            </a:r>
            <a:r>
              <a:rPr lang="en-US" dirty="0">
                <a:solidFill>
                  <a:schemeClr val="accent5">
                    <a:lumMod val="75000"/>
                  </a:schemeClr>
                </a:solidFill>
                <a:cs typeface="B Mitra" pitchFamily="2" charset="-78"/>
              </a:rPr>
              <a:t/>
            </a:r>
            <a:br>
              <a:rPr lang="en-US" dirty="0">
                <a:solidFill>
                  <a:schemeClr val="accent5">
                    <a:lumMod val="75000"/>
                  </a:schemeClr>
                </a:solidFill>
                <a:cs typeface="B Mitra" pitchFamily="2" charset="-78"/>
              </a:rPr>
            </a:br>
            <a:endParaRPr lang="en-US" dirty="0">
              <a:solidFill>
                <a:schemeClr val="accent5">
                  <a:lumMod val="75000"/>
                </a:schemeClr>
              </a:solidFill>
              <a:cs typeface="B Mitra" pitchFamily="2" charset="-78"/>
            </a:endParaRPr>
          </a:p>
        </p:txBody>
      </p:sp>
      <p:sp>
        <p:nvSpPr>
          <p:cNvPr id="5" name="Subtitle 4"/>
          <p:cNvSpPr>
            <a:spLocks noGrp="1"/>
          </p:cNvSpPr>
          <p:nvPr>
            <p:ph type="subTitle" idx="1"/>
          </p:nvPr>
        </p:nvSpPr>
        <p:spPr>
          <a:xfrm>
            <a:off x="1691680" y="2492896"/>
            <a:ext cx="5562600" cy="2209800"/>
          </a:xfrm>
        </p:spPr>
        <p:txBody>
          <a:bodyPr>
            <a:normAutofit/>
          </a:bodyPr>
          <a:lstStyle/>
          <a:p>
            <a:pPr algn="just" rtl="1"/>
            <a:r>
              <a:rPr lang="fa-IR" sz="4000" b="1" dirty="0">
                <a:solidFill>
                  <a:schemeClr val="accent5">
                    <a:lumMod val="75000"/>
                  </a:schemeClr>
                </a:solidFill>
                <a:cs typeface="B Kamran" pitchFamily="2" charset="-78"/>
              </a:rPr>
              <a:t>نيلس </a:t>
            </a:r>
            <a:r>
              <a:rPr lang="fa-IR" sz="4000" b="1" dirty="0" smtClean="0">
                <a:solidFill>
                  <a:schemeClr val="accent5">
                    <a:lumMod val="75000"/>
                  </a:schemeClr>
                </a:solidFill>
                <a:cs typeface="B Kamran" pitchFamily="2" charset="-78"/>
              </a:rPr>
              <a:t>برانسون</a:t>
            </a:r>
            <a:r>
              <a:rPr lang="en-US" sz="4000" b="1" dirty="0" smtClean="0">
                <a:solidFill>
                  <a:schemeClr val="accent5">
                    <a:lumMod val="75000"/>
                  </a:schemeClr>
                </a:solidFill>
                <a:cs typeface="B Kamran" pitchFamily="2" charset="-78"/>
              </a:rPr>
              <a:t> </a:t>
            </a:r>
            <a:r>
              <a:rPr lang="fa-IR" sz="4000" b="1" dirty="0" smtClean="0">
                <a:solidFill>
                  <a:schemeClr val="accent5">
                    <a:lumMod val="75000"/>
                  </a:schemeClr>
                </a:solidFill>
                <a:cs typeface="B Kamran" pitchFamily="2" charset="-78"/>
              </a:rPr>
              <a:t>: </a:t>
            </a:r>
            <a:r>
              <a:rPr lang="fa-IR" sz="4000" b="1" dirty="0">
                <a:solidFill>
                  <a:schemeClr val="accent5">
                    <a:lumMod val="75000"/>
                  </a:schemeClr>
                </a:solidFill>
                <a:cs typeface="B Kamran" pitchFamily="2" charset="-78"/>
              </a:rPr>
              <a:t>تصميم هاي عقلايي هميشه مبناي خوبي براي كنش (اقدام) مناسب و موفقيت آميز فراهم نمي </a:t>
            </a:r>
            <a:r>
              <a:rPr lang="fa-IR" sz="4000" b="1" dirty="0" smtClean="0">
                <a:solidFill>
                  <a:schemeClr val="accent5">
                    <a:lumMod val="75000"/>
                  </a:schemeClr>
                </a:solidFill>
                <a:cs typeface="B Kamran" pitchFamily="2" charset="-78"/>
              </a:rPr>
              <a:t>كند</a:t>
            </a:r>
            <a:r>
              <a:rPr lang="fa-IR" sz="4000" b="1" dirty="0">
                <a:solidFill>
                  <a:schemeClr val="accent5">
                    <a:lumMod val="75000"/>
                  </a:schemeClr>
                </a:solidFill>
                <a:cs typeface="B Kamran" pitchFamily="2" charset="-78"/>
              </a:rPr>
              <a:t>.</a:t>
            </a:r>
            <a:endParaRPr lang="en-US" sz="4000" b="1" dirty="0">
              <a:solidFill>
                <a:schemeClr val="accent5">
                  <a:lumMod val="75000"/>
                </a:schemeClr>
              </a:solidFill>
              <a:cs typeface="B Kamran" pitchFamily="2" charset="-78"/>
            </a:endParaRPr>
          </a:p>
        </p:txBody>
      </p:sp>
    </p:spTree>
    <p:extLst>
      <p:ext uri="{BB962C8B-B14F-4D97-AF65-F5344CB8AC3E}">
        <p14:creationId xmlns:p14="http://schemas.microsoft.com/office/powerpoint/2010/main" val="21752565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grpId="0" nodeType="clickEffect">
                                  <p:stCondLst>
                                    <p:cond delay="0"/>
                                  </p:stCondLst>
                                  <p:childTnLst>
                                    <p:set>
                                      <p:cBhvr>
                                        <p:cTn id="13" dur="1" fill="hold">
                                          <p:stCondLst>
                                            <p:cond delay="0"/>
                                          </p:stCondLst>
                                        </p:cTn>
                                        <p:tgtEl>
                                          <p:spTgt spid="5">
                                            <p:txEl>
                                              <p:pRg st="0" end="0"/>
                                            </p:txEl>
                                          </p:spTgt>
                                        </p:tgtEl>
                                        <p:attrNameLst>
                                          <p:attrName>style.visibility</p:attrName>
                                        </p:attrNameLst>
                                      </p:cBhvr>
                                      <p:to>
                                        <p:strVal val="visible"/>
                                      </p:to>
                                    </p:set>
                                    <p:animEffect transition="in" filter="fade">
                                      <p:cBhvr>
                                        <p:cTn id="14" dur="1000"/>
                                        <p:tgtEl>
                                          <p:spTgt spid="5">
                                            <p:txEl>
                                              <p:pRg st="0" end="0"/>
                                            </p:txEl>
                                          </p:spTgt>
                                        </p:tgtEl>
                                      </p:cBhvr>
                                    </p:animEffect>
                                    <p:anim calcmode="lin" valueType="num">
                                      <p:cBhvr>
                                        <p:cTn id="15"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481807" y="1112550"/>
            <a:ext cx="8229600" cy="4421088"/>
          </a:xfrm>
          <a:prstGeom prst="rect">
            <a:avLst/>
          </a:prstGeom>
        </p:spPr>
        <p:txBody>
          <a:bodyPr>
            <a:normAutofit fontScale="85000" lnSpcReduction="20000"/>
          </a:bodyPr>
          <a:lstStyle/>
          <a:p>
            <a:pPr marL="0" indent="0" algn="r" eaLnBrk="1" hangingPunct="1">
              <a:lnSpc>
                <a:spcPct val="150000"/>
              </a:lnSpc>
              <a:buFontTx/>
              <a:buNone/>
            </a:pPr>
            <a:endParaRPr lang="fa-IR" sz="2800" dirty="0" smtClean="0">
              <a:solidFill>
                <a:schemeClr val="tx1"/>
              </a:solidFill>
              <a:cs typeface="B Mitra" pitchFamily="2" charset="-78"/>
            </a:endParaRPr>
          </a:p>
          <a:p>
            <a:pPr marL="0" indent="0" algn="r" eaLnBrk="1" hangingPunct="1">
              <a:buFontTx/>
              <a:buNone/>
            </a:pPr>
            <a:endParaRPr lang="fa-IR" sz="2800" dirty="0" smtClean="0">
              <a:solidFill>
                <a:schemeClr val="tx1"/>
              </a:solidFill>
              <a:cs typeface="B Mitra" pitchFamily="2" charset="-78"/>
            </a:endParaRPr>
          </a:p>
          <a:p>
            <a:pPr marL="0" indent="0" algn="r" eaLnBrk="1" hangingPunct="1">
              <a:buFontTx/>
              <a:buNone/>
            </a:pPr>
            <a:r>
              <a:rPr lang="fa-IR" sz="2800" dirty="0" smtClean="0">
                <a:solidFill>
                  <a:schemeClr val="tx1"/>
                </a:solidFill>
                <a:cs typeface="B Mitra" pitchFamily="2" charset="-78"/>
              </a:rPr>
              <a:t>هر گاه بر سر اهداف و فرآیندهای رسیدن به اهداف عدم توافق وجود داشته باشد در این صورت فرآیند تصمیم گیری تحت تاثیر قدرت و سیاست قرار می‌گیرد.</a:t>
            </a:r>
          </a:p>
          <a:p>
            <a:pPr marL="0" indent="0" algn="r" eaLnBrk="1" hangingPunct="1">
              <a:buFontTx/>
              <a:buNone/>
            </a:pPr>
            <a:r>
              <a:rPr lang="fa-IR" sz="2800" dirty="0">
                <a:solidFill>
                  <a:schemeClr val="tx1"/>
                </a:solidFill>
                <a:cs typeface="B Mitra" pitchFamily="2" charset="-78"/>
              </a:rPr>
              <a:t>چ</a:t>
            </a:r>
            <a:r>
              <a:rPr lang="fa-IR" sz="2800" dirty="0" smtClean="0">
                <a:solidFill>
                  <a:schemeClr val="tx1"/>
                </a:solidFill>
                <a:cs typeface="B Mitra" pitchFamily="2" charset="-78"/>
              </a:rPr>
              <a:t>فری پفر : سیاست های سازمانی درگیر آن دسته از فعالیتهای درون سازمان است که برای کسب ، </a:t>
            </a:r>
            <a:r>
              <a:rPr lang="en-US" sz="2800" dirty="0" smtClean="0">
                <a:solidFill>
                  <a:schemeClr val="tx1"/>
                </a:solidFill>
                <a:cs typeface="B Mitra" pitchFamily="2" charset="-78"/>
              </a:rPr>
              <a:t>.</a:t>
            </a:r>
            <a:r>
              <a:rPr lang="fa-IR" sz="2800" dirty="0" smtClean="0">
                <a:solidFill>
                  <a:schemeClr val="tx1"/>
                </a:solidFill>
                <a:cs typeface="B Mitra" pitchFamily="2" charset="-78"/>
              </a:rPr>
              <a:t>توسعه و استفاده از قدرت و سایر منابع جهت دستیابی به نتایج مناسب انجام می شود</a:t>
            </a:r>
          </a:p>
          <a:p>
            <a:pPr marL="0" indent="0" algn="r" eaLnBrk="1" hangingPunct="1">
              <a:buFontTx/>
              <a:buNone/>
            </a:pPr>
            <a:r>
              <a:rPr lang="fa-IR" sz="2800" dirty="0" smtClean="0">
                <a:solidFill>
                  <a:schemeClr val="tx1"/>
                </a:solidFill>
                <a:cs typeface="B Mitra" pitchFamily="2" charset="-78"/>
              </a:rPr>
              <a:t>به دلیل اینکه منافع متفاوتی درون سازمان وجود دارد هر تصمیمی نشان دهنده منافع عده‌ای از افراد است. </a:t>
            </a:r>
            <a:endParaRPr lang="en-US" sz="2800" dirty="0" smtClean="0">
              <a:solidFill>
                <a:schemeClr val="tx1"/>
              </a:solidFill>
              <a:cs typeface="B Mitra" pitchFamily="2" charset="-78"/>
            </a:endParaRPr>
          </a:p>
          <a:p>
            <a:pPr marL="0" indent="0" algn="r" eaLnBrk="1" hangingPunct="1">
              <a:buFontTx/>
              <a:buNone/>
            </a:pPr>
            <a:r>
              <a:rPr lang="fa-IR" sz="2800" dirty="0" smtClean="0">
                <a:solidFill>
                  <a:schemeClr val="tx1"/>
                </a:solidFill>
                <a:cs typeface="B Mitra" pitchFamily="2" charset="-78"/>
              </a:rPr>
              <a:t>در واقع تئوری‌های سیاسی سازمان, که اساساً تمرکزشان روی رابطه قدرت و سلسله مراتب اختیار است و به دنبال چگونگی حل و فصل تعارض, توزیع نا برابر منابع کمیاب وتصمیمات جدلی می‌باشند.</a:t>
            </a:r>
          </a:p>
        </p:txBody>
      </p:sp>
      <p:sp>
        <p:nvSpPr>
          <p:cNvPr id="4" name="Rectangle 3"/>
          <p:cNvSpPr/>
          <p:nvPr/>
        </p:nvSpPr>
        <p:spPr>
          <a:xfrm>
            <a:off x="3116607" y="404664"/>
            <a:ext cx="2960000" cy="707886"/>
          </a:xfrm>
          <a:prstGeom prst="rect">
            <a:avLst/>
          </a:prstGeom>
          <a:noFill/>
        </p:spPr>
        <p:txBody>
          <a:bodyPr wrap="square" lIns="91440" tIns="45720" rIns="91440" bIns="45720">
            <a:spAutoFit/>
          </a:bodyPr>
          <a:lstStyle/>
          <a:p>
            <a:pPr algn="ctr"/>
            <a:r>
              <a:rPr lang="fa-IR" sz="40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cs typeface="B Nazanin" pitchFamily="2" charset="-78"/>
              </a:rPr>
              <a:t>قدرت وسیاست</a:t>
            </a:r>
            <a:endParaRPr lang="fa-IR" sz="40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Tree>
    <p:extLst>
      <p:ext uri="{BB962C8B-B14F-4D97-AF65-F5344CB8AC3E}">
        <p14:creationId xmlns:p14="http://schemas.microsoft.com/office/powerpoint/2010/main" val="73069541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9" dur="500"/>
                                        <p:tgtEl>
                                          <p:spTgt spid="3">
                                            <p:txEl>
                                              <p:pRg st="2" end="2"/>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3" end="3"/>
                                            </p:txEl>
                                          </p:spTgt>
                                        </p:tgtEl>
                                        <p:attrNameLst>
                                          <p:attrName>style.visibility</p:attrName>
                                        </p:attrNameLst>
                                      </p:cBhvr>
                                      <p:to>
                                        <p:strVal val="visible"/>
                                      </p:to>
                                    </p:set>
                                    <p:anim calcmode="lin" valueType="num">
                                      <p:cBhvr>
                                        <p:cTn id="14"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16" dur="500"/>
                                        <p:tgtEl>
                                          <p:spTgt spid="3">
                                            <p:txEl>
                                              <p:pRg st="3" end="3"/>
                                            </p:txEl>
                                          </p:spTgt>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p:cTn id="19"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0"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21" dur="500"/>
                                        <p:tgtEl>
                                          <p:spTgt spid="3">
                                            <p:txEl>
                                              <p:pRg st="4" end="4"/>
                                            </p:txEl>
                                          </p:spTgt>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3">
                                            <p:txEl>
                                              <p:pRg st="5" end="5"/>
                                            </p:txEl>
                                          </p:spTgt>
                                        </p:tgtEl>
                                        <p:attrNameLst>
                                          <p:attrName>style.visibility</p:attrName>
                                        </p:attrNameLst>
                                      </p:cBhvr>
                                      <p:to>
                                        <p:strVal val="visible"/>
                                      </p:to>
                                    </p:set>
                                    <p:anim calcmode="lin" valueType="num">
                                      <p:cBhvr>
                                        <p:cTn id="24"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25"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26"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7886700" cy="609600"/>
          </a:xfrm>
        </p:spPr>
        <p:txBody>
          <a:bodyPr/>
          <a:lstStyle/>
          <a:p>
            <a:pPr marL="0" indent="0" algn="ctr" eaLnBrk="1" hangingPunct="1">
              <a:buNone/>
            </a:pPr>
            <a:r>
              <a:rPr lang="fa-IR" sz="2400" b="1" dirty="0" smtClean="0">
                <a:cs typeface="B Mitra" pitchFamily="2" charset="-78"/>
              </a:rPr>
              <a:t>توافق یا عدم توافق بر سر اهداف یا تعریف مسئله</a:t>
            </a:r>
            <a:endParaRPr lang="en-US" sz="2400" b="1" dirty="0" smtClean="0">
              <a:cs typeface="B Mitra" pitchFamily="2" charset="-78"/>
            </a:endParaRPr>
          </a:p>
        </p:txBody>
      </p:sp>
      <p:graphicFrame>
        <p:nvGraphicFramePr>
          <p:cNvPr id="8" name="Content Placeholder 7"/>
          <p:cNvGraphicFramePr>
            <a:graphicFrameLocks noGrp="1"/>
          </p:cNvGraphicFramePr>
          <p:nvPr>
            <p:ph idx="1"/>
            <p:extLst>
              <p:ext uri="{D42A27DB-BD31-4B8C-83A1-F6EECF244321}">
                <p14:modId xmlns:p14="http://schemas.microsoft.com/office/powerpoint/2010/main" val="2750080495"/>
              </p:ext>
            </p:extLst>
          </p:nvPr>
        </p:nvGraphicFramePr>
        <p:xfrm>
          <a:off x="1568450" y="2133600"/>
          <a:ext cx="7042150" cy="2667000"/>
        </p:xfrm>
        <a:graphic>
          <a:graphicData uri="http://schemas.openxmlformats.org/drawingml/2006/table">
            <a:tbl>
              <a:tblPr firstRow="1" bandRow="1">
                <a:effectLst/>
                <a:tableStyleId>{E8B1032C-EA38-4F05-BA0D-38AFFFC7BED3}</a:tableStyleId>
              </a:tblPr>
              <a:tblGrid>
                <a:gridCol w="3521075"/>
                <a:gridCol w="3521075"/>
              </a:tblGrid>
              <a:tr h="1333500">
                <a:tc>
                  <a:txBody>
                    <a:bodyPr/>
                    <a:lstStyle/>
                    <a:p>
                      <a:pPr algn="ctr" rtl="1">
                        <a:lnSpc>
                          <a:spcPct val="300000"/>
                        </a:lnSpc>
                      </a:pPr>
                      <a:r>
                        <a:rPr lang="fa-IR" sz="2000" dirty="0" smtClean="0">
                          <a:cs typeface="B Mitra" pitchFamily="2" charset="-78"/>
                        </a:rPr>
                        <a:t>مدل</a:t>
                      </a:r>
                      <a:r>
                        <a:rPr lang="fa-IR" sz="2000" baseline="0" dirty="0" smtClean="0">
                          <a:cs typeface="B Mitra" pitchFamily="2" charset="-78"/>
                        </a:rPr>
                        <a:t> عقلایی</a:t>
                      </a:r>
                      <a:endParaRPr lang="en-US" sz="2000" dirty="0">
                        <a:cs typeface="B Mitra" pitchFamily="2" charset="-78"/>
                      </a:endParaRPr>
                    </a:p>
                  </a:txBody>
                  <a:tcPr marL="91449" marR="9144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92D050"/>
                    </a:solidFill>
                  </a:tcPr>
                </a:tc>
                <a:tc>
                  <a:txBody>
                    <a:bodyPr/>
                    <a:lstStyle/>
                    <a:p>
                      <a:pPr algn="ctr">
                        <a:lnSpc>
                          <a:spcPct val="300000"/>
                        </a:lnSpc>
                      </a:pPr>
                      <a:r>
                        <a:rPr lang="fa-IR" sz="2000" b="1" kern="1200" dirty="0" smtClean="0">
                          <a:solidFill>
                            <a:schemeClr val="tx1"/>
                          </a:solidFill>
                          <a:latin typeface="+mn-lt"/>
                          <a:ea typeface="+mn-ea"/>
                          <a:cs typeface="B Mitra" pitchFamily="2" charset="-78"/>
                        </a:rPr>
                        <a:t>شیوه‌ی</a:t>
                      </a:r>
                      <a:r>
                        <a:rPr lang="fa-IR" baseline="0" dirty="0" smtClean="0"/>
                        <a:t> </a:t>
                      </a:r>
                      <a:r>
                        <a:rPr lang="fa-IR" sz="2000" b="1" kern="1200" dirty="0" smtClean="0">
                          <a:solidFill>
                            <a:schemeClr val="tx1"/>
                          </a:solidFill>
                          <a:latin typeface="+mn-lt"/>
                          <a:ea typeface="+mn-ea"/>
                          <a:cs typeface="B Mitra" pitchFamily="2" charset="-78"/>
                        </a:rPr>
                        <a:t>ائتلاف</a:t>
                      </a:r>
                      <a:endParaRPr lang="en-US" sz="2000" b="1" kern="1200" dirty="0">
                        <a:solidFill>
                          <a:schemeClr val="tx1"/>
                        </a:solidFill>
                        <a:latin typeface="+mn-lt"/>
                        <a:ea typeface="+mn-ea"/>
                        <a:cs typeface="B Mitra" pitchFamily="2" charset="-78"/>
                      </a:endParaRPr>
                    </a:p>
                  </a:txBody>
                  <a:tcPr marL="91449" marR="9144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92D050"/>
                    </a:solidFill>
                  </a:tcPr>
                </a:tc>
              </a:tr>
              <a:tr h="1333500">
                <a:tc>
                  <a:txBody>
                    <a:bodyPr/>
                    <a:lstStyle/>
                    <a:p>
                      <a:pPr algn="ctr">
                        <a:lnSpc>
                          <a:spcPct val="250000"/>
                        </a:lnSpc>
                      </a:pPr>
                      <a:r>
                        <a:rPr lang="fa-IR" sz="2000" b="1" dirty="0" smtClean="0">
                          <a:cs typeface="B Mitra" pitchFamily="2" charset="-78"/>
                        </a:rPr>
                        <a:t>مدل</a:t>
                      </a:r>
                      <a:r>
                        <a:rPr lang="fa-IR" sz="2000" b="1" baseline="0" dirty="0" smtClean="0">
                          <a:cs typeface="B Mitra" pitchFamily="2" charset="-78"/>
                        </a:rPr>
                        <a:t> خطا_آزمون</a:t>
                      </a:r>
                      <a:endParaRPr lang="en-US" sz="2000" b="1" dirty="0">
                        <a:cs typeface="B Mitra" pitchFamily="2" charset="-78"/>
                      </a:endParaRPr>
                    </a:p>
                  </a:txBody>
                  <a:tcPr marL="91449" marR="9144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92D050"/>
                    </a:solidFill>
                  </a:tcPr>
                </a:tc>
                <a:tc>
                  <a:txBody>
                    <a:bodyPr/>
                    <a:lstStyle/>
                    <a:p>
                      <a:pPr algn="ctr">
                        <a:lnSpc>
                          <a:spcPct val="250000"/>
                        </a:lnSpc>
                      </a:pPr>
                      <a:r>
                        <a:rPr lang="fa-IR" sz="2000" b="1" kern="1200" dirty="0" smtClean="0">
                          <a:solidFill>
                            <a:schemeClr val="tx1"/>
                          </a:solidFill>
                          <a:latin typeface="+mn-lt"/>
                          <a:ea typeface="+mn-ea"/>
                          <a:cs typeface="B Mitra" pitchFamily="2" charset="-78"/>
                        </a:rPr>
                        <a:t>مدل سطل زباله</a:t>
                      </a:r>
                      <a:endParaRPr lang="en-US" sz="2000" b="1" kern="1200" dirty="0">
                        <a:solidFill>
                          <a:schemeClr val="tx1"/>
                        </a:solidFill>
                        <a:latin typeface="+mn-lt"/>
                        <a:ea typeface="+mn-ea"/>
                        <a:cs typeface="B Mitra" pitchFamily="2" charset="-78"/>
                      </a:endParaRPr>
                    </a:p>
                  </a:txBody>
                  <a:tcPr marL="91449" marR="9144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92D050"/>
                    </a:solidFill>
                  </a:tcPr>
                </a:tc>
              </a:tr>
            </a:tbl>
          </a:graphicData>
        </a:graphic>
      </p:graphicFrame>
      <p:sp>
        <p:nvSpPr>
          <p:cNvPr id="3086" name="Text Placeholder 6"/>
          <p:cNvSpPr>
            <a:spLocks noGrp="1"/>
          </p:cNvSpPr>
          <p:nvPr>
            <p:ph type="body" sz="half" idx="2"/>
          </p:nvPr>
        </p:nvSpPr>
        <p:spPr>
          <a:xfrm rot="16200000">
            <a:off x="-1544851" y="2895600"/>
            <a:ext cx="4191000" cy="990600"/>
          </a:xfrm>
        </p:spPr>
        <p:txBody>
          <a:bodyPr/>
          <a:lstStyle/>
          <a:p>
            <a:pPr algn="ctr" eaLnBrk="1" hangingPunct="1"/>
            <a:r>
              <a:rPr lang="fa-IR" sz="2400" b="1" dirty="0" smtClean="0">
                <a:cs typeface="B Mitra" pitchFamily="2" charset="-78"/>
              </a:rPr>
              <a:t>توافق یا عدم توافق بر سر</a:t>
            </a:r>
          </a:p>
          <a:p>
            <a:pPr algn="ctr" eaLnBrk="1" hangingPunct="1"/>
            <a:r>
              <a:rPr lang="fa-IR" sz="2400" dirty="0">
                <a:ln w="12700" cmpd="sng">
                  <a:solidFill>
                    <a:schemeClr val="accent4"/>
                  </a:solidFill>
                  <a:prstDash val="solid"/>
                </a:ln>
                <a:solidFill>
                  <a:schemeClr val="tx1"/>
                </a:solidFill>
                <a:cs typeface="B Mitra" pitchFamily="2" charset="-78"/>
              </a:rPr>
              <a:t> </a:t>
            </a:r>
            <a:r>
              <a:rPr lang="fa-IR" sz="2400" b="1" dirty="0" smtClean="0">
                <a:cs typeface="B Mitra" pitchFamily="2" charset="-78"/>
              </a:rPr>
              <a:t>شیوه ها</a:t>
            </a:r>
            <a:endParaRPr lang="en-US" sz="2400" b="1" dirty="0" smtClean="0">
              <a:cs typeface="B Mitra" pitchFamily="2" charset="-78"/>
            </a:endParaRPr>
          </a:p>
        </p:txBody>
      </p:sp>
      <p:sp>
        <p:nvSpPr>
          <p:cNvPr id="10" name="Rectangle 9"/>
          <p:cNvSpPr/>
          <p:nvPr/>
        </p:nvSpPr>
        <p:spPr>
          <a:xfrm rot="10800000" flipV="1">
            <a:off x="2209800" y="1602432"/>
            <a:ext cx="2590800" cy="461665"/>
          </a:xfrm>
          <a:prstGeom prst="rect">
            <a:avLst/>
          </a:prstGeom>
          <a:noFill/>
        </p:spPr>
        <p:txBody>
          <a:bodyPr>
            <a:spAutoFit/>
          </a:bodyPr>
          <a:lstStyle/>
          <a:p>
            <a:pPr algn="ctr" rtl="1" eaLnBrk="1" hangingPunct="1">
              <a:defRPr/>
            </a:pPr>
            <a:r>
              <a:rPr lang="fa-IR" sz="2400" dirty="0">
                <a:ln w="12700" cmpd="sng">
                  <a:solidFill>
                    <a:schemeClr val="accent4"/>
                  </a:solidFill>
                  <a:prstDash val="solid"/>
                </a:ln>
                <a:cs typeface="B Mitra" pitchFamily="2" charset="-78"/>
              </a:rPr>
              <a:t>توافق</a:t>
            </a:r>
            <a:endParaRPr lang="en-US" sz="2400" dirty="0">
              <a:ln w="12700" cmpd="sng">
                <a:solidFill>
                  <a:schemeClr val="accent4"/>
                </a:solidFill>
                <a:prstDash val="solid"/>
              </a:ln>
              <a:cs typeface="B Mitra" pitchFamily="2" charset="-78"/>
            </a:endParaRPr>
          </a:p>
        </p:txBody>
      </p:sp>
      <p:sp>
        <p:nvSpPr>
          <p:cNvPr id="12" name="Rectangle 11"/>
          <p:cNvSpPr/>
          <p:nvPr/>
        </p:nvSpPr>
        <p:spPr>
          <a:xfrm rot="10800000" flipV="1">
            <a:off x="5562600" y="1540876"/>
            <a:ext cx="2590800" cy="584775"/>
          </a:xfrm>
          <a:prstGeom prst="rect">
            <a:avLst/>
          </a:prstGeom>
          <a:noFill/>
        </p:spPr>
        <p:txBody>
          <a:bodyPr>
            <a:spAutoFit/>
          </a:bodyPr>
          <a:lstStyle/>
          <a:p>
            <a:pPr algn="ctr" rtl="1" eaLnBrk="1" hangingPunct="1">
              <a:defRPr/>
            </a:pPr>
            <a:r>
              <a:rPr lang="fa-IR" sz="3200" dirty="0">
                <a:ln w="12700" cmpd="sng">
                  <a:solidFill>
                    <a:schemeClr val="accent4"/>
                  </a:solidFill>
                  <a:prstDash val="solid"/>
                </a:ln>
                <a:cs typeface="B Mitra" pitchFamily="2" charset="-78"/>
              </a:rPr>
              <a:t> </a:t>
            </a:r>
            <a:r>
              <a:rPr lang="fa-IR" sz="2400" dirty="0">
                <a:ln w="12700" cmpd="sng">
                  <a:solidFill>
                    <a:schemeClr val="accent4"/>
                  </a:solidFill>
                  <a:prstDash val="solid"/>
                </a:ln>
                <a:cs typeface="B Mitra" pitchFamily="2" charset="-78"/>
              </a:rPr>
              <a:t>عدم توافق</a:t>
            </a:r>
            <a:endParaRPr lang="en-US" sz="2400" dirty="0">
              <a:ln w="12700" cmpd="sng">
                <a:solidFill>
                  <a:schemeClr val="accent4"/>
                </a:solidFill>
                <a:prstDash val="solid"/>
              </a:ln>
              <a:cs typeface="B Mitra" pitchFamily="2" charset="-78"/>
            </a:endParaRPr>
          </a:p>
        </p:txBody>
      </p:sp>
      <p:sp>
        <p:nvSpPr>
          <p:cNvPr id="13" name="Rectangle 12"/>
          <p:cNvSpPr/>
          <p:nvPr/>
        </p:nvSpPr>
        <p:spPr>
          <a:xfrm rot="5400000" flipV="1">
            <a:off x="370818" y="2398067"/>
            <a:ext cx="1811926" cy="461665"/>
          </a:xfrm>
          <a:prstGeom prst="rect">
            <a:avLst/>
          </a:prstGeom>
          <a:noFill/>
        </p:spPr>
        <p:txBody>
          <a:bodyPr>
            <a:spAutoFit/>
          </a:bodyPr>
          <a:lstStyle/>
          <a:p>
            <a:pPr algn="ctr" rtl="1" eaLnBrk="1" hangingPunct="1">
              <a:defRPr/>
            </a:pPr>
            <a:r>
              <a:rPr lang="fa-IR" sz="2400" dirty="0">
                <a:ln w="12700" cmpd="sng">
                  <a:solidFill>
                    <a:schemeClr val="accent4"/>
                  </a:solidFill>
                  <a:prstDash val="solid"/>
                </a:ln>
                <a:cs typeface="B Mitra" pitchFamily="2" charset="-78"/>
              </a:rPr>
              <a:t>توافق</a:t>
            </a:r>
            <a:endParaRPr lang="en-US" sz="2400" dirty="0">
              <a:ln w="12700" cmpd="sng">
                <a:solidFill>
                  <a:schemeClr val="accent4"/>
                </a:solidFill>
                <a:prstDash val="solid"/>
              </a:ln>
              <a:cs typeface="B Mitra" pitchFamily="2" charset="-78"/>
            </a:endParaRPr>
          </a:p>
        </p:txBody>
      </p:sp>
      <p:sp>
        <p:nvSpPr>
          <p:cNvPr id="15" name="Rectangle 14"/>
          <p:cNvSpPr/>
          <p:nvPr/>
        </p:nvSpPr>
        <p:spPr>
          <a:xfrm rot="5400000" flipV="1">
            <a:off x="-18618" y="3960167"/>
            <a:ext cx="2590800" cy="461665"/>
          </a:xfrm>
          <a:prstGeom prst="rect">
            <a:avLst/>
          </a:prstGeom>
          <a:noFill/>
        </p:spPr>
        <p:txBody>
          <a:bodyPr>
            <a:spAutoFit/>
          </a:bodyPr>
          <a:lstStyle/>
          <a:p>
            <a:pPr algn="ctr" rtl="1" eaLnBrk="1" hangingPunct="1">
              <a:defRPr/>
            </a:pPr>
            <a:r>
              <a:rPr lang="fa-IR" sz="240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 </a:t>
            </a:r>
            <a:r>
              <a:rPr lang="fa-IR" sz="2400" dirty="0">
                <a:ln w="12700" cmpd="sng">
                  <a:solidFill>
                    <a:schemeClr val="accent4"/>
                  </a:solidFill>
                  <a:prstDash val="solid"/>
                </a:ln>
                <a:cs typeface="B Mitra" pitchFamily="2" charset="-78"/>
              </a:rPr>
              <a:t>عدم</a:t>
            </a:r>
            <a:r>
              <a:rPr lang="fa-IR" sz="240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 </a:t>
            </a:r>
            <a:r>
              <a:rPr lang="fa-IR" sz="2400" dirty="0">
                <a:ln w="12700" cmpd="sng">
                  <a:solidFill>
                    <a:schemeClr val="accent4"/>
                  </a:solidFill>
                  <a:prstDash val="solid"/>
                </a:ln>
                <a:cs typeface="B Mitra" pitchFamily="2" charset="-78"/>
              </a:rPr>
              <a:t>توافق</a:t>
            </a:r>
            <a:endParaRPr lang="en-US" sz="2400" dirty="0">
              <a:ln w="12700" cmpd="sng">
                <a:solidFill>
                  <a:schemeClr val="accent4"/>
                </a:solidFill>
                <a:prstDash val="solid"/>
              </a:ln>
              <a:cs typeface="B Mitra" pitchFamily="2" charset="-78"/>
            </a:endParaRPr>
          </a:p>
        </p:txBody>
      </p:sp>
    </p:spTree>
    <p:extLst>
      <p:ext uri="{BB962C8B-B14F-4D97-AF65-F5344CB8AC3E}">
        <p14:creationId xmlns:p14="http://schemas.microsoft.com/office/powerpoint/2010/main" val="3771447217"/>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
                                        <p:tgtEl>
                                          <p:spTgt spid="2"/>
                                        </p:tgtEl>
                                      </p:cBhvr>
                                    </p:animEffect>
                                    <p:anim calcmode="lin" valueType="num">
                                      <p:cBhvr>
                                        <p:cTn id="14" dur="10" fill="hold"/>
                                        <p:tgtEl>
                                          <p:spTgt spid="2"/>
                                        </p:tgtEl>
                                        <p:attrNameLst>
                                          <p:attrName>ppt_x</p:attrName>
                                        </p:attrNameLst>
                                      </p:cBhvr>
                                      <p:tavLst>
                                        <p:tav tm="0">
                                          <p:val>
                                            <p:strVal val="#ppt_x"/>
                                          </p:val>
                                        </p:tav>
                                        <p:tav tm="100000">
                                          <p:val>
                                            <p:strVal val="#ppt_x"/>
                                          </p:val>
                                        </p:tav>
                                      </p:tavLst>
                                    </p:anim>
                                    <p:anim calcmode="lin" valueType="num">
                                      <p:cBhvr>
                                        <p:cTn id="15" dur="10" fill="hold"/>
                                        <p:tgtEl>
                                          <p:spTgt spid="2"/>
                                        </p:tgtEl>
                                        <p:attrNameLst>
                                          <p:attrName>ppt_y</p:attrName>
                                        </p:attrNameLst>
                                      </p:cBhvr>
                                      <p:tavLst>
                                        <p:tav tm="0">
                                          <p:val>
                                            <p:strVal val="#ppt_y+.1"/>
                                          </p:val>
                                        </p:tav>
                                        <p:tav tm="100000">
                                          <p:val>
                                            <p:strVal val="#ppt_y"/>
                                          </p:val>
                                        </p:tav>
                                      </p:tavLst>
                                    </p:anim>
                                  </p:childTnLst>
                                </p:cTn>
                              </p:par>
                              <p:par>
                                <p:cTn id="16" presetID="53" presetClass="entr" presetSubtype="16" fill="hold"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500" fill="hold"/>
                                        <p:tgtEl>
                                          <p:spTgt spid="10"/>
                                        </p:tgtEl>
                                        <p:attrNameLst>
                                          <p:attrName>ppt_w</p:attrName>
                                        </p:attrNameLst>
                                      </p:cBhvr>
                                      <p:tavLst>
                                        <p:tav tm="0">
                                          <p:val>
                                            <p:fltVal val="0"/>
                                          </p:val>
                                        </p:tav>
                                        <p:tav tm="100000">
                                          <p:val>
                                            <p:strVal val="#ppt_w"/>
                                          </p:val>
                                        </p:tav>
                                      </p:tavLst>
                                    </p:anim>
                                    <p:anim calcmode="lin" valueType="num">
                                      <p:cBhvr>
                                        <p:cTn id="19" dur="500" fill="hold"/>
                                        <p:tgtEl>
                                          <p:spTgt spid="10"/>
                                        </p:tgtEl>
                                        <p:attrNameLst>
                                          <p:attrName>ppt_h</p:attrName>
                                        </p:attrNameLst>
                                      </p:cBhvr>
                                      <p:tavLst>
                                        <p:tav tm="0">
                                          <p:val>
                                            <p:fltVal val="0"/>
                                          </p:val>
                                        </p:tav>
                                        <p:tav tm="100000">
                                          <p:val>
                                            <p:strVal val="#ppt_h"/>
                                          </p:val>
                                        </p:tav>
                                      </p:tavLst>
                                    </p:anim>
                                    <p:animEffect transition="in" filter="fade">
                                      <p:cBhvr>
                                        <p:cTn id="20" dur="500"/>
                                        <p:tgtEl>
                                          <p:spTgt spid="10"/>
                                        </p:tgtEl>
                                      </p:cBhvr>
                                    </p:animEffect>
                                  </p:childTnLst>
                                </p:cTn>
                              </p:par>
                              <p:par>
                                <p:cTn id="21" presetID="53" presetClass="entr" presetSubtype="16"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p:cTn id="23" dur="500" fill="hold"/>
                                        <p:tgtEl>
                                          <p:spTgt spid="12"/>
                                        </p:tgtEl>
                                        <p:attrNameLst>
                                          <p:attrName>ppt_w</p:attrName>
                                        </p:attrNameLst>
                                      </p:cBhvr>
                                      <p:tavLst>
                                        <p:tav tm="0">
                                          <p:val>
                                            <p:fltVal val="0"/>
                                          </p:val>
                                        </p:tav>
                                        <p:tav tm="100000">
                                          <p:val>
                                            <p:strVal val="#ppt_w"/>
                                          </p:val>
                                        </p:tav>
                                      </p:tavLst>
                                    </p:anim>
                                    <p:anim calcmode="lin" valueType="num">
                                      <p:cBhvr>
                                        <p:cTn id="24" dur="500" fill="hold"/>
                                        <p:tgtEl>
                                          <p:spTgt spid="12"/>
                                        </p:tgtEl>
                                        <p:attrNameLst>
                                          <p:attrName>ppt_h</p:attrName>
                                        </p:attrNameLst>
                                      </p:cBhvr>
                                      <p:tavLst>
                                        <p:tav tm="0">
                                          <p:val>
                                            <p:fltVal val="0"/>
                                          </p:val>
                                        </p:tav>
                                        <p:tav tm="100000">
                                          <p:val>
                                            <p:strVal val="#ppt_h"/>
                                          </p:val>
                                        </p:tav>
                                      </p:tavLst>
                                    </p:anim>
                                    <p:animEffect transition="in" filter="fade">
                                      <p:cBhvr>
                                        <p:cTn id="25" dur="500"/>
                                        <p:tgtEl>
                                          <p:spTgt spid="12"/>
                                        </p:tgtEl>
                                      </p:cBhvr>
                                    </p:animEffect>
                                  </p:childTnLst>
                                </p:cTn>
                              </p:par>
                              <p:par>
                                <p:cTn id="26" presetID="53" presetClass="entr" presetSubtype="16" fill="hold" nodeType="withEffect">
                                  <p:stCondLst>
                                    <p:cond delay="0"/>
                                  </p:stCondLst>
                                  <p:childTnLst>
                                    <p:set>
                                      <p:cBhvr>
                                        <p:cTn id="27" dur="1" fill="hold">
                                          <p:stCondLst>
                                            <p:cond delay="0"/>
                                          </p:stCondLst>
                                        </p:cTn>
                                        <p:tgtEl>
                                          <p:spTgt spid="13"/>
                                        </p:tgtEl>
                                        <p:attrNameLst>
                                          <p:attrName>style.visibility</p:attrName>
                                        </p:attrNameLst>
                                      </p:cBhvr>
                                      <p:to>
                                        <p:strVal val="visible"/>
                                      </p:to>
                                    </p:set>
                                    <p:anim calcmode="lin" valueType="num">
                                      <p:cBhvr>
                                        <p:cTn id="28" dur="500" fill="hold"/>
                                        <p:tgtEl>
                                          <p:spTgt spid="13"/>
                                        </p:tgtEl>
                                        <p:attrNameLst>
                                          <p:attrName>ppt_w</p:attrName>
                                        </p:attrNameLst>
                                      </p:cBhvr>
                                      <p:tavLst>
                                        <p:tav tm="0">
                                          <p:val>
                                            <p:fltVal val="0"/>
                                          </p:val>
                                        </p:tav>
                                        <p:tav tm="100000">
                                          <p:val>
                                            <p:strVal val="#ppt_w"/>
                                          </p:val>
                                        </p:tav>
                                      </p:tavLst>
                                    </p:anim>
                                    <p:anim calcmode="lin" valueType="num">
                                      <p:cBhvr>
                                        <p:cTn id="29" dur="500" fill="hold"/>
                                        <p:tgtEl>
                                          <p:spTgt spid="13"/>
                                        </p:tgtEl>
                                        <p:attrNameLst>
                                          <p:attrName>ppt_h</p:attrName>
                                        </p:attrNameLst>
                                      </p:cBhvr>
                                      <p:tavLst>
                                        <p:tav tm="0">
                                          <p:val>
                                            <p:fltVal val="0"/>
                                          </p:val>
                                        </p:tav>
                                        <p:tav tm="100000">
                                          <p:val>
                                            <p:strVal val="#ppt_h"/>
                                          </p:val>
                                        </p:tav>
                                      </p:tavLst>
                                    </p:anim>
                                    <p:animEffect transition="in" filter="fade">
                                      <p:cBhvr>
                                        <p:cTn id="30" dur="500"/>
                                        <p:tgtEl>
                                          <p:spTgt spid="13"/>
                                        </p:tgtEl>
                                      </p:cBhvr>
                                    </p:animEffect>
                                  </p:childTnLst>
                                </p:cTn>
                              </p:par>
                              <p:par>
                                <p:cTn id="31" presetID="53" presetClass="entr" presetSubtype="16"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p:cTn id="33" dur="500" fill="hold"/>
                                        <p:tgtEl>
                                          <p:spTgt spid="15"/>
                                        </p:tgtEl>
                                        <p:attrNameLst>
                                          <p:attrName>ppt_w</p:attrName>
                                        </p:attrNameLst>
                                      </p:cBhvr>
                                      <p:tavLst>
                                        <p:tav tm="0">
                                          <p:val>
                                            <p:fltVal val="0"/>
                                          </p:val>
                                        </p:tav>
                                        <p:tav tm="100000">
                                          <p:val>
                                            <p:strVal val="#ppt_w"/>
                                          </p:val>
                                        </p:tav>
                                      </p:tavLst>
                                    </p:anim>
                                    <p:anim calcmode="lin" valueType="num">
                                      <p:cBhvr>
                                        <p:cTn id="34" dur="500" fill="hold"/>
                                        <p:tgtEl>
                                          <p:spTgt spid="15"/>
                                        </p:tgtEl>
                                        <p:attrNameLst>
                                          <p:attrName>ppt_h</p:attrName>
                                        </p:attrNameLst>
                                      </p:cBhvr>
                                      <p:tavLst>
                                        <p:tav tm="0">
                                          <p:val>
                                            <p:fltVal val="0"/>
                                          </p:val>
                                        </p:tav>
                                        <p:tav tm="100000">
                                          <p:val>
                                            <p:strVal val="#ppt_h"/>
                                          </p:val>
                                        </p:tav>
                                      </p:tavLst>
                                    </p:anim>
                                    <p:animEffect transition="in" filter="fade">
                                      <p:cBhvr>
                                        <p:cTn id="35"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699247" y="2438400"/>
            <a:ext cx="7835153" cy="3124200"/>
          </a:xfrm>
          <a:prstGeom prst="rect">
            <a:avLst/>
          </a:prstGeom>
        </p:spPr>
        <p:txBody>
          <a:bodyPr>
            <a:normAutofit/>
          </a:bodyPr>
          <a:lstStyle/>
          <a:p>
            <a:pPr marL="45720" indent="0" algn="just" rtl="1">
              <a:buNone/>
            </a:pPr>
            <a:r>
              <a:rPr lang="fa-IR" sz="3600" dirty="0">
                <a:solidFill>
                  <a:srgbClr val="632B8D"/>
                </a:solidFill>
                <a:cs typeface="B Mitra" pitchFamily="2" charset="-78"/>
              </a:rPr>
              <a:t>نظريه هاي سياسي سازمان ، </a:t>
            </a:r>
            <a:r>
              <a:rPr lang="fa-IR" sz="3600" dirty="0" smtClean="0">
                <a:solidFill>
                  <a:srgbClr val="632B8D"/>
                </a:solidFill>
                <a:cs typeface="B Mitra" pitchFamily="2" charset="-78"/>
              </a:rPr>
              <a:t>اساساً </a:t>
            </a:r>
            <a:r>
              <a:rPr lang="fa-IR" sz="3600" dirty="0">
                <a:solidFill>
                  <a:srgbClr val="632B8D"/>
                </a:solidFill>
                <a:cs typeface="B Mitra" pitchFamily="2" charset="-78"/>
              </a:rPr>
              <a:t>بر رابطه بين قدرت و چيدمان ساختاري (نظير سلسله مراتب اختيار) يا بر تبيين اين نكته متمركزند كه چگونه موقعيت هاي تعارض نظير تصميم هاي جدلي يا توزيع نابرابر منابع كمياب </a:t>
            </a:r>
            <a:r>
              <a:rPr lang="fa-IR" sz="3600" dirty="0" smtClean="0">
                <a:solidFill>
                  <a:srgbClr val="632B8D"/>
                </a:solidFill>
                <a:cs typeface="B Mitra" pitchFamily="2" charset="-78"/>
              </a:rPr>
              <a:t>حل    مي </a:t>
            </a:r>
            <a:r>
              <a:rPr lang="fa-IR" sz="3600" dirty="0">
                <a:solidFill>
                  <a:srgbClr val="632B8D"/>
                </a:solidFill>
                <a:cs typeface="B Mitra" pitchFamily="2" charset="-78"/>
              </a:rPr>
              <a:t>شوند</a:t>
            </a:r>
            <a:r>
              <a:rPr lang="fa-IR" sz="3600" dirty="0" smtClean="0">
                <a:solidFill>
                  <a:srgbClr val="632B8D"/>
                </a:solidFill>
                <a:cs typeface="B Mitra" pitchFamily="2" charset="-78"/>
              </a:rPr>
              <a:t>.</a:t>
            </a:r>
            <a:endParaRPr lang="en-US" sz="3600" dirty="0">
              <a:solidFill>
                <a:srgbClr val="632B8D"/>
              </a:solidFill>
              <a:cs typeface="B Mitra" pitchFamily="2" charset="-78"/>
            </a:endParaRPr>
          </a:p>
        </p:txBody>
      </p:sp>
      <p:sp>
        <p:nvSpPr>
          <p:cNvPr id="2" name="Title 1"/>
          <p:cNvSpPr>
            <a:spLocks noGrp="1"/>
          </p:cNvSpPr>
          <p:nvPr>
            <p:ph type="title"/>
          </p:nvPr>
        </p:nvSpPr>
        <p:spPr>
          <a:xfrm>
            <a:off x="1259632" y="332656"/>
            <a:ext cx="6512511" cy="1143000"/>
          </a:xfrm>
        </p:spPr>
        <p:txBody>
          <a:bodyPr/>
          <a:lstStyle/>
          <a:p>
            <a:pPr marL="0" indent="0">
              <a:buNone/>
            </a:pPr>
            <a:r>
              <a:rPr lang="fa-IR" sz="6600" b="1" dirty="0" smtClean="0">
                <a:cs typeface="B Kamran" pitchFamily="2" charset="-78"/>
              </a:rPr>
              <a:t>نظریه های سیاسی سازمان </a:t>
            </a:r>
            <a:endParaRPr lang="en-US" sz="6600" b="1" dirty="0">
              <a:cs typeface="B Kamran" pitchFamily="2" charset="-78"/>
            </a:endParaRPr>
          </a:p>
        </p:txBody>
      </p:sp>
    </p:spTree>
    <p:extLst>
      <p:ext uri="{BB962C8B-B14F-4D97-AF65-F5344CB8AC3E}">
        <p14:creationId xmlns:p14="http://schemas.microsoft.com/office/powerpoint/2010/main" val="2197543142"/>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mph" presetSubtype="0" fill="hold" grpId="0" nodeType="clickEffect">
                                  <p:stCondLst>
                                    <p:cond delay="0"/>
                                  </p:stCondLst>
                                  <p:childTnLst>
                                    <p:anim calcmode="discrete" valueType="str">
                                      <p:cBhvr override="childStyle">
                                        <p:cTn id="12" dur="2000" fill="hold"/>
                                        <p:tgtEl>
                                          <p:spTgt spid="3">
                                            <p:txEl>
                                              <p:pRg st="0" end="0"/>
                                            </p:txEl>
                                          </p:spTgt>
                                        </p:tgtEl>
                                        <p:attrNameLst>
                                          <p:attrName>style.fontWeight</p:attrName>
                                        </p:attrNameLst>
                                      </p:cBhvr>
                                      <p:tavLst>
                                        <p:tav tm="0">
                                          <p:val>
                                            <p:strVal val="normal"/>
                                          </p:val>
                                        </p:tav>
                                        <p:tav tm="50000">
                                          <p:val>
                                            <p:strVal val="bold"/>
                                          </p:val>
                                        </p:tav>
                                        <p:tav tm="60000">
                                          <p:val>
                                            <p:strVal val="normal"/>
                                          </p:val>
                                        </p:tav>
                                        <p:tav tm="100000">
                                          <p:val>
                                            <p:strVal val="normal"/>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699247" y="2248347"/>
            <a:ext cx="7745505" cy="4323925"/>
          </a:xfrm>
          <a:prstGeom prst="rect">
            <a:avLst/>
          </a:prstGeom>
          <a:solidFill>
            <a:schemeClr val="tx1">
              <a:lumMod val="65000"/>
              <a:lumOff val="35000"/>
            </a:schemeClr>
          </a:solidFill>
        </p:spPr>
        <p:txBody>
          <a:bodyPr>
            <a:normAutofit fontScale="85000" lnSpcReduction="10000"/>
          </a:bodyPr>
          <a:lstStyle/>
          <a:p>
            <a:pPr algn="just" rtl="1"/>
            <a:r>
              <a:rPr lang="fa-IR" sz="3200" dirty="0">
                <a:solidFill>
                  <a:srgbClr val="FF0066"/>
                </a:solidFill>
                <a:cs typeface="B Mitra" pitchFamily="2" charset="-78"/>
              </a:rPr>
              <a:t>تعريف دال : همه قدرت ها ، رابطه محور هستند.</a:t>
            </a:r>
            <a:endParaRPr lang="en-US" sz="3200" dirty="0">
              <a:solidFill>
                <a:srgbClr val="FF0066"/>
              </a:solidFill>
              <a:cs typeface="B Mitra" pitchFamily="2" charset="-78"/>
            </a:endParaRPr>
          </a:p>
          <a:p>
            <a:pPr algn="just" rtl="1"/>
            <a:r>
              <a:rPr lang="fa-IR" sz="3200" dirty="0">
                <a:solidFill>
                  <a:srgbClr val="FFFF00"/>
                </a:solidFill>
                <a:cs typeface="B Mitra" pitchFamily="2" charset="-78"/>
              </a:rPr>
              <a:t>قدرت مي تواند براي ارتقاء منفعت شخصي استفاده شود</a:t>
            </a:r>
            <a:r>
              <a:rPr lang="fa-IR" sz="3200" dirty="0">
                <a:solidFill>
                  <a:srgbClr val="DE2056"/>
                </a:solidFill>
                <a:cs typeface="B Mitra" pitchFamily="2" charset="-78"/>
              </a:rPr>
              <a:t>.</a:t>
            </a:r>
            <a:endParaRPr lang="en-US" sz="3200" dirty="0">
              <a:solidFill>
                <a:srgbClr val="DE2056"/>
              </a:solidFill>
              <a:cs typeface="B Mitra" pitchFamily="2" charset="-78"/>
            </a:endParaRPr>
          </a:p>
          <a:p>
            <a:pPr algn="just" rtl="1"/>
            <a:r>
              <a:rPr lang="fa-IR" sz="3200" dirty="0">
                <a:solidFill>
                  <a:srgbClr val="B381D9"/>
                </a:solidFill>
                <a:cs typeface="B Mitra" pitchFamily="2" charset="-78"/>
              </a:rPr>
              <a:t>قدرت مي تواند </a:t>
            </a:r>
            <a:r>
              <a:rPr lang="fa-IR" sz="3200" dirty="0" smtClean="0">
                <a:solidFill>
                  <a:srgbClr val="B381D9"/>
                </a:solidFill>
                <a:cs typeface="B Mitra" pitchFamily="2" charset="-78"/>
              </a:rPr>
              <a:t>مستلزم </a:t>
            </a:r>
            <a:r>
              <a:rPr lang="fa-IR" sz="3200" dirty="0">
                <a:solidFill>
                  <a:srgbClr val="B381D9"/>
                </a:solidFill>
                <a:cs typeface="B Mitra" pitchFamily="2" charset="-78"/>
              </a:rPr>
              <a:t>استفاده از </a:t>
            </a:r>
            <a:r>
              <a:rPr lang="fa-IR" sz="3200" dirty="0" smtClean="0">
                <a:solidFill>
                  <a:srgbClr val="B381D9"/>
                </a:solidFill>
                <a:cs typeface="B Mitra" pitchFamily="2" charset="-78"/>
              </a:rPr>
              <a:t>اجبار، پاداش </a:t>
            </a:r>
            <a:r>
              <a:rPr lang="fa-IR" sz="3200" dirty="0">
                <a:solidFill>
                  <a:srgbClr val="B381D9"/>
                </a:solidFill>
                <a:cs typeface="B Mitra" pitchFamily="2" charset="-78"/>
              </a:rPr>
              <a:t>، </a:t>
            </a:r>
            <a:r>
              <a:rPr lang="fa-IR" sz="3200" dirty="0" smtClean="0">
                <a:solidFill>
                  <a:srgbClr val="B381D9"/>
                </a:solidFill>
                <a:cs typeface="B Mitra" pitchFamily="2" charset="-78"/>
              </a:rPr>
              <a:t>هنجارها و دانش </a:t>
            </a:r>
            <a:r>
              <a:rPr lang="fa-IR" sz="3200" dirty="0">
                <a:solidFill>
                  <a:srgbClr val="B381D9"/>
                </a:solidFill>
                <a:cs typeface="B Mitra" pitchFamily="2" charset="-78"/>
              </a:rPr>
              <a:t>باشد.</a:t>
            </a:r>
            <a:endParaRPr lang="en-US" sz="3200" dirty="0">
              <a:solidFill>
                <a:srgbClr val="B381D9"/>
              </a:solidFill>
              <a:cs typeface="B Mitra" pitchFamily="2" charset="-78"/>
            </a:endParaRPr>
          </a:p>
          <a:p>
            <a:pPr algn="just" rtl="1"/>
            <a:r>
              <a:rPr lang="fa-IR" sz="3200" dirty="0" smtClean="0">
                <a:solidFill>
                  <a:srgbClr val="0CD697"/>
                </a:solidFill>
                <a:cs typeface="B Mitra" pitchFamily="2" charset="-78"/>
              </a:rPr>
              <a:t>قدرت </a:t>
            </a:r>
            <a:r>
              <a:rPr lang="fa-IR" sz="3200" dirty="0">
                <a:solidFill>
                  <a:srgbClr val="0CD697"/>
                </a:solidFill>
                <a:cs typeface="B Mitra" pitchFamily="2" charset="-78"/>
              </a:rPr>
              <a:t>از </a:t>
            </a:r>
            <a:r>
              <a:rPr lang="fa-IR" sz="3200" dirty="0" smtClean="0">
                <a:solidFill>
                  <a:srgbClr val="0CD697"/>
                </a:solidFill>
                <a:cs typeface="B Mitra" pitchFamily="2" charset="-78"/>
              </a:rPr>
              <a:t>مآخذ </a:t>
            </a:r>
            <a:r>
              <a:rPr lang="fa-IR" sz="3200" dirty="0">
                <a:solidFill>
                  <a:srgbClr val="0CD697"/>
                </a:solidFill>
                <a:cs typeface="B Mitra" pitchFamily="2" charset="-78"/>
              </a:rPr>
              <a:t>متعددي سرچشمه مي گيرد. يكي از </a:t>
            </a:r>
            <a:r>
              <a:rPr lang="fa-IR" sz="3200" dirty="0" smtClean="0">
                <a:solidFill>
                  <a:srgbClr val="0CD697"/>
                </a:solidFill>
                <a:cs typeface="B Mitra" pitchFamily="2" charset="-78"/>
              </a:rPr>
              <a:t>مآخذ </a:t>
            </a:r>
            <a:r>
              <a:rPr lang="fa-IR" sz="3200" dirty="0">
                <a:solidFill>
                  <a:srgbClr val="0CD697"/>
                </a:solidFill>
                <a:cs typeface="B Mitra" pitchFamily="2" charset="-78"/>
              </a:rPr>
              <a:t>خاص قدرت ، </a:t>
            </a:r>
            <a:r>
              <a:rPr lang="fa-IR" sz="3200" dirty="0" err="1" smtClean="0">
                <a:solidFill>
                  <a:srgbClr val="0CD697"/>
                </a:solidFill>
                <a:cs typeface="B Mitra" pitchFamily="2" charset="-78"/>
              </a:rPr>
              <a:t>فرمانراني</a:t>
            </a:r>
            <a:r>
              <a:rPr lang="fa-IR" sz="3200" dirty="0" smtClean="0">
                <a:solidFill>
                  <a:srgbClr val="0CD697"/>
                </a:solidFill>
                <a:cs typeface="B Mitra" pitchFamily="2" charset="-78"/>
              </a:rPr>
              <a:t> ( </a:t>
            </a:r>
            <a:r>
              <a:rPr lang="fa-IR" sz="3200" dirty="0">
                <a:solidFill>
                  <a:srgbClr val="0CD697"/>
                </a:solidFill>
                <a:cs typeface="B Mitra" pitchFamily="2" charset="-78"/>
              </a:rPr>
              <a:t>اختيار) است</a:t>
            </a:r>
            <a:r>
              <a:rPr lang="fa-IR" sz="3200" dirty="0" smtClean="0">
                <a:solidFill>
                  <a:srgbClr val="0CD697"/>
                </a:solidFill>
                <a:cs typeface="B Mitra" pitchFamily="2" charset="-78"/>
              </a:rPr>
              <a:t>.</a:t>
            </a:r>
          </a:p>
          <a:p>
            <a:pPr algn="just" rtl="1"/>
            <a:r>
              <a:rPr lang="fa-IR" sz="3200" dirty="0" smtClean="0">
                <a:solidFill>
                  <a:srgbClr val="FFC000"/>
                </a:solidFill>
                <a:cs typeface="B Mitra" pitchFamily="2" charset="-78"/>
              </a:rPr>
              <a:t>مآخذ دیگر قدرت متمایز از </a:t>
            </a:r>
            <a:r>
              <a:rPr lang="fa-IR" sz="3200" dirty="0" err="1" smtClean="0">
                <a:solidFill>
                  <a:srgbClr val="FFC000"/>
                </a:solidFill>
                <a:cs typeface="B Mitra" pitchFamily="2" charset="-78"/>
              </a:rPr>
              <a:t>فرمانرانی</a:t>
            </a:r>
            <a:r>
              <a:rPr lang="fa-IR" sz="3200" dirty="0" smtClean="0">
                <a:solidFill>
                  <a:srgbClr val="FFC000"/>
                </a:solidFill>
                <a:cs typeface="B Mitra" pitchFamily="2" charset="-78"/>
              </a:rPr>
              <a:t>: خصوصیات شخصی،تخصص، فرصت</a:t>
            </a:r>
          </a:p>
          <a:p>
            <a:pPr algn="just" rtl="1"/>
            <a:r>
              <a:rPr lang="fa-IR" sz="3200" dirty="0" smtClean="0">
                <a:solidFill>
                  <a:srgbClr val="FF0000"/>
                </a:solidFill>
                <a:cs typeface="B Mitra" pitchFamily="2" charset="-78"/>
              </a:rPr>
              <a:t>ملویل دالتون: کارکنان سطح پائین تر در سازمان ها نیز می توانند از سطوح معنی داری از قدرت در روابط کاریشان برخوردار باشند.</a:t>
            </a:r>
          </a:p>
          <a:p>
            <a:pPr algn="just" rtl="1"/>
            <a:endParaRPr lang="fa-IR" sz="3200" dirty="0" smtClean="0">
              <a:solidFill>
                <a:srgbClr val="0CD697"/>
              </a:solidFill>
              <a:cs typeface="B Mitra" pitchFamily="2" charset="-78"/>
            </a:endParaRPr>
          </a:p>
          <a:p>
            <a:pPr algn="just" rtl="1"/>
            <a:endParaRPr lang="en-US" sz="3200" dirty="0">
              <a:solidFill>
                <a:srgbClr val="0CD697"/>
              </a:solidFill>
              <a:cs typeface="B Mitra" pitchFamily="2" charset="-78"/>
            </a:endParaRPr>
          </a:p>
        </p:txBody>
      </p:sp>
      <p:sp>
        <p:nvSpPr>
          <p:cNvPr id="2" name="Title 1"/>
          <p:cNvSpPr>
            <a:spLocks noGrp="1"/>
          </p:cNvSpPr>
          <p:nvPr>
            <p:ph type="title"/>
          </p:nvPr>
        </p:nvSpPr>
        <p:spPr>
          <a:xfrm>
            <a:off x="609600" y="838200"/>
            <a:ext cx="7756263" cy="710006"/>
          </a:xfrm>
        </p:spPr>
        <p:txBody>
          <a:bodyPr>
            <a:noAutofit/>
          </a:bodyPr>
          <a:lstStyle/>
          <a:p>
            <a:pPr marL="0" indent="0">
              <a:buNone/>
            </a:pPr>
            <a:r>
              <a:rPr lang="fa-IR" sz="6600" b="1" i="1" dirty="0">
                <a:solidFill>
                  <a:schemeClr val="bg2">
                    <a:lumMod val="75000"/>
                  </a:schemeClr>
                </a:solidFill>
                <a:cs typeface="B Kamran" pitchFamily="2" charset="-78"/>
              </a:rPr>
              <a:t>تعريف </a:t>
            </a:r>
            <a:r>
              <a:rPr lang="fa-IR" sz="6600" b="1" i="1" dirty="0" smtClean="0">
                <a:solidFill>
                  <a:schemeClr val="bg2">
                    <a:lumMod val="75000"/>
                  </a:schemeClr>
                </a:solidFill>
                <a:cs typeface="B Kamran" pitchFamily="2" charset="-78"/>
              </a:rPr>
              <a:t>قدرت</a:t>
            </a:r>
            <a:endParaRPr lang="en-US" sz="6600" b="1" i="1" dirty="0">
              <a:solidFill>
                <a:schemeClr val="bg2">
                  <a:lumMod val="75000"/>
                </a:schemeClr>
              </a:solidFill>
              <a:cs typeface="B Kamran" pitchFamily="2" charset="-78"/>
            </a:endParaRPr>
          </a:p>
        </p:txBody>
      </p:sp>
    </p:spTree>
    <p:extLst>
      <p:ext uri="{BB962C8B-B14F-4D97-AF65-F5344CB8AC3E}">
        <p14:creationId xmlns:p14="http://schemas.microsoft.com/office/powerpoint/2010/main" val="6950711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2)">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wipe(down)">
                                      <p:cBhvr>
                                        <p:cTn id="12" dur="5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wipe(down)">
                                      <p:cBhvr>
                                        <p:cTn id="17" dur="5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wipe(down)">
                                      <p:cBhvr>
                                        <p:cTn id="22" dur="500"/>
                                        <p:tgtEl>
                                          <p:spTgt spid="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wipe(down)">
                                      <p:cBhvr>
                                        <p:cTn id="27" dur="500"/>
                                        <p:tgtEl>
                                          <p:spTgt spid="3">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Effect transition="in" filter="wipe(down)">
                                      <p:cBhvr>
                                        <p:cTn id="32" dur="500"/>
                                        <p:tgtEl>
                                          <p:spTgt spid="3">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Effect transition="in" filter="wipe(down)">
                                      <p:cBhvr>
                                        <p:cTn id="37" dur="500"/>
                                        <p:tgtEl>
                                          <p:spTgt spid="3">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wipe(down)">
                                      <p:cBhvr>
                                        <p:cTn id="4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699247" y="2248347"/>
            <a:ext cx="7745505" cy="3877815"/>
          </a:xfrm>
          <a:prstGeom prst="rect">
            <a:avLst/>
          </a:prstGeom>
          <a:gradFill flip="none" rotWithShape="1">
            <a:gsLst>
              <a:gs pos="0">
                <a:schemeClr val="accent2">
                  <a:lumMod val="20000"/>
                  <a:lumOff val="80000"/>
                  <a:shade val="30000"/>
                  <a:satMod val="115000"/>
                </a:schemeClr>
              </a:gs>
              <a:gs pos="50000">
                <a:schemeClr val="accent2">
                  <a:lumMod val="20000"/>
                  <a:lumOff val="80000"/>
                  <a:shade val="67500"/>
                  <a:satMod val="115000"/>
                </a:schemeClr>
              </a:gs>
              <a:gs pos="100000">
                <a:schemeClr val="accent2">
                  <a:lumMod val="20000"/>
                  <a:lumOff val="80000"/>
                  <a:shade val="100000"/>
                  <a:satMod val="115000"/>
                </a:schemeClr>
              </a:gs>
            </a:gsLst>
            <a:lin ang="13500000" scaled="1"/>
            <a:tileRect/>
          </a:gradFill>
          <a:effectLst>
            <a:glow rad="63500">
              <a:schemeClr val="accent6">
                <a:satMod val="175000"/>
                <a:alpha val="40000"/>
              </a:schemeClr>
            </a:glow>
          </a:effectLst>
        </p:spPr>
        <p:txBody>
          <a:bodyPr>
            <a:normAutofit fontScale="77500" lnSpcReduction="20000"/>
          </a:bodyPr>
          <a:lstStyle/>
          <a:p>
            <a:pPr marL="45720" indent="0" algn="just" rtl="1">
              <a:buNone/>
            </a:pPr>
            <a:r>
              <a:rPr lang="fa-IR" sz="3600" dirty="0">
                <a:solidFill>
                  <a:srgbClr val="7030A0"/>
                </a:solidFill>
                <a:cs typeface="B Mitra" pitchFamily="2" charset="-78"/>
              </a:rPr>
              <a:t>فرمانراني از پست ساختاري فرد در سلسله مراتب ناشي مي شود.</a:t>
            </a:r>
            <a:endParaRPr lang="en-US" sz="3600" dirty="0">
              <a:solidFill>
                <a:srgbClr val="7030A0"/>
              </a:solidFill>
              <a:cs typeface="B Mitra" pitchFamily="2" charset="-78"/>
            </a:endParaRPr>
          </a:p>
          <a:p>
            <a:pPr marL="45720" indent="0" algn="just" rtl="1">
              <a:buNone/>
            </a:pPr>
            <a:r>
              <a:rPr lang="fa-IR" sz="3600" dirty="0" smtClean="0">
                <a:solidFill>
                  <a:srgbClr val="7030A0"/>
                </a:solidFill>
                <a:cs typeface="B Mitra" pitchFamily="2" charset="-78"/>
              </a:rPr>
              <a:t>تفاوتهای عمده بین فرمانرانی و دیگر شکل های قدرت :</a:t>
            </a:r>
          </a:p>
          <a:p>
            <a:pPr algn="just" rtl="1">
              <a:buFont typeface="Wingdings" panose="05000000000000000000" pitchFamily="2" charset="2"/>
              <a:buChar char="ü"/>
            </a:pPr>
            <a:r>
              <a:rPr lang="fa-IR" sz="3600" dirty="0" smtClean="0">
                <a:solidFill>
                  <a:srgbClr val="7030A0"/>
                </a:solidFill>
                <a:cs typeface="B Mitra" pitchFamily="2" charset="-78"/>
              </a:rPr>
              <a:t>اعمال فرمانرانی برسطوح پائین سازمانها جهت داده می شود . درحالیکه اعمال دیگر شکل های قدرت می توانند چندجانبه باشند.</a:t>
            </a:r>
          </a:p>
          <a:p>
            <a:pPr algn="just" rtl="1">
              <a:buFont typeface="Wingdings" panose="05000000000000000000" pitchFamily="2" charset="2"/>
              <a:buChar char="ü"/>
            </a:pPr>
            <a:r>
              <a:rPr lang="fa-IR" sz="3600" dirty="0" smtClean="0">
                <a:solidFill>
                  <a:srgbClr val="7030A0"/>
                </a:solidFill>
                <a:cs typeface="B Mitra" pitchFamily="2" charset="-78"/>
              </a:rPr>
              <a:t>تفاوت اصلی ناشی ازنحوه درک قدرت درون یک رابطه معین است. فرمانراني </a:t>
            </a:r>
            <a:r>
              <a:rPr lang="fa-IR" sz="3600" dirty="0">
                <a:solidFill>
                  <a:srgbClr val="7030A0"/>
                </a:solidFill>
                <a:cs typeface="B Mitra" pitchFamily="2" charset="-78"/>
              </a:rPr>
              <a:t>زماني ايجاد مي شود كه شكل دهي و توسعه هنجارها و انتظارات قدرت ، امري پذيرفته شده و همين طور مورد انتظار است</a:t>
            </a:r>
            <a:r>
              <a:rPr lang="fa-IR" sz="3600" dirty="0" smtClean="0">
                <a:solidFill>
                  <a:srgbClr val="7030A0"/>
                </a:solidFill>
                <a:cs typeface="B Mitra" pitchFamily="2" charset="-78"/>
              </a:rPr>
              <a:t>.</a:t>
            </a:r>
          </a:p>
          <a:p>
            <a:pPr algn="just" rtl="1">
              <a:buFont typeface="Wingdings" panose="05000000000000000000" pitchFamily="2" charset="2"/>
              <a:buChar char="ü"/>
            </a:pPr>
            <a:r>
              <a:rPr lang="fa-IR" sz="3600" dirty="0" smtClean="0">
                <a:solidFill>
                  <a:srgbClr val="7030A0"/>
                </a:solidFill>
                <a:cs typeface="B Mitra" pitchFamily="2" charset="-78"/>
              </a:rPr>
              <a:t>اعمال فرمانرانی هزینه های کمتری دارد.</a:t>
            </a:r>
            <a:endParaRPr lang="en-US" sz="3600" dirty="0">
              <a:solidFill>
                <a:srgbClr val="7030A0"/>
              </a:solidFill>
              <a:cs typeface="B Mitra" pitchFamily="2" charset="-78"/>
            </a:endParaRPr>
          </a:p>
          <a:p>
            <a:pPr marL="0" indent="0" algn="just">
              <a:buNone/>
            </a:pPr>
            <a:endParaRPr lang="en-US" sz="3600" dirty="0">
              <a:solidFill>
                <a:schemeClr val="bg2">
                  <a:lumMod val="25000"/>
                </a:schemeClr>
              </a:solidFill>
              <a:cs typeface="B Mitra" pitchFamily="2" charset="-78"/>
            </a:endParaRPr>
          </a:p>
        </p:txBody>
      </p:sp>
      <p:sp>
        <p:nvSpPr>
          <p:cNvPr id="2" name="Title 1"/>
          <p:cNvSpPr>
            <a:spLocks noGrp="1"/>
          </p:cNvSpPr>
          <p:nvPr>
            <p:ph type="title"/>
          </p:nvPr>
        </p:nvSpPr>
        <p:spPr>
          <a:xfrm>
            <a:off x="688490" y="762000"/>
            <a:ext cx="7756263" cy="862406"/>
          </a:xfrm>
        </p:spPr>
        <p:txBody>
          <a:bodyPr>
            <a:noAutofit/>
          </a:bodyPr>
          <a:lstStyle/>
          <a:p>
            <a:pPr marL="0" indent="0" algn="ctr">
              <a:buNone/>
            </a:pPr>
            <a:r>
              <a:rPr lang="fa-IR" sz="6600" b="1" dirty="0">
                <a:solidFill>
                  <a:srgbClr val="0070C0"/>
                </a:solidFill>
                <a:cs typeface="B Kamran" pitchFamily="2" charset="-78"/>
              </a:rPr>
              <a:t>قدرت و فرمانراني (اختيار</a:t>
            </a:r>
            <a:r>
              <a:rPr lang="fa-IR" sz="6600" b="1" dirty="0" smtClean="0">
                <a:solidFill>
                  <a:srgbClr val="0070C0"/>
                </a:solidFill>
                <a:cs typeface="B Kamran" pitchFamily="2" charset="-78"/>
              </a:rPr>
              <a:t>)</a:t>
            </a:r>
            <a:endParaRPr lang="en-US" sz="6600" dirty="0">
              <a:solidFill>
                <a:srgbClr val="0070C0"/>
              </a:solidFill>
              <a:cs typeface="B Kamran" pitchFamily="2" charset="-78"/>
            </a:endParaRPr>
          </a:p>
        </p:txBody>
      </p:sp>
    </p:spTree>
    <p:extLst>
      <p:ext uri="{BB962C8B-B14F-4D97-AF65-F5344CB8AC3E}">
        <p14:creationId xmlns:p14="http://schemas.microsoft.com/office/powerpoint/2010/main" val="3778129053"/>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plus(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barn(inVertical)">
                                      <p:cBhvr>
                                        <p:cTn id="12" dur="5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barn(inVertical)">
                                      <p:cBhvr>
                                        <p:cTn id="17" dur="5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barn(inVertical)">
                                      <p:cBhvr>
                                        <p:cTn id="22" dur="500"/>
                                        <p:tgtEl>
                                          <p:spTgt spid="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barn(inVertical)">
                                      <p:cBhvr>
                                        <p:cTn id="27" dur="500"/>
                                        <p:tgtEl>
                                          <p:spTgt spid="3">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Effect transition="in" filter="barn(inVertical)">
                                      <p:cBhvr>
                                        <p:cTn id="32" dur="500"/>
                                        <p:tgtEl>
                                          <p:spTgt spid="3">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Effect transition="in" filter="barn(inVertical)">
                                      <p:cBhvr>
                                        <p:cTn id="3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304800" y="2057400"/>
            <a:ext cx="8305800" cy="4419600"/>
          </a:xfrm>
          <a:prstGeom prst="rect">
            <a:avLst/>
          </a:prstGeom>
          <a:scene3d>
            <a:camera prst="orthographicFront"/>
            <a:lightRig rig="threePt" dir="t"/>
          </a:scene3d>
          <a:sp3d>
            <a:bevelT w="114300" prst="artDeco"/>
          </a:sp3d>
        </p:spPr>
        <p:style>
          <a:lnRef idx="2">
            <a:schemeClr val="accent1"/>
          </a:lnRef>
          <a:fillRef idx="1">
            <a:schemeClr val="lt1"/>
          </a:fillRef>
          <a:effectRef idx="0">
            <a:schemeClr val="accent1"/>
          </a:effectRef>
          <a:fontRef idx="minor">
            <a:schemeClr val="dk1"/>
          </a:fontRef>
        </p:style>
        <p:txBody>
          <a:bodyPr>
            <a:noAutofit/>
          </a:bodyPr>
          <a:lstStyle/>
          <a:p>
            <a:pPr marL="45720" indent="0" algn="just" rtl="1">
              <a:buNone/>
            </a:pPr>
            <a:r>
              <a:rPr lang="fa-IR" sz="2700" dirty="0">
                <a:solidFill>
                  <a:srgbClr val="25A134"/>
                </a:solidFill>
                <a:cs typeface="B Mitra" pitchFamily="2" charset="-78"/>
              </a:rPr>
              <a:t>فرمانراني </a:t>
            </a:r>
            <a:r>
              <a:rPr lang="fa-IR" sz="2700" dirty="0" smtClean="0">
                <a:solidFill>
                  <a:srgbClr val="25A134"/>
                </a:solidFill>
                <a:cs typeface="B Mitra" pitchFamily="2" charset="-78"/>
              </a:rPr>
              <a:t>غالباً </a:t>
            </a:r>
            <a:r>
              <a:rPr lang="fa-IR" sz="2700" dirty="0">
                <a:solidFill>
                  <a:srgbClr val="25A134"/>
                </a:solidFill>
                <a:cs typeface="B Mitra" pitchFamily="2" charset="-78"/>
              </a:rPr>
              <a:t>از نمادهايي </a:t>
            </a:r>
            <a:r>
              <a:rPr lang="fa-IR" sz="2700" dirty="0" smtClean="0">
                <a:solidFill>
                  <a:srgbClr val="25A134"/>
                </a:solidFill>
                <a:cs typeface="B Mitra" pitchFamily="2" charset="-78"/>
              </a:rPr>
              <a:t>بر مي </a:t>
            </a:r>
            <a:r>
              <a:rPr lang="fa-IR" sz="2700" dirty="0">
                <a:solidFill>
                  <a:srgbClr val="25A134"/>
                </a:solidFill>
                <a:cs typeface="B Mitra" pitchFamily="2" charset="-78"/>
              </a:rPr>
              <a:t>خيزد كه اعضاي قدرتمند يك سازمان از طريق مانور سياسي كسب </a:t>
            </a:r>
            <a:r>
              <a:rPr lang="fa-IR" sz="2700" dirty="0" smtClean="0">
                <a:solidFill>
                  <a:srgbClr val="25A134"/>
                </a:solidFill>
                <a:cs typeface="B Mitra" pitchFamily="2" charset="-78"/>
              </a:rPr>
              <a:t>مي كنند. این نمادها شامل : مکان استقرار،اندازه،دکور دفترآنها،حق صدازدن یک سرپرست با نامی معین یا توانایی اجبار دیگران به صداکردن خود او با عنوان خاص،فضای پارکینگ اختصاصی،دفاترمجلل،اتاق ناهارخوری خاص،حقوق بالا و دیگر مزایا است.</a:t>
            </a:r>
            <a:endParaRPr lang="en-US" sz="2700" dirty="0">
              <a:solidFill>
                <a:srgbClr val="25A134"/>
              </a:solidFill>
              <a:cs typeface="B Mitra" pitchFamily="2" charset="-78"/>
            </a:endParaRPr>
          </a:p>
          <a:p>
            <a:pPr marL="45720" indent="0" algn="just" rtl="1">
              <a:buNone/>
            </a:pPr>
            <a:r>
              <a:rPr lang="fa-IR" sz="2700" dirty="0">
                <a:solidFill>
                  <a:srgbClr val="1C2AAA"/>
                </a:solidFill>
                <a:cs typeface="B Mitra" pitchFamily="2" charset="-78"/>
              </a:rPr>
              <a:t>چون افراد مي توانند نمادهايي را بدون دارا بودن فرمانراني واقعي مرتبط به </a:t>
            </a:r>
            <a:r>
              <a:rPr lang="fa-IR" sz="2700" dirty="0" smtClean="0">
                <a:solidFill>
                  <a:srgbClr val="1C2AAA"/>
                </a:solidFill>
                <a:cs typeface="B Mitra" pitchFamily="2" charset="-78"/>
              </a:rPr>
              <a:t>آن </a:t>
            </a:r>
            <a:r>
              <a:rPr lang="fa-IR" sz="2700" dirty="0">
                <a:solidFill>
                  <a:srgbClr val="1C2AAA"/>
                </a:solidFill>
                <a:cs typeface="B Mitra" pitchFamily="2" charset="-78"/>
              </a:rPr>
              <a:t>ها، كسب </a:t>
            </a:r>
            <a:r>
              <a:rPr lang="fa-IR" sz="2700" dirty="0" smtClean="0">
                <a:solidFill>
                  <a:srgbClr val="1C2AAA"/>
                </a:solidFill>
                <a:cs typeface="B Mitra" pitchFamily="2" charset="-78"/>
              </a:rPr>
              <a:t>كنند، نمادهاي </a:t>
            </a:r>
            <a:r>
              <a:rPr lang="fa-IR" sz="2700" dirty="0">
                <a:solidFill>
                  <a:srgbClr val="1C2AAA"/>
                </a:solidFill>
                <a:cs typeface="B Mitra" pitchFamily="2" charset="-78"/>
              </a:rPr>
              <a:t>فرمانراني يكي از مهمترين مسائل در خصوص تفسير قدرت در سازمان ها را ايجاد مي كنند.</a:t>
            </a:r>
            <a:endParaRPr lang="en-US" sz="2700" dirty="0">
              <a:solidFill>
                <a:srgbClr val="1C2AAA"/>
              </a:solidFill>
              <a:cs typeface="B Mitra" pitchFamily="2" charset="-78"/>
            </a:endParaRPr>
          </a:p>
          <a:p>
            <a:pPr marL="45720" indent="0" algn="just" rtl="1">
              <a:buNone/>
            </a:pPr>
            <a:r>
              <a:rPr lang="fa-IR" sz="2700" dirty="0">
                <a:solidFill>
                  <a:srgbClr val="9C0631"/>
                </a:solidFill>
                <a:cs typeface="B Mitra" pitchFamily="2" charset="-78"/>
              </a:rPr>
              <a:t>نمادها براي استمرار قدرت ضروري اند، اغراق </a:t>
            </a:r>
            <a:r>
              <a:rPr lang="fa-IR" sz="2700" dirty="0" smtClean="0">
                <a:solidFill>
                  <a:srgbClr val="9C0631"/>
                </a:solidFill>
                <a:cs typeface="B Mitra" pitchFamily="2" charset="-78"/>
              </a:rPr>
              <a:t>آميز </a:t>
            </a:r>
            <a:r>
              <a:rPr lang="fa-IR" sz="2700" dirty="0">
                <a:solidFill>
                  <a:srgbClr val="9C0631"/>
                </a:solidFill>
                <a:cs typeface="B Mitra" pitchFamily="2" charset="-78"/>
              </a:rPr>
              <a:t>است ولي حقيقت </a:t>
            </a:r>
            <a:r>
              <a:rPr lang="fa-IR" sz="2700" dirty="0" smtClean="0">
                <a:solidFill>
                  <a:srgbClr val="9C0631"/>
                </a:solidFill>
                <a:cs typeface="B Mitra" pitchFamily="2" charset="-78"/>
              </a:rPr>
              <a:t>آن </a:t>
            </a:r>
            <a:r>
              <a:rPr lang="fa-IR" sz="2700" dirty="0">
                <a:solidFill>
                  <a:srgbClr val="9C0631"/>
                </a:solidFill>
                <a:cs typeface="B Mitra" pitchFamily="2" charset="-78"/>
              </a:rPr>
              <a:t>است كه نمادها </a:t>
            </a:r>
            <a:r>
              <a:rPr lang="fa-IR" sz="2700" dirty="0" smtClean="0">
                <a:solidFill>
                  <a:srgbClr val="9C0631"/>
                </a:solidFill>
                <a:cs typeface="B Mitra" pitchFamily="2" charset="-78"/>
              </a:rPr>
              <a:t>ازطريق </a:t>
            </a:r>
            <a:r>
              <a:rPr lang="fa-IR" sz="2700" dirty="0">
                <a:solidFill>
                  <a:srgbClr val="9C0631"/>
                </a:solidFill>
                <a:cs typeface="B Mitra" pitchFamily="2" charset="-78"/>
              </a:rPr>
              <a:t>حمايت از تفسيرهاي كساني كه درون سازمان صاحب قدرت اند، به ايجاد و حفظ قدرت كمك مي كند.</a:t>
            </a:r>
            <a:endParaRPr lang="en-US" sz="2700" dirty="0">
              <a:solidFill>
                <a:srgbClr val="9C0631"/>
              </a:solidFill>
              <a:cs typeface="B Mitra" pitchFamily="2" charset="-78"/>
            </a:endParaRPr>
          </a:p>
          <a:p>
            <a:pPr marL="0" indent="0" algn="just" rtl="1">
              <a:buNone/>
            </a:pPr>
            <a:endParaRPr lang="fa-IR" sz="2800" dirty="0" smtClean="0">
              <a:solidFill>
                <a:schemeClr val="accent5">
                  <a:lumMod val="75000"/>
                </a:schemeClr>
              </a:solidFill>
              <a:cs typeface="B Mitra" pitchFamily="2" charset="-78"/>
            </a:endParaRPr>
          </a:p>
        </p:txBody>
      </p:sp>
      <p:sp>
        <p:nvSpPr>
          <p:cNvPr id="2" name="Title 1"/>
          <p:cNvSpPr>
            <a:spLocks noGrp="1"/>
          </p:cNvSpPr>
          <p:nvPr>
            <p:ph type="title"/>
          </p:nvPr>
        </p:nvSpPr>
        <p:spPr>
          <a:xfrm>
            <a:off x="688490" y="762000"/>
            <a:ext cx="7756263" cy="685800"/>
          </a:xfrm>
          <a:gradFill flip="none" rotWithShape="1">
            <a:gsLst>
              <a:gs pos="0">
                <a:srgbClr val="FFFF00">
                  <a:shade val="30000"/>
                  <a:satMod val="115000"/>
                </a:srgbClr>
              </a:gs>
              <a:gs pos="50000">
                <a:srgbClr val="FFFF00">
                  <a:shade val="67500"/>
                  <a:satMod val="115000"/>
                </a:srgbClr>
              </a:gs>
              <a:gs pos="100000">
                <a:srgbClr val="FFFF00">
                  <a:shade val="100000"/>
                  <a:satMod val="115000"/>
                </a:srgbClr>
              </a:gs>
            </a:gsLst>
            <a:path path="circle">
              <a:fillToRect t="100000" r="100000"/>
            </a:path>
            <a:tileRect l="-100000" b="-100000"/>
          </a:gradFill>
          <a:scene3d>
            <a:camera prst="orthographicFront"/>
            <a:lightRig rig="threePt" dir="t"/>
          </a:scene3d>
          <a:sp3d>
            <a:bevelT w="152400" h="50800" prst="softRound"/>
          </a:sp3d>
        </p:spPr>
        <p:txBody>
          <a:bodyPr>
            <a:noAutofit/>
          </a:bodyPr>
          <a:lstStyle/>
          <a:p>
            <a:pPr marL="0" indent="0">
              <a:buNone/>
            </a:pPr>
            <a:r>
              <a:rPr lang="fa-IR" sz="4400" b="1" dirty="0">
                <a:solidFill>
                  <a:srgbClr val="0070C0"/>
                </a:solidFill>
                <a:cs typeface="B Kamran" pitchFamily="2" charset="-78"/>
              </a:rPr>
              <a:t>نمادهاي قدرت و </a:t>
            </a:r>
            <a:r>
              <a:rPr lang="fa-IR" sz="4400" b="1" dirty="0" smtClean="0">
                <a:solidFill>
                  <a:srgbClr val="0070C0"/>
                </a:solidFill>
                <a:cs typeface="B Kamran" pitchFamily="2" charset="-78"/>
              </a:rPr>
              <a:t>فرمانراني</a:t>
            </a:r>
            <a:endParaRPr lang="en-US" sz="4400" b="1" dirty="0">
              <a:solidFill>
                <a:srgbClr val="0070C0"/>
              </a:solidFill>
              <a:cs typeface="B Kamran" pitchFamily="2" charset="-78"/>
            </a:endParaRPr>
          </a:p>
        </p:txBody>
      </p:sp>
    </p:spTree>
    <p:extLst>
      <p:ext uri="{BB962C8B-B14F-4D97-AF65-F5344CB8AC3E}">
        <p14:creationId xmlns:p14="http://schemas.microsoft.com/office/powerpoint/2010/main" val="129887103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1)">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1)">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heel(1)">
                                      <p:cBhvr>
                                        <p:cTn id="17" dur="2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wheel(1)">
                                      <p:cBhvr>
                                        <p:cTn id="22" dur="20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randombar(horizontal)">
                                      <p:cBhvr>
                                        <p:cTn id="2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2"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699247" y="2248347"/>
            <a:ext cx="7745505" cy="4000053"/>
          </a:xfrm>
          <a:prstGeom prst="rect">
            <a:avLst/>
          </a:prstGeom>
          <a:gradFill flip="none" rotWithShape="1">
            <a:gsLst>
              <a:gs pos="0">
                <a:schemeClr val="accent5">
                  <a:shade val="30000"/>
                  <a:satMod val="115000"/>
                </a:schemeClr>
              </a:gs>
              <a:gs pos="50000">
                <a:schemeClr val="accent5">
                  <a:shade val="67500"/>
                  <a:satMod val="115000"/>
                </a:schemeClr>
              </a:gs>
              <a:gs pos="100000">
                <a:schemeClr val="accent5">
                  <a:shade val="100000"/>
                  <a:satMod val="115000"/>
                </a:schemeClr>
              </a:gs>
            </a:gsLst>
            <a:lin ang="18900000" scaled="1"/>
            <a:tileRect/>
          </a:gradFill>
        </p:spPr>
        <p:style>
          <a:lnRef idx="3">
            <a:schemeClr val="lt1"/>
          </a:lnRef>
          <a:fillRef idx="1">
            <a:schemeClr val="accent5"/>
          </a:fillRef>
          <a:effectRef idx="1">
            <a:schemeClr val="accent5"/>
          </a:effectRef>
          <a:fontRef idx="minor">
            <a:schemeClr val="lt1"/>
          </a:fontRef>
        </p:style>
        <p:txBody>
          <a:bodyPr>
            <a:noAutofit/>
          </a:bodyPr>
          <a:lstStyle/>
          <a:p>
            <a:pPr algn="just" rtl="1"/>
            <a:r>
              <a:rPr lang="fa-IR" sz="2800" dirty="0" smtClean="0">
                <a:cs typeface="B Mitra" pitchFamily="2" charset="-78"/>
              </a:rPr>
              <a:t>نظریه های سیاسی سازمان به این سئوالات پاسخ می دهند:</a:t>
            </a:r>
          </a:p>
          <a:p>
            <a:pPr algn="just" rtl="1">
              <a:buFont typeface="Wingdings" panose="05000000000000000000" pitchFamily="2" charset="2"/>
              <a:buChar char="ü"/>
            </a:pPr>
            <a:r>
              <a:rPr lang="fa-IR" sz="2800" dirty="0" smtClean="0">
                <a:cs typeface="B Mitra" pitchFamily="2" charset="-78"/>
              </a:rPr>
              <a:t>چه چیزی قدرت بازیگران اجتماعی درون سازمان را تعیین می کند؟</a:t>
            </a:r>
          </a:p>
          <a:p>
            <a:pPr algn="just" rtl="1">
              <a:buFont typeface="Wingdings" panose="05000000000000000000" pitchFamily="2" charset="2"/>
              <a:buChar char="ü"/>
            </a:pPr>
            <a:r>
              <a:rPr lang="fa-IR" sz="2800" dirty="0" smtClean="0">
                <a:cs typeface="B Mitra" pitchFamily="2" charset="-78"/>
              </a:rPr>
              <a:t>شرایطی که تحت آن قدرت مورد استفاده قرار می گیرد کدام اند؟</a:t>
            </a:r>
          </a:p>
          <a:p>
            <a:pPr algn="just" rtl="1">
              <a:buFont typeface="Wingdings" panose="05000000000000000000" pitchFamily="2" charset="2"/>
              <a:buChar char="ü"/>
            </a:pPr>
            <a:r>
              <a:rPr lang="fa-IR" sz="2800" dirty="0" smtClean="0">
                <a:cs typeface="B Mitra" pitchFamily="2" charset="-78"/>
              </a:rPr>
              <a:t>برای توسعه و استفاده از قدرت چه راهبردهایی می توان استفاده کرد؟</a:t>
            </a:r>
          </a:p>
          <a:p>
            <a:pPr algn="just" rtl="1">
              <a:buFont typeface="Wingdings" panose="05000000000000000000" pitchFamily="2" charset="2"/>
              <a:buChar char="ü"/>
            </a:pPr>
            <a:r>
              <a:rPr lang="fa-IR" sz="2800" dirty="0" smtClean="0">
                <a:cs typeface="B Mitra" pitchFamily="2" charset="-78"/>
              </a:rPr>
              <a:t>مدیران چگونه می توانند بخت داشتن قدرت مشروع را افزایش دهند؟</a:t>
            </a:r>
            <a:endParaRPr lang="fa-IR" sz="2800" dirty="0">
              <a:cs typeface="B Mitra" pitchFamily="2" charset="-78"/>
            </a:endParaRPr>
          </a:p>
          <a:p>
            <a:pPr algn="just" rtl="1"/>
            <a:r>
              <a:rPr lang="fa-IR" sz="2800" dirty="0" smtClean="0">
                <a:cs typeface="B Mitra" pitchFamily="2" charset="-78"/>
              </a:rPr>
              <a:t>این پرسشها در سطح تحلیل فردی انجام می شود . یک مدیر توسط راهبردهای ذیل میتواند قدرت خود را نسبت به دیگر بازیگران درون سازمان افزایش دهد : </a:t>
            </a:r>
            <a:endParaRPr lang="en-US" sz="2800" dirty="0">
              <a:cs typeface="B Mitra" pitchFamily="2" charset="-78"/>
            </a:endParaRPr>
          </a:p>
        </p:txBody>
      </p:sp>
      <p:sp>
        <p:nvSpPr>
          <p:cNvPr id="2" name="Title 1"/>
          <p:cNvSpPr>
            <a:spLocks noGrp="1"/>
          </p:cNvSpPr>
          <p:nvPr>
            <p:ph type="title"/>
          </p:nvPr>
        </p:nvSpPr>
        <p:spPr>
          <a:xfrm>
            <a:off x="688490" y="570156"/>
            <a:ext cx="7756263" cy="725244"/>
          </a:xfrm>
        </p:spPr>
        <p:style>
          <a:lnRef idx="3">
            <a:schemeClr val="lt1"/>
          </a:lnRef>
          <a:fillRef idx="1">
            <a:schemeClr val="accent1"/>
          </a:fillRef>
          <a:effectRef idx="1">
            <a:schemeClr val="accent1"/>
          </a:effectRef>
          <a:fontRef idx="minor">
            <a:schemeClr val="lt1"/>
          </a:fontRef>
        </p:style>
        <p:txBody>
          <a:bodyPr>
            <a:noAutofit/>
          </a:bodyPr>
          <a:lstStyle/>
          <a:p>
            <a:pPr marL="0" indent="0">
              <a:buNone/>
            </a:pPr>
            <a:r>
              <a:rPr lang="fa-IR" sz="4400" b="1" dirty="0">
                <a:cs typeface="B Kamran" pitchFamily="2" charset="-78"/>
              </a:rPr>
              <a:t>نظريه سياسي </a:t>
            </a:r>
            <a:r>
              <a:rPr lang="fa-IR" sz="4400" b="1" dirty="0" smtClean="0">
                <a:cs typeface="B Kamran" pitchFamily="2" charset="-78"/>
              </a:rPr>
              <a:t>سازمان</a:t>
            </a:r>
            <a:endParaRPr lang="en-US" sz="4400" dirty="0">
              <a:cs typeface="B Kamran" pitchFamily="2" charset="-78"/>
            </a:endParaRPr>
          </a:p>
        </p:txBody>
      </p:sp>
    </p:spTree>
    <p:extLst>
      <p:ext uri="{BB962C8B-B14F-4D97-AF65-F5344CB8AC3E}">
        <p14:creationId xmlns:p14="http://schemas.microsoft.com/office/powerpoint/2010/main" val="186388805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mph" presetSubtype="0" fill="hold" grpId="0" nodeType="clickEffect">
                                  <p:stCondLst>
                                    <p:cond delay="0"/>
                                  </p:stCondLst>
                                  <p:iterate type="lt">
                                    <p:tmPct val="4000"/>
                                  </p:iterate>
                                  <p:childTnLst>
                                    <p:set>
                                      <p:cBhvr override="childStyle">
                                        <p:cTn id="11" dur="500" fill="hold"/>
                                        <p:tgtEl>
                                          <p:spTgt spid="3">
                                            <p:txEl>
                                              <p:pRg st="0" end="0"/>
                                            </p:txEl>
                                          </p:spTgt>
                                        </p:tgtEl>
                                        <p:attrNameLst>
                                          <p:attrName>style.textDecorationUnderline</p:attrName>
                                        </p:attrNameLst>
                                      </p:cBhvr>
                                      <p:to>
                                        <p:strVal val="true"/>
                                      </p:to>
                                    </p:set>
                                  </p:childTnLst>
                                </p:cTn>
                              </p:par>
                            </p:childTnLst>
                          </p:cTn>
                        </p:par>
                      </p:childTnLst>
                    </p:cTn>
                  </p:par>
                  <p:par>
                    <p:cTn id="12" fill="hold">
                      <p:stCondLst>
                        <p:cond delay="indefinite"/>
                      </p:stCondLst>
                      <p:childTnLst>
                        <p:par>
                          <p:cTn id="13" fill="hold">
                            <p:stCondLst>
                              <p:cond delay="0"/>
                            </p:stCondLst>
                            <p:childTnLst>
                              <p:par>
                                <p:cTn id="14" presetID="18" presetClass="emph" presetSubtype="0" fill="hold" grpId="0" nodeType="clickEffect">
                                  <p:stCondLst>
                                    <p:cond delay="0"/>
                                  </p:stCondLst>
                                  <p:iterate type="lt">
                                    <p:tmPct val="4000"/>
                                  </p:iterate>
                                  <p:childTnLst>
                                    <p:set>
                                      <p:cBhvr override="childStyle">
                                        <p:cTn id="15" dur="500" fill="hold"/>
                                        <p:tgtEl>
                                          <p:spTgt spid="3">
                                            <p:txEl>
                                              <p:pRg st="1" end="1"/>
                                            </p:txEl>
                                          </p:spTgt>
                                        </p:tgtEl>
                                        <p:attrNameLst>
                                          <p:attrName>style.textDecorationUnderline</p:attrName>
                                        </p:attrNameLst>
                                      </p:cBhvr>
                                      <p:to>
                                        <p:strVal val="true"/>
                                      </p:to>
                                    </p:set>
                                  </p:childTnLst>
                                </p:cTn>
                              </p:par>
                            </p:childTnLst>
                          </p:cTn>
                        </p:par>
                      </p:childTnLst>
                    </p:cTn>
                  </p:par>
                  <p:par>
                    <p:cTn id="16" fill="hold">
                      <p:stCondLst>
                        <p:cond delay="indefinite"/>
                      </p:stCondLst>
                      <p:childTnLst>
                        <p:par>
                          <p:cTn id="17" fill="hold">
                            <p:stCondLst>
                              <p:cond delay="0"/>
                            </p:stCondLst>
                            <p:childTnLst>
                              <p:par>
                                <p:cTn id="18" presetID="18" presetClass="emph" presetSubtype="0" fill="hold" grpId="0" nodeType="clickEffect">
                                  <p:stCondLst>
                                    <p:cond delay="0"/>
                                  </p:stCondLst>
                                  <p:iterate type="lt">
                                    <p:tmPct val="4000"/>
                                  </p:iterate>
                                  <p:childTnLst>
                                    <p:set>
                                      <p:cBhvr override="childStyle">
                                        <p:cTn id="19" dur="500" fill="hold"/>
                                        <p:tgtEl>
                                          <p:spTgt spid="3">
                                            <p:txEl>
                                              <p:pRg st="2" end="2"/>
                                            </p:txEl>
                                          </p:spTgt>
                                        </p:tgtEl>
                                        <p:attrNameLst>
                                          <p:attrName>style.textDecorationUnderline</p:attrName>
                                        </p:attrNameLst>
                                      </p:cBhvr>
                                      <p:to>
                                        <p:strVal val="true"/>
                                      </p:to>
                                    </p:set>
                                  </p:childTnLst>
                                </p:cTn>
                              </p:par>
                            </p:childTnLst>
                          </p:cTn>
                        </p:par>
                      </p:childTnLst>
                    </p:cTn>
                  </p:par>
                  <p:par>
                    <p:cTn id="20" fill="hold">
                      <p:stCondLst>
                        <p:cond delay="indefinite"/>
                      </p:stCondLst>
                      <p:childTnLst>
                        <p:par>
                          <p:cTn id="21" fill="hold">
                            <p:stCondLst>
                              <p:cond delay="0"/>
                            </p:stCondLst>
                            <p:childTnLst>
                              <p:par>
                                <p:cTn id="22" presetID="18" presetClass="emph" presetSubtype="0" fill="hold" grpId="0" nodeType="clickEffect">
                                  <p:stCondLst>
                                    <p:cond delay="0"/>
                                  </p:stCondLst>
                                  <p:iterate type="lt">
                                    <p:tmPct val="4000"/>
                                  </p:iterate>
                                  <p:childTnLst>
                                    <p:set>
                                      <p:cBhvr override="childStyle">
                                        <p:cTn id="23" dur="500" fill="hold"/>
                                        <p:tgtEl>
                                          <p:spTgt spid="3">
                                            <p:txEl>
                                              <p:pRg st="3" end="3"/>
                                            </p:txEl>
                                          </p:spTgt>
                                        </p:tgtEl>
                                        <p:attrNameLst>
                                          <p:attrName>style.textDecorationUnderline</p:attrName>
                                        </p:attrNameLst>
                                      </p:cBhvr>
                                      <p:to>
                                        <p:strVal val="true"/>
                                      </p:to>
                                    </p:set>
                                  </p:childTnLst>
                                </p:cTn>
                              </p:par>
                            </p:childTnLst>
                          </p:cTn>
                        </p:par>
                      </p:childTnLst>
                    </p:cTn>
                  </p:par>
                  <p:par>
                    <p:cTn id="24" fill="hold">
                      <p:stCondLst>
                        <p:cond delay="indefinite"/>
                      </p:stCondLst>
                      <p:childTnLst>
                        <p:par>
                          <p:cTn id="25" fill="hold">
                            <p:stCondLst>
                              <p:cond delay="0"/>
                            </p:stCondLst>
                            <p:childTnLst>
                              <p:par>
                                <p:cTn id="26" presetID="18" presetClass="emph" presetSubtype="0" fill="hold" grpId="0" nodeType="clickEffect">
                                  <p:stCondLst>
                                    <p:cond delay="0"/>
                                  </p:stCondLst>
                                  <p:iterate type="lt">
                                    <p:tmPct val="4000"/>
                                  </p:iterate>
                                  <p:childTnLst>
                                    <p:set>
                                      <p:cBhvr override="childStyle">
                                        <p:cTn id="27" dur="500" fill="hold"/>
                                        <p:tgtEl>
                                          <p:spTgt spid="3">
                                            <p:txEl>
                                              <p:pRg st="4" end="4"/>
                                            </p:txEl>
                                          </p:spTgt>
                                        </p:tgtEl>
                                        <p:attrNameLst>
                                          <p:attrName>style.textDecorationUnderline</p:attrName>
                                        </p:attrNameLst>
                                      </p:cBhvr>
                                      <p:to>
                                        <p:strVal val="true"/>
                                      </p:to>
                                    </p:set>
                                  </p:childTnLst>
                                </p:cTn>
                              </p:par>
                            </p:childTnLst>
                          </p:cTn>
                        </p:par>
                      </p:childTnLst>
                    </p:cTn>
                  </p:par>
                  <p:par>
                    <p:cTn id="28" fill="hold">
                      <p:stCondLst>
                        <p:cond delay="indefinite"/>
                      </p:stCondLst>
                      <p:childTnLst>
                        <p:par>
                          <p:cTn id="29" fill="hold">
                            <p:stCondLst>
                              <p:cond delay="0"/>
                            </p:stCondLst>
                            <p:childTnLst>
                              <p:par>
                                <p:cTn id="30" presetID="18" presetClass="emph" presetSubtype="0" fill="hold" grpId="0" nodeType="clickEffect">
                                  <p:stCondLst>
                                    <p:cond delay="0"/>
                                  </p:stCondLst>
                                  <p:iterate type="lt">
                                    <p:tmPct val="4000"/>
                                  </p:iterate>
                                  <p:childTnLst>
                                    <p:set>
                                      <p:cBhvr override="childStyle">
                                        <p:cTn id="31" dur="500" fill="hold"/>
                                        <p:tgtEl>
                                          <p:spTgt spid="3">
                                            <p:txEl>
                                              <p:pRg st="5" end="5"/>
                                            </p:txEl>
                                          </p:spTgt>
                                        </p:tgtEl>
                                        <p:attrNameLst>
                                          <p:attrName>style.textDecorationUnderline</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699247" y="2248347"/>
            <a:ext cx="7745505" cy="3877815"/>
          </a:xfrm>
          <a:prstGeom prst="rect">
            <a:avLst/>
          </a:prstGeom>
          <a:solidFill>
            <a:schemeClr val="accent6">
              <a:lumMod val="60000"/>
              <a:lumOff val="40000"/>
            </a:schemeClr>
          </a:solidFill>
        </p:spPr>
        <p:txBody>
          <a:bodyPr>
            <a:normAutofit/>
          </a:bodyPr>
          <a:lstStyle/>
          <a:p>
            <a:pPr lvl="0" algn="just" rtl="1">
              <a:buFont typeface="Wingdings" pitchFamily="2" charset="2"/>
              <a:buChar char="ü"/>
            </a:pPr>
            <a:r>
              <a:rPr lang="fa-IR" sz="3200" dirty="0" smtClean="0">
                <a:cs typeface="B Mitra" pitchFamily="2" charset="-78"/>
              </a:rPr>
              <a:t>ايجاد </a:t>
            </a:r>
            <a:r>
              <a:rPr lang="fa-IR" sz="3200" dirty="0">
                <a:cs typeface="B Mitra" pitchFamily="2" charset="-78"/>
              </a:rPr>
              <a:t>وابستگي در ديگران</a:t>
            </a:r>
            <a:endParaRPr lang="en-US" sz="3200" dirty="0">
              <a:cs typeface="B Mitra" pitchFamily="2" charset="-78"/>
            </a:endParaRPr>
          </a:p>
          <a:p>
            <a:pPr lvl="0" algn="just" rtl="1">
              <a:buFont typeface="Wingdings" pitchFamily="2" charset="2"/>
              <a:buChar char="ü"/>
            </a:pPr>
            <a:r>
              <a:rPr lang="fa-IR" sz="3200" dirty="0">
                <a:cs typeface="B Mitra" pitchFamily="2" charset="-78"/>
              </a:rPr>
              <a:t>مديريت عدم اطمينان از جانب ديگران</a:t>
            </a:r>
            <a:endParaRPr lang="en-US" sz="3200" dirty="0">
              <a:cs typeface="B Mitra" pitchFamily="2" charset="-78"/>
            </a:endParaRPr>
          </a:p>
          <a:p>
            <a:pPr lvl="0" algn="just" rtl="1">
              <a:buFont typeface="Wingdings" pitchFamily="2" charset="2"/>
              <a:buChar char="ü"/>
            </a:pPr>
            <a:r>
              <a:rPr lang="fa-IR" sz="3200" dirty="0">
                <a:cs typeface="B Mitra" pitchFamily="2" charset="-78"/>
              </a:rPr>
              <a:t>ايجاد شبكه هاي شخصي</a:t>
            </a:r>
            <a:endParaRPr lang="en-US" sz="3200" dirty="0">
              <a:cs typeface="B Mitra" pitchFamily="2" charset="-78"/>
            </a:endParaRPr>
          </a:p>
          <a:p>
            <a:pPr lvl="0" algn="just" rtl="1">
              <a:buFont typeface="Wingdings" pitchFamily="2" charset="2"/>
              <a:buChar char="ü"/>
            </a:pPr>
            <a:r>
              <a:rPr lang="fa-IR" sz="3200" dirty="0">
                <a:cs typeface="B Mitra" pitchFamily="2" charset="-78"/>
              </a:rPr>
              <a:t>توسعه و افزايش مستمر خبرگي خود</a:t>
            </a:r>
            <a:endParaRPr lang="en-US" sz="3200" dirty="0">
              <a:cs typeface="B Mitra" pitchFamily="2" charset="-78"/>
            </a:endParaRPr>
          </a:p>
          <a:p>
            <a:pPr marL="45720" lvl="0" indent="0" algn="r" rtl="1">
              <a:buNone/>
            </a:pPr>
            <a:endParaRPr lang="en-US" sz="3200" dirty="0">
              <a:solidFill>
                <a:srgbClr val="1C2AAA"/>
              </a:solidFill>
              <a:cs typeface="B Mitra" pitchFamily="2" charset="-78"/>
            </a:endParaRPr>
          </a:p>
        </p:txBody>
      </p:sp>
      <p:sp>
        <p:nvSpPr>
          <p:cNvPr id="2" name="Title 1"/>
          <p:cNvSpPr>
            <a:spLocks noGrp="1"/>
          </p:cNvSpPr>
          <p:nvPr>
            <p:ph type="title"/>
          </p:nvPr>
        </p:nvSpPr>
        <p:spPr>
          <a:xfrm>
            <a:off x="1187624" y="188640"/>
            <a:ext cx="6512511" cy="1143000"/>
          </a:xfrm>
        </p:spPr>
        <p:txBody>
          <a:bodyPr/>
          <a:lstStyle/>
          <a:p>
            <a:pPr marL="0" indent="0">
              <a:buNone/>
            </a:pPr>
            <a:r>
              <a:rPr lang="fa-IR" sz="7200" b="1" dirty="0" smtClean="0">
                <a:solidFill>
                  <a:srgbClr val="7030A0"/>
                </a:solidFill>
                <a:cs typeface="B Kamran" pitchFamily="2" charset="-78"/>
              </a:rPr>
              <a:t>توسعه قدرت از طریق: </a:t>
            </a:r>
            <a:endParaRPr lang="en-US" sz="7200" b="1" dirty="0">
              <a:solidFill>
                <a:srgbClr val="7030A0"/>
              </a:solidFill>
              <a:cs typeface="B Kamran" pitchFamily="2" charset="-78"/>
            </a:endParaRPr>
          </a:p>
        </p:txBody>
      </p:sp>
    </p:spTree>
    <p:extLst>
      <p:ext uri="{BB962C8B-B14F-4D97-AF65-F5344CB8AC3E}">
        <p14:creationId xmlns:p14="http://schemas.microsoft.com/office/powerpoint/2010/main" val="307669509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grpId="0" nodeType="clickEffect">
                                  <p:stCondLst>
                                    <p:cond delay="0"/>
                                  </p:stCondLst>
                                  <p:childTnLst>
                                    <p:set>
                                      <p:cBhvr>
                                        <p:cTn id="24" dur="1" fill="hold">
                                          <p:stCondLst>
                                            <p:cond delay="0"/>
                                          </p:stCondLst>
                                        </p:cTn>
                                        <p:tgtEl>
                                          <p:spTgt spid="3">
                                            <p:bg/>
                                          </p:spTgt>
                                        </p:tgtEl>
                                        <p:attrNameLst>
                                          <p:attrName>style.visibility</p:attrName>
                                        </p:attrNameLst>
                                      </p:cBhvr>
                                      <p:to>
                                        <p:strVal val="visible"/>
                                      </p:to>
                                    </p:set>
                                    <p:anim calcmode="lin" valueType="num">
                                      <p:cBhvr>
                                        <p:cTn id="25" dur="500" fill="hold"/>
                                        <p:tgtEl>
                                          <p:spTgt spid="3">
                                            <p:bg/>
                                          </p:spTgt>
                                        </p:tgtEl>
                                        <p:attrNameLst>
                                          <p:attrName>ppt_w</p:attrName>
                                        </p:attrNameLst>
                                      </p:cBhvr>
                                      <p:tavLst>
                                        <p:tav tm="0">
                                          <p:val>
                                            <p:fltVal val="0"/>
                                          </p:val>
                                        </p:tav>
                                        <p:tav tm="100000">
                                          <p:val>
                                            <p:strVal val="#ppt_w"/>
                                          </p:val>
                                        </p:tav>
                                      </p:tavLst>
                                    </p:anim>
                                    <p:anim calcmode="lin" valueType="num">
                                      <p:cBhvr>
                                        <p:cTn id="26" dur="500" fill="hold"/>
                                        <p:tgtEl>
                                          <p:spTgt spid="3">
                                            <p:bg/>
                                          </p:spTgt>
                                        </p:tgtEl>
                                        <p:attrNameLst>
                                          <p:attrName>ppt_h</p:attrName>
                                        </p:attrNameLst>
                                      </p:cBhvr>
                                      <p:tavLst>
                                        <p:tav tm="0">
                                          <p:val>
                                            <p:fltVal val="0"/>
                                          </p:val>
                                        </p:tav>
                                        <p:tav tm="100000">
                                          <p:val>
                                            <p:strVal val="#ppt_h"/>
                                          </p:val>
                                        </p:tav>
                                      </p:tavLst>
                                    </p:anim>
                                    <p:animEffect transition="in" filter="fade">
                                      <p:cBhvr>
                                        <p:cTn id="27" dur="500"/>
                                        <p:tgtEl>
                                          <p:spTgt spid="3">
                                            <p:bg/>
                                          </p:spTgt>
                                        </p:tgtEl>
                                      </p:cBhvr>
                                    </p:animEffect>
                                  </p:childTnLst>
                                </p:cTn>
                              </p:par>
                            </p:childTnLst>
                          </p:cTn>
                        </p:par>
                      </p:childTnLst>
                    </p:cTn>
                  </p:par>
                  <p:par>
                    <p:cTn id="28" fill="hold">
                      <p:stCondLst>
                        <p:cond delay="indefinite"/>
                      </p:stCondLst>
                      <p:childTnLst>
                        <p:par>
                          <p:cTn id="29" fill="hold">
                            <p:stCondLst>
                              <p:cond delay="0"/>
                            </p:stCondLst>
                            <p:childTnLst>
                              <p:par>
                                <p:cTn id="30" presetID="53" presetClass="entr" presetSubtype="16" fill="hold" grpId="0" nodeType="clickEffect">
                                  <p:stCondLst>
                                    <p:cond delay="0"/>
                                  </p:stCondLst>
                                  <p:childTnLst>
                                    <p:set>
                                      <p:cBhvr>
                                        <p:cTn id="31" dur="1" fill="hold">
                                          <p:stCondLst>
                                            <p:cond delay="0"/>
                                          </p:stCondLst>
                                        </p:cTn>
                                        <p:tgtEl>
                                          <p:spTgt spid="3">
                                            <p:txEl>
                                              <p:pRg st="0" end="0"/>
                                            </p:txEl>
                                          </p:spTgt>
                                        </p:tgtEl>
                                        <p:attrNameLst>
                                          <p:attrName>style.visibility</p:attrName>
                                        </p:attrNameLst>
                                      </p:cBhvr>
                                      <p:to>
                                        <p:strVal val="visible"/>
                                      </p:to>
                                    </p:set>
                                    <p:anim calcmode="lin" valueType="num">
                                      <p:cBhvr>
                                        <p:cTn id="32"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33"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34" dur="500"/>
                                        <p:tgtEl>
                                          <p:spTgt spid="3">
                                            <p:txEl>
                                              <p:pRg st="0" end="0"/>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grpId="0" nodeType="clickEffect">
                                  <p:stCondLst>
                                    <p:cond delay="0"/>
                                  </p:stCondLst>
                                  <p:childTnLst>
                                    <p:set>
                                      <p:cBhvr>
                                        <p:cTn id="38" dur="1" fill="hold">
                                          <p:stCondLst>
                                            <p:cond delay="0"/>
                                          </p:stCondLst>
                                        </p:cTn>
                                        <p:tgtEl>
                                          <p:spTgt spid="3">
                                            <p:txEl>
                                              <p:pRg st="1" end="1"/>
                                            </p:txEl>
                                          </p:spTgt>
                                        </p:tgtEl>
                                        <p:attrNameLst>
                                          <p:attrName>style.visibility</p:attrName>
                                        </p:attrNameLst>
                                      </p:cBhvr>
                                      <p:to>
                                        <p:strVal val="visible"/>
                                      </p:to>
                                    </p:set>
                                    <p:anim calcmode="lin" valueType="num">
                                      <p:cBhvr>
                                        <p:cTn id="39"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40"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41" dur="500"/>
                                        <p:tgtEl>
                                          <p:spTgt spid="3">
                                            <p:txEl>
                                              <p:pRg st="1" end="1"/>
                                            </p:txEl>
                                          </p:spTgt>
                                        </p:tgtEl>
                                      </p:cBhvr>
                                    </p:animEffect>
                                  </p:childTnLst>
                                </p:cTn>
                              </p:par>
                            </p:childTnLst>
                          </p:cTn>
                        </p:par>
                      </p:childTnLst>
                    </p:cTn>
                  </p:par>
                  <p:par>
                    <p:cTn id="42" fill="hold">
                      <p:stCondLst>
                        <p:cond delay="indefinite"/>
                      </p:stCondLst>
                      <p:childTnLst>
                        <p:par>
                          <p:cTn id="43" fill="hold">
                            <p:stCondLst>
                              <p:cond delay="0"/>
                            </p:stCondLst>
                            <p:childTnLst>
                              <p:par>
                                <p:cTn id="44" presetID="53" presetClass="entr" presetSubtype="16" fill="hold" grpId="0" nodeType="clickEffect">
                                  <p:stCondLst>
                                    <p:cond delay="0"/>
                                  </p:stCondLst>
                                  <p:childTnLst>
                                    <p:set>
                                      <p:cBhvr>
                                        <p:cTn id="45" dur="1" fill="hold">
                                          <p:stCondLst>
                                            <p:cond delay="0"/>
                                          </p:stCondLst>
                                        </p:cTn>
                                        <p:tgtEl>
                                          <p:spTgt spid="3">
                                            <p:txEl>
                                              <p:pRg st="2" end="2"/>
                                            </p:txEl>
                                          </p:spTgt>
                                        </p:tgtEl>
                                        <p:attrNameLst>
                                          <p:attrName>style.visibility</p:attrName>
                                        </p:attrNameLst>
                                      </p:cBhvr>
                                      <p:to>
                                        <p:strVal val="visible"/>
                                      </p:to>
                                    </p:set>
                                    <p:anim calcmode="lin" valueType="num">
                                      <p:cBhvr>
                                        <p:cTn id="46"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47"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48" dur="500"/>
                                        <p:tgtEl>
                                          <p:spTgt spid="3">
                                            <p:txEl>
                                              <p:pRg st="2" end="2"/>
                                            </p:txEl>
                                          </p:spTgt>
                                        </p:tgtEl>
                                      </p:cBhvr>
                                    </p:animEffect>
                                  </p:childTnLst>
                                </p:cTn>
                              </p:par>
                            </p:childTnLst>
                          </p:cTn>
                        </p:par>
                      </p:childTnLst>
                    </p:cTn>
                  </p:par>
                  <p:par>
                    <p:cTn id="49" fill="hold">
                      <p:stCondLst>
                        <p:cond delay="indefinite"/>
                      </p:stCondLst>
                      <p:childTnLst>
                        <p:par>
                          <p:cTn id="50" fill="hold">
                            <p:stCondLst>
                              <p:cond delay="0"/>
                            </p:stCondLst>
                            <p:childTnLst>
                              <p:par>
                                <p:cTn id="51" presetID="53" presetClass="entr" presetSubtype="16" fill="hold" grpId="0" nodeType="clickEffect">
                                  <p:stCondLst>
                                    <p:cond delay="0"/>
                                  </p:stCondLst>
                                  <p:childTnLst>
                                    <p:set>
                                      <p:cBhvr>
                                        <p:cTn id="52" dur="1" fill="hold">
                                          <p:stCondLst>
                                            <p:cond delay="0"/>
                                          </p:stCondLst>
                                        </p:cTn>
                                        <p:tgtEl>
                                          <p:spTgt spid="3">
                                            <p:txEl>
                                              <p:pRg st="3" end="3"/>
                                            </p:txEl>
                                          </p:spTgt>
                                        </p:tgtEl>
                                        <p:attrNameLst>
                                          <p:attrName>style.visibility</p:attrName>
                                        </p:attrNameLst>
                                      </p:cBhvr>
                                      <p:to>
                                        <p:strVal val="visible"/>
                                      </p:to>
                                    </p:set>
                                    <p:anim calcmode="lin" valueType="num">
                                      <p:cBhvr>
                                        <p:cTn id="53"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54"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55"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699247" y="2248347"/>
            <a:ext cx="7745505" cy="3877815"/>
          </a:xfrm>
          <a:prstGeom prst="rect">
            <a:avLst/>
          </a:prstGeom>
          <a:solidFill>
            <a:schemeClr val="accent6">
              <a:lumMod val="60000"/>
              <a:lumOff val="40000"/>
            </a:schemeClr>
          </a:solidFill>
        </p:spPr>
        <p:txBody>
          <a:bodyPr>
            <a:normAutofit/>
          </a:bodyPr>
          <a:lstStyle/>
          <a:p>
            <a:pPr lvl="0" algn="r" rtl="1">
              <a:buFont typeface="Wingdings" pitchFamily="2" charset="2"/>
              <a:buChar char="ü"/>
            </a:pPr>
            <a:r>
              <a:rPr lang="fa-IR" sz="3200" dirty="0" smtClean="0">
                <a:solidFill>
                  <a:srgbClr val="1C2AAA"/>
                </a:solidFill>
                <a:cs typeface="B Mitra" pitchFamily="2" charset="-78"/>
              </a:rPr>
              <a:t>كنترل </a:t>
            </a:r>
            <a:r>
              <a:rPr lang="fa-IR" sz="3200" dirty="0">
                <a:solidFill>
                  <a:srgbClr val="1C2AAA"/>
                </a:solidFill>
                <a:cs typeface="B Mitra" pitchFamily="2" charset="-78"/>
              </a:rPr>
              <a:t>جريان اطلاعات به ديگران </a:t>
            </a:r>
            <a:endParaRPr lang="en-US" sz="3200" dirty="0">
              <a:solidFill>
                <a:srgbClr val="1C2AAA"/>
              </a:solidFill>
              <a:cs typeface="B Mitra" pitchFamily="2" charset="-78"/>
            </a:endParaRPr>
          </a:p>
          <a:p>
            <a:pPr lvl="0" algn="r" rtl="1">
              <a:buFont typeface="Wingdings" pitchFamily="2" charset="2"/>
              <a:buChar char="ü"/>
            </a:pPr>
            <a:r>
              <a:rPr lang="fa-IR" sz="3200" dirty="0">
                <a:solidFill>
                  <a:srgbClr val="1C2AAA"/>
                </a:solidFill>
                <a:cs typeface="B Mitra" pitchFamily="2" charset="-78"/>
              </a:rPr>
              <a:t>كنترل دستور كارها</a:t>
            </a:r>
            <a:endParaRPr lang="en-US" sz="3200" dirty="0">
              <a:solidFill>
                <a:srgbClr val="1C2AAA"/>
              </a:solidFill>
              <a:cs typeface="B Mitra" pitchFamily="2" charset="-78"/>
            </a:endParaRPr>
          </a:p>
          <a:p>
            <a:pPr lvl="0" algn="r" rtl="1">
              <a:buFont typeface="Wingdings" pitchFamily="2" charset="2"/>
              <a:buChar char="ü"/>
            </a:pPr>
            <a:r>
              <a:rPr lang="fa-IR" sz="3200" dirty="0">
                <a:solidFill>
                  <a:srgbClr val="1C2AAA"/>
                </a:solidFill>
                <a:cs typeface="B Mitra" pitchFamily="2" charset="-78"/>
              </a:rPr>
              <a:t>كنترل معيارهاي تصميم گيري</a:t>
            </a:r>
            <a:endParaRPr lang="en-US" sz="3200" dirty="0">
              <a:solidFill>
                <a:srgbClr val="1C2AAA"/>
              </a:solidFill>
              <a:cs typeface="B Mitra" pitchFamily="2" charset="-78"/>
            </a:endParaRPr>
          </a:p>
          <a:p>
            <a:pPr lvl="0" algn="r" rtl="1">
              <a:buFont typeface="Wingdings" pitchFamily="2" charset="2"/>
              <a:buChar char="ü"/>
            </a:pPr>
            <a:r>
              <a:rPr lang="fa-IR" sz="3200" dirty="0">
                <a:solidFill>
                  <a:srgbClr val="1C2AAA"/>
                </a:solidFill>
                <a:cs typeface="B Mitra" pitchFamily="2" charset="-78"/>
              </a:rPr>
              <a:t>جذب عوامل تهديد كننده و ائتلاف سازي</a:t>
            </a:r>
            <a:endParaRPr lang="en-US" sz="3200" dirty="0">
              <a:solidFill>
                <a:srgbClr val="1C2AAA"/>
              </a:solidFill>
              <a:cs typeface="B Mitra" pitchFamily="2" charset="-78"/>
            </a:endParaRPr>
          </a:p>
          <a:p>
            <a:pPr lvl="0" algn="r" rtl="1">
              <a:buFont typeface="Wingdings" pitchFamily="2" charset="2"/>
              <a:buChar char="ü"/>
            </a:pPr>
            <a:r>
              <a:rPr lang="fa-IR" sz="3200" dirty="0">
                <a:solidFill>
                  <a:srgbClr val="1C2AAA"/>
                </a:solidFill>
                <a:cs typeface="B Mitra" pitchFamily="2" charset="-78"/>
              </a:rPr>
              <a:t>قرار دادن خبرگان خارجي ( مشاوران) درون كميته ها براي حفظ پست </a:t>
            </a:r>
            <a:r>
              <a:rPr lang="fa-IR" sz="3200" dirty="0" smtClean="0">
                <a:solidFill>
                  <a:srgbClr val="1C2AAA"/>
                </a:solidFill>
                <a:cs typeface="B Mitra" pitchFamily="2" charset="-78"/>
              </a:rPr>
              <a:t>خود</a:t>
            </a:r>
            <a:endParaRPr lang="en-US" sz="3200" dirty="0">
              <a:solidFill>
                <a:srgbClr val="1C2AAA"/>
              </a:solidFill>
              <a:cs typeface="B Mitra" pitchFamily="2" charset="-78"/>
            </a:endParaRPr>
          </a:p>
        </p:txBody>
      </p:sp>
      <p:sp>
        <p:nvSpPr>
          <p:cNvPr id="2" name="Title 1"/>
          <p:cNvSpPr>
            <a:spLocks noGrp="1"/>
          </p:cNvSpPr>
          <p:nvPr>
            <p:ph type="title"/>
          </p:nvPr>
        </p:nvSpPr>
        <p:spPr>
          <a:xfrm>
            <a:off x="1331640" y="548680"/>
            <a:ext cx="6512511" cy="1143000"/>
          </a:xfrm>
        </p:spPr>
        <p:txBody>
          <a:bodyPr/>
          <a:lstStyle/>
          <a:p>
            <a:pPr marL="0" indent="0">
              <a:buNone/>
            </a:pPr>
            <a:r>
              <a:rPr lang="fa-IR" sz="7200" b="1" dirty="0">
                <a:solidFill>
                  <a:srgbClr val="7030A0"/>
                </a:solidFill>
                <a:cs typeface="B Kamran" pitchFamily="2" charset="-78"/>
              </a:rPr>
              <a:t>استفاده از قدرت براي: </a:t>
            </a:r>
            <a:endParaRPr lang="en-US" sz="7200" b="1" dirty="0">
              <a:solidFill>
                <a:srgbClr val="7030A0"/>
              </a:solidFill>
              <a:cs typeface="B Kamran" pitchFamily="2" charset="-78"/>
            </a:endParaRPr>
          </a:p>
        </p:txBody>
      </p:sp>
    </p:spTree>
    <p:extLst>
      <p:ext uri="{BB962C8B-B14F-4D97-AF65-F5344CB8AC3E}">
        <p14:creationId xmlns:p14="http://schemas.microsoft.com/office/powerpoint/2010/main" val="106042525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grpId="0" nodeType="clickEffect">
                                  <p:stCondLst>
                                    <p:cond delay="0"/>
                                  </p:stCondLst>
                                  <p:childTnLst>
                                    <p:set>
                                      <p:cBhvr>
                                        <p:cTn id="24" dur="1" fill="hold">
                                          <p:stCondLst>
                                            <p:cond delay="0"/>
                                          </p:stCondLst>
                                        </p:cTn>
                                        <p:tgtEl>
                                          <p:spTgt spid="3">
                                            <p:bg/>
                                          </p:spTgt>
                                        </p:tgtEl>
                                        <p:attrNameLst>
                                          <p:attrName>style.visibility</p:attrName>
                                        </p:attrNameLst>
                                      </p:cBhvr>
                                      <p:to>
                                        <p:strVal val="visible"/>
                                      </p:to>
                                    </p:set>
                                    <p:anim calcmode="lin" valueType="num">
                                      <p:cBhvr>
                                        <p:cTn id="25" dur="500" fill="hold"/>
                                        <p:tgtEl>
                                          <p:spTgt spid="3">
                                            <p:bg/>
                                          </p:spTgt>
                                        </p:tgtEl>
                                        <p:attrNameLst>
                                          <p:attrName>ppt_w</p:attrName>
                                        </p:attrNameLst>
                                      </p:cBhvr>
                                      <p:tavLst>
                                        <p:tav tm="0">
                                          <p:val>
                                            <p:fltVal val="0"/>
                                          </p:val>
                                        </p:tav>
                                        <p:tav tm="100000">
                                          <p:val>
                                            <p:strVal val="#ppt_w"/>
                                          </p:val>
                                        </p:tav>
                                      </p:tavLst>
                                    </p:anim>
                                    <p:anim calcmode="lin" valueType="num">
                                      <p:cBhvr>
                                        <p:cTn id="26" dur="500" fill="hold"/>
                                        <p:tgtEl>
                                          <p:spTgt spid="3">
                                            <p:bg/>
                                          </p:spTgt>
                                        </p:tgtEl>
                                        <p:attrNameLst>
                                          <p:attrName>ppt_h</p:attrName>
                                        </p:attrNameLst>
                                      </p:cBhvr>
                                      <p:tavLst>
                                        <p:tav tm="0">
                                          <p:val>
                                            <p:fltVal val="0"/>
                                          </p:val>
                                        </p:tav>
                                        <p:tav tm="100000">
                                          <p:val>
                                            <p:strVal val="#ppt_h"/>
                                          </p:val>
                                        </p:tav>
                                      </p:tavLst>
                                    </p:anim>
                                    <p:animEffect transition="in" filter="fade">
                                      <p:cBhvr>
                                        <p:cTn id="27" dur="500"/>
                                        <p:tgtEl>
                                          <p:spTgt spid="3">
                                            <p:bg/>
                                          </p:spTgt>
                                        </p:tgtEl>
                                      </p:cBhvr>
                                    </p:animEffect>
                                  </p:childTnLst>
                                </p:cTn>
                              </p:par>
                            </p:childTnLst>
                          </p:cTn>
                        </p:par>
                      </p:childTnLst>
                    </p:cTn>
                  </p:par>
                  <p:par>
                    <p:cTn id="28" fill="hold">
                      <p:stCondLst>
                        <p:cond delay="indefinite"/>
                      </p:stCondLst>
                      <p:childTnLst>
                        <p:par>
                          <p:cTn id="29" fill="hold">
                            <p:stCondLst>
                              <p:cond delay="0"/>
                            </p:stCondLst>
                            <p:childTnLst>
                              <p:par>
                                <p:cTn id="30" presetID="53" presetClass="entr" presetSubtype="16" fill="hold" grpId="0" nodeType="clickEffect">
                                  <p:stCondLst>
                                    <p:cond delay="0"/>
                                  </p:stCondLst>
                                  <p:childTnLst>
                                    <p:set>
                                      <p:cBhvr>
                                        <p:cTn id="31" dur="1" fill="hold">
                                          <p:stCondLst>
                                            <p:cond delay="0"/>
                                          </p:stCondLst>
                                        </p:cTn>
                                        <p:tgtEl>
                                          <p:spTgt spid="3">
                                            <p:txEl>
                                              <p:pRg st="0" end="0"/>
                                            </p:txEl>
                                          </p:spTgt>
                                        </p:tgtEl>
                                        <p:attrNameLst>
                                          <p:attrName>style.visibility</p:attrName>
                                        </p:attrNameLst>
                                      </p:cBhvr>
                                      <p:to>
                                        <p:strVal val="visible"/>
                                      </p:to>
                                    </p:set>
                                    <p:anim calcmode="lin" valueType="num">
                                      <p:cBhvr>
                                        <p:cTn id="32"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33"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34" dur="500"/>
                                        <p:tgtEl>
                                          <p:spTgt spid="3">
                                            <p:txEl>
                                              <p:pRg st="0" end="0"/>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grpId="0" nodeType="clickEffect">
                                  <p:stCondLst>
                                    <p:cond delay="0"/>
                                  </p:stCondLst>
                                  <p:childTnLst>
                                    <p:set>
                                      <p:cBhvr>
                                        <p:cTn id="38" dur="1" fill="hold">
                                          <p:stCondLst>
                                            <p:cond delay="0"/>
                                          </p:stCondLst>
                                        </p:cTn>
                                        <p:tgtEl>
                                          <p:spTgt spid="3">
                                            <p:txEl>
                                              <p:pRg st="1" end="1"/>
                                            </p:txEl>
                                          </p:spTgt>
                                        </p:tgtEl>
                                        <p:attrNameLst>
                                          <p:attrName>style.visibility</p:attrName>
                                        </p:attrNameLst>
                                      </p:cBhvr>
                                      <p:to>
                                        <p:strVal val="visible"/>
                                      </p:to>
                                    </p:set>
                                    <p:anim calcmode="lin" valueType="num">
                                      <p:cBhvr>
                                        <p:cTn id="39"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40"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41" dur="500"/>
                                        <p:tgtEl>
                                          <p:spTgt spid="3">
                                            <p:txEl>
                                              <p:pRg st="1" end="1"/>
                                            </p:txEl>
                                          </p:spTgt>
                                        </p:tgtEl>
                                      </p:cBhvr>
                                    </p:animEffect>
                                  </p:childTnLst>
                                </p:cTn>
                              </p:par>
                            </p:childTnLst>
                          </p:cTn>
                        </p:par>
                      </p:childTnLst>
                    </p:cTn>
                  </p:par>
                  <p:par>
                    <p:cTn id="42" fill="hold">
                      <p:stCondLst>
                        <p:cond delay="indefinite"/>
                      </p:stCondLst>
                      <p:childTnLst>
                        <p:par>
                          <p:cTn id="43" fill="hold">
                            <p:stCondLst>
                              <p:cond delay="0"/>
                            </p:stCondLst>
                            <p:childTnLst>
                              <p:par>
                                <p:cTn id="44" presetID="53" presetClass="entr" presetSubtype="16" fill="hold" grpId="0" nodeType="clickEffect">
                                  <p:stCondLst>
                                    <p:cond delay="0"/>
                                  </p:stCondLst>
                                  <p:childTnLst>
                                    <p:set>
                                      <p:cBhvr>
                                        <p:cTn id="45" dur="1" fill="hold">
                                          <p:stCondLst>
                                            <p:cond delay="0"/>
                                          </p:stCondLst>
                                        </p:cTn>
                                        <p:tgtEl>
                                          <p:spTgt spid="3">
                                            <p:txEl>
                                              <p:pRg st="2" end="2"/>
                                            </p:txEl>
                                          </p:spTgt>
                                        </p:tgtEl>
                                        <p:attrNameLst>
                                          <p:attrName>style.visibility</p:attrName>
                                        </p:attrNameLst>
                                      </p:cBhvr>
                                      <p:to>
                                        <p:strVal val="visible"/>
                                      </p:to>
                                    </p:set>
                                    <p:anim calcmode="lin" valueType="num">
                                      <p:cBhvr>
                                        <p:cTn id="46"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47"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48" dur="500"/>
                                        <p:tgtEl>
                                          <p:spTgt spid="3">
                                            <p:txEl>
                                              <p:pRg st="2" end="2"/>
                                            </p:txEl>
                                          </p:spTgt>
                                        </p:tgtEl>
                                      </p:cBhvr>
                                    </p:animEffect>
                                  </p:childTnLst>
                                </p:cTn>
                              </p:par>
                            </p:childTnLst>
                          </p:cTn>
                        </p:par>
                      </p:childTnLst>
                    </p:cTn>
                  </p:par>
                  <p:par>
                    <p:cTn id="49" fill="hold">
                      <p:stCondLst>
                        <p:cond delay="indefinite"/>
                      </p:stCondLst>
                      <p:childTnLst>
                        <p:par>
                          <p:cTn id="50" fill="hold">
                            <p:stCondLst>
                              <p:cond delay="0"/>
                            </p:stCondLst>
                            <p:childTnLst>
                              <p:par>
                                <p:cTn id="51" presetID="53" presetClass="entr" presetSubtype="16" fill="hold" grpId="0" nodeType="clickEffect">
                                  <p:stCondLst>
                                    <p:cond delay="0"/>
                                  </p:stCondLst>
                                  <p:childTnLst>
                                    <p:set>
                                      <p:cBhvr>
                                        <p:cTn id="52" dur="1" fill="hold">
                                          <p:stCondLst>
                                            <p:cond delay="0"/>
                                          </p:stCondLst>
                                        </p:cTn>
                                        <p:tgtEl>
                                          <p:spTgt spid="3">
                                            <p:txEl>
                                              <p:pRg st="3" end="3"/>
                                            </p:txEl>
                                          </p:spTgt>
                                        </p:tgtEl>
                                        <p:attrNameLst>
                                          <p:attrName>style.visibility</p:attrName>
                                        </p:attrNameLst>
                                      </p:cBhvr>
                                      <p:to>
                                        <p:strVal val="visible"/>
                                      </p:to>
                                    </p:set>
                                    <p:anim calcmode="lin" valueType="num">
                                      <p:cBhvr>
                                        <p:cTn id="53"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54"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55" dur="500"/>
                                        <p:tgtEl>
                                          <p:spTgt spid="3">
                                            <p:txEl>
                                              <p:pRg st="3" end="3"/>
                                            </p:txEl>
                                          </p:spTgt>
                                        </p:tgtEl>
                                      </p:cBhvr>
                                    </p:animEffect>
                                  </p:childTnLst>
                                </p:cTn>
                              </p:par>
                            </p:childTnLst>
                          </p:cTn>
                        </p:par>
                      </p:childTnLst>
                    </p:cTn>
                  </p:par>
                  <p:par>
                    <p:cTn id="56" fill="hold">
                      <p:stCondLst>
                        <p:cond delay="indefinite"/>
                      </p:stCondLst>
                      <p:childTnLst>
                        <p:par>
                          <p:cTn id="57" fill="hold">
                            <p:stCondLst>
                              <p:cond delay="0"/>
                            </p:stCondLst>
                            <p:childTnLst>
                              <p:par>
                                <p:cTn id="58" presetID="53" presetClass="entr" presetSubtype="16" fill="hold" grpId="0" nodeType="clickEffect">
                                  <p:stCondLst>
                                    <p:cond delay="0"/>
                                  </p:stCondLst>
                                  <p:childTnLst>
                                    <p:set>
                                      <p:cBhvr>
                                        <p:cTn id="59" dur="1" fill="hold">
                                          <p:stCondLst>
                                            <p:cond delay="0"/>
                                          </p:stCondLst>
                                        </p:cTn>
                                        <p:tgtEl>
                                          <p:spTgt spid="3">
                                            <p:txEl>
                                              <p:pRg st="4" end="4"/>
                                            </p:txEl>
                                          </p:spTgt>
                                        </p:tgtEl>
                                        <p:attrNameLst>
                                          <p:attrName>style.visibility</p:attrName>
                                        </p:attrNameLst>
                                      </p:cBhvr>
                                      <p:to>
                                        <p:strVal val="visible"/>
                                      </p:to>
                                    </p:set>
                                    <p:anim calcmode="lin" valueType="num">
                                      <p:cBhvr>
                                        <p:cTn id="60"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61"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6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4294967295"/>
          </p:nvPr>
        </p:nvSpPr>
        <p:spPr>
          <a:xfrm>
            <a:off x="699247" y="2248347"/>
            <a:ext cx="7745505" cy="3877815"/>
          </a:xfrm>
          <a:prstGeom prst="rect">
            <a:avLst/>
          </a:prstGeom>
        </p:spPr>
        <p:txBody>
          <a:bodyPr>
            <a:normAutofit lnSpcReduction="10000"/>
          </a:bodyPr>
          <a:lstStyle/>
          <a:p>
            <a:pPr algn="just" rtl="1"/>
            <a:r>
              <a:rPr lang="fa-IR" sz="3200" dirty="0">
                <a:cs typeface="B Mitra"/>
              </a:rPr>
              <a:t>نظريه بوم شناسي جمعيت سازماني و نظريه هاي نهادي مي توانند به عنوان تبيين هايي براي توزيع قدرت ميان سازمانها استفاده شوند. </a:t>
            </a:r>
            <a:endParaRPr lang="en-US" sz="3200" dirty="0">
              <a:cs typeface="B Mitra"/>
            </a:endParaRPr>
          </a:p>
          <a:p>
            <a:pPr marL="0" indent="0" algn="just" rtl="1">
              <a:buNone/>
            </a:pPr>
            <a:r>
              <a:rPr lang="fa-IR" sz="3200" dirty="0" smtClean="0">
                <a:cs typeface="B Mitra"/>
              </a:rPr>
              <a:t>بوم شناسی جمعیت سازمانی بر توزیع قدرت مبتنی بر اجبار(منابع فیزیکی)،جبران خدمات (منابع اقتصادی ودانش منابع فن آورانه ) متمرکز است.درحالیکه نظریه نهادی بر توزیع قدرت مبتنی برانتظارات نهادینه شده و هنجارهای اجتماعی (منابع اجتماعی ،فرهنگی وقانونی ) تأکید می ورزد.</a:t>
            </a:r>
            <a:endParaRPr lang="en-US" sz="3200" dirty="0">
              <a:cs typeface="B Mitra"/>
            </a:endParaRPr>
          </a:p>
        </p:txBody>
      </p:sp>
      <p:sp>
        <p:nvSpPr>
          <p:cNvPr id="3" name="Title 2"/>
          <p:cNvSpPr>
            <a:spLocks noGrp="1"/>
          </p:cNvSpPr>
          <p:nvPr>
            <p:ph type="title"/>
          </p:nvPr>
        </p:nvSpPr>
        <p:spPr>
          <a:xfrm>
            <a:off x="1691680" y="404664"/>
            <a:ext cx="6512511" cy="1143000"/>
          </a:xfrm>
        </p:spPr>
        <p:txBody>
          <a:bodyPr/>
          <a:lstStyle/>
          <a:p>
            <a:r>
              <a:rPr lang="fa-IR" dirty="0" smtClean="0">
                <a:latin typeface="B Kamran"/>
              </a:rPr>
              <a:t>مثال </a:t>
            </a:r>
            <a:endParaRPr lang="en-US" dirty="0">
              <a:latin typeface="B Kamran"/>
            </a:endParaRPr>
          </a:p>
        </p:txBody>
      </p:sp>
    </p:spTree>
    <p:extLst>
      <p:ext uri="{BB962C8B-B14F-4D97-AF65-F5344CB8AC3E}">
        <p14:creationId xmlns:p14="http://schemas.microsoft.com/office/powerpoint/2010/main" val="119830101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467544" y="1412776"/>
            <a:ext cx="8153400" cy="5256584"/>
          </a:xfrm>
          <a:prstGeom prst="rect">
            <a:avLst/>
          </a:prstGeom>
          <a:gradFill flip="none" rotWithShape="1">
            <a:gsLst>
              <a:gs pos="0">
                <a:srgbClr val="FFFF00">
                  <a:shade val="30000"/>
                  <a:satMod val="115000"/>
                </a:srgbClr>
              </a:gs>
              <a:gs pos="50000">
                <a:srgbClr val="FFFF00">
                  <a:shade val="67500"/>
                  <a:satMod val="115000"/>
                </a:srgbClr>
              </a:gs>
              <a:gs pos="100000">
                <a:srgbClr val="FFFF00">
                  <a:shade val="100000"/>
                  <a:satMod val="115000"/>
                </a:srgbClr>
              </a:gs>
            </a:gsLst>
            <a:lin ang="16200000" scaled="1"/>
            <a:tileRect/>
          </a:gradFill>
          <a:effectLst>
            <a:outerShdw blurRad="38100" dist="12700" dir="5400000" rotWithShape="0">
              <a:srgbClr val="000000">
                <a:alpha val="15000"/>
              </a:srgbClr>
            </a:outerShdw>
            <a:reflection blurRad="6350" stA="50000" endA="300" endPos="55500" dist="50800" dir="5400000" sy="-100000" algn="bl" rotWithShape="0"/>
          </a:effectLst>
        </p:spPr>
        <p:style>
          <a:lnRef idx="3">
            <a:schemeClr val="lt1"/>
          </a:lnRef>
          <a:fillRef idx="1">
            <a:schemeClr val="accent5"/>
          </a:fillRef>
          <a:effectRef idx="1">
            <a:schemeClr val="accent5"/>
          </a:effectRef>
          <a:fontRef idx="minor">
            <a:schemeClr val="lt1"/>
          </a:fontRef>
        </p:style>
        <p:txBody>
          <a:bodyPr>
            <a:noAutofit/>
          </a:bodyPr>
          <a:lstStyle/>
          <a:p>
            <a:pPr marL="0" indent="0" algn="just" rtl="1">
              <a:buNone/>
            </a:pPr>
            <a:r>
              <a:rPr lang="fa-IR" sz="2100" dirty="0">
                <a:solidFill>
                  <a:schemeClr val="tx1"/>
                </a:solidFill>
                <a:cs typeface="B Mitra" pitchFamily="2" charset="-78"/>
              </a:rPr>
              <a:t>قدرت از توانايي فراهم كردن چيزي نشات مي گيرد كه سازمان براي ان ارزش قايل است و فقط مي تواند از طريق يك بازيگر اجتماعي خاص بدست </a:t>
            </a:r>
            <a:r>
              <a:rPr lang="fa-IR" sz="2100" dirty="0" smtClean="0">
                <a:solidFill>
                  <a:schemeClr val="tx1"/>
                </a:solidFill>
                <a:cs typeface="B Mitra" pitchFamily="2" charset="-78"/>
              </a:rPr>
              <a:t>آيد.به عبارت دیگر،توانائی حفاظت از دیگر بازیگران سازمانی در برابر عدم اطمینان که در سطح تحلیل بین دپارتمانی بسیار ارزشمند است.</a:t>
            </a:r>
            <a:endParaRPr lang="en-US" sz="2100" dirty="0">
              <a:solidFill>
                <a:schemeClr val="tx1"/>
              </a:solidFill>
              <a:cs typeface="B Mitra" pitchFamily="2" charset="-78"/>
            </a:endParaRPr>
          </a:p>
          <a:p>
            <a:pPr marL="0" indent="0" algn="just" rtl="1">
              <a:buNone/>
            </a:pPr>
            <a:r>
              <a:rPr lang="fa-IR" sz="2100" dirty="0">
                <a:solidFill>
                  <a:schemeClr val="tx1"/>
                </a:solidFill>
                <a:cs typeface="B Mitra" pitchFamily="2" charset="-78"/>
              </a:rPr>
              <a:t>تعريف پفر : مديريت عدم اطمينان تا حدي به عنوان يكي از وظايف يا فعاليت هاي بسيار حساس درون سازمان محسوب مي شود</a:t>
            </a:r>
            <a:r>
              <a:rPr lang="fa-IR" sz="2100" dirty="0" smtClean="0">
                <a:solidFill>
                  <a:schemeClr val="tx1"/>
                </a:solidFill>
                <a:cs typeface="B Mitra" pitchFamily="2" charset="-78"/>
              </a:rPr>
              <a:t>.</a:t>
            </a:r>
          </a:p>
          <a:p>
            <a:pPr marL="0" indent="0" algn="just" rtl="1">
              <a:buNone/>
            </a:pPr>
            <a:r>
              <a:rPr lang="fa-IR" sz="2100" dirty="0" smtClean="0">
                <a:solidFill>
                  <a:schemeClr val="tx1"/>
                </a:solidFill>
                <a:cs typeface="B Mitra" pitchFamily="2" charset="-78"/>
              </a:rPr>
              <a:t>تصورسازمانها به عنوان موجودیت های اجتماعی که کاهش عدم اطمینان از طریق :</a:t>
            </a:r>
          </a:p>
          <a:p>
            <a:pPr algn="just" rtl="1">
              <a:buFont typeface="Wingdings" panose="05000000000000000000" pitchFamily="2" charset="2"/>
              <a:buChar char="§"/>
            </a:pPr>
            <a:r>
              <a:rPr lang="fa-IR" sz="2100" dirty="0" smtClean="0">
                <a:solidFill>
                  <a:schemeClr val="tx1"/>
                </a:solidFill>
                <a:cs typeface="B Mitra" pitchFamily="2" charset="-78"/>
              </a:rPr>
              <a:t>بکارگیری رویه های عملیاتی استاندارد</a:t>
            </a:r>
          </a:p>
          <a:p>
            <a:pPr algn="just" rtl="1">
              <a:buFont typeface="Wingdings" panose="05000000000000000000" pitchFamily="2" charset="2"/>
              <a:buChar char="§"/>
            </a:pPr>
            <a:r>
              <a:rPr lang="fa-IR" sz="2100" dirty="0" smtClean="0">
                <a:solidFill>
                  <a:schemeClr val="tx1"/>
                </a:solidFill>
                <a:cs typeface="B Mitra" pitchFamily="2" charset="-78"/>
              </a:rPr>
              <a:t>پیش بینی</a:t>
            </a:r>
          </a:p>
          <a:p>
            <a:pPr algn="just" rtl="1">
              <a:buFont typeface="Wingdings" panose="05000000000000000000" pitchFamily="2" charset="2"/>
              <a:buChar char="§"/>
            </a:pPr>
            <a:r>
              <a:rPr lang="fa-IR" sz="2100" dirty="0" smtClean="0">
                <a:solidFill>
                  <a:schemeClr val="tx1"/>
                </a:solidFill>
                <a:cs typeface="B Mitra" pitchFamily="2" charset="-78"/>
              </a:rPr>
              <a:t>ایمن سازی </a:t>
            </a:r>
          </a:p>
          <a:p>
            <a:pPr algn="just" rtl="1">
              <a:buFont typeface="Wingdings" panose="05000000000000000000" pitchFamily="2" charset="2"/>
              <a:buChar char="§"/>
            </a:pPr>
            <a:r>
              <a:rPr lang="fa-IR" sz="2100" dirty="0" smtClean="0">
                <a:solidFill>
                  <a:schemeClr val="tx1"/>
                </a:solidFill>
                <a:cs typeface="B Mitra" pitchFamily="2" charset="-78"/>
              </a:rPr>
              <a:t>فعالیتهای دیگری که عقلائی کردن فعالیت سازمانی را میسر می سازد</a:t>
            </a:r>
          </a:p>
          <a:p>
            <a:pPr marL="0" indent="0" algn="just" rtl="1">
              <a:buNone/>
            </a:pPr>
            <a:r>
              <a:rPr lang="fa-IR" sz="2100" dirty="0" smtClean="0">
                <a:solidFill>
                  <a:schemeClr val="tx1"/>
                </a:solidFill>
                <a:cs typeface="B Mitra" pitchFamily="2" charset="-78"/>
              </a:rPr>
              <a:t>مطالعه میشل کروزیر روی تأثیر عدم اطمینان بر روابط قدرت درکارخانه دخانیات: </a:t>
            </a:r>
          </a:p>
          <a:p>
            <a:pPr marL="0" indent="0" algn="just" rtl="1">
              <a:buNone/>
            </a:pPr>
            <a:r>
              <a:rPr lang="fa-IR" sz="2100" dirty="0" smtClean="0">
                <a:solidFill>
                  <a:schemeClr val="tx1"/>
                </a:solidFill>
                <a:cs typeface="B Mitra" pitchFamily="2" charset="-78"/>
              </a:rPr>
              <a:t>قدرت به کارگران تعمیر و نگهداری منتقل می شد که از طریق تسهیم اطلاعات حساس در مورد نحوه عملکرد ماشین آلات با یکدیگر (که سایر افراد نمی دانستند ) قدرت خود را حفظ می کردند.</a:t>
            </a:r>
            <a:endParaRPr lang="en-US" sz="2100" dirty="0">
              <a:solidFill>
                <a:schemeClr val="tx1"/>
              </a:solidFill>
              <a:cs typeface="B Mitra" pitchFamily="2" charset="-78"/>
            </a:endParaRPr>
          </a:p>
          <a:p>
            <a:pPr marL="0" indent="0" algn="just" rtl="1">
              <a:buNone/>
            </a:pPr>
            <a:endParaRPr lang="fa-IR" sz="2100" dirty="0" smtClean="0">
              <a:solidFill>
                <a:schemeClr val="tx1"/>
              </a:solidFill>
              <a:cs typeface="B Mitra" pitchFamily="2" charset="-78"/>
            </a:endParaRPr>
          </a:p>
        </p:txBody>
      </p:sp>
      <p:sp>
        <p:nvSpPr>
          <p:cNvPr id="2" name="Title 1"/>
          <p:cNvSpPr>
            <a:spLocks noGrp="1"/>
          </p:cNvSpPr>
          <p:nvPr>
            <p:ph type="title"/>
          </p:nvPr>
        </p:nvSpPr>
        <p:spPr>
          <a:xfrm>
            <a:off x="1403648" y="332656"/>
            <a:ext cx="6512511" cy="1143000"/>
          </a:xfrm>
          <a:noFill/>
          <a:ln>
            <a:noFill/>
          </a:ln>
        </p:spPr>
        <p:style>
          <a:lnRef idx="2">
            <a:schemeClr val="dk1"/>
          </a:lnRef>
          <a:fillRef idx="1">
            <a:schemeClr val="lt1"/>
          </a:fillRef>
          <a:effectRef idx="0">
            <a:schemeClr val="dk1"/>
          </a:effectRef>
          <a:fontRef idx="minor">
            <a:schemeClr val="dk1"/>
          </a:fontRef>
        </p:style>
        <p:txBody>
          <a:bodyPr>
            <a:noAutofit/>
          </a:bodyPr>
          <a:lstStyle/>
          <a:p>
            <a:pPr marL="0" indent="0">
              <a:buNone/>
            </a:pPr>
            <a:r>
              <a:rPr lang="fa-IR" sz="6600" b="1" dirty="0">
                <a:solidFill>
                  <a:srgbClr val="002060"/>
                </a:solidFill>
                <a:cs typeface="B Kamran" pitchFamily="2" charset="-78"/>
              </a:rPr>
              <a:t>نظريه اقتضائات </a:t>
            </a:r>
            <a:r>
              <a:rPr lang="fa-IR" sz="6600" b="1" dirty="0" smtClean="0">
                <a:solidFill>
                  <a:srgbClr val="002060"/>
                </a:solidFill>
                <a:cs typeface="B Kamran" pitchFamily="2" charset="-78"/>
              </a:rPr>
              <a:t>استراتژيك</a:t>
            </a:r>
            <a:endParaRPr lang="en-US" sz="6600" dirty="0">
              <a:solidFill>
                <a:srgbClr val="002060"/>
              </a:solidFill>
              <a:cs typeface="B Kamran" pitchFamily="2" charset="-78"/>
            </a:endParaRPr>
          </a:p>
        </p:txBody>
      </p:sp>
    </p:spTree>
    <p:extLst>
      <p:ext uri="{BB962C8B-B14F-4D97-AF65-F5344CB8AC3E}">
        <p14:creationId xmlns:p14="http://schemas.microsoft.com/office/powerpoint/2010/main" val="247097879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fade">
                                      <p:cBhvr>
                                        <p:cTn id="12" dur="1000"/>
                                        <p:tgtEl>
                                          <p:spTgt spid="3">
                                            <p:bg/>
                                          </p:spTgt>
                                        </p:tgtEl>
                                      </p:cBhvr>
                                    </p:animEffect>
                                    <p:anim calcmode="lin" valueType="num">
                                      <p:cBhvr>
                                        <p:cTn id="13" dur="1000" fill="hold"/>
                                        <p:tgtEl>
                                          <p:spTgt spid="3">
                                            <p:bg/>
                                          </p:spTgt>
                                        </p:tgtEl>
                                        <p:attrNameLst>
                                          <p:attrName>ppt_x</p:attrName>
                                        </p:attrNameLst>
                                      </p:cBhvr>
                                      <p:tavLst>
                                        <p:tav tm="0">
                                          <p:val>
                                            <p:strVal val="#ppt_x"/>
                                          </p:val>
                                        </p:tav>
                                        <p:tav tm="100000">
                                          <p:val>
                                            <p:strVal val="#ppt_x"/>
                                          </p:val>
                                        </p:tav>
                                      </p:tavLst>
                                    </p:anim>
                                    <p:anim calcmode="lin" valueType="num">
                                      <p:cBhvr>
                                        <p:cTn id="14" dur="1000" fill="hold"/>
                                        <p:tgtEl>
                                          <p:spTgt spid="3">
                                            <p:bg/>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Effect transition="in" filter="fade">
                                      <p:cBhvr>
                                        <p:cTn id="19" dur="1000"/>
                                        <p:tgtEl>
                                          <p:spTgt spid="3">
                                            <p:txEl>
                                              <p:pRg st="0" end="0"/>
                                            </p:txEl>
                                          </p:spTgt>
                                        </p:tgtEl>
                                      </p:cBhvr>
                                    </p:animEffect>
                                    <p:anim calcmode="lin" valueType="num">
                                      <p:cBhvr>
                                        <p:cTn id="20"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3">
                                            <p:txEl>
                                              <p:pRg st="1" end="1"/>
                                            </p:txEl>
                                          </p:spTgt>
                                        </p:tgtEl>
                                        <p:attrNameLst>
                                          <p:attrName>style.visibility</p:attrName>
                                        </p:attrNameLst>
                                      </p:cBhvr>
                                      <p:to>
                                        <p:strVal val="visible"/>
                                      </p:to>
                                    </p:set>
                                    <p:animEffect transition="in" filter="fade">
                                      <p:cBhvr>
                                        <p:cTn id="26" dur="1000"/>
                                        <p:tgtEl>
                                          <p:spTgt spid="3">
                                            <p:txEl>
                                              <p:pRg st="1" end="1"/>
                                            </p:txEl>
                                          </p:spTgt>
                                        </p:tgtEl>
                                      </p:cBhvr>
                                    </p:animEffect>
                                    <p:anim calcmode="lin" valueType="num">
                                      <p:cBhvr>
                                        <p:cTn id="27"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3">
                                            <p:txEl>
                                              <p:pRg st="2" end="2"/>
                                            </p:txEl>
                                          </p:spTgt>
                                        </p:tgtEl>
                                        <p:attrNameLst>
                                          <p:attrName>style.visibility</p:attrName>
                                        </p:attrNameLst>
                                      </p:cBhvr>
                                      <p:to>
                                        <p:strVal val="visible"/>
                                      </p:to>
                                    </p:set>
                                    <p:animEffect transition="in" filter="fade">
                                      <p:cBhvr>
                                        <p:cTn id="33" dur="1000"/>
                                        <p:tgtEl>
                                          <p:spTgt spid="3">
                                            <p:txEl>
                                              <p:pRg st="2" end="2"/>
                                            </p:txEl>
                                          </p:spTgt>
                                        </p:tgtEl>
                                      </p:cBhvr>
                                    </p:animEffect>
                                    <p:anim calcmode="lin" valueType="num">
                                      <p:cBhvr>
                                        <p:cTn id="34"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5"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grpId="0" nodeType="clickEffect">
                                  <p:stCondLst>
                                    <p:cond delay="0"/>
                                  </p:stCondLst>
                                  <p:childTnLst>
                                    <p:set>
                                      <p:cBhvr>
                                        <p:cTn id="39" dur="1" fill="hold">
                                          <p:stCondLst>
                                            <p:cond delay="0"/>
                                          </p:stCondLst>
                                        </p:cTn>
                                        <p:tgtEl>
                                          <p:spTgt spid="3">
                                            <p:txEl>
                                              <p:pRg st="3" end="3"/>
                                            </p:txEl>
                                          </p:spTgt>
                                        </p:tgtEl>
                                        <p:attrNameLst>
                                          <p:attrName>style.visibility</p:attrName>
                                        </p:attrNameLst>
                                      </p:cBhvr>
                                      <p:to>
                                        <p:strVal val="visible"/>
                                      </p:to>
                                    </p:set>
                                    <p:animEffect transition="in" filter="fade">
                                      <p:cBhvr>
                                        <p:cTn id="40" dur="1000"/>
                                        <p:tgtEl>
                                          <p:spTgt spid="3">
                                            <p:txEl>
                                              <p:pRg st="3" end="3"/>
                                            </p:txEl>
                                          </p:spTgt>
                                        </p:tgtEl>
                                      </p:cBhvr>
                                    </p:animEffect>
                                    <p:anim calcmode="lin" valueType="num">
                                      <p:cBhvr>
                                        <p:cTn id="41"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42"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grpId="0" nodeType="clickEffect">
                                  <p:stCondLst>
                                    <p:cond delay="0"/>
                                  </p:stCondLst>
                                  <p:childTnLst>
                                    <p:set>
                                      <p:cBhvr>
                                        <p:cTn id="46" dur="1" fill="hold">
                                          <p:stCondLst>
                                            <p:cond delay="0"/>
                                          </p:stCondLst>
                                        </p:cTn>
                                        <p:tgtEl>
                                          <p:spTgt spid="3">
                                            <p:txEl>
                                              <p:pRg st="4" end="4"/>
                                            </p:txEl>
                                          </p:spTgt>
                                        </p:tgtEl>
                                        <p:attrNameLst>
                                          <p:attrName>style.visibility</p:attrName>
                                        </p:attrNameLst>
                                      </p:cBhvr>
                                      <p:to>
                                        <p:strVal val="visible"/>
                                      </p:to>
                                    </p:set>
                                    <p:animEffect transition="in" filter="fade">
                                      <p:cBhvr>
                                        <p:cTn id="47" dur="1000"/>
                                        <p:tgtEl>
                                          <p:spTgt spid="3">
                                            <p:txEl>
                                              <p:pRg st="4" end="4"/>
                                            </p:txEl>
                                          </p:spTgt>
                                        </p:tgtEl>
                                      </p:cBhvr>
                                    </p:animEffect>
                                    <p:anim calcmode="lin" valueType="num">
                                      <p:cBhvr>
                                        <p:cTn id="4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9"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grpId="0" nodeType="clickEffect">
                                  <p:stCondLst>
                                    <p:cond delay="0"/>
                                  </p:stCondLst>
                                  <p:childTnLst>
                                    <p:set>
                                      <p:cBhvr>
                                        <p:cTn id="53" dur="1" fill="hold">
                                          <p:stCondLst>
                                            <p:cond delay="0"/>
                                          </p:stCondLst>
                                        </p:cTn>
                                        <p:tgtEl>
                                          <p:spTgt spid="3">
                                            <p:txEl>
                                              <p:pRg st="5" end="5"/>
                                            </p:txEl>
                                          </p:spTgt>
                                        </p:tgtEl>
                                        <p:attrNameLst>
                                          <p:attrName>style.visibility</p:attrName>
                                        </p:attrNameLst>
                                      </p:cBhvr>
                                      <p:to>
                                        <p:strVal val="visible"/>
                                      </p:to>
                                    </p:set>
                                    <p:animEffect transition="in" filter="fade">
                                      <p:cBhvr>
                                        <p:cTn id="54" dur="1000"/>
                                        <p:tgtEl>
                                          <p:spTgt spid="3">
                                            <p:txEl>
                                              <p:pRg st="5" end="5"/>
                                            </p:txEl>
                                          </p:spTgt>
                                        </p:tgtEl>
                                      </p:cBhvr>
                                    </p:animEffect>
                                    <p:anim calcmode="lin" valueType="num">
                                      <p:cBhvr>
                                        <p:cTn id="55"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56"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42" presetClass="entr" presetSubtype="0" fill="hold" grpId="0" nodeType="clickEffect">
                                  <p:stCondLst>
                                    <p:cond delay="0"/>
                                  </p:stCondLst>
                                  <p:childTnLst>
                                    <p:set>
                                      <p:cBhvr>
                                        <p:cTn id="60" dur="1" fill="hold">
                                          <p:stCondLst>
                                            <p:cond delay="0"/>
                                          </p:stCondLst>
                                        </p:cTn>
                                        <p:tgtEl>
                                          <p:spTgt spid="3">
                                            <p:txEl>
                                              <p:pRg st="6" end="6"/>
                                            </p:txEl>
                                          </p:spTgt>
                                        </p:tgtEl>
                                        <p:attrNameLst>
                                          <p:attrName>style.visibility</p:attrName>
                                        </p:attrNameLst>
                                      </p:cBhvr>
                                      <p:to>
                                        <p:strVal val="visible"/>
                                      </p:to>
                                    </p:set>
                                    <p:animEffect transition="in" filter="fade">
                                      <p:cBhvr>
                                        <p:cTn id="61" dur="1000"/>
                                        <p:tgtEl>
                                          <p:spTgt spid="3">
                                            <p:txEl>
                                              <p:pRg st="6" end="6"/>
                                            </p:txEl>
                                          </p:spTgt>
                                        </p:tgtEl>
                                      </p:cBhvr>
                                    </p:animEffect>
                                    <p:anim calcmode="lin" valueType="num">
                                      <p:cBhvr>
                                        <p:cTn id="62"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63"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42" presetClass="entr" presetSubtype="0" fill="hold" grpId="0" nodeType="clickEffect">
                                  <p:stCondLst>
                                    <p:cond delay="0"/>
                                  </p:stCondLst>
                                  <p:childTnLst>
                                    <p:set>
                                      <p:cBhvr>
                                        <p:cTn id="67" dur="1" fill="hold">
                                          <p:stCondLst>
                                            <p:cond delay="0"/>
                                          </p:stCondLst>
                                        </p:cTn>
                                        <p:tgtEl>
                                          <p:spTgt spid="3">
                                            <p:txEl>
                                              <p:pRg st="7" end="7"/>
                                            </p:txEl>
                                          </p:spTgt>
                                        </p:tgtEl>
                                        <p:attrNameLst>
                                          <p:attrName>style.visibility</p:attrName>
                                        </p:attrNameLst>
                                      </p:cBhvr>
                                      <p:to>
                                        <p:strVal val="visible"/>
                                      </p:to>
                                    </p:set>
                                    <p:animEffect transition="in" filter="fade">
                                      <p:cBhvr>
                                        <p:cTn id="68" dur="1000"/>
                                        <p:tgtEl>
                                          <p:spTgt spid="3">
                                            <p:txEl>
                                              <p:pRg st="7" end="7"/>
                                            </p:txEl>
                                          </p:spTgt>
                                        </p:tgtEl>
                                      </p:cBhvr>
                                    </p:animEffect>
                                    <p:anim calcmode="lin" valueType="num">
                                      <p:cBhvr>
                                        <p:cTn id="69"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70"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71" fill="hold">
                      <p:stCondLst>
                        <p:cond delay="indefinite"/>
                      </p:stCondLst>
                      <p:childTnLst>
                        <p:par>
                          <p:cTn id="72" fill="hold">
                            <p:stCondLst>
                              <p:cond delay="0"/>
                            </p:stCondLst>
                            <p:childTnLst>
                              <p:par>
                                <p:cTn id="73" presetID="42" presetClass="entr" presetSubtype="0" fill="hold" grpId="0" nodeType="clickEffect">
                                  <p:stCondLst>
                                    <p:cond delay="0"/>
                                  </p:stCondLst>
                                  <p:childTnLst>
                                    <p:set>
                                      <p:cBhvr>
                                        <p:cTn id="74" dur="1" fill="hold">
                                          <p:stCondLst>
                                            <p:cond delay="0"/>
                                          </p:stCondLst>
                                        </p:cTn>
                                        <p:tgtEl>
                                          <p:spTgt spid="3">
                                            <p:txEl>
                                              <p:pRg st="8" end="8"/>
                                            </p:txEl>
                                          </p:spTgt>
                                        </p:tgtEl>
                                        <p:attrNameLst>
                                          <p:attrName>style.visibility</p:attrName>
                                        </p:attrNameLst>
                                      </p:cBhvr>
                                      <p:to>
                                        <p:strVal val="visible"/>
                                      </p:to>
                                    </p:set>
                                    <p:animEffect transition="in" filter="fade">
                                      <p:cBhvr>
                                        <p:cTn id="75" dur="1000"/>
                                        <p:tgtEl>
                                          <p:spTgt spid="3">
                                            <p:txEl>
                                              <p:pRg st="8" end="8"/>
                                            </p:txEl>
                                          </p:spTgt>
                                        </p:tgtEl>
                                      </p:cBhvr>
                                    </p:animEffect>
                                    <p:anim calcmode="lin" valueType="num">
                                      <p:cBhvr>
                                        <p:cTn id="76"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77"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467544" y="1196752"/>
            <a:ext cx="8145016" cy="5328592"/>
          </a:xfrm>
          <a:prstGeom prst="rect">
            <a:avLst/>
          </a:prstGeom>
          <a:blipFill>
            <a:blip r:embed="rId2"/>
            <a:tile tx="0" ty="0" sx="100000" sy="100000" flip="none" algn="tl"/>
          </a:blipFill>
          <a:effectLst>
            <a:softEdge rad="31750"/>
          </a:effectLst>
          <a:scene3d>
            <a:camera prst="orthographicFront"/>
            <a:lightRig rig="threePt" dir="t"/>
          </a:scene3d>
          <a:sp3d>
            <a:bevelT w="152400" h="50800" prst="softRound"/>
          </a:sp3d>
        </p:spPr>
        <p:txBody>
          <a:bodyPr>
            <a:no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just" rtl="1">
              <a:buFont typeface="Wingdings" pitchFamily="2" charset="2"/>
              <a:buChar char="ü"/>
            </a:pPr>
            <a:r>
              <a:rPr lang="fa-IR" sz="30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cs typeface="B Mitra" pitchFamily="2" charset="-78"/>
              </a:rPr>
              <a:t> پيشگيري </a:t>
            </a:r>
          </a:p>
          <a:p>
            <a:pPr algn="just" rtl="1">
              <a:buFont typeface="Wingdings" pitchFamily="2" charset="2"/>
              <a:buChar char="ü"/>
            </a:pPr>
            <a:r>
              <a:rPr lang="fa-IR" sz="30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cs typeface="B Mitra" pitchFamily="2" charset="-78"/>
              </a:rPr>
              <a:t> </a:t>
            </a:r>
            <a:r>
              <a:rPr lang="fa-IR" sz="3000"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cs typeface="B Mitra" pitchFamily="2" charset="-78"/>
              </a:rPr>
              <a:t>پيش بيني 	</a:t>
            </a:r>
            <a:endParaRPr lang="fa-IR" sz="30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cs typeface="B Mitra" pitchFamily="2" charset="-78"/>
            </a:endParaRPr>
          </a:p>
          <a:p>
            <a:pPr algn="just" rtl="1">
              <a:buFont typeface="Wingdings" pitchFamily="2" charset="2"/>
              <a:buChar char="ü"/>
            </a:pPr>
            <a:r>
              <a:rPr lang="fa-IR" sz="30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cs typeface="B Mitra" pitchFamily="2" charset="-78"/>
              </a:rPr>
              <a:t> جذب</a:t>
            </a:r>
          </a:p>
          <a:p>
            <a:pPr marL="457200" indent="-457200" algn="just" rtl="1">
              <a:buFont typeface="Wingdings" pitchFamily="2" charset="2"/>
              <a:buChar char="ü"/>
            </a:pPr>
            <a:r>
              <a:rPr lang="fa-IR" sz="30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cs typeface="B Mitra" pitchFamily="2" charset="-78"/>
              </a:rPr>
              <a:t>پیش بینی نظریه:غلبه بر عدم اطمینان فقط زمانی تولید قدرت متفاوتی می کند که وظیفه واحد غالب برای عملیات سازمان کلیدی باشد و فعالیتهای مدیریت اطمینان فقط می تواند بوسیله واحد غالب انجام شود.</a:t>
            </a:r>
          </a:p>
          <a:p>
            <a:pPr marL="457200" indent="-457200" algn="just" rtl="1">
              <a:buFont typeface="Wingdings" pitchFamily="2" charset="2"/>
              <a:buChar char="ü"/>
            </a:pPr>
            <a:r>
              <a:rPr lang="fa-IR" sz="30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cs typeface="B Mitra" pitchFamily="2" charset="-78"/>
              </a:rPr>
              <a:t>نظریه اقتضائات استراتژیک ، اقتضائاتی را مشخص می کند که پیش بینی می کنند در آن حالت بازیگران اجتماعی درون یک سازمان از بیشترین قدرت برخوردار خواهند بود.</a:t>
            </a:r>
            <a:endParaRPr lang="en-US" sz="3000"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cs typeface="B Mitra" pitchFamily="2" charset="-78"/>
            </a:endParaRPr>
          </a:p>
          <a:p>
            <a:pPr marL="457200" indent="-457200" algn="just">
              <a:buFont typeface="Wingdings" pitchFamily="2" charset="2"/>
              <a:buChar char="ü"/>
            </a:pPr>
            <a:endParaRPr lang="en-US" sz="3000"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cs typeface="B Mitra" pitchFamily="2" charset="-78"/>
            </a:endParaRPr>
          </a:p>
        </p:txBody>
      </p:sp>
      <p:sp>
        <p:nvSpPr>
          <p:cNvPr id="2" name="Title 1"/>
          <p:cNvSpPr>
            <a:spLocks noGrp="1"/>
          </p:cNvSpPr>
          <p:nvPr>
            <p:ph type="title"/>
          </p:nvPr>
        </p:nvSpPr>
        <p:spPr>
          <a:xfrm>
            <a:off x="251520" y="304800"/>
            <a:ext cx="8784976" cy="747936"/>
          </a:xfrm>
          <a:noFill/>
        </p:spPr>
        <p:txBody>
          <a:bodyPr/>
          <a:lstStyle/>
          <a:p>
            <a:pPr marL="0" indent="0" algn="ctr">
              <a:buNone/>
            </a:pPr>
            <a:r>
              <a:rPr lang="fa-IR" sz="4000" b="1" dirty="0">
                <a:solidFill>
                  <a:srgbClr val="00A249"/>
                </a:solidFill>
                <a:cs typeface="B Kamran" pitchFamily="2" charset="-78"/>
              </a:rPr>
              <a:t>سه راهبرد ماخذ  عدم اطمينان ديويد هيكسون و هينينگز : </a:t>
            </a:r>
            <a:endParaRPr lang="en-US" sz="4000" b="1" dirty="0">
              <a:solidFill>
                <a:srgbClr val="00A249"/>
              </a:solidFill>
              <a:cs typeface="B Kamran" pitchFamily="2" charset="-78"/>
            </a:endParaRPr>
          </a:p>
        </p:txBody>
      </p:sp>
    </p:spTree>
    <p:extLst>
      <p:ext uri="{BB962C8B-B14F-4D97-AF65-F5344CB8AC3E}">
        <p14:creationId xmlns:p14="http://schemas.microsoft.com/office/powerpoint/2010/main" val="521942923"/>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ipe(down)">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ipe(down)">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wipe(down)">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wipe(down)">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wipe(down)">
                                      <p:cBhvr>
                                        <p:cTn id="32" dur="5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6" presetClass="entr" presetSubtype="16" fill="hold" grpId="0" nodeType="clickEffect">
                                  <p:stCondLst>
                                    <p:cond delay="0"/>
                                  </p:stCondLst>
                                  <p:childTnLst>
                                    <p:set>
                                      <p:cBhvr>
                                        <p:cTn id="36" dur="1" fill="hold">
                                          <p:stCondLst>
                                            <p:cond delay="0"/>
                                          </p:stCondLst>
                                        </p:cTn>
                                        <p:tgtEl>
                                          <p:spTgt spid="2"/>
                                        </p:tgtEl>
                                        <p:attrNameLst>
                                          <p:attrName>style.visibility</p:attrName>
                                        </p:attrNameLst>
                                      </p:cBhvr>
                                      <p:to>
                                        <p:strVal val="visible"/>
                                      </p:to>
                                    </p:set>
                                    <p:animEffect transition="in" filter="circle(in)">
                                      <p:cBhvr>
                                        <p:cTn id="3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683568" y="1556792"/>
            <a:ext cx="8153400" cy="2088232"/>
          </a:xfrm>
          <a:prstGeom prst="rect">
            <a:avLst/>
          </a:prstGeom>
          <a:solidFill>
            <a:schemeClr val="bg1"/>
          </a:solidFill>
          <a:scene3d>
            <a:camera prst="orthographicFront"/>
            <a:lightRig rig="threePt" dir="t"/>
          </a:scene3d>
          <a:sp3d>
            <a:bevelT w="165100" prst="coolSlant"/>
          </a:sp3d>
        </p:spPr>
        <p:txBody>
          <a:bodyPr>
            <a:norm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just" rtl="1"/>
            <a:r>
              <a:rPr lang="fa-IR" sz="2600" b="1" dirty="0" smtClean="0">
                <a:ln/>
                <a:solidFill>
                  <a:schemeClr val="accent3"/>
                </a:solidFill>
                <a:cs typeface="B Mitra" pitchFamily="2" charset="-78"/>
              </a:rPr>
              <a:t>نظریه اقتضائات استراتژیک را به تبیین چگونگی پیوند محیط با اقدامات سازمانی از طریق فرآیندهای سیاسی بسط می دهد.</a:t>
            </a:r>
          </a:p>
          <a:p>
            <a:pPr algn="just" rtl="1"/>
            <a:r>
              <a:rPr lang="fa-IR" sz="2600" b="1" dirty="0" smtClean="0">
                <a:ln/>
                <a:solidFill>
                  <a:schemeClr val="accent3"/>
                </a:solidFill>
                <a:cs typeface="B Mitra" pitchFamily="2" charset="-78"/>
              </a:rPr>
              <a:t>آثار ضمنی نظریه وابستگی منابع برای توزیع قدرت و فرمانروائی درون سازمان ها</a:t>
            </a:r>
            <a:endParaRPr lang="en-US" sz="2600" b="1" dirty="0">
              <a:ln/>
              <a:solidFill>
                <a:schemeClr val="accent3"/>
              </a:solidFill>
              <a:cs typeface="B Mitra" pitchFamily="2" charset="-78"/>
            </a:endParaRPr>
          </a:p>
        </p:txBody>
      </p:sp>
      <p:sp>
        <p:nvSpPr>
          <p:cNvPr id="2" name="Title 1"/>
          <p:cNvSpPr>
            <a:spLocks noGrp="1"/>
          </p:cNvSpPr>
          <p:nvPr>
            <p:ph type="title"/>
          </p:nvPr>
        </p:nvSpPr>
        <p:spPr>
          <a:xfrm>
            <a:off x="1331640" y="116632"/>
            <a:ext cx="6512511" cy="864096"/>
          </a:xfrm>
        </p:spPr>
        <p:txBody>
          <a:bodyPr>
            <a:noAutofit/>
          </a:bodyPr>
          <a:lstStyle/>
          <a:p>
            <a:pPr marL="0" indent="0" algn="ctr">
              <a:buNone/>
            </a:pPr>
            <a:r>
              <a:rPr lang="fa-IR" sz="6600" b="1" dirty="0">
                <a:cs typeface="B Kamran" pitchFamily="2" charset="-78"/>
              </a:rPr>
              <a:t>نظريه وابستگي منابع </a:t>
            </a:r>
            <a:endParaRPr lang="en-US" sz="6600" b="1" dirty="0">
              <a:cs typeface="B Kamran" pitchFamily="2" charset="-78"/>
            </a:endParaRPr>
          </a:p>
        </p:txBody>
      </p:sp>
      <p:graphicFrame>
        <p:nvGraphicFramePr>
          <p:cNvPr id="5" name="Table 4"/>
          <p:cNvGraphicFramePr>
            <a:graphicFrameLocks noGrp="1"/>
          </p:cNvGraphicFramePr>
          <p:nvPr>
            <p:extLst>
              <p:ext uri="{D42A27DB-BD31-4B8C-83A1-F6EECF244321}">
                <p14:modId xmlns:p14="http://schemas.microsoft.com/office/powerpoint/2010/main" val="2498506566"/>
              </p:ext>
            </p:extLst>
          </p:nvPr>
        </p:nvGraphicFramePr>
        <p:xfrm>
          <a:off x="467544" y="3965024"/>
          <a:ext cx="8568952" cy="2286000"/>
        </p:xfrm>
        <a:graphic>
          <a:graphicData uri="http://schemas.openxmlformats.org/drawingml/2006/table">
            <a:tbl>
              <a:tblPr firstRow="1" bandRow="1">
                <a:tableStyleId>{5C22544A-7EE6-4342-B048-85BDC9FD1C3A}</a:tableStyleId>
              </a:tblPr>
              <a:tblGrid>
                <a:gridCol w="8568952"/>
              </a:tblGrid>
              <a:tr h="1748408">
                <a:tc>
                  <a:txBody>
                    <a:bodyPr/>
                    <a:lstStyle/>
                    <a:p>
                      <a:pPr algn="r"/>
                      <a:r>
                        <a:rPr lang="fa-IR" dirty="0" smtClean="0"/>
                        <a:t>محیط ( مآخذ</a:t>
                      </a:r>
                      <a:r>
                        <a:rPr lang="fa-IR" baseline="0" dirty="0" smtClean="0"/>
                        <a:t> عدم اطمینان ، محدودیت ها ، اقتضائات ،منابع )</a:t>
                      </a:r>
                    </a:p>
                    <a:p>
                      <a:pPr algn="r"/>
                      <a:endParaRPr lang="fa-IR" dirty="0" smtClean="0"/>
                    </a:p>
                    <a:p>
                      <a:pPr algn="r"/>
                      <a:r>
                        <a:rPr lang="fa-IR" dirty="0" smtClean="0"/>
                        <a:t>توزیع</a:t>
                      </a:r>
                      <a:r>
                        <a:rPr lang="fa-IR" baseline="0" dirty="0" smtClean="0"/>
                        <a:t> قدرت درون سازمان</a:t>
                      </a:r>
                    </a:p>
                    <a:p>
                      <a:pPr algn="r"/>
                      <a:r>
                        <a:rPr lang="fa-IR" baseline="0" dirty="0" smtClean="0"/>
                        <a:t>                                                                                           نظریه وضع (واقعیت)</a:t>
                      </a:r>
                    </a:p>
                    <a:p>
                      <a:pPr algn="r"/>
                      <a:r>
                        <a:rPr lang="fa-IR" baseline="0" dirty="0" smtClean="0"/>
                        <a:t>انتخاب و جابجائی مدیران عالی</a:t>
                      </a:r>
                    </a:p>
                    <a:p>
                      <a:pPr algn="r"/>
                      <a:endParaRPr lang="fa-IR" baseline="0" dirty="0" smtClean="0"/>
                    </a:p>
                    <a:p>
                      <a:pPr algn="r"/>
                      <a:r>
                        <a:rPr lang="fa-IR" baseline="0" dirty="0" smtClean="0"/>
                        <a:t>تصمیم گیری راجع به اقدام (کنش) و ساختار </a:t>
                      </a:r>
                    </a:p>
                    <a:p>
                      <a:pPr algn="r"/>
                      <a:r>
                        <a:rPr lang="fa-IR" baseline="0" dirty="0" smtClean="0"/>
                        <a:t> </a:t>
                      </a:r>
                      <a:endParaRPr lang="en-US" dirty="0"/>
                    </a:p>
                  </a:txBody>
                  <a:tcPr/>
                </a:tc>
              </a:tr>
            </a:tbl>
          </a:graphicData>
        </a:graphic>
      </p:graphicFrame>
      <p:sp>
        <p:nvSpPr>
          <p:cNvPr id="6" name="Down Arrow 5"/>
          <p:cNvSpPr/>
          <p:nvPr/>
        </p:nvSpPr>
        <p:spPr>
          <a:xfrm>
            <a:off x="6477000" y="4419600"/>
            <a:ext cx="152400" cy="1524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Down Arrow 6"/>
          <p:cNvSpPr/>
          <p:nvPr/>
        </p:nvSpPr>
        <p:spPr>
          <a:xfrm>
            <a:off x="6477000" y="4953000"/>
            <a:ext cx="152400" cy="1524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Down Arrow 7"/>
          <p:cNvSpPr/>
          <p:nvPr/>
        </p:nvSpPr>
        <p:spPr>
          <a:xfrm>
            <a:off x="6507832" y="5724872"/>
            <a:ext cx="152400" cy="1524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Bent-Up Arrow 14"/>
          <p:cNvSpPr/>
          <p:nvPr/>
        </p:nvSpPr>
        <p:spPr>
          <a:xfrm rot="16200000" flipV="1">
            <a:off x="2209800" y="5056212"/>
            <a:ext cx="1981200" cy="380999"/>
          </a:xfrm>
          <a:prstGeom prst="ben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93839556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wipe(down)">
                                      <p:cBhvr>
                                        <p:cTn id="12" dur="580">
                                          <p:stCondLst>
                                            <p:cond delay="0"/>
                                          </p:stCondLst>
                                        </p:cTn>
                                        <p:tgtEl>
                                          <p:spTgt spid="3">
                                            <p:bg/>
                                          </p:spTgt>
                                        </p:tgtEl>
                                      </p:cBhvr>
                                    </p:animEffect>
                                    <p:anim calcmode="lin" valueType="num">
                                      <p:cBhvr>
                                        <p:cTn id="13" dur="1822" tmFilter="0,0; 0.14,0.36; 0.43,0.73; 0.71,0.91; 1.0,1.0">
                                          <p:stCondLst>
                                            <p:cond delay="0"/>
                                          </p:stCondLst>
                                        </p:cTn>
                                        <p:tgtEl>
                                          <p:spTgt spid="3">
                                            <p:bg/>
                                          </p:spTgt>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3">
                                            <p:bg/>
                                          </p:spTgt>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3">
                                            <p:bg/>
                                          </p:spTgt>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3">
                                            <p:bg/>
                                          </p:spTgt>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3">
                                            <p:bg/>
                                          </p:spTgt>
                                        </p:tgtEl>
                                        <p:attrNameLst>
                                          <p:attrName>ppt_y</p:attrName>
                                        </p:attrNameLst>
                                      </p:cBhvr>
                                      <p:tavLst>
                                        <p:tav tm="0" fmla="#ppt_y-sin(pi*$)/81">
                                          <p:val>
                                            <p:fltVal val="0"/>
                                          </p:val>
                                        </p:tav>
                                        <p:tav tm="100000">
                                          <p:val>
                                            <p:fltVal val="1"/>
                                          </p:val>
                                        </p:tav>
                                      </p:tavLst>
                                    </p:anim>
                                    <p:animScale>
                                      <p:cBhvr>
                                        <p:cTn id="18" dur="26">
                                          <p:stCondLst>
                                            <p:cond delay="650"/>
                                          </p:stCondLst>
                                        </p:cTn>
                                        <p:tgtEl>
                                          <p:spTgt spid="3">
                                            <p:bg/>
                                          </p:spTgt>
                                        </p:tgtEl>
                                      </p:cBhvr>
                                      <p:to x="100000" y="60000"/>
                                    </p:animScale>
                                    <p:animScale>
                                      <p:cBhvr>
                                        <p:cTn id="19" dur="166" decel="50000">
                                          <p:stCondLst>
                                            <p:cond delay="676"/>
                                          </p:stCondLst>
                                        </p:cTn>
                                        <p:tgtEl>
                                          <p:spTgt spid="3">
                                            <p:bg/>
                                          </p:spTgt>
                                        </p:tgtEl>
                                      </p:cBhvr>
                                      <p:to x="100000" y="100000"/>
                                    </p:animScale>
                                    <p:animScale>
                                      <p:cBhvr>
                                        <p:cTn id="20" dur="26">
                                          <p:stCondLst>
                                            <p:cond delay="1312"/>
                                          </p:stCondLst>
                                        </p:cTn>
                                        <p:tgtEl>
                                          <p:spTgt spid="3">
                                            <p:bg/>
                                          </p:spTgt>
                                        </p:tgtEl>
                                      </p:cBhvr>
                                      <p:to x="100000" y="80000"/>
                                    </p:animScale>
                                    <p:animScale>
                                      <p:cBhvr>
                                        <p:cTn id="21" dur="166" decel="50000">
                                          <p:stCondLst>
                                            <p:cond delay="1338"/>
                                          </p:stCondLst>
                                        </p:cTn>
                                        <p:tgtEl>
                                          <p:spTgt spid="3">
                                            <p:bg/>
                                          </p:spTgt>
                                        </p:tgtEl>
                                      </p:cBhvr>
                                      <p:to x="100000" y="100000"/>
                                    </p:animScale>
                                    <p:animScale>
                                      <p:cBhvr>
                                        <p:cTn id="22" dur="26">
                                          <p:stCondLst>
                                            <p:cond delay="1642"/>
                                          </p:stCondLst>
                                        </p:cTn>
                                        <p:tgtEl>
                                          <p:spTgt spid="3">
                                            <p:bg/>
                                          </p:spTgt>
                                        </p:tgtEl>
                                      </p:cBhvr>
                                      <p:to x="100000" y="90000"/>
                                    </p:animScale>
                                    <p:animScale>
                                      <p:cBhvr>
                                        <p:cTn id="23" dur="166" decel="50000">
                                          <p:stCondLst>
                                            <p:cond delay="1668"/>
                                          </p:stCondLst>
                                        </p:cTn>
                                        <p:tgtEl>
                                          <p:spTgt spid="3">
                                            <p:bg/>
                                          </p:spTgt>
                                        </p:tgtEl>
                                      </p:cBhvr>
                                      <p:to x="100000" y="100000"/>
                                    </p:animScale>
                                    <p:animScale>
                                      <p:cBhvr>
                                        <p:cTn id="24" dur="26">
                                          <p:stCondLst>
                                            <p:cond delay="1808"/>
                                          </p:stCondLst>
                                        </p:cTn>
                                        <p:tgtEl>
                                          <p:spTgt spid="3">
                                            <p:bg/>
                                          </p:spTgt>
                                        </p:tgtEl>
                                      </p:cBhvr>
                                      <p:to x="100000" y="95000"/>
                                    </p:animScale>
                                    <p:animScale>
                                      <p:cBhvr>
                                        <p:cTn id="25" dur="166" decel="50000">
                                          <p:stCondLst>
                                            <p:cond delay="1834"/>
                                          </p:stCondLst>
                                        </p:cTn>
                                        <p:tgtEl>
                                          <p:spTgt spid="3">
                                            <p:bg/>
                                          </p:spTgt>
                                        </p:tgtEl>
                                      </p:cBhvr>
                                      <p:to x="100000" y="100000"/>
                                    </p:animScale>
                                  </p:childTnLst>
                                </p:cTn>
                              </p:par>
                              <p:par>
                                <p:cTn id="26" presetID="26" presetClass="entr" presetSubtype="0" fill="hold" grpId="0" nodeType="withEffect">
                                  <p:stCondLst>
                                    <p:cond delay="0"/>
                                  </p:stCondLst>
                                  <p:childTnLst>
                                    <p:set>
                                      <p:cBhvr>
                                        <p:cTn id="27" dur="1" fill="hold">
                                          <p:stCondLst>
                                            <p:cond delay="0"/>
                                          </p:stCondLst>
                                        </p:cTn>
                                        <p:tgtEl>
                                          <p:spTgt spid="3">
                                            <p:txEl>
                                              <p:pRg st="0" end="0"/>
                                            </p:txEl>
                                          </p:spTgt>
                                        </p:tgtEl>
                                        <p:attrNameLst>
                                          <p:attrName>style.visibility</p:attrName>
                                        </p:attrNameLst>
                                      </p:cBhvr>
                                      <p:to>
                                        <p:strVal val="visible"/>
                                      </p:to>
                                    </p:set>
                                    <p:animEffect transition="in" filter="wipe(down)">
                                      <p:cBhvr>
                                        <p:cTn id="28" dur="580">
                                          <p:stCondLst>
                                            <p:cond delay="0"/>
                                          </p:stCondLst>
                                        </p:cTn>
                                        <p:tgtEl>
                                          <p:spTgt spid="3">
                                            <p:txEl>
                                              <p:pRg st="0" end="0"/>
                                            </p:txEl>
                                          </p:spTgt>
                                        </p:tgtEl>
                                      </p:cBhvr>
                                    </p:animEffect>
                                    <p:anim calcmode="lin" valueType="num">
                                      <p:cBhvr>
                                        <p:cTn id="29"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30"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31"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32"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33"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34" dur="26">
                                          <p:stCondLst>
                                            <p:cond delay="650"/>
                                          </p:stCondLst>
                                        </p:cTn>
                                        <p:tgtEl>
                                          <p:spTgt spid="3">
                                            <p:txEl>
                                              <p:pRg st="0" end="0"/>
                                            </p:txEl>
                                          </p:spTgt>
                                        </p:tgtEl>
                                      </p:cBhvr>
                                      <p:to x="100000" y="60000"/>
                                    </p:animScale>
                                    <p:animScale>
                                      <p:cBhvr>
                                        <p:cTn id="35" dur="166" decel="50000">
                                          <p:stCondLst>
                                            <p:cond delay="676"/>
                                          </p:stCondLst>
                                        </p:cTn>
                                        <p:tgtEl>
                                          <p:spTgt spid="3">
                                            <p:txEl>
                                              <p:pRg st="0" end="0"/>
                                            </p:txEl>
                                          </p:spTgt>
                                        </p:tgtEl>
                                      </p:cBhvr>
                                      <p:to x="100000" y="100000"/>
                                    </p:animScale>
                                    <p:animScale>
                                      <p:cBhvr>
                                        <p:cTn id="36" dur="26">
                                          <p:stCondLst>
                                            <p:cond delay="1312"/>
                                          </p:stCondLst>
                                        </p:cTn>
                                        <p:tgtEl>
                                          <p:spTgt spid="3">
                                            <p:txEl>
                                              <p:pRg st="0" end="0"/>
                                            </p:txEl>
                                          </p:spTgt>
                                        </p:tgtEl>
                                      </p:cBhvr>
                                      <p:to x="100000" y="80000"/>
                                    </p:animScale>
                                    <p:animScale>
                                      <p:cBhvr>
                                        <p:cTn id="37" dur="166" decel="50000">
                                          <p:stCondLst>
                                            <p:cond delay="1338"/>
                                          </p:stCondLst>
                                        </p:cTn>
                                        <p:tgtEl>
                                          <p:spTgt spid="3">
                                            <p:txEl>
                                              <p:pRg st="0" end="0"/>
                                            </p:txEl>
                                          </p:spTgt>
                                        </p:tgtEl>
                                      </p:cBhvr>
                                      <p:to x="100000" y="100000"/>
                                    </p:animScale>
                                    <p:animScale>
                                      <p:cBhvr>
                                        <p:cTn id="38" dur="26">
                                          <p:stCondLst>
                                            <p:cond delay="1642"/>
                                          </p:stCondLst>
                                        </p:cTn>
                                        <p:tgtEl>
                                          <p:spTgt spid="3">
                                            <p:txEl>
                                              <p:pRg st="0" end="0"/>
                                            </p:txEl>
                                          </p:spTgt>
                                        </p:tgtEl>
                                      </p:cBhvr>
                                      <p:to x="100000" y="90000"/>
                                    </p:animScale>
                                    <p:animScale>
                                      <p:cBhvr>
                                        <p:cTn id="39" dur="166" decel="50000">
                                          <p:stCondLst>
                                            <p:cond delay="1668"/>
                                          </p:stCondLst>
                                        </p:cTn>
                                        <p:tgtEl>
                                          <p:spTgt spid="3">
                                            <p:txEl>
                                              <p:pRg st="0" end="0"/>
                                            </p:txEl>
                                          </p:spTgt>
                                        </p:tgtEl>
                                      </p:cBhvr>
                                      <p:to x="100000" y="100000"/>
                                    </p:animScale>
                                    <p:animScale>
                                      <p:cBhvr>
                                        <p:cTn id="40" dur="26">
                                          <p:stCondLst>
                                            <p:cond delay="1808"/>
                                          </p:stCondLst>
                                        </p:cTn>
                                        <p:tgtEl>
                                          <p:spTgt spid="3">
                                            <p:txEl>
                                              <p:pRg st="0" end="0"/>
                                            </p:txEl>
                                          </p:spTgt>
                                        </p:tgtEl>
                                      </p:cBhvr>
                                      <p:to x="100000" y="95000"/>
                                    </p:animScale>
                                    <p:animScale>
                                      <p:cBhvr>
                                        <p:cTn id="41" dur="166" decel="50000">
                                          <p:stCondLst>
                                            <p:cond delay="1834"/>
                                          </p:stCondLst>
                                        </p:cTn>
                                        <p:tgtEl>
                                          <p:spTgt spid="3">
                                            <p:txEl>
                                              <p:pRg st="0" end="0"/>
                                            </p:txEl>
                                          </p:spTgt>
                                        </p:tgtEl>
                                      </p:cBhvr>
                                      <p:to x="100000" y="100000"/>
                                    </p:animScale>
                                  </p:childTnLst>
                                </p:cTn>
                              </p:par>
                              <p:par>
                                <p:cTn id="42" presetID="26" presetClass="entr" presetSubtype="0" fill="hold" grpId="0" nodeType="withEffect">
                                  <p:stCondLst>
                                    <p:cond delay="0"/>
                                  </p:stCondLst>
                                  <p:childTnLst>
                                    <p:set>
                                      <p:cBhvr>
                                        <p:cTn id="43" dur="1" fill="hold">
                                          <p:stCondLst>
                                            <p:cond delay="0"/>
                                          </p:stCondLst>
                                        </p:cTn>
                                        <p:tgtEl>
                                          <p:spTgt spid="3">
                                            <p:txEl>
                                              <p:pRg st="1" end="1"/>
                                            </p:txEl>
                                          </p:spTgt>
                                        </p:tgtEl>
                                        <p:attrNameLst>
                                          <p:attrName>style.visibility</p:attrName>
                                        </p:attrNameLst>
                                      </p:cBhvr>
                                      <p:to>
                                        <p:strVal val="visible"/>
                                      </p:to>
                                    </p:set>
                                    <p:animEffect transition="in" filter="wipe(down)">
                                      <p:cBhvr>
                                        <p:cTn id="44" dur="580">
                                          <p:stCondLst>
                                            <p:cond delay="0"/>
                                          </p:stCondLst>
                                        </p:cTn>
                                        <p:tgtEl>
                                          <p:spTgt spid="3">
                                            <p:txEl>
                                              <p:pRg st="1" end="1"/>
                                            </p:txEl>
                                          </p:spTgt>
                                        </p:tgtEl>
                                      </p:cBhvr>
                                    </p:animEffect>
                                    <p:anim calcmode="lin" valueType="num">
                                      <p:cBhvr>
                                        <p:cTn id="45"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46"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47"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48"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49"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50" dur="26">
                                          <p:stCondLst>
                                            <p:cond delay="650"/>
                                          </p:stCondLst>
                                        </p:cTn>
                                        <p:tgtEl>
                                          <p:spTgt spid="3">
                                            <p:txEl>
                                              <p:pRg st="1" end="1"/>
                                            </p:txEl>
                                          </p:spTgt>
                                        </p:tgtEl>
                                      </p:cBhvr>
                                      <p:to x="100000" y="60000"/>
                                    </p:animScale>
                                    <p:animScale>
                                      <p:cBhvr>
                                        <p:cTn id="51" dur="166" decel="50000">
                                          <p:stCondLst>
                                            <p:cond delay="676"/>
                                          </p:stCondLst>
                                        </p:cTn>
                                        <p:tgtEl>
                                          <p:spTgt spid="3">
                                            <p:txEl>
                                              <p:pRg st="1" end="1"/>
                                            </p:txEl>
                                          </p:spTgt>
                                        </p:tgtEl>
                                      </p:cBhvr>
                                      <p:to x="100000" y="100000"/>
                                    </p:animScale>
                                    <p:animScale>
                                      <p:cBhvr>
                                        <p:cTn id="52" dur="26">
                                          <p:stCondLst>
                                            <p:cond delay="1312"/>
                                          </p:stCondLst>
                                        </p:cTn>
                                        <p:tgtEl>
                                          <p:spTgt spid="3">
                                            <p:txEl>
                                              <p:pRg st="1" end="1"/>
                                            </p:txEl>
                                          </p:spTgt>
                                        </p:tgtEl>
                                      </p:cBhvr>
                                      <p:to x="100000" y="80000"/>
                                    </p:animScale>
                                    <p:animScale>
                                      <p:cBhvr>
                                        <p:cTn id="53" dur="166" decel="50000">
                                          <p:stCondLst>
                                            <p:cond delay="1338"/>
                                          </p:stCondLst>
                                        </p:cTn>
                                        <p:tgtEl>
                                          <p:spTgt spid="3">
                                            <p:txEl>
                                              <p:pRg st="1" end="1"/>
                                            </p:txEl>
                                          </p:spTgt>
                                        </p:tgtEl>
                                      </p:cBhvr>
                                      <p:to x="100000" y="100000"/>
                                    </p:animScale>
                                    <p:animScale>
                                      <p:cBhvr>
                                        <p:cTn id="54" dur="26">
                                          <p:stCondLst>
                                            <p:cond delay="1642"/>
                                          </p:stCondLst>
                                        </p:cTn>
                                        <p:tgtEl>
                                          <p:spTgt spid="3">
                                            <p:txEl>
                                              <p:pRg st="1" end="1"/>
                                            </p:txEl>
                                          </p:spTgt>
                                        </p:tgtEl>
                                      </p:cBhvr>
                                      <p:to x="100000" y="90000"/>
                                    </p:animScale>
                                    <p:animScale>
                                      <p:cBhvr>
                                        <p:cTn id="55" dur="166" decel="50000">
                                          <p:stCondLst>
                                            <p:cond delay="1668"/>
                                          </p:stCondLst>
                                        </p:cTn>
                                        <p:tgtEl>
                                          <p:spTgt spid="3">
                                            <p:txEl>
                                              <p:pRg st="1" end="1"/>
                                            </p:txEl>
                                          </p:spTgt>
                                        </p:tgtEl>
                                      </p:cBhvr>
                                      <p:to x="100000" y="100000"/>
                                    </p:animScale>
                                    <p:animScale>
                                      <p:cBhvr>
                                        <p:cTn id="56" dur="26">
                                          <p:stCondLst>
                                            <p:cond delay="1808"/>
                                          </p:stCondLst>
                                        </p:cTn>
                                        <p:tgtEl>
                                          <p:spTgt spid="3">
                                            <p:txEl>
                                              <p:pRg st="1" end="1"/>
                                            </p:txEl>
                                          </p:spTgt>
                                        </p:tgtEl>
                                      </p:cBhvr>
                                      <p:to x="100000" y="95000"/>
                                    </p:animScale>
                                    <p:animScale>
                                      <p:cBhvr>
                                        <p:cTn id="57" dur="166" decel="50000">
                                          <p:stCondLst>
                                            <p:cond delay="1834"/>
                                          </p:stCondLst>
                                        </p:cTn>
                                        <p:tgtEl>
                                          <p:spTgt spid="3">
                                            <p:txEl>
                                              <p:pRg st="1" end="1"/>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allAtOnce" animBg="1"/>
      <p:bldP spid="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683568" y="1556792"/>
            <a:ext cx="8077200" cy="4608512"/>
          </a:xfrm>
          <a:prstGeom prst="rect">
            <a:avLst/>
          </a:prstGeom>
          <a:solidFill>
            <a:schemeClr val="bg1"/>
          </a:solidFill>
          <a:scene3d>
            <a:camera prst="orthographicFront"/>
            <a:lightRig rig="threePt" dir="t"/>
          </a:scene3d>
          <a:sp3d>
            <a:bevelT w="165100" prst="coolSlant"/>
          </a:sp3d>
        </p:spPr>
        <p:txBody>
          <a:bodyPr>
            <a:no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just" rtl="1">
              <a:buFont typeface="Wingdings" pitchFamily="2" charset="2"/>
              <a:buChar char="ü"/>
            </a:pPr>
            <a:r>
              <a:rPr lang="fa-IR" sz="3600" b="1" dirty="0">
                <a:ln/>
                <a:solidFill>
                  <a:schemeClr val="accent3"/>
                </a:solidFill>
                <a:cs typeface="B Mitra" pitchFamily="2" charset="-78"/>
              </a:rPr>
              <a:t>فرآيندهاي سياسي داخلي سازمان تا حدي مستقل از اقتضائات محيطي رخ مي </a:t>
            </a:r>
            <a:r>
              <a:rPr lang="fa-IR" sz="3600" b="1" dirty="0" smtClean="0">
                <a:ln/>
                <a:solidFill>
                  <a:schemeClr val="accent3"/>
                </a:solidFill>
                <a:cs typeface="B Mitra" pitchFamily="2" charset="-78"/>
              </a:rPr>
              <a:t>دهند. زیرا افراد و واحدهای مختلف درون سازمان ، استفاده های مختلفی از فرصتها برای غلبه بر عدم اطمینان می کنند.</a:t>
            </a:r>
            <a:endParaRPr lang="en-US" sz="3600" b="1" dirty="0">
              <a:ln/>
              <a:solidFill>
                <a:schemeClr val="accent3"/>
              </a:solidFill>
              <a:cs typeface="B Mitra" pitchFamily="2" charset="-78"/>
            </a:endParaRPr>
          </a:p>
          <a:p>
            <a:pPr algn="just" rtl="1">
              <a:buFont typeface="Wingdings" pitchFamily="2" charset="2"/>
              <a:buChar char="ü"/>
            </a:pPr>
            <a:r>
              <a:rPr lang="fa-IR" sz="3600" b="1" dirty="0" smtClean="0">
                <a:ln/>
                <a:solidFill>
                  <a:schemeClr val="accent3"/>
                </a:solidFill>
                <a:cs typeface="B Mitra" pitchFamily="2" charset="-78"/>
              </a:rPr>
              <a:t>پفر و سالانسیک:سازمان </a:t>
            </a:r>
            <a:r>
              <a:rPr lang="fa-IR" sz="3600" b="1" dirty="0">
                <a:ln/>
                <a:solidFill>
                  <a:schemeClr val="accent3"/>
                </a:solidFill>
                <a:cs typeface="B Mitra" pitchFamily="2" charset="-78"/>
              </a:rPr>
              <a:t>ها صرفا به نحوي منعطف با محيط خود پيوند دارند و </a:t>
            </a:r>
            <a:r>
              <a:rPr lang="fa-IR" sz="3600" b="1" dirty="0" smtClean="0">
                <a:ln/>
                <a:solidFill>
                  <a:schemeClr val="accent3"/>
                </a:solidFill>
                <a:cs typeface="B Mitra" pitchFamily="2" charset="-78"/>
              </a:rPr>
              <a:t>قدرت، </a:t>
            </a:r>
            <a:r>
              <a:rPr lang="fa-IR" sz="3600" b="1" dirty="0">
                <a:ln/>
                <a:solidFill>
                  <a:schemeClr val="accent3"/>
                </a:solidFill>
                <a:cs typeface="B Mitra" pitchFamily="2" charset="-78"/>
              </a:rPr>
              <a:t>متغير </a:t>
            </a:r>
            <a:r>
              <a:rPr lang="fa-IR" sz="3600" b="1" dirty="0" smtClean="0">
                <a:ln/>
                <a:solidFill>
                  <a:schemeClr val="accent3"/>
                </a:solidFill>
                <a:cs typeface="B Mitra" pitchFamily="2" charset="-78"/>
              </a:rPr>
              <a:t>مداخله </a:t>
            </a:r>
            <a:r>
              <a:rPr lang="fa-IR" sz="3600" b="1" dirty="0">
                <a:ln/>
                <a:solidFill>
                  <a:schemeClr val="accent3"/>
                </a:solidFill>
                <a:cs typeface="B Mitra" pitchFamily="2" charset="-78"/>
              </a:rPr>
              <a:t>گر بين محيط ها و سازمان هاست.</a:t>
            </a:r>
            <a:endParaRPr lang="en-US" sz="3600" b="1" dirty="0">
              <a:ln/>
              <a:solidFill>
                <a:schemeClr val="accent3"/>
              </a:solidFill>
              <a:cs typeface="B Mitra" pitchFamily="2" charset="-78"/>
            </a:endParaRPr>
          </a:p>
          <a:p>
            <a:pPr marL="571500" indent="-571500" algn="just">
              <a:buFont typeface="Wingdings" pitchFamily="2" charset="2"/>
              <a:buChar char="ü"/>
            </a:pPr>
            <a:endParaRPr lang="en-US" sz="3600" b="1" dirty="0">
              <a:ln/>
              <a:solidFill>
                <a:schemeClr val="accent3"/>
              </a:solidFill>
              <a:cs typeface="B Mitra" pitchFamily="2" charset="-78"/>
            </a:endParaRPr>
          </a:p>
        </p:txBody>
      </p:sp>
      <p:sp>
        <p:nvSpPr>
          <p:cNvPr id="2" name="Title 1"/>
          <p:cNvSpPr>
            <a:spLocks noGrp="1"/>
          </p:cNvSpPr>
          <p:nvPr>
            <p:ph type="title"/>
          </p:nvPr>
        </p:nvSpPr>
        <p:spPr>
          <a:xfrm>
            <a:off x="1547664" y="692696"/>
            <a:ext cx="6512511" cy="648072"/>
          </a:xfrm>
        </p:spPr>
        <p:txBody>
          <a:bodyPr>
            <a:noAutofit/>
          </a:bodyPr>
          <a:lstStyle/>
          <a:p>
            <a:pPr marL="0" indent="0" algn="ctr">
              <a:buNone/>
            </a:pPr>
            <a:r>
              <a:rPr lang="fa-IR" sz="4800" b="1" dirty="0">
                <a:cs typeface="B Kamran" pitchFamily="2" charset="-78"/>
              </a:rPr>
              <a:t>نظريه وابستگي منابع </a:t>
            </a:r>
            <a:endParaRPr lang="en-US" sz="4800" b="1" dirty="0">
              <a:cs typeface="B Kamran" pitchFamily="2" charset="-78"/>
            </a:endParaRPr>
          </a:p>
        </p:txBody>
      </p:sp>
    </p:spTree>
    <p:extLst>
      <p:ext uri="{BB962C8B-B14F-4D97-AF65-F5344CB8AC3E}">
        <p14:creationId xmlns:p14="http://schemas.microsoft.com/office/powerpoint/2010/main" val="153116380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wipe(down)">
                                      <p:cBhvr>
                                        <p:cTn id="12" dur="580">
                                          <p:stCondLst>
                                            <p:cond delay="0"/>
                                          </p:stCondLst>
                                        </p:cTn>
                                        <p:tgtEl>
                                          <p:spTgt spid="3">
                                            <p:bg/>
                                          </p:spTgt>
                                        </p:tgtEl>
                                      </p:cBhvr>
                                    </p:animEffect>
                                    <p:anim calcmode="lin" valueType="num">
                                      <p:cBhvr>
                                        <p:cTn id="13" dur="1822" tmFilter="0,0; 0.14,0.36; 0.43,0.73; 0.71,0.91; 1.0,1.0">
                                          <p:stCondLst>
                                            <p:cond delay="0"/>
                                          </p:stCondLst>
                                        </p:cTn>
                                        <p:tgtEl>
                                          <p:spTgt spid="3">
                                            <p:bg/>
                                          </p:spTgt>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3">
                                            <p:bg/>
                                          </p:spTgt>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3">
                                            <p:bg/>
                                          </p:spTgt>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3">
                                            <p:bg/>
                                          </p:spTgt>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3">
                                            <p:bg/>
                                          </p:spTgt>
                                        </p:tgtEl>
                                        <p:attrNameLst>
                                          <p:attrName>ppt_y</p:attrName>
                                        </p:attrNameLst>
                                      </p:cBhvr>
                                      <p:tavLst>
                                        <p:tav tm="0" fmla="#ppt_y-sin(pi*$)/81">
                                          <p:val>
                                            <p:fltVal val="0"/>
                                          </p:val>
                                        </p:tav>
                                        <p:tav tm="100000">
                                          <p:val>
                                            <p:fltVal val="1"/>
                                          </p:val>
                                        </p:tav>
                                      </p:tavLst>
                                    </p:anim>
                                    <p:animScale>
                                      <p:cBhvr>
                                        <p:cTn id="18" dur="26">
                                          <p:stCondLst>
                                            <p:cond delay="650"/>
                                          </p:stCondLst>
                                        </p:cTn>
                                        <p:tgtEl>
                                          <p:spTgt spid="3">
                                            <p:bg/>
                                          </p:spTgt>
                                        </p:tgtEl>
                                      </p:cBhvr>
                                      <p:to x="100000" y="60000"/>
                                    </p:animScale>
                                    <p:animScale>
                                      <p:cBhvr>
                                        <p:cTn id="19" dur="166" decel="50000">
                                          <p:stCondLst>
                                            <p:cond delay="676"/>
                                          </p:stCondLst>
                                        </p:cTn>
                                        <p:tgtEl>
                                          <p:spTgt spid="3">
                                            <p:bg/>
                                          </p:spTgt>
                                        </p:tgtEl>
                                      </p:cBhvr>
                                      <p:to x="100000" y="100000"/>
                                    </p:animScale>
                                    <p:animScale>
                                      <p:cBhvr>
                                        <p:cTn id="20" dur="26">
                                          <p:stCondLst>
                                            <p:cond delay="1312"/>
                                          </p:stCondLst>
                                        </p:cTn>
                                        <p:tgtEl>
                                          <p:spTgt spid="3">
                                            <p:bg/>
                                          </p:spTgt>
                                        </p:tgtEl>
                                      </p:cBhvr>
                                      <p:to x="100000" y="80000"/>
                                    </p:animScale>
                                    <p:animScale>
                                      <p:cBhvr>
                                        <p:cTn id="21" dur="166" decel="50000">
                                          <p:stCondLst>
                                            <p:cond delay="1338"/>
                                          </p:stCondLst>
                                        </p:cTn>
                                        <p:tgtEl>
                                          <p:spTgt spid="3">
                                            <p:bg/>
                                          </p:spTgt>
                                        </p:tgtEl>
                                      </p:cBhvr>
                                      <p:to x="100000" y="100000"/>
                                    </p:animScale>
                                    <p:animScale>
                                      <p:cBhvr>
                                        <p:cTn id="22" dur="26">
                                          <p:stCondLst>
                                            <p:cond delay="1642"/>
                                          </p:stCondLst>
                                        </p:cTn>
                                        <p:tgtEl>
                                          <p:spTgt spid="3">
                                            <p:bg/>
                                          </p:spTgt>
                                        </p:tgtEl>
                                      </p:cBhvr>
                                      <p:to x="100000" y="90000"/>
                                    </p:animScale>
                                    <p:animScale>
                                      <p:cBhvr>
                                        <p:cTn id="23" dur="166" decel="50000">
                                          <p:stCondLst>
                                            <p:cond delay="1668"/>
                                          </p:stCondLst>
                                        </p:cTn>
                                        <p:tgtEl>
                                          <p:spTgt spid="3">
                                            <p:bg/>
                                          </p:spTgt>
                                        </p:tgtEl>
                                      </p:cBhvr>
                                      <p:to x="100000" y="100000"/>
                                    </p:animScale>
                                    <p:animScale>
                                      <p:cBhvr>
                                        <p:cTn id="24" dur="26">
                                          <p:stCondLst>
                                            <p:cond delay="1808"/>
                                          </p:stCondLst>
                                        </p:cTn>
                                        <p:tgtEl>
                                          <p:spTgt spid="3">
                                            <p:bg/>
                                          </p:spTgt>
                                        </p:tgtEl>
                                      </p:cBhvr>
                                      <p:to x="100000" y="95000"/>
                                    </p:animScale>
                                    <p:animScale>
                                      <p:cBhvr>
                                        <p:cTn id="25" dur="166" decel="50000">
                                          <p:stCondLst>
                                            <p:cond delay="1834"/>
                                          </p:stCondLst>
                                        </p:cTn>
                                        <p:tgtEl>
                                          <p:spTgt spid="3">
                                            <p:bg/>
                                          </p:spTgt>
                                        </p:tgtEl>
                                      </p:cBhvr>
                                      <p:to x="100000" y="100000"/>
                                    </p:animScale>
                                  </p:childTnLst>
                                </p:cTn>
                              </p:par>
                              <p:par>
                                <p:cTn id="26" presetID="26" presetClass="entr" presetSubtype="0" fill="hold" grpId="0" nodeType="withEffect">
                                  <p:stCondLst>
                                    <p:cond delay="0"/>
                                  </p:stCondLst>
                                  <p:childTnLst>
                                    <p:set>
                                      <p:cBhvr>
                                        <p:cTn id="27" dur="1" fill="hold">
                                          <p:stCondLst>
                                            <p:cond delay="0"/>
                                          </p:stCondLst>
                                        </p:cTn>
                                        <p:tgtEl>
                                          <p:spTgt spid="3">
                                            <p:txEl>
                                              <p:pRg st="0" end="0"/>
                                            </p:txEl>
                                          </p:spTgt>
                                        </p:tgtEl>
                                        <p:attrNameLst>
                                          <p:attrName>style.visibility</p:attrName>
                                        </p:attrNameLst>
                                      </p:cBhvr>
                                      <p:to>
                                        <p:strVal val="visible"/>
                                      </p:to>
                                    </p:set>
                                    <p:animEffect transition="in" filter="wipe(down)">
                                      <p:cBhvr>
                                        <p:cTn id="28" dur="580">
                                          <p:stCondLst>
                                            <p:cond delay="0"/>
                                          </p:stCondLst>
                                        </p:cTn>
                                        <p:tgtEl>
                                          <p:spTgt spid="3">
                                            <p:txEl>
                                              <p:pRg st="0" end="0"/>
                                            </p:txEl>
                                          </p:spTgt>
                                        </p:tgtEl>
                                      </p:cBhvr>
                                    </p:animEffect>
                                    <p:anim calcmode="lin" valueType="num">
                                      <p:cBhvr>
                                        <p:cTn id="29"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30"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31"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32"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33"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34" dur="26">
                                          <p:stCondLst>
                                            <p:cond delay="650"/>
                                          </p:stCondLst>
                                        </p:cTn>
                                        <p:tgtEl>
                                          <p:spTgt spid="3">
                                            <p:txEl>
                                              <p:pRg st="0" end="0"/>
                                            </p:txEl>
                                          </p:spTgt>
                                        </p:tgtEl>
                                      </p:cBhvr>
                                      <p:to x="100000" y="60000"/>
                                    </p:animScale>
                                    <p:animScale>
                                      <p:cBhvr>
                                        <p:cTn id="35" dur="166" decel="50000">
                                          <p:stCondLst>
                                            <p:cond delay="676"/>
                                          </p:stCondLst>
                                        </p:cTn>
                                        <p:tgtEl>
                                          <p:spTgt spid="3">
                                            <p:txEl>
                                              <p:pRg st="0" end="0"/>
                                            </p:txEl>
                                          </p:spTgt>
                                        </p:tgtEl>
                                      </p:cBhvr>
                                      <p:to x="100000" y="100000"/>
                                    </p:animScale>
                                    <p:animScale>
                                      <p:cBhvr>
                                        <p:cTn id="36" dur="26">
                                          <p:stCondLst>
                                            <p:cond delay="1312"/>
                                          </p:stCondLst>
                                        </p:cTn>
                                        <p:tgtEl>
                                          <p:spTgt spid="3">
                                            <p:txEl>
                                              <p:pRg st="0" end="0"/>
                                            </p:txEl>
                                          </p:spTgt>
                                        </p:tgtEl>
                                      </p:cBhvr>
                                      <p:to x="100000" y="80000"/>
                                    </p:animScale>
                                    <p:animScale>
                                      <p:cBhvr>
                                        <p:cTn id="37" dur="166" decel="50000">
                                          <p:stCondLst>
                                            <p:cond delay="1338"/>
                                          </p:stCondLst>
                                        </p:cTn>
                                        <p:tgtEl>
                                          <p:spTgt spid="3">
                                            <p:txEl>
                                              <p:pRg st="0" end="0"/>
                                            </p:txEl>
                                          </p:spTgt>
                                        </p:tgtEl>
                                      </p:cBhvr>
                                      <p:to x="100000" y="100000"/>
                                    </p:animScale>
                                    <p:animScale>
                                      <p:cBhvr>
                                        <p:cTn id="38" dur="26">
                                          <p:stCondLst>
                                            <p:cond delay="1642"/>
                                          </p:stCondLst>
                                        </p:cTn>
                                        <p:tgtEl>
                                          <p:spTgt spid="3">
                                            <p:txEl>
                                              <p:pRg st="0" end="0"/>
                                            </p:txEl>
                                          </p:spTgt>
                                        </p:tgtEl>
                                      </p:cBhvr>
                                      <p:to x="100000" y="90000"/>
                                    </p:animScale>
                                    <p:animScale>
                                      <p:cBhvr>
                                        <p:cTn id="39" dur="166" decel="50000">
                                          <p:stCondLst>
                                            <p:cond delay="1668"/>
                                          </p:stCondLst>
                                        </p:cTn>
                                        <p:tgtEl>
                                          <p:spTgt spid="3">
                                            <p:txEl>
                                              <p:pRg st="0" end="0"/>
                                            </p:txEl>
                                          </p:spTgt>
                                        </p:tgtEl>
                                      </p:cBhvr>
                                      <p:to x="100000" y="100000"/>
                                    </p:animScale>
                                    <p:animScale>
                                      <p:cBhvr>
                                        <p:cTn id="40" dur="26">
                                          <p:stCondLst>
                                            <p:cond delay="1808"/>
                                          </p:stCondLst>
                                        </p:cTn>
                                        <p:tgtEl>
                                          <p:spTgt spid="3">
                                            <p:txEl>
                                              <p:pRg st="0" end="0"/>
                                            </p:txEl>
                                          </p:spTgt>
                                        </p:tgtEl>
                                      </p:cBhvr>
                                      <p:to x="100000" y="95000"/>
                                    </p:animScale>
                                    <p:animScale>
                                      <p:cBhvr>
                                        <p:cTn id="41" dur="166" decel="50000">
                                          <p:stCondLst>
                                            <p:cond delay="1834"/>
                                          </p:stCondLst>
                                        </p:cTn>
                                        <p:tgtEl>
                                          <p:spTgt spid="3">
                                            <p:txEl>
                                              <p:pRg st="0" end="0"/>
                                            </p:txEl>
                                          </p:spTgt>
                                        </p:tgtEl>
                                      </p:cBhvr>
                                      <p:to x="100000" y="100000"/>
                                    </p:animScale>
                                  </p:childTnLst>
                                </p:cTn>
                              </p:par>
                              <p:par>
                                <p:cTn id="42" presetID="26" presetClass="entr" presetSubtype="0" fill="hold" grpId="0" nodeType="withEffect">
                                  <p:stCondLst>
                                    <p:cond delay="0"/>
                                  </p:stCondLst>
                                  <p:childTnLst>
                                    <p:set>
                                      <p:cBhvr>
                                        <p:cTn id="43" dur="1" fill="hold">
                                          <p:stCondLst>
                                            <p:cond delay="0"/>
                                          </p:stCondLst>
                                        </p:cTn>
                                        <p:tgtEl>
                                          <p:spTgt spid="3">
                                            <p:txEl>
                                              <p:pRg st="1" end="1"/>
                                            </p:txEl>
                                          </p:spTgt>
                                        </p:tgtEl>
                                        <p:attrNameLst>
                                          <p:attrName>style.visibility</p:attrName>
                                        </p:attrNameLst>
                                      </p:cBhvr>
                                      <p:to>
                                        <p:strVal val="visible"/>
                                      </p:to>
                                    </p:set>
                                    <p:animEffect transition="in" filter="wipe(down)">
                                      <p:cBhvr>
                                        <p:cTn id="44" dur="580">
                                          <p:stCondLst>
                                            <p:cond delay="0"/>
                                          </p:stCondLst>
                                        </p:cTn>
                                        <p:tgtEl>
                                          <p:spTgt spid="3">
                                            <p:txEl>
                                              <p:pRg st="1" end="1"/>
                                            </p:txEl>
                                          </p:spTgt>
                                        </p:tgtEl>
                                      </p:cBhvr>
                                    </p:animEffect>
                                    <p:anim calcmode="lin" valueType="num">
                                      <p:cBhvr>
                                        <p:cTn id="45"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46"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47"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48"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49"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50" dur="26">
                                          <p:stCondLst>
                                            <p:cond delay="650"/>
                                          </p:stCondLst>
                                        </p:cTn>
                                        <p:tgtEl>
                                          <p:spTgt spid="3">
                                            <p:txEl>
                                              <p:pRg st="1" end="1"/>
                                            </p:txEl>
                                          </p:spTgt>
                                        </p:tgtEl>
                                      </p:cBhvr>
                                      <p:to x="100000" y="60000"/>
                                    </p:animScale>
                                    <p:animScale>
                                      <p:cBhvr>
                                        <p:cTn id="51" dur="166" decel="50000">
                                          <p:stCondLst>
                                            <p:cond delay="676"/>
                                          </p:stCondLst>
                                        </p:cTn>
                                        <p:tgtEl>
                                          <p:spTgt spid="3">
                                            <p:txEl>
                                              <p:pRg st="1" end="1"/>
                                            </p:txEl>
                                          </p:spTgt>
                                        </p:tgtEl>
                                      </p:cBhvr>
                                      <p:to x="100000" y="100000"/>
                                    </p:animScale>
                                    <p:animScale>
                                      <p:cBhvr>
                                        <p:cTn id="52" dur="26">
                                          <p:stCondLst>
                                            <p:cond delay="1312"/>
                                          </p:stCondLst>
                                        </p:cTn>
                                        <p:tgtEl>
                                          <p:spTgt spid="3">
                                            <p:txEl>
                                              <p:pRg st="1" end="1"/>
                                            </p:txEl>
                                          </p:spTgt>
                                        </p:tgtEl>
                                      </p:cBhvr>
                                      <p:to x="100000" y="80000"/>
                                    </p:animScale>
                                    <p:animScale>
                                      <p:cBhvr>
                                        <p:cTn id="53" dur="166" decel="50000">
                                          <p:stCondLst>
                                            <p:cond delay="1338"/>
                                          </p:stCondLst>
                                        </p:cTn>
                                        <p:tgtEl>
                                          <p:spTgt spid="3">
                                            <p:txEl>
                                              <p:pRg st="1" end="1"/>
                                            </p:txEl>
                                          </p:spTgt>
                                        </p:tgtEl>
                                      </p:cBhvr>
                                      <p:to x="100000" y="100000"/>
                                    </p:animScale>
                                    <p:animScale>
                                      <p:cBhvr>
                                        <p:cTn id="54" dur="26">
                                          <p:stCondLst>
                                            <p:cond delay="1642"/>
                                          </p:stCondLst>
                                        </p:cTn>
                                        <p:tgtEl>
                                          <p:spTgt spid="3">
                                            <p:txEl>
                                              <p:pRg st="1" end="1"/>
                                            </p:txEl>
                                          </p:spTgt>
                                        </p:tgtEl>
                                      </p:cBhvr>
                                      <p:to x="100000" y="90000"/>
                                    </p:animScale>
                                    <p:animScale>
                                      <p:cBhvr>
                                        <p:cTn id="55" dur="166" decel="50000">
                                          <p:stCondLst>
                                            <p:cond delay="1668"/>
                                          </p:stCondLst>
                                        </p:cTn>
                                        <p:tgtEl>
                                          <p:spTgt spid="3">
                                            <p:txEl>
                                              <p:pRg st="1" end="1"/>
                                            </p:txEl>
                                          </p:spTgt>
                                        </p:tgtEl>
                                      </p:cBhvr>
                                      <p:to x="100000" y="100000"/>
                                    </p:animScale>
                                    <p:animScale>
                                      <p:cBhvr>
                                        <p:cTn id="56" dur="26">
                                          <p:stCondLst>
                                            <p:cond delay="1808"/>
                                          </p:stCondLst>
                                        </p:cTn>
                                        <p:tgtEl>
                                          <p:spTgt spid="3">
                                            <p:txEl>
                                              <p:pRg st="1" end="1"/>
                                            </p:txEl>
                                          </p:spTgt>
                                        </p:tgtEl>
                                      </p:cBhvr>
                                      <p:to x="100000" y="95000"/>
                                    </p:animScale>
                                    <p:animScale>
                                      <p:cBhvr>
                                        <p:cTn id="57" dur="166" decel="50000">
                                          <p:stCondLst>
                                            <p:cond delay="1834"/>
                                          </p:stCondLst>
                                        </p:cTn>
                                        <p:tgtEl>
                                          <p:spTgt spid="3">
                                            <p:txEl>
                                              <p:pRg st="1" end="1"/>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allAtOnce" animBg="1"/>
      <p:bldP spid="2"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533400" y="1844824"/>
            <a:ext cx="8001000" cy="4555976"/>
          </a:xfrm>
          <a:prstGeom prst="rect">
            <a:avLst/>
          </a:prstGeom>
          <a:gradFill flip="none" rotWithShape="1">
            <a:gsLst>
              <a:gs pos="0">
                <a:srgbClr val="FFCCFF">
                  <a:shade val="30000"/>
                  <a:satMod val="115000"/>
                </a:srgbClr>
              </a:gs>
              <a:gs pos="50000">
                <a:srgbClr val="FFCCFF">
                  <a:shade val="67500"/>
                  <a:satMod val="115000"/>
                </a:srgbClr>
              </a:gs>
              <a:gs pos="100000">
                <a:srgbClr val="FFCCFF">
                  <a:shade val="100000"/>
                  <a:satMod val="115000"/>
                </a:srgbClr>
              </a:gs>
            </a:gsLst>
            <a:path path="circle">
              <a:fillToRect t="100000" r="100000"/>
            </a:path>
            <a:tileRect l="-100000" b="-100000"/>
          </a:gradFill>
          <a:ln>
            <a:noFill/>
          </a:ln>
          <a:effectLst/>
          <a:scene3d>
            <a:camera prst="orthographicFront">
              <a:rot lat="0" lon="0" rev="0"/>
            </a:camera>
            <a:lightRig rig="contrasting" dir="t">
              <a:rot lat="0" lon="0" rev="7800000"/>
            </a:lightRig>
          </a:scene3d>
          <a:sp3d>
            <a:bevelT w="139700" h="139700" prst="softRound"/>
          </a:sp3d>
        </p:spPr>
        <p:txBody>
          <a:bodyPr>
            <a:noAutofit/>
          </a:bodyPr>
          <a:lstStyle/>
          <a:p>
            <a:pPr marL="45720" indent="0" algn="just" rtl="1">
              <a:buNone/>
            </a:pPr>
            <a:r>
              <a:rPr lang="fa-IR" dirty="0">
                <a:solidFill>
                  <a:srgbClr val="1C2AAA"/>
                </a:solidFill>
                <a:cs typeface="B Mitra" pitchFamily="2" charset="-78"/>
              </a:rPr>
              <a:t>مطالعات سنتي قدرت و سياست در سازمان ها بر تبيين صاحبان قدرت ( رويكرد جامعه شناختي ) يا چگونگي تحقق ره آورد يك تصميم خاص (رويكرد علم سياست ) متمركزند</a:t>
            </a:r>
            <a:r>
              <a:rPr lang="fa-IR" dirty="0" smtClean="0">
                <a:solidFill>
                  <a:srgbClr val="1C2AAA"/>
                </a:solidFill>
                <a:cs typeface="B Mitra" pitchFamily="2" charset="-78"/>
              </a:rPr>
              <a:t>.</a:t>
            </a:r>
          </a:p>
          <a:p>
            <a:pPr marL="45720" indent="0" algn="just" rtl="1">
              <a:buNone/>
            </a:pPr>
            <a:r>
              <a:rPr lang="fa-IR" dirty="0" smtClean="0">
                <a:solidFill>
                  <a:srgbClr val="1C2AAA"/>
                </a:solidFill>
                <a:cs typeface="B Mitra" pitchFamily="2" charset="-78"/>
              </a:rPr>
              <a:t>پیتر باچاراچ و مرتن باراتس : نوعی جنبه قدرت وجود دارد که هردو این رویکردها را نادیده گرفته اند.</a:t>
            </a:r>
          </a:p>
          <a:p>
            <a:pPr marL="45720" indent="0" algn="just" rtl="1">
              <a:buNone/>
            </a:pPr>
            <a:r>
              <a:rPr lang="fa-IR" dirty="0" smtClean="0">
                <a:solidFill>
                  <a:srgbClr val="1C2AAA"/>
                </a:solidFill>
                <a:cs typeface="B Mitra" pitchFamily="2" charset="-78"/>
              </a:rPr>
              <a:t>صور دوگانه قدرت :</a:t>
            </a:r>
          </a:p>
          <a:p>
            <a:pPr marL="45720" indent="0" algn="just" rtl="1">
              <a:buNone/>
            </a:pPr>
            <a:r>
              <a:rPr lang="fa-IR" dirty="0" smtClean="0">
                <a:solidFill>
                  <a:srgbClr val="1C2AAA"/>
                </a:solidFill>
                <a:cs typeface="B Mitra" pitchFamily="2" charset="-78"/>
              </a:rPr>
              <a:t>اعمال قدرت برای دستیابی به ره آوردهای مطلوب به طریق مستقیم و مرئی. تعریف دال که از قدرت به عنوان رابطه بین «الف» و «ب» ارائه گردید که تأثیرگذاری بر اقدامات «ب» را میسر می سازد.</a:t>
            </a:r>
          </a:p>
          <a:p>
            <a:pPr marL="45720" indent="0" algn="just" rtl="1">
              <a:buNone/>
            </a:pPr>
            <a:r>
              <a:rPr lang="fa-IR" dirty="0" smtClean="0">
                <a:solidFill>
                  <a:srgbClr val="1C2AAA"/>
                </a:solidFill>
                <a:cs typeface="B Mitra" pitchFamily="2" charset="-78"/>
              </a:rPr>
              <a:t>بر تلاش های آگاهانه یا نا آگاهانه برای خلق یا ایجاد موانع بر سر فرآیند سیاسی متمرکز است .کمتر به سادگی قابل مشاهده است.زیرا فقط از طریق آنچه به صورت باز مورد بجث قرار داده نمی شود یا فقط به طریقی غیر مستقیم ظاهر می شود ، خود را نشان می دهد.</a:t>
            </a:r>
            <a:endParaRPr lang="en-US" dirty="0">
              <a:solidFill>
                <a:srgbClr val="1C2AAA"/>
              </a:solidFill>
              <a:cs typeface="B Mitra" pitchFamily="2" charset="-78"/>
            </a:endParaRPr>
          </a:p>
          <a:p>
            <a:pPr marL="0" indent="0" algn="just">
              <a:buNone/>
            </a:pPr>
            <a:endParaRPr lang="en-US" dirty="0">
              <a:solidFill>
                <a:srgbClr val="C00000"/>
              </a:solidFill>
              <a:cs typeface="B Mitra" pitchFamily="2" charset="-78"/>
            </a:endParaRPr>
          </a:p>
        </p:txBody>
      </p:sp>
      <p:sp>
        <p:nvSpPr>
          <p:cNvPr id="2" name="Title 1"/>
          <p:cNvSpPr>
            <a:spLocks noGrp="1"/>
          </p:cNvSpPr>
          <p:nvPr>
            <p:ph type="title"/>
          </p:nvPr>
        </p:nvSpPr>
        <p:spPr>
          <a:xfrm>
            <a:off x="1259632" y="548680"/>
            <a:ext cx="6512511" cy="1143000"/>
          </a:xfrm>
          <a:gradFill flip="none" rotWithShape="1">
            <a:gsLst>
              <a:gs pos="0">
                <a:srgbClr val="FF99CC">
                  <a:shade val="30000"/>
                  <a:satMod val="115000"/>
                </a:srgbClr>
              </a:gs>
              <a:gs pos="50000">
                <a:srgbClr val="FF99CC">
                  <a:shade val="67500"/>
                  <a:satMod val="115000"/>
                </a:srgbClr>
              </a:gs>
              <a:gs pos="100000">
                <a:srgbClr val="FF99CC">
                  <a:shade val="100000"/>
                  <a:satMod val="115000"/>
                </a:srgbClr>
              </a:gs>
            </a:gsLst>
            <a:lin ang="2700000" scaled="1"/>
            <a:tileRect/>
          </a:gradFill>
          <a:scene3d>
            <a:camera prst="orthographicFront"/>
            <a:lightRig rig="threePt" dir="t"/>
          </a:scene3d>
          <a:sp3d>
            <a:bevelT prst="relaxedInset"/>
          </a:sp3d>
        </p:spPr>
        <p:txBody>
          <a:bodyPr>
            <a:normAutofit fontScale="90000"/>
          </a:bodyPr>
          <a:lstStyle/>
          <a:p>
            <a:pPr marL="0" indent="0">
              <a:buNone/>
            </a:pPr>
            <a:r>
              <a:rPr lang="fa-IR" sz="4800" b="1" dirty="0">
                <a:solidFill>
                  <a:srgbClr val="540000"/>
                </a:solidFill>
                <a:cs typeface="B Majid Shadow" pitchFamily="2" charset="-78"/>
              </a:rPr>
              <a:t>صورت پنهاني قدرت </a:t>
            </a:r>
            <a:r>
              <a:rPr lang="fa-IR" sz="4800" b="1" dirty="0" smtClean="0">
                <a:solidFill>
                  <a:srgbClr val="540000"/>
                </a:solidFill>
                <a:cs typeface="B Majid Shadow" pitchFamily="2" charset="-78"/>
              </a:rPr>
              <a:t>سازماني</a:t>
            </a:r>
            <a:endParaRPr lang="en-US" sz="4800" dirty="0">
              <a:solidFill>
                <a:srgbClr val="540000"/>
              </a:solidFill>
              <a:cs typeface="B Majid Shadow" pitchFamily="2" charset="-78"/>
            </a:endParaRPr>
          </a:p>
        </p:txBody>
      </p:sp>
    </p:spTree>
    <p:extLst>
      <p:ext uri="{BB962C8B-B14F-4D97-AF65-F5344CB8AC3E}">
        <p14:creationId xmlns:p14="http://schemas.microsoft.com/office/powerpoint/2010/main" val="205274805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barn(inVertical)">
                                      <p:cBhvr>
                                        <p:cTn id="12" dur="5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barn(inVertical)">
                                      <p:cBhvr>
                                        <p:cTn id="17" dur="5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barn(inVertical)">
                                      <p:cBhvr>
                                        <p:cTn id="22" dur="500"/>
                                        <p:tgtEl>
                                          <p:spTgt spid="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barn(inVertical)">
                                      <p:cBhvr>
                                        <p:cTn id="27" dur="500"/>
                                        <p:tgtEl>
                                          <p:spTgt spid="3">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Effect transition="in" filter="barn(inVertical)">
                                      <p:cBhvr>
                                        <p:cTn id="32" dur="500"/>
                                        <p:tgtEl>
                                          <p:spTgt spid="3">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Effect transition="in" filter="barn(inVertical)">
                                      <p:cBhvr>
                                        <p:cTn id="3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2"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533400" y="2248347"/>
            <a:ext cx="8077199" cy="4381053"/>
          </a:xfrm>
          <a:prstGeom prst="rect">
            <a:avLst/>
          </a:prstGeom>
          <a:solidFill>
            <a:srgbClr val="FFE181"/>
          </a:solidFill>
          <a:effectLst>
            <a:innerShdw blurRad="63500" dist="50800" dir="5400000">
              <a:prstClr val="black">
                <a:alpha val="50000"/>
              </a:prstClr>
            </a:innerShdw>
          </a:effectLst>
        </p:spPr>
        <p:txBody>
          <a:bodyPr>
            <a:noAutofit/>
          </a:bodyPr>
          <a:lstStyle/>
          <a:p>
            <a:pPr marL="45720" indent="0" algn="just" rtl="1">
              <a:buNone/>
            </a:pPr>
            <a:r>
              <a:rPr lang="fa-IR" dirty="0">
                <a:solidFill>
                  <a:schemeClr val="tx2">
                    <a:lumMod val="40000"/>
                    <a:lumOff val="60000"/>
                  </a:schemeClr>
                </a:solidFill>
                <a:cs typeface="B Mitra" pitchFamily="2" charset="-78"/>
              </a:rPr>
              <a:t>فمينيست ها بر اساس آثار ماركس و خصوصا با اتكا به نظريه انتقادي ماركسيست استدلال مي كنند كه قدرت براي به حاشيه راندن افراد بي قدرت استفاده مي شود. </a:t>
            </a:r>
            <a:endParaRPr lang="en-US" dirty="0">
              <a:solidFill>
                <a:schemeClr val="tx2">
                  <a:lumMod val="40000"/>
                  <a:lumOff val="60000"/>
                </a:schemeClr>
              </a:solidFill>
              <a:cs typeface="B Mitra" pitchFamily="2" charset="-78"/>
            </a:endParaRPr>
          </a:p>
          <a:p>
            <a:pPr marL="45720" indent="0" algn="just">
              <a:buNone/>
            </a:pPr>
            <a:r>
              <a:rPr lang="fa-IR" dirty="0">
                <a:solidFill>
                  <a:srgbClr val="FF0000"/>
                </a:solidFill>
                <a:cs typeface="B Mitra" pitchFamily="2" charset="-78"/>
              </a:rPr>
              <a:t>شعار اصلي پست مدرن </a:t>
            </a:r>
            <a:r>
              <a:rPr lang="fa-IR" dirty="0" smtClean="0">
                <a:solidFill>
                  <a:srgbClr val="FF0000"/>
                </a:solidFill>
                <a:cs typeface="B Mitra" pitchFamily="2" charset="-78"/>
              </a:rPr>
              <a:t>« آوايي </a:t>
            </a:r>
            <a:r>
              <a:rPr lang="fa-IR" dirty="0">
                <a:solidFill>
                  <a:srgbClr val="FF0000"/>
                </a:solidFill>
                <a:cs typeface="B Mitra" pitchFamily="2" charset="-78"/>
              </a:rPr>
              <a:t>در </a:t>
            </a:r>
            <a:r>
              <a:rPr lang="fa-IR" dirty="0" smtClean="0">
                <a:solidFill>
                  <a:srgbClr val="FF0000"/>
                </a:solidFill>
                <a:cs typeface="B Mitra" pitchFamily="2" charset="-78"/>
              </a:rPr>
              <a:t>سكوت » </a:t>
            </a:r>
            <a:r>
              <a:rPr lang="fa-IR" dirty="0">
                <a:solidFill>
                  <a:srgbClr val="FF0000"/>
                </a:solidFill>
                <a:cs typeface="B Mitra" pitchFamily="2" charset="-78"/>
              </a:rPr>
              <a:t>حمله اي است عليه كساني كه منافعشان از طريق سركوب ديدگاه هاي به حاشيه رانده شده تامين شود.</a:t>
            </a:r>
            <a:endParaRPr lang="en-US" dirty="0">
              <a:solidFill>
                <a:srgbClr val="FF0000"/>
              </a:solidFill>
              <a:cs typeface="B Mitra" pitchFamily="2" charset="-78"/>
            </a:endParaRPr>
          </a:p>
          <a:p>
            <a:pPr marL="45720" indent="0" algn="just" rtl="1">
              <a:buNone/>
            </a:pPr>
            <a:r>
              <a:rPr lang="fa-IR" dirty="0">
                <a:solidFill>
                  <a:srgbClr val="BC1478"/>
                </a:solidFill>
                <a:cs typeface="B Mitra" pitchFamily="2" charset="-78"/>
              </a:rPr>
              <a:t>قدرت در زبان مدرنيست به طور تنگاتنگي با </a:t>
            </a:r>
            <a:r>
              <a:rPr lang="fa-IR" dirty="0" smtClean="0">
                <a:solidFill>
                  <a:srgbClr val="BC1478"/>
                </a:solidFill>
                <a:cs typeface="B Mitra" pitchFamily="2" charset="-78"/>
              </a:rPr>
              <a:t>« </a:t>
            </a:r>
            <a:r>
              <a:rPr lang="fa-IR" dirty="0">
                <a:solidFill>
                  <a:srgbClr val="BC1478"/>
                </a:solidFill>
                <a:cs typeface="B Mitra" pitchFamily="2" charset="-78"/>
              </a:rPr>
              <a:t>استيلا و تسليم </a:t>
            </a:r>
            <a:r>
              <a:rPr lang="fa-IR" dirty="0" smtClean="0">
                <a:solidFill>
                  <a:srgbClr val="BC1478"/>
                </a:solidFill>
                <a:cs typeface="B Mitra" pitchFamily="2" charset="-78"/>
              </a:rPr>
              <a:t>» </a:t>
            </a:r>
            <a:r>
              <a:rPr lang="fa-IR" dirty="0">
                <a:solidFill>
                  <a:srgbClr val="BC1478"/>
                </a:solidFill>
                <a:cs typeface="B Mitra" pitchFamily="2" charset="-78"/>
              </a:rPr>
              <a:t>پيوند داده مي شود.</a:t>
            </a:r>
            <a:endParaRPr lang="en-US" dirty="0">
              <a:solidFill>
                <a:srgbClr val="BC1478"/>
              </a:solidFill>
              <a:cs typeface="B Mitra" pitchFamily="2" charset="-78"/>
            </a:endParaRPr>
          </a:p>
          <a:p>
            <a:pPr marL="45720" indent="0" algn="just" rtl="1">
              <a:buNone/>
            </a:pPr>
            <a:r>
              <a:rPr lang="fa-IR" dirty="0">
                <a:solidFill>
                  <a:srgbClr val="C00000"/>
                </a:solidFill>
                <a:cs typeface="B Mitra" pitchFamily="2" charset="-78"/>
              </a:rPr>
              <a:t>در نگاه فمينيست قدرت به كنش عمدي (ارادي) نيز كاربرد دارد</a:t>
            </a:r>
            <a:r>
              <a:rPr lang="fa-IR" dirty="0" smtClean="0">
                <a:solidFill>
                  <a:srgbClr val="C00000"/>
                </a:solidFill>
                <a:cs typeface="B Mitra" pitchFamily="2" charset="-78"/>
              </a:rPr>
              <a:t>. کنشی که نتیجه فرمانرانی است و کنشی که بر اساس فرمانرانی خود فرد انجام می شود.</a:t>
            </a:r>
          </a:p>
          <a:p>
            <a:pPr marL="45720" indent="0" algn="just" rtl="1">
              <a:buNone/>
            </a:pPr>
            <a:r>
              <a:rPr lang="fa-IR" dirty="0" smtClean="0">
                <a:solidFill>
                  <a:srgbClr val="C00000"/>
                </a:solidFill>
                <a:cs typeface="B Mitra" pitchFamily="2" charset="-78"/>
              </a:rPr>
              <a:t>گیدنز : قدرت به نوعی ظرفیت تحول آفرین ،یعنی «ظرفیت عاملان برای تحقق اراده خود تبدیل می شود.</a:t>
            </a:r>
          </a:p>
          <a:p>
            <a:pPr marL="45720" indent="0" algn="just" rtl="1">
              <a:buNone/>
            </a:pPr>
            <a:r>
              <a:rPr lang="fa-IR" dirty="0" smtClean="0">
                <a:solidFill>
                  <a:srgbClr val="C00000"/>
                </a:solidFill>
                <a:cs typeface="B Mitra" pitchFamily="2" charset="-78"/>
              </a:rPr>
              <a:t>گیدنز:ازطریق تنش بین استقلال و وابستگی ،دیدگاهی مشابه با دیدگاه مطرح در نظریه فمنیست شکل می گیرد.</a:t>
            </a:r>
          </a:p>
          <a:p>
            <a:pPr marL="45720" indent="0" algn="just" rtl="1">
              <a:buNone/>
            </a:pPr>
            <a:endParaRPr lang="en-US" sz="2800" dirty="0">
              <a:solidFill>
                <a:srgbClr val="1F4B27"/>
              </a:solidFill>
              <a:cs typeface="B Mitra" pitchFamily="2" charset="-78"/>
            </a:endParaRPr>
          </a:p>
          <a:p>
            <a:pPr marL="0" indent="0" algn="just">
              <a:buNone/>
            </a:pPr>
            <a:endParaRPr lang="en-US" sz="2800" dirty="0">
              <a:solidFill>
                <a:schemeClr val="bg2">
                  <a:lumMod val="25000"/>
                </a:schemeClr>
              </a:solidFill>
              <a:cs typeface="B Mitra" pitchFamily="2" charset="-78"/>
            </a:endParaRPr>
          </a:p>
        </p:txBody>
      </p:sp>
      <p:sp>
        <p:nvSpPr>
          <p:cNvPr id="2" name="Title 1"/>
          <p:cNvSpPr>
            <a:spLocks noGrp="1"/>
          </p:cNvSpPr>
          <p:nvPr>
            <p:ph type="title"/>
          </p:nvPr>
        </p:nvSpPr>
        <p:spPr>
          <a:xfrm>
            <a:off x="152400" y="381000"/>
            <a:ext cx="8763000" cy="1167206"/>
          </a:xfrm>
        </p:spPr>
        <p:style>
          <a:lnRef idx="2">
            <a:schemeClr val="accent2"/>
          </a:lnRef>
          <a:fillRef idx="1">
            <a:schemeClr val="lt1"/>
          </a:fillRef>
          <a:effectRef idx="0">
            <a:schemeClr val="accent2"/>
          </a:effectRef>
          <a:fontRef idx="minor">
            <a:schemeClr val="dk1"/>
          </a:fontRef>
        </p:style>
        <p:txBody>
          <a:bodyPr>
            <a:noAutofit/>
          </a:bodyPr>
          <a:lstStyle/>
          <a:p>
            <a:pPr marL="0" indent="0">
              <a:buNone/>
            </a:pPr>
            <a:r>
              <a:rPr lang="fa-IR" sz="6000" b="1" dirty="0">
                <a:cs typeface="B Kamran" pitchFamily="2" charset="-78"/>
              </a:rPr>
              <a:t>انتقاد فمنيست ها از قدرت در سازمان ها </a:t>
            </a:r>
            <a:endParaRPr lang="en-US" sz="6000" dirty="0">
              <a:cs typeface="B Kamran" pitchFamily="2" charset="-78"/>
            </a:endParaRPr>
          </a:p>
        </p:txBody>
      </p:sp>
    </p:spTree>
    <p:extLst>
      <p:ext uri="{BB962C8B-B14F-4D97-AF65-F5344CB8AC3E}">
        <p14:creationId xmlns:p14="http://schemas.microsoft.com/office/powerpoint/2010/main" val="72409773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randombar(horizontal)">
                                      <p:cBhvr>
                                        <p:cTn id="12" dur="5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7" dur="5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randombar(horizontal)">
                                      <p:cBhvr>
                                        <p:cTn id="22" dur="500"/>
                                        <p:tgtEl>
                                          <p:spTgt spid="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27" dur="500"/>
                                        <p:tgtEl>
                                          <p:spTgt spid="3">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Effect transition="in" filter="randombar(horizontal)">
                                      <p:cBhvr>
                                        <p:cTn id="32" dur="500"/>
                                        <p:tgtEl>
                                          <p:spTgt spid="3">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Effect transition="in" filter="randombar(horizontal)">
                                      <p:cBhvr>
                                        <p:cTn id="37" dur="500"/>
                                        <p:tgtEl>
                                          <p:spTgt spid="3">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randombar(horizontal)">
                                      <p:cBhvr>
                                        <p:cTn id="4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2"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533400" y="1268761"/>
            <a:ext cx="8077199" cy="5055840"/>
          </a:xfrm>
          <a:prstGeom prst="rect">
            <a:avLst/>
          </a:prstGeom>
          <a:solidFill>
            <a:schemeClr val="accent6">
              <a:lumMod val="75000"/>
            </a:schemeClr>
          </a:solidFill>
          <a:effectLst>
            <a:innerShdw blurRad="63500" dist="50800" dir="18900000">
              <a:prstClr val="black">
                <a:alpha val="50000"/>
              </a:prstClr>
            </a:innerShdw>
          </a:effectLst>
        </p:spPr>
        <p:style>
          <a:lnRef idx="1">
            <a:schemeClr val="accent6"/>
          </a:lnRef>
          <a:fillRef idx="2">
            <a:schemeClr val="accent6"/>
          </a:fillRef>
          <a:effectRef idx="1">
            <a:schemeClr val="accent6"/>
          </a:effectRef>
          <a:fontRef idx="minor">
            <a:schemeClr val="dk1"/>
          </a:fontRef>
        </p:style>
        <p:txBody>
          <a:bodyPr>
            <a:noAutofit/>
          </a:bodyPr>
          <a:lstStyle/>
          <a:p>
            <a:pPr algn="just" rtl="1"/>
            <a:r>
              <a:rPr lang="fa-IR" dirty="0">
                <a:solidFill>
                  <a:schemeClr val="bg1"/>
                </a:solidFill>
                <a:cs typeface="B Mitra" pitchFamily="2" charset="-78"/>
              </a:rPr>
              <a:t>تعريف جنسيت </a:t>
            </a:r>
            <a:r>
              <a:rPr lang="fa-IR" dirty="0" smtClean="0">
                <a:solidFill>
                  <a:schemeClr val="bg1"/>
                </a:solidFill>
                <a:cs typeface="B Mitra" pitchFamily="2" charset="-78"/>
              </a:rPr>
              <a:t>از دید جوآن فلکس: </a:t>
            </a:r>
            <a:r>
              <a:rPr lang="fa-IR" dirty="0">
                <a:solidFill>
                  <a:schemeClr val="bg1"/>
                </a:solidFill>
                <a:cs typeface="B Mitra" pitchFamily="2" charset="-78"/>
              </a:rPr>
              <a:t>تمايزات الگومند بين زن و مرد، مذكر و مونث كه به صورت اجتماعي ايجاد شده است. </a:t>
            </a:r>
            <a:endParaRPr lang="en-US" dirty="0">
              <a:solidFill>
                <a:schemeClr val="bg1"/>
              </a:solidFill>
              <a:cs typeface="B Mitra" pitchFamily="2" charset="-78"/>
            </a:endParaRPr>
          </a:p>
          <a:p>
            <a:pPr algn="just" rtl="1"/>
            <a:r>
              <a:rPr lang="fa-IR" dirty="0">
                <a:solidFill>
                  <a:schemeClr val="bg1"/>
                </a:solidFill>
                <a:cs typeface="B Mitra" pitchFamily="2" charset="-78"/>
              </a:rPr>
              <a:t>نظريه فمنيست هاي سوسياليست : </a:t>
            </a:r>
            <a:r>
              <a:rPr lang="fa-IR" dirty="0" smtClean="0">
                <a:solidFill>
                  <a:schemeClr val="bg1"/>
                </a:solidFill>
                <a:cs typeface="B Mitra" pitchFamily="2" charset="-78"/>
              </a:rPr>
              <a:t>نوعی تقسيم </a:t>
            </a:r>
            <a:r>
              <a:rPr lang="fa-IR" dirty="0">
                <a:solidFill>
                  <a:schemeClr val="bg1"/>
                </a:solidFill>
                <a:cs typeface="B Mitra" pitchFamily="2" charset="-78"/>
              </a:rPr>
              <a:t>كار جنسي در سازمان توليد  </a:t>
            </a:r>
            <a:r>
              <a:rPr lang="fa-IR" dirty="0" smtClean="0">
                <a:solidFill>
                  <a:schemeClr val="bg1"/>
                </a:solidFill>
                <a:cs typeface="B Mitra" pitchFamily="2" charset="-78"/>
              </a:rPr>
              <a:t>وجود دارد.</a:t>
            </a:r>
          </a:p>
          <a:p>
            <a:pPr marL="0" indent="0" algn="just" rtl="1">
              <a:buNone/>
            </a:pPr>
            <a:r>
              <a:rPr lang="fa-IR" dirty="0" smtClean="0">
                <a:solidFill>
                  <a:schemeClr val="bg1"/>
                </a:solidFill>
                <a:cs typeface="B Mitra" pitchFamily="2" charset="-78"/>
              </a:rPr>
              <a:t>فمنیست ها مدعی اند بسیاری از زنان در مشاغلی استخدام می شوند که 70% یا بیشتر زنان هستند که این مشاغل نسبت به مشاغلی که مستلزم تحصیلات یا مهارت های برابرند ولی در تصرف مردان است حقوق کمتری دریافت می کنند.</a:t>
            </a:r>
            <a:endParaRPr lang="en-US" dirty="0">
              <a:solidFill>
                <a:schemeClr val="bg1"/>
              </a:solidFill>
              <a:cs typeface="B Mitra" pitchFamily="2" charset="-78"/>
            </a:endParaRPr>
          </a:p>
          <a:p>
            <a:pPr algn="just" rtl="1"/>
            <a:r>
              <a:rPr lang="fa-IR" dirty="0">
                <a:solidFill>
                  <a:schemeClr val="bg1"/>
                </a:solidFill>
                <a:cs typeface="B Mitra" pitchFamily="2" charset="-78"/>
              </a:rPr>
              <a:t>محور اصلي بحث هاي فعلي در باب جنسيت ، نوعي تحول در </a:t>
            </a:r>
            <a:r>
              <a:rPr lang="fa-IR" dirty="0" smtClean="0">
                <a:solidFill>
                  <a:schemeClr val="bg1"/>
                </a:solidFill>
                <a:cs typeface="B Mitra" pitchFamily="2" charset="-78"/>
              </a:rPr>
              <a:t>انديشه مي </a:t>
            </a:r>
            <a:r>
              <a:rPr lang="fa-IR" dirty="0">
                <a:solidFill>
                  <a:schemeClr val="bg1"/>
                </a:solidFill>
                <a:cs typeface="B Mitra" pitchFamily="2" charset="-78"/>
              </a:rPr>
              <a:t>باشد</a:t>
            </a:r>
            <a:r>
              <a:rPr lang="fa-IR" dirty="0" smtClean="0">
                <a:solidFill>
                  <a:schemeClr val="bg1"/>
                </a:solidFill>
                <a:cs typeface="B Mitra" pitchFamily="2" charset="-78"/>
              </a:rPr>
              <a:t>. که نقطه عزیمت آن حرکت از موضع های تقابلی سنتی که بر تفاوتها تأکید می کنند به تأئید شباهتها بین زنان و مردان است.</a:t>
            </a:r>
            <a:endParaRPr lang="en-US" dirty="0">
              <a:solidFill>
                <a:schemeClr val="bg1"/>
              </a:solidFill>
              <a:cs typeface="B Mitra" pitchFamily="2" charset="-78"/>
            </a:endParaRPr>
          </a:p>
          <a:p>
            <a:pPr algn="just" rtl="1"/>
            <a:r>
              <a:rPr lang="fa-IR" dirty="0" smtClean="0">
                <a:solidFill>
                  <a:schemeClr val="bg1"/>
                </a:solidFill>
                <a:cs typeface="B Mitra" pitchFamily="2" charset="-78"/>
              </a:rPr>
              <a:t>فلکس:سيستم </a:t>
            </a:r>
            <a:r>
              <a:rPr lang="fa-IR" dirty="0">
                <a:solidFill>
                  <a:schemeClr val="bg1"/>
                </a:solidFill>
                <a:cs typeface="B Mitra" pitchFamily="2" charset="-78"/>
              </a:rPr>
              <a:t>هاي جنسي </a:t>
            </a:r>
            <a:r>
              <a:rPr lang="fa-IR" dirty="0" smtClean="0">
                <a:solidFill>
                  <a:schemeClr val="bg1"/>
                </a:solidFill>
                <a:cs typeface="B Mitra" pitchFamily="2" charset="-78"/>
              </a:rPr>
              <a:t>نوعاً </a:t>
            </a:r>
            <a:r>
              <a:rPr lang="fa-IR" dirty="0">
                <a:solidFill>
                  <a:schemeClr val="bg1"/>
                </a:solidFill>
                <a:cs typeface="B Mitra" pitchFamily="2" charset="-78"/>
              </a:rPr>
              <a:t>درگير روابط تحكم هستند و جنبه مهم بستري اند كه دورن </a:t>
            </a:r>
            <a:r>
              <a:rPr lang="fa-IR" dirty="0" smtClean="0">
                <a:solidFill>
                  <a:schemeClr val="bg1"/>
                </a:solidFill>
                <a:cs typeface="B Mitra" pitchFamily="2" charset="-78"/>
              </a:rPr>
              <a:t>آن </a:t>
            </a:r>
            <a:r>
              <a:rPr lang="fa-IR" dirty="0">
                <a:solidFill>
                  <a:schemeClr val="bg1"/>
                </a:solidFill>
                <a:cs typeface="B Mitra" pitchFamily="2" charset="-78"/>
              </a:rPr>
              <a:t>و از طريق </a:t>
            </a:r>
            <a:r>
              <a:rPr lang="fa-IR" dirty="0" smtClean="0">
                <a:solidFill>
                  <a:schemeClr val="bg1"/>
                </a:solidFill>
                <a:cs typeface="B Mitra" pitchFamily="2" charset="-78"/>
              </a:rPr>
              <a:t>آنها يك « خود » </a:t>
            </a:r>
            <a:r>
              <a:rPr lang="fa-IR" dirty="0">
                <a:solidFill>
                  <a:schemeClr val="bg1"/>
                </a:solidFill>
                <a:cs typeface="B Mitra" pitchFamily="2" charset="-78"/>
              </a:rPr>
              <a:t>شكل مي گيرد.</a:t>
            </a:r>
            <a:endParaRPr lang="en-US" dirty="0">
              <a:solidFill>
                <a:schemeClr val="bg1"/>
              </a:solidFill>
              <a:cs typeface="B Mitra" pitchFamily="2" charset="-78"/>
            </a:endParaRPr>
          </a:p>
          <a:p>
            <a:pPr marL="0" indent="0" algn="just" rtl="1">
              <a:buNone/>
            </a:pPr>
            <a:endParaRPr lang="en-US" sz="2800" dirty="0">
              <a:cs typeface="B Mitra" pitchFamily="2" charset="-78"/>
            </a:endParaRPr>
          </a:p>
        </p:txBody>
      </p:sp>
      <p:sp>
        <p:nvSpPr>
          <p:cNvPr id="2" name="Title 1"/>
          <p:cNvSpPr>
            <a:spLocks noGrp="1"/>
          </p:cNvSpPr>
          <p:nvPr>
            <p:ph type="title"/>
          </p:nvPr>
        </p:nvSpPr>
        <p:spPr>
          <a:xfrm>
            <a:off x="683568" y="260648"/>
            <a:ext cx="7376607" cy="1143000"/>
          </a:xfrm>
          <a:gradFill flip="none" rotWithShape="1">
            <a:gsLst>
              <a:gs pos="0">
                <a:srgbClr val="7FE384">
                  <a:tint val="66000"/>
                  <a:satMod val="160000"/>
                </a:srgbClr>
              </a:gs>
              <a:gs pos="50000">
                <a:srgbClr val="7FE384">
                  <a:tint val="44500"/>
                  <a:satMod val="160000"/>
                </a:srgbClr>
              </a:gs>
              <a:gs pos="100000">
                <a:srgbClr val="7FE384">
                  <a:tint val="23500"/>
                  <a:satMod val="160000"/>
                </a:srgbClr>
              </a:gs>
            </a:gsLst>
            <a:lin ang="16200000" scaled="1"/>
            <a:tileRect/>
          </a:gradFill>
          <a:effectLst>
            <a:softEdge rad="317500"/>
          </a:effectLst>
        </p:spPr>
        <p:txBody>
          <a:bodyPr>
            <a:noAutofit/>
          </a:bodyPr>
          <a:lstStyle/>
          <a:p>
            <a:pPr marL="0" indent="0">
              <a:buNone/>
            </a:pPr>
            <a:r>
              <a:rPr lang="fa-IR" b="1" dirty="0">
                <a:solidFill>
                  <a:srgbClr val="00A249"/>
                </a:solidFill>
                <a:cs typeface="B Kamran" pitchFamily="2" charset="-78"/>
              </a:rPr>
              <a:t>سياست هاي مربوط به جنسيت در سازمان </a:t>
            </a:r>
            <a:endParaRPr lang="en-US" dirty="0">
              <a:solidFill>
                <a:srgbClr val="00A249"/>
              </a:solidFill>
              <a:cs typeface="B Kamran" pitchFamily="2" charset="-78"/>
            </a:endParaRPr>
          </a:p>
        </p:txBody>
      </p:sp>
    </p:spTree>
    <p:extLst>
      <p:ext uri="{BB962C8B-B14F-4D97-AF65-F5344CB8AC3E}">
        <p14:creationId xmlns:p14="http://schemas.microsoft.com/office/powerpoint/2010/main" val="73859891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3">
                                            <p:bg/>
                                          </p:spTgt>
                                        </p:tgtEl>
                                        <p:attrNameLst>
                                          <p:attrName>style.visibility</p:attrName>
                                        </p:attrNameLst>
                                      </p:cBhvr>
                                      <p:to>
                                        <p:strVal val="visible"/>
                                      </p:to>
                                    </p:set>
                                    <p:anim calcmode="lin" valueType="num">
                                      <p:cBhvr>
                                        <p:cTn id="15" dur="500" fill="hold"/>
                                        <p:tgtEl>
                                          <p:spTgt spid="3">
                                            <p:bg/>
                                          </p:spTgt>
                                        </p:tgtEl>
                                        <p:attrNameLst>
                                          <p:attrName>ppt_w</p:attrName>
                                        </p:attrNameLst>
                                      </p:cBhvr>
                                      <p:tavLst>
                                        <p:tav tm="0">
                                          <p:val>
                                            <p:fltVal val="0"/>
                                          </p:val>
                                        </p:tav>
                                        <p:tav tm="100000">
                                          <p:val>
                                            <p:strVal val="#ppt_w"/>
                                          </p:val>
                                        </p:tav>
                                      </p:tavLst>
                                    </p:anim>
                                    <p:anim calcmode="lin" valueType="num">
                                      <p:cBhvr>
                                        <p:cTn id="16" dur="500" fill="hold"/>
                                        <p:tgtEl>
                                          <p:spTgt spid="3">
                                            <p:bg/>
                                          </p:spTgt>
                                        </p:tgtEl>
                                        <p:attrNameLst>
                                          <p:attrName>ppt_h</p:attrName>
                                        </p:attrNameLst>
                                      </p:cBhvr>
                                      <p:tavLst>
                                        <p:tav tm="0">
                                          <p:val>
                                            <p:fltVal val="0"/>
                                          </p:val>
                                        </p:tav>
                                        <p:tav tm="100000">
                                          <p:val>
                                            <p:strVal val="#ppt_h"/>
                                          </p:val>
                                        </p:tav>
                                      </p:tavLst>
                                    </p:anim>
                                    <p:animEffect transition="in" filter="fade">
                                      <p:cBhvr>
                                        <p:cTn id="17" dur="500"/>
                                        <p:tgtEl>
                                          <p:spTgt spid="3">
                                            <p:bg/>
                                          </p:spTgt>
                                        </p:tgtEl>
                                      </p:cBhvr>
                                    </p:animEffect>
                                  </p:childTnLst>
                                </p:cTn>
                              </p:par>
                            </p:childTnLst>
                          </p:cTn>
                        </p:par>
                      </p:childTnLst>
                    </p:cTn>
                  </p:par>
                  <p:par>
                    <p:cTn id="18" fill="hold">
                      <p:stCondLst>
                        <p:cond delay="indefinite"/>
                      </p:stCondLst>
                      <p:childTnLst>
                        <p:par>
                          <p:cTn id="19" fill="hold">
                            <p:stCondLst>
                              <p:cond delay="0"/>
                            </p:stCondLst>
                            <p:childTnLst>
                              <p:par>
                                <p:cTn id="20" presetID="53" presetClass="entr" presetSubtype="16" fill="hold" grpId="0" nodeType="clickEffect">
                                  <p:stCondLst>
                                    <p:cond delay="0"/>
                                  </p:stCondLst>
                                  <p:childTnLst>
                                    <p:set>
                                      <p:cBhvr>
                                        <p:cTn id="21" dur="1" fill="hold">
                                          <p:stCondLst>
                                            <p:cond delay="0"/>
                                          </p:stCondLst>
                                        </p:cTn>
                                        <p:tgtEl>
                                          <p:spTgt spid="3">
                                            <p:txEl>
                                              <p:pRg st="0" end="0"/>
                                            </p:txEl>
                                          </p:spTgt>
                                        </p:tgtEl>
                                        <p:attrNameLst>
                                          <p:attrName>style.visibility</p:attrName>
                                        </p:attrNameLst>
                                      </p:cBhvr>
                                      <p:to>
                                        <p:strVal val="visible"/>
                                      </p:to>
                                    </p:set>
                                    <p:anim calcmode="lin" valueType="num">
                                      <p:cBhvr>
                                        <p:cTn id="22"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23"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24" dur="500"/>
                                        <p:tgtEl>
                                          <p:spTgt spid="3">
                                            <p:txEl>
                                              <p:pRg st="0" end="0"/>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53" presetClass="entr" presetSubtype="16" fill="hold" grpId="0" nodeType="clickEffect">
                                  <p:stCondLst>
                                    <p:cond delay="0"/>
                                  </p:stCondLst>
                                  <p:childTnLst>
                                    <p:set>
                                      <p:cBhvr>
                                        <p:cTn id="28" dur="1" fill="hold">
                                          <p:stCondLst>
                                            <p:cond delay="0"/>
                                          </p:stCondLst>
                                        </p:cTn>
                                        <p:tgtEl>
                                          <p:spTgt spid="3">
                                            <p:txEl>
                                              <p:pRg st="1" end="1"/>
                                            </p:txEl>
                                          </p:spTgt>
                                        </p:tgtEl>
                                        <p:attrNameLst>
                                          <p:attrName>style.visibility</p:attrName>
                                        </p:attrNameLst>
                                      </p:cBhvr>
                                      <p:to>
                                        <p:strVal val="visible"/>
                                      </p:to>
                                    </p:set>
                                    <p:anim calcmode="lin" valueType="num">
                                      <p:cBhvr>
                                        <p:cTn id="29"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30"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31" dur="500"/>
                                        <p:tgtEl>
                                          <p:spTgt spid="3">
                                            <p:txEl>
                                              <p:pRg st="1" end="1"/>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53" presetClass="entr" presetSubtype="16" fill="hold" grpId="0" nodeType="clickEffect">
                                  <p:stCondLst>
                                    <p:cond delay="0"/>
                                  </p:stCondLst>
                                  <p:childTnLst>
                                    <p:set>
                                      <p:cBhvr>
                                        <p:cTn id="35" dur="1" fill="hold">
                                          <p:stCondLst>
                                            <p:cond delay="0"/>
                                          </p:stCondLst>
                                        </p:cTn>
                                        <p:tgtEl>
                                          <p:spTgt spid="3">
                                            <p:txEl>
                                              <p:pRg st="2" end="2"/>
                                            </p:txEl>
                                          </p:spTgt>
                                        </p:tgtEl>
                                        <p:attrNameLst>
                                          <p:attrName>style.visibility</p:attrName>
                                        </p:attrNameLst>
                                      </p:cBhvr>
                                      <p:to>
                                        <p:strVal val="visible"/>
                                      </p:to>
                                    </p:set>
                                    <p:anim calcmode="lin" valueType="num">
                                      <p:cBhvr>
                                        <p:cTn id="36"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37"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38" dur="500"/>
                                        <p:tgtEl>
                                          <p:spTgt spid="3">
                                            <p:txEl>
                                              <p:pRg st="2" end="2"/>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53" presetClass="entr" presetSubtype="16" fill="hold" grpId="0" nodeType="clickEffect">
                                  <p:stCondLst>
                                    <p:cond delay="0"/>
                                  </p:stCondLst>
                                  <p:childTnLst>
                                    <p:set>
                                      <p:cBhvr>
                                        <p:cTn id="42" dur="1" fill="hold">
                                          <p:stCondLst>
                                            <p:cond delay="0"/>
                                          </p:stCondLst>
                                        </p:cTn>
                                        <p:tgtEl>
                                          <p:spTgt spid="3">
                                            <p:txEl>
                                              <p:pRg st="3" end="3"/>
                                            </p:txEl>
                                          </p:spTgt>
                                        </p:tgtEl>
                                        <p:attrNameLst>
                                          <p:attrName>style.visibility</p:attrName>
                                        </p:attrNameLst>
                                      </p:cBhvr>
                                      <p:to>
                                        <p:strVal val="visible"/>
                                      </p:to>
                                    </p:set>
                                    <p:anim calcmode="lin" valueType="num">
                                      <p:cBhvr>
                                        <p:cTn id="43"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44"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45" dur="500"/>
                                        <p:tgtEl>
                                          <p:spTgt spid="3">
                                            <p:txEl>
                                              <p:pRg st="3" end="3"/>
                                            </p:txEl>
                                          </p:spTgt>
                                        </p:tgtEl>
                                      </p:cBhvr>
                                    </p:animEffect>
                                  </p:childTnLst>
                                </p:cTn>
                              </p:par>
                            </p:childTnLst>
                          </p:cTn>
                        </p:par>
                      </p:childTnLst>
                    </p:cTn>
                  </p:par>
                  <p:par>
                    <p:cTn id="46" fill="hold">
                      <p:stCondLst>
                        <p:cond delay="indefinite"/>
                      </p:stCondLst>
                      <p:childTnLst>
                        <p:par>
                          <p:cTn id="47" fill="hold">
                            <p:stCondLst>
                              <p:cond delay="0"/>
                            </p:stCondLst>
                            <p:childTnLst>
                              <p:par>
                                <p:cTn id="48" presetID="53" presetClass="entr" presetSubtype="16" fill="hold" grpId="0" nodeType="clickEffect">
                                  <p:stCondLst>
                                    <p:cond delay="0"/>
                                  </p:stCondLst>
                                  <p:childTnLst>
                                    <p:set>
                                      <p:cBhvr>
                                        <p:cTn id="49" dur="1" fill="hold">
                                          <p:stCondLst>
                                            <p:cond delay="0"/>
                                          </p:stCondLst>
                                        </p:cTn>
                                        <p:tgtEl>
                                          <p:spTgt spid="3">
                                            <p:txEl>
                                              <p:pRg st="4" end="4"/>
                                            </p:txEl>
                                          </p:spTgt>
                                        </p:tgtEl>
                                        <p:attrNameLst>
                                          <p:attrName>style.visibility</p:attrName>
                                        </p:attrNameLst>
                                      </p:cBhvr>
                                      <p:to>
                                        <p:strVal val="visible"/>
                                      </p:to>
                                    </p:set>
                                    <p:anim calcmode="lin" valueType="num">
                                      <p:cBhvr>
                                        <p:cTn id="50"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51"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5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2"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457200" y="2060848"/>
            <a:ext cx="8229600" cy="3654152"/>
          </a:xfrm>
          <a:prstGeom prst="rect">
            <a:avLst/>
          </a:prstGeom>
          <a:solidFill>
            <a:schemeClr val="bg1"/>
          </a:solidFill>
          <a:ln>
            <a:solidFill>
              <a:schemeClr val="accent2">
                <a:lumMod val="60000"/>
                <a:lumOff val="40000"/>
              </a:schemeClr>
            </a:solidFill>
          </a:ln>
          <a:effectLst/>
        </p:spPr>
        <p:txBody>
          <a:bodyPr>
            <a:normAutofit/>
          </a:bodyPr>
          <a:lstStyle/>
          <a:p>
            <a:pPr marL="45720" lvl="0" indent="0" algn="just" rtl="1">
              <a:buNone/>
            </a:pPr>
            <a:r>
              <a:rPr lang="fa-IR" sz="3600" dirty="0">
                <a:solidFill>
                  <a:srgbClr val="FF33CC"/>
                </a:solidFill>
                <a:cs typeface="B Mitra" pitchFamily="2" charset="-78"/>
              </a:rPr>
              <a:t>توجه به زنان به منظور ملاحظه ي ديدگاه هاي فمنيست</a:t>
            </a:r>
            <a:endParaRPr lang="en-US" sz="3600" dirty="0">
              <a:solidFill>
                <a:srgbClr val="FF33CC"/>
              </a:solidFill>
              <a:cs typeface="B Mitra" pitchFamily="2" charset="-78"/>
            </a:endParaRPr>
          </a:p>
          <a:p>
            <a:pPr marL="45720" lvl="0" indent="0" algn="just" rtl="1">
              <a:buNone/>
            </a:pPr>
            <a:r>
              <a:rPr lang="fa-IR" sz="3600" dirty="0">
                <a:solidFill>
                  <a:srgbClr val="C00000"/>
                </a:solidFill>
                <a:cs typeface="B Mitra" pitchFamily="2" charset="-78"/>
              </a:rPr>
              <a:t>تخريب بازنمايي هاي واحد از تجربه براي ايجاد راهي جهت چندگانگي در مقوله نژاد و طبقه</a:t>
            </a:r>
            <a:endParaRPr lang="en-US" sz="3600" dirty="0">
              <a:solidFill>
                <a:srgbClr val="C00000"/>
              </a:solidFill>
              <a:cs typeface="B Mitra" pitchFamily="2" charset="-78"/>
            </a:endParaRPr>
          </a:p>
          <a:p>
            <a:pPr marL="45720" lvl="0" indent="0" algn="just" rtl="1">
              <a:buNone/>
            </a:pPr>
            <a:r>
              <a:rPr lang="fa-IR" sz="3600" dirty="0">
                <a:solidFill>
                  <a:srgbClr val="A162D0"/>
                </a:solidFill>
                <a:cs typeface="B Mitra" pitchFamily="2" charset="-78"/>
              </a:rPr>
              <a:t>درون نگري در مورد پژوهش ها و شيوه ي نوشتن خودمان</a:t>
            </a:r>
            <a:endParaRPr lang="en-US" sz="3600" dirty="0">
              <a:solidFill>
                <a:srgbClr val="A162D0"/>
              </a:solidFill>
              <a:cs typeface="B Mitra" pitchFamily="2" charset="-78"/>
            </a:endParaRPr>
          </a:p>
          <a:p>
            <a:pPr marL="0" indent="0" algn="just">
              <a:buNone/>
            </a:pPr>
            <a:endParaRPr lang="en-US" sz="3600" dirty="0">
              <a:solidFill>
                <a:schemeClr val="accent6">
                  <a:lumMod val="50000"/>
                </a:schemeClr>
              </a:solidFill>
              <a:cs typeface="B Mitra" pitchFamily="2" charset="-78"/>
            </a:endParaRPr>
          </a:p>
        </p:txBody>
      </p:sp>
      <p:sp>
        <p:nvSpPr>
          <p:cNvPr id="2" name="Title 1"/>
          <p:cNvSpPr>
            <a:spLocks noGrp="1"/>
          </p:cNvSpPr>
          <p:nvPr>
            <p:ph type="title"/>
          </p:nvPr>
        </p:nvSpPr>
        <p:spPr>
          <a:xfrm>
            <a:off x="457200" y="152400"/>
            <a:ext cx="8229600" cy="1676400"/>
          </a:xfrm>
          <a:solidFill>
            <a:schemeClr val="bg2"/>
          </a:solidFill>
          <a:effectLst>
            <a:softEdge rad="635000"/>
          </a:effectLst>
        </p:spPr>
        <p:txBody>
          <a:bodyPr>
            <a:noAutofit/>
          </a:bodyPr>
          <a:lstStyle/>
          <a:p>
            <a:pPr marL="0" indent="0">
              <a:buNone/>
            </a:pPr>
            <a:r>
              <a:rPr lang="fa-IR" b="1" dirty="0">
                <a:solidFill>
                  <a:schemeClr val="bg2">
                    <a:lumMod val="50000"/>
                  </a:schemeClr>
                </a:solidFill>
                <a:cs typeface="B Kamran" pitchFamily="2" charset="-78"/>
              </a:rPr>
              <a:t>محورهاي پژوهش نظريه </a:t>
            </a:r>
            <a:r>
              <a:rPr lang="fa-IR" b="1" dirty="0" smtClean="0">
                <a:solidFill>
                  <a:schemeClr val="bg2">
                    <a:lumMod val="50000"/>
                  </a:schemeClr>
                </a:solidFill>
                <a:cs typeface="B Kamran" pitchFamily="2" charset="-78"/>
              </a:rPr>
              <a:t>پردازان سازماني </a:t>
            </a:r>
            <a:r>
              <a:rPr lang="fa-IR" b="1" dirty="0">
                <a:solidFill>
                  <a:schemeClr val="bg2">
                    <a:lumMod val="50000"/>
                  </a:schemeClr>
                </a:solidFill>
                <a:cs typeface="B Kamran" pitchFamily="2" charset="-78"/>
              </a:rPr>
              <a:t>فمينست</a:t>
            </a:r>
            <a:r>
              <a:rPr lang="fa-IR" b="1" dirty="0" smtClean="0">
                <a:solidFill>
                  <a:schemeClr val="bg2">
                    <a:lumMod val="50000"/>
                  </a:schemeClr>
                </a:solidFill>
                <a:cs typeface="B Kamran" pitchFamily="2" charset="-78"/>
              </a:rPr>
              <a:t>:</a:t>
            </a:r>
            <a:endParaRPr lang="en-US" b="1" dirty="0">
              <a:solidFill>
                <a:schemeClr val="bg2">
                  <a:lumMod val="50000"/>
                </a:schemeClr>
              </a:solidFill>
              <a:cs typeface="B Kamran" pitchFamily="2" charset="-78"/>
            </a:endParaRPr>
          </a:p>
        </p:txBody>
      </p:sp>
    </p:spTree>
    <p:extLst>
      <p:ext uri="{BB962C8B-B14F-4D97-AF65-F5344CB8AC3E}">
        <p14:creationId xmlns:p14="http://schemas.microsoft.com/office/powerpoint/2010/main" val="35850912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xit" presetSubtype="0" fill="hold" grpId="0" nodeType="clickEffect">
                                  <p:stCondLst>
                                    <p:cond delay="0"/>
                                  </p:stCondLst>
                                  <p:childTnLst>
                                    <p:animEffect transition="out" filter="fade">
                                      <p:cBhvr>
                                        <p:cTn id="6" dur="1000"/>
                                        <p:tgtEl>
                                          <p:spTgt spid="2"/>
                                        </p:tgtEl>
                                      </p:cBhvr>
                                    </p:animEffect>
                                    <p:anim calcmode="lin" valueType="num">
                                      <p:cBhvr>
                                        <p:cTn id="7" dur="1000"/>
                                        <p:tgtEl>
                                          <p:spTgt spid="2"/>
                                        </p:tgtEl>
                                        <p:attrNameLst>
                                          <p:attrName>ppt_x</p:attrName>
                                        </p:attrNameLst>
                                      </p:cBhvr>
                                      <p:tavLst>
                                        <p:tav tm="0">
                                          <p:val>
                                            <p:strVal val="ppt_x"/>
                                          </p:val>
                                        </p:tav>
                                        <p:tav tm="100000">
                                          <p:val>
                                            <p:strVal val="ppt_x"/>
                                          </p:val>
                                        </p:tav>
                                      </p:tavLst>
                                    </p:anim>
                                    <p:anim calcmode="lin" valueType="num">
                                      <p:cBhvr>
                                        <p:cTn id="8" dur="1000"/>
                                        <p:tgtEl>
                                          <p:spTgt spid="2"/>
                                        </p:tgtEl>
                                        <p:attrNameLst>
                                          <p:attrName>ppt_y</p:attrName>
                                        </p:attrNameLst>
                                      </p:cBhvr>
                                      <p:tavLst>
                                        <p:tav tm="0">
                                          <p:val>
                                            <p:strVal val="ppt_y"/>
                                          </p:val>
                                        </p:tav>
                                        <p:tav tm="100000">
                                          <p:val>
                                            <p:strVal val="ppt_y+.1"/>
                                          </p:val>
                                        </p:tav>
                                      </p:tavLst>
                                    </p:anim>
                                    <p:set>
                                      <p:cBhvr>
                                        <p:cTn id="9" dur="1" fill="hold">
                                          <p:stCondLst>
                                            <p:cond delay="999"/>
                                          </p:stCondLst>
                                        </p:cTn>
                                        <p:tgtEl>
                                          <p:spTgt spid="2"/>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31" presetClass="exit" presetSubtype="0" fill="hold" grpId="0" nodeType="clickEffect">
                                  <p:stCondLst>
                                    <p:cond delay="0"/>
                                  </p:stCondLst>
                                  <p:childTnLst>
                                    <p:anim calcmode="lin" valueType="num">
                                      <p:cBhvr>
                                        <p:cTn id="13" dur="1000"/>
                                        <p:tgtEl>
                                          <p:spTgt spid="3">
                                            <p:txEl>
                                              <p:pRg st="0" end="0"/>
                                            </p:txEl>
                                          </p:spTgt>
                                        </p:tgtEl>
                                        <p:attrNameLst>
                                          <p:attrName>ppt_w</p:attrName>
                                        </p:attrNameLst>
                                      </p:cBhvr>
                                      <p:tavLst>
                                        <p:tav tm="0">
                                          <p:val>
                                            <p:strVal val="ppt_w"/>
                                          </p:val>
                                        </p:tav>
                                        <p:tav tm="100000">
                                          <p:val>
                                            <p:fltVal val="0"/>
                                          </p:val>
                                        </p:tav>
                                      </p:tavLst>
                                    </p:anim>
                                    <p:anim calcmode="lin" valueType="num">
                                      <p:cBhvr>
                                        <p:cTn id="14" dur="1000"/>
                                        <p:tgtEl>
                                          <p:spTgt spid="3">
                                            <p:txEl>
                                              <p:pRg st="0" end="0"/>
                                            </p:txEl>
                                          </p:spTgt>
                                        </p:tgtEl>
                                        <p:attrNameLst>
                                          <p:attrName>ppt_h</p:attrName>
                                        </p:attrNameLst>
                                      </p:cBhvr>
                                      <p:tavLst>
                                        <p:tav tm="0">
                                          <p:val>
                                            <p:strVal val="ppt_h"/>
                                          </p:val>
                                        </p:tav>
                                        <p:tav tm="100000">
                                          <p:val>
                                            <p:fltVal val="0"/>
                                          </p:val>
                                        </p:tav>
                                      </p:tavLst>
                                    </p:anim>
                                    <p:anim calcmode="lin" valueType="num">
                                      <p:cBhvr>
                                        <p:cTn id="15" dur="1000"/>
                                        <p:tgtEl>
                                          <p:spTgt spid="3">
                                            <p:txEl>
                                              <p:pRg st="0" end="0"/>
                                            </p:txEl>
                                          </p:spTgt>
                                        </p:tgtEl>
                                        <p:attrNameLst>
                                          <p:attrName>style.rotation</p:attrName>
                                        </p:attrNameLst>
                                      </p:cBhvr>
                                      <p:tavLst>
                                        <p:tav tm="0">
                                          <p:val>
                                            <p:fltVal val="0"/>
                                          </p:val>
                                        </p:tav>
                                        <p:tav tm="100000">
                                          <p:val>
                                            <p:fltVal val="90"/>
                                          </p:val>
                                        </p:tav>
                                      </p:tavLst>
                                    </p:anim>
                                    <p:animEffect transition="out" filter="fade">
                                      <p:cBhvr>
                                        <p:cTn id="16" dur="1000"/>
                                        <p:tgtEl>
                                          <p:spTgt spid="3">
                                            <p:txEl>
                                              <p:pRg st="0" end="0"/>
                                            </p:txEl>
                                          </p:spTgt>
                                        </p:tgtEl>
                                      </p:cBhvr>
                                    </p:animEffect>
                                    <p:set>
                                      <p:cBhvr>
                                        <p:cTn id="17" dur="1" fill="hold">
                                          <p:stCondLst>
                                            <p:cond delay="999"/>
                                          </p:stCondLst>
                                        </p:cTn>
                                        <p:tgtEl>
                                          <p:spTgt spid="3">
                                            <p:txEl>
                                              <p:pRg st="0" end="0"/>
                                            </p:txEl>
                                          </p:spTgt>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31" presetClass="exit" presetSubtype="0" fill="hold" grpId="0" nodeType="clickEffect">
                                  <p:stCondLst>
                                    <p:cond delay="0"/>
                                  </p:stCondLst>
                                  <p:childTnLst>
                                    <p:anim calcmode="lin" valueType="num">
                                      <p:cBhvr>
                                        <p:cTn id="21" dur="1000"/>
                                        <p:tgtEl>
                                          <p:spTgt spid="3">
                                            <p:txEl>
                                              <p:pRg st="1" end="1"/>
                                            </p:txEl>
                                          </p:spTgt>
                                        </p:tgtEl>
                                        <p:attrNameLst>
                                          <p:attrName>ppt_w</p:attrName>
                                        </p:attrNameLst>
                                      </p:cBhvr>
                                      <p:tavLst>
                                        <p:tav tm="0">
                                          <p:val>
                                            <p:strVal val="ppt_w"/>
                                          </p:val>
                                        </p:tav>
                                        <p:tav tm="100000">
                                          <p:val>
                                            <p:fltVal val="0"/>
                                          </p:val>
                                        </p:tav>
                                      </p:tavLst>
                                    </p:anim>
                                    <p:anim calcmode="lin" valueType="num">
                                      <p:cBhvr>
                                        <p:cTn id="22" dur="1000"/>
                                        <p:tgtEl>
                                          <p:spTgt spid="3">
                                            <p:txEl>
                                              <p:pRg st="1" end="1"/>
                                            </p:txEl>
                                          </p:spTgt>
                                        </p:tgtEl>
                                        <p:attrNameLst>
                                          <p:attrName>ppt_h</p:attrName>
                                        </p:attrNameLst>
                                      </p:cBhvr>
                                      <p:tavLst>
                                        <p:tav tm="0">
                                          <p:val>
                                            <p:strVal val="ppt_h"/>
                                          </p:val>
                                        </p:tav>
                                        <p:tav tm="100000">
                                          <p:val>
                                            <p:fltVal val="0"/>
                                          </p:val>
                                        </p:tav>
                                      </p:tavLst>
                                    </p:anim>
                                    <p:anim calcmode="lin" valueType="num">
                                      <p:cBhvr>
                                        <p:cTn id="23" dur="1000"/>
                                        <p:tgtEl>
                                          <p:spTgt spid="3">
                                            <p:txEl>
                                              <p:pRg st="1" end="1"/>
                                            </p:txEl>
                                          </p:spTgt>
                                        </p:tgtEl>
                                        <p:attrNameLst>
                                          <p:attrName>style.rotation</p:attrName>
                                        </p:attrNameLst>
                                      </p:cBhvr>
                                      <p:tavLst>
                                        <p:tav tm="0">
                                          <p:val>
                                            <p:fltVal val="0"/>
                                          </p:val>
                                        </p:tav>
                                        <p:tav tm="100000">
                                          <p:val>
                                            <p:fltVal val="90"/>
                                          </p:val>
                                        </p:tav>
                                      </p:tavLst>
                                    </p:anim>
                                    <p:animEffect transition="out" filter="fade">
                                      <p:cBhvr>
                                        <p:cTn id="24" dur="1000"/>
                                        <p:tgtEl>
                                          <p:spTgt spid="3">
                                            <p:txEl>
                                              <p:pRg st="1" end="1"/>
                                            </p:txEl>
                                          </p:spTgt>
                                        </p:tgtEl>
                                      </p:cBhvr>
                                    </p:animEffect>
                                    <p:set>
                                      <p:cBhvr>
                                        <p:cTn id="25" dur="1" fill="hold">
                                          <p:stCondLst>
                                            <p:cond delay="999"/>
                                          </p:stCondLst>
                                        </p:cTn>
                                        <p:tgtEl>
                                          <p:spTgt spid="3">
                                            <p:txEl>
                                              <p:pRg st="1" end="1"/>
                                            </p:txEl>
                                          </p:spTgt>
                                        </p:tgtEl>
                                        <p:attrNameLst>
                                          <p:attrName>style.visibility</p:attrName>
                                        </p:attrNameLst>
                                      </p:cBhvr>
                                      <p:to>
                                        <p:strVal val="hidden"/>
                                      </p:to>
                                    </p:set>
                                  </p:childTnLst>
                                </p:cTn>
                              </p:par>
                            </p:childTnLst>
                          </p:cTn>
                        </p:par>
                      </p:childTnLst>
                    </p:cTn>
                  </p:par>
                  <p:par>
                    <p:cTn id="26" fill="hold">
                      <p:stCondLst>
                        <p:cond delay="indefinite"/>
                      </p:stCondLst>
                      <p:childTnLst>
                        <p:par>
                          <p:cTn id="27" fill="hold">
                            <p:stCondLst>
                              <p:cond delay="0"/>
                            </p:stCondLst>
                            <p:childTnLst>
                              <p:par>
                                <p:cTn id="28" presetID="31" presetClass="exit" presetSubtype="0" fill="hold" grpId="0" nodeType="clickEffect">
                                  <p:stCondLst>
                                    <p:cond delay="0"/>
                                  </p:stCondLst>
                                  <p:childTnLst>
                                    <p:anim calcmode="lin" valueType="num">
                                      <p:cBhvr>
                                        <p:cTn id="29" dur="1000"/>
                                        <p:tgtEl>
                                          <p:spTgt spid="3">
                                            <p:txEl>
                                              <p:pRg st="2" end="2"/>
                                            </p:txEl>
                                          </p:spTgt>
                                        </p:tgtEl>
                                        <p:attrNameLst>
                                          <p:attrName>ppt_w</p:attrName>
                                        </p:attrNameLst>
                                      </p:cBhvr>
                                      <p:tavLst>
                                        <p:tav tm="0">
                                          <p:val>
                                            <p:strVal val="ppt_w"/>
                                          </p:val>
                                        </p:tav>
                                        <p:tav tm="100000">
                                          <p:val>
                                            <p:fltVal val="0"/>
                                          </p:val>
                                        </p:tav>
                                      </p:tavLst>
                                    </p:anim>
                                    <p:anim calcmode="lin" valueType="num">
                                      <p:cBhvr>
                                        <p:cTn id="30" dur="1000"/>
                                        <p:tgtEl>
                                          <p:spTgt spid="3">
                                            <p:txEl>
                                              <p:pRg st="2" end="2"/>
                                            </p:txEl>
                                          </p:spTgt>
                                        </p:tgtEl>
                                        <p:attrNameLst>
                                          <p:attrName>ppt_h</p:attrName>
                                        </p:attrNameLst>
                                      </p:cBhvr>
                                      <p:tavLst>
                                        <p:tav tm="0">
                                          <p:val>
                                            <p:strVal val="ppt_h"/>
                                          </p:val>
                                        </p:tav>
                                        <p:tav tm="100000">
                                          <p:val>
                                            <p:fltVal val="0"/>
                                          </p:val>
                                        </p:tav>
                                      </p:tavLst>
                                    </p:anim>
                                    <p:anim calcmode="lin" valueType="num">
                                      <p:cBhvr>
                                        <p:cTn id="31" dur="1000"/>
                                        <p:tgtEl>
                                          <p:spTgt spid="3">
                                            <p:txEl>
                                              <p:pRg st="2" end="2"/>
                                            </p:txEl>
                                          </p:spTgt>
                                        </p:tgtEl>
                                        <p:attrNameLst>
                                          <p:attrName>style.rotation</p:attrName>
                                        </p:attrNameLst>
                                      </p:cBhvr>
                                      <p:tavLst>
                                        <p:tav tm="0">
                                          <p:val>
                                            <p:fltVal val="0"/>
                                          </p:val>
                                        </p:tav>
                                        <p:tav tm="100000">
                                          <p:val>
                                            <p:fltVal val="90"/>
                                          </p:val>
                                        </p:tav>
                                      </p:tavLst>
                                    </p:anim>
                                    <p:animEffect transition="out" filter="fade">
                                      <p:cBhvr>
                                        <p:cTn id="32" dur="1000"/>
                                        <p:tgtEl>
                                          <p:spTgt spid="3">
                                            <p:txEl>
                                              <p:pRg st="2" end="2"/>
                                            </p:txEl>
                                          </p:spTgt>
                                        </p:tgtEl>
                                      </p:cBhvr>
                                    </p:animEffect>
                                    <p:set>
                                      <p:cBhvr>
                                        <p:cTn id="33" dur="1" fill="hold">
                                          <p:stCondLst>
                                            <p:cond delay="999"/>
                                          </p:stCondLst>
                                        </p:cTn>
                                        <p:tgtEl>
                                          <p:spTgt spid="3">
                                            <p:txEl>
                                              <p:pRg st="2" end="2"/>
                                            </p:txEl>
                                          </p:spTgt>
                                        </p:tgtEl>
                                        <p:attrNameLst>
                                          <p:attrName>style.visibility</p:attrName>
                                        </p:attrNameLst>
                                      </p:cBhvr>
                                      <p:to>
                                        <p:strVal val="hidden"/>
                                      </p:to>
                                    </p:set>
                                  </p:childTnLst>
                                </p:cTn>
                              </p:par>
                            </p:childTnLst>
                          </p:cTn>
                        </p:par>
                      </p:childTnLst>
                    </p:cTn>
                  </p:par>
                  <p:par>
                    <p:cTn id="34" fill="hold">
                      <p:stCondLst>
                        <p:cond delay="indefinite"/>
                      </p:stCondLst>
                      <p:childTnLst>
                        <p:par>
                          <p:cTn id="35" fill="hold">
                            <p:stCondLst>
                              <p:cond delay="0"/>
                            </p:stCondLst>
                            <p:childTnLst>
                              <p:par>
                                <p:cTn id="36" presetID="31" presetClass="exit" presetSubtype="0" fill="hold" grpId="0" nodeType="clickEffect">
                                  <p:stCondLst>
                                    <p:cond delay="0"/>
                                  </p:stCondLst>
                                  <p:childTnLst>
                                    <p:anim calcmode="lin" valueType="num">
                                      <p:cBhvr>
                                        <p:cTn id="37" dur="1000"/>
                                        <p:tgtEl>
                                          <p:spTgt spid="3">
                                            <p:bg/>
                                          </p:spTgt>
                                        </p:tgtEl>
                                        <p:attrNameLst>
                                          <p:attrName>ppt_w</p:attrName>
                                        </p:attrNameLst>
                                      </p:cBhvr>
                                      <p:tavLst>
                                        <p:tav tm="0">
                                          <p:val>
                                            <p:strVal val="ppt_w"/>
                                          </p:val>
                                        </p:tav>
                                        <p:tav tm="100000">
                                          <p:val>
                                            <p:fltVal val="0"/>
                                          </p:val>
                                        </p:tav>
                                      </p:tavLst>
                                    </p:anim>
                                    <p:anim calcmode="lin" valueType="num">
                                      <p:cBhvr>
                                        <p:cTn id="38" dur="1000"/>
                                        <p:tgtEl>
                                          <p:spTgt spid="3">
                                            <p:bg/>
                                          </p:spTgt>
                                        </p:tgtEl>
                                        <p:attrNameLst>
                                          <p:attrName>ppt_h</p:attrName>
                                        </p:attrNameLst>
                                      </p:cBhvr>
                                      <p:tavLst>
                                        <p:tav tm="0">
                                          <p:val>
                                            <p:strVal val="ppt_h"/>
                                          </p:val>
                                        </p:tav>
                                        <p:tav tm="100000">
                                          <p:val>
                                            <p:fltVal val="0"/>
                                          </p:val>
                                        </p:tav>
                                      </p:tavLst>
                                    </p:anim>
                                    <p:anim calcmode="lin" valueType="num">
                                      <p:cBhvr>
                                        <p:cTn id="39" dur="1000"/>
                                        <p:tgtEl>
                                          <p:spTgt spid="3">
                                            <p:bg/>
                                          </p:spTgt>
                                        </p:tgtEl>
                                        <p:attrNameLst>
                                          <p:attrName>style.rotation</p:attrName>
                                        </p:attrNameLst>
                                      </p:cBhvr>
                                      <p:tavLst>
                                        <p:tav tm="0">
                                          <p:val>
                                            <p:fltVal val="0"/>
                                          </p:val>
                                        </p:tav>
                                        <p:tav tm="100000">
                                          <p:val>
                                            <p:fltVal val="90"/>
                                          </p:val>
                                        </p:tav>
                                      </p:tavLst>
                                    </p:anim>
                                    <p:animEffect transition="out" filter="fade">
                                      <p:cBhvr>
                                        <p:cTn id="40" dur="1000"/>
                                        <p:tgtEl>
                                          <p:spTgt spid="3">
                                            <p:bg/>
                                          </p:spTgt>
                                        </p:tgtEl>
                                      </p:cBhvr>
                                    </p:animEffect>
                                    <p:set>
                                      <p:cBhvr>
                                        <p:cTn id="41" dur="1" fill="hold">
                                          <p:stCondLst>
                                            <p:cond delay="999"/>
                                          </p:stCondLst>
                                        </p:cTn>
                                        <p:tgtEl>
                                          <p:spTgt spid="3">
                                            <p:bg/>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2" grpId="0" animBg="1"/>
    </p:bldLst>
  </p:timing>
</p:sld>
</file>

<file path=ppt/theme/theme1.xml><?xml version="1.0" encoding="utf-8"?>
<a:theme xmlns:a="http://schemas.openxmlformats.org/drawingml/2006/main" name="Slipstream">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396</TotalTime>
  <Words>2956</Words>
  <Application>Microsoft Office PowerPoint</Application>
  <PresentationFormat>On-screen Show (4:3)</PresentationFormat>
  <Paragraphs>290</Paragraphs>
  <Slides>38</Slides>
  <Notes>0</Notes>
  <HiddenSlides>1</HiddenSlides>
  <MMClips>0</MMClips>
  <ScaleCrop>false</ScaleCrop>
  <HeadingPairs>
    <vt:vector size="6" baseType="variant">
      <vt:variant>
        <vt:lpstr>Fonts Used</vt:lpstr>
      </vt:variant>
      <vt:variant>
        <vt:i4>14</vt:i4>
      </vt:variant>
      <vt:variant>
        <vt:lpstr>Theme</vt:lpstr>
      </vt:variant>
      <vt:variant>
        <vt:i4>1</vt:i4>
      </vt:variant>
      <vt:variant>
        <vt:lpstr>Slide Titles</vt:lpstr>
      </vt:variant>
      <vt:variant>
        <vt:i4>38</vt:i4>
      </vt:variant>
    </vt:vector>
  </HeadingPairs>
  <TitlesOfParts>
    <vt:vector size="53" baseType="lpstr">
      <vt:lpstr>2  Mitra</vt:lpstr>
      <vt:lpstr>Arial</vt:lpstr>
      <vt:lpstr>B Kamran</vt:lpstr>
      <vt:lpstr>B Koodak</vt:lpstr>
      <vt:lpstr>B Majid Shadow</vt:lpstr>
      <vt:lpstr>B Mitra</vt:lpstr>
      <vt:lpstr>B Nazanin</vt:lpstr>
      <vt:lpstr>B Titr</vt:lpstr>
      <vt:lpstr>Calibri</vt:lpstr>
      <vt:lpstr>Georgia</vt:lpstr>
      <vt:lpstr>Tahoma</vt:lpstr>
      <vt:lpstr>Trebuchet MS</vt:lpstr>
      <vt:lpstr>Verdana</vt:lpstr>
      <vt:lpstr>Wingdings</vt:lpstr>
      <vt:lpstr>Slipstream</vt:lpstr>
      <vt:lpstr>بسم الله الرحمن الرحیم </vt:lpstr>
      <vt:lpstr> فصل 9   شگرد های سیاسی، قدرت و تصمیم گیری</vt:lpstr>
      <vt:lpstr>شگرد های سیاسی، قدرت و تصمیم گیری</vt:lpstr>
      <vt:lpstr>PowerPoint Presentation</vt:lpstr>
      <vt:lpstr>تصمیم گیری در سازمان سلسله مراتبی</vt:lpstr>
      <vt:lpstr>تصمیم گیری سازمانی </vt:lpstr>
      <vt:lpstr>PowerPoint Presentation</vt:lpstr>
      <vt:lpstr>PowerPoint Presentation</vt:lpstr>
      <vt:lpstr>PowerPoint Presentation</vt:lpstr>
      <vt:lpstr>PowerPoint Presentation</vt:lpstr>
      <vt:lpstr>عقلانیت محدود</vt:lpstr>
      <vt:lpstr>PowerPoint Presentation</vt:lpstr>
      <vt:lpstr>ماتریس شرایط مختلف تصمیم گیری و انتخاب رویکرد تصمیم گیری از نظرجیمزتامسون</vt:lpstr>
      <vt:lpstr>توافق یا عدم توافق بر سر اهداف یا تعریف مسئله</vt:lpstr>
      <vt:lpstr>PowerPoint Presentation</vt:lpstr>
      <vt:lpstr>PowerPoint Presentation</vt:lpstr>
      <vt:lpstr>هر 4 حالت تصمیم‌گیری در سازمان به صورت مستمر مورد استفاده قرار می‌گیرد.نگاه به تصمیم‌گیری به صورت پویا و در چارچوب اقتضایی و استفاده از هر 4 حالت در سازمان به نوعی روایت بلند تلقی می شود. </vt:lpstr>
      <vt:lpstr>PowerPoint Presentation</vt:lpstr>
      <vt:lpstr>PowerPoint Presentation</vt:lpstr>
      <vt:lpstr>عدم عقلانيت در تصميم گيري سازماني  </vt:lpstr>
      <vt:lpstr>PowerPoint Presentation</vt:lpstr>
      <vt:lpstr>توافق یا عدم توافق بر سر اهداف یا تعریف مسئله</vt:lpstr>
      <vt:lpstr>نظریه های سیاسی سازمان </vt:lpstr>
      <vt:lpstr>تعريف قدرت</vt:lpstr>
      <vt:lpstr>قدرت و فرمانراني (اختيار)</vt:lpstr>
      <vt:lpstr>نمادهاي قدرت و فرمانراني</vt:lpstr>
      <vt:lpstr>نظريه سياسي سازمان</vt:lpstr>
      <vt:lpstr>توسعه قدرت از طریق: </vt:lpstr>
      <vt:lpstr>استفاده از قدرت براي: </vt:lpstr>
      <vt:lpstr>مثال </vt:lpstr>
      <vt:lpstr>نظريه اقتضائات استراتژيك</vt:lpstr>
      <vt:lpstr>سه راهبرد ماخذ  عدم اطمينان ديويد هيكسون و هينينگز : </vt:lpstr>
      <vt:lpstr>نظريه وابستگي منابع </vt:lpstr>
      <vt:lpstr>نظريه وابستگي منابع </vt:lpstr>
      <vt:lpstr>صورت پنهاني قدرت سازماني</vt:lpstr>
      <vt:lpstr>انتقاد فمنيست ها از قدرت در سازمان ها </vt:lpstr>
      <vt:lpstr>سياست هاي مربوط به جنسيت در سازمان </vt:lpstr>
      <vt:lpstr>محورهاي پژوهش نظريه پردازان سازماني فمينست:</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MV</dc:creator>
  <cp:lastModifiedBy>DadeFam-43262657</cp:lastModifiedBy>
  <cp:revision>44</cp:revision>
  <dcterms:created xsi:type="dcterms:W3CDTF">2013-11-13T18:53:24Z</dcterms:created>
  <dcterms:modified xsi:type="dcterms:W3CDTF">2023-08-08T15:40:45Z</dcterms:modified>
</cp:coreProperties>
</file>