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8">
  <p:sldMasterIdLst>
    <p:sldMasterId id="2147483672" r:id="rId1"/>
  </p:sldMasterIdLst>
  <p:notesMasterIdLst>
    <p:notesMasterId r:id="rId10"/>
  </p:notesMasterIdLst>
  <p:sldIdLst>
    <p:sldId id="458" r:id="rId2"/>
    <p:sldId id="493" r:id="rId3"/>
    <p:sldId id="469" r:id="rId4"/>
    <p:sldId id="494" r:id="rId5"/>
    <p:sldId id="496" r:id="rId6"/>
    <p:sldId id="495" r:id="rId7"/>
    <p:sldId id="497" r:id="rId8"/>
    <p:sldId id="468"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432" autoAdjust="0"/>
    <p:restoredTop sz="94709" autoAdjust="0"/>
  </p:normalViewPr>
  <p:slideViewPr>
    <p:cSldViewPr>
      <p:cViewPr>
        <p:scale>
          <a:sx n="70" d="100"/>
          <a:sy n="70" d="100"/>
        </p:scale>
        <p:origin x="-1188" y="-180"/>
      </p:cViewPr>
      <p:guideLst>
        <p:guide orient="horz" pos="2160"/>
        <p:guide pos="2880"/>
      </p:guideLst>
    </p:cSldViewPr>
  </p:slideViewPr>
  <p:outlineViewPr>
    <p:cViewPr>
      <p:scale>
        <a:sx n="33" d="100"/>
        <a:sy n="33" d="100"/>
      </p:scale>
      <p:origin x="0" y="3444"/>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C4A199-2585-4D25-AE8E-C70240C16CB3}" type="datetimeFigureOut">
              <a:rPr lang="en-US" smtClean="0"/>
              <a:pPr/>
              <a:t>6/7/2020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55CE6B1-99C4-48A3-A6E0-97767D048801}" type="slidenum">
              <a:rPr lang="en-US" smtClean="0"/>
              <a:pPr/>
              <a:t>‹#›</a:t>
            </a:fld>
            <a:endParaRPr lang="en-US"/>
          </a:p>
        </p:txBody>
      </p:sp>
    </p:spTree>
    <p:extLst>
      <p:ext uri="{BB962C8B-B14F-4D97-AF65-F5344CB8AC3E}">
        <p14:creationId xmlns:p14="http://schemas.microsoft.com/office/powerpoint/2010/main" val="22067554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55CE6B1-99C4-48A3-A6E0-97767D048801}"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55CE6B1-99C4-48A3-A6E0-97767D048801}"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55CE6B1-99C4-48A3-A6E0-97767D048801}" type="slidenum">
              <a:rPr lang="en-US" smtClean="0"/>
              <a:pPr/>
              <a:t>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1390/11/16</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B23AD4B-B0D0-4F0A-8C67-22319FFF545C}" type="slidenum">
              <a:rPr lang="en-US"/>
              <a:pPr>
                <a:defRPr/>
              </a:pPr>
              <a:t>‹#›</a:t>
            </a:fld>
            <a:endParaRPr lang="en-US"/>
          </a:p>
        </p:txBody>
      </p:sp>
    </p:spTree>
  </p:cSld>
  <p:clrMapOvr>
    <a:masterClrMapping/>
  </p:clrMapOvr>
  <p:transition>
    <p:randomBa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1390/11/16</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035C7AF-C093-4083-9D59-EFF9E52CBA6B}" type="slidenum">
              <a:rPr lang="en-US"/>
              <a:pPr>
                <a:defRPr/>
              </a:pPr>
              <a:t>‹#›</a:t>
            </a:fld>
            <a:endParaRPr lang="en-US"/>
          </a:p>
        </p:txBody>
      </p:sp>
    </p:spTree>
  </p:cSld>
  <p:clrMapOvr>
    <a:masterClrMapping/>
  </p:clrMapOvr>
  <p:transition>
    <p:randomBa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1390/11/16</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1A5C37D-6440-487A-BCF5-4C5C56748250}" type="slidenum">
              <a:rPr lang="en-US"/>
              <a:pPr>
                <a:defRPr/>
              </a:pPr>
              <a:t>‹#›</a:t>
            </a:fld>
            <a:endParaRPr lang="en-US"/>
          </a:p>
        </p:txBody>
      </p:sp>
    </p:spTree>
  </p:cSld>
  <p:clrMapOvr>
    <a:masterClrMapping/>
  </p:clrMapOvr>
  <p:transition>
    <p:randomBa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r>
              <a:rPr lang="en-US"/>
              <a:t>1390/11/16</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AA2F0F3-C5CF-4750-8061-D3BCB411D491}" type="slidenum">
              <a:rPr lang="en-US"/>
              <a:pPr>
                <a:defRPr/>
              </a:pPr>
              <a:t>‹#›</a:t>
            </a:fld>
            <a:endParaRPr lang="en-US"/>
          </a:p>
        </p:txBody>
      </p:sp>
    </p:spTree>
  </p:cSld>
  <p:clrMapOvr>
    <a:masterClrMapping/>
  </p:clrMapOvr>
  <p:transition>
    <p:randomBa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r>
              <a:rPr lang="en-US"/>
              <a:t>1390/11/16</a:t>
            </a:r>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1DA6B96-264E-44CB-9E8F-5FFE3623168C}" type="slidenum">
              <a:rPr lang="en-US"/>
              <a:pPr>
                <a:defRPr/>
              </a:pPr>
              <a:t>‹#›</a:t>
            </a:fld>
            <a:endParaRPr lang="en-US"/>
          </a:p>
        </p:txBody>
      </p:sp>
    </p:spTree>
  </p:cSld>
  <p:clrMapOvr>
    <a:masterClrMapping/>
  </p:clrMapOvr>
  <p:transition>
    <p:randomBa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r>
              <a:rPr lang="en-US"/>
              <a:t>1390/11/16</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7BE39625-39FE-479F-80C5-4AFE4A77F4EC}" type="slidenum">
              <a:rPr lang="en-US"/>
              <a:pPr>
                <a:defRPr/>
              </a:pPr>
              <a:t>‹#›</a:t>
            </a:fld>
            <a:endParaRPr lang="en-US"/>
          </a:p>
        </p:txBody>
      </p:sp>
    </p:spTree>
  </p:cSld>
  <p:clrMapOvr>
    <a:masterClrMapping/>
  </p:clrMapOvr>
  <p:transition>
    <p:randomBa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1390/11/16</a:t>
            </a:r>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85513E2-B628-41BE-821E-9E549DB1925C}" type="slidenum">
              <a:rPr lang="en-US"/>
              <a:pPr>
                <a:defRPr/>
              </a:pPr>
              <a:t>‹#›</a:t>
            </a:fld>
            <a:endParaRPr lang="en-US"/>
          </a:p>
        </p:txBody>
      </p:sp>
    </p:spTree>
  </p:cSld>
  <p:clrMapOvr>
    <a:masterClrMapping/>
  </p:clrMapOvr>
  <p:transition>
    <p:randomBa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1390/11/16</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9348A19-A6BD-415B-A0EB-324F5F55A45C}" type="slidenum">
              <a:rPr lang="en-US"/>
              <a:pPr>
                <a:defRPr/>
              </a:pPr>
              <a:t>‹#›</a:t>
            </a:fld>
            <a:endParaRPr lang="en-US"/>
          </a:p>
        </p:txBody>
      </p:sp>
    </p:spTree>
  </p:cSld>
  <p:clrMapOvr>
    <a:masterClrMapping/>
  </p:clrMapOvr>
  <p:transition>
    <p:randomBa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1390/11/16</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B4974AD-635F-47E4-8C6F-AA9098B160E4}" type="slidenum">
              <a:rPr lang="en-US"/>
              <a:pPr>
                <a:defRPr/>
              </a:pPr>
              <a:t>‹#›</a:t>
            </a:fld>
            <a:endParaRPr lang="en-US"/>
          </a:p>
        </p:txBody>
      </p:sp>
    </p:spTree>
  </p:cSld>
  <p:clrMapOvr>
    <a:masterClrMapping/>
  </p:clrMapOvr>
  <p:transition>
    <p:randomBa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1390/11/16</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1822CBA-36FD-4EFF-A936-99652303FE60}" type="slidenum">
              <a:rPr lang="en-US"/>
              <a:pPr>
                <a:defRPr/>
              </a:pPr>
              <a:t>‹#›</a:t>
            </a:fld>
            <a:endParaRPr lang="en-US"/>
          </a:p>
        </p:txBody>
      </p:sp>
    </p:spTree>
  </p:cSld>
  <p:clrMapOvr>
    <a:masterClrMapping/>
  </p:clrMapOvr>
  <p:transition>
    <p:randomBa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1390/11/16</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8166841-0643-4139-BA98-0EB3A3D69464}" type="slidenum">
              <a:rPr lang="en-US"/>
              <a:pPr>
                <a:defRPr/>
              </a:pPr>
              <a:t>‹#›</a:t>
            </a:fld>
            <a:endParaRPr lang="en-US"/>
          </a:p>
        </p:txBody>
      </p:sp>
    </p:spTree>
  </p:cSld>
  <p:clrMapOvr>
    <a:masterClrMapping/>
  </p:clrMapOvr>
  <p:transition>
    <p:randomBa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r>
              <a:rPr lang="en-US"/>
              <a:t>1390/11/16</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3DB5D0D-6E72-4E92-B197-79DC823AFD9D}" type="slidenum">
              <a:rPr lang="en-US"/>
              <a:pPr>
                <a:defRPr/>
              </a:pPr>
              <a:t>‹#›</a:t>
            </a:fld>
            <a:endParaRPr lang="en-US"/>
          </a:p>
        </p:txBody>
      </p:sp>
    </p:spTree>
  </p:cSld>
  <p:clrMapOvr>
    <a:masterClrMapping/>
  </p:clrMapOvr>
  <p:transition>
    <p:randomBa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r>
              <a:rPr lang="en-US"/>
              <a:t>1390/11/16</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6F20AC1C-8976-459B-9CFF-DD7AD6938D92}" type="slidenum">
              <a:rPr lang="en-US"/>
              <a:pPr>
                <a:defRPr/>
              </a:pPr>
              <a:t>‹#›</a:t>
            </a:fld>
            <a:endParaRPr lang="en-US"/>
          </a:p>
        </p:txBody>
      </p:sp>
    </p:spTree>
  </p:cSld>
  <p:clrMapOvr>
    <a:masterClrMapping/>
  </p:clrMapOvr>
  <p:transition>
    <p:randomBa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355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solidFill>
                  <a:srgbClr val="FFFF00"/>
                </a:solidFill>
                <a:latin typeface="Arial" charset="0"/>
                <a:cs typeface="Arial" charset="0"/>
              </a:defRPr>
            </a:lvl1pPr>
          </a:lstStyle>
          <a:p>
            <a:pPr fontAlgn="base">
              <a:spcBef>
                <a:spcPct val="0"/>
              </a:spcBef>
              <a:spcAft>
                <a:spcPct val="0"/>
              </a:spcAft>
              <a:defRPr/>
            </a:pPr>
            <a:r>
              <a:rPr lang="en-US"/>
              <a:t>1390/11/16</a:t>
            </a:r>
          </a:p>
        </p:txBody>
      </p:sp>
      <p:sp>
        <p:nvSpPr>
          <p:cNvPr id="2355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solidFill>
                  <a:srgbClr val="FFFF00"/>
                </a:solidFill>
                <a:latin typeface="Arial" charset="0"/>
                <a:cs typeface="Arial" charset="0"/>
              </a:defRPr>
            </a:lvl1pPr>
          </a:lstStyle>
          <a:p>
            <a:pPr algn="ctr" fontAlgn="base">
              <a:spcBef>
                <a:spcPct val="0"/>
              </a:spcBef>
              <a:spcAft>
                <a:spcPct val="0"/>
              </a:spcAft>
              <a:defRPr/>
            </a:pPr>
            <a:endParaRPr lang="en-US"/>
          </a:p>
        </p:txBody>
      </p:sp>
      <p:sp>
        <p:nvSpPr>
          <p:cNvPr id="2355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rgbClr val="FFFF00"/>
                </a:solidFill>
                <a:latin typeface="Arial" charset="0"/>
                <a:cs typeface="Arial" charset="0"/>
              </a:defRPr>
            </a:lvl1pPr>
          </a:lstStyle>
          <a:p>
            <a:pPr fontAlgn="base">
              <a:spcBef>
                <a:spcPct val="0"/>
              </a:spcBef>
              <a:spcAft>
                <a:spcPct val="0"/>
              </a:spcAft>
              <a:defRPr/>
            </a:pPr>
            <a:fld id="{8ADC1544-3E70-49EC-BAC5-1D1839399499}" type="slidenum">
              <a:rPr lang="en-US"/>
              <a:pPr fontAlgn="base">
                <a:spcBef>
                  <a:spcPct val="0"/>
                </a:spcBef>
                <a:spcAft>
                  <a:spcPct val="0"/>
                </a:spcAft>
                <a:defRPr/>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ransition>
    <p:randomBar/>
  </p:transition>
  <p:hf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4"/>
          <p:cNvSpPr>
            <a:spLocks noGrp="1"/>
          </p:cNvSpPr>
          <p:nvPr>
            <p:ph type="sldNum" sz="quarter" idx="12"/>
          </p:nvPr>
        </p:nvSpPr>
        <p:spPr>
          <a:noFill/>
        </p:spPr>
        <p:txBody>
          <a:bodyPr/>
          <a:lstStyle/>
          <a:p>
            <a:fld id="{456293F7-5CBA-4504-AFC6-A4051C961F7A}" type="slidenum">
              <a:rPr lang="en-US" smtClean="0">
                <a:latin typeface="Arial" pitchFamily="34" charset="0"/>
                <a:cs typeface="Arial" pitchFamily="34" charset="0"/>
              </a:rPr>
              <a:pPr/>
              <a:t>1</a:t>
            </a:fld>
            <a:endParaRPr lang="en-US" smtClean="0">
              <a:latin typeface="Arial" pitchFamily="34" charset="0"/>
              <a:cs typeface="Arial" pitchFamily="34" charset="0"/>
            </a:endParaRPr>
          </a:p>
        </p:txBody>
      </p:sp>
      <p:sp>
        <p:nvSpPr>
          <p:cNvPr id="50" name="Rounded Rectangle 49"/>
          <p:cNvSpPr/>
          <p:nvPr/>
        </p:nvSpPr>
        <p:spPr>
          <a:xfrm>
            <a:off x="457200" y="762000"/>
            <a:ext cx="7924800" cy="5257800"/>
          </a:xfrm>
          <a:prstGeom prst="roundRect">
            <a:avLst/>
          </a:prstGeom>
          <a:solidFill>
            <a:srgbClr val="00FF00"/>
          </a:solidFill>
          <a:ln>
            <a:solidFill>
              <a:schemeClr val="tx1"/>
            </a:solidFill>
          </a:ln>
        </p:spPr>
        <p:style>
          <a:lnRef idx="2">
            <a:schemeClr val="accent1">
              <a:shade val="50000"/>
            </a:schemeClr>
          </a:lnRef>
          <a:fillRef idx="1002">
            <a:schemeClr val="dk2"/>
          </a:fillRef>
          <a:effectRef idx="0">
            <a:schemeClr val="accent1"/>
          </a:effectRef>
          <a:fontRef idx="minor">
            <a:schemeClr val="lt1"/>
          </a:fontRef>
        </p:style>
        <p:txBody>
          <a:bodyPr anchor="ctr"/>
          <a:lstStyle/>
          <a:p>
            <a:pPr algn="ctr"/>
            <a:r>
              <a:rPr lang="fa-IR" sz="6000" b="1" dirty="0" smtClean="0">
                <a:solidFill>
                  <a:srgbClr val="002060"/>
                </a:solidFill>
                <a:effectLst>
                  <a:outerShdw blurRad="38100" dist="38100" dir="2700000" algn="tl">
                    <a:srgbClr val="000000">
                      <a:alpha val="43137"/>
                    </a:srgbClr>
                  </a:outerShdw>
                </a:effectLst>
                <a:cs typeface="B Nazanin" pitchFamily="2" charset="-78"/>
              </a:rPr>
              <a:t>بسم الله الرحمن الرحیم</a:t>
            </a:r>
          </a:p>
          <a:p>
            <a:pPr algn="ctr"/>
            <a:endParaRPr lang="en-US" sz="100" b="1" dirty="0" smtClean="0">
              <a:solidFill>
                <a:srgbClr val="002060"/>
              </a:solidFill>
              <a:effectLst>
                <a:outerShdw blurRad="38100" dist="38100" dir="2700000" algn="tl">
                  <a:srgbClr val="000000">
                    <a:alpha val="43137"/>
                  </a:srgbClr>
                </a:outerShdw>
              </a:effectLst>
              <a:cs typeface="B Nazanin" pitchFamily="2" charset="-78"/>
            </a:endParaRPr>
          </a:p>
          <a:p>
            <a:pPr algn="ctr"/>
            <a:endParaRPr lang="fa-IR" sz="3600" b="1" dirty="0" smtClean="0">
              <a:solidFill>
                <a:srgbClr val="002060"/>
              </a:solidFill>
              <a:effectLst>
                <a:outerShdw blurRad="38100" dist="38100" dir="2700000" algn="tl">
                  <a:srgbClr val="000000">
                    <a:alpha val="43137"/>
                  </a:srgbClr>
                </a:outerShdw>
              </a:effectLst>
              <a:cs typeface="B Nazanin" pitchFamily="2" charset="-78"/>
            </a:endParaRPr>
          </a:p>
          <a:p>
            <a:pPr algn="ctr"/>
            <a:r>
              <a:rPr lang="fa-IR" sz="4400" b="1" dirty="0" smtClean="0">
                <a:solidFill>
                  <a:srgbClr val="002060"/>
                </a:solidFill>
                <a:effectLst>
                  <a:outerShdw blurRad="38100" dist="38100" dir="2700000" algn="tl">
                    <a:srgbClr val="000000">
                      <a:alpha val="43137"/>
                    </a:srgbClr>
                  </a:outerShdw>
                </a:effectLst>
                <a:cs typeface="B Nazanin" pitchFamily="2" charset="-78"/>
              </a:rPr>
              <a:t>موضوع : صاعقه و رعد و برق</a:t>
            </a:r>
          </a:p>
          <a:p>
            <a:pPr algn="ctr"/>
            <a:endParaRPr lang="fa-IR" sz="3600" b="1" dirty="0" smtClean="0">
              <a:solidFill>
                <a:srgbClr val="002060"/>
              </a:solidFill>
              <a:effectLst>
                <a:outerShdw blurRad="38100" dist="38100" dir="2700000" algn="tl">
                  <a:srgbClr val="000000">
                    <a:alpha val="43137"/>
                  </a:srgbClr>
                </a:outerShdw>
              </a:effectLst>
              <a:cs typeface="B Nazanin" pitchFamily="2" charset="-78"/>
            </a:endParaRPr>
          </a:p>
          <a:p>
            <a:pPr marL="342900" indent="-342900" algn="ctr" rtl="1">
              <a:spcBef>
                <a:spcPct val="20000"/>
              </a:spcBef>
              <a:defRPr/>
            </a:pPr>
            <a:endParaRPr lang="en-US" sz="2400" b="1" kern="0" dirty="0">
              <a:solidFill>
                <a:srgbClr val="002060"/>
              </a:solidFill>
              <a:cs typeface="B Nazanin"/>
            </a:endParaRPr>
          </a:p>
        </p:txBody>
      </p:sp>
    </p:spTree>
  </p:cSld>
  <p:clrMapOvr>
    <a:masterClrMapping/>
  </p:clrMapOvr>
  <p:transition>
    <p:randomBa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4"/>
          <p:cNvSpPr>
            <a:spLocks noGrp="1"/>
          </p:cNvSpPr>
          <p:nvPr>
            <p:ph type="sldNum" sz="quarter" idx="12"/>
          </p:nvPr>
        </p:nvSpPr>
        <p:spPr>
          <a:xfrm>
            <a:off x="8458200" y="6477000"/>
            <a:ext cx="609600" cy="381000"/>
          </a:xfrm>
          <a:noFill/>
        </p:spPr>
        <p:txBody>
          <a:bodyPr/>
          <a:lstStyle/>
          <a:p>
            <a:fld id="{C0D017C8-A075-4E8E-8CF9-C38794CA3672}" type="slidenum">
              <a:rPr lang="en-US" smtClean="0"/>
              <a:pPr/>
              <a:t>2</a:t>
            </a:fld>
            <a:endParaRPr lang="en-US" dirty="0" smtClean="0"/>
          </a:p>
        </p:txBody>
      </p:sp>
      <p:grpSp>
        <p:nvGrpSpPr>
          <p:cNvPr id="2" name="Group 5"/>
          <p:cNvGrpSpPr>
            <a:grpSpLocks/>
          </p:cNvGrpSpPr>
          <p:nvPr/>
        </p:nvGrpSpPr>
        <p:grpSpPr bwMode="auto">
          <a:xfrm>
            <a:off x="228600" y="762000"/>
            <a:ext cx="8686800" cy="76200"/>
            <a:chOff x="0" y="912"/>
            <a:chExt cx="5760" cy="48"/>
          </a:xfrm>
        </p:grpSpPr>
        <p:sp>
          <p:nvSpPr>
            <p:cNvPr id="4109" name="Line 6"/>
            <p:cNvSpPr>
              <a:spLocks noChangeShapeType="1"/>
            </p:cNvSpPr>
            <p:nvPr/>
          </p:nvSpPr>
          <p:spPr bwMode="auto">
            <a:xfrm flipH="1" flipV="1">
              <a:off x="0" y="912"/>
              <a:ext cx="5760" cy="0"/>
            </a:xfrm>
            <a:prstGeom prst="line">
              <a:avLst/>
            </a:prstGeom>
            <a:noFill/>
            <a:ln w="76200">
              <a:solidFill>
                <a:srgbClr val="FFFF99"/>
              </a:solidFill>
              <a:round/>
              <a:headEnd/>
              <a:tailEnd/>
            </a:ln>
          </p:spPr>
          <p:txBody>
            <a:bodyPr/>
            <a:lstStyle/>
            <a:p>
              <a:endParaRPr lang="en-US"/>
            </a:p>
          </p:txBody>
        </p:sp>
        <p:sp>
          <p:nvSpPr>
            <p:cNvPr id="4110" name="Line 7"/>
            <p:cNvSpPr>
              <a:spLocks noChangeShapeType="1"/>
            </p:cNvSpPr>
            <p:nvPr/>
          </p:nvSpPr>
          <p:spPr bwMode="auto">
            <a:xfrm flipH="1">
              <a:off x="0" y="960"/>
              <a:ext cx="5760" cy="0"/>
            </a:xfrm>
            <a:prstGeom prst="line">
              <a:avLst/>
            </a:prstGeom>
            <a:noFill/>
            <a:ln w="28575">
              <a:solidFill>
                <a:srgbClr val="FFFF00"/>
              </a:solidFill>
              <a:round/>
              <a:headEnd/>
              <a:tailEnd/>
            </a:ln>
          </p:spPr>
          <p:txBody>
            <a:bodyPr/>
            <a:lstStyle/>
            <a:p>
              <a:endParaRPr lang="en-US"/>
            </a:p>
          </p:txBody>
        </p:sp>
      </p:grpSp>
      <p:sp>
        <p:nvSpPr>
          <p:cNvPr id="16" name="Rectangle 15"/>
          <p:cNvSpPr/>
          <p:nvPr/>
        </p:nvSpPr>
        <p:spPr>
          <a:xfrm>
            <a:off x="6629400" y="76200"/>
            <a:ext cx="1905000" cy="584775"/>
          </a:xfrm>
          <a:prstGeom prst="rect">
            <a:avLst/>
          </a:prstGeom>
        </p:spPr>
        <p:txBody>
          <a:bodyPr wrap="square">
            <a:spAutoFit/>
          </a:bodyPr>
          <a:lstStyle/>
          <a:p>
            <a:pPr algn="r">
              <a:defRPr/>
            </a:pPr>
            <a:r>
              <a:rPr lang="fa-IR" sz="320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cs typeface="B Titr" pitchFamily="2" charset="-78"/>
              </a:rPr>
              <a:t>رعد و برق</a:t>
            </a:r>
            <a:endParaRPr lang="en-US" sz="3200" dirty="0"/>
          </a:p>
        </p:txBody>
      </p:sp>
      <p:sp>
        <p:nvSpPr>
          <p:cNvPr id="8" name="Rounded Rectangle 20"/>
          <p:cNvSpPr>
            <a:spLocks noChangeArrowheads="1"/>
          </p:cNvSpPr>
          <p:nvPr/>
        </p:nvSpPr>
        <p:spPr bwMode="auto">
          <a:xfrm>
            <a:off x="228600" y="914400"/>
            <a:ext cx="8610600" cy="3276600"/>
          </a:xfrm>
          <a:prstGeom prst="roundRect">
            <a:avLst>
              <a:gd name="adj" fmla="val 16667"/>
            </a:avLst>
          </a:prstGeom>
          <a:solidFill>
            <a:schemeClr val="bg1"/>
          </a:solidFill>
          <a:ln w="9525" algn="ctr">
            <a:solidFill>
              <a:schemeClr val="tx1"/>
            </a:solidFill>
            <a:round/>
            <a:headEnd/>
            <a:tailEnd/>
          </a:ln>
        </p:spPr>
        <p:txBody>
          <a:bodyPr/>
          <a:lstStyle/>
          <a:p>
            <a:pPr algn="justLow" rtl="1"/>
            <a:r>
              <a:rPr lang="fa-IR" sz="2800" dirty="0" smtClean="0">
                <a:cs typeface="B Nazanin" pitchFamily="2" charset="-78"/>
              </a:rPr>
              <a:t> رعد و برق: حادثه اي زيبا ولي خطرناك.</a:t>
            </a:r>
          </a:p>
          <a:p>
            <a:pPr algn="justLow" rtl="1"/>
            <a:r>
              <a:rPr lang="fa-IR" sz="2800" dirty="0" smtClean="0">
                <a:cs typeface="B Nazanin" pitchFamily="2" charset="-78"/>
              </a:rPr>
              <a:t>در برخي از فصول سال(معمولاً اواخر زمستان و يا فصل بهار) اتفاق مي افتد و در اثر برخورد توده هاي باردار ابر با يكديگر و آزاد شدن مقادير زياد الكتريسيته ساكن موجود در اين ابرها ايجاد مي گردد. رعد و برق تخليه الكتريكي است كه در اثر الكتريسيته ساكن بين دو ابر يا بين ابر و زمين ايجاد مي شود. </a:t>
            </a:r>
          </a:p>
        </p:txBody>
      </p:sp>
      <p:pic>
        <p:nvPicPr>
          <p:cNvPr id="7170" name="Picture 2" descr="رعد و برق آسمان تهران 5.bmp"/>
          <p:cNvPicPr>
            <a:picLocks noChangeAspect="1" noChangeArrowheads="1"/>
          </p:cNvPicPr>
          <p:nvPr/>
        </p:nvPicPr>
        <p:blipFill>
          <a:blip r:embed="rId3"/>
          <a:srcRect/>
          <a:stretch>
            <a:fillRect/>
          </a:stretch>
        </p:blipFill>
        <p:spPr bwMode="auto">
          <a:xfrm>
            <a:off x="457200" y="3962400"/>
            <a:ext cx="3657600" cy="2667000"/>
          </a:xfrm>
          <a:prstGeom prst="rect">
            <a:avLst/>
          </a:prstGeom>
          <a:noFill/>
        </p:spPr>
      </p:pic>
      <p:pic>
        <p:nvPicPr>
          <p:cNvPr id="7172" name="Picture 4" descr="http://ts1.mm.bing.net/th?id=HN.608014378181723840&amp;pid=15.1"/>
          <p:cNvPicPr>
            <a:picLocks noChangeAspect="1" noChangeArrowheads="1"/>
          </p:cNvPicPr>
          <p:nvPr/>
        </p:nvPicPr>
        <p:blipFill>
          <a:blip r:embed="rId4"/>
          <a:srcRect/>
          <a:stretch>
            <a:fillRect/>
          </a:stretch>
        </p:blipFill>
        <p:spPr bwMode="auto">
          <a:xfrm>
            <a:off x="4343400" y="3962400"/>
            <a:ext cx="3505200" cy="2590800"/>
          </a:xfrm>
          <a:prstGeom prst="rect">
            <a:avLst/>
          </a:prstGeom>
          <a:noFill/>
        </p:spPr>
      </p:pic>
    </p:spTree>
  </p:cSld>
  <p:clrMapOvr>
    <a:masterClrMapping/>
  </p:clrMapOvr>
  <p:transition>
    <p:randomBa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4"/>
          <p:cNvSpPr>
            <a:spLocks noGrp="1"/>
          </p:cNvSpPr>
          <p:nvPr>
            <p:ph type="sldNum" sz="quarter" idx="12"/>
          </p:nvPr>
        </p:nvSpPr>
        <p:spPr>
          <a:xfrm>
            <a:off x="8305800" y="6534150"/>
            <a:ext cx="762000" cy="247650"/>
          </a:xfrm>
          <a:noFill/>
        </p:spPr>
        <p:txBody>
          <a:bodyPr/>
          <a:lstStyle/>
          <a:p>
            <a:fld id="{C0D017C8-A075-4E8E-8CF9-C38794CA3672}" type="slidenum">
              <a:rPr lang="en-US" smtClean="0"/>
              <a:pPr/>
              <a:t>3</a:t>
            </a:fld>
            <a:endParaRPr lang="en-US" dirty="0" smtClean="0"/>
          </a:p>
        </p:txBody>
      </p:sp>
      <p:grpSp>
        <p:nvGrpSpPr>
          <p:cNvPr id="2" name="Group 5"/>
          <p:cNvGrpSpPr>
            <a:grpSpLocks/>
          </p:cNvGrpSpPr>
          <p:nvPr/>
        </p:nvGrpSpPr>
        <p:grpSpPr bwMode="auto">
          <a:xfrm>
            <a:off x="228600" y="762000"/>
            <a:ext cx="8686800" cy="76200"/>
            <a:chOff x="0" y="912"/>
            <a:chExt cx="5760" cy="48"/>
          </a:xfrm>
        </p:grpSpPr>
        <p:sp>
          <p:nvSpPr>
            <p:cNvPr id="4109" name="Line 6"/>
            <p:cNvSpPr>
              <a:spLocks noChangeShapeType="1"/>
            </p:cNvSpPr>
            <p:nvPr/>
          </p:nvSpPr>
          <p:spPr bwMode="auto">
            <a:xfrm flipH="1" flipV="1">
              <a:off x="0" y="912"/>
              <a:ext cx="5760" cy="0"/>
            </a:xfrm>
            <a:prstGeom prst="line">
              <a:avLst/>
            </a:prstGeom>
            <a:noFill/>
            <a:ln w="76200">
              <a:solidFill>
                <a:srgbClr val="FFFF99"/>
              </a:solidFill>
              <a:round/>
              <a:headEnd/>
              <a:tailEnd/>
            </a:ln>
          </p:spPr>
          <p:txBody>
            <a:bodyPr/>
            <a:lstStyle/>
            <a:p>
              <a:endParaRPr lang="en-US"/>
            </a:p>
          </p:txBody>
        </p:sp>
        <p:sp>
          <p:nvSpPr>
            <p:cNvPr id="4110" name="Line 7"/>
            <p:cNvSpPr>
              <a:spLocks noChangeShapeType="1"/>
            </p:cNvSpPr>
            <p:nvPr/>
          </p:nvSpPr>
          <p:spPr bwMode="auto">
            <a:xfrm flipH="1">
              <a:off x="0" y="960"/>
              <a:ext cx="5760" cy="0"/>
            </a:xfrm>
            <a:prstGeom prst="line">
              <a:avLst/>
            </a:prstGeom>
            <a:noFill/>
            <a:ln w="28575">
              <a:solidFill>
                <a:srgbClr val="FFFF00"/>
              </a:solidFill>
              <a:round/>
              <a:headEnd/>
              <a:tailEnd/>
            </a:ln>
          </p:spPr>
          <p:txBody>
            <a:bodyPr/>
            <a:lstStyle/>
            <a:p>
              <a:endParaRPr lang="en-US"/>
            </a:p>
          </p:txBody>
        </p:sp>
      </p:grpSp>
      <p:sp>
        <p:nvSpPr>
          <p:cNvPr id="4104" name="Rounded Rectangle 14"/>
          <p:cNvSpPr>
            <a:spLocks noChangeArrowheads="1"/>
          </p:cNvSpPr>
          <p:nvPr/>
        </p:nvSpPr>
        <p:spPr bwMode="auto">
          <a:xfrm>
            <a:off x="76200" y="914400"/>
            <a:ext cx="8991600" cy="5715000"/>
          </a:xfrm>
          <a:prstGeom prst="roundRect">
            <a:avLst>
              <a:gd name="adj" fmla="val 16667"/>
            </a:avLst>
          </a:prstGeom>
          <a:solidFill>
            <a:srgbClr val="FDA1E5"/>
          </a:solidFill>
          <a:ln w="9525" algn="ctr">
            <a:solidFill>
              <a:schemeClr val="tx1"/>
            </a:solidFill>
            <a:round/>
            <a:headEnd/>
            <a:tailEnd/>
          </a:ln>
        </p:spPr>
        <p:txBody>
          <a:bodyPr/>
          <a:lstStyle/>
          <a:p>
            <a:pPr algn="justLow" rtl="1"/>
            <a:r>
              <a:rPr lang="fa-IR" sz="2800" dirty="0" smtClean="0">
                <a:cs typeface="B Nazanin" pitchFamily="2" charset="-78"/>
              </a:rPr>
              <a:t>1- وقتي رعد و برق رخ مي دهد، در منزل بمانيد و بيرون نرويد، مگر آنكه لازم باشد.</a:t>
            </a:r>
          </a:p>
          <a:p>
            <a:pPr algn="justLow" rtl="1"/>
            <a:r>
              <a:rPr lang="fa-IR" sz="2800" dirty="0" smtClean="0">
                <a:cs typeface="B Nazanin" pitchFamily="2" charset="-78"/>
              </a:rPr>
              <a:t>2- به منظور جلوگيري از خطر آتش سوزي ناشي از صاعقه، يك برق گير بر روي ساختمان هاي بلند نصب كنيد.</a:t>
            </a:r>
          </a:p>
          <a:p>
            <a:pPr algn="justLow" rtl="1"/>
            <a:r>
              <a:rPr lang="fa-IR" sz="2800" dirty="0" smtClean="0">
                <a:cs typeface="B Nazanin" pitchFamily="2" charset="-78"/>
              </a:rPr>
              <a:t>3- از درها و پنجره ها، بخاري هاي ديواري، شوفاژها و يا ديگر هادي هاي الكتريكي دور شويد.</a:t>
            </a:r>
          </a:p>
          <a:p>
            <a:pPr algn="justLow" rtl="1"/>
            <a:r>
              <a:rPr lang="fa-IR" sz="2800" dirty="0" smtClean="0">
                <a:cs typeface="B Nazanin" pitchFamily="2" charset="-78"/>
              </a:rPr>
              <a:t>4- دو شاخه و وسايل برقي مانند تلويزيون و راديو را از برق بيرون بكشيد.</a:t>
            </a:r>
          </a:p>
          <a:p>
            <a:pPr algn="justLow" rtl="1"/>
            <a:r>
              <a:rPr lang="fa-IR" sz="2800" dirty="0" smtClean="0">
                <a:cs typeface="B Nazanin" pitchFamily="2" charset="-78"/>
              </a:rPr>
              <a:t>5- دو شاخه تلفن را نيز بيرون بكشيد و از كار كردن با تلفن خودداري كنيد.</a:t>
            </a:r>
          </a:p>
          <a:p>
            <a:pPr algn="justLow" rtl="1"/>
            <a:r>
              <a:rPr lang="fa-IR" sz="2800" dirty="0" smtClean="0">
                <a:cs typeface="B Nazanin" pitchFamily="2" charset="-78"/>
              </a:rPr>
              <a:t>6- چراغ برق را براي داشتن روشنايي مناسب روشن نگاه داريد. برخلاف عقيده عموم مردم اين كار، خطر برخورد صاعقه با منزل شما را افزايش نخواهد داد. </a:t>
            </a:r>
          </a:p>
          <a:p>
            <a:pPr algn="justLow" rtl="1"/>
            <a:r>
              <a:rPr lang="fa-IR" sz="2800" dirty="0" smtClean="0">
                <a:cs typeface="B Nazanin" pitchFamily="2" charset="-78"/>
              </a:rPr>
              <a:t>7- پرده ها را بكشيد و از ايستادن در نزديكي پنجره ها خودداري كنيد. </a:t>
            </a:r>
            <a:endParaRPr lang="en-US" sz="2800" dirty="0">
              <a:cs typeface="B Nazanin" pitchFamily="2" charset="-78"/>
            </a:endParaRPr>
          </a:p>
        </p:txBody>
      </p:sp>
      <p:sp>
        <p:nvSpPr>
          <p:cNvPr id="16" name="Rectangle 15"/>
          <p:cNvSpPr/>
          <p:nvPr/>
        </p:nvSpPr>
        <p:spPr>
          <a:xfrm>
            <a:off x="3810000" y="152400"/>
            <a:ext cx="4953000" cy="523220"/>
          </a:xfrm>
          <a:prstGeom prst="rect">
            <a:avLst/>
          </a:prstGeom>
        </p:spPr>
        <p:txBody>
          <a:bodyPr wrap="square">
            <a:spAutoFit/>
          </a:bodyPr>
          <a:lstStyle/>
          <a:p>
            <a:pPr algn="r">
              <a:defRPr/>
            </a:pPr>
            <a:r>
              <a:rPr lang="fa-IR" sz="280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cs typeface="B Titr" pitchFamily="2" charset="-78"/>
              </a:rPr>
              <a:t>رعايت نكات ايمني در داخل ساختمان</a:t>
            </a:r>
            <a:endParaRPr lang="en-US" sz="2800" dirty="0"/>
          </a:p>
        </p:txBody>
      </p:sp>
    </p:spTree>
  </p:cSld>
  <p:clrMapOvr>
    <a:masterClrMapping/>
  </p:clrMapOvr>
  <p:transition>
    <p:randomBa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4"/>
          <p:cNvSpPr>
            <a:spLocks noGrp="1"/>
          </p:cNvSpPr>
          <p:nvPr>
            <p:ph type="sldNum" sz="quarter" idx="12"/>
          </p:nvPr>
        </p:nvSpPr>
        <p:spPr>
          <a:xfrm>
            <a:off x="7924800" y="6473825"/>
            <a:ext cx="762000" cy="384175"/>
          </a:xfrm>
          <a:noFill/>
        </p:spPr>
        <p:txBody>
          <a:bodyPr/>
          <a:lstStyle/>
          <a:p>
            <a:fld id="{C0D017C8-A075-4E8E-8CF9-C38794CA3672}" type="slidenum">
              <a:rPr lang="en-US" smtClean="0"/>
              <a:pPr/>
              <a:t>4</a:t>
            </a:fld>
            <a:endParaRPr lang="en-US" dirty="0" smtClean="0"/>
          </a:p>
        </p:txBody>
      </p:sp>
      <p:grpSp>
        <p:nvGrpSpPr>
          <p:cNvPr id="2" name="Group 5"/>
          <p:cNvGrpSpPr>
            <a:grpSpLocks/>
          </p:cNvGrpSpPr>
          <p:nvPr/>
        </p:nvGrpSpPr>
        <p:grpSpPr bwMode="auto">
          <a:xfrm>
            <a:off x="76200" y="838200"/>
            <a:ext cx="8915400" cy="76200"/>
            <a:chOff x="0" y="912"/>
            <a:chExt cx="5760" cy="48"/>
          </a:xfrm>
        </p:grpSpPr>
        <p:sp>
          <p:nvSpPr>
            <p:cNvPr id="4109" name="Line 6"/>
            <p:cNvSpPr>
              <a:spLocks noChangeShapeType="1"/>
            </p:cNvSpPr>
            <p:nvPr/>
          </p:nvSpPr>
          <p:spPr bwMode="auto">
            <a:xfrm flipH="1" flipV="1">
              <a:off x="0" y="912"/>
              <a:ext cx="5760" cy="0"/>
            </a:xfrm>
            <a:prstGeom prst="line">
              <a:avLst/>
            </a:prstGeom>
            <a:noFill/>
            <a:ln w="76200">
              <a:solidFill>
                <a:srgbClr val="FFFF99"/>
              </a:solidFill>
              <a:round/>
              <a:headEnd/>
              <a:tailEnd/>
            </a:ln>
          </p:spPr>
          <p:txBody>
            <a:bodyPr/>
            <a:lstStyle/>
            <a:p>
              <a:endParaRPr lang="en-US"/>
            </a:p>
          </p:txBody>
        </p:sp>
        <p:sp>
          <p:nvSpPr>
            <p:cNvPr id="4110" name="Line 7"/>
            <p:cNvSpPr>
              <a:spLocks noChangeShapeType="1"/>
            </p:cNvSpPr>
            <p:nvPr/>
          </p:nvSpPr>
          <p:spPr bwMode="auto">
            <a:xfrm flipH="1">
              <a:off x="0" y="960"/>
              <a:ext cx="5760" cy="0"/>
            </a:xfrm>
            <a:prstGeom prst="line">
              <a:avLst/>
            </a:prstGeom>
            <a:noFill/>
            <a:ln w="28575">
              <a:solidFill>
                <a:srgbClr val="FFFF00"/>
              </a:solidFill>
              <a:round/>
              <a:headEnd/>
              <a:tailEnd/>
            </a:ln>
          </p:spPr>
          <p:txBody>
            <a:bodyPr/>
            <a:lstStyle/>
            <a:p>
              <a:endParaRPr lang="en-US"/>
            </a:p>
          </p:txBody>
        </p:sp>
      </p:grpSp>
      <p:sp>
        <p:nvSpPr>
          <p:cNvPr id="16" name="Rectangle 15"/>
          <p:cNvSpPr/>
          <p:nvPr/>
        </p:nvSpPr>
        <p:spPr>
          <a:xfrm>
            <a:off x="2667000" y="76200"/>
            <a:ext cx="5943600" cy="584775"/>
          </a:xfrm>
          <a:prstGeom prst="rect">
            <a:avLst/>
          </a:prstGeom>
        </p:spPr>
        <p:txBody>
          <a:bodyPr wrap="square">
            <a:spAutoFit/>
          </a:bodyPr>
          <a:lstStyle/>
          <a:p>
            <a:pPr algn="r" rtl="1">
              <a:defRPr/>
            </a:pPr>
            <a:r>
              <a:rPr lang="fa-IR" sz="320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cs typeface="B Titr" pitchFamily="2" charset="-78"/>
              </a:rPr>
              <a:t>رعايت نكات ايمني در خارج از ساختمان</a:t>
            </a:r>
            <a:endParaRPr lang="en-US" sz="3200" dirty="0"/>
          </a:p>
        </p:txBody>
      </p:sp>
      <p:sp>
        <p:nvSpPr>
          <p:cNvPr id="15" name="Rounded Rectangle 14"/>
          <p:cNvSpPr/>
          <p:nvPr/>
        </p:nvSpPr>
        <p:spPr>
          <a:xfrm>
            <a:off x="152400" y="914400"/>
            <a:ext cx="8915400" cy="5715000"/>
          </a:xfrm>
          <a:prstGeom prst="roundRect">
            <a:avLst/>
          </a:prstGeom>
          <a:solidFill>
            <a:srgbClr val="FFC00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lvl="0" algn="justLow" rtl="1"/>
            <a:r>
              <a:rPr lang="fa-IR" sz="2800" dirty="0" smtClean="0">
                <a:solidFill>
                  <a:prstClr val="black"/>
                </a:solidFill>
                <a:latin typeface="Tw Cen MT"/>
                <a:cs typeface="B Nazanin" pitchFamily="2" charset="-78"/>
              </a:rPr>
              <a:t>1- از ايستادن در مناطق مرتفع، روي ساختمان هاي بلند، تپه، كوه يا هر ناحيه ي مرتفع ديگر به شدت پرهيز كنيد.</a:t>
            </a:r>
          </a:p>
          <a:p>
            <a:pPr lvl="0" algn="justLow" rtl="1"/>
            <a:r>
              <a:rPr lang="fa-IR" sz="2800" dirty="0" smtClean="0">
                <a:solidFill>
                  <a:prstClr val="black"/>
                </a:solidFill>
                <a:latin typeface="Tw Cen MT"/>
                <a:cs typeface="B Nazanin" pitchFamily="2" charset="-78"/>
              </a:rPr>
              <a:t>2- از تجهيزاتي كه هادي جريان الكتريسيته هستند استفاده نكنيد و در صورت وقوع رعد و برق از آنها دوري كنيد. مانند تراكتور، موتور سيكلت، دوچرخه، بيل هاي فلزي و ...</a:t>
            </a:r>
          </a:p>
          <a:p>
            <a:pPr lvl="0" algn="justLow" rtl="1"/>
            <a:r>
              <a:rPr lang="fa-IR" sz="2800" dirty="0" smtClean="0">
                <a:solidFill>
                  <a:prstClr val="black"/>
                </a:solidFill>
                <a:latin typeface="Tw Cen MT"/>
                <a:cs typeface="B Nazanin" pitchFamily="2" charset="-78"/>
              </a:rPr>
              <a:t>3- از سيم هاي برق(خصوصاً كابل هاي فشار قوي برق)، حصارهاي فلزي، لوله ها يا ديگر سازه هاي فلزي دوري كنيد.</a:t>
            </a:r>
          </a:p>
          <a:p>
            <a:pPr lvl="0" algn="justLow" rtl="1"/>
            <a:r>
              <a:rPr lang="fa-IR" sz="2800" dirty="0" smtClean="0">
                <a:solidFill>
                  <a:prstClr val="black"/>
                </a:solidFill>
                <a:latin typeface="Tw Cen MT"/>
                <a:cs typeface="B Nazanin" pitchFamily="2" charset="-78"/>
              </a:rPr>
              <a:t>4- از پناه گرفتن زير درختان پرهيز كنيد(زيرا به علت برخورد برق و حرارت حاصل از آن، امكان آتش سوزي وجود دارد، لذا بايد از اين كار خودداري كنيد).</a:t>
            </a:r>
          </a:p>
          <a:p>
            <a:pPr lvl="0" algn="justLow" rtl="1"/>
            <a:r>
              <a:rPr lang="fa-IR" sz="2800" dirty="0" smtClean="0">
                <a:solidFill>
                  <a:prstClr val="black"/>
                </a:solidFill>
                <a:latin typeface="Tw Cen MT"/>
                <a:cs typeface="B Nazanin" pitchFamily="2" charset="-78"/>
              </a:rPr>
              <a:t>5- زير سيم هاي برق هوايي، مخازن و شيشه ها پناه نگيريد، زيرا احتمال فروريختن و افتادن آنها وجود دارد. </a:t>
            </a:r>
          </a:p>
        </p:txBody>
      </p:sp>
    </p:spTree>
  </p:cSld>
  <p:clrMapOvr>
    <a:masterClrMapping/>
  </p:clrMapOvr>
  <p:transition>
    <p:randomBa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4"/>
          <p:cNvSpPr>
            <a:spLocks noGrp="1"/>
          </p:cNvSpPr>
          <p:nvPr>
            <p:ph type="sldNum" sz="quarter" idx="12"/>
          </p:nvPr>
        </p:nvSpPr>
        <p:spPr>
          <a:xfrm>
            <a:off x="7924800" y="6473825"/>
            <a:ext cx="762000" cy="384175"/>
          </a:xfrm>
          <a:noFill/>
        </p:spPr>
        <p:txBody>
          <a:bodyPr/>
          <a:lstStyle/>
          <a:p>
            <a:fld id="{C0D017C8-A075-4E8E-8CF9-C38794CA3672}" type="slidenum">
              <a:rPr lang="en-US" smtClean="0"/>
              <a:pPr/>
              <a:t>5</a:t>
            </a:fld>
            <a:endParaRPr lang="en-US" dirty="0" smtClean="0"/>
          </a:p>
        </p:txBody>
      </p:sp>
      <p:grpSp>
        <p:nvGrpSpPr>
          <p:cNvPr id="2" name="Group 5"/>
          <p:cNvGrpSpPr>
            <a:grpSpLocks/>
          </p:cNvGrpSpPr>
          <p:nvPr/>
        </p:nvGrpSpPr>
        <p:grpSpPr bwMode="auto">
          <a:xfrm>
            <a:off x="76200" y="838200"/>
            <a:ext cx="8915400" cy="76200"/>
            <a:chOff x="0" y="912"/>
            <a:chExt cx="5760" cy="48"/>
          </a:xfrm>
        </p:grpSpPr>
        <p:sp>
          <p:nvSpPr>
            <p:cNvPr id="4109" name="Line 6"/>
            <p:cNvSpPr>
              <a:spLocks noChangeShapeType="1"/>
            </p:cNvSpPr>
            <p:nvPr/>
          </p:nvSpPr>
          <p:spPr bwMode="auto">
            <a:xfrm flipH="1" flipV="1">
              <a:off x="0" y="912"/>
              <a:ext cx="5760" cy="0"/>
            </a:xfrm>
            <a:prstGeom prst="line">
              <a:avLst/>
            </a:prstGeom>
            <a:noFill/>
            <a:ln w="76200">
              <a:solidFill>
                <a:srgbClr val="FFFF99"/>
              </a:solidFill>
              <a:round/>
              <a:headEnd/>
              <a:tailEnd/>
            </a:ln>
          </p:spPr>
          <p:txBody>
            <a:bodyPr/>
            <a:lstStyle/>
            <a:p>
              <a:endParaRPr lang="en-US"/>
            </a:p>
          </p:txBody>
        </p:sp>
        <p:sp>
          <p:nvSpPr>
            <p:cNvPr id="4110" name="Line 7"/>
            <p:cNvSpPr>
              <a:spLocks noChangeShapeType="1"/>
            </p:cNvSpPr>
            <p:nvPr/>
          </p:nvSpPr>
          <p:spPr bwMode="auto">
            <a:xfrm flipH="1">
              <a:off x="0" y="960"/>
              <a:ext cx="5760" cy="0"/>
            </a:xfrm>
            <a:prstGeom prst="line">
              <a:avLst/>
            </a:prstGeom>
            <a:noFill/>
            <a:ln w="28575">
              <a:solidFill>
                <a:srgbClr val="FFFF00"/>
              </a:solidFill>
              <a:round/>
              <a:headEnd/>
              <a:tailEnd/>
            </a:ln>
          </p:spPr>
          <p:txBody>
            <a:bodyPr/>
            <a:lstStyle/>
            <a:p>
              <a:endParaRPr lang="en-US"/>
            </a:p>
          </p:txBody>
        </p:sp>
      </p:grpSp>
      <p:sp>
        <p:nvSpPr>
          <p:cNvPr id="16" name="Rectangle 15"/>
          <p:cNvSpPr/>
          <p:nvPr/>
        </p:nvSpPr>
        <p:spPr>
          <a:xfrm>
            <a:off x="6629400" y="76200"/>
            <a:ext cx="1981200" cy="584775"/>
          </a:xfrm>
          <a:prstGeom prst="rect">
            <a:avLst/>
          </a:prstGeom>
        </p:spPr>
        <p:txBody>
          <a:bodyPr wrap="square">
            <a:spAutoFit/>
          </a:bodyPr>
          <a:lstStyle/>
          <a:p>
            <a:pPr algn="r" rtl="1">
              <a:defRPr/>
            </a:pPr>
            <a:r>
              <a:rPr lang="fa-IR" sz="320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cs typeface="B Titr" pitchFamily="2" charset="-78"/>
              </a:rPr>
              <a:t>ادامه.....</a:t>
            </a:r>
            <a:endParaRPr lang="en-US" sz="3200" dirty="0"/>
          </a:p>
        </p:txBody>
      </p:sp>
      <p:sp>
        <p:nvSpPr>
          <p:cNvPr id="15" name="Rounded Rectangle 14"/>
          <p:cNvSpPr/>
          <p:nvPr/>
        </p:nvSpPr>
        <p:spPr>
          <a:xfrm>
            <a:off x="228600" y="914400"/>
            <a:ext cx="8763000" cy="4876800"/>
          </a:xfrm>
          <a:prstGeom prst="roundRect">
            <a:avLst/>
          </a:prstGeom>
          <a:solidFill>
            <a:srgbClr val="FFC00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lvl="0" algn="justLow" rtl="1"/>
            <a:r>
              <a:rPr lang="fa-IR" sz="2800" dirty="0" smtClean="0">
                <a:solidFill>
                  <a:prstClr val="black"/>
                </a:solidFill>
                <a:latin typeface="Tw Cen MT"/>
                <a:cs typeface="B Nazanin" pitchFamily="2" charset="-78"/>
              </a:rPr>
              <a:t>6- در صورتي كه داخل قايق يا در حال شنا كردن هستيد، به سرعت از آب خارج شويد و بدن خود را خشك كنيد.</a:t>
            </a:r>
          </a:p>
          <a:p>
            <a:pPr lvl="0" algn="justLow" rtl="1"/>
            <a:r>
              <a:rPr lang="fa-IR" sz="2800" dirty="0" smtClean="0">
                <a:solidFill>
                  <a:prstClr val="black"/>
                </a:solidFill>
                <a:latin typeface="Tw Cen MT"/>
                <a:cs typeface="B Nazanin" pitchFamily="2" charset="-78"/>
              </a:rPr>
              <a:t>7- در صورتي كه در اتومبيل هستيد، از درختاني كه ممكن است روي آن بيفتد، دور شويد و سپس در جايي مناسب پارك كنيد، و تا پايان خطر از وسيله نقليه خود خارج نشويد. اما از دست زدن به قسمت هاي فلزي اتومبيل خودداري كنيد.</a:t>
            </a:r>
          </a:p>
          <a:p>
            <a:pPr lvl="0" algn="justLow" rtl="1"/>
            <a:r>
              <a:rPr lang="fa-IR" sz="2800" dirty="0" smtClean="0">
                <a:solidFill>
                  <a:prstClr val="black"/>
                </a:solidFill>
                <a:latin typeface="Tw Cen MT"/>
                <a:cs typeface="B Nazanin" pitchFamily="2" charset="-78"/>
              </a:rPr>
              <a:t>8- اگر در جنگل هستيد، به سرعت از آنجا خارج شويد يا در زير درختان كوتاه پناه بگيريد. </a:t>
            </a:r>
          </a:p>
          <a:p>
            <a:pPr lvl="0" algn="justLow" rtl="1">
              <a:buFont typeface="Wingdings" pitchFamily="2" charset="2"/>
              <a:buChar char="v"/>
            </a:pPr>
            <a:r>
              <a:rPr lang="fa-IR" sz="2800" dirty="0" smtClean="0">
                <a:solidFill>
                  <a:prstClr val="black"/>
                </a:solidFill>
                <a:latin typeface="Tw Cen MT"/>
                <a:cs typeface="B Nazanin" pitchFamily="2" charset="-78"/>
              </a:rPr>
              <a:t> با رعايت نكات ايمني امكان برخورد صاعقه با شما بسيار كم است و هيچ جاي نگراني نخواهد بود.</a:t>
            </a:r>
          </a:p>
        </p:txBody>
      </p:sp>
    </p:spTree>
  </p:cSld>
  <p:clrMapOvr>
    <a:masterClrMapping/>
  </p:clrMapOvr>
  <p:transition>
    <p:randomBa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4"/>
          <p:cNvSpPr>
            <a:spLocks noGrp="1"/>
          </p:cNvSpPr>
          <p:nvPr>
            <p:ph type="sldNum" sz="quarter" idx="12"/>
          </p:nvPr>
        </p:nvSpPr>
        <p:spPr>
          <a:xfrm>
            <a:off x="8382000" y="6400800"/>
            <a:ext cx="609600" cy="320674"/>
          </a:xfrm>
          <a:noFill/>
        </p:spPr>
        <p:txBody>
          <a:bodyPr/>
          <a:lstStyle/>
          <a:p>
            <a:fld id="{456293F7-5CBA-4504-AFC6-A4051C961F7A}" type="slidenum">
              <a:rPr lang="en-US" smtClean="0">
                <a:latin typeface="Arial" pitchFamily="34" charset="0"/>
                <a:cs typeface="Arial" pitchFamily="34" charset="0"/>
              </a:rPr>
              <a:pPr/>
              <a:t>6</a:t>
            </a:fld>
            <a:endParaRPr lang="en-US" dirty="0" smtClean="0">
              <a:latin typeface="Arial" pitchFamily="34" charset="0"/>
              <a:cs typeface="Arial" pitchFamily="34" charset="0"/>
            </a:endParaRPr>
          </a:p>
        </p:txBody>
      </p:sp>
      <p:grpSp>
        <p:nvGrpSpPr>
          <p:cNvPr id="2" name="Group 5"/>
          <p:cNvGrpSpPr>
            <a:grpSpLocks/>
          </p:cNvGrpSpPr>
          <p:nvPr/>
        </p:nvGrpSpPr>
        <p:grpSpPr bwMode="auto">
          <a:xfrm>
            <a:off x="304800" y="914400"/>
            <a:ext cx="8686800" cy="76200"/>
            <a:chOff x="0" y="912"/>
            <a:chExt cx="5760" cy="48"/>
          </a:xfrm>
        </p:grpSpPr>
        <p:sp>
          <p:nvSpPr>
            <p:cNvPr id="3087" name="Line 6"/>
            <p:cNvSpPr>
              <a:spLocks noChangeShapeType="1"/>
            </p:cNvSpPr>
            <p:nvPr/>
          </p:nvSpPr>
          <p:spPr bwMode="auto">
            <a:xfrm flipH="1" flipV="1">
              <a:off x="0" y="912"/>
              <a:ext cx="5760" cy="0"/>
            </a:xfrm>
            <a:prstGeom prst="line">
              <a:avLst/>
            </a:prstGeom>
            <a:noFill/>
            <a:ln w="76200">
              <a:solidFill>
                <a:srgbClr val="FFFF99"/>
              </a:solidFill>
              <a:round/>
              <a:headEnd/>
              <a:tailEnd/>
            </a:ln>
          </p:spPr>
          <p:txBody>
            <a:bodyPr/>
            <a:lstStyle/>
            <a:p>
              <a:pPr algn="ctr" fontAlgn="base">
                <a:spcBef>
                  <a:spcPct val="0"/>
                </a:spcBef>
                <a:spcAft>
                  <a:spcPct val="0"/>
                </a:spcAft>
              </a:pPr>
              <a:endParaRPr lang="en-US" sz="2200" b="1" smtClean="0">
                <a:solidFill>
                  <a:srgbClr val="000000"/>
                </a:solidFill>
              </a:endParaRPr>
            </a:p>
          </p:txBody>
        </p:sp>
        <p:sp>
          <p:nvSpPr>
            <p:cNvPr id="3088" name="Line 7"/>
            <p:cNvSpPr>
              <a:spLocks noChangeShapeType="1"/>
            </p:cNvSpPr>
            <p:nvPr/>
          </p:nvSpPr>
          <p:spPr bwMode="auto">
            <a:xfrm flipH="1">
              <a:off x="0" y="960"/>
              <a:ext cx="5760" cy="0"/>
            </a:xfrm>
            <a:prstGeom prst="line">
              <a:avLst/>
            </a:prstGeom>
            <a:noFill/>
            <a:ln w="28575">
              <a:solidFill>
                <a:srgbClr val="FFFF00"/>
              </a:solidFill>
              <a:round/>
              <a:headEnd/>
              <a:tailEnd/>
            </a:ln>
          </p:spPr>
          <p:txBody>
            <a:bodyPr/>
            <a:lstStyle/>
            <a:p>
              <a:pPr algn="ctr" fontAlgn="base">
                <a:spcBef>
                  <a:spcPct val="0"/>
                </a:spcBef>
                <a:spcAft>
                  <a:spcPct val="0"/>
                </a:spcAft>
              </a:pPr>
              <a:endParaRPr lang="en-US" sz="2200" b="1" smtClean="0">
                <a:solidFill>
                  <a:srgbClr val="000000"/>
                </a:solidFill>
              </a:endParaRPr>
            </a:p>
          </p:txBody>
        </p:sp>
      </p:grpSp>
      <p:sp>
        <p:nvSpPr>
          <p:cNvPr id="40" name="Rectangle 39"/>
          <p:cNvSpPr/>
          <p:nvPr/>
        </p:nvSpPr>
        <p:spPr>
          <a:xfrm>
            <a:off x="7696200" y="228600"/>
            <a:ext cx="990601" cy="523220"/>
          </a:xfrm>
          <a:prstGeom prst="rect">
            <a:avLst/>
          </a:prstGeom>
        </p:spPr>
        <p:txBody>
          <a:bodyPr wrap="square">
            <a:spAutoFit/>
          </a:bodyPr>
          <a:lstStyle/>
          <a:p>
            <a:pPr algn="r" rtl="1">
              <a:defRPr/>
            </a:pPr>
            <a:r>
              <a:rPr lang="fa-IR" sz="280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cs typeface="B Titr" pitchFamily="2" charset="-78"/>
              </a:rPr>
              <a:t>نكته</a:t>
            </a:r>
            <a:endParaRPr lang="en-US" sz="2800" dirty="0"/>
          </a:p>
        </p:txBody>
      </p:sp>
      <p:sp>
        <p:nvSpPr>
          <p:cNvPr id="50" name="Rounded Rectangle 49"/>
          <p:cNvSpPr/>
          <p:nvPr/>
        </p:nvSpPr>
        <p:spPr>
          <a:xfrm>
            <a:off x="152400" y="1219200"/>
            <a:ext cx="8763000" cy="2133600"/>
          </a:xfrm>
          <a:prstGeom prst="roundRect">
            <a:avLst/>
          </a:prstGeom>
          <a:solidFill>
            <a:srgbClr val="00FF00"/>
          </a:solidFill>
          <a:ln>
            <a:solidFill>
              <a:schemeClr val="tx1"/>
            </a:solidFill>
          </a:ln>
        </p:spPr>
        <p:style>
          <a:lnRef idx="2">
            <a:schemeClr val="accent1">
              <a:shade val="50000"/>
            </a:schemeClr>
          </a:lnRef>
          <a:fillRef idx="1002">
            <a:schemeClr val="dk2"/>
          </a:fillRef>
          <a:effectRef idx="0">
            <a:schemeClr val="accent1"/>
          </a:effectRef>
          <a:fontRef idx="minor">
            <a:schemeClr val="lt1"/>
          </a:fontRef>
        </p:style>
        <p:txBody>
          <a:bodyPr anchor="ctr"/>
          <a:lstStyle/>
          <a:p>
            <a:pPr marL="342900" indent="-342900" algn="justLow" rtl="1">
              <a:spcBef>
                <a:spcPct val="20000"/>
              </a:spcBef>
              <a:defRPr/>
            </a:pPr>
            <a:r>
              <a:rPr lang="fa-IR" sz="2800" kern="0" dirty="0" smtClean="0">
                <a:solidFill>
                  <a:schemeClr val="tx1"/>
                </a:solidFill>
                <a:cs typeface="B Nazanin"/>
              </a:rPr>
              <a:t>بدني كه دچار صاعقه زدگي شده، حاوي الكتريسيته نيست و مي توانيد كمك هاي اوليه ضروري را براي وي انجام دهيد. بنابراين از دست زدن به بدن افراد صاعقه زده هراس نداشته باشيد.</a:t>
            </a:r>
            <a:endParaRPr lang="en-US" sz="2800" kern="0" dirty="0">
              <a:solidFill>
                <a:schemeClr val="tx1"/>
              </a:solidFill>
              <a:cs typeface="B Nazanin"/>
            </a:endParaRPr>
          </a:p>
        </p:txBody>
      </p:sp>
      <p:pic>
        <p:nvPicPr>
          <p:cNvPr id="4098" name="Picture 2" descr="خانه » رعد و برق و صاعقه زدگی را در بارش ..."/>
          <p:cNvPicPr>
            <a:picLocks noChangeAspect="1" noChangeArrowheads="1"/>
          </p:cNvPicPr>
          <p:nvPr/>
        </p:nvPicPr>
        <p:blipFill>
          <a:blip r:embed="rId2"/>
          <a:srcRect/>
          <a:stretch>
            <a:fillRect/>
          </a:stretch>
        </p:blipFill>
        <p:spPr bwMode="auto">
          <a:xfrm>
            <a:off x="914400" y="3810000"/>
            <a:ext cx="3352800" cy="2371725"/>
          </a:xfrm>
          <a:prstGeom prst="rect">
            <a:avLst/>
          </a:prstGeom>
          <a:noFill/>
        </p:spPr>
      </p:pic>
    </p:spTree>
  </p:cSld>
  <p:clrMapOvr>
    <a:masterClrMapping/>
  </p:clrMapOvr>
  <p:transition>
    <p:randomBa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4"/>
          <p:cNvSpPr>
            <a:spLocks noGrp="1"/>
          </p:cNvSpPr>
          <p:nvPr>
            <p:ph type="sldNum" sz="quarter" idx="12"/>
          </p:nvPr>
        </p:nvSpPr>
        <p:spPr>
          <a:xfrm>
            <a:off x="8305800" y="6534150"/>
            <a:ext cx="762000" cy="247650"/>
          </a:xfrm>
          <a:noFill/>
        </p:spPr>
        <p:txBody>
          <a:bodyPr/>
          <a:lstStyle/>
          <a:p>
            <a:fld id="{C0D017C8-A075-4E8E-8CF9-C38794CA3672}" type="slidenum">
              <a:rPr lang="en-US" smtClean="0"/>
              <a:pPr/>
              <a:t>7</a:t>
            </a:fld>
            <a:endParaRPr lang="en-US" dirty="0" smtClean="0"/>
          </a:p>
        </p:txBody>
      </p:sp>
      <p:grpSp>
        <p:nvGrpSpPr>
          <p:cNvPr id="2" name="Group 5"/>
          <p:cNvGrpSpPr>
            <a:grpSpLocks/>
          </p:cNvGrpSpPr>
          <p:nvPr/>
        </p:nvGrpSpPr>
        <p:grpSpPr bwMode="auto">
          <a:xfrm>
            <a:off x="228600" y="762000"/>
            <a:ext cx="8686800" cy="76200"/>
            <a:chOff x="0" y="912"/>
            <a:chExt cx="5760" cy="48"/>
          </a:xfrm>
        </p:grpSpPr>
        <p:sp>
          <p:nvSpPr>
            <p:cNvPr id="4109" name="Line 6"/>
            <p:cNvSpPr>
              <a:spLocks noChangeShapeType="1"/>
            </p:cNvSpPr>
            <p:nvPr/>
          </p:nvSpPr>
          <p:spPr bwMode="auto">
            <a:xfrm flipH="1" flipV="1">
              <a:off x="0" y="912"/>
              <a:ext cx="5760" cy="0"/>
            </a:xfrm>
            <a:prstGeom prst="line">
              <a:avLst/>
            </a:prstGeom>
            <a:noFill/>
            <a:ln w="76200">
              <a:solidFill>
                <a:srgbClr val="FFFF99"/>
              </a:solidFill>
              <a:round/>
              <a:headEnd/>
              <a:tailEnd/>
            </a:ln>
          </p:spPr>
          <p:txBody>
            <a:bodyPr/>
            <a:lstStyle/>
            <a:p>
              <a:endParaRPr lang="en-US"/>
            </a:p>
          </p:txBody>
        </p:sp>
        <p:sp>
          <p:nvSpPr>
            <p:cNvPr id="4110" name="Line 7"/>
            <p:cNvSpPr>
              <a:spLocks noChangeShapeType="1"/>
            </p:cNvSpPr>
            <p:nvPr/>
          </p:nvSpPr>
          <p:spPr bwMode="auto">
            <a:xfrm flipH="1">
              <a:off x="0" y="960"/>
              <a:ext cx="5760" cy="0"/>
            </a:xfrm>
            <a:prstGeom prst="line">
              <a:avLst/>
            </a:prstGeom>
            <a:noFill/>
            <a:ln w="28575">
              <a:solidFill>
                <a:srgbClr val="FFFF00"/>
              </a:solidFill>
              <a:round/>
              <a:headEnd/>
              <a:tailEnd/>
            </a:ln>
          </p:spPr>
          <p:txBody>
            <a:bodyPr/>
            <a:lstStyle/>
            <a:p>
              <a:endParaRPr lang="en-US"/>
            </a:p>
          </p:txBody>
        </p:sp>
      </p:grpSp>
      <p:sp>
        <p:nvSpPr>
          <p:cNvPr id="4104" name="Rounded Rectangle 14"/>
          <p:cNvSpPr>
            <a:spLocks noChangeArrowheads="1"/>
          </p:cNvSpPr>
          <p:nvPr/>
        </p:nvSpPr>
        <p:spPr bwMode="auto">
          <a:xfrm>
            <a:off x="838200" y="914400"/>
            <a:ext cx="7620000" cy="2895600"/>
          </a:xfrm>
          <a:prstGeom prst="roundRect">
            <a:avLst>
              <a:gd name="adj" fmla="val 16667"/>
            </a:avLst>
          </a:prstGeom>
          <a:solidFill>
            <a:srgbClr val="FDA1E5"/>
          </a:solidFill>
          <a:ln w="9525" algn="ctr">
            <a:solidFill>
              <a:schemeClr val="tx1"/>
            </a:solidFill>
            <a:round/>
            <a:headEnd/>
            <a:tailEnd/>
          </a:ln>
        </p:spPr>
        <p:txBody>
          <a:bodyPr/>
          <a:lstStyle/>
          <a:p>
            <a:pPr algn="justLow" rtl="1"/>
            <a:r>
              <a:rPr lang="fa-IR" sz="2800" dirty="0" smtClean="0">
                <a:cs typeface="B Nazanin" pitchFamily="2" charset="-78"/>
              </a:rPr>
              <a:t>1- بررسي علائم حياتي مصدوم و در صورت نياز عمليات احياي قلبي ريوي.</a:t>
            </a:r>
          </a:p>
          <a:p>
            <a:pPr algn="justLow" rtl="1"/>
            <a:r>
              <a:rPr lang="fa-IR" sz="2800" dirty="0" smtClean="0">
                <a:cs typeface="B Nazanin" pitchFamily="2" charset="-78"/>
              </a:rPr>
              <a:t>2- مصدوم را به آرامش تشويق كنيد.</a:t>
            </a:r>
          </a:p>
          <a:p>
            <a:pPr algn="justLow" rtl="1"/>
            <a:r>
              <a:rPr lang="fa-IR" sz="2800" dirty="0" smtClean="0">
                <a:cs typeface="B Nazanin" pitchFamily="2" charset="-78"/>
              </a:rPr>
              <a:t>3- مصدوم را سريعاً به بيمارستان منتقل كنيد. </a:t>
            </a:r>
            <a:endParaRPr lang="en-US" sz="2800" dirty="0">
              <a:cs typeface="B Nazanin" pitchFamily="2" charset="-78"/>
            </a:endParaRPr>
          </a:p>
        </p:txBody>
      </p:sp>
      <p:sp>
        <p:nvSpPr>
          <p:cNvPr id="16" name="Rectangle 15"/>
          <p:cNvSpPr/>
          <p:nvPr/>
        </p:nvSpPr>
        <p:spPr>
          <a:xfrm>
            <a:off x="3810000" y="152400"/>
            <a:ext cx="4953000" cy="523220"/>
          </a:xfrm>
          <a:prstGeom prst="rect">
            <a:avLst/>
          </a:prstGeom>
        </p:spPr>
        <p:txBody>
          <a:bodyPr wrap="square">
            <a:spAutoFit/>
          </a:bodyPr>
          <a:lstStyle/>
          <a:p>
            <a:pPr algn="r">
              <a:defRPr/>
            </a:pPr>
            <a:r>
              <a:rPr lang="fa-IR" sz="280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cs typeface="B Titr" pitchFamily="2" charset="-78"/>
              </a:rPr>
              <a:t>كمك هاي اوليه</a:t>
            </a:r>
            <a:endParaRPr lang="en-US" sz="2800" dirty="0"/>
          </a:p>
        </p:txBody>
      </p:sp>
    </p:spTree>
  </p:cSld>
  <p:clrMapOvr>
    <a:masterClrMapping/>
  </p:clrMapOvr>
  <p:transition>
    <p:randomBa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4"/>
          <p:cNvSpPr>
            <a:spLocks noGrp="1"/>
          </p:cNvSpPr>
          <p:nvPr>
            <p:ph type="sldNum" sz="quarter" idx="12"/>
          </p:nvPr>
        </p:nvSpPr>
        <p:spPr>
          <a:xfrm>
            <a:off x="8534400" y="6461126"/>
            <a:ext cx="609600" cy="320674"/>
          </a:xfrm>
          <a:noFill/>
        </p:spPr>
        <p:txBody>
          <a:bodyPr/>
          <a:lstStyle/>
          <a:p>
            <a:fld id="{456293F7-5CBA-4504-AFC6-A4051C961F7A}" type="slidenum">
              <a:rPr lang="en-US" smtClean="0">
                <a:latin typeface="Arial" pitchFamily="34" charset="0"/>
                <a:cs typeface="Arial" pitchFamily="34" charset="0"/>
              </a:rPr>
              <a:pPr/>
              <a:t>8</a:t>
            </a:fld>
            <a:endParaRPr lang="en-US" dirty="0" smtClean="0">
              <a:latin typeface="Arial" pitchFamily="34" charset="0"/>
              <a:cs typeface="Arial" pitchFamily="34" charset="0"/>
            </a:endParaRPr>
          </a:p>
        </p:txBody>
      </p:sp>
      <p:grpSp>
        <p:nvGrpSpPr>
          <p:cNvPr id="2" name="Group 5"/>
          <p:cNvGrpSpPr>
            <a:grpSpLocks/>
          </p:cNvGrpSpPr>
          <p:nvPr/>
        </p:nvGrpSpPr>
        <p:grpSpPr bwMode="auto">
          <a:xfrm>
            <a:off x="304800" y="609600"/>
            <a:ext cx="8686800" cy="76200"/>
            <a:chOff x="0" y="912"/>
            <a:chExt cx="5760" cy="48"/>
          </a:xfrm>
        </p:grpSpPr>
        <p:sp>
          <p:nvSpPr>
            <p:cNvPr id="3087" name="Line 6"/>
            <p:cNvSpPr>
              <a:spLocks noChangeShapeType="1"/>
            </p:cNvSpPr>
            <p:nvPr/>
          </p:nvSpPr>
          <p:spPr bwMode="auto">
            <a:xfrm flipH="1" flipV="1">
              <a:off x="0" y="912"/>
              <a:ext cx="5760" cy="0"/>
            </a:xfrm>
            <a:prstGeom prst="line">
              <a:avLst/>
            </a:prstGeom>
            <a:noFill/>
            <a:ln w="76200">
              <a:solidFill>
                <a:srgbClr val="FFFF99"/>
              </a:solidFill>
              <a:round/>
              <a:headEnd/>
              <a:tailEnd/>
            </a:ln>
          </p:spPr>
          <p:txBody>
            <a:bodyPr/>
            <a:lstStyle/>
            <a:p>
              <a:pPr algn="ctr" fontAlgn="base">
                <a:spcBef>
                  <a:spcPct val="0"/>
                </a:spcBef>
                <a:spcAft>
                  <a:spcPct val="0"/>
                </a:spcAft>
              </a:pPr>
              <a:endParaRPr lang="en-US" sz="2200" b="1" smtClean="0">
                <a:solidFill>
                  <a:srgbClr val="000000"/>
                </a:solidFill>
              </a:endParaRPr>
            </a:p>
          </p:txBody>
        </p:sp>
        <p:sp>
          <p:nvSpPr>
            <p:cNvPr id="3088" name="Line 7"/>
            <p:cNvSpPr>
              <a:spLocks noChangeShapeType="1"/>
            </p:cNvSpPr>
            <p:nvPr/>
          </p:nvSpPr>
          <p:spPr bwMode="auto">
            <a:xfrm flipH="1">
              <a:off x="0" y="960"/>
              <a:ext cx="5760" cy="0"/>
            </a:xfrm>
            <a:prstGeom prst="line">
              <a:avLst/>
            </a:prstGeom>
            <a:noFill/>
            <a:ln w="28575">
              <a:solidFill>
                <a:srgbClr val="FFFF00"/>
              </a:solidFill>
              <a:round/>
              <a:headEnd/>
              <a:tailEnd/>
            </a:ln>
          </p:spPr>
          <p:txBody>
            <a:bodyPr/>
            <a:lstStyle/>
            <a:p>
              <a:pPr algn="ctr" fontAlgn="base">
                <a:spcBef>
                  <a:spcPct val="0"/>
                </a:spcBef>
                <a:spcAft>
                  <a:spcPct val="0"/>
                </a:spcAft>
              </a:pPr>
              <a:endParaRPr lang="en-US" sz="2200" b="1" smtClean="0">
                <a:solidFill>
                  <a:srgbClr val="000000"/>
                </a:solidFill>
              </a:endParaRPr>
            </a:p>
          </p:txBody>
        </p:sp>
      </p:grpSp>
      <p:sp>
        <p:nvSpPr>
          <p:cNvPr id="40" name="Rectangle 39"/>
          <p:cNvSpPr/>
          <p:nvPr/>
        </p:nvSpPr>
        <p:spPr>
          <a:xfrm>
            <a:off x="5562600" y="76200"/>
            <a:ext cx="3124201" cy="523220"/>
          </a:xfrm>
          <a:prstGeom prst="rect">
            <a:avLst/>
          </a:prstGeom>
        </p:spPr>
        <p:txBody>
          <a:bodyPr wrap="square">
            <a:spAutoFit/>
          </a:bodyPr>
          <a:lstStyle/>
          <a:p>
            <a:pPr algn="r" rtl="1">
              <a:defRPr/>
            </a:pPr>
            <a:r>
              <a:rPr lang="fa-IR" sz="280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cs typeface="B Titr" pitchFamily="2" charset="-78"/>
              </a:rPr>
              <a:t>مسموميت هاي گوارشي</a:t>
            </a:r>
            <a:endParaRPr lang="en-US" sz="2800" dirty="0"/>
          </a:p>
        </p:txBody>
      </p:sp>
      <p:sp>
        <p:nvSpPr>
          <p:cNvPr id="50" name="Rounded Rectangle 49"/>
          <p:cNvSpPr/>
          <p:nvPr/>
        </p:nvSpPr>
        <p:spPr>
          <a:xfrm>
            <a:off x="228600" y="762000"/>
            <a:ext cx="8763000" cy="6096000"/>
          </a:xfrm>
          <a:prstGeom prst="roundRect">
            <a:avLst/>
          </a:prstGeom>
          <a:solidFill>
            <a:srgbClr val="00FF00"/>
          </a:solidFill>
          <a:ln>
            <a:solidFill>
              <a:schemeClr val="tx1"/>
            </a:solidFill>
          </a:ln>
        </p:spPr>
        <p:style>
          <a:lnRef idx="2">
            <a:schemeClr val="accent1">
              <a:shade val="50000"/>
            </a:schemeClr>
          </a:lnRef>
          <a:fillRef idx="1002">
            <a:schemeClr val="dk2"/>
          </a:fillRef>
          <a:effectRef idx="0">
            <a:schemeClr val="accent1"/>
          </a:effectRef>
          <a:fontRef idx="minor">
            <a:schemeClr val="lt1"/>
          </a:fontRef>
        </p:style>
        <p:txBody>
          <a:bodyPr anchor="ctr"/>
          <a:lstStyle/>
          <a:p>
            <a:pPr marL="342900" indent="-342900" algn="justLow" rtl="1">
              <a:spcBef>
                <a:spcPct val="20000"/>
              </a:spcBef>
              <a:defRPr/>
            </a:pPr>
            <a:r>
              <a:rPr lang="fa-IR" sz="2800" kern="0" dirty="0" smtClean="0">
                <a:solidFill>
                  <a:schemeClr val="tx1"/>
                </a:solidFill>
                <a:cs typeface="B Nazanin"/>
              </a:rPr>
              <a:t>وقتي ماده سمي از راه دهان وارد بدن مي شود با توجه به قدرت و نوع سم مصرف شده، بعد از مدتي شروع به ايجاد علائم و نشانه هايي در شخص مي كند كه اين علائم با توجه به نوع سم، نسبت سم مصرفي به جثه شخص و طول مدتي كه سم خورده شده متغير است. در محيط ما مواد بسياري وجود دارند كه مي توانند موجب مسموميت از راه گوارشي گردند، اين مواد به پنج دسته قابل تقسيم مي باشند و عبارتند از:</a:t>
            </a:r>
          </a:p>
          <a:p>
            <a:pPr marL="342900" indent="-342900" algn="justLow" rtl="1">
              <a:spcBef>
                <a:spcPct val="20000"/>
              </a:spcBef>
              <a:defRPr/>
            </a:pPr>
            <a:r>
              <a:rPr lang="fa-IR" sz="2800" kern="0" dirty="0" smtClean="0">
                <a:solidFill>
                  <a:schemeClr val="tx1"/>
                </a:solidFill>
                <a:cs typeface="B Nazanin"/>
              </a:rPr>
              <a:t>1- مسموميت غذائي.</a:t>
            </a:r>
          </a:p>
          <a:p>
            <a:pPr marL="342900" indent="-342900" algn="justLow" rtl="1">
              <a:spcBef>
                <a:spcPct val="20000"/>
              </a:spcBef>
              <a:defRPr/>
            </a:pPr>
            <a:r>
              <a:rPr lang="fa-IR" sz="2800" kern="0" dirty="0" smtClean="0">
                <a:solidFill>
                  <a:schemeClr val="tx1"/>
                </a:solidFill>
                <a:cs typeface="B Nazanin"/>
              </a:rPr>
              <a:t>2- مواد شيميايي سوزاننده.</a:t>
            </a:r>
          </a:p>
          <a:p>
            <a:pPr marL="342900" indent="-342900" algn="justLow" rtl="1">
              <a:spcBef>
                <a:spcPct val="20000"/>
              </a:spcBef>
              <a:defRPr/>
            </a:pPr>
            <a:r>
              <a:rPr lang="fa-IR" sz="2800" kern="0" dirty="0" smtClean="0">
                <a:solidFill>
                  <a:schemeClr val="tx1"/>
                </a:solidFill>
                <a:cs typeface="B Nazanin"/>
              </a:rPr>
              <a:t>3- داروها.</a:t>
            </a:r>
          </a:p>
          <a:p>
            <a:pPr marL="342900" indent="-342900" algn="justLow" rtl="1">
              <a:spcBef>
                <a:spcPct val="20000"/>
              </a:spcBef>
              <a:defRPr/>
            </a:pPr>
            <a:r>
              <a:rPr lang="fa-IR" sz="2800" kern="0" dirty="0" smtClean="0">
                <a:solidFill>
                  <a:schemeClr val="tx1"/>
                </a:solidFill>
                <a:cs typeface="B Nazanin"/>
              </a:rPr>
              <a:t>4- مواد نفتي.</a:t>
            </a:r>
          </a:p>
          <a:p>
            <a:pPr marL="342900" indent="-342900" algn="justLow" rtl="1">
              <a:spcBef>
                <a:spcPct val="20000"/>
              </a:spcBef>
              <a:defRPr/>
            </a:pPr>
            <a:r>
              <a:rPr lang="fa-IR" sz="2800" kern="0" dirty="0" smtClean="0">
                <a:solidFill>
                  <a:schemeClr val="tx1"/>
                </a:solidFill>
                <a:cs typeface="B Nazanin"/>
              </a:rPr>
              <a:t>5- گياهان سمي.</a:t>
            </a:r>
            <a:endParaRPr lang="en-US" sz="2800" kern="0" dirty="0">
              <a:solidFill>
                <a:schemeClr val="tx1"/>
              </a:solidFill>
              <a:cs typeface="B Nazanin"/>
            </a:endParaRPr>
          </a:p>
        </p:txBody>
      </p:sp>
      <p:pic>
        <p:nvPicPr>
          <p:cNvPr id="8" name="ihover-img" descr="در هنگام مسموميت با هر كدام از مواد ..."/>
          <p:cNvPicPr/>
          <p:nvPr/>
        </p:nvPicPr>
        <p:blipFill>
          <a:blip r:embed="rId2"/>
          <a:srcRect/>
          <a:stretch>
            <a:fillRect/>
          </a:stretch>
        </p:blipFill>
        <p:spPr bwMode="auto">
          <a:xfrm>
            <a:off x="762000" y="4038600"/>
            <a:ext cx="3461241" cy="2590800"/>
          </a:xfrm>
          <a:prstGeom prst="rect">
            <a:avLst/>
          </a:prstGeom>
          <a:noFill/>
          <a:ln w="9525">
            <a:noFill/>
            <a:miter lim="800000"/>
            <a:headEnd/>
            <a:tailEnd/>
          </a:ln>
        </p:spPr>
      </p:pic>
      <p:pic>
        <p:nvPicPr>
          <p:cNvPr id="9" name="Picture 4" descr="19"/>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10" name="Cloud Callout 9"/>
          <p:cNvSpPr/>
          <p:nvPr/>
        </p:nvSpPr>
        <p:spPr>
          <a:xfrm>
            <a:off x="2438400" y="0"/>
            <a:ext cx="4343400" cy="914400"/>
          </a:xfrm>
          <a:prstGeom prst="cloudCallout">
            <a:avLst/>
          </a:prstGeom>
          <a:solidFill>
            <a:srgbClr val="0F6FC6"/>
          </a:solidFill>
          <a:ln w="25400" cap="flat" cmpd="sng" algn="ctr">
            <a:solidFill>
              <a:srgbClr val="0F6FC6">
                <a:shade val="50000"/>
              </a:srgbClr>
            </a:solidFill>
            <a:prstDash val="solid"/>
          </a:ln>
          <a:effectLst/>
        </p:spPr>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fa-IR" sz="2800" b="0" i="0" u="none" strike="noStrike" kern="0" cap="none" spc="0" normalizeH="0" baseline="0" noProof="0" dirty="0">
                <a:ln>
                  <a:noFill/>
                </a:ln>
                <a:solidFill>
                  <a:sysClr val="windowText" lastClr="000000"/>
                </a:solidFill>
                <a:effectLst/>
                <a:uLnTx/>
                <a:uFillTx/>
                <a:latin typeface="Arial" pitchFamily="34" charset="0"/>
                <a:cs typeface="Arial" pitchFamily="34" charset="0"/>
              </a:rPr>
              <a:t>با تشکر از توجه شما</a:t>
            </a:r>
          </a:p>
        </p:txBody>
      </p:sp>
    </p:spTree>
  </p:cSld>
  <p:clrMapOvr>
    <a:masterClrMapping/>
  </p:clrMapOvr>
  <p:transition>
    <p:randomBar/>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200" b="1"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200" b="1"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10184</TotalTime>
  <Words>701</Words>
  <Application>Microsoft Office PowerPoint</Application>
  <PresentationFormat>On-screen Show (4:3)</PresentationFormat>
  <Paragraphs>51</Paragraphs>
  <Slides>8</Slides>
  <Notes>3</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mohammad</dc:creator>
  <cp:lastModifiedBy>Windows User</cp:lastModifiedBy>
  <cp:revision>1354</cp:revision>
  <dcterms:created xsi:type="dcterms:W3CDTF">2011-04-28T23:50:31Z</dcterms:created>
  <dcterms:modified xsi:type="dcterms:W3CDTF">2020-06-07T09:36:27Z</dcterms:modified>
</cp:coreProperties>
</file>