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75" r:id="rId2"/>
    <p:sldId id="256" r:id="rId3"/>
    <p:sldId id="257" r:id="rId4"/>
    <p:sldId id="258" r:id="rId5"/>
    <p:sldId id="259" r:id="rId6"/>
    <p:sldId id="260" r:id="rId7"/>
    <p:sldId id="261" r:id="rId8"/>
    <p:sldId id="262" r:id="rId9"/>
    <p:sldId id="263" r:id="rId10"/>
    <p:sldId id="264" r:id="rId11"/>
    <p:sldId id="265" r:id="rId12"/>
    <p:sldId id="266" r:id="rId13"/>
    <p:sldId id="268" r:id="rId14"/>
    <p:sldId id="273" r:id="rId15"/>
    <p:sldId id="274"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7" d="100"/>
          <a:sy n="57" d="100"/>
        </p:scale>
        <p:origin x="-1440"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67FFF9B-2073-464D-803F-45D2465F78CC}" type="datetimeFigureOut">
              <a:rPr lang="en-US" smtClean="0"/>
              <a:pPr/>
              <a:t>6/26/2013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15476F-61C2-4706-A151-C77E1A84B05F}"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a-IR" smtClean="0"/>
              <a:t>تاریخ 22-23 تیر 91</a:t>
            </a:r>
            <a:endParaRPr lang="en-US" dirty="0"/>
          </a:p>
        </p:txBody>
      </p:sp>
      <p:sp>
        <p:nvSpPr>
          <p:cNvPr id="4" name="Slide Number Placeholder 3"/>
          <p:cNvSpPr>
            <a:spLocks noGrp="1"/>
          </p:cNvSpPr>
          <p:nvPr>
            <p:ph type="sldNum" sz="quarter" idx="10"/>
          </p:nvPr>
        </p:nvSpPr>
        <p:spPr/>
        <p:txBody>
          <a:bodyPr/>
          <a:lstStyle/>
          <a:p>
            <a:fld id="{5815476F-61C2-4706-A151-C77E1A84B05F}" type="slidenum">
              <a:rPr lang="en-US" smtClean="0"/>
              <a:pPr/>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3530AF1-5D10-4D67-96CF-24595EE1B156}" type="datetime1">
              <a:rPr lang="en-US" smtClean="0"/>
              <a:pPr/>
              <a:t>6/26/2013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6EA6BF-9C7A-4B29-90B1-4034E859689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A6B8123-1FDD-4B3A-BE40-16B40CD8FACD}" type="datetime1">
              <a:rPr lang="en-US" smtClean="0"/>
              <a:pPr/>
              <a:t>6/26/2013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6EA6BF-9C7A-4B29-90B1-4034E859689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ED5CA9C-09E8-4E8C-9116-7FDE35FCA4C8}" type="datetime1">
              <a:rPr lang="en-US" smtClean="0"/>
              <a:pPr/>
              <a:t>6/26/2013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6EA6BF-9C7A-4B29-90B1-4034E859689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26C0A7A-CE99-403D-8589-177D1931A15B}" type="datetime1">
              <a:rPr lang="en-US" smtClean="0"/>
              <a:pPr/>
              <a:t>6/26/2013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46EA6BF-9C7A-4B29-90B1-4034E859689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FD2CA2C-DE93-4C51-B0C4-F91DE6D0E9DE}" type="datetime1">
              <a:rPr lang="en-US" smtClean="0"/>
              <a:pPr/>
              <a:t>6/26/2013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46EA6BF-9C7A-4B29-90B1-4034E859689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2D46A13-6A3A-4619-A49E-380BD3BC61A5}" type="datetime1">
              <a:rPr lang="en-US" smtClean="0"/>
              <a:pPr/>
              <a:t>6/26/2013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46EA6BF-9C7A-4B29-90B1-4034E859689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CA96AC-60EC-4932-8F6D-E297EE664228}" type="datetime1">
              <a:rPr lang="en-US" smtClean="0"/>
              <a:pPr/>
              <a:t>6/26/2013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46EA6BF-9C7A-4B29-90B1-4034E859689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E9BA0A-9F48-45AB-8A69-27CABC03A0C7}" type="datetime1">
              <a:rPr lang="en-US" smtClean="0"/>
              <a:pPr/>
              <a:t>6/26/2013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46EA6BF-9C7A-4B29-90B1-4034E859689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5F9BB4-19A1-4A2A-ADFE-80B910DFBC65}" type="datetime1">
              <a:rPr lang="en-US" smtClean="0"/>
              <a:pPr/>
              <a:t>6/26/2013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46EA6BF-9C7A-4B29-90B1-4034E859689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543DC5A-6A41-4033-AE44-818AF224D579}" type="datetime1">
              <a:rPr lang="en-US" smtClean="0"/>
              <a:pPr/>
              <a:t>6/26/2013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6EA6BF-9C7A-4B29-90B1-4034E859689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9E00ABC-0C60-481D-9C6F-18BBE457FCCD}" type="datetime1">
              <a:rPr lang="en-US" smtClean="0"/>
              <a:pPr/>
              <a:t>6/26/2013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6EA6BF-9C7A-4B29-90B1-4034E859689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6085F5-A4F9-4E07-966F-35F7FA357442}" type="datetime1">
              <a:rPr lang="en-US" smtClean="0"/>
              <a:pPr/>
              <a:t>6/26/2013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6EA6BF-9C7A-4B29-90B1-4034E859689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46EA6BF-9C7A-4B29-90B1-4034E8596893}" type="slidenum">
              <a:rPr lang="en-US" smtClean="0"/>
              <a:pPr/>
              <a:t>1</a:t>
            </a:fld>
            <a:endParaRPr lang="en-US"/>
          </a:p>
        </p:txBody>
      </p:sp>
      <p:pic>
        <p:nvPicPr>
          <p:cNvPr id="1026" name="Picture 2"/>
          <p:cNvPicPr>
            <a:picLocks noChangeAspect="1" noChangeArrowheads="1"/>
          </p:cNvPicPr>
          <p:nvPr/>
        </p:nvPicPr>
        <p:blipFill>
          <a:blip r:embed="rId2" cstate="print"/>
          <a:srcRect/>
          <a:stretch>
            <a:fillRect/>
          </a:stretch>
        </p:blipFill>
        <p:spPr bwMode="auto">
          <a:xfrm>
            <a:off x="1115616" y="764703"/>
            <a:ext cx="6624736" cy="496855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908720"/>
            <a:ext cx="7772400" cy="1470025"/>
          </a:xfrm>
        </p:spPr>
        <p:txBody>
          <a:bodyPr>
            <a:normAutofit/>
          </a:bodyPr>
          <a:lstStyle/>
          <a:p>
            <a:r>
              <a:rPr lang="fa-IR" sz="6600" dirty="0" smtClean="0">
                <a:latin typeface="IranNastaliq" pitchFamily="18" charset="0"/>
                <a:cs typeface="IranNastaliq" pitchFamily="18" charset="0"/>
              </a:rPr>
              <a:t>طب سوزنی  پوست و زیبائی</a:t>
            </a:r>
            <a:endParaRPr lang="en-US" sz="6600" dirty="0">
              <a:latin typeface="IranNastaliq" pitchFamily="18" charset="0"/>
              <a:cs typeface="IranNastaliq" pitchFamily="18" charset="0"/>
            </a:endParaRPr>
          </a:p>
        </p:txBody>
      </p:sp>
      <p:sp>
        <p:nvSpPr>
          <p:cNvPr id="3" name="Subtitle 2"/>
          <p:cNvSpPr>
            <a:spLocks noGrp="1"/>
          </p:cNvSpPr>
          <p:nvPr>
            <p:ph type="subTitle" idx="1"/>
          </p:nvPr>
        </p:nvSpPr>
        <p:spPr>
          <a:xfrm>
            <a:off x="1403648" y="2708920"/>
            <a:ext cx="6400800" cy="1752600"/>
          </a:xfrm>
        </p:spPr>
        <p:txBody>
          <a:bodyPr>
            <a:normAutofit/>
          </a:bodyPr>
          <a:lstStyle/>
          <a:p>
            <a:r>
              <a:rPr lang="fa-IR" sz="6600" dirty="0" smtClean="0">
                <a:solidFill>
                  <a:srgbClr val="FF0000"/>
                </a:solidFill>
                <a:latin typeface="IranNastaliq" pitchFamily="18" charset="0"/>
                <a:cs typeface="IranNastaliq" pitchFamily="18" charset="0"/>
              </a:rPr>
              <a:t>  نقاط عمومی برای درمان مشکلات پوستی</a:t>
            </a:r>
            <a:endParaRPr lang="en-US" sz="6600" dirty="0">
              <a:solidFill>
                <a:srgbClr val="FF0000"/>
              </a:solidFill>
              <a:latin typeface="IranNastaliq" pitchFamily="18" charset="0"/>
              <a:cs typeface="IranNastaliq" pitchFamily="18" charset="0"/>
            </a:endParaRPr>
          </a:p>
        </p:txBody>
      </p:sp>
      <p:sp>
        <p:nvSpPr>
          <p:cNvPr id="4" name="Slide Number Placeholder 3"/>
          <p:cNvSpPr>
            <a:spLocks noGrp="1"/>
          </p:cNvSpPr>
          <p:nvPr>
            <p:ph type="sldNum" sz="quarter" idx="12"/>
          </p:nvPr>
        </p:nvSpPr>
        <p:spPr/>
        <p:txBody>
          <a:bodyPr/>
          <a:lstStyle/>
          <a:p>
            <a:fld id="{646EA6BF-9C7A-4B29-90B1-4034E8596893}" type="slidenum">
              <a:rPr lang="en-US" smtClean="0"/>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rmAutofit/>
          </a:bodyPr>
          <a:lstStyle/>
          <a:p>
            <a:pPr rtl="1"/>
            <a:r>
              <a:rPr lang="fa-IR" sz="4800" b="1" dirty="0" smtClean="0">
                <a:solidFill>
                  <a:srgbClr val="FF0000"/>
                </a:solidFill>
                <a:latin typeface="IranNastaliq" pitchFamily="18" charset="0"/>
                <a:cs typeface="IranNastaliq" pitchFamily="18" charset="0"/>
              </a:rPr>
              <a:t>1-  نقاط عمومي برای  درمان مشکلات پوستی</a:t>
            </a:r>
            <a:endParaRPr lang="en-US" sz="4800" dirty="0">
              <a:solidFill>
                <a:srgbClr val="FF0000"/>
              </a:solidFill>
              <a:latin typeface="IranNastaliq" pitchFamily="18" charset="0"/>
              <a:cs typeface="IranNastaliq" pitchFamily="18" charset="0"/>
            </a:endParaRPr>
          </a:p>
        </p:txBody>
      </p:sp>
      <p:sp>
        <p:nvSpPr>
          <p:cNvPr id="3" name="Content Placeholder 2"/>
          <p:cNvSpPr>
            <a:spLocks noGrp="1"/>
          </p:cNvSpPr>
          <p:nvPr>
            <p:ph idx="1"/>
          </p:nvPr>
        </p:nvSpPr>
        <p:spPr>
          <a:xfrm>
            <a:off x="395536" y="1071546"/>
            <a:ext cx="8393016" cy="5597814"/>
          </a:xfrm>
        </p:spPr>
        <p:txBody>
          <a:bodyPr>
            <a:noAutofit/>
          </a:bodyPr>
          <a:lstStyle/>
          <a:p>
            <a:pPr marL="514350" lvl="1" indent="-514350" algn="just" rtl="1">
              <a:lnSpc>
                <a:spcPct val="150000"/>
              </a:lnSpc>
              <a:buNone/>
            </a:pPr>
            <a:r>
              <a:rPr lang="fa-IR" dirty="0" smtClean="0">
                <a:cs typeface="B Zar" pitchFamily="2" charset="-78"/>
              </a:rPr>
              <a:t>1- </a:t>
            </a:r>
            <a:r>
              <a:rPr lang="en-US" dirty="0" smtClean="0">
                <a:cs typeface="B Zar" pitchFamily="2" charset="-78"/>
              </a:rPr>
              <a:t>Du20</a:t>
            </a:r>
            <a:r>
              <a:rPr lang="fa-IR" dirty="0" smtClean="0">
                <a:cs typeface="B Zar" pitchFamily="2" charset="-78"/>
              </a:rPr>
              <a:t>، </a:t>
            </a:r>
            <a:r>
              <a:rPr lang="en-US" dirty="0" smtClean="0">
                <a:cs typeface="B Zar" pitchFamily="2" charset="-78"/>
              </a:rPr>
              <a:t>p6</a:t>
            </a:r>
            <a:r>
              <a:rPr lang="fa-IR" dirty="0" smtClean="0">
                <a:cs typeface="B Zar" pitchFamily="2" charset="-78"/>
              </a:rPr>
              <a:t> و نقاط </a:t>
            </a:r>
            <a:r>
              <a:rPr lang="en-US" dirty="0" err="1" smtClean="0">
                <a:cs typeface="B Zar" pitchFamily="2" charset="-78"/>
              </a:rPr>
              <a:t>anMian</a:t>
            </a:r>
            <a:r>
              <a:rPr lang="fa-IR" dirty="0" smtClean="0">
                <a:cs typeface="B Zar" pitchFamily="2" charset="-78"/>
              </a:rPr>
              <a:t> براي سر </a:t>
            </a:r>
            <a:r>
              <a:rPr lang="fa-IR" dirty="0" smtClean="0">
                <a:cs typeface="B Zar" pitchFamily="2" charset="-78"/>
              </a:rPr>
              <a:t>وگردن</a:t>
            </a:r>
            <a:endParaRPr lang="fa-IR" dirty="0" smtClean="0">
              <a:cs typeface="B Zar" pitchFamily="2" charset="-78"/>
            </a:endParaRPr>
          </a:p>
          <a:p>
            <a:pPr marL="514350" indent="-514350" algn="just" rtl="1">
              <a:buNone/>
            </a:pPr>
            <a:r>
              <a:rPr lang="fa-IR" sz="2800" dirty="0" smtClean="0">
                <a:cs typeface="B Zar" pitchFamily="2" charset="-78"/>
              </a:rPr>
              <a:t>2- </a:t>
            </a:r>
            <a:r>
              <a:rPr lang="en-US" sz="2800" dirty="0" smtClean="0">
                <a:cs typeface="B Zar" pitchFamily="2" charset="-78"/>
              </a:rPr>
              <a:t>Liv3</a:t>
            </a:r>
            <a:r>
              <a:rPr lang="fa-IR" sz="2800" dirty="0" smtClean="0">
                <a:cs typeface="B Zar" pitchFamily="2" charset="-78"/>
              </a:rPr>
              <a:t>، </a:t>
            </a:r>
            <a:r>
              <a:rPr lang="en-US" sz="2800" dirty="0" smtClean="0">
                <a:cs typeface="B Zar" pitchFamily="2" charset="-78"/>
              </a:rPr>
              <a:t>Liv5</a:t>
            </a:r>
            <a:r>
              <a:rPr lang="fa-IR" sz="2800" dirty="0" smtClean="0">
                <a:cs typeface="B Zar" pitchFamily="2" charset="-78"/>
              </a:rPr>
              <a:t>، برای عصبانيت</a:t>
            </a:r>
          </a:p>
          <a:p>
            <a:pPr marL="514350" indent="-514350" algn="just" rtl="1">
              <a:buNone/>
            </a:pPr>
            <a:r>
              <a:rPr lang="fa-IR" sz="2800" dirty="0" smtClean="0">
                <a:cs typeface="B Zar" pitchFamily="2" charset="-78"/>
              </a:rPr>
              <a:t>3- </a:t>
            </a:r>
            <a:r>
              <a:rPr lang="en-US" sz="2800" dirty="0" smtClean="0">
                <a:cs typeface="B Zar" pitchFamily="2" charset="-78"/>
              </a:rPr>
              <a:t>SP10</a:t>
            </a:r>
            <a:r>
              <a:rPr lang="fa-IR" sz="2800" dirty="0" smtClean="0">
                <a:cs typeface="B Zar" pitchFamily="2" charset="-78"/>
              </a:rPr>
              <a:t>، </a:t>
            </a:r>
            <a:r>
              <a:rPr lang="en-US" sz="2800" dirty="0" smtClean="0">
                <a:cs typeface="B Zar" pitchFamily="2" charset="-78"/>
              </a:rPr>
              <a:t>UB17</a:t>
            </a:r>
            <a:r>
              <a:rPr lang="fa-IR" sz="2800" dirty="0" smtClean="0">
                <a:cs typeface="B Zar" pitchFamily="2" charset="-78"/>
              </a:rPr>
              <a:t>- براي سردكردن گرماي خون و خالص‌كردن خون در مقابل خارش</a:t>
            </a:r>
          </a:p>
          <a:p>
            <a:pPr marL="514350" indent="-514350" algn="just" rtl="1">
              <a:buNone/>
            </a:pPr>
            <a:r>
              <a:rPr lang="en-US" sz="2800" dirty="0" smtClean="0">
                <a:cs typeface="B Zar" pitchFamily="2" charset="-78"/>
              </a:rPr>
              <a:t>Lu5</a:t>
            </a:r>
            <a:r>
              <a:rPr lang="fa-IR" sz="2800" dirty="0" smtClean="0">
                <a:cs typeface="B Zar" pitchFamily="2" charset="-78"/>
              </a:rPr>
              <a:t>، </a:t>
            </a:r>
            <a:r>
              <a:rPr lang="en-US" sz="2800" dirty="0" smtClean="0">
                <a:cs typeface="B Zar" pitchFamily="2" charset="-78"/>
              </a:rPr>
              <a:t>SP9</a:t>
            </a:r>
            <a:r>
              <a:rPr lang="fa-IR" sz="2800" dirty="0" smtClean="0">
                <a:cs typeface="B Zar" pitchFamily="2" charset="-78"/>
              </a:rPr>
              <a:t>- نقاطي براي پا</a:t>
            </a:r>
            <a:r>
              <a:rPr lang="ar-SA" sz="2800" dirty="0" smtClean="0">
                <a:cs typeface="B Zar" pitchFamily="2" charset="-78"/>
              </a:rPr>
              <a:t>یین </a:t>
            </a:r>
            <a:r>
              <a:rPr lang="fa-IR" sz="2800" dirty="0" smtClean="0">
                <a:cs typeface="B Zar" pitchFamily="2" charset="-78"/>
              </a:rPr>
              <a:t>فرستادن رطوبت (ادرار)</a:t>
            </a:r>
          </a:p>
          <a:p>
            <a:pPr marL="514350" indent="-514350" algn="just" rtl="1">
              <a:buNone/>
            </a:pPr>
            <a:r>
              <a:rPr lang="fa-IR" sz="2800" dirty="0" smtClean="0">
                <a:cs typeface="B Zar" pitchFamily="2" charset="-78"/>
              </a:rPr>
              <a:t>5- </a:t>
            </a:r>
            <a:r>
              <a:rPr lang="en-US" sz="2800" dirty="0" smtClean="0">
                <a:cs typeface="B Zar" pitchFamily="2" charset="-78"/>
              </a:rPr>
              <a:t>UB13</a:t>
            </a:r>
            <a:r>
              <a:rPr lang="fa-IR" sz="2800" dirty="0" smtClean="0">
                <a:cs typeface="B Zar" pitchFamily="2" charset="-78"/>
              </a:rPr>
              <a:t>، </a:t>
            </a:r>
            <a:r>
              <a:rPr lang="en-US" sz="2800" dirty="0" smtClean="0">
                <a:cs typeface="B Zar" pitchFamily="2" charset="-78"/>
              </a:rPr>
              <a:t>LI4</a:t>
            </a:r>
            <a:r>
              <a:rPr lang="fa-IR" sz="2800" dirty="0" smtClean="0">
                <a:cs typeface="B Zar" pitchFamily="2" charset="-78"/>
              </a:rPr>
              <a:t>- نقاطي براي پراكنده‌كردن رطوبت (افزايش عرق‌كردن)</a:t>
            </a:r>
          </a:p>
          <a:p>
            <a:pPr marL="514350" indent="-514350" algn="just" rtl="1">
              <a:buNone/>
            </a:pPr>
            <a:r>
              <a:rPr lang="fa-IR" sz="2800" dirty="0" smtClean="0">
                <a:cs typeface="B Zar" pitchFamily="2" charset="-78"/>
              </a:rPr>
              <a:t>6-</a:t>
            </a:r>
            <a:r>
              <a:rPr lang="en-US" sz="2800" dirty="0" smtClean="0">
                <a:cs typeface="B Zar" pitchFamily="2" charset="-78"/>
              </a:rPr>
              <a:t>UB20</a:t>
            </a:r>
            <a:r>
              <a:rPr lang="fa-IR" sz="2800" dirty="0" smtClean="0">
                <a:cs typeface="B Zar" pitchFamily="2" charset="-78"/>
              </a:rPr>
              <a:t>، </a:t>
            </a:r>
            <a:r>
              <a:rPr lang="en-US" sz="2800" dirty="0" smtClean="0">
                <a:cs typeface="B Zar" pitchFamily="2" charset="-78"/>
              </a:rPr>
              <a:t>St40</a:t>
            </a:r>
            <a:r>
              <a:rPr lang="fa-IR" sz="2800" dirty="0" smtClean="0">
                <a:cs typeface="B Zar" pitchFamily="2" charset="-78"/>
              </a:rPr>
              <a:t> و </a:t>
            </a:r>
            <a:r>
              <a:rPr lang="en-US" sz="2800" dirty="0" smtClean="0">
                <a:cs typeface="B Zar" pitchFamily="2" charset="-78"/>
              </a:rPr>
              <a:t>UB39</a:t>
            </a:r>
            <a:r>
              <a:rPr lang="fa-IR" sz="2800" dirty="0" smtClean="0">
                <a:cs typeface="B Zar" pitchFamily="2" charset="-78"/>
              </a:rPr>
              <a:t>- نقاط براي به گردش درآوردن رطوبت</a:t>
            </a:r>
          </a:p>
          <a:p>
            <a:pPr marL="514350" indent="-514350" algn="just" rtl="1">
              <a:buNone/>
            </a:pPr>
            <a:r>
              <a:rPr lang="fa-IR" sz="2800" dirty="0" smtClean="0">
                <a:cs typeface="B Zar" pitchFamily="2" charset="-78"/>
              </a:rPr>
              <a:t>7- </a:t>
            </a:r>
            <a:r>
              <a:rPr lang="en-US" sz="2800" dirty="0" smtClean="0">
                <a:cs typeface="B Zar" pitchFamily="2" charset="-78"/>
              </a:rPr>
              <a:t>LI2</a:t>
            </a:r>
            <a:r>
              <a:rPr lang="fa-IR" sz="2800" dirty="0" smtClean="0">
                <a:cs typeface="B Zar" pitchFamily="2" charset="-78"/>
              </a:rPr>
              <a:t>، </a:t>
            </a:r>
            <a:r>
              <a:rPr lang="en-US" sz="2800" dirty="0" smtClean="0">
                <a:cs typeface="B Zar" pitchFamily="2" charset="-78"/>
              </a:rPr>
              <a:t>SI8</a:t>
            </a:r>
            <a:r>
              <a:rPr lang="fa-IR" sz="2800" dirty="0" smtClean="0">
                <a:cs typeface="B Zar" pitchFamily="2" charset="-78"/>
              </a:rPr>
              <a:t> و </a:t>
            </a:r>
            <a:r>
              <a:rPr lang="en-US" sz="2800" dirty="0" smtClean="0">
                <a:cs typeface="B Zar" pitchFamily="2" charset="-78"/>
              </a:rPr>
              <a:t>SJ10</a:t>
            </a:r>
            <a:r>
              <a:rPr lang="fa-IR" sz="2800" dirty="0" smtClean="0">
                <a:cs typeface="B Zar" pitchFamily="2" charset="-78"/>
              </a:rPr>
              <a:t>، </a:t>
            </a:r>
            <a:r>
              <a:rPr lang="en-US" sz="2800" dirty="0" smtClean="0">
                <a:cs typeface="B Zar" pitchFamily="2" charset="-78"/>
              </a:rPr>
              <a:t>UB62 </a:t>
            </a:r>
            <a:r>
              <a:rPr lang="fa-IR" sz="2800" dirty="0" smtClean="0">
                <a:cs typeface="B Zar" pitchFamily="2" charset="-78"/>
              </a:rPr>
              <a:t>نقاط براي پراكنده‌كردن گرما</a:t>
            </a:r>
            <a:endParaRPr lang="en-US" sz="2800" dirty="0" smtClean="0">
              <a:cs typeface="B Zar" pitchFamily="2" charset="-78"/>
            </a:endParaRPr>
          </a:p>
          <a:p>
            <a:pPr marL="514350" indent="-514350" algn="r" rtl="1">
              <a:buNone/>
            </a:pPr>
            <a:endParaRPr lang="en-US" sz="2800" dirty="0">
              <a:cs typeface="B Zar" pitchFamily="2" charset="-78"/>
            </a:endParaRPr>
          </a:p>
        </p:txBody>
      </p:sp>
      <p:sp>
        <p:nvSpPr>
          <p:cNvPr id="4" name="Slide Number Placeholder 3"/>
          <p:cNvSpPr>
            <a:spLocks noGrp="1"/>
          </p:cNvSpPr>
          <p:nvPr>
            <p:ph type="sldNum" sz="quarter" idx="12"/>
          </p:nvPr>
        </p:nvSpPr>
        <p:spPr/>
        <p:txBody>
          <a:bodyPr/>
          <a:lstStyle/>
          <a:p>
            <a:fld id="{646EA6BF-9C7A-4B29-90B1-4034E8596893}" type="slidenum">
              <a:rPr lang="en-US" smtClean="0"/>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1143000"/>
          </a:xfrm>
        </p:spPr>
        <p:txBody>
          <a:bodyPr>
            <a:normAutofit/>
          </a:bodyPr>
          <a:lstStyle/>
          <a:p>
            <a:pPr algn="r" rtl="1"/>
            <a:r>
              <a:rPr lang="fa-IR" sz="4800" dirty="0" smtClean="0">
                <a:solidFill>
                  <a:srgbClr val="FF0000"/>
                </a:solidFill>
                <a:latin typeface="IranNastaliq" pitchFamily="18" charset="0"/>
                <a:cs typeface="IranNastaliq" pitchFamily="18" charset="0"/>
              </a:rPr>
              <a:t> ادامه نقاط عمومي برای درمان مشکلات پوستی</a:t>
            </a:r>
            <a:endParaRPr lang="en-US" sz="4800" dirty="0">
              <a:latin typeface="IranNastaliq" pitchFamily="18" charset="0"/>
              <a:cs typeface="IranNastaliq" pitchFamily="18" charset="0"/>
            </a:endParaRPr>
          </a:p>
        </p:txBody>
      </p:sp>
      <p:sp>
        <p:nvSpPr>
          <p:cNvPr id="3" name="Content Placeholder 2"/>
          <p:cNvSpPr>
            <a:spLocks noGrp="1"/>
          </p:cNvSpPr>
          <p:nvPr>
            <p:ph idx="1"/>
          </p:nvPr>
        </p:nvSpPr>
        <p:spPr>
          <a:xfrm>
            <a:off x="457200" y="1142984"/>
            <a:ext cx="8229600" cy="4525963"/>
          </a:xfrm>
        </p:spPr>
        <p:txBody>
          <a:bodyPr>
            <a:noAutofit/>
          </a:bodyPr>
          <a:lstStyle/>
          <a:p>
            <a:pPr algn="r" rtl="1">
              <a:buNone/>
            </a:pPr>
            <a:r>
              <a:rPr lang="fa-IR" dirty="0" smtClean="0">
                <a:cs typeface="B Zar" pitchFamily="2" charset="-78"/>
              </a:rPr>
              <a:t>8- </a:t>
            </a:r>
            <a:r>
              <a:rPr lang="en-US" dirty="0" smtClean="0">
                <a:cs typeface="B Zar" pitchFamily="2" charset="-78"/>
              </a:rPr>
              <a:t>LI4</a:t>
            </a:r>
            <a:r>
              <a:rPr lang="fa-IR" dirty="0" smtClean="0">
                <a:cs typeface="B Zar" pitchFamily="2" charset="-78"/>
              </a:rPr>
              <a:t>، </a:t>
            </a:r>
            <a:r>
              <a:rPr lang="en-US" dirty="0" smtClean="0">
                <a:cs typeface="B Zar" pitchFamily="2" charset="-78"/>
              </a:rPr>
              <a:t>St25</a:t>
            </a:r>
            <a:r>
              <a:rPr lang="fa-IR" dirty="0" smtClean="0">
                <a:cs typeface="B Zar" pitchFamily="2" charset="-78"/>
              </a:rPr>
              <a:t>، </a:t>
            </a:r>
            <a:r>
              <a:rPr lang="en-US" dirty="0" smtClean="0">
                <a:cs typeface="B Zar" pitchFamily="2" charset="-78"/>
              </a:rPr>
              <a:t>SJ6</a:t>
            </a:r>
            <a:r>
              <a:rPr lang="fa-IR" dirty="0" smtClean="0">
                <a:cs typeface="B Zar" pitchFamily="2" charset="-78"/>
              </a:rPr>
              <a:t>- نقاط براي بهبود حذف (در مقابل يبوست)</a:t>
            </a:r>
            <a:endParaRPr lang="en-US" dirty="0" smtClean="0">
              <a:cs typeface="B Zar" pitchFamily="2" charset="-78"/>
            </a:endParaRPr>
          </a:p>
          <a:p>
            <a:pPr algn="r" rtl="1">
              <a:buNone/>
            </a:pPr>
            <a:r>
              <a:rPr lang="fa-IR" dirty="0" smtClean="0">
                <a:cs typeface="B Zar" pitchFamily="2" charset="-78"/>
              </a:rPr>
              <a:t>9- </a:t>
            </a:r>
            <a:r>
              <a:rPr lang="en-US" dirty="0" smtClean="0">
                <a:cs typeface="B Zar" pitchFamily="2" charset="-78"/>
              </a:rPr>
              <a:t>Lu1</a:t>
            </a:r>
            <a:r>
              <a:rPr lang="fa-IR" dirty="0" smtClean="0">
                <a:cs typeface="B Zar" pitchFamily="2" charset="-78"/>
              </a:rPr>
              <a:t>، </a:t>
            </a:r>
            <a:r>
              <a:rPr lang="en-US" dirty="0" smtClean="0">
                <a:cs typeface="B Zar" pitchFamily="2" charset="-78"/>
              </a:rPr>
              <a:t>K10</a:t>
            </a:r>
            <a:r>
              <a:rPr lang="fa-IR" dirty="0" smtClean="0">
                <a:cs typeface="B Zar" pitchFamily="2" charset="-78"/>
              </a:rPr>
              <a:t> و </a:t>
            </a:r>
            <a:r>
              <a:rPr lang="en-US" dirty="0" smtClean="0">
                <a:cs typeface="B Zar" pitchFamily="2" charset="-78"/>
              </a:rPr>
              <a:t>SP3</a:t>
            </a:r>
            <a:r>
              <a:rPr lang="fa-IR" dirty="0" smtClean="0">
                <a:cs typeface="B Zar" pitchFamily="2" charset="-78"/>
              </a:rPr>
              <a:t> نقاط براي بهبود تغذيه و رطوبت پوست</a:t>
            </a:r>
          </a:p>
          <a:p>
            <a:pPr algn="r" rtl="1">
              <a:buNone/>
            </a:pPr>
            <a:r>
              <a:rPr lang="fa-IR" dirty="0" smtClean="0">
                <a:cs typeface="B Zar" pitchFamily="2" charset="-78"/>
              </a:rPr>
              <a:t>10- </a:t>
            </a:r>
            <a:r>
              <a:rPr lang="en-US" dirty="0" smtClean="0">
                <a:cs typeface="B Zar" pitchFamily="2" charset="-78"/>
              </a:rPr>
              <a:t>Ren17</a:t>
            </a:r>
            <a:r>
              <a:rPr lang="fa-IR" dirty="0" smtClean="0">
                <a:cs typeface="B Zar" pitchFamily="2" charset="-78"/>
              </a:rPr>
              <a:t>- نقطه اصلي براي ارگانهاي تنفسي براي پوست نيز استفاده مي‌شود. </a:t>
            </a:r>
          </a:p>
          <a:p>
            <a:pPr algn="r" rtl="1">
              <a:buNone/>
            </a:pPr>
            <a:r>
              <a:rPr lang="fa-IR" dirty="0" smtClean="0">
                <a:cs typeface="B Zar" pitchFamily="2" charset="-78"/>
              </a:rPr>
              <a:t>11- نقاط حذف باد</a:t>
            </a:r>
          </a:p>
          <a:p>
            <a:pPr algn="r" rtl="1">
              <a:buNone/>
            </a:pPr>
            <a:r>
              <a:rPr lang="fa-IR" dirty="0" smtClean="0">
                <a:cs typeface="B Zar" pitchFamily="2" charset="-78"/>
              </a:rPr>
              <a:t>                 </a:t>
            </a:r>
            <a:r>
              <a:rPr lang="en-US" dirty="0" smtClean="0">
                <a:cs typeface="B Zar" pitchFamily="2" charset="-78"/>
              </a:rPr>
              <a:t>-GB20</a:t>
            </a:r>
            <a:r>
              <a:rPr lang="fa-IR" dirty="0" smtClean="0">
                <a:cs typeface="B Zar" pitchFamily="2" charset="-78"/>
              </a:rPr>
              <a:t> براي سر و صورت</a:t>
            </a:r>
            <a:endParaRPr lang="en-US" dirty="0" smtClean="0">
              <a:cs typeface="B Zar" pitchFamily="2" charset="-78"/>
            </a:endParaRPr>
          </a:p>
          <a:p>
            <a:pPr algn="r" rtl="1">
              <a:buNone/>
            </a:pPr>
            <a:r>
              <a:rPr lang="fa-IR" dirty="0" smtClean="0">
                <a:cs typeface="B Zar" pitchFamily="2" charset="-78"/>
              </a:rPr>
              <a:t>                 </a:t>
            </a:r>
            <a:r>
              <a:rPr lang="en-US" dirty="0" smtClean="0">
                <a:cs typeface="B Zar" pitchFamily="2" charset="-78"/>
              </a:rPr>
              <a:t>-UB12</a:t>
            </a:r>
            <a:r>
              <a:rPr lang="fa-IR" dirty="0" smtClean="0">
                <a:cs typeface="B Zar" pitchFamily="2" charset="-78"/>
              </a:rPr>
              <a:t> براي ريه‌ها، پشت و پوست</a:t>
            </a:r>
            <a:endParaRPr lang="en-US" dirty="0" smtClean="0">
              <a:cs typeface="B Zar" pitchFamily="2" charset="-78"/>
            </a:endParaRPr>
          </a:p>
          <a:p>
            <a:pPr algn="r" rtl="1">
              <a:buNone/>
            </a:pPr>
            <a:endParaRPr lang="en-US" dirty="0">
              <a:cs typeface="B Zar" pitchFamily="2" charset="-78"/>
            </a:endParaRPr>
          </a:p>
        </p:txBody>
      </p:sp>
      <p:sp>
        <p:nvSpPr>
          <p:cNvPr id="4" name="Slide Number Placeholder 3"/>
          <p:cNvSpPr>
            <a:spLocks noGrp="1"/>
          </p:cNvSpPr>
          <p:nvPr>
            <p:ph type="sldNum" sz="quarter" idx="12"/>
          </p:nvPr>
        </p:nvSpPr>
        <p:spPr/>
        <p:txBody>
          <a:bodyPr/>
          <a:lstStyle/>
          <a:p>
            <a:fld id="{646EA6BF-9C7A-4B29-90B1-4034E8596893}" type="slidenum">
              <a:rPr lang="en-US" smtClean="0"/>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5400" dirty="0" smtClean="0">
                <a:solidFill>
                  <a:srgbClr val="FF0000"/>
                </a:solidFill>
                <a:latin typeface="IranNastaliq" pitchFamily="18" charset="0"/>
                <a:cs typeface="IranNastaliq" pitchFamily="18" charset="0"/>
              </a:rPr>
              <a:t> ادامه نقاط درمان عمومي برای مشکلات پوستی</a:t>
            </a:r>
            <a:endParaRPr lang="en-US" sz="5400" dirty="0">
              <a:latin typeface="IranNastaliq" pitchFamily="18" charset="0"/>
              <a:cs typeface="IranNastaliq" pitchFamily="18" charset="0"/>
            </a:endParaRPr>
          </a:p>
        </p:txBody>
      </p:sp>
      <p:sp>
        <p:nvSpPr>
          <p:cNvPr id="3" name="Content Placeholder 2"/>
          <p:cNvSpPr>
            <a:spLocks noGrp="1"/>
          </p:cNvSpPr>
          <p:nvPr>
            <p:ph idx="1"/>
          </p:nvPr>
        </p:nvSpPr>
        <p:spPr>
          <a:xfrm>
            <a:off x="457200" y="1571612"/>
            <a:ext cx="8229600" cy="2900370"/>
          </a:xfrm>
        </p:spPr>
        <p:txBody>
          <a:bodyPr/>
          <a:lstStyle/>
          <a:p>
            <a:pPr algn="r" rtl="1">
              <a:buNone/>
            </a:pPr>
            <a:r>
              <a:rPr lang="fa-IR" dirty="0" smtClean="0">
                <a:cs typeface="B Zar" pitchFamily="2" charset="-78"/>
              </a:rPr>
              <a:t>              </a:t>
            </a:r>
            <a:r>
              <a:rPr lang="en-US" dirty="0" smtClean="0">
                <a:cs typeface="B Zar" pitchFamily="2" charset="-78"/>
              </a:rPr>
              <a:t>: </a:t>
            </a:r>
            <a:r>
              <a:rPr lang="en-US" dirty="0" err="1" smtClean="0">
                <a:cs typeface="B Zar" pitchFamily="2" charset="-78"/>
              </a:rPr>
              <a:t>Baxie</a:t>
            </a:r>
            <a:r>
              <a:rPr lang="fa-IR" dirty="0" smtClean="0">
                <a:cs typeface="B Zar" pitchFamily="2" charset="-78"/>
              </a:rPr>
              <a:t> براي دستها </a:t>
            </a:r>
            <a:endParaRPr lang="en-US" dirty="0" smtClean="0">
              <a:cs typeface="B Zar" pitchFamily="2" charset="-78"/>
            </a:endParaRPr>
          </a:p>
          <a:p>
            <a:pPr algn="r" rtl="1">
              <a:buNone/>
            </a:pPr>
            <a:r>
              <a:rPr lang="fa-IR" dirty="0" smtClean="0">
                <a:cs typeface="B Zar" pitchFamily="2" charset="-78"/>
              </a:rPr>
              <a:t>              </a:t>
            </a:r>
            <a:r>
              <a:rPr lang="en-US" dirty="0" smtClean="0">
                <a:cs typeface="B Zar" pitchFamily="2" charset="-78"/>
              </a:rPr>
              <a:t>:</a:t>
            </a:r>
            <a:r>
              <a:rPr lang="en-US" dirty="0" err="1" smtClean="0">
                <a:cs typeface="B Zar" pitchFamily="2" charset="-78"/>
              </a:rPr>
              <a:t>Ba</a:t>
            </a:r>
            <a:r>
              <a:rPr lang="en-US" dirty="0" smtClean="0">
                <a:cs typeface="B Zar" pitchFamily="2" charset="-78"/>
              </a:rPr>
              <a:t> </a:t>
            </a:r>
            <a:r>
              <a:rPr lang="en-US" dirty="0" err="1" smtClean="0">
                <a:cs typeface="B Zar" pitchFamily="2" charset="-78"/>
              </a:rPr>
              <a:t>Feng</a:t>
            </a:r>
            <a:r>
              <a:rPr lang="fa-IR" dirty="0" smtClean="0">
                <a:cs typeface="B Zar" pitchFamily="2" charset="-78"/>
              </a:rPr>
              <a:t> براي پاها</a:t>
            </a:r>
          </a:p>
          <a:p>
            <a:pPr algn="r" rtl="1">
              <a:buNone/>
            </a:pPr>
            <a:r>
              <a:rPr lang="fa-IR" dirty="0" smtClean="0">
                <a:cs typeface="B Zar" pitchFamily="2" charset="-78"/>
              </a:rPr>
              <a:t>              </a:t>
            </a:r>
            <a:r>
              <a:rPr lang="en-US" dirty="0" smtClean="0">
                <a:cs typeface="B Zar" pitchFamily="2" charset="-78"/>
              </a:rPr>
              <a:t>-SI12</a:t>
            </a:r>
            <a:r>
              <a:rPr lang="fa-IR" dirty="0" smtClean="0">
                <a:cs typeface="B Zar" pitchFamily="2" charset="-78"/>
              </a:rPr>
              <a:t> براي شانه و بازو</a:t>
            </a:r>
            <a:endParaRPr lang="en-US" dirty="0" smtClean="0">
              <a:cs typeface="B Zar" pitchFamily="2" charset="-78"/>
            </a:endParaRPr>
          </a:p>
          <a:p>
            <a:pPr algn="r" rtl="1">
              <a:buNone/>
            </a:pPr>
            <a:r>
              <a:rPr lang="fa-IR" dirty="0" smtClean="0">
                <a:cs typeface="B Zar" pitchFamily="2" charset="-78"/>
              </a:rPr>
              <a:t>             </a:t>
            </a:r>
            <a:r>
              <a:rPr lang="en-US" dirty="0" smtClean="0">
                <a:cs typeface="B Zar" pitchFamily="2" charset="-78"/>
              </a:rPr>
              <a:t>-GB31</a:t>
            </a:r>
            <a:r>
              <a:rPr lang="fa-IR" dirty="0" smtClean="0">
                <a:cs typeface="B Zar" pitchFamily="2" charset="-78"/>
              </a:rPr>
              <a:t> براي باسن و پا</a:t>
            </a:r>
            <a:endParaRPr lang="en-US" dirty="0" smtClean="0">
              <a:cs typeface="B Zar" pitchFamily="2" charset="-78"/>
            </a:endParaRPr>
          </a:p>
        </p:txBody>
      </p:sp>
      <p:sp>
        <p:nvSpPr>
          <p:cNvPr id="4" name="Slide Number Placeholder 3"/>
          <p:cNvSpPr>
            <a:spLocks noGrp="1"/>
          </p:cNvSpPr>
          <p:nvPr>
            <p:ph type="sldNum" sz="quarter" idx="12"/>
          </p:nvPr>
        </p:nvSpPr>
        <p:spPr/>
        <p:txBody>
          <a:bodyPr/>
          <a:lstStyle/>
          <a:p>
            <a:fld id="{646EA6BF-9C7A-4B29-90B1-4034E8596893}" type="slidenum">
              <a:rPr lang="en-US" smtClean="0"/>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rmAutofit/>
          </a:bodyPr>
          <a:lstStyle/>
          <a:p>
            <a:pPr rtl="1"/>
            <a:r>
              <a:rPr lang="ar-SA" sz="3200" dirty="0" smtClean="0">
                <a:latin typeface="IranNastaliq" pitchFamily="18" charset="0"/>
                <a:cs typeface="B Zar" pitchFamily="2" charset="-78"/>
              </a:rPr>
              <a:t>(</a:t>
            </a:r>
            <a:r>
              <a:rPr lang="en-US" sz="3200" dirty="0" smtClean="0">
                <a:latin typeface="IranNastaliq" pitchFamily="18" charset="0"/>
                <a:cs typeface="B Zar" pitchFamily="2" charset="-78"/>
              </a:rPr>
              <a:t>A</a:t>
            </a:r>
            <a:r>
              <a:rPr lang="ar-SA" sz="3200" dirty="0" smtClean="0">
                <a:latin typeface="IranNastaliq" pitchFamily="18" charset="0"/>
                <a:cs typeface="B Zar" pitchFamily="2" charset="-78"/>
              </a:rPr>
              <a:t>)  نقاطی در برابر عصبانیت، (</a:t>
            </a:r>
            <a:r>
              <a:rPr lang="en-US" sz="3200" dirty="0" smtClean="0">
                <a:latin typeface="IranNastaliq" pitchFamily="18" charset="0"/>
                <a:cs typeface="B Zar" pitchFamily="2" charset="-78"/>
              </a:rPr>
              <a:t>B</a:t>
            </a:r>
            <a:r>
              <a:rPr lang="ar-SA" sz="3200" dirty="0" smtClean="0">
                <a:latin typeface="IranNastaliq" pitchFamily="18" charset="0"/>
                <a:cs typeface="B Zar" pitchFamily="2" charset="-78"/>
              </a:rPr>
              <a:t>) نقاط آرام کننده..</a:t>
            </a:r>
            <a:endParaRPr lang="en-US" sz="3200" dirty="0">
              <a:latin typeface="IranNastaliq" pitchFamily="18" charset="0"/>
              <a:cs typeface="B Zar" pitchFamily="2" charset="-78"/>
            </a:endParaRPr>
          </a:p>
        </p:txBody>
      </p:sp>
      <p:pic>
        <p:nvPicPr>
          <p:cNvPr id="4" name="Content Placeholder 3" descr="72.JPG"/>
          <p:cNvPicPr>
            <a:picLocks noGrp="1" noChangeAspect="1"/>
          </p:cNvPicPr>
          <p:nvPr>
            <p:ph idx="1"/>
          </p:nvPr>
        </p:nvPicPr>
        <p:blipFill>
          <a:blip r:embed="rId2" cstate="print"/>
          <a:stretch>
            <a:fillRect/>
          </a:stretch>
        </p:blipFill>
        <p:spPr>
          <a:xfrm>
            <a:off x="1790997" y="1124744"/>
            <a:ext cx="5661323" cy="5574670"/>
          </a:xfrm>
        </p:spPr>
      </p:pic>
      <p:sp>
        <p:nvSpPr>
          <p:cNvPr id="5" name="Slide Number Placeholder 4"/>
          <p:cNvSpPr>
            <a:spLocks noGrp="1"/>
          </p:cNvSpPr>
          <p:nvPr>
            <p:ph type="sldNum" sz="quarter" idx="12"/>
          </p:nvPr>
        </p:nvSpPr>
        <p:spPr/>
        <p:txBody>
          <a:bodyPr/>
          <a:lstStyle/>
          <a:p>
            <a:fld id="{646EA6BF-9C7A-4B29-90B1-4034E8596893}" type="slidenum">
              <a:rPr lang="en-US" smtClean="0"/>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rtl="1"/>
            <a:r>
              <a:rPr lang="fa-IR" sz="2800" dirty="0" smtClean="0">
                <a:latin typeface="IranNastaliq" pitchFamily="18" charset="0"/>
                <a:cs typeface="B Zar" pitchFamily="2" charset="-78"/>
              </a:rPr>
              <a:t>نقاط </a:t>
            </a:r>
            <a:r>
              <a:rPr lang="en-US" sz="2800" dirty="0" smtClean="0">
                <a:latin typeface="IranNastaliq" pitchFamily="18" charset="0"/>
                <a:cs typeface="B Zar" pitchFamily="2" charset="-78"/>
              </a:rPr>
              <a:t>A</a:t>
            </a:r>
            <a:r>
              <a:rPr lang="fa-IR" sz="2800" dirty="0" smtClean="0">
                <a:latin typeface="IranNastaliq" pitchFamily="18" charset="0"/>
                <a:cs typeface="B Zar" pitchFamily="2" charset="-78"/>
              </a:rPr>
              <a:t> براي خالص‌كردن و سردكردن گرماي خون، تسكين خارش</a:t>
            </a:r>
            <a:r>
              <a:rPr lang="en-US" sz="2800" dirty="0" smtClean="0">
                <a:latin typeface="IranNastaliq" pitchFamily="18" charset="0"/>
                <a:cs typeface="B Zar" pitchFamily="2" charset="-78"/>
              </a:rPr>
              <a:t/>
            </a:r>
            <a:br>
              <a:rPr lang="en-US" sz="2800" dirty="0" smtClean="0">
                <a:latin typeface="IranNastaliq" pitchFamily="18" charset="0"/>
                <a:cs typeface="B Zar" pitchFamily="2" charset="-78"/>
              </a:rPr>
            </a:br>
            <a:r>
              <a:rPr lang="fa-IR" sz="2800" dirty="0" smtClean="0">
                <a:latin typeface="IranNastaliq" pitchFamily="18" charset="0"/>
                <a:cs typeface="B Zar" pitchFamily="2" charset="-78"/>
              </a:rPr>
              <a:t>نقاط </a:t>
            </a:r>
            <a:r>
              <a:rPr lang="en-US" sz="2800" dirty="0" smtClean="0">
                <a:latin typeface="IranNastaliq" pitchFamily="18" charset="0"/>
                <a:cs typeface="B Zar" pitchFamily="2" charset="-78"/>
              </a:rPr>
              <a:t>B</a:t>
            </a:r>
            <a:r>
              <a:rPr lang="fa-IR" sz="2800" dirty="0" smtClean="0">
                <a:latin typeface="IranNastaliq" pitchFamily="18" charset="0"/>
                <a:cs typeface="B Zar" pitchFamily="2" charset="-78"/>
              </a:rPr>
              <a:t> براي پراكنده‌كردن گرما ، سردكردن گرماي خون و تسكين خارش</a:t>
            </a:r>
            <a:endParaRPr lang="en-US" sz="2800" dirty="0">
              <a:latin typeface="IranNastaliq" pitchFamily="18" charset="0"/>
              <a:cs typeface="B Zar" pitchFamily="2" charset="-78"/>
            </a:endParaRPr>
          </a:p>
        </p:txBody>
      </p:sp>
      <p:pic>
        <p:nvPicPr>
          <p:cNvPr id="4" name="Content Placeholder 3" descr="73.JPG"/>
          <p:cNvPicPr>
            <a:picLocks noGrp="1" noChangeAspect="1"/>
          </p:cNvPicPr>
          <p:nvPr>
            <p:ph idx="1"/>
          </p:nvPr>
        </p:nvPicPr>
        <p:blipFill>
          <a:blip r:embed="rId2" cstate="print"/>
          <a:stretch>
            <a:fillRect/>
          </a:stretch>
        </p:blipFill>
        <p:spPr>
          <a:xfrm>
            <a:off x="1538597" y="1556792"/>
            <a:ext cx="6489787" cy="4934383"/>
          </a:xfrm>
        </p:spPr>
      </p:pic>
      <p:sp>
        <p:nvSpPr>
          <p:cNvPr id="5" name="Slide Number Placeholder 4"/>
          <p:cNvSpPr>
            <a:spLocks noGrp="1"/>
          </p:cNvSpPr>
          <p:nvPr>
            <p:ph type="sldNum" sz="quarter" idx="12"/>
          </p:nvPr>
        </p:nvSpPr>
        <p:spPr/>
        <p:txBody>
          <a:bodyPr/>
          <a:lstStyle/>
          <a:p>
            <a:fld id="{646EA6BF-9C7A-4B29-90B1-4034E8596893}" type="slidenum">
              <a:rPr lang="en-US" smtClean="0"/>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rtl="1"/>
            <a:r>
              <a:rPr lang="fa-IR" sz="3200" dirty="0" smtClean="0">
                <a:latin typeface="IranNastaliq" pitchFamily="18" charset="0"/>
                <a:cs typeface="B Zar" pitchFamily="2" charset="-78"/>
              </a:rPr>
              <a:t>نقاط </a:t>
            </a:r>
            <a:r>
              <a:rPr lang="en-US" sz="3200" dirty="0" smtClean="0">
                <a:latin typeface="IranNastaliq" pitchFamily="18" charset="0"/>
                <a:cs typeface="B Zar" pitchFamily="2" charset="-78"/>
              </a:rPr>
              <a:t>A</a:t>
            </a:r>
            <a:r>
              <a:rPr lang="fa-IR" sz="3200" dirty="0" smtClean="0">
                <a:latin typeface="IranNastaliq" pitchFamily="18" charset="0"/>
                <a:cs typeface="B Zar" pitchFamily="2" charset="-78"/>
              </a:rPr>
              <a:t> و </a:t>
            </a:r>
            <a:r>
              <a:rPr lang="en-US" sz="3200" dirty="0" smtClean="0">
                <a:latin typeface="IranNastaliq" pitchFamily="18" charset="0"/>
                <a:cs typeface="B Zar" pitchFamily="2" charset="-78"/>
              </a:rPr>
              <a:t>B</a:t>
            </a:r>
            <a:r>
              <a:rPr lang="fa-IR" sz="3200" dirty="0" smtClean="0">
                <a:latin typeface="IranNastaliq" pitchFamily="18" charset="0"/>
                <a:cs typeface="B Zar" pitchFamily="2" charset="-78"/>
              </a:rPr>
              <a:t> براي گردش ، حذف و پراكنده‌كردن رطوبت</a:t>
            </a:r>
            <a:endParaRPr lang="en-US" sz="3200" dirty="0">
              <a:latin typeface="IranNastaliq" pitchFamily="18" charset="0"/>
              <a:cs typeface="B Zar" pitchFamily="2" charset="-78"/>
            </a:endParaRPr>
          </a:p>
        </p:txBody>
      </p:sp>
      <p:pic>
        <p:nvPicPr>
          <p:cNvPr id="4" name="Content Placeholder 3" descr="73-1.JPG"/>
          <p:cNvPicPr>
            <a:picLocks noGrp="1" noChangeAspect="1"/>
          </p:cNvPicPr>
          <p:nvPr>
            <p:ph idx="1"/>
          </p:nvPr>
        </p:nvPicPr>
        <p:blipFill>
          <a:blip r:embed="rId2" cstate="print"/>
          <a:stretch>
            <a:fillRect/>
          </a:stretch>
        </p:blipFill>
        <p:spPr>
          <a:xfrm>
            <a:off x="1363546" y="1340768"/>
            <a:ext cx="6448814" cy="5069910"/>
          </a:xfrm>
        </p:spPr>
      </p:pic>
      <p:sp>
        <p:nvSpPr>
          <p:cNvPr id="5" name="Slide Number Placeholder 4"/>
          <p:cNvSpPr>
            <a:spLocks noGrp="1"/>
          </p:cNvSpPr>
          <p:nvPr>
            <p:ph type="sldNum" sz="quarter" idx="12"/>
          </p:nvPr>
        </p:nvSpPr>
        <p:spPr/>
        <p:txBody>
          <a:bodyPr/>
          <a:lstStyle/>
          <a:p>
            <a:fld id="{646EA6BF-9C7A-4B29-90B1-4034E8596893}" type="slidenum">
              <a:rPr lang="en-US" smtClean="0"/>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74638"/>
            <a:ext cx="8568952" cy="994122"/>
          </a:xfrm>
        </p:spPr>
        <p:txBody>
          <a:bodyPr>
            <a:noAutofit/>
          </a:bodyPr>
          <a:lstStyle/>
          <a:p>
            <a:pPr algn="r" rtl="1"/>
            <a:r>
              <a:rPr lang="fa-IR" sz="2800" dirty="0" smtClean="0">
                <a:latin typeface="IranNastaliq" pitchFamily="18" charset="0"/>
                <a:cs typeface="B Zar" pitchFamily="2" charset="-78"/>
              </a:rPr>
              <a:t>نقاط </a:t>
            </a:r>
            <a:r>
              <a:rPr lang="en-US" sz="2800" dirty="0" smtClean="0">
                <a:latin typeface="IranNastaliq" pitchFamily="18" charset="0"/>
                <a:cs typeface="B Zar" pitchFamily="2" charset="-78"/>
              </a:rPr>
              <a:t>A</a:t>
            </a:r>
            <a:r>
              <a:rPr lang="fa-IR" sz="2800" dirty="0" smtClean="0">
                <a:latin typeface="IranNastaliq" pitchFamily="18" charset="0"/>
                <a:cs typeface="B Zar" pitchFamily="2" charset="-78"/>
              </a:rPr>
              <a:t> براي تغذيه و مرطوب‌ساختن پوست        نقاط </a:t>
            </a:r>
            <a:r>
              <a:rPr lang="en-US" sz="2800" dirty="0" smtClean="0">
                <a:latin typeface="IranNastaliq" pitchFamily="18" charset="0"/>
                <a:cs typeface="B Zar" pitchFamily="2" charset="-78"/>
              </a:rPr>
              <a:t>B</a:t>
            </a:r>
            <a:r>
              <a:rPr lang="fa-IR" sz="2800" dirty="0" smtClean="0">
                <a:latin typeface="IranNastaliq" pitchFamily="18" charset="0"/>
                <a:cs typeface="B Zar" pitchFamily="2" charset="-78"/>
              </a:rPr>
              <a:t> برای يبوست</a:t>
            </a:r>
            <a:endParaRPr lang="en-US" sz="2800" dirty="0">
              <a:latin typeface="IranNastaliq" pitchFamily="18" charset="0"/>
              <a:cs typeface="B Zar" pitchFamily="2" charset="-78"/>
            </a:endParaRPr>
          </a:p>
        </p:txBody>
      </p:sp>
      <p:pic>
        <p:nvPicPr>
          <p:cNvPr id="4" name="Content Placeholder 3" descr="74.JPG"/>
          <p:cNvPicPr>
            <a:picLocks noGrp="1" noChangeAspect="1"/>
          </p:cNvPicPr>
          <p:nvPr>
            <p:ph idx="1"/>
          </p:nvPr>
        </p:nvPicPr>
        <p:blipFill>
          <a:blip r:embed="rId2" cstate="print"/>
          <a:stretch>
            <a:fillRect/>
          </a:stretch>
        </p:blipFill>
        <p:spPr>
          <a:xfrm>
            <a:off x="1218347" y="1196752"/>
            <a:ext cx="6792507" cy="5400600"/>
          </a:xfrm>
        </p:spPr>
      </p:pic>
      <p:sp>
        <p:nvSpPr>
          <p:cNvPr id="5" name="Slide Number Placeholder 4"/>
          <p:cNvSpPr>
            <a:spLocks noGrp="1"/>
          </p:cNvSpPr>
          <p:nvPr>
            <p:ph type="sldNum" sz="quarter" idx="12"/>
          </p:nvPr>
        </p:nvSpPr>
        <p:spPr/>
        <p:txBody>
          <a:bodyPr/>
          <a:lstStyle/>
          <a:p>
            <a:fld id="{646EA6BF-9C7A-4B29-90B1-4034E8596893}" type="slidenum">
              <a:rPr lang="en-US" smtClean="0"/>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normAutofit/>
          </a:bodyPr>
          <a:lstStyle/>
          <a:p>
            <a:pPr rtl="1"/>
            <a:r>
              <a:rPr lang="fa-IR" sz="3200" b="1" dirty="0" smtClean="0">
                <a:latin typeface="IranNastaliq" pitchFamily="18" charset="0"/>
                <a:cs typeface="B Zar" pitchFamily="2" charset="-78"/>
              </a:rPr>
              <a:t>نقاط حذف باد</a:t>
            </a:r>
            <a:endParaRPr lang="en-US" sz="3200" b="1" dirty="0">
              <a:latin typeface="IranNastaliq" pitchFamily="18" charset="0"/>
              <a:cs typeface="B Zar" pitchFamily="2" charset="-78"/>
            </a:endParaRPr>
          </a:p>
        </p:txBody>
      </p:sp>
      <p:pic>
        <p:nvPicPr>
          <p:cNvPr id="4" name="Content Placeholder 3" descr="74-1.JPG"/>
          <p:cNvPicPr>
            <a:picLocks noGrp="1" noChangeAspect="1"/>
          </p:cNvPicPr>
          <p:nvPr>
            <p:ph idx="1"/>
          </p:nvPr>
        </p:nvPicPr>
        <p:blipFill>
          <a:blip r:embed="rId2" cstate="print"/>
          <a:stretch>
            <a:fillRect/>
          </a:stretch>
        </p:blipFill>
        <p:spPr>
          <a:xfrm>
            <a:off x="1037810" y="1340768"/>
            <a:ext cx="7062400" cy="5040560"/>
          </a:xfrm>
        </p:spPr>
      </p:pic>
      <p:sp>
        <p:nvSpPr>
          <p:cNvPr id="5" name="Slide Number Placeholder 4"/>
          <p:cNvSpPr>
            <a:spLocks noGrp="1"/>
          </p:cNvSpPr>
          <p:nvPr>
            <p:ph type="sldNum" sz="quarter" idx="12"/>
          </p:nvPr>
        </p:nvSpPr>
        <p:spPr/>
        <p:txBody>
          <a:bodyPr/>
          <a:lstStyle/>
          <a:p>
            <a:fld id="{646EA6BF-9C7A-4B29-90B1-4034E8596893}" type="slidenum">
              <a:rPr lang="en-US" smtClean="0"/>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260648"/>
            <a:ext cx="8229600" cy="936104"/>
          </a:xfrm>
        </p:spPr>
        <p:txBody>
          <a:bodyPr>
            <a:noAutofit/>
          </a:bodyPr>
          <a:lstStyle/>
          <a:p>
            <a:pPr rtl="1"/>
            <a:r>
              <a:rPr lang="fa-IR" sz="4000" b="1" dirty="0" smtClean="0">
                <a:cs typeface="B Zar" pitchFamily="2" charset="-78"/>
              </a:rPr>
              <a:t/>
            </a:r>
            <a:br>
              <a:rPr lang="fa-IR" sz="4000" b="1" dirty="0" smtClean="0">
                <a:cs typeface="B Zar" pitchFamily="2" charset="-78"/>
              </a:rPr>
            </a:br>
            <a:r>
              <a:rPr lang="fa-IR" sz="4000" b="1" dirty="0" smtClean="0">
                <a:cs typeface="B Zar" pitchFamily="2" charset="-78"/>
              </a:rPr>
              <a:t> </a:t>
            </a:r>
            <a:r>
              <a:rPr lang="fa-IR" b="1" dirty="0" smtClean="0">
                <a:solidFill>
                  <a:srgbClr val="FF0000"/>
                </a:solidFill>
                <a:latin typeface="IranNastaliq" pitchFamily="18" charset="0"/>
                <a:cs typeface="IranNastaliq" pitchFamily="18" charset="0"/>
              </a:rPr>
              <a:t>2-  نقاطي که  تقريبا  ً  براي هر شرايط پوستي ،خون و پوست را خالص  كند </a:t>
            </a:r>
            <a:r>
              <a:rPr lang="en-US" sz="4800" b="1" dirty="0" smtClean="0">
                <a:cs typeface="B Zar" pitchFamily="2" charset="-78"/>
              </a:rPr>
              <a:t/>
            </a:r>
            <a:br>
              <a:rPr lang="en-US" sz="4800" b="1" dirty="0" smtClean="0">
                <a:cs typeface="B Zar" pitchFamily="2" charset="-78"/>
              </a:rPr>
            </a:br>
            <a:endParaRPr lang="en-US" sz="4800" b="1" dirty="0">
              <a:latin typeface="IranNastaliq" pitchFamily="18" charset="0"/>
              <a:cs typeface="IranNastaliq" pitchFamily="18" charset="0"/>
            </a:endParaRPr>
          </a:p>
        </p:txBody>
      </p:sp>
      <p:sp>
        <p:nvSpPr>
          <p:cNvPr id="3" name="Content Placeholder 2"/>
          <p:cNvSpPr>
            <a:spLocks noGrp="1"/>
          </p:cNvSpPr>
          <p:nvPr>
            <p:ph idx="1"/>
          </p:nvPr>
        </p:nvSpPr>
        <p:spPr>
          <a:xfrm>
            <a:off x="457200" y="1340768"/>
            <a:ext cx="8229600" cy="5256583"/>
          </a:xfrm>
        </p:spPr>
        <p:txBody>
          <a:bodyPr/>
          <a:lstStyle/>
          <a:p>
            <a:pPr algn="just" rtl="1">
              <a:lnSpc>
                <a:spcPct val="150000"/>
              </a:lnSpc>
            </a:pPr>
            <a:r>
              <a:rPr lang="fa-IR" dirty="0" smtClean="0">
                <a:cs typeface="B Zar" pitchFamily="2" charset="-78"/>
              </a:rPr>
              <a:t>نقاط براي پراكنده‌كردن گرما</a:t>
            </a:r>
            <a:r>
              <a:rPr lang="en-US" dirty="0" smtClean="0">
                <a:cs typeface="B Zar" pitchFamily="2" charset="-78"/>
              </a:rPr>
              <a:t>LI 2 </a:t>
            </a:r>
            <a:r>
              <a:rPr lang="fa-IR" dirty="0" smtClean="0">
                <a:cs typeface="B Zar" pitchFamily="2" charset="-78"/>
              </a:rPr>
              <a:t>، </a:t>
            </a:r>
            <a:r>
              <a:rPr lang="en-US" dirty="0" smtClean="0">
                <a:cs typeface="B Zar" pitchFamily="2" charset="-78"/>
              </a:rPr>
              <a:t>SI8</a:t>
            </a:r>
            <a:r>
              <a:rPr lang="fa-IR" dirty="0" smtClean="0">
                <a:cs typeface="B Zar" pitchFamily="2" charset="-78"/>
              </a:rPr>
              <a:t> </a:t>
            </a:r>
          </a:p>
          <a:p>
            <a:pPr algn="just" rtl="1"/>
            <a:r>
              <a:rPr lang="fa-IR" dirty="0" smtClean="0">
                <a:cs typeface="B Zar" pitchFamily="2" charset="-78"/>
              </a:rPr>
              <a:t>تسكين </a:t>
            </a:r>
            <a:r>
              <a:rPr lang="en-US" dirty="0" smtClean="0">
                <a:cs typeface="B Zar" pitchFamily="2" charset="-78"/>
              </a:rPr>
              <a:t> SJ10</a:t>
            </a:r>
            <a:endParaRPr lang="fa-IR" dirty="0" smtClean="0">
              <a:cs typeface="B Zar" pitchFamily="2" charset="-78"/>
            </a:endParaRPr>
          </a:p>
          <a:p>
            <a:pPr algn="just" rtl="1"/>
            <a:r>
              <a:rPr lang="fa-IR" dirty="0" smtClean="0">
                <a:cs typeface="B Zar" pitchFamily="2" charset="-78"/>
              </a:rPr>
              <a:t> اساساً براي تسكين گرما </a:t>
            </a:r>
            <a:r>
              <a:rPr lang="en-US" dirty="0" smtClean="0">
                <a:cs typeface="B Zar" pitchFamily="2" charset="-78"/>
              </a:rPr>
              <a:t>UB 62</a:t>
            </a:r>
            <a:r>
              <a:rPr lang="fa-IR" dirty="0" smtClean="0">
                <a:cs typeface="B Zar" pitchFamily="2" charset="-78"/>
              </a:rPr>
              <a:t>  </a:t>
            </a:r>
          </a:p>
          <a:p>
            <a:pPr algn="just" rtl="1"/>
            <a:r>
              <a:rPr lang="fa-IR" dirty="0" smtClean="0">
                <a:cs typeface="B Zar" pitchFamily="2" charset="-78"/>
              </a:rPr>
              <a:t>نقاط </a:t>
            </a:r>
            <a:r>
              <a:rPr lang="en-US" dirty="0" smtClean="0">
                <a:cs typeface="B Zar" pitchFamily="2" charset="-78"/>
              </a:rPr>
              <a:t>Lu1</a:t>
            </a:r>
            <a:r>
              <a:rPr lang="fa-IR" dirty="0" smtClean="0">
                <a:cs typeface="B Zar" pitchFamily="2" charset="-78"/>
              </a:rPr>
              <a:t>، </a:t>
            </a:r>
            <a:r>
              <a:rPr lang="en-US" dirty="0" smtClean="0">
                <a:cs typeface="B Zar" pitchFamily="2" charset="-78"/>
              </a:rPr>
              <a:t>K10</a:t>
            </a:r>
            <a:r>
              <a:rPr lang="fa-IR" dirty="0" smtClean="0">
                <a:cs typeface="B Zar" pitchFamily="2" charset="-78"/>
              </a:rPr>
              <a:t> و </a:t>
            </a:r>
            <a:r>
              <a:rPr lang="en-US" dirty="0" smtClean="0">
                <a:cs typeface="B Zar" pitchFamily="2" charset="-78"/>
              </a:rPr>
              <a:t>SP3</a:t>
            </a:r>
            <a:r>
              <a:rPr lang="fa-IR" dirty="0" smtClean="0">
                <a:cs typeface="B Zar" pitchFamily="2" charset="-78"/>
              </a:rPr>
              <a:t> تركيبي از نقاط براي سردكردن،‌ تغذيه و مرطوب‌ساختن پوست است. زماني كه با نوشيدن منظم آب و خوردن مواد غذايي تركيب شود اين نقاط مي‌تواند موجب دگرگوني پوست شود.</a:t>
            </a:r>
          </a:p>
        </p:txBody>
      </p:sp>
      <p:sp>
        <p:nvSpPr>
          <p:cNvPr id="4" name="Slide Number Placeholder 3"/>
          <p:cNvSpPr>
            <a:spLocks noGrp="1"/>
          </p:cNvSpPr>
          <p:nvPr>
            <p:ph type="sldNum" sz="quarter" idx="12"/>
          </p:nvPr>
        </p:nvSpPr>
        <p:spPr/>
        <p:txBody>
          <a:bodyPr/>
          <a:lstStyle/>
          <a:p>
            <a:fld id="{646EA6BF-9C7A-4B29-90B1-4034E8596893}" type="slidenum">
              <a:rPr lang="en-US" smtClean="0"/>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dirty="0" smtClean="0">
                <a:solidFill>
                  <a:srgbClr val="FF0000"/>
                </a:solidFill>
                <a:latin typeface="IranNastaliq" pitchFamily="18" charset="0"/>
                <a:cs typeface="IranNastaliq" pitchFamily="18" charset="0"/>
              </a:rPr>
              <a:t>ادامه  نقاطي که تقريبا  ً  براي هر شرايط پوستي  ،  خون و پوست را خالص  كند </a:t>
            </a:r>
            <a:endParaRPr lang="en-US" dirty="0">
              <a:latin typeface="IranNastaliq" pitchFamily="18" charset="0"/>
              <a:cs typeface="IranNastaliq" pitchFamily="18" charset="0"/>
            </a:endParaRPr>
          </a:p>
        </p:txBody>
      </p:sp>
      <p:sp>
        <p:nvSpPr>
          <p:cNvPr id="3" name="Content Placeholder 2"/>
          <p:cNvSpPr>
            <a:spLocks noGrp="1"/>
          </p:cNvSpPr>
          <p:nvPr>
            <p:ph idx="1"/>
          </p:nvPr>
        </p:nvSpPr>
        <p:spPr>
          <a:xfrm>
            <a:off x="457200" y="1500174"/>
            <a:ext cx="8229600" cy="4525963"/>
          </a:xfrm>
        </p:spPr>
        <p:txBody>
          <a:bodyPr>
            <a:normAutofit fontScale="92500"/>
          </a:bodyPr>
          <a:lstStyle/>
          <a:p>
            <a:pPr algn="just" rtl="1"/>
            <a:r>
              <a:rPr lang="en-US" dirty="0" smtClean="0">
                <a:cs typeface="B Zar" pitchFamily="2" charset="-78"/>
              </a:rPr>
              <a:t> Ren17</a:t>
            </a:r>
            <a:r>
              <a:rPr lang="fa-IR" dirty="0" smtClean="0">
                <a:cs typeface="B Zar" pitchFamily="2" charset="-78"/>
              </a:rPr>
              <a:t> نقطه اصلي سيستم تنفسي است .</a:t>
            </a:r>
          </a:p>
          <a:p>
            <a:pPr algn="just" rtl="1"/>
            <a:r>
              <a:rPr lang="fa-IR" dirty="0" smtClean="0">
                <a:cs typeface="B Zar" pitchFamily="2" charset="-78"/>
              </a:rPr>
              <a:t>اين نقطه براي مشكلات پوستي مهم است .</a:t>
            </a:r>
          </a:p>
          <a:p>
            <a:pPr algn="just" rtl="1">
              <a:buNone/>
            </a:pPr>
            <a:r>
              <a:rPr lang="fa-IR" sz="4400" dirty="0" smtClean="0">
                <a:solidFill>
                  <a:srgbClr val="FF0000"/>
                </a:solidFill>
                <a:latin typeface="IranNastaliq" pitchFamily="18" charset="0"/>
                <a:ea typeface="+mj-ea"/>
                <a:cs typeface="IranNastaliq" pitchFamily="18" charset="0"/>
              </a:rPr>
              <a:t>توجه</a:t>
            </a:r>
          </a:p>
          <a:p>
            <a:pPr algn="just" rtl="1">
              <a:buNone/>
            </a:pPr>
            <a:r>
              <a:rPr lang="fa-IR" dirty="0" smtClean="0">
                <a:cs typeface="B Zar" pitchFamily="2" charset="-78"/>
              </a:rPr>
              <a:t> 	از آنجا كه اين نقطه خطرناكي است و بايد به صورت زيرپوستي در نظر گرفته شود. شخص بايد تصميم بگيرد كه به چه شيوه‌اي سوزن را وارد كند. اگر در مسير جريان انرژي نصف‌النهار وارد كند منجر به افزايش </a:t>
            </a:r>
            <a:r>
              <a:rPr lang="en-US" dirty="0" smtClean="0">
                <a:cs typeface="B Zar" pitchFamily="2" charset="-78"/>
              </a:rPr>
              <a:t> yin </a:t>
            </a:r>
            <a:r>
              <a:rPr lang="fa-IR" dirty="0" smtClean="0">
                <a:cs typeface="B Zar" pitchFamily="2" charset="-78"/>
              </a:rPr>
              <a:t>پوست و ارگانهاي تنفسي خواهد شد و اگر در مقابل مسير جريان فرو كند </a:t>
            </a:r>
            <a:r>
              <a:rPr lang="en-US" dirty="0" smtClean="0">
                <a:cs typeface="B Zar" pitchFamily="2" charset="-78"/>
              </a:rPr>
              <a:t>yin </a:t>
            </a:r>
            <a:r>
              <a:rPr lang="fa-IR" dirty="0" smtClean="0">
                <a:cs typeface="B Zar" pitchFamily="2" charset="-78"/>
              </a:rPr>
              <a:t> در پوست و ريه‌ها كاهش خواهد يافت .</a:t>
            </a:r>
            <a:endParaRPr lang="en-US" dirty="0">
              <a:cs typeface="B Zar" pitchFamily="2" charset="-78"/>
            </a:endParaRPr>
          </a:p>
        </p:txBody>
      </p:sp>
      <p:sp>
        <p:nvSpPr>
          <p:cNvPr id="4" name="Slide Number Placeholder 3"/>
          <p:cNvSpPr>
            <a:spLocks noGrp="1"/>
          </p:cNvSpPr>
          <p:nvPr>
            <p:ph type="sldNum" sz="quarter" idx="12"/>
          </p:nvPr>
        </p:nvSpPr>
        <p:spPr/>
        <p:txBody>
          <a:bodyPr/>
          <a:lstStyle/>
          <a:p>
            <a:fld id="{646EA6BF-9C7A-4B29-90B1-4034E8596893}" type="slidenum">
              <a:rPr lang="en-US" smtClean="0"/>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66130"/>
          </a:xfrm>
        </p:spPr>
        <p:txBody>
          <a:bodyPr>
            <a:normAutofit/>
          </a:bodyPr>
          <a:lstStyle/>
          <a:p>
            <a:pPr rtl="1"/>
            <a:r>
              <a:rPr lang="fa-IR" sz="5400" b="1" dirty="0" smtClean="0">
                <a:solidFill>
                  <a:srgbClr val="FF0000"/>
                </a:solidFill>
                <a:latin typeface="IranNastaliq" pitchFamily="18" charset="0"/>
                <a:cs typeface="IranNastaliq" pitchFamily="18" charset="0"/>
              </a:rPr>
              <a:t>3-  مقايسه بين نشانه‌هاي باد سرد   و نشانه‌هاي باد گرم</a:t>
            </a:r>
            <a:endParaRPr lang="en-US" sz="5400" dirty="0">
              <a:latin typeface="IranNastaliq" pitchFamily="18" charset="0"/>
              <a:cs typeface="IranNastaliq" pitchFamily="18" charset="0"/>
            </a:endParaRPr>
          </a:p>
        </p:txBody>
      </p:sp>
      <p:graphicFrame>
        <p:nvGraphicFramePr>
          <p:cNvPr id="4" name="Content Placeholder 3"/>
          <p:cNvGraphicFramePr>
            <a:graphicFrameLocks noGrp="1"/>
          </p:cNvGraphicFramePr>
          <p:nvPr>
            <p:ph idx="1"/>
          </p:nvPr>
        </p:nvGraphicFramePr>
        <p:xfrm>
          <a:off x="457200" y="1268760"/>
          <a:ext cx="8186766" cy="5040560"/>
        </p:xfrm>
        <a:graphic>
          <a:graphicData uri="http://schemas.openxmlformats.org/drawingml/2006/table">
            <a:tbl>
              <a:tblPr rtl="1" firstRow="1" bandRow="1">
                <a:tableStyleId>{5C22544A-7EE6-4342-B048-85BDC9FD1C3A}</a:tableStyleId>
              </a:tblPr>
              <a:tblGrid>
                <a:gridCol w="4093383"/>
                <a:gridCol w="4093383"/>
              </a:tblGrid>
              <a:tr h="511677">
                <a:tc>
                  <a:txBody>
                    <a:bodyPr/>
                    <a:lstStyle/>
                    <a:p>
                      <a:pPr algn="ctr" rtl="1">
                        <a:spcAft>
                          <a:spcPts val="0"/>
                        </a:spcAft>
                      </a:pPr>
                      <a:r>
                        <a:rPr lang="fa-IR" sz="2800" b="1" dirty="0">
                          <a:latin typeface="Times New Roman"/>
                          <a:ea typeface="Times New Roman"/>
                          <a:cs typeface="B Zar" pitchFamily="2" charset="-78"/>
                        </a:rPr>
                        <a:t>نشانه‌هاي باد گرم</a:t>
                      </a:r>
                      <a:endParaRPr lang="en-US" sz="2800" dirty="0">
                        <a:latin typeface="Times New Roman"/>
                        <a:ea typeface="Times New Roman"/>
                        <a:cs typeface="B Zar" pitchFamily="2" charset="-78"/>
                      </a:endParaRPr>
                    </a:p>
                  </a:txBody>
                  <a:tcPr marL="68580" marR="68580" marT="0" marB="0"/>
                </a:tc>
                <a:tc>
                  <a:txBody>
                    <a:bodyPr/>
                    <a:lstStyle/>
                    <a:p>
                      <a:pPr algn="ctr" rtl="1">
                        <a:spcAft>
                          <a:spcPts val="0"/>
                        </a:spcAft>
                      </a:pPr>
                      <a:r>
                        <a:rPr lang="fa-IR" sz="2800" b="1" dirty="0">
                          <a:latin typeface="Times New Roman"/>
                          <a:ea typeface="Times New Roman"/>
                          <a:cs typeface="B Zar" pitchFamily="2" charset="-78"/>
                        </a:rPr>
                        <a:t>نشانه‌هاي باد سرد</a:t>
                      </a:r>
                      <a:endParaRPr lang="en-US" sz="2800" dirty="0">
                        <a:latin typeface="Times New Roman"/>
                        <a:ea typeface="Times New Roman"/>
                        <a:cs typeface="B Zar" pitchFamily="2" charset="-78"/>
                      </a:endParaRPr>
                    </a:p>
                  </a:txBody>
                  <a:tcPr marL="68580" marR="68580" marT="0" marB="0"/>
                </a:tc>
              </a:tr>
              <a:tr h="1535031">
                <a:tc>
                  <a:txBody>
                    <a:bodyPr/>
                    <a:lstStyle/>
                    <a:p>
                      <a:pPr algn="justLow" rtl="1">
                        <a:spcAft>
                          <a:spcPts val="0"/>
                        </a:spcAft>
                      </a:pPr>
                      <a:r>
                        <a:rPr lang="fa-IR" sz="2800" dirty="0">
                          <a:solidFill>
                            <a:schemeClr val="tx1"/>
                          </a:solidFill>
                          <a:latin typeface="Times New Roman"/>
                          <a:ea typeface="Times New Roman"/>
                          <a:cs typeface="B Zar" pitchFamily="2" charset="-78"/>
                        </a:rPr>
                        <a:t>پوست به نظر قرمز مي‌آيد و احساس گرما مي‌كند نشانه‌هاي پوست به يكباره تغيير مي‌كند و بدتر مي‌شود</a:t>
                      </a:r>
                      <a:endParaRPr lang="en-US" sz="2800" dirty="0">
                        <a:solidFill>
                          <a:schemeClr val="tx1"/>
                        </a:solidFill>
                        <a:latin typeface="Times New Roman"/>
                        <a:ea typeface="Times New Roman"/>
                        <a:cs typeface="B Zar" pitchFamily="2" charset="-78"/>
                      </a:endParaRPr>
                    </a:p>
                  </a:txBody>
                  <a:tcPr marL="68580" marR="68580" marT="0" marB="0"/>
                </a:tc>
                <a:tc>
                  <a:txBody>
                    <a:bodyPr/>
                    <a:lstStyle/>
                    <a:p>
                      <a:pPr algn="justLow" rtl="1">
                        <a:spcAft>
                          <a:spcPts val="0"/>
                        </a:spcAft>
                      </a:pPr>
                      <a:r>
                        <a:rPr lang="fa-IR" sz="2800" dirty="0">
                          <a:latin typeface="Times New Roman"/>
                          <a:ea typeface="Times New Roman"/>
                          <a:cs typeface="B Zar" pitchFamily="2" charset="-78"/>
                        </a:rPr>
                        <a:t>پوست رنگ‌پريده به نظر مي‌رسد در هواي سرد بدتر مي‌شود علائم پوست ثابت‌تر است</a:t>
                      </a:r>
                      <a:endParaRPr lang="en-US" sz="2800" dirty="0">
                        <a:latin typeface="Times New Roman"/>
                        <a:ea typeface="Times New Roman"/>
                        <a:cs typeface="B Zar" pitchFamily="2" charset="-78"/>
                      </a:endParaRPr>
                    </a:p>
                  </a:txBody>
                  <a:tcPr marL="68580" marR="68580" marT="0" marB="0"/>
                </a:tc>
              </a:tr>
              <a:tr h="1535031">
                <a:tc>
                  <a:txBody>
                    <a:bodyPr/>
                    <a:lstStyle/>
                    <a:p>
                      <a:pPr algn="justLow" rtl="1">
                        <a:spcAft>
                          <a:spcPts val="0"/>
                        </a:spcAft>
                      </a:pPr>
                      <a:r>
                        <a:rPr lang="fa-IR" sz="2800" dirty="0">
                          <a:solidFill>
                            <a:srgbClr val="FF0000"/>
                          </a:solidFill>
                          <a:latin typeface="Times New Roman"/>
                          <a:ea typeface="Times New Roman"/>
                          <a:cs typeface="B Zar" pitchFamily="2" charset="-78"/>
                        </a:rPr>
                        <a:t>پوست حساس احساس گرما مي‌كند و با گرما بدتر مي‌شود حتي اگر يك ناحيه‌ي بدن ممكن است سرد باشد</a:t>
                      </a:r>
                      <a:endParaRPr lang="en-US" sz="2800" dirty="0">
                        <a:solidFill>
                          <a:srgbClr val="FF0000"/>
                        </a:solidFill>
                        <a:latin typeface="Times New Roman"/>
                        <a:ea typeface="Times New Roman"/>
                        <a:cs typeface="B Zar" pitchFamily="2" charset="-78"/>
                      </a:endParaRPr>
                    </a:p>
                  </a:txBody>
                  <a:tcPr marL="68580" marR="68580" marT="0" marB="0"/>
                </a:tc>
                <a:tc>
                  <a:txBody>
                    <a:bodyPr/>
                    <a:lstStyle/>
                    <a:p>
                      <a:pPr algn="justLow" rtl="1">
                        <a:spcAft>
                          <a:spcPts val="0"/>
                        </a:spcAft>
                      </a:pPr>
                      <a:r>
                        <a:rPr lang="fa-IR" sz="2800" dirty="0">
                          <a:latin typeface="Times New Roman"/>
                          <a:ea typeface="Times New Roman"/>
                          <a:cs typeface="B Zar" pitchFamily="2" charset="-78"/>
                        </a:rPr>
                        <a:t>پوست حساس احساس سرما مي‌كند ممكن است زماني كه پوشيده مي‌شود احساس بهتري كنند</a:t>
                      </a:r>
                      <a:endParaRPr lang="en-US" sz="2800" dirty="0">
                        <a:latin typeface="Times New Roman"/>
                        <a:ea typeface="Times New Roman"/>
                        <a:cs typeface="B Zar" pitchFamily="2" charset="-78"/>
                      </a:endParaRPr>
                    </a:p>
                  </a:txBody>
                  <a:tcPr marL="68580" marR="68580" marT="0" marB="0"/>
                </a:tc>
              </a:tr>
              <a:tr h="1458821">
                <a:tc>
                  <a:txBody>
                    <a:bodyPr/>
                    <a:lstStyle/>
                    <a:p>
                      <a:pPr algn="ctr" rtl="1">
                        <a:spcAft>
                          <a:spcPts val="0"/>
                        </a:spcAft>
                      </a:pPr>
                      <a:r>
                        <a:rPr lang="fa-IR" sz="2800" dirty="0">
                          <a:latin typeface="Times New Roman"/>
                          <a:ea typeface="Times New Roman"/>
                          <a:cs typeface="B Zar" pitchFamily="2" charset="-78"/>
                        </a:rPr>
                        <a:t>تشنگي بيشتر، ترجيح نوشيدن مايعات سرد</a:t>
                      </a:r>
                      <a:endParaRPr lang="en-US" sz="2800" dirty="0">
                        <a:latin typeface="Times New Roman"/>
                        <a:ea typeface="Times New Roman"/>
                        <a:cs typeface="B Zar" pitchFamily="2" charset="-78"/>
                      </a:endParaRPr>
                    </a:p>
                  </a:txBody>
                  <a:tcPr marL="68580" marR="68580" marT="0" marB="0"/>
                </a:tc>
                <a:tc>
                  <a:txBody>
                    <a:bodyPr/>
                    <a:lstStyle/>
                    <a:p>
                      <a:pPr algn="ctr" rtl="1">
                        <a:spcAft>
                          <a:spcPts val="0"/>
                        </a:spcAft>
                      </a:pPr>
                      <a:r>
                        <a:rPr lang="fa-IR" sz="2800" dirty="0">
                          <a:latin typeface="Times New Roman"/>
                          <a:ea typeface="Times New Roman"/>
                          <a:cs typeface="B Zar" pitchFamily="2" charset="-78"/>
                        </a:rPr>
                        <a:t>تشنگي كمتر، ترجيح به نوشيدن مايعات گرم</a:t>
                      </a:r>
                      <a:endParaRPr lang="en-US" sz="2800" dirty="0">
                        <a:latin typeface="Times New Roman"/>
                        <a:ea typeface="Times New Roman"/>
                        <a:cs typeface="B Zar" pitchFamily="2" charset="-78"/>
                      </a:endParaRPr>
                    </a:p>
                  </a:txBody>
                  <a:tcPr marL="68580" marR="68580" marT="0" marB="0"/>
                </a:tc>
              </a:tr>
            </a:tbl>
          </a:graphicData>
        </a:graphic>
      </p:graphicFrame>
      <p:sp>
        <p:nvSpPr>
          <p:cNvPr id="5" name="Slide Number Placeholder 4"/>
          <p:cNvSpPr>
            <a:spLocks noGrp="1"/>
          </p:cNvSpPr>
          <p:nvPr>
            <p:ph type="sldNum" sz="quarter" idx="12"/>
          </p:nvPr>
        </p:nvSpPr>
        <p:spPr/>
        <p:txBody>
          <a:bodyPr/>
          <a:lstStyle/>
          <a:p>
            <a:fld id="{646EA6BF-9C7A-4B29-90B1-4034E8596893}" type="slidenum">
              <a:rPr lang="en-US" smtClean="0"/>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66130"/>
          </a:xfrm>
        </p:spPr>
        <p:txBody>
          <a:bodyPr>
            <a:normAutofit/>
          </a:bodyPr>
          <a:lstStyle/>
          <a:p>
            <a:pPr rtl="1"/>
            <a:r>
              <a:rPr lang="fa-IR" sz="4800" b="1" dirty="0" smtClean="0">
                <a:solidFill>
                  <a:srgbClr val="FF0000"/>
                </a:solidFill>
                <a:latin typeface="IranNastaliq" pitchFamily="18" charset="0"/>
                <a:cs typeface="IranNastaliq" pitchFamily="18" charset="0"/>
              </a:rPr>
              <a:t>ادامه  جدول مقايسه بين نشانه‌هاي باد سرد   و نشانه‌هاي باد گرم</a:t>
            </a:r>
            <a:endParaRPr lang="en-US" sz="4800" dirty="0">
              <a:latin typeface="IranNastaliq" pitchFamily="18" charset="0"/>
              <a:cs typeface="IranNastaliq" pitchFamily="18" charset="0"/>
            </a:endParaRPr>
          </a:p>
        </p:txBody>
      </p:sp>
      <p:graphicFrame>
        <p:nvGraphicFramePr>
          <p:cNvPr id="4" name="Content Placeholder 3"/>
          <p:cNvGraphicFramePr>
            <a:graphicFrameLocks noGrp="1"/>
          </p:cNvGraphicFramePr>
          <p:nvPr>
            <p:ph idx="1"/>
          </p:nvPr>
        </p:nvGraphicFramePr>
        <p:xfrm>
          <a:off x="457200" y="1600200"/>
          <a:ext cx="8229600" cy="3018216"/>
        </p:xfrm>
        <a:graphic>
          <a:graphicData uri="http://schemas.openxmlformats.org/drawingml/2006/table">
            <a:tbl>
              <a:tblPr rtl="1" firstRow="1" bandRow="1">
                <a:tableStyleId>{5C22544A-7EE6-4342-B048-85BDC9FD1C3A}</a:tableStyleId>
              </a:tblPr>
              <a:tblGrid>
                <a:gridCol w="4114800"/>
                <a:gridCol w="4114800"/>
              </a:tblGrid>
              <a:tr h="462568">
                <a:tc>
                  <a:txBody>
                    <a:bodyPr/>
                    <a:lstStyle/>
                    <a:p>
                      <a:pPr algn="ctr" rtl="1">
                        <a:spcAft>
                          <a:spcPts val="0"/>
                        </a:spcAft>
                      </a:pPr>
                      <a:r>
                        <a:rPr lang="fa-IR" sz="2800" b="1" dirty="0">
                          <a:latin typeface="Times New Roman"/>
                          <a:ea typeface="Times New Roman"/>
                          <a:cs typeface="B Zar" pitchFamily="2" charset="-78"/>
                        </a:rPr>
                        <a:t>نشانه‌هاي باد گرم</a:t>
                      </a:r>
                      <a:endParaRPr lang="en-US" sz="2800" dirty="0">
                        <a:latin typeface="Times New Roman"/>
                        <a:ea typeface="Times New Roman"/>
                        <a:cs typeface="B Zar" pitchFamily="2" charset="-78"/>
                      </a:endParaRPr>
                    </a:p>
                  </a:txBody>
                  <a:tcPr marL="68580" marR="68580" marT="0" marB="0"/>
                </a:tc>
                <a:tc>
                  <a:txBody>
                    <a:bodyPr/>
                    <a:lstStyle/>
                    <a:p>
                      <a:pPr algn="ctr" rtl="1">
                        <a:spcAft>
                          <a:spcPts val="0"/>
                        </a:spcAft>
                      </a:pPr>
                      <a:r>
                        <a:rPr lang="fa-IR" sz="2800" b="1" dirty="0">
                          <a:latin typeface="Times New Roman"/>
                          <a:ea typeface="Times New Roman"/>
                          <a:cs typeface="B Zar" pitchFamily="2" charset="-78"/>
                        </a:rPr>
                        <a:t>نشانه‌هاي باد سرد</a:t>
                      </a:r>
                      <a:endParaRPr lang="en-US" sz="2800" dirty="0">
                        <a:latin typeface="Times New Roman"/>
                        <a:ea typeface="Times New Roman"/>
                        <a:cs typeface="B Zar" pitchFamily="2" charset="-78"/>
                      </a:endParaRPr>
                    </a:p>
                  </a:txBody>
                  <a:tcPr marL="68580" marR="68580" marT="0" marB="0"/>
                </a:tc>
              </a:tr>
              <a:tr h="1080480">
                <a:tc>
                  <a:txBody>
                    <a:bodyPr/>
                    <a:lstStyle/>
                    <a:p>
                      <a:pPr algn="ctr" rtl="1">
                        <a:spcAft>
                          <a:spcPts val="0"/>
                        </a:spcAft>
                      </a:pPr>
                      <a:r>
                        <a:rPr lang="fa-IR" sz="2800" dirty="0">
                          <a:latin typeface="Times New Roman"/>
                          <a:ea typeface="Times New Roman"/>
                          <a:cs typeface="B Zar" pitchFamily="2" charset="-78"/>
                        </a:rPr>
                        <a:t>ادرار و مدفوع </a:t>
                      </a:r>
                      <a:r>
                        <a:rPr lang="fa-IR" sz="2800" dirty="0" smtClean="0">
                          <a:latin typeface="Times New Roman"/>
                          <a:ea typeface="Times New Roman"/>
                          <a:cs typeface="B Zar" pitchFamily="2" charset="-78"/>
                        </a:rPr>
                        <a:t>بيماران </a:t>
                      </a:r>
                      <a:r>
                        <a:rPr lang="fa-IR" sz="2800" dirty="0">
                          <a:latin typeface="Times New Roman"/>
                          <a:ea typeface="Times New Roman"/>
                          <a:cs typeface="B Zar" pitchFamily="2" charset="-78"/>
                        </a:rPr>
                        <a:t>تيره‌تر از معمول است</a:t>
                      </a:r>
                      <a:endParaRPr lang="en-US" sz="2800" dirty="0">
                        <a:latin typeface="Times New Roman"/>
                        <a:ea typeface="Times New Roman"/>
                        <a:cs typeface="B Zar" pitchFamily="2" charset="-78"/>
                      </a:endParaRPr>
                    </a:p>
                  </a:txBody>
                  <a:tcPr marL="68580" marR="68580" marT="0" marB="0"/>
                </a:tc>
                <a:tc>
                  <a:txBody>
                    <a:bodyPr/>
                    <a:lstStyle/>
                    <a:p>
                      <a:pPr algn="ctr" rtl="1">
                        <a:spcAft>
                          <a:spcPts val="0"/>
                        </a:spcAft>
                      </a:pPr>
                      <a:r>
                        <a:rPr lang="fa-IR" sz="2800" kern="1200" dirty="0" smtClean="0">
                          <a:solidFill>
                            <a:schemeClr val="dk1"/>
                          </a:solidFill>
                          <a:latin typeface="+mn-lt"/>
                          <a:ea typeface="+mn-ea"/>
                          <a:cs typeface="B Zar" pitchFamily="2" charset="-78"/>
                        </a:rPr>
                        <a:t>ادرار و مدفوع بيماران روشن‌تر از معمول است</a:t>
                      </a:r>
                      <a:endParaRPr lang="en-US" sz="2800" dirty="0">
                        <a:latin typeface="Times New Roman"/>
                        <a:ea typeface="Times New Roman"/>
                        <a:cs typeface="B Zar" pitchFamily="2" charset="-78"/>
                      </a:endParaRPr>
                    </a:p>
                  </a:txBody>
                  <a:tcPr marL="68580" marR="68580" marT="0" marB="0"/>
                </a:tc>
              </a:tr>
              <a:tr h="550032">
                <a:tc>
                  <a:txBody>
                    <a:bodyPr/>
                    <a:lstStyle/>
                    <a:p>
                      <a:pPr algn="ctr" rtl="1">
                        <a:spcAft>
                          <a:spcPts val="0"/>
                        </a:spcAft>
                      </a:pPr>
                      <a:r>
                        <a:rPr lang="fa-IR" sz="2800" dirty="0">
                          <a:solidFill>
                            <a:srgbClr val="FF0000"/>
                          </a:solidFill>
                          <a:latin typeface="Times New Roman"/>
                          <a:ea typeface="Times New Roman"/>
                          <a:cs typeface="B Zar" pitchFamily="2" charset="-78"/>
                        </a:rPr>
                        <a:t>زبان پوشش زرد دارد</a:t>
                      </a:r>
                      <a:endParaRPr lang="en-US" sz="2800" dirty="0">
                        <a:solidFill>
                          <a:srgbClr val="FF0000"/>
                        </a:solidFill>
                        <a:latin typeface="Times New Roman"/>
                        <a:ea typeface="Times New Roman"/>
                        <a:cs typeface="B Zar" pitchFamily="2" charset="-78"/>
                      </a:endParaRPr>
                    </a:p>
                  </a:txBody>
                  <a:tcPr marL="68580" marR="68580" marT="0" marB="0"/>
                </a:tc>
                <a:tc>
                  <a:txBody>
                    <a:bodyPr/>
                    <a:lstStyle/>
                    <a:p>
                      <a:pPr algn="ctr" rtl="1">
                        <a:spcAft>
                          <a:spcPts val="0"/>
                        </a:spcAft>
                      </a:pPr>
                      <a:r>
                        <a:rPr lang="fa-IR" sz="2800" dirty="0">
                          <a:solidFill>
                            <a:srgbClr val="FF0000"/>
                          </a:solidFill>
                          <a:latin typeface="Times New Roman"/>
                          <a:ea typeface="Times New Roman"/>
                          <a:cs typeface="B Zar" pitchFamily="2" charset="-78"/>
                        </a:rPr>
                        <a:t>زبان پوشش سفيد دارد</a:t>
                      </a:r>
                      <a:endParaRPr lang="en-US" sz="2800" dirty="0">
                        <a:solidFill>
                          <a:srgbClr val="FF0000"/>
                        </a:solidFill>
                        <a:latin typeface="Times New Roman"/>
                        <a:ea typeface="Times New Roman"/>
                        <a:cs typeface="B Zar" pitchFamily="2" charset="-78"/>
                      </a:endParaRPr>
                    </a:p>
                  </a:txBody>
                  <a:tcPr marL="68580" marR="68580" marT="0" marB="0"/>
                </a:tc>
              </a:tr>
              <a:tr h="925136">
                <a:tc>
                  <a:txBody>
                    <a:bodyPr/>
                    <a:lstStyle/>
                    <a:p>
                      <a:pPr algn="ctr" rtl="1">
                        <a:spcAft>
                          <a:spcPts val="0"/>
                        </a:spcAft>
                      </a:pPr>
                      <a:r>
                        <a:rPr lang="fa-IR" sz="2800" dirty="0">
                          <a:latin typeface="Times New Roman"/>
                          <a:ea typeface="Times New Roman"/>
                          <a:cs typeface="B Zar" pitchFamily="2" charset="-78"/>
                        </a:rPr>
                        <a:t>زبان ممكن است در ناحيه‌هاي خاص قرمز باشد</a:t>
                      </a:r>
                      <a:endParaRPr lang="en-US" sz="2800" dirty="0">
                        <a:latin typeface="Times New Roman"/>
                        <a:ea typeface="Times New Roman"/>
                        <a:cs typeface="B Zar" pitchFamily="2" charset="-78"/>
                      </a:endParaRPr>
                    </a:p>
                  </a:txBody>
                  <a:tcPr marL="68580" marR="68580" marT="0" marB="0"/>
                </a:tc>
                <a:tc>
                  <a:txBody>
                    <a:bodyPr/>
                    <a:lstStyle/>
                    <a:p>
                      <a:pPr algn="ctr" rtl="1">
                        <a:spcAft>
                          <a:spcPts val="0"/>
                        </a:spcAft>
                      </a:pPr>
                      <a:r>
                        <a:rPr lang="fa-IR" sz="2800" dirty="0">
                          <a:latin typeface="Times New Roman"/>
                          <a:ea typeface="Times New Roman"/>
                          <a:cs typeface="B Zar" pitchFamily="2" charset="-78"/>
                        </a:rPr>
                        <a:t>كل زبان ممكن است رنگ‌پريده باشد مخصوصاً كناره‌هاي آن</a:t>
                      </a:r>
                      <a:endParaRPr lang="en-US" sz="2800" dirty="0">
                        <a:latin typeface="Times New Roman"/>
                        <a:ea typeface="Times New Roman"/>
                        <a:cs typeface="B Zar" pitchFamily="2" charset="-78"/>
                      </a:endParaRPr>
                    </a:p>
                  </a:txBody>
                  <a:tcPr marL="68580" marR="68580" marT="0" marB="0"/>
                </a:tc>
              </a:tr>
            </a:tbl>
          </a:graphicData>
        </a:graphic>
      </p:graphicFrame>
      <p:sp>
        <p:nvSpPr>
          <p:cNvPr id="5" name="Slide Number Placeholder 4"/>
          <p:cNvSpPr>
            <a:spLocks noGrp="1"/>
          </p:cNvSpPr>
          <p:nvPr>
            <p:ph type="sldNum" sz="quarter" idx="12"/>
          </p:nvPr>
        </p:nvSpPr>
        <p:spPr/>
        <p:txBody>
          <a:bodyPr/>
          <a:lstStyle/>
          <a:p>
            <a:fld id="{646EA6BF-9C7A-4B29-90B1-4034E8596893}" type="slidenum">
              <a:rPr lang="en-US" smtClean="0"/>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62606"/>
            <a:ext cx="8229600" cy="1066130"/>
          </a:xfrm>
        </p:spPr>
        <p:txBody>
          <a:bodyPr>
            <a:normAutofit/>
          </a:bodyPr>
          <a:lstStyle/>
          <a:p>
            <a:pPr rtl="1"/>
            <a:r>
              <a:rPr lang="fa-IR" sz="5400" b="1" dirty="0" smtClean="0">
                <a:solidFill>
                  <a:srgbClr val="FF0000"/>
                </a:solidFill>
                <a:latin typeface="IranNastaliq" pitchFamily="18" charset="0"/>
                <a:cs typeface="IranNastaliq" pitchFamily="18" charset="0"/>
              </a:rPr>
              <a:t>ادامه  جدول مقايسه بين نشانه‌هاي باد سرد   و نشانه‌هاي باد گرم</a:t>
            </a:r>
            <a:endParaRPr lang="en-US" sz="5400" dirty="0">
              <a:latin typeface="IranNastaliq" pitchFamily="18" charset="0"/>
              <a:cs typeface="IranNastaliq" pitchFamily="18" charset="0"/>
            </a:endParaRPr>
          </a:p>
        </p:txBody>
      </p:sp>
      <p:graphicFrame>
        <p:nvGraphicFramePr>
          <p:cNvPr id="4" name="Content Placeholder 3"/>
          <p:cNvGraphicFramePr>
            <a:graphicFrameLocks noGrp="1"/>
          </p:cNvGraphicFramePr>
          <p:nvPr>
            <p:ph idx="1"/>
          </p:nvPr>
        </p:nvGraphicFramePr>
        <p:xfrm>
          <a:off x="457200" y="1743076"/>
          <a:ext cx="8229600" cy="2328866"/>
        </p:xfrm>
        <a:graphic>
          <a:graphicData uri="http://schemas.openxmlformats.org/drawingml/2006/table">
            <a:tbl>
              <a:tblPr rtl="1" firstRow="1" bandRow="1">
                <a:tableStyleId>{5C22544A-7EE6-4342-B048-85BDC9FD1C3A}</a:tableStyleId>
              </a:tblPr>
              <a:tblGrid>
                <a:gridCol w="3856266"/>
                <a:gridCol w="4373334"/>
              </a:tblGrid>
              <a:tr h="462568">
                <a:tc>
                  <a:txBody>
                    <a:bodyPr/>
                    <a:lstStyle/>
                    <a:p>
                      <a:pPr algn="ctr" rtl="1">
                        <a:spcAft>
                          <a:spcPts val="0"/>
                        </a:spcAft>
                      </a:pPr>
                      <a:r>
                        <a:rPr lang="fa-IR" sz="2800" b="1" dirty="0">
                          <a:latin typeface="Times New Roman"/>
                          <a:ea typeface="Times New Roman"/>
                          <a:cs typeface="B Zar"/>
                        </a:rPr>
                        <a:t>نشانه‌هاي باد گرم</a:t>
                      </a:r>
                      <a:endParaRPr lang="en-US" sz="2800" dirty="0">
                        <a:latin typeface="Times New Roman"/>
                        <a:ea typeface="Times New Roman"/>
                        <a:cs typeface="2  Nazanin"/>
                      </a:endParaRPr>
                    </a:p>
                  </a:txBody>
                  <a:tcPr marL="68580" marR="68580" marT="0" marB="0"/>
                </a:tc>
                <a:tc>
                  <a:txBody>
                    <a:bodyPr/>
                    <a:lstStyle/>
                    <a:p>
                      <a:pPr algn="ctr" rtl="1">
                        <a:spcAft>
                          <a:spcPts val="0"/>
                        </a:spcAft>
                      </a:pPr>
                      <a:r>
                        <a:rPr lang="fa-IR" sz="2800" b="1" dirty="0">
                          <a:latin typeface="Times New Roman"/>
                          <a:ea typeface="Times New Roman"/>
                          <a:cs typeface="B Zar"/>
                        </a:rPr>
                        <a:t>نشانه‌هاي باد سرد</a:t>
                      </a:r>
                      <a:endParaRPr lang="en-US" sz="2800" dirty="0">
                        <a:latin typeface="Times New Roman"/>
                        <a:ea typeface="Times New Roman"/>
                        <a:cs typeface="2  Nazanin"/>
                      </a:endParaRPr>
                    </a:p>
                  </a:txBody>
                  <a:tcPr marL="68580" marR="68580" marT="0" marB="0"/>
                </a:tc>
              </a:tr>
              <a:tr h="937604">
                <a:tc>
                  <a:txBody>
                    <a:bodyPr/>
                    <a:lstStyle/>
                    <a:p>
                      <a:pPr algn="ctr" rtl="1">
                        <a:spcAft>
                          <a:spcPts val="0"/>
                        </a:spcAft>
                      </a:pPr>
                      <a:r>
                        <a:rPr lang="fa-IR" sz="2800" dirty="0">
                          <a:latin typeface="Times New Roman"/>
                          <a:ea typeface="Times New Roman"/>
                          <a:cs typeface="B Zar"/>
                        </a:rPr>
                        <a:t>نبض سخت است و سريع </a:t>
                      </a:r>
                      <a:endParaRPr lang="fa-IR" sz="2800" dirty="0" smtClean="0">
                        <a:latin typeface="Times New Roman"/>
                        <a:ea typeface="Times New Roman"/>
                        <a:cs typeface="B Zar"/>
                      </a:endParaRPr>
                    </a:p>
                    <a:p>
                      <a:pPr algn="ctr" rtl="1">
                        <a:spcAft>
                          <a:spcPts val="0"/>
                        </a:spcAft>
                      </a:pPr>
                      <a:r>
                        <a:rPr lang="fa-IR" sz="2800" dirty="0" smtClean="0">
                          <a:latin typeface="Times New Roman"/>
                          <a:ea typeface="Times New Roman"/>
                          <a:cs typeface="B Zar"/>
                        </a:rPr>
                        <a:t>(</a:t>
                      </a:r>
                      <a:r>
                        <a:rPr lang="fa-IR" sz="2800" dirty="0">
                          <a:latin typeface="Times New Roman"/>
                          <a:ea typeface="Times New Roman"/>
                          <a:cs typeface="B Zar"/>
                        </a:rPr>
                        <a:t>گرم)</a:t>
                      </a:r>
                      <a:endParaRPr lang="en-US" sz="2800" dirty="0">
                        <a:latin typeface="Times New Roman"/>
                        <a:ea typeface="Times New Roman"/>
                        <a:cs typeface="2  Nazanin"/>
                      </a:endParaRPr>
                    </a:p>
                  </a:txBody>
                  <a:tcPr marL="68580" marR="68580" marT="0" marB="0"/>
                </a:tc>
                <a:tc>
                  <a:txBody>
                    <a:bodyPr/>
                    <a:lstStyle/>
                    <a:p>
                      <a:pPr algn="ctr" rtl="1">
                        <a:spcAft>
                          <a:spcPts val="0"/>
                        </a:spcAft>
                      </a:pPr>
                      <a:r>
                        <a:rPr lang="fa-IR" sz="2800" dirty="0">
                          <a:latin typeface="Times New Roman"/>
                          <a:ea typeface="Times New Roman"/>
                          <a:cs typeface="B Zar"/>
                        </a:rPr>
                        <a:t>نبض سخت است (ويژگي باد) و آرام (سرد)</a:t>
                      </a:r>
                      <a:endParaRPr lang="en-US" sz="2800" dirty="0">
                        <a:latin typeface="Times New Roman"/>
                        <a:ea typeface="Times New Roman"/>
                        <a:cs typeface="2  Nazanin"/>
                      </a:endParaRPr>
                    </a:p>
                  </a:txBody>
                  <a:tcPr marL="68580" marR="68580" marT="0" marB="0"/>
                </a:tc>
              </a:tr>
              <a:tr h="928694">
                <a:tc>
                  <a:txBody>
                    <a:bodyPr/>
                    <a:lstStyle/>
                    <a:p>
                      <a:pPr algn="ctr" rtl="1">
                        <a:spcAft>
                          <a:spcPts val="0"/>
                        </a:spcAft>
                      </a:pPr>
                      <a:r>
                        <a:rPr lang="fa-IR" sz="2800" dirty="0">
                          <a:latin typeface="Times New Roman"/>
                          <a:ea typeface="Times New Roman"/>
                          <a:cs typeface="B Zar"/>
                        </a:rPr>
                        <a:t>نياز به تكنيك تسكين حذف باد دارد</a:t>
                      </a:r>
                      <a:endParaRPr lang="en-US" sz="2800" dirty="0">
                        <a:latin typeface="Times New Roman"/>
                        <a:ea typeface="Times New Roman"/>
                        <a:cs typeface="2  Nazanin"/>
                      </a:endParaRPr>
                    </a:p>
                  </a:txBody>
                  <a:tcPr marL="68580" marR="68580" marT="0" marB="0"/>
                </a:tc>
                <a:tc>
                  <a:txBody>
                    <a:bodyPr/>
                    <a:lstStyle/>
                    <a:p>
                      <a:pPr algn="ctr" rtl="1">
                        <a:spcAft>
                          <a:spcPts val="0"/>
                        </a:spcAft>
                      </a:pPr>
                      <a:r>
                        <a:rPr lang="fa-IR" sz="2800" dirty="0">
                          <a:latin typeface="Times New Roman"/>
                          <a:ea typeface="Times New Roman"/>
                          <a:cs typeface="B Zar"/>
                        </a:rPr>
                        <a:t>نياز به تكنيك موزون‌سازي حذف باد دارد</a:t>
                      </a:r>
                      <a:endParaRPr lang="en-US" sz="2800" dirty="0">
                        <a:latin typeface="Times New Roman"/>
                        <a:ea typeface="Times New Roman"/>
                        <a:cs typeface="2  Nazanin"/>
                      </a:endParaRPr>
                    </a:p>
                  </a:txBody>
                  <a:tcPr marL="68580" marR="68580" marT="0" marB="0"/>
                </a:tc>
              </a:tr>
            </a:tbl>
          </a:graphicData>
        </a:graphic>
      </p:graphicFrame>
      <p:sp>
        <p:nvSpPr>
          <p:cNvPr id="5" name="Slide Number Placeholder 4"/>
          <p:cNvSpPr>
            <a:spLocks noGrp="1"/>
          </p:cNvSpPr>
          <p:nvPr>
            <p:ph type="sldNum" sz="quarter" idx="12"/>
          </p:nvPr>
        </p:nvSpPr>
        <p:spPr/>
        <p:txBody>
          <a:bodyPr/>
          <a:lstStyle/>
          <a:p>
            <a:fld id="{646EA6BF-9C7A-4B29-90B1-4034E8596893}" type="slidenum">
              <a:rPr lang="en-US" smtClean="0"/>
              <a:pPr/>
              <a:t>15</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845</TotalTime>
  <Words>570</Words>
  <Application>Microsoft Office PowerPoint</Application>
  <PresentationFormat>On-screen Show (4:3)</PresentationFormat>
  <Paragraphs>80</Paragraphs>
  <Slides>15</Slides>
  <Notes>1</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Slide 1</vt:lpstr>
      <vt:lpstr>طب سوزنی  پوست و زیبائی</vt:lpstr>
      <vt:lpstr>1-  نقاط عمومي برای  درمان مشکلات پوستی</vt:lpstr>
      <vt:lpstr> ادامه نقاط عمومي برای درمان مشکلات پوستی</vt:lpstr>
      <vt:lpstr> ادامه نقاط درمان عمومي برای مشکلات پوستی</vt:lpstr>
      <vt:lpstr>(A)  نقاطی در برابر عصبانیت، (B) نقاط آرام کننده..</vt:lpstr>
      <vt:lpstr>نقاط A براي خالص‌كردن و سردكردن گرماي خون، تسكين خارش نقاط B براي پراكنده‌كردن گرما ، سردكردن گرماي خون و تسكين خارش</vt:lpstr>
      <vt:lpstr>نقاط A و B براي گردش ، حذف و پراكنده‌كردن رطوبت</vt:lpstr>
      <vt:lpstr>نقاط A براي تغذيه و مرطوب‌ساختن پوست        نقاط B برای يبوست</vt:lpstr>
      <vt:lpstr>نقاط حذف باد</vt:lpstr>
      <vt:lpstr>  2-  نقاطي که  تقريبا  ً  براي هر شرايط پوستي ،خون و پوست را خالص  كند  </vt:lpstr>
      <vt:lpstr>ادامه  نقاطي که تقريبا  ً  براي هر شرايط پوستي  ،  خون و پوست را خالص  كند </vt:lpstr>
      <vt:lpstr>3-  مقايسه بين نشانه‌هاي باد سرد   و نشانه‌هاي باد گرم</vt:lpstr>
      <vt:lpstr>ادامه  جدول مقايسه بين نشانه‌هاي باد سرد   و نشانه‌هاي باد گرم</vt:lpstr>
      <vt:lpstr>ادامه  جدول مقايسه بين نشانه‌هاي باد سرد   و نشانه‌هاي باد گرم</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طب سوزنی زیبائی</dc:title>
  <dc:creator>nadali</dc:creator>
  <cp:lastModifiedBy>nadali</cp:lastModifiedBy>
  <cp:revision>78</cp:revision>
  <dcterms:created xsi:type="dcterms:W3CDTF">2012-06-29T20:20:58Z</dcterms:created>
  <dcterms:modified xsi:type="dcterms:W3CDTF">2013-06-26T12:21:05Z</dcterms:modified>
</cp:coreProperties>
</file>