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63" r:id="rId3"/>
    <p:sldId id="276" r:id="rId4"/>
    <p:sldId id="257" r:id="rId5"/>
    <p:sldId id="258" r:id="rId6"/>
    <p:sldId id="259" r:id="rId7"/>
    <p:sldId id="280" r:id="rId8"/>
    <p:sldId id="278" r:id="rId9"/>
    <p:sldId id="282" r:id="rId10"/>
    <p:sldId id="288" r:id="rId11"/>
    <p:sldId id="277" r:id="rId12"/>
    <p:sldId id="260" r:id="rId13"/>
    <p:sldId id="261" r:id="rId14"/>
    <p:sldId id="262" r:id="rId15"/>
    <p:sldId id="266" r:id="rId16"/>
    <p:sldId id="264" r:id="rId17"/>
    <p:sldId id="265" r:id="rId18"/>
    <p:sldId id="267" r:id="rId19"/>
    <p:sldId id="268" r:id="rId20"/>
    <p:sldId id="269" r:id="rId21"/>
    <p:sldId id="270" r:id="rId22"/>
    <p:sldId id="271" r:id="rId23"/>
    <p:sldId id="272" r:id="rId24"/>
    <p:sldId id="273" r:id="rId25"/>
    <p:sldId id="284" r:id="rId26"/>
    <p:sldId id="283" r:id="rId27"/>
    <p:sldId id="285" r:id="rId28"/>
    <p:sldId id="286" r:id="rId29"/>
    <p:sldId id="287"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849" autoAdjust="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1D8BD707-D9CF-40AE-B4C6-C98DA3205C09}" type="datetimeFigureOut">
              <a:rPr lang="en-US" smtClean="0"/>
              <a:pPr/>
              <a:t>2/4/2020</a:t>
            </a:fld>
            <a:endParaRPr lang="en-US"/>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US"/>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www.islamquest.net/fa/archive/question/fa1575"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hyperlink" Target="http://www.islamquest.net/fa/archive/question/fa1575"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www.islamquest.net/fa/archive/question/fa1575"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sz="7200" dirty="0" smtClean="0"/>
              <a:t>عوارض خود ارضایی</a:t>
            </a:r>
            <a:endParaRPr lang="en-US" sz="7200" dirty="0"/>
          </a:p>
        </p:txBody>
      </p:sp>
    </p:spTree>
    <p:extLst>
      <p:ext uri="{BB962C8B-B14F-4D97-AF65-F5344CB8AC3E}">
        <p14:creationId xmlns:p14="http://schemas.microsoft.com/office/powerpoint/2010/main" val="21728069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066800"/>
            <a:ext cx="6934200" cy="1384995"/>
          </a:xfrm>
          <a:prstGeom prst="rect">
            <a:avLst/>
          </a:prstGeom>
        </p:spPr>
        <p:txBody>
          <a:bodyPr wrap="square">
            <a:spAutoFit/>
          </a:bodyPr>
          <a:lstStyle/>
          <a:p>
            <a:pPr algn="ctr" rtl="1"/>
            <a:r>
              <a:rPr lang="ar-SA" sz="2800" dirty="0">
                <a:latin typeface="A Nasr" panose="02000000000000000000" pitchFamily="2" charset="-78"/>
                <a:cs typeface="A Nasr" panose="02000000000000000000" pitchFamily="2" charset="-78"/>
              </a:rPr>
              <a:t>بسیاری ادعای این رو دارند که خودارضایی را در ایران و مذهب اسلام بزرگش کردن و حرام . </a:t>
            </a:r>
            <a:r>
              <a:rPr lang="ar-SA" sz="2800" dirty="0" smtClean="0">
                <a:latin typeface="A Nasr" panose="02000000000000000000" pitchFamily="2" charset="-78"/>
                <a:cs typeface="A Nasr" panose="02000000000000000000" pitchFamily="2" charset="-78"/>
              </a:rPr>
              <a:t>در </a:t>
            </a:r>
            <a:r>
              <a:rPr lang="ar-SA" sz="2800" dirty="0">
                <a:latin typeface="A Nasr" panose="02000000000000000000" pitchFamily="2" charset="-78"/>
                <a:cs typeface="A Nasr" panose="02000000000000000000" pitchFamily="2" charset="-78"/>
              </a:rPr>
              <a:t>حالیکه در کشورهای اروپایی اون رو تایید می </a:t>
            </a:r>
            <a:r>
              <a:rPr lang="ar-SA" sz="2800" dirty="0" smtClean="0">
                <a:latin typeface="A Nasr" panose="02000000000000000000" pitchFamily="2" charset="-78"/>
                <a:cs typeface="A Nasr" panose="02000000000000000000" pitchFamily="2" charset="-78"/>
              </a:rPr>
              <a:t>کنند</a:t>
            </a:r>
            <a:r>
              <a:rPr lang="en-US" sz="2800" dirty="0">
                <a:latin typeface="A Nasr" panose="02000000000000000000" pitchFamily="2" charset="-78"/>
                <a:cs typeface="A Nasr" panose="02000000000000000000" pitchFamily="2" charset="-78"/>
              </a:rPr>
              <a:t> !!!</a:t>
            </a:r>
          </a:p>
        </p:txBody>
      </p:sp>
    </p:spTree>
    <p:extLst>
      <p:ext uri="{BB962C8B-B14F-4D97-AF65-F5344CB8AC3E}">
        <p14:creationId xmlns:p14="http://schemas.microsoft.com/office/powerpoint/2010/main" val="29452080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1676400"/>
            <a:ext cx="4648200" cy="1015663"/>
          </a:xfrm>
          <a:prstGeom prst="rect">
            <a:avLst/>
          </a:prstGeom>
          <a:noFill/>
        </p:spPr>
        <p:txBody>
          <a:bodyPr wrap="square" rtlCol="0">
            <a:spAutoFit/>
          </a:bodyPr>
          <a:lstStyle/>
          <a:p>
            <a:pPr algn="ctr"/>
            <a:r>
              <a:rPr lang="fa-IR" sz="6000" dirty="0" smtClean="0"/>
              <a:t>زود انزالی</a:t>
            </a:r>
            <a:endParaRPr lang="en-US" sz="6000" dirty="0"/>
          </a:p>
        </p:txBody>
      </p:sp>
    </p:spTree>
    <p:extLst>
      <p:ext uri="{BB962C8B-B14F-4D97-AF65-F5344CB8AC3E}">
        <p14:creationId xmlns:p14="http://schemas.microsoft.com/office/powerpoint/2010/main" val="32739665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81000"/>
            <a:ext cx="8229600" cy="5293757"/>
          </a:xfrm>
          <a:prstGeom prst="rect">
            <a:avLst/>
          </a:prstGeom>
          <a:solidFill>
            <a:schemeClr val="tx2">
              <a:lumMod val="40000"/>
              <a:lumOff val="60000"/>
            </a:schemeClr>
          </a:solidFill>
        </p:spPr>
        <p:style>
          <a:lnRef idx="2">
            <a:schemeClr val="accent6"/>
          </a:lnRef>
          <a:fillRef idx="1">
            <a:schemeClr val="lt1"/>
          </a:fillRef>
          <a:effectRef idx="0">
            <a:schemeClr val="accent6"/>
          </a:effectRef>
          <a:fontRef idx="minor">
            <a:schemeClr val="dk1"/>
          </a:fontRef>
        </p:style>
        <p:txBody>
          <a:bodyPr wrap="square">
            <a:spAutoFit/>
          </a:bodyPr>
          <a:lstStyle/>
          <a:p>
            <a:pPr algn="justLow" rtl="1"/>
            <a:r>
              <a:rPr lang="ar-SA" sz="2600" dirty="0">
                <a:cs typeface="B Nazanin" panose="00000400000000000000" pitchFamily="2" charset="-78"/>
              </a:rPr>
              <a:t>ساموئل اون ویر در بخش 9 کتاب خود با عنوان ازدواج موفق اینطور می </a:t>
            </a:r>
            <a:r>
              <a:rPr lang="ar-SA" sz="2600" dirty="0" smtClean="0">
                <a:cs typeface="B Nazanin" panose="00000400000000000000" pitchFamily="2" charset="-78"/>
              </a:rPr>
              <a:t>نویسد </a:t>
            </a:r>
            <a:r>
              <a:rPr lang="ar-SA" sz="2600" dirty="0">
                <a:cs typeface="B Nazanin" panose="00000400000000000000" pitchFamily="2" charset="-78"/>
              </a:rPr>
              <a:t>که: </a:t>
            </a:r>
            <a:endParaRPr lang="fa-IR" sz="2600" dirty="0" smtClean="0">
              <a:cs typeface="B Nazanin" panose="00000400000000000000" pitchFamily="2" charset="-78"/>
            </a:endParaRPr>
          </a:p>
          <a:p>
            <a:pPr algn="justLow" rtl="1"/>
            <a:endParaRPr lang="fa-IR" sz="2600" dirty="0">
              <a:cs typeface="B Nazanin" panose="00000400000000000000" pitchFamily="2" charset="-78"/>
            </a:endParaRPr>
          </a:p>
          <a:p>
            <a:pPr algn="justLow" rtl="1"/>
            <a:r>
              <a:rPr lang="ar-SA" sz="2600" dirty="0" smtClean="0">
                <a:cs typeface="B Nazanin" panose="00000400000000000000" pitchFamily="2" charset="-78"/>
              </a:rPr>
              <a:t>تصورات </a:t>
            </a:r>
            <a:r>
              <a:rPr lang="ar-SA" sz="2600" dirty="0">
                <a:cs typeface="B Nazanin" panose="00000400000000000000" pitchFamily="2" charset="-78"/>
              </a:rPr>
              <a:t>جنسی و تخیلات شهوانی سبب ایجاد ضعف جنسی و ذهنی می شوند. </a:t>
            </a:r>
            <a:endParaRPr lang="en-US" sz="2600" dirty="0" smtClean="0">
              <a:cs typeface="B Nazanin" panose="00000400000000000000" pitchFamily="2" charset="-78"/>
            </a:endParaRPr>
          </a:p>
          <a:p>
            <a:pPr algn="justLow" rtl="1"/>
            <a:r>
              <a:rPr lang="ar-SA" sz="2600" dirty="0" smtClean="0">
                <a:cs typeface="B Nazanin" panose="00000400000000000000" pitchFamily="2" charset="-78"/>
              </a:rPr>
              <a:t>شاید </a:t>
            </a:r>
            <a:r>
              <a:rPr lang="ar-SA" sz="2600" dirty="0">
                <a:cs typeface="B Nazanin" panose="00000400000000000000" pitchFamily="2" charset="-78"/>
              </a:rPr>
              <a:t>در نگاه اول اینگونه افراد نرمال به نظر برسند و مانند افراد عادی تحریک پذیر باشند، اما زمانی که می خواهند با طرف مقابل ارتباط برقرار کنند و خواسته های او را براورده سازند، به سرعت ارضا می شوند، آلت تناسلی به حالت اولیه باز می گردد، در بدترین حالت ممکن قرار می گیرند، و دچار ناامیدی و افسردگی می شوند</a:t>
            </a:r>
            <a:r>
              <a:rPr lang="ar-SA" sz="2600" dirty="0" smtClean="0">
                <a:cs typeface="B Nazanin" panose="00000400000000000000" pitchFamily="2" charset="-78"/>
              </a:rPr>
              <a:t>.</a:t>
            </a:r>
            <a:endParaRPr lang="en-US" sz="2600" dirty="0" smtClean="0">
              <a:cs typeface="B Nazanin" panose="00000400000000000000" pitchFamily="2" charset="-78"/>
            </a:endParaRPr>
          </a:p>
          <a:p>
            <a:pPr algn="justLow" rtl="1"/>
            <a:r>
              <a:rPr lang="ar-SA" sz="2600" dirty="0" smtClean="0">
                <a:cs typeface="B Nazanin" panose="00000400000000000000" pitchFamily="2" charset="-78"/>
              </a:rPr>
              <a:t> </a:t>
            </a:r>
            <a:r>
              <a:rPr lang="ar-SA" sz="2600" dirty="0">
                <a:cs typeface="B Nazanin" panose="00000400000000000000" pitchFamily="2" charset="-78"/>
              </a:rPr>
              <a:t>آنها در توهمات جنسی خودشان را غرق کرده اند که این توهمات هیچ ارتباط و یا شباهتی به دنیای واقعی ندارند. به همین دلیل هنگامیکه در شرایط طبیعی قرار می گیرند، نمی توانند از خود واکنش مناسب نشان داده و شکست می خورند</a:t>
            </a:r>
            <a:r>
              <a:rPr lang="en-US" sz="2600" dirty="0">
                <a:cs typeface="B Nazanin" panose="00000400000000000000" pitchFamily="2" charset="-78"/>
              </a:rPr>
              <a:t>.</a:t>
            </a:r>
          </a:p>
        </p:txBody>
      </p:sp>
    </p:spTree>
    <p:extLst>
      <p:ext uri="{BB962C8B-B14F-4D97-AF65-F5344CB8AC3E}">
        <p14:creationId xmlns:p14="http://schemas.microsoft.com/office/powerpoint/2010/main" val="3353844730"/>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143000"/>
            <a:ext cx="7162800" cy="1200329"/>
          </a:xfrm>
          <a:prstGeom prst="rect">
            <a:avLst/>
          </a:prstGeom>
          <a:solidFill>
            <a:srgbClr val="FF0000"/>
          </a:solidFill>
        </p:spPr>
        <p:style>
          <a:lnRef idx="1">
            <a:schemeClr val="accent2"/>
          </a:lnRef>
          <a:fillRef idx="3">
            <a:schemeClr val="accent2"/>
          </a:fillRef>
          <a:effectRef idx="2">
            <a:schemeClr val="accent2"/>
          </a:effectRef>
          <a:fontRef idx="minor">
            <a:schemeClr val="lt1"/>
          </a:fontRef>
        </p:style>
        <p:txBody>
          <a:bodyPr wrap="square">
            <a:spAutoFit/>
          </a:bodyPr>
          <a:lstStyle/>
          <a:p>
            <a:pPr algn="ctr" rtl="1"/>
            <a:r>
              <a:rPr lang="ar-SA" sz="2400" dirty="0">
                <a:latin typeface="Calibri"/>
                <a:ea typeface="Calibri"/>
                <a:cs typeface="0 Soroosh"/>
              </a:rPr>
              <a:t>علاوه بر این، استمناء سبب انبساط عضلات اسفنکتر می شود که این عامل به نوبه ی خود موجبات انزال زودرس را بیش از پیش فراهم خواهد آورد. </a:t>
            </a:r>
            <a:endParaRPr lang="en-US" sz="2400" dirty="0"/>
          </a:p>
        </p:txBody>
      </p:sp>
    </p:spTree>
    <p:extLst>
      <p:ext uri="{BB962C8B-B14F-4D97-AF65-F5344CB8AC3E}">
        <p14:creationId xmlns:p14="http://schemas.microsoft.com/office/powerpoint/2010/main" val="1890757768"/>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600200"/>
            <a:ext cx="8077200" cy="4852610"/>
          </a:xfrm>
          <a:prstGeom prst="rect">
            <a:avLst/>
          </a:prstGeom>
          <a:solidFill>
            <a:srgbClr val="7030A0"/>
          </a:solidFill>
        </p:spPr>
        <p:txBody>
          <a:bodyPr wrap="square">
            <a:spAutoFit/>
          </a:bodyPr>
          <a:lstStyle/>
          <a:p>
            <a:pPr algn="justLow" rtl="1">
              <a:lnSpc>
                <a:spcPct val="115000"/>
              </a:lnSpc>
              <a:spcAft>
                <a:spcPts val="1000"/>
              </a:spcAft>
            </a:pPr>
            <a:r>
              <a:rPr lang="ar-SA" sz="2800" dirty="0">
                <a:latin typeface="Calibri"/>
                <a:ea typeface="Calibri"/>
                <a:cs typeface="0 Soroosh"/>
              </a:rPr>
              <a:t>از سوی دیگر نباید از این امر غافل شد که ملاتونین هورمون بی چون و چرای جوانی است. فرایند سالخوردگی مستقیماً به ترشح این هورمون در بدن بستگی دارد</a:t>
            </a:r>
            <a:r>
              <a:rPr lang="ar-SA" sz="2800" dirty="0" smtClean="0">
                <a:latin typeface="Calibri"/>
                <a:ea typeface="Calibri"/>
                <a:cs typeface="0 Soroosh"/>
              </a:rPr>
              <a:t>. </a:t>
            </a:r>
            <a:r>
              <a:rPr lang="ar-SA" sz="2800" dirty="0">
                <a:latin typeface="Calibri"/>
                <a:ea typeface="Calibri"/>
                <a:cs typeface="0 Soroosh"/>
              </a:rPr>
              <a:t>این هورمون در زمان جوانی به وفور در بدن ترشح می شود و از سن 25 سالگی به بعد ترشح آن در بدن کاهش پیدا می کند</a:t>
            </a:r>
            <a:r>
              <a:rPr lang="en-US" sz="2800" dirty="0">
                <a:latin typeface="Calibri"/>
                <a:ea typeface="Calibri"/>
                <a:cs typeface="0 Soroosh"/>
              </a:rPr>
              <a:t>.</a:t>
            </a:r>
            <a:endParaRPr lang="en-US" sz="2800" dirty="0">
              <a:latin typeface="Calibri"/>
              <a:ea typeface="Calibri"/>
              <a:cs typeface="Arial"/>
            </a:endParaRPr>
          </a:p>
          <a:p>
            <a:pPr algn="justLow" rtl="1"/>
            <a:r>
              <a:rPr lang="ar-SA" sz="2800" dirty="0">
                <a:latin typeface="Calibri"/>
                <a:ea typeface="Calibri"/>
                <a:cs typeface="0 Soroosh"/>
              </a:rPr>
              <a:t>خود ارضایی، به ویژه در زمان جوانی، باعث از دست رفتن میزان بسیار زیادی ملاتونین در بدن می شود. این امر غده ی کاجی شکلی که در بدن ملاتونین ترشح می کند را ضعیف کرده، خاصیت مغناطیسی موجود در این غده را کاهش می دهد و بطور کلی سبب کاهش طول عمر آن می گردد.</a:t>
            </a:r>
            <a:endParaRPr lang="en-US" sz="2800" dirty="0"/>
          </a:p>
        </p:txBody>
      </p:sp>
      <p:sp>
        <p:nvSpPr>
          <p:cNvPr id="3" name="TextBox 2"/>
          <p:cNvSpPr txBox="1"/>
          <p:nvPr/>
        </p:nvSpPr>
        <p:spPr>
          <a:xfrm>
            <a:off x="1066800" y="381000"/>
            <a:ext cx="6248400" cy="92333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fa-IR" sz="5400" dirty="0" smtClean="0"/>
              <a:t>کاهش طول عمر</a:t>
            </a:r>
            <a:endParaRPr lang="en-US" sz="5400" dirty="0"/>
          </a:p>
        </p:txBody>
      </p:sp>
    </p:spTree>
    <p:extLst>
      <p:ext uri="{BB962C8B-B14F-4D97-AF65-F5344CB8AC3E}">
        <p14:creationId xmlns:p14="http://schemas.microsoft.com/office/powerpoint/2010/main" val="2285727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پیری زود رس‬‎"/>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533400"/>
            <a:ext cx="4419600" cy="515620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پیری زود رس‬‎"/>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7770" y="545910"/>
            <a:ext cx="4017733"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65540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7400" y="1066800"/>
            <a:ext cx="5181600" cy="1323439"/>
          </a:xfrm>
          <a:prstGeom prst="rect">
            <a:avLst/>
          </a:prstGeom>
          <a:solidFill>
            <a:schemeClr val="tx2"/>
          </a:solidFill>
        </p:spPr>
        <p:txBody>
          <a:bodyPr wrap="square" rtlCol="0">
            <a:spAutoFit/>
          </a:bodyPr>
          <a:lstStyle/>
          <a:p>
            <a:pPr algn="ctr"/>
            <a:r>
              <a:rPr lang="fa-IR" sz="4000" dirty="0" smtClean="0"/>
              <a:t>کاهش سطح هوشیاری و خستگی ذهنی</a:t>
            </a:r>
            <a:endParaRPr lang="en-US" sz="4000" dirty="0"/>
          </a:p>
        </p:txBody>
      </p:sp>
    </p:spTree>
    <p:extLst>
      <p:ext uri="{BB962C8B-B14F-4D97-AF65-F5344CB8AC3E}">
        <p14:creationId xmlns:p14="http://schemas.microsoft.com/office/powerpoint/2010/main" val="1041928662"/>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افسردگ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63" y="0"/>
            <a:ext cx="920536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8999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457200"/>
            <a:ext cx="8229600" cy="5262979"/>
          </a:xfrm>
          <a:prstGeom prst="rect">
            <a:avLst/>
          </a:prstGeom>
          <a:solidFill>
            <a:srgbClr val="002060"/>
          </a:solidFill>
        </p:spPr>
        <p:txBody>
          <a:bodyPr wrap="square">
            <a:spAutoFit/>
          </a:bodyPr>
          <a:lstStyle/>
          <a:p>
            <a:pPr algn="justLow" rtl="1"/>
            <a:r>
              <a:rPr lang="fa-IR" sz="2800" dirty="0">
                <a:cs typeface="B Nazanin" panose="00000400000000000000" pitchFamily="2" charset="-78"/>
              </a:rPr>
              <a:t>دمای خارجی بدن انسان 98 درجه فارنهایت است و دمای درونی آن 100 درجه فارنهایت. این دما در زمان خود ارضایی افزایش پیدا می کند. زمانیکه انزال به واسطه خود ارضایی پدید می آید، حرکات کرم وار جذب در کیسه </a:t>
            </a:r>
            <a:r>
              <a:rPr lang="fa-IR" sz="2800" dirty="0" smtClean="0">
                <a:cs typeface="B Nazanin" panose="00000400000000000000" pitchFamily="2" charset="-78"/>
              </a:rPr>
              <a:t> </a:t>
            </a:r>
            <a:r>
              <a:rPr lang="fa-IR" sz="2800" dirty="0">
                <a:cs typeface="B Nazanin" panose="00000400000000000000" pitchFamily="2" charset="-78"/>
              </a:rPr>
              <a:t>منی ایجاد می شوند، اما به دلیل خود ارضایی، کیسه ی حاوی منی خیلی زودتر از زمان مقرر تخلیه گردیده است. </a:t>
            </a:r>
            <a:endParaRPr lang="fa-IR" sz="2800" dirty="0" smtClean="0">
              <a:cs typeface="B Nazanin" panose="00000400000000000000" pitchFamily="2" charset="-78"/>
            </a:endParaRPr>
          </a:p>
          <a:p>
            <a:pPr algn="justLow" rtl="1"/>
            <a:r>
              <a:rPr lang="fa-IR" sz="2800" dirty="0" smtClean="0">
                <a:cs typeface="B Nazanin" panose="00000400000000000000" pitchFamily="2" charset="-78"/>
              </a:rPr>
              <a:t>فرایند </a:t>
            </a:r>
            <a:r>
              <a:rPr lang="fa-IR" sz="2800" dirty="0">
                <a:cs typeface="B Nazanin" panose="00000400000000000000" pitchFamily="2" charset="-78"/>
              </a:rPr>
              <a:t>طبیعی بدین گونه است که کیسه های منی سعی می کنند تا خود را پر کنند، اما از آنجایی که منی خیلی زودتر از بدن خارج شده، چیزی جز هوای مرطوب از طریق آلت تناسلی مرد جذب نخواهد شد. این هوا بعداً از طریق کیسه منی به سیستم لنفاوی انتقال داده می شود، سپس به مغز انتقال پیدا کرده و باعث ایجاد شک دمایی شده و فضای سردی را میان ماده ی مغزی و سلول ها ایجاد می کند و این امر واکنش نرمال ماده مغزی، سیستم عصبی و جسمانی را مختل می سازد. </a:t>
            </a:r>
            <a:endParaRPr lang="en-US" sz="2800" dirty="0">
              <a:cs typeface="B Nazanin" panose="00000400000000000000" pitchFamily="2" charset="-78"/>
            </a:endParaRPr>
          </a:p>
        </p:txBody>
      </p:sp>
    </p:spTree>
    <p:extLst>
      <p:ext uri="{BB962C8B-B14F-4D97-AF65-F5344CB8AC3E}">
        <p14:creationId xmlns:p14="http://schemas.microsoft.com/office/powerpoint/2010/main" val="1091850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692727"/>
            <a:ext cx="7391400" cy="1815882"/>
          </a:xfrm>
          <a:prstGeom prst="rect">
            <a:avLst/>
          </a:prstGeom>
          <a:solidFill>
            <a:schemeClr val="accent2">
              <a:lumMod val="75000"/>
            </a:schemeClr>
          </a:solidFill>
        </p:spPr>
        <p:txBody>
          <a:bodyPr wrap="square">
            <a:spAutoFit/>
          </a:bodyPr>
          <a:lstStyle/>
          <a:p>
            <a:pPr algn="justLow" rtl="1"/>
            <a:r>
              <a:rPr lang="fa-IR" sz="2800" dirty="0">
                <a:cs typeface="B Nazanin" panose="00000400000000000000" pitchFamily="2" charset="-78"/>
              </a:rPr>
              <a:t>یکی از بدترین مضرات استمناء رسیدن شوک حرارتی به مغز است که این امر موجب کاهش سطح هوشیاری بدن می شود (مغز گرفتگی) در این حالت سطح هوشیاری 40 درصد افت می کند و درک فرد از محیط اطرافش کاهش می یابد.</a:t>
            </a:r>
            <a:endParaRPr lang="en-US" sz="2800" dirty="0">
              <a:cs typeface="B Nazanin" panose="00000400000000000000" pitchFamily="2" charset="-78"/>
            </a:endParaRPr>
          </a:p>
        </p:txBody>
      </p:sp>
    </p:spTree>
    <p:extLst>
      <p:ext uri="{BB962C8B-B14F-4D97-AF65-F5344CB8AC3E}">
        <p14:creationId xmlns:p14="http://schemas.microsoft.com/office/powerpoint/2010/main" val="3377323008"/>
      </p:ext>
    </p:extLst>
  </p:cSld>
  <p:clrMapOvr>
    <a:masterClrMapping/>
  </p:clrMapOvr>
  <p:transition spd="slow">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90241"/>
            <a:ext cx="7924800" cy="590931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Low" rtl="1">
              <a:lnSpc>
                <a:spcPct val="115000"/>
              </a:lnSpc>
              <a:spcAft>
                <a:spcPts val="1000"/>
              </a:spcAft>
            </a:pPr>
            <a:r>
              <a:rPr lang="ar-SA" sz="2000" dirty="0">
                <a:latin typeface="Calibri"/>
                <a:ea typeface="Calibri"/>
                <a:cs typeface="0 Soroosh"/>
              </a:rPr>
              <a:t>ساموئل اون ویر، فیلسوف، انسان شناس، و محقق امور جنسی و روانشناس بخش مطالعات جنسی، در کتاب خود با عنوان یادگیری علوم فردی در مورد این هوای سرد جذب شده تصریح می دارد که: </a:t>
            </a:r>
            <a:endParaRPr lang="fa-IR" sz="2000" dirty="0" smtClean="0">
              <a:latin typeface="Calibri"/>
              <a:ea typeface="Calibri"/>
              <a:cs typeface="0 Soroosh"/>
            </a:endParaRPr>
          </a:p>
          <a:p>
            <a:pPr algn="justLow" rtl="1">
              <a:lnSpc>
                <a:spcPct val="115000"/>
              </a:lnSpc>
              <a:spcAft>
                <a:spcPts val="1000"/>
              </a:spcAft>
            </a:pPr>
            <a:r>
              <a:rPr lang="ar-SA" sz="2000" dirty="0" smtClean="0">
                <a:latin typeface="Calibri"/>
                <a:ea typeface="Calibri"/>
                <a:cs typeface="0 Soroosh"/>
              </a:rPr>
              <a:t>در </a:t>
            </a:r>
            <a:r>
              <a:rPr lang="ar-SA" sz="2000" dirty="0">
                <a:latin typeface="Calibri"/>
                <a:ea typeface="Calibri"/>
                <a:cs typeface="0 Soroosh"/>
              </a:rPr>
              <a:t>خصوص افرادی که به شخصه استمناء می کنند، به راحتی می توان گفت که چه ایرادی می تواند بوجود آید. زمانی که آنها خود ارضایی می کنند، در حال ارتکاب به جرم در برابر طبیعت هستند. </a:t>
            </a:r>
            <a:endParaRPr lang="fa-IR" sz="2000" dirty="0" smtClean="0">
              <a:latin typeface="Calibri"/>
              <a:ea typeface="Calibri"/>
              <a:cs typeface="0 Soroosh"/>
            </a:endParaRPr>
          </a:p>
          <a:p>
            <a:pPr algn="justLow" rtl="1">
              <a:lnSpc>
                <a:spcPct val="115000"/>
              </a:lnSpc>
              <a:spcAft>
                <a:spcPts val="1000"/>
              </a:spcAft>
            </a:pPr>
            <a:r>
              <a:rPr lang="ar-SA" sz="2000" dirty="0" smtClean="0">
                <a:latin typeface="Calibri"/>
                <a:ea typeface="Calibri"/>
                <a:cs typeface="0 Soroosh"/>
              </a:rPr>
              <a:t>وقتی </a:t>
            </a:r>
            <a:r>
              <a:rPr lang="ar-SA" sz="2000" dirty="0">
                <a:latin typeface="Calibri"/>
                <a:ea typeface="Calibri"/>
                <a:cs typeface="0 Soroosh"/>
              </a:rPr>
              <a:t>انزال به واسطه خود ارضایی پدید می آید، حرکات کرم وار جذب ایجاد می شوند که این حرکات برای هر مردی کاملاً قابل درک و تشخیص است و به واسطه ی تاثیر خالی بودن کیسه های منی، این کیسه ها سعی می کنند تا خود را پر کنند و به همین دلیل هوای مرطوب از طریق آلت تناسلی مرد با همان حرکات کرمی شکل، جذب می شود</a:t>
            </a:r>
            <a:r>
              <a:rPr lang="en-US" sz="2000" dirty="0">
                <a:latin typeface="Calibri"/>
                <a:ea typeface="Calibri"/>
                <a:cs typeface="0 Soroosh"/>
              </a:rPr>
              <a:t>.</a:t>
            </a:r>
            <a:endParaRPr lang="en-US" sz="1600" dirty="0">
              <a:latin typeface="Calibri"/>
              <a:ea typeface="Calibri"/>
              <a:cs typeface="Arial"/>
            </a:endParaRPr>
          </a:p>
          <a:p>
            <a:pPr algn="justLow" rtl="1"/>
            <a:r>
              <a:rPr lang="ar-SA" sz="2000" dirty="0">
                <a:latin typeface="Calibri"/>
                <a:ea typeface="Calibri"/>
                <a:cs typeface="0 Soroosh"/>
              </a:rPr>
              <a:t>سپس این سیگنال ها به مغز فرستاده می شوند، به همین دلیل مایع مغزی زیادی در این میان از بین می رود، و در نتیجه فرد از نظر ذهنی خسته می شود</a:t>
            </a:r>
            <a:r>
              <a:rPr lang="en-US" sz="2000" dirty="0">
                <a:latin typeface="Calibri"/>
                <a:ea typeface="Calibri"/>
                <a:cs typeface="0 Soroosh"/>
              </a:rPr>
              <a:t>. </a:t>
            </a:r>
            <a:r>
              <a:rPr lang="ar-SA" sz="2000" dirty="0">
                <a:latin typeface="Calibri"/>
                <a:ea typeface="Calibri"/>
                <a:cs typeface="0 Soroosh"/>
              </a:rPr>
              <a:t>بد نیست بدانید که تعداد بیشماری از مردها به دلیل عمل منفور خودارضایی دیوانه شده اند. مغزی که پر از هوا شود دیگر توانایی تفکر ندارد و قابلیت های ذهنی خود را </a:t>
            </a:r>
            <a:r>
              <a:rPr lang="ar-SA" sz="2000" dirty="0" smtClean="0">
                <a:latin typeface="Calibri"/>
                <a:ea typeface="Calibri"/>
                <a:cs typeface="0 Soroosh"/>
              </a:rPr>
              <a:t>از </a:t>
            </a:r>
            <a:r>
              <a:rPr lang="ar-SA" sz="2000" dirty="0">
                <a:latin typeface="Calibri"/>
                <a:ea typeface="Calibri"/>
                <a:cs typeface="0 Soroosh"/>
              </a:rPr>
              <a:t>دست خواهد داد. </a:t>
            </a:r>
            <a:endParaRPr lang="en-US" sz="2000" dirty="0"/>
          </a:p>
        </p:txBody>
      </p:sp>
    </p:spTree>
    <p:extLst>
      <p:ext uri="{BB962C8B-B14F-4D97-AF65-F5344CB8AC3E}">
        <p14:creationId xmlns:p14="http://schemas.microsoft.com/office/powerpoint/2010/main" val="3389264961"/>
      </p:ext>
    </p:extLst>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457200"/>
            <a:ext cx="8077200" cy="5334000"/>
          </a:xfrm>
          <a:prstGeom prst="rect">
            <a:avLst/>
          </a:prstGeom>
          <a:solidFill>
            <a:schemeClr val="accent2">
              <a:lumMod val="60000"/>
              <a:lumOff val="40000"/>
            </a:schemeClr>
          </a:solidFill>
        </p:spPr>
        <p:style>
          <a:lnRef idx="2">
            <a:schemeClr val="accent6"/>
          </a:lnRef>
          <a:fillRef idx="1">
            <a:schemeClr val="lt1"/>
          </a:fillRef>
          <a:effectRef idx="0">
            <a:schemeClr val="accent6"/>
          </a:effectRef>
          <a:fontRef idx="minor">
            <a:schemeClr val="dk1"/>
          </a:fontRef>
        </p:style>
        <p:txBody>
          <a:bodyPr wrap="square">
            <a:spAutoFit/>
          </a:bodyPr>
          <a:lstStyle/>
          <a:p>
            <a:pPr algn="justLow" rtl="1"/>
            <a:r>
              <a:rPr lang="ar-SA" sz="2800" dirty="0">
                <a:cs typeface="B Nazanin" panose="00000400000000000000" pitchFamily="2" charset="-78"/>
              </a:rPr>
              <a:t>دکتر اسـپایـتک متخصص برجسته کالبد شناسی امریکایی و رئـیس جامعه عصب شناختی نیـویورک در کـتـاب خـود بـا عنوان انرژی خالق اظهار میدارد </a:t>
            </a:r>
            <a:r>
              <a:rPr lang="ar-SA" sz="2800" dirty="0" smtClean="0">
                <a:cs typeface="B Nazanin" panose="00000400000000000000" pitchFamily="2" charset="-78"/>
              </a:rPr>
              <a:t>کـه</a:t>
            </a:r>
            <a:r>
              <a:rPr lang="fa-IR" sz="2800" dirty="0" smtClean="0">
                <a:cs typeface="B Nazanin" panose="00000400000000000000" pitchFamily="2" charset="-78"/>
              </a:rPr>
              <a:t>:</a:t>
            </a:r>
          </a:p>
          <a:p>
            <a:pPr algn="justLow" rtl="1"/>
            <a:r>
              <a:rPr lang="ar-SA" sz="2800" dirty="0" smtClean="0">
                <a:cs typeface="B Nazanin" panose="00000400000000000000" pitchFamily="2" charset="-78"/>
              </a:rPr>
              <a:t> </a:t>
            </a:r>
            <a:r>
              <a:rPr lang="ar-SA" sz="2800" dirty="0">
                <a:cs typeface="B Nazanin" panose="00000400000000000000" pitchFamily="2" charset="-78"/>
              </a:rPr>
              <a:t>جنـون هـای متفاوتی بـه واسـطه ی خـود ارضایی و آزار و اذیت های جنسی پدید خـواهد آمـد، چراکه مایـع مـغزی ابتـدا سـرشـار از لسیـتـین است و سپس بـواسطه انـزال غیـرمترقبه، از لسیتین خالی می شود. به همین دلیل ارگان ها بـه جـای آن باید از سایر بافت ها و اعصاب موجود در مغز استفاده کنند</a:t>
            </a:r>
            <a:r>
              <a:rPr lang="en-US" sz="2800" dirty="0">
                <a:cs typeface="B Nazanin" panose="00000400000000000000" pitchFamily="2" charset="-78"/>
              </a:rPr>
              <a:t>.</a:t>
            </a:r>
          </a:p>
          <a:p>
            <a:pPr algn="justLow" rtl="1"/>
            <a:r>
              <a:rPr lang="ar-SA" sz="2800" dirty="0">
                <a:cs typeface="B Nazanin" panose="00000400000000000000" pitchFamily="2" charset="-78"/>
              </a:rPr>
              <a:t>در هـر بار انـزال، مـردها چیـزی در حـدود 300 تا 400 میـلیون اسپرم به همراه مقادیر زیادی انرژی از دست می دهند. واقعاً چه می شد اگر انسانها می </a:t>
            </a:r>
            <a:r>
              <a:rPr lang="ar-SA" sz="2800" dirty="0" smtClean="0">
                <a:cs typeface="B Nazanin" panose="00000400000000000000" pitchFamily="2" charset="-78"/>
              </a:rPr>
              <a:t>دانستند </a:t>
            </a:r>
            <a:r>
              <a:rPr lang="ar-SA" sz="2800" dirty="0">
                <a:cs typeface="B Nazanin" panose="00000400000000000000" pitchFamily="2" charset="-78"/>
              </a:rPr>
              <a:t>که چگونه می توانند این انرژی را به جای خارج کردن از بدن، در بدن خود ذخیره نمایند؟! </a:t>
            </a:r>
            <a:endParaRPr lang="en-US" sz="2800" dirty="0">
              <a:cs typeface="B Nazanin" panose="00000400000000000000" pitchFamily="2" charset="-78"/>
            </a:endParaRPr>
          </a:p>
        </p:txBody>
      </p:sp>
    </p:spTree>
    <p:extLst>
      <p:ext uri="{BB962C8B-B14F-4D97-AF65-F5344CB8AC3E}">
        <p14:creationId xmlns:p14="http://schemas.microsoft.com/office/powerpoint/2010/main" val="4289703814"/>
      </p:ext>
    </p:extLst>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457200"/>
            <a:ext cx="8001000" cy="2768963"/>
          </a:xfrm>
          <a:prstGeom prst="rect">
            <a:avLst/>
          </a:prstGeom>
          <a:solidFill>
            <a:srgbClr val="00B0F0"/>
          </a:solidFill>
        </p:spPr>
        <p:txBody>
          <a:bodyPr wrap="square">
            <a:spAutoFit/>
          </a:bodyPr>
          <a:lstStyle/>
          <a:p>
            <a:pPr algn="justLow" rtl="1">
              <a:lnSpc>
                <a:spcPct val="115000"/>
              </a:lnSpc>
              <a:spcAft>
                <a:spcPts val="1000"/>
              </a:spcAft>
            </a:pPr>
            <a:r>
              <a:rPr lang="en-US" sz="2400" dirty="0">
                <a:latin typeface="Calibri"/>
                <a:ea typeface="Calibri"/>
                <a:cs typeface="0 Soroosh"/>
              </a:rPr>
              <a:t/>
            </a:r>
            <a:br>
              <a:rPr lang="en-US" sz="2400" dirty="0">
                <a:latin typeface="Calibri"/>
                <a:ea typeface="Calibri"/>
                <a:cs typeface="0 Soroosh"/>
              </a:rPr>
            </a:br>
            <a:r>
              <a:rPr lang="ar-SA" sz="2400" dirty="0">
                <a:latin typeface="Calibri"/>
                <a:ea typeface="Calibri"/>
                <a:cs typeface="0 Soroosh"/>
              </a:rPr>
              <a:t>مدیریت بهداشت و درمان دانشگاه میشیگان</a:t>
            </a:r>
            <a:endParaRPr lang="en-US" dirty="0">
              <a:latin typeface="Calibri"/>
              <a:ea typeface="Calibri"/>
              <a:cs typeface="Arial"/>
            </a:endParaRPr>
          </a:p>
          <a:p>
            <a:pPr algn="justLow" rtl="1">
              <a:lnSpc>
                <a:spcPct val="115000"/>
              </a:lnSpc>
              <a:spcAft>
                <a:spcPts val="1000"/>
              </a:spcAft>
            </a:pPr>
            <a:r>
              <a:rPr lang="ar-SA" sz="2400" dirty="0">
                <a:latin typeface="Calibri"/>
                <a:ea typeface="Calibri"/>
                <a:cs typeface="0 Soroosh"/>
              </a:rPr>
              <a:t>خودارضایی در سنین نوجوانی تمایل به همجنسگرایی را بالا می برد </a:t>
            </a:r>
            <a:r>
              <a:rPr lang="en-US" sz="2400" dirty="0">
                <a:latin typeface="Mj_Smooth Light"/>
                <a:ea typeface="Calibri"/>
                <a:cs typeface="Arial"/>
              </a:rPr>
              <a:t>–</a:t>
            </a:r>
            <a:r>
              <a:rPr lang="en-US" sz="2400" dirty="0">
                <a:latin typeface="Calibri"/>
                <a:ea typeface="Calibri"/>
                <a:cs typeface="0 Soroosh"/>
              </a:rPr>
              <a:t> </a:t>
            </a:r>
            <a:r>
              <a:rPr lang="ar-SA" sz="2400" dirty="0">
                <a:latin typeface="Calibri"/>
                <a:ea typeface="Calibri"/>
                <a:cs typeface="0 Soroosh"/>
              </a:rPr>
              <a:t>فعالیتهای روزمره و مفید در کودک را مختل می کند – سبب بروز دردهای مقاربتی در آینده می شود و در توان حفظ نعوظ با مشکل مواجه می شود </a:t>
            </a:r>
            <a:r>
              <a:rPr lang="en-US" sz="2400" dirty="0">
                <a:latin typeface="Mj_Smooth Light"/>
                <a:ea typeface="Calibri"/>
                <a:cs typeface="Arial"/>
              </a:rPr>
              <a:t>–</a:t>
            </a:r>
            <a:r>
              <a:rPr lang="en-US" sz="2400" dirty="0">
                <a:latin typeface="Calibri"/>
                <a:ea typeface="Calibri"/>
                <a:cs typeface="0 Soroosh"/>
              </a:rPr>
              <a:t> </a:t>
            </a:r>
            <a:r>
              <a:rPr lang="ar-SA" sz="2400" dirty="0">
                <a:latin typeface="Calibri"/>
                <a:ea typeface="Calibri"/>
                <a:cs typeface="0 Soroosh"/>
              </a:rPr>
              <a:t>سبب بروز خارش های موضعی و حتی بروز تروما می شود</a:t>
            </a:r>
            <a:endParaRPr lang="en-US" dirty="0">
              <a:effectLst/>
              <a:latin typeface="Calibri"/>
              <a:ea typeface="Calibri"/>
              <a:cs typeface="Arial"/>
            </a:endParaRPr>
          </a:p>
        </p:txBody>
      </p:sp>
    </p:spTree>
    <p:extLst>
      <p:ext uri="{BB962C8B-B14F-4D97-AF65-F5344CB8AC3E}">
        <p14:creationId xmlns:p14="http://schemas.microsoft.com/office/powerpoint/2010/main" val="11987767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685800"/>
            <a:ext cx="7620000" cy="3746667"/>
          </a:xfrm>
          <a:prstGeom prst="rect">
            <a:avLst/>
          </a:prstGeom>
        </p:spPr>
        <p:txBody>
          <a:bodyPr wrap="square">
            <a:spAutoFit/>
          </a:bodyPr>
          <a:lstStyle/>
          <a:p>
            <a:pPr algn="justLow" rtl="1">
              <a:lnSpc>
                <a:spcPct val="115000"/>
              </a:lnSpc>
              <a:spcAft>
                <a:spcPts val="1000"/>
              </a:spcAft>
            </a:pPr>
            <a:r>
              <a:rPr lang="en-US" sz="2400" dirty="0">
                <a:latin typeface="Calibri"/>
                <a:ea typeface="Calibri"/>
                <a:cs typeface="0 Soroosh"/>
              </a:rPr>
              <a:t> </a:t>
            </a:r>
            <a:endParaRPr lang="en-US" dirty="0">
              <a:latin typeface="Calibri"/>
              <a:ea typeface="Calibri"/>
              <a:cs typeface="Arial"/>
            </a:endParaRPr>
          </a:p>
          <a:p>
            <a:pPr algn="justLow" rtl="1">
              <a:lnSpc>
                <a:spcPct val="115000"/>
              </a:lnSpc>
              <a:spcAft>
                <a:spcPts val="1000"/>
              </a:spcAft>
            </a:pPr>
            <a:r>
              <a:rPr lang="en-US" sz="2400" dirty="0">
                <a:latin typeface="Calibri"/>
                <a:ea typeface="Calibri"/>
                <a:cs typeface="0 Soroosh"/>
              </a:rPr>
              <a:t/>
            </a:r>
            <a:br>
              <a:rPr lang="en-US" sz="2400" dirty="0">
                <a:latin typeface="Calibri"/>
                <a:ea typeface="Calibri"/>
                <a:cs typeface="0 Soroosh"/>
              </a:rPr>
            </a:br>
            <a:r>
              <a:rPr lang="ar-SA" sz="2400" dirty="0">
                <a:latin typeface="Calibri"/>
                <a:ea typeface="Calibri"/>
                <a:cs typeface="0 Soroosh"/>
              </a:rPr>
              <a:t>پایگاه مشاوره کنترل جنسی</a:t>
            </a:r>
            <a:endParaRPr lang="en-US" dirty="0">
              <a:latin typeface="Calibri"/>
              <a:ea typeface="Calibri"/>
              <a:cs typeface="Arial"/>
            </a:endParaRPr>
          </a:p>
          <a:p>
            <a:pPr algn="justLow" rtl="1">
              <a:lnSpc>
                <a:spcPct val="115000"/>
              </a:lnSpc>
              <a:spcAft>
                <a:spcPts val="1000"/>
              </a:spcAft>
            </a:pPr>
            <a:r>
              <a:rPr lang="ar-SA" sz="2400" dirty="0">
                <a:latin typeface="Calibri"/>
                <a:ea typeface="Calibri"/>
                <a:cs typeface="0 Soroosh"/>
              </a:rPr>
              <a:t>این سایت خودارضایی را یک اعتیاد حاد معرفی کرده و بیان داشته باید افرادی که به خودارضایی  – استمناء – روی آورده اند را به مراکز مشاوره و درمان معرفی کرد . باید خودارضایی را متوقف کنند و از تحریک خود به روش لمس عضو جنسی چه در زن و چه مرد پرهیز شود چراکه همچون اعتیاد به مواد مخدر می تواند سبب تخریب جوانان شود</a:t>
            </a:r>
            <a:endParaRPr lang="en-US" dirty="0">
              <a:effectLst/>
              <a:latin typeface="Calibri"/>
              <a:ea typeface="Calibri"/>
              <a:cs typeface="Arial"/>
            </a:endParaRPr>
          </a:p>
        </p:txBody>
      </p:sp>
    </p:spTree>
    <p:extLst>
      <p:ext uri="{BB962C8B-B14F-4D97-AF65-F5344CB8AC3E}">
        <p14:creationId xmlns:p14="http://schemas.microsoft.com/office/powerpoint/2010/main" val="23711380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64260"/>
            <a:ext cx="8686800" cy="4724370"/>
          </a:xfrm>
          <a:prstGeom prst="rect">
            <a:avLst/>
          </a:prstGeom>
          <a:solidFill>
            <a:srgbClr val="00B050"/>
          </a:solidFill>
        </p:spPr>
        <p:txBody>
          <a:bodyPr wrap="square">
            <a:spAutoFit/>
          </a:bodyPr>
          <a:lstStyle/>
          <a:p>
            <a:pPr algn="justLow" rtl="1">
              <a:lnSpc>
                <a:spcPct val="115000"/>
              </a:lnSpc>
              <a:spcAft>
                <a:spcPts val="1000"/>
              </a:spcAft>
            </a:pPr>
            <a:r>
              <a:rPr lang="en-US" sz="2000" dirty="0">
                <a:latin typeface="Calibri"/>
                <a:ea typeface="Calibri"/>
                <a:cs typeface="0 Soroosh"/>
              </a:rPr>
              <a:t> </a:t>
            </a:r>
            <a:endParaRPr lang="en-US" sz="1600" dirty="0">
              <a:latin typeface="Calibri"/>
              <a:ea typeface="Calibri"/>
              <a:cs typeface="Arial"/>
            </a:endParaRPr>
          </a:p>
          <a:p>
            <a:pPr algn="justLow" rtl="1">
              <a:lnSpc>
                <a:spcPct val="115000"/>
              </a:lnSpc>
              <a:spcAft>
                <a:spcPts val="1000"/>
              </a:spcAft>
            </a:pPr>
            <a:r>
              <a:rPr lang="en-US" sz="2000" dirty="0">
                <a:latin typeface="Calibri"/>
                <a:ea typeface="Calibri"/>
                <a:cs typeface="0 Soroosh"/>
              </a:rPr>
              <a:t/>
            </a:r>
            <a:br>
              <a:rPr lang="en-US" sz="2000" dirty="0">
                <a:latin typeface="Calibri"/>
                <a:ea typeface="Calibri"/>
                <a:cs typeface="0 Soroosh"/>
              </a:rPr>
            </a:br>
            <a:r>
              <a:rPr lang="ar-SA" sz="2000" dirty="0">
                <a:latin typeface="Calibri"/>
                <a:ea typeface="Calibri"/>
                <a:cs typeface="0 Soroosh"/>
              </a:rPr>
              <a:t>بخش مشاوره سایت یاهو</a:t>
            </a:r>
            <a:endParaRPr lang="en-US" sz="1600" dirty="0">
              <a:latin typeface="Calibri"/>
              <a:ea typeface="Calibri"/>
              <a:cs typeface="Arial"/>
            </a:endParaRPr>
          </a:p>
          <a:p>
            <a:pPr algn="justLow" rtl="1">
              <a:lnSpc>
                <a:spcPct val="115000"/>
              </a:lnSpc>
              <a:spcAft>
                <a:spcPts val="1000"/>
              </a:spcAft>
            </a:pPr>
            <a:r>
              <a:rPr lang="ar-SA" sz="2000" dirty="0">
                <a:latin typeface="Calibri"/>
                <a:ea typeface="Calibri"/>
                <a:cs typeface="0 Soroosh"/>
              </a:rPr>
              <a:t>مادری در خصوص خودارضایی دختر 16 ساله خود که رفتارش با انجام خودارضایی تغییر کرده بود کمک و راهنمایی خواسته بود . در شرح مشکل دخترش بیان کرده بود که دخترش را زیر نظر داشته و متوجه شده در طی یک روز سه نوبت خودارضایی داشته است . رفتارش بسیار تند و بد شده و از زمانیکه متوجه خودارضایی او شده است ، او را دختری افسرده و گوشه گیر می بیند که دوست دارد تنها باشد . حتی یک نوبت پس از خودارضایی شاهد گریه و افسردگی شدید او بوده است</a:t>
            </a:r>
            <a:endParaRPr lang="en-US" sz="1600" dirty="0">
              <a:latin typeface="Calibri"/>
              <a:ea typeface="Calibri"/>
              <a:cs typeface="Arial"/>
            </a:endParaRPr>
          </a:p>
          <a:p>
            <a:pPr algn="justLow" rtl="1">
              <a:lnSpc>
                <a:spcPct val="115000"/>
              </a:lnSpc>
              <a:spcAft>
                <a:spcPts val="1000"/>
              </a:spcAft>
            </a:pPr>
            <a:r>
              <a:rPr lang="ar-SA" sz="2000" dirty="0">
                <a:latin typeface="Calibri"/>
                <a:ea typeface="Calibri"/>
                <a:cs typeface="0 Soroosh"/>
              </a:rPr>
              <a:t>مشاور در پاسخ خودارضایی برای دختر ایشان را منع کرده و بیان کرده باید برای بهبودی شرایط روحی او تغییر مکان زندگی بدهند . به بیان بخش مشاوره یاهو خوداراضیی در سنین نوجوانی سبب بروز پرخاشگری و ناملایمات روحی می شود . والدین باید فرزندان را از کودکی با شیوه صحیح ا مسائل جنسی آشنا کنند</a:t>
            </a:r>
            <a:endParaRPr lang="en-US" sz="1600" dirty="0">
              <a:effectLst/>
              <a:latin typeface="Calibri"/>
              <a:ea typeface="Calibri"/>
              <a:cs typeface="Arial"/>
            </a:endParaRPr>
          </a:p>
        </p:txBody>
      </p:sp>
    </p:spTree>
    <p:extLst>
      <p:ext uri="{BB962C8B-B14F-4D97-AF65-F5344CB8AC3E}">
        <p14:creationId xmlns:p14="http://schemas.microsoft.com/office/powerpoint/2010/main" val="2586035919"/>
      </p:ext>
    </p:extLst>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002182"/>
            <a:ext cx="7467600" cy="5038302"/>
          </a:xfrm>
          <a:prstGeom prst="rect">
            <a:avLst/>
          </a:prstGeom>
        </p:spPr>
        <p:txBody>
          <a:bodyPr wrap="square">
            <a:spAutoFit/>
          </a:bodyPr>
          <a:lstStyle/>
          <a:p>
            <a:pPr algn="justLow" rtl="1">
              <a:lnSpc>
                <a:spcPct val="115000"/>
              </a:lnSpc>
              <a:spcAft>
                <a:spcPts val="1000"/>
              </a:spcAft>
            </a:pPr>
            <a:r>
              <a:rPr lang="en-US" sz="2400" dirty="0">
                <a:latin typeface="Calibri"/>
                <a:ea typeface="Calibri"/>
                <a:cs typeface="0 Soroosh"/>
              </a:rPr>
              <a:t> </a:t>
            </a:r>
            <a:endParaRPr lang="en-US" dirty="0">
              <a:latin typeface="Calibri"/>
              <a:ea typeface="Calibri"/>
              <a:cs typeface="Arial"/>
            </a:endParaRPr>
          </a:p>
          <a:p>
            <a:pPr algn="justLow" rtl="1">
              <a:lnSpc>
                <a:spcPct val="115000"/>
              </a:lnSpc>
              <a:spcAft>
                <a:spcPts val="1000"/>
              </a:spcAft>
            </a:pPr>
            <a:r>
              <a:rPr lang="en-US" sz="2400" dirty="0">
                <a:latin typeface="Calibri"/>
                <a:ea typeface="Calibri"/>
                <a:cs typeface="0 Soroosh"/>
              </a:rPr>
              <a:t/>
            </a:r>
            <a:br>
              <a:rPr lang="en-US" sz="2400" dirty="0">
                <a:latin typeface="Calibri"/>
                <a:ea typeface="Calibri"/>
                <a:cs typeface="0 Soroosh"/>
              </a:rPr>
            </a:br>
            <a:r>
              <a:rPr lang="ar-SA" sz="2400" dirty="0">
                <a:latin typeface="Calibri"/>
                <a:ea typeface="Calibri"/>
                <a:cs typeface="0 Soroosh"/>
              </a:rPr>
              <a:t>موسسه اسلامی توسعه عدالت – جامعه مسلمانان کانادا</a:t>
            </a:r>
            <a:endParaRPr lang="en-US" dirty="0">
              <a:latin typeface="Calibri"/>
              <a:ea typeface="Calibri"/>
              <a:cs typeface="Arial"/>
            </a:endParaRPr>
          </a:p>
          <a:p>
            <a:pPr algn="justLow" rtl="1">
              <a:lnSpc>
                <a:spcPct val="115000"/>
              </a:lnSpc>
              <a:spcAft>
                <a:spcPts val="1000"/>
              </a:spcAft>
            </a:pPr>
            <a:r>
              <a:rPr lang="ar-SA" sz="2400" dirty="0">
                <a:latin typeface="Calibri"/>
                <a:ea typeface="Calibri"/>
                <a:cs typeface="0 Soroosh"/>
              </a:rPr>
              <a:t>در این سایت خودارضایی – استمناء – را تجاوز به خویشتن معرفی کرده است</a:t>
            </a:r>
            <a:r>
              <a:rPr lang="en-US" sz="2400" dirty="0">
                <a:latin typeface="Calibri"/>
                <a:ea typeface="Calibri"/>
                <a:cs typeface="0 Soroosh"/>
              </a:rPr>
              <a:t> . </a:t>
            </a:r>
            <a:r>
              <a:rPr lang="ar-SA" sz="2400" dirty="0">
                <a:latin typeface="Calibri"/>
                <a:ea typeface="Calibri"/>
                <a:cs typeface="0 Soroosh"/>
              </a:rPr>
              <a:t>رفتار غیر انسانی که روح و جسم را نابود می کند . هر گونه سوء استفاده از اعضاء جنسی مگر در زندگی مشترک به معنای جنایت به خود و تجاوز به خود است </a:t>
            </a:r>
            <a:r>
              <a:rPr lang="en-US" sz="2400" dirty="0">
                <a:latin typeface="Calibri"/>
                <a:ea typeface="Calibri"/>
                <a:cs typeface="0 Soroosh"/>
              </a:rPr>
              <a:t>. </a:t>
            </a:r>
            <a:r>
              <a:rPr lang="ar-SA" sz="2400" dirty="0">
                <a:latin typeface="Calibri"/>
                <a:ea typeface="Calibri"/>
                <a:cs typeface="0 Soroosh"/>
              </a:rPr>
              <a:t>تجاوز جنسی فقط برخورد جنسی منفی با دیگری نیست بلکه خودارضایی نیز تجاوزی است که عوارضش از تجاوز به دیگران گسترده تر است</a:t>
            </a:r>
            <a:endParaRPr lang="en-US" dirty="0">
              <a:latin typeface="Calibri"/>
              <a:ea typeface="Calibri"/>
              <a:cs typeface="Arial"/>
            </a:endParaRPr>
          </a:p>
          <a:p>
            <a:r>
              <a:rPr lang="en-US" sz="2400" dirty="0">
                <a:latin typeface="Calibri"/>
                <a:ea typeface="Calibri"/>
                <a:cs typeface="0 Soroosh"/>
              </a:rPr>
              <a:t/>
            </a:r>
            <a:br>
              <a:rPr lang="en-US" sz="2400" dirty="0">
                <a:latin typeface="Calibri"/>
                <a:ea typeface="Calibri"/>
                <a:cs typeface="0 Soroosh"/>
              </a:rPr>
            </a:br>
            <a:endParaRPr lang="en-US" sz="2400" dirty="0"/>
          </a:p>
        </p:txBody>
      </p:sp>
    </p:spTree>
    <p:extLst>
      <p:ext uri="{BB962C8B-B14F-4D97-AF65-F5344CB8AC3E}">
        <p14:creationId xmlns:p14="http://schemas.microsoft.com/office/powerpoint/2010/main" val="105316469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3955" y="228600"/>
            <a:ext cx="8153400" cy="5573834"/>
          </a:xfrm>
          <a:prstGeom prst="rect">
            <a:avLst/>
          </a:prstGeom>
        </p:spPr>
        <p:txBody>
          <a:bodyPr wrap="square">
            <a:spAutoFit/>
          </a:bodyPr>
          <a:lstStyle/>
          <a:p>
            <a:pPr algn="justLow" rtl="1">
              <a:lnSpc>
                <a:spcPct val="115000"/>
              </a:lnSpc>
              <a:spcAft>
                <a:spcPts val="1000"/>
              </a:spcAft>
            </a:pPr>
            <a:r>
              <a:rPr lang="en-US" sz="2400" dirty="0">
                <a:latin typeface="Calibri"/>
                <a:ea typeface="Calibri"/>
                <a:cs typeface="B Nazanin" panose="00000400000000000000" pitchFamily="2" charset="-78"/>
              </a:rPr>
              <a:t> </a:t>
            </a:r>
          </a:p>
          <a:p>
            <a:pPr algn="justLow" rtl="1">
              <a:lnSpc>
                <a:spcPct val="115000"/>
              </a:lnSpc>
              <a:spcAft>
                <a:spcPts val="1000"/>
              </a:spcAft>
            </a:pPr>
            <a:r>
              <a:rPr lang="en-US" sz="2400" dirty="0">
                <a:latin typeface="Calibri"/>
                <a:ea typeface="Calibri"/>
                <a:cs typeface="B Nazanin" panose="00000400000000000000" pitchFamily="2" charset="-78"/>
              </a:rPr>
              <a:t/>
            </a:r>
            <a:br>
              <a:rPr lang="en-US" sz="2400" dirty="0">
                <a:latin typeface="Calibri"/>
                <a:ea typeface="Calibri"/>
                <a:cs typeface="B Nazanin" panose="00000400000000000000" pitchFamily="2" charset="-78"/>
              </a:rPr>
            </a:br>
            <a:r>
              <a:rPr lang="ar-SA" sz="2400" dirty="0">
                <a:latin typeface="Calibri"/>
                <a:ea typeface="Calibri"/>
                <a:cs typeface="B Nazanin" panose="00000400000000000000" pitchFamily="2" charset="-78"/>
              </a:rPr>
              <a:t>وابسته به کمپانی نیویورک تایمز</a:t>
            </a:r>
            <a:endParaRPr lang="en-US" sz="2400" dirty="0">
              <a:latin typeface="Calibri"/>
              <a:ea typeface="Calibri"/>
              <a:cs typeface="B Nazanin" panose="00000400000000000000" pitchFamily="2" charset="-78"/>
            </a:endParaRPr>
          </a:p>
          <a:p>
            <a:pPr algn="justLow" rtl="1">
              <a:lnSpc>
                <a:spcPct val="115000"/>
              </a:lnSpc>
              <a:spcAft>
                <a:spcPts val="1000"/>
              </a:spcAft>
            </a:pPr>
            <a:r>
              <a:rPr lang="ar-SA" sz="2400" dirty="0">
                <a:latin typeface="Calibri"/>
                <a:ea typeface="Calibri"/>
                <a:cs typeface="B Nazanin" panose="00000400000000000000" pitchFamily="2" charset="-78"/>
              </a:rPr>
              <a:t>در این سایت که به مشاوره قبل و بعد از ازدواج می پردازد در سوالی که مطر شده آیا خودارضایی به ازدواج من در آینده صدمه می زند یا نه ، پاسخ داده شده که : </a:t>
            </a:r>
            <a:endParaRPr lang="fa-IR" sz="2400" dirty="0" smtClean="0">
              <a:latin typeface="Calibri"/>
              <a:ea typeface="Calibri"/>
              <a:cs typeface="B Nazanin" panose="00000400000000000000" pitchFamily="2" charset="-78"/>
            </a:endParaRPr>
          </a:p>
          <a:p>
            <a:pPr algn="justLow" rtl="1">
              <a:lnSpc>
                <a:spcPct val="115000"/>
              </a:lnSpc>
              <a:spcAft>
                <a:spcPts val="1000"/>
              </a:spcAft>
            </a:pPr>
            <a:r>
              <a:rPr lang="ar-SA" sz="2400" dirty="0" smtClean="0">
                <a:latin typeface="Calibri"/>
                <a:ea typeface="Calibri"/>
                <a:cs typeface="B Nazanin" panose="00000400000000000000" pitchFamily="2" charset="-78"/>
              </a:rPr>
              <a:t>خودارضایی</a:t>
            </a:r>
            <a:r>
              <a:rPr lang="ar-SA" sz="2400" dirty="0">
                <a:latin typeface="Calibri"/>
                <a:ea typeface="Calibri"/>
                <a:cs typeface="B Nazanin" panose="00000400000000000000" pitchFamily="2" charset="-78"/>
              </a:rPr>
              <a:t>  – استمنا ء – یک مشکل بزرگ برای زوجین می باشد</a:t>
            </a:r>
            <a:r>
              <a:rPr lang="en-US" sz="2400" dirty="0">
                <a:latin typeface="Calibri"/>
                <a:ea typeface="Calibri"/>
                <a:cs typeface="B Nazanin" panose="00000400000000000000" pitchFamily="2" charset="-78"/>
              </a:rPr>
              <a:t> . </a:t>
            </a:r>
            <a:r>
              <a:rPr lang="ar-SA" sz="2400" dirty="0">
                <a:latin typeface="Calibri"/>
                <a:ea typeface="Calibri"/>
                <a:cs typeface="B Nazanin" panose="00000400000000000000" pitchFamily="2" charset="-78"/>
              </a:rPr>
              <a:t>خودارضایی شما در قبل از ازدواج تمایلات جنسی شما را به همسرتان کاهش داده و سبب کاهش روابط جنسی و نهایتا عاطفی بین شما خواهد شد</a:t>
            </a:r>
            <a:r>
              <a:rPr lang="en-US" sz="2400" dirty="0">
                <a:latin typeface="Calibri"/>
                <a:ea typeface="Calibri"/>
                <a:cs typeface="B Nazanin" panose="00000400000000000000" pitchFamily="2" charset="-78"/>
              </a:rPr>
              <a:t> . </a:t>
            </a:r>
            <a:r>
              <a:rPr lang="ar-SA" sz="2400" dirty="0" smtClean="0">
                <a:latin typeface="Calibri"/>
                <a:ea typeface="Calibri"/>
                <a:cs typeface="B Nazanin" panose="00000400000000000000" pitchFamily="2" charset="-78"/>
              </a:rPr>
              <a:t>ا</a:t>
            </a:r>
            <a:r>
              <a:rPr lang="fa-IR" sz="2400" dirty="0" smtClean="0">
                <a:latin typeface="Calibri"/>
                <a:ea typeface="Calibri"/>
                <a:cs typeface="B Nazanin" panose="00000400000000000000" pitchFamily="2" charset="-78"/>
              </a:rPr>
              <a:t>س</a:t>
            </a:r>
            <a:r>
              <a:rPr lang="ar-SA" sz="2400" dirty="0" smtClean="0">
                <a:latin typeface="Calibri"/>
                <a:ea typeface="Calibri"/>
                <a:cs typeface="B Nazanin" panose="00000400000000000000" pitchFamily="2" charset="-78"/>
              </a:rPr>
              <a:t>تمناء </a:t>
            </a:r>
            <a:r>
              <a:rPr lang="ar-SA" sz="2400" dirty="0">
                <a:latin typeface="Calibri"/>
                <a:ea typeface="Calibri"/>
                <a:cs typeface="B Nazanin" panose="00000400000000000000" pitchFamily="2" charset="-78"/>
              </a:rPr>
              <a:t>سبب کاهش اعتماد به نفس در شما و </a:t>
            </a:r>
            <a:r>
              <a:rPr lang="fa-IR" sz="2400" dirty="0" smtClean="0">
                <a:latin typeface="Calibri"/>
                <a:ea typeface="Calibri"/>
                <a:cs typeface="B Nazanin" panose="00000400000000000000" pitchFamily="2" charset="-78"/>
              </a:rPr>
              <a:t>ض</a:t>
            </a:r>
            <a:r>
              <a:rPr lang="ar-SA" sz="2400" dirty="0" smtClean="0">
                <a:latin typeface="Calibri"/>
                <a:ea typeface="Calibri"/>
                <a:cs typeface="B Nazanin" panose="00000400000000000000" pitchFamily="2" charset="-78"/>
              </a:rPr>
              <a:t>ربه </a:t>
            </a:r>
            <a:r>
              <a:rPr lang="ar-SA" sz="2400" dirty="0">
                <a:latin typeface="Calibri"/>
                <a:ea typeface="Calibri"/>
                <a:cs typeface="B Nazanin" panose="00000400000000000000" pitchFamily="2" charset="-78"/>
              </a:rPr>
              <a:t>های روحی می شود . وقتی می توان رابطه مناسب جنسی با همسر داشت نباید آنرا با خودارضایی در پیش از ازدواج آسیب رساند</a:t>
            </a:r>
            <a:r>
              <a:rPr lang="en-US" sz="2400" dirty="0">
                <a:latin typeface="Calibri"/>
                <a:ea typeface="Calibri"/>
                <a:cs typeface="B Nazanin" panose="00000400000000000000" pitchFamily="2" charset="-78"/>
              </a:rPr>
              <a:t/>
            </a:r>
            <a:br>
              <a:rPr lang="en-US" sz="2400" dirty="0">
                <a:latin typeface="Calibri"/>
                <a:ea typeface="Calibri"/>
                <a:cs typeface="B Nazanin" panose="00000400000000000000" pitchFamily="2" charset="-78"/>
              </a:rPr>
            </a:br>
            <a:r>
              <a:rPr lang="ar-SA" sz="2400" dirty="0">
                <a:latin typeface="Calibri"/>
                <a:ea typeface="Calibri"/>
                <a:cs typeface="B Nazanin" panose="00000400000000000000" pitchFamily="2" charset="-78"/>
              </a:rPr>
              <a:t>متاسفانه آمار خودارضایی نشان می دهد که مردان بیش از زنان به آن گرفتار هستند  . اگرچه آسیب های روحی استمناء در زنان شدیدتر از مردان است</a:t>
            </a:r>
            <a:r>
              <a:rPr lang="en-US" sz="2400" dirty="0">
                <a:latin typeface="Calibri"/>
                <a:ea typeface="Calibri"/>
                <a:cs typeface="B Nazanin" panose="00000400000000000000" pitchFamily="2" charset="-78"/>
              </a:rPr>
              <a:t> .</a:t>
            </a:r>
            <a:endParaRPr lang="en-US" sz="2400" dirty="0">
              <a:effectLst/>
              <a:latin typeface="Calibri"/>
              <a:ea typeface="Calibri"/>
              <a:cs typeface="B Nazanin" panose="00000400000000000000" pitchFamily="2" charset="-78"/>
            </a:endParaRPr>
          </a:p>
        </p:txBody>
      </p:sp>
    </p:spTree>
    <p:extLst>
      <p:ext uri="{BB962C8B-B14F-4D97-AF65-F5344CB8AC3E}">
        <p14:creationId xmlns:p14="http://schemas.microsoft.com/office/powerpoint/2010/main" val="319631258"/>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76200"/>
            <a:ext cx="7620000" cy="5262979"/>
          </a:xfrm>
          <a:prstGeom prst="rect">
            <a:avLst/>
          </a:prstGeom>
        </p:spPr>
        <p:txBody>
          <a:bodyPr wrap="square">
            <a:spAutoFit/>
          </a:bodyPr>
          <a:lstStyle/>
          <a:p>
            <a:pPr algn="justLow" rtl="1"/>
            <a:r>
              <a:rPr lang="en-US" sz="2400" dirty="0">
                <a:cs typeface="B Nazanin" panose="00000400000000000000" pitchFamily="2" charset="-78"/>
              </a:rPr>
              <a:t> </a:t>
            </a:r>
          </a:p>
          <a:p>
            <a:pPr algn="justLow" rtl="1"/>
            <a:r>
              <a:rPr lang="en-US" sz="2400" dirty="0">
                <a:cs typeface="B Nazanin" panose="00000400000000000000" pitchFamily="2" charset="-78"/>
              </a:rPr>
              <a:t/>
            </a:r>
            <a:br>
              <a:rPr lang="en-US" sz="2400" dirty="0">
                <a:cs typeface="B Nazanin" panose="00000400000000000000" pitchFamily="2" charset="-78"/>
              </a:rPr>
            </a:br>
            <a:r>
              <a:rPr lang="ar-SA" sz="2400" dirty="0">
                <a:cs typeface="B Nazanin" panose="00000400000000000000" pitchFamily="2" charset="-78"/>
              </a:rPr>
              <a:t>پایگاه دکتر یوآو  بن – دوو</a:t>
            </a:r>
            <a:endParaRPr lang="en-US" sz="2400" dirty="0">
              <a:cs typeface="B Nazanin" panose="00000400000000000000" pitchFamily="2" charset="-78"/>
            </a:endParaRPr>
          </a:p>
          <a:p>
            <a:pPr algn="justLow" rtl="1"/>
            <a:r>
              <a:rPr lang="ar-SA" sz="2400" dirty="0">
                <a:cs typeface="B Nazanin" panose="00000400000000000000" pitchFamily="2" charset="-78"/>
              </a:rPr>
              <a:t>وقتی در این پایگاه مطالب مربوط به خودارضایی را مطالعه می کردیم به این حقیقت دست یافتیم که خودارضایی در تمامی کشورها به عنوان یک ایراد بزرگ و مشکل سنین نوجوانی و جوانی شناخته می شود و جالب توجه است که از استمناء با عنوان قاتل جوانان یاد شده است</a:t>
            </a:r>
            <a:endParaRPr lang="en-US" sz="2400" dirty="0">
              <a:cs typeface="B Nazanin" panose="00000400000000000000" pitchFamily="2" charset="-78"/>
            </a:endParaRPr>
          </a:p>
          <a:p>
            <a:pPr algn="justLow" rtl="1"/>
            <a:r>
              <a:rPr lang="ar-SA" sz="2400" dirty="0">
                <a:cs typeface="B Nazanin" panose="00000400000000000000" pitchFamily="2" charset="-78"/>
              </a:rPr>
              <a:t>در این پایگاه ثبت شده است که</a:t>
            </a:r>
            <a:r>
              <a:rPr lang="en-US" sz="2400" dirty="0">
                <a:cs typeface="B Nazanin" panose="00000400000000000000" pitchFamily="2" charset="-78"/>
              </a:rPr>
              <a:t> :</a:t>
            </a:r>
          </a:p>
          <a:p>
            <a:pPr algn="justLow" rtl="1"/>
            <a:r>
              <a:rPr lang="ar-SA" sz="2400" dirty="0">
                <a:cs typeface="B Nazanin" panose="00000400000000000000" pitchFamily="2" charset="-78"/>
              </a:rPr>
              <a:t>در قرن نوزدهم میلادی دانشمندان و بزرگان علم پزشکی به این باور قوی رسیدند که خودارضایی قویا </a:t>
            </a:r>
            <a:r>
              <a:rPr lang="fa-IR" sz="2400" dirty="0" smtClean="0">
                <a:cs typeface="B Nazanin" panose="00000400000000000000" pitchFamily="2" charset="-78"/>
              </a:rPr>
              <a:t>ب</a:t>
            </a:r>
            <a:r>
              <a:rPr lang="ar-SA" sz="2400" dirty="0" smtClean="0">
                <a:cs typeface="B Nazanin" panose="00000400000000000000" pitchFamily="2" charset="-78"/>
              </a:rPr>
              <a:t>رای </a:t>
            </a:r>
            <a:r>
              <a:rPr lang="ar-SA" sz="2400" dirty="0">
                <a:cs typeface="B Nazanin" panose="00000400000000000000" pitchFamily="2" charset="-78"/>
              </a:rPr>
              <a:t>انسان کشنده است . چراکه این بیماری و این رفتار مریض گونه جسم و ذهن انسان را هدف گرفته و تخریب می کند </a:t>
            </a:r>
            <a:r>
              <a:rPr lang="en-US" sz="2400" dirty="0">
                <a:cs typeface="B Nazanin" panose="00000400000000000000" pitchFamily="2" charset="-78"/>
              </a:rPr>
              <a:t>. </a:t>
            </a:r>
            <a:r>
              <a:rPr lang="ar-SA" sz="2400" dirty="0" smtClean="0">
                <a:cs typeface="B Nazanin" panose="00000400000000000000" pitchFamily="2" charset="-78"/>
              </a:rPr>
              <a:t>کارشناسان</a:t>
            </a:r>
            <a:r>
              <a:rPr lang="fa-IR" sz="2400" dirty="0" smtClean="0">
                <a:cs typeface="B Nazanin" panose="00000400000000000000" pitchFamily="2" charset="-78"/>
              </a:rPr>
              <a:t>،</a:t>
            </a:r>
            <a:r>
              <a:rPr lang="ar-SA" sz="2400" dirty="0" smtClean="0">
                <a:cs typeface="B Nazanin" panose="00000400000000000000" pitchFamily="2" charset="-78"/>
              </a:rPr>
              <a:t> </a:t>
            </a:r>
            <a:r>
              <a:rPr lang="ar-SA" sz="2400" dirty="0">
                <a:cs typeface="B Nazanin" panose="00000400000000000000" pitchFamily="2" charset="-78"/>
              </a:rPr>
              <a:t>پزشکان ، بهداشتکاران ، مربیان و همه و همه باید از استمناء ترس </a:t>
            </a:r>
            <a:r>
              <a:rPr lang="fa-IR" sz="2400" dirty="0" smtClean="0">
                <a:cs typeface="B Nazanin" panose="00000400000000000000" pitchFamily="2" charset="-78"/>
              </a:rPr>
              <a:t>د</a:t>
            </a:r>
            <a:r>
              <a:rPr lang="ar-SA" sz="2400" dirty="0" smtClean="0">
                <a:cs typeface="B Nazanin" panose="00000400000000000000" pitchFamily="2" charset="-78"/>
              </a:rPr>
              <a:t>اشته </a:t>
            </a:r>
            <a:r>
              <a:rPr lang="ar-SA" sz="2400" dirty="0">
                <a:cs typeface="B Nazanin" panose="00000400000000000000" pitchFamily="2" charset="-78"/>
              </a:rPr>
              <a:t>و معایب آنرا به جامعه منتقل کنند . نگرانی از خودارضایی هیچ ارتباطی به دین و مذهب ندارد بلکه جنبه علمی و استدلالی دارد</a:t>
            </a:r>
            <a:r>
              <a:rPr lang="en-US" sz="2400" dirty="0">
                <a:cs typeface="B Nazanin" panose="00000400000000000000" pitchFamily="2" charset="-78"/>
              </a:rPr>
              <a:t> </a:t>
            </a:r>
            <a:r>
              <a:rPr lang="en-US" sz="2400" dirty="0" smtClean="0">
                <a:cs typeface="B Nazanin" panose="00000400000000000000" pitchFamily="2" charset="-78"/>
              </a:rPr>
              <a:t>.</a:t>
            </a:r>
            <a:r>
              <a:rPr lang="fa-IR" sz="2400" dirty="0" smtClean="0">
                <a:cs typeface="B Nazanin" panose="00000400000000000000" pitchFamily="2" charset="-78"/>
              </a:rPr>
              <a:t>......</a:t>
            </a:r>
            <a:endParaRPr lang="en-US" sz="2400" dirty="0">
              <a:cs typeface="B Nazanin" panose="00000400000000000000" pitchFamily="2" charset="-78"/>
            </a:endParaRPr>
          </a:p>
        </p:txBody>
      </p:sp>
    </p:spTree>
    <p:extLst>
      <p:ext uri="{BB962C8B-B14F-4D97-AF65-F5344CB8AC3E}">
        <p14:creationId xmlns:p14="http://schemas.microsoft.com/office/powerpoint/2010/main" val="681755626"/>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454" y="762000"/>
            <a:ext cx="7543800" cy="4524315"/>
          </a:xfrm>
          <a:prstGeom prst="rect">
            <a:avLst/>
          </a:prstGeom>
        </p:spPr>
        <p:txBody>
          <a:bodyPr wrap="square">
            <a:spAutoFit/>
          </a:bodyPr>
          <a:lstStyle/>
          <a:p>
            <a:pPr algn="justLow" rtl="1"/>
            <a:r>
              <a:rPr lang="fa-IR" sz="2400" dirty="0" smtClean="0">
                <a:cs typeface="B Nazanin" panose="00000400000000000000" pitchFamily="2" charset="-78"/>
              </a:rPr>
              <a:t>....... </a:t>
            </a:r>
            <a:r>
              <a:rPr lang="ar-SA" sz="2400" dirty="0" smtClean="0">
                <a:cs typeface="B Nazanin" panose="00000400000000000000" pitchFamily="2" charset="-78"/>
              </a:rPr>
              <a:t>دانشمندان </a:t>
            </a:r>
            <a:r>
              <a:rPr lang="ar-SA" sz="2400" dirty="0">
                <a:cs typeface="B Nazanin" panose="00000400000000000000" pitchFamily="2" charset="-78"/>
              </a:rPr>
              <a:t>قویا اعلام کردند که تجربه یک بار خودارضایی می تواند اثرات منفی خود را در جوان بگذارد و او را گرفتار ناهنجاریهای رفتاری کند .عواقب خودارضایی در میان دختران و پسران اروپایی را باید از عواقب طاعون و جنگ جدی تر دانست و آنرا نهی کرد و ممنوع دانست </a:t>
            </a:r>
            <a:r>
              <a:rPr lang="ar-SA" sz="2400" dirty="0" smtClean="0">
                <a:cs typeface="B Nazanin" panose="00000400000000000000" pitchFamily="2" charset="-78"/>
              </a:rPr>
              <a:t>.</a:t>
            </a:r>
            <a:endParaRPr lang="fa-IR" sz="2400" dirty="0" smtClean="0">
              <a:cs typeface="B Nazanin" panose="00000400000000000000" pitchFamily="2" charset="-78"/>
            </a:endParaRPr>
          </a:p>
          <a:p>
            <a:pPr algn="justLow" rtl="1"/>
            <a:r>
              <a:rPr lang="ar-SA" sz="2400" dirty="0" smtClean="0">
                <a:cs typeface="B Nazanin" panose="00000400000000000000" pitchFamily="2" charset="-78"/>
              </a:rPr>
              <a:t> </a:t>
            </a:r>
            <a:r>
              <a:rPr lang="ar-SA" sz="2400" dirty="0">
                <a:cs typeface="B Nazanin" panose="00000400000000000000" pitchFamily="2" charset="-78"/>
              </a:rPr>
              <a:t>باید از مقاطع کودکی در خانه و اجتماع و مدرسه قوانین رفتاری خواص در نظر گرفت تا کودک درست جنسیت را بشناسد و در دام خودارضایی در آینده گرفتار نشود</a:t>
            </a:r>
            <a:r>
              <a:rPr lang="en-US" sz="2400" dirty="0">
                <a:cs typeface="B Nazanin" panose="00000400000000000000" pitchFamily="2" charset="-78"/>
              </a:rPr>
              <a:t> . </a:t>
            </a:r>
            <a:endParaRPr lang="fa-IR" sz="2400" dirty="0" smtClean="0">
              <a:cs typeface="B Nazanin" panose="00000400000000000000" pitchFamily="2" charset="-78"/>
            </a:endParaRPr>
          </a:p>
          <a:p>
            <a:pPr algn="justLow" rtl="1"/>
            <a:r>
              <a:rPr lang="ar-SA" sz="2400" dirty="0" smtClean="0">
                <a:cs typeface="B Nazanin" panose="00000400000000000000" pitchFamily="2" charset="-78"/>
              </a:rPr>
              <a:t>والدین </a:t>
            </a:r>
            <a:r>
              <a:rPr lang="ar-SA" sz="2400" dirty="0">
                <a:cs typeface="B Nazanin" panose="00000400000000000000" pitchFamily="2" charset="-78"/>
              </a:rPr>
              <a:t>باید کنترل شبانه بر فرزندان خود داشته باشند و رفتار غلط جنسی را به درستی در انها اصلاح کنند . </a:t>
            </a:r>
            <a:endParaRPr lang="fa-IR" sz="2400" dirty="0" smtClean="0">
              <a:cs typeface="B Nazanin" panose="00000400000000000000" pitchFamily="2" charset="-78"/>
            </a:endParaRPr>
          </a:p>
          <a:p>
            <a:pPr algn="justLow" rtl="1"/>
            <a:r>
              <a:rPr lang="ar-SA" sz="2400" dirty="0" smtClean="0">
                <a:cs typeface="B Nazanin" panose="00000400000000000000" pitchFamily="2" charset="-78"/>
              </a:rPr>
              <a:t>در </a:t>
            </a:r>
            <a:r>
              <a:rPr lang="ar-SA" sz="2400" dirty="0">
                <a:cs typeface="B Nazanin" panose="00000400000000000000" pitchFamily="2" charset="-78"/>
              </a:rPr>
              <a:t>سالهای گذشته و دور والدین به دلیل ترس شدید از خودارضایی دختران بر روی انها اعمال جراحی برای برداشتن کلیتوریس </a:t>
            </a:r>
            <a:r>
              <a:rPr lang="en-US" sz="2400" dirty="0">
                <a:cs typeface="B Nazanin" panose="00000400000000000000" pitchFamily="2" charset="-78"/>
              </a:rPr>
              <a:t>– </a:t>
            </a:r>
            <a:r>
              <a:rPr lang="ar-SA" sz="2400" dirty="0">
                <a:cs typeface="B Nazanin" panose="00000400000000000000" pitchFamily="2" charset="-78"/>
              </a:rPr>
              <a:t>چوچوله – انجام می دادند که البته این عمل را نهی می کنیم و باید تربیت درست را مورد توجه قرار داد </a:t>
            </a:r>
            <a:endParaRPr lang="en-US" sz="2400" dirty="0">
              <a:cs typeface="B Nazanin" panose="00000400000000000000" pitchFamily="2" charset="-78"/>
            </a:endParaRPr>
          </a:p>
        </p:txBody>
      </p:sp>
    </p:spTree>
    <p:extLst>
      <p:ext uri="{BB962C8B-B14F-4D97-AF65-F5344CB8AC3E}">
        <p14:creationId xmlns:p14="http://schemas.microsoft.com/office/powerpoint/2010/main" val="1402470982"/>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443841"/>
            <a:ext cx="8077200" cy="3785652"/>
          </a:xfrm>
          <a:prstGeom prst="rect">
            <a:avLst/>
          </a:prstGeom>
          <a:solidFill>
            <a:srgbClr val="0070C0"/>
          </a:solidFill>
        </p:spPr>
        <p:txBody>
          <a:bodyPr wrap="square">
            <a:spAutoFit/>
          </a:bodyPr>
          <a:lstStyle/>
          <a:p>
            <a:pPr algn="justLow" rtl="1"/>
            <a:r>
              <a:rPr lang="ar-SA" sz="2400" dirty="0">
                <a:cs typeface="B Nazanin" panose="00000400000000000000" pitchFamily="2" charset="-78"/>
              </a:rPr>
              <a:t>ترس از خودارضایی را می توان به قرن هجدم اشاره کرد</a:t>
            </a:r>
            <a:r>
              <a:rPr lang="en-US" sz="2400" dirty="0">
                <a:cs typeface="B Nazanin" panose="00000400000000000000" pitchFamily="2" charset="-78"/>
              </a:rPr>
              <a:t> . </a:t>
            </a:r>
            <a:r>
              <a:rPr lang="ar-SA" sz="2400" dirty="0">
                <a:cs typeface="B Nazanin" panose="00000400000000000000" pitchFamily="2" charset="-78"/>
              </a:rPr>
              <a:t>برای اولین بار در سال 1715 بروشوری با عنوان نگرانی گناه شنیع خودآلودگی به چندین زبان اروپایی نوشته و منتشر شد .در این مقاله عواقب و مشکلات شدید خودارضایی در هر دو جنس دختر و پسر مورد بررسی قرار گرفته بود</a:t>
            </a:r>
            <a:r>
              <a:rPr lang="en-US" sz="2400" dirty="0">
                <a:cs typeface="B Nazanin" panose="00000400000000000000" pitchFamily="2" charset="-78"/>
              </a:rPr>
              <a:t> .</a:t>
            </a:r>
          </a:p>
          <a:p>
            <a:pPr algn="justLow" rtl="1"/>
            <a:r>
              <a:rPr lang="ar-SA" sz="2400" dirty="0">
                <a:cs typeface="B Nazanin" panose="00000400000000000000" pitchFamily="2" charset="-78"/>
              </a:rPr>
              <a:t>پزشک سوئیسی ، ساموئل – اوت تیسوت ، در طول دهه 1750 و </a:t>
            </a:r>
            <a:r>
              <a:rPr lang="en-US" sz="2400" dirty="0">
                <a:cs typeface="B Nazanin" panose="00000400000000000000" pitchFamily="2" charset="-78"/>
              </a:rPr>
              <a:t>1760 </a:t>
            </a:r>
            <a:r>
              <a:rPr lang="ar-SA" sz="2400" dirty="0">
                <a:cs typeface="B Nazanin" panose="00000400000000000000" pitchFamily="2" charset="-78"/>
              </a:rPr>
              <a:t>نظریه ای هدفمند را در خصوص ترس از استمناء و پیشگیری از آن ارائه داد </a:t>
            </a:r>
            <a:r>
              <a:rPr lang="en-US" sz="2400" dirty="0">
                <a:cs typeface="B Nazanin" panose="00000400000000000000" pitchFamily="2" charset="-78"/>
              </a:rPr>
              <a:t>. </a:t>
            </a:r>
            <a:endParaRPr lang="fa-IR" sz="2400" dirty="0" smtClean="0">
              <a:cs typeface="B Nazanin" panose="00000400000000000000" pitchFamily="2" charset="-78"/>
            </a:endParaRPr>
          </a:p>
          <a:p>
            <a:pPr algn="justLow" rtl="1"/>
            <a:r>
              <a:rPr lang="ar-SA" sz="2400" dirty="0" smtClean="0">
                <a:cs typeface="B Nazanin" panose="00000400000000000000" pitchFamily="2" charset="-78"/>
              </a:rPr>
              <a:t>وی </a:t>
            </a:r>
            <a:r>
              <a:rPr lang="ar-SA" sz="2400" dirty="0">
                <a:cs typeface="B Nazanin" panose="00000400000000000000" pitchFamily="2" charset="-78"/>
              </a:rPr>
              <a:t>خودارضایی را مهلک دانست و بیان کرد باید ترس از خودارضایی را مطرح و گسترش داد . باید نوجوان و جوان از معایب این عمل آگاه شوند و از آن دوری کنند . باید با برنامه ریزی هدفنمد و آموزش والدین و مراکز آموزشی در خصوص پیشگیری اقدام کرد</a:t>
            </a:r>
            <a:r>
              <a:rPr lang="en-US" sz="2400" dirty="0">
                <a:cs typeface="B Nazanin" panose="00000400000000000000" pitchFamily="2" charset="-78"/>
              </a:rPr>
              <a:t> .</a:t>
            </a:r>
          </a:p>
        </p:txBody>
      </p:sp>
    </p:spTree>
    <p:extLst>
      <p:ext uri="{BB962C8B-B14F-4D97-AF65-F5344CB8AC3E}">
        <p14:creationId xmlns:p14="http://schemas.microsoft.com/office/powerpoint/2010/main" val="25856895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228600"/>
            <a:ext cx="7848600" cy="4524315"/>
          </a:xfrm>
          <a:prstGeom prst="rect">
            <a:avLst/>
          </a:prstGeom>
          <a:solidFill>
            <a:srgbClr val="0070C0"/>
          </a:solidFill>
        </p:spPr>
        <p:txBody>
          <a:bodyPr wrap="square">
            <a:spAutoFit/>
          </a:bodyPr>
          <a:lstStyle/>
          <a:p>
            <a:pPr algn="justLow" rtl="1"/>
            <a:r>
              <a:rPr lang="ar-SA" sz="2400" dirty="0">
                <a:cs typeface="B Nazanin" panose="00000400000000000000" pitchFamily="2" charset="-78"/>
              </a:rPr>
              <a:t>در نیمه اول قرن بیستم توجه برخی دانشمندان و محققین به خودارضایی معطوف شد و به عوارض و معایب این رفتار وحشتناک و غیر عقلانی اشاره کردند . گرچه عده ای به دشمنی و مخالفت با این مسائل پرداختند ولی بر اکثریت مردم و کارشناسان این باور حاکم بود که باید از استمناء ترسید و در مقابلش ایستاد</a:t>
            </a:r>
            <a:r>
              <a:rPr lang="en-US" sz="2400" dirty="0">
                <a:cs typeface="B Nazanin" panose="00000400000000000000" pitchFamily="2" charset="-78"/>
              </a:rPr>
              <a:t> .</a:t>
            </a:r>
          </a:p>
          <a:p>
            <a:pPr algn="justLow" rtl="1"/>
            <a:r>
              <a:rPr lang="ar-SA" sz="2400" dirty="0">
                <a:cs typeface="B Nazanin" panose="00000400000000000000" pitchFamily="2" charset="-78"/>
              </a:rPr>
              <a:t>مقالات ارزشمندی در سال 1844 در لندن در گروه جزوات ضد استمناء به چاپ رسیدی . مقالاتی با عناوین زیر</a:t>
            </a:r>
            <a:r>
              <a:rPr lang="en-US" sz="2400" dirty="0">
                <a:cs typeface="B Nazanin" panose="00000400000000000000" pitchFamily="2" charset="-78"/>
              </a:rPr>
              <a:t> :</a:t>
            </a:r>
          </a:p>
          <a:p>
            <a:pPr lvl="0" algn="justLow" rtl="1"/>
            <a:r>
              <a:rPr lang="ar-SA" sz="2400" dirty="0">
                <a:cs typeface="B Nazanin" panose="00000400000000000000" pitchFamily="2" charset="-78"/>
              </a:rPr>
              <a:t>او جوان است امیدوارم مادرش او را آگاه سازد</a:t>
            </a:r>
            <a:endParaRPr lang="en-US" sz="2400" dirty="0">
              <a:cs typeface="B Nazanin" panose="00000400000000000000" pitchFamily="2" charset="-78"/>
            </a:endParaRPr>
          </a:p>
          <a:p>
            <a:pPr lvl="0" algn="justLow" rtl="1"/>
            <a:r>
              <a:rPr lang="ar-SA" sz="2400" dirty="0">
                <a:cs typeface="B Nazanin" panose="00000400000000000000" pitchFamily="2" charset="-78"/>
              </a:rPr>
              <a:t>پیری زودرس یک نتیجه قطعی</a:t>
            </a:r>
            <a:endParaRPr lang="en-US" sz="2400" dirty="0">
              <a:cs typeface="B Nazanin" panose="00000400000000000000" pitchFamily="2" charset="-78"/>
            </a:endParaRPr>
          </a:p>
          <a:p>
            <a:pPr lvl="0" algn="justLow" rtl="1"/>
            <a:r>
              <a:rPr lang="ar-SA" sz="2400" dirty="0">
                <a:cs typeface="B Nazanin" panose="00000400000000000000" pitchFamily="2" charset="-78"/>
              </a:rPr>
              <a:t>آتش را در چشمانش می بینم</a:t>
            </a:r>
            <a:endParaRPr lang="en-US" sz="2400" dirty="0">
              <a:cs typeface="B Nazanin" panose="00000400000000000000" pitchFamily="2" charset="-78"/>
            </a:endParaRPr>
          </a:p>
          <a:p>
            <a:pPr lvl="0" algn="justLow" rtl="1"/>
            <a:r>
              <a:rPr lang="ar-SA" sz="2400" dirty="0">
                <a:cs typeface="B Nazanin" panose="00000400000000000000" pitchFamily="2" charset="-78"/>
              </a:rPr>
              <a:t>پاهایش رنجور و ناتوان است</a:t>
            </a:r>
            <a:endParaRPr lang="en-US" sz="2400" dirty="0">
              <a:cs typeface="B Nazanin" panose="00000400000000000000" pitchFamily="2" charset="-78"/>
            </a:endParaRPr>
          </a:p>
          <a:p>
            <a:pPr lvl="0" algn="justLow" rtl="1"/>
            <a:r>
              <a:rPr lang="ar-SA" sz="2400" dirty="0">
                <a:cs typeface="B Nazanin" panose="00000400000000000000" pitchFamily="2" charset="-78"/>
              </a:rPr>
              <a:t>مرگ زود </a:t>
            </a:r>
            <a:r>
              <a:rPr lang="ar-SA" sz="2400" dirty="0" smtClean="0">
                <a:cs typeface="B Nazanin" panose="00000400000000000000" pitchFamily="2" charset="-78"/>
              </a:rPr>
              <a:t>هنگام</a:t>
            </a:r>
            <a:endParaRPr lang="fa-IR" sz="2400" dirty="0" smtClean="0">
              <a:cs typeface="B Nazanin" panose="00000400000000000000" pitchFamily="2" charset="-78"/>
            </a:endParaRPr>
          </a:p>
          <a:p>
            <a:pPr lvl="0" algn="justLow" rtl="1"/>
            <a:r>
              <a:rPr lang="ar-SA" sz="2400" dirty="0" smtClean="0">
                <a:cs typeface="B Nazanin" panose="00000400000000000000" pitchFamily="2" charset="-78"/>
              </a:rPr>
              <a:t>و </a:t>
            </a:r>
            <a:r>
              <a:rPr lang="ar-SA" sz="2400" dirty="0">
                <a:cs typeface="B Nazanin" panose="00000400000000000000" pitchFamily="2" charset="-78"/>
              </a:rPr>
              <a:t>غیره</a:t>
            </a:r>
            <a:endParaRPr lang="en-US" sz="2400" dirty="0">
              <a:cs typeface="B Nazanin" panose="00000400000000000000" pitchFamily="2" charset="-78"/>
            </a:endParaRPr>
          </a:p>
        </p:txBody>
      </p:sp>
    </p:spTree>
    <p:extLst>
      <p:ext uri="{BB962C8B-B14F-4D97-AF65-F5344CB8AC3E}">
        <p14:creationId xmlns:p14="http://schemas.microsoft.com/office/powerpoint/2010/main" val="21138008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0"/>
            <a:ext cx="8686800" cy="5109091"/>
          </a:xfrm>
          <a:prstGeom prst="rect">
            <a:avLst/>
          </a:prstGeom>
          <a:solidFill>
            <a:srgbClr val="7030A0"/>
          </a:solidFill>
        </p:spPr>
        <p:txBody>
          <a:bodyPr wrap="square">
            <a:spAutoFit/>
          </a:bodyPr>
          <a:lstStyle/>
          <a:p>
            <a:pPr algn="justLow" rtl="1">
              <a:lnSpc>
                <a:spcPct val="115000"/>
              </a:lnSpc>
              <a:spcAft>
                <a:spcPts val="1000"/>
              </a:spcAft>
            </a:pPr>
            <a:r>
              <a:rPr lang="ar-SA" sz="2400" dirty="0">
                <a:latin typeface="Calibri"/>
                <a:ea typeface="Calibri"/>
                <a:cs typeface="0 Soroosh"/>
              </a:rPr>
              <a:t> در این قسمت نظر شما را به مطالب پزشکان در این مورد و مضرات این عمل جلب می کنم</a:t>
            </a:r>
            <a:r>
              <a:rPr lang="en-US" sz="2400" dirty="0">
                <a:latin typeface="Calibri"/>
                <a:ea typeface="Calibri"/>
                <a:cs typeface="0 Soroosh"/>
              </a:rPr>
              <a:t>:</a:t>
            </a:r>
            <a:endParaRPr lang="en-US" dirty="0">
              <a:latin typeface="Calibri"/>
              <a:ea typeface="Calibri"/>
              <a:cs typeface="Arial"/>
            </a:endParaRPr>
          </a:p>
          <a:p>
            <a:pPr algn="justLow" rtl="1">
              <a:lnSpc>
                <a:spcPct val="115000"/>
              </a:lnSpc>
              <a:spcAft>
                <a:spcPts val="1000"/>
              </a:spcAft>
            </a:pPr>
            <a:r>
              <a:rPr lang="en-US" sz="2400" dirty="0">
                <a:latin typeface="Calibri"/>
                <a:ea typeface="Calibri"/>
                <a:cs typeface="0 Soroosh"/>
              </a:rPr>
              <a:t>1- </a:t>
            </a:r>
            <a:r>
              <a:rPr lang="ar-SA" sz="2400" dirty="0">
                <a:latin typeface="Calibri"/>
                <a:ea typeface="Calibri"/>
                <a:cs typeface="0 Soroosh"/>
              </a:rPr>
              <a:t>جوانانی که به اين عمل مبادرت می ورزند همواره دچار کشمکش های روحی و اضطراب هستند</a:t>
            </a:r>
            <a:r>
              <a:rPr lang="en-US" sz="2400" dirty="0">
                <a:latin typeface="Calibri"/>
                <a:ea typeface="Calibri"/>
                <a:cs typeface="0 Soroosh"/>
              </a:rPr>
              <a:t>.</a:t>
            </a:r>
            <a:endParaRPr lang="en-US" dirty="0">
              <a:latin typeface="Calibri"/>
              <a:ea typeface="Calibri"/>
              <a:cs typeface="Arial"/>
            </a:endParaRPr>
          </a:p>
          <a:p>
            <a:pPr algn="justLow" rtl="1">
              <a:lnSpc>
                <a:spcPct val="115000"/>
              </a:lnSpc>
              <a:spcAft>
                <a:spcPts val="1000"/>
              </a:spcAft>
            </a:pPr>
            <a:r>
              <a:rPr lang="en-US" sz="2400" dirty="0">
                <a:latin typeface="Calibri"/>
                <a:ea typeface="Calibri"/>
                <a:cs typeface="0 Soroosh"/>
              </a:rPr>
              <a:t>2- </a:t>
            </a:r>
            <a:r>
              <a:rPr lang="ar-SA" sz="2400" dirty="0">
                <a:latin typeface="Calibri"/>
                <a:ea typeface="Calibri"/>
                <a:cs typeface="0 Soroosh"/>
              </a:rPr>
              <a:t>حساسيت و ضعف مراكز عصبي</a:t>
            </a:r>
            <a:endParaRPr lang="en-US" dirty="0">
              <a:latin typeface="Calibri"/>
              <a:ea typeface="Calibri"/>
              <a:cs typeface="Arial"/>
            </a:endParaRPr>
          </a:p>
          <a:p>
            <a:pPr algn="justLow" rtl="1">
              <a:lnSpc>
                <a:spcPct val="115000"/>
              </a:lnSpc>
              <a:spcAft>
                <a:spcPts val="1000"/>
              </a:spcAft>
            </a:pPr>
            <a:r>
              <a:rPr lang="en-US" sz="2400" dirty="0">
                <a:latin typeface="Calibri"/>
                <a:ea typeface="Calibri"/>
                <a:cs typeface="0 Soroosh"/>
              </a:rPr>
              <a:t>3- </a:t>
            </a:r>
            <a:r>
              <a:rPr lang="ar-SA" sz="2400" dirty="0">
                <a:latin typeface="Calibri"/>
                <a:ea typeface="Calibri"/>
                <a:cs typeface="0 Soroosh"/>
              </a:rPr>
              <a:t>جلو گيري از رشد قسمتهاي عصبي در طول رشد نوجوان</a:t>
            </a:r>
            <a:endParaRPr lang="en-US" dirty="0">
              <a:latin typeface="Calibri"/>
              <a:ea typeface="Calibri"/>
              <a:cs typeface="Arial"/>
            </a:endParaRPr>
          </a:p>
          <a:p>
            <a:pPr algn="justLow" rtl="1">
              <a:lnSpc>
                <a:spcPct val="115000"/>
              </a:lnSpc>
              <a:spcAft>
                <a:spcPts val="1000"/>
              </a:spcAft>
            </a:pPr>
            <a:r>
              <a:rPr lang="en-US" sz="2400" dirty="0">
                <a:latin typeface="Calibri"/>
                <a:ea typeface="Calibri"/>
                <a:cs typeface="0 Soroosh"/>
              </a:rPr>
              <a:t>4- </a:t>
            </a:r>
            <a:r>
              <a:rPr lang="ar-SA" sz="2400" dirty="0">
                <a:latin typeface="Calibri"/>
                <a:ea typeface="Calibri"/>
                <a:cs typeface="0 Soroosh"/>
              </a:rPr>
              <a:t>بر هم خوردن نظم وآرامش روحي( به خاطر ترس از گناه</a:t>
            </a:r>
            <a:r>
              <a:rPr lang="en-US" sz="2400" dirty="0">
                <a:latin typeface="Calibri"/>
                <a:ea typeface="Calibri"/>
                <a:cs typeface="0 Soroosh"/>
              </a:rPr>
              <a:t> )</a:t>
            </a:r>
            <a:endParaRPr lang="en-US" dirty="0">
              <a:latin typeface="Calibri"/>
              <a:ea typeface="Calibri"/>
              <a:cs typeface="Arial"/>
            </a:endParaRPr>
          </a:p>
          <a:p>
            <a:pPr algn="justLow" rtl="1">
              <a:lnSpc>
                <a:spcPct val="115000"/>
              </a:lnSpc>
              <a:spcAft>
                <a:spcPts val="1000"/>
              </a:spcAft>
            </a:pPr>
            <a:r>
              <a:rPr lang="en-US" sz="2400" dirty="0">
                <a:latin typeface="Calibri"/>
                <a:ea typeface="Calibri"/>
                <a:cs typeface="0 Soroosh"/>
              </a:rPr>
              <a:t>5- </a:t>
            </a:r>
            <a:r>
              <a:rPr lang="ar-SA" sz="2400" dirty="0">
                <a:latin typeface="Calibri"/>
                <a:ea typeface="Calibri"/>
                <a:cs typeface="0 Soroosh"/>
              </a:rPr>
              <a:t>ضعف بينايي شنوايي و سوت كشيدن ممتد گوش</a:t>
            </a:r>
            <a:endParaRPr lang="en-US" dirty="0">
              <a:latin typeface="Calibri"/>
              <a:ea typeface="Calibri"/>
              <a:cs typeface="Arial"/>
            </a:endParaRPr>
          </a:p>
          <a:p>
            <a:pPr algn="justLow" rtl="1">
              <a:lnSpc>
                <a:spcPct val="115000"/>
              </a:lnSpc>
              <a:spcAft>
                <a:spcPts val="1000"/>
              </a:spcAft>
            </a:pPr>
            <a:r>
              <a:rPr lang="en-US" sz="2400" dirty="0" smtClean="0">
                <a:latin typeface="Calibri"/>
                <a:ea typeface="Calibri"/>
                <a:cs typeface="0 Soroosh"/>
              </a:rPr>
              <a:t>6- </a:t>
            </a:r>
            <a:r>
              <a:rPr lang="ar-SA" sz="2400" dirty="0" smtClean="0">
                <a:latin typeface="Calibri"/>
                <a:ea typeface="Calibri"/>
                <a:cs typeface="0 Soroosh"/>
              </a:rPr>
              <a:t>از دست رفتن لذت مقاربت پس از ازدواج( باعث مي شود همسران از بعد از مقاربت هيچ لذتي نبرند</a:t>
            </a:r>
            <a:r>
              <a:rPr lang="en-US" sz="2400" dirty="0" smtClean="0">
                <a:latin typeface="Calibri"/>
                <a:ea typeface="Calibri"/>
                <a:cs typeface="0 Soroosh"/>
              </a:rPr>
              <a:t>)</a:t>
            </a:r>
            <a:endParaRPr lang="en-US" dirty="0" smtClean="0">
              <a:latin typeface="Calibri"/>
              <a:ea typeface="Calibri"/>
              <a:cs typeface="Arial"/>
            </a:endParaRPr>
          </a:p>
        </p:txBody>
      </p:sp>
    </p:spTree>
    <p:extLst>
      <p:ext uri="{BB962C8B-B14F-4D97-AF65-F5344CB8AC3E}">
        <p14:creationId xmlns:p14="http://schemas.microsoft.com/office/powerpoint/2010/main" val="1697075213"/>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447928"/>
            <a:ext cx="8001000" cy="4387868"/>
          </a:xfrm>
          <a:prstGeom prst="rect">
            <a:avLst/>
          </a:prstGeom>
          <a:solidFill>
            <a:srgbClr val="7030A0"/>
          </a:solidFill>
        </p:spPr>
        <p:txBody>
          <a:bodyPr wrap="square">
            <a:spAutoFit/>
          </a:bodyPr>
          <a:lstStyle/>
          <a:p>
            <a:pPr algn="justLow" rtl="1">
              <a:lnSpc>
                <a:spcPct val="115000"/>
              </a:lnSpc>
              <a:spcAft>
                <a:spcPts val="1000"/>
              </a:spcAft>
            </a:pPr>
            <a:r>
              <a:rPr lang="en-US" sz="2400" dirty="0">
                <a:latin typeface="Calibri"/>
                <a:ea typeface="Calibri"/>
                <a:cs typeface="B Nazanin" panose="00000400000000000000" pitchFamily="2" charset="-78"/>
              </a:rPr>
              <a:t>7- </a:t>
            </a:r>
            <a:r>
              <a:rPr lang="ar-SA" sz="2400" dirty="0">
                <a:latin typeface="Calibri"/>
                <a:ea typeface="Calibri"/>
                <a:cs typeface="B Nazanin" panose="00000400000000000000" pitchFamily="2" charset="-78"/>
              </a:rPr>
              <a:t>احتلام مكرر</a:t>
            </a:r>
            <a:endParaRPr lang="en-US" dirty="0">
              <a:latin typeface="Calibri"/>
              <a:ea typeface="Calibri"/>
              <a:cs typeface="B Nazanin" panose="00000400000000000000" pitchFamily="2" charset="-78"/>
            </a:endParaRPr>
          </a:p>
          <a:p>
            <a:pPr algn="justLow" rtl="1">
              <a:lnSpc>
                <a:spcPct val="115000"/>
              </a:lnSpc>
              <a:spcAft>
                <a:spcPts val="1000"/>
              </a:spcAft>
            </a:pPr>
            <a:r>
              <a:rPr lang="en-US" sz="2400" dirty="0">
                <a:latin typeface="Calibri"/>
                <a:ea typeface="Calibri"/>
                <a:cs typeface="B Nazanin" panose="00000400000000000000" pitchFamily="2" charset="-78"/>
              </a:rPr>
              <a:t>8- </a:t>
            </a:r>
            <a:r>
              <a:rPr lang="ar-SA" sz="2400" dirty="0">
                <a:latin typeface="Calibri"/>
                <a:ea typeface="Calibri"/>
                <a:cs typeface="B Nazanin" panose="00000400000000000000" pitchFamily="2" charset="-78"/>
              </a:rPr>
              <a:t>خستگي و ضعف عضلاني</a:t>
            </a:r>
            <a:endParaRPr lang="en-US" dirty="0">
              <a:latin typeface="Calibri"/>
              <a:ea typeface="Calibri"/>
              <a:cs typeface="B Nazanin" panose="00000400000000000000" pitchFamily="2" charset="-78"/>
            </a:endParaRPr>
          </a:p>
          <a:p>
            <a:pPr algn="justLow" rtl="1">
              <a:lnSpc>
                <a:spcPct val="115000"/>
              </a:lnSpc>
              <a:spcAft>
                <a:spcPts val="1000"/>
              </a:spcAft>
            </a:pPr>
            <a:r>
              <a:rPr lang="en-US" sz="2400" dirty="0">
                <a:latin typeface="Calibri"/>
                <a:ea typeface="Calibri"/>
                <a:cs typeface="B Nazanin" panose="00000400000000000000" pitchFamily="2" charset="-78"/>
              </a:rPr>
              <a:t>9- </a:t>
            </a:r>
            <a:r>
              <a:rPr lang="ar-SA" sz="2400" dirty="0">
                <a:latin typeface="Calibri"/>
                <a:ea typeface="Calibri"/>
                <a:cs typeface="B Nazanin" panose="00000400000000000000" pitchFamily="2" charset="-78"/>
              </a:rPr>
              <a:t>سر گيجه</a:t>
            </a:r>
            <a:endParaRPr lang="en-US" dirty="0">
              <a:latin typeface="Calibri"/>
              <a:ea typeface="Calibri"/>
              <a:cs typeface="B Nazanin" panose="00000400000000000000" pitchFamily="2" charset="-78"/>
            </a:endParaRPr>
          </a:p>
          <a:p>
            <a:pPr algn="justLow" rtl="1">
              <a:lnSpc>
                <a:spcPct val="115000"/>
              </a:lnSpc>
              <a:spcAft>
                <a:spcPts val="1000"/>
              </a:spcAft>
            </a:pPr>
            <a:r>
              <a:rPr lang="en-US" sz="2400" dirty="0">
                <a:latin typeface="Calibri"/>
                <a:ea typeface="Calibri"/>
                <a:cs typeface="B Nazanin" panose="00000400000000000000" pitchFamily="2" charset="-78"/>
              </a:rPr>
              <a:t>10- </a:t>
            </a:r>
            <a:r>
              <a:rPr lang="ar-SA" sz="2400" dirty="0">
                <a:latin typeface="Calibri"/>
                <a:ea typeface="Calibri"/>
                <a:cs typeface="B Nazanin" panose="00000400000000000000" pitchFamily="2" charset="-78"/>
              </a:rPr>
              <a:t>مبتلا شدن به انزال زود رس </a:t>
            </a:r>
            <a:endParaRPr lang="fa-IR" sz="2400" dirty="0" smtClean="0">
              <a:latin typeface="Calibri"/>
              <a:ea typeface="Calibri"/>
              <a:cs typeface="B Nazanin" panose="00000400000000000000" pitchFamily="2" charset="-78"/>
            </a:endParaRPr>
          </a:p>
          <a:p>
            <a:pPr algn="justLow" rtl="1">
              <a:lnSpc>
                <a:spcPct val="115000"/>
              </a:lnSpc>
              <a:spcAft>
                <a:spcPts val="1000"/>
              </a:spcAft>
            </a:pPr>
            <a:r>
              <a:rPr lang="en-US" sz="2400" dirty="0" smtClean="0">
                <a:latin typeface="Calibri"/>
                <a:ea typeface="Calibri"/>
                <a:cs typeface="B Nazanin" panose="00000400000000000000" pitchFamily="2" charset="-78"/>
              </a:rPr>
              <a:t>11- </a:t>
            </a:r>
            <a:r>
              <a:rPr lang="ar-SA" sz="2400" dirty="0">
                <a:latin typeface="Calibri"/>
                <a:ea typeface="Calibri"/>
                <a:cs typeface="B Nazanin" panose="00000400000000000000" pitchFamily="2" charset="-78"/>
              </a:rPr>
              <a:t>احساس سر و صدا</a:t>
            </a:r>
            <a:endParaRPr lang="en-US" dirty="0">
              <a:latin typeface="Calibri"/>
              <a:ea typeface="Calibri"/>
              <a:cs typeface="B Nazanin" panose="00000400000000000000" pitchFamily="2" charset="-78"/>
            </a:endParaRPr>
          </a:p>
          <a:p>
            <a:pPr algn="justLow" rtl="1">
              <a:lnSpc>
                <a:spcPct val="115000"/>
              </a:lnSpc>
              <a:spcAft>
                <a:spcPts val="1000"/>
              </a:spcAft>
            </a:pPr>
            <a:r>
              <a:rPr lang="en-US" sz="2400" dirty="0">
                <a:latin typeface="Calibri"/>
                <a:ea typeface="Calibri"/>
                <a:cs typeface="B Nazanin" panose="00000400000000000000" pitchFamily="2" charset="-78"/>
              </a:rPr>
              <a:t>12- </a:t>
            </a:r>
            <a:r>
              <a:rPr lang="ar-SA" sz="2400" dirty="0">
                <a:latin typeface="Calibri"/>
                <a:ea typeface="Calibri"/>
                <a:cs typeface="B Nazanin" panose="00000400000000000000" pitchFamily="2" charset="-78"/>
              </a:rPr>
              <a:t>ضعف روحي به واسطه ارضاء نا كامل وسپس پشيماني از عمل</a:t>
            </a:r>
            <a:endParaRPr lang="en-US" dirty="0">
              <a:latin typeface="Calibri"/>
              <a:ea typeface="Calibri"/>
              <a:cs typeface="B Nazanin" panose="00000400000000000000" pitchFamily="2" charset="-78"/>
            </a:endParaRPr>
          </a:p>
          <a:p>
            <a:pPr algn="justLow" rtl="1">
              <a:lnSpc>
                <a:spcPct val="115000"/>
              </a:lnSpc>
              <a:spcAft>
                <a:spcPts val="1000"/>
              </a:spcAft>
            </a:pPr>
            <a:r>
              <a:rPr lang="en-US" sz="2400" dirty="0">
                <a:latin typeface="Calibri"/>
                <a:ea typeface="Calibri"/>
                <a:cs typeface="B Nazanin" panose="00000400000000000000" pitchFamily="2" charset="-78"/>
              </a:rPr>
              <a:t>13- </a:t>
            </a:r>
            <a:r>
              <a:rPr lang="ar-SA" sz="2400" dirty="0">
                <a:latin typeface="Calibri"/>
                <a:ea typeface="Calibri"/>
                <a:cs typeface="B Nazanin" panose="00000400000000000000" pitchFamily="2" charset="-78"/>
              </a:rPr>
              <a:t>آسیبهای شديد عصبي بدني مثل لاغري لرزش و افسردگي و </a:t>
            </a:r>
            <a:r>
              <a:rPr lang="ar-SA" sz="2400" dirty="0" smtClean="0">
                <a:latin typeface="Calibri"/>
                <a:ea typeface="Calibri"/>
                <a:cs typeface="B Nazanin" panose="00000400000000000000" pitchFamily="2" charset="-78"/>
              </a:rPr>
              <a:t>اضطراب</a:t>
            </a:r>
            <a:endParaRPr lang="fa-IR" sz="2400" dirty="0" smtClean="0">
              <a:latin typeface="Calibri"/>
              <a:ea typeface="Calibri"/>
              <a:cs typeface="B Nazanin" panose="00000400000000000000" pitchFamily="2" charset="-78"/>
            </a:endParaRPr>
          </a:p>
          <a:p>
            <a:pPr algn="justLow" rtl="1">
              <a:lnSpc>
                <a:spcPct val="115000"/>
              </a:lnSpc>
              <a:spcAft>
                <a:spcPts val="1000"/>
              </a:spcAft>
            </a:pPr>
            <a:r>
              <a:rPr lang="en-US" sz="2400" dirty="0" smtClean="0">
                <a:latin typeface="Calibri"/>
                <a:ea typeface="Calibri"/>
                <a:cs typeface="B Nazanin" panose="00000400000000000000" pitchFamily="2" charset="-78"/>
              </a:rPr>
              <a:t>14-</a:t>
            </a:r>
            <a:r>
              <a:rPr lang="ar-SA" sz="2400" dirty="0" smtClean="0">
                <a:latin typeface="Calibri"/>
                <a:ea typeface="Calibri"/>
                <a:cs typeface="B Nazanin" panose="00000400000000000000" pitchFamily="2" charset="-78"/>
              </a:rPr>
              <a:t>از </a:t>
            </a:r>
            <a:r>
              <a:rPr lang="ar-SA" sz="2400" dirty="0">
                <a:latin typeface="Calibri"/>
                <a:ea typeface="Calibri"/>
                <a:cs typeface="B Nazanin" panose="00000400000000000000" pitchFamily="2" charset="-78"/>
              </a:rPr>
              <a:t>دست دادن اعتماد به نفس بر اثر از دست دادن قوه اراده گفتار </a:t>
            </a:r>
            <a:endParaRPr lang="en-US" sz="2400" dirty="0">
              <a:cs typeface="B Nazanin" panose="00000400000000000000" pitchFamily="2" charset="-78"/>
            </a:endParaRPr>
          </a:p>
        </p:txBody>
      </p:sp>
    </p:spTree>
    <p:extLst>
      <p:ext uri="{BB962C8B-B14F-4D97-AF65-F5344CB8AC3E}">
        <p14:creationId xmlns:p14="http://schemas.microsoft.com/office/powerpoint/2010/main" val="3341425310"/>
      </p:ext>
    </p:extLst>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ctrTitle"/>
          </p:nvPr>
        </p:nvSpPr>
        <p:spPr>
          <a:xfrm>
            <a:off x="685800" y="1538921"/>
            <a:ext cx="7772400" cy="1938992"/>
          </a:xfrm>
          <a:prstGeom prst="rect">
            <a:avLst/>
          </a:prstGeom>
          <a:noFill/>
        </p:spPr>
        <p:txBody>
          <a:bodyPr wrap="square" rtlCol="0">
            <a:spAutoFit/>
          </a:bodyPr>
          <a:lstStyle/>
          <a:p>
            <a:pPr algn="ctr" rtl="1"/>
            <a:r>
              <a:rPr lang="fa-IR" sz="6000" dirty="0" smtClean="0"/>
              <a:t>خود ارضایی در آیات و روایات</a:t>
            </a:r>
            <a:endParaRPr lang="en-US" sz="6000" dirty="0"/>
          </a:p>
        </p:txBody>
      </p:sp>
    </p:spTree>
    <p:extLst>
      <p:ext uri="{BB962C8B-B14F-4D97-AF65-F5344CB8AC3E}">
        <p14:creationId xmlns:p14="http://schemas.microsoft.com/office/powerpoint/2010/main" val="749685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381000"/>
            <a:ext cx="7620000" cy="2246769"/>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ctr"/>
            <a:r>
              <a:rPr lang="fa-IR" sz="2800" dirty="0">
                <a:cs typeface="0 Badr Bold" pitchFamily="2" charset="-78"/>
              </a:rPr>
              <a:t>«الذين هم لفروجهم حافظون . الا علي ازواجهم او ما ملکت ايمانهم فانهم غير ملومين . فمن ابتغاء وراء ذلک فاولئک هم العادون » </a:t>
            </a:r>
            <a:endParaRPr lang="en-US" sz="2800" dirty="0" smtClean="0">
              <a:cs typeface="0 Badr Bold" pitchFamily="2" charset="-78"/>
            </a:endParaRPr>
          </a:p>
          <a:p>
            <a:pPr algn="ctr"/>
            <a:r>
              <a:rPr lang="fa-IR" sz="2800" dirty="0" smtClean="0"/>
              <a:t>و </a:t>
            </a:r>
            <a:r>
              <a:rPr lang="fa-IR" sz="2800" dirty="0"/>
              <a:t>عمل استمنا مشمول آيه 7 سوره مؤمنون مي شود که مي فرمايد هر کسي غير از اين طريق را (جهت بهره گيري جنسي) طلب کند تجاوزگر است».</a:t>
            </a:r>
            <a:endParaRPr lang="en-US" sz="2800" dirty="0"/>
          </a:p>
        </p:txBody>
      </p:sp>
    </p:spTree>
    <p:extLst>
      <p:ext uri="{BB962C8B-B14F-4D97-AF65-F5344CB8AC3E}">
        <p14:creationId xmlns:p14="http://schemas.microsoft.com/office/powerpoint/2010/main" val="12400573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551795"/>
            <a:ext cx="8534400" cy="6124754"/>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r" rtl="1"/>
            <a:endParaRPr lang="en-US" sz="2800" dirty="0" smtClean="0">
              <a:cs typeface="B Nazanin" panose="00000400000000000000" pitchFamily="2" charset="-78"/>
            </a:endParaRPr>
          </a:p>
          <a:p>
            <a:pPr algn="r" rtl="1"/>
            <a:r>
              <a:rPr lang="fa-IR" sz="2800" dirty="0" smtClean="0">
                <a:cs typeface="B Nazanin" panose="00000400000000000000" pitchFamily="2" charset="-78"/>
              </a:rPr>
              <a:t>1. </a:t>
            </a:r>
            <a:r>
              <a:rPr lang="fa-IR" sz="2800" dirty="0">
                <a:cs typeface="B Nazanin" panose="00000400000000000000" pitchFamily="2" charset="-78"/>
              </a:rPr>
              <a:t>ابو بصیر گوید از امام صادق (ع) شنیدم که فرمود: خداوند در روز قیامت با سه گروه حرف نمی زند و به آنان نظر نمی کند و آنان را از گناهان پاکیزه نمی سازد و برای آنان عذابی دردناک است ، یک از آن گروه کسانی هستند که با خود نکاح ( استمناء ) کرده اند.</a:t>
            </a:r>
            <a:r>
              <a:rPr lang="fa-IR" sz="2800" dirty="0">
                <a:cs typeface="B Nazanin" panose="00000400000000000000" pitchFamily="2" charset="-78"/>
                <a:hlinkClick r:id="rId2"/>
              </a:rPr>
              <a:t> [5] </a:t>
            </a:r>
            <a:r>
              <a:rPr lang="fa-IR" sz="2800" dirty="0">
                <a:cs typeface="B Nazanin" panose="00000400000000000000" pitchFamily="2" charset="-78"/>
              </a:rPr>
              <a:t>وسائل‏الشیعة ج : 20 ص : 354 حدیث 25810 </a:t>
            </a:r>
            <a:endParaRPr lang="en-US" sz="2800" dirty="0">
              <a:cs typeface="B Nazanin" panose="00000400000000000000" pitchFamily="2" charset="-78"/>
            </a:endParaRPr>
          </a:p>
          <a:p>
            <a:pPr algn="r" rtl="1"/>
            <a:r>
              <a:rPr lang="fa-IR" sz="2800" dirty="0" smtClean="0">
                <a:cs typeface="B Nazanin" panose="00000400000000000000" pitchFamily="2" charset="-78"/>
              </a:rPr>
              <a:t>2. </a:t>
            </a:r>
            <a:r>
              <a:rPr lang="fa-IR" sz="2800" dirty="0">
                <a:cs typeface="B Nazanin" panose="00000400000000000000" pitchFamily="2" charset="-78"/>
              </a:rPr>
              <a:t>رسول خدا(ص): لعنت خدا و ملائكه خداوند و تمام بشر بر شخص خودارضا. </a:t>
            </a:r>
            <a:r>
              <a:rPr lang="fa-IR" sz="2800" dirty="0" smtClean="0">
                <a:cs typeface="B Nazanin" panose="00000400000000000000" pitchFamily="2" charset="-78"/>
              </a:rPr>
              <a:t>(میزان الحکمه، </a:t>
            </a:r>
            <a:r>
              <a:rPr lang="fa-IR" sz="2800" dirty="0">
                <a:cs typeface="B Nazanin" panose="00000400000000000000" pitchFamily="2" charset="-78"/>
              </a:rPr>
              <a:t>ح 18748)</a:t>
            </a:r>
            <a:br>
              <a:rPr lang="fa-IR" sz="2800" dirty="0">
                <a:cs typeface="B Nazanin" panose="00000400000000000000" pitchFamily="2" charset="-78"/>
              </a:rPr>
            </a:br>
            <a:r>
              <a:rPr lang="fa-IR" sz="2800" dirty="0">
                <a:cs typeface="B Nazanin" panose="00000400000000000000" pitchFamily="2" charset="-78"/>
              </a:rPr>
              <a:t>3. رسول خدا(ص): كسى كه خودارضايى مى‏كند، ملعون است. (همان، ح 18751)</a:t>
            </a:r>
            <a:br>
              <a:rPr lang="fa-IR" sz="2800" dirty="0">
                <a:cs typeface="B Nazanin" panose="00000400000000000000" pitchFamily="2" charset="-78"/>
              </a:rPr>
            </a:br>
            <a:r>
              <a:rPr lang="fa-IR" sz="2800" dirty="0">
                <a:cs typeface="B Nazanin" panose="00000400000000000000" pitchFamily="2" charset="-78"/>
              </a:rPr>
              <a:t>4. امام صادق(ع): خودارضايى گناه بزرگى است كه خداوند در قرآن از آن نهى فرموده است. (همان، ح 18750)</a:t>
            </a:r>
            <a:br>
              <a:rPr lang="fa-IR" sz="2800" dirty="0">
                <a:cs typeface="B Nazanin" panose="00000400000000000000" pitchFamily="2" charset="-78"/>
              </a:rPr>
            </a:br>
            <a:r>
              <a:rPr lang="fa-IR" sz="2800" dirty="0">
                <a:cs typeface="B Nazanin" panose="00000400000000000000" pitchFamily="2" charset="-78"/>
              </a:rPr>
              <a:t>5. امام صادق(ع): براى كسى كه خودارضايى كند در قيامت عذاب دردناكى در نظر گرفته شده است. (همان، ح 18749)</a:t>
            </a:r>
            <a:endParaRPr lang="en-US" sz="2800" dirty="0">
              <a:cs typeface="B Nazanin" panose="00000400000000000000" pitchFamily="2" charset="-78"/>
            </a:endParaRPr>
          </a:p>
        </p:txBody>
      </p:sp>
    </p:spTree>
    <p:extLst>
      <p:ext uri="{BB962C8B-B14F-4D97-AF65-F5344CB8AC3E}">
        <p14:creationId xmlns:p14="http://schemas.microsoft.com/office/powerpoint/2010/main" val="481635281"/>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8229600" cy="3970318"/>
          </a:xfrm>
          <a:prstGeom prst="rect">
            <a:avLst/>
          </a:prstGeom>
          <a:ln>
            <a:solidFill>
              <a:srgbClr val="FF0000"/>
            </a:solidFill>
          </a:ln>
        </p:spPr>
        <p:style>
          <a:lnRef idx="2">
            <a:schemeClr val="accent6"/>
          </a:lnRef>
          <a:fillRef idx="1">
            <a:schemeClr val="lt1"/>
          </a:fillRef>
          <a:effectRef idx="0">
            <a:schemeClr val="accent6"/>
          </a:effectRef>
          <a:fontRef idx="minor">
            <a:schemeClr val="dk1"/>
          </a:fontRef>
        </p:style>
        <p:txBody>
          <a:bodyPr wrap="square">
            <a:spAutoFit/>
          </a:bodyPr>
          <a:lstStyle/>
          <a:p>
            <a:pPr algn="r" rtl="1"/>
            <a:r>
              <a:rPr lang="fa-IR" sz="2800" dirty="0" smtClean="0">
                <a:cs typeface="B Nazanin" panose="00000400000000000000" pitchFamily="2" charset="-78"/>
              </a:rPr>
              <a:t>5- </a:t>
            </a:r>
            <a:r>
              <a:rPr lang="fa-IR" sz="2800" dirty="0">
                <a:cs typeface="B Nazanin" panose="00000400000000000000" pitchFamily="2" charset="-78"/>
              </a:rPr>
              <a:t>از امام صادق (ع) در باره خضخضه"( استمناء با دست ) سؤال شد، در جواب فرمود: گناه بزرگی است که خداوند متعال در کتابش (قرآن) از آن نهی کرده است و کسی که چنین کاری را انجام دهد مثل این است که با خود ازدواج کرده باشد و اگر من بدانم که کسی این کار را انجام داده است با او غذا نمی خورم! سؤال کننده عرض کرد: ای پسر رسول خدا نهی خداوند متعال در کتابش را برای من بیان کنید ! حضرت فرمود: این آیه که می فرماید : کسی که از غیر این (راه های مجاز های شرعی برای نیاز های جنسی خود) استفاده کند ظلم کرده است...</a:t>
            </a:r>
            <a:r>
              <a:rPr lang="fa-IR" sz="2800" dirty="0">
                <a:cs typeface="B Nazanin" panose="00000400000000000000" pitchFamily="2" charset="-78"/>
                <a:hlinkClick r:id="rId2"/>
              </a:rPr>
              <a:t> [6] [6] </a:t>
            </a:r>
            <a:r>
              <a:rPr lang="fa-IR" sz="2800" dirty="0">
                <a:cs typeface="B Nazanin" panose="00000400000000000000" pitchFamily="2" charset="-78"/>
              </a:rPr>
              <a:t>  - مستدرک‏الوسائل ج : 14 ص : 356باب23- بَابُ تَحْرِیمِ الِاسْتِمْنَاءِ حدیث - 16947 1</a:t>
            </a:r>
          </a:p>
        </p:txBody>
      </p:sp>
    </p:spTree>
    <p:extLst>
      <p:ext uri="{BB962C8B-B14F-4D97-AF65-F5344CB8AC3E}">
        <p14:creationId xmlns:p14="http://schemas.microsoft.com/office/powerpoint/2010/main" val="29980088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716340"/>
            <a:ext cx="7467600" cy="224676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r" rtl="1"/>
            <a:r>
              <a:rPr lang="fa-IR" sz="2800" dirty="0">
                <a:cs typeface="B Nazanin" panose="00000400000000000000" pitchFamily="2" charset="-78"/>
              </a:rPr>
              <a:t>امام صادق (ع) فرمود : مردی را پیش حضرت علی(ع) آوردند که با آلت خود بازی کرده (و به این طریق خود را ارضا می کرد)، حضرت آنقدر بر روی دست های او زدند که دستانش قرمز شد و سپس با بوجه بیت المال او را متأهل نمودند.</a:t>
            </a:r>
            <a:r>
              <a:rPr lang="fa-IR" sz="2800" dirty="0">
                <a:cs typeface="B Nazanin" panose="00000400000000000000" pitchFamily="2" charset="-78"/>
                <a:hlinkClick r:id="rId2"/>
              </a:rPr>
              <a:t> [3] </a:t>
            </a:r>
            <a:r>
              <a:rPr lang="fa-IR" sz="2800" dirty="0">
                <a:cs typeface="B Nazanin" panose="00000400000000000000" pitchFamily="2" charset="-78"/>
              </a:rPr>
              <a:t>- وسائل‏الشیعة ج : 20 ص : 352 بَابُ 28- </a:t>
            </a:r>
            <a:endParaRPr lang="en-US" sz="2800" dirty="0">
              <a:cs typeface="B Nazanin" panose="00000400000000000000" pitchFamily="2" charset="-78"/>
            </a:endParaRPr>
          </a:p>
        </p:txBody>
      </p:sp>
    </p:spTree>
    <p:extLst>
      <p:ext uri="{BB962C8B-B14F-4D97-AF65-F5344CB8AC3E}">
        <p14:creationId xmlns:p14="http://schemas.microsoft.com/office/powerpoint/2010/main" val="16889623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1201</TotalTime>
  <Words>1734</Words>
  <Application>Microsoft Office PowerPoint</Application>
  <PresentationFormat>On-screen Show (4:3)</PresentationFormat>
  <Paragraphs>83</Paragraphs>
  <Slides>29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0 Badr Bold</vt:lpstr>
      <vt:lpstr>0 Soroosh</vt:lpstr>
      <vt:lpstr>A Nasr</vt:lpstr>
      <vt:lpstr>Arial</vt:lpstr>
      <vt:lpstr>Arial Narrow</vt:lpstr>
      <vt:lpstr>B Nazanin</vt:lpstr>
      <vt:lpstr>Calibri</vt:lpstr>
      <vt:lpstr>Mj_Smooth Light</vt:lpstr>
      <vt:lpstr>Horizon</vt:lpstr>
      <vt:lpstr>عوارض خود ارضایی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خود ارضایی در آیات و روایات</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عوارض خود ارضایی</dc:title>
  <dc:creator>ghaderi</dc:creator>
  <cp:lastModifiedBy>masoud</cp:lastModifiedBy>
  <cp:revision>35</cp:revision>
  <dcterms:created xsi:type="dcterms:W3CDTF">2006-08-16T00:00:00Z</dcterms:created>
  <dcterms:modified xsi:type="dcterms:W3CDTF">2020-02-04T21:16:31Z</dcterms:modified>
</cp:coreProperties>
</file>