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54312F-3509-4EAC-B7DF-8B8BCE5CF360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CCE3C-BE7A-46C0-BFB2-A835AFA1E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431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8A315E2-71BA-477E-9AD6-BDB8AA3E6619}" type="slidenum">
              <a:rPr lang="ar-SA" altLang="en-US">
                <a:latin typeface="Arial" panose="020B0604020202020204" pitchFamily="34" charset="0"/>
              </a:rPr>
              <a:pPr eaLnBrk="1" hangingPunct="1"/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z="2200" b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6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F15C9D-2C3C-4B19-A9A5-B2D420EE6845}" type="slidenum">
              <a:rPr lang="ar-SA" altLang="en-US">
                <a:latin typeface="Arial" panose="020B0604020202020204" pitchFamily="34" charset="0"/>
              </a:rPr>
              <a:pPr eaLnBrk="1" hangingPunct="1"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z="2200" b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91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D6FD40-36C6-4A0A-877E-EC646CCF8AC7}" type="slidenum">
              <a:rPr lang="ar-SA" altLang="en-US">
                <a:latin typeface="Arial" panose="020B0604020202020204" pitchFamily="34" charset="0"/>
              </a:rPr>
              <a:pPr eaLnBrk="1" hangingPunct="1"/>
              <a:t>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z="2200" b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560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6BBCF53-A91C-4A92-A842-631CEABAAABC}" type="slidenum">
              <a:rPr lang="ar-SA" altLang="en-US">
                <a:latin typeface="Arial" panose="020B0604020202020204" pitchFamily="34" charset="0"/>
              </a:rPr>
              <a:pPr eaLnBrk="1" hangingPunct="1"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z="2200" b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775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18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33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11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49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5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4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0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250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138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686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4ED96-81E0-4019-90F5-0B64EE2D11F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A4965-97DE-4D15-AD8A-9B60564938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85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34878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0"/>
            <a:ext cx="7924800" cy="1143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dirty="0">
                <a:solidFill>
                  <a:schemeClr val="folHlink"/>
                </a:solidFill>
                <a:latin typeface="Gulim" pitchFamily="34" charset="-127"/>
                <a:cs typeface="B Titr" pitchFamily="2" charset="-78"/>
              </a:rPr>
              <a:t>عوامل موثر بر تعداد حداقل نمونه مورد نیاز</a:t>
            </a:r>
            <a:endParaRPr lang="en-GB" sz="3600" dirty="0">
              <a:solidFill>
                <a:schemeClr val="folHlink"/>
              </a:solidFill>
              <a:latin typeface="Gulim" pitchFamily="34" charset="-127"/>
              <a:cs typeface="B Titr" pitchFamily="2" charset="-78"/>
            </a:endParaRPr>
          </a:p>
        </p:txBody>
      </p:sp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1828800" y="990600"/>
            <a:ext cx="853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2772" name="Group 4"/>
          <p:cNvGrpSpPr>
            <a:grpSpLocks/>
          </p:cNvGrpSpPr>
          <p:nvPr/>
        </p:nvGrpSpPr>
        <p:grpSpPr bwMode="auto">
          <a:xfrm>
            <a:off x="2587706" y="5146678"/>
            <a:ext cx="3175" cy="1136651"/>
            <a:chOff x="-482" y="3117"/>
            <a:chExt cx="2" cy="716"/>
          </a:xfrm>
        </p:grpSpPr>
        <p:sp>
          <p:nvSpPr>
            <p:cNvPr id="32774" name="Rectangle 5"/>
            <p:cNvSpPr>
              <a:spLocks noChangeArrowheads="1"/>
            </p:cNvSpPr>
            <p:nvPr/>
          </p:nvSpPr>
          <p:spPr bwMode="auto">
            <a:xfrm>
              <a:off x="-480" y="311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775" name="Rectangle 6"/>
            <p:cNvSpPr>
              <a:spLocks noChangeArrowheads="1"/>
            </p:cNvSpPr>
            <p:nvPr/>
          </p:nvSpPr>
          <p:spPr bwMode="auto">
            <a:xfrm>
              <a:off x="-482" y="327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776" name="Rectangle 7"/>
            <p:cNvSpPr>
              <a:spLocks noChangeArrowheads="1"/>
            </p:cNvSpPr>
            <p:nvPr/>
          </p:nvSpPr>
          <p:spPr bwMode="auto">
            <a:xfrm>
              <a:off x="-480" y="3439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777" name="Rectangle 8"/>
            <p:cNvSpPr>
              <a:spLocks noChangeArrowheads="1"/>
            </p:cNvSpPr>
            <p:nvPr/>
          </p:nvSpPr>
          <p:spPr bwMode="auto">
            <a:xfrm>
              <a:off x="-480" y="3600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64879" name="Rectangle 15"/>
          <p:cNvSpPr>
            <a:spLocks noChangeArrowheads="1"/>
          </p:cNvSpPr>
          <p:nvPr/>
        </p:nvSpPr>
        <p:spPr bwMode="auto">
          <a:xfrm>
            <a:off x="1981200" y="1793876"/>
            <a:ext cx="8229600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r" rtl="1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34" charset="-127"/>
                <a:cs typeface="B Mitra" pitchFamily="2" charset="-78"/>
              </a:rPr>
              <a:t>پراکندگی</a:t>
            </a:r>
          </a:p>
          <a:p>
            <a:pPr marL="342900" indent="-342900" algn="r" rtl="1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34" charset="-127"/>
                <a:cs typeface="B Mitra" pitchFamily="2" charset="-78"/>
              </a:rPr>
              <a:t>دقت مورد نیاز</a:t>
            </a:r>
          </a:p>
          <a:p>
            <a:pPr marL="342900" indent="-342900" algn="r" rtl="1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34" charset="-127"/>
                <a:cs typeface="B Mitra" pitchFamily="2" charset="-78"/>
              </a:rPr>
              <a:t>اطمینان مورد نیاز</a:t>
            </a:r>
          </a:p>
          <a:p>
            <a:pPr marL="342900" indent="-342900" algn="r" rtl="1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34" charset="-127"/>
                <a:cs typeface="B Mitra" pitchFamily="2" charset="-78"/>
              </a:rPr>
              <a:t>اندازه جامعه؟</a:t>
            </a:r>
          </a:p>
          <a:p>
            <a:pPr marL="342900" indent="-342900" algn="r" rtl="1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endParaRPr lang="en-US" sz="3400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444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1400" y="0"/>
            <a:ext cx="7010400" cy="1143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>
                <a:solidFill>
                  <a:schemeClr val="folHlink"/>
                </a:solidFill>
                <a:latin typeface="Gulim" pitchFamily="34" charset="-127"/>
                <a:cs typeface="B Titr" pitchFamily="2" charset="-78"/>
              </a:rPr>
              <a:t>مراحل تعيين حداقل حجم نمونه</a:t>
            </a:r>
            <a:endParaRPr lang="en-GB" sz="3600">
              <a:solidFill>
                <a:schemeClr val="folHlink"/>
              </a:solidFill>
              <a:latin typeface="Gulim" pitchFamily="34" charset="-127"/>
              <a:cs typeface="B Titr" pitchFamily="2" charset="-78"/>
            </a:endParaRPr>
          </a:p>
        </p:txBody>
      </p:sp>
      <p:sp>
        <p:nvSpPr>
          <p:cNvPr id="33795" name="Line 3"/>
          <p:cNvSpPr>
            <a:spLocks noChangeShapeType="1"/>
          </p:cNvSpPr>
          <p:nvPr/>
        </p:nvSpPr>
        <p:spPr bwMode="auto">
          <a:xfrm>
            <a:off x="1828800" y="990600"/>
            <a:ext cx="853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3796" name="Group 4"/>
          <p:cNvGrpSpPr>
            <a:grpSpLocks/>
          </p:cNvGrpSpPr>
          <p:nvPr/>
        </p:nvGrpSpPr>
        <p:grpSpPr bwMode="auto">
          <a:xfrm>
            <a:off x="2587706" y="5146678"/>
            <a:ext cx="3175" cy="1136651"/>
            <a:chOff x="-482" y="3117"/>
            <a:chExt cx="2" cy="716"/>
          </a:xfrm>
        </p:grpSpPr>
        <p:sp>
          <p:nvSpPr>
            <p:cNvPr id="33798" name="Rectangle 5"/>
            <p:cNvSpPr>
              <a:spLocks noChangeArrowheads="1"/>
            </p:cNvSpPr>
            <p:nvPr/>
          </p:nvSpPr>
          <p:spPr bwMode="auto">
            <a:xfrm>
              <a:off x="-480" y="311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3799" name="Rectangle 6"/>
            <p:cNvSpPr>
              <a:spLocks noChangeArrowheads="1"/>
            </p:cNvSpPr>
            <p:nvPr/>
          </p:nvSpPr>
          <p:spPr bwMode="auto">
            <a:xfrm>
              <a:off x="-482" y="327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3800" name="Rectangle 7"/>
            <p:cNvSpPr>
              <a:spLocks noChangeArrowheads="1"/>
            </p:cNvSpPr>
            <p:nvPr/>
          </p:nvSpPr>
          <p:spPr bwMode="auto">
            <a:xfrm>
              <a:off x="-480" y="3439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3801" name="Rectangle 8"/>
            <p:cNvSpPr>
              <a:spLocks noChangeArrowheads="1"/>
            </p:cNvSpPr>
            <p:nvPr/>
          </p:nvSpPr>
          <p:spPr bwMode="auto">
            <a:xfrm>
              <a:off x="-480" y="3600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66921" name="Rectangle 9"/>
          <p:cNvSpPr>
            <a:spLocks noChangeArrowheads="1"/>
          </p:cNvSpPr>
          <p:nvPr/>
        </p:nvSpPr>
        <p:spPr bwMode="auto">
          <a:xfrm>
            <a:off x="1981200" y="1022352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شناسايي متغير اصلي مورد مطالعه</a:t>
            </a: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تعيين نوع برآورد (ميانگين، درصد، اختلاف دو ميانگين، اختلاف دو نسبت،...)</a:t>
            </a: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مشخص كردن تخمين مورد انتظار براي اندازه برآورد</a:t>
            </a:r>
            <a:endParaRPr lang="en-US" sz="2600" dirty="0">
              <a:latin typeface="Gulim" pitchFamily="34" charset="-127"/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تصميم گيري در مورد دقت قابل قبول براي برآورد</a:t>
            </a: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تصميم گيري در مورد مقدار خطاي پذيرفتني در مورد اينكه برآورد حاصل از نمونه خارج از محدوده مقدار واقعي جامعه بيافتد </a:t>
            </a: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لحاظ كردن </a:t>
            </a:r>
            <a:r>
              <a:rPr lang="en-US" sz="2600" dirty="0">
                <a:latin typeface="Gulim" pitchFamily="34" charset="-127"/>
                <a:cs typeface="B Nazanin" panose="00000400000000000000" pitchFamily="2" charset="-78"/>
              </a:rPr>
              <a:t>design effect</a:t>
            </a:r>
            <a:endParaRPr lang="fa-IR" sz="2600" dirty="0">
              <a:latin typeface="Gulim" pitchFamily="34" charset="-127"/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لحاظ كردن مقدار عدم پاسخ دهي (يا عدم پيگيري) مورد انتظار</a:t>
            </a:r>
          </a:p>
          <a:p>
            <a:pPr marL="342900" indent="-342900" algn="r" rtl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fa-IR" sz="2600" dirty="0">
                <a:latin typeface="Gulim" pitchFamily="34" charset="-127"/>
                <a:cs typeface="B Nazanin" panose="00000400000000000000" pitchFamily="2" charset="-78"/>
              </a:rPr>
              <a:t>لحاظ كردن ضريب جامعه محدود (فقط در مواردي كه تعداد كل افراد جامعه كوچك باشد)</a:t>
            </a:r>
            <a:endParaRPr lang="en-GB" sz="2600" dirty="0">
              <a:latin typeface="Gulim" pitchFamily="34" charset="-127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9463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sz="2800">
                <a:solidFill>
                  <a:schemeClr val="folHlink"/>
                </a:solidFill>
                <a:latin typeface="Gulim" pitchFamily="34" charset="-127"/>
                <a:cs typeface="B Titr" pitchFamily="2" charset="-78"/>
              </a:rPr>
              <a:t>محاسبه حداقل حجم نمونه براي برآورد نسبت (صفت كيفي)</a:t>
            </a:r>
            <a:endParaRPr lang="en-GB" sz="2800">
              <a:solidFill>
                <a:schemeClr val="folHlink"/>
              </a:solidFill>
              <a:latin typeface="Gulim" pitchFamily="34" charset="-127"/>
              <a:cs typeface="B Titr" pitchFamily="2" charset="-78"/>
            </a:endParaRPr>
          </a:p>
        </p:txBody>
      </p:sp>
      <p:graphicFrame>
        <p:nvGraphicFramePr>
          <p:cNvPr id="34819" name="Object 10"/>
          <p:cNvGraphicFramePr>
            <a:graphicFrameLocks noGrp="1" noChangeAspect="1"/>
          </p:cNvGraphicFramePr>
          <p:nvPr>
            <p:ph sz="half" idx="1"/>
          </p:nvPr>
        </p:nvGraphicFramePr>
        <p:xfrm>
          <a:off x="4038600" y="1524001"/>
          <a:ext cx="4800600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4" imgW="1397000" imgH="419100" progId="Equation.3">
                  <p:embed/>
                </p:oleObj>
              </mc:Choice>
              <mc:Fallback>
                <p:oleObj name="Equation" r:id="rId4" imgW="13970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1524001"/>
                        <a:ext cx="4800600" cy="143986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Line 3"/>
          <p:cNvSpPr>
            <a:spLocks noChangeShapeType="1"/>
          </p:cNvSpPr>
          <p:nvPr/>
        </p:nvSpPr>
        <p:spPr bwMode="auto">
          <a:xfrm>
            <a:off x="1828800" y="1219200"/>
            <a:ext cx="853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4821" name="Group 4"/>
          <p:cNvGrpSpPr>
            <a:grpSpLocks/>
          </p:cNvGrpSpPr>
          <p:nvPr/>
        </p:nvGrpSpPr>
        <p:grpSpPr bwMode="auto">
          <a:xfrm>
            <a:off x="2587706" y="5146678"/>
            <a:ext cx="3175" cy="1136651"/>
            <a:chOff x="-482" y="3117"/>
            <a:chExt cx="2" cy="716"/>
          </a:xfrm>
        </p:grpSpPr>
        <p:sp>
          <p:nvSpPr>
            <p:cNvPr id="34824" name="Rectangle 5"/>
            <p:cNvSpPr>
              <a:spLocks noChangeArrowheads="1"/>
            </p:cNvSpPr>
            <p:nvPr/>
          </p:nvSpPr>
          <p:spPr bwMode="auto">
            <a:xfrm>
              <a:off x="-480" y="311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4825" name="Rectangle 6"/>
            <p:cNvSpPr>
              <a:spLocks noChangeArrowheads="1"/>
            </p:cNvSpPr>
            <p:nvPr/>
          </p:nvSpPr>
          <p:spPr bwMode="auto">
            <a:xfrm>
              <a:off x="-482" y="327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4826" name="Rectangle 7"/>
            <p:cNvSpPr>
              <a:spLocks noChangeArrowheads="1"/>
            </p:cNvSpPr>
            <p:nvPr/>
          </p:nvSpPr>
          <p:spPr bwMode="auto">
            <a:xfrm>
              <a:off x="-480" y="3439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4827" name="Rectangle 8"/>
            <p:cNvSpPr>
              <a:spLocks noChangeArrowheads="1"/>
            </p:cNvSpPr>
            <p:nvPr/>
          </p:nvSpPr>
          <p:spPr bwMode="auto">
            <a:xfrm>
              <a:off x="-480" y="3600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4822" name="Text Box 12"/>
          <p:cNvSpPr txBox="1">
            <a:spLocks noChangeArrowheads="1"/>
          </p:cNvSpPr>
          <p:nvPr/>
        </p:nvSpPr>
        <p:spPr bwMode="auto">
          <a:xfrm>
            <a:off x="2438400" y="3505201"/>
            <a:ext cx="678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a-IR" altLang="en-US"/>
          </a:p>
        </p:txBody>
      </p:sp>
      <p:sp>
        <p:nvSpPr>
          <p:cNvPr id="34823" name="Text Box 16"/>
          <p:cNvSpPr txBox="1">
            <a:spLocks noChangeArrowheads="1"/>
          </p:cNvSpPr>
          <p:nvPr/>
        </p:nvSpPr>
        <p:spPr bwMode="auto">
          <a:xfrm>
            <a:off x="1905000" y="3276600"/>
            <a:ext cx="7696200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l-GR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: احتمال خطاي نوع اول؛ 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	اگر 05 /0= </a:t>
            </a:r>
            <a:r>
              <a:rPr lang="el-GR" altLang="en-US" sz="3600" dirty="0">
                <a:latin typeface="Times New Roman" panose="02020603050405020304" pitchFamily="18" charset="0"/>
              </a:rPr>
              <a:t>α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باشد </a:t>
            </a: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Z</a:t>
            </a:r>
            <a:r>
              <a:rPr lang="en-US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1- </a:t>
            </a:r>
            <a:r>
              <a:rPr lang="el-GR" altLang="en-US" sz="3600" baseline="-25000" dirty="0">
                <a:latin typeface="Times New Roman" panose="02020603050405020304" pitchFamily="18" charset="0"/>
              </a:rPr>
              <a:t>α</a:t>
            </a:r>
            <a:r>
              <a:rPr lang="en-US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/2</a:t>
            </a:r>
            <a:r>
              <a:rPr lang="fa-IR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 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برابر 1/96 است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p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: تخمين نسبت (</a:t>
            </a: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proportion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) صفت مورد نظر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en-US" altLang="en-US" sz="3600" smtClean="0">
                <a:latin typeface="Times New Roman" panose="02020603050405020304" pitchFamily="18" charset="0"/>
                <a:cs typeface="B Mitra" panose="00000400000000000000" pitchFamily="2" charset="-78"/>
              </a:rPr>
              <a:t>d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: خطاي قابل قبول در برآورد نسبت مورد نظر</a:t>
            </a:r>
            <a:endParaRPr lang="el-GR" altLang="en-US" sz="3600" dirty="0">
              <a:latin typeface="Times New Roman" panose="02020603050405020304" pitchFamily="18" charset="0"/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404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9838" y="2420888"/>
            <a:ext cx="4038600" cy="462381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علی اکبر حقدوست</a:t>
            </a:r>
            <a:endParaRPr lang="en-US" dirty="0"/>
          </a:p>
        </p:txBody>
      </p:sp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" t="8333" r="4933" b="6410"/>
          <a:stretch>
            <a:fillRect/>
          </a:stretch>
        </p:blipFill>
        <p:spPr bwMode="auto">
          <a:xfrm>
            <a:off x="2506660" y="3101989"/>
            <a:ext cx="7260852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90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sz="2800">
                <a:solidFill>
                  <a:schemeClr val="folHlink"/>
                </a:solidFill>
                <a:latin typeface="Gulim" pitchFamily="34" charset="-127"/>
                <a:cs typeface="B Titr" pitchFamily="2" charset="-78"/>
              </a:rPr>
              <a:t>محاسبه حداقل حجم نمونه براي برآورد ميانگين (صفت كمي)</a:t>
            </a:r>
            <a:endParaRPr lang="en-GB" sz="2800">
              <a:solidFill>
                <a:schemeClr val="folHlink"/>
              </a:solidFill>
              <a:latin typeface="Gulim" pitchFamily="34" charset="-127"/>
              <a:cs typeface="B Titr" pitchFamily="2" charset="-78"/>
            </a:endParaRPr>
          </a:p>
        </p:txBody>
      </p:sp>
      <p:sp>
        <p:nvSpPr>
          <p:cNvPr id="35843" name="Line 4"/>
          <p:cNvSpPr>
            <a:spLocks noChangeShapeType="1"/>
          </p:cNvSpPr>
          <p:nvPr/>
        </p:nvSpPr>
        <p:spPr bwMode="auto">
          <a:xfrm>
            <a:off x="1828800" y="1219200"/>
            <a:ext cx="8534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5844" name="Group 5"/>
          <p:cNvGrpSpPr>
            <a:grpSpLocks/>
          </p:cNvGrpSpPr>
          <p:nvPr/>
        </p:nvGrpSpPr>
        <p:grpSpPr bwMode="auto">
          <a:xfrm>
            <a:off x="2587706" y="5146678"/>
            <a:ext cx="3175" cy="1136651"/>
            <a:chOff x="-482" y="3117"/>
            <a:chExt cx="2" cy="716"/>
          </a:xfrm>
        </p:grpSpPr>
        <p:sp>
          <p:nvSpPr>
            <p:cNvPr id="35848" name="Rectangle 6"/>
            <p:cNvSpPr>
              <a:spLocks noChangeArrowheads="1"/>
            </p:cNvSpPr>
            <p:nvPr/>
          </p:nvSpPr>
          <p:spPr bwMode="auto">
            <a:xfrm>
              <a:off x="-480" y="311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5849" name="Rectangle 7"/>
            <p:cNvSpPr>
              <a:spLocks noChangeArrowheads="1"/>
            </p:cNvSpPr>
            <p:nvPr/>
          </p:nvSpPr>
          <p:spPr bwMode="auto">
            <a:xfrm>
              <a:off x="-482" y="3277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5850" name="Rectangle 8"/>
            <p:cNvSpPr>
              <a:spLocks noChangeArrowheads="1"/>
            </p:cNvSpPr>
            <p:nvPr/>
          </p:nvSpPr>
          <p:spPr bwMode="auto">
            <a:xfrm>
              <a:off x="-480" y="3439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5851" name="Rectangle 9"/>
            <p:cNvSpPr>
              <a:spLocks noChangeArrowheads="1"/>
            </p:cNvSpPr>
            <p:nvPr/>
          </p:nvSpPr>
          <p:spPr bwMode="auto">
            <a:xfrm>
              <a:off x="-480" y="3600"/>
              <a:ext cx="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endParaRPr lang="en-GB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5845" name="Text Box 10"/>
          <p:cNvSpPr txBox="1">
            <a:spLocks noChangeArrowheads="1"/>
          </p:cNvSpPr>
          <p:nvPr/>
        </p:nvSpPr>
        <p:spPr bwMode="auto">
          <a:xfrm>
            <a:off x="2438400" y="3505201"/>
            <a:ext cx="678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a-IR" altLang="en-US"/>
          </a:p>
        </p:txBody>
      </p:sp>
      <p:sp>
        <p:nvSpPr>
          <p:cNvPr id="35846" name="Text Box 11"/>
          <p:cNvSpPr txBox="1">
            <a:spLocks noChangeArrowheads="1"/>
          </p:cNvSpPr>
          <p:nvPr/>
        </p:nvSpPr>
        <p:spPr bwMode="auto">
          <a:xfrm>
            <a:off x="1905000" y="3276600"/>
            <a:ext cx="7696200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l-GR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: احتمال خطاي نوع اول؛ 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	اگر 05 /0= </a:t>
            </a:r>
            <a:r>
              <a:rPr lang="el-GR" altLang="en-US" sz="3600" dirty="0">
                <a:latin typeface="Times New Roman" panose="02020603050405020304" pitchFamily="18" charset="0"/>
              </a:rPr>
              <a:t>α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باشد </a:t>
            </a: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Z</a:t>
            </a:r>
            <a:r>
              <a:rPr lang="en-US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1- </a:t>
            </a:r>
            <a:r>
              <a:rPr lang="el-GR" altLang="en-US" sz="3600" baseline="-25000" dirty="0">
                <a:latin typeface="Times New Roman" panose="02020603050405020304" pitchFamily="18" charset="0"/>
              </a:rPr>
              <a:t>α</a:t>
            </a:r>
            <a:r>
              <a:rPr lang="en-US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/2</a:t>
            </a:r>
            <a:r>
              <a:rPr lang="fa-IR" altLang="en-US" sz="3600" baseline="-25000" dirty="0">
                <a:latin typeface="Times New Roman" panose="02020603050405020304" pitchFamily="18" charset="0"/>
                <a:cs typeface="B Mitra" panose="00000400000000000000" pitchFamily="2" charset="-78"/>
              </a:rPr>
              <a:t> 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برابر 1/96 است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el-GR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 : انحراف معيار (</a:t>
            </a: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SD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) صفت مورد نظر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en-US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d</a:t>
            </a:r>
            <a:r>
              <a:rPr lang="fa-IR" altLang="en-US" sz="3600" dirty="0">
                <a:latin typeface="Times New Roman" panose="02020603050405020304" pitchFamily="18" charset="0"/>
                <a:cs typeface="B Mitra" panose="00000400000000000000" pitchFamily="2" charset="-78"/>
              </a:rPr>
              <a:t>: خطاي قابل قبول در برآورد ميانگين</a:t>
            </a:r>
            <a:endParaRPr lang="el-GR" altLang="en-US" sz="3600" dirty="0">
              <a:latin typeface="Times New Roman" panose="02020603050405020304" pitchFamily="18" charset="0"/>
              <a:cs typeface="B Mitra" panose="00000400000000000000" pitchFamily="2" charset="-78"/>
            </a:endParaRPr>
          </a:p>
        </p:txBody>
      </p:sp>
      <p:graphicFrame>
        <p:nvGraphicFramePr>
          <p:cNvPr id="35847" name="Object 13"/>
          <p:cNvGraphicFramePr>
            <a:graphicFrameLocks noGrp="1" noChangeAspect="1"/>
          </p:cNvGraphicFramePr>
          <p:nvPr>
            <p:ph idx="1"/>
          </p:nvPr>
        </p:nvGraphicFramePr>
        <p:xfrm>
          <a:off x="3886200" y="1600201"/>
          <a:ext cx="4191000" cy="164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1002865" imgH="393529" progId="Equation.3">
                  <p:embed/>
                </p:oleObj>
              </mc:Choice>
              <mc:Fallback>
                <p:oleObj name="Equation" r:id="rId4" imgW="1002865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1600201"/>
                        <a:ext cx="4191000" cy="164306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72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4000" dirty="0"/>
              <a:t>برآورد اندازه نمونه برای مقایسه میانگین در دو جامعه مستقل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5560" y="1871513"/>
            <a:ext cx="8229600" cy="462597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علی اکبر حقدوست</a:t>
            </a:r>
            <a:endParaRPr lang="en-US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2132856"/>
            <a:ext cx="646380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4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100" y="155448"/>
            <a:ext cx="10693400" cy="1113312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/>
              <a:t>برآورد اندازه نمونه برای تشخیص اختلاف نسبت در دو </a:t>
            </a:r>
            <a:r>
              <a:rPr lang="fa-IR" sz="3600" dirty="0" smtClean="0"/>
              <a:t>جامعه مستقل: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3552" y="2636913"/>
            <a:ext cx="8229600" cy="397740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علی اکبر حقدوست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636913"/>
            <a:ext cx="871296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299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در یک پژوهش محقق با هدف مقایسه دو روش آموزش می­خواهد متوسط نمره کسب شده افراد را پس از آموزش با هم مقایسه کند. در پژوهش­های پیشین بدست آمده است که نمره </a:t>
            </a:r>
            <a:r>
              <a:rPr lang="fa-IR" dirty="0" smtClean="0"/>
              <a:t>دانشجویان با </a:t>
            </a:r>
            <a:r>
              <a:rPr lang="fa-IR" dirty="0"/>
              <a:t>روش آموزشی اول 18 با انحراف معیار 3 و در روش دوم 16 با انحراف معیار 5/2 است. با 95 درصد اطمینان و 80 درصد توان آزمون چه حجم نمونه­ای در کل لازم است؟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علی اکبر حقدوست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0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Custom</PresentationFormat>
  <Paragraphs>36</Paragraphs>
  <Slides>9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Equation</vt:lpstr>
      <vt:lpstr>بنام خدا</vt:lpstr>
      <vt:lpstr>عوامل موثر بر تعداد حداقل نمونه مورد نیاز</vt:lpstr>
      <vt:lpstr>مراحل تعيين حداقل حجم نمونه</vt:lpstr>
      <vt:lpstr>محاسبه حداقل حجم نمونه براي برآورد نسبت (صفت كيفي)</vt:lpstr>
      <vt:lpstr>PowerPoint Presentation</vt:lpstr>
      <vt:lpstr>محاسبه حداقل حجم نمونه براي برآورد ميانگين (صفت كمي)</vt:lpstr>
      <vt:lpstr>برآورد اندازه نمونه برای مقایسه میانگین در دو جامعه مستقل</vt:lpstr>
      <vt:lpstr>برآورد اندازه نمونه برای تشخیص اختلاف نسبت در دو جامعه مستقل: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عوامل موثر بر تعداد حداقل نمونه مورد نیاز</dc:title>
  <dc:creator>Windows User</dc:creator>
  <cp:lastModifiedBy>Windows User</cp:lastModifiedBy>
  <cp:revision>3</cp:revision>
  <dcterms:created xsi:type="dcterms:W3CDTF">2018-04-28T17:00:09Z</dcterms:created>
  <dcterms:modified xsi:type="dcterms:W3CDTF">2020-04-28T21:41:55Z</dcterms:modified>
</cp:coreProperties>
</file>