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57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8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4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5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51494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آمار و احتمال 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پایه هشتم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8" name="Equation" r:id="rId3" imgW="445031" imgH="741719" progId="Equation.DSMT4">
                  <p:embed/>
                </p:oleObj>
              </mc:Choice>
              <mc:Fallback>
                <p:oleObj name="Equation" r:id="rId3" imgW="445031" imgH="741719" progId="Equation.DSMT4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0988" y="2501153"/>
            <a:ext cx="1156447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علم آمار : علم آمار جمع آوری ، سازماندهی و تحلیل و تفسیر اطلاعات ( داده ها ) است 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اگر داده های جمع آوری شده زیاد و پراکنده باشند ، بررسی آنها طولانی می شود . برای اینکه بتوانیم آسانتر و بهتر نتیجه بگیریم ، داده ها را متناسب با موضوع آماری دسته بندی و سازماندهی می کنیم .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015304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176" y="2958353"/>
            <a:ext cx="1156447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داده آماری :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اطلاعات حاصل از جمع آوری که به صورت عدد بیان می شود را داده آماری گوییم .</a:t>
            </a: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320129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176" y="2958353"/>
            <a:ext cx="1156447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دسته بندی داده ها :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داده های زیر نمرات درس ریاضی یک کلاس ریاضی هشتم را نشان می دهد آنها را در سه دسته ، دسته بندی کنید 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19 – 19 – 20 – 19 – 18.5 – 13 – 12 – 17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17 – 17 – 18 – 11 – 14 – 18 – 19.5</a:t>
            </a:r>
          </a:p>
          <a:p>
            <a:pPr algn="r" rtl="1">
              <a:lnSpc>
                <a:spcPct val="150000"/>
              </a:lnSpc>
            </a:pPr>
            <a:endParaRPr lang="en-US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41412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9964" y="3569478"/>
            <a:ext cx="1156447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به اختلاف بزرگترین و کوچکترین داده دامنه تغییرات می گوییم .                         9 =11-20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طول دسته :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حاصل تقسیم دامنه تغییرات بر تعداد دسته ها طول دسته می گوییم 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                                                                   طول دسته 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9964" y="2739684"/>
            <a:ext cx="11564471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دامنه تغییرات : </a:t>
            </a:r>
            <a:endParaRPr lang="en-US" sz="28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graphicFrame>
        <p:nvGraphicFramePr>
          <p:cNvPr id="19" name="Object 18"/>
          <p:cNvGraphicFramePr>
            <a:graphicFrameLocks noChangeAspect="1"/>
          </p:cNvGraphicFramePr>
          <p:nvPr/>
        </p:nvGraphicFramePr>
        <p:xfrm>
          <a:off x="6816166" y="5343711"/>
          <a:ext cx="1467224" cy="11462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6" name="Equation" r:id="rId3" imgW="812520" imgH="634680" progId="Equation.DSMT4">
                  <p:embed/>
                </p:oleObj>
              </mc:Choice>
              <mc:Fallback>
                <p:oleObj name="Equation" r:id="rId3" imgW="812520" imgH="634680" progId="Equation.DSMT4">
                  <p:embed/>
                  <p:pic>
                    <p:nvPicPr>
                      <p:cNvPr id="0" name="Picture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16166" y="5343711"/>
                        <a:ext cx="1467224" cy="114626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605889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8929" y="1837764"/>
            <a:ext cx="1156447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فراوانی :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به تعداد داده هایی که در یک دسته قرار دارند ، فراوانی آن دسته می گویند .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rot="5400000">
            <a:off x="215153" y="5199529"/>
            <a:ext cx="2895600" cy="2689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rot="5400000">
            <a:off x="1380564" y="5190564"/>
            <a:ext cx="2895600" cy="2689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636494" y="4518212"/>
            <a:ext cx="3550024" cy="537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101781" y="3962400"/>
            <a:ext cx="7888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فراوانی 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855687" y="3998259"/>
            <a:ext cx="1021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چوب خط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95836" y="3980330"/>
            <a:ext cx="1425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حدود دسته ها </a:t>
            </a:r>
            <a:endParaRPr lang="en-US" dirty="0"/>
          </a:p>
        </p:txBody>
      </p:sp>
      <p:cxnSp>
        <p:nvCxnSpPr>
          <p:cNvPr id="15" name="Straight Arrow Connector 14"/>
          <p:cNvCxnSpPr/>
          <p:nvPr/>
        </p:nvCxnSpPr>
        <p:spPr>
          <a:xfrm rot="16200000" flipV="1">
            <a:off x="5535705" y="4899210"/>
            <a:ext cx="3039036" cy="35863"/>
          </a:xfrm>
          <a:prstGeom prst="straightConnector1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6893859" y="6293224"/>
            <a:ext cx="3953435" cy="89647"/>
          </a:xfrm>
          <a:prstGeom prst="straightConnector1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rot="5400000" flipH="1" flipV="1">
            <a:off x="7839636" y="6270812"/>
            <a:ext cx="170329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rot="5400000" flipH="1" flipV="1">
            <a:off x="8556831" y="6288737"/>
            <a:ext cx="170329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rot="5400000" flipH="1" flipV="1">
            <a:off x="9300926" y="6252877"/>
            <a:ext cx="170329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5400000" flipH="1" flipV="1">
            <a:off x="10071871" y="6252882"/>
            <a:ext cx="170329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 rot="-60000">
            <a:off x="7924407" y="5791132"/>
            <a:ext cx="712460" cy="53768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 rot="-60000">
            <a:off x="8662500" y="6113314"/>
            <a:ext cx="712460" cy="19753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Connector 26"/>
          <p:cNvCxnSpPr/>
          <p:nvPr/>
        </p:nvCxnSpPr>
        <p:spPr>
          <a:xfrm>
            <a:off x="6991693" y="6123689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6991688" y="5926454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7000653" y="5774049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6991689" y="5585790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6991689" y="5352708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6973760" y="5101696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6964795" y="4877578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6955830" y="4644496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6955831" y="4420378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6964796" y="4196261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6946865" y="3990073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46"/>
          <p:cNvSpPr/>
          <p:nvPr/>
        </p:nvSpPr>
        <p:spPr>
          <a:xfrm rot="-60000">
            <a:off x="9397156" y="3989160"/>
            <a:ext cx="712460" cy="230392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7718609" y="6373902"/>
            <a:ext cx="672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11</a:t>
            </a:r>
            <a:endParaRPr lang="en-US" dirty="0"/>
          </a:p>
        </p:txBody>
      </p:sp>
      <p:sp>
        <p:nvSpPr>
          <p:cNvPr id="49" name="TextBox 48"/>
          <p:cNvSpPr txBox="1"/>
          <p:nvPr/>
        </p:nvSpPr>
        <p:spPr>
          <a:xfrm>
            <a:off x="8471664" y="6391827"/>
            <a:ext cx="672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14</a:t>
            </a:r>
            <a:endParaRPr 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9197824" y="6391822"/>
            <a:ext cx="672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17</a:t>
            </a:r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>
            <a:off x="9932954" y="6400787"/>
            <a:ext cx="672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20</a:t>
            </a:r>
            <a:endParaRPr lang="en-US" dirty="0"/>
          </a:p>
        </p:txBody>
      </p:sp>
      <p:cxnSp>
        <p:nvCxnSpPr>
          <p:cNvPr id="34" name="Straight Connector 33"/>
          <p:cNvCxnSpPr/>
          <p:nvPr/>
        </p:nvCxnSpPr>
        <p:spPr>
          <a:xfrm>
            <a:off x="7198659" y="5791200"/>
            <a:ext cx="779929" cy="8965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7135905" y="6131859"/>
            <a:ext cx="1757083" cy="8965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endCxn id="47" idx="0"/>
          </p:cNvCxnSpPr>
          <p:nvPr/>
        </p:nvCxnSpPr>
        <p:spPr>
          <a:xfrm>
            <a:off x="7082117" y="3989294"/>
            <a:ext cx="2651164" cy="41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20129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4788" y="2474259"/>
            <a:ext cx="11564471" cy="343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نکته : </a:t>
            </a: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همواره مجموع فراوانی ها با تعداد داده ها برابر است .</a:t>
            </a: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سوال ) چه تعداد از اعداد روبرو در محدوده                      قرار می گیرند ؟    19-35-32-20-40 </a:t>
            </a: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الف ) صفر                 ب) 1                        ج)2                            چ)3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/>
        </p:nvGraphicFramePr>
        <p:xfrm>
          <a:off x="5089339" y="4474229"/>
          <a:ext cx="1477788" cy="4115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15" name="Equation" r:id="rId3" imgW="1002960" imgH="279360" progId="Equation.DSMT4">
                  <p:embed/>
                </p:oleObj>
              </mc:Choice>
              <mc:Fallback>
                <p:oleObj name="Equation" r:id="rId3" imgW="1002960" imgH="27936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9339" y="4474229"/>
                        <a:ext cx="1477788" cy="41153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320129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8576" y="1855694"/>
            <a:ext cx="11564471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سوال ) نمودار زیر</a:t>
            </a:r>
            <a:r>
              <a:rPr lang="en-US" sz="2800" b="1" dirty="0" smtClean="0"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cs typeface="B Nazanin" panose="00000400000000000000" pitchFamily="2" charset="-78"/>
              </a:rPr>
              <a:t> مربوط به قد دانش آموزان یک کلاس است . به سوالات زیر پاسخ دهید 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الف ) تعداد دانش آموزان را حساب کنید 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ب) قد چند دانش آموز بیشتر از 160سانتی متر است ؟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ج) دامنه تغییرات را به دست آورید 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د) تعداد دسته ها کدام است ؟ 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cxnSp>
        <p:nvCxnSpPr>
          <p:cNvPr id="3" name="Straight Arrow Connector 2"/>
          <p:cNvCxnSpPr/>
          <p:nvPr/>
        </p:nvCxnSpPr>
        <p:spPr>
          <a:xfrm rot="16200000" flipV="1">
            <a:off x="-587190" y="4809563"/>
            <a:ext cx="3039036" cy="35863"/>
          </a:xfrm>
          <a:prstGeom prst="straightConnector1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Arrow Connector 3"/>
          <p:cNvCxnSpPr/>
          <p:nvPr/>
        </p:nvCxnSpPr>
        <p:spPr>
          <a:xfrm flipV="1">
            <a:off x="770964" y="6176682"/>
            <a:ext cx="5082989" cy="116543"/>
          </a:xfrm>
          <a:prstGeom prst="straightConnector1">
            <a:avLst/>
          </a:prstGeom>
          <a:ln w="38100">
            <a:solidFill>
              <a:schemeClr val="tx1">
                <a:lumMod val="85000"/>
                <a:lumOff val="1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rot="5400000" flipH="1" flipV="1">
            <a:off x="1716741" y="6181165"/>
            <a:ext cx="170329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rot="5400000" flipH="1" flipV="1">
            <a:off x="2433936" y="6199090"/>
            <a:ext cx="170329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rot="5400000" flipH="1" flipV="1">
            <a:off x="3178031" y="6163230"/>
            <a:ext cx="170329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rot="5400000" flipH="1" flipV="1">
            <a:off x="3948976" y="6163235"/>
            <a:ext cx="170329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 rot="-60000">
            <a:off x="1802770" y="5845670"/>
            <a:ext cx="712460" cy="39348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 rot="-60000">
            <a:off x="2536327" y="5648018"/>
            <a:ext cx="712460" cy="57321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868798" y="6034042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868793" y="5836807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877758" y="5684402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868794" y="5496143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868794" y="5263061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850865" y="5012049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841900" y="4787931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832935" y="4554849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832936" y="4330731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841901" y="4106614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823970" y="3900426"/>
            <a:ext cx="180072" cy="817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 rot="-60000">
            <a:off x="3280122" y="4571087"/>
            <a:ext cx="712460" cy="16323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1595714" y="6284255"/>
            <a:ext cx="672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150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2348769" y="6302180"/>
            <a:ext cx="672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155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3074929" y="6302175"/>
            <a:ext cx="672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160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4500341" y="6311140"/>
            <a:ext cx="672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170</a:t>
            </a:r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 rot="5400000" flipH="1" flipV="1">
            <a:off x="4693049" y="6172199"/>
            <a:ext cx="170329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3765236" y="6320105"/>
            <a:ext cx="672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dirty="0" smtClean="0"/>
              <a:t>165</a:t>
            </a:r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 flipV="1">
            <a:off x="1013011" y="5836024"/>
            <a:ext cx="788895" cy="8963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959224" y="5011271"/>
            <a:ext cx="3092823" cy="53788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950259" y="4554071"/>
            <a:ext cx="2315091" cy="46422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43"/>
          <p:cNvSpPr/>
          <p:nvPr/>
        </p:nvSpPr>
        <p:spPr>
          <a:xfrm rot="-60000">
            <a:off x="4037376" y="5036672"/>
            <a:ext cx="712460" cy="114874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6" name="Straight Connector 45"/>
          <p:cNvCxnSpPr/>
          <p:nvPr/>
        </p:nvCxnSpPr>
        <p:spPr>
          <a:xfrm flipV="1">
            <a:off x="1075764" y="5665694"/>
            <a:ext cx="1550895" cy="26894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20129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6176" y="2958353"/>
            <a:ext cx="1156447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در جدول مقابل </a:t>
            </a:r>
            <a:r>
              <a:rPr lang="en-US" sz="2800" b="1" dirty="0" err="1" smtClean="0">
                <a:cs typeface="B Nazanin" panose="00000400000000000000" pitchFamily="2" charset="-78"/>
              </a:rPr>
              <a:t>a+b</a:t>
            </a:r>
            <a:r>
              <a:rPr lang="fa-IR" sz="2800" b="1" dirty="0" smtClean="0">
                <a:cs typeface="B Nazanin" panose="00000400000000000000" pitchFamily="2" charset="-78"/>
              </a:rPr>
              <a:t> چند است ؟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الف ) 270        ب) 265            ج)275               د)260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 rot="5400000">
            <a:off x="878541" y="5163670"/>
            <a:ext cx="2895600" cy="2689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>
            <a:off x="636494" y="4518212"/>
            <a:ext cx="3550024" cy="537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09601" y="3917577"/>
            <a:ext cx="1685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000" b="1" dirty="0" smtClean="0">
                <a:cs typeface="B Nazanin" pitchFamily="2" charset="-78"/>
              </a:rPr>
              <a:t>جدول دسته ها </a:t>
            </a:r>
            <a:endParaRPr lang="en-US" sz="2000" b="1" dirty="0">
              <a:cs typeface="B Nazanin" pitchFamily="2" charset="-78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753035" y="4841782"/>
          <a:ext cx="1334994" cy="376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4" name="Equation" r:id="rId3" imgW="990360" imgH="279360" progId="Equation.DSMT4">
                  <p:embed/>
                </p:oleObj>
              </mc:Choice>
              <mc:Fallback>
                <p:oleObj name="Equation" r:id="rId3" imgW="990360" imgH="279360" progId="Equation.DSMT4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3035" y="4841782"/>
                        <a:ext cx="1334994" cy="3765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569259" y="5737786"/>
          <a:ext cx="1560882" cy="3223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65" name="Equation" r:id="rId5" imgW="1168200" imgH="241200" progId="Equation.DSMT4">
                  <p:embed/>
                </p:oleObj>
              </mc:Choice>
              <mc:Fallback>
                <p:oleObj name="Equation" r:id="rId5" imgW="1168200" imgH="241200" progId="Equation.DSMT4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9259" y="5737786"/>
                        <a:ext cx="1560882" cy="3223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320129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845</TotalTime>
  <Words>325</Words>
  <Application>Microsoft Office PowerPoint</Application>
  <PresentationFormat>Widescreen</PresentationFormat>
  <Paragraphs>43</Paragraphs>
  <Slides>11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118</cp:revision>
  <dcterms:created xsi:type="dcterms:W3CDTF">2015-07-06T05:06:21Z</dcterms:created>
  <dcterms:modified xsi:type="dcterms:W3CDTF">2020-02-24T17:32:07Z</dcterms:modified>
</cp:coreProperties>
</file>