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72" r:id="rId3"/>
    <p:sldId id="280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7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9017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63556" y="1479176"/>
            <a:ext cx="462177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600" dirty="0" smtClean="0">
                <a:solidFill>
                  <a:srgbClr val="FF0000"/>
                </a:solidFill>
                <a:cs typeface="B Titr" panose="00000700000000000000" pitchFamily="2" charset="-78"/>
              </a:rPr>
              <a:t>فارسی </a:t>
            </a:r>
            <a:r>
              <a:rPr lang="fa-IR" sz="3600" dirty="0" smtClean="0">
                <a:solidFill>
                  <a:srgbClr val="FF0000"/>
                </a:solidFill>
                <a:cs typeface="B Titr" panose="00000700000000000000" pitchFamily="2" charset="-78"/>
              </a:rPr>
              <a:t>هفتم</a:t>
            </a:r>
            <a:endParaRPr lang="fa-IR" sz="36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fa-IR" sz="3600" dirty="0" smtClean="0">
                <a:solidFill>
                  <a:srgbClr val="FF0000"/>
                </a:solidFill>
                <a:cs typeface="B Titr" panose="00000700000000000000" pitchFamily="2" charset="-78"/>
              </a:rPr>
              <a:t> دوره اول متوسطه</a:t>
            </a:r>
          </a:p>
          <a:p>
            <a:pPr algn="ctr">
              <a:lnSpc>
                <a:spcPct val="150000"/>
              </a:lnSpc>
            </a:pPr>
            <a:endParaRPr lang="fa-IR" sz="3600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>
              <a:lnSpc>
                <a:spcPct val="150000"/>
              </a:lnSpc>
            </a:pPr>
            <a:endParaRPr lang="fa-IR" sz="36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4350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8906" y="1148651"/>
            <a:ext cx="10986247" cy="4842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ویژگی های فعلی </a:t>
            </a:r>
            <a:r>
              <a:rPr lang="fa-IR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</a:t>
            </a:r>
          </a:p>
          <a:p>
            <a:pPr algn="ct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tabLst>
                <a:tab pos="2252345" algn="l"/>
              </a:tabLst>
            </a:pPr>
            <a:r>
              <a:rPr lang="fa-IR" sz="3200" b="1" dirty="0" smtClean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1)فعلها</a:t>
            </a:r>
            <a:r>
              <a:rPr lang="fa-IR" sz="32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، درباره انجام کار توضیح می  دهند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tabLst>
                <a:tab pos="2252345" algn="l"/>
              </a:tabLst>
            </a:pPr>
            <a:r>
              <a:rPr lang="fa-IR" sz="3200" b="1" dirty="0" smtClean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2)زمان </a:t>
            </a:r>
            <a:r>
              <a:rPr lang="fa-IR" sz="32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بندی دارند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r" rtl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 smtClean="0">
                <a:solidFill>
                  <a:srgbClr val="3333CC"/>
                </a:solidFill>
                <a:latin typeface="B Yeka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3)شخص </a:t>
            </a:r>
            <a:r>
              <a:rPr lang="fa-IR" sz="3200" b="1" dirty="0">
                <a:solidFill>
                  <a:srgbClr val="3333CC"/>
                </a:solidFill>
                <a:latin typeface="B Yeka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و شما ردارند 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4357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470" y="896073"/>
            <a:ext cx="11806517" cy="5042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25" marR="0" algn="ctr" rtl="1"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زمانبندی فعلها :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ctr" rtl="1"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u="sng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گذشته           2) حال             3 )آینده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419100" marR="0" algn="r" rtl="1"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en-US" sz="28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r" rtl="1">
              <a:spcBef>
                <a:spcPts val="0"/>
              </a:spcBef>
              <a:spcAft>
                <a:spcPts val="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گذشته:</a:t>
            </a:r>
            <a:r>
              <a:rPr lang="fa-IR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درباره ی  کاری توضیح  می دهد  که در زمان گذشته ، انجام شده است . </a:t>
            </a:r>
            <a:r>
              <a:rPr lang="fa-IR" sz="2800" b="1" dirty="0" smtClean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دیروز: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نوشت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876300" marR="0" algn="r" rtl="1">
              <a:spcBef>
                <a:spcPts val="0"/>
              </a:spcBef>
              <a:spcAft>
                <a:spcPts val="0"/>
              </a:spcAft>
              <a:tabLst>
                <a:tab pos="2252345" algn="l"/>
              </a:tabLst>
            </a:pPr>
            <a:r>
              <a:rPr lang="en-US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r" rtl="1">
              <a:spcBef>
                <a:spcPts val="0"/>
              </a:spcBef>
              <a:spcAft>
                <a:spcPts val="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حال : </a:t>
            </a:r>
            <a:r>
              <a:rPr lang="fa-IR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درباره ی  کاری توضیح  می دهد  که در زمان حال، انجام شده است .  </a:t>
            </a:r>
            <a:r>
              <a:rPr lang="fa-IR" sz="28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امروز :</a:t>
            </a:r>
            <a:r>
              <a:rPr lang="fa-IR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می نویسد 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876300" marR="0" algn="r" rtl="1">
              <a:spcBef>
                <a:spcPts val="0"/>
              </a:spcBef>
              <a:spcAft>
                <a:spcPts val="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r" rtl="1"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آینده :</a:t>
            </a:r>
            <a:r>
              <a:rPr lang="fa-IR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درباره ی  کاری توضیح  می دهد  که در زمان آینده، انجام شده است .  </a:t>
            </a:r>
            <a:r>
              <a:rPr lang="fa-IR" sz="28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فردا</a:t>
            </a:r>
            <a:r>
              <a:rPr lang="fa-IR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: خواهد نوشت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647700" marR="0" algn="r" rtl="1"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en-US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876300" marR="0" algn="r" rtl="1"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5750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0306" y="543613"/>
            <a:ext cx="11994775" cy="5904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6300" marR="0" algn="r" rtl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گذشته( ماضی)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647700" marR="0" algn="r" rtl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درباره ی  کاری توضیح  می دهد  که در زمان گذشته ، انجام شده است . </a:t>
            </a:r>
            <a:r>
              <a:rPr lang="fa-IR" sz="28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</a:t>
            </a:r>
            <a:endParaRPr lang="fa-IR" sz="2800" b="1" dirty="0" smtClean="0">
              <a:solidFill>
                <a:srgbClr val="3333CC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647700" marR="0" algn="r" rtl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 smtClean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دیروز: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نوشت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647700" marR="0" algn="r" rtl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همه فعلهایی که   درباره ی  زمان گذشته  ،  توضیح می دهند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647700" marR="0" algn="r" rtl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دارای بن ماضی، هستند.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666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50272" y="2031199"/>
            <a:ext cx="10775576" cy="3783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7700" marR="0" algn="ctr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u="sng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*بن ماضی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876300" marR="0" algn="r" rtl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برای ساختن انواع ماضی  به بن ماضی نیاز داریم :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روش به دست آوردن بن ماضی :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از دو راه می توان بن ماضی را به دست آورد ؛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راه مصدر سازی      2)سوم شخص مفرد ماضی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ساده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58127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866646"/>
              </p:ext>
            </p:extLst>
          </p:nvPr>
        </p:nvGraphicFramePr>
        <p:xfrm>
          <a:off x="838200" y="5305522"/>
          <a:ext cx="6023897" cy="1110270"/>
        </p:xfrm>
        <a:graphic>
          <a:graphicData uri="http://schemas.openxmlformats.org/drawingml/2006/table">
            <a:tbl>
              <a:tblPr rtl="1" firstRow="1" firstCol="1" bandRow="1">
                <a:tableStyleId>{5DA37D80-6434-44D0-A028-1B22A696006F}</a:tableStyleId>
              </a:tblPr>
              <a:tblGrid>
                <a:gridCol w="20075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81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81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513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anose="00000400000000000000" pitchFamily="2" charset="-78"/>
                        </a:rPr>
                        <a:t>واژه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مصدر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بن ماضی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513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anose="00000400000000000000" pitchFamily="2" charset="-78"/>
                        </a:rPr>
                        <a:t>می خوانم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خواندن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anose="00000400000000000000" pitchFamily="2" charset="-78"/>
                        </a:rPr>
                        <a:t>خواند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09065" y="3817965"/>
            <a:ext cx="9911880" cy="2597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سپس (ن) را از آخر آن حذف می کنیم ،کلمه ای که باقی می ماند بن ماضی است .</a:t>
            </a:r>
            <a:endParaRPr kumimoji="0" lang="en-US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B Nazanin" panose="00000400000000000000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خوردن= خورد        نوشتن = نوشت      </a:t>
            </a:r>
            <a:endParaRPr kumimoji="0" lang="en-US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B Nazanin" panose="00000400000000000000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خواندن= خواند      نشستن: نشست</a:t>
            </a:r>
            <a:endParaRPr kumimoji="0" lang="en-US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B Nazanin" panose="00000400000000000000" pitchFamily="2" charset="-78"/>
            </a:endParaRPr>
          </a:p>
          <a:p>
            <a:pPr marL="0" marR="0" lvl="0" indent="0" algn="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4691" y="1286505"/>
            <a:ext cx="11632305" cy="2330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مصدر سازی :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228600" marR="0" algn="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هرگاه بخواهیم بن ماضی فعلی را به دست آوریم  ابتدا از کلمه ،کارش را سوال می کنیم که در این صورت آخر کلمه به (َن) می رسد :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228600" marR="0" algn="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رفتیم : کارش چیست؟ خوردن         / می نویسید: کارش چیست ؟ نوشتن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08499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838200" y="1027906"/>
            <a:ext cx="10945091" cy="5560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ازویژگیهای دیگر فعل : دارا بودن شخص و شمار است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منظور از شخص :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این است که  فعل جمله را </a:t>
            </a:r>
            <a:r>
              <a:rPr lang="fa-IR" sz="2800" b="1" u="sng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گوینده ،</a:t>
            </a:r>
            <a:r>
              <a:rPr lang="fa-IR" sz="28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sz="2800" b="1" u="sng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شنونده </a:t>
            </a:r>
            <a:r>
              <a:rPr lang="fa-IR" sz="28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،  و یا </a:t>
            </a:r>
            <a:r>
              <a:rPr lang="fa-IR" sz="2800" b="1" u="sng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شخص دیگری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انجام می دهد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به این جملات توجه کنید :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من به کتابخانه رفتم 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ما در بازار ، آقای امیری را دیدیم.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تو از فرصت  های خوب  استفاده می کنی 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شما بسیار  خوب بازی  کردید 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او حقیقت را گفت 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آنها به مشهد مسافرت کردند.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348780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-207818" y="2134034"/>
            <a:ext cx="12219709" cy="4202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marR="0" algn="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درجمله اول   فعل" رفتن" را </a:t>
            </a:r>
            <a:r>
              <a:rPr lang="fa-IR" sz="2800" b="1" u="sng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من</a:t>
            </a: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انجام می دهم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180975" marR="0" algn="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درجمله دوم   فعل "دیدن" را </a:t>
            </a:r>
            <a:r>
              <a:rPr lang="fa-IR" sz="2800" b="1" u="sng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ما</a:t>
            </a: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انجام می دهیم 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180975" marR="0" algn="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 جمله سوم و چهارم، شنونده این کار ، بازی کردن را ، انجام می دهد 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180975" marR="0" algn="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دراین صورت ، فعل دوم شخص است.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876300" marR="0" algn="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 جمله های پنجم و ششم ، شخص دیگری  غیر از  گوینده و شنونده ، کاررا انجام می دهد  در این صورت فعل  به سوم شخص اشاره دارد.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323248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845504"/>
              </p:ext>
            </p:extLst>
          </p:nvPr>
        </p:nvGraphicFramePr>
        <p:xfrm>
          <a:off x="1870365" y="1690688"/>
          <a:ext cx="8606040" cy="2054587"/>
        </p:xfrm>
        <a:graphic>
          <a:graphicData uri="http://schemas.openxmlformats.org/drawingml/2006/table">
            <a:tbl>
              <a:tblPr rtl="1" firstRow="1" firstCol="1" bandRow="1">
                <a:tableStyleId>{5DA37D80-6434-44D0-A028-1B22A696006F}</a:tableStyleId>
              </a:tblPr>
              <a:tblGrid>
                <a:gridCol w="60051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08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0763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 dirty="0">
                          <a:effectLst/>
                          <a:cs typeface="B Nazanin" panose="00000400000000000000" pitchFamily="2" charset="-78"/>
                        </a:rPr>
                        <a:t>شخص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فعل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358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 dirty="0">
                          <a:effectLst/>
                          <a:cs typeface="B Nazanin" panose="00000400000000000000" pitchFamily="2" charset="-78"/>
                        </a:rPr>
                        <a:t>او ل شخص ( گوینده)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رفتم- رفتیم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358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دوم شخص(شنونده)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رفتی –رفتید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2715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 dirty="0">
                          <a:effectLst/>
                          <a:cs typeface="B Nazanin" panose="00000400000000000000" pitchFamily="2" charset="-78"/>
                        </a:rPr>
                        <a:t>سوم شخص(شخصی غیر از گوینده  و شنونده)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 dirty="0">
                          <a:effectLst/>
                          <a:cs typeface="B Nazanin" panose="00000400000000000000" pitchFamily="2" charset="-78"/>
                        </a:rPr>
                        <a:t>رفت _ رفتند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84162"/>
              </p:ext>
            </p:extLst>
          </p:nvPr>
        </p:nvGraphicFramePr>
        <p:xfrm>
          <a:off x="1870365" y="4253346"/>
          <a:ext cx="8606039" cy="1925268"/>
        </p:xfrm>
        <a:graphic>
          <a:graphicData uri="http://schemas.openxmlformats.org/drawingml/2006/table">
            <a:tbl>
              <a:tblPr rtl="1" firstRow="1" firstCol="1" bandRow="1">
                <a:tableStyleId>{5DA37D80-6434-44D0-A028-1B22A696006F}</a:tableStyleId>
              </a:tblPr>
              <a:tblGrid>
                <a:gridCol w="28680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8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68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1317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شخص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مفرد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 dirty="0">
                          <a:effectLst/>
                          <a:cs typeface="B Nazanin" panose="00000400000000000000" pitchFamily="2" charset="-78"/>
                        </a:rPr>
                        <a:t>جمع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317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اول شخص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 dirty="0">
                          <a:effectLst/>
                          <a:cs typeface="B Nazanin" panose="00000400000000000000" pitchFamily="2" charset="-78"/>
                        </a:rPr>
                        <a:t>رفتم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رفتیم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1317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دوم شخص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رفتی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رفتید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1317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سوم شخص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>
                          <a:effectLst/>
                          <a:cs typeface="B Nazanin" panose="00000400000000000000" pitchFamily="2" charset="-78"/>
                        </a:rPr>
                        <a:t>رفت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400" dirty="0">
                          <a:effectLst/>
                          <a:cs typeface="B Nazanin" panose="00000400000000000000" pitchFamily="2" charset="-78"/>
                        </a:rPr>
                        <a:t>رفتند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162300" y="33702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349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8030097"/>
              </p:ext>
            </p:extLst>
          </p:nvPr>
        </p:nvGraphicFramePr>
        <p:xfrm>
          <a:off x="1882167" y="1620982"/>
          <a:ext cx="7963535" cy="4961136"/>
        </p:xfrm>
        <a:graphic>
          <a:graphicData uri="http://schemas.openxmlformats.org/drawingml/2006/table">
            <a:tbl>
              <a:tblPr rtl="1" firstRow="1" firstCol="1" bandRow="1">
                <a:tableStyleId>{5DA37D80-6434-44D0-A028-1B22A696006F}</a:tableStyleId>
              </a:tblPr>
              <a:tblGrid>
                <a:gridCol w="2653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47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547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014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 dirty="0">
                          <a:effectLst/>
                          <a:cs typeface="B Nazanin" panose="00000400000000000000" pitchFamily="2" charset="-78"/>
                        </a:rPr>
                        <a:t>فعل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شخص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شمار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0142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نوشتم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 dirty="0">
                          <a:effectLst/>
                          <a:cs typeface="B Nazanin" panose="00000400000000000000" pitchFamily="2" charset="-78"/>
                        </a:rPr>
                        <a:t>اول شخص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مفرد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0142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دیدید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0142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آمد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142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می شنویم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0142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خواهند رفت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0142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خواستی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0142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خواندند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52345" algn="l"/>
                        </a:tabLst>
                      </a:pPr>
                      <a:r>
                        <a:rPr lang="fa-IR" sz="2800" dirty="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B Nazanin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481616" y="688745"/>
            <a:ext cx="476463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52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52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52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52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52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52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52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52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526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52663" algn="l"/>
              </a:tabLst>
            </a:pPr>
            <a:r>
              <a:rPr kumimoji="0" lang="fa-IR" altLang="en-US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تمرین: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52663" algn="l"/>
              </a:tabLst>
            </a:pP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303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553376"/>
            <a:ext cx="6096000" cy="10168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54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پایان</a:t>
            </a:r>
            <a:endParaRPr lang="en-US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1135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362</Words>
  <Application>Microsoft Office PowerPoint</Application>
  <PresentationFormat>Widescreen</PresentationFormat>
  <Paragraphs>103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B Nazanin</vt:lpstr>
      <vt:lpstr>B Titr</vt:lpstr>
      <vt:lpstr>B Yekan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52</cp:revision>
  <dcterms:created xsi:type="dcterms:W3CDTF">2015-07-06T05:06:21Z</dcterms:created>
  <dcterms:modified xsi:type="dcterms:W3CDTF">2018-04-19T19:45:04Z</dcterms:modified>
</cp:coreProperties>
</file>