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73" r:id="rId3"/>
    <p:sldId id="281" r:id="rId4"/>
    <p:sldId id="282" r:id="rId5"/>
    <p:sldId id="283" r:id="rId6"/>
    <p:sldId id="284" r:id="rId7"/>
    <p:sldId id="28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2863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56329" y="485105"/>
            <a:ext cx="776343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fa-IR" sz="4800" b="1" dirty="0" smtClean="0">
                <a:solidFill>
                  <a:srgbClr val="FF0000"/>
                </a:solidFill>
                <a:cs typeface="B Nazanin" pitchFamily="2" charset="-78"/>
              </a:rPr>
              <a:t>درس </a:t>
            </a:r>
            <a:r>
              <a:rPr lang="fa-IR" sz="4800" b="1" dirty="0">
                <a:solidFill>
                  <a:srgbClr val="FF0000"/>
                </a:solidFill>
                <a:cs typeface="B Nazanin" pitchFamily="2" charset="-78"/>
              </a:rPr>
              <a:t>س</a:t>
            </a:r>
            <a:r>
              <a:rPr lang="fa-IR" sz="4800" b="1" dirty="0" smtClean="0">
                <a:solidFill>
                  <a:srgbClr val="FF0000"/>
                </a:solidFill>
                <a:cs typeface="B Nazanin" pitchFamily="2" charset="-78"/>
              </a:rPr>
              <a:t>وم </a:t>
            </a:r>
          </a:p>
          <a:p>
            <a:pPr algn="ctr" rtl="1">
              <a:lnSpc>
                <a:spcPct val="200000"/>
              </a:lnSpc>
            </a:pPr>
            <a:r>
              <a:rPr lang="fa-IR" sz="4800" b="1" dirty="0" smtClean="0">
                <a:solidFill>
                  <a:srgbClr val="FF0000"/>
                </a:solidFill>
                <a:cs typeface="B Nazanin" pitchFamily="2" charset="-78"/>
              </a:rPr>
              <a:t>نسل آینده ساز</a:t>
            </a:r>
            <a:endParaRPr lang="fa-IR" sz="48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ctr" rtl="1">
              <a:lnSpc>
                <a:spcPct val="200000"/>
              </a:lnSpc>
            </a:pPr>
            <a:r>
              <a:rPr lang="fa-IR" sz="4800" b="1" dirty="0" smtClean="0">
                <a:solidFill>
                  <a:srgbClr val="FF0000"/>
                </a:solidFill>
                <a:cs typeface="B Nazanin" pitchFamily="2" charset="-78"/>
              </a:rPr>
              <a:t>فارسی هفتم </a:t>
            </a:r>
            <a:endParaRPr lang="fa-IR" sz="4800" b="1" dirty="0">
              <a:solidFill>
                <a:srgbClr val="FF0000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5539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1282" y="1492876"/>
            <a:ext cx="10708341" cy="46576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  <a:spcAft>
                <a:spcPts val="800"/>
              </a:spcAft>
            </a:pPr>
            <a:r>
              <a:rPr lang="fa-IR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نکات کلیدی متن: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</a:t>
            </a:r>
            <a:r>
              <a:rPr lang="fa-IR" sz="3600" b="1" u="sng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به رغم</a:t>
            </a:r>
            <a:r>
              <a:rPr lang="fa-IR" sz="3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تلاش های دشمنان: برخلاف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با پشتوانة ایمان و </a:t>
            </a:r>
            <a:r>
              <a:rPr lang="fa-IR" sz="3600" b="1" u="sng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همّت</a:t>
            </a:r>
            <a:r>
              <a:rPr lang="fa-IR" sz="3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و غیرت: تلاش و اراده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یک </a:t>
            </a:r>
            <a:r>
              <a:rPr lang="fa-IR" sz="3600" b="1" u="sng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هیئت</a:t>
            </a:r>
            <a:r>
              <a:rPr lang="fa-IR" sz="3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جهانی به ایران آمد: دسته و گروه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6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از زمین تا آسمان تفاوت کرده است: کنایه از به کلّی تغییر کردن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12379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4436" y="1710337"/>
            <a:ext cx="11201399" cy="4934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</a:t>
            </a:r>
            <a:r>
              <a:rPr lang="fa-IR" sz="3200" b="1" u="sng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استحکامات</a:t>
            </a: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ی که دشمنان درست کرده بودند: موانعی که برای مقابله با دشمن ساخته می شود.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این ملّت باید به وجود این همه جوان </a:t>
            </a:r>
            <a:r>
              <a:rPr lang="fa-IR" sz="3200" b="1" u="sng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ببالد</a:t>
            </a: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 افتخار کند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</a:t>
            </a:r>
            <a:r>
              <a:rPr lang="fa-IR" sz="3200" b="1" u="sng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پاره های دل</a:t>
            </a: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این ملّت: عزیزان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ایران </a:t>
            </a:r>
            <a:r>
              <a:rPr lang="fa-IR" sz="3200" b="1" u="sng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مقتدر</a:t>
            </a: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 پر توان و نیرومند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ارزش های </a:t>
            </a:r>
            <a:r>
              <a:rPr lang="fa-IR" sz="3200" b="1" u="sng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والا</a:t>
            </a: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 برتر و متعالی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899770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5787" y="1369098"/>
            <a:ext cx="10425953" cy="5027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  <a:spcAft>
                <a:spcPts val="800"/>
              </a:spcAft>
            </a:pPr>
            <a:r>
              <a:rPr lang="fa-IR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دانش های زبانی و ادبی </a:t>
            </a:r>
            <a:endParaRPr lang="en-US" sz="36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فعل: مهمترین بخش جمله و انتقال دهندة پیام است. فعل، خود به تنهایی می تواند یک جملة مستقل را تشکیل دهد.مانند: 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می روم. 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اما حتی صف بلندی از کلمات، بدون فعل، معنی کاملی ندارند. مانند: 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همة ما به خوبی این موضوع را  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96706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1353" y="1546480"/>
            <a:ext cx="1124622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تفاوت «زبان» با « ادبیات» این است که زبان، تنها معانی را انتقال می دهد اما ادبیات علاوه بر انتقال معنا، تولید زیبایی نیز می کند و در نتیجه می تواند قدرت تأثیر گذاری بیشتری بر ذهن خواننده داشته باشد. 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خورشید غروب کرد.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در این جمله با زبان روبه رو هستیم اما در جملة زیر با ادبیات مواجهیم.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-عروس آسمان سر در نقاب کشید. 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59573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99082" y="2061490"/>
            <a:ext cx="291062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80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پایان</a:t>
            </a:r>
            <a:endParaRPr lang="en-US" sz="8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8331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</TotalTime>
  <Words>252</Words>
  <Application>Microsoft Office PowerPoint</Application>
  <PresentationFormat>Widescreen</PresentationFormat>
  <Paragraphs>24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64</cp:revision>
  <dcterms:created xsi:type="dcterms:W3CDTF">2015-07-06T05:06:21Z</dcterms:created>
  <dcterms:modified xsi:type="dcterms:W3CDTF">2020-02-18T11:48:16Z</dcterms:modified>
</cp:coreProperties>
</file>