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63" r:id="rId2"/>
    <p:sldId id="256" r:id="rId3"/>
    <p:sldId id="257" r:id="rId4"/>
    <p:sldId id="258" r:id="rId5"/>
    <p:sldId id="259" r:id="rId6"/>
    <p:sldId id="260" r:id="rId7"/>
    <p:sldId id="261" r:id="rId8"/>
    <p:sldId id="262" r:id="rId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3300"/>
    <a:srgbClr val="33C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60" d="100"/>
          <a:sy n="60" d="100"/>
        </p:scale>
        <p:origin x="-1656" y="-22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1"/>
      </p:bgRef>
    </p:bg>
    <p:spTree>
      <p:nvGrpSpPr>
        <p:cNvPr id="1" name=""/>
        <p:cNvGrpSpPr/>
        <p:nvPr/>
      </p:nvGrpSpPr>
      <p:grpSpPr>
        <a:xfrm>
          <a:off x="0" y="0"/>
          <a:ext cx="0" cy="0"/>
          <a:chOff x="0" y="0"/>
          <a:chExt cx="0" cy="0"/>
        </a:xfrm>
      </p:grpSpPr>
      <p:sp>
        <p:nvSpPr>
          <p:cNvPr id="8" name="Rectangle 7"/>
          <p:cNvSpPr/>
          <p:nvPr/>
        </p:nvSpPr>
        <p:spPr>
          <a:xfrm flipH="1">
            <a:off x="2667000" y="0"/>
            <a:ext cx="6477000" cy="6858000"/>
          </a:xfrm>
          <a:prstGeom prst="rect">
            <a:avLst/>
          </a:prstGeom>
          <a:blipFill>
            <a:blip r:embed="rId2">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00000" r="50000"/>
                </a:path>
                <a:tileRect/>
              </a:gradFill>
            </a:fillOverlay>
            <a:innerShdw blurRad="63500" dist="44450" dir="10800000">
              <a:srgbClr val="000000">
                <a:alpha val="5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Straight Connector 8"/>
          <p:cNvSpPr>
            <a:spLocks noChangeShapeType="1"/>
          </p:cNvSpPr>
          <p:nvPr/>
        </p:nvSpPr>
        <p:spPr bwMode="auto">
          <a:xfrm rot="16200000">
            <a:off x="-762000" y="3429000"/>
            <a:ext cx="6858000" cy="0"/>
          </a:xfrm>
          <a:prstGeom prst="line">
            <a:avLst/>
          </a:prstGeom>
          <a:noFill/>
          <a:ln w="11430" cap="flat" cmpd="sng" algn="ctr">
            <a:solidFill>
              <a:schemeClr val="bg1">
                <a:shade val="95000"/>
              </a:schemeClr>
            </a:solidFill>
            <a:prstDash val="solid"/>
            <a:miter lim="800000"/>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Title 11"/>
          <p:cNvSpPr>
            <a:spLocks noGrp="1"/>
          </p:cNvSpPr>
          <p:nvPr>
            <p:ph type="ctrTitle"/>
          </p:nvPr>
        </p:nvSpPr>
        <p:spPr>
          <a:xfrm>
            <a:off x="3366868" y="533400"/>
            <a:ext cx="5105400" cy="2868168"/>
          </a:xfrm>
        </p:spPr>
        <p:txBody>
          <a:bodyPr lIns="45720" tIns="0" rIns="45720">
            <a:noAutofit/>
          </a:bodyPr>
          <a:lstStyle>
            <a:lvl1pPr algn="r">
              <a:defRPr sz="4200" b="1"/>
            </a:lvl1pPr>
            <a:extLst/>
          </a:lstStyle>
          <a:p>
            <a:r>
              <a:rPr kumimoji="0" lang="en-US" smtClean="0"/>
              <a:t>Click to edit Master title style</a:t>
            </a:r>
            <a:endParaRPr kumimoji="0" lang="en-US"/>
          </a:p>
        </p:txBody>
      </p:sp>
      <p:sp>
        <p:nvSpPr>
          <p:cNvPr id="25" name="Subtitle 24"/>
          <p:cNvSpPr>
            <a:spLocks noGrp="1"/>
          </p:cNvSpPr>
          <p:nvPr>
            <p:ph type="subTitle" idx="1"/>
          </p:nvPr>
        </p:nvSpPr>
        <p:spPr>
          <a:xfrm>
            <a:off x="3354441" y="3539865"/>
            <a:ext cx="5114779" cy="1101248"/>
          </a:xfrm>
        </p:spPr>
        <p:txBody>
          <a:bodyPr lIns="45720" tIns="0" rIns="45720" bIns="0"/>
          <a:lstStyle>
            <a:lvl1pPr marL="0" indent="0" algn="r">
              <a:buNone/>
              <a:defRPr sz="2200">
                <a:solidFill>
                  <a:srgbClr val="FFFFFF"/>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31" name="Date Placeholder 30"/>
          <p:cNvSpPr>
            <a:spLocks noGrp="1"/>
          </p:cNvSpPr>
          <p:nvPr>
            <p:ph type="dt" sz="half" idx="10"/>
          </p:nvPr>
        </p:nvSpPr>
        <p:spPr>
          <a:xfrm>
            <a:off x="5871224" y="6557946"/>
            <a:ext cx="2002464" cy="226902"/>
          </a:xfrm>
        </p:spPr>
        <p:txBody>
          <a:bodyPr/>
          <a:lstStyle>
            <a:lvl1pPr>
              <a:defRPr lang="en-US" smtClean="0">
                <a:solidFill>
                  <a:srgbClr val="FFFFFF"/>
                </a:solidFill>
              </a:defRPr>
            </a:lvl1pPr>
            <a:extLst/>
          </a:lstStyle>
          <a:p>
            <a:fld id="{1D8BD707-D9CF-40AE-B4C6-C98DA3205C09}" type="datetimeFigureOut">
              <a:rPr lang="en-US" smtClean="0"/>
              <a:pPr/>
              <a:t>4/24/2020</a:t>
            </a:fld>
            <a:endParaRPr lang="en-US"/>
          </a:p>
        </p:txBody>
      </p:sp>
      <p:sp>
        <p:nvSpPr>
          <p:cNvPr id="18" name="Footer Placeholder 17"/>
          <p:cNvSpPr>
            <a:spLocks noGrp="1"/>
          </p:cNvSpPr>
          <p:nvPr>
            <p:ph type="ftr" sz="quarter" idx="11"/>
          </p:nvPr>
        </p:nvSpPr>
        <p:spPr>
          <a:xfrm>
            <a:off x="2819401" y="6557946"/>
            <a:ext cx="2927723" cy="228600"/>
          </a:xfrm>
        </p:spPr>
        <p:txBody>
          <a:bodyPr/>
          <a:lstStyle>
            <a:lvl1pPr>
              <a:defRPr lang="en-US" dirty="0">
                <a:solidFill>
                  <a:srgbClr val="FFFFFF"/>
                </a:solidFill>
              </a:defRPr>
            </a:lvl1pPr>
            <a:extLst/>
          </a:lstStyle>
          <a:p>
            <a:endParaRPr lang="en-US"/>
          </a:p>
        </p:txBody>
      </p:sp>
      <p:sp>
        <p:nvSpPr>
          <p:cNvPr id="29" name="Slide Number Placeholder 28"/>
          <p:cNvSpPr>
            <a:spLocks noGrp="1"/>
          </p:cNvSpPr>
          <p:nvPr>
            <p:ph type="sldNum" sz="quarter" idx="12"/>
          </p:nvPr>
        </p:nvSpPr>
        <p:spPr>
          <a:xfrm>
            <a:off x="7880884" y="6556248"/>
            <a:ext cx="588336" cy="228600"/>
          </a:xfrm>
        </p:spPr>
        <p:txBody>
          <a:bodyPr/>
          <a:lstStyle>
            <a:lvl1pPr>
              <a:defRPr lang="en-US" smtClean="0">
                <a:solidFill>
                  <a:srgbClr val="FFFFFF"/>
                </a:solidFill>
              </a:defRPr>
            </a:lvl1pPr>
            <a:extLst/>
          </a:lstStyle>
          <a:p>
            <a:fld id="{B6F15528-21DE-4FAA-801E-634DDDAF4B2B}"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4/24/2020</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1">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1066800" y="2821838"/>
            <a:ext cx="6255488" cy="1362075"/>
          </a:xfrm>
        </p:spPr>
        <p:txBody>
          <a:bodyPr tIns="0" anchor="t"/>
          <a:lstStyle>
            <a:lvl1pPr algn="r">
              <a:buNone/>
              <a:defRPr sz="42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1066800" y="1905002"/>
            <a:ext cx="6255488" cy="743507"/>
          </a:xfrm>
        </p:spPr>
        <p:txBody>
          <a:bodyPr anchor="b"/>
          <a:lstStyle>
            <a:lvl1pPr marL="0" indent="0" algn="r">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a:xfrm>
            <a:off x="4724239" y="6556810"/>
            <a:ext cx="2002464" cy="226902"/>
          </a:xfrm>
        </p:spPr>
        <p:txBody>
          <a:bodyPr bIns="0" anchor="b"/>
          <a:lstStyle>
            <a:lvl1pPr>
              <a:defRPr>
                <a:solidFill>
                  <a:schemeClr val="tx2"/>
                </a:solidFill>
              </a:defRPr>
            </a:lvl1pPr>
            <a:extLst/>
          </a:lstStyle>
          <a:p>
            <a:fld id="{1D8BD707-D9CF-40AE-B4C6-C98DA3205C09}" type="datetimeFigureOut">
              <a:rPr lang="en-US" smtClean="0"/>
              <a:pPr/>
              <a:t>4/24/2020</a:t>
            </a:fld>
            <a:endParaRPr lang="en-US"/>
          </a:p>
        </p:txBody>
      </p:sp>
      <p:sp>
        <p:nvSpPr>
          <p:cNvPr id="5" name="Footer Placeholder 4"/>
          <p:cNvSpPr>
            <a:spLocks noGrp="1"/>
          </p:cNvSpPr>
          <p:nvPr>
            <p:ph type="ftr" sz="quarter" idx="11"/>
          </p:nvPr>
        </p:nvSpPr>
        <p:spPr>
          <a:xfrm>
            <a:off x="1735359" y="6556810"/>
            <a:ext cx="2895600" cy="228600"/>
          </a:xfrm>
        </p:spPr>
        <p:txBody>
          <a:bodyPr bIns="0" anchor="b"/>
          <a:lstStyle>
            <a:lvl1pPr>
              <a:defRPr>
                <a:solidFill>
                  <a:schemeClr val="tx2"/>
                </a:solidFill>
              </a:defRPr>
            </a:lvl1pPr>
            <a:extLst/>
          </a:lstStyle>
          <a:p>
            <a:endParaRPr lang="en-US"/>
          </a:p>
        </p:txBody>
      </p:sp>
      <p:sp>
        <p:nvSpPr>
          <p:cNvPr id="6" name="Slide Number Placeholder 5"/>
          <p:cNvSpPr>
            <a:spLocks noGrp="1"/>
          </p:cNvSpPr>
          <p:nvPr>
            <p:ph type="sldNum" sz="quarter" idx="12"/>
          </p:nvPr>
        </p:nvSpPr>
        <p:spPr>
          <a:xfrm>
            <a:off x="6733952" y="6555112"/>
            <a:ext cx="588336" cy="228600"/>
          </a:xfrm>
        </p:spPr>
        <p:txBody>
          <a:bodyPr/>
          <a:lstStyle>
            <a:extLst/>
          </a:lstStyle>
          <a:p>
            <a:fld id="{B6F15528-21DE-4FAA-801E-634DDDAF4B2B}"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320040"/>
            <a:ext cx="7242048"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600202"/>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178808" y="1600202"/>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4/24/2020</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320040"/>
            <a:ext cx="7242048" cy="1143000"/>
          </a:xfrm>
        </p:spPr>
        <p:txBody>
          <a:bodyPr anchor="b"/>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867400"/>
            <a:ext cx="3520440" cy="457200"/>
          </a:xfrm>
          <a:noFill/>
          <a:ln w="12700" cap="flat" cmpd="sng" algn="ctr">
            <a:solidFill>
              <a:schemeClr val="tx2"/>
            </a:solidFill>
            <a:prstDash val="solid"/>
          </a:ln>
          <a:effectLst/>
        </p:spPr>
        <p:style>
          <a:lnRef idx="1">
            <a:schemeClr val="accent1"/>
          </a:lnRef>
          <a:fillRef idx="3">
            <a:schemeClr val="accent1"/>
          </a:fillRef>
          <a:effectRef idx="2">
            <a:schemeClr val="accent1"/>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178808" y="5867400"/>
            <a:ext cx="3520440" cy="457200"/>
          </a:xfrm>
          <a:noFill/>
          <a:ln w="1270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178808"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4/24/2020</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320040"/>
            <a:ext cx="7242048" cy="1143000"/>
          </a:xfrm>
        </p:spPr>
        <p:txBody>
          <a:bodyP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4/24/2020</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solidFill>
                  <a:schemeClr val="tx2"/>
                </a:solidFill>
              </a:defRPr>
            </a:lvl1pPr>
            <a:extLst/>
          </a:lstStyle>
          <a:p>
            <a:fld id="{1D8BD707-D9CF-40AE-B4C6-C98DA3205C09}" type="datetimeFigureOut">
              <a:rPr lang="en-US" smtClean="0"/>
              <a:pPr/>
              <a:t>4/24/2020</a:t>
            </a:fld>
            <a:endParaRPr lang="en-US"/>
          </a:p>
        </p:txBody>
      </p:sp>
      <p:sp>
        <p:nvSpPr>
          <p:cNvPr id="3" name="Footer Placeholder 2"/>
          <p:cNvSpPr>
            <a:spLocks noGrp="1"/>
          </p:cNvSpPr>
          <p:nvPr>
            <p:ph type="ftr" sz="quarter" idx="11"/>
          </p:nvPr>
        </p:nvSpPr>
        <p:spPr/>
        <p:txBody>
          <a:bodyPr/>
          <a:lstStyle>
            <a:lvl1pPr>
              <a:defRPr>
                <a:solidFill>
                  <a:schemeClr val="tx2"/>
                </a:solidFill>
              </a:defRPr>
            </a:lvl1pPr>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5897880" cy="1173480"/>
          </a:xfrm>
        </p:spPr>
        <p:txBody>
          <a:bodyPr wrap="square" anchor="b"/>
          <a:lstStyle>
            <a:lvl1pPr algn="l">
              <a:buNone/>
              <a:defRPr lang="en-US" sz="2400" baseline="0" smtClean="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97417"/>
            <a:ext cx="5897880" cy="602512"/>
          </a:xfrm>
        </p:spPr>
        <p:txBody>
          <a:bodyPr rot="0" spcFirstLastPara="0" vertOverflow="overflow" horzOverflow="overflow" vert="horz" wrap="square" lIns="45720" tIns="0" rIns="0" bIns="0" numCol="1" spcCol="0" rtlCol="0" fromWordArt="0" anchor="t" anchorCtr="0" forceAA="0" compatLnSpc="1">
            <a:normAutofit/>
          </a:bodyPr>
          <a:lstStyle>
            <a:lvl1pPr marL="0" indent="0">
              <a:spcBef>
                <a:spcPts val="0"/>
              </a:spcBef>
              <a:spcAft>
                <a:spcPts val="0"/>
              </a:spcAft>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1"/>
            <a:ext cx="7239000" cy="4371752"/>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4/24/2020</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2"/>
      </p:bgRef>
    </p:bg>
    <p:spTree>
      <p:nvGrpSpPr>
        <p:cNvPr id="1" name=""/>
        <p:cNvGrpSpPr/>
        <p:nvPr/>
      </p:nvGrpSpPr>
      <p:grpSpPr>
        <a:xfrm>
          <a:off x="0" y="0"/>
          <a:ext cx="0" cy="0"/>
          <a:chOff x="0" y="0"/>
          <a:chExt cx="0" cy="0"/>
        </a:xfrm>
      </p:grpSpPr>
      <p:sp>
        <p:nvSpPr>
          <p:cNvPr id="8" name="Rectangle 7"/>
          <p:cNvSpPr/>
          <p:nvPr/>
        </p:nvSpPr>
        <p:spPr>
          <a:xfrm rot="21240000">
            <a:off x="597971" y="1004670"/>
            <a:ext cx="4319527" cy="4312573"/>
          </a:xfrm>
          <a:prstGeom prst="rect">
            <a:avLst/>
          </a:prstGeom>
          <a:solidFill>
            <a:srgbClr val="FAFAFA"/>
          </a:solidFill>
          <a:ln w="1270" cap="rnd" cmpd="sng" algn="ctr">
            <a:solidFill>
              <a:srgbClr val="EAEAEA"/>
            </a:solidFill>
            <a:prstDash val="solid"/>
          </a:ln>
          <a:effectLst>
            <a:outerShdw blurRad="25000" dist="12700" dir="5400000" algn="t"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9" name="Rectangle 8"/>
          <p:cNvSpPr/>
          <p:nvPr/>
        </p:nvSpPr>
        <p:spPr>
          <a:xfrm rot="21420000">
            <a:off x="596708" y="998818"/>
            <a:ext cx="4319527" cy="4312573"/>
          </a:xfrm>
          <a:prstGeom prst="rect">
            <a:avLst/>
          </a:prstGeom>
          <a:solidFill>
            <a:srgbClr val="FAFAFA"/>
          </a:solidFill>
          <a:ln w="1270" cap="rnd" cmpd="sng" algn="ctr">
            <a:solidFill>
              <a:srgbClr val="EAEAEA"/>
            </a:solidFill>
            <a:prstDash val="solid"/>
          </a:ln>
          <a:effectLst>
            <a:outerShdw blurRad="28000" dist="12700" dir="5400000" algn="tl"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2" name="Title 1"/>
          <p:cNvSpPr>
            <a:spLocks noGrp="1"/>
          </p:cNvSpPr>
          <p:nvPr>
            <p:ph type="title"/>
          </p:nvPr>
        </p:nvSpPr>
        <p:spPr>
          <a:xfrm>
            <a:off x="5389099" y="1143000"/>
            <a:ext cx="3429000" cy="2057400"/>
          </a:xfrm>
        </p:spPr>
        <p:txBody>
          <a:bodyPr vert="horz" anchor="b"/>
          <a:lstStyle>
            <a:lvl1pPr algn="l">
              <a:buNone/>
              <a:defRPr sz="3000" b="1" baseline="0">
                <a:ln w="500">
                  <a:solidFill>
                    <a:schemeClr val="tx2">
                      <a:shade val="10000"/>
                      <a:satMod val="135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defRPr>
            </a:lvl1pPr>
            <a:extLst/>
          </a:lstStyle>
          <a:p>
            <a:r>
              <a:rPr kumimoji="0" lang="en-US" smtClean="0"/>
              <a:t>Click to edit Master title style</a:t>
            </a:r>
            <a:endParaRPr kumimoji="0" lang="en-US" dirty="0"/>
          </a:p>
        </p:txBody>
      </p:sp>
      <p:sp>
        <p:nvSpPr>
          <p:cNvPr id="4" name="Text Placeholder 3"/>
          <p:cNvSpPr>
            <a:spLocks noGrp="1"/>
          </p:cNvSpPr>
          <p:nvPr>
            <p:ph type="body" sz="half" idx="2"/>
          </p:nvPr>
        </p:nvSpPr>
        <p:spPr>
          <a:xfrm>
            <a:off x="5389099" y="3283634"/>
            <a:ext cx="3429000" cy="1920240"/>
          </a:xfrm>
        </p:spPr>
        <p:txBody>
          <a:bodyPr rot="0" spcFirstLastPara="0" vertOverflow="overflow" horzOverflow="overflow" vert="horz" wrap="square" lIns="82296" tIns="0" rIns="0" bIns="0" numCol="1" spcCol="0" rtlCol="0" fromWordArt="0" anchor="t" anchorCtr="0" forceAA="0" compatLnSpc="1">
            <a:normAutofit/>
          </a:bodyPr>
          <a:lstStyle>
            <a:lvl1pPr marL="0" indent="0">
              <a:lnSpc>
                <a:spcPct val="100000"/>
              </a:lnSpc>
              <a:spcBef>
                <a:spcPts val="0"/>
              </a:spcBef>
              <a:buFontTx/>
              <a:buNone/>
              <a:defRPr sz="1400" baseline="0">
                <a:solidFill>
                  <a:schemeClr val="tx1"/>
                </a:solidFill>
              </a:defRPr>
            </a:lvl1pPr>
            <a:lvl2pPr>
              <a:defRPr sz="1200"/>
            </a:lvl2pPr>
            <a:lvl3pPr>
              <a:defRPr sz="1000"/>
            </a:lvl3pPr>
            <a:lvl4pPr>
              <a:defRPr sz="900"/>
            </a:lvl4pPr>
            <a:lvl5pPr>
              <a:defRPr sz="900"/>
            </a:lvl5pPr>
            <a:extLst/>
          </a:lstStyle>
          <a:p>
            <a:pPr marL="0" marR="0" lvl="0" indent="0" algn="l" defTabSz="0" rtl="0" eaLnBrk="1" fontAlgn="auto" latinLnBrk="0" hangingPunct="1">
              <a:lnSpc>
                <a:spcPct val="100000"/>
              </a:lnSpc>
              <a:spcBef>
                <a:spcPts val="0"/>
              </a:spcBef>
              <a:spcAft>
                <a:spcPts val="0"/>
              </a:spcAft>
              <a:buClr>
                <a:schemeClr val="tx2"/>
              </a:buClr>
              <a:buSzPct val="73000"/>
              <a:buFontTx/>
              <a:buNone/>
              <a:tabLst/>
              <a:defRPr/>
            </a:pPr>
            <a:r>
              <a:rPr kumimoji="0" lang="en-US" smtClean="0"/>
              <a:t>Click to edit Master text styles</a:t>
            </a:r>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4/24/2020</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Picture Placeholder 9"/>
          <p:cNvSpPr>
            <a:spLocks noGrp="1"/>
          </p:cNvSpPr>
          <p:nvPr>
            <p:ph type="pic" idx="1"/>
          </p:nvPr>
        </p:nvSpPr>
        <p:spPr>
          <a:xfrm>
            <a:off x="663683" y="1041002"/>
            <a:ext cx="4206240" cy="4206240"/>
          </a:xfrm>
          <a:solidFill>
            <a:schemeClr val="bg2">
              <a:shade val="50000"/>
            </a:schemeClr>
          </a:solidFill>
          <a:ln w="107950">
            <a:solidFill>
              <a:srgbClr val="FFFFFF"/>
            </a:solidFill>
            <a:miter lim="800000"/>
          </a:ln>
          <a:effectLst>
            <a:outerShdw blurRad="44450" dist="3810" dir="5400000" algn="tl" rotWithShape="0">
              <a:srgbClr val="000000">
                <a:alpha val="60000"/>
              </a:srgbClr>
            </a:outerShdw>
          </a:effectLst>
          <a:scene3d>
            <a:camera prst="orthographicFront"/>
            <a:lightRig rig="threePt" dir="t"/>
          </a:scene3d>
          <a:sp3d contourW="3810">
            <a:contourClr>
              <a:srgbClr val="969696"/>
            </a:contourClr>
          </a:sp3d>
        </p:spPr>
        <p:txBody>
          <a:bodyPr/>
          <a:lstStyle>
            <a:lvl1pPr marL="0" indent="0">
              <a:buNone/>
              <a:defRPr sz="3200"/>
            </a:lvl1pPr>
            <a:extLst/>
          </a:lstStyle>
          <a:p>
            <a:r>
              <a:rPr kumimoji="0" lang="en-US" smtClean="0"/>
              <a:t>Click icon to add picture</a:t>
            </a:r>
            <a:endParaRPr kumimoji="0"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4/24/2020</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53200" y="274957"/>
            <a:ext cx="1524000" cy="5851525"/>
          </a:xfrm>
        </p:spPr>
        <p:txBody>
          <a:bodyPr vert="eaVert" ancho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44"/>
            <a:ext cx="60198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a:xfrm>
            <a:off x="4242816" y="6557946"/>
            <a:ext cx="2002464" cy="226902"/>
          </a:xfrm>
        </p:spPr>
        <p:txBody>
          <a:bodyPr/>
          <a:lstStyle>
            <a:extLst/>
          </a:lstStyle>
          <a:p>
            <a:fld id="{1D8BD707-D9CF-40AE-B4C6-C98DA3205C09}" type="datetimeFigureOut">
              <a:rPr lang="en-US" smtClean="0"/>
              <a:pPr/>
              <a:t>4/24/2020</a:t>
            </a:fld>
            <a:endParaRPr lang="en-US"/>
          </a:p>
        </p:txBody>
      </p:sp>
      <p:sp>
        <p:nvSpPr>
          <p:cNvPr id="5" name="Footer Placeholder 4"/>
          <p:cNvSpPr>
            <a:spLocks noGrp="1"/>
          </p:cNvSpPr>
          <p:nvPr>
            <p:ph type="ftr" sz="quarter" idx="11"/>
          </p:nvPr>
        </p:nvSpPr>
        <p:spPr>
          <a:xfrm>
            <a:off x="457200" y="6556248"/>
            <a:ext cx="3657600" cy="228600"/>
          </a:xfrm>
        </p:spPr>
        <p:txBody>
          <a:bodyPr/>
          <a:lstStyle>
            <a:extLst/>
          </a:lstStyle>
          <a:p>
            <a:endParaRPr lang="en-US"/>
          </a:p>
        </p:txBody>
      </p:sp>
      <p:sp>
        <p:nvSpPr>
          <p:cNvPr id="6" name="Slide Number Placeholder 5"/>
          <p:cNvSpPr>
            <a:spLocks noGrp="1"/>
          </p:cNvSpPr>
          <p:nvPr>
            <p:ph type="sldNum" sz="quarter" idx="12"/>
          </p:nvPr>
        </p:nvSpPr>
        <p:spPr>
          <a:xfrm>
            <a:off x="6254496" y="6553200"/>
            <a:ext cx="588336" cy="228600"/>
          </a:xfrm>
        </p:spPr>
        <p:txBody>
          <a:bodyPr/>
          <a:lstStyle>
            <a:lvl1pPr>
              <a:defRPr>
                <a:solidFill>
                  <a:schemeClr val="tx2"/>
                </a:solidFill>
              </a:defRPr>
            </a:lvl1pPr>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flipH="1">
            <a:off x="8153400" y="0"/>
            <a:ext cx="990600" cy="6858000"/>
          </a:xfrm>
          <a:prstGeom prst="rect">
            <a:avLst/>
          </a:prstGeom>
          <a:blipFill>
            <a:blip r:embed="rId13">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10000" r="50000" b="-10000"/>
                </a:path>
                <a:tileRect/>
              </a:gradFill>
            </a:fillOverlay>
            <a:innerShdw blurRad="63500" dist="44450" dir="10800000">
              <a:srgbClr val="000000">
                <a:alpha val="45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3" name="Title Placeholder 2"/>
          <p:cNvSpPr>
            <a:spLocks noGrp="1"/>
          </p:cNvSpPr>
          <p:nvPr>
            <p:ph type="title"/>
          </p:nvPr>
        </p:nvSpPr>
        <p:spPr>
          <a:xfrm>
            <a:off x="457200" y="320040"/>
            <a:ext cx="7239000" cy="1143000"/>
          </a:xfrm>
          <a:prstGeom prst="rect">
            <a:avLst/>
          </a:prstGeom>
        </p:spPr>
        <p:txBody>
          <a:bodyPr vert="horz" lIns="45720" tIns="0" rIns="45720" bIns="0" anchor="b" anchorCtr="0">
            <a:normAutofit/>
          </a:bodyPr>
          <a:lstStyle>
            <a:extLst/>
          </a:lstStyle>
          <a:p>
            <a:r>
              <a:rPr kumimoji="0" lang="en-US" smtClean="0"/>
              <a:t>Click to edit Master title style</a:t>
            </a:r>
            <a:endParaRPr kumimoji="0" lang="en-US"/>
          </a:p>
        </p:txBody>
      </p:sp>
      <p:sp>
        <p:nvSpPr>
          <p:cNvPr id="31" name="Text Placeholder 30"/>
          <p:cNvSpPr>
            <a:spLocks noGrp="1"/>
          </p:cNvSpPr>
          <p:nvPr>
            <p:ph type="body" idx="1"/>
          </p:nvPr>
        </p:nvSpPr>
        <p:spPr>
          <a:xfrm>
            <a:off x="457200" y="1609416"/>
            <a:ext cx="7239000" cy="4846320"/>
          </a:xfrm>
          <a:prstGeom prst="rect">
            <a:avLst/>
          </a:prstGeom>
        </p:spPr>
        <p:txBody>
          <a:bodyPr vert="horz">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7" name="Date Placeholder 26"/>
          <p:cNvSpPr>
            <a:spLocks noGrp="1"/>
          </p:cNvSpPr>
          <p:nvPr>
            <p:ph type="dt" sz="half" idx="2"/>
          </p:nvPr>
        </p:nvSpPr>
        <p:spPr>
          <a:xfrm>
            <a:off x="4245936" y="6557946"/>
            <a:ext cx="2002464" cy="226902"/>
          </a:xfrm>
          <a:prstGeom prst="rect">
            <a:avLst/>
          </a:prstGeom>
        </p:spPr>
        <p:txBody>
          <a:bodyPr vert="horz" tIns="0" bIns="0" anchor="b"/>
          <a:lstStyle>
            <a:lvl1pPr algn="l" eaLnBrk="1" latinLnBrk="0" hangingPunct="1">
              <a:defRPr kumimoji="0" sz="1000">
                <a:solidFill>
                  <a:schemeClr val="tx2"/>
                </a:solidFill>
              </a:defRPr>
            </a:lvl1pPr>
            <a:extLst/>
          </a:lstStyle>
          <a:p>
            <a:fld id="{1D8BD707-D9CF-40AE-B4C6-C98DA3205C09}" type="datetimeFigureOut">
              <a:rPr lang="en-US" smtClean="0"/>
              <a:pPr/>
              <a:t>4/24/2020</a:t>
            </a:fld>
            <a:endParaRPr lang="en-US"/>
          </a:p>
        </p:txBody>
      </p:sp>
      <p:sp>
        <p:nvSpPr>
          <p:cNvPr id="4" name="Footer Placeholder 3"/>
          <p:cNvSpPr>
            <a:spLocks noGrp="1"/>
          </p:cNvSpPr>
          <p:nvPr>
            <p:ph type="ftr" sz="quarter" idx="3"/>
          </p:nvPr>
        </p:nvSpPr>
        <p:spPr>
          <a:xfrm>
            <a:off x="457200" y="6557946"/>
            <a:ext cx="3657600" cy="228600"/>
          </a:xfrm>
          <a:prstGeom prst="rect">
            <a:avLst/>
          </a:prstGeom>
        </p:spPr>
        <p:txBody>
          <a:bodyPr vert="horz" tIns="0" bIns="0" anchor="b"/>
          <a:lstStyle>
            <a:lvl1pPr algn="r" eaLnBrk="1" latinLnBrk="0" hangingPunct="1">
              <a:defRPr kumimoji="0" sz="1000">
                <a:solidFill>
                  <a:schemeClr val="tx2"/>
                </a:solidFill>
              </a:defRPr>
            </a:lvl1pPr>
            <a:extLst/>
          </a:lstStyle>
          <a:p>
            <a:endParaRPr lang="en-US"/>
          </a:p>
        </p:txBody>
      </p:sp>
      <p:sp>
        <p:nvSpPr>
          <p:cNvPr id="16" name="Slide Number Placeholder 15"/>
          <p:cNvSpPr>
            <a:spLocks noGrp="1"/>
          </p:cNvSpPr>
          <p:nvPr>
            <p:ph type="sldNum" sz="quarter" idx="4"/>
          </p:nvPr>
        </p:nvSpPr>
        <p:spPr>
          <a:xfrm>
            <a:off x="6251448" y="6556248"/>
            <a:ext cx="588336" cy="228600"/>
          </a:xfrm>
          <a:prstGeom prst="rect">
            <a:avLst/>
          </a:prstGeom>
        </p:spPr>
        <p:txBody>
          <a:bodyPr vert="horz" lIns="0" tIns="0" rIns="0" bIns="0" anchor="b"/>
          <a:lstStyle>
            <a:lvl1pPr algn="r" eaLnBrk="1" latinLnBrk="0" hangingPunct="1">
              <a:defRPr kumimoji="0" sz="1100">
                <a:solidFill>
                  <a:schemeClr val="tx2"/>
                </a:solidFill>
              </a:defRPr>
            </a:lvl1pPr>
            <a:extLst/>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rtl="1" eaLnBrk="1" latinLnBrk="0" hangingPunct="1">
        <a:spcBef>
          <a:spcPct val="0"/>
        </a:spcBef>
        <a:buNone/>
        <a:defRPr kumimoji="0" sz="3800" b="1" kern="1200" cap="all" baseline="0">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latin typeface="+mj-lt"/>
          <a:ea typeface="+mj-ea"/>
          <a:cs typeface="+mj-cs"/>
        </a:defRPr>
      </a:lvl1pPr>
      <a:extLst/>
    </p:titleStyle>
    <p:bodyStyle>
      <a:lvl1pPr marL="274320" indent="-274320" algn="r" rtl="1" eaLnBrk="1" latinLnBrk="0" hangingPunct="1">
        <a:spcBef>
          <a:spcPts val="600"/>
        </a:spcBef>
        <a:buClr>
          <a:schemeClr val="tx2"/>
        </a:buClr>
        <a:buSzPct val="73000"/>
        <a:buFont typeface="Wingdings 2"/>
        <a:buChar char=""/>
        <a:defRPr kumimoji="0" sz="2600" kern="1200" baseline="0">
          <a:solidFill>
            <a:schemeClr val="tx1"/>
          </a:solidFill>
          <a:latin typeface="+mn-lt"/>
          <a:ea typeface="+mn-ea"/>
          <a:cs typeface="+mn-cs"/>
        </a:defRPr>
      </a:lvl1pPr>
      <a:lvl2pPr marL="521208" indent="-228600" algn="r" rtl="1" eaLnBrk="1" latinLnBrk="0" hangingPunct="1">
        <a:spcBef>
          <a:spcPts val="500"/>
        </a:spcBef>
        <a:buClr>
          <a:schemeClr val="accent4"/>
        </a:buClr>
        <a:buSzPct val="80000"/>
        <a:buFont typeface="Wingdings 2"/>
        <a:buChar char=""/>
        <a:defRPr kumimoji="0" sz="2300" kern="1200">
          <a:solidFill>
            <a:schemeClr val="tx1">
              <a:tint val="85000"/>
            </a:schemeClr>
          </a:solidFill>
          <a:latin typeface="+mn-lt"/>
          <a:ea typeface="+mn-ea"/>
          <a:cs typeface="+mn-cs"/>
        </a:defRPr>
      </a:lvl2pPr>
      <a:lvl3pPr marL="758952" indent="-228600" algn="r" rtl="1" eaLnBrk="1" latinLnBrk="0" hangingPunct="1">
        <a:spcBef>
          <a:spcPts val="400"/>
        </a:spcBef>
        <a:buClr>
          <a:schemeClr val="accent4"/>
        </a:buClr>
        <a:buSzPct val="60000"/>
        <a:buFont typeface="Wingdings"/>
        <a:buChar char=""/>
        <a:defRPr kumimoji="0" sz="2000" kern="1200">
          <a:solidFill>
            <a:schemeClr val="tx1"/>
          </a:solidFill>
          <a:latin typeface="+mn-lt"/>
          <a:ea typeface="+mn-ea"/>
          <a:cs typeface="+mn-cs"/>
        </a:defRPr>
      </a:lvl3pPr>
      <a:lvl4pPr marL="1005840" indent="-228600" algn="r" rtl="1" eaLnBrk="1" latinLnBrk="0" hangingPunct="1">
        <a:spcBef>
          <a:spcPct val="20000"/>
        </a:spcBef>
        <a:buClr>
          <a:schemeClr val="accent4"/>
        </a:buClr>
        <a:buSzPct val="80000"/>
        <a:buFont typeface="Wingdings 2"/>
        <a:buChar char=""/>
        <a:defRPr kumimoji="0" sz="2000" kern="1200">
          <a:solidFill>
            <a:schemeClr val="tx1">
              <a:tint val="85000"/>
            </a:schemeClr>
          </a:solidFill>
          <a:latin typeface="+mn-lt"/>
          <a:ea typeface="+mn-ea"/>
          <a:cs typeface="+mn-cs"/>
        </a:defRPr>
      </a:lvl4pPr>
      <a:lvl5pPr marL="1280160" indent="-228600" algn="r" rtl="1" eaLnBrk="1" latinLnBrk="0" hangingPunct="1">
        <a:spcBef>
          <a:spcPts val="400"/>
        </a:spcBef>
        <a:buClr>
          <a:schemeClr val="accent4"/>
        </a:buClr>
        <a:buSzPct val="70000"/>
        <a:buFont typeface="Wingdings"/>
        <a:buChar char=""/>
        <a:defRPr kumimoji="0" sz="1800" kern="1200">
          <a:solidFill>
            <a:schemeClr val="tx1"/>
          </a:solidFill>
          <a:latin typeface="+mn-lt"/>
          <a:ea typeface="+mn-ea"/>
          <a:cs typeface="+mn-cs"/>
        </a:defRPr>
      </a:lvl5pPr>
      <a:lvl6pPr marL="1472184" indent="-182880" algn="r" rtl="1" eaLnBrk="1" latinLnBrk="0" hangingPunct="1">
        <a:spcBef>
          <a:spcPts val="400"/>
        </a:spcBef>
        <a:buClr>
          <a:schemeClr val="accent4"/>
        </a:buClr>
        <a:buSzPct val="80000"/>
        <a:buFont typeface="Wingdings 2"/>
        <a:buChar char=""/>
        <a:defRPr kumimoji="0" sz="1800" kern="1200">
          <a:solidFill>
            <a:schemeClr val="tx1">
              <a:tint val="85000"/>
            </a:schemeClr>
          </a:solidFill>
          <a:latin typeface="+mn-lt"/>
          <a:ea typeface="+mn-ea"/>
          <a:cs typeface="+mn-cs"/>
        </a:defRPr>
      </a:lvl6pPr>
      <a:lvl7pPr marL="1673352" indent="-182880" algn="r" rtl="1" eaLnBrk="1" latinLnBrk="0" hangingPunct="1">
        <a:spcBef>
          <a:spcPct val="20000"/>
        </a:spcBef>
        <a:buClr>
          <a:schemeClr val="accent4"/>
        </a:buClr>
        <a:buSzPct val="80000"/>
        <a:buFont typeface="Wingdings 2"/>
        <a:buChar char=""/>
        <a:defRPr kumimoji="0" sz="1600" kern="1200" baseline="0">
          <a:solidFill>
            <a:schemeClr val="tx1"/>
          </a:solidFill>
          <a:latin typeface="+mn-lt"/>
          <a:ea typeface="+mn-ea"/>
          <a:cs typeface="+mn-cs"/>
        </a:defRPr>
      </a:lvl7pPr>
      <a:lvl8pPr marL="1847088" indent="-182880" algn="r" rtl="1" eaLnBrk="1" latinLnBrk="0" hangingPunct="1">
        <a:spcBef>
          <a:spcPts val="300"/>
        </a:spcBef>
        <a:buClr>
          <a:schemeClr val="accent4"/>
        </a:buClr>
        <a:buSzPct val="100000"/>
        <a:buChar char="•"/>
        <a:defRPr kumimoji="0" sz="1600" kern="1200" baseline="0">
          <a:solidFill>
            <a:schemeClr val="tx1">
              <a:tint val="85000"/>
            </a:schemeClr>
          </a:solidFill>
          <a:latin typeface="+mn-lt"/>
          <a:ea typeface="+mn-ea"/>
          <a:cs typeface="+mn-cs"/>
        </a:defRPr>
      </a:lvl8pPr>
      <a:lvl9pPr marL="2057400" indent="-182880" algn="r" rtl="1" eaLnBrk="1" latinLnBrk="0" hangingPunct="1">
        <a:spcBef>
          <a:spcPct val="20000"/>
        </a:spcBef>
        <a:buClr>
          <a:schemeClr val="accent4"/>
        </a:buClr>
        <a:buSzPct val="100000"/>
        <a:buFont typeface="Wingdings"/>
        <a:buChar char="§"/>
        <a:defRPr kumimoji="0" sz="1400" kern="1200" baseline="0">
          <a:solidFill>
            <a:schemeClr val="tx1"/>
          </a:solidFill>
          <a:latin typeface="+mn-lt"/>
          <a:ea typeface="+mn-ea"/>
          <a:cs typeface="+mn-cs"/>
        </a:defRPr>
      </a:lvl9pPr>
      <a:extLst/>
    </p:bodyStyle>
    <p:otherStyle>
      <a:lvl1pPr marL="0" algn="r" rtl="1" eaLnBrk="1" latinLnBrk="0" hangingPunct="1">
        <a:defRPr kumimoji="0" kern="1200">
          <a:solidFill>
            <a:schemeClr val="tx1"/>
          </a:solidFill>
          <a:latin typeface="+mn-lt"/>
          <a:ea typeface="+mn-ea"/>
          <a:cs typeface="+mn-cs"/>
        </a:defRPr>
      </a:lvl1pPr>
      <a:lvl2pPr marL="457200" algn="r" rtl="1" eaLnBrk="1" latinLnBrk="0" hangingPunct="1">
        <a:defRPr kumimoji="0" kern="1200">
          <a:solidFill>
            <a:schemeClr val="tx1"/>
          </a:solidFill>
          <a:latin typeface="+mn-lt"/>
          <a:ea typeface="+mn-ea"/>
          <a:cs typeface="+mn-cs"/>
        </a:defRPr>
      </a:lvl2pPr>
      <a:lvl3pPr marL="914400" algn="r" rtl="1" eaLnBrk="1" latinLnBrk="0" hangingPunct="1">
        <a:defRPr kumimoji="0" kern="1200">
          <a:solidFill>
            <a:schemeClr val="tx1"/>
          </a:solidFill>
          <a:latin typeface="+mn-lt"/>
          <a:ea typeface="+mn-ea"/>
          <a:cs typeface="+mn-cs"/>
        </a:defRPr>
      </a:lvl3pPr>
      <a:lvl4pPr marL="1371600" algn="r" rtl="1" eaLnBrk="1" latinLnBrk="0" hangingPunct="1">
        <a:defRPr kumimoji="0" kern="1200">
          <a:solidFill>
            <a:schemeClr val="tx1"/>
          </a:solidFill>
          <a:latin typeface="+mn-lt"/>
          <a:ea typeface="+mn-ea"/>
          <a:cs typeface="+mn-cs"/>
        </a:defRPr>
      </a:lvl4pPr>
      <a:lvl5pPr marL="1828800" algn="r" rtl="1" eaLnBrk="1" latinLnBrk="0" hangingPunct="1">
        <a:defRPr kumimoji="0" kern="1200">
          <a:solidFill>
            <a:schemeClr val="tx1"/>
          </a:solidFill>
          <a:latin typeface="+mn-lt"/>
          <a:ea typeface="+mn-ea"/>
          <a:cs typeface="+mn-cs"/>
        </a:defRPr>
      </a:lvl5pPr>
      <a:lvl6pPr marL="2286000" algn="r" rtl="1" eaLnBrk="1" latinLnBrk="0" hangingPunct="1">
        <a:defRPr kumimoji="0" kern="1200">
          <a:solidFill>
            <a:schemeClr val="tx1"/>
          </a:solidFill>
          <a:latin typeface="+mn-lt"/>
          <a:ea typeface="+mn-ea"/>
          <a:cs typeface="+mn-cs"/>
        </a:defRPr>
      </a:lvl6pPr>
      <a:lvl7pPr marL="2743200" algn="r" rtl="1" eaLnBrk="1" latinLnBrk="0" hangingPunct="1">
        <a:defRPr kumimoji="0" kern="1200">
          <a:solidFill>
            <a:schemeClr val="tx1"/>
          </a:solidFill>
          <a:latin typeface="+mn-lt"/>
          <a:ea typeface="+mn-ea"/>
          <a:cs typeface="+mn-cs"/>
        </a:defRPr>
      </a:lvl7pPr>
      <a:lvl8pPr marL="3200400" algn="r" rtl="1" eaLnBrk="1" latinLnBrk="0" hangingPunct="1">
        <a:defRPr kumimoji="0" kern="1200">
          <a:solidFill>
            <a:schemeClr val="tx1"/>
          </a:solidFill>
          <a:latin typeface="+mn-lt"/>
          <a:ea typeface="+mn-ea"/>
          <a:cs typeface="+mn-cs"/>
        </a:defRPr>
      </a:lvl8pPr>
      <a:lvl9pPr marL="3657600" algn="r" rtl="1"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بنام خدا</a:t>
            </a:r>
            <a:endParaRPr lang="fa-IR" dirty="0"/>
          </a:p>
        </p:txBody>
      </p:sp>
    </p:spTree>
    <p:extLst>
      <p:ext uri="{BB962C8B-B14F-4D97-AF65-F5344CB8AC3E}">
        <p14:creationId xmlns:p14="http://schemas.microsoft.com/office/powerpoint/2010/main" val="98122761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09600" y="762002"/>
            <a:ext cx="2895600" cy="1107996"/>
          </a:xfrm>
          <a:prstGeom prst="rect">
            <a:avLst/>
          </a:prstGeom>
          <a:noFill/>
        </p:spPr>
        <p:txBody>
          <a:bodyPr wrap="square" rtlCol="1">
            <a:spAutoFit/>
          </a:bodyPr>
          <a:lstStyle/>
          <a:p>
            <a:pPr algn="ctr"/>
            <a:r>
              <a:rPr lang="fa-IR" sz="6600" b="1" dirty="0" smtClean="0">
                <a:latin typeface="IranNastaliq" pitchFamily="18" charset="0"/>
                <a:cs typeface="IranNastaliq" pitchFamily="18" charset="0"/>
              </a:rPr>
              <a:t>درس فارماكولوژي</a:t>
            </a:r>
            <a:endParaRPr lang="fa-IR" sz="6600" b="1" dirty="0">
              <a:latin typeface="IranNastaliq" pitchFamily="18" charset="0"/>
              <a:cs typeface="IranNastaliq" pitchFamily="18" charset="0"/>
            </a:endParaRPr>
          </a:p>
        </p:txBody>
      </p:sp>
    </p:spTree>
    <p:extLst>
      <p:ext uri="{BB962C8B-B14F-4D97-AF65-F5344CB8AC3E}">
        <p14:creationId xmlns:p14="http://schemas.microsoft.com/office/powerpoint/2010/main" val="407201663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160944630"/>
              </p:ext>
            </p:extLst>
          </p:nvPr>
        </p:nvGraphicFramePr>
        <p:xfrm>
          <a:off x="179512" y="81680"/>
          <a:ext cx="7859593" cy="6033528"/>
        </p:xfrm>
        <a:graphic>
          <a:graphicData uri="http://schemas.openxmlformats.org/drawingml/2006/table">
            <a:tbl>
              <a:tblPr rtl="1" firstRow="1" firstCol="1" bandRow="1">
                <a:tableStyleId>{5940675A-B579-460E-94D1-54222C63F5DA}</a:tableStyleId>
              </a:tblPr>
              <a:tblGrid>
                <a:gridCol w="1735829"/>
                <a:gridCol w="2299276"/>
                <a:gridCol w="698816"/>
                <a:gridCol w="3125672"/>
              </a:tblGrid>
              <a:tr h="266840">
                <a:tc>
                  <a:txBody>
                    <a:bodyPr/>
                    <a:lstStyle/>
                    <a:p>
                      <a:pPr algn="ctr" rtl="1">
                        <a:spcAft>
                          <a:spcPts val="0"/>
                        </a:spcAft>
                      </a:pPr>
                      <a:r>
                        <a:rPr lang="fa-IR" sz="1400" dirty="0">
                          <a:effectLst/>
                          <a:cs typeface="B Zar" pitchFamily="2" charset="-78"/>
                        </a:rPr>
                        <a:t>زیرگروه</a:t>
                      </a:r>
                      <a:endParaRPr lang="en-US" sz="1200" dirty="0">
                        <a:effectLst/>
                        <a:latin typeface="Calibri"/>
                        <a:cs typeface="B Zar" pitchFamily="2" charset="-78"/>
                      </a:endParaRPr>
                    </a:p>
                  </a:txBody>
                  <a:tcPr marL="50416" marR="50416" marT="0" marB="0">
                    <a:solidFill>
                      <a:schemeClr val="bg2">
                        <a:lumMod val="75000"/>
                      </a:schemeClr>
                    </a:solidFill>
                  </a:tcPr>
                </a:tc>
                <a:tc>
                  <a:txBody>
                    <a:bodyPr/>
                    <a:lstStyle/>
                    <a:p>
                      <a:pPr algn="ctr" rtl="1">
                        <a:spcAft>
                          <a:spcPts val="0"/>
                        </a:spcAft>
                      </a:pPr>
                      <a:r>
                        <a:rPr lang="fa-IR" sz="1400">
                          <a:effectLst/>
                          <a:cs typeface="B Zar" pitchFamily="2" charset="-78"/>
                        </a:rPr>
                        <a:t>مکانیم عملکرد</a:t>
                      </a:r>
                      <a:endParaRPr lang="en-US" sz="1200">
                        <a:effectLst/>
                        <a:latin typeface="Calibri"/>
                        <a:cs typeface="B Zar" pitchFamily="2" charset="-78"/>
                      </a:endParaRPr>
                    </a:p>
                  </a:txBody>
                  <a:tcPr marL="50416" marR="50416" marT="0" marB="0">
                    <a:solidFill>
                      <a:schemeClr val="bg2">
                        <a:lumMod val="75000"/>
                      </a:schemeClr>
                    </a:solidFill>
                  </a:tcPr>
                </a:tc>
                <a:tc>
                  <a:txBody>
                    <a:bodyPr/>
                    <a:lstStyle/>
                    <a:p>
                      <a:pPr algn="ctr" rtl="1">
                        <a:spcAft>
                          <a:spcPts val="0"/>
                        </a:spcAft>
                      </a:pPr>
                      <a:r>
                        <a:rPr lang="fa-IR" sz="1100" dirty="0">
                          <a:effectLst/>
                          <a:cs typeface="B Zar" pitchFamily="2" charset="-78"/>
                        </a:rPr>
                        <a:t>مصرف بالینی</a:t>
                      </a:r>
                      <a:endParaRPr lang="en-US" sz="1050" dirty="0">
                        <a:effectLst/>
                        <a:latin typeface="Calibri"/>
                        <a:cs typeface="B Zar" pitchFamily="2" charset="-78"/>
                      </a:endParaRPr>
                    </a:p>
                  </a:txBody>
                  <a:tcPr marL="50416" marR="50416" marT="0" marB="0">
                    <a:solidFill>
                      <a:schemeClr val="bg2">
                        <a:lumMod val="75000"/>
                      </a:schemeClr>
                    </a:solidFill>
                  </a:tcPr>
                </a:tc>
                <a:tc>
                  <a:txBody>
                    <a:bodyPr/>
                    <a:lstStyle/>
                    <a:p>
                      <a:pPr algn="ctr" rtl="1">
                        <a:spcAft>
                          <a:spcPts val="0"/>
                        </a:spcAft>
                      </a:pPr>
                      <a:r>
                        <a:rPr lang="fa-IR" sz="1400" dirty="0">
                          <a:effectLst/>
                          <a:cs typeface="B Zar" pitchFamily="2" charset="-78"/>
                        </a:rPr>
                        <a:t>توضيحات</a:t>
                      </a:r>
                      <a:endParaRPr lang="en-US" sz="1200" dirty="0">
                        <a:effectLst/>
                        <a:latin typeface="Calibri"/>
                        <a:cs typeface="B Zar" pitchFamily="2" charset="-78"/>
                      </a:endParaRPr>
                    </a:p>
                  </a:txBody>
                  <a:tcPr marL="50416" marR="50416" marT="0" marB="0">
                    <a:solidFill>
                      <a:schemeClr val="bg2">
                        <a:lumMod val="75000"/>
                      </a:schemeClr>
                    </a:solidFill>
                  </a:tcPr>
                </a:tc>
              </a:tr>
              <a:tr h="725408">
                <a:tc>
                  <a:txBody>
                    <a:bodyPr/>
                    <a:lstStyle/>
                    <a:p>
                      <a:pPr marL="342900" lvl="0" indent="-342900" algn="ctr" rtl="1">
                        <a:lnSpc>
                          <a:spcPct val="115000"/>
                        </a:lnSpc>
                        <a:spcAft>
                          <a:spcPts val="0"/>
                        </a:spcAft>
                        <a:buFont typeface="Wingdings"/>
                        <a:buChar char=""/>
                        <a:tabLst>
                          <a:tab pos="266065" algn="l"/>
                        </a:tabLst>
                      </a:pPr>
                      <a:r>
                        <a:rPr lang="fa-IR" sz="1400">
                          <a:effectLst/>
                          <a:cs typeface="B Zar" pitchFamily="2" charset="-78"/>
                        </a:rPr>
                        <a:t>انسولین</a:t>
                      </a:r>
                      <a:endParaRPr lang="en-US" sz="1200">
                        <a:effectLst/>
                        <a:cs typeface="B Zar" pitchFamily="2" charset="-78"/>
                      </a:endParaRPr>
                    </a:p>
                    <a:p>
                      <a:pPr algn="ctr" rtl="1">
                        <a:spcAft>
                          <a:spcPts val="0"/>
                        </a:spcAft>
                      </a:pPr>
                      <a:r>
                        <a:rPr lang="fa-IR" sz="1400">
                          <a:effectLst/>
                          <a:cs typeface="B Zar" pitchFamily="2" charset="-78"/>
                        </a:rPr>
                        <a:t>1- گلارژین (طولانی اثر)</a:t>
                      </a:r>
                      <a:endParaRPr lang="en-US" sz="1200">
                        <a:effectLst/>
                        <a:cs typeface="B Zar" pitchFamily="2" charset="-78"/>
                      </a:endParaRPr>
                    </a:p>
                    <a:p>
                      <a:pPr algn="ctr" rtl="1">
                        <a:spcAft>
                          <a:spcPts val="0"/>
                        </a:spcAft>
                      </a:pPr>
                      <a:r>
                        <a:rPr lang="fa-IR" sz="1400">
                          <a:effectLst/>
                          <a:cs typeface="B Zar" pitchFamily="2" charset="-78"/>
                        </a:rPr>
                        <a:t>2- </a:t>
                      </a:r>
                      <a:r>
                        <a:rPr lang="en-US" sz="1400">
                          <a:effectLst/>
                          <a:cs typeface="B Zar" pitchFamily="2" charset="-78"/>
                        </a:rPr>
                        <a:t>NPH</a:t>
                      </a:r>
                      <a:r>
                        <a:rPr lang="fa-IR" sz="1400">
                          <a:effectLst/>
                          <a:cs typeface="B Zar" pitchFamily="2" charset="-78"/>
                        </a:rPr>
                        <a:t> (متوسط الاثر)</a:t>
                      </a:r>
                      <a:endParaRPr lang="en-US" sz="1200">
                        <a:effectLst/>
                        <a:cs typeface="B Zar" pitchFamily="2" charset="-78"/>
                      </a:endParaRPr>
                    </a:p>
                    <a:p>
                      <a:pPr algn="ctr" rtl="1">
                        <a:spcAft>
                          <a:spcPts val="0"/>
                        </a:spcAft>
                      </a:pPr>
                      <a:r>
                        <a:rPr lang="fa-IR" sz="1400">
                          <a:effectLst/>
                          <a:cs typeface="B Zar" pitchFamily="2" charset="-78"/>
                        </a:rPr>
                        <a:t>3- رگولار (سریع الاثر)</a:t>
                      </a:r>
                      <a:endParaRPr lang="en-US" sz="1200">
                        <a:effectLst/>
                        <a:latin typeface="Calibri"/>
                        <a:cs typeface="B Zar" pitchFamily="2" charset="-78"/>
                      </a:endParaRPr>
                    </a:p>
                  </a:txBody>
                  <a:tcPr marL="50416" marR="50416" marT="0" marB="0" anchor="ctr"/>
                </a:tc>
                <a:tc>
                  <a:txBody>
                    <a:bodyPr/>
                    <a:lstStyle/>
                    <a:p>
                      <a:pPr rtl="1">
                        <a:spcAft>
                          <a:spcPts val="0"/>
                        </a:spcAft>
                      </a:pPr>
                      <a:r>
                        <a:rPr lang="fa-IR" sz="1400">
                          <a:effectLst/>
                          <a:cs typeface="B Zar" pitchFamily="2" charset="-78"/>
                        </a:rPr>
                        <a:t>فعال کردن گیرنده انسولین</a:t>
                      </a:r>
                      <a:endParaRPr lang="en-US" sz="1200">
                        <a:effectLst/>
                        <a:latin typeface="Calibri"/>
                        <a:cs typeface="B Zar" pitchFamily="2" charset="-78"/>
                      </a:endParaRPr>
                    </a:p>
                  </a:txBody>
                  <a:tcPr marL="50416" marR="50416" marT="0" marB="0"/>
                </a:tc>
                <a:tc>
                  <a:txBody>
                    <a:bodyPr/>
                    <a:lstStyle/>
                    <a:p>
                      <a:pPr rtl="1">
                        <a:spcAft>
                          <a:spcPts val="0"/>
                        </a:spcAft>
                      </a:pPr>
                      <a:r>
                        <a:rPr lang="fa-IR" sz="1400" dirty="0">
                          <a:effectLst/>
                          <a:cs typeface="B Zar" pitchFamily="2" charset="-78"/>
                        </a:rPr>
                        <a:t>دیابت نوع 1 و 2</a:t>
                      </a:r>
                      <a:endParaRPr lang="en-US" sz="1200" dirty="0">
                        <a:effectLst/>
                        <a:latin typeface="Calibri"/>
                        <a:cs typeface="B Zar" pitchFamily="2" charset="-78"/>
                      </a:endParaRPr>
                    </a:p>
                  </a:txBody>
                  <a:tcPr marL="50416" marR="50416" marT="0" marB="0"/>
                </a:tc>
                <a:tc>
                  <a:txBody>
                    <a:bodyPr/>
                    <a:lstStyle/>
                    <a:p>
                      <a:pPr rtl="1">
                        <a:spcAft>
                          <a:spcPts val="0"/>
                        </a:spcAft>
                      </a:pPr>
                      <a:r>
                        <a:rPr lang="fa-IR" sz="1400">
                          <a:effectLst/>
                          <a:cs typeface="B Zar" pitchFamily="2" charset="-78"/>
                        </a:rPr>
                        <a:t>اثرات عمده انسولین:</a:t>
                      </a:r>
                      <a:endParaRPr lang="en-US" sz="1200">
                        <a:effectLst/>
                        <a:cs typeface="B Zar" pitchFamily="2" charset="-78"/>
                      </a:endParaRPr>
                    </a:p>
                    <a:p>
                      <a:pPr rtl="1">
                        <a:spcAft>
                          <a:spcPts val="0"/>
                        </a:spcAft>
                      </a:pPr>
                      <a:r>
                        <a:rPr lang="fa-IR" sz="1400">
                          <a:effectLst/>
                          <a:cs typeface="B Zar" pitchFamily="2" charset="-78"/>
                        </a:rPr>
                        <a:t>1- افزایش ذخیره گلوکز به شکل گلیکوژن در کبد</a:t>
                      </a:r>
                      <a:endParaRPr lang="en-US" sz="1200">
                        <a:effectLst/>
                        <a:cs typeface="B Zar" pitchFamily="2" charset="-78"/>
                      </a:endParaRPr>
                    </a:p>
                    <a:p>
                      <a:pPr rtl="1">
                        <a:spcAft>
                          <a:spcPts val="0"/>
                        </a:spcAft>
                      </a:pPr>
                      <a:r>
                        <a:rPr lang="fa-IR" sz="1400">
                          <a:effectLst/>
                          <a:cs typeface="B Zar" pitchFamily="2" charset="-78"/>
                        </a:rPr>
                        <a:t>2- کاهش کاتابولیسم پروتئین در کبد</a:t>
                      </a:r>
                      <a:endParaRPr lang="en-US" sz="1200">
                        <a:effectLst/>
                        <a:cs typeface="B Zar" pitchFamily="2" charset="-78"/>
                      </a:endParaRPr>
                    </a:p>
                    <a:p>
                      <a:pPr rtl="1">
                        <a:spcAft>
                          <a:spcPts val="0"/>
                        </a:spcAft>
                      </a:pPr>
                      <a:r>
                        <a:rPr lang="fa-IR" sz="1400">
                          <a:effectLst/>
                          <a:cs typeface="B Zar" pitchFamily="2" charset="-78"/>
                        </a:rPr>
                        <a:t>3- افزیش سنتز گلیکوژن و پروتئین در عضله</a:t>
                      </a:r>
                      <a:endParaRPr lang="en-US" sz="1200">
                        <a:effectLst/>
                        <a:cs typeface="B Zar" pitchFamily="2" charset="-78"/>
                      </a:endParaRPr>
                    </a:p>
                    <a:p>
                      <a:pPr rtl="1">
                        <a:spcAft>
                          <a:spcPts val="0"/>
                        </a:spcAft>
                      </a:pPr>
                      <a:r>
                        <a:rPr lang="fa-IR" sz="1400">
                          <a:effectLst/>
                          <a:cs typeface="B Zar" pitchFamily="2" charset="-78"/>
                        </a:rPr>
                        <a:t>4- تسهیل ذخیره سازی تری گلیسیرید در بافت چربی</a:t>
                      </a:r>
                      <a:endParaRPr lang="en-US" sz="1200">
                        <a:effectLst/>
                        <a:cs typeface="B Zar" pitchFamily="2" charset="-78"/>
                      </a:endParaRPr>
                    </a:p>
                    <a:p>
                      <a:pPr rtl="1">
                        <a:spcAft>
                          <a:spcPts val="0"/>
                        </a:spcAft>
                      </a:pPr>
                      <a:r>
                        <a:rPr lang="fa-IR" sz="1400">
                          <a:effectLst/>
                          <a:cs typeface="B Zar" pitchFamily="2" charset="-78"/>
                        </a:rPr>
                        <a:t>5- کاهش لیپولیز داخل سلولی در بافت چربی</a:t>
                      </a:r>
                      <a:endParaRPr lang="en-US" sz="1200">
                        <a:effectLst/>
                        <a:latin typeface="Calibri"/>
                        <a:cs typeface="B Zar" pitchFamily="2" charset="-78"/>
                      </a:endParaRPr>
                    </a:p>
                  </a:txBody>
                  <a:tcPr marL="50416" marR="50416" marT="0" marB="0"/>
                </a:tc>
              </a:tr>
              <a:tr h="1170111">
                <a:tc>
                  <a:txBody>
                    <a:bodyPr/>
                    <a:lstStyle/>
                    <a:p>
                      <a:pPr marL="342900" lvl="0" indent="-342900" algn="ctr" rtl="1">
                        <a:lnSpc>
                          <a:spcPct val="115000"/>
                        </a:lnSpc>
                        <a:spcAft>
                          <a:spcPts val="0"/>
                        </a:spcAft>
                        <a:buFont typeface="Wingdings"/>
                        <a:buChar char=""/>
                        <a:tabLst>
                          <a:tab pos="175895" algn="l"/>
                        </a:tabLst>
                      </a:pPr>
                      <a:r>
                        <a:rPr lang="fa-IR" sz="1200" dirty="0">
                          <a:effectLst/>
                          <a:cs typeface="B Zar" pitchFamily="2" charset="-78"/>
                        </a:rPr>
                        <a:t>محرک ترشح انسولین</a:t>
                      </a:r>
                      <a:endParaRPr lang="en-US" sz="1200" dirty="0">
                        <a:effectLst/>
                        <a:cs typeface="B Zar" pitchFamily="2" charset="-78"/>
                      </a:endParaRPr>
                    </a:p>
                    <a:p>
                      <a:pPr marL="342900" lvl="0" indent="-342900" algn="r" rtl="1">
                        <a:lnSpc>
                          <a:spcPct val="115000"/>
                        </a:lnSpc>
                        <a:spcAft>
                          <a:spcPts val="0"/>
                        </a:spcAft>
                        <a:buFont typeface="Symbol"/>
                        <a:buChar char=""/>
                      </a:pPr>
                      <a:r>
                        <a:rPr lang="fa-IR" sz="1400" dirty="0">
                          <a:effectLst/>
                          <a:cs typeface="B Zar" pitchFamily="2" charset="-78"/>
                        </a:rPr>
                        <a:t>گلی بن کلامید (سولفونیل اوره)</a:t>
                      </a:r>
                      <a:endParaRPr lang="en-US" sz="1200" dirty="0">
                        <a:effectLst/>
                        <a:cs typeface="B Zar" pitchFamily="2" charset="-78"/>
                      </a:endParaRPr>
                    </a:p>
                    <a:p>
                      <a:pPr marL="342900" lvl="0" indent="-342900" algn="r" rtl="1">
                        <a:lnSpc>
                          <a:spcPct val="115000"/>
                        </a:lnSpc>
                        <a:spcAft>
                          <a:spcPts val="0"/>
                        </a:spcAft>
                        <a:buFont typeface="Symbol"/>
                        <a:buChar char=""/>
                      </a:pPr>
                      <a:r>
                        <a:rPr lang="fa-IR" sz="1400" dirty="0">
                          <a:effectLst/>
                          <a:cs typeface="B Zar" pitchFamily="2" charset="-78"/>
                        </a:rPr>
                        <a:t>رپاگلینید</a:t>
                      </a:r>
                      <a:endParaRPr lang="en-US" sz="1200" dirty="0">
                        <a:effectLst/>
                        <a:latin typeface="Calibri"/>
                        <a:ea typeface="Times New Roman"/>
                        <a:cs typeface="B Zar" pitchFamily="2" charset="-78"/>
                      </a:endParaRPr>
                    </a:p>
                  </a:txBody>
                  <a:tcPr marL="50416" marR="50416" marT="0" marB="0" anchor="ctr"/>
                </a:tc>
                <a:tc>
                  <a:txBody>
                    <a:bodyPr/>
                    <a:lstStyle/>
                    <a:p>
                      <a:pPr rtl="1">
                        <a:spcAft>
                          <a:spcPts val="0"/>
                        </a:spcAft>
                      </a:pPr>
                      <a:r>
                        <a:rPr lang="fa-IR" sz="1400" dirty="0">
                          <a:effectLst/>
                          <a:cs typeface="B Zar" pitchFamily="2" charset="-78"/>
                        </a:rPr>
                        <a:t>افزایش ترشح انسولین از سلول های بتا پانکراس به وسیله بستن کانال های پتاسیمی</a:t>
                      </a:r>
                      <a:endParaRPr lang="en-US" sz="1200" dirty="0">
                        <a:effectLst/>
                        <a:latin typeface="Calibri"/>
                        <a:cs typeface="B Zar" pitchFamily="2" charset="-78"/>
                      </a:endParaRPr>
                    </a:p>
                  </a:txBody>
                  <a:tcPr marL="50416" marR="50416" marT="0" marB="0"/>
                </a:tc>
                <a:tc>
                  <a:txBody>
                    <a:bodyPr/>
                    <a:lstStyle/>
                    <a:p>
                      <a:pPr rtl="1">
                        <a:spcAft>
                          <a:spcPts val="0"/>
                        </a:spcAft>
                      </a:pPr>
                      <a:r>
                        <a:rPr lang="fa-IR" sz="1400">
                          <a:effectLst/>
                          <a:cs typeface="B Zar" pitchFamily="2" charset="-78"/>
                        </a:rPr>
                        <a:t>دیابت نوع 2</a:t>
                      </a:r>
                      <a:endParaRPr lang="en-US" sz="1200">
                        <a:effectLst/>
                        <a:latin typeface="Calibri"/>
                        <a:cs typeface="B Zar" pitchFamily="2" charset="-78"/>
                      </a:endParaRPr>
                    </a:p>
                  </a:txBody>
                  <a:tcPr marL="50416" marR="50416" marT="0" marB="0"/>
                </a:tc>
                <a:tc>
                  <a:txBody>
                    <a:bodyPr/>
                    <a:lstStyle/>
                    <a:p>
                      <a:pPr marL="342900" lvl="0" indent="-342900" algn="r" rtl="1">
                        <a:lnSpc>
                          <a:spcPct val="115000"/>
                        </a:lnSpc>
                        <a:spcAft>
                          <a:spcPts val="0"/>
                        </a:spcAft>
                        <a:buFont typeface="Symbol"/>
                        <a:buChar char=""/>
                      </a:pPr>
                      <a:r>
                        <a:rPr lang="fa-IR" sz="1400">
                          <a:effectLst/>
                          <a:cs typeface="B Zar" pitchFamily="2" charset="-78"/>
                        </a:rPr>
                        <a:t>اثرات داروهای محرک ترشح انسولین به سالم بودن سلولهای جزیره ای پانکراس وابسته است</a:t>
                      </a:r>
                      <a:endParaRPr lang="en-US" sz="1200">
                        <a:effectLst/>
                        <a:cs typeface="B Zar" pitchFamily="2" charset="-78"/>
                      </a:endParaRPr>
                    </a:p>
                    <a:p>
                      <a:pPr marL="342900" lvl="0" indent="-342900" algn="r" rtl="1">
                        <a:lnSpc>
                          <a:spcPct val="115000"/>
                        </a:lnSpc>
                        <a:spcAft>
                          <a:spcPts val="0"/>
                        </a:spcAft>
                        <a:buFont typeface="Symbol"/>
                        <a:buChar char=""/>
                      </a:pPr>
                      <a:r>
                        <a:rPr lang="fa-IR" sz="1400">
                          <a:effectLst/>
                          <a:cs typeface="B Zar" pitchFamily="2" charset="-78"/>
                        </a:rPr>
                        <a:t>رپاگلینید شروع اثر سریع و مدت اثر کوتاه دارد و درست قبل غذا به منظور کنترل قند خون بعد از غذا مصرف می شود</a:t>
                      </a:r>
                      <a:endParaRPr lang="en-US" sz="1200">
                        <a:effectLst/>
                        <a:latin typeface="Calibri"/>
                        <a:ea typeface="Times New Roman"/>
                        <a:cs typeface="B Zar" pitchFamily="2" charset="-78"/>
                      </a:endParaRPr>
                    </a:p>
                  </a:txBody>
                  <a:tcPr marL="50416" marR="50416" marT="0" marB="0"/>
                </a:tc>
              </a:tr>
              <a:tr h="1096749">
                <a:tc>
                  <a:txBody>
                    <a:bodyPr/>
                    <a:lstStyle/>
                    <a:p>
                      <a:pPr algn="ctr" rtl="1">
                        <a:spcAft>
                          <a:spcPts val="0"/>
                        </a:spcAft>
                      </a:pPr>
                      <a:r>
                        <a:rPr lang="fa-IR" sz="1400">
                          <a:effectLst/>
                          <a:cs typeface="B Zar" pitchFamily="2" charset="-78"/>
                        </a:rPr>
                        <a:t>متفورمین (بی گوانید)</a:t>
                      </a:r>
                      <a:endParaRPr lang="en-US" sz="1200">
                        <a:effectLst/>
                        <a:latin typeface="Calibri"/>
                        <a:cs typeface="B Zar" pitchFamily="2" charset="-78"/>
                      </a:endParaRPr>
                    </a:p>
                  </a:txBody>
                  <a:tcPr marL="50416" marR="50416" marT="0" marB="0" anchor="ctr"/>
                </a:tc>
                <a:tc>
                  <a:txBody>
                    <a:bodyPr/>
                    <a:lstStyle/>
                    <a:p>
                      <a:pPr rtl="1">
                        <a:spcAft>
                          <a:spcPts val="0"/>
                        </a:spcAft>
                      </a:pPr>
                      <a:r>
                        <a:rPr lang="fa-IR" sz="1400">
                          <a:effectLst/>
                          <a:cs typeface="B Zar" pitchFamily="2" charset="-78"/>
                        </a:rPr>
                        <a:t>1- تحریک گلیکولیز در بافت های محیطی </a:t>
                      </a:r>
                      <a:endParaRPr lang="en-US" sz="1200">
                        <a:effectLst/>
                        <a:cs typeface="B Zar" pitchFamily="2" charset="-78"/>
                      </a:endParaRPr>
                    </a:p>
                    <a:p>
                      <a:pPr rtl="1">
                        <a:spcAft>
                          <a:spcPts val="0"/>
                        </a:spcAft>
                      </a:pPr>
                      <a:r>
                        <a:rPr lang="fa-IR" sz="1400">
                          <a:effectLst/>
                          <a:cs typeface="B Zar" pitchFamily="2" charset="-78"/>
                        </a:rPr>
                        <a:t>2- کاهش گلوکونئوژنز کبدی</a:t>
                      </a:r>
                      <a:endParaRPr lang="en-US" sz="1200">
                        <a:effectLst/>
                        <a:cs typeface="B Zar" pitchFamily="2" charset="-78"/>
                      </a:endParaRPr>
                    </a:p>
                    <a:p>
                      <a:pPr rtl="1">
                        <a:spcAft>
                          <a:spcPts val="0"/>
                        </a:spcAft>
                      </a:pPr>
                      <a:r>
                        <a:rPr lang="fa-IR" sz="1400">
                          <a:effectLst/>
                          <a:cs typeface="B Zar" pitchFamily="2" charset="-78"/>
                        </a:rPr>
                        <a:t>3- کاهش جذب گلوکز از دستگاه گوارش</a:t>
                      </a:r>
                      <a:endParaRPr lang="en-US" sz="1200">
                        <a:effectLst/>
                        <a:cs typeface="B Zar" pitchFamily="2" charset="-78"/>
                      </a:endParaRPr>
                    </a:p>
                    <a:p>
                      <a:pPr rtl="1">
                        <a:spcAft>
                          <a:spcPts val="0"/>
                        </a:spcAft>
                      </a:pPr>
                      <a:r>
                        <a:rPr lang="fa-IR" sz="1400">
                          <a:effectLst/>
                          <a:cs typeface="B Zar" pitchFamily="2" charset="-78"/>
                        </a:rPr>
                        <a:t>4- کاهش گلوکاگون پلاسما</a:t>
                      </a:r>
                      <a:endParaRPr lang="en-US" sz="1200">
                        <a:effectLst/>
                        <a:latin typeface="Calibri"/>
                        <a:cs typeface="B Zar" pitchFamily="2" charset="-78"/>
                      </a:endParaRPr>
                    </a:p>
                  </a:txBody>
                  <a:tcPr marL="50416" marR="50416" marT="0" marB="0"/>
                </a:tc>
                <a:tc>
                  <a:txBody>
                    <a:bodyPr/>
                    <a:lstStyle/>
                    <a:p>
                      <a:pPr rtl="1">
                        <a:spcAft>
                          <a:spcPts val="0"/>
                        </a:spcAft>
                      </a:pPr>
                      <a:r>
                        <a:rPr lang="fa-IR" sz="1400" dirty="0">
                          <a:effectLst/>
                          <a:cs typeface="B Zar" pitchFamily="2" charset="-78"/>
                        </a:rPr>
                        <a:t>دیابت نوع 2</a:t>
                      </a:r>
                      <a:endParaRPr lang="en-US" sz="1200" dirty="0">
                        <a:effectLst/>
                        <a:latin typeface="Calibri"/>
                        <a:cs typeface="B Zar" pitchFamily="2" charset="-78"/>
                      </a:endParaRPr>
                    </a:p>
                  </a:txBody>
                  <a:tcPr marL="50416" marR="50416" marT="0" marB="0"/>
                </a:tc>
                <a:tc>
                  <a:txBody>
                    <a:bodyPr/>
                    <a:lstStyle/>
                    <a:p>
                      <a:pPr marL="342900" lvl="0" indent="-342900" algn="r" rtl="1">
                        <a:lnSpc>
                          <a:spcPct val="115000"/>
                        </a:lnSpc>
                        <a:spcAft>
                          <a:spcPts val="0"/>
                        </a:spcAft>
                        <a:buFont typeface="Symbol"/>
                        <a:buChar char=""/>
                      </a:pPr>
                      <a:r>
                        <a:rPr lang="fa-IR" sz="1400">
                          <a:effectLst/>
                          <a:cs typeface="B Zar" pitchFamily="2" charset="-78"/>
                        </a:rPr>
                        <a:t>اثر بی گوانیدها به سالم بودن سلولهای جزیره ای پانکراس وابسته نیست</a:t>
                      </a:r>
                      <a:endParaRPr lang="en-US" sz="1200">
                        <a:effectLst/>
                        <a:latin typeface="Calibri"/>
                        <a:ea typeface="Times New Roman"/>
                        <a:cs typeface="B Zar" pitchFamily="2" charset="-78"/>
                      </a:endParaRPr>
                    </a:p>
                  </a:txBody>
                  <a:tcPr marL="50416" marR="50416" marT="0" marB="0"/>
                </a:tc>
              </a:tr>
              <a:tr h="680760">
                <a:tc>
                  <a:txBody>
                    <a:bodyPr/>
                    <a:lstStyle/>
                    <a:p>
                      <a:pPr algn="ctr" rtl="1">
                        <a:spcAft>
                          <a:spcPts val="0"/>
                        </a:spcAft>
                      </a:pPr>
                      <a:r>
                        <a:rPr lang="fa-IR" sz="1400">
                          <a:effectLst/>
                          <a:cs typeface="B Zar" pitchFamily="2" charset="-78"/>
                        </a:rPr>
                        <a:t>پیوگلی تازون</a:t>
                      </a:r>
                      <a:endParaRPr lang="en-US" sz="1200">
                        <a:effectLst/>
                        <a:cs typeface="B Zar" pitchFamily="2" charset="-78"/>
                      </a:endParaRPr>
                    </a:p>
                    <a:p>
                      <a:pPr algn="ctr" rtl="1">
                        <a:spcAft>
                          <a:spcPts val="0"/>
                        </a:spcAft>
                      </a:pPr>
                      <a:r>
                        <a:rPr lang="fa-IR" sz="1400">
                          <a:effectLst/>
                          <a:cs typeface="B Zar" pitchFamily="2" charset="-78"/>
                        </a:rPr>
                        <a:t>(تیازولیدین دیون)</a:t>
                      </a:r>
                      <a:endParaRPr lang="en-US" sz="1200">
                        <a:effectLst/>
                        <a:latin typeface="Calibri"/>
                        <a:cs typeface="B Zar" pitchFamily="2" charset="-78"/>
                      </a:endParaRPr>
                    </a:p>
                  </a:txBody>
                  <a:tcPr marL="50416" marR="50416" marT="0" marB="0" anchor="ctr"/>
                </a:tc>
                <a:tc>
                  <a:txBody>
                    <a:bodyPr/>
                    <a:lstStyle/>
                    <a:p>
                      <a:pPr rtl="1">
                        <a:spcAft>
                          <a:spcPts val="0"/>
                        </a:spcAft>
                      </a:pPr>
                      <a:r>
                        <a:rPr lang="fa-IR" sz="1400">
                          <a:effectLst/>
                          <a:cs typeface="B Zar" pitchFamily="2" charset="-78"/>
                        </a:rPr>
                        <a:t>- افزایش برداشت گلوکز در عضله و بافت چربی</a:t>
                      </a:r>
                      <a:endParaRPr lang="en-US" sz="1200">
                        <a:effectLst/>
                        <a:cs typeface="B Zar" pitchFamily="2" charset="-78"/>
                      </a:endParaRPr>
                    </a:p>
                    <a:p>
                      <a:pPr rtl="1">
                        <a:spcAft>
                          <a:spcPts val="0"/>
                        </a:spcAft>
                      </a:pPr>
                      <a:r>
                        <a:rPr lang="fa-IR" sz="1400">
                          <a:effectLst/>
                          <a:cs typeface="B Zar" pitchFamily="2" charset="-78"/>
                        </a:rPr>
                        <a:t>- مهار گلوکونئوژنز کبدی</a:t>
                      </a:r>
                      <a:endParaRPr lang="en-US" sz="1200">
                        <a:effectLst/>
                        <a:cs typeface="B Zar" pitchFamily="2" charset="-78"/>
                      </a:endParaRPr>
                    </a:p>
                    <a:p>
                      <a:pPr rtl="1">
                        <a:spcAft>
                          <a:spcPts val="0"/>
                        </a:spcAft>
                      </a:pPr>
                      <a:r>
                        <a:rPr lang="fa-IR" sz="1400">
                          <a:effectLst/>
                          <a:cs typeface="B Zar" pitchFamily="2" charset="-78"/>
                        </a:rPr>
                        <a:t>- تغییر متابولیسم و توزیع چربی در بدن</a:t>
                      </a:r>
                      <a:endParaRPr lang="en-US" sz="1200">
                        <a:effectLst/>
                        <a:latin typeface="Calibri"/>
                        <a:cs typeface="B Zar" pitchFamily="2" charset="-78"/>
                      </a:endParaRPr>
                    </a:p>
                  </a:txBody>
                  <a:tcPr marL="50416" marR="50416" marT="0" marB="0"/>
                </a:tc>
                <a:tc>
                  <a:txBody>
                    <a:bodyPr/>
                    <a:lstStyle/>
                    <a:p>
                      <a:pPr rtl="1">
                        <a:spcAft>
                          <a:spcPts val="0"/>
                        </a:spcAft>
                      </a:pPr>
                      <a:r>
                        <a:rPr lang="fa-IR" sz="1400">
                          <a:effectLst/>
                          <a:cs typeface="B Zar" pitchFamily="2" charset="-78"/>
                        </a:rPr>
                        <a:t>دیابت نوع 2</a:t>
                      </a:r>
                      <a:endParaRPr lang="en-US" sz="1200">
                        <a:effectLst/>
                        <a:latin typeface="Calibri"/>
                        <a:cs typeface="B Zar" pitchFamily="2" charset="-78"/>
                      </a:endParaRPr>
                    </a:p>
                  </a:txBody>
                  <a:tcPr marL="50416" marR="50416" marT="0" marB="0"/>
                </a:tc>
                <a:tc>
                  <a:txBody>
                    <a:bodyPr/>
                    <a:lstStyle/>
                    <a:p>
                      <a:pPr marL="342900" lvl="0" indent="-342900" algn="r" rtl="1">
                        <a:lnSpc>
                          <a:spcPct val="115000"/>
                        </a:lnSpc>
                        <a:spcAft>
                          <a:spcPts val="0"/>
                        </a:spcAft>
                        <a:buFont typeface="Symbol"/>
                        <a:buChar char=""/>
                      </a:pPr>
                      <a:r>
                        <a:rPr lang="fa-IR" sz="1400">
                          <a:effectLst/>
                          <a:cs typeface="B Zar" pitchFamily="2" charset="-78"/>
                        </a:rPr>
                        <a:t>هم قندخون ناشتا و هم قندخون پس از غذا را کاهش می دهند</a:t>
                      </a:r>
                      <a:endParaRPr lang="en-US" sz="1200">
                        <a:effectLst/>
                        <a:latin typeface="Calibri"/>
                        <a:ea typeface="Times New Roman"/>
                        <a:cs typeface="B Zar" pitchFamily="2" charset="-78"/>
                      </a:endParaRPr>
                    </a:p>
                  </a:txBody>
                  <a:tcPr marL="50416" marR="50416" marT="0" marB="0"/>
                </a:tc>
              </a:tr>
              <a:tr h="685468">
                <a:tc>
                  <a:txBody>
                    <a:bodyPr/>
                    <a:lstStyle/>
                    <a:p>
                      <a:pPr algn="ctr" rtl="1">
                        <a:spcAft>
                          <a:spcPts val="0"/>
                        </a:spcAft>
                      </a:pPr>
                      <a:r>
                        <a:rPr lang="fa-IR" sz="1400">
                          <a:effectLst/>
                          <a:cs typeface="B Zar" pitchFamily="2" charset="-78"/>
                        </a:rPr>
                        <a:t>آکاربوز</a:t>
                      </a:r>
                      <a:endParaRPr lang="en-US" sz="1200">
                        <a:effectLst/>
                        <a:latin typeface="Calibri"/>
                        <a:cs typeface="B Zar" pitchFamily="2" charset="-78"/>
                      </a:endParaRPr>
                    </a:p>
                  </a:txBody>
                  <a:tcPr marL="50416" marR="50416" marT="0" marB="0" anchor="ctr"/>
                </a:tc>
                <a:tc>
                  <a:txBody>
                    <a:bodyPr/>
                    <a:lstStyle/>
                    <a:p>
                      <a:pPr rtl="1">
                        <a:spcAft>
                          <a:spcPts val="0"/>
                        </a:spcAft>
                      </a:pPr>
                      <a:r>
                        <a:rPr lang="fa-IR" sz="1400">
                          <a:effectLst/>
                          <a:cs typeface="B Zar" pitchFamily="2" charset="-78"/>
                        </a:rPr>
                        <a:t>مهار آلفا گلوکوزیداز در نتیجه با کاهش جذب مونوساکاریدها موجب کاهش هیپرگلیسمی بعد از غذا می شوند</a:t>
                      </a:r>
                      <a:endParaRPr lang="en-US" sz="1200">
                        <a:effectLst/>
                        <a:latin typeface="Calibri"/>
                        <a:cs typeface="B Zar" pitchFamily="2" charset="-78"/>
                      </a:endParaRPr>
                    </a:p>
                  </a:txBody>
                  <a:tcPr marL="50416" marR="50416" marT="0" marB="0"/>
                </a:tc>
                <a:tc>
                  <a:txBody>
                    <a:bodyPr/>
                    <a:lstStyle/>
                    <a:p>
                      <a:pPr rtl="1">
                        <a:spcAft>
                          <a:spcPts val="0"/>
                        </a:spcAft>
                      </a:pPr>
                      <a:r>
                        <a:rPr lang="fa-IR" sz="1400">
                          <a:effectLst/>
                          <a:cs typeface="B Zar" pitchFamily="2" charset="-78"/>
                        </a:rPr>
                        <a:t>دیابت نوع 2</a:t>
                      </a:r>
                      <a:endParaRPr lang="en-US" sz="1200">
                        <a:effectLst/>
                        <a:latin typeface="Calibri"/>
                        <a:cs typeface="B Zar" pitchFamily="2" charset="-78"/>
                      </a:endParaRPr>
                    </a:p>
                  </a:txBody>
                  <a:tcPr marL="50416" marR="50416" marT="0" marB="0"/>
                </a:tc>
                <a:tc>
                  <a:txBody>
                    <a:bodyPr/>
                    <a:lstStyle/>
                    <a:p>
                      <a:pPr marL="342900" lvl="0" indent="-342900" algn="r" rtl="1">
                        <a:lnSpc>
                          <a:spcPct val="115000"/>
                        </a:lnSpc>
                        <a:spcAft>
                          <a:spcPts val="0"/>
                        </a:spcAft>
                        <a:buFont typeface="Symbol"/>
                        <a:buChar char=""/>
                      </a:pPr>
                      <a:r>
                        <a:rPr lang="fa-IR" sz="1400">
                          <a:effectLst/>
                          <a:cs typeface="B Zar" pitchFamily="2" charset="-78"/>
                        </a:rPr>
                        <a:t>بر قند خون ناشتا تأثیری ندارد</a:t>
                      </a:r>
                      <a:endParaRPr lang="en-US" sz="1200">
                        <a:effectLst/>
                        <a:latin typeface="Calibri"/>
                        <a:ea typeface="Times New Roman"/>
                        <a:cs typeface="B Zar" pitchFamily="2" charset="-78"/>
                      </a:endParaRPr>
                    </a:p>
                  </a:txBody>
                  <a:tcPr marL="50416" marR="50416" marT="0" marB="0"/>
                </a:tc>
              </a:tr>
              <a:tr h="0">
                <a:tc>
                  <a:txBody>
                    <a:bodyPr/>
                    <a:lstStyle/>
                    <a:p>
                      <a:pPr algn="ctr" rtl="1">
                        <a:spcAft>
                          <a:spcPts val="0"/>
                        </a:spcAft>
                      </a:pPr>
                      <a:r>
                        <a:rPr lang="fa-IR" sz="1400">
                          <a:effectLst/>
                          <a:cs typeface="B Zar" pitchFamily="2" charset="-78"/>
                        </a:rPr>
                        <a:t>گلوکاگون</a:t>
                      </a:r>
                      <a:endParaRPr lang="en-US" sz="1200">
                        <a:effectLst/>
                        <a:latin typeface="Calibri"/>
                        <a:cs typeface="B Zar" pitchFamily="2" charset="-78"/>
                      </a:endParaRPr>
                    </a:p>
                  </a:txBody>
                  <a:tcPr marL="50416" marR="50416" marT="0" marB="0" anchor="ctr"/>
                </a:tc>
                <a:tc>
                  <a:txBody>
                    <a:bodyPr/>
                    <a:lstStyle/>
                    <a:p>
                      <a:pPr rtl="1">
                        <a:spcAft>
                          <a:spcPts val="0"/>
                        </a:spcAft>
                      </a:pPr>
                      <a:r>
                        <a:rPr lang="fa-IR" sz="1400" dirty="0">
                          <a:effectLst/>
                          <a:cs typeface="B Zar" pitchFamily="2" charset="-78"/>
                        </a:rPr>
                        <a:t>فعال سازی گیرنده های گلوکاگون</a:t>
                      </a:r>
                      <a:endParaRPr lang="en-US" sz="1200" dirty="0">
                        <a:effectLst/>
                        <a:latin typeface="Calibri"/>
                        <a:cs typeface="B Zar" pitchFamily="2" charset="-78"/>
                      </a:endParaRPr>
                    </a:p>
                  </a:txBody>
                  <a:tcPr marL="50416" marR="50416" marT="0" marB="0"/>
                </a:tc>
                <a:tc>
                  <a:txBody>
                    <a:bodyPr/>
                    <a:lstStyle/>
                    <a:p>
                      <a:pPr rtl="1">
                        <a:spcAft>
                          <a:spcPts val="0"/>
                        </a:spcAft>
                      </a:pPr>
                      <a:r>
                        <a:rPr lang="fa-IR" sz="1400">
                          <a:effectLst/>
                          <a:cs typeface="B Zar" pitchFamily="2" charset="-78"/>
                        </a:rPr>
                        <a:t>هیپوگلیسمی شدید – مصرف بیش از حد بتابلوکر</a:t>
                      </a:r>
                      <a:endParaRPr lang="en-US" sz="1200">
                        <a:effectLst/>
                        <a:latin typeface="Calibri"/>
                        <a:cs typeface="B Zar" pitchFamily="2" charset="-78"/>
                      </a:endParaRPr>
                    </a:p>
                  </a:txBody>
                  <a:tcPr marL="50416" marR="50416" marT="0" marB="0"/>
                </a:tc>
                <a:tc>
                  <a:txBody>
                    <a:bodyPr/>
                    <a:lstStyle/>
                    <a:p>
                      <a:pPr rtl="1">
                        <a:spcAft>
                          <a:spcPts val="0"/>
                        </a:spcAft>
                      </a:pPr>
                      <a:r>
                        <a:rPr lang="fa-IR" sz="1400" dirty="0">
                          <a:effectLst/>
                          <a:cs typeface="B Zar" pitchFamily="2" charset="-78"/>
                        </a:rPr>
                        <a:t>اثرات:</a:t>
                      </a:r>
                      <a:endParaRPr lang="en-US" sz="1200" dirty="0">
                        <a:effectLst/>
                        <a:cs typeface="B Zar" pitchFamily="2" charset="-78"/>
                      </a:endParaRPr>
                    </a:p>
                    <a:p>
                      <a:pPr rtl="1">
                        <a:spcAft>
                          <a:spcPts val="0"/>
                        </a:spcAft>
                      </a:pPr>
                      <a:r>
                        <a:rPr lang="fa-IR" sz="1400" dirty="0">
                          <a:effectLst/>
                          <a:cs typeface="B Zar" pitchFamily="2" charset="-78"/>
                        </a:rPr>
                        <a:t>1- افزایش ضربان قلب و نیروی انقباضی قلب</a:t>
                      </a:r>
                      <a:endParaRPr lang="en-US" sz="1200" dirty="0">
                        <a:effectLst/>
                        <a:cs typeface="B Zar" pitchFamily="2" charset="-78"/>
                      </a:endParaRPr>
                    </a:p>
                    <a:p>
                      <a:pPr rtl="1">
                        <a:spcAft>
                          <a:spcPts val="0"/>
                        </a:spcAft>
                      </a:pPr>
                      <a:r>
                        <a:rPr lang="fa-IR" sz="1400" dirty="0">
                          <a:effectLst/>
                          <a:cs typeface="B Zar" pitchFamily="2" charset="-78"/>
                        </a:rPr>
                        <a:t>2- افزایش گلیکوژنولیز و گلوکونئوژنر کبدی</a:t>
                      </a:r>
                      <a:endParaRPr lang="en-US" sz="1200" dirty="0">
                        <a:effectLst/>
                        <a:cs typeface="B Zar" pitchFamily="2" charset="-78"/>
                      </a:endParaRPr>
                    </a:p>
                    <a:p>
                      <a:pPr rtl="1">
                        <a:spcAft>
                          <a:spcPts val="0"/>
                        </a:spcAft>
                      </a:pPr>
                      <a:r>
                        <a:rPr lang="fa-IR" sz="1400" dirty="0">
                          <a:effectLst/>
                          <a:cs typeface="B Zar" pitchFamily="2" charset="-78"/>
                        </a:rPr>
                        <a:t>3- شل شدن عضلات صاف</a:t>
                      </a:r>
                      <a:endParaRPr lang="en-US" sz="1200" dirty="0">
                        <a:effectLst/>
                        <a:latin typeface="Calibri"/>
                        <a:cs typeface="B Zar" pitchFamily="2" charset="-78"/>
                      </a:endParaRPr>
                    </a:p>
                  </a:txBody>
                  <a:tcPr marL="50416" marR="50416" marT="0" marB="0"/>
                </a:tc>
              </a:tr>
            </a:tbl>
          </a:graphicData>
        </a:graphic>
      </p:graphicFrame>
      <p:sp>
        <p:nvSpPr>
          <p:cNvPr id="3" name="Rectangle 1"/>
          <p:cNvSpPr>
            <a:spLocks noChangeArrowheads="1"/>
          </p:cNvSpPr>
          <p:nvPr/>
        </p:nvSpPr>
        <p:spPr bwMode="auto">
          <a:xfrm rot="5400000">
            <a:off x="5683768" y="3203394"/>
            <a:ext cx="5832646"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1" eaLnBrk="1" fontAlgn="base" latinLnBrk="0" hangingPunct="1">
              <a:lnSpc>
                <a:spcPct val="100000"/>
              </a:lnSpc>
              <a:spcBef>
                <a:spcPct val="0"/>
              </a:spcBef>
              <a:spcAft>
                <a:spcPct val="0"/>
              </a:spcAft>
              <a:buClrTx/>
              <a:buSzTx/>
              <a:buFontTx/>
              <a:buNone/>
              <a:tabLst>
                <a:tab pos="176213" algn="l"/>
              </a:tabLst>
            </a:pPr>
            <a:r>
              <a:rPr kumimoji="0" lang="fa-IR" sz="2800" b="1" i="0" u="none" strike="noStrike" cap="none" normalizeH="0" baseline="0" dirty="0" smtClean="0">
                <a:ln>
                  <a:noFill/>
                </a:ln>
                <a:solidFill>
                  <a:srgbClr val="FFC000"/>
                </a:solidFill>
                <a:effectLst/>
                <a:latin typeface="Times New Roman" pitchFamily="18" charset="0"/>
                <a:cs typeface="B Zar" pitchFamily="2" charset="-78"/>
              </a:rPr>
              <a:t>جدول خلاصه دارویی، داروهای ضد دیابت</a:t>
            </a:r>
            <a:endParaRPr kumimoji="0" lang="en-US" sz="2000" b="0" i="0" u="none" strike="noStrike" cap="none" normalizeH="0" baseline="0" dirty="0" smtClean="0">
              <a:ln>
                <a:noFill/>
              </a:ln>
              <a:solidFill>
                <a:srgbClr val="FFC000"/>
              </a:solidFill>
              <a:effectLst/>
              <a:latin typeface="Arial" pitchFamily="34" charset="0"/>
              <a:cs typeface="Arial" pitchFamily="34" charset="0"/>
            </a:endParaRPr>
          </a:p>
        </p:txBody>
      </p:sp>
    </p:spTree>
    <p:extLst>
      <p:ext uri="{BB962C8B-B14F-4D97-AF65-F5344CB8AC3E}">
        <p14:creationId xmlns:p14="http://schemas.microsoft.com/office/powerpoint/2010/main" val="556312476"/>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1"/>
          <p:cNvSpPr>
            <a:spLocks noChangeArrowheads="1"/>
          </p:cNvSpPr>
          <p:nvPr/>
        </p:nvSpPr>
        <p:spPr bwMode="auto">
          <a:xfrm>
            <a:off x="107504" y="116632"/>
            <a:ext cx="7992888" cy="60016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Low" defTabSz="914400" rtl="1" eaLnBrk="1" fontAlgn="base" latinLnBrk="0" hangingPunct="1">
              <a:lnSpc>
                <a:spcPct val="100000"/>
              </a:lnSpc>
              <a:spcBef>
                <a:spcPct val="0"/>
              </a:spcBef>
              <a:spcAft>
                <a:spcPct val="0"/>
              </a:spcAft>
              <a:buClrTx/>
              <a:buSzTx/>
              <a:buFontTx/>
              <a:buChar char="•"/>
              <a:tabLst/>
            </a:pPr>
            <a:r>
              <a:rPr kumimoji="0" lang="fa-IR" sz="2400" b="0" i="0" u="none" strike="noStrike" cap="none" normalizeH="0" baseline="0" dirty="0" smtClean="0">
                <a:ln>
                  <a:noFill/>
                </a:ln>
                <a:solidFill>
                  <a:schemeClr val="tx1"/>
                </a:solidFill>
                <a:effectLst/>
                <a:latin typeface="Times New Roman" pitchFamily="18" charset="0"/>
                <a:ea typeface="Times New Roman" pitchFamily="18" charset="0"/>
                <a:cs typeface="B Zar" pitchFamily="2" charset="-78"/>
              </a:rPr>
              <a:t>بهترین زمان مصرف انواع انسولین بلافاصله قبل از غذا و به صورت زیرجلدی می باشد.</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Low" defTabSz="914400" rtl="1" eaLnBrk="0" fontAlgn="base" latinLnBrk="0" hangingPunct="0">
              <a:lnSpc>
                <a:spcPct val="100000"/>
              </a:lnSpc>
              <a:spcBef>
                <a:spcPct val="0"/>
              </a:spcBef>
              <a:spcAft>
                <a:spcPct val="0"/>
              </a:spcAft>
              <a:buClrTx/>
              <a:buSzTx/>
              <a:buFontTx/>
              <a:buChar char="•"/>
              <a:tabLst/>
            </a:pPr>
            <a:r>
              <a:rPr kumimoji="0" lang="fa-IR" sz="2400" b="0" i="0" u="none" strike="noStrike" cap="none" normalizeH="0" baseline="0" dirty="0" smtClean="0">
                <a:ln>
                  <a:noFill/>
                </a:ln>
                <a:solidFill>
                  <a:schemeClr val="tx1"/>
                </a:solidFill>
                <a:effectLst/>
                <a:latin typeface="Times New Roman" pitchFamily="18" charset="0"/>
                <a:ea typeface="Times New Roman" pitchFamily="18" charset="0"/>
                <a:cs typeface="B Zar" pitchFamily="2" charset="-78"/>
              </a:rPr>
              <a:t>در موارد اورژانسی انسولین رگولار به صورت وریدی قابل استفاده است.</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Low" defTabSz="914400" rtl="1" eaLnBrk="0" fontAlgn="base" latinLnBrk="0" hangingPunct="0">
              <a:lnSpc>
                <a:spcPct val="100000"/>
              </a:lnSpc>
              <a:spcBef>
                <a:spcPct val="0"/>
              </a:spcBef>
              <a:spcAft>
                <a:spcPct val="0"/>
              </a:spcAft>
              <a:buClrTx/>
              <a:buSzTx/>
              <a:buFontTx/>
              <a:buNone/>
              <a:tabLst/>
            </a:pPr>
            <a:endParaRPr kumimoji="0" lang="fa-IR" sz="2400" b="1" i="0" u="none" strike="noStrike" cap="none" normalizeH="0" baseline="0" dirty="0" smtClean="0">
              <a:ln>
                <a:noFill/>
              </a:ln>
              <a:solidFill>
                <a:schemeClr val="tx1"/>
              </a:solidFill>
              <a:effectLst/>
              <a:latin typeface="Times New Roman" pitchFamily="18" charset="0"/>
              <a:cs typeface="B Zar" pitchFamily="2" charset="-78"/>
            </a:endParaRPr>
          </a:p>
          <a:p>
            <a:pPr marL="0" marR="0" lvl="0" indent="0" algn="justLow" defTabSz="914400" rtl="1" eaLnBrk="0" fontAlgn="base" latinLnBrk="0" hangingPunct="0">
              <a:lnSpc>
                <a:spcPct val="10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Times New Roman" pitchFamily="18" charset="0"/>
                <a:cs typeface="B Zar" pitchFamily="2" charset="-78"/>
              </a:rPr>
              <a:t>عوارض جانبی داروهای ضددیابت</a:t>
            </a:r>
          </a:p>
          <a:p>
            <a:pPr marL="0" marR="0" lvl="0" indent="0" algn="justLow" defTabSz="914400" rtl="1" eaLnBrk="0" fontAlgn="base" latinLnBrk="0" hangingPunct="0">
              <a:lnSpc>
                <a:spcPct val="100000"/>
              </a:lnSpc>
              <a:spcBef>
                <a:spcPct val="0"/>
              </a:spcBef>
              <a:spcAft>
                <a:spcPct val="0"/>
              </a:spcAft>
              <a:buClrTx/>
              <a:buSzTx/>
              <a:buFontTx/>
              <a:buNone/>
              <a:tabLst/>
            </a:pPr>
            <a:endParaRPr lang="fa-IR" sz="2400" b="1" dirty="0">
              <a:latin typeface="Times New Roman" pitchFamily="18" charset="0"/>
              <a:cs typeface="B Zar" pitchFamily="2" charset="-78"/>
            </a:endParaRPr>
          </a:p>
          <a:p>
            <a:pPr marL="0" marR="0" lvl="0" indent="0" algn="justLow" defTabSz="914400" rtl="1" eaLnBrk="0" fontAlgn="base" latinLnBrk="0" hangingPunct="0">
              <a:lnSpc>
                <a:spcPct val="100000"/>
              </a:lnSpc>
              <a:spcBef>
                <a:spcPct val="0"/>
              </a:spcBef>
              <a:spcAft>
                <a:spcPct val="0"/>
              </a:spcAft>
              <a:buClrTx/>
              <a:buSzTx/>
              <a:buFontTx/>
              <a:buNone/>
              <a:tabLst/>
            </a:pPr>
            <a:endParaRPr kumimoji="0" lang="fa-IR" sz="2400" b="1" i="0" u="none" strike="noStrike" cap="none" normalizeH="0" baseline="0" dirty="0" smtClean="0">
              <a:ln>
                <a:noFill/>
              </a:ln>
              <a:solidFill>
                <a:schemeClr val="tx1"/>
              </a:solidFill>
              <a:effectLst/>
              <a:latin typeface="Times New Roman" pitchFamily="18" charset="0"/>
              <a:cs typeface="B Zar" pitchFamily="2" charset="-78"/>
            </a:endParaRPr>
          </a:p>
          <a:p>
            <a:pPr marL="0" marR="0" lvl="0" indent="0" algn="justLow" defTabSz="914400" rtl="1" eaLnBrk="0" fontAlgn="base" latinLnBrk="0" hangingPunct="0">
              <a:lnSpc>
                <a:spcPct val="100000"/>
              </a:lnSpc>
              <a:spcBef>
                <a:spcPct val="0"/>
              </a:spcBef>
              <a:spcAft>
                <a:spcPct val="0"/>
              </a:spcAft>
              <a:buClrTx/>
              <a:buSzTx/>
              <a:buFontTx/>
              <a:buNone/>
              <a:tabLst/>
            </a:pPr>
            <a:endParaRPr kumimoji="0" lang="fa-IR" sz="2400" b="1" i="0" u="none" strike="noStrike" cap="none" normalizeH="0" baseline="0" dirty="0" smtClean="0">
              <a:ln>
                <a:noFill/>
              </a:ln>
              <a:solidFill>
                <a:schemeClr val="tx1"/>
              </a:solidFill>
              <a:effectLst/>
              <a:latin typeface="Times New Roman" pitchFamily="18" charset="0"/>
              <a:cs typeface="B Zar" pitchFamily="2" charset="-78"/>
            </a:endParaRPr>
          </a:p>
          <a:p>
            <a:pPr marL="0" marR="0" lvl="0" indent="0" algn="justLow" defTabSz="914400" rtl="1" eaLnBrk="0" fontAlgn="base" latinLnBrk="0" hangingPunct="0">
              <a:lnSpc>
                <a:spcPct val="100000"/>
              </a:lnSpc>
              <a:spcBef>
                <a:spcPct val="0"/>
              </a:spcBef>
              <a:spcAft>
                <a:spcPct val="0"/>
              </a:spcAft>
              <a:buClrTx/>
              <a:buSzTx/>
              <a:buFontTx/>
              <a:buNone/>
              <a:tabLst/>
            </a:pPr>
            <a:endParaRPr lang="fa-IR" sz="2400" b="1" dirty="0">
              <a:latin typeface="Times New Roman" pitchFamily="18" charset="0"/>
              <a:cs typeface="B Zar" pitchFamily="2" charset="-78"/>
            </a:endParaRPr>
          </a:p>
          <a:p>
            <a:pPr marL="0" marR="0" lvl="0" indent="0" algn="justLow" defTabSz="914400" rtl="1" eaLnBrk="0" fontAlgn="base" latinLnBrk="0" hangingPunct="0">
              <a:lnSpc>
                <a:spcPct val="100000"/>
              </a:lnSpc>
              <a:spcBef>
                <a:spcPct val="0"/>
              </a:spcBef>
              <a:spcAft>
                <a:spcPct val="0"/>
              </a:spcAft>
              <a:buClrTx/>
              <a:buSzTx/>
              <a:buFontTx/>
              <a:buNone/>
              <a:tabLst/>
            </a:pPr>
            <a:endParaRPr kumimoji="0" lang="fa-IR" sz="2400" b="1" i="0" u="none" strike="noStrike" cap="none" normalizeH="0" baseline="0" dirty="0" smtClean="0">
              <a:ln>
                <a:noFill/>
              </a:ln>
              <a:solidFill>
                <a:schemeClr val="tx1"/>
              </a:solidFill>
              <a:effectLst/>
              <a:latin typeface="Times New Roman" pitchFamily="18" charset="0"/>
              <a:cs typeface="B Zar" pitchFamily="2" charset="-78"/>
            </a:endParaRPr>
          </a:p>
          <a:p>
            <a:pPr marL="0" marR="0" lvl="0" indent="0" algn="justLow" defTabSz="914400" rtl="1" eaLnBrk="0" fontAlgn="base" latinLnBrk="0" hangingPunct="0">
              <a:lnSpc>
                <a:spcPct val="100000"/>
              </a:lnSpc>
              <a:spcBef>
                <a:spcPct val="0"/>
              </a:spcBef>
              <a:spcAft>
                <a:spcPct val="0"/>
              </a:spcAft>
              <a:buClrTx/>
              <a:buSzTx/>
              <a:buFontTx/>
              <a:buNone/>
              <a:tabLst/>
            </a:pPr>
            <a:endParaRPr lang="fa-IR" sz="2400" b="1" dirty="0">
              <a:latin typeface="Times New Roman" pitchFamily="18" charset="0"/>
              <a:cs typeface="B Zar" pitchFamily="2" charset="-78"/>
            </a:endParaRPr>
          </a:p>
          <a:p>
            <a:pPr marL="0" marR="0" lvl="0" indent="0" algn="justLow" defTabSz="914400" rtl="1"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Low" defTabSz="914400" rtl="1" eaLnBrk="0" fontAlgn="base" latinLnBrk="0" hangingPunct="0">
              <a:lnSpc>
                <a:spcPct val="100000"/>
              </a:lnSpc>
              <a:spcBef>
                <a:spcPct val="0"/>
              </a:spcBef>
              <a:spcAft>
                <a:spcPct val="0"/>
              </a:spcAft>
              <a:buClrTx/>
              <a:buSzTx/>
              <a:buFontTx/>
              <a:buChar char="•"/>
              <a:tabLst/>
            </a:pPr>
            <a:r>
              <a:rPr kumimoji="0" lang="fa-IR" sz="2400" b="0" i="0" u="none" strike="noStrike" cap="none" normalizeH="0" baseline="0" dirty="0" smtClean="0">
                <a:ln>
                  <a:noFill/>
                </a:ln>
                <a:solidFill>
                  <a:schemeClr val="tx1"/>
                </a:solidFill>
                <a:effectLst/>
                <a:latin typeface="Times New Roman" pitchFamily="18" charset="0"/>
                <a:ea typeface="Times New Roman" pitchFamily="18" charset="0"/>
                <a:cs typeface="B Zar" pitchFamily="2" charset="-78"/>
              </a:rPr>
              <a:t>بی گوانیدها و تیازولیدین دیون ها، هیپوگلیسمی ایجاد نمی کنند.</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Low" defTabSz="914400" rtl="1" eaLnBrk="0" fontAlgn="base" latinLnBrk="0" hangingPunct="0">
              <a:lnSpc>
                <a:spcPct val="100000"/>
              </a:lnSpc>
              <a:spcBef>
                <a:spcPct val="0"/>
              </a:spcBef>
              <a:spcAft>
                <a:spcPct val="0"/>
              </a:spcAft>
              <a:buClrTx/>
              <a:buSzTx/>
              <a:buFontTx/>
              <a:buChar char="•"/>
              <a:tabLst/>
            </a:pPr>
            <a:r>
              <a:rPr kumimoji="0" lang="fa-IR" sz="2400" b="0" i="0" u="none" strike="noStrike" cap="none" normalizeH="0" baseline="0" dirty="0" smtClean="0">
                <a:ln>
                  <a:noFill/>
                </a:ln>
                <a:solidFill>
                  <a:schemeClr val="tx1"/>
                </a:solidFill>
                <a:effectLst/>
                <a:latin typeface="Times New Roman" pitchFamily="18" charset="0"/>
                <a:ea typeface="Times New Roman" pitchFamily="18" charset="0"/>
                <a:cs typeface="B Zar" pitchFamily="2" charset="-78"/>
              </a:rPr>
              <a:t>متفورمین جذب ویتامین </a:t>
            </a:r>
            <a:r>
              <a:rPr kumimoji="0" lang="en-US" sz="2400" b="0" i="0" u="none" strike="noStrike" cap="none" normalizeH="0" baseline="0" dirty="0" smtClean="0">
                <a:ln>
                  <a:noFill/>
                </a:ln>
                <a:solidFill>
                  <a:schemeClr val="tx1"/>
                </a:solidFill>
                <a:effectLst/>
                <a:latin typeface="Calibri" pitchFamily="34" charset="0"/>
                <a:ea typeface="Times New Roman" pitchFamily="18" charset="0"/>
                <a:cs typeface="B Zar" pitchFamily="2" charset="-78"/>
              </a:rPr>
              <a:t>B</a:t>
            </a:r>
            <a:r>
              <a:rPr kumimoji="0" lang="en-US" sz="2400" b="0" i="0" u="none" strike="noStrike" cap="none" normalizeH="0" baseline="-30000" dirty="0" smtClean="0">
                <a:ln>
                  <a:noFill/>
                </a:ln>
                <a:solidFill>
                  <a:schemeClr val="tx1"/>
                </a:solidFill>
                <a:effectLst/>
                <a:latin typeface="Calibri" pitchFamily="34" charset="0"/>
                <a:ea typeface="Times New Roman" pitchFamily="18" charset="0"/>
                <a:cs typeface="B Zar" pitchFamily="2" charset="-78"/>
              </a:rPr>
              <a:t>12</a:t>
            </a:r>
            <a:r>
              <a:rPr kumimoji="0" lang="fa-IR" sz="2400" b="0" i="0" u="none" strike="noStrike" cap="none" normalizeH="0" baseline="0" dirty="0" smtClean="0">
                <a:ln>
                  <a:noFill/>
                </a:ln>
                <a:solidFill>
                  <a:schemeClr val="tx1"/>
                </a:solidFill>
                <a:effectLst/>
                <a:latin typeface="Times New Roman" pitchFamily="18" charset="0"/>
                <a:ea typeface="Times New Roman" pitchFamily="18" charset="0"/>
                <a:cs typeface="B Zar" pitchFamily="2" charset="-78"/>
              </a:rPr>
              <a:t> را مهار می کند.</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Low" defTabSz="914400" rtl="1" eaLnBrk="0" fontAlgn="base" latinLnBrk="0" hangingPunct="0">
              <a:lnSpc>
                <a:spcPct val="100000"/>
              </a:lnSpc>
              <a:spcBef>
                <a:spcPct val="0"/>
              </a:spcBef>
              <a:spcAft>
                <a:spcPct val="0"/>
              </a:spcAft>
              <a:buClrTx/>
              <a:buSzTx/>
              <a:buFontTx/>
              <a:buChar char="•"/>
              <a:tabLst/>
            </a:pPr>
            <a:r>
              <a:rPr kumimoji="0" lang="fa-IR" sz="2400" b="0" i="0" u="none" strike="noStrike" cap="none" normalizeH="0" baseline="0" dirty="0" smtClean="0">
                <a:ln>
                  <a:noFill/>
                </a:ln>
                <a:solidFill>
                  <a:schemeClr val="tx1"/>
                </a:solidFill>
                <a:effectLst/>
                <a:latin typeface="Times New Roman" pitchFamily="18" charset="0"/>
                <a:ea typeface="Times New Roman" pitchFamily="18" charset="0"/>
                <a:cs typeface="B Zar" pitchFamily="2" charset="-78"/>
              </a:rPr>
              <a:t>پیوگلی تازون القاء کننده آنزیم های </a:t>
            </a:r>
            <a:r>
              <a:rPr kumimoji="0" lang="en-US" sz="2400" b="0" i="0" u="none" strike="noStrike" cap="none" normalizeH="0" baseline="0" dirty="0" smtClean="0">
                <a:ln>
                  <a:noFill/>
                </a:ln>
                <a:solidFill>
                  <a:schemeClr val="tx1"/>
                </a:solidFill>
                <a:effectLst/>
                <a:latin typeface="Calibri" pitchFamily="34" charset="0"/>
                <a:ea typeface="Times New Roman" pitchFamily="18" charset="0"/>
                <a:cs typeface="B Zar" pitchFamily="2" charset="-78"/>
              </a:rPr>
              <a:t>P450</a:t>
            </a:r>
            <a:r>
              <a:rPr kumimoji="0" lang="fa-IR" sz="2400" b="0" i="0" u="none" strike="noStrike" cap="none" normalizeH="0" baseline="0" dirty="0" smtClean="0">
                <a:ln>
                  <a:noFill/>
                </a:ln>
                <a:solidFill>
                  <a:schemeClr val="tx1"/>
                </a:solidFill>
                <a:effectLst/>
                <a:latin typeface="Times New Roman" pitchFamily="18" charset="0"/>
                <a:ea typeface="Times New Roman" pitchFamily="18" charset="0"/>
                <a:cs typeface="B Zar" pitchFamily="2" charset="-78"/>
              </a:rPr>
              <a:t> کبدی است و سطح سرمی داروهای متابولیزه شونده توسط این آنزیم ها ر کاهش می دهد.</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Low" defTabSz="914400" rtl="1"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p:txBody>
      </p:sp>
      <p:graphicFrame>
        <p:nvGraphicFramePr>
          <p:cNvPr id="4" name="Table 3"/>
          <p:cNvGraphicFramePr>
            <a:graphicFrameLocks noGrp="1"/>
          </p:cNvGraphicFramePr>
          <p:nvPr>
            <p:extLst>
              <p:ext uri="{D42A27DB-BD31-4B8C-83A1-F6EECF244321}">
                <p14:modId xmlns:p14="http://schemas.microsoft.com/office/powerpoint/2010/main" val="2102678750"/>
              </p:ext>
            </p:extLst>
          </p:nvPr>
        </p:nvGraphicFramePr>
        <p:xfrm>
          <a:off x="263473" y="2036440"/>
          <a:ext cx="7764911" cy="1752600"/>
        </p:xfrm>
        <a:graphic>
          <a:graphicData uri="http://schemas.openxmlformats.org/drawingml/2006/table">
            <a:tbl>
              <a:tblPr rtl="1" firstRow="1" firstCol="1" bandRow="1">
                <a:tableStyleId>{5940675A-B579-460E-94D1-54222C63F5DA}</a:tableStyleId>
              </a:tblPr>
              <a:tblGrid>
                <a:gridCol w="3614684"/>
                <a:gridCol w="4150227"/>
              </a:tblGrid>
              <a:tr h="280415">
                <a:tc>
                  <a:txBody>
                    <a:bodyPr/>
                    <a:lstStyle/>
                    <a:p>
                      <a:pPr algn="ctr" rtl="1">
                        <a:lnSpc>
                          <a:spcPct val="115000"/>
                        </a:lnSpc>
                        <a:spcAft>
                          <a:spcPts val="0"/>
                        </a:spcAft>
                      </a:pPr>
                      <a:r>
                        <a:rPr lang="fa-IR" sz="2000" b="1" dirty="0">
                          <a:effectLst/>
                          <a:cs typeface="B Zar" pitchFamily="2" charset="-78"/>
                        </a:rPr>
                        <a:t>دارو</a:t>
                      </a:r>
                      <a:endParaRPr lang="en-US" sz="1600" b="1" dirty="0">
                        <a:effectLst/>
                        <a:latin typeface="Calibri"/>
                        <a:cs typeface="B Zar" pitchFamily="2" charset="-78"/>
                      </a:endParaRPr>
                    </a:p>
                  </a:txBody>
                  <a:tcPr marL="68580" marR="68580" marT="0" marB="0">
                    <a:solidFill>
                      <a:schemeClr val="accent3">
                        <a:lumMod val="60000"/>
                        <a:lumOff val="40000"/>
                      </a:schemeClr>
                    </a:solidFill>
                  </a:tcPr>
                </a:tc>
                <a:tc>
                  <a:txBody>
                    <a:bodyPr/>
                    <a:lstStyle/>
                    <a:p>
                      <a:pPr algn="ctr" rtl="1">
                        <a:lnSpc>
                          <a:spcPct val="115000"/>
                        </a:lnSpc>
                        <a:spcAft>
                          <a:spcPts val="0"/>
                        </a:spcAft>
                      </a:pPr>
                      <a:r>
                        <a:rPr lang="fa-IR" sz="2000" b="1" dirty="0">
                          <a:effectLst/>
                          <a:cs typeface="B Zar" pitchFamily="2" charset="-78"/>
                        </a:rPr>
                        <a:t>عوارض جانبی</a:t>
                      </a:r>
                      <a:endParaRPr lang="en-US" sz="1600" b="1" dirty="0">
                        <a:effectLst/>
                        <a:latin typeface="Calibri"/>
                        <a:cs typeface="B Zar" pitchFamily="2" charset="-78"/>
                      </a:endParaRPr>
                    </a:p>
                  </a:txBody>
                  <a:tcPr marL="68580" marR="68580" marT="0" marB="0">
                    <a:solidFill>
                      <a:schemeClr val="accent3">
                        <a:lumMod val="60000"/>
                        <a:lumOff val="40000"/>
                      </a:schemeClr>
                    </a:solidFill>
                  </a:tcPr>
                </a:tc>
              </a:tr>
              <a:tr h="280415">
                <a:tc>
                  <a:txBody>
                    <a:bodyPr/>
                    <a:lstStyle/>
                    <a:p>
                      <a:pPr algn="ctr" rtl="1">
                        <a:lnSpc>
                          <a:spcPct val="115000"/>
                        </a:lnSpc>
                        <a:spcAft>
                          <a:spcPts val="0"/>
                        </a:spcAft>
                      </a:pPr>
                      <a:r>
                        <a:rPr lang="fa-IR" sz="2000">
                          <a:effectLst/>
                          <a:cs typeface="B Zar" pitchFamily="2" charset="-78"/>
                        </a:rPr>
                        <a:t>سولفونیل اوره ها</a:t>
                      </a:r>
                      <a:endParaRPr lang="en-US" sz="1600">
                        <a:effectLst/>
                        <a:latin typeface="Calibri"/>
                        <a:cs typeface="B Zar" pitchFamily="2" charset="-78"/>
                      </a:endParaRPr>
                    </a:p>
                  </a:txBody>
                  <a:tcPr marL="68580" marR="68580" marT="0" marB="0"/>
                </a:tc>
                <a:tc>
                  <a:txBody>
                    <a:bodyPr/>
                    <a:lstStyle/>
                    <a:p>
                      <a:pPr algn="ctr" rtl="1">
                        <a:lnSpc>
                          <a:spcPct val="115000"/>
                        </a:lnSpc>
                        <a:spcAft>
                          <a:spcPts val="0"/>
                        </a:spcAft>
                      </a:pPr>
                      <a:r>
                        <a:rPr lang="fa-IR" sz="2000">
                          <a:effectLst/>
                          <a:cs typeface="B Zar" pitchFamily="2" charset="-78"/>
                        </a:rPr>
                        <a:t>هیپوگلیسمی، راش و آلرژی</a:t>
                      </a:r>
                      <a:endParaRPr lang="en-US" sz="1600">
                        <a:effectLst/>
                        <a:latin typeface="Calibri"/>
                        <a:cs typeface="B Zar" pitchFamily="2" charset="-78"/>
                      </a:endParaRPr>
                    </a:p>
                  </a:txBody>
                  <a:tcPr marL="68580" marR="68580" marT="0" marB="0"/>
                </a:tc>
              </a:tr>
              <a:tr h="235064">
                <a:tc>
                  <a:txBody>
                    <a:bodyPr/>
                    <a:lstStyle/>
                    <a:p>
                      <a:pPr algn="ctr" rtl="1">
                        <a:lnSpc>
                          <a:spcPct val="115000"/>
                        </a:lnSpc>
                        <a:spcAft>
                          <a:spcPts val="0"/>
                        </a:spcAft>
                      </a:pPr>
                      <a:r>
                        <a:rPr lang="fa-IR" sz="2000">
                          <a:effectLst/>
                          <a:cs typeface="B Zar" pitchFamily="2" charset="-78"/>
                        </a:rPr>
                        <a:t>بی گوانیدها</a:t>
                      </a:r>
                      <a:endParaRPr lang="en-US" sz="1600">
                        <a:effectLst/>
                        <a:latin typeface="Calibri"/>
                        <a:cs typeface="B Zar" pitchFamily="2" charset="-78"/>
                      </a:endParaRPr>
                    </a:p>
                  </a:txBody>
                  <a:tcPr marL="68580" marR="68580" marT="0" marB="0"/>
                </a:tc>
                <a:tc>
                  <a:txBody>
                    <a:bodyPr/>
                    <a:lstStyle/>
                    <a:p>
                      <a:pPr algn="ctr" rtl="1">
                        <a:lnSpc>
                          <a:spcPct val="115000"/>
                        </a:lnSpc>
                        <a:spcAft>
                          <a:spcPts val="0"/>
                        </a:spcAft>
                      </a:pPr>
                      <a:r>
                        <a:rPr lang="fa-IR" sz="2000">
                          <a:effectLst/>
                          <a:cs typeface="B Zar" pitchFamily="2" charset="-78"/>
                        </a:rPr>
                        <a:t>ناراحتی گوارشی (تهوع و اسهال)، اسیدوزلاکتیک</a:t>
                      </a:r>
                      <a:endParaRPr lang="en-US" sz="1600">
                        <a:effectLst/>
                        <a:latin typeface="Calibri"/>
                        <a:cs typeface="B Zar" pitchFamily="2" charset="-78"/>
                      </a:endParaRPr>
                    </a:p>
                  </a:txBody>
                  <a:tcPr marL="68580" marR="68580" marT="0" marB="0"/>
                </a:tc>
              </a:tr>
              <a:tr h="28560">
                <a:tc>
                  <a:txBody>
                    <a:bodyPr/>
                    <a:lstStyle/>
                    <a:p>
                      <a:pPr algn="ctr" rtl="1">
                        <a:lnSpc>
                          <a:spcPct val="115000"/>
                        </a:lnSpc>
                        <a:spcAft>
                          <a:spcPts val="0"/>
                        </a:spcAft>
                      </a:pPr>
                      <a:r>
                        <a:rPr lang="fa-IR" sz="2000">
                          <a:effectLst/>
                          <a:cs typeface="B Zar" pitchFamily="2" charset="-78"/>
                        </a:rPr>
                        <a:t>تیازولیدین دیون ها</a:t>
                      </a:r>
                      <a:endParaRPr lang="en-US" sz="1600">
                        <a:effectLst/>
                        <a:latin typeface="Calibri"/>
                        <a:cs typeface="B Zar" pitchFamily="2" charset="-78"/>
                      </a:endParaRPr>
                    </a:p>
                  </a:txBody>
                  <a:tcPr marL="68580" marR="68580" marT="0" marB="0"/>
                </a:tc>
                <a:tc>
                  <a:txBody>
                    <a:bodyPr/>
                    <a:lstStyle/>
                    <a:p>
                      <a:pPr algn="ctr" rtl="1">
                        <a:lnSpc>
                          <a:spcPct val="115000"/>
                        </a:lnSpc>
                        <a:spcAft>
                          <a:spcPts val="0"/>
                        </a:spcAft>
                      </a:pPr>
                      <a:r>
                        <a:rPr lang="fa-IR" sz="2000">
                          <a:effectLst/>
                          <a:cs typeface="B Zar" pitchFamily="2" charset="-78"/>
                        </a:rPr>
                        <a:t>ادم و آنمی خفیف، اختلال عملکرد کبدی</a:t>
                      </a:r>
                      <a:endParaRPr lang="en-US" sz="1600">
                        <a:effectLst/>
                        <a:latin typeface="Calibri"/>
                        <a:cs typeface="B Zar" pitchFamily="2" charset="-78"/>
                      </a:endParaRPr>
                    </a:p>
                  </a:txBody>
                  <a:tcPr marL="68580" marR="68580" marT="0" marB="0"/>
                </a:tc>
              </a:tr>
              <a:tr h="254104">
                <a:tc>
                  <a:txBody>
                    <a:bodyPr/>
                    <a:lstStyle/>
                    <a:p>
                      <a:pPr algn="ctr" rtl="1">
                        <a:lnSpc>
                          <a:spcPct val="115000"/>
                        </a:lnSpc>
                        <a:spcAft>
                          <a:spcPts val="0"/>
                        </a:spcAft>
                      </a:pPr>
                      <a:r>
                        <a:rPr lang="fa-IR" sz="2000">
                          <a:effectLst/>
                          <a:cs typeface="B Zar" pitchFamily="2" charset="-78"/>
                        </a:rPr>
                        <a:t>مهار کننده های آلفا گلوکوزیداز</a:t>
                      </a:r>
                      <a:endParaRPr lang="en-US" sz="1600">
                        <a:effectLst/>
                        <a:latin typeface="Calibri"/>
                        <a:cs typeface="B Zar" pitchFamily="2" charset="-78"/>
                      </a:endParaRPr>
                    </a:p>
                  </a:txBody>
                  <a:tcPr marL="68580" marR="68580" marT="0" marB="0"/>
                </a:tc>
                <a:tc>
                  <a:txBody>
                    <a:bodyPr/>
                    <a:lstStyle/>
                    <a:p>
                      <a:pPr algn="ctr" rtl="1">
                        <a:lnSpc>
                          <a:spcPct val="115000"/>
                        </a:lnSpc>
                        <a:spcAft>
                          <a:spcPts val="0"/>
                        </a:spcAft>
                      </a:pPr>
                      <a:r>
                        <a:rPr lang="fa-IR" sz="2000" dirty="0">
                          <a:effectLst/>
                          <a:cs typeface="B Zar" pitchFamily="2" charset="-78"/>
                        </a:rPr>
                        <a:t>نفخ، اسهال و درد شکم</a:t>
                      </a:r>
                      <a:endParaRPr lang="en-US" sz="1600" dirty="0">
                        <a:effectLst/>
                        <a:latin typeface="Calibri"/>
                        <a:cs typeface="B Zar" pitchFamily="2" charset="-78"/>
                      </a:endParaRPr>
                    </a:p>
                  </a:txBody>
                  <a:tcPr marL="68580" marR="68580" marT="0" marB="0"/>
                </a:tc>
              </a:tr>
            </a:tbl>
          </a:graphicData>
        </a:graphic>
      </p:graphicFrame>
    </p:spTree>
    <p:extLst>
      <p:ext uri="{BB962C8B-B14F-4D97-AF65-F5344CB8AC3E}">
        <p14:creationId xmlns:p14="http://schemas.microsoft.com/office/powerpoint/2010/main" val="271040704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1144896444"/>
              </p:ext>
            </p:extLst>
          </p:nvPr>
        </p:nvGraphicFramePr>
        <p:xfrm>
          <a:off x="179515" y="764704"/>
          <a:ext cx="7848871" cy="3154680"/>
        </p:xfrm>
        <a:graphic>
          <a:graphicData uri="http://schemas.openxmlformats.org/drawingml/2006/table">
            <a:tbl>
              <a:tblPr rtl="1" firstRow="1" firstCol="1" bandRow="1">
                <a:tableStyleId>{5C22544A-7EE6-4342-B048-85BDC9FD1C3A}</a:tableStyleId>
              </a:tblPr>
              <a:tblGrid>
                <a:gridCol w="1499700"/>
                <a:gridCol w="2299274"/>
                <a:gridCol w="1000928"/>
                <a:gridCol w="3048969"/>
              </a:tblGrid>
              <a:tr h="0">
                <a:tc>
                  <a:txBody>
                    <a:bodyPr/>
                    <a:lstStyle/>
                    <a:p>
                      <a:pPr algn="ctr" rtl="1">
                        <a:lnSpc>
                          <a:spcPct val="115000"/>
                        </a:lnSpc>
                        <a:spcAft>
                          <a:spcPts val="0"/>
                        </a:spcAft>
                      </a:pPr>
                      <a:r>
                        <a:rPr lang="fa-IR" sz="1800">
                          <a:effectLst/>
                          <a:cs typeface="B Zar" pitchFamily="2" charset="-78"/>
                        </a:rPr>
                        <a:t>زیرگروه</a:t>
                      </a:r>
                      <a:endParaRPr lang="en-US" sz="1600">
                        <a:effectLst/>
                        <a:latin typeface="Calibri"/>
                        <a:cs typeface="B Zar" pitchFamily="2" charset="-78"/>
                      </a:endParaRPr>
                    </a:p>
                  </a:txBody>
                  <a:tcPr marL="68580" marR="68580" marT="0" marB="0" anchor="ctr"/>
                </a:tc>
                <a:tc>
                  <a:txBody>
                    <a:bodyPr/>
                    <a:lstStyle/>
                    <a:p>
                      <a:pPr algn="ctr" rtl="1">
                        <a:lnSpc>
                          <a:spcPct val="115000"/>
                        </a:lnSpc>
                        <a:spcAft>
                          <a:spcPts val="0"/>
                        </a:spcAft>
                      </a:pPr>
                      <a:r>
                        <a:rPr lang="fa-IR" sz="1800">
                          <a:effectLst/>
                          <a:cs typeface="B Zar" pitchFamily="2" charset="-78"/>
                        </a:rPr>
                        <a:t>اثرات</a:t>
                      </a:r>
                      <a:endParaRPr lang="en-US" sz="1600">
                        <a:effectLst/>
                        <a:latin typeface="Calibri"/>
                        <a:cs typeface="B Zar" pitchFamily="2" charset="-78"/>
                      </a:endParaRPr>
                    </a:p>
                  </a:txBody>
                  <a:tcPr marL="68580" marR="68580" marT="0" marB="0" anchor="ctr"/>
                </a:tc>
                <a:tc>
                  <a:txBody>
                    <a:bodyPr/>
                    <a:lstStyle/>
                    <a:p>
                      <a:pPr algn="ctr" rtl="1">
                        <a:lnSpc>
                          <a:spcPct val="115000"/>
                        </a:lnSpc>
                        <a:spcAft>
                          <a:spcPts val="0"/>
                        </a:spcAft>
                      </a:pPr>
                      <a:r>
                        <a:rPr lang="fa-IR" sz="1100">
                          <a:effectLst/>
                          <a:cs typeface="B Zar" pitchFamily="2" charset="-78"/>
                        </a:rPr>
                        <a:t>مصارف بالینی</a:t>
                      </a:r>
                      <a:endParaRPr lang="en-US" sz="1600">
                        <a:effectLst/>
                        <a:latin typeface="Calibri"/>
                        <a:cs typeface="B Zar" pitchFamily="2" charset="-78"/>
                      </a:endParaRPr>
                    </a:p>
                  </a:txBody>
                  <a:tcPr marL="68580" marR="68580" marT="0" marB="0" anchor="ctr"/>
                </a:tc>
                <a:tc>
                  <a:txBody>
                    <a:bodyPr/>
                    <a:lstStyle/>
                    <a:p>
                      <a:pPr algn="ctr" rtl="1">
                        <a:lnSpc>
                          <a:spcPct val="115000"/>
                        </a:lnSpc>
                        <a:spcAft>
                          <a:spcPts val="0"/>
                        </a:spcAft>
                      </a:pPr>
                      <a:r>
                        <a:rPr lang="fa-IR" sz="1800">
                          <a:effectLst/>
                          <a:cs typeface="B Zar" pitchFamily="2" charset="-78"/>
                        </a:rPr>
                        <a:t>توضیحات</a:t>
                      </a:r>
                      <a:endParaRPr lang="en-US" sz="1600">
                        <a:effectLst/>
                        <a:latin typeface="Calibri"/>
                        <a:cs typeface="B Zar" pitchFamily="2" charset="-78"/>
                      </a:endParaRPr>
                    </a:p>
                  </a:txBody>
                  <a:tcPr marL="68580" marR="68580" marT="0" marB="0" anchor="ctr"/>
                </a:tc>
              </a:tr>
              <a:tr h="0">
                <a:tc>
                  <a:txBody>
                    <a:bodyPr/>
                    <a:lstStyle/>
                    <a:p>
                      <a:pPr rtl="1">
                        <a:lnSpc>
                          <a:spcPct val="115000"/>
                        </a:lnSpc>
                        <a:spcAft>
                          <a:spcPts val="0"/>
                        </a:spcAft>
                      </a:pPr>
                      <a:r>
                        <a:rPr lang="fa-IR" sz="1800">
                          <a:effectLst/>
                          <a:cs typeface="B Zar" pitchFamily="2" charset="-78"/>
                        </a:rPr>
                        <a:t>کله‌کلسی‌فرول</a:t>
                      </a:r>
                      <a:endParaRPr lang="en-US" sz="1600">
                        <a:effectLst/>
                        <a:cs typeface="B Zar" pitchFamily="2" charset="-78"/>
                      </a:endParaRPr>
                    </a:p>
                    <a:p>
                      <a:pPr rtl="1">
                        <a:lnSpc>
                          <a:spcPct val="115000"/>
                        </a:lnSpc>
                        <a:spcAft>
                          <a:spcPts val="0"/>
                        </a:spcAft>
                      </a:pPr>
                      <a:r>
                        <a:rPr lang="fa-IR" sz="1800">
                          <a:effectLst/>
                          <a:cs typeface="B Zar" pitchFamily="2" charset="-78"/>
                        </a:rPr>
                        <a:t>(ویتامین </a:t>
                      </a:r>
                      <a:r>
                        <a:rPr lang="en-US" sz="1800">
                          <a:effectLst/>
                          <a:cs typeface="B Zar" pitchFamily="2" charset="-78"/>
                        </a:rPr>
                        <a:t>D</a:t>
                      </a:r>
                      <a:r>
                        <a:rPr lang="en-US" sz="1800" baseline="-25000">
                          <a:effectLst/>
                          <a:cs typeface="B Zar" pitchFamily="2" charset="-78"/>
                        </a:rPr>
                        <a:t>3</a:t>
                      </a:r>
                      <a:r>
                        <a:rPr lang="fa-IR" sz="1800">
                          <a:effectLst/>
                          <a:cs typeface="B Zar" pitchFamily="2" charset="-78"/>
                        </a:rPr>
                        <a:t>)</a:t>
                      </a:r>
                      <a:endParaRPr lang="en-US" sz="1600">
                        <a:effectLst/>
                        <a:latin typeface="Calibri"/>
                        <a:cs typeface="B Zar" pitchFamily="2" charset="-78"/>
                      </a:endParaRPr>
                    </a:p>
                  </a:txBody>
                  <a:tcPr marL="68580" marR="68580" marT="0" marB="0" anchor="ctr"/>
                </a:tc>
                <a:tc>
                  <a:txBody>
                    <a:bodyPr/>
                    <a:lstStyle/>
                    <a:p>
                      <a:pPr marL="342900" lvl="0" indent="-342900" algn="r" rtl="1">
                        <a:lnSpc>
                          <a:spcPct val="115000"/>
                        </a:lnSpc>
                        <a:spcAft>
                          <a:spcPts val="0"/>
                        </a:spcAft>
                        <a:buFont typeface="Symbol"/>
                        <a:buChar char=""/>
                      </a:pPr>
                      <a:r>
                        <a:rPr lang="fa-IR" sz="1800" dirty="0">
                          <a:effectLst/>
                          <a:cs typeface="B Zar" pitchFamily="2" charset="-78"/>
                        </a:rPr>
                        <a:t>افزایش جذب کلسیم و فسفر در روده</a:t>
                      </a:r>
                      <a:endParaRPr lang="en-US" sz="1600" dirty="0">
                        <a:effectLst/>
                        <a:cs typeface="B Zar" pitchFamily="2" charset="-78"/>
                      </a:endParaRPr>
                    </a:p>
                    <a:p>
                      <a:pPr marL="342900" lvl="0" indent="-342900" algn="r" rtl="1">
                        <a:lnSpc>
                          <a:spcPct val="115000"/>
                        </a:lnSpc>
                        <a:spcAft>
                          <a:spcPts val="0"/>
                        </a:spcAft>
                        <a:buFont typeface="Symbol"/>
                        <a:buChar char=""/>
                      </a:pPr>
                      <a:r>
                        <a:rPr lang="fa-IR" sz="1800" dirty="0">
                          <a:effectLst/>
                          <a:cs typeface="B Zar" pitchFamily="2" charset="-78"/>
                        </a:rPr>
                        <a:t>کاهش دفع کلسیم و فسفر در کلیه</a:t>
                      </a:r>
                      <a:endParaRPr lang="en-US" sz="1600" dirty="0">
                        <a:effectLst/>
                        <a:cs typeface="B Zar" pitchFamily="2" charset="-78"/>
                      </a:endParaRPr>
                    </a:p>
                    <a:p>
                      <a:pPr marL="342900" lvl="0" indent="-342900" algn="r" rtl="1">
                        <a:lnSpc>
                          <a:spcPct val="115000"/>
                        </a:lnSpc>
                        <a:spcAft>
                          <a:spcPts val="0"/>
                        </a:spcAft>
                        <a:buFont typeface="Symbol"/>
                        <a:buChar char=""/>
                      </a:pPr>
                      <a:r>
                        <a:rPr lang="fa-IR" sz="1800" dirty="0">
                          <a:effectLst/>
                          <a:cs typeface="B Zar" pitchFamily="2" charset="-78"/>
                        </a:rPr>
                        <a:t>افزایش باز جذب کلسیم و فسفر در استخوان</a:t>
                      </a:r>
                      <a:endParaRPr lang="en-US" sz="1600" dirty="0">
                        <a:effectLst/>
                        <a:cs typeface="B Zar" pitchFamily="2" charset="-78"/>
                      </a:endParaRPr>
                    </a:p>
                    <a:p>
                      <a:pPr marL="342900" lvl="0" indent="-342900" algn="r" rtl="1">
                        <a:lnSpc>
                          <a:spcPct val="115000"/>
                        </a:lnSpc>
                        <a:spcAft>
                          <a:spcPts val="0"/>
                        </a:spcAft>
                        <a:buFont typeface="Symbol"/>
                        <a:buChar char=""/>
                      </a:pPr>
                      <a:r>
                        <a:rPr lang="fa-IR" sz="1800" dirty="0">
                          <a:effectLst/>
                          <a:cs typeface="B Zar" pitchFamily="2" charset="-78"/>
                        </a:rPr>
                        <a:t>افزایش کلسیم و فسفات سرم</a:t>
                      </a:r>
                      <a:endParaRPr lang="en-US" sz="1600" dirty="0">
                        <a:effectLst/>
                        <a:latin typeface="Calibri"/>
                        <a:ea typeface="Times New Roman"/>
                        <a:cs typeface="B Zar" pitchFamily="2" charset="-78"/>
                      </a:endParaRPr>
                    </a:p>
                  </a:txBody>
                  <a:tcPr marL="68580" marR="68580" marT="0" marB="0" anchor="ctr"/>
                </a:tc>
                <a:tc>
                  <a:txBody>
                    <a:bodyPr/>
                    <a:lstStyle/>
                    <a:p>
                      <a:pPr algn="ctr" rtl="1">
                        <a:lnSpc>
                          <a:spcPct val="115000"/>
                        </a:lnSpc>
                        <a:spcAft>
                          <a:spcPts val="0"/>
                        </a:spcAft>
                      </a:pPr>
                      <a:r>
                        <a:rPr lang="fa-IR" sz="1800">
                          <a:effectLst/>
                          <a:cs typeface="B Zar" pitchFamily="2" charset="-78"/>
                        </a:rPr>
                        <a:t>کمبود ویتامین </a:t>
                      </a:r>
                      <a:r>
                        <a:rPr lang="en-US" sz="1800">
                          <a:effectLst/>
                          <a:cs typeface="B Zar" pitchFamily="2" charset="-78"/>
                        </a:rPr>
                        <a:t>D</a:t>
                      </a:r>
                      <a:endParaRPr lang="en-US" sz="1600">
                        <a:effectLst/>
                        <a:latin typeface="Calibri"/>
                        <a:ea typeface="Times New Roman"/>
                        <a:cs typeface="B Zar" pitchFamily="2" charset="-78"/>
                      </a:endParaRPr>
                    </a:p>
                  </a:txBody>
                  <a:tcPr marL="68580" marR="68580" marT="0" marB="0" anchor="ctr"/>
                </a:tc>
                <a:tc>
                  <a:txBody>
                    <a:bodyPr/>
                    <a:lstStyle/>
                    <a:p>
                      <a:pPr marL="342900" lvl="0" indent="-342900" algn="just" rtl="1">
                        <a:lnSpc>
                          <a:spcPct val="115000"/>
                        </a:lnSpc>
                        <a:spcAft>
                          <a:spcPts val="0"/>
                        </a:spcAft>
                        <a:buFont typeface="Symbol"/>
                        <a:buChar char=""/>
                      </a:pPr>
                      <a:r>
                        <a:rPr lang="fa-IR" sz="1800" dirty="0">
                          <a:effectLst/>
                          <a:cs typeface="B Zar" pitchFamily="2" charset="-78"/>
                        </a:rPr>
                        <a:t>ویتامین </a:t>
                      </a:r>
                      <a:r>
                        <a:rPr lang="en-US" sz="1800" dirty="0">
                          <a:effectLst/>
                          <a:cs typeface="B Zar" pitchFamily="2" charset="-78"/>
                        </a:rPr>
                        <a:t>D</a:t>
                      </a:r>
                      <a:r>
                        <a:rPr lang="fa-IR" sz="1800" dirty="0">
                          <a:effectLst/>
                          <a:cs typeface="B Zar" pitchFamily="2" charset="-78"/>
                        </a:rPr>
                        <a:t> در پوست تحت تأثیر اشعه ماوراء بنفش ساخته می شود</a:t>
                      </a:r>
                      <a:endParaRPr lang="en-US" sz="1600" dirty="0">
                        <a:effectLst/>
                        <a:cs typeface="B Zar" pitchFamily="2" charset="-78"/>
                      </a:endParaRPr>
                    </a:p>
                    <a:p>
                      <a:pPr marL="342900" lvl="0" indent="-342900" algn="just" rtl="1">
                        <a:lnSpc>
                          <a:spcPct val="115000"/>
                        </a:lnSpc>
                        <a:spcAft>
                          <a:spcPts val="0"/>
                        </a:spcAft>
                        <a:buFont typeface="Symbol"/>
                        <a:buChar char=""/>
                      </a:pPr>
                      <a:r>
                        <a:rPr lang="fa-IR" sz="1800" dirty="0">
                          <a:effectLst/>
                          <a:cs typeface="B Zar" pitchFamily="2" charset="-78"/>
                        </a:rPr>
                        <a:t>متابولیت های فعال ویتامین </a:t>
                      </a:r>
                      <a:r>
                        <a:rPr lang="en-US" sz="1800" dirty="0">
                          <a:effectLst/>
                          <a:cs typeface="B Zar" pitchFamily="2" charset="-78"/>
                        </a:rPr>
                        <a:t>D</a:t>
                      </a:r>
                      <a:r>
                        <a:rPr lang="fa-IR" sz="1800" dirty="0">
                          <a:effectLst/>
                          <a:cs typeface="B Zar" pitchFamily="2" charset="-78"/>
                        </a:rPr>
                        <a:t> در کبد (کلسیفدیول) و کلیه (کلسی تریول و سکسیفدیول) تشکیل می شوند</a:t>
                      </a:r>
                      <a:endParaRPr lang="en-US" sz="1600" dirty="0">
                        <a:effectLst/>
                        <a:latin typeface="Calibri"/>
                        <a:ea typeface="Times New Roman"/>
                        <a:cs typeface="B Zar" pitchFamily="2" charset="-78"/>
                      </a:endParaRPr>
                    </a:p>
                  </a:txBody>
                  <a:tcPr marL="68580" marR="68580" marT="0" marB="0" anchor="ctr"/>
                </a:tc>
              </a:tr>
              <a:tr h="0">
                <a:tc>
                  <a:txBody>
                    <a:bodyPr/>
                    <a:lstStyle/>
                    <a:p>
                      <a:pPr rtl="1">
                        <a:lnSpc>
                          <a:spcPct val="115000"/>
                        </a:lnSpc>
                        <a:spcAft>
                          <a:spcPts val="0"/>
                        </a:spcAft>
                      </a:pPr>
                      <a:r>
                        <a:rPr lang="fa-IR" sz="1800">
                          <a:effectLst/>
                          <a:cs typeface="B Zar" pitchFamily="2" charset="-78"/>
                        </a:rPr>
                        <a:t>آلندرونات</a:t>
                      </a:r>
                      <a:endParaRPr lang="en-US" sz="1600">
                        <a:effectLst/>
                        <a:latin typeface="Calibri"/>
                        <a:cs typeface="B Zar" pitchFamily="2" charset="-78"/>
                      </a:endParaRPr>
                    </a:p>
                  </a:txBody>
                  <a:tcPr marL="68580" marR="68580" marT="0" marB="0" anchor="ctr"/>
                </a:tc>
                <a:tc>
                  <a:txBody>
                    <a:bodyPr/>
                    <a:lstStyle/>
                    <a:p>
                      <a:pPr rtl="1">
                        <a:lnSpc>
                          <a:spcPct val="115000"/>
                        </a:lnSpc>
                        <a:spcAft>
                          <a:spcPts val="0"/>
                        </a:spcAft>
                      </a:pPr>
                      <a:r>
                        <a:rPr lang="fa-IR" sz="1800">
                          <a:effectLst/>
                          <a:cs typeface="B Zar" pitchFamily="2" charset="-78"/>
                        </a:rPr>
                        <a:t>سرکوب فعالیت استئوکلاست ها</a:t>
                      </a:r>
                      <a:endParaRPr lang="en-US" sz="1600">
                        <a:effectLst/>
                        <a:cs typeface="B Zar" pitchFamily="2" charset="-78"/>
                      </a:endParaRPr>
                    </a:p>
                    <a:p>
                      <a:pPr rtl="1">
                        <a:lnSpc>
                          <a:spcPct val="115000"/>
                        </a:lnSpc>
                        <a:spcAft>
                          <a:spcPts val="0"/>
                        </a:spcAft>
                      </a:pPr>
                      <a:r>
                        <a:rPr lang="fa-IR" sz="1800">
                          <a:effectLst/>
                          <a:cs typeface="B Zar" pitchFamily="2" charset="-78"/>
                        </a:rPr>
                        <a:t>مهار باز جذب استخوانی</a:t>
                      </a:r>
                      <a:endParaRPr lang="en-US" sz="1600">
                        <a:effectLst/>
                        <a:latin typeface="Calibri"/>
                        <a:cs typeface="B Zar" pitchFamily="2" charset="-78"/>
                      </a:endParaRPr>
                    </a:p>
                  </a:txBody>
                  <a:tcPr marL="68580" marR="68580" marT="0" marB="0" anchor="ctr"/>
                </a:tc>
                <a:tc>
                  <a:txBody>
                    <a:bodyPr/>
                    <a:lstStyle/>
                    <a:p>
                      <a:pPr algn="ctr" rtl="1">
                        <a:lnSpc>
                          <a:spcPct val="115000"/>
                        </a:lnSpc>
                        <a:spcAft>
                          <a:spcPts val="0"/>
                        </a:spcAft>
                      </a:pPr>
                      <a:r>
                        <a:rPr lang="fa-IR" sz="1800">
                          <a:effectLst/>
                          <a:cs typeface="B Zar" pitchFamily="2" charset="-78"/>
                        </a:rPr>
                        <a:t>استئوپروز</a:t>
                      </a:r>
                      <a:endParaRPr lang="en-US" sz="1600">
                        <a:effectLst/>
                        <a:latin typeface="Calibri"/>
                        <a:cs typeface="B Zar" pitchFamily="2" charset="-78"/>
                      </a:endParaRPr>
                    </a:p>
                  </a:txBody>
                  <a:tcPr marL="68580" marR="68580" marT="0" marB="0" anchor="ctr"/>
                </a:tc>
                <a:tc>
                  <a:txBody>
                    <a:bodyPr/>
                    <a:lstStyle/>
                    <a:p>
                      <a:pPr algn="just" rtl="1">
                        <a:lnSpc>
                          <a:spcPct val="115000"/>
                        </a:lnSpc>
                        <a:spcAft>
                          <a:spcPts val="0"/>
                        </a:spcAft>
                      </a:pPr>
                      <a:r>
                        <a:rPr lang="fa-IR" sz="1800">
                          <a:effectLst/>
                          <a:cs typeface="B Zar" pitchFamily="2" charset="-78"/>
                        </a:rPr>
                        <a:t>عوارض شایع: عوارض گوارشی و دردعضلانی – استخوانی</a:t>
                      </a:r>
                      <a:endParaRPr lang="en-US" sz="1600">
                        <a:effectLst/>
                        <a:cs typeface="B Zar" pitchFamily="2" charset="-78"/>
                      </a:endParaRPr>
                    </a:p>
                    <a:p>
                      <a:pPr algn="just" rtl="1">
                        <a:lnSpc>
                          <a:spcPct val="115000"/>
                        </a:lnSpc>
                        <a:spcAft>
                          <a:spcPts val="0"/>
                        </a:spcAft>
                      </a:pPr>
                      <a:r>
                        <a:rPr lang="fa-IR" sz="1800">
                          <a:effectLst/>
                          <a:cs typeface="B Zar" pitchFamily="2" charset="-78"/>
                        </a:rPr>
                        <a:t>عارضه مهم: زخم مری</a:t>
                      </a:r>
                      <a:endParaRPr lang="en-US" sz="1600">
                        <a:effectLst/>
                        <a:latin typeface="Calibri"/>
                        <a:cs typeface="B Zar" pitchFamily="2" charset="-78"/>
                      </a:endParaRPr>
                    </a:p>
                  </a:txBody>
                  <a:tcPr marL="68580" marR="68580" marT="0" marB="0" anchor="ctr"/>
                </a:tc>
              </a:tr>
              <a:tr h="0">
                <a:tc>
                  <a:txBody>
                    <a:bodyPr/>
                    <a:lstStyle/>
                    <a:p>
                      <a:pPr rtl="1">
                        <a:lnSpc>
                          <a:spcPct val="115000"/>
                        </a:lnSpc>
                        <a:spcAft>
                          <a:spcPts val="0"/>
                        </a:spcAft>
                      </a:pPr>
                      <a:r>
                        <a:rPr lang="fa-IR" sz="1800">
                          <a:effectLst/>
                          <a:cs typeface="B Zar" pitchFamily="2" charset="-78"/>
                        </a:rPr>
                        <a:t>کلسی تونین</a:t>
                      </a:r>
                      <a:endParaRPr lang="en-US" sz="1600">
                        <a:effectLst/>
                        <a:latin typeface="Calibri"/>
                        <a:cs typeface="B Zar" pitchFamily="2" charset="-78"/>
                      </a:endParaRPr>
                    </a:p>
                  </a:txBody>
                  <a:tcPr marL="68580" marR="68580" marT="0" marB="0" anchor="ctr"/>
                </a:tc>
                <a:tc>
                  <a:txBody>
                    <a:bodyPr/>
                    <a:lstStyle/>
                    <a:p>
                      <a:pPr rtl="1">
                        <a:lnSpc>
                          <a:spcPct val="115000"/>
                        </a:lnSpc>
                        <a:spcAft>
                          <a:spcPts val="0"/>
                        </a:spcAft>
                      </a:pPr>
                      <a:r>
                        <a:rPr lang="fa-IR" sz="1800">
                          <a:effectLst/>
                          <a:cs typeface="B Zar" pitchFamily="2" charset="-78"/>
                        </a:rPr>
                        <a:t>کاهش جذب استخوان</a:t>
                      </a:r>
                      <a:endParaRPr lang="en-US" sz="1600">
                        <a:effectLst/>
                        <a:cs typeface="B Zar" pitchFamily="2" charset="-78"/>
                      </a:endParaRPr>
                    </a:p>
                    <a:p>
                      <a:pPr rtl="1">
                        <a:lnSpc>
                          <a:spcPct val="115000"/>
                        </a:lnSpc>
                        <a:spcAft>
                          <a:spcPts val="0"/>
                        </a:spcAft>
                      </a:pPr>
                      <a:r>
                        <a:rPr lang="fa-IR" sz="1800">
                          <a:effectLst/>
                          <a:cs typeface="B Zar" pitchFamily="2" charset="-78"/>
                        </a:rPr>
                        <a:t>کاهش کلسیم و فسفات سرم</a:t>
                      </a:r>
                      <a:endParaRPr lang="en-US" sz="1600">
                        <a:effectLst/>
                        <a:latin typeface="Calibri"/>
                        <a:cs typeface="B Zar" pitchFamily="2" charset="-78"/>
                      </a:endParaRPr>
                    </a:p>
                  </a:txBody>
                  <a:tcPr marL="68580" marR="68580" marT="0" marB="0" anchor="ctr"/>
                </a:tc>
                <a:tc>
                  <a:txBody>
                    <a:bodyPr/>
                    <a:lstStyle/>
                    <a:p>
                      <a:pPr algn="ctr" rtl="1">
                        <a:lnSpc>
                          <a:spcPct val="115000"/>
                        </a:lnSpc>
                        <a:spcAft>
                          <a:spcPts val="0"/>
                        </a:spcAft>
                      </a:pPr>
                      <a:r>
                        <a:rPr lang="fa-IR" sz="1800">
                          <a:effectLst/>
                          <a:cs typeface="B Zar" pitchFamily="2" charset="-78"/>
                        </a:rPr>
                        <a:t>استئوپروز</a:t>
                      </a:r>
                      <a:endParaRPr lang="en-US" sz="1600">
                        <a:effectLst/>
                        <a:latin typeface="Calibri"/>
                        <a:cs typeface="B Zar" pitchFamily="2" charset="-78"/>
                      </a:endParaRPr>
                    </a:p>
                  </a:txBody>
                  <a:tcPr marL="68580" marR="68580" marT="0" marB="0" anchor="ctr"/>
                </a:tc>
                <a:tc>
                  <a:txBody>
                    <a:bodyPr/>
                    <a:lstStyle/>
                    <a:p>
                      <a:pPr algn="just" rtl="1">
                        <a:lnSpc>
                          <a:spcPct val="115000"/>
                        </a:lnSpc>
                        <a:spcAft>
                          <a:spcPts val="0"/>
                        </a:spcAft>
                      </a:pPr>
                      <a:r>
                        <a:rPr lang="fa-IR" sz="1800" dirty="0">
                          <a:effectLst/>
                          <a:cs typeface="B Zar" pitchFamily="2" charset="-78"/>
                        </a:rPr>
                        <a:t>عوارض شایع: گرگرفتگی صورت، آبریزش از بینی، تهوع</a:t>
                      </a:r>
                      <a:endParaRPr lang="en-US" sz="1600" dirty="0">
                        <a:effectLst/>
                        <a:latin typeface="Calibri"/>
                        <a:cs typeface="B Zar" pitchFamily="2" charset="-78"/>
                      </a:endParaRPr>
                    </a:p>
                  </a:txBody>
                  <a:tcPr marL="68580" marR="68580" marT="0" marB="0" anchor="ctr"/>
                </a:tc>
              </a:tr>
            </a:tbl>
          </a:graphicData>
        </a:graphic>
      </p:graphicFrame>
      <p:sp>
        <p:nvSpPr>
          <p:cNvPr id="4" name="Rectangle 1"/>
          <p:cNvSpPr>
            <a:spLocks noChangeArrowheads="1"/>
          </p:cNvSpPr>
          <p:nvPr/>
        </p:nvSpPr>
        <p:spPr bwMode="auto">
          <a:xfrm>
            <a:off x="179513" y="142474"/>
            <a:ext cx="7848872"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fa-IR" sz="2000" b="1" i="0" u="none" strike="noStrike" cap="none" normalizeH="0" baseline="0" dirty="0" smtClean="0">
                <a:ln>
                  <a:noFill/>
                </a:ln>
                <a:solidFill>
                  <a:schemeClr val="tx1"/>
                </a:solidFill>
                <a:effectLst/>
                <a:latin typeface="Times New Roman" pitchFamily="18" charset="0"/>
                <a:cs typeface="B Zar" pitchFamily="2" charset="-78"/>
              </a:rPr>
              <a:t>جدول خلاصه دارویی، داروهای موثر بر متابولیسم مواد معدني استخوان</a:t>
            </a:r>
            <a:endParaRPr kumimoji="0" lang="en-US" sz="1600" b="0" i="0" u="none" strike="noStrike" cap="none" normalizeH="0" baseline="0" dirty="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658565504"/>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4159674443"/>
              </p:ext>
            </p:extLst>
          </p:nvPr>
        </p:nvGraphicFramePr>
        <p:xfrm>
          <a:off x="179513" y="107746"/>
          <a:ext cx="7848870" cy="5230389"/>
        </p:xfrm>
        <a:graphic>
          <a:graphicData uri="http://schemas.openxmlformats.org/drawingml/2006/table">
            <a:tbl>
              <a:tblPr rtl="1" firstRow="1" firstCol="1" bandRow="1">
                <a:tableStyleId>{5C22544A-7EE6-4342-B048-85BDC9FD1C3A}</a:tableStyleId>
              </a:tblPr>
              <a:tblGrid>
                <a:gridCol w="1569613"/>
                <a:gridCol w="2511864"/>
                <a:gridCol w="1712158"/>
                <a:gridCol w="2055235"/>
              </a:tblGrid>
              <a:tr h="161555">
                <a:tc>
                  <a:txBody>
                    <a:bodyPr/>
                    <a:lstStyle/>
                    <a:p>
                      <a:pPr algn="ctr" rtl="1">
                        <a:lnSpc>
                          <a:spcPct val="115000"/>
                        </a:lnSpc>
                        <a:spcAft>
                          <a:spcPts val="0"/>
                        </a:spcAft>
                      </a:pPr>
                      <a:r>
                        <a:rPr lang="fa-IR" sz="1400" dirty="0">
                          <a:effectLst/>
                          <a:cs typeface="B Zar" pitchFamily="2" charset="-78"/>
                        </a:rPr>
                        <a:t>زیرگروه</a:t>
                      </a:r>
                      <a:endParaRPr lang="en-US" sz="1200" dirty="0">
                        <a:effectLst/>
                        <a:latin typeface="Calibri"/>
                        <a:cs typeface="B Zar" pitchFamily="2" charset="-78"/>
                      </a:endParaRPr>
                    </a:p>
                  </a:txBody>
                  <a:tcPr marL="52681" marR="52681" marT="0" marB="0"/>
                </a:tc>
                <a:tc>
                  <a:txBody>
                    <a:bodyPr/>
                    <a:lstStyle/>
                    <a:p>
                      <a:pPr algn="ctr" rtl="1">
                        <a:lnSpc>
                          <a:spcPct val="115000"/>
                        </a:lnSpc>
                        <a:spcAft>
                          <a:spcPts val="0"/>
                        </a:spcAft>
                      </a:pPr>
                      <a:r>
                        <a:rPr lang="fa-IR" sz="1400">
                          <a:effectLst/>
                          <a:cs typeface="B Zar" pitchFamily="2" charset="-78"/>
                        </a:rPr>
                        <a:t>مکانیسم اثر</a:t>
                      </a:r>
                      <a:endParaRPr lang="en-US" sz="1200">
                        <a:effectLst/>
                        <a:latin typeface="Calibri"/>
                        <a:cs typeface="B Zar" pitchFamily="2" charset="-78"/>
                      </a:endParaRPr>
                    </a:p>
                  </a:txBody>
                  <a:tcPr marL="52681" marR="52681" marT="0" marB="0"/>
                </a:tc>
                <a:tc>
                  <a:txBody>
                    <a:bodyPr/>
                    <a:lstStyle/>
                    <a:p>
                      <a:pPr algn="ctr" rtl="1">
                        <a:lnSpc>
                          <a:spcPct val="115000"/>
                        </a:lnSpc>
                        <a:spcAft>
                          <a:spcPts val="0"/>
                        </a:spcAft>
                      </a:pPr>
                      <a:r>
                        <a:rPr lang="fa-IR" sz="1400">
                          <a:effectLst/>
                          <a:cs typeface="B Zar" pitchFamily="2" charset="-78"/>
                        </a:rPr>
                        <a:t>استفاده بالینی</a:t>
                      </a:r>
                      <a:endParaRPr lang="en-US" sz="1200">
                        <a:effectLst/>
                        <a:latin typeface="Calibri"/>
                        <a:cs typeface="B Zar" pitchFamily="2" charset="-78"/>
                      </a:endParaRPr>
                    </a:p>
                  </a:txBody>
                  <a:tcPr marL="52681" marR="52681" marT="0" marB="0"/>
                </a:tc>
                <a:tc>
                  <a:txBody>
                    <a:bodyPr/>
                    <a:lstStyle/>
                    <a:p>
                      <a:pPr algn="ctr" rtl="1">
                        <a:lnSpc>
                          <a:spcPct val="115000"/>
                        </a:lnSpc>
                        <a:spcAft>
                          <a:spcPts val="0"/>
                        </a:spcAft>
                      </a:pPr>
                      <a:r>
                        <a:rPr lang="fa-IR" sz="1400">
                          <a:effectLst/>
                          <a:cs typeface="B Zar" pitchFamily="2" charset="-78"/>
                        </a:rPr>
                        <a:t>توضیحات</a:t>
                      </a:r>
                      <a:endParaRPr lang="en-US" sz="1200">
                        <a:effectLst/>
                        <a:latin typeface="Calibri"/>
                        <a:cs typeface="B Zar" pitchFamily="2" charset="-78"/>
                      </a:endParaRPr>
                    </a:p>
                  </a:txBody>
                  <a:tcPr marL="52681" marR="52681" marT="0" marB="0"/>
                </a:tc>
              </a:tr>
              <a:tr h="1453991">
                <a:tc>
                  <a:txBody>
                    <a:bodyPr/>
                    <a:lstStyle/>
                    <a:p>
                      <a:pPr marL="342900" lvl="0" indent="-342900" algn="r" rtl="1">
                        <a:lnSpc>
                          <a:spcPct val="115000"/>
                        </a:lnSpc>
                        <a:spcAft>
                          <a:spcPts val="0"/>
                        </a:spcAft>
                        <a:buFont typeface="Wingdings"/>
                        <a:buChar char=""/>
                        <a:tabLst>
                          <a:tab pos="269240" algn="l"/>
                        </a:tabLst>
                      </a:pPr>
                      <a:r>
                        <a:rPr lang="fa-IR" sz="1400">
                          <a:effectLst/>
                          <a:cs typeface="B Zar" pitchFamily="2" charset="-78"/>
                        </a:rPr>
                        <a:t>مهار کننده های پمپ پروتون</a:t>
                      </a:r>
                      <a:endParaRPr lang="en-US" sz="1200">
                        <a:effectLst/>
                        <a:cs typeface="B Zar" pitchFamily="2" charset="-78"/>
                      </a:endParaRPr>
                    </a:p>
                    <a:p>
                      <a:pPr rtl="1">
                        <a:lnSpc>
                          <a:spcPct val="115000"/>
                        </a:lnSpc>
                        <a:spcAft>
                          <a:spcPts val="0"/>
                        </a:spcAft>
                      </a:pPr>
                      <a:r>
                        <a:rPr lang="fa-IR" sz="1400">
                          <a:effectLst/>
                          <a:cs typeface="B Zar" pitchFamily="2" charset="-78"/>
                        </a:rPr>
                        <a:t>امپرازول</a:t>
                      </a:r>
                      <a:endParaRPr lang="en-US" sz="1200">
                        <a:effectLst/>
                        <a:cs typeface="B Zar" pitchFamily="2" charset="-78"/>
                      </a:endParaRPr>
                    </a:p>
                    <a:p>
                      <a:pPr rtl="1">
                        <a:lnSpc>
                          <a:spcPct val="115000"/>
                        </a:lnSpc>
                        <a:spcAft>
                          <a:spcPts val="0"/>
                        </a:spcAft>
                      </a:pPr>
                      <a:r>
                        <a:rPr lang="fa-IR" sz="1400">
                          <a:effectLst/>
                          <a:cs typeface="B Zar" pitchFamily="2" charset="-78"/>
                        </a:rPr>
                        <a:t>لانسوپرازول</a:t>
                      </a:r>
                      <a:endParaRPr lang="en-US" sz="1200">
                        <a:effectLst/>
                        <a:cs typeface="B Zar" pitchFamily="2" charset="-78"/>
                      </a:endParaRPr>
                    </a:p>
                    <a:p>
                      <a:pPr rtl="1">
                        <a:lnSpc>
                          <a:spcPct val="115000"/>
                        </a:lnSpc>
                        <a:spcAft>
                          <a:spcPts val="0"/>
                        </a:spcAft>
                      </a:pPr>
                      <a:r>
                        <a:rPr lang="fa-IR" sz="1400">
                          <a:effectLst/>
                          <a:cs typeface="B Zar" pitchFamily="2" charset="-78"/>
                        </a:rPr>
                        <a:t>پنتوپرازول</a:t>
                      </a:r>
                      <a:endParaRPr lang="en-US" sz="1200">
                        <a:effectLst/>
                        <a:cs typeface="B Zar" pitchFamily="2" charset="-78"/>
                      </a:endParaRPr>
                    </a:p>
                    <a:p>
                      <a:pPr rtl="1">
                        <a:lnSpc>
                          <a:spcPct val="115000"/>
                        </a:lnSpc>
                        <a:spcAft>
                          <a:spcPts val="0"/>
                        </a:spcAft>
                      </a:pPr>
                      <a:r>
                        <a:rPr lang="fa-IR" sz="1400">
                          <a:effectLst/>
                          <a:cs typeface="B Zar" pitchFamily="2" charset="-78"/>
                        </a:rPr>
                        <a:t>رابی پرازول</a:t>
                      </a:r>
                      <a:endParaRPr lang="en-US" sz="1200">
                        <a:effectLst/>
                        <a:latin typeface="Calibri"/>
                        <a:cs typeface="B Zar" pitchFamily="2" charset="-78"/>
                      </a:endParaRPr>
                    </a:p>
                  </a:txBody>
                  <a:tcPr marL="52681" marR="52681" marT="0" marB="0" anchor="ctr"/>
                </a:tc>
                <a:tc>
                  <a:txBody>
                    <a:bodyPr/>
                    <a:lstStyle/>
                    <a:p>
                      <a:pPr rtl="1">
                        <a:lnSpc>
                          <a:spcPct val="115000"/>
                        </a:lnSpc>
                        <a:spcAft>
                          <a:spcPts val="0"/>
                        </a:spcAft>
                      </a:pPr>
                      <a:r>
                        <a:rPr lang="fa-IR" sz="1400">
                          <a:effectLst/>
                          <a:cs typeface="B Zar" pitchFamily="2" charset="-78"/>
                        </a:rPr>
                        <a:t>مهار غیرقابل برگشت پمپ </a:t>
                      </a:r>
                      <a:r>
                        <a:rPr lang="en-US" sz="1400">
                          <a:effectLst/>
                          <a:cs typeface="B Zar" pitchFamily="2" charset="-78"/>
                        </a:rPr>
                        <a:t>H/k+ATP</a:t>
                      </a:r>
                      <a:r>
                        <a:rPr lang="en-US" sz="1400" baseline="-25000">
                          <a:effectLst/>
                          <a:cs typeface="B Zar" pitchFamily="2" charset="-78"/>
                        </a:rPr>
                        <a:t>ase</a:t>
                      </a:r>
                      <a:r>
                        <a:rPr lang="fa-IR" sz="1400">
                          <a:effectLst/>
                          <a:cs typeface="B Zar" pitchFamily="2" charset="-78"/>
                        </a:rPr>
                        <a:t> در سلولهای پاریتال معده</a:t>
                      </a:r>
                      <a:endParaRPr lang="en-US" sz="1200">
                        <a:effectLst/>
                        <a:latin typeface="Calibri"/>
                        <a:cs typeface="B Zar" pitchFamily="2" charset="-78"/>
                      </a:endParaRPr>
                    </a:p>
                  </a:txBody>
                  <a:tcPr marL="52681" marR="52681" marT="0" marB="0" anchor="ctr"/>
                </a:tc>
                <a:tc>
                  <a:txBody>
                    <a:bodyPr/>
                    <a:lstStyle/>
                    <a:p>
                      <a:pPr rtl="1">
                        <a:lnSpc>
                          <a:spcPct val="115000"/>
                        </a:lnSpc>
                        <a:spcAft>
                          <a:spcPts val="0"/>
                        </a:spcAft>
                      </a:pPr>
                      <a:r>
                        <a:rPr lang="fa-IR" sz="1400">
                          <a:effectLst/>
                          <a:cs typeface="B Zar" pitchFamily="2" charset="-78"/>
                        </a:rPr>
                        <a:t>زخم پپتيك</a:t>
                      </a:r>
                      <a:endParaRPr lang="en-US" sz="1200">
                        <a:effectLst/>
                        <a:cs typeface="B Zar" pitchFamily="2" charset="-78"/>
                      </a:endParaRPr>
                    </a:p>
                    <a:p>
                      <a:pPr rtl="1">
                        <a:lnSpc>
                          <a:spcPct val="115000"/>
                        </a:lnSpc>
                        <a:spcAft>
                          <a:spcPts val="0"/>
                        </a:spcAft>
                      </a:pPr>
                      <a:r>
                        <a:rPr lang="fa-IR" sz="1400">
                          <a:effectLst/>
                          <a:cs typeface="B Zar" pitchFamily="2" charset="-78"/>
                        </a:rPr>
                        <a:t>ریفلاکس معده به مری</a:t>
                      </a:r>
                      <a:endParaRPr lang="en-US" sz="1200">
                        <a:effectLst/>
                        <a:latin typeface="Calibri"/>
                        <a:cs typeface="B Zar" pitchFamily="2" charset="-78"/>
                      </a:endParaRPr>
                    </a:p>
                  </a:txBody>
                  <a:tcPr marL="52681" marR="52681" marT="0" marB="0" anchor="ctr"/>
                </a:tc>
                <a:tc>
                  <a:txBody>
                    <a:bodyPr/>
                    <a:lstStyle/>
                    <a:p>
                      <a:pPr rtl="1">
                        <a:lnSpc>
                          <a:spcPct val="115000"/>
                        </a:lnSpc>
                        <a:spcAft>
                          <a:spcPts val="0"/>
                        </a:spcAft>
                      </a:pPr>
                      <a:r>
                        <a:rPr lang="fa-IR" sz="1400">
                          <a:effectLst/>
                          <a:cs typeface="B Zar" pitchFamily="2" charset="-78"/>
                        </a:rPr>
                        <a:t>درصورت رضایتبخش نبودن درمان با </a:t>
                      </a:r>
                      <a:r>
                        <a:rPr lang="en-US" sz="1400">
                          <a:effectLst/>
                          <a:cs typeface="B Zar" pitchFamily="2" charset="-78"/>
                        </a:rPr>
                        <a:t>H</a:t>
                      </a:r>
                      <a:r>
                        <a:rPr lang="en-US" sz="1400" baseline="-25000">
                          <a:effectLst/>
                          <a:cs typeface="B Zar" pitchFamily="2" charset="-78"/>
                        </a:rPr>
                        <a:t>2</a:t>
                      </a:r>
                      <a:r>
                        <a:rPr lang="fa-IR" sz="1400">
                          <a:effectLst/>
                          <a:cs typeface="B Zar" pitchFamily="2" charset="-78"/>
                        </a:rPr>
                        <a:t> بلوکرها استفاده می شوند</a:t>
                      </a:r>
                      <a:endParaRPr lang="en-US" sz="1200">
                        <a:effectLst/>
                        <a:cs typeface="B Zar" pitchFamily="2" charset="-78"/>
                      </a:endParaRPr>
                    </a:p>
                    <a:p>
                      <a:pPr marL="342900" lvl="0" indent="-342900" algn="r" rtl="1">
                        <a:lnSpc>
                          <a:spcPct val="115000"/>
                        </a:lnSpc>
                        <a:spcAft>
                          <a:spcPts val="0"/>
                        </a:spcAft>
                        <a:buFont typeface="Symbol"/>
                        <a:buChar char=""/>
                      </a:pPr>
                      <a:r>
                        <a:rPr lang="fa-IR" sz="1400">
                          <a:effectLst/>
                          <a:cs typeface="B Zar" pitchFamily="2" charset="-78"/>
                        </a:rPr>
                        <a:t>عوارض: درد شکم و سردرد، جذب </a:t>
                      </a:r>
                      <a:r>
                        <a:rPr lang="en-US" sz="1400">
                          <a:effectLst/>
                          <a:cs typeface="B Zar" pitchFamily="2" charset="-78"/>
                        </a:rPr>
                        <a:t>B</a:t>
                      </a:r>
                      <a:r>
                        <a:rPr lang="en-US" sz="1400" baseline="-25000">
                          <a:effectLst/>
                          <a:cs typeface="B Zar" pitchFamily="2" charset="-78"/>
                        </a:rPr>
                        <a:t>12</a:t>
                      </a:r>
                      <a:r>
                        <a:rPr lang="fa-IR" sz="1400">
                          <a:effectLst/>
                          <a:cs typeface="B Zar" pitchFamily="2" charset="-78"/>
                        </a:rPr>
                        <a:t>، ديگوكسين و ... را كه برای جذب نیاز به محیط اسیدی دارند کم می کنند</a:t>
                      </a:r>
                      <a:endParaRPr lang="en-US" sz="1200">
                        <a:effectLst/>
                        <a:latin typeface="Calibri"/>
                        <a:ea typeface="Times New Roman"/>
                        <a:cs typeface="B Zar" pitchFamily="2" charset="-78"/>
                      </a:endParaRPr>
                    </a:p>
                  </a:txBody>
                  <a:tcPr marL="52681" marR="52681" marT="0" marB="0" anchor="ctr"/>
                </a:tc>
              </a:tr>
              <a:tr h="484664">
                <a:tc>
                  <a:txBody>
                    <a:bodyPr/>
                    <a:lstStyle/>
                    <a:p>
                      <a:pPr rtl="1">
                        <a:lnSpc>
                          <a:spcPct val="115000"/>
                        </a:lnSpc>
                        <a:spcAft>
                          <a:spcPts val="0"/>
                        </a:spcAft>
                      </a:pPr>
                      <a:r>
                        <a:rPr lang="fa-IR" sz="1400">
                          <a:effectLst/>
                          <a:cs typeface="B Zar" pitchFamily="2" charset="-78"/>
                        </a:rPr>
                        <a:t>متوکلوپرامید</a:t>
                      </a:r>
                      <a:endParaRPr lang="en-US" sz="1200">
                        <a:effectLst/>
                        <a:latin typeface="Calibri"/>
                        <a:cs typeface="B Zar" pitchFamily="2" charset="-78"/>
                      </a:endParaRPr>
                    </a:p>
                  </a:txBody>
                  <a:tcPr marL="52681" marR="52681" marT="0" marB="0" anchor="ctr"/>
                </a:tc>
                <a:tc>
                  <a:txBody>
                    <a:bodyPr/>
                    <a:lstStyle/>
                    <a:p>
                      <a:pPr marL="342900" lvl="0" indent="-342900" algn="r" rtl="1">
                        <a:lnSpc>
                          <a:spcPct val="115000"/>
                        </a:lnSpc>
                        <a:spcAft>
                          <a:spcPts val="0"/>
                        </a:spcAft>
                        <a:buFont typeface="Symbol"/>
                        <a:buChar char=""/>
                      </a:pPr>
                      <a:r>
                        <a:rPr lang="fa-IR" sz="1400" dirty="0">
                          <a:effectLst/>
                          <a:cs typeface="B Zar" pitchFamily="2" charset="-78"/>
                        </a:rPr>
                        <a:t>مسدود کننده رسپتوردوپامین</a:t>
                      </a:r>
                      <a:endParaRPr lang="en-US" sz="1200" dirty="0">
                        <a:effectLst/>
                        <a:cs typeface="B Zar" pitchFamily="2" charset="-78"/>
                      </a:endParaRPr>
                    </a:p>
                    <a:p>
                      <a:pPr marL="342900" lvl="0" indent="-342900" algn="r" rtl="1">
                        <a:lnSpc>
                          <a:spcPct val="115000"/>
                        </a:lnSpc>
                        <a:spcAft>
                          <a:spcPts val="0"/>
                        </a:spcAft>
                        <a:buFont typeface="Symbol"/>
                        <a:buChar char=""/>
                      </a:pPr>
                      <a:r>
                        <a:rPr lang="fa-IR" sz="1400" dirty="0">
                          <a:effectLst/>
                          <a:cs typeface="B Zar" pitchFamily="2" charset="-78"/>
                        </a:rPr>
                        <a:t>افزایش تخلیه معدی و سرعت حرکت روده ای</a:t>
                      </a:r>
                      <a:endParaRPr lang="en-US" sz="1200" dirty="0">
                        <a:effectLst/>
                        <a:latin typeface="Calibri"/>
                        <a:ea typeface="Times New Roman"/>
                        <a:cs typeface="B Zar" pitchFamily="2" charset="-78"/>
                      </a:endParaRPr>
                    </a:p>
                  </a:txBody>
                  <a:tcPr marL="52681" marR="52681" marT="0" marB="0" anchor="ctr"/>
                </a:tc>
                <a:tc>
                  <a:txBody>
                    <a:bodyPr/>
                    <a:lstStyle/>
                    <a:p>
                      <a:pPr rtl="1">
                        <a:lnSpc>
                          <a:spcPct val="115000"/>
                        </a:lnSpc>
                        <a:spcAft>
                          <a:spcPts val="0"/>
                        </a:spcAft>
                      </a:pPr>
                      <a:r>
                        <a:rPr lang="fa-IR" sz="1400">
                          <a:effectLst/>
                          <a:cs typeface="B Zar" pitchFamily="2" charset="-78"/>
                        </a:rPr>
                        <a:t>رفلاکس معده به مری</a:t>
                      </a:r>
                      <a:endParaRPr lang="en-US" sz="1200">
                        <a:effectLst/>
                        <a:latin typeface="Calibri"/>
                        <a:cs typeface="B Zar" pitchFamily="2" charset="-78"/>
                      </a:endParaRPr>
                    </a:p>
                  </a:txBody>
                  <a:tcPr marL="52681" marR="52681" marT="0" marB="0" anchor="ctr"/>
                </a:tc>
                <a:tc>
                  <a:txBody>
                    <a:bodyPr/>
                    <a:lstStyle/>
                    <a:p>
                      <a:pPr rtl="1">
                        <a:lnSpc>
                          <a:spcPct val="115000"/>
                        </a:lnSpc>
                        <a:spcAft>
                          <a:spcPts val="0"/>
                        </a:spcAft>
                      </a:pPr>
                      <a:r>
                        <a:rPr lang="fa-IR" sz="1400">
                          <a:effectLst/>
                          <a:cs typeface="B Zar" pitchFamily="2" charset="-78"/>
                        </a:rPr>
                        <a:t>عوارض: القای پارکینسونیسم اثرات اکستراپیرامیدال</a:t>
                      </a:r>
                      <a:endParaRPr lang="en-US" sz="1200">
                        <a:effectLst/>
                        <a:latin typeface="Calibri"/>
                        <a:cs typeface="B Zar" pitchFamily="2" charset="-78"/>
                      </a:endParaRPr>
                    </a:p>
                  </a:txBody>
                  <a:tcPr marL="52681" marR="52681" marT="0" marB="0" anchor="ctr"/>
                </a:tc>
              </a:tr>
              <a:tr h="484664">
                <a:tc>
                  <a:txBody>
                    <a:bodyPr/>
                    <a:lstStyle/>
                    <a:p>
                      <a:pPr rtl="1">
                        <a:lnSpc>
                          <a:spcPct val="115000"/>
                        </a:lnSpc>
                        <a:spcAft>
                          <a:spcPts val="0"/>
                        </a:spcAft>
                      </a:pPr>
                      <a:r>
                        <a:rPr lang="fa-IR" sz="1400">
                          <a:effectLst/>
                          <a:cs typeface="B Zar" pitchFamily="2" charset="-78"/>
                        </a:rPr>
                        <a:t>هیدروکسید منیزیم</a:t>
                      </a:r>
                      <a:endParaRPr lang="en-US" sz="1200">
                        <a:effectLst/>
                        <a:cs typeface="B Zar" pitchFamily="2" charset="-78"/>
                      </a:endParaRPr>
                    </a:p>
                    <a:p>
                      <a:pPr rtl="1">
                        <a:lnSpc>
                          <a:spcPct val="115000"/>
                        </a:lnSpc>
                        <a:spcAft>
                          <a:spcPts val="0"/>
                        </a:spcAft>
                      </a:pPr>
                      <a:r>
                        <a:rPr lang="fa-IR" sz="1400">
                          <a:effectLst/>
                          <a:cs typeface="B Zar" pitchFamily="2" charset="-78"/>
                        </a:rPr>
                        <a:t>(افزاینده حجم)</a:t>
                      </a:r>
                      <a:endParaRPr lang="en-US" sz="1200">
                        <a:effectLst/>
                        <a:latin typeface="Calibri"/>
                        <a:cs typeface="B Zar" pitchFamily="2" charset="-78"/>
                      </a:endParaRPr>
                    </a:p>
                  </a:txBody>
                  <a:tcPr marL="52681" marR="52681" marT="0" marB="0" anchor="ctr"/>
                </a:tc>
                <a:tc>
                  <a:txBody>
                    <a:bodyPr/>
                    <a:lstStyle/>
                    <a:p>
                      <a:pPr rtl="1">
                        <a:lnSpc>
                          <a:spcPct val="115000"/>
                        </a:lnSpc>
                        <a:spcAft>
                          <a:spcPts val="0"/>
                        </a:spcAft>
                      </a:pPr>
                      <a:r>
                        <a:rPr lang="fa-IR" sz="1400">
                          <a:effectLst/>
                          <a:cs typeface="B Zar" pitchFamily="2" charset="-78"/>
                        </a:rPr>
                        <a:t>ایجاد احتباس اسموتیک مایع، دیستانسیون کولون و به دنبال آن تحریک مکانیکال پریستالیسم روده</a:t>
                      </a:r>
                      <a:endParaRPr lang="en-US" sz="1200">
                        <a:effectLst/>
                        <a:latin typeface="Calibri"/>
                        <a:cs typeface="B Zar" pitchFamily="2" charset="-78"/>
                      </a:endParaRPr>
                    </a:p>
                  </a:txBody>
                  <a:tcPr marL="52681" marR="52681" marT="0" marB="0" anchor="ctr"/>
                </a:tc>
                <a:tc>
                  <a:txBody>
                    <a:bodyPr/>
                    <a:lstStyle/>
                    <a:p>
                      <a:pPr marL="342900" lvl="0" indent="-342900" algn="r" rtl="1">
                        <a:lnSpc>
                          <a:spcPct val="115000"/>
                        </a:lnSpc>
                        <a:spcAft>
                          <a:spcPts val="0"/>
                        </a:spcAft>
                        <a:buFont typeface="Symbol"/>
                        <a:buChar char=""/>
                      </a:pPr>
                      <a:r>
                        <a:rPr lang="fa-IR" sz="1400">
                          <a:effectLst/>
                          <a:cs typeface="B Zar" pitchFamily="2" charset="-78"/>
                        </a:rPr>
                        <a:t>ملین</a:t>
                      </a:r>
                      <a:endParaRPr lang="en-US" sz="1200">
                        <a:effectLst/>
                        <a:cs typeface="B Zar" pitchFamily="2" charset="-78"/>
                      </a:endParaRPr>
                    </a:p>
                    <a:p>
                      <a:pPr marL="342900" lvl="0" indent="-342900" algn="r" rtl="1">
                        <a:lnSpc>
                          <a:spcPct val="115000"/>
                        </a:lnSpc>
                        <a:spcAft>
                          <a:spcPts val="0"/>
                        </a:spcAft>
                        <a:buFont typeface="Symbol"/>
                        <a:buChar char=""/>
                      </a:pPr>
                      <a:r>
                        <a:rPr lang="fa-IR" sz="1400">
                          <a:effectLst/>
                          <a:cs typeface="B Zar" pitchFamily="2" charset="-78"/>
                        </a:rPr>
                        <a:t>آنتی اسید</a:t>
                      </a:r>
                      <a:endParaRPr lang="en-US" sz="1200">
                        <a:effectLst/>
                        <a:latin typeface="Calibri"/>
                        <a:ea typeface="Times New Roman"/>
                        <a:cs typeface="B Zar" pitchFamily="2" charset="-78"/>
                      </a:endParaRPr>
                    </a:p>
                  </a:txBody>
                  <a:tcPr marL="52681" marR="52681" marT="0" marB="0" anchor="ctr"/>
                </a:tc>
                <a:tc>
                  <a:txBody>
                    <a:bodyPr/>
                    <a:lstStyle/>
                    <a:p>
                      <a:pPr rtl="1">
                        <a:lnSpc>
                          <a:spcPct val="115000"/>
                        </a:lnSpc>
                        <a:spcAft>
                          <a:spcPts val="0"/>
                        </a:spcAft>
                      </a:pPr>
                      <a:r>
                        <a:rPr lang="fa-IR" sz="1400">
                          <a:effectLst/>
                          <a:cs typeface="B Zar" pitchFamily="2" charset="-78"/>
                        </a:rPr>
                        <a:t>عارضه: اسهال، احتیاط در بیماران با نارسایی کلیه</a:t>
                      </a:r>
                      <a:endParaRPr lang="en-US" sz="1200">
                        <a:effectLst/>
                        <a:latin typeface="Calibri"/>
                        <a:cs typeface="B Zar" pitchFamily="2" charset="-78"/>
                      </a:endParaRPr>
                    </a:p>
                  </a:txBody>
                  <a:tcPr marL="52681" marR="52681" marT="0" marB="0" anchor="ctr"/>
                </a:tc>
              </a:tr>
              <a:tr h="646218">
                <a:tc>
                  <a:txBody>
                    <a:bodyPr/>
                    <a:lstStyle/>
                    <a:p>
                      <a:pPr rtl="1">
                        <a:lnSpc>
                          <a:spcPct val="115000"/>
                        </a:lnSpc>
                        <a:spcAft>
                          <a:spcPts val="0"/>
                        </a:spcAft>
                      </a:pPr>
                      <a:r>
                        <a:rPr lang="fa-IR" sz="1400">
                          <a:effectLst/>
                          <a:cs typeface="B Zar" pitchFamily="2" charset="-78"/>
                        </a:rPr>
                        <a:t>رانی تیدین</a:t>
                      </a:r>
                      <a:endParaRPr lang="en-US" sz="1200">
                        <a:effectLst/>
                        <a:cs typeface="B Zar" pitchFamily="2" charset="-78"/>
                      </a:endParaRPr>
                    </a:p>
                    <a:p>
                      <a:pPr rtl="1">
                        <a:lnSpc>
                          <a:spcPct val="115000"/>
                        </a:lnSpc>
                        <a:spcAft>
                          <a:spcPts val="0"/>
                        </a:spcAft>
                      </a:pPr>
                      <a:r>
                        <a:rPr lang="fa-IR" sz="1400">
                          <a:effectLst/>
                          <a:cs typeface="B Zar" pitchFamily="2" charset="-78"/>
                        </a:rPr>
                        <a:t>فاموتیدین</a:t>
                      </a:r>
                      <a:endParaRPr lang="en-US" sz="1200">
                        <a:effectLst/>
                        <a:latin typeface="Calibri"/>
                        <a:cs typeface="B Zar" pitchFamily="2" charset="-78"/>
                      </a:endParaRPr>
                    </a:p>
                  </a:txBody>
                  <a:tcPr marL="52681" marR="52681" marT="0" marB="0" anchor="ctr"/>
                </a:tc>
                <a:tc>
                  <a:txBody>
                    <a:bodyPr/>
                    <a:lstStyle/>
                    <a:p>
                      <a:pPr marL="342900" lvl="0" indent="-342900" algn="r" rtl="1">
                        <a:lnSpc>
                          <a:spcPct val="115000"/>
                        </a:lnSpc>
                        <a:spcAft>
                          <a:spcPts val="0"/>
                        </a:spcAft>
                        <a:buFont typeface="Symbol"/>
                        <a:buChar char=""/>
                      </a:pPr>
                      <a:r>
                        <a:rPr lang="fa-IR" sz="1400">
                          <a:effectLst/>
                          <a:cs typeface="B Zar" pitchFamily="2" charset="-78"/>
                        </a:rPr>
                        <a:t>مهار کننده گیرنده </a:t>
                      </a:r>
                      <a:r>
                        <a:rPr lang="en-US" sz="1400">
                          <a:effectLst/>
                          <a:cs typeface="B Zar" pitchFamily="2" charset="-78"/>
                        </a:rPr>
                        <a:t>H</a:t>
                      </a:r>
                      <a:r>
                        <a:rPr lang="en-US" sz="1400" baseline="-25000">
                          <a:effectLst/>
                          <a:cs typeface="B Zar" pitchFamily="2" charset="-78"/>
                        </a:rPr>
                        <a:t>2</a:t>
                      </a:r>
                      <a:endParaRPr lang="en-US" sz="1200">
                        <a:effectLst/>
                        <a:cs typeface="B Zar" pitchFamily="2" charset="-78"/>
                      </a:endParaRPr>
                    </a:p>
                    <a:p>
                      <a:pPr marL="342900" lvl="0" indent="-342900" algn="r" rtl="1">
                        <a:lnSpc>
                          <a:spcPct val="115000"/>
                        </a:lnSpc>
                        <a:spcAft>
                          <a:spcPts val="0"/>
                        </a:spcAft>
                        <a:buFont typeface="Symbol"/>
                        <a:buChar char=""/>
                      </a:pPr>
                      <a:r>
                        <a:rPr lang="fa-IR" sz="1400">
                          <a:effectLst/>
                          <a:cs typeface="B Zar" pitchFamily="2" charset="-78"/>
                        </a:rPr>
                        <a:t>ضدترشح اسید</a:t>
                      </a:r>
                      <a:endParaRPr lang="en-US" sz="1200">
                        <a:effectLst/>
                        <a:latin typeface="Calibri"/>
                        <a:ea typeface="Times New Roman"/>
                        <a:cs typeface="B Zar" pitchFamily="2" charset="-78"/>
                      </a:endParaRPr>
                    </a:p>
                  </a:txBody>
                  <a:tcPr marL="52681" marR="52681" marT="0" marB="0" anchor="ctr"/>
                </a:tc>
                <a:tc>
                  <a:txBody>
                    <a:bodyPr/>
                    <a:lstStyle/>
                    <a:p>
                      <a:pPr marL="342900" lvl="0" indent="-342900" algn="r" rtl="1">
                        <a:lnSpc>
                          <a:spcPct val="115000"/>
                        </a:lnSpc>
                        <a:spcAft>
                          <a:spcPts val="0"/>
                        </a:spcAft>
                        <a:buFont typeface="Symbol"/>
                        <a:buChar char=""/>
                      </a:pPr>
                      <a:r>
                        <a:rPr lang="fa-IR" sz="1400">
                          <a:effectLst/>
                          <a:cs typeface="B Zar" pitchFamily="2" charset="-78"/>
                        </a:rPr>
                        <a:t>زخم معده یا دوازدهه</a:t>
                      </a:r>
                      <a:endParaRPr lang="en-US" sz="1200">
                        <a:effectLst/>
                        <a:cs typeface="B Zar" pitchFamily="2" charset="-78"/>
                      </a:endParaRPr>
                    </a:p>
                    <a:p>
                      <a:pPr marL="342900" lvl="0" indent="-342900" algn="r" rtl="1">
                        <a:lnSpc>
                          <a:spcPct val="115000"/>
                        </a:lnSpc>
                        <a:spcAft>
                          <a:spcPts val="0"/>
                        </a:spcAft>
                        <a:buFont typeface="Symbol"/>
                        <a:buChar char=""/>
                      </a:pPr>
                      <a:r>
                        <a:rPr lang="fa-IR" sz="1400">
                          <a:effectLst/>
                          <a:cs typeface="B Zar" pitchFamily="2" charset="-78"/>
                        </a:rPr>
                        <a:t>ریفلاکس معده به مری</a:t>
                      </a:r>
                      <a:endParaRPr lang="en-US" sz="1200">
                        <a:effectLst/>
                        <a:latin typeface="Calibri"/>
                        <a:ea typeface="Times New Roman"/>
                        <a:cs typeface="B Zar" pitchFamily="2" charset="-78"/>
                      </a:endParaRPr>
                    </a:p>
                  </a:txBody>
                  <a:tcPr marL="52681" marR="52681" marT="0" marB="0" anchor="ctr"/>
                </a:tc>
                <a:tc>
                  <a:txBody>
                    <a:bodyPr/>
                    <a:lstStyle/>
                    <a:p>
                      <a:pPr marL="342900" lvl="0" indent="-342900" algn="r" rtl="1">
                        <a:lnSpc>
                          <a:spcPct val="115000"/>
                        </a:lnSpc>
                        <a:spcAft>
                          <a:spcPts val="0"/>
                        </a:spcAft>
                        <a:buFont typeface="Symbol"/>
                        <a:buChar char=""/>
                      </a:pPr>
                      <a:r>
                        <a:rPr lang="fa-IR" sz="1400">
                          <a:effectLst/>
                          <a:cs typeface="B Zar" pitchFamily="2" charset="-78"/>
                        </a:rPr>
                        <a:t>در برابر ترشح اسید بعد از تحریک شدن کمتر موثر هستند</a:t>
                      </a:r>
                      <a:endParaRPr lang="en-US" sz="1200">
                        <a:effectLst/>
                        <a:cs typeface="B Zar" pitchFamily="2" charset="-78"/>
                      </a:endParaRPr>
                    </a:p>
                    <a:p>
                      <a:pPr marL="342900" lvl="0" indent="-342900" algn="r" rtl="1">
                        <a:lnSpc>
                          <a:spcPct val="115000"/>
                        </a:lnSpc>
                        <a:spcAft>
                          <a:spcPts val="0"/>
                        </a:spcAft>
                        <a:buFont typeface="Symbol"/>
                        <a:buChar char=""/>
                      </a:pPr>
                      <a:r>
                        <a:rPr lang="fa-IR" sz="1400">
                          <a:effectLst/>
                          <a:cs typeface="B Zar" pitchFamily="2" charset="-78"/>
                        </a:rPr>
                        <a:t>بسیار ایمن هستند</a:t>
                      </a:r>
                      <a:endParaRPr lang="en-US" sz="1200">
                        <a:effectLst/>
                        <a:latin typeface="Calibri"/>
                        <a:ea typeface="Times New Roman"/>
                        <a:cs typeface="B Zar" pitchFamily="2" charset="-78"/>
                      </a:endParaRPr>
                    </a:p>
                  </a:txBody>
                  <a:tcPr marL="52681" marR="52681" marT="0" marB="0" anchor="ctr"/>
                </a:tc>
              </a:tr>
              <a:tr h="484664">
                <a:tc>
                  <a:txBody>
                    <a:bodyPr/>
                    <a:lstStyle/>
                    <a:p>
                      <a:pPr rtl="1">
                        <a:lnSpc>
                          <a:spcPct val="115000"/>
                        </a:lnSpc>
                        <a:spcAft>
                          <a:spcPts val="0"/>
                        </a:spcAft>
                      </a:pPr>
                      <a:r>
                        <a:rPr lang="fa-IR" sz="1400">
                          <a:effectLst/>
                          <a:cs typeface="B Zar" pitchFamily="2" charset="-78"/>
                        </a:rPr>
                        <a:t>لوپرامید</a:t>
                      </a:r>
                      <a:endParaRPr lang="en-US" sz="1200">
                        <a:effectLst/>
                        <a:latin typeface="Calibri"/>
                        <a:cs typeface="B Zar" pitchFamily="2" charset="-78"/>
                      </a:endParaRPr>
                    </a:p>
                  </a:txBody>
                  <a:tcPr marL="52681" marR="52681" marT="0" marB="0" anchor="ctr"/>
                </a:tc>
                <a:tc>
                  <a:txBody>
                    <a:bodyPr/>
                    <a:lstStyle/>
                    <a:p>
                      <a:pPr rtl="1">
                        <a:lnSpc>
                          <a:spcPct val="115000"/>
                        </a:lnSpc>
                        <a:spcAft>
                          <a:spcPts val="0"/>
                        </a:spcAft>
                      </a:pPr>
                      <a:r>
                        <a:rPr lang="fa-IR" sz="1400">
                          <a:effectLst/>
                          <a:cs typeface="B Zar" pitchFamily="2" charset="-78"/>
                        </a:rPr>
                        <a:t>با اثر بر رسپتورهای اوپیوئیدی μ در سیستم اعصاب روده ای، حرکات را کند می کند – اثرات </a:t>
                      </a:r>
                      <a:r>
                        <a:rPr lang="en-US" sz="1400">
                          <a:effectLst/>
                          <a:cs typeface="B Zar" pitchFamily="2" charset="-78"/>
                        </a:rPr>
                        <a:t>CNS</a:t>
                      </a:r>
                      <a:r>
                        <a:rPr lang="fa-IR" sz="1400">
                          <a:effectLst/>
                          <a:cs typeface="B Zar" pitchFamily="2" charset="-78"/>
                        </a:rPr>
                        <a:t> مهمی ندارد</a:t>
                      </a:r>
                      <a:endParaRPr lang="en-US" sz="1200">
                        <a:effectLst/>
                        <a:latin typeface="Calibri"/>
                        <a:cs typeface="B Zar" pitchFamily="2" charset="-78"/>
                      </a:endParaRPr>
                    </a:p>
                  </a:txBody>
                  <a:tcPr marL="52681" marR="52681" marT="0" marB="0" anchor="ctr"/>
                </a:tc>
                <a:tc>
                  <a:txBody>
                    <a:bodyPr/>
                    <a:lstStyle/>
                    <a:p>
                      <a:pPr marL="342900" lvl="0" indent="-342900" algn="r" rtl="1">
                        <a:lnSpc>
                          <a:spcPct val="115000"/>
                        </a:lnSpc>
                        <a:spcAft>
                          <a:spcPts val="0"/>
                        </a:spcAft>
                        <a:buFont typeface="Symbol"/>
                        <a:buChar char=""/>
                      </a:pPr>
                      <a:r>
                        <a:rPr lang="fa-IR" sz="1400">
                          <a:effectLst/>
                          <a:cs typeface="B Zar" pitchFamily="2" charset="-78"/>
                        </a:rPr>
                        <a:t>اسهال غیرعفونی</a:t>
                      </a:r>
                      <a:endParaRPr lang="en-US" sz="1200">
                        <a:effectLst/>
                        <a:cs typeface="B Zar" pitchFamily="2" charset="-78"/>
                      </a:endParaRPr>
                    </a:p>
                    <a:p>
                      <a:pPr marL="342900" lvl="0" indent="-342900" algn="r" rtl="1">
                        <a:lnSpc>
                          <a:spcPct val="115000"/>
                        </a:lnSpc>
                        <a:spcAft>
                          <a:spcPts val="0"/>
                        </a:spcAft>
                        <a:buFont typeface="Symbol"/>
                        <a:buChar char=""/>
                      </a:pPr>
                      <a:r>
                        <a:rPr lang="fa-IR" sz="1400">
                          <a:effectLst/>
                          <a:cs typeface="B Zar" pitchFamily="2" charset="-78"/>
                        </a:rPr>
                        <a:t>اسهال با علت نامشخص</a:t>
                      </a:r>
                      <a:endParaRPr lang="en-US" sz="1200">
                        <a:effectLst/>
                        <a:latin typeface="Calibri"/>
                        <a:ea typeface="Times New Roman"/>
                        <a:cs typeface="B Zar" pitchFamily="2" charset="-78"/>
                      </a:endParaRPr>
                    </a:p>
                  </a:txBody>
                  <a:tcPr marL="52681" marR="52681" marT="0" marB="0" anchor="ctr"/>
                </a:tc>
                <a:tc>
                  <a:txBody>
                    <a:bodyPr/>
                    <a:lstStyle/>
                    <a:p>
                      <a:pPr rtl="1">
                        <a:lnSpc>
                          <a:spcPct val="115000"/>
                        </a:lnSpc>
                        <a:spcAft>
                          <a:spcPts val="0"/>
                        </a:spcAft>
                      </a:pPr>
                      <a:r>
                        <a:rPr lang="fa-IR" sz="1400">
                          <a:effectLst/>
                          <a:cs typeface="B Zar" pitchFamily="2" charset="-78"/>
                        </a:rPr>
                        <a:t> </a:t>
                      </a:r>
                      <a:endParaRPr lang="en-US" sz="1200">
                        <a:effectLst/>
                        <a:latin typeface="Calibri"/>
                        <a:cs typeface="B Zar" pitchFamily="2" charset="-78"/>
                      </a:endParaRPr>
                    </a:p>
                  </a:txBody>
                  <a:tcPr marL="52681" marR="52681" marT="0" marB="0" anchor="ctr"/>
                </a:tc>
              </a:tr>
              <a:tr h="484664">
                <a:tc>
                  <a:txBody>
                    <a:bodyPr/>
                    <a:lstStyle/>
                    <a:p>
                      <a:pPr rtl="1">
                        <a:lnSpc>
                          <a:spcPct val="115000"/>
                        </a:lnSpc>
                        <a:spcAft>
                          <a:spcPts val="0"/>
                        </a:spcAft>
                      </a:pPr>
                      <a:r>
                        <a:rPr lang="fa-IR" sz="1400">
                          <a:effectLst/>
                          <a:cs typeface="B Zar" pitchFamily="2" charset="-78"/>
                        </a:rPr>
                        <a:t>اوندانسترون</a:t>
                      </a:r>
                      <a:endParaRPr lang="en-US" sz="1200">
                        <a:effectLst/>
                        <a:latin typeface="Calibri"/>
                        <a:cs typeface="B Zar" pitchFamily="2" charset="-78"/>
                      </a:endParaRPr>
                    </a:p>
                  </a:txBody>
                  <a:tcPr marL="52681" marR="52681" marT="0" marB="0" anchor="ctr"/>
                </a:tc>
                <a:tc>
                  <a:txBody>
                    <a:bodyPr/>
                    <a:lstStyle/>
                    <a:p>
                      <a:pPr rtl="1">
                        <a:lnSpc>
                          <a:spcPct val="115000"/>
                        </a:lnSpc>
                        <a:spcAft>
                          <a:spcPts val="0"/>
                        </a:spcAft>
                      </a:pPr>
                      <a:r>
                        <a:rPr lang="fa-IR" sz="1400">
                          <a:effectLst/>
                          <a:cs typeface="B Zar" pitchFamily="2" charset="-78"/>
                        </a:rPr>
                        <a:t>بلوک گیرنده </a:t>
                      </a:r>
                      <a:r>
                        <a:rPr lang="en-US" sz="1400">
                          <a:effectLst/>
                          <a:cs typeface="B Zar" pitchFamily="2" charset="-78"/>
                        </a:rPr>
                        <a:t>5-HT</a:t>
                      </a:r>
                      <a:r>
                        <a:rPr lang="en-US" sz="1400" baseline="-25000">
                          <a:effectLst/>
                          <a:cs typeface="B Zar" pitchFamily="2" charset="-78"/>
                        </a:rPr>
                        <a:t>3</a:t>
                      </a:r>
                      <a:r>
                        <a:rPr lang="fa-IR" sz="1400">
                          <a:effectLst/>
                          <a:cs typeface="B Zar" pitchFamily="2" charset="-78"/>
                        </a:rPr>
                        <a:t> در </a:t>
                      </a:r>
                      <a:r>
                        <a:rPr lang="en-US" sz="1400">
                          <a:effectLst/>
                          <a:cs typeface="B Zar" pitchFamily="2" charset="-78"/>
                        </a:rPr>
                        <a:t>GI</a:t>
                      </a:r>
                      <a:r>
                        <a:rPr lang="fa-IR" sz="1400">
                          <a:effectLst/>
                          <a:cs typeface="B Zar" pitchFamily="2" charset="-78"/>
                        </a:rPr>
                        <a:t> و </a:t>
                      </a:r>
                      <a:r>
                        <a:rPr lang="en-US" sz="1400">
                          <a:effectLst/>
                          <a:cs typeface="B Zar" pitchFamily="2" charset="-78"/>
                        </a:rPr>
                        <a:t>CNS</a:t>
                      </a:r>
                      <a:endParaRPr lang="en-US" sz="1200">
                        <a:effectLst/>
                        <a:latin typeface="Calibri"/>
                        <a:cs typeface="B Zar" pitchFamily="2" charset="-78"/>
                      </a:endParaRPr>
                    </a:p>
                  </a:txBody>
                  <a:tcPr marL="52681" marR="52681" marT="0" marB="0" anchor="ctr"/>
                </a:tc>
                <a:tc>
                  <a:txBody>
                    <a:bodyPr/>
                    <a:lstStyle/>
                    <a:p>
                      <a:pPr rtl="1">
                        <a:lnSpc>
                          <a:spcPct val="115000"/>
                        </a:lnSpc>
                        <a:spcAft>
                          <a:spcPts val="0"/>
                        </a:spcAft>
                      </a:pPr>
                      <a:r>
                        <a:rPr lang="fa-IR" sz="1400">
                          <a:effectLst/>
                          <a:cs typeface="B Zar" pitchFamily="2" charset="-78"/>
                        </a:rPr>
                        <a:t>پیشگیری از تهوع و استفراغ های ناشی از شیمی درمانی و بعد عمل جراحی</a:t>
                      </a:r>
                      <a:endParaRPr lang="en-US" sz="1200">
                        <a:effectLst/>
                        <a:latin typeface="Calibri"/>
                        <a:cs typeface="B Zar" pitchFamily="2" charset="-78"/>
                      </a:endParaRPr>
                    </a:p>
                  </a:txBody>
                  <a:tcPr marL="52681" marR="52681" marT="0" marB="0" anchor="ctr"/>
                </a:tc>
                <a:tc>
                  <a:txBody>
                    <a:bodyPr/>
                    <a:lstStyle/>
                    <a:p>
                      <a:pPr rtl="1">
                        <a:lnSpc>
                          <a:spcPct val="115000"/>
                        </a:lnSpc>
                        <a:spcAft>
                          <a:spcPts val="0"/>
                        </a:spcAft>
                      </a:pPr>
                      <a:r>
                        <a:rPr lang="fa-IR" sz="1400">
                          <a:effectLst/>
                          <a:cs typeface="B Zar" pitchFamily="2" charset="-78"/>
                        </a:rPr>
                        <a:t> </a:t>
                      </a:r>
                      <a:endParaRPr lang="en-US" sz="1200">
                        <a:effectLst/>
                        <a:latin typeface="Calibri"/>
                        <a:cs typeface="B Zar" pitchFamily="2" charset="-78"/>
                      </a:endParaRPr>
                    </a:p>
                  </a:txBody>
                  <a:tcPr marL="52681" marR="52681" marT="0" marB="0" anchor="ctr"/>
                </a:tc>
              </a:tr>
              <a:tr h="323109">
                <a:tc>
                  <a:txBody>
                    <a:bodyPr/>
                    <a:lstStyle/>
                    <a:p>
                      <a:pPr rtl="1">
                        <a:lnSpc>
                          <a:spcPct val="115000"/>
                        </a:lnSpc>
                        <a:spcAft>
                          <a:spcPts val="0"/>
                        </a:spcAft>
                      </a:pPr>
                      <a:r>
                        <a:rPr lang="fa-IR" sz="1400">
                          <a:effectLst/>
                          <a:cs typeface="B Zar" pitchFamily="2" charset="-78"/>
                        </a:rPr>
                        <a:t>سولفاسالازین</a:t>
                      </a:r>
                      <a:endParaRPr lang="en-US" sz="1200">
                        <a:effectLst/>
                        <a:cs typeface="B Zar" pitchFamily="2" charset="-78"/>
                      </a:endParaRPr>
                    </a:p>
                    <a:p>
                      <a:pPr rtl="1">
                        <a:lnSpc>
                          <a:spcPct val="115000"/>
                        </a:lnSpc>
                        <a:spcAft>
                          <a:spcPts val="0"/>
                        </a:spcAft>
                      </a:pPr>
                      <a:r>
                        <a:rPr lang="fa-IR" sz="1400">
                          <a:effectLst/>
                          <a:cs typeface="B Zar" pitchFamily="2" charset="-78"/>
                        </a:rPr>
                        <a:t>مسالازین</a:t>
                      </a:r>
                      <a:endParaRPr lang="en-US" sz="1200">
                        <a:effectLst/>
                        <a:latin typeface="Calibri"/>
                        <a:cs typeface="B Zar" pitchFamily="2" charset="-78"/>
                      </a:endParaRPr>
                    </a:p>
                  </a:txBody>
                  <a:tcPr marL="52681" marR="52681" marT="0" marB="0" anchor="ctr"/>
                </a:tc>
                <a:tc>
                  <a:txBody>
                    <a:bodyPr/>
                    <a:lstStyle/>
                    <a:p>
                      <a:pPr rtl="1">
                        <a:lnSpc>
                          <a:spcPct val="115000"/>
                        </a:lnSpc>
                        <a:spcAft>
                          <a:spcPts val="0"/>
                        </a:spcAft>
                      </a:pPr>
                      <a:r>
                        <a:rPr lang="fa-IR" sz="1400">
                          <a:effectLst/>
                          <a:cs typeface="B Zar" pitchFamily="2" charset="-78"/>
                        </a:rPr>
                        <a:t>مهار مدیاتورهای التهابی</a:t>
                      </a:r>
                      <a:endParaRPr lang="en-US" sz="1200">
                        <a:effectLst/>
                        <a:latin typeface="Calibri"/>
                        <a:cs typeface="B Zar" pitchFamily="2" charset="-78"/>
                      </a:endParaRPr>
                    </a:p>
                  </a:txBody>
                  <a:tcPr marL="52681" marR="52681" marT="0" marB="0" anchor="ctr"/>
                </a:tc>
                <a:tc>
                  <a:txBody>
                    <a:bodyPr/>
                    <a:lstStyle/>
                    <a:p>
                      <a:pPr marL="342900" lvl="0" indent="-342900" algn="r" rtl="1">
                        <a:lnSpc>
                          <a:spcPct val="115000"/>
                        </a:lnSpc>
                        <a:spcAft>
                          <a:spcPts val="0"/>
                        </a:spcAft>
                        <a:buFont typeface="Symbol"/>
                        <a:buChar char=""/>
                      </a:pPr>
                      <a:r>
                        <a:rPr lang="fa-IR" sz="1400">
                          <a:effectLst/>
                          <a:cs typeface="B Zar" pitchFamily="2" charset="-78"/>
                        </a:rPr>
                        <a:t>کولیت اولسراتیو</a:t>
                      </a:r>
                      <a:endParaRPr lang="en-US" sz="1200">
                        <a:effectLst/>
                        <a:cs typeface="B Zar" pitchFamily="2" charset="-78"/>
                      </a:endParaRPr>
                    </a:p>
                    <a:p>
                      <a:pPr marL="342900" lvl="0" indent="-342900" algn="r" rtl="1">
                        <a:lnSpc>
                          <a:spcPct val="115000"/>
                        </a:lnSpc>
                        <a:spcAft>
                          <a:spcPts val="0"/>
                        </a:spcAft>
                        <a:buFont typeface="Symbol"/>
                        <a:buChar char=""/>
                      </a:pPr>
                      <a:r>
                        <a:rPr lang="fa-IR" sz="1400">
                          <a:effectLst/>
                          <a:cs typeface="B Zar" pitchFamily="2" charset="-78"/>
                        </a:rPr>
                        <a:t>بیماری کرون</a:t>
                      </a:r>
                      <a:endParaRPr lang="en-US" sz="1200">
                        <a:effectLst/>
                        <a:latin typeface="Calibri"/>
                        <a:ea typeface="Times New Roman"/>
                        <a:cs typeface="B Zar" pitchFamily="2" charset="-78"/>
                      </a:endParaRPr>
                    </a:p>
                  </a:txBody>
                  <a:tcPr marL="52681" marR="52681" marT="0" marB="0" anchor="ctr"/>
                </a:tc>
                <a:tc>
                  <a:txBody>
                    <a:bodyPr/>
                    <a:lstStyle/>
                    <a:p>
                      <a:pPr rtl="1">
                        <a:lnSpc>
                          <a:spcPct val="115000"/>
                        </a:lnSpc>
                        <a:spcAft>
                          <a:spcPts val="0"/>
                        </a:spcAft>
                      </a:pPr>
                      <a:r>
                        <a:rPr lang="fa-IR" sz="1400">
                          <a:effectLst/>
                          <a:cs typeface="B Zar" pitchFamily="2" charset="-78"/>
                        </a:rPr>
                        <a:t> </a:t>
                      </a:r>
                      <a:endParaRPr lang="en-US" sz="1200">
                        <a:effectLst/>
                        <a:latin typeface="Calibri"/>
                        <a:cs typeface="B Zar" pitchFamily="2" charset="-78"/>
                      </a:endParaRPr>
                    </a:p>
                  </a:txBody>
                  <a:tcPr marL="52681" marR="52681" marT="0" marB="0" anchor="ctr"/>
                </a:tc>
              </a:tr>
              <a:tr h="323109">
                <a:tc>
                  <a:txBody>
                    <a:bodyPr/>
                    <a:lstStyle/>
                    <a:p>
                      <a:pPr rtl="1">
                        <a:lnSpc>
                          <a:spcPct val="115000"/>
                        </a:lnSpc>
                        <a:spcAft>
                          <a:spcPts val="0"/>
                        </a:spcAft>
                      </a:pPr>
                      <a:r>
                        <a:rPr lang="fa-IR" sz="1400">
                          <a:effectLst/>
                          <a:cs typeface="B Zar" pitchFamily="2" charset="-78"/>
                        </a:rPr>
                        <a:t>آلومینیوم – ام جی اس </a:t>
                      </a:r>
                      <a:endParaRPr lang="en-US" sz="1200">
                        <a:effectLst/>
                        <a:latin typeface="Calibri"/>
                        <a:cs typeface="B Zar" pitchFamily="2" charset="-78"/>
                      </a:endParaRPr>
                    </a:p>
                  </a:txBody>
                  <a:tcPr marL="52681" marR="52681" marT="0" marB="0" anchor="ctr"/>
                </a:tc>
                <a:tc>
                  <a:txBody>
                    <a:bodyPr/>
                    <a:lstStyle/>
                    <a:p>
                      <a:pPr rtl="1">
                        <a:lnSpc>
                          <a:spcPct val="115000"/>
                        </a:lnSpc>
                        <a:spcAft>
                          <a:spcPts val="0"/>
                        </a:spcAft>
                      </a:pPr>
                      <a:r>
                        <a:rPr lang="fa-IR" sz="1400">
                          <a:effectLst/>
                          <a:cs typeface="B Zar" pitchFamily="2" charset="-78"/>
                        </a:rPr>
                        <a:t>واکنش با پروتون و بالا بردن </a:t>
                      </a:r>
                      <a:r>
                        <a:rPr lang="en-US" sz="1400">
                          <a:effectLst/>
                          <a:cs typeface="B Zar" pitchFamily="2" charset="-78"/>
                        </a:rPr>
                        <a:t>PH</a:t>
                      </a:r>
                      <a:r>
                        <a:rPr lang="fa-IR" sz="1400">
                          <a:effectLst/>
                          <a:cs typeface="B Zar" pitchFamily="2" charset="-78"/>
                        </a:rPr>
                        <a:t> معده</a:t>
                      </a:r>
                      <a:endParaRPr lang="en-US" sz="1200">
                        <a:effectLst/>
                        <a:latin typeface="Calibri"/>
                        <a:cs typeface="B Zar" pitchFamily="2" charset="-78"/>
                      </a:endParaRPr>
                    </a:p>
                  </a:txBody>
                  <a:tcPr marL="52681" marR="52681" marT="0" marB="0" anchor="ctr"/>
                </a:tc>
                <a:tc>
                  <a:txBody>
                    <a:bodyPr/>
                    <a:lstStyle/>
                    <a:p>
                      <a:pPr rtl="1">
                        <a:lnSpc>
                          <a:spcPct val="115000"/>
                        </a:lnSpc>
                        <a:spcAft>
                          <a:spcPts val="0"/>
                        </a:spcAft>
                      </a:pPr>
                      <a:r>
                        <a:rPr lang="fa-IR" sz="1400">
                          <a:effectLst/>
                          <a:cs typeface="B Zar" pitchFamily="2" charset="-78"/>
                        </a:rPr>
                        <a:t>آنتی اسید در ناراحتی های پپتیک</a:t>
                      </a:r>
                      <a:endParaRPr lang="en-US" sz="1200">
                        <a:effectLst/>
                        <a:latin typeface="Calibri"/>
                        <a:cs typeface="B Zar" pitchFamily="2" charset="-78"/>
                      </a:endParaRPr>
                    </a:p>
                  </a:txBody>
                  <a:tcPr marL="52681" marR="52681" marT="0" marB="0" anchor="ctr"/>
                </a:tc>
                <a:tc>
                  <a:txBody>
                    <a:bodyPr/>
                    <a:lstStyle/>
                    <a:p>
                      <a:pPr rtl="1">
                        <a:lnSpc>
                          <a:spcPct val="115000"/>
                        </a:lnSpc>
                        <a:spcAft>
                          <a:spcPts val="0"/>
                        </a:spcAft>
                      </a:pPr>
                      <a:r>
                        <a:rPr lang="fa-IR" sz="1400" dirty="0">
                          <a:effectLst/>
                          <a:cs typeface="B Zar" pitchFamily="2" charset="-78"/>
                        </a:rPr>
                        <a:t> </a:t>
                      </a:r>
                      <a:endParaRPr lang="en-US" sz="1200" dirty="0">
                        <a:effectLst/>
                        <a:latin typeface="Calibri"/>
                        <a:cs typeface="B Zar" pitchFamily="2" charset="-78"/>
                      </a:endParaRPr>
                    </a:p>
                  </a:txBody>
                  <a:tcPr marL="52681" marR="52681" marT="0" marB="0" anchor="ctr"/>
                </a:tc>
              </a:tr>
            </a:tbl>
          </a:graphicData>
        </a:graphic>
      </p:graphicFrame>
      <p:sp>
        <p:nvSpPr>
          <p:cNvPr id="3" name="Rectangle 1"/>
          <p:cNvSpPr>
            <a:spLocks noChangeArrowheads="1"/>
          </p:cNvSpPr>
          <p:nvPr/>
        </p:nvSpPr>
        <p:spPr bwMode="auto">
          <a:xfrm rot="5400000">
            <a:off x="5637311" y="3198167"/>
            <a:ext cx="6048672"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rtl="1" eaLnBrk="1" fontAlgn="base" latinLnBrk="0" hangingPunct="1">
              <a:lnSpc>
                <a:spcPct val="100000"/>
              </a:lnSpc>
              <a:spcBef>
                <a:spcPct val="0"/>
              </a:spcBef>
              <a:spcAft>
                <a:spcPct val="0"/>
              </a:spcAft>
              <a:buClrTx/>
              <a:buSzTx/>
              <a:buFontTx/>
              <a:buNone/>
              <a:tabLst>
                <a:tab pos="269875" algn="l"/>
              </a:tabLst>
            </a:pPr>
            <a:r>
              <a:rPr kumimoji="0" lang="fa-IR" sz="2400" b="1" i="0" u="none" strike="noStrike" cap="none" normalizeH="0" baseline="0" dirty="0" smtClean="0">
                <a:ln>
                  <a:noFill/>
                </a:ln>
                <a:solidFill>
                  <a:srgbClr val="FFC000"/>
                </a:solidFill>
                <a:effectLst/>
                <a:latin typeface="Times New Roman" pitchFamily="18" charset="0"/>
                <a:cs typeface="B Zar" pitchFamily="2" charset="-78"/>
              </a:rPr>
              <a:t>جدول داروهای مورد استفاده در اختلالات گوارشی</a:t>
            </a:r>
            <a:endParaRPr kumimoji="0" lang="en-US" b="0" i="0" u="none" strike="noStrike" cap="none" normalizeH="0" baseline="0" dirty="0" smtClean="0">
              <a:ln>
                <a:noFill/>
              </a:ln>
              <a:solidFill>
                <a:srgbClr val="FFC000"/>
              </a:solidFill>
              <a:effectLst/>
              <a:latin typeface="Arial" pitchFamily="34" charset="0"/>
              <a:cs typeface="Arial" pitchFamily="34" charset="0"/>
            </a:endParaRPr>
          </a:p>
        </p:txBody>
      </p:sp>
    </p:spTree>
    <p:extLst>
      <p:ext uri="{BB962C8B-B14F-4D97-AF65-F5344CB8AC3E}">
        <p14:creationId xmlns:p14="http://schemas.microsoft.com/office/powerpoint/2010/main" val="3609324667"/>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7504" y="62036"/>
            <a:ext cx="7992888" cy="6555641"/>
          </a:xfrm>
          <a:prstGeom prst="rect">
            <a:avLst/>
          </a:prstGeom>
        </p:spPr>
        <p:txBody>
          <a:bodyPr wrap="square">
            <a:spAutoFit/>
          </a:bodyPr>
          <a:lstStyle/>
          <a:p>
            <a:pPr algn="justLow" rtl="1"/>
            <a:r>
              <a:rPr lang="fa-IR" sz="2100" b="1" dirty="0">
                <a:solidFill>
                  <a:srgbClr val="C00000"/>
                </a:solidFill>
                <a:cs typeface="B Zar" pitchFamily="2" charset="-78"/>
              </a:rPr>
              <a:t>مصرف داروها در حاملگي:</a:t>
            </a:r>
            <a:r>
              <a:rPr lang="fa-IR" sz="2100" dirty="0">
                <a:cs typeface="B Zar" pitchFamily="2" charset="-78"/>
              </a:rPr>
              <a:t> گروه هاي كلاسيك داروها از نظر بي خطري آنها در حاملگي برحسب تقسيم بندي </a:t>
            </a:r>
            <a:r>
              <a:rPr lang="en-US" sz="2100" dirty="0">
                <a:latin typeface="Times New Roman" pitchFamily="18" charset="0"/>
                <a:cs typeface="Times New Roman" pitchFamily="18" charset="0"/>
              </a:rPr>
              <a:t>FDA</a:t>
            </a:r>
            <a:r>
              <a:rPr lang="fa-IR" sz="2100" dirty="0">
                <a:cs typeface="B Zar" pitchFamily="2" charset="-78"/>
              </a:rPr>
              <a:t> عبارتند از: </a:t>
            </a:r>
            <a:r>
              <a:rPr lang="en-US" sz="2100" dirty="0">
                <a:latin typeface="Times New Roman" pitchFamily="18" charset="0"/>
                <a:cs typeface="Times New Roman" pitchFamily="18" charset="0"/>
              </a:rPr>
              <a:t>A</a:t>
            </a:r>
            <a:r>
              <a:rPr lang="fa-IR" sz="2100" dirty="0">
                <a:cs typeface="B Zar" pitchFamily="2" charset="-78"/>
              </a:rPr>
              <a:t>، </a:t>
            </a:r>
            <a:r>
              <a:rPr lang="en-US" sz="2100" dirty="0">
                <a:latin typeface="Times New Roman" pitchFamily="18" charset="0"/>
                <a:cs typeface="Times New Roman" pitchFamily="18" charset="0"/>
              </a:rPr>
              <a:t>B</a:t>
            </a:r>
            <a:r>
              <a:rPr lang="fa-IR" sz="2100" dirty="0">
                <a:cs typeface="B Zar" pitchFamily="2" charset="-78"/>
              </a:rPr>
              <a:t>، </a:t>
            </a:r>
            <a:r>
              <a:rPr lang="en-US" sz="2100" dirty="0">
                <a:latin typeface="Times New Roman" pitchFamily="18" charset="0"/>
                <a:cs typeface="Times New Roman" pitchFamily="18" charset="0"/>
              </a:rPr>
              <a:t>C</a:t>
            </a:r>
            <a:r>
              <a:rPr lang="fa-IR" sz="2100" dirty="0">
                <a:cs typeface="B Zar" pitchFamily="2" charset="-78"/>
              </a:rPr>
              <a:t>، </a:t>
            </a:r>
            <a:r>
              <a:rPr lang="en-US" sz="2100" dirty="0">
                <a:latin typeface="Times New Roman" pitchFamily="18" charset="0"/>
                <a:cs typeface="Times New Roman" pitchFamily="18" charset="0"/>
              </a:rPr>
              <a:t>D</a:t>
            </a:r>
            <a:r>
              <a:rPr lang="fa-IR" sz="2100" dirty="0">
                <a:cs typeface="B Zar" pitchFamily="2" charset="-78"/>
              </a:rPr>
              <a:t> و </a:t>
            </a:r>
            <a:r>
              <a:rPr lang="en-US" sz="2100" dirty="0">
                <a:latin typeface="Times New Roman" pitchFamily="18" charset="0"/>
                <a:cs typeface="Times New Roman" pitchFamily="18" charset="0"/>
              </a:rPr>
              <a:t>X</a:t>
            </a:r>
            <a:r>
              <a:rPr lang="fa-IR" sz="2100" dirty="0">
                <a:cs typeface="B Zar" pitchFamily="2" charset="-78"/>
              </a:rPr>
              <a:t>، در گروه </a:t>
            </a:r>
            <a:r>
              <a:rPr lang="en-US" sz="2100" dirty="0">
                <a:cs typeface="B Zar" pitchFamily="2" charset="-78"/>
              </a:rPr>
              <a:t>A</a:t>
            </a:r>
            <a:r>
              <a:rPr lang="fa-IR" sz="2100" dirty="0">
                <a:cs typeface="B Zar" pitchFamily="2" charset="-78"/>
              </a:rPr>
              <a:t> داروهايي لحاظ شده است كه مطالعات شاهددار بي خطري آنها را در حاملگي  به اثبات رسانده اند و تحقيقات انجام شده روي زنان حامله خطري را براي جنين آنها به اثبات نرسانده است. در گروه </a:t>
            </a:r>
            <a:r>
              <a:rPr lang="en-US" sz="2100" dirty="0">
                <a:latin typeface="Times New Roman" pitchFamily="18" charset="0"/>
                <a:cs typeface="Times New Roman" pitchFamily="18" charset="0"/>
              </a:rPr>
              <a:t>B</a:t>
            </a:r>
            <a:r>
              <a:rPr lang="fa-IR" sz="2100" dirty="0">
                <a:cs typeface="B Zar" pitchFamily="2" charset="-78"/>
              </a:rPr>
              <a:t> داروهايي قرار دارند كه شواهدي در مورد خطرناك بودن آنها در انسان وجود ندارد. حتي اگر اين داروها روي حيوانات خطري را نشان داده باشند، روي انسان خطري را نشان نداده­اند. در مواردي هم كه مطالعه­اي در مورد آنها در انسان انجام نشده باشد، مطالعات حيواني بي خطري آنها را به اثبات رسانده اند. در گروه </a:t>
            </a:r>
            <a:r>
              <a:rPr lang="en-US" sz="2100" dirty="0">
                <a:latin typeface="Times New Roman" pitchFamily="18" charset="0"/>
                <a:cs typeface="Times New Roman" pitchFamily="18" charset="0"/>
              </a:rPr>
              <a:t>C</a:t>
            </a:r>
            <a:r>
              <a:rPr lang="fa-IR" sz="2100" dirty="0">
                <a:cs typeface="B Zar" pitchFamily="2" charset="-78"/>
              </a:rPr>
              <a:t> داروهايي قرار دارند كه نبود خطر در مورد آنها قابل رد كردن نيست. مطالعات انساني روي اين داروها انجام نشده و مطالعات حيواني هم يا انجام نگرفته يا اگر انجام شده، خطر را نشان داده است. در مورد اين داروها بايد فوايد را در برابر مضرات سنجيد و بعد آنها را براي خانم هاي باردار تجويز نمود. گروه </a:t>
            </a:r>
            <a:r>
              <a:rPr lang="en-US" sz="2100" dirty="0">
                <a:cs typeface="B Zar" pitchFamily="2" charset="-78"/>
              </a:rPr>
              <a:t>D</a:t>
            </a:r>
            <a:r>
              <a:rPr lang="fa-IR" sz="2100" dirty="0">
                <a:cs typeface="B Zar" pitchFamily="2" charset="-78"/>
              </a:rPr>
              <a:t> شامل داروهايي است كه شواهدي از بروز خطر به دنبال مصرف آن در انسان گزارش شده است. داده هاي بدست آمده از تحقيقات يا گزارش هاي واصله پس از به بازار آمدن اين داروها بروز خطراتي را در جنين نشان داده اند. در عين حال در شرايط خاصي منافع استفاده از اين داروها به مضرات آن مي چربد و اگر بيماري خطرناك باشد و داروي كم خطري وجود نداشته باشد، بهتر است مورد استفاده قرار گيرند. در نهايت داروهاي گروه </a:t>
            </a:r>
            <a:r>
              <a:rPr lang="en-US" sz="2100" dirty="0">
                <a:cs typeface="B Zar" pitchFamily="2" charset="-78"/>
              </a:rPr>
              <a:t>X</a:t>
            </a:r>
            <a:r>
              <a:rPr lang="fa-IR" sz="2100" dirty="0">
                <a:cs typeface="B Zar" pitchFamily="2" charset="-78"/>
              </a:rPr>
              <a:t> در بارداري به طور كلي منع استفاده دارند و مطالعات انجام شده روي انسان و حيوان نشان دهندة بروز خطراتي جدي است كه مانع از مصرف آنها در بارداري مي شود. از اين رو تحت هيچ شرايطي نبايد آنها را براي زنان باردار تجويز كرد (توجه داشته باشيد كه مصرف هر دارويي در بارداري غيرمجاز است و بايد منافع دارو همواره در برابر زيان هاي آن سنجيده شود). داروهاي گروه </a:t>
            </a:r>
            <a:r>
              <a:rPr lang="en-US" sz="2100" dirty="0">
                <a:cs typeface="B Zar" pitchFamily="2" charset="-78"/>
              </a:rPr>
              <a:t>NR</a:t>
            </a:r>
            <a:r>
              <a:rPr lang="fa-IR" sz="2100" dirty="0">
                <a:cs typeface="B Zar" pitchFamily="2" charset="-78"/>
              </a:rPr>
              <a:t> (</a:t>
            </a:r>
            <a:r>
              <a:rPr lang="en-US" sz="2100" dirty="0">
                <a:cs typeface="B Zar" pitchFamily="2" charset="-78"/>
              </a:rPr>
              <a:t>Not Rated</a:t>
            </a:r>
            <a:r>
              <a:rPr lang="fa-IR" sz="2100" dirty="0">
                <a:cs typeface="B Zar" pitchFamily="2" charset="-78"/>
              </a:rPr>
              <a:t>)، هنوز جزء اين 5 گروه طبقه بندي نشده اند.</a:t>
            </a:r>
            <a:endParaRPr lang="en-US" sz="2100" dirty="0">
              <a:effectLst/>
              <a:cs typeface="B Zar" pitchFamily="2" charset="-78"/>
            </a:endParaRPr>
          </a:p>
        </p:txBody>
      </p:sp>
    </p:spTree>
    <p:extLst>
      <p:ext uri="{BB962C8B-B14F-4D97-AF65-F5344CB8AC3E}">
        <p14:creationId xmlns:p14="http://schemas.microsoft.com/office/powerpoint/2010/main" val="3965341392"/>
      </p:ext>
    </p:extLst>
  </p:cSld>
  <p:clrMapOvr>
    <a:masterClrMapping/>
  </p:clrMapOvr>
  <p:transition spd="slow">
    <p:cove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2920314548"/>
              </p:ext>
            </p:extLst>
          </p:nvPr>
        </p:nvGraphicFramePr>
        <p:xfrm>
          <a:off x="179512" y="980728"/>
          <a:ext cx="7848872" cy="3684768"/>
        </p:xfrm>
        <a:graphic>
          <a:graphicData uri="http://schemas.openxmlformats.org/drawingml/2006/table">
            <a:tbl>
              <a:tblPr rtl="1" firstRow="1" firstCol="1" bandRow="1">
                <a:tableStyleId>{5C22544A-7EE6-4342-B048-85BDC9FD1C3A}</a:tableStyleId>
              </a:tblPr>
              <a:tblGrid>
                <a:gridCol w="751018"/>
                <a:gridCol w="7097854"/>
              </a:tblGrid>
              <a:tr h="235226">
                <a:tc>
                  <a:txBody>
                    <a:bodyPr/>
                    <a:lstStyle/>
                    <a:p>
                      <a:pPr algn="ctr" rtl="0">
                        <a:spcAft>
                          <a:spcPts val="0"/>
                        </a:spcAft>
                      </a:pPr>
                      <a:r>
                        <a:rPr lang="en-US" sz="1800" dirty="0">
                          <a:effectLst/>
                          <a:cs typeface="B Zar" pitchFamily="2" charset="-78"/>
                        </a:rPr>
                        <a:t>RF:A</a:t>
                      </a:r>
                      <a:endParaRPr lang="en-US" sz="1600" dirty="0">
                        <a:effectLst/>
                        <a:latin typeface="Calibri"/>
                        <a:cs typeface="B Zar" pitchFamily="2" charset="-78"/>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rtl="1">
                        <a:spcAft>
                          <a:spcPts val="0"/>
                        </a:spcAft>
                      </a:pPr>
                      <a:r>
                        <a:rPr lang="fa-IR" sz="1800" b="0" dirty="0">
                          <a:solidFill>
                            <a:schemeClr val="tx1"/>
                          </a:solidFill>
                          <a:effectLst/>
                          <a:cs typeface="B Zar" pitchFamily="2" charset="-78"/>
                        </a:rPr>
                        <a:t>اسيد فوليك، هماتنيك، لووتيروكسين، ويتامين </a:t>
                      </a:r>
                      <a:r>
                        <a:rPr lang="en-US" sz="1800" b="0" dirty="0">
                          <a:solidFill>
                            <a:schemeClr val="tx1"/>
                          </a:solidFill>
                          <a:effectLst/>
                          <a:cs typeface="B Zar" pitchFamily="2" charset="-78"/>
                        </a:rPr>
                        <a:t>D</a:t>
                      </a:r>
                      <a:r>
                        <a:rPr lang="en-US" sz="1800" b="0" baseline="-25000" dirty="0">
                          <a:solidFill>
                            <a:schemeClr val="tx1"/>
                          </a:solidFill>
                          <a:effectLst/>
                          <a:cs typeface="B Zar" pitchFamily="2" charset="-78"/>
                        </a:rPr>
                        <a:t>3</a:t>
                      </a:r>
                      <a:endParaRPr lang="en-US" sz="1600" b="0" dirty="0">
                        <a:solidFill>
                          <a:schemeClr val="tx1"/>
                        </a:solidFill>
                        <a:effectLst/>
                        <a:latin typeface="Calibri"/>
                        <a:cs typeface="B Zar" pitchFamily="2" charset="-78"/>
                      </a:endParaRP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0000"/>
                      </a:schemeClr>
                    </a:solidFill>
                  </a:tcPr>
                </a:tc>
              </a:tr>
              <a:tr h="1411357">
                <a:tc>
                  <a:txBody>
                    <a:bodyPr/>
                    <a:lstStyle/>
                    <a:p>
                      <a:pPr algn="ctr" rtl="0">
                        <a:spcAft>
                          <a:spcPts val="0"/>
                        </a:spcAft>
                      </a:pPr>
                      <a:r>
                        <a:rPr lang="en-US" sz="1800">
                          <a:effectLst/>
                          <a:cs typeface="B Zar" pitchFamily="2" charset="-78"/>
                        </a:rPr>
                        <a:t>RF:B</a:t>
                      </a:r>
                      <a:endParaRPr lang="en-US" sz="1600">
                        <a:effectLst/>
                        <a:latin typeface="Calibri"/>
                        <a:cs typeface="B Zar" pitchFamily="2" charset="-78"/>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rtl="1">
                        <a:spcAft>
                          <a:spcPts val="0"/>
                        </a:spcAft>
                      </a:pPr>
                      <a:r>
                        <a:rPr lang="fa-IR" sz="1800" dirty="0">
                          <a:effectLst/>
                          <a:cs typeface="B Zar" pitchFamily="2" charset="-78"/>
                        </a:rPr>
                        <a:t>استامينوفن، آمپي سيلين، آزيترومايسين، سفازولين، سفپيم، سفيكسيم، سفترياكسون، سفالكسين،كلرفينرامين، كليندامايسين، دكسترومتورفان، ديكلوفناك، ديمن هيدرينات، ديفن هيدرامين، هيدروكلروتيازيد، ايبوپروفن، انسولين، لوپراميد، استامينوفن كدئين، آتنولول، بتامتازون، بيزالوديل، سيپروفلوكساسين، منيزيم هيدروكسايد، متفورمين، گلي­بن­گلاميد، متيل دوپا، متوكلوپراميد، پني سيلين ها، پرونيزولون، پروپوفول، راني تيدين، تتراسيكلين، تريامترن </a:t>
                      </a:r>
                      <a:r>
                        <a:rPr lang="en-US" sz="1800" dirty="0">
                          <a:effectLst/>
                          <a:cs typeface="B Zar" pitchFamily="2" charset="-78"/>
                        </a:rPr>
                        <a:t>H</a:t>
                      </a:r>
                      <a:r>
                        <a:rPr lang="fa-IR" sz="1800" dirty="0">
                          <a:effectLst/>
                          <a:cs typeface="B Zar" pitchFamily="2" charset="-78"/>
                        </a:rPr>
                        <a:t>، آمپي باكتام، دي سيكلامين، لوپراميد</a:t>
                      </a:r>
                      <a:endParaRPr lang="en-US" sz="1600" dirty="0">
                        <a:effectLst/>
                        <a:latin typeface="Calibri"/>
                        <a:cs typeface="B Zar" pitchFamily="2" charset="-78"/>
                      </a:endParaRP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0000"/>
                      </a:schemeClr>
                    </a:solidFill>
                  </a:tcPr>
                </a:tc>
              </a:tr>
              <a:tr h="1176131">
                <a:tc>
                  <a:txBody>
                    <a:bodyPr/>
                    <a:lstStyle/>
                    <a:p>
                      <a:pPr algn="ctr" rtl="0">
                        <a:spcAft>
                          <a:spcPts val="0"/>
                        </a:spcAft>
                      </a:pPr>
                      <a:r>
                        <a:rPr lang="en-US" sz="1800">
                          <a:effectLst/>
                          <a:cs typeface="B Zar" pitchFamily="2" charset="-78"/>
                        </a:rPr>
                        <a:t>RF:C</a:t>
                      </a:r>
                      <a:endParaRPr lang="en-US" sz="1600">
                        <a:effectLst/>
                        <a:latin typeface="Calibri"/>
                        <a:cs typeface="B Zar" pitchFamily="2" charset="-78"/>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rtl="1">
                        <a:spcAft>
                          <a:spcPts val="0"/>
                        </a:spcAft>
                      </a:pPr>
                      <a:r>
                        <a:rPr lang="fa-IR" sz="1800">
                          <a:effectLst/>
                          <a:cs typeface="B Zar" pitchFamily="2" charset="-78"/>
                        </a:rPr>
                        <a:t>دگزامتازون، ديفنوكسيلات، اپي نفرين، اكسپكتورانت، فروس سولفات، فورسمايد، گاباپنتين، جنتامايسين، هيوسين، ايمي پنم، كتوتيفن كتورولاك، لوراتارين، متوكاربامول، متوپرولول، ناپروكسن، نيتروگليسيرين، پيروكسيكام، امپرازول، اندانسترون، پانتوپرازول، پنتازوسين، پتدين، پرومتازين، پروپرانولول، سالبوتامول، سيلورسولفاديازين، ترامادول، وانكومايسين، وراپاميل، آلومينيوم ام.جي.اس، آملوديپين، آتراكوريوم، آتروپين، كاپتوپريل، كاربامازپين، كتامين، لاكتولوز</a:t>
                      </a:r>
                      <a:endParaRPr lang="en-US" sz="1600">
                        <a:effectLst/>
                        <a:latin typeface="Calibri"/>
                        <a:cs typeface="B Zar" pitchFamily="2" charset="-78"/>
                      </a:endParaRP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0000"/>
                      </a:schemeClr>
                    </a:solidFill>
                  </a:tcPr>
                </a:tc>
              </a:tr>
              <a:tr h="470452">
                <a:tc>
                  <a:txBody>
                    <a:bodyPr/>
                    <a:lstStyle/>
                    <a:p>
                      <a:pPr algn="ctr" rtl="0">
                        <a:spcAft>
                          <a:spcPts val="0"/>
                        </a:spcAft>
                      </a:pPr>
                      <a:r>
                        <a:rPr lang="en-US" sz="1800">
                          <a:effectLst/>
                          <a:cs typeface="B Zar" pitchFamily="2" charset="-78"/>
                        </a:rPr>
                        <a:t>RF:D</a:t>
                      </a:r>
                      <a:endParaRPr lang="en-US" sz="1600">
                        <a:effectLst/>
                        <a:latin typeface="Calibri"/>
                        <a:cs typeface="B Zar" pitchFamily="2" charset="-78"/>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rtl="1">
                        <a:spcAft>
                          <a:spcPts val="0"/>
                        </a:spcAft>
                      </a:pPr>
                      <a:r>
                        <a:rPr lang="fa-IR" sz="1800">
                          <a:effectLst/>
                          <a:cs typeface="B Zar" pitchFamily="2" charset="-78"/>
                        </a:rPr>
                        <a:t>ديازپام، داكسي سايكلين، نورتريپتيلين، فنوباربيتال، فني توئين، اسپيرونولاكتون، والپروات سديم، آلپرازولام، آميكاسين، كلرديازپوكسايد، سولفات منيزيم</a:t>
                      </a:r>
                      <a:endParaRPr lang="en-US" sz="1600">
                        <a:effectLst/>
                        <a:latin typeface="Calibri"/>
                        <a:cs typeface="B Zar" pitchFamily="2" charset="-78"/>
                      </a:endParaRP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0000"/>
                      </a:schemeClr>
                    </a:solidFill>
                  </a:tcPr>
                </a:tc>
              </a:tr>
              <a:tr h="235226">
                <a:tc>
                  <a:txBody>
                    <a:bodyPr/>
                    <a:lstStyle/>
                    <a:p>
                      <a:pPr algn="ctr" rtl="0">
                        <a:spcAft>
                          <a:spcPts val="0"/>
                        </a:spcAft>
                      </a:pPr>
                      <a:r>
                        <a:rPr lang="en-US" sz="1800" dirty="0">
                          <a:effectLst/>
                          <a:cs typeface="B Zar" pitchFamily="2" charset="-78"/>
                        </a:rPr>
                        <a:t>RF:X</a:t>
                      </a:r>
                      <a:endParaRPr lang="en-US" sz="1600" dirty="0">
                        <a:effectLst/>
                        <a:latin typeface="Calibri"/>
                        <a:cs typeface="B Zar" pitchFamily="2" charset="-78"/>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rtl="1">
                        <a:spcAft>
                          <a:spcPts val="0"/>
                        </a:spcAft>
                      </a:pPr>
                      <a:r>
                        <a:rPr lang="fa-IR" sz="1800" dirty="0">
                          <a:effectLst/>
                          <a:cs typeface="B Zar" pitchFamily="2" charset="-78"/>
                        </a:rPr>
                        <a:t>اكسي توسين، پروژسترون، آتورواستاتين</a:t>
                      </a:r>
                      <a:endParaRPr lang="en-US" sz="1600" dirty="0">
                        <a:effectLst/>
                        <a:latin typeface="Calibri"/>
                        <a:cs typeface="B Zar" pitchFamily="2" charset="-78"/>
                      </a:endParaRP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0000"/>
                      </a:schemeClr>
                    </a:solidFill>
                  </a:tcPr>
                </a:tc>
              </a:tr>
            </a:tbl>
          </a:graphicData>
        </a:graphic>
      </p:graphicFrame>
      <p:sp>
        <p:nvSpPr>
          <p:cNvPr id="3" name="Rectangle 1"/>
          <p:cNvSpPr>
            <a:spLocks noChangeArrowheads="1"/>
          </p:cNvSpPr>
          <p:nvPr/>
        </p:nvSpPr>
        <p:spPr bwMode="auto">
          <a:xfrm>
            <a:off x="107504" y="260648"/>
            <a:ext cx="7848872"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en-US" sz="2000" b="1" i="0" u="none" strike="noStrike" cap="none" normalizeH="0" baseline="0" dirty="0" smtClean="0">
                <a:ln>
                  <a:noFill/>
                </a:ln>
                <a:solidFill>
                  <a:schemeClr val="tx1"/>
                </a:solidFill>
                <a:effectLst/>
                <a:latin typeface="Times New Roman" pitchFamily="18" charset="0"/>
                <a:cs typeface="Times New Roman" pitchFamily="18" charset="0"/>
              </a:rPr>
              <a:t>RF</a:t>
            </a:r>
            <a:r>
              <a:rPr kumimoji="0" lang="fa-IR" sz="2400" b="1" i="0" u="none" strike="noStrike" cap="none" normalizeH="0" baseline="0" dirty="0" smtClean="0">
                <a:ln>
                  <a:noFill/>
                </a:ln>
                <a:solidFill>
                  <a:schemeClr val="tx1"/>
                </a:solidFill>
                <a:effectLst/>
                <a:latin typeface="Times New Roman" pitchFamily="18" charset="0"/>
                <a:cs typeface="B Zar" pitchFamily="2" charset="-78"/>
              </a:rPr>
              <a:t> برخي داروها</a:t>
            </a:r>
            <a:endParaRPr kumimoji="0" lang="en-US" b="1" i="0" u="none" strike="noStrike" cap="none" normalizeH="0" baseline="0" dirty="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3912931682"/>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pulent">
  <a:themeElements>
    <a:clrScheme name="Opulent">
      <a:dk1>
        <a:sysClr val="windowText" lastClr="000000"/>
      </a:dk1>
      <a:lt1>
        <a:sysClr val="window" lastClr="FFFFFF"/>
      </a:lt1>
      <a:dk2>
        <a:srgbClr val="B13F9A"/>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fontScheme name="Opulent">
      <a:majorFont>
        <a:latin typeface="Trebuchet MS"/>
        <a:ea typeface=""/>
        <a:cs typeface=""/>
        <a:font script="Jpan" typeface="HG丸ｺﾞｼｯｸM-PRO"/>
        <a:font script="Hang" typeface="HY그래픽M"/>
        <a:font script="Hans" typeface="黑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丸ｺﾞｼｯｸM-PRO"/>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pulent">
      <a:fillStyleLst>
        <a:solidFill>
          <a:schemeClr val="phClr"/>
        </a:solidFill>
        <a:gradFill rotWithShape="1">
          <a:gsLst>
            <a:gs pos="0">
              <a:schemeClr val="phClr">
                <a:tint val="15000"/>
                <a:satMod val="250000"/>
              </a:schemeClr>
            </a:gs>
            <a:gs pos="49000">
              <a:schemeClr val="phClr">
                <a:tint val="50000"/>
                <a:satMod val="200000"/>
              </a:schemeClr>
            </a:gs>
            <a:gs pos="49100">
              <a:schemeClr val="phClr">
                <a:tint val="64000"/>
                <a:satMod val="160000"/>
              </a:schemeClr>
            </a:gs>
            <a:gs pos="92000">
              <a:schemeClr val="phClr">
                <a:tint val="50000"/>
                <a:satMod val="200000"/>
              </a:schemeClr>
            </a:gs>
            <a:gs pos="100000">
              <a:schemeClr val="phClr">
                <a:tint val="43000"/>
                <a:satMod val="190000"/>
              </a:schemeClr>
            </a:gs>
          </a:gsLst>
          <a:lin ang="5400000" scaled="1"/>
        </a:gradFill>
        <a:gradFill rotWithShape="1">
          <a:gsLst>
            <a:gs pos="0">
              <a:schemeClr val="phClr">
                <a:tint val="74000"/>
              </a:schemeClr>
            </a:gs>
            <a:gs pos="49000">
              <a:schemeClr val="phClr">
                <a:tint val="96000"/>
                <a:shade val="84000"/>
                <a:satMod val="110000"/>
              </a:schemeClr>
            </a:gs>
            <a:gs pos="49100">
              <a:schemeClr val="phClr">
                <a:shade val="55000"/>
                <a:satMod val="150000"/>
              </a:schemeClr>
            </a:gs>
            <a:gs pos="92000">
              <a:schemeClr val="phClr">
                <a:tint val="98000"/>
                <a:shade val="90000"/>
                <a:satMod val="128000"/>
              </a:schemeClr>
            </a:gs>
            <a:gs pos="100000">
              <a:schemeClr val="phClr">
                <a:tint val="90000"/>
                <a:shade val="97000"/>
                <a:satMod val="128000"/>
              </a:schemeClr>
            </a:gs>
          </a:gsLst>
          <a:lin ang="5400000" scaled="1"/>
        </a:gradFill>
      </a:fillStyleLst>
      <a:lnStyleLst>
        <a:ln w="11430" cap="flat" cmpd="sng" algn="ctr">
          <a:solidFill>
            <a:schemeClr val="phClr"/>
          </a:solidFill>
          <a:prstDash val="solid"/>
        </a:ln>
        <a:ln w="40000" cap="flat" cmpd="sng" algn="ctr">
          <a:solidFill>
            <a:schemeClr val="phClr"/>
          </a:solidFill>
          <a:prstDash val="solid"/>
        </a:ln>
        <a:ln w="31800" cap="flat" cmpd="sng" algn="ctr">
          <a:solidFill>
            <a:schemeClr val="phClr"/>
          </a:solidFill>
          <a:prstDash val="solid"/>
        </a:ln>
      </a:lnStyleLst>
      <a:effectStyleLst>
        <a:effectStyle>
          <a:effectLst>
            <a:outerShdw blurRad="50800" dist="25000" dir="5400000" rotWithShape="0">
              <a:schemeClr val="phClr">
                <a:shade val="30000"/>
                <a:satMod val="150000"/>
                <a:alpha val="38000"/>
              </a:schemeClr>
            </a:outerShdw>
          </a:effectLst>
        </a:effectStyle>
        <a:effectStyle>
          <a:effectLst>
            <a:outerShdw blurRad="39000" dist="25400" dir="5400000" rotWithShape="0">
              <a:schemeClr val="phClr">
                <a:shade val="33000"/>
                <a:alpha val="83000"/>
              </a:schemeClr>
            </a:outerShdw>
          </a:effectLst>
        </a:effectStyle>
        <a:effectStyle>
          <a:effectLst>
            <a:outerShdw blurRad="39000" dist="25400" dir="5400000" rotWithShape="0">
              <a:schemeClr val="phClr">
                <a:shade val="33000"/>
                <a:alpha val="83000"/>
              </a:schemeClr>
            </a:outerShdw>
          </a:effectLst>
          <a:scene3d>
            <a:camera prst="orthographicFront" fov="0">
              <a:rot lat="0" lon="0" rev="0"/>
            </a:camera>
            <a:lightRig rig="contrasting" dir="t">
              <a:rot lat="0" lon="0" rev="1500000"/>
            </a:lightRig>
          </a:scene3d>
          <a:sp3d extrusionH="127000" prstMaterial="powder">
            <a:bevelT w="50800" h="63500"/>
          </a:sp3d>
        </a:effectStyle>
      </a:effectStyleLst>
      <a:bgFillStyleLst>
        <a:solidFill>
          <a:schemeClr val="phClr"/>
        </a:solidFill>
        <a:gradFill rotWithShape="1">
          <a:gsLst>
            <a:gs pos="0">
              <a:schemeClr val="phClr">
                <a:tint val="78000"/>
                <a:satMod val="220000"/>
              </a:schemeClr>
            </a:gs>
            <a:gs pos="100000">
              <a:schemeClr val="phClr">
                <a:shade val="35000"/>
                <a:satMod val="155000"/>
              </a:schemeClr>
            </a:gs>
          </a:gsLst>
          <a:path path="circle">
            <a:fillToRect l="50000" t="50000" r="50000" b="50000"/>
          </a:path>
        </a:gradFill>
        <a:blipFill>
          <a:blip xmlns:r="http://schemas.openxmlformats.org/officeDocument/2006/relationships" r:embed="rId1">
            <a:duotone>
              <a:schemeClr val="phClr">
                <a:shade val="60000"/>
                <a:satMod val="180000"/>
              </a:schemeClr>
              <a:schemeClr val="phClr">
                <a:tint val="500"/>
                <a:satMod val="150000"/>
              </a:schemeClr>
            </a:duotone>
          </a:blip>
          <a:tile tx="0" ty="0" sx="50000" sy="5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Opulent</Template>
  <TotalTime>482</TotalTime>
  <Words>1371</Words>
  <Application>Microsoft Office PowerPoint</Application>
  <PresentationFormat>On-screen Show (4:3)</PresentationFormat>
  <Paragraphs>165</Paragraphs>
  <Slides>8</Slides>
  <Notes>0</Notes>
  <HiddenSlides>0</HiddenSlides>
  <MMClips>0</MMClips>
  <ScaleCrop>false</ScaleCrop>
  <HeadingPairs>
    <vt:vector size="4" baseType="variant">
      <vt:variant>
        <vt:lpstr>Theme</vt:lpstr>
      </vt:variant>
      <vt:variant>
        <vt:i4>1</vt:i4>
      </vt:variant>
      <vt:variant>
        <vt:lpstr>Slide Titles</vt:lpstr>
      </vt:variant>
      <vt:variant>
        <vt:i4>8</vt:i4>
      </vt:variant>
    </vt:vector>
  </HeadingPairs>
  <TitlesOfParts>
    <vt:vector size="9" baseType="lpstr">
      <vt:lpstr>Opulent</vt:lpstr>
      <vt:lpstr>بنام خدا</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Windows User</cp:lastModifiedBy>
  <cp:revision>254</cp:revision>
  <dcterms:created xsi:type="dcterms:W3CDTF">2006-08-16T00:00:00Z</dcterms:created>
  <dcterms:modified xsi:type="dcterms:W3CDTF">2020-04-24T10:12:41Z</dcterms:modified>
</cp:coreProperties>
</file>