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70" r:id="rId3"/>
    <p:sldId id="257" r:id="rId4"/>
    <p:sldId id="258" r:id="rId5"/>
    <p:sldId id="259" r:id="rId6"/>
    <p:sldId id="260" r:id="rId7"/>
    <p:sldId id="261" r:id="rId8"/>
    <p:sldId id="262" r:id="rId9"/>
    <p:sldId id="268" r:id="rId10"/>
    <p:sldId id="263" r:id="rId11"/>
    <p:sldId id="264" r:id="rId12"/>
    <p:sldId id="265" r:id="rId13"/>
    <p:sldId id="266" r:id="rId14"/>
    <p:sldId id="267" r:id="rId15"/>
    <p:sldId id="269" r:id="rId16"/>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703" autoAdjust="0"/>
    <p:restoredTop sz="94660"/>
  </p:normalViewPr>
  <p:slideViewPr>
    <p:cSldViewPr snapToGrid="0">
      <p:cViewPr varScale="1">
        <p:scale>
          <a:sx n="66" d="100"/>
          <a:sy n="66" d="100"/>
        </p:scale>
        <p:origin x="-105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65DCEF-C643-488E-A350-8AD9091AB515}"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pPr rtl="1"/>
          <a:endParaRPr lang="fa-IR"/>
        </a:p>
      </dgm:t>
    </dgm:pt>
    <dgm:pt modelId="{DB97C602-CF49-4A11-8CCF-5C828766B0DE}">
      <dgm:prSet phldrT="[Text]"/>
      <dgm:spPr/>
      <dgm:t>
        <a:bodyPr/>
        <a:lstStyle/>
        <a:p>
          <a:pPr rtl="1"/>
          <a:r>
            <a:rPr lang="fa-IR" dirty="0" smtClean="0"/>
            <a:t>همکاری</a:t>
          </a:r>
          <a:endParaRPr lang="fa-IR" dirty="0"/>
        </a:p>
      </dgm:t>
    </dgm:pt>
    <dgm:pt modelId="{E647638F-6749-492A-9E70-75D359B205AD}" type="parTrans" cxnId="{D1FC234A-D3C6-4722-8574-D81CDD5F06BA}">
      <dgm:prSet/>
      <dgm:spPr/>
      <dgm:t>
        <a:bodyPr/>
        <a:lstStyle/>
        <a:p>
          <a:pPr rtl="1"/>
          <a:endParaRPr lang="fa-IR"/>
        </a:p>
      </dgm:t>
    </dgm:pt>
    <dgm:pt modelId="{3DBD6C69-2CB2-4757-8D76-59F4EF42AE02}" type="sibTrans" cxnId="{D1FC234A-D3C6-4722-8574-D81CDD5F06BA}">
      <dgm:prSet/>
      <dgm:spPr/>
      <dgm:t>
        <a:bodyPr/>
        <a:lstStyle/>
        <a:p>
          <a:pPr rtl="1"/>
          <a:endParaRPr lang="fa-IR"/>
        </a:p>
      </dgm:t>
    </dgm:pt>
    <dgm:pt modelId="{130AD9DB-60A1-4D85-B2CE-77DC69A04B3D}">
      <dgm:prSet phldrT="[Text]"/>
      <dgm:spPr/>
      <dgm:t>
        <a:bodyPr/>
        <a:lstStyle/>
        <a:p>
          <a:pPr rtl="1"/>
          <a:r>
            <a:rPr lang="fa-IR" dirty="0" smtClean="0"/>
            <a:t>حواس</a:t>
          </a:r>
          <a:endParaRPr lang="fa-IR" dirty="0"/>
        </a:p>
      </dgm:t>
    </dgm:pt>
    <dgm:pt modelId="{01B0A64A-98DA-4BC6-9CC4-E03BA7EE81E5}" type="parTrans" cxnId="{89E760C2-A99F-4C85-945D-1B977467665F}">
      <dgm:prSet/>
      <dgm:spPr/>
      <dgm:t>
        <a:bodyPr/>
        <a:lstStyle/>
        <a:p>
          <a:pPr rtl="1"/>
          <a:endParaRPr lang="fa-IR"/>
        </a:p>
      </dgm:t>
    </dgm:pt>
    <dgm:pt modelId="{78FCEED0-DFDC-4E87-A6CF-0E1AD4D1B06C}" type="sibTrans" cxnId="{89E760C2-A99F-4C85-945D-1B977467665F}">
      <dgm:prSet/>
      <dgm:spPr/>
      <dgm:t>
        <a:bodyPr/>
        <a:lstStyle/>
        <a:p>
          <a:pPr rtl="1"/>
          <a:endParaRPr lang="fa-IR"/>
        </a:p>
      </dgm:t>
    </dgm:pt>
    <dgm:pt modelId="{DF0D525C-FBEC-4A8D-B532-8AE8EA98EFDE}">
      <dgm:prSet phldrT="[Text]"/>
      <dgm:spPr/>
      <dgm:t>
        <a:bodyPr/>
        <a:lstStyle/>
        <a:p>
          <a:pPr rtl="1"/>
          <a:r>
            <a:rPr lang="fa-IR" dirty="0" smtClean="0"/>
            <a:t>سیستم عصبی</a:t>
          </a:r>
          <a:endParaRPr lang="fa-IR" dirty="0"/>
        </a:p>
      </dgm:t>
    </dgm:pt>
    <dgm:pt modelId="{8734B1B5-51B8-4BF0-B531-70BA75F12D8C}" type="parTrans" cxnId="{86DD31B8-7F8D-45DC-8D17-348321620516}">
      <dgm:prSet/>
      <dgm:spPr/>
      <dgm:t>
        <a:bodyPr/>
        <a:lstStyle/>
        <a:p>
          <a:pPr rtl="1"/>
          <a:endParaRPr lang="fa-IR"/>
        </a:p>
      </dgm:t>
    </dgm:pt>
    <dgm:pt modelId="{02FD821A-3A70-41E3-A7FD-07DA448390D1}" type="sibTrans" cxnId="{86DD31B8-7F8D-45DC-8D17-348321620516}">
      <dgm:prSet/>
      <dgm:spPr/>
      <dgm:t>
        <a:bodyPr/>
        <a:lstStyle/>
        <a:p>
          <a:pPr rtl="1"/>
          <a:endParaRPr lang="fa-IR"/>
        </a:p>
      </dgm:t>
    </dgm:pt>
    <dgm:pt modelId="{6A70D91E-8EAC-422B-84F6-2EDA0ADA9109}">
      <dgm:prSet phldrT="[Text]"/>
      <dgm:spPr/>
      <dgm:t>
        <a:bodyPr/>
        <a:lstStyle/>
        <a:p>
          <a:pPr rtl="1"/>
          <a:r>
            <a:rPr lang="fa-IR" dirty="0" smtClean="0"/>
            <a:t>عضلات بدن</a:t>
          </a:r>
          <a:endParaRPr lang="fa-IR" dirty="0"/>
        </a:p>
      </dgm:t>
    </dgm:pt>
    <dgm:pt modelId="{26B21F3F-6DBB-45E1-9134-D3F00931A1CE}" type="parTrans" cxnId="{483AA0F3-AB52-4101-B29C-838566190117}">
      <dgm:prSet/>
      <dgm:spPr/>
      <dgm:t>
        <a:bodyPr/>
        <a:lstStyle/>
        <a:p>
          <a:pPr rtl="1"/>
          <a:endParaRPr lang="fa-IR"/>
        </a:p>
      </dgm:t>
    </dgm:pt>
    <dgm:pt modelId="{66A928C3-8F8A-453D-A601-7591AB5A05FD}" type="sibTrans" cxnId="{483AA0F3-AB52-4101-B29C-838566190117}">
      <dgm:prSet/>
      <dgm:spPr/>
      <dgm:t>
        <a:bodyPr/>
        <a:lstStyle/>
        <a:p>
          <a:pPr rtl="1"/>
          <a:endParaRPr lang="fa-IR"/>
        </a:p>
      </dgm:t>
    </dgm:pt>
    <dgm:pt modelId="{4CCAC5E3-299D-4E81-9211-6AEE72A255E4}" type="pres">
      <dgm:prSet presAssocID="{1365DCEF-C643-488E-A350-8AD9091AB515}" presName="Name0" presStyleCnt="0">
        <dgm:presLayoutVars>
          <dgm:chMax val="1"/>
          <dgm:chPref val="1"/>
          <dgm:dir/>
          <dgm:animOne val="branch"/>
          <dgm:animLvl val="lvl"/>
        </dgm:presLayoutVars>
      </dgm:prSet>
      <dgm:spPr/>
      <dgm:t>
        <a:bodyPr/>
        <a:lstStyle/>
        <a:p>
          <a:pPr rtl="1"/>
          <a:endParaRPr lang="fa-IR"/>
        </a:p>
      </dgm:t>
    </dgm:pt>
    <dgm:pt modelId="{C744F868-9683-4C3B-A95D-107547AD8C88}" type="pres">
      <dgm:prSet presAssocID="{DB97C602-CF49-4A11-8CCF-5C828766B0DE}" presName="singleCycle" presStyleCnt="0"/>
      <dgm:spPr/>
    </dgm:pt>
    <dgm:pt modelId="{81624002-5725-4262-AB24-CC9867427FF1}" type="pres">
      <dgm:prSet presAssocID="{DB97C602-CF49-4A11-8CCF-5C828766B0DE}" presName="singleCenter" presStyleLbl="node1" presStyleIdx="0" presStyleCnt="4">
        <dgm:presLayoutVars>
          <dgm:chMax val="7"/>
          <dgm:chPref val="7"/>
        </dgm:presLayoutVars>
      </dgm:prSet>
      <dgm:spPr/>
      <dgm:t>
        <a:bodyPr/>
        <a:lstStyle/>
        <a:p>
          <a:pPr rtl="1"/>
          <a:endParaRPr lang="fa-IR"/>
        </a:p>
      </dgm:t>
    </dgm:pt>
    <dgm:pt modelId="{6EB7B13A-D836-43B1-857C-A9D6C7B7996D}" type="pres">
      <dgm:prSet presAssocID="{01B0A64A-98DA-4BC6-9CC4-E03BA7EE81E5}" presName="Name56" presStyleLbl="parChTrans1D2" presStyleIdx="0" presStyleCnt="3"/>
      <dgm:spPr/>
      <dgm:t>
        <a:bodyPr/>
        <a:lstStyle/>
        <a:p>
          <a:pPr rtl="1"/>
          <a:endParaRPr lang="fa-IR"/>
        </a:p>
      </dgm:t>
    </dgm:pt>
    <dgm:pt modelId="{5E9BB5DC-9E57-43B4-92AB-4B86C5907903}" type="pres">
      <dgm:prSet presAssocID="{130AD9DB-60A1-4D85-B2CE-77DC69A04B3D}" presName="text0" presStyleLbl="node1" presStyleIdx="1" presStyleCnt="4" custScaleX="205449">
        <dgm:presLayoutVars>
          <dgm:bulletEnabled val="1"/>
        </dgm:presLayoutVars>
      </dgm:prSet>
      <dgm:spPr/>
      <dgm:t>
        <a:bodyPr/>
        <a:lstStyle/>
        <a:p>
          <a:pPr rtl="1"/>
          <a:endParaRPr lang="fa-IR"/>
        </a:p>
      </dgm:t>
    </dgm:pt>
    <dgm:pt modelId="{F4A40DFD-3FE1-4ECB-91D5-6860CFB2F8B0}" type="pres">
      <dgm:prSet presAssocID="{8734B1B5-51B8-4BF0-B531-70BA75F12D8C}" presName="Name56" presStyleLbl="parChTrans1D2" presStyleIdx="1" presStyleCnt="3"/>
      <dgm:spPr/>
      <dgm:t>
        <a:bodyPr/>
        <a:lstStyle/>
        <a:p>
          <a:pPr rtl="1"/>
          <a:endParaRPr lang="fa-IR"/>
        </a:p>
      </dgm:t>
    </dgm:pt>
    <dgm:pt modelId="{4F95DAFA-CCAF-4969-AF12-FAE55D0CBCAF}" type="pres">
      <dgm:prSet presAssocID="{DF0D525C-FBEC-4A8D-B532-8AE8EA98EFDE}" presName="text0" presStyleLbl="node1" presStyleIdx="2" presStyleCnt="4" custScaleX="200712">
        <dgm:presLayoutVars>
          <dgm:bulletEnabled val="1"/>
        </dgm:presLayoutVars>
      </dgm:prSet>
      <dgm:spPr/>
      <dgm:t>
        <a:bodyPr/>
        <a:lstStyle/>
        <a:p>
          <a:pPr rtl="1"/>
          <a:endParaRPr lang="fa-IR"/>
        </a:p>
      </dgm:t>
    </dgm:pt>
    <dgm:pt modelId="{6D5035E3-5CB9-42D8-B62B-609EC7EAB3F8}" type="pres">
      <dgm:prSet presAssocID="{26B21F3F-6DBB-45E1-9134-D3F00931A1CE}" presName="Name56" presStyleLbl="parChTrans1D2" presStyleIdx="2" presStyleCnt="3"/>
      <dgm:spPr/>
      <dgm:t>
        <a:bodyPr/>
        <a:lstStyle/>
        <a:p>
          <a:pPr rtl="1"/>
          <a:endParaRPr lang="fa-IR"/>
        </a:p>
      </dgm:t>
    </dgm:pt>
    <dgm:pt modelId="{8FEF70BC-B2CD-49C7-A565-A7FA942C2903}" type="pres">
      <dgm:prSet presAssocID="{6A70D91E-8EAC-422B-84F6-2EDA0ADA9109}" presName="text0" presStyleLbl="node1" presStyleIdx="3" presStyleCnt="4" custScaleX="193993">
        <dgm:presLayoutVars>
          <dgm:bulletEnabled val="1"/>
        </dgm:presLayoutVars>
      </dgm:prSet>
      <dgm:spPr/>
      <dgm:t>
        <a:bodyPr/>
        <a:lstStyle/>
        <a:p>
          <a:pPr rtl="1"/>
          <a:endParaRPr lang="fa-IR"/>
        </a:p>
      </dgm:t>
    </dgm:pt>
  </dgm:ptLst>
  <dgm:cxnLst>
    <dgm:cxn modelId="{53E3FAED-EDCC-49E3-8225-659E7EF3FA15}" type="presOf" srcId="{DB97C602-CF49-4A11-8CCF-5C828766B0DE}" destId="{81624002-5725-4262-AB24-CC9867427FF1}" srcOrd="0" destOrd="0" presId="urn:microsoft.com/office/officeart/2008/layout/RadialCluster"/>
    <dgm:cxn modelId="{E6D433BB-39C5-431B-BB76-1143B2497CDB}" type="presOf" srcId="{130AD9DB-60A1-4D85-B2CE-77DC69A04B3D}" destId="{5E9BB5DC-9E57-43B4-92AB-4B86C5907903}" srcOrd="0" destOrd="0" presId="urn:microsoft.com/office/officeart/2008/layout/RadialCluster"/>
    <dgm:cxn modelId="{14E92195-FF0B-4561-BD36-3CBFE44D51D5}" type="presOf" srcId="{6A70D91E-8EAC-422B-84F6-2EDA0ADA9109}" destId="{8FEF70BC-B2CD-49C7-A565-A7FA942C2903}" srcOrd="0" destOrd="0" presId="urn:microsoft.com/office/officeart/2008/layout/RadialCluster"/>
    <dgm:cxn modelId="{A00D9F56-B0C5-4AD1-9EE7-A475931C1E8C}" type="presOf" srcId="{8734B1B5-51B8-4BF0-B531-70BA75F12D8C}" destId="{F4A40DFD-3FE1-4ECB-91D5-6860CFB2F8B0}" srcOrd="0" destOrd="0" presId="urn:microsoft.com/office/officeart/2008/layout/RadialCluster"/>
    <dgm:cxn modelId="{4CB908DD-A62B-427C-8655-47DE8D786395}" type="presOf" srcId="{DF0D525C-FBEC-4A8D-B532-8AE8EA98EFDE}" destId="{4F95DAFA-CCAF-4969-AF12-FAE55D0CBCAF}" srcOrd="0" destOrd="0" presId="urn:microsoft.com/office/officeart/2008/layout/RadialCluster"/>
    <dgm:cxn modelId="{1EB37A23-2CB7-4DEF-BB49-877441BEB1A8}" type="presOf" srcId="{26B21F3F-6DBB-45E1-9134-D3F00931A1CE}" destId="{6D5035E3-5CB9-42D8-B62B-609EC7EAB3F8}" srcOrd="0" destOrd="0" presId="urn:microsoft.com/office/officeart/2008/layout/RadialCluster"/>
    <dgm:cxn modelId="{483AA0F3-AB52-4101-B29C-838566190117}" srcId="{DB97C602-CF49-4A11-8CCF-5C828766B0DE}" destId="{6A70D91E-8EAC-422B-84F6-2EDA0ADA9109}" srcOrd="2" destOrd="0" parTransId="{26B21F3F-6DBB-45E1-9134-D3F00931A1CE}" sibTransId="{66A928C3-8F8A-453D-A601-7591AB5A05FD}"/>
    <dgm:cxn modelId="{89E760C2-A99F-4C85-945D-1B977467665F}" srcId="{DB97C602-CF49-4A11-8CCF-5C828766B0DE}" destId="{130AD9DB-60A1-4D85-B2CE-77DC69A04B3D}" srcOrd="0" destOrd="0" parTransId="{01B0A64A-98DA-4BC6-9CC4-E03BA7EE81E5}" sibTransId="{78FCEED0-DFDC-4E87-A6CF-0E1AD4D1B06C}"/>
    <dgm:cxn modelId="{86DD31B8-7F8D-45DC-8D17-348321620516}" srcId="{DB97C602-CF49-4A11-8CCF-5C828766B0DE}" destId="{DF0D525C-FBEC-4A8D-B532-8AE8EA98EFDE}" srcOrd="1" destOrd="0" parTransId="{8734B1B5-51B8-4BF0-B531-70BA75F12D8C}" sibTransId="{02FD821A-3A70-41E3-A7FD-07DA448390D1}"/>
    <dgm:cxn modelId="{1C6322B1-CAB6-4B68-A065-24654D6B3A7D}" type="presOf" srcId="{1365DCEF-C643-488E-A350-8AD9091AB515}" destId="{4CCAC5E3-299D-4E81-9211-6AEE72A255E4}" srcOrd="0" destOrd="0" presId="urn:microsoft.com/office/officeart/2008/layout/RadialCluster"/>
    <dgm:cxn modelId="{D1FC234A-D3C6-4722-8574-D81CDD5F06BA}" srcId="{1365DCEF-C643-488E-A350-8AD9091AB515}" destId="{DB97C602-CF49-4A11-8CCF-5C828766B0DE}" srcOrd="0" destOrd="0" parTransId="{E647638F-6749-492A-9E70-75D359B205AD}" sibTransId="{3DBD6C69-2CB2-4757-8D76-59F4EF42AE02}"/>
    <dgm:cxn modelId="{A376066E-5958-441A-AA15-F944E2EC4887}" type="presOf" srcId="{01B0A64A-98DA-4BC6-9CC4-E03BA7EE81E5}" destId="{6EB7B13A-D836-43B1-857C-A9D6C7B7996D}" srcOrd="0" destOrd="0" presId="urn:microsoft.com/office/officeart/2008/layout/RadialCluster"/>
    <dgm:cxn modelId="{C6D1458A-09AB-4314-988D-7BCD13194E3A}" type="presParOf" srcId="{4CCAC5E3-299D-4E81-9211-6AEE72A255E4}" destId="{C744F868-9683-4C3B-A95D-107547AD8C88}" srcOrd="0" destOrd="0" presId="urn:microsoft.com/office/officeart/2008/layout/RadialCluster"/>
    <dgm:cxn modelId="{C5742CDB-0A79-482C-B219-C476C706550D}" type="presParOf" srcId="{C744F868-9683-4C3B-A95D-107547AD8C88}" destId="{81624002-5725-4262-AB24-CC9867427FF1}" srcOrd="0" destOrd="0" presId="urn:microsoft.com/office/officeart/2008/layout/RadialCluster"/>
    <dgm:cxn modelId="{CA244F1D-3D03-4854-BE32-0AD620D42A2B}" type="presParOf" srcId="{C744F868-9683-4C3B-A95D-107547AD8C88}" destId="{6EB7B13A-D836-43B1-857C-A9D6C7B7996D}" srcOrd="1" destOrd="0" presId="urn:microsoft.com/office/officeart/2008/layout/RadialCluster"/>
    <dgm:cxn modelId="{A2FDC7D9-8ECD-4551-BDBE-F75F84BB9D97}" type="presParOf" srcId="{C744F868-9683-4C3B-A95D-107547AD8C88}" destId="{5E9BB5DC-9E57-43B4-92AB-4B86C5907903}" srcOrd="2" destOrd="0" presId="urn:microsoft.com/office/officeart/2008/layout/RadialCluster"/>
    <dgm:cxn modelId="{08CBBA2D-F3A0-4C97-B6F9-3FF4647261A6}" type="presParOf" srcId="{C744F868-9683-4C3B-A95D-107547AD8C88}" destId="{F4A40DFD-3FE1-4ECB-91D5-6860CFB2F8B0}" srcOrd="3" destOrd="0" presId="urn:microsoft.com/office/officeart/2008/layout/RadialCluster"/>
    <dgm:cxn modelId="{CACD7E08-447B-4EC0-8608-F51FB2357F4A}" type="presParOf" srcId="{C744F868-9683-4C3B-A95D-107547AD8C88}" destId="{4F95DAFA-CCAF-4969-AF12-FAE55D0CBCAF}" srcOrd="4" destOrd="0" presId="urn:microsoft.com/office/officeart/2008/layout/RadialCluster"/>
    <dgm:cxn modelId="{6FD29F3D-742F-4372-8BA1-1993259CF4B5}" type="presParOf" srcId="{C744F868-9683-4C3B-A95D-107547AD8C88}" destId="{6D5035E3-5CB9-42D8-B62B-609EC7EAB3F8}" srcOrd="5" destOrd="0" presId="urn:microsoft.com/office/officeart/2008/layout/RadialCluster"/>
    <dgm:cxn modelId="{965A7055-A7D5-4B99-AAAC-1DFC61C8E5B1}" type="presParOf" srcId="{C744F868-9683-4C3B-A95D-107547AD8C88}" destId="{8FEF70BC-B2CD-49C7-A565-A7FA942C2903}"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24002-5725-4262-AB24-CC9867427FF1}">
      <dsp:nvSpPr>
        <dsp:cNvPr id="0" name=""/>
        <dsp:cNvSpPr/>
      </dsp:nvSpPr>
      <dsp:spPr>
        <a:xfrm>
          <a:off x="3982775" y="1251757"/>
          <a:ext cx="807178" cy="8071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rtl="1">
            <a:lnSpc>
              <a:spcPct val="90000"/>
            </a:lnSpc>
            <a:spcBef>
              <a:spcPct val="0"/>
            </a:spcBef>
            <a:spcAft>
              <a:spcPct val="35000"/>
            </a:spcAft>
          </a:pPr>
          <a:r>
            <a:rPr lang="fa-IR" sz="1800" kern="1200" dirty="0" smtClean="0"/>
            <a:t>همکاری</a:t>
          </a:r>
          <a:endParaRPr lang="fa-IR" sz="1800" kern="1200" dirty="0"/>
        </a:p>
      </dsp:txBody>
      <dsp:txXfrm>
        <a:off x="4022178" y="1291160"/>
        <a:ext cx="728372" cy="728372"/>
      </dsp:txXfrm>
    </dsp:sp>
    <dsp:sp modelId="{6EB7B13A-D836-43B1-857C-A9D6C7B7996D}">
      <dsp:nvSpPr>
        <dsp:cNvPr id="0" name=""/>
        <dsp:cNvSpPr/>
      </dsp:nvSpPr>
      <dsp:spPr>
        <a:xfrm rot="16200000">
          <a:off x="4103263" y="968656"/>
          <a:ext cx="566202" cy="0"/>
        </a:xfrm>
        <a:custGeom>
          <a:avLst/>
          <a:gdLst/>
          <a:ahLst/>
          <a:cxnLst/>
          <a:rect l="0" t="0" r="0" b="0"/>
          <a:pathLst>
            <a:path>
              <a:moveTo>
                <a:pt x="0" y="0"/>
              </a:moveTo>
              <a:lnTo>
                <a:pt x="56620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9BB5DC-9E57-43B4-92AB-4B86C5907903}">
      <dsp:nvSpPr>
        <dsp:cNvPr id="0" name=""/>
        <dsp:cNvSpPr/>
      </dsp:nvSpPr>
      <dsp:spPr>
        <a:xfrm>
          <a:off x="3830820" y="144745"/>
          <a:ext cx="1111087" cy="54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66040" rIns="66040" bIns="66040" numCol="1" spcCol="1270" anchor="ctr" anchorCtr="0">
          <a:noAutofit/>
        </a:bodyPr>
        <a:lstStyle/>
        <a:p>
          <a:pPr lvl="0" algn="ctr" defTabSz="1155700" rtl="1">
            <a:lnSpc>
              <a:spcPct val="90000"/>
            </a:lnSpc>
            <a:spcBef>
              <a:spcPct val="0"/>
            </a:spcBef>
            <a:spcAft>
              <a:spcPct val="35000"/>
            </a:spcAft>
          </a:pPr>
          <a:r>
            <a:rPr lang="fa-IR" sz="2600" kern="1200" dirty="0" smtClean="0"/>
            <a:t>حواس</a:t>
          </a:r>
          <a:endParaRPr lang="fa-IR" sz="2600" kern="1200" dirty="0"/>
        </a:p>
      </dsp:txBody>
      <dsp:txXfrm>
        <a:off x="3857220" y="171145"/>
        <a:ext cx="1058287" cy="488009"/>
      </dsp:txXfrm>
    </dsp:sp>
    <dsp:sp modelId="{F4A40DFD-3FE1-4ECB-91D5-6860CFB2F8B0}">
      <dsp:nvSpPr>
        <dsp:cNvPr id="0" name=""/>
        <dsp:cNvSpPr/>
      </dsp:nvSpPr>
      <dsp:spPr>
        <a:xfrm rot="1800000">
          <a:off x="4774321" y="1946699"/>
          <a:ext cx="233361" cy="0"/>
        </a:xfrm>
        <a:custGeom>
          <a:avLst/>
          <a:gdLst/>
          <a:ahLst/>
          <a:cxnLst/>
          <a:rect l="0" t="0" r="0" b="0"/>
          <a:pathLst>
            <a:path>
              <a:moveTo>
                <a:pt x="0" y="0"/>
              </a:moveTo>
              <a:lnTo>
                <a:pt x="23336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95DAFA-CCAF-4969-AF12-FAE55D0CBCAF}">
      <dsp:nvSpPr>
        <dsp:cNvPr id="0" name=""/>
        <dsp:cNvSpPr/>
      </dsp:nvSpPr>
      <dsp:spPr>
        <a:xfrm>
          <a:off x="4917671" y="2005039"/>
          <a:ext cx="1085469" cy="54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755650" rtl="1">
            <a:lnSpc>
              <a:spcPct val="90000"/>
            </a:lnSpc>
            <a:spcBef>
              <a:spcPct val="0"/>
            </a:spcBef>
            <a:spcAft>
              <a:spcPct val="35000"/>
            </a:spcAft>
          </a:pPr>
          <a:r>
            <a:rPr lang="fa-IR" sz="1700" kern="1200" dirty="0" smtClean="0"/>
            <a:t>سیستم عصبی</a:t>
          </a:r>
          <a:endParaRPr lang="fa-IR" sz="1700" kern="1200" dirty="0"/>
        </a:p>
      </dsp:txBody>
      <dsp:txXfrm>
        <a:off x="4944071" y="2031439"/>
        <a:ext cx="1032669" cy="488009"/>
      </dsp:txXfrm>
    </dsp:sp>
    <dsp:sp modelId="{6D5035E3-5CB9-42D8-B62B-609EC7EAB3F8}">
      <dsp:nvSpPr>
        <dsp:cNvPr id="0" name=""/>
        <dsp:cNvSpPr/>
      </dsp:nvSpPr>
      <dsp:spPr>
        <a:xfrm rot="9000000">
          <a:off x="3765045" y="1946699"/>
          <a:ext cx="233361" cy="0"/>
        </a:xfrm>
        <a:custGeom>
          <a:avLst/>
          <a:gdLst/>
          <a:ahLst/>
          <a:cxnLst/>
          <a:rect l="0" t="0" r="0" b="0"/>
          <a:pathLst>
            <a:path>
              <a:moveTo>
                <a:pt x="0" y="0"/>
              </a:moveTo>
              <a:lnTo>
                <a:pt x="23336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EF70BC-B2CD-49C7-A565-A7FA942C2903}">
      <dsp:nvSpPr>
        <dsp:cNvPr id="0" name=""/>
        <dsp:cNvSpPr/>
      </dsp:nvSpPr>
      <dsp:spPr>
        <a:xfrm>
          <a:off x="2787757" y="2005039"/>
          <a:ext cx="1049132" cy="5408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755650" rtl="1">
            <a:lnSpc>
              <a:spcPct val="90000"/>
            </a:lnSpc>
            <a:spcBef>
              <a:spcPct val="0"/>
            </a:spcBef>
            <a:spcAft>
              <a:spcPct val="35000"/>
            </a:spcAft>
          </a:pPr>
          <a:r>
            <a:rPr lang="fa-IR" sz="1700" kern="1200" dirty="0" smtClean="0"/>
            <a:t>عضلات بدن</a:t>
          </a:r>
          <a:endParaRPr lang="fa-IR" sz="1700" kern="1200" dirty="0"/>
        </a:p>
      </dsp:txBody>
      <dsp:txXfrm>
        <a:off x="2814157" y="2031439"/>
        <a:ext cx="996332" cy="488009"/>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54B23506-00A1-4D2A-948F-AE9950516FFB}"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3184725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4B23506-00A1-4D2A-948F-AE9950516FFB}"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1770532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4B23506-00A1-4D2A-948F-AE9950516FFB}"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3847754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54B23506-00A1-4D2A-948F-AE9950516FFB}"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1078840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54B23506-00A1-4D2A-948F-AE9950516FFB}" type="datetimeFigureOut">
              <a:rPr lang="fa-IR" smtClean="0"/>
              <a:t>16/10/1441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3768738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54B23506-00A1-4D2A-948F-AE9950516FFB}" type="datetimeFigureOut">
              <a:rPr lang="fa-IR" smtClean="0"/>
              <a:t>16/10/1441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180151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B23506-00A1-4D2A-948F-AE9950516FFB}" type="datetimeFigureOut">
              <a:rPr lang="fa-IR" smtClean="0"/>
              <a:t>16/10/1441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2042752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B23506-00A1-4D2A-948F-AE9950516FFB}"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1821709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4B23506-00A1-4D2A-948F-AE9950516FFB}" type="datetimeFigureOut">
              <a:rPr lang="fa-IR" smtClean="0"/>
              <a:t>16/10/1441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4215407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4B23506-00A1-4D2A-948F-AE9950516FFB}"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1705083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54B23506-00A1-4D2A-948F-AE9950516FFB}" type="datetimeFigureOut">
              <a:rPr lang="fa-IR" smtClean="0"/>
              <a:t>16/10/1441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92F39E-E46E-4A42-A3DE-F94F3233EE4F}" type="slidenum">
              <a:rPr lang="fa-IR" smtClean="0"/>
              <a:t>‹#›</a:t>
            </a:fld>
            <a:endParaRPr lang="fa-IR"/>
          </a:p>
        </p:txBody>
      </p:sp>
    </p:spTree>
    <p:extLst>
      <p:ext uri="{BB962C8B-B14F-4D97-AF65-F5344CB8AC3E}">
        <p14:creationId xmlns:p14="http://schemas.microsoft.com/office/powerpoint/2010/main" val="4020163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3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4B23506-00A1-4D2A-948F-AE9950516FFB}" type="datetimeFigureOut">
              <a:rPr lang="fa-IR" smtClean="0"/>
              <a:t>16/10/1441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492F39E-E46E-4A42-A3DE-F94F3233EE4F}" type="slidenum">
              <a:rPr lang="fa-IR" smtClean="0"/>
              <a:t>‹#›</a:t>
            </a:fld>
            <a:endParaRPr lang="fa-IR"/>
          </a:p>
        </p:txBody>
      </p:sp>
    </p:spTree>
    <p:extLst>
      <p:ext uri="{BB962C8B-B14F-4D97-AF65-F5344CB8AC3E}">
        <p14:creationId xmlns:p14="http://schemas.microsoft.com/office/powerpoint/2010/main" val="40225949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a:p>
        </p:txBody>
      </p:sp>
      <p:sp>
        <p:nvSpPr>
          <p:cNvPr id="3" name="Subtitle 2"/>
          <p:cNvSpPr>
            <a:spLocks noGrp="1"/>
          </p:cNvSpPr>
          <p:nvPr>
            <p:ph type="subTitle" idx="1"/>
          </p:nvPr>
        </p:nvSpPr>
        <p:spPr/>
        <p:txBody>
          <a:bodyPr/>
          <a:lstStyle/>
          <a:p>
            <a:endParaRPr lang="fa-I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01537" cy="6858000"/>
          </a:xfrm>
          <a:prstGeom prst="rect">
            <a:avLst/>
          </a:prstGeom>
        </p:spPr>
      </p:pic>
    </p:spTree>
    <p:extLst>
      <p:ext uri="{BB962C8B-B14F-4D97-AF65-F5344CB8AC3E}">
        <p14:creationId xmlns:p14="http://schemas.microsoft.com/office/powerpoint/2010/main" val="127942825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fa-IR" sz="3600" dirty="0" smtClean="0"/>
              <a:t>موضوع:فاکتورهای آمادگی جسمانی</a:t>
            </a:r>
          </a:p>
          <a:p>
            <a:pPr marL="0" indent="0" algn="ctr">
              <a:buNone/>
            </a:pPr>
            <a:endParaRPr lang="fa-IR" sz="3600" dirty="0"/>
          </a:p>
        </p:txBody>
      </p:sp>
    </p:spTree>
    <p:extLst>
      <p:ext uri="{BB962C8B-B14F-4D97-AF65-F5344CB8AC3E}">
        <p14:creationId xmlns:p14="http://schemas.microsoft.com/office/powerpoint/2010/main" val="4095340892"/>
      </p:ext>
    </p:extLst>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آمادگی جسمانی</a:t>
            </a:r>
            <a:endParaRPr lang="fa-IR" dirty="0"/>
          </a:p>
        </p:txBody>
      </p:sp>
      <p:sp>
        <p:nvSpPr>
          <p:cNvPr id="3" name="Content Placeholder 2"/>
          <p:cNvSpPr>
            <a:spLocks noGrp="1"/>
          </p:cNvSpPr>
          <p:nvPr>
            <p:ph idx="1"/>
          </p:nvPr>
        </p:nvSpPr>
        <p:spPr>
          <a:xfrm>
            <a:off x="838200" y="1690688"/>
            <a:ext cx="10515600" cy="4351338"/>
          </a:xfrm>
          <a:noFill/>
        </p:spPr>
        <p:txBody>
          <a:bodyPr/>
          <a:lstStyle/>
          <a:p>
            <a:pPr marL="0" indent="0" algn="ctr">
              <a:buNone/>
            </a:pPr>
            <a:r>
              <a:rPr lang="fa-IR" dirty="0" smtClean="0"/>
              <a:t>فاکتورهای آمادگی جسمانی به دوبخش تقسیم می شوند </a:t>
            </a:r>
          </a:p>
          <a:p>
            <a:pPr marL="0" indent="0" algn="ctr">
              <a:buNone/>
            </a:pPr>
            <a:r>
              <a:rPr lang="fa-IR" dirty="0" smtClean="0"/>
              <a:t>1.مرتبط باسلامتی                                       2.مرتبط بااجرا</a:t>
            </a:r>
          </a:p>
          <a:p>
            <a:pPr marL="0" indent="0" algn="ctr">
              <a:buNone/>
            </a:pPr>
            <a:r>
              <a:rPr lang="fa-IR" dirty="0" smtClean="0"/>
              <a:t>الف.استقامت قلبی –تنفسی                               الف.چابکی</a:t>
            </a:r>
          </a:p>
          <a:p>
            <a:pPr marL="0" indent="0" algn="ctr">
              <a:buNone/>
            </a:pPr>
            <a:r>
              <a:rPr lang="fa-IR" dirty="0" smtClean="0"/>
              <a:t>ب.قدرت عضلانی                                        ب.تعادل</a:t>
            </a:r>
          </a:p>
          <a:p>
            <a:pPr marL="0" indent="0" algn="ctr">
              <a:buNone/>
            </a:pPr>
            <a:r>
              <a:rPr lang="fa-IR" dirty="0" smtClean="0"/>
              <a:t>ج.انعطاف پذیری                                          ج.هماهنگی</a:t>
            </a:r>
          </a:p>
          <a:p>
            <a:pPr marL="0" indent="0" algn="ctr">
              <a:buNone/>
            </a:pPr>
            <a:r>
              <a:rPr lang="fa-IR" dirty="0" smtClean="0"/>
              <a:t>د.ترکیب بدنی                                               د.توان </a:t>
            </a:r>
          </a:p>
          <a:p>
            <a:pPr marL="0" indent="0" algn="ctr">
              <a:buNone/>
            </a:pPr>
            <a:r>
              <a:rPr lang="fa-IR" dirty="0" smtClean="0"/>
              <a:t>                                                               ج.سرعت</a:t>
            </a:r>
            <a:endParaRPr lang="fa-IR" dirty="0"/>
          </a:p>
        </p:txBody>
      </p:sp>
    </p:spTree>
    <p:extLst>
      <p:ext uri="{BB962C8B-B14F-4D97-AF65-F5344CB8AC3E}">
        <p14:creationId xmlns:p14="http://schemas.microsoft.com/office/powerpoint/2010/main" val="13908300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استقامت قلبی-تنفسی</a:t>
            </a:r>
            <a:endParaRPr lang="fa-IR" dirty="0"/>
          </a:p>
        </p:txBody>
      </p:sp>
      <p:sp>
        <p:nvSpPr>
          <p:cNvPr id="3" name="Content Placeholder 2"/>
          <p:cNvSpPr>
            <a:spLocks noGrp="1"/>
          </p:cNvSpPr>
          <p:nvPr>
            <p:ph idx="1"/>
          </p:nvPr>
        </p:nvSpPr>
        <p:spPr>
          <a:xfrm>
            <a:off x="4961744" y="1825625"/>
            <a:ext cx="6392056" cy="4351338"/>
          </a:xfrm>
        </p:spPr>
        <p:txBody>
          <a:bodyPr>
            <a:normAutofit fontScale="92500"/>
          </a:bodyPr>
          <a:lstStyle/>
          <a:p>
            <a:pPr marL="0" indent="0">
              <a:buNone/>
            </a:pPr>
            <a:r>
              <a:rPr lang="fa-IR" dirty="0" smtClean="0"/>
              <a:t>به مدت زمانی که فردبتواند فعالیتی را با شدت معین اجرا کند استقامت قلبی تنفسی گویند.فعالیت هایی مثل راه پیمایی ،دویدن ،شنا کردن،دوچرخه سواری از این دسته فعالیت ها هستند.برای بهبود فعالیت قلبی تنفسی باید از فعالیت هاییی که در مدت طولانی قابل اجرا هستند استفاده کرد</a:t>
            </a:r>
            <a:endParaRPr lang="fa-IR" dirty="0"/>
          </a:p>
          <a:p>
            <a:pPr marL="0" indent="0">
              <a:buNone/>
            </a:pPr>
            <a:r>
              <a:rPr lang="fa-IR" dirty="0" smtClean="0"/>
              <a:t>نکات اجرای تمرین:</a:t>
            </a:r>
          </a:p>
          <a:p>
            <a:pPr marL="0" indent="0">
              <a:buNone/>
            </a:pPr>
            <a:r>
              <a:rPr lang="fa-IR" dirty="0" smtClean="0"/>
              <a:t>1.اطلاع از سلامت جسمانی وپرونده بهداشتی دانش آموز</a:t>
            </a:r>
          </a:p>
          <a:p>
            <a:pPr marL="0" indent="0">
              <a:buNone/>
            </a:pPr>
            <a:r>
              <a:rPr lang="fa-IR" dirty="0" smtClean="0"/>
              <a:t>2.درنظر گرفتن تفاوت های فردی</a:t>
            </a:r>
          </a:p>
          <a:p>
            <a:pPr marL="0" indent="0">
              <a:buNone/>
            </a:pPr>
            <a:r>
              <a:rPr lang="fa-IR" dirty="0" smtClean="0"/>
              <a:t>3.استفاده از بازی های بیش از 60ثانیه برای این فعالیت</a:t>
            </a:r>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823" y="1334125"/>
            <a:ext cx="4437088" cy="4842838"/>
          </a:xfrm>
          <a:prstGeom prst="rect">
            <a:avLst/>
          </a:prstGeom>
        </p:spPr>
      </p:pic>
    </p:spTree>
    <p:extLst>
      <p:ext uri="{BB962C8B-B14F-4D97-AF65-F5344CB8AC3E}">
        <p14:creationId xmlns:p14="http://schemas.microsoft.com/office/powerpoint/2010/main" val="95556333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قدرت واستقامت عضلانی</a:t>
            </a:r>
            <a:endParaRPr lang="fa-IR" dirty="0"/>
          </a:p>
        </p:txBody>
      </p:sp>
      <p:sp>
        <p:nvSpPr>
          <p:cNvPr id="3" name="Content Placeholder 2"/>
          <p:cNvSpPr>
            <a:spLocks noGrp="1"/>
          </p:cNvSpPr>
          <p:nvPr>
            <p:ph idx="1"/>
          </p:nvPr>
        </p:nvSpPr>
        <p:spPr/>
        <p:txBody>
          <a:bodyPr>
            <a:normAutofit/>
          </a:bodyPr>
          <a:lstStyle/>
          <a:p>
            <a:pPr marL="0" indent="0">
              <a:buNone/>
            </a:pPr>
            <a:r>
              <a:rPr lang="fa-IR" dirty="0" smtClean="0"/>
              <a:t>متخصصین فیزیولوژی معتقد اند که حدود80درصد دردهای ناحیه کمروزانوماهیت عضلانی دارد.بسیاریاز مشکلات جسمانی وحتی رواونی درانسان به آمادگی عضلانی برمی گردد.تقویت عضلات بدن باعث می شود بسیاری از درد های جسمانی ،مشکلات وناهنجاری ها کاهش یافته وشاهد عملکرد خوب بدن درانجام کارهاباشیم</a:t>
            </a:r>
          </a:p>
          <a:p>
            <a:pPr marL="0" indent="0">
              <a:buNone/>
            </a:pPr>
            <a:r>
              <a:rPr lang="fa-IR" dirty="0" smtClean="0"/>
              <a:t>نکات اساسی دراجرای تمرین</a:t>
            </a:r>
          </a:p>
          <a:p>
            <a:pPr marL="0" indent="0">
              <a:buNone/>
            </a:pPr>
            <a:r>
              <a:rPr lang="fa-IR" dirty="0" smtClean="0"/>
              <a:t>1.تمرینات با تکرار باشد(12تا15تکرار)</a:t>
            </a:r>
          </a:p>
          <a:p>
            <a:pPr marL="0" indent="0">
              <a:buNone/>
            </a:pPr>
            <a:r>
              <a:rPr lang="fa-IR" dirty="0" smtClean="0"/>
              <a:t>2.نظارت بیشتر درحین اجرا</a:t>
            </a:r>
          </a:p>
          <a:p>
            <a:pPr marL="0" indent="0">
              <a:buNone/>
            </a:pPr>
            <a:r>
              <a:rPr lang="fa-IR" dirty="0" smtClean="0"/>
              <a:t>3.توجه به تسلط ومهارت کودکان درجلسات تمرینی</a:t>
            </a:r>
          </a:p>
          <a:p>
            <a:pPr marL="0" indent="0">
              <a:buNone/>
            </a:pPr>
            <a:r>
              <a:rPr lang="fa-IR" dirty="0" smtClean="0"/>
              <a:t>4.مناسب بودن تجهیزات باشرایط جسمانی کودک</a:t>
            </a:r>
            <a:endParaRPr lang="fa-IR" dirty="0"/>
          </a:p>
        </p:txBody>
      </p:sp>
    </p:spTree>
    <p:extLst>
      <p:ext uri="{BB962C8B-B14F-4D97-AF65-F5344CB8AC3E}">
        <p14:creationId xmlns:p14="http://schemas.microsoft.com/office/powerpoint/2010/main" val="1341029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انعطاف پذیری</a:t>
            </a:r>
            <a:endParaRPr lang="fa-IR" dirty="0"/>
          </a:p>
        </p:txBody>
      </p:sp>
      <p:sp>
        <p:nvSpPr>
          <p:cNvPr id="3" name="Content Placeholder 2"/>
          <p:cNvSpPr>
            <a:spLocks noGrp="1"/>
          </p:cNvSpPr>
          <p:nvPr>
            <p:ph idx="1"/>
          </p:nvPr>
        </p:nvSpPr>
        <p:spPr/>
        <p:txBody>
          <a:bodyPr>
            <a:normAutofit fontScale="85000" lnSpcReduction="20000"/>
          </a:bodyPr>
          <a:lstStyle/>
          <a:p>
            <a:pPr marL="0" indent="0">
              <a:buNone/>
            </a:pPr>
            <a:r>
              <a:rPr lang="fa-IR" dirty="0" smtClean="0"/>
              <a:t>یکی از فاکتور هاکه دربخش اجرا کاربرد فراوانی دارد  انعطاف پذیری است</a:t>
            </a:r>
            <a:r>
              <a:rPr lang="en-US" dirty="0" smtClean="0"/>
              <a:t> </a:t>
            </a:r>
            <a:r>
              <a:rPr lang="fa-IR" dirty="0" smtClean="0"/>
              <a:t>کارشناسان معتقد اند که برای اجرای حرکات بدنی ورشته های مختلف ورزشی انعطاف پذیری امری ضروری است</a:t>
            </a:r>
          </a:p>
          <a:p>
            <a:pPr marL="0" indent="0">
              <a:buNone/>
            </a:pPr>
            <a:r>
              <a:rPr lang="fa-IR" dirty="0" smtClean="0"/>
              <a:t> که برای افزایش آن از تمرینات کششی استفاده می شود.دامنه حرکتی مفصل را انعطاف پذیری می گویند.انعطاف پذیری به دو گونه است:1.ایستا 2.پویا</a:t>
            </a:r>
          </a:p>
          <a:p>
            <a:pPr marL="0" indent="0">
              <a:buNone/>
            </a:pPr>
            <a:r>
              <a:rPr lang="fa-IR" dirty="0" smtClean="0"/>
              <a:t>انعطاف پذیری ایستا:دامنه حرکتی حول محور (مفصل)هبه عنوان انغطاپذیری ایستا تعریف شده است.کلیه آزمون هایتربیت بدنی این انعطاف پذیری را انداه می کنند</a:t>
            </a:r>
            <a:endParaRPr lang="fa-IR" dirty="0"/>
          </a:p>
          <a:p>
            <a:pPr marL="0" indent="0">
              <a:buNone/>
            </a:pPr>
            <a:r>
              <a:rPr lang="fa-IR" dirty="0" smtClean="0"/>
              <a:t>نکات اساسی اجرای تمرین</a:t>
            </a:r>
          </a:p>
          <a:p>
            <a:pPr marL="0" indent="0">
              <a:buNone/>
            </a:pPr>
            <a:r>
              <a:rPr lang="fa-IR" dirty="0" smtClean="0"/>
              <a:t>1.گرم کردن بدن قبل از انجام حرکت</a:t>
            </a:r>
          </a:p>
          <a:p>
            <a:pPr marL="0" indent="0">
              <a:buNone/>
            </a:pPr>
            <a:r>
              <a:rPr lang="fa-IR" dirty="0" smtClean="0"/>
              <a:t>2.شروع با تعداد حرکت کم وافزایش حرکت درادامه</a:t>
            </a:r>
          </a:p>
          <a:p>
            <a:pPr marL="0" indent="0">
              <a:buNone/>
            </a:pPr>
            <a:r>
              <a:rPr lang="fa-IR" dirty="0" smtClean="0"/>
              <a:t>3.کشش بیش از اندازه باعث آسیب می شود</a:t>
            </a:r>
          </a:p>
          <a:p>
            <a:pPr marL="0" indent="0">
              <a:buNone/>
            </a:pPr>
            <a:r>
              <a:rPr lang="fa-IR" dirty="0" smtClean="0"/>
              <a:t>4.شروع حرکت از عضلات سخت تر بدن</a:t>
            </a:r>
          </a:p>
          <a:p>
            <a:pPr marL="0" indent="0">
              <a:buNone/>
            </a:pPr>
            <a:r>
              <a:rPr lang="fa-IR" dirty="0" smtClean="0"/>
              <a:t>5.تنفس طبیعی به هنگام تمرین وحبس نکردن نفس</a:t>
            </a:r>
            <a:endParaRPr lang="fa-IR" dirty="0"/>
          </a:p>
        </p:txBody>
      </p:sp>
    </p:spTree>
    <p:extLst>
      <p:ext uri="{BB962C8B-B14F-4D97-AF65-F5344CB8AC3E}">
        <p14:creationId xmlns:p14="http://schemas.microsoft.com/office/powerpoint/2010/main" val="2273820953"/>
      </p:ext>
    </p:extLst>
  </p:cSld>
  <p:clrMapOvr>
    <a:masterClrMapping/>
  </p:clrMapOvr>
  <p:transition spd="med">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چابکی</a:t>
            </a:r>
            <a:endParaRPr lang="fa-IR" dirty="0"/>
          </a:p>
        </p:txBody>
      </p:sp>
      <p:sp>
        <p:nvSpPr>
          <p:cNvPr id="3" name="Content Placeholder 2"/>
          <p:cNvSpPr>
            <a:spLocks noGrp="1"/>
          </p:cNvSpPr>
          <p:nvPr>
            <p:ph idx="1"/>
          </p:nvPr>
        </p:nvSpPr>
        <p:spPr/>
        <p:txBody>
          <a:bodyPr/>
          <a:lstStyle/>
          <a:p>
            <a:pPr marL="0" indent="0">
              <a:buNone/>
            </a:pPr>
            <a:r>
              <a:rPr lang="fa-IR" dirty="0" smtClean="0"/>
              <a:t>زمانی که فرد نیاز به توقف ناگهانی،تغیر مسیر وشتاب گیری دارد نقش چابکی آشکار می شود.قدرت،توان،توان استقامتی،تعادل وانعطاف پذیریدراجرای هر چه بهتر چابکی نقش موثری دارند که نقش تعادل وهماهنگی بارزتر از سایرین است</a:t>
            </a:r>
          </a:p>
          <a:p>
            <a:pPr marL="0" indent="0">
              <a:buNone/>
            </a:pPr>
            <a:r>
              <a:rPr lang="fa-IR" dirty="0" smtClean="0"/>
              <a:t>نکات اساسی حین تمرین</a:t>
            </a:r>
          </a:p>
          <a:p>
            <a:pPr marL="0" indent="0">
              <a:buNone/>
            </a:pPr>
            <a:r>
              <a:rPr lang="fa-IR" dirty="0" smtClean="0"/>
              <a:t>1.گرم کردن بدن به خوبی</a:t>
            </a:r>
          </a:p>
          <a:p>
            <a:pPr marL="0" indent="0">
              <a:buNone/>
            </a:pPr>
            <a:r>
              <a:rPr lang="fa-IR" dirty="0" smtClean="0"/>
              <a:t>2.عدم استفاده از تمرینات در زمان طولانی</a:t>
            </a:r>
          </a:p>
          <a:p>
            <a:pPr marL="0" indent="0">
              <a:buNone/>
            </a:pPr>
            <a:r>
              <a:rPr lang="fa-IR" dirty="0" smtClean="0"/>
              <a:t>3.استراحت کافی بین تمرینات</a:t>
            </a:r>
          </a:p>
          <a:p>
            <a:pPr marL="0" indent="0">
              <a:buNone/>
            </a:pPr>
            <a:r>
              <a:rPr lang="fa-IR" dirty="0" smtClean="0"/>
              <a:t>4.چون ماهیت این تمرینات سرعت است بای درانتهای جلسه اجرا شود</a:t>
            </a:r>
            <a:endParaRPr lang="fa-IR" dirty="0"/>
          </a:p>
        </p:txBody>
      </p:sp>
    </p:spTree>
    <p:extLst>
      <p:ext uri="{BB962C8B-B14F-4D97-AF65-F5344CB8AC3E}">
        <p14:creationId xmlns:p14="http://schemas.microsoft.com/office/powerpoint/2010/main" val="306119329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تعادل وهماهنگی</a:t>
            </a:r>
            <a:endParaRPr lang="fa-IR" dirty="0"/>
          </a:p>
        </p:txBody>
      </p:sp>
      <p:sp>
        <p:nvSpPr>
          <p:cNvPr id="3" name="Content Placeholder 2"/>
          <p:cNvSpPr>
            <a:spLocks noGrp="1"/>
          </p:cNvSpPr>
          <p:nvPr>
            <p:ph idx="1"/>
          </p:nvPr>
        </p:nvSpPr>
        <p:spPr/>
        <p:txBody>
          <a:bodyPr/>
          <a:lstStyle/>
          <a:p>
            <a:pPr marL="0" indent="0">
              <a:buNone/>
            </a:pPr>
            <a:r>
              <a:rPr lang="fa-IR" dirty="0" smtClean="0"/>
              <a:t>توانایی حفظ پایداری را تعادل گویند.وقتی بدن از استحکام خوبی برخوردار باشد،به طوری که بتواند دربرابرنیرویی که قصد برهم زدن پایداری اوراداردمقاومت کندتعادل پایدار ودرغیراین صورت تعادل ناپایدار گویند.شرکت درفعالیت های مختلف بدنی تعادل را بهبود می بخشدوهماهنگی توانیی بارز حرکتی وقابلیت مرتبط با اجرا است</a:t>
            </a:r>
          </a:p>
          <a:p>
            <a:pPr marL="0" indent="0">
              <a:buNone/>
            </a:pPr>
            <a:endParaRPr lang="fa-IR" dirty="0" smtClean="0"/>
          </a:p>
        </p:txBody>
      </p:sp>
      <p:graphicFrame>
        <p:nvGraphicFramePr>
          <p:cNvPr id="4" name="Diagram 3"/>
          <p:cNvGraphicFramePr/>
          <p:nvPr>
            <p:extLst>
              <p:ext uri="{D42A27DB-BD31-4B8C-83A1-F6EECF244321}">
                <p14:modId xmlns:p14="http://schemas.microsoft.com/office/powerpoint/2010/main" val="1428639618"/>
              </p:ext>
            </p:extLst>
          </p:nvPr>
        </p:nvGraphicFramePr>
        <p:xfrm>
          <a:off x="2032000" y="3447738"/>
          <a:ext cx="8790898" cy="26905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8061397"/>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آزمون انعطاف پذیری</a:t>
            </a:r>
            <a:br>
              <a:rPr lang="fa-IR" dirty="0" smtClean="0"/>
            </a:br>
            <a:r>
              <a:rPr lang="fa-IR" dirty="0" smtClean="0"/>
              <a:t>لگن</a:t>
            </a:r>
            <a:endParaRPr lang="en-US" dirty="0"/>
          </a:p>
        </p:txBody>
      </p:sp>
      <p:sp>
        <p:nvSpPr>
          <p:cNvPr id="3" name="Content Placeholder 2"/>
          <p:cNvSpPr>
            <a:spLocks noGrp="1"/>
          </p:cNvSpPr>
          <p:nvPr>
            <p:ph idx="1"/>
          </p:nvPr>
        </p:nvSpPr>
        <p:spPr>
          <a:xfrm>
            <a:off x="6428510" y="1825625"/>
            <a:ext cx="4925290" cy="4351338"/>
          </a:xfrm>
        </p:spPr>
        <p:txBody>
          <a:bodyPr>
            <a:normAutofit fontScale="92500" lnSpcReduction="10000"/>
          </a:bodyPr>
          <a:lstStyle/>
          <a:p>
            <a:pPr marL="0" indent="0">
              <a:buNone/>
            </a:pPr>
            <a:r>
              <a:rPr lang="fa-IR" dirty="0" smtClean="0"/>
              <a:t>آزمودنی رویزمین می نشیند وکف پاهایجفت شده یخود را به جعبه ی انعطاف پذیری،نیمکتیا جعبه ای که رویزمین قرار دارد می چسباند.نف دیکر لز خم شدن زانوی آزمودنی جلوگیری می کند.آزمودنی با کف دست های کشیده خودبه جلو خم می شود ودست را روی جعبه قرارمی دهد وبه جلومی راند.دست ها باید روی یکدیگر یادرامتداد یکدیگر داشته باشد وملاک انگشت میانی است.فاصله بین لبه ی جعبه با نوک انگشتان میانی به سانتی متر،رکوردفرد محسوب می شود</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636" y="2050472"/>
            <a:ext cx="5569528" cy="4572001"/>
          </a:xfrm>
          <a:prstGeom prst="rect">
            <a:avLst/>
          </a:prstGeom>
        </p:spPr>
      </p:pic>
    </p:spTree>
    <p:extLst>
      <p:ext uri="{BB962C8B-B14F-4D97-AF65-F5344CB8AC3E}">
        <p14:creationId xmlns:p14="http://schemas.microsoft.com/office/powerpoint/2010/main" val="328582540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invX="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640382"/>
          </a:xfrm>
        </p:spPr>
        <p:txBody>
          <a:bodyPr>
            <a:normAutofit fontScale="90000"/>
          </a:bodyPr>
          <a:lstStyle/>
          <a:p>
            <a:pPr algn="ctr"/>
            <a:r>
              <a:rPr lang="fa-IR" dirty="0" smtClean="0"/>
              <a:t/>
            </a:r>
            <a:br>
              <a:rPr lang="fa-IR" dirty="0" smtClean="0"/>
            </a:br>
            <a:r>
              <a:rPr lang="fa-IR" dirty="0" smtClean="0"/>
              <a:t>آزمون استقامت قلبی- تنفسی</a:t>
            </a:r>
            <a:br>
              <a:rPr lang="fa-IR" dirty="0" smtClean="0"/>
            </a:br>
            <a:r>
              <a:rPr lang="fa-IR" dirty="0" smtClean="0"/>
              <a:t>پله</a:t>
            </a:r>
            <a:endParaRPr lang="fa-IR" dirty="0"/>
          </a:p>
        </p:txBody>
      </p:sp>
      <p:sp>
        <p:nvSpPr>
          <p:cNvPr id="3" name="Content Placeholder 2"/>
          <p:cNvSpPr>
            <a:spLocks noGrp="1"/>
          </p:cNvSpPr>
          <p:nvPr>
            <p:ph idx="1"/>
          </p:nvPr>
        </p:nvSpPr>
        <p:spPr>
          <a:xfrm>
            <a:off x="5287616" y="1825625"/>
            <a:ext cx="6066183" cy="4351338"/>
          </a:xfrm>
        </p:spPr>
        <p:txBody>
          <a:bodyPr>
            <a:normAutofit lnSpcReduction="10000"/>
          </a:bodyPr>
          <a:lstStyle/>
          <a:p>
            <a:pPr marL="0" indent="0">
              <a:buNone/>
            </a:pPr>
            <a:r>
              <a:rPr lang="fa-IR" dirty="0" smtClean="0"/>
              <a:t>این آزمون زیر بیشینه است که شدت فعالیت درآن شدید نیست وشامل بالا وپایین رفتن از نیمکت یا پله های 30تا50سانتی متری است.دراجرای این آزمون درمدت معینی(3تا5)دقیقه عمل پله زدن را با یک ریتم خاص که با ضرباآهنگ تنظیم شده است انجام می شود.هرچه تعداد ضربان قلب پایین باشد استقامت قلبی بالاتر است</a:t>
            </a:r>
          </a:p>
          <a:p>
            <a:pPr marL="0" indent="0">
              <a:buNone/>
            </a:pPr>
            <a:r>
              <a:rPr lang="fa-IR" dirty="0" smtClean="0"/>
              <a:t>1.پله کوئین:اکسیژن مصرفی را پیش بینی می کندارتفاع پله 41/3سانتی متراست به مدت3دقیقه</a:t>
            </a:r>
          </a:p>
          <a:p>
            <a:pPr marL="0" indent="0">
              <a:buNone/>
            </a:pPr>
            <a:r>
              <a:rPr lang="fa-IR" dirty="0" smtClean="0"/>
              <a:t>2.پله</a:t>
            </a:r>
            <a:r>
              <a:rPr lang="en-US" dirty="0" err="1" smtClean="0"/>
              <a:t>ymca</a:t>
            </a:r>
            <a:r>
              <a:rPr lang="fa-IR" dirty="0" smtClean="0"/>
              <a:t>:نیمکت30سانتی متری با 24بار دردقیق به مدت 3 دقیقه</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2817" y="1640382"/>
            <a:ext cx="3597966" cy="4536581"/>
          </a:xfrm>
          <a:prstGeom prst="rect">
            <a:avLst/>
          </a:prstGeom>
        </p:spPr>
      </p:pic>
    </p:spTree>
    <p:extLst>
      <p:ext uri="{BB962C8B-B14F-4D97-AF65-F5344CB8AC3E}">
        <p14:creationId xmlns:p14="http://schemas.microsoft.com/office/powerpoint/2010/main" val="22837588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invX="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آزمون قدرت عضلانی</a:t>
            </a:r>
            <a:br>
              <a:rPr lang="fa-IR" dirty="0" smtClean="0"/>
            </a:br>
            <a:r>
              <a:rPr lang="fa-IR" dirty="0" smtClean="0"/>
              <a:t>بااستفاده از وزنه</a:t>
            </a:r>
            <a:endParaRPr lang="fa-IR" dirty="0"/>
          </a:p>
        </p:txBody>
      </p:sp>
      <p:sp>
        <p:nvSpPr>
          <p:cNvPr id="3" name="Content Placeholder 2"/>
          <p:cNvSpPr>
            <a:spLocks noGrp="1"/>
          </p:cNvSpPr>
          <p:nvPr>
            <p:ph idx="1"/>
          </p:nvPr>
        </p:nvSpPr>
        <p:spPr>
          <a:xfrm>
            <a:off x="5446642" y="1825625"/>
            <a:ext cx="5907157" cy="4351338"/>
          </a:xfrm>
        </p:spPr>
        <p:txBody>
          <a:bodyPr/>
          <a:lstStyle/>
          <a:p>
            <a:pPr marL="0" indent="0">
              <a:buNone/>
            </a:pPr>
            <a:r>
              <a:rPr lang="fa-IR" dirty="0" smtClean="0"/>
              <a:t>1.پرس سینه روی نیم کت با وزنه پابادستگاه:فرد موردنظربه پشت روی نیم کت دراز می کشدووزنه را بالایسینه می آورد این آزمون عضله 3 سر بازویی را(پشت بازو)را تقویت می کند</a:t>
            </a:r>
          </a:p>
          <a:p>
            <a:pPr marL="0" indent="0">
              <a:buNone/>
            </a:pPr>
            <a:endParaRPr lang="fa-IR" dirty="0"/>
          </a:p>
          <a:p>
            <a:pPr marL="0" indent="0">
              <a:buNone/>
            </a:pPr>
            <a:r>
              <a:rPr lang="fa-IR" dirty="0" smtClean="0"/>
              <a:t>2.پرس با پااز روی صندلی:دراین آزمون فرد بر روی صندلی می نشیندووزنه را باباز کردن مفصل زانو بالا وپایین می برد</a:t>
            </a:r>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470" y="1690689"/>
            <a:ext cx="4671391" cy="4749868"/>
          </a:xfrm>
          <a:prstGeom prst="rect">
            <a:avLst/>
          </a:prstGeom>
        </p:spPr>
      </p:pic>
    </p:spTree>
    <p:extLst>
      <p:ext uri="{BB962C8B-B14F-4D97-AF65-F5344CB8AC3E}">
        <p14:creationId xmlns:p14="http://schemas.microsoft.com/office/powerpoint/2010/main" val="751248475"/>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آزمون چابکی</a:t>
            </a:r>
            <a:br>
              <a:rPr lang="fa-IR" dirty="0" smtClean="0"/>
            </a:br>
            <a:r>
              <a:rPr lang="fa-IR" dirty="0" smtClean="0"/>
              <a:t>دوی زیگ زاگ</a:t>
            </a:r>
            <a:endParaRPr lang="fa-IR" dirty="0"/>
          </a:p>
        </p:txBody>
      </p:sp>
      <p:sp>
        <p:nvSpPr>
          <p:cNvPr id="3" name="Content Placeholder 2"/>
          <p:cNvSpPr>
            <a:spLocks noGrp="1"/>
          </p:cNvSpPr>
          <p:nvPr>
            <p:ph idx="1"/>
          </p:nvPr>
        </p:nvSpPr>
        <p:spPr>
          <a:xfrm>
            <a:off x="5406886" y="1825625"/>
            <a:ext cx="5946913" cy="4351338"/>
          </a:xfrm>
        </p:spPr>
        <p:txBody>
          <a:bodyPr/>
          <a:lstStyle/>
          <a:p>
            <a:pPr marL="0" indent="0">
              <a:buNone/>
            </a:pPr>
            <a:r>
              <a:rPr lang="fa-IR" dirty="0" smtClean="0"/>
              <a:t>خطی به طول 1/83متر (6فوت)بر روی کف سالن رسم می کنیم سپس مانعی را که 3/66متربا خط شروع فاصله دارد برروی زمین می گذاریم مانع دوم در 1/83متر با مانع اول ومانع سوم وچهارم نیز درهمان فاصله .زمان سپری شده دراجرای کامل آزمونبه حساب نمره واگذار میشودواین آآزمون دوبار برگزار می شود تا نمره فرد مشخص شود</a:t>
            </a:r>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700" y="1825625"/>
            <a:ext cx="4333460" cy="4860786"/>
          </a:xfrm>
          <a:prstGeom prst="rect">
            <a:avLst/>
          </a:prstGeom>
        </p:spPr>
      </p:pic>
    </p:spTree>
    <p:extLst>
      <p:ext uri="{BB962C8B-B14F-4D97-AF65-F5344CB8AC3E}">
        <p14:creationId xmlns:p14="http://schemas.microsoft.com/office/powerpoint/2010/main" val="1404905271"/>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آزمون تعادل</a:t>
            </a:r>
            <a:br>
              <a:rPr lang="fa-IR" dirty="0" smtClean="0"/>
            </a:br>
            <a:r>
              <a:rPr lang="fa-IR" dirty="0" smtClean="0"/>
              <a:t>لک لک</a:t>
            </a:r>
            <a:endParaRPr lang="fa-IR" dirty="0"/>
          </a:p>
        </p:txBody>
      </p:sp>
      <p:sp>
        <p:nvSpPr>
          <p:cNvPr id="3" name="Content Placeholder 2"/>
          <p:cNvSpPr>
            <a:spLocks noGrp="1"/>
          </p:cNvSpPr>
          <p:nvPr>
            <p:ph idx="1"/>
          </p:nvPr>
        </p:nvSpPr>
        <p:spPr>
          <a:xfrm>
            <a:off x="5784574" y="1825625"/>
            <a:ext cx="5569226" cy="4351338"/>
          </a:xfrm>
        </p:spPr>
        <p:txBody>
          <a:bodyPr/>
          <a:lstStyle/>
          <a:p>
            <a:pPr marL="0" indent="0">
              <a:buNone/>
            </a:pPr>
            <a:r>
              <a:rPr lang="fa-IR" dirty="0" smtClean="0"/>
              <a:t>آزمودنی بر روی پای برتر خود می ایستدودرحالی کهدست هارا برکمرقرار داده است انگشتان پای خود راروی زانو پای اتکا قرارمی دهداین آزمون با فرمان حاضر ،رو آغاز می شود وآزمودنی 3بار فرصت اجرایآزمون را داردوبعد از پایان مهلت نمره او محاسبه می شود</a:t>
            </a:r>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8313" y="1431236"/>
            <a:ext cx="3081130" cy="4353338"/>
          </a:xfrm>
          <a:prstGeom prst="rect">
            <a:avLst/>
          </a:prstGeom>
        </p:spPr>
      </p:pic>
    </p:spTree>
    <p:extLst>
      <p:ext uri="{BB962C8B-B14F-4D97-AF65-F5344CB8AC3E}">
        <p14:creationId xmlns:p14="http://schemas.microsoft.com/office/powerpoint/2010/main" val="40358886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آزمون سرعت</a:t>
            </a:r>
            <a:br>
              <a:rPr lang="fa-IR" dirty="0" smtClean="0"/>
            </a:br>
            <a:r>
              <a:rPr lang="fa-IR" dirty="0" smtClean="0"/>
              <a:t>خط کش</a:t>
            </a:r>
            <a:endParaRPr lang="fa-IR" dirty="0"/>
          </a:p>
        </p:txBody>
      </p:sp>
      <p:sp>
        <p:nvSpPr>
          <p:cNvPr id="3" name="Content Placeholder 2"/>
          <p:cNvSpPr>
            <a:spLocks noGrp="1"/>
          </p:cNvSpPr>
          <p:nvPr>
            <p:ph idx="1"/>
          </p:nvPr>
        </p:nvSpPr>
        <p:spPr>
          <a:xfrm>
            <a:off x="6221896" y="1825625"/>
            <a:ext cx="5131904" cy="4351338"/>
          </a:xfrm>
        </p:spPr>
        <p:txBody>
          <a:bodyPr/>
          <a:lstStyle/>
          <a:p>
            <a:pPr marL="0" indent="0">
              <a:buNone/>
            </a:pPr>
            <a:r>
              <a:rPr lang="fa-IR" dirty="0" smtClean="0"/>
              <a:t>رایج ترین آزمون سرعت عکس عمل به آزمون خط کش معروف است.برای اجرای این آزموندست های آزمودنیرا طوریروی لبه میز قرار می دهیم که انگشت شست وسبابه ی اوبه طور موازیبا یک دیگر قرارگیرد سپس نقطه صفر خط کش را درمقابل لبه ای بالاییدست او قرار می دهیم ودرعرض3ثانیهآن را رها می کنیم فرد باید به محض رها شدنآن را بگیردفاصله گرفتن خطکش تانقطه ای صفربه سانتی متررکورد محاسبه میشود </a:t>
            </a:r>
            <a:endParaRPr lang="fa-IR"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939" y="1825625"/>
            <a:ext cx="4850296" cy="3879436"/>
          </a:xfrm>
          <a:prstGeom prst="rect">
            <a:avLst/>
          </a:prstGeom>
        </p:spPr>
      </p:pic>
    </p:spTree>
    <p:extLst>
      <p:ext uri="{BB962C8B-B14F-4D97-AF65-F5344CB8AC3E}">
        <p14:creationId xmlns:p14="http://schemas.microsoft.com/office/powerpoint/2010/main" val="33039395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855" y="-96985"/>
            <a:ext cx="12192001" cy="6996545"/>
          </a:xfrm>
        </p:spPr>
      </p:pic>
    </p:spTree>
    <p:extLst>
      <p:ext uri="{BB962C8B-B14F-4D97-AF65-F5344CB8AC3E}">
        <p14:creationId xmlns:p14="http://schemas.microsoft.com/office/powerpoint/2010/main" val="67864011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invX="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815</Words>
  <Application>Microsoft Office PowerPoint</Application>
  <PresentationFormat>Custom</PresentationFormat>
  <Paragraphs>61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آمادگی جسمانی</vt:lpstr>
      <vt:lpstr>استقامت قلبی-تنفسی</vt:lpstr>
      <vt:lpstr>قدرت واستقامت عضلانی</vt:lpstr>
      <vt:lpstr>انعطاف پذیری</vt:lpstr>
      <vt:lpstr>چابکی</vt:lpstr>
      <vt:lpstr>تعادل وهماهنگی</vt:lpstr>
      <vt:lpstr>آزمون انعطاف پذیری لگن</vt:lpstr>
      <vt:lpstr> آزمون استقامت قلبی- تنفسی پله</vt:lpstr>
      <vt:lpstr>آزمون قدرت عضلانی بااستفاده از وزنه</vt:lpstr>
      <vt:lpstr>آزمون چابکی دوی زیگ زاگ</vt:lpstr>
      <vt:lpstr>آزمون تعادل لک لک</vt:lpstr>
      <vt:lpstr>آزمون سرعت خط کش</vt:lpstr>
      <vt:lpstr>PowerPoint Presentation</vt:lpstr>
    </vt:vector>
  </TitlesOfParts>
  <Company>Moorche 30 DVDs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 www.Win2Farsi.com</dc:creator>
  <cp:lastModifiedBy>Windows User</cp:lastModifiedBy>
  <cp:revision>20</cp:revision>
  <dcterms:created xsi:type="dcterms:W3CDTF">2020-02-20T13:37:07Z</dcterms:created>
  <dcterms:modified xsi:type="dcterms:W3CDTF">2020-06-07T13:09:14Z</dcterms:modified>
</cp:coreProperties>
</file>