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4068" r:id="rId1"/>
  </p:sldMasterIdLst>
  <p:sldIdLst>
    <p:sldId id="278" r:id="rId2"/>
    <p:sldId id="257" r:id="rId3"/>
    <p:sldId id="258" r:id="rId4"/>
    <p:sldId id="259" r:id="rId5"/>
    <p:sldId id="260" r:id="rId6"/>
    <p:sldId id="261" r:id="rId7"/>
    <p:sldId id="275" r:id="rId8"/>
    <p:sldId id="262" r:id="rId9"/>
    <p:sldId id="277" r:id="rId10"/>
    <p:sldId id="263" r:id="rId11"/>
    <p:sldId id="264" r:id="rId12"/>
    <p:sldId id="265" r:id="rId13"/>
    <p:sldId id="266" r:id="rId14"/>
    <p:sldId id="267" r:id="rId15"/>
    <p:sldId id="268" r:id="rId16"/>
    <p:sldId id="276" r:id="rId17"/>
    <p:sldId id="269" r:id="rId18"/>
    <p:sldId id="270" r:id="rId19"/>
    <p:sldId id="271" r:id="rId20"/>
    <p:sldId id="272" r:id="rId21"/>
    <p:sldId id="273" r:id="rId22"/>
    <p:sldId id="274" r:id="rId23"/>
  </p:sldIdLst>
  <p:sldSz cx="12192000" cy="6858000"/>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9949" autoAdjust="0"/>
    <p:restoredTop sz="94660"/>
  </p:normalViewPr>
  <p:slideViewPr>
    <p:cSldViewPr snapToGrid="0">
      <p:cViewPr varScale="1">
        <p:scale>
          <a:sx n="74" d="100"/>
          <a:sy n="74" d="100"/>
        </p:scale>
        <p:origin x="-372"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4B32D3E-9C0A-4703-A6D0-18F98499F080}" type="datetimeFigureOut">
              <a:rPr lang="fa-IR" smtClean="0"/>
              <a:t>23/09/1441</a:t>
            </a:fld>
            <a:endParaRPr lang="fa-IR"/>
          </a:p>
        </p:txBody>
      </p:sp>
      <p:sp>
        <p:nvSpPr>
          <p:cNvPr id="5" name="Footer Placeholder 4"/>
          <p:cNvSpPr>
            <a:spLocks noGrp="1"/>
          </p:cNvSpPr>
          <p:nvPr>
            <p:ph type="ftr" sz="quarter" idx="11"/>
          </p:nvPr>
        </p:nvSpPr>
        <p:spPr/>
        <p:txBody>
          <a:bodyPr/>
          <a:lstStyle/>
          <a:p>
            <a:endParaRPr lang="fa-IR"/>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66A1D5CC-3B65-4165-8E4B-50B77B37C6A8}" type="slidenum">
              <a:rPr lang="fa-IR" smtClean="0"/>
              <a:t>‹#›</a:t>
            </a:fld>
            <a:endParaRPr lang="fa-IR"/>
          </a:p>
        </p:txBody>
      </p:sp>
    </p:spTree>
    <p:extLst>
      <p:ext uri="{BB962C8B-B14F-4D97-AF65-F5344CB8AC3E}">
        <p14:creationId xmlns:p14="http://schemas.microsoft.com/office/powerpoint/2010/main" val="376087161"/>
      </p:ext>
    </p:extLst>
  </p:cSld>
  <p:clrMapOvr>
    <a:masterClrMapping/>
  </p:clrMapOvr>
  <p:transition spd="slow">
    <p:wipe dir="r"/>
  </p:transition>
  <p:timing>
    <p:tnLst>
      <p:par>
        <p:cTn id="1" dur="indefinite" restart="never" nodeType="tmRoot"/>
      </p:par>
    </p:tnLst>
  </p:timing>
  <p:extLst>
    <p:ext uri="{DCECCB84-F9BA-43D5-87BE-67443E8EF086}">
      <p15:sldGuideLst xmlns:p15="http://schemas.microsoft.com/office/powerpoint/2012/main" xmlns=""/>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4B32D3E-9C0A-4703-A6D0-18F98499F080}" type="datetimeFigureOut">
              <a:rPr lang="fa-IR" smtClean="0"/>
              <a:t>23/09/1441</a:t>
            </a:fld>
            <a:endParaRPr lang="fa-IR"/>
          </a:p>
        </p:txBody>
      </p:sp>
      <p:sp>
        <p:nvSpPr>
          <p:cNvPr id="5" name="Footer Placeholder 4"/>
          <p:cNvSpPr>
            <a:spLocks noGrp="1"/>
          </p:cNvSpPr>
          <p:nvPr>
            <p:ph type="ftr" sz="quarter" idx="11"/>
          </p:nvPr>
        </p:nvSpPr>
        <p:spPr/>
        <p:txBody>
          <a:bodyPr/>
          <a:lstStyle/>
          <a:p>
            <a:endParaRPr lang="fa-I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6A1D5CC-3B65-4165-8E4B-50B77B37C6A8}" type="slidenum">
              <a:rPr lang="fa-IR" smtClean="0"/>
              <a:t>‹#›</a:t>
            </a:fld>
            <a:endParaRPr lang="fa-IR"/>
          </a:p>
        </p:txBody>
      </p:sp>
    </p:spTree>
    <p:extLst>
      <p:ext uri="{BB962C8B-B14F-4D97-AF65-F5344CB8AC3E}">
        <p14:creationId xmlns:p14="http://schemas.microsoft.com/office/powerpoint/2010/main" val="452369206"/>
      </p:ext>
    </p:extLst>
  </p:cSld>
  <p:clrMapOvr>
    <a:masterClrMapping/>
  </p:clrMapOvr>
  <p:transition spd="slow">
    <p:wipe dir="r"/>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4B32D3E-9C0A-4703-A6D0-18F98499F080}" type="datetimeFigureOut">
              <a:rPr lang="fa-IR" smtClean="0"/>
              <a:t>23/09/1441</a:t>
            </a:fld>
            <a:endParaRPr lang="fa-IR"/>
          </a:p>
        </p:txBody>
      </p:sp>
      <p:sp>
        <p:nvSpPr>
          <p:cNvPr id="5" name="Footer Placeholder 4"/>
          <p:cNvSpPr>
            <a:spLocks noGrp="1"/>
          </p:cNvSpPr>
          <p:nvPr>
            <p:ph type="ftr" sz="quarter" idx="11"/>
          </p:nvPr>
        </p:nvSpPr>
        <p:spPr/>
        <p:txBody>
          <a:bodyPr/>
          <a:lstStyle/>
          <a:p>
            <a:endParaRPr lang="fa-IR"/>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6A1D5CC-3B65-4165-8E4B-50B77B37C6A8}" type="slidenum">
              <a:rPr lang="fa-IR" smtClean="0"/>
              <a:t>‹#›</a:t>
            </a:fld>
            <a:endParaRPr lang="fa-IR"/>
          </a:p>
        </p:txBody>
      </p:sp>
    </p:spTree>
    <p:extLst>
      <p:ext uri="{BB962C8B-B14F-4D97-AF65-F5344CB8AC3E}">
        <p14:creationId xmlns:p14="http://schemas.microsoft.com/office/powerpoint/2010/main" val="1023863494"/>
      </p:ext>
    </p:extLst>
  </p:cSld>
  <p:clrMapOvr>
    <a:masterClrMapping/>
  </p:clrMapOvr>
  <p:transition spd="slow">
    <p:wipe dir="r"/>
  </p:transition>
  <p:timing>
    <p:tnLst>
      <p:par>
        <p:cTn id="1" dur="indefinite" restart="never" nodeType="tmRoot"/>
      </p:par>
    </p:tnLst>
  </p:timing>
  <p:extLst>
    <p:ext uri="{DCECCB84-F9BA-43D5-87BE-67443E8EF086}">
      <p15:sldGuideLst xmlns:p15="http://schemas.microsoft.com/office/powerpoint/2012/main" xmlns=""/>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4B32D3E-9C0A-4703-A6D0-18F98499F080}" type="datetimeFigureOut">
              <a:rPr lang="fa-IR" smtClean="0"/>
              <a:t>23/09/1441</a:t>
            </a:fld>
            <a:endParaRPr lang="fa-IR"/>
          </a:p>
        </p:txBody>
      </p:sp>
      <p:sp>
        <p:nvSpPr>
          <p:cNvPr id="6" name="Footer Placeholder 5"/>
          <p:cNvSpPr>
            <a:spLocks noGrp="1"/>
          </p:cNvSpPr>
          <p:nvPr>
            <p:ph type="ftr" sz="quarter" idx="11"/>
          </p:nvPr>
        </p:nvSpPr>
        <p:spPr/>
        <p:txBody>
          <a:bodyPr/>
          <a:lstStyle/>
          <a:p>
            <a:endParaRPr lang="fa-IR"/>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66A1D5CC-3B65-4165-8E4B-50B77B37C6A8}" type="slidenum">
              <a:rPr lang="fa-IR" smtClean="0"/>
              <a:t>‹#›</a:t>
            </a:fld>
            <a:endParaRPr lang="fa-IR"/>
          </a:p>
        </p:txBody>
      </p:sp>
    </p:spTree>
    <p:extLst>
      <p:ext uri="{BB962C8B-B14F-4D97-AF65-F5344CB8AC3E}">
        <p14:creationId xmlns:p14="http://schemas.microsoft.com/office/powerpoint/2010/main" val="2986144393"/>
      </p:ext>
    </p:extLst>
  </p:cSld>
  <p:clrMapOvr>
    <a:masterClrMapping/>
  </p:clrMapOvr>
  <p:transition spd="slow">
    <p:wipe dir="r"/>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4B32D3E-9C0A-4703-A6D0-18F98499F080}" type="datetimeFigureOut">
              <a:rPr lang="fa-IR" smtClean="0"/>
              <a:t>23/09/1441</a:t>
            </a:fld>
            <a:endParaRPr lang="fa-IR"/>
          </a:p>
        </p:txBody>
      </p:sp>
      <p:sp>
        <p:nvSpPr>
          <p:cNvPr id="8" name="Footer Placeholder 7"/>
          <p:cNvSpPr>
            <a:spLocks noGrp="1"/>
          </p:cNvSpPr>
          <p:nvPr>
            <p:ph type="ftr" sz="quarter" idx="11"/>
          </p:nvPr>
        </p:nvSpPr>
        <p:spPr/>
        <p:txBody>
          <a:bodyPr/>
          <a:lstStyle/>
          <a:p>
            <a:endParaRPr lang="fa-IR"/>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66A1D5CC-3B65-4165-8E4B-50B77B37C6A8}" type="slidenum">
              <a:rPr lang="fa-IR" smtClean="0"/>
              <a:t>‹#›</a:t>
            </a:fld>
            <a:endParaRPr lang="fa-IR"/>
          </a:p>
        </p:txBody>
      </p:sp>
    </p:spTree>
    <p:extLst>
      <p:ext uri="{BB962C8B-B14F-4D97-AF65-F5344CB8AC3E}">
        <p14:creationId xmlns:p14="http://schemas.microsoft.com/office/powerpoint/2010/main" val="3550809861"/>
      </p:ext>
    </p:extLst>
  </p:cSld>
  <p:clrMapOvr>
    <a:masterClrMapping/>
  </p:clrMapOvr>
  <p:transition spd="slow">
    <p:wipe dir="r"/>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4B32D3E-9C0A-4703-A6D0-18F98499F080}" type="datetimeFigureOut">
              <a:rPr lang="fa-IR" smtClean="0"/>
              <a:t>23/09/1441</a:t>
            </a:fld>
            <a:endParaRPr lang="fa-IR"/>
          </a:p>
        </p:txBody>
      </p:sp>
      <p:sp>
        <p:nvSpPr>
          <p:cNvPr id="4" name="Footer Placeholder 3"/>
          <p:cNvSpPr>
            <a:spLocks noGrp="1"/>
          </p:cNvSpPr>
          <p:nvPr>
            <p:ph type="ftr" sz="quarter" idx="11"/>
          </p:nvPr>
        </p:nvSpPr>
        <p:spPr/>
        <p:txBody>
          <a:bodyPr/>
          <a:lstStyle/>
          <a:p>
            <a:endParaRPr lang="fa-IR"/>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66A1D5CC-3B65-4165-8E4B-50B77B37C6A8}" type="slidenum">
              <a:rPr lang="fa-IR" smtClean="0"/>
              <a:t>‹#›</a:t>
            </a:fld>
            <a:endParaRPr lang="fa-IR"/>
          </a:p>
        </p:txBody>
      </p:sp>
    </p:spTree>
    <p:extLst>
      <p:ext uri="{BB962C8B-B14F-4D97-AF65-F5344CB8AC3E}">
        <p14:creationId xmlns:p14="http://schemas.microsoft.com/office/powerpoint/2010/main" val="3726738392"/>
      </p:ext>
    </p:extLst>
  </p:cSld>
  <p:clrMapOvr>
    <a:masterClrMapping/>
  </p:clrMapOvr>
  <p:transition spd="slow">
    <p:wipe dir="r"/>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4B32D3E-9C0A-4703-A6D0-18F98499F080}" type="datetimeFigureOut">
              <a:rPr lang="fa-IR" smtClean="0"/>
              <a:t>23/09/1441</a:t>
            </a:fld>
            <a:endParaRPr lang="fa-IR"/>
          </a:p>
        </p:txBody>
      </p:sp>
      <p:sp>
        <p:nvSpPr>
          <p:cNvPr id="3" name="Footer Placeholder 2"/>
          <p:cNvSpPr>
            <a:spLocks noGrp="1"/>
          </p:cNvSpPr>
          <p:nvPr>
            <p:ph type="ftr" sz="quarter" idx="11"/>
          </p:nvPr>
        </p:nvSpPr>
        <p:spPr/>
        <p:txBody>
          <a:bodyPr/>
          <a:lstStyle/>
          <a:p>
            <a:endParaRPr lang="fa-IR"/>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66A1D5CC-3B65-4165-8E4B-50B77B37C6A8}" type="slidenum">
              <a:rPr lang="fa-IR" smtClean="0"/>
              <a:t>‹#›</a:t>
            </a:fld>
            <a:endParaRPr lang="fa-IR"/>
          </a:p>
        </p:txBody>
      </p:sp>
    </p:spTree>
    <p:extLst>
      <p:ext uri="{BB962C8B-B14F-4D97-AF65-F5344CB8AC3E}">
        <p14:creationId xmlns:p14="http://schemas.microsoft.com/office/powerpoint/2010/main" val="1277570827"/>
      </p:ext>
    </p:extLst>
  </p:cSld>
  <p:clrMapOvr>
    <a:masterClrMapping/>
  </p:clrMapOvr>
  <p:transition spd="slow">
    <p:wipe dir="r"/>
  </p:transition>
  <p:timing>
    <p:tnLst>
      <p:par>
        <p:cTn id="1" dur="indefinite" restart="never" nodeType="tmRoot"/>
      </p:par>
    </p:tnLst>
  </p:timing>
  <p:extLst>
    <p:ext uri="{DCECCB84-F9BA-43D5-87BE-67443E8EF086}">
      <p15:sldGuideLst xmlns:p15="http://schemas.microsoft.com/office/powerpoint/2012/main" xmlns=""/>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4B32D3E-9C0A-4703-A6D0-18F98499F080}" type="datetimeFigureOut">
              <a:rPr lang="fa-IR" smtClean="0"/>
              <a:t>23/09/1441</a:t>
            </a:fld>
            <a:endParaRPr lang="fa-IR"/>
          </a:p>
        </p:txBody>
      </p:sp>
      <p:sp>
        <p:nvSpPr>
          <p:cNvPr id="6" name="Footer Placeholder 5"/>
          <p:cNvSpPr>
            <a:spLocks noGrp="1"/>
          </p:cNvSpPr>
          <p:nvPr>
            <p:ph type="ftr" sz="quarter" idx="11"/>
          </p:nvPr>
        </p:nvSpPr>
        <p:spPr/>
        <p:txBody>
          <a:bodyPr/>
          <a:lstStyle/>
          <a:p>
            <a:endParaRPr lang="fa-IR"/>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66A1D5CC-3B65-4165-8E4B-50B77B37C6A8}" type="slidenum">
              <a:rPr lang="fa-IR" smtClean="0"/>
              <a:t>‹#›</a:t>
            </a:fld>
            <a:endParaRPr lang="fa-IR"/>
          </a:p>
        </p:txBody>
      </p:sp>
    </p:spTree>
    <p:extLst>
      <p:ext uri="{BB962C8B-B14F-4D97-AF65-F5344CB8AC3E}">
        <p14:creationId xmlns:p14="http://schemas.microsoft.com/office/powerpoint/2010/main" val="3942954394"/>
      </p:ext>
    </p:extLst>
  </p:cSld>
  <p:clrMapOvr>
    <a:masterClrMapping/>
  </p:clrMapOvr>
  <p:transition spd="slow">
    <p:wipe dir="r"/>
  </p:transition>
  <p:timing>
    <p:tnLst>
      <p:par>
        <p:cTn id="1" dur="indefinite" restart="never" nodeType="tmRoot"/>
      </p:par>
    </p:tnLst>
  </p:timing>
  <p:extLst>
    <p:ext uri="{DCECCB84-F9BA-43D5-87BE-67443E8EF086}">
      <p15:sldGuideLst xmlns:p15="http://schemas.microsoft.com/office/powerpoint/2012/main" xmlns=""/>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4B32D3E-9C0A-4703-A6D0-18F98499F080}" type="datetimeFigureOut">
              <a:rPr lang="fa-IR" smtClean="0"/>
              <a:t>23/09/1441</a:t>
            </a:fld>
            <a:endParaRPr lang="fa-IR"/>
          </a:p>
        </p:txBody>
      </p:sp>
      <p:sp>
        <p:nvSpPr>
          <p:cNvPr id="6" name="Footer Placeholder 5"/>
          <p:cNvSpPr>
            <a:spLocks noGrp="1"/>
          </p:cNvSpPr>
          <p:nvPr>
            <p:ph type="ftr" sz="quarter" idx="11"/>
          </p:nvPr>
        </p:nvSpPr>
        <p:spPr/>
        <p:txBody>
          <a:bodyPr/>
          <a:lstStyle/>
          <a:p>
            <a:endParaRPr lang="fa-I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6A1D5CC-3B65-4165-8E4B-50B77B37C6A8}" type="slidenum">
              <a:rPr lang="fa-IR" smtClean="0"/>
              <a:t>‹#›</a:t>
            </a:fld>
            <a:endParaRPr lang="fa-IR"/>
          </a:p>
        </p:txBody>
      </p:sp>
    </p:spTree>
    <p:extLst>
      <p:ext uri="{BB962C8B-B14F-4D97-AF65-F5344CB8AC3E}">
        <p14:creationId xmlns:p14="http://schemas.microsoft.com/office/powerpoint/2010/main" val="2274418579"/>
      </p:ext>
    </p:extLst>
  </p:cSld>
  <p:clrMapOvr>
    <a:masterClrMapping/>
  </p:clrMapOvr>
  <p:transition spd="slow">
    <p:wipe dir="r"/>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4B32D3E-9C0A-4703-A6D0-18F98499F080}" type="datetimeFigureOut">
              <a:rPr lang="fa-IR" smtClean="0"/>
              <a:t>23/09/1441</a:t>
            </a:fld>
            <a:endParaRPr lang="fa-IR"/>
          </a:p>
        </p:txBody>
      </p:sp>
      <p:sp>
        <p:nvSpPr>
          <p:cNvPr id="5" name="Footer Placeholder 4"/>
          <p:cNvSpPr>
            <a:spLocks noGrp="1"/>
          </p:cNvSpPr>
          <p:nvPr>
            <p:ph type="ftr" sz="quarter" idx="11"/>
          </p:nvPr>
        </p:nvSpPr>
        <p:spPr/>
        <p:txBody>
          <a:bodyPr/>
          <a:lstStyle/>
          <a:p>
            <a:endParaRPr lang="fa-IR"/>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6A1D5CC-3B65-4165-8E4B-50B77B37C6A8}" type="slidenum">
              <a:rPr lang="fa-IR" smtClean="0"/>
              <a:t>‹#›</a:t>
            </a:fld>
            <a:endParaRPr lang="fa-IR"/>
          </a:p>
        </p:txBody>
      </p:sp>
    </p:spTree>
    <p:extLst>
      <p:ext uri="{BB962C8B-B14F-4D97-AF65-F5344CB8AC3E}">
        <p14:creationId xmlns:p14="http://schemas.microsoft.com/office/powerpoint/2010/main" val="268753097"/>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4B32D3E-9C0A-4703-A6D0-18F98499F080}" type="datetimeFigureOut">
              <a:rPr lang="fa-IR" smtClean="0"/>
              <a:t>23/09/1441</a:t>
            </a:fld>
            <a:endParaRPr lang="fa-IR"/>
          </a:p>
        </p:txBody>
      </p:sp>
      <p:sp>
        <p:nvSpPr>
          <p:cNvPr id="5" name="Footer Placeholder 4"/>
          <p:cNvSpPr>
            <a:spLocks noGrp="1"/>
          </p:cNvSpPr>
          <p:nvPr>
            <p:ph type="ftr" sz="quarter" idx="11"/>
          </p:nvPr>
        </p:nvSpPr>
        <p:spPr/>
        <p:txBody>
          <a:bodyPr/>
          <a:lstStyle/>
          <a:p>
            <a:endParaRPr lang="fa-IR"/>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6A1D5CC-3B65-4165-8E4B-50B77B37C6A8}" type="slidenum">
              <a:rPr lang="fa-IR" smtClean="0"/>
              <a:t>‹#›</a:t>
            </a:fld>
            <a:endParaRPr lang="fa-IR"/>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797747215"/>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F4B32D3E-9C0A-4703-A6D0-18F98499F080}" type="datetimeFigureOut">
              <a:rPr lang="fa-IR" smtClean="0"/>
              <a:t>23/09/1441</a:t>
            </a:fld>
            <a:endParaRPr lang="fa-IR"/>
          </a:p>
        </p:txBody>
      </p:sp>
      <p:sp>
        <p:nvSpPr>
          <p:cNvPr id="6" name="Footer Placeholder 5"/>
          <p:cNvSpPr>
            <a:spLocks noGrp="1"/>
          </p:cNvSpPr>
          <p:nvPr>
            <p:ph type="ftr" sz="quarter" idx="11"/>
          </p:nvPr>
        </p:nvSpPr>
        <p:spPr/>
        <p:txBody>
          <a:bodyPr/>
          <a:lstStyle/>
          <a:p>
            <a:endParaRPr lang="fa-I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6A1D5CC-3B65-4165-8E4B-50B77B37C6A8}" type="slidenum">
              <a:rPr lang="fa-IR" smtClean="0"/>
              <a:t>‹#›</a:t>
            </a:fld>
            <a:endParaRPr lang="fa-IR"/>
          </a:p>
        </p:txBody>
      </p:sp>
    </p:spTree>
    <p:extLst>
      <p:ext uri="{BB962C8B-B14F-4D97-AF65-F5344CB8AC3E}">
        <p14:creationId xmlns:p14="http://schemas.microsoft.com/office/powerpoint/2010/main" val="559795297"/>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F4B32D3E-9C0A-4703-A6D0-18F98499F080}" type="datetimeFigureOut">
              <a:rPr lang="fa-IR" smtClean="0"/>
              <a:t>23/09/1441</a:t>
            </a:fld>
            <a:endParaRPr lang="fa-IR"/>
          </a:p>
        </p:txBody>
      </p:sp>
      <p:sp>
        <p:nvSpPr>
          <p:cNvPr id="6" name="Footer Placeholder 5"/>
          <p:cNvSpPr>
            <a:spLocks noGrp="1"/>
          </p:cNvSpPr>
          <p:nvPr>
            <p:ph type="ftr" sz="quarter" idx="11"/>
          </p:nvPr>
        </p:nvSpPr>
        <p:spPr/>
        <p:txBody>
          <a:bodyPr/>
          <a:lstStyle/>
          <a:p>
            <a:endParaRPr lang="fa-IR"/>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6A1D5CC-3B65-4165-8E4B-50B77B37C6A8}" type="slidenum">
              <a:rPr lang="fa-IR" smtClean="0"/>
              <a:t>‹#›</a:t>
            </a:fld>
            <a:endParaRPr lang="fa-IR"/>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1388346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F4B32D3E-9C0A-4703-A6D0-18F98499F080}" type="datetimeFigureOut">
              <a:rPr lang="fa-IR" smtClean="0"/>
              <a:t>23/09/1441</a:t>
            </a:fld>
            <a:endParaRPr lang="fa-IR"/>
          </a:p>
        </p:txBody>
      </p:sp>
      <p:sp>
        <p:nvSpPr>
          <p:cNvPr id="6" name="Footer Placeholder 5"/>
          <p:cNvSpPr>
            <a:spLocks noGrp="1"/>
          </p:cNvSpPr>
          <p:nvPr>
            <p:ph type="ftr" sz="quarter" idx="11"/>
          </p:nvPr>
        </p:nvSpPr>
        <p:spPr/>
        <p:txBody>
          <a:bodyPr/>
          <a:lstStyle/>
          <a:p>
            <a:endParaRPr lang="fa-I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6A1D5CC-3B65-4165-8E4B-50B77B37C6A8}" type="slidenum">
              <a:rPr lang="fa-IR" smtClean="0"/>
              <a:t>‹#›</a:t>
            </a:fld>
            <a:endParaRPr lang="fa-IR"/>
          </a:p>
        </p:txBody>
      </p:sp>
    </p:spTree>
    <p:extLst>
      <p:ext uri="{BB962C8B-B14F-4D97-AF65-F5344CB8AC3E}">
        <p14:creationId xmlns:p14="http://schemas.microsoft.com/office/powerpoint/2010/main" val="42283761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4B32D3E-9C0A-4703-A6D0-18F98499F080}" type="datetimeFigureOut">
              <a:rPr lang="fa-IR" smtClean="0"/>
              <a:t>23/09/1441</a:t>
            </a:fld>
            <a:endParaRPr lang="fa-IR"/>
          </a:p>
        </p:txBody>
      </p:sp>
      <p:sp>
        <p:nvSpPr>
          <p:cNvPr id="5" name="Footer Placeholder 4"/>
          <p:cNvSpPr>
            <a:spLocks noGrp="1"/>
          </p:cNvSpPr>
          <p:nvPr>
            <p:ph type="ftr" sz="quarter" idx="11"/>
          </p:nvPr>
        </p:nvSpPr>
        <p:spPr/>
        <p:txBody>
          <a:bodyPr/>
          <a:lstStyle/>
          <a:p>
            <a:endParaRPr lang="fa-I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6A1D5CC-3B65-4165-8E4B-50B77B37C6A8}" type="slidenum">
              <a:rPr lang="fa-IR" smtClean="0"/>
              <a:t>‹#›</a:t>
            </a:fld>
            <a:endParaRPr lang="fa-IR"/>
          </a:p>
        </p:txBody>
      </p:sp>
    </p:spTree>
    <p:extLst>
      <p:ext uri="{BB962C8B-B14F-4D97-AF65-F5344CB8AC3E}">
        <p14:creationId xmlns:p14="http://schemas.microsoft.com/office/powerpoint/2010/main" val="598681501"/>
      </p:ext>
    </p:extLst>
  </p:cSld>
  <p:clrMapOvr>
    <a:masterClrMapping/>
  </p:clrMapOvr>
  <p:transition spd="slow">
    <p:wipe dir="r"/>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4B32D3E-9C0A-4703-A6D0-18F98499F080}" type="datetimeFigureOut">
              <a:rPr lang="fa-IR" smtClean="0"/>
              <a:t>23/09/1441</a:t>
            </a:fld>
            <a:endParaRPr lang="fa-IR"/>
          </a:p>
        </p:txBody>
      </p:sp>
      <p:sp>
        <p:nvSpPr>
          <p:cNvPr id="5" name="Footer Placeholder 4"/>
          <p:cNvSpPr>
            <a:spLocks noGrp="1"/>
          </p:cNvSpPr>
          <p:nvPr>
            <p:ph type="ftr" sz="quarter" idx="11"/>
          </p:nvPr>
        </p:nvSpPr>
        <p:spPr/>
        <p:txBody>
          <a:bodyPr/>
          <a:lstStyle/>
          <a:p>
            <a:endParaRPr lang="fa-I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6A1D5CC-3B65-4165-8E4B-50B77B37C6A8}" type="slidenum">
              <a:rPr lang="fa-IR" smtClean="0"/>
              <a:t>‹#›</a:t>
            </a:fld>
            <a:endParaRPr lang="fa-IR"/>
          </a:p>
        </p:txBody>
      </p:sp>
    </p:spTree>
    <p:extLst>
      <p:ext uri="{BB962C8B-B14F-4D97-AF65-F5344CB8AC3E}">
        <p14:creationId xmlns:p14="http://schemas.microsoft.com/office/powerpoint/2010/main" val="2500021440"/>
      </p:ext>
    </p:extLst>
  </p:cSld>
  <p:clrMapOvr>
    <a:masterClrMapping/>
  </p:clrMapOvr>
  <p:transition spd="slow">
    <p:wipe dir="r"/>
  </p:transition>
  <p:timing>
    <p:tnLst>
      <p:par>
        <p:cTn id="1" dur="indefinite" restart="never" nodeType="tmRoot"/>
      </p:par>
    </p:tnLst>
  </p:timing>
  <p:extLst>
    <p:ext uri="{DCECCB84-F9BA-43D5-87BE-67443E8EF086}">
      <p15:sldGuideLst xmlns:p15="http://schemas.microsoft.com/office/powerpoint/2012/main" xmlns=""/>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F4B32D3E-9C0A-4703-A6D0-18F98499F080}" type="datetimeFigureOut">
              <a:rPr lang="fa-IR" smtClean="0"/>
              <a:t>23/09/1441</a:t>
            </a:fld>
            <a:endParaRPr lang="fa-IR"/>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fa-IR"/>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66A1D5CC-3B65-4165-8E4B-50B77B37C6A8}" type="slidenum">
              <a:rPr lang="fa-IR" smtClean="0"/>
              <a:t>‹#›</a:t>
            </a:fld>
            <a:endParaRPr lang="fa-IR"/>
          </a:p>
        </p:txBody>
      </p:sp>
    </p:spTree>
    <p:extLst>
      <p:ext uri="{BB962C8B-B14F-4D97-AF65-F5344CB8AC3E}">
        <p14:creationId xmlns:p14="http://schemas.microsoft.com/office/powerpoint/2010/main" val="2739304842"/>
      </p:ext>
    </p:extLst>
  </p:cSld>
  <p:clrMap bg1="lt1" tx1="dk1" bg2="lt2" tx2="dk2" accent1="accent1" accent2="accent2" accent3="accent3" accent4="accent4" accent5="accent5" accent6="accent6" hlink="hlink" folHlink="folHlink"/>
  <p:sldLayoutIdLst>
    <p:sldLayoutId id="2147484069" r:id="rId1"/>
    <p:sldLayoutId id="2147484070" r:id="rId2"/>
    <p:sldLayoutId id="2147484071" r:id="rId3"/>
    <p:sldLayoutId id="2147484072" r:id="rId4"/>
    <p:sldLayoutId id="2147484073" r:id="rId5"/>
    <p:sldLayoutId id="2147484074" r:id="rId6"/>
    <p:sldLayoutId id="2147484075" r:id="rId7"/>
    <p:sldLayoutId id="2147484076" r:id="rId8"/>
    <p:sldLayoutId id="2147484077" r:id="rId9"/>
    <p:sldLayoutId id="2147484078" r:id="rId10"/>
    <p:sldLayoutId id="2147484079" r:id="rId11"/>
    <p:sldLayoutId id="2147484080" r:id="rId12"/>
    <p:sldLayoutId id="2147484081" r:id="rId13"/>
    <p:sldLayoutId id="2147484082" r:id="rId14"/>
    <p:sldLayoutId id="2147484083" r:id="rId15"/>
    <p:sldLayoutId id="2147484084" r:id="rId16"/>
  </p:sldLayoutIdLst>
  <p:transition spd="slow">
    <p:wipe dir="r"/>
  </p:transition>
  <p:timing>
    <p:tnLst>
      <p:par>
        <p:cTn id="1" dur="indefinite" restart="never" nodeType="tmRoot"/>
      </p:par>
    </p:tnLst>
  </p:timing>
  <p:txStyles>
    <p:titleStyle>
      <a:lvl1pPr algn="l" defTabSz="457200" rtl="1" eaLnBrk="1" latinLnBrk="0" hangingPunct="1">
        <a:spcBef>
          <a:spcPct val="0"/>
        </a:spcBef>
        <a:buNone/>
        <a:defRPr sz="3600" kern="1200">
          <a:solidFill>
            <a:schemeClr val="tx1">
              <a:lumMod val="85000"/>
              <a:lumOff val="15000"/>
            </a:schemeClr>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342900" indent="-342900" algn="r" defTabSz="457200" rtl="1"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r" defTabSz="457200" rtl="1"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r" defTabSz="457200" rtl="1"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r" defTabSz="457200" rtl="1" eaLnBrk="1" latinLnBrk="0" hangingPunct="1">
        <a:defRPr sz="1800" kern="1200">
          <a:solidFill>
            <a:schemeClr val="tx1"/>
          </a:solidFill>
          <a:latin typeface="+mn-lt"/>
          <a:ea typeface="+mn-ea"/>
          <a:cs typeface="+mn-cs"/>
        </a:defRPr>
      </a:lvl1pPr>
      <a:lvl2pPr marL="457200" algn="r" defTabSz="457200" rtl="1" eaLnBrk="1" latinLnBrk="0" hangingPunct="1">
        <a:defRPr sz="1800" kern="1200">
          <a:solidFill>
            <a:schemeClr val="tx1"/>
          </a:solidFill>
          <a:latin typeface="+mn-lt"/>
          <a:ea typeface="+mn-ea"/>
          <a:cs typeface="+mn-cs"/>
        </a:defRPr>
      </a:lvl2pPr>
      <a:lvl3pPr marL="914400" algn="r" defTabSz="457200" rtl="1" eaLnBrk="1" latinLnBrk="0" hangingPunct="1">
        <a:defRPr sz="1800" kern="1200">
          <a:solidFill>
            <a:schemeClr val="tx1"/>
          </a:solidFill>
          <a:latin typeface="+mn-lt"/>
          <a:ea typeface="+mn-ea"/>
          <a:cs typeface="+mn-cs"/>
        </a:defRPr>
      </a:lvl3pPr>
      <a:lvl4pPr marL="1371600" algn="r" defTabSz="457200" rtl="1" eaLnBrk="1" latinLnBrk="0" hangingPunct="1">
        <a:defRPr sz="1800" kern="1200">
          <a:solidFill>
            <a:schemeClr val="tx1"/>
          </a:solidFill>
          <a:latin typeface="+mn-lt"/>
          <a:ea typeface="+mn-ea"/>
          <a:cs typeface="+mn-cs"/>
        </a:defRPr>
      </a:lvl4pPr>
      <a:lvl5pPr marL="1828800" algn="r" defTabSz="457200" rtl="1" eaLnBrk="1" latinLnBrk="0" hangingPunct="1">
        <a:defRPr sz="1800" kern="1200">
          <a:solidFill>
            <a:schemeClr val="tx1"/>
          </a:solidFill>
          <a:latin typeface="+mn-lt"/>
          <a:ea typeface="+mn-ea"/>
          <a:cs typeface="+mn-cs"/>
        </a:defRPr>
      </a:lvl5pPr>
      <a:lvl6pPr marL="2286000" algn="r" defTabSz="457200" rtl="1" eaLnBrk="1" latinLnBrk="0" hangingPunct="1">
        <a:defRPr sz="1800" kern="1200">
          <a:solidFill>
            <a:schemeClr val="tx1"/>
          </a:solidFill>
          <a:latin typeface="+mn-lt"/>
          <a:ea typeface="+mn-ea"/>
          <a:cs typeface="+mn-cs"/>
        </a:defRPr>
      </a:lvl6pPr>
      <a:lvl7pPr marL="2743200" algn="r" defTabSz="457200" rtl="1" eaLnBrk="1" latinLnBrk="0" hangingPunct="1">
        <a:defRPr sz="1800" kern="1200">
          <a:solidFill>
            <a:schemeClr val="tx1"/>
          </a:solidFill>
          <a:latin typeface="+mn-lt"/>
          <a:ea typeface="+mn-ea"/>
          <a:cs typeface="+mn-cs"/>
        </a:defRPr>
      </a:lvl7pPr>
      <a:lvl8pPr marL="3200400" algn="r" defTabSz="457200" rtl="1" eaLnBrk="1" latinLnBrk="0" hangingPunct="1">
        <a:defRPr sz="1800" kern="1200">
          <a:solidFill>
            <a:schemeClr val="tx1"/>
          </a:solidFill>
          <a:latin typeface="+mn-lt"/>
          <a:ea typeface="+mn-ea"/>
          <a:cs typeface="+mn-cs"/>
        </a:defRPr>
      </a:lvl8pPr>
      <a:lvl9pPr marL="3657600" algn="r" defTabSz="457200" rtl="1"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xmlns=""/>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610224076"/>
      </p:ext>
    </p:extLst>
  </p:cSld>
  <p:clrMapOvr>
    <a:masterClrMapping/>
  </p:clrMapOvr>
  <p:transition spd="slow">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37882"/>
            <a:ext cx="10515600" cy="5739081"/>
          </a:xfrm>
        </p:spPr>
        <p:txBody>
          <a:bodyPr>
            <a:normAutofit/>
          </a:bodyPr>
          <a:lstStyle/>
          <a:p>
            <a:pPr marL="0" indent="0">
              <a:buNone/>
            </a:pPr>
            <a:endParaRPr lang="fa-IR" sz="2000" dirty="0" smtClean="0">
              <a:solidFill>
                <a:schemeClr val="tx1"/>
              </a:solidFill>
              <a:cs typeface="B Lotus" panose="00000400000000000000" pitchFamily="2" charset="-78"/>
            </a:endParaRPr>
          </a:p>
          <a:p>
            <a:pPr marL="0" indent="0">
              <a:buNone/>
            </a:pPr>
            <a:r>
              <a:rPr lang="fa-IR" sz="2000" b="1" dirty="0" smtClean="0">
                <a:solidFill>
                  <a:schemeClr val="tx1"/>
                </a:solidFill>
                <a:cs typeface="B Lotus" panose="00000400000000000000" pitchFamily="2" charset="-78"/>
              </a:rPr>
              <a:t>موضوع:</a:t>
            </a:r>
            <a:endParaRPr lang="fa-IR" sz="2000" b="1" dirty="0">
              <a:solidFill>
                <a:schemeClr val="tx1"/>
              </a:solidFill>
              <a:cs typeface="B Lotus" panose="00000400000000000000" pitchFamily="2" charset="-78"/>
            </a:endParaRPr>
          </a:p>
          <a:p>
            <a:pPr marL="0" indent="0" algn="ctr">
              <a:buNone/>
            </a:pPr>
            <a:r>
              <a:rPr lang="fa-IR" sz="4400" b="1" dirty="0">
                <a:solidFill>
                  <a:schemeClr val="tx1"/>
                </a:solidFill>
                <a:cs typeface="B Lotus" panose="00000400000000000000" pitchFamily="2" charset="-78"/>
              </a:rPr>
              <a:t>فراموشی و بدبینی سازمانی</a:t>
            </a:r>
            <a:endParaRPr lang="fa-IR" sz="4400" b="1" dirty="0" smtClean="0">
              <a:solidFill>
                <a:schemeClr val="tx1"/>
              </a:solidFill>
              <a:cs typeface="B Lotus" panose="00000400000000000000" pitchFamily="2" charset="-78"/>
            </a:endParaRPr>
          </a:p>
          <a:p>
            <a:pPr marL="0" indent="0">
              <a:buNone/>
            </a:pPr>
            <a:endParaRPr lang="fa-IR" sz="2000" dirty="0" smtClean="0">
              <a:solidFill>
                <a:schemeClr val="tx1"/>
              </a:solidFill>
              <a:cs typeface="B Lotus" panose="00000400000000000000" pitchFamily="2" charset="-78"/>
            </a:endParaRPr>
          </a:p>
          <a:p>
            <a:pPr marL="0" indent="0">
              <a:buNone/>
            </a:pPr>
            <a:endParaRPr lang="fa-IR" sz="2000" dirty="0">
              <a:solidFill>
                <a:schemeClr val="tx1"/>
              </a:solidFill>
              <a:cs typeface="B Lotus" panose="00000400000000000000" pitchFamily="2" charset="-78"/>
            </a:endParaRPr>
          </a:p>
        </p:txBody>
      </p:sp>
    </p:spTree>
    <p:extLst>
      <p:ext uri="{BB962C8B-B14F-4D97-AF65-F5344CB8AC3E}">
        <p14:creationId xmlns:p14="http://schemas.microsoft.com/office/powerpoint/2010/main" val="422050506"/>
      </p:ext>
    </p:extLst>
  </p:cSld>
  <p:clrMapOvr>
    <a:masterClrMapping/>
  </p:clrMapOvr>
  <p:transition spd="slow">
    <p:wipe dir="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2800" b="1" dirty="0" smtClean="0">
                <a:solidFill>
                  <a:schemeClr val="tx1"/>
                </a:solidFill>
                <a:cs typeface="B Lotus" panose="00000400000000000000" pitchFamily="2" charset="-78"/>
              </a:rPr>
              <a:t>فراموشی سازمانی: چالش مهم مدیران در عصر جدید کسب و کار</a:t>
            </a:r>
            <a:endParaRPr lang="fa-IR" sz="2800" b="1" dirty="0">
              <a:solidFill>
                <a:schemeClr val="tx1"/>
              </a:solidFill>
              <a:cs typeface="B Lotus" panose="00000400000000000000" pitchFamily="2" charset="-78"/>
            </a:endParaRPr>
          </a:p>
        </p:txBody>
      </p:sp>
      <p:sp>
        <p:nvSpPr>
          <p:cNvPr id="3" name="Content Placeholder 2"/>
          <p:cNvSpPr>
            <a:spLocks noGrp="1"/>
          </p:cNvSpPr>
          <p:nvPr>
            <p:ph idx="1"/>
          </p:nvPr>
        </p:nvSpPr>
        <p:spPr/>
        <p:txBody>
          <a:bodyPr>
            <a:normAutofit fontScale="62500" lnSpcReduction="20000"/>
          </a:bodyPr>
          <a:lstStyle/>
          <a:p>
            <a:pPr marL="0" indent="0" algn="just">
              <a:lnSpc>
                <a:spcPct val="150000"/>
              </a:lnSpc>
              <a:buNone/>
            </a:pPr>
            <a:r>
              <a:rPr lang="fa-IR" sz="2400" dirty="0" smtClean="0">
                <a:solidFill>
                  <a:schemeClr val="tx1"/>
                </a:solidFill>
                <a:cs typeface="B Lotus" panose="00000400000000000000" pitchFamily="2" charset="-78"/>
              </a:rPr>
              <a:t>در دهه گذشته، شرکت ها به شکل فزاینده ای به ارزش مدیریت دانش و یادگیری سازمانی پی برده اند و محققان چنین فرآیندهایی را به شکل وسیعی مطالعه کرده اند. با این وجود هنوز برخی نکته ها در مباحث کنونی دانش سازمانی مهم است. «شرکت ها نه تنها یاد می گیرند، بلکه آنها فراموش نیز می کنند». در حقیقت مدیریت دانش به دنبال خلق فرآیندهایی است که نه تنها به یادگیری و حفاظت از دانش مفید، بلکه برای عدم یادگیری و پرهیز از آنچه که مهم نیست هم به کار می آید. فراموشی همانند یادگیری ساده نیست و ممکن است زیان آور یا سودمند باشد و در دو بعد هدفمند و غیر هدفمند قابل درک است. اما در هر حال به گونه چشم گیری هم در بعد مثبت و هم در بعد منفی بر رقابت پذیری یک شرکت مؤثر خواهد بود.</a:t>
            </a:r>
          </a:p>
          <a:p>
            <a:pPr marL="0" indent="0" algn="just">
              <a:lnSpc>
                <a:spcPct val="150000"/>
              </a:lnSpc>
              <a:buNone/>
            </a:pPr>
            <a:r>
              <a:rPr lang="fa-IR" sz="2400" dirty="0" smtClean="0">
                <a:solidFill>
                  <a:schemeClr val="tx1"/>
                </a:solidFill>
                <a:cs typeface="B Lotus" panose="00000400000000000000" pitchFamily="2" charset="-78"/>
              </a:rPr>
              <a:t>فراموشی سازمانی برعکس یادگیری سازمانی که به ذخیره دانش سازمانی می افزاید، موجب کاهش و از دست دادن دانش سازمانی می شود.</a:t>
            </a:r>
          </a:p>
        </p:txBody>
      </p:sp>
    </p:spTree>
    <p:extLst>
      <p:ext uri="{BB962C8B-B14F-4D97-AF65-F5344CB8AC3E}">
        <p14:creationId xmlns:p14="http://schemas.microsoft.com/office/powerpoint/2010/main" val="2783154980"/>
      </p:ext>
    </p:extLst>
  </p:cSld>
  <p:clrMapOvr>
    <a:masterClrMapping/>
  </p:clrMapOvr>
  <p:transition spd="slow">
    <p:wipe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32509"/>
            <a:ext cx="10515600" cy="5844454"/>
          </a:xfrm>
        </p:spPr>
        <p:txBody>
          <a:bodyPr>
            <a:normAutofit fontScale="92500" lnSpcReduction="10000"/>
          </a:bodyPr>
          <a:lstStyle/>
          <a:p>
            <a:pPr marL="0" indent="0" algn="just">
              <a:lnSpc>
                <a:spcPct val="150000"/>
              </a:lnSpc>
              <a:buNone/>
            </a:pPr>
            <a:r>
              <a:rPr lang="fa-IR" dirty="0" smtClean="0">
                <a:solidFill>
                  <a:schemeClr val="tx1"/>
                </a:solidFill>
                <a:cs typeface="B Lotus" panose="00000400000000000000" pitchFamily="2" charset="-78"/>
              </a:rPr>
              <a:t>تعریف یادگیری: یادگیری فرآیندی است که در آن رفتارها و مدل های ذهنی افراد تغییر می یابد و به گونه ای دیگر می اندیشند و عمل می کنند و این فرآیند هنگامی تحقق می یابد که به تغییر در رفتارها و عملکرد افراد مشاهده شود. تغییر رفتار اساسی ترین رکن یادگیری قلمداد شده است.</a:t>
            </a:r>
          </a:p>
          <a:p>
            <a:pPr marL="0" indent="0" algn="just">
              <a:lnSpc>
                <a:spcPct val="150000"/>
              </a:lnSpc>
              <a:buNone/>
            </a:pPr>
            <a:endParaRPr lang="fa-IR" dirty="0" smtClean="0">
              <a:solidFill>
                <a:schemeClr val="tx1"/>
              </a:solidFill>
              <a:cs typeface="B Lotus" panose="00000400000000000000" pitchFamily="2" charset="-78"/>
            </a:endParaRPr>
          </a:p>
          <a:p>
            <a:pPr algn="just">
              <a:lnSpc>
                <a:spcPct val="150000"/>
              </a:lnSpc>
            </a:pPr>
            <a:r>
              <a:rPr lang="fa-IR" b="1" dirty="0" smtClean="0">
                <a:solidFill>
                  <a:schemeClr val="tx1"/>
                </a:solidFill>
                <a:cs typeface="B Lotus" panose="00000400000000000000" pitchFamily="2" charset="-78"/>
              </a:rPr>
              <a:t>اجزای یادگیری     </a:t>
            </a:r>
            <a:r>
              <a:rPr lang="fa-IR" dirty="0" smtClean="0">
                <a:solidFill>
                  <a:schemeClr val="tx1"/>
                </a:solidFill>
                <a:cs typeface="B Lotus" panose="00000400000000000000" pitchFamily="2" charset="-78"/>
              </a:rPr>
              <a:t>1-یادگیری با تغییر همراه است.</a:t>
            </a:r>
          </a:p>
          <a:p>
            <a:pPr marL="0" indent="0" algn="just">
              <a:lnSpc>
                <a:spcPct val="150000"/>
              </a:lnSpc>
              <a:buNone/>
            </a:pPr>
            <a:r>
              <a:rPr lang="fa-IR" dirty="0" smtClean="0">
                <a:solidFill>
                  <a:schemeClr val="tx1"/>
                </a:solidFill>
                <a:cs typeface="B Lotus" panose="00000400000000000000" pitchFamily="2" charset="-78"/>
              </a:rPr>
              <a:t>                            2- تغییر بایستی از یادگیری دارای روندی طولانی مدت باشد.</a:t>
            </a:r>
          </a:p>
          <a:p>
            <a:pPr marL="0" indent="0" algn="just">
              <a:lnSpc>
                <a:spcPct val="150000"/>
              </a:lnSpc>
              <a:buNone/>
            </a:pPr>
            <a:r>
              <a:rPr lang="fa-IR" dirty="0" smtClean="0">
                <a:solidFill>
                  <a:schemeClr val="tx1"/>
                </a:solidFill>
                <a:cs typeface="B Lotus" panose="00000400000000000000" pitchFamily="2" charset="-78"/>
              </a:rPr>
              <a:t>                            3-یادگیری بر رفتار و رفتار بالقوه اثر می گذارد.</a:t>
            </a:r>
          </a:p>
          <a:p>
            <a:pPr algn="just">
              <a:lnSpc>
                <a:spcPct val="150000"/>
              </a:lnSpc>
            </a:pPr>
            <a:r>
              <a:rPr lang="fa-IR" b="1" dirty="0" smtClean="0">
                <a:solidFill>
                  <a:schemeClr val="tx1"/>
                </a:solidFill>
                <a:cs typeface="B Lotus" panose="00000400000000000000" pitchFamily="2" charset="-78"/>
              </a:rPr>
              <a:t>سطوح یادگیری </a:t>
            </a:r>
            <a:r>
              <a:rPr lang="fa-IR" b="1" dirty="0">
                <a:solidFill>
                  <a:schemeClr val="tx1"/>
                </a:solidFill>
                <a:cs typeface="B Lotus" panose="00000400000000000000" pitchFamily="2" charset="-78"/>
              </a:rPr>
              <a:t> </a:t>
            </a:r>
            <a:r>
              <a:rPr lang="fa-IR" b="1" dirty="0" smtClean="0">
                <a:solidFill>
                  <a:schemeClr val="tx1"/>
                </a:solidFill>
                <a:cs typeface="B Lotus" panose="00000400000000000000" pitchFamily="2" charset="-78"/>
              </a:rPr>
              <a:t>   </a:t>
            </a:r>
          </a:p>
          <a:p>
            <a:pPr marL="0" indent="0" algn="just">
              <a:lnSpc>
                <a:spcPct val="150000"/>
              </a:lnSpc>
              <a:buNone/>
            </a:pPr>
            <a:r>
              <a:rPr lang="fa-IR" dirty="0">
                <a:solidFill>
                  <a:schemeClr val="tx1"/>
                </a:solidFill>
                <a:cs typeface="B Lotus" panose="00000400000000000000" pitchFamily="2" charset="-78"/>
              </a:rPr>
              <a:t> </a:t>
            </a:r>
            <a:r>
              <a:rPr lang="fa-IR" dirty="0" smtClean="0">
                <a:solidFill>
                  <a:schemeClr val="tx1"/>
                </a:solidFill>
                <a:cs typeface="B Lotus" panose="00000400000000000000" pitchFamily="2" charset="-78"/>
              </a:rPr>
              <a:t>                            1- فردی</a:t>
            </a:r>
          </a:p>
          <a:p>
            <a:pPr marL="0" indent="0" algn="just">
              <a:lnSpc>
                <a:spcPct val="150000"/>
              </a:lnSpc>
              <a:buNone/>
            </a:pPr>
            <a:r>
              <a:rPr lang="fa-IR" dirty="0">
                <a:solidFill>
                  <a:schemeClr val="tx1"/>
                </a:solidFill>
                <a:cs typeface="B Lotus" panose="00000400000000000000" pitchFamily="2" charset="-78"/>
              </a:rPr>
              <a:t> </a:t>
            </a:r>
            <a:r>
              <a:rPr lang="fa-IR" dirty="0" smtClean="0">
                <a:solidFill>
                  <a:schemeClr val="tx1"/>
                </a:solidFill>
                <a:cs typeface="B Lotus" panose="00000400000000000000" pitchFamily="2" charset="-78"/>
              </a:rPr>
              <a:t>                            2- گروهی</a:t>
            </a:r>
          </a:p>
          <a:p>
            <a:pPr marL="0" indent="0" algn="just">
              <a:lnSpc>
                <a:spcPct val="150000"/>
              </a:lnSpc>
              <a:buNone/>
            </a:pPr>
            <a:r>
              <a:rPr lang="fa-IR" dirty="0">
                <a:solidFill>
                  <a:schemeClr val="tx1"/>
                </a:solidFill>
                <a:cs typeface="B Lotus" panose="00000400000000000000" pitchFamily="2" charset="-78"/>
              </a:rPr>
              <a:t> </a:t>
            </a:r>
            <a:r>
              <a:rPr lang="fa-IR" dirty="0" smtClean="0">
                <a:solidFill>
                  <a:schemeClr val="tx1"/>
                </a:solidFill>
                <a:cs typeface="B Lotus" panose="00000400000000000000" pitchFamily="2" charset="-78"/>
              </a:rPr>
              <a:t>                            3-سازمانی</a:t>
            </a:r>
          </a:p>
        </p:txBody>
      </p:sp>
      <p:sp>
        <p:nvSpPr>
          <p:cNvPr id="6" name="Right Brace 5"/>
          <p:cNvSpPr/>
          <p:nvPr/>
        </p:nvSpPr>
        <p:spPr>
          <a:xfrm>
            <a:off x="9699078" y="4078008"/>
            <a:ext cx="45719" cy="1390918"/>
          </a:xfrm>
          <a:prstGeom prst="rightBrace">
            <a:avLst/>
          </a:prstGeom>
        </p:spPr>
        <p:style>
          <a:lnRef idx="1">
            <a:schemeClr val="dk1"/>
          </a:lnRef>
          <a:fillRef idx="0">
            <a:schemeClr val="dk1"/>
          </a:fillRef>
          <a:effectRef idx="0">
            <a:schemeClr val="dk1"/>
          </a:effectRef>
          <a:fontRef idx="minor">
            <a:schemeClr val="tx1"/>
          </a:fontRef>
        </p:style>
        <p:txBody>
          <a:bodyPr rtlCol="1" anchor="ctr"/>
          <a:lstStyle/>
          <a:p>
            <a:pPr algn="ctr"/>
            <a:endParaRPr lang="fa-IR"/>
          </a:p>
        </p:txBody>
      </p:sp>
      <p:sp>
        <p:nvSpPr>
          <p:cNvPr id="8" name="Right Brace 7"/>
          <p:cNvSpPr/>
          <p:nvPr/>
        </p:nvSpPr>
        <p:spPr>
          <a:xfrm>
            <a:off x="9750593" y="1979054"/>
            <a:ext cx="45719" cy="1390918"/>
          </a:xfrm>
          <a:prstGeom prst="rightBrace">
            <a:avLst/>
          </a:prstGeom>
        </p:spPr>
        <p:style>
          <a:lnRef idx="1">
            <a:schemeClr val="dk1"/>
          </a:lnRef>
          <a:fillRef idx="0">
            <a:schemeClr val="dk1"/>
          </a:fillRef>
          <a:effectRef idx="0">
            <a:schemeClr val="dk1"/>
          </a:effectRef>
          <a:fontRef idx="minor">
            <a:schemeClr val="tx1"/>
          </a:fontRef>
        </p:style>
        <p:txBody>
          <a:bodyPr rtlCol="1" anchor="ctr"/>
          <a:lstStyle/>
          <a:p>
            <a:pPr algn="ctr"/>
            <a:endParaRPr lang="fa-IR"/>
          </a:p>
        </p:txBody>
      </p:sp>
    </p:spTree>
    <p:extLst>
      <p:ext uri="{BB962C8B-B14F-4D97-AF65-F5344CB8AC3E}">
        <p14:creationId xmlns:p14="http://schemas.microsoft.com/office/powerpoint/2010/main" val="2310468372"/>
      </p:ext>
    </p:extLst>
  </p:cSld>
  <p:clrMapOvr>
    <a:masterClrMapping/>
  </p:clrMapOvr>
  <p:transition spd="slow">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val="3272034938"/>
              </p:ext>
            </p:extLst>
          </p:nvPr>
        </p:nvGraphicFramePr>
        <p:xfrm>
          <a:off x="1076263" y="197193"/>
          <a:ext cx="10527602" cy="7223760"/>
        </p:xfrm>
        <a:graphic>
          <a:graphicData uri="http://schemas.openxmlformats.org/drawingml/2006/table">
            <a:tbl>
              <a:tblPr rtl="1" firstRow="1" bandRow="1">
                <a:tableStyleId>{5C22544A-7EE6-4342-B048-85BDC9FD1C3A}</a:tableStyleId>
              </a:tblPr>
              <a:tblGrid>
                <a:gridCol w="5486400"/>
                <a:gridCol w="5041202"/>
              </a:tblGrid>
              <a:tr h="432958">
                <a:tc>
                  <a:txBody>
                    <a:bodyPr/>
                    <a:lstStyle/>
                    <a:p>
                      <a:pPr rtl="1"/>
                      <a:r>
                        <a:rPr lang="fa-IR" sz="2400" dirty="0" smtClean="0">
                          <a:solidFill>
                            <a:schemeClr val="tx1"/>
                          </a:solidFill>
                          <a:cs typeface="B Lotus" panose="00000400000000000000" pitchFamily="2" charset="-78"/>
                        </a:rPr>
                        <a:t>نتایج یادگیری فردی</a:t>
                      </a:r>
                      <a:endParaRPr lang="fa-IR" sz="2400" dirty="0">
                        <a:solidFill>
                          <a:schemeClr val="tx1"/>
                        </a:solidFill>
                        <a:cs typeface="B Lotus" panose="00000400000000000000" pitchFamily="2" charset="-78"/>
                      </a:endParaRPr>
                    </a:p>
                  </a:txBody>
                  <a:tcPr/>
                </a:tc>
                <a:tc>
                  <a:txBody>
                    <a:bodyPr/>
                    <a:lstStyle/>
                    <a:p>
                      <a:pPr rtl="1"/>
                      <a:r>
                        <a:rPr lang="fa-IR" sz="2400" dirty="0" smtClean="0">
                          <a:solidFill>
                            <a:schemeClr val="tx1"/>
                          </a:solidFill>
                          <a:cs typeface="B Lotus" panose="00000400000000000000" pitchFamily="2" charset="-78"/>
                        </a:rPr>
                        <a:t>نتایج یادگیری گروهی</a:t>
                      </a:r>
                      <a:endParaRPr lang="fa-IR" sz="2400" dirty="0">
                        <a:solidFill>
                          <a:schemeClr val="tx1"/>
                        </a:solidFill>
                        <a:cs typeface="B Lotus" panose="00000400000000000000" pitchFamily="2" charset="-78"/>
                      </a:endParaRPr>
                    </a:p>
                  </a:txBody>
                  <a:tcPr/>
                </a:tc>
              </a:tr>
              <a:tr h="620615">
                <a:tc>
                  <a:txBody>
                    <a:bodyPr/>
                    <a:lstStyle/>
                    <a:p>
                      <a:pPr rtl="1"/>
                      <a:r>
                        <a:rPr lang="fa-IR" sz="2400" dirty="0" smtClean="0">
                          <a:solidFill>
                            <a:schemeClr val="tx1"/>
                          </a:solidFill>
                          <a:cs typeface="B Lotus" panose="00000400000000000000" pitchFamily="2" charset="-78"/>
                        </a:rPr>
                        <a:t>1- درک این که فعالیت های آنچه</a:t>
                      </a:r>
                      <a:r>
                        <a:rPr lang="fa-IR" sz="2400" baseline="0" dirty="0" smtClean="0">
                          <a:solidFill>
                            <a:schemeClr val="tx1"/>
                          </a:solidFill>
                          <a:cs typeface="B Lotus" panose="00000400000000000000" pitchFamily="2" charset="-78"/>
                        </a:rPr>
                        <a:t> اثراتی بر سایر بخش های سازمان دارد.</a:t>
                      </a:r>
                      <a:endParaRPr lang="fa-IR" sz="2400" dirty="0">
                        <a:solidFill>
                          <a:schemeClr val="tx1"/>
                        </a:solidFill>
                        <a:cs typeface="B Lotus" panose="00000400000000000000" pitchFamily="2" charset="-78"/>
                      </a:endParaRPr>
                    </a:p>
                  </a:txBody>
                  <a:tcPr/>
                </a:tc>
                <a:tc>
                  <a:txBody>
                    <a:bodyPr/>
                    <a:lstStyle/>
                    <a:p>
                      <a:pPr rtl="1"/>
                      <a:r>
                        <a:rPr lang="fa-IR" sz="2400" dirty="0" smtClean="0">
                          <a:solidFill>
                            <a:schemeClr val="tx1"/>
                          </a:solidFill>
                          <a:cs typeface="B Lotus" panose="00000400000000000000" pitchFamily="2" charset="-78"/>
                        </a:rPr>
                        <a:t>1- ازائه محصولات و خدمات بهتر</a:t>
                      </a:r>
                      <a:endParaRPr lang="fa-IR" sz="2400" dirty="0">
                        <a:solidFill>
                          <a:schemeClr val="tx1"/>
                        </a:solidFill>
                        <a:cs typeface="B Lotus" panose="00000400000000000000" pitchFamily="2" charset="-78"/>
                      </a:endParaRPr>
                    </a:p>
                  </a:txBody>
                  <a:tcPr/>
                </a:tc>
              </a:tr>
              <a:tr h="432958">
                <a:tc>
                  <a:txBody>
                    <a:bodyPr/>
                    <a:lstStyle/>
                    <a:p>
                      <a:pPr rtl="1"/>
                      <a:r>
                        <a:rPr lang="fa-IR" sz="2400" dirty="0" smtClean="0">
                          <a:solidFill>
                            <a:schemeClr val="tx1"/>
                          </a:solidFill>
                          <a:cs typeface="B Lotus" panose="00000400000000000000" pitchFamily="2" charset="-78"/>
                        </a:rPr>
                        <a:t>2- افزایش احساس مسئولیت</a:t>
                      </a:r>
                      <a:endParaRPr lang="fa-IR" sz="2400" dirty="0">
                        <a:solidFill>
                          <a:schemeClr val="tx1"/>
                        </a:solidFill>
                        <a:cs typeface="B Lotus" panose="00000400000000000000" pitchFamily="2" charset="-78"/>
                      </a:endParaRPr>
                    </a:p>
                  </a:txBody>
                  <a:tcPr/>
                </a:tc>
                <a:tc>
                  <a:txBody>
                    <a:bodyPr/>
                    <a:lstStyle/>
                    <a:p>
                      <a:pPr rtl="1"/>
                      <a:r>
                        <a:rPr lang="fa-IR" sz="2400" dirty="0" smtClean="0">
                          <a:solidFill>
                            <a:schemeClr val="tx1"/>
                          </a:solidFill>
                          <a:cs typeface="B Lotus" panose="00000400000000000000" pitchFamily="2" charset="-78"/>
                        </a:rPr>
                        <a:t>2- افزایش بهره وری و کارایی</a:t>
                      </a:r>
                      <a:endParaRPr lang="fa-IR" sz="2400" dirty="0">
                        <a:solidFill>
                          <a:schemeClr val="tx1"/>
                        </a:solidFill>
                        <a:cs typeface="B Lotus" panose="00000400000000000000" pitchFamily="2" charset="-78"/>
                      </a:endParaRPr>
                    </a:p>
                  </a:txBody>
                  <a:tcPr/>
                </a:tc>
              </a:tr>
              <a:tr h="432958">
                <a:tc>
                  <a:txBody>
                    <a:bodyPr/>
                    <a:lstStyle/>
                    <a:p>
                      <a:pPr rtl="1"/>
                      <a:r>
                        <a:rPr lang="fa-IR" sz="2400" dirty="0" smtClean="0">
                          <a:solidFill>
                            <a:schemeClr val="tx1"/>
                          </a:solidFill>
                          <a:cs typeface="B Lotus" panose="00000400000000000000" pitchFamily="2" charset="-78"/>
                        </a:rPr>
                        <a:t>3- خود هدایت گری بیشتر</a:t>
                      </a:r>
                      <a:endParaRPr lang="fa-IR" sz="2400" dirty="0">
                        <a:solidFill>
                          <a:schemeClr val="tx1"/>
                        </a:solidFill>
                        <a:cs typeface="B Lotus" panose="00000400000000000000" pitchFamily="2" charset="-78"/>
                      </a:endParaRPr>
                    </a:p>
                  </a:txBody>
                  <a:tcPr/>
                </a:tc>
                <a:tc>
                  <a:txBody>
                    <a:bodyPr/>
                    <a:lstStyle/>
                    <a:p>
                      <a:pPr rtl="1"/>
                      <a:r>
                        <a:rPr lang="fa-IR" sz="2400" dirty="0" smtClean="0">
                          <a:solidFill>
                            <a:schemeClr val="tx1"/>
                          </a:solidFill>
                          <a:cs typeface="B Lotus" panose="00000400000000000000" pitchFamily="2" charset="-78"/>
                        </a:rPr>
                        <a:t>3- بهبود فرهنگ سازمانی</a:t>
                      </a:r>
                      <a:endParaRPr lang="fa-IR" sz="2400" dirty="0">
                        <a:solidFill>
                          <a:schemeClr val="tx1"/>
                        </a:solidFill>
                        <a:cs typeface="B Lotus" panose="00000400000000000000" pitchFamily="2" charset="-78"/>
                      </a:endParaRPr>
                    </a:p>
                  </a:txBody>
                  <a:tcPr/>
                </a:tc>
              </a:tr>
              <a:tr h="432958">
                <a:tc>
                  <a:txBody>
                    <a:bodyPr/>
                    <a:lstStyle/>
                    <a:p>
                      <a:pPr rtl="1"/>
                      <a:r>
                        <a:rPr lang="fa-IR" sz="2400" dirty="0" smtClean="0">
                          <a:solidFill>
                            <a:schemeClr val="tx1"/>
                          </a:solidFill>
                          <a:cs typeface="B Lotus" panose="00000400000000000000" pitchFamily="2" charset="-78"/>
                        </a:rPr>
                        <a:t>4- خطر پذیری بیشتر</a:t>
                      </a:r>
                      <a:endParaRPr lang="fa-IR" sz="2400" dirty="0">
                        <a:solidFill>
                          <a:schemeClr val="tx1"/>
                        </a:solidFill>
                        <a:cs typeface="B Lotus" panose="00000400000000000000" pitchFamily="2" charset="-78"/>
                      </a:endParaRPr>
                    </a:p>
                  </a:txBody>
                  <a:tcPr/>
                </a:tc>
                <a:tc>
                  <a:txBody>
                    <a:bodyPr/>
                    <a:lstStyle/>
                    <a:p>
                      <a:pPr rtl="1"/>
                      <a:r>
                        <a:rPr lang="fa-IR" sz="2400" dirty="0" smtClean="0">
                          <a:solidFill>
                            <a:schemeClr val="tx1"/>
                          </a:solidFill>
                          <a:cs typeface="B Lotus" panose="00000400000000000000" pitchFamily="2" charset="-78"/>
                        </a:rPr>
                        <a:t>4- انتقال و جابجایی کمتر</a:t>
                      </a:r>
                      <a:endParaRPr lang="fa-IR" sz="2400" dirty="0">
                        <a:solidFill>
                          <a:schemeClr val="tx1"/>
                        </a:solidFill>
                        <a:cs typeface="B Lotus" panose="00000400000000000000" pitchFamily="2" charset="-78"/>
                      </a:endParaRPr>
                    </a:p>
                  </a:txBody>
                  <a:tcPr/>
                </a:tc>
              </a:tr>
              <a:tr h="432958">
                <a:tc>
                  <a:txBody>
                    <a:bodyPr/>
                    <a:lstStyle/>
                    <a:p>
                      <a:pPr rtl="1"/>
                      <a:r>
                        <a:rPr lang="fa-IR" sz="2400" dirty="0" smtClean="0">
                          <a:solidFill>
                            <a:schemeClr val="tx1"/>
                          </a:solidFill>
                          <a:cs typeface="B Lotus" panose="00000400000000000000" pitchFamily="2" charset="-78"/>
                        </a:rPr>
                        <a:t>5- مشورت و تعلیم بیشتر</a:t>
                      </a:r>
                      <a:endParaRPr lang="fa-IR" sz="2400" dirty="0">
                        <a:solidFill>
                          <a:schemeClr val="tx1"/>
                        </a:solidFill>
                        <a:cs typeface="B Lotus" panose="00000400000000000000" pitchFamily="2" charset="-78"/>
                      </a:endParaRPr>
                    </a:p>
                  </a:txBody>
                  <a:tcPr/>
                </a:tc>
                <a:tc>
                  <a:txBody>
                    <a:bodyPr/>
                    <a:lstStyle/>
                    <a:p>
                      <a:pPr rtl="1"/>
                      <a:r>
                        <a:rPr lang="fa-IR" sz="2400" dirty="0" smtClean="0">
                          <a:solidFill>
                            <a:schemeClr val="tx1"/>
                          </a:solidFill>
                          <a:cs typeface="B Lotus" panose="00000400000000000000" pitchFamily="2" charset="-78"/>
                        </a:rPr>
                        <a:t>5- ارائه خدمات موثرتر به ارباب رجوع و مشتری</a:t>
                      </a:r>
                      <a:endParaRPr lang="fa-IR" sz="2400" dirty="0">
                        <a:solidFill>
                          <a:schemeClr val="tx1"/>
                        </a:solidFill>
                        <a:cs typeface="B Lotus" panose="00000400000000000000" pitchFamily="2" charset="-78"/>
                      </a:endParaRPr>
                    </a:p>
                  </a:txBody>
                  <a:tcPr/>
                </a:tc>
              </a:tr>
              <a:tr h="432958">
                <a:tc>
                  <a:txBody>
                    <a:bodyPr/>
                    <a:lstStyle/>
                    <a:p>
                      <a:pPr rtl="1"/>
                      <a:r>
                        <a:rPr lang="fa-IR" sz="2400" dirty="0" smtClean="0">
                          <a:solidFill>
                            <a:schemeClr val="tx1"/>
                          </a:solidFill>
                          <a:cs typeface="B Lotus" panose="00000400000000000000" pitchFamily="2" charset="-78"/>
                        </a:rPr>
                        <a:t>6- آمادگی بیشتر برای کمک و همکاری</a:t>
                      </a:r>
                      <a:endParaRPr lang="fa-IR" sz="2400" dirty="0">
                        <a:solidFill>
                          <a:schemeClr val="tx1"/>
                        </a:solidFill>
                        <a:cs typeface="B Lotus" panose="00000400000000000000" pitchFamily="2" charset="-78"/>
                      </a:endParaRPr>
                    </a:p>
                  </a:txBody>
                  <a:tcPr/>
                </a:tc>
                <a:tc>
                  <a:txBody>
                    <a:bodyPr/>
                    <a:lstStyle/>
                    <a:p>
                      <a:pPr rtl="1"/>
                      <a:r>
                        <a:rPr lang="fa-IR" sz="2400" dirty="0" smtClean="0">
                          <a:solidFill>
                            <a:schemeClr val="tx1"/>
                          </a:solidFill>
                          <a:cs typeface="B Lotus" panose="00000400000000000000" pitchFamily="2" charset="-78"/>
                        </a:rPr>
                        <a:t>6- توانایی پاسخگویی سریع به تغییر</a:t>
                      </a:r>
                      <a:endParaRPr lang="fa-IR" sz="2400" dirty="0">
                        <a:solidFill>
                          <a:schemeClr val="tx1"/>
                        </a:solidFill>
                        <a:cs typeface="B Lotus" panose="00000400000000000000" pitchFamily="2" charset="-78"/>
                      </a:endParaRPr>
                    </a:p>
                  </a:txBody>
                  <a:tcPr/>
                </a:tc>
              </a:tr>
              <a:tr h="432958">
                <a:tc>
                  <a:txBody>
                    <a:bodyPr/>
                    <a:lstStyle/>
                    <a:p>
                      <a:pPr rtl="1"/>
                      <a:r>
                        <a:rPr lang="fa-IR" sz="2400" dirty="0" smtClean="0">
                          <a:solidFill>
                            <a:schemeClr val="tx1"/>
                          </a:solidFill>
                          <a:cs typeface="B Lotus" panose="00000400000000000000" pitchFamily="2" charset="-78"/>
                        </a:rPr>
                        <a:t>7-</a:t>
                      </a:r>
                      <a:r>
                        <a:rPr lang="fa-IR" sz="2400" baseline="0" dirty="0" smtClean="0">
                          <a:solidFill>
                            <a:schemeClr val="tx1"/>
                          </a:solidFill>
                          <a:cs typeface="B Lotus" panose="00000400000000000000" pitchFamily="2" charset="-78"/>
                        </a:rPr>
                        <a:t> گوش دادن مرثر تر </a:t>
                      </a:r>
                      <a:endParaRPr lang="fa-IR" sz="2400" dirty="0">
                        <a:solidFill>
                          <a:schemeClr val="tx1"/>
                        </a:solidFill>
                        <a:cs typeface="B Lotus" panose="00000400000000000000" pitchFamily="2" charset="-78"/>
                      </a:endParaRPr>
                    </a:p>
                  </a:txBody>
                  <a:tcPr/>
                </a:tc>
                <a:tc>
                  <a:txBody>
                    <a:bodyPr/>
                    <a:lstStyle/>
                    <a:p>
                      <a:pPr rtl="1"/>
                      <a:endParaRPr lang="fa-IR" sz="2400" dirty="0">
                        <a:solidFill>
                          <a:schemeClr val="tx1"/>
                        </a:solidFill>
                        <a:cs typeface="B Lotus" panose="00000400000000000000" pitchFamily="2" charset="-78"/>
                      </a:endParaRPr>
                    </a:p>
                  </a:txBody>
                  <a:tcPr/>
                </a:tc>
              </a:tr>
              <a:tr h="432958">
                <a:tc>
                  <a:txBody>
                    <a:bodyPr/>
                    <a:lstStyle/>
                    <a:p>
                      <a:pPr rtl="1"/>
                      <a:r>
                        <a:rPr lang="fa-IR" sz="2400" dirty="0" smtClean="0">
                          <a:solidFill>
                            <a:schemeClr val="tx1"/>
                          </a:solidFill>
                          <a:cs typeface="B Lotus" panose="00000400000000000000" pitchFamily="2" charset="-78"/>
                        </a:rPr>
                        <a:t>8- استفاده از اطلاعات در عمل</a:t>
                      </a:r>
                      <a:endParaRPr lang="fa-IR" sz="2400" dirty="0">
                        <a:solidFill>
                          <a:schemeClr val="tx1"/>
                        </a:solidFill>
                        <a:cs typeface="B Lotus" panose="00000400000000000000" pitchFamily="2" charset="-78"/>
                      </a:endParaRPr>
                    </a:p>
                  </a:txBody>
                  <a:tcPr/>
                </a:tc>
                <a:tc>
                  <a:txBody>
                    <a:bodyPr/>
                    <a:lstStyle/>
                    <a:p>
                      <a:pPr rtl="1"/>
                      <a:endParaRPr lang="fa-IR" sz="2400" dirty="0">
                        <a:solidFill>
                          <a:schemeClr val="tx1"/>
                        </a:solidFill>
                        <a:cs typeface="B Lotus" panose="00000400000000000000" pitchFamily="2" charset="-78"/>
                      </a:endParaRPr>
                    </a:p>
                  </a:txBody>
                  <a:tcPr/>
                </a:tc>
              </a:tr>
              <a:tr h="432958">
                <a:tc>
                  <a:txBody>
                    <a:bodyPr/>
                    <a:lstStyle/>
                    <a:p>
                      <a:pPr rtl="1"/>
                      <a:r>
                        <a:rPr lang="fa-IR" sz="2400" dirty="0" smtClean="0">
                          <a:solidFill>
                            <a:schemeClr val="tx1"/>
                          </a:solidFill>
                          <a:cs typeface="B Lotus" panose="00000400000000000000" pitchFamily="2" charset="-78"/>
                        </a:rPr>
                        <a:t>9- توسعه راه حل های خلاقانه</a:t>
                      </a:r>
                      <a:endParaRPr lang="fa-IR" sz="2400" dirty="0">
                        <a:solidFill>
                          <a:schemeClr val="tx1"/>
                        </a:solidFill>
                        <a:cs typeface="B Lotus" panose="00000400000000000000" pitchFamily="2" charset="-78"/>
                      </a:endParaRPr>
                    </a:p>
                  </a:txBody>
                  <a:tcPr/>
                </a:tc>
                <a:tc>
                  <a:txBody>
                    <a:bodyPr/>
                    <a:lstStyle/>
                    <a:p>
                      <a:pPr rtl="1"/>
                      <a:endParaRPr lang="fa-IR" sz="2400" dirty="0">
                        <a:solidFill>
                          <a:schemeClr val="tx1"/>
                        </a:solidFill>
                        <a:cs typeface="B Lotus" panose="00000400000000000000" pitchFamily="2" charset="-78"/>
                      </a:endParaRPr>
                    </a:p>
                  </a:txBody>
                  <a:tcPr/>
                </a:tc>
              </a:tr>
              <a:tr h="432958">
                <a:tc>
                  <a:txBody>
                    <a:bodyPr/>
                    <a:lstStyle/>
                    <a:p>
                      <a:pPr rtl="1"/>
                      <a:r>
                        <a:rPr lang="fa-IR" sz="2400" dirty="0" smtClean="0">
                          <a:solidFill>
                            <a:schemeClr val="tx1"/>
                          </a:solidFill>
                          <a:cs typeface="B Lotus" panose="00000400000000000000" pitchFamily="2" charset="-78"/>
                        </a:rPr>
                        <a:t>10- تقسیم کار بهتر بین افراد گروه</a:t>
                      </a:r>
                      <a:endParaRPr lang="fa-IR" sz="2400" dirty="0">
                        <a:solidFill>
                          <a:schemeClr val="tx1"/>
                        </a:solidFill>
                        <a:cs typeface="B Lotus" panose="00000400000000000000" pitchFamily="2" charset="-78"/>
                      </a:endParaRPr>
                    </a:p>
                  </a:txBody>
                  <a:tcPr/>
                </a:tc>
                <a:tc>
                  <a:txBody>
                    <a:bodyPr/>
                    <a:lstStyle/>
                    <a:p>
                      <a:pPr rtl="1"/>
                      <a:endParaRPr lang="fa-IR" sz="2400" dirty="0">
                        <a:solidFill>
                          <a:schemeClr val="tx1"/>
                        </a:solidFill>
                        <a:cs typeface="B Lotus" panose="00000400000000000000" pitchFamily="2" charset="-78"/>
                      </a:endParaRPr>
                    </a:p>
                  </a:txBody>
                  <a:tcPr/>
                </a:tc>
              </a:tr>
            </a:tbl>
          </a:graphicData>
        </a:graphic>
      </p:graphicFrame>
      <p:sp>
        <p:nvSpPr>
          <p:cNvPr id="9" name="Content Placeholder 8"/>
          <p:cNvSpPr>
            <a:spLocks noGrp="1"/>
          </p:cNvSpPr>
          <p:nvPr>
            <p:ph idx="1"/>
          </p:nvPr>
        </p:nvSpPr>
        <p:spPr>
          <a:xfrm>
            <a:off x="838200" y="1571223"/>
            <a:ext cx="10515600" cy="1068946"/>
          </a:xfrm>
        </p:spPr>
        <p:txBody>
          <a:bodyPr>
            <a:noAutofit/>
          </a:bodyPr>
          <a:lstStyle/>
          <a:p>
            <a:endParaRPr lang="fa-IR" dirty="0" smtClean="0">
              <a:cs typeface="B Lotus" panose="00000400000000000000" pitchFamily="2" charset="-78"/>
            </a:endParaRPr>
          </a:p>
          <a:p>
            <a:endParaRPr lang="fa-IR" dirty="0">
              <a:cs typeface="B Lotus" panose="00000400000000000000" pitchFamily="2" charset="-78"/>
            </a:endParaRPr>
          </a:p>
          <a:p>
            <a:endParaRPr lang="fa-IR" dirty="0" smtClean="0">
              <a:cs typeface="B Lotus" panose="00000400000000000000" pitchFamily="2" charset="-78"/>
            </a:endParaRPr>
          </a:p>
          <a:p>
            <a:endParaRPr lang="fa-IR" dirty="0">
              <a:cs typeface="B Lotus" panose="00000400000000000000" pitchFamily="2" charset="-78"/>
            </a:endParaRPr>
          </a:p>
          <a:p>
            <a:endParaRPr lang="fa-IR" dirty="0" smtClean="0">
              <a:cs typeface="B Lotus" panose="00000400000000000000" pitchFamily="2" charset="-78"/>
            </a:endParaRPr>
          </a:p>
          <a:p>
            <a:endParaRPr lang="fa-IR" dirty="0">
              <a:cs typeface="B Lotus" panose="00000400000000000000" pitchFamily="2" charset="-78"/>
            </a:endParaRPr>
          </a:p>
          <a:p>
            <a:endParaRPr lang="fa-IR" dirty="0" smtClean="0">
              <a:cs typeface="B Lotus" panose="00000400000000000000" pitchFamily="2" charset="-78"/>
            </a:endParaRPr>
          </a:p>
          <a:p>
            <a:endParaRPr lang="fa-IR" dirty="0" smtClean="0">
              <a:cs typeface="B Lotus" panose="00000400000000000000" pitchFamily="2" charset="-78"/>
            </a:endParaRPr>
          </a:p>
          <a:p>
            <a:pPr marL="0" indent="0" algn="just">
              <a:buNone/>
            </a:pPr>
            <a:endParaRPr lang="fa-IR" sz="2400" dirty="0">
              <a:cs typeface="B Lotus" panose="00000400000000000000" pitchFamily="2" charset="-78"/>
            </a:endParaRPr>
          </a:p>
          <a:p>
            <a:pPr marL="0" indent="0" algn="just">
              <a:buNone/>
            </a:pPr>
            <a:endParaRPr lang="fa-IR" sz="2400" dirty="0" smtClean="0">
              <a:solidFill>
                <a:schemeClr val="tx1"/>
              </a:solidFill>
              <a:cs typeface="B Lotus" panose="00000400000000000000" pitchFamily="2" charset="-78"/>
            </a:endParaRPr>
          </a:p>
          <a:p>
            <a:pPr marL="0" indent="0" algn="just">
              <a:buNone/>
            </a:pPr>
            <a:r>
              <a:rPr lang="fa-IR" sz="2400" dirty="0" smtClean="0">
                <a:solidFill>
                  <a:schemeClr val="tx1"/>
                </a:solidFill>
                <a:cs typeface="B Lotus" panose="00000400000000000000" pitchFamily="2" charset="-78"/>
              </a:rPr>
              <a:t>سازمان یادگیرنده: سازمانی است که با ایجاد ساختارها و استراتژی ها به ارتقای یادگیری سازمانی می پردازد که شامل یادگیری فردی، گروهی و سازمانی است و یادگیری گروهی و فردی کلید اصلی برای ایجاد یک سازمان یادگیرنده است. </a:t>
            </a:r>
            <a:endParaRPr lang="fa-IR" sz="2400" dirty="0">
              <a:solidFill>
                <a:schemeClr val="tx1"/>
              </a:solidFill>
              <a:cs typeface="B Lotus" panose="00000400000000000000" pitchFamily="2" charset="-78"/>
            </a:endParaRPr>
          </a:p>
        </p:txBody>
      </p:sp>
    </p:spTree>
    <p:extLst>
      <p:ext uri="{BB962C8B-B14F-4D97-AF65-F5344CB8AC3E}">
        <p14:creationId xmlns:p14="http://schemas.microsoft.com/office/powerpoint/2010/main" val="2620936453"/>
      </p:ext>
    </p:extLst>
  </p:cSld>
  <p:clrMapOvr>
    <a:masterClrMapping/>
  </p:clrMapOvr>
  <p:transition spd="slow">
    <p:wipe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53184"/>
          </a:xfrm>
        </p:spPr>
        <p:txBody>
          <a:bodyPr>
            <a:normAutofit/>
          </a:bodyPr>
          <a:lstStyle/>
          <a:p>
            <a:pPr algn="r"/>
            <a:r>
              <a:rPr lang="fa-IR" sz="2800" b="1" dirty="0" smtClean="0">
                <a:solidFill>
                  <a:schemeClr val="tx1"/>
                </a:solidFill>
                <a:cs typeface="B Lotus" panose="00000400000000000000" pitchFamily="2" charset="-78"/>
              </a:rPr>
              <a:t>نقش سازمان یادگیرنده</a:t>
            </a:r>
            <a:endParaRPr lang="fa-IR" sz="2800" b="1" dirty="0">
              <a:solidFill>
                <a:schemeClr val="tx1"/>
              </a:solidFill>
              <a:cs typeface="B Lotus" panose="00000400000000000000" pitchFamily="2" charset="-78"/>
            </a:endParaRPr>
          </a:p>
        </p:txBody>
      </p:sp>
      <p:sp>
        <p:nvSpPr>
          <p:cNvPr id="3" name="Content Placeholder 2"/>
          <p:cNvSpPr>
            <a:spLocks noGrp="1"/>
          </p:cNvSpPr>
          <p:nvPr>
            <p:ph idx="1"/>
          </p:nvPr>
        </p:nvSpPr>
        <p:spPr>
          <a:xfrm>
            <a:off x="838200" y="1018309"/>
            <a:ext cx="10515600" cy="5158654"/>
          </a:xfrm>
        </p:spPr>
        <p:txBody>
          <a:bodyPr>
            <a:noAutofit/>
          </a:bodyPr>
          <a:lstStyle/>
          <a:p>
            <a:pPr marL="0" indent="0" algn="just">
              <a:lnSpc>
                <a:spcPct val="150000"/>
              </a:lnSpc>
              <a:buNone/>
            </a:pPr>
            <a:r>
              <a:rPr lang="fa-IR" sz="2400" dirty="0">
                <a:solidFill>
                  <a:schemeClr val="tx1"/>
                </a:solidFill>
                <a:cs typeface="B Lotus" panose="00000400000000000000" pitchFamily="2" charset="-78"/>
              </a:rPr>
              <a:t>1</a:t>
            </a:r>
            <a:r>
              <a:rPr lang="fa-IR" sz="2400" dirty="0" smtClean="0">
                <a:solidFill>
                  <a:schemeClr val="tx1"/>
                </a:solidFill>
                <a:cs typeface="B Lotus" panose="00000400000000000000" pitchFamily="2" charset="-78"/>
              </a:rPr>
              <a:t>- بررسی محیط و ایجاد آینده بهتر</a:t>
            </a:r>
          </a:p>
          <a:p>
            <a:pPr marL="0" indent="0" algn="just">
              <a:lnSpc>
                <a:spcPct val="150000"/>
              </a:lnSpc>
              <a:buNone/>
            </a:pPr>
            <a:r>
              <a:rPr lang="fa-IR" sz="2400" dirty="0" smtClean="0">
                <a:solidFill>
                  <a:schemeClr val="tx1"/>
                </a:solidFill>
                <a:cs typeface="B Lotus" panose="00000400000000000000" pitchFamily="2" charset="-78"/>
              </a:rPr>
              <a:t>هماهنگ سازی با محیط به منظور حمایت اثر بخش یک موضوع مهم را در دانش مدیریت مطرح می سازد و کارکنان باید از طریق توسعه فرآیندهای یادگیری بیاموزند که چه تغییرات مطلوبی باید در سازمان انجام شد.</a:t>
            </a:r>
          </a:p>
          <a:p>
            <a:pPr marL="0" indent="0" algn="just">
              <a:lnSpc>
                <a:spcPct val="150000"/>
              </a:lnSpc>
              <a:buNone/>
            </a:pPr>
            <a:r>
              <a:rPr lang="fa-IR" sz="2400" dirty="0" smtClean="0">
                <a:solidFill>
                  <a:schemeClr val="tx1"/>
                </a:solidFill>
                <a:cs typeface="B Lotus" panose="00000400000000000000" pitchFamily="2" charset="-78"/>
              </a:rPr>
              <a:t>2- کارآفرینی:        درون سازمانی: ارائه محصولات، خدمات، فرآیندهای جدید</a:t>
            </a:r>
          </a:p>
          <a:p>
            <a:pPr marL="0" indent="0" algn="just">
              <a:lnSpc>
                <a:spcPct val="150000"/>
              </a:lnSpc>
              <a:buNone/>
            </a:pPr>
            <a:r>
              <a:rPr lang="fa-IR" sz="2400" dirty="0">
                <a:solidFill>
                  <a:schemeClr val="tx1"/>
                </a:solidFill>
                <a:cs typeface="B Lotus" panose="00000400000000000000" pitchFamily="2" charset="-78"/>
              </a:rPr>
              <a:t> </a:t>
            </a:r>
            <a:r>
              <a:rPr lang="fa-IR" sz="2400" dirty="0" smtClean="0">
                <a:solidFill>
                  <a:schemeClr val="tx1"/>
                </a:solidFill>
                <a:cs typeface="B Lotus" panose="00000400000000000000" pitchFamily="2" charset="-78"/>
              </a:rPr>
              <a:t>                        برون سازمانی: ارائه محصولات و خدمات جدید که پیش از آن موجود نبوده</a:t>
            </a:r>
          </a:p>
          <a:p>
            <a:pPr marL="0" indent="0" algn="just">
              <a:lnSpc>
                <a:spcPct val="150000"/>
              </a:lnSpc>
              <a:buNone/>
            </a:pPr>
            <a:r>
              <a:rPr lang="fa-IR" sz="2400" dirty="0" smtClean="0">
                <a:solidFill>
                  <a:schemeClr val="tx1"/>
                </a:solidFill>
                <a:cs typeface="B Lotus" panose="00000400000000000000" pitchFamily="2" charset="-78"/>
              </a:rPr>
              <a:t>3- رضایت شغلی: رضایت کارکنان خلاق تحت تاثیر پرورش فرهنگ یادگیرنده است و این فرهنگ می تواند به عنوان بخشی از سیستم جبران خدمات کارکنان باشد.</a:t>
            </a:r>
          </a:p>
        </p:txBody>
      </p:sp>
      <p:sp>
        <p:nvSpPr>
          <p:cNvPr id="7" name="Right Brace 6"/>
          <p:cNvSpPr/>
          <p:nvPr/>
        </p:nvSpPr>
        <p:spPr>
          <a:xfrm>
            <a:off x="9478851" y="3267217"/>
            <a:ext cx="115910" cy="837126"/>
          </a:xfrm>
          <a:prstGeom prst="rightBrace">
            <a:avLst/>
          </a:prstGeom>
        </p:spPr>
        <p:style>
          <a:lnRef idx="1">
            <a:schemeClr val="dk1"/>
          </a:lnRef>
          <a:fillRef idx="0">
            <a:schemeClr val="dk1"/>
          </a:fillRef>
          <a:effectRef idx="0">
            <a:schemeClr val="dk1"/>
          </a:effectRef>
          <a:fontRef idx="minor">
            <a:schemeClr val="tx1"/>
          </a:fontRef>
        </p:style>
        <p:txBody>
          <a:bodyPr rtlCol="1" anchor="ctr"/>
          <a:lstStyle/>
          <a:p>
            <a:pPr algn="ctr"/>
            <a:endParaRPr lang="fa-IR"/>
          </a:p>
        </p:txBody>
      </p:sp>
    </p:spTree>
    <p:extLst>
      <p:ext uri="{BB962C8B-B14F-4D97-AF65-F5344CB8AC3E}">
        <p14:creationId xmlns:p14="http://schemas.microsoft.com/office/powerpoint/2010/main" val="1223271717"/>
      </p:ext>
    </p:extLst>
  </p:cSld>
  <p:clrMapOvr>
    <a:masterClrMapping/>
  </p:clrMapOvr>
  <p:transition spd="slow">
    <p:wipe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3200" b="1" dirty="0">
                <a:solidFill>
                  <a:schemeClr val="tx1"/>
                </a:solidFill>
                <a:cs typeface="B Lotus" panose="00000400000000000000" pitchFamily="2" charset="-78"/>
              </a:rPr>
              <a:t>نقش سازمان یادگیرنده</a:t>
            </a:r>
            <a:endParaRPr lang="fa-IR" sz="3200" dirty="0">
              <a:solidFill>
                <a:schemeClr val="tx1"/>
              </a:solidFill>
            </a:endParaRPr>
          </a:p>
        </p:txBody>
      </p:sp>
      <p:sp>
        <p:nvSpPr>
          <p:cNvPr id="3" name="Content Placeholder 2"/>
          <p:cNvSpPr>
            <a:spLocks noGrp="1"/>
          </p:cNvSpPr>
          <p:nvPr>
            <p:ph idx="1"/>
          </p:nvPr>
        </p:nvSpPr>
        <p:spPr>
          <a:xfrm>
            <a:off x="1313645" y="1635617"/>
            <a:ext cx="10190967" cy="4275605"/>
          </a:xfrm>
        </p:spPr>
        <p:txBody>
          <a:bodyPr>
            <a:normAutofit fontScale="92500" lnSpcReduction="20000"/>
          </a:bodyPr>
          <a:lstStyle/>
          <a:p>
            <a:pPr marL="0" indent="0" algn="just">
              <a:lnSpc>
                <a:spcPct val="150000"/>
              </a:lnSpc>
              <a:buNone/>
            </a:pPr>
            <a:r>
              <a:rPr lang="fa-IR" sz="2400" dirty="0">
                <a:solidFill>
                  <a:schemeClr val="tx1"/>
                </a:solidFill>
                <a:cs typeface="B Lotus" panose="00000400000000000000" pitchFamily="2" charset="-78"/>
              </a:rPr>
              <a:t>4- بهبود کارایی و اثربخشی: یکی از اهداف مهم سازمان ها که حیات موثر می باشد از طریق توسعه فرآیندهای یادگیری و تغییر و تحول مناسب در عملکرد حاصل می شود.</a:t>
            </a:r>
          </a:p>
          <a:p>
            <a:pPr marL="0" indent="0" algn="just">
              <a:lnSpc>
                <a:spcPct val="150000"/>
              </a:lnSpc>
              <a:buNone/>
            </a:pPr>
            <a:r>
              <a:rPr lang="fa-IR" sz="2400" dirty="0">
                <a:solidFill>
                  <a:schemeClr val="tx1"/>
                </a:solidFill>
                <a:cs typeface="B Lotus" panose="00000400000000000000" pitchFamily="2" charset="-78"/>
              </a:rPr>
              <a:t>5- جذب و حفظ نیروی انسانی دانش ورز: نیروی انسانی دانش ورز مدام به دنبال یادگیری، آموزش، خلاقیت و </a:t>
            </a:r>
            <a:r>
              <a:rPr lang="fa-IR" sz="2400" dirty="0" smtClean="0">
                <a:solidFill>
                  <a:schemeClr val="tx1"/>
                </a:solidFill>
                <a:cs typeface="B Lotus" panose="00000400000000000000" pitchFamily="2" charset="-78"/>
              </a:rPr>
              <a:t>نوآورش </a:t>
            </a:r>
            <a:r>
              <a:rPr lang="fa-IR" sz="2400" dirty="0">
                <a:solidFill>
                  <a:schemeClr val="tx1"/>
                </a:solidFill>
                <a:cs typeface="B Lotus" panose="00000400000000000000" pitchFamily="2" charset="-78"/>
              </a:rPr>
              <a:t>و رشد می باشند که به عنوان مهمترین سرمایه سازمان ها برشمرده می شوند.</a:t>
            </a:r>
          </a:p>
          <a:p>
            <a:pPr marL="0" indent="0" algn="just">
              <a:lnSpc>
                <a:spcPct val="150000"/>
              </a:lnSpc>
              <a:buNone/>
            </a:pPr>
            <a:r>
              <a:rPr lang="fa-IR" sz="2400" dirty="0">
                <a:solidFill>
                  <a:schemeClr val="tx1"/>
                </a:solidFill>
                <a:cs typeface="B Lotus" panose="00000400000000000000" pitchFamily="2" charset="-78"/>
              </a:rPr>
              <a:t>6- توسعه دانش: دانش ضمنی و یا پنهان که در ذهن افراد است از طریق یادگیری گروهی، گفت و گو و ساخته و مطرح ساختن نظرات و ایده های جدید حاصل می شود.</a:t>
            </a:r>
          </a:p>
          <a:p>
            <a:pPr>
              <a:lnSpc>
                <a:spcPct val="150000"/>
              </a:lnSpc>
            </a:pPr>
            <a:endParaRPr lang="fa-IR" sz="2400" dirty="0">
              <a:solidFill>
                <a:schemeClr val="tx1"/>
              </a:solidFill>
            </a:endParaRPr>
          </a:p>
        </p:txBody>
      </p:sp>
    </p:spTree>
    <p:extLst>
      <p:ext uri="{BB962C8B-B14F-4D97-AF65-F5344CB8AC3E}">
        <p14:creationId xmlns:p14="http://schemas.microsoft.com/office/powerpoint/2010/main" val="1831649358"/>
      </p:ext>
    </p:extLst>
  </p:cSld>
  <p:clrMapOvr>
    <a:masterClrMapping/>
  </p:clrMapOvr>
  <p:transition spd="slow">
    <p:wipe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570057"/>
          </a:xfrm>
        </p:spPr>
        <p:txBody>
          <a:bodyPr>
            <a:normAutofit fontScale="90000"/>
          </a:bodyPr>
          <a:lstStyle/>
          <a:p>
            <a:pPr algn="r"/>
            <a:r>
              <a:rPr lang="fa-IR" sz="2800" b="1" dirty="0" smtClean="0">
                <a:solidFill>
                  <a:schemeClr val="tx1"/>
                </a:solidFill>
                <a:cs typeface="B Lotus" panose="00000400000000000000" pitchFamily="2" charset="-78"/>
              </a:rPr>
              <a:t/>
            </a:r>
            <a:br>
              <a:rPr lang="fa-IR" sz="2800" b="1" dirty="0" smtClean="0">
                <a:solidFill>
                  <a:schemeClr val="tx1"/>
                </a:solidFill>
                <a:cs typeface="B Lotus" panose="00000400000000000000" pitchFamily="2" charset="-78"/>
              </a:rPr>
            </a:br>
            <a:r>
              <a:rPr lang="fa-IR" sz="2800" b="1" dirty="0">
                <a:solidFill>
                  <a:schemeClr val="tx1"/>
                </a:solidFill>
                <a:cs typeface="B Lotus" panose="00000400000000000000" pitchFamily="2" charset="-78"/>
              </a:rPr>
              <a:t/>
            </a:r>
            <a:br>
              <a:rPr lang="fa-IR" sz="2800" b="1" dirty="0">
                <a:solidFill>
                  <a:schemeClr val="tx1"/>
                </a:solidFill>
                <a:cs typeface="B Lotus" panose="00000400000000000000" pitchFamily="2" charset="-78"/>
              </a:rPr>
            </a:br>
            <a:r>
              <a:rPr lang="fa-IR" sz="2800" b="1" dirty="0" smtClean="0">
                <a:solidFill>
                  <a:schemeClr val="tx1"/>
                </a:solidFill>
                <a:cs typeface="B Lotus" panose="00000400000000000000" pitchFamily="2" charset="-78"/>
              </a:rPr>
              <a:t>حلقه های یادگیری در سازمان یادگیرنده</a:t>
            </a:r>
            <a:endParaRPr lang="fa-IR" sz="2800" b="1" dirty="0">
              <a:solidFill>
                <a:schemeClr val="tx1"/>
              </a:solidFill>
              <a:cs typeface="B Lotus" panose="00000400000000000000" pitchFamily="2" charset="-78"/>
            </a:endParaRPr>
          </a:p>
        </p:txBody>
      </p:sp>
      <p:sp>
        <p:nvSpPr>
          <p:cNvPr id="3" name="Content Placeholder 2"/>
          <p:cNvSpPr>
            <a:spLocks noGrp="1"/>
          </p:cNvSpPr>
          <p:nvPr>
            <p:ph idx="1"/>
          </p:nvPr>
        </p:nvSpPr>
        <p:spPr>
          <a:xfrm>
            <a:off x="1095777" y="2021983"/>
            <a:ext cx="10515600" cy="3026535"/>
          </a:xfrm>
        </p:spPr>
        <p:txBody>
          <a:bodyPr>
            <a:normAutofit/>
          </a:bodyPr>
          <a:lstStyle/>
          <a:p>
            <a:pPr algn="just">
              <a:lnSpc>
                <a:spcPct val="150000"/>
              </a:lnSpc>
            </a:pPr>
            <a:r>
              <a:rPr lang="fa-IR" sz="2800" dirty="0" smtClean="0">
                <a:solidFill>
                  <a:schemeClr val="tx1"/>
                </a:solidFill>
                <a:cs typeface="B Lotus" panose="00000400000000000000" pitchFamily="2" charset="-78"/>
              </a:rPr>
              <a:t>یادگیری تک حلقه ای: این یادگیری زمانی پیش می آید که سازمان به آنچه مورد نظر داشته دست یابد و آن هنگامی است که بین آنچه برای نیل به آن طراحی شده و آنچه در عمل به آن رسیده است مطابقت داشته باشد. لذا توجه به برنامه تدوین شده و هنجارها چنانچه بین عمل و نتیجه انحراف وجود داشته باشد، در پی اصلاح رفتار اقدام می شود.</a:t>
            </a:r>
          </a:p>
        </p:txBody>
      </p:sp>
    </p:spTree>
    <p:extLst>
      <p:ext uri="{BB962C8B-B14F-4D97-AF65-F5344CB8AC3E}">
        <p14:creationId xmlns:p14="http://schemas.microsoft.com/office/powerpoint/2010/main" val="3088209016"/>
      </p:ext>
    </p:extLst>
  </p:cSld>
  <p:clrMapOvr>
    <a:masterClrMapping/>
  </p:clrMapOvr>
  <p:transition spd="slow">
    <p:wipe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rot="21405663">
            <a:off x="3509355" y="3851951"/>
            <a:ext cx="6019048" cy="2247619"/>
          </a:xfrm>
          <a:prstGeom prst="rect">
            <a:avLst/>
          </a:prstGeom>
        </p:spPr>
      </p:pic>
      <p:sp>
        <p:nvSpPr>
          <p:cNvPr id="6" name="Rectangle 5"/>
          <p:cNvSpPr/>
          <p:nvPr/>
        </p:nvSpPr>
        <p:spPr>
          <a:xfrm>
            <a:off x="1740816" y="881625"/>
            <a:ext cx="9556124" cy="2492990"/>
          </a:xfrm>
          <a:prstGeom prst="rect">
            <a:avLst/>
          </a:prstGeom>
        </p:spPr>
        <p:txBody>
          <a:bodyPr wrap="square">
            <a:spAutoFit/>
          </a:bodyPr>
          <a:lstStyle/>
          <a:p>
            <a:pPr algn="just">
              <a:lnSpc>
                <a:spcPct val="150000"/>
              </a:lnSpc>
            </a:pPr>
            <a:r>
              <a:rPr lang="fa-IR" sz="2600" dirty="0">
                <a:cs typeface="B Lotus" panose="00000400000000000000" pitchFamily="2" charset="-78"/>
              </a:rPr>
              <a:t>یادگیری دو حلقه ای: این یادگیری نه تنها به اصلاح اشتباه مربوط می شود، بلکه به اصلاح هنجارها نیز ارتباط دارد. هدف از این نوع یادگیری اطمینان بخشیدن به رشد و بقای سازمان از طریق حذف هنجارهای ناسازگار، مدل های ذهنی غیر مؤثر، تنظیم اولویت های جدید تجدید هنجارها و پیش فرض هایی است که به راهبردها مربوط می شود.</a:t>
            </a:r>
          </a:p>
        </p:txBody>
      </p:sp>
    </p:spTree>
    <p:extLst>
      <p:ext uri="{BB962C8B-B14F-4D97-AF65-F5344CB8AC3E}">
        <p14:creationId xmlns:p14="http://schemas.microsoft.com/office/powerpoint/2010/main" val="2979157769"/>
      </p:ext>
    </p:extLst>
  </p:cSld>
  <p:clrMapOvr>
    <a:masterClrMapping/>
  </p:clrMapOvr>
  <p:transition spd="slow">
    <p:wipe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03821"/>
          </a:xfrm>
        </p:spPr>
        <p:txBody>
          <a:bodyPr>
            <a:normAutofit/>
          </a:bodyPr>
          <a:lstStyle/>
          <a:p>
            <a:pPr algn="r"/>
            <a:r>
              <a:rPr lang="fa-IR" sz="2800" b="1" dirty="0" smtClean="0">
                <a:solidFill>
                  <a:schemeClr val="tx1"/>
                </a:solidFill>
                <a:cs typeface="B Lotus" panose="00000400000000000000" pitchFamily="2" charset="-78"/>
              </a:rPr>
              <a:t>فرایند یادگیری در سازمان یادگیرنده</a:t>
            </a:r>
            <a:endParaRPr lang="fa-IR" sz="2800" b="1" dirty="0">
              <a:solidFill>
                <a:schemeClr val="tx1"/>
              </a:solidFill>
              <a:cs typeface="B Lotus" panose="00000400000000000000" pitchFamily="2" charset="-78"/>
            </a:endParaRPr>
          </a:p>
        </p:txBody>
      </p:sp>
      <p:sp>
        <p:nvSpPr>
          <p:cNvPr id="3" name="Content Placeholder 2"/>
          <p:cNvSpPr>
            <a:spLocks noGrp="1"/>
          </p:cNvSpPr>
          <p:nvPr>
            <p:ph idx="1"/>
          </p:nvPr>
        </p:nvSpPr>
        <p:spPr>
          <a:xfrm>
            <a:off x="838200" y="837127"/>
            <a:ext cx="10515600" cy="5339836"/>
          </a:xfrm>
        </p:spPr>
        <p:txBody>
          <a:bodyPr>
            <a:normAutofit/>
          </a:bodyPr>
          <a:lstStyle/>
          <a:p>
            <a:pPr marL="0" indent="0" algn="just">
              <a:lnSpc>
                <a:spcPct val="100000"/>
              </a:lnSpc>
              <a:buNone/>
            </a:pPr>
            <a:r>
              <a:rPr lang="fa-IR" sz="2600" dirty="0" smtClean="0">
                <a:solidFill>
                  <a:schemeClr val="tx1"/>
                </a:solidFill>
                <a:cs typeface="B Lotus" panose="00000400000000000000" pitchFamily="2" charset="-78"/>
              </a:rPr>
              <a:t>کسب دانش: از طریق بررسی محیط، نتایج عملکرد خود و سازمان های دیگر، انجام تحقیقات، آموزش.</a:t>
            </a:r>
          </a:p>
          <a:p>
            <a:pPr marL="0" indent="0" algn="just">
              <a:lnSpc>
                <a:spcPct val="100000"/>
              </a:lnSpc>
              <a:buNone/>
            </a:pPr>
            <a:r>
              <a:rPr lang="fa-IR" sz="2600" dirty="0" smtClean="0">
                <a:solidFill>
                  <a:schemeClr val="tx1"/>
                </a:solidFill>
                <a:cs typeface="B Lotus" panose="00000400000000000000" pitchFamily="2" charset="-78"/>
              </a:rPr>
              <a:t>توزیع اطلاعات: فرآیندی که از طریق آن سازمان اطلاعات و دانش کسب شده را به واحدها و اعضای خود انتقال می دهد و از این طریق یادگیری ارتقا پیدا می کند.</a:t>
            </a:r>
          </a:p>
          <a:p>
            <a:pPr marL="0" indent="0" algn="just">
              <a:lnSpc>
                <a:spcPct val="100000"/>
              </a:lnSpc>
              <a:buNone/>
            </a:pPr>
            <a:r>
              <a:rPr lang="fa-IR" sz="2600" dirty="0" smtClean="0">
                <a:solidFill>
                  <a:schemeClr val="tx1"/>
                </a:solidFill>
                <a:cs typeface="B Lotus" panose="00000400000000000000" pitchFamily="2" charset="-78"/>
              </a:rPr>
              <a:t>تفسیر اطلاعات: فرآیندی است که از طریق آن اطلاعات توزیع شده معنای قابل فهم مشترکی پیدا می کند.</a:t>
            </a:r>
          </a:p>
          <a:p>
            <a:pPr marL="0" indent="0" algn="just">
              <a:lnSpc>
                <a:spcPct val="100000"/>
              </a:lnSpc>
              <a:buNone/>
            </a:pPr>
            <a:r>
              <a:rPr lang="fa-IR" sz="2600" dirty="0" smtClean="0">
                <a:solidFill>
                  <a:schemeClr val="tx1"/>
                </a:solidFill>
                <a:cs typeface="B Lotus" panose="00000400000000000000" pitchFamily="2" charset="-78"/>
              </a:rPr>
              <a:t>حافظه سازمانی: به مخزنی اشاره می کند که در آن دانش برای استفاده در آینده ذخیره می شود و نقش بسیار مهمی در یادگیری سازمانی و ایجاد تغییر و تحول در سازمان بر اساس دانش ذخیره شده صورت می گیرد.</a:t>
            </a:r>
          </a:p>
          <a:p>
            <a:pPr marL="0" indent="0" algn="just">
              <a:lnSpc>
                <a:spcPct val="100000"/>
              </a:lnSpc>
              <a:buNone/>
            </a:pPr>
            <a:endParaRPr lang="fa-IR" sz="2600" dirty="0" smtClean="0">
              <a:solidFill>
                <a:schemeClr val="tx1"/>
              </a:solidFill>
              <a:cs typeface="B Lotus" panose="00000400000000000000" pitchFamily="2" charset="-78"/>
            </a:endParaRPr>
          </a:p>
        </p:txBody>
      </p:sp>
      <p:pic>
        <p:nvPicPr>
          <p:cNvPr id="4" name="Picture 3"/>
          <p:cNvPicPr>
            <a:picLocks noChangeAspect="1"/>
          </p:cNvPicPr>
          <p:nvPr/>
        </p:nvPicPr>
        <p:blipFill>
          <a:blip r:embed="rId2"/>
          <a:stretch>
            <a:fillRect/>
          </a:stretch>
        </p:blipFill>
        <p:spPr>
          <a:xfrm>
            <a:off x="2009105" y="4083455"/>
            <a:ext cx="7727324" cy="2278707"/>
          </a:xfrm>
          <a:prstGeom prst="rect">
            <a:avLst/>
          </a:prstGeom>
        </p:spPr>
      </p:pic>
    </p:spTree>
    <p:extLst>
      <p:ext uri="{BB962C8B-B14F-4D97-AF65-F5344CB8AC3E}">
        <p14:creationId xmlns:p14="http://schemas.microsoft.com/office/powerpoint/2010/main" val="2854558127"/>
      </p:ext>
    </p:extLst>
  </p:cSld>
  <p:clrMapOvr>
    <a:masterClrMapping/>
  </p:clrMapOvr>
  <p:transition spd="slow">
    <p:wipe dir="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65185"/>
          </a:xfrm>
        </p:spPr>
        <p:txBody>
          <a:bodyPr>
            <a:normAutofit/>
          </a:bodyPr>
          <a:lstStyle/>
          <a:p>
            <a:pPr algn="r"/>
            <a:r>
              <a:rPr lang="fa-IR" sz="2800" b="1" dirty="0" smtClean="0">
                <a:solidFill>
                  <a:schemeClr val="tx1"/>
                </a:solidFill>
                <a:cs typeface="B Lotus" panose="00000400000000000000" pitchFamily="2" charset="-78"/>
              </a:rPr>
              <a:t>مهمترین ویژگی های سازمان یادگیرنده</a:t>
            </a:r>
            <a:endParaRPr lang="fa-IR" sz="2800" b="1" dirty="0">
              <a:solidFill>
                <a:schemeClr val="tx1"/>
              </a:solidFill>
              <a:cs typeface="B Lotus" panose="00000400000000000000" pitchFamily="2" charset="-78"/>
            </a:endParaRPr>
          </a:p>
        </p:txBody>
      </p:sp>
      <p:sp>
        <p:nvSpPr>
          <p:cNvPr id="3" name="Content Placeholder 2"/>
          <p:cNvSpPr>
            <a:spLocks noGrp="1"/>
          </p:cNvSpPr>
          <p:nvPr>
            <p:ph idx="1"/>
          </p:nvPr>
        </p:nvSpPr>
        <p:spPr>
          <a:xfrm>
            <a:off x="838200" y="901522"/>
            <a:ext cx="10515600" cy="5275442"/>
          </a:xfrm>
        </p:spPr>
        <p:txBody>
          <a:bodyPr>
            <a:noAutofit/>
          </a:bodyPr>
          <a:lstStyle/>
          <a:p>
            <a:pPr marL="0" indent="0" algn="just">
              <a:lnSpc>
                <a:spcPct val="100000"/>
              </a:lnSpc>
              <a:buNone/>
            </a:pPr>
            <a:r>
              <a:rPr lang="fa-IR" sz="2600" dirty="0" smtClean="0">
                <a:solidFill>
                  <a:schemeClr val="tx1"/>
                </a:solidFill>
                <a:cs typeface="B Lotus" panose="00000400000000000000" pitchFamily="2" charset="-78"/>
              </a:rPr>
              <a:t>1- قابلیت های فردی(کارکنان یادگیرنده و خلاق): قابلیت های فردی برای یادگیری یعنی نگرش خلاق و فعال به زندگی و شغل و بهبود سیستم و خل شیوه های جدید کار.</a:t>
            </a:r>
          </a:p>
          <a:p>
            <a:pPr marL="0" indent="0" algn="just">
              <a:lnSpc>
                <a:spcPct val="100000"/>
              </a:lnSpc>
              <a:buNone/>
            </a:pPr>
            <a:r>
              <a:rPr lang="fa-IR" sz="2600" dirty="0" smtClean="0">
                <a:solidFill>
                  <a:schemeClr val="tx1"/>
                </a:solidFill>
                <a:cs typeface="B Lotus" panose="00000400000000000000" pitchFamily="2" charset="-78"/>
              </a:rPr>
              <a:t>2- ایجاد و توسعه آرمان مشترک در تمام سطوح سازمان: آرمان عبارت است از آینده ای واقع گرایانه و جذاب برای سازمان و تصویری از یک آینده مطلوب تر برای سازمان و مهمترین ویژگی آن این است که مهمترین ذی نفع ها و گروه های سازمانی در تعیین آن دخالت داده شوند.</a:t>
            </a:r>
          </a:p>
          <a:p>
            <a:pPr marL="0" indent="0" algn="just">
              <a:lnSpc>
                <a:spcPct val="100000"/>
              </a:lnSpc>
              <a:buNone/>
            </a:pPr>
            <a:r>
              <a:rPr lang="fa-IR" sz="2600" dirty="0" smtClean="0">
                <a:solidFill>
                  <a:schemeClr val="tx1"/>
                </a:solidFill>
                <a:cs typeface="B Lotus" panose="00000400000000000000" pitchFamily="2" charset="-78"/>
              </a:rPr>
              <a:t>3- نگرش سیستمی استراتژیک: باعث توسعه همکاری و مشارکت در سازمان پرداخته و برای کل سیستم مؤثر بوده و تغییرات استراتژیک لازم را در سازمان ایجاد می کند و موجب بقای سازمان می شود. کار گروهی توأم با گفت و گو و مباحثه: در جهت توسعه یادگیری در سازمان باید به صورت گروهی کار کرد، فکر کرد و از تجارب یکدیگر استفاده نمود و به بیان خلاقانه و آزادانه نظرات و مسائل اساسی پرداخت.</a:t>
            </a:r>
          </a:p>
          <a:p>
            <a:pPr marL="0" indent="0" algn="just">
              <a:lnSpc>
                <a:spcPct val="100000"/>
              </a:lnSpc>
              <a:buNone/>
            </a:pPr>
            <a:r>
              <a:rPr lang="fa-IR" sz="2600" dirty="0" smtClean="0">
                <a:solidFill>
                  <a:schemeClr val="tx1"/>
                </a:solidFill>
                <a:cs typeface="B Lotus" panose="00000400000000000000" pitchFamily="2" charset="-78"/>
              </a:rPr>
              <a:t>5- ساختار سازمانی سازمان یادگیرنده: ساختار سازمانی باید هماهنگ با شرایط محیطی-تکنولوژی و نوع کار باشد و باید دارای حداقل پیچیدگی عمومی – درجه رسمیت پایین تصمیم گیری غیر متمرکز باشد. </a:t>
            </a:r>
            <a:endParaRPr lang="fa-IR" sz="2600" dirty="0">
              <a:solidFill>
                <a:schemeClr val="tx1"/>
              </a:solidFill>
              <a:cs typeface="B Lotus" panose="00000400000000000000" pitchFamily="2" charset="-78"/>
            </a:endParaRPr>
          </a:p>
        </p:txBody>
      </p:sp>
    </p:spTree>
    <p:extLst>
      <p:ext uri="{BB962C8B-B14F-4D97-AF65-F5344CB8AC3E}">
        <p14:creationId xmlns:p14="http://schemas.microsoft.com/office/powerpoint/2010/main" val="894302139"/>
      </p:ext>
    </p:extLst>
  </p:cSld>
  <p:clrMapOvr>
    <a:masterClrMapping/>
  </p:clrMapOvr>
  <p:transition spd="slow">
    <p:wipe dir="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450795"/>
          </a:xfrm>
        </p:spPr>
        <p:txBody>
          <a:bodyPr>
            <a:normAutofit fontScale="90000"/>
          </a:bodyPr>
          <a:lstStyle/>
          <a:p>
            <a:pPr algn="r">
              <a:lnSpc>
                <a:spcPct val="100000"/>
              </a:lnSpc>
            </a:pPr>
            <a:r>
              <a:rPr lang="fa-IR" sz="2800" b="1" dirty="0">
                <a:solidFill>
                  <a:schemeClr val="tx1"/>
                </a:solidFill>
                <a:cs typeface="B Lotus" panose="00000400000000000000" pitchFamily="2" charset="-78"/>
              </a:rPr>
              <a:t/>
            </a:r>
            <a:br>
              <a:rPr lang="fa-IR" sz="2800" b="1" dirty="0">
                <a:solidFill>
                  <a:schemeClr val="tx1"/>
                </a:solidFill>
                <a:cs typeface="B Lotus" panose="00000400000000000000" pitchFamily="2" charset="-78"/>
              </a:rPr>
            </a:br>
            <a:r>
              <a:rPr lang="fa-IR" sz="2800" b="1" dirty="0">
                <a:solidFill>
                  <a:schemeClr val="tx1"/>
                </a:solidFill>
                <a:cs typeface="B Lotus" panose="00000400000000000000" pitchFamily="2" charset="-78"/>
              </a:rPr>
              <a:t>مهمترین ویژگی های سازمان </a:t>
            </a:r>
            <a:r>
              <a:rPr lang="fa-IR" sz="2800" b="1" dirty="0" smtClean="0">
                <a:solidFill>
                  <a:schemeClr val="tx1"/>
                </a:solidFill>
                <a:cs typeface="B Lotus" panose="00000400000000000000" pitchFamily="2" charset="-78"/>
              </a:rPr>
              <a:t>یادگیرنده</a:t>
            </a:r>
            <a:br>
              <a:rPr lang="fa-IR" sz="2800" b="1" dirty="0" smtClean="0">
                <a:solidFill>
                  <a:schemeClr val="tx1"/>
                </a:solidFill>
                <a:cs typeface="B Lotus" panose="00000400000000000000" pitchFamily="2" charset="-78"/>
              </a:rPr>
            </a:br>
            <a:r>
              <a:rPr lang="fa-IR" sz="2800" dirty="0" smtClean="0">
                <a:solidFill>
                  <a:schemeClr val="tx1"/>
                </a:solidFill>
                <a:cs typeface="B Lotus" panose="00000400000000000000" pitchFamily="2" charset="-78"/>
              </a:rPr>
              <a:t>6- توانمندسازی همه جانبه کارکنان</a:t>
            </a:r>
            <a:r>
              <a:rPr lang="fa-IR" sz="2800" b="1" dirty="0" smtClean="0">
                <a:solidFill>
                  <a:schemeClr val="tx1"/>
                </a:solidFill>
                <a:cs typeface="B Lotus" panose="00000400000000000000" pitchFamily="2" charset="-78"/>
              </a:rPr>
              <a:t/>
            </a:r>
            <a:br>
              <a:rPr lang="fa-IR" sz="2800" b="1" dirty="0" smtClean="0">
                <a:solidFill>
                  <a:schemeClr val="tx1"/>
                </a:solidFill>
                <a:cs typeface="B Lotus" panose="00000400000000000000" pitchFamily="2" charset="-78"/>
              </a:rPr>
            </a:br>
            <a:endParaRPr lang="fa-IR" sz="2800" b="1" dirty="0">
              <a:solidFill>
                <a:schemeClr val="tx1"/>
              </a:solidFill>
              <a:cs typeface="B Lotus" panose="00000400000000000000" pitchFamily="2" charset="-78"/>
            </a:endParaRPr>
          </a:p>
        </p:txBody>
      </p:sp>
      <p:sp>
        <p:nvSpPr>
          <p:cNvPr id="3" name="Content Placeholder 2"/>
          <p:cNvSpPr>
            <a:spLocks noGrp="1"/>
          </p:cNvSpPr>
          <p:nvPr>
            <p:ph idx="1"/>
          </p:nvPr>
        </p:nvSpPr>
        <p:spPr>
          <a:xfrm>
            <a:off x="838200" y="1017431"/>
            <a:ext cx="10515600" cy="5159532"/>
          </a:xfrm>
        </p:spPr>
        <p:txBody>
          <a:bodyPr>
            <a:normAutofit/>
          </a:bodyPr>
          <a:lstStyle/>
          <a:p>
            <a:pPr marL="0" indent="0" algn="ctr">
              <a:buNone/>
            </a:pPr>
            <a:endParaRPr lang="fa-IR" dirty="0" smtClean="0">
              <a:solidFill>
                <a:schemeClr val="tx1"/>
              </a:solidFill>
              <a:cs typeface="B Lotus" panose="00000400000000000000" pitchFamily="2" charset="-78"/>
            </a:endParaRPr>
          </a:p>
          <a:p>
            <a:pPr marL="0" indent="0" algn="ctr">
              <a:buNone/>
            </a:pPr>
            <a:r>
              <a:rPr lang="fa-IR" dirty="0" smtClean="0">
                <a:solidFill>
                  <a:schemeClr val="tx1"/>
                </a:solidFill>
                <a:cs typeface="B Lotus" panose="00000400000000000000" pitchFamily="2" charset="-78"/>
              </a:rPr>
              <a:t>- تواناسازی تخصصی</a:t>
            </a:r>
          </a:p>
          <a:p>
            <a:pPr marL="0" indent="0" algn="ctr">
              <a:buNone/>
            </a:pPr>
            <a:r>
              <a:rPr lang="fa-IR" dirty="0" smtClean="0">
                <a:solidFill>
                  <a:schemeClr val="tx1"/>
                </a:solidFill>
                <a:cs typeface="B Lotus" panose="00000400000000000000" pitchFamily="2" charset="-78"/>
              </a:rPr>
              <a:t>- تواناسازی  در جسارت و عمل </a:t>
            </a:r>
          </a:p>
          <a:p>
            <a:pPr marL="0" indent="0" algn="ctr">
              <a:buNone/>
            </a:pPr>
            <a:r>
              <a:rPr lang="fa-IR" dirty="0" smtClean="0">
                <a:solidFill>
                  <a:schemeClr val="tx1"/>
                </a:solidFill>
                <a:cs typeface="B Lotus" panose="00000400000000000000" pitchFamily="2" charset="-78"/>
              </a:rPr>
              <a:t>- تواناسازی  در تجربه آموزی</a:t>
            </a:r>
          </a:p>
          <a:p>
            <a:pPr marL="0" indent="0" algn="ctr">
              <a:buNone/>
            </a:pPr>
            <a:r>
              <a:rPr lang="fa-IR" dirty="0" smtClean="0">
                <a:solidFill>
                  <a:schemeClr val="tx1"/>
                </a:solidFill>
                <a:cs typeface="B Lotus" panose="00000400000000000000" pitchFamily="2" charset="-78"/>
              </a:rPr>
              <a:t>- تواناسازی  در مهارت های رفتاری و ارتباطی</a:t>
            </a:r>
          </a:p>
          <a:p>
            <a:pPr marL="0" indent="0" algn="ctr">
              <a:buNone/>
            </a:pPr>
            <a:r>
              <a:rPr lang="fa-IR" dirty="0" smtClean="0">
                <a:solidFill>
                  <a:schemeClr val="tx1"/>
                </a:solidFill>
                <a:cs typeface="B Lotus" panose="00000400000000000000" pitchFamily="2" charset="-78"/>
              </a:rPr>
              <a:t>- تواناسازی  در تفکر</a:t>
            </a:r>
          </a:p>
          <a:p>
            <a:pPr marL="0" indent="0" algn="ctr">
              <a:buNone/>
            </a:pPr>
            <a:r>
              <a:rPr lang="fa-IR" dirty="0" smtClean="0">
                <a:solidFill>
                  <a:schemeClr val="tx1"/>
                </a:solidFill>
                <a:cs typeface="B Lotus" panose="00000400000000000000" pitchFamily="2" charset="-78"/>
              </a:rPr>
              <a:t>- تواناسازی وجدان کاری کارکنان</a:t>
            </a:r>
          </a:p>
          <a:p>
            <a:pPr marL="0" indent="0" algn="ctr">
              <a:buNone/>
            </a:pPr>
            <a:r>
              <a:rPr lang="fa-IR" dirty="0" smtClean="0">
                <a:solidFill>
                  <a:schemeClr val="tx1"/>
                </a:solidFill>
                <a:cs typeface="B Lotus" panose="00000400000000000000" pitchFamily="2" charset="-78"/>
              </a:rPr>
              <a:t>- احساس شایستگی شخصی</a:t>
            </a:r>
          </a:p>
          <a:p>
            <a:pPr marL="0" indent="0" algn="ctr">
              <a:buNone/>
            </a:pPr>
            <a:r>
              <a:rPr lang="fa-IR" dirty="0" smtClean="0">
                <a:solidFill>
                  <a:schemeClr val="tx1"/>
                </a:solidFill>
                <a:cs typeface="B Lotus" panose="00000400000000000000" pitchFamily="2" charset="-78"/>
              </a:rPr>
              <a:t>- احساس خودسامانی</a:t>
            </a:r>
          </a:p>
          <a:p>
            <a:pPr marL="0" indent="0" algn="ctr">
              <a:buNone/>
            </a:pPr>
            <a:r>
              <a:rPr lang="fa-IR" dirty="0" smtClean="0">
                <a:solidFill>
                  <a:schemeClr val="tx1"/>
                </a:solidFill>
                <a:cs typeface="B Lotus" panose="00000400000000000000" pitchFamily="2" charset="-78"/>
              </a:rPr>
              <a:t>- توان اثر گذاری بر نتایج</a:t>
            </a:r>
          </a:p>
          <a:p>
            <a:pPr marL="0" indent="0" algn="ctr">
              <a:buNone/>
            </a:pPr>
            <a:r>
              <a:rPr lang="fa-IR" dirty="0" smtClean="0">
                <a:solidFill>
                  <a:schemeClr val="tx1"/>
                </a:solidFill>
                <a:cs typeface="B Lotus" panose="00000400000000000000" pitchFamily="2" charset="-78"/>
              </a:rPr>
              <a:t>-احساس ارزشمندی کار</a:t>
            </a:r>
          </a:p>
          <a:p>
            <a:pPr marL="0" indent="0" algn="ctr">
              <a:buNone/>
            </a:pPr>
            <a:r>
              <a:rPr lang="fa-IR" dirty="0" smtClean="0">
                <a:solidFill>
                  <a:schemeClr val="tx1"/>
                </a:solidFill>
                <a:cs typeface="B Lotus" panose="00000400000000000000" pitchFamily="2" charset="-78"/>
              </a:rPr>
              <a:t>- اعتماد</a:t>
            </a:r>
          </a:p>
          <a:p>
            <a:pPr marL="0" indent="0" algn="ctr">
              <a:buNone/>
            </a:pPr>
            <a:endParaRPr lang="fa-IR" dirty="0">
              <a:solidFill>
                <a:schemeClr val="tx1"/>
              </a:solidFill>
              <a:cs typeface="B Lotus" panose="00000400000000000000" pitchFamily="2" charset="-78"/>
            </a:endParaRPr>
          </a:p>
        </p:txBody>
      </p:sp>
    </p:spTree>
    <p:extLst>
      <p:ext uri="{BB962C8B-B14F-4D97-AF65-F5344CB8AC3E}">
        <p14:creationId xmlns:p14="http://schemas.microsoft.com/office/powerpoint/2010/main" val="2591286507"/>
      </p:ext>
    </p:extLst>
  </p:cSld>
  <p:clrMapOvr>
    <a:masterClrMapping/>
  </p:clrMapOvr>
  <p:transition spd="slow">
    <p:wipe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2800" b="1" dirty="0">
                <a:solidFill>
                  <a:schemeClr val="tx1"/>
                </a:solidFill>
                <a:cs typeface="B Lotus" panose="00000400000000000000" pitchFamily="2" charset="-78"/>
              </a:rPr>
              <a:t>مهمترین ویژگی های سازمان یادگیرنده</a:t>
            </a:r>
            <a:endParaRPr lang="fa-IR" sz="2800" dirty="0">
              <a:solidFill>
                <a:schemeClr val="tx1"/>
              </a:solidFill>
            </a:endParaRPr>
          </a:p>
        </p:txBody>
      </p:sp>
      <p:sp>
        <p:nvSpPr>
          <p:cNvPr id="3" name="Content Placeholder 2"/>
          <p:cNvSpPr>
            <a:spLocks noGrp="1"/>
          </p:cNvSpPr>
          <p:nvPr>
            <p:ph idx="1"/>
          </p:nvPr>
        </p:nvSpPr>
        <p:spPr>
          <a:xfrm>
            <a:off x="2589212" y="1609858"/>
            <a:ext cx="8915400" cy="4301363"/>
          </a:xfrm>
        </p:spPr>
        <p:txBody>
          <a:bodyPr>
            <a:normAutofit/>
          </a:bodyPr>
          <a:lstStyle/>
          <a:p>
            <a:pPr marL="0" indent="0">
              <a:buNone/>
            </a:pPr>
            <a:r>
              <a:rPr lang="fa-IR" sz="2400" dirty="0" smtClean="0">
                <a:solidFill>
                  <a:schemeClr val="tx1"/>
                </a:solidFill>
                <a:cs typeface="B Lotus" panose="00000400000000000000" pitchFamily="2" charset="-78"/>
              </a:rPr>
              <a:t>7- توسعه فرهنگ یادگیرنده</a:t>
            </a:r>
          </a:p>
          <a:p>
            <a:pPr marL="0" indent="0">
              <a:buNone/>
            </a:pPr>
            <a:r>
              <a:rPr lang="fa-IR" sz="2400" dirty="0" smtClean="0">
                <a:solidFill>
                  <a:schemeClr val="tx1"/>
                </a:solidFill>
                <a:cs typeface="B Lotus" panose="00000400000000000000" pitchFamily="2" charset="-78"/>
              </a:rPr>
              <a:t>8- پاداش برای رفتار معطوف به یادگیری</a:t>
            </a:r>
          </a:p>
          <a:p>
            <a:pPr marL="0" indent="0">
              <a:buNone/>
            </a:pPr>
            <a:r>
              <a:rPr lang="fa-IR" sz="2400" dirty="0" smtClean="0">
                <a:solidFill>
                  <a:schemeClr val="tx1"/>
                </a:solidFill>
                <a:cs typeface="B Lotus" panose="00000400000000000000" pitchFamily="2" charset="-78"/>
              </a:rPr>
              <a:t>9- نظام پذیرش و بررسی پیشنهاد</a:t>
            </a:r>
          </a:p>
          <a:p>
            <a:pPr marL="0" indent="0">
              <a:buNone/>
            </a:pPr>
            <a:r>
              <a:rPr lang="fa-IR" sz="2400" dirty="0" smtClean="0">
                <a:solidFill>
                  <a:schemeClr val="tx1"/>
                </a:solidFill>
                <a:cs typeface="B Lotus" panose="00000400000000000000" pitchFamily="2" charset="-78"/>
              </a:rPr>
              <a:t>10- رویکرد مشتری محوری</a:t>
            </a:r>
          </a:p>
          <a:p>
            <a:pPr marL="0" indent="0">
              <a:buNone/>
            </a:pPr>
            <a:r>
              <a:rPr lang="fa-IR" sz="2400" dirty="0" smtClean="0">
                <a:solidFill>
                  <a:schemeClr val="tx1"/>
                </a:solidFill>
                <a:cs typeface="B Lotus" panose="00000400000000000000" pitchFamily="2" charset="-78"/>
              </a:rPr>
              <a:t>11- آشکار سازی اسناد و اطلاعات</a:t>
            </a:r>
          </a:p>
          <a:p>
            <a:pPr marL="0" indent="0">
              <a:buNone/>
            </a:pPr>
            <a:r>
              <a:rPr lang="fa-IR" sz="2400" dirty="0" smtClean="0">
                <a:solidFill>
                  <a:schemeClr val="tx1"/>
                </a:solidFill>
                <a:cs typeface="B Lotus" panose="00000400000000000000" pitchFamily="2" charset="-78"/>
              </a:rPr>
              <a:t>12- رهبری تحول آفرین و کاریزما</a:t>
            </a:r>
            <a:endParaRPr lang="fa-IR" sz="2400" dirty="0">
              <a:solidFill>
                <a:schemeClr val="tx1"/>
              </a:solidFill>
              <a:cs typeface="B Lotus" panose="00000400000000000000" pitchFamily="2" charset="-78"/>
            </a:endParaRPr>
          </a:p>
        </p:txBody>
      </p:sp>
    </p:spTree>
    <p:extLst>
      <p:ext uri="{BB962C8B-B14F-4D97-AF65-F5344CB8AC3E}">
        <p14:creationId xmlns:p14="http://schemas.microsoft.com/office/powerpoint/2010/main" val="576029702"/>
      </p:ext>
    </p:extLst>
  </p:cSld>
  <p:clrMapOvr>
    <a:masterClrMapping/>
  </p:clrMapOvr>
  <p:transition spd="slow">
    <p:wipe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2800" b="1" dirty="0" smtClean="0">
                <a:solidFill>
                  <a:schemeClr val="tx1"/>
                </a:solidFill>
                <a:cs typeface="B Lotus" panose="00000400000000000000" pitchFamily="2" charset="-78"/>
              </a:rPr>
              <a:t>دو بعد فراموشی سازمانی عبارت اند از:</a:t>
            </a:r>
            <a:endParaRPr lang="fa-IR" sz="2800" b="1" dirty="0">
              <a:solidFill>
                <a:schemeClr val="tx1"/>
              </a:solidFill>
              <a:cs typeface="B Lotus" panose="00000400000000000000" pitchFamily="2" charset="-78"/>
            </a:endParaRPr>
          </a:p>
        </p:txBody>
      </p:sp>
      <p:sp>
        <p:nvSpPr>
          <p:cNvPr id="3" name="Content Placeholder 2"/>
          <p:cNvSpPr>
            <a:spLocks noGrp="1"/>
          </p:cNvSpPr>
          <p:nvPr>
            <p:ph idx="1"/>
          </p:nvPr>
        </p:nvSpPr>
        <p:spPr>
          <a:xfrm>
            <a:off x="838200" y="1275008"/>
            <a:ext cx="10515600" cy="4901955"/>
          </a:xfrm>
        </p:spPr>
        <p:txBody>
          <a:bodyPr>
            <a:noAutofit/>
          </a:bodyPr>
          <a:lstStyle/>
          <a:p>
            <a:pPr algn="just">
              <a:lnSpc>
                <a:spcPct val="100000"/>
              </a:lnSpc>
              <a:buFont typeface="Wingdings" panose="05000000000000000000" pitchFamily="2" charset="2"/>
              <a:buChar char="v"/>
            </a:pPr>
            <a:r>
              <a:rPr lang="fa-IR" sz="2600" dirty="0" smtClean="0">
                <a:solidFill>
                  <a:schemeClr val="tx1"/>
                </a:solidFill>
                <a:cs typeface="B Lotus" panose="00000400000000000000" pitchFamily="2" charset="-78"/>
              </a:rPr>
              <a:t>فراموشی ناآگاهانه یا تصادفی</a:t>
            </a:r>
          </a:p>
          <a:p>
            <a:pPr marL="0" indent="0" algn="just">
              <a:lnSpc>
                <a:spcPct val="100000"/>
              </a:lnSpc>
              <a:buNone/>
            </a:pPr>
            <a:r>
              <a:rPr lang="fa-IR" sz="2600" dirty="0" smtClean="0">
                <a:solidFill>
                  <a:schemeClr val="tx1"/>
                </a:solidFill>
                <a:cs typeface="B Lotus" panose="00000400000000000000" pitchFamily="2" charset="-78"/>
              </a:rPr>
              <a:t>موارد زیر منجر به فراموشی تصادفی در سازمان ها می شود.</a:t>
            </a:r>
          </a:p>
          <a:p>
            <a:pPr marL="0" indent="0" algn="just">
              <a:lnSpc>
                <a:spcPct val="100000"/>
              </a:lnSpc>
              <a:buNone/>
            </a:pPr>
            <a:r>
              <a:rPr lang="fa-IR" sz="2600" dirty="0" smtClean="0">
                <a:solidFill>
                  <a:schemeClr val="tx1"/>
                </a:solidFill>
                <a:cs typeface="B Lotus" panose="00000400000000000000" pitchFamily="2" charset="-78"/>
              </a:rPr>
              <a:t>1- عدم به کار گیری دانش حاصل از یادگیری</a:t>
            </a:r>
          </a:p>
          <a:p>
            <a:pPr marL="0" indent="0" algn="just">
              <a:lnSpc>
                <a:spcPct val="100000"/>
              </a:lnSpc>
              <a:buNone/>
            </a:pPr>
            <a:r>
              <a:rPr lang="fa-IR" sz="2600" dirty="0" smtClean="0">
                <a:solidFill>
                  <a:schemeClr val="tx1"/>
                </a:solidFill>
                <a:cs typeface="B Lotus" panose="00000400000000000000" pitchFamily="2" charset="-78"/>
              </a:rPr>
              <a:t>2- ناتوانی در کد گذاری و مستند سازی دانش</a:t>
            </a:r>
          </a:p>
          <a:p>
            <a:pPr marL="0" indent="0" algn="just">
              <a:lnSpc>
                <a:spcPct val="100000"/>
              </a:lnSpc>
              <a:buNone/>
            </a:pPr>
            <a:r>
              <a:rPr lang="fa-IR" sz="2600" dirty="0" smtClean="0">
                <a:solidFill>
                  <a:schemeClr val="tx1"/>
                </a:solidFill>
                <a:cs typeface="B Lotus" panose="00000400000000000000" pitchFamily="2" charset="-78"/>
              </a:rPr>
              <a:t>3- نداشتن انگیزه لازم برای تسهیم دانش</a:t>
            </a:r>
          </a:p>
          <a:p>
            <a:pPr algn="just">
              <a:lnSpc>
                <a:spcPct val="100000"/>
              </a:lnSpc>
              <a:buFont typeface="Wingdings" panose="05000000000000000000" pitchFamily="2" charset="2"/>
              <a:buChar char="v"/>
            </a:pPr>
            <a:r>
              <a:rPr lang="fa-IR" sz="2600" dirty="0" smtClean="0">
                <a:solidFill>
                  <a:schemeClr val="tx1"/>
                </a:solidFill>
                <a:cs typeface="B Lotus" panose="00000400000000000000" pitchFamily="2" charset="-78"/>
              </a:rPr>
              <a:t>فراموشی آگاهانه یا هدفمند</a:t>
            </a:r>
          </a:p>
          <a:p>
            <a:pPr marL="0" indent="0" algn="just">
              <a:lnSpc>
                <a:spcPct val="100000"/>
              </a:lnSpc>
              <a:buNone/>
            </a:pPr>
            <a:r>
              <a:rPr lang="fa-IR" sz="2600" dirty="0" smtClean="0">
                <a:solidFill>
                  <a:schemeClr val="tx1"/>
                </a:solidFill>
                <a:cs typeface="B Lotus" panose="00000400000000000000" pitchFamily="2" charset="-78"/>
              </a:rPr>
              <a:t>مجموعه اقداماتی که یک سازمان انجام می دهد تا فراموشی داده های غیر لازم را تسهیل کرده و از نابودی داده های مفید جلوگیری نماید. این مجموعه اقدامات در سه حوزه صورت می گیرند که عبارت اند از: برنامه ریزی، اجرا، ارزیابی</a:t>
            </a:r>
          </a:p>
        </p:txBody>
      </p:sp>
    </p:spTree>
    <p:extLst>
      <p:ext uri="{BB962C8B-B14F-4D97-AF65-F5344CB8AC3E}">
        <p14:creationId xmlns:p14="http://schemas.microsoft.com/office/powerpoint/2010/main" val="2570408097"/>
      </p:ext>
    </p:extLst>
  </p:cSld>
  <p:clrMapOvr>
    <a:masterClrMapping/>
  </p:clrMapOvr>
  <p:transition spd="slow">
    <p:wipe dir="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03821"/>
          </a:xfrm>
        </p:spPr>
        <p:txBody>
          <a:bodyPr>
            <a:normAutofit/>
          </a:bodyPr>
          <a:lstStyle/>
          <a:p>
            <a:pPr algn="r"/>
            <a:r>
              <a:rPr lang="fa-IR" sz="3200" b="1" dirty="0" smtClean="0">
                <a:solidFill>
                  <a:schemeClr val="tx1"/>
                </a:solidFill>
                <a:cs typeface="B Lotus" panose="00000400000000000000" pitchFamily="2" charset="-78"/>
              </a:rPr>
              <a:t>هوش سازمانی</a:t>
            </a:r>
            <a:endParaRPr lang="fa-IR" sz="3200" b="1" dirty="0">
              <a:solidFill>
                <a:schemeClr val="tx1"/>
              </a:solidFill>
              <a:cs typeface="B Lotus" panose="00000400000000000000" pitchFamily="2" charset="-78"/>
            </a:endParaRPr>
          </a:p>
        </p:txBody>
      </p:sp>
      <p:sp>
        <p:nvSpPr>
          <p:cNvPr id="3" name="Content Placeholder 2"/>
          <p:cNvSpPr>
            <a:spLocks noGrp="1"/>
          </p:cNvSpPr>
          <p:nvPr>
            <p:ph idx="1"/>
          </p:nvPr>
        </p:nvSpPr>
        <p:spPr>
          <a:xfrm>
            <a:off x="838200" y="1068946"/>
            <a:ext cx="10515600" cy="5108017"/>
          </a:xfrm>
        </p:spPr>
        <p:txBody>
          <a:bodyPr>
            <a:noAutofit/>
          </a:bodyPr>
          <a:lstStyle/>
          <a:p>
            <a:pPr marL="0" indent="0" algn="just">
              <a:lnSpc>
                <a:spcPct val="100000"/>
              </a:lnSpc>
              <a:buNone/>
            </a:pPr>
            <a:endParaRPr lang="en-US" sz="2600" dirty="0">
              <a:solidFill>
                <a:schemeClr val="tx1"/>
              </a:solidFill>
              <a:cs typeface="B Lotus" panose="00000400000000000000" pitchFamily="2" charset="-78"/>
            </a:endParaRPr>
          </a:p>
          <a:p>
            <a:pPr algn="just">
              <a:lnSpc>
                <a:spcPct val="100000"/>
              </a:lnSpc>
            </a:pPr>
            <a:r>
              <a:rPr lang="en-US" sz="2600" dirty="0" smtClean="0">
                <a:solidFill>
                  <a:schemeClr val="tx1"/>
                </a:solidFill>
                <a:cs typeface="B Lotus" panose="00000400000000000000" pitchFamily="2" charset="-78"/>
              </a:rPr>
              <a:t>Knowledge-worker</a:t>
            </a:r>
            <a:r>
              <a:rPr lang="fa-IR" sz="2600" dirty="0" smtClean="0">
                <a:solidFill>
                  <a:schemeClr val="tx1"/>
                </a:solidFill>
                <a:cs typeface="B Lotus" panose="00000400000000000000" pitchFamily="2" charset="-78"/>
              </a:rPr>
              <a:t>: این مفهوم اشاره به کارکانی دارد که دائماً در حال یادگیری هستند و از توسعه دانش مربوط به تخصص خود مطلع هشتند، دانش خود را به روز می کنند.</a:t>
            </a:r>
          </a:p>
          <a:p>
            <a:pPr algn="just">
              <a:lnSpc>
                <a:spcPct val="100000"/>
              </a:lnSpc>
            </a:pPr>
            <a:r>
              <a:rPr lang="en-US" sz="2600" dirty="0" smtClean="0">
                <a:solidFill>
                  <a:schemeClr val="tx1"/>
                </a:solidFill>
                <a:cs typeface="B Lotus" panose="00000400000000000000" pitchFamily="2" charset="-78"/>
              </a:rPr>
              <a:t>Burn-out</a:t>
            </a:r>
            <a:r>
              <a:rPr lang="fa-IR" sz="2600" dirty="0" smtClean="0">
                <a:solidFill>
                  <a:schemeClr val="tx1"/>
                </a:solidFill>
                <a:cs typeface="B Lotus" panose="00000400000000000000" pitchFamily="2" charset="-78"/>
              </a:rPr>
              <a:t>: کارکنانی که توانمند هستند و با انتظارات بالا وارد یک سازمان می شوند اما به تدریج متوجه می شوند که در سازمان کاری ساده و تکراری دارند که موجب رشد آن ها نمی شود. دچار تحلیل رفتگی می شوند.</a:t>
            </a:r>
          </a:p>
          <a:p>
            <a:pPr algn="just">
              <a:lnSpc>
                <a:spcPct val="100000"/>
              </a:lnSpc>
            </a:pPr>
            <a:r>
              <a:rPr lang="en-US" sz="2600" dirty="0" smtClean="0">
                <a:solidFill>
                  <a:schemeClr val="tx1"/>
                </a:solidFill>
                <a:cs typeface="B Lotus" panose="00000400000000000000" pitchFamily="2" charset="-78"/>
              </a:rPr>
              <a:t>Organizational IQ</a:t>
            </a:r>
            <a:r>
              <a:rPr lang="fa-IR" sz="2600" dirty="0" smtClean="0">
                <a:solidFill>
                  <a:schemeClr val="tx1"/>
                </a:solidFill>
                <a:cs typeface="B Lotus" panose="00000400000000000000" pitchFamily="2" charset="-78"/>
              </a:rPr>
              <a:t>: بهره هوشی سازمان از بهره هوشی افراد آن تشکیل می شود. این یک هدف مهم در جهت توسعه یادگیری و مدیریت دانش است. </a:t>
            </a:r>
          </a:p>
        </p:txBody>
      </p:sp>
    </p:spTree>
    <p:extLst>
      <p:ext uri="{BB962C8B-B14F-4D97-AF65-F5344CB8AC3E}">
        <p14:creationId xmlns:p14="http://schemas.microsoft.com/office/powerpoint/2010/main" val="2380879161"/>
      </p:ext>
    </p:extLst>
  </p:cSld>
  <p:clrMapOvr>
    <a:masterClrMapping/>
  </p:clrMapOvr>
  <p:transition spd="slow">
    <p:wipe dir="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2800" b="1" dirty="0">
                <a:solidFill>
                  <a:schemeClr val="tx1"/>
                </a:solidFill>
                <a:cs typeface="B Lotus" panose="00000400000000000000" pitchFamily="2" charset="-78"/>
              </a:rPr>
              <a:t>هوش سازمانی</a:t>
            </a:r>
            <a:endParaRPr lang="fa-IR" sz="2800" dirty="0">
              <a:solidFill>
                <a:schemeClr val="tx1"/>
              </a:solidFill>
            </a:endParaRPr>
          </a:p>
        </p:txBody>
      </p:sp>
      <p:sp>
        <p:nvSpPr>
          <p:cNvPr id="3" name="Content Placeholder 2"/>
          <p:cNvSpPr>
            <a:spLocks noGrp="1"/>
          </p:cNvSpPr>
          <p:nvPr>
            <p:ph idx="1"/>
          </p:nvPr>
        </p:nvSpPr>
        <p:spPr>
          <a:xfrm>
            <a:off x="1700011" y="1468192"/>
            <a:ext cx="9804601" cy="4443030"/>
          </a:xfrm>
        </p:spPr>
        <p:txBody>
          <a:bodyPr>
            <a:normAutofit lnSpcReduction="10000"/>
          </a:bodyPr>
          <a:lstStyle/>
          <a:p>
            <a:pPr algn="just">
              <a:lnSpc>
                <a:spcPct val="150000"/>
              </a:lnSpc>
            </a:pPr>
            <a:r>
              <a:rPr lang="en-US" sz="2400" dirty="0">
                <a:solidFill>
                  <a:schemeClr val="tx1"/>
                </a:solidFill>
                <a:cs typeface="B Lotus" panose="00000400000000000000" pitchFamily="2" charset="-78"/>
              </a:rPr>
              <a:t>entropy</a:t>
            </a:r>
            <a:r>
              <a:rPr lang="fa-IR" sz="2400" dirty="0">
                <a:solidFill>
                  <a:schemeClr val="tx1"/>
                </a:solidFill>
                <a:cs typeface="B Lotus" panose="00000400000000000000" pitchFamily="2" charset="-78"/>
              </a:rPr>
              <a:t>: انتروپی به معنای بی نظمی است و در یک سازمان دانش محور، </a:t>
            </a:r>
            <a:r>
              <a:rPr lang="fa-IR" sz="2400" dirty="0" smtClean="0">
                <a:solidFill>
                  <a:schemeClr val="tx1"/>
                </a:solidFill>
                <a:cs typeface="B Lotus" panose="00000400000000000000" pitchFamily="2" charset="-78"/>
              </a:rPr>
              <a:t>انتروپی </a:t>
            </a:r>
            <a:r>
              <a:rPr lang="fa-IR" sz="2400" dirty="0">
                <a:solidFill>
                  <a:schemeClr val="tx1"/>
                </a:solidFill>
                <a:cs typeface="B Lotus" panose="00000400000000000000" pitchFamily="2" charset="-78"/>
              </a:rPr>
              <a:t>به معنای میزان دانش از دست رفته است یعنی اگر سازمانی نتواند از کارکنان دانشی خود استفاده کند، </a:t>
            </a:r>
            <a:r>
              <a:rPr lang="fa-IR" sz="2400" dirty="0" smtClean="0">
                <a:solidFill>
                  <a:schemeClr val="tx1"/>
                </a:solidFill>
                <a:cs typeface="B Lotus" panose="00000400000000000000" pitchFamily="2" charset="-78"/>
              </a:rPr>
              <a:t>به </a:t>
            </a:r>
            <a:r>
              <a:rPr lang="fa-IR" sz="2400" dirty="0">
                <a:solidFill>
                  <a:schemeClr val="tx1"/>
                </a:solidFill>
                <a:cs typeface="B Lotus" panose="00000400000000000000" pitchFamily="2" charset="-78"/>
              </a:rPr>
              <a:t>سمت نابودی و بی نظمی پیش می رود لذا باید جلوی این مسئله را گرفت. </a:t>
            </a:r>
          </a:p>
          <a:p>
            <a:pPr algn="just">
              <a:lnSpc>
                <a:spcPct val="150000"/>
              </a:lnSpc>
            </a:pPr>
            <a:r>
              <a:rPr lang="en-US" sz="2400" dirty="0" err="1">
                <a:solidFill>
                  <a:schemeClr val="tx1"/>
                </a:solidFill>
                <a:cs typeface="B Lotus" panose="00000400000000000000" pitchFamily="2" charset="-78"/>
              </a:rPr>
              <a:t>Syntropy</a:t>
            </a:r>
            <a:r>
              <a:rPr lang="fa-IR" sz="2400" dirty="0">
                <a:solidFill>
                  <a:schemeClr val="tx1"/>
                </a:solidFill>
                <a:cs typeface="B Lotus" panose="00000400000000000000" pitchFamily="2" charset="-78"/>
              </a:rPr>
              <a:t>: سنتروپی به معنای هم افزایش است. اگر مدیریت سازمان کارکنان دانشی خود را به دور هم جمع می کند و دانش مورد نیاز سازمان را خلق و منتشر می سازد. در واقع بدبینی حالتی است که در آن اعمال و انگیزه های انسانی بر اساس عدالت و صداقت، اعتماد، نوع دوستی، خدمت، سخاوت، دروغ پنداشته می شود و این نگرش می تواند آثار منفی زیادی زیادی برای سازمان داشته باشد.</a:t>
            </a:r>
          </a:p>
          <a:p>
            <a:endParaRPr lang="fa-IR" sz="2400" dirty="0">
              <a:solidFill>
                <a:schemeClr val="tx1"/>
              </a:solidFill>
            </a:endParaRPr>
          </a:p>
        </p:txBody>
      </p:sp>
    </p:spTree>
    <p:extLst>
      <p:ext uri="{BB962C8B-B14F-4D97-AF65-F5344CB8AC3E}">
        <p14:creationId xmlns:p14="http://schemas.microsoft.com/office/powerpoint/2010/main" val="496420859"/>
      </p:ext>
    </p:extLst>
  </p:cSld>
  <p:clrMapOvr>
    <a:masterClrMapping/>
  </p:clrMapOvr>
  <p:transition spd="slow">
    <p:wipe dir="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2800" b="1" dirty="0" smtClean="0">
                <a:solidFill>
                  <a:schemeClr val="tx1"/>
                </a:solidFill>
                <a:cs typeface="B Lotus" panose="00000400000000000000" pitchFamily="2" charset="-78"/>
              </a:rPr>
              <a:t>بدبینی از نگاه اسلام</a:t>
            </a:r>
            <a:endParaRPr lang="fa-IR" sz="2800" b="1" dirty="0">
              <a:solidFill>
                <a:schemeClr val="tx1"/>
              </a:solidFill>
              <a:cs typeface="B Lotus" panose="00000400000000000000" pitchFamily="2" charset="-78"/>
            </a:endParaRPr>
          </a:p>
        </p:txBody>
      </p:sp>
      <p:sp>
        <p:nvSpPr>
          <p:cNvPr id="3" name="Content Placeholder 2"/>
          <p:cNvSpPr>
            <a:spLocks noGrp="1"/>
          </p:cNvSpPr>
          <p:nvPr>
            <p:ph idx="1"/>
          </p:nvPr>
        </p:nvSpPr>
        <p:spPr>
          <a:xfrm>
            <a:off x="1970468" y="1905000"/>
            <a:ext cx="9534144" cy="4006222"/>
          </a:xfrm>
        </p:spPr>
        <p:txBody>
          <a:bodyPr>
            <a:normAutofit/>
          </a:bodyPr>
          <a:lstStyle/>
          <a:p>
            <a:pPr marL="0" indent="0" algn="just">
              <a:lnSpc>
                <a:spcPct val="100000"/>
              </a:lnSpc>
              <a:buNone/>
            </a:pPr>
            <a:r>
              <a:rPr lang="fa-IR" sz="2600" dirty="0" smtClean="0">
                <a:solidFill>
                  <a:schemeClr val="tx1"/>
                </a:solidFill>
                <a:cs typeface="B Lotus" panose="00000400000000000000" pitchFamily="2" charset="-78"/>
              </a:rPr>
              <a:t>قرآن مجید به طور صریح و روشن«سوء ظن» را گناه شمرده و بیان می دارد که «ای کسانی که ایمان آورده اید، از بسیاری از گمان ها بپرهیزید زیرا بعضی از گمان ها گناه است».</a:t>
            </a:r>
          </a:p>
          <a:p>
            <a:pPr marL="0" indent="0" algn="just">
              <a:lnSpc>
                <a:spcPct val="100000"/>
              </a:lnSpc>
              <a:buNone/>
            </a:pPr>
            <a:r>
              <a:rPr lang="fa-IR" sz="2600" dirty="0" smtClean="0">
                <a:solidFill>
                  <a:schemeClr val="tx1"/>
                </a:solidFill>
                <a:cs typeface="B Lotus" panose="00000400000000000000" pitchFamily="2" charset="-78"/>
              </a:rPr>
              <a:t>پیامبر (ص) فرمودند: همانا ترس و بخل و حرص، یک خصلتند که ریشه آن ها در سوء ظن و بدگمانی است.</a:t>
            </a:r>
          </a:p>
          <a:p>
            <a:pPr marL="0" indent="0" algn="just">
              <a:lnSpc>
                <a:spcPct val="100000"/>
              </a:lnSpc>
              <a:buNone/>
            </a:pPr>
            <a:r>
              <a:rPr lang="fa-IR" sz="2600" dirty="0" smtClean="0">
                <a:solidFill>
                  <a:schemeClr val="tx1"/>
                </a:solidFill>
                <a:cs typeface="B Lotus" panose="00000400000000000000" pitchFamily="2" charset="-78"/>
              </a:rPr>
              <a:t>امام علی (ع) می فرمایند: آدم بدبین، به هیچ کس خوش بین نیست؛ زیرا همه را مانند خودش می بیند.</a:t>
            </a:r>
            <a:endParaRPr lang="fa-IR" sz="2600" dirty="0">
              <a:solidFill>
                <a:schemeClr val="tx1"/>
              </a:solidFill>
              <a:cs typeface="B Lotus" panose="00000400000000000000" pitchFamily="2" charset="-78"/>
            </a:endParaRPr>
          </a:p>
        </p:txBody>
      </p:sp>
    </p:spTree>
    <p:extLst>
      <p:ext uri="{BB962C8B-B14F-4D97-AF65-F5344CB8AC3E}">
        <p14:creationId xmlns:p14="http://schemas.microsoft.com/office/powerpoint/2010/main" val="3225277242"/>
      </p:ext>
    </p:extLst>
  </p:cSld>
  <p:clrMapOvr>
    <a:masterClrMapping/>
  </p:clrMapOvr>
  <p:transition spd="slow">
    <p:wipe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974278"/>
          </a:xfrm>
        </p:spPr>
        <p:txBody>
          <a:bodyPr>
            <a:normAutofit/>
          </a:bodyPr>
          <a:lstStyle/>
          <a:p>
            <a:pPr algn="r"/>
            <a:r>
              <a:rPr lang="fa-IR" sz="2800" b="1" dirty="0" smtClean="0">
                <a:solidFill>
                  <a:schemeClr val="tx1"/>
                </a:solidFill>
                <a:cs typeface="B Lotus" panose="00000400000000000000" pitchFamily="2" charset="-78"/>
              </a:rPr>
              <a:t>بدبینی عمومی</a:t>
            </a:r>
            <a:endParaRPr lang="fa-IR" sz="2800" b="1" dirty="0">
              <a:solidFill>
                <a:schemeClr val="tx1"/>
              </a:solidFill>
              <a:cs typeface="B Lotus" panose="00000400000000000000" pitchFamily="2" charset="-78"/>
            </a:endParaRPr>
          </a:p>
        </p:txBody>
      </p:sp>
      <p:sp>
        <p:nvSpPr>
          <p:cNvPr id="3" name="Content Placeholder 2"/>
          <p:cNvSpPr>
            <a:spLocks noGrp="1"/>
          </p:cNvSpPr>
          <p:nvPr>
            <p:ph idx="1"/>
          </p:nvPr>
        </p:nvSpPr>
        <p:spPr>
          <a:xfrm>
            <a:off x="838200" y="1339404"/>
            <a:ext cx="10515600" cy="4837559"/>
          </a:xfrm>
        </p:spPr>
        <p:txBody>
          <a:bodyPr>
            <a:normAutofit/>
          </a:bodyPr>
          <a:lstStyle/>
          <a:p>
            <a:pPr marL="0" indent="0" algn="just">
              <a:lnSpc>
                <a:spcPct val="150000"/>
              </a:lnSpc>
              <a:buNone/>
            </a:pPr>
            <a:r>
              <a:rPr lang="fa-IR" sz="2600" dirty="0" smtClean="0">
                <a:solidFill>
                  <a:schemeClr val="tx1"/>
                </a:solidFill>
                <a:cs typeface="B Lotus" panose="00000400000000000000" pitchFamily="2" charset="-78"/>
              </a:rPr>
              <a:t>بدبینی عمومی بیان کننده میزان بدبینی است که در جامعه و نسبت به جامعه و محیط کسب و کار وجود دارد و در نتیجه انجراف از قرارداد بین فرد و جامعه ای که او بخشی از آن است به وجود می آید و بسیاری از عوامل و اقدامات مدیریتی در سطح کشور، تغییر قوانین و مقررات و عدم اجرای صحیح قوانین و تصور عدم وجود عدالت در جامعه، عدم توجه به رشد فرهنگ در جامعه و هنجارهای رفتاری در ایجاد بدبینی تأثیر دارد.</a:t>
            </a:r>
            <a:endParaRPr lang="fa-IR" sz="2600" dirty="0">
              <a:solidFill>
                <a:schemeClr val="tx1"/>
              </a:solidFill>
              <a:cs typeface="B Lotus" panose="00000400000000000000" pitchFamily="2" charset="-78"/>
            </a:endParaRPr>
          </a:p>
        </p:txBody>
      </p:sp>
    </p:spTree>
    <p:extLst>
      <p:ext uri="{BB962C8B-B14F-4D97-AF65-F5344CB8AC3E}">
        <p14:creationId xmlns:p14="http://schemas.microsoft.com/office/powerpoint/2010/main" val="3013817088"/>
      </p:ext>
    </p:extLst>
  </p:cSld>
  <p:clrMapOvr>
    <a:masterClrMapping/>
  </p:clrMapOvr>
  <p:transition spd="slow">
    <p:wipe dir="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5131" y="463991"/>
            <a:ext cx="10109482" cy="1441009"/>
          </a:xfrm>
        </p:spPr>
        <p:txBody>
          <a:bodyPr>
            <a:normAutofit/>
          </a:bodyPr>
          <a:lstStyle/>
          <a:p>
            <a:pPr algn="r"/>
            <a:r>
              <a:rPr lang="fa-IR" sz="3200" b="1" dirty="0" smtClean="0">
                <a:solidFill>
                  <a:schemeClr val="tx1"/>
                </a:solidFill>
                <a:cs typeface="B Lotus" panose="00000400000000000000" pitchFamily="2" charset="-78"/>
              </a:rPr>
              <a:t>بدبینی سازمانی</a:t>
            </a:r>
            <a:endParaRPr lang="fa-IR" sz="3200" b="1" dirty="0">
              <a:solidFill>
                <a:schemeClr val="tx1"/>
              </a:solidFill>
              <a:cs typeface="B Lotus" panose="00000400000000000000" pitchFamily="2" charset="-78"/>
            </a:endParaRPr>
          </a:p>
        </p:txBody>
      </p:sp>
      <p:sp>
        <p:nvSpPr>
          <p:cNvPr id="3" name="Content Placeholder 2"/>
          <p:cNvSpPr>
            <a:spLocks noGrp="1"/>
          </p:cNvSpPr>
          <p:nvPr>
            <p:ph idx="1"/>
          </p:nvPr>
        </p:nvSpPr>
        <p:spPr>
          <a:xfrm>
            <a:off x="1390918" y="1661375"/>
            <a:ext cx="10113694" cy="4249847"/>
          </a:xfrm>
        </p:spPr>
        <p:txBody>
          <a:bodyPr>
            <a:noAutofit/>
          </a:bodyPr>
          <a:lstStyle/>
          <a:p>
            <a:pPr marL="0" indent="0" algn="just">
              <a:lnSpc>
                <a:spcPct val="150000"/>
              </a:lnSpc>
              <a:buNone/>
            </a:pPr>
            <a:r>
              <a:rPr lang="fa-IR" sz="2400" dirty="0" smtClean="0">
                <a:solidFill>
                  <a:schemeClr val="tx1"/>
                </a:solidFill>
                <a:cs typeface="B Lotus" panose="00000400000000000000" pitchFamily="2" charset="-78"/>
              </a:rPr>
              <a:t>شرایط محیطی پیچیده و ناپایدار سازمان ها باعث شده که عوامل متعددی بر بهره وری و بقای سازمان ها تاثیر بگذارند و در این راستا بعضی کارکنان ممکن است به طور صحیح یا غیر صحیح احساس کنند که نسبت به آن ها بی عدالتی شده است و یا مورد بی توجهی قرار گرفته اند.</a:t>
            </a:r>
          </a:p>
          <a:p>
            <a:pPr marL="0" indent="0" algn="just">
              <a:lnSpc>
                <a:spcPct val="150000"/>
              </a:lnSpc>
              <a:buNone/>
            </a:pPr>
            <a:r>
              <a:rPr lang="fa-IR" sz="2400" dirty="0" smtClean="0">
                <a:solidFill>
                  <a:schemeClr val="tx1"/>
                </a:solidFill>
                <a:cs typeface="B Lotus" panose="00000400000000000000" pitchFamily="2" charset="-78"/>
              </a:rPr>
              <a:t>بدبینی به عنوان یک نگرش منفی است که بر اساس ناامیدی و ناکامی و بی اعتمادی شکل می گیرد و زمانی گسترش می یابد که عدالت و صداقت قربانی منفعت گرایی شخصی و فریب کاری شده باشد.</a:t>
            </a:r>
          </a:p>
          <a:p>
            <a:pPr marL="0" indent="0" algn="just">
              <a:lnSpc>
                <a:spcPct val="150000"/>
              </a:lnSpc>
              <a:buNone/>
            </a:pPr>
            <a:r>
              <a:rPr lang="fa-IR" sz="2400" dirty="0" smtClean="0">
                <a:solidFill>
                  <a:schemeClr val="tx1"/>
                </a:solidFill>
                <a:cs typeface="B Lotus" panose="00000400000000000000" pitchFamily="2" charset="-78"/>
              </a:rPr>
              <a:t>کارکنان دارای این نگرش منفی، نسبت به موفقیت، تغییرات و برنامه های سازمان شک و تردید خواهند داشت و اعتقاد دارند که مسائل حل نشدنی زیادی در محیط کار وجود دارد که خارج از کنترل افراد است.</a:t>
            </a:r>
            <a:endParaRPr lang="fa-IR" sz="2400" dirty="0">
              <a:solidFill>
                <a:schemeClr val="tx1"/>
              </a:solidFill>
              <a:cs typeface="B Lotus" panose="00000400000000000000" pitchFamily="2" charset="-78"/>
            </a:endParaRPr>
          </a:p>
        </p:txBody>
      </p:sp>
    </p:spTree>
    <p:extLst>
      <p:ext uri="{BB962C8B-B14F-4D97-AF65-F5344CB8AC3E}">
        <p14:creationId xmlns:p14="http://schemas.microsoft.com/office/powerpoint/2010/main" val="1454591712"/>
      </p:ext>
    </p:extLst>
  </p:cSld>
  <p:clrMapOvr>
    <a:masterClrMapping/>
  </p:clrMapOvr>
  <p:transition spd="slow">
    <p:wipe dir="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7729" y="365606"/>
            <a:ext cx="12217591" cy="651826"/>
          </a:xfrm>
        </p:spPr>
        <p:txBody>
          <a:bodyPr>
            <a:normAutofit/>
          </a:bodyPr>
          <a:lstStyle/>
          <a:p>
            <a:pPr algn="r"/>
            <a:r>
              <a:rPr lang="fa-IR" b="1" dirty="0" smtClean="0">
                <a:solidFill>
                  <a:schemeClr val="tx1"/>
                </a:solidFill>
                <a:cs typeface="B Lotus" panose="00000400000000000000" pitchFamily="2" charset="-78"/>
              </a:rPr>
              <a:t>ابعاد بدبینی سازمانی</a:t>
            </a:r>
            <a:endParaRPr lang="fa-IR" b="1" dirty="0">
              <a:solidFill>
                <a:schemeClr val="tx1"/>
              </a:solidFill>
              <a:cs typeface="B Lotus" panose="00000400000000000000" pitchFamily="2" charset="-78"/>
            </a:endParaRPr>
          </a:p>
        </p:txBody>
      </p:sp>
      <p:sp>
        <p:nvSpPr>
          <p:cNvPr id="3" name="Content Placeholder 2"/>
          <p:cNvSpPr>
            <a:spLocks noGrp="1"/>
          </p:cNvSpPr>
          <p:nvPr>
            <p:ph idx="1"/>
          </p:nvPr>
        </p:nvSpPr>
        <p:spPr>
          <a:xfrm>
            <a:off x="1352282" y="1648497"/>
            <a:ext cx="10358392" cy="2706230"/>
          </a:xfrm>
        </p:spPr>
        <p:txBody>
          <a:bodyPr>
            <a:noAutofit/>
          </a:bodyPr>
          <a:lstStyle/>
          <a:p>
            <a:pPr marL="0" indent="0" algn="just">
              <a:lnSpc>
                <a:spcPct val="150000"/>
              </a:lnSpc>
              <a:buNone/>
            </a:pPr>
            <a:r>
              <a:rPr lang="fa-IR" sz="2400" dirty="0" smtClean="0">
                <a:solidFill>
                  <a:schemeClr val="tx1"/>
                </a:solidFill>
                <a:cs typeface="B Lotus" panose="00000400000000000000" pitchFamily="2" charset="-78"/>
              </a:rPr>
              <a:t>1- باور: باور دارند که اصول مطلوب، قربانی فرصت طلبی بعضی ها و رفتار غیر اخلاقی در سازمان است. این باور در طول زمان نسبتاً طولانی شکل گرفته و تغییر آن مشکل و زمان بر است.</a:t>
            </a:r>
          </a:p>
          <a:p>
            <a:pPr marL="0" indent="0" algn="just">
              <a:lnSpc>
                <a:spcPct val="150000"/>
              </a:lnSpc>
              <a:buNone/>
            </a:pPr>
            <a:r>
              <a:rPr lang="fa-IR" sz="2400" dirty="0" smtClean="0">
                <a:solidFill>
                  <a:schemeClr val="tx1"/>
                </a:solidFill>
                <a:cs typeface="B Lotus" panose="00000400000000000000" pitchFamily="2" charset="-78"/>
              </a:rPr>
              <a:t>2- احساسات و عواطف: نگرش ها از باورها و احساسات و عواطف شکل می گیرند و باعث می شود که نسبت به سازمان قضاوت کنند و واکنش های عاطفی قوی بروز دهند.</a:t>
            </a:r>
          </a:p>
          <a:p>
            <a:pPr marL="0" indent="0" algn="just">
              <a:lnSpc>
                <a:spcPct val="150000"/>
              </a:lnSpc>
              <a:buNone/>
            </a:pPr>
            <a:r>
              <a:rPr lang="fa-IR" sz="2400" dirty="0" smtClean="0">
                <a:solidFill>
                  <a:schemeClr val="tx1"/>
                </a:solidFill>
                <a:cs typeface="B Lotus" panose="00000400000000000000" pitchFamily="2" charset="-78"/>
              </a:rPr>
              <a:t>3- گرایش رفتاری مخرب: بعد سوم بدبینی سازمانی گرایش به رفتار منفی و اغلب بدخواهانه می باشد. یعنی افراد گرایش به انواع خاصی از رفتار پیدا می کنند. آشکارترین گرایش رفتاری برای آن ها که گرایش بدبینانه دارند، مورد انتقاد قرار دادن سازمان است.</a:t>
            </a:r>
            <a:endParaRPr lang="fa-IR" sz="2400" dirty="0">
              <a:solidFill>
                <a:schemeClr val="tx1"/>
              </a:solidFill>
              <a:cs typeface="B Lotus" panose="00000400000000000000" pitchFamily="2" charset="-78"/>
            </a:endParaRPr>
          </a:p>
        </p:txBody>
      </p:sp>
    </p:spTree>
    <p:extLst>
      <p:ext uri="{BB962C8B-B14F-4D97-AF65-F5344CB8AC3E}">
        <p14:creationId xmlns:p14="http://schemas.microsoft.com/office/powerpoint/2010/main" val="888846558"/>
      </p:ext>
    </p:extLst>
  </p:cSld>
  <p:clrMapOvr>
    <a:masterClrMapping/>
  </p:clrMapOvr>
  <p:transition spd="slow">
    <p:wipe dir="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2800" b="1" dirty="0" smtClean="0">
                <a:solidFill>
                  <a:schemeClr val="tx1"/>
                </a:solidFill>
                <a:cs typeface="B Lotus" panose="00000400000000000000" pitchFamily="2" charset="-78"/>
              </a:rPr>
              <a:t>عوامل موثر بر بدبینی سازمانی و پیامد های آن</a:t>
            </a:r>
            <a:endParaRPr lang="fa-IR" sz="2800" b="1" dirty="0">
              <a:solidFill>
                <a:schemeClr val="tx1"/>
              </a:solidFill>
              <a:cs typeface="B Lotus" panose="00000400000000000000" pitchFamily="2" charset="-78"/>
            </a:endParaRPr>
          </a:p>
        </p:txBody>
      </p:sp>
      <p:sp>
        <p:nvSpPr>
          <p:cNvPr id="3" name="Content Placeholder 2"/>
          <p:cNvSpPr>
            <a:spLocks noGrp="1"/>
          </p:cNvSpPr>
          <p:nvPr>
            <p:ph idx="1"/>
          </p:nvPr>
        </p:nvSpPr>
        <p:spPr>
          <a:xfrm>
            <a:off x="838200" y="1455313"/>
            <a:ext cx="10515600" cy="4721650"/>
          </a:xfrm>
        </p:spPr>
        <p:txBody>
          <a:bodyPr>
            <a:noAutofit/>
          </a:bodyPr>
          <a:lstStyle/>
          <a:p>
            <a:pPr marL="0" indent="0">
              <a:lnSpc>
                <a:spcPct val="150000"/>
              </a:lnSpc>
              <a:buNone/>
            </a:pPr>
            <a:r>
              <a:rPr lang="fa-IR" sz="2600" dirty="0" smtClean="0">
                <a:solidFill>
                  <a:schemeClr val="tx1"/>
                </a:solidFill>
                <a:cs typeface="B Lotus" panose="00000400000000000000" pitchFamily="2" charset="-78"/>
              </a:rPr>
              <a:t>1- اقدامات مدیریتی: سبک رهبری مدیران یک عامل موثر است. کارکنان توانمند انتظار دارند که در تصمیم گیری های مهم مشارکت داده شوند. </a:t>
            </a:r>
          </a:p>
          <a:p>
            <a:pPr marL="0" indent="0" algn="just">
              <a:lnSpc>
                <a:spcPct val="150000"/>
              </a:lnSpc>
              <a:buNone/>
            </a:pPr>
            <a:r>
              <a:rPr lang="fa-IR" sz="2600" dirty="0" smtClean="0">
                <a:solidFill>
                  <a:schemeClr val="tx1"/>
                </a:solidFill>
                <a:cs typeface="B Lotus" panose="00000400000000000000" pitchFamily="2" charset="-78"/>
              </a:rPr>
              <a:t>2- ادراک بی عدالتی در سازمان: درک کارکنان از این که در تصمیم های سازمانی به ویژه در نظام جبران خدمات عدالت وجود ندارد، شدیداً در بدبینی آن ها تاثیر گذار است. بی عدالتی رویه ای در فرآیند گزینش، ارزیابی عملکرد، ارتقاء و قوانین و مقررات مربوط و بی عدالتی توزیعی در نظام جبران خدمات، پاداش و توزیع ستاده های سازمانی و همچنین بی عدالتی مراوده ای بین روابط مدیر و کارکنان تاثیر گذار است.</a:t>
            </a:r>
            <a:endParaRPr lang="fa-IR" sz="2600" dirty="0">
              <a:solidFill>
                <a:schemeClr val="tx1"/>
              </a:solidFill>
              <a:cs typeface="B Lotus" panose="00000400000000000000" pitchFamily="2" charset="-78"/>
            </a:endParaRPr>
          </a:p>
        </p:txBody>
      </p:sp>
    </p:spTree>
    <p:extLst>
      <p:ext uri="{BB962C8B-B14F-4D97-AF65-F5344CB8AC3E}">
        <p14:creationId xmlns:p14="http://schemas.microsoft.com/office/powerpoint/2010/main" val="3947089159"/>
      </p:ext>
    </p:extLst>
  </p:cSld>
  <p:clrMapOvr>
    <a:masterClrMapping/>
  </p:clrMapOvr>
  <p:transition spd="slow">
    <p:wipe dir="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2800" b="1" dirty="0">
                <a:solidFill>
                  <a:schemeClr val="tx1"/>
                </a:solidFill>
                <a:cs typeface="B Lotus" panose="00000400000000000000" pitchFamily="2" charset="-78"/>
              </a:rPr>
              <a:t>عوامل موثر بر بدبینی سازمانی و پیامد های آن</a:t>
            </a:r>
          </a:p>
        </p:txBody>
      </p:sp>
      <p:sp>
        <p:nvSpPr>
          <p:cNvPr id="3" name="Content Placeholder 2"/>
          <p:cNvSpPr>
            <a:spLocks noGrp="1"/>
          </p:cNvSpPr>
          <p:nvPr>
            <p:ph idx="1"/>
          </p:nvPr>
        </p:nvSpPr>
        <p:spPr>
          <a:xfrm>
            <a:off x="838200" y="1416676"/>
            <a:ext cx="10515600" cy="4760287"/>
          </a:xfrm>
        </p:spPr>
        <p:txBody>
          <a:bodyPr>
            <a:noAutofit/>
          </a:bodyPr>
          <a:lstStyle/>
          <a:p>
            <a:pPr marL="0" indent="0" algn="just">
              <a:lnSpc>
                <a:spcPct val="150000"/>
              </a:lnSpc>
              <a:buNone/>
            </a:pPr>
            <a:r>
              <a:rPr lang="fa-IR" sz="2800" dirty="0" smtClean="0">
                <a:solidFill>
                  <a:schemeClr val="tx1"/>
                </a:solidFill>
                <a:cs typeface="B Lotus" panose="00000400000000000000" pitchFamily="2" charset="-78"/>
              </a:rPr>
              <a:t>3- </a:t>
            </a:r>
            <a:r>
              <a:rPr lang="fa-IR" sz="2800" dirty="0">
                <a:solidFill>
                  <a:schemeClr val="tx1"/>
                </a:solidFill>
                <a:cs typeface="B Lotus" panose="00000400000000000000" pitchFamily="2" charset="-78"/>
              </a:rPr>
              <a:t>ارتباطات اجتماعی: یکی از نیازهای انسانی، نیازهای اجتماعی است و کارکنان انتظار دارند که روابط اجتماعی مطلوبی بین کارکنان وجود داشته باشد. اگر روابط اجتماعی صمیمی مبنی بر اخلاق و فرهنگ سازمانی شایسته وجود نداشته باشد، کارکنان به یکدیگر اعتماد نمی کنند و نسبت به سازمان بدبین می شوند.</a:t>
            </a:r>
          </a:p>
          <a:p>
            <a:pPr marL="0" indent="0" algn="just">
              <a:lnSpc>
                <a:spcPct val="150000"/>
              </a:lnSpc>
              <a:buNone/>
            </a:pPr>
            <a:r>
              <a:rPr lang="fa-IR" sz="2800" dirty="0">
                <a:solidFill>
                  <a:schemeClr val="tx1"/>
                </a:solidFill>
                <a:cs typeface="B Lotus" panose="00000400000000000000" pitchFamily="2" charset="-78"/>
              </a:rPr>
              <a:t>4- نوع شخصیت: بر اساس فرهنگ حاکم در جامعه و نظام تعلیم و تربیت ممکن است فردی دچار این ویژگی منفی باشد. از آن جایی که تغییر این ویژگی سخت و زمان بر است، مدیران باید در زمان استخدام و گزینش به این مهم توجه داشته باشند.</a:t>
            </a:r>
          </a:p>
          <a:p>
            <a:pPr algn="just">
              <a:lnSpc>
                <a:spcPct val="150000"/>
              </a:lnSpc>
            </a:pPr>
            <a:endParaRPr lang="fa-IR" sz="2800" b="1" dirty="0">
              <a:solidFill>
                <a:schemeClr val="tx1"/>
              </a:solidFill>
            </a:endParaRPr>
          </a:p>
        </p:txBody>
      </p:sp>
    </p:spTree>
    <p:extLst>
      <p:ext uri="{BB962C8B-B14F-4D97-AF65-F5344CB8AC3E}">
        <p14:creationId xmlns:p14="http://schemas.microsoft.com/office/powerpoint/2010/main" val="929929064"/>
      </p:ext>
    </p:extLst>
  </p:cSld>
  <p:clrMapOvr>
    <a:masterClrMapping/>
  </p:clrMapOvr>
  <p:transition spd="slow">
    <p:wipe dir="r"/>
  </p:transition>
  <p:timing>
    <p:tnLst>
      <p:par>
        <p:cTn id="1" dur="indefinite" restart="never" nodeType="tmRoot"/>
      </p:par>
    </p:tn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266</TotalTime>
  <Words>2218</Words>
  <Application>Microsoft Office PowerPoint</Application>
  <PresentationFormat>Custom</PresentationFormat>
  <Paragraphs>124</Paragraphs>
  <Slides>22</Slides>
  <Notes>0</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Wisp</vt:lpstr>
      <vt:lpstr>بنام خدا</vt:lpstr>
      <vt:lpstr>PowerPoint Presentation</vt:lpstr>
      <vt:lpstr>فراموشی سازمانی: چالش مهم مدیران در عصر جدید کسب و کار</vt:lpstr>
      <vt:lpstr>PowerPoint Presentation</vt:lpstr>
      <vt:lpstr>PowerPoint Presentation</vt:lpstr>
      <vt:lpstr>نقش سازمان یادگیرنده</vt:lpstr>
      <vt:lpstr>نقش سازمان یادگیرنده</vt:lpstr>
      <vt:lpstr>  حلقه های یادگیری در سازمان یادگیرنده</vt:lpstr>
      <vt:lpstr>PowerPoint Presentation</vt:lpstr>
      <vt:lpstr>فرایند یادگیری در سازمان یادگیرنده</vt:lpstr>
      <vt:lpstr>مهمترین ویژگی های سازمان یادگیرنده</vt:lpstr>
      <vt:lpstr> مهمترین ویژگی های سازمان یادگیرنده 6- توانمندسازی همه جانبه کارکنان </vt:lpstr>
      <vt:lpstr>مهمترین ویژگی های سازمان یادگیرنده</vt:lpstr>
      <vt:lpstr>دو بعد فراموشی سازمانی عبارت اند از:</vt:lpstr>
      <vt:lpstr>هوش سازمانی</vt:lpstr>
      <vt:lpstr>هوش سازمانی</vt:lpstr>
      <vt:lpstr>بدبینی از نگاه اسلام</vt:lpstr>
      <vt:lpstr>بدبینی عمومی</vt:lpstr>
      <vt:lpstr>بدبینی سازمانی</vt:lpstr>
      <vt:lpstr>ابعاد بدبینی سازمانی</vt:lpstr>
      <vt:lpstr>عوامل موثر بر بدبینی سازمانی و پیامد های آن</vt:lpstr>
      <vt:lpstr>عوامل موثر بر بدبینی سازمانی و پیامد های آن</vt:lpstr>
    </vt:vector>
  </TitlesOfParts>
  <Company>Moorche 30 DVDs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فراموشی و بدبینی سازمانی</dc:title>
  <dc:creator>MRT www.Win2Farsi.com</dc:creator>
  <cp:lastModifiedBy>Windows User</cp:lastModifiedBy>
  <cp:revision>43</cp:revision>
  <dcterms:created xsi:type="dcterms:W3CDTF">2016-12-19T22:41:38Z</dcterms:created>
  <dcterms:modified xsi:type="dcterms:W3CDTF">2020-05-15T03:43:05Z</dcterms:modified>
</cp:coreProperties>
</file>