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2">
  <p:sldMasterIdLst>
    <p:sldMasterId id="2147483660" r:id="rId1"/>
  </p:sldMasterIdLst>
  <p:sldIdLst>
    <p:sldId id="256" r:id="rId2"/>
    <p:sldId id="257" r:id="rId3"/>
    <p:sldId id="258" r:id="rId4"/>
    <p:sldId id="322" r:id="rId5"/>
    <p:sldId id="323" r:id="rId6"/>
    <p:sldId id="325" r:id="rId7"/>
    <p:sldId id="326" r:id="rId8"/>
    <p:sldId id="327" r:id="rId9"/>
    <p:sldId id="328" r:id="rId10"/>
    <p:sldId id="329" r:id="rId11"/>
    <p:sldId id="311" r:id="rId12"/>
    <p:sldId id="312" r:id="rId13"/>
    <p:sldId id="260" r:id="rId14"/>
    <p:sldId id="261" r:id="rId15"/>
    <p:sldId id="316" r:id="rId16"/>
    <p:sldId id="289" r:id="rId17"/>
    <p:sldId id="313" r:id="rId18"/>
    <p:sldId id="268" r:id="rId19"/>
    <p:sldId id="310" r:id="rId20"/>
    <p:sldId id="318" r:id="rId21"/>
    <p:sldId id="332" r:id="rId22"/>
    <p:sldId id="331" r:id="rId23"/>
    <p:sldId id="330" r:id="rId24"/>
    <p:sldId id="314" r:id="rId25"/>
    <p:sldId id="315" r:id="rId26"/>
    <p:sldId id="297" r:id="rId27"/>
    <p:sldId id="299" r:id="rId28"/>
    <p:sldId id="298" r:id="rId29"/>
    <p:sldId id="280" r:id="rId30"/>
    <p:sldId id="278" r:id="rId31"/>
    <p:sldId id="279" r:id="rId32"/>
    <p:sldId id="283" r:id="rId33"/>
    <p:sldId id="271" r:id="rId34"/>
    <p:sldId id="320" r:id="rId35"/>
    <p:sldId id="301" r:id="rId36"/>
    <p:sldId id="302" r:id="rId37"/>
    <p:sldId id="303" r:id="rId38"/>
    <p:sldId id="304" r:id="rId39"/>
    <p:sldId id="306" r:id="rId40"/>
    <p:sldId id="307" r:id="rId41"/>
    <p:sldId id="321" r:id="rId42"/>
    <p:sldId id="309" r:id="rId43"/>
    <p:sldId id="285" r:id="rId44"/>
    <p:sldId id="291" r:id="rId45"/>
    <p:sldId id="292" r:id="rId46"/>
    <p:sldId id="293" r:id="rId47"/>
    <p:sldId id="294" r:id="rId48"/>
    <p:sldId id="295" r:id="rId49"/>
    <p:sldId id="288" r:id="rId50"/>
    <p:sldId id="296" r:id="rId5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8438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20" name="Footer Placeholder 19"/>
          <p:cNvSpPr>
            <a:spLocks noGrp="1"/>
          </p:cNvSpPr>
          <p:nvPr>
            <p:ph type="ftr" sz="quarter" idx="11"/>
          </p:nvPr>
        </p:nvSpPr>
        <p:spPr/>
        <p:txBody>
          <a:bodyPr/>
          <a:lstStyle>
            <a:extLst/>
          </a:lstStyle>
          <a:p>
            <a:endParaRPr lang="fa-IR"/>
          </a:p>
        </p:txBody>
      </p:sp>
      <p:sp>
        <p:nvSpPr>
          <p:cNvPr id="10" name="Slide Number Placeholder 9"/>
          <p:cNvSpPr>
            <a:spLocks noGrp="1"/>
          </p:cNvSpPr>
          <p:nvPr>
            <p:ph type="sldNum" sz="quarter" idx="12"/>
          </p:nvPr>
        </p:nvSpPr>
        <p:spPr/>
        <p:txBody>
          <a:bodyPr/>
          <a:lstStyle>
            <a:extLst/>
          </a:lstStyle>
          <a:p>
            <a:fld id="{91EAEC27-2ACD-4B73-8BD3-6944C25ED8E2}"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91EAEC27-2ACD-4B73-8BD3-6944C25ED8E2}"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91EAEC27-2ACD-4B73-8BD3-6944C25ED8E2}"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91EAEC27-2ACD-4B73-8BD3-6944C25ED8E2}"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2BC35DF-FB84-4B89-811C-2F4AA5E80C65}" type="datetimeFigureOut">
              <a:rPr lang="fa-IR" smtClean="0"/>
              <a:pPr/>
              <a:t>09/18/1437</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91EAEC27-2ACD-4B73-8BD3-6944C25ED8E2}"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F2BC35DF-FB84-4B89-811C-2F4AA5E80C65}" type="datetimeFigureOut">
              <a:rPr lang="fa-IR" smtClean="0"/>
              <a:pPr/>
              <a:t>09/18/1437</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1EAEC27-2ACD-4B73-8BD3-6944C25ED8E2}"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file:///G:\khvas\&#1601;&#1589;&#1604;%20&#1583;&#1608;&#1605;.doc"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57290" y="1857364"/>
            <a:ext cx="7406640" cy="1752600"/>
          </a:xfrm>
        </p:spPr>
        <p:txBody>
          <a:bodyPr>
            <a:noAutofit/>
          </a:bodyPr>
          <a:lstStyle/>
          <a:p>
            <a:pPr algn="ctr"/>
            <a:r>
              <a:rPr lang="en-US" sz="9600" dirty="0" smtClean="0">
                <a:cs typeface="B Badr" pitchFamily="2" charset="-78"/>
              </a:rPr>
              <a:t>  </a:t>
            </a:r>
            <a:r>
              <a:rPr lang="fa-IR" sz="9600" dirty="0" smtClean="0">
                <a:cs typeface="B Badr" pitchFamily="2" charset="-78"/>
              </a:rPr>
              <a:t> فرآيند </a:t>
            </a:r>
            <a:r>
              <a:rPr lang="fa-IR" sz="9600" smtClean="0">
                <a:cs typeface="B Badr" pitchFamily="2" charset="-78"/>
              </a:rPr>
              <a:t>انحراف خواصِ </a:t>
            </a:r>
            <a:r>
              <a:rPr lang="fa-IR" sz="9600" dirty="0" smtClean="0">
                <a:cs typeface="B Badr" pitchFamily="2" charset="-78"/>
              </a:rPr>
              <a:t>صدر اسلام</a:t>
            </a:r>
            <a:endParaRPr lang="fa-IR" sz="9600" dirty="0">
              <a:cs typeface="B Badr"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b="1" dirty="0" smtClean="0"/>
              <a:t>تعریف و توصیف خواص</a:t>
            </a:r>
          </a:p>
          <a:p>
            <a:pPr>
              <a:buNone/>
            </a:pPr>
            <a:endParaRPr lang="en-US" b="1" dirty="0" smtClean="0"/>
          </a:p>
          <a:p>
            <a:pPr algn="just">
              <a:buNone/>
            </a:pPr>
            <a:r>
              <a:rPr lang="fa-IR" i="1" dirty="0" smtClean="0">
                <a:cs typeface="B Badr" pitchFamily="2" charset="-78"/>
              </a:rPr>
              <a:t>  </a:t>
            </a:r>
            <a:r>
              <a:rPr lang="ar-SA" i="1" dirty="0" smtClean="0">
                <a:cs typeface="B Badr" pitchFamily="2" charset="-78"/>
              </a:rPr>
              <a:t>خواص، نخبگانِ سياسي اجتماعي و گروهِ مرجع عوام بوده </a:t>
            </a:r>
            <a:r>
              <a:rPr lang="ar-SA" b="1" i="1" dirty="0" smtClean="0">
                <a:cs typeface="B Badr" pitchFamily="2" charset="-78"/>
              </a:rPr>
              <a:t>و داراي قوّه تحليل، نفوذ و پايگاه </a:t>
            </a:r>
            <a:r>
              <a:rPr lang="ar-SA" i="1" dirty="0" smtClean="0">
                <a:cs typeface="B Badr" pitchFamily="2" charset="-78"/>
              </a:rPr>
              <a:t>اجتماعي مي باشند. آنان را در همه اقشار می توان يافت، اعم از علماي ديني، تحصيل کرده هاي دانشگاهي، بازاريان، صنعتگران، کارمندان، کشاورزان، و صاحبان مشاغل و حرفه هاي خرد و کلان و حتي افراد بي سواد .  </a:t>
            </a:r>
            <a:endParaRPr lang="en-US" i="1" dirty="0" smtClean="0">
              <a:cs typeface="B Badr" pitchFamily="2" charset="-78"/>
            </a:endParaRPr>
          </a:p>
          <a:p>
            <a:endParaRPr lang="fa-I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b="1" dirty="0" smtClean="0"/>
              <a:t>نقش نخبگان در تغییرات اجتماعی از نظر جامعه شناسان</a:t>
            </a:r>
            <a:endParaRPr lang="fa-IR" sz="3200" dirty="0"/>
          </a:p>
        </p:txBody>
      </p:sp>
      <p:sp>
        <p:nvSpPr>
          <p:cNvPr id="3" name="Content Placeholder 2"/>
          <p:cNvSpPr>
            <a:spLocks noGrp="1"/>
          </p:cNvSpPr>
          <p:nvPr>
            <p:ph idx="1"/>
          </p:nvPr>
        </p:nvSpPr>
        <p:spPr/>
        <p:txBody>
          <a:bodyPr/>
          <a:lstStyle/>
          <a:p>
            <a:pPr algn="just"/>
            <a:r>
              <a:rPr lang="ar-SA" dirty="0" smtClean="0">
                <a:cs typeface="B Badr" pitchFamily="2" charset="-78"/>
              </a:rPr>
              <a:t>متنفذان افرادي اند که در زمينه رشد، برنامه ريزي و توسعه در اجتماع، </a:t>
            </a:r>
            <a:r>
              <a:rPr lang="en-US" dirty="0" smtClean="0">
                <a:cs typeface="B Badr" pitchFamily="2" charset="-78"/>
              </a:rPr>
              <a:t>‌</a:t>
            </a:r>
            <a:r>
              <a:rPr lang="ar-SA" dirty="0" smtClean="0">
                <a:cs typeface="B Badr" pitchFamily="2" charset="-78"/>
              </a:rPr>
              <a:t>بيشترين نفوذ را اعمال مي کنند. تصميم گيريهاي مهم بدون راهنمايي و حمايت اين گروه مهم محال است.</a:t>
            </a:r>
            <a:endParaRPr lang="fa-IR" dirty="0" smtClean="0">
              <a:cs typeface="B Badr" pitchFamily="2" charset="-78"/>
            </a:endParaRPr>
          </a:p>
          <a:p>
            <a:pPr algn="just"/>
            <a:r>
              <a:rPr lang="ar-SA" dirty="0" smtClean="0">
                <a:cs typeface="B Badr" pitchFamily="2" charset="-78"/>
              </a:rPr>
              <a:t>حرکت تاریخ اساساً تحت تأثیر منافع و ایده</a:t>
            </a:r>
            <a:r>
              <a:rPr lang="en-US" dirty="0" smtClean="0">
                <a:cs typeface="B Badr" pitchFamily="2" charset="-78"/>
              </a:rPr>
              <a:t>‌</a:t>
            </a:r>
            <a:r>
              <a:rPr lang="ar-SA" dirty="0" smtClean="0">
                <a:cs typeface="B Badr" pitchFamily="2" charset="-78"/>
              </a:rPr>
              <a:t>های گروه نخبگان بر سریر قدرت انجام می</a:t>
            </a:r>
            <a:r>
              <a:rPr lang="en-US" dirty="0" smtClean="0">
                <a:cs typeface="B Badr" pitchFamily="2" charset="-78"/>
              </a:rPr>
              <a:t>‌</a:t>
            </a:r>
            <a:r>
              <a:rPr lang="ar-SA" dirty="0" smtClean="0">
                <a:cs typeface="B Badr" pitchFamily="2" charset="-78"/>
              </a:rPr>
              <a:t>گیرد.</a:t>
            </a:r>
            <a:endParaRPr lang="fa-IR" dirty="0">
              <a:cs typeface="B Badr"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SA" sz="3200" dirty="0" smtClean="0">
                <a:solidFill>
                  <a:srgbClr val="002060"/>
                </a:solidFill>
              </a:rPr>
              <a:t>مقصود از خواص در تحقیق حاضر </a:t>
            </a:r>
            <a:endParaRPr lang="fa-IR" sz="3200" dirty="0">
              <a:solidFill>
                <a:srgbClr val="002060"/>
              </a:solidFill>
            </a:endParaRPr>
          </a:p>
        </p:txBody>
      </p:sp>
      <p:sp>
        <p:nvSpPr>
          <p:cNvPr id="3" name="Content Placeholder 2"/>
          <p:cNvSpPr>
            <a:spLocks noGrp="1"/>
          </p:cNvSpPr>
          <p:nvPr>
            <p:ph idx="1"/>
          </p:nvPr>
        </p:nvSpPr>
        <p:spPr/>
        <p:txBody>
          <a:bodyPr>
            <a:noAutofit/>
          </a:bodyPr>
          <a:lstStyle/>
          <a:p>
            <a:pPr lvl="1" algn="just"/>
            <a:r>
              <a:rPr lang="ar-SA" sz="5400" dirty="0" smtClean="0">
                <a:solidFill>
                  <a:srgbClr val="00B0F0"/>
                </a:solidFill>
                <a:cs typeface="B Aseman" pitchFamily="2" charset="-78"/>
              </a:rPr>
              <a:t>خواص مورد بحث، نه چهره های دائمی جبهه حق هستند ونه چهره های ثابتِ جبهه باطل بلکه مقصود خواص منحرف هستند که از جبهه حق خارج و به جبهه باطل وارد شده اند.</a:t>
            </a:r>
            <a:endParaRPr lang="fa-IR" sz="5400" dirty="0">
              <a:solidFill>
                <a:srgbClr val="00B0F0"/>
              </a:solidFill>
              <a:cs typeface="B Asema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002060"/>
                </a:solidFill>
              </a:rPr>
              <a:t>خطر خواص منحرف</a:t>
            </a:r>
            <a:endParaRPr lang="fa-IR" sz="3200" dirty="0">
              <a:solidFill>
                <a:srgbClr val="002060"/>
              </a:solidFill>
            </a:endParaRPr>
          </a:p>
        </p:txBody>
      </p:sp>
      <p:sp>
        <p:nvSpPr>
          <p:cNvPr id="3" name="Content Placeholder 2"/>
          <p:cNvSpPr>
            <a:spLocks noGrp="1"/>
          </p:cNvSpPr>
          <p:nvPr>
            <p:ph idx="1"/>
          </p:nvPr>
        </p:nvSpPr>
        <p:spPr/>
        <p:txBody>
          <a:bodyPr>
            <a:noAutofit/>
          </a:bodyPr>
          <a:lstStyle/>
          <a:p>
            <a:r>
              <a:rPr lang="ar-SA" sz="5400" dirty="0" smtClean="0">
                <a:solidFill>
                  <a:srgbClr val="00B0F0"/>
                </a:solidFill>
                <a:cs typeface="B Aseman" pitchFamily="2" charset="-78"/>
              </a:rPr>
              <a:t> </a:t>
            </a:r>
            <a:r>
              <a:rPr lang="ar-SA" sz="5400" dirty="0" smtClean="0">
                <a:solidFill>
                  <a:srgbClr val="FF0000"/>
                </a:solidFill>
                <a:cs typeface="B Aseman" pitchFamily="2" charset="-78"/>
              </a:rPr>
              <a:t>خذلوا الحق و لم ینصروا الباطل </a:t>
            </a:r>
            <a:endParaRPr lang="fa-IR" sz="5400" dirty="0" smtClean="0">
              <a:solidFill>
                <a:srgbClr val="FF0000"/>
              </a:solidFill>
              <a:cs typeface="B Aseman" pitchFamily="2" charset="-78"/>
            </a:endParaRPr>
          </a:p>
          <a:p>
            <a:r>
              <a:rPr lang="ar-SA" sz="5400" dirty="0" smtClean="0">
                <a:solidFill>
                  <a:srgbClr val="00B0F0"/>
                </a:solidFill>
                <a:cs typeface="B Aseman" pitchFamily="2" charset="-78"/>
              </a:rPr>
              <a:t> آنها حق را ضایع کردند و باطل را یاری نکردند</a:t>
            </a:r>
            <a:r>
              <a:rPr lang="fa-IR" sz="5400" dirty="0" smtClean="0">
                <a:solidFill>
                  <a:srgbClr val="00B0F0"/>
                </a:solidFill>
                <a:cs typeface="B Aseman" pitchFamily="2" charset="-78"/>
              </a:rPr>
              <a:t>.</a:t>
            </a:r>
            <a:endParaRPr lang="en-US" sz="5400" dirty="0" smtClean="0">
              <a:solidFill>
                <a:srgbClr val="00B0F0"/>
              </a:solidFill>
              <a:cs typeface="B Aseman" pitchFamily="2" charset="-78"/>
            </a:endParaRPr>
          </a:p>
          <a:p>
            <a:r>
              <a:rPr lang="fa-IR" sz="5400" dirty="0" smtClean="0">
                <a:solidFill>
                  <a:srgbClr val="00B0F0"/>
                </a:solidFill>
                <a:cs typeface="B Aseman" pitchFamily="2" charset="-78"/>
              </a:rPr>
              <a:t>. نهج البلاغه، قُصار الحکم 18</a:t>
            </a:r>
            <a:endParaRPr lang="en-US" sz="5400" dirty="0" smtClean="0">
              <a:solidFill>
                <a:srgbClr val="00B0F0"/>
              </a:solidFill>
              <a:cs typeface="B Aseman" pitchFamily="2" charset="-78"/>
            </a:endParaRPr>
          </a:p>
          <a:p>
            <a:pPr lvl="1" algn="just">
              <a:buNone/>
            </a:pPr>
            <a:endParaRPr lang="fa-IR" sz="5400" dirty="0">
              <a:solidFill>
                <a:srgbClr val="00B0F0"/>
              </a:solidFill>
              <a:cs typeface="B Asema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002060"/>
                </a:solidFill>
              </a:rPr>
              <a:t>راز تأثیر خواص منحرف</a:t>
            </a:r>
            <a:endParaRPr lang="fa-IR" sz="3200" dirty="0">
              <a:solidFill>
                <a:srgbClr val="002060"/>
              </a:solidFill>
            </a:endParaRPr>
          </a:p>
        </p:txBody>
      </p:sp>
      <p:sp>
        <p:nvSpPr>
          <p:cNvPr id="3" name="Content Placeholder 2"/>
          <p:cNvSpPr>
            <a:spLocks noGrp="1"/>
          </p:cNvSpPr>
          <p:nvPr>
            <p:ph idx="1"/>
          </p:nvPr>
        </p:nvSpPr>
        <p:spPr/>
        <p:txBody>
          <a:bodyPr>
            <a:noAutofit/>
          </a:bodyPr>
          <a:lstStyle/>
          <a:p>
            <a:r>
              <a:rPr lang="ar-SA" sz="5400" dirty="0" smtClean="0">
                <a:solidFill>
                  <a:srgbClr val="00B0F0"/>
                </a:solidFill>
                <a:cs typeface="B Aseman" pitchFamily="2" charset="-78"/>
              </a:rPr>
              <a:t> </a:t>
            </a:r>
            <a:r>
              <a:rPr lang="ar-SA" sz="4800" dirty="0" smtClean="0">
                <a:solidFill>
                  <a:srgbClr val="FF0000"/>
                </a:solidFill>
                <a:cs typeface="B Aseman" pitchFamily="2" charset="-78"/>
              </a:rPr>
              <a:t>پيشينه درخشان و قابليّت هاي ويژه خواص </a:t>
            </a:r>
            <a:endParaRPr lang="en-US" sz="5400" dirty="0" smtClean="0">
              <a:solidFill>
                <a:srgbClr val="FF0000"/>
              </a:solidFill>
              <a:cs typeface="B Aseman" pitchFamily="2" charset="-78"/>
            </a:endParaRPr>
          </a:p>
          <a:p>
            <a:r>
              <a:rPr lang="ar-SA" sz="4800" dirty="0" smtClean="0">
                <a:solidFill>
                  <a:srgbClr val="00B0F0"/>
                </a:solidFill>
                <a:cs typeface="B Aseman" pitchFamily="2" charset="-78"/>
              </a:rPr>
              <a:t>توجيه عقلاني و ارزشيِ(عوام پسند) آنان نسبت به انحرافات و تغيير رفتارهايشان. </a:t>
            </a:r>
            <a:endParaRPr lang="en-US" sz="4800" dirty="0" smtClean="0">
              <a:solidFill>
                <a:srgbClr val="00B0F0"/>
              </a:solidFill>
              <a:cs typeface="B Aseman"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SA" sz="3200" dirty="0" smtClean="0">
                <a:solidFill>
                  <a:srgbClr val="002060"/>
                </a:solidFill>
              </a:rPr>
              <a:t>توجيه عقلاني و ارزشيِ(عوام پسند</a:t>
            </a:r>
            <a:r>
              <a:rPr lang="fa-IR" sz="3200" dirty="0" smtClean="0">
                <a:solidFill>
                  <a:srgbClr val="002060"/>
                </a:solidFill>
              </a:rPr>
              <a:t>انه)</a:t>
            </a:r>
            <a:endParaRPr lang="fa-IR" sz="3200" dirty="0">
              <a:solidFill>
                <a:srgbClr val="002060"/>
              </a:solidFill>
            </a:endParaRPr>
          </a:p>
        </p:txBody>
      </p:sp>
      <p:sp>
        <p:nvSpPr>
          <p:cNvPr id="3" name="Content Placeholder 2"/>
          <p:cNvSpPr>
            <a:spLocks noGrp="1"/>
          </p:cNvSpPr>
          <p:nvPr>
            <p:ph idx="1"/>
          </p:nvPr>
        </p:nvSpPr>
        <p:spPr/>
        <p:txBody>
          <a:bodyPr>
            <a:noAutofit/>
          </a:bodyPr>
          <a:lstStyle/>
          <a:p>
            <a:r>
              <a:rPr lang="ar-SA" sz="5400" dirty="0" smtClean="0">
                <a:solidFill>
                  <a:srgbClr val="FF0000"/>
                </a:solidFill>
                <a:cs typeface="B Aseman" pitchFamily="2" charset="-78"/>
              </a:rPr>
              <a:t>فماالّذی یُقعِدکم عن صُحبتی؟»</a:t>
            </a:r>
            <a:endParaRPr lang="fa-IR" sz="5400" dirty="0" smtClean="0">
              <a:solidFill>
                <a:srgbClr val="FF0000"/>
              </a:solidFill>
              <a:cs typeface="B Aseman" pitchFamily="2" charset="-78"/>
            </a:endParaRPr>
          </a:p>
          <a:p>
            <a:pPr lvl="1"/>
            <a:r>
              <a:rPr lang="ar-SA" sz="4800" dirty="0" smtClean="0">
                <a:solidFill>
                  <a:srgbClr val="00B0F0"/>
                </a:solidFill>
                <a:cs typeface="B Aseman" pitchFamily="2" charset="-78"/>
              </a:rPr>
              <a:t>«پس چه چیزی باعث شده که مرا همراهی نمی کنید؟»</a:t>
            </a:r>
            <a:endParaRPr lang="fa-IR" sz="4800" dirty="0" smtClean="0">
              <a:solidFill>
                <a:srgbClr val="00B0F0"/>
              </a:solidFill>
              <a:cs typeface="B Aseman" pitchFamily="2" charset="-78"/>
            </a:endParaRPr>
          </a:p>
          <a:p>
            <a:pPr lvl="1"/>
            <a:r>
              <a:rPr lang="ar-SA" sz="4400" dirty="0" smtClean="0">
                <a:solidFill>
                  <a:schemeClr val="tx2">
                    <a:lumMod val="75000"/>
                  </a:schemeClr>
                </a:solidFill>
                <a:cs typeface="B Aseman" pitchFamily="2" charset="-78"/>
              </a:rPr>
              <a:t>سعد بن أبي وقاص </a:t>
            </a:r>
            <a:r>
              <a:rPr lang="fa-IR" sz="4400" dirty="0" smtClean="0">
                <a:solidFill>
                  <a:schemeClr val="tx2">
                    <a:lumMod val="75000"/>
                  </a:schemeClr>
                </a:solidFill>
                <a:cs typeface="B Aseman" pitchFamily="2" charset="-78"/>
              </a:rPr>
              <a:t>:</a:t>
            </a:r>
            <a:r>
              <a:rPr lang="ar-SA" sz="4400" dirty="0" smtClean="0">
                <a:solidFill>
                  <a:schemeClr val="tx2">
                    <a:lumMod val="75000"/>
                  </a:schemeClr>
                </a:solidFill>
                <a:cs typeface="B Aseman" pitchFamily="2" charset="-78"/>
              </a:rPr>
              <a:t>« إنّی أکره الخروج فی هذا الحرب لئلا أصیب مومنا، فإن أعطیتنی سیفا یعرف المومن من الکافر، قاتلت معک!»</a:t>
            </a:r>
            <a:endParaRPr lang="en-US" sz="4400" dirty="0" smtClean="0">
              <a:solidFill>
                <a:schemeClr val="tx2">
                  <a:lumMod val="75000"/>
                </a:schemeClr>
              </a:solidFill>
              <a:cs typeface="B Aseman" pitchFamily="2" charset="-78"/>
            </a:endParaRPr>
          </a:p>
          <a:p>
            <a:endParaRPr lang="en-US" sz="4800" dirty="0" smtClean="0">
              <a:solidFill>
                <a:srgbClr val="00B0F0"/>
              </a:solidFill>
              <a:cs typeface="B Asema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SA" sz="3200" dirty="0" smtClean="0">
                <a:solidFill>
                  <a:srgbClr val="002060"/>
                </a:solidFill>
              </a:rPr>
              <a:t>توجيه عقلاني و ارزشيِ(عوام پسند</a:t>
            </a:r>
            <a:r>
              <a:rPr lang="fa-IR" sz="3200" dirty="0" smtClean="0">
                <a:solidFill>
                  <a:srgbClr val="002060"/>
                </a:solidFill>
              </a:rPr>
              <a:t>انه)</a:t>
            </a:r>
            <a:endParaRPr lang="fa-IR" sz="3200" dirty="0">
              <a:solidFill>
                <a:srgbClr val="002060"/>
              </a:solidFill>
            </a:endParaRPr>
          </a:p>
        </p:txBody>
      </p:sp>
      <p:sp>
        <p:nvSpPr>
          <p:cNvPr id="3" name="Content Placeholder 2"/>
          <p:cNvSpPr>
            <a:spLocks noGrp="1"/>
          </p:cNvSpPr>
          <p:nvPr>
            <p:ph idx="1"/>
          </p:nvPr>
        </p:nvSpPr>
        <p:spPr/>
        <p:txBody>
          <a:bodyPr>
            <a:noAutofit/>
          </a:bodyPr>
          <a:lstStyle/>
          <a:p>
            <a:pPr algn="just"/>
            <a:r>
              <a:rPr lang="ar-SA" sz="5400" dirty="0" smtClean="0">
                <a:solidFill>
                  <a:srgbClr val="FF0000"/>
                </a:solidFill>
                <a:cs typeface="B Aseman" pitchFamily="2" charset="-78"/>
              </a:rPr>
              <a:t>أسامه بن زید : «أنت أعزّ الخلق علیَّ و لکنَی عاهدت الله أن لاأقاتل أهل لاإله إلا الله </a:t>
            </a:r>
            <a:endParaRPr lang="fa-IR" sz="5400" dirty="0" smtClean="0">
              <a:solidFill>
                <a:srgbClr val="FF0000"/>
              </a:solidFill>
              <a:cs typeface="B Aseman" pitchFamily="2" charset="-78"/>
            </a:endParaRPr>
          </a:p>
          <a:p>
            <a:pPr algn="just"/>
            <a:r>
              <a:rPr lang="ar-SA" sz="4800" dirty="0" smtClean="0">
                <a:solidFill>
                  <a:schemeClr val="tx2">
                    <a:lumMod val="75000"/>
                  </a:schemeClr>
                </a:solidFill>
                <a:cs typeface="B Aseman" pitchFamily="2" charset="-78"/>
              </a:rPr>
              <a:t>عبدالله بن عمر : « لست أعرف فی هذا الحرب شیئا</a:t>
            </a:r>
            <a:r>
              <a:rPr lang="fa-IR" sz="4800" dirty="0" smtClean="0">
                <a:solidFill>
                  <a:schemeClr val="tx2">
                    <a:lumMod val="75000"/>
                  </a:schemeClr>
                </a:solidFill>
                <a:cs typeface="B Aseman" pitchFamily="2" charset="-78"/>
              </a:rPr>
              <a:t> ،</a:t>
            </a:r>
            <a:r>
              <a:rPr lang="ar-SA" sz="4800" dirty="0" smtClean="0">
                <a:solidFill>
                  <a:schemeClr val="tx2">
                    <a:lumMod val="75000"/>
                  </a:schemeClr>
                </a:solidFill>
                <a:cs typeface="B Aseman" pitchFamily="2" charset="-78"/>
              </a:rPr>
              <a:t> أسألک أَلَا تحملنی علی مالاأعرف»</a:t>
            </a:r>
            <a:endParaRPr lang="fa-IR" sz="4800" dirty="0" smtClean="0">
              <a:solidFill>
                <a:schemeClr val="tx2">
                  <a:lumMod val="75000"/>
                </a:schemeClr>
              </a:solidFill>
              <a:cs typeface="B Aseman" pitchFamily="2" charset="-78"/>
            </a:endParaRPr>
          </a:p>
          <a:p>
            <a:endParaRPr lang="en-US" sz="4400" dirty="0" smtClean="0">
              <a:solidFill>
                <a:schemeClr val="tx2">
                  <a:lumMod val="75000"/>
                </a:schemeClr>
              </a:solidFill>
              <a:cs typeface="B Aseman"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002060"/>
                </a:solidFill>
              </a:rPr>
              <a:t>پرسش های بحث انحراف خواص صدر اسلام </a:t>
            </a:r>
            <a:endParaRPr lang="fa-IR" sz="3200" dirty="0">
              <a:solidFill>
                <a:srgbClr val="002060"/>
              </a:solidFill>
            </a:endParaRPr>
          </a:p>
        </p:txBody>
      </p:sp>
      <p:sp>
        <p:nvSpPr>
          <p:cNvPr id="3" name="Content Placeholder 2"/>
          <p:cNvSpPr>
            <a:spLocks noGrp="1"/>
          </p:cNvSpPr>
          <p:nvPr>
            <p:ph idx="1"/>
          </p:nvPr>
        </p:nvSpPr>
        <p:spPr/>
        <p:txBody>
          <a:bodyPr>
            <a:noAutofit/>
          </a:bodyPr>
          <a:lstStyle/>
          <a:p>
            <a:pPr algn="just"/>
            <a:r>
              <a:rPr lang="fa-IR" sz="4800" dirty="0" smtClean="0">
                <a:solidFill>
                  <a:schemeClr val="tx2">
                    <a:lumMod val="75000"/>
                  </a:schemeClr>
                </a:solidFill>
                <a:cs typeface="B Aseman" pitchFamily="2" charset="-78"/>
              </a:rPr>
              <a:t>شواهد انحراف خواص صدر اسلام چیست؟</a:t>
            </a:r>
            <a:r>
              <a:rPr lang="ar-SA" sz="6000" dirty="0" smtClean="0">
                <a:solidFill>
                  <a:srgbClr val="FF0000"/>
                </a:solidFill>
                <a:cs typeface="B Aseman" pitchFamily="2" charset="-78"/>
              </a:rPr>
              <a:t> </a:t>
            </a:r>
            <a:endParaRPr lang="fa-IR" sz="6000" dirty="0" smtClean="0">
              <a:solidFill>
                <a:srgbClr val="FF0000"/>
              </a:solidFill>
              <a:cs typeface="B Aseman" pitchFamily="2" charset="-78"/>
            </a:endParaRPr>
          </a:p>
          <a:p>
            <a:pPr algn="just"/>
            <a:r>
              <a:rPr lang="fa-IR" sz="4800" dirty="0" smtClean="0">
                <a:solidFill>
                  <a:schemeClr val="tx2">
                    <a:lumMod val="75000"/>
                  </a:schemeClr>
                </a:solidFill>
                <a:cs typeface="B Aseman" pitchFamily="2" charset="-78"/>
              </a:rPr>
              <a:t>ویژگیهای خواص صدر اسلام کدامند؟</a:t>
            </a:r>
          </a:p>
          <a:p>
            <a:pPr algn="just"/>
            <a:r>
              <a:rPr lang="fa-IR" sz="4800" dirty="0" smtClean="0">
                <a:solidFill>
                  <a:schemeClr val="tx2">
                    <a:lumMod val="75000"/>
                  </a:schemeClr>
                </a:solidFill>
                <a:cs typeface="B Aseman" pitchFamily="2" charset="-78"/>
              </a:rPr>
              <a:t> راز انحراف خواص صدر اسلام چه بود؟</a:t>
            </a:r>
          </a:p>
          <a:p>
            <a:pPr algn="just"/>
            <a:r>
              <a:rPr lang="fa-IR" sz="4800" dirty="0" smtClean="0">
                <a:solidFill>
                  <a:schemeClr val="tx2">
                    <a:lumMod val="75000"/>
                  </a:schemeClr>
                </a:solidFill>
                <a:cs typeface="B Aseman" pitchFamily="2" charset="-78"/>
              </a:rPr>
              <a:t>پيامدهاي انحراف خواص چه اموري بود؟</a:t>
            </a:r>
          </a:p>
          <a:p>
            <a:pPr>
              <a:buNone/>
            </a:pPr>
            <a:endParaRPr lang="en-US" sz="4400" dirty="0" smtClean="0">
              <a:solidFill>
                <a:schemeClr val="tx2">
                  <a:lumMod val="75000"/>
                </a:schemeClr>
              </a:solidFill>
              <a:cs typeface="B Aseman"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rgbClr val="002060"/>
                </a:solidFill>
              </a:rPr>
              <a:t>شواهد انحراف خواص صدر اسلام / اسامی خواص منحرف</a:t>
            </a:r>
            <a:endParaRPr lang="fa-IR" sz="3200" dirty="0">
              <a:solidFill>
                <a:srgbClr val="002060"/>
              </a:solidFill>
            </a:endParaRPr>
          </a:p>
        </p:txBody>
      </p:sp>
      <p:sp>
        <p:nvSpPr>
          <p:cNvPr id="3" name="Content Placeholder 2"/>
          <p:cNvSpPr>
            <a:spLocks noGrp="1"/>
          </p:cNvSpPr>
          <p:nvPr>
            <p:ph idx="1"/>
          </p:nvPr>
        </p:nvSpPr>
        <p:spPr/>
        <p:txBody>
          <a:bodyPr>
            <a:noAutofit/>
          </a:bodyPr>
          <a:lstStyle/>
          <a:p>
            <a:pPr algn="just"/>
            <a:r>
              <a:rPr lang="fa-IR" sz="4800" dirty="0" smtClean="0">
                <a:solidFill>
                  <a:srgbClr val="0070C0"/>
                </a:solidFill>
                <a:cs typeface="B Aseman" pitchFamily="2" charset="-78"/>
              </a:rPr>
              <a:t>شریح قاضی، محمد بن مسلمه، اسامه بن زید ، سعید بن نمران، قدا</a:t>
            </a:r>
            <a:r>
              <a:rPr lang="ar-SA" sz="4800" dirty="0" smtClean="0">
                <a:solidFill>
                  <a:srgbClr val="0070C0"/>
                </a:solidFill>
                <a:cs typeface="B Aseman" pitchFamily="2" charset="-78"/>
              </a:rPr>
              <a:t>مة</a:t>
            </a:r>
            <a:r>
              <a:rPr lang="fa-IR" sz="4800" dirty="0" smtClean="0">
                <a:solidFill>
                  <a:srgbClr val="0070C0"/>
                </a:solidFill>
                <a:cs typeface="B Aseman" pitchFamily="2" charset="-78"/>
              </a:rPr>
              <a:t> بن مظعون ، عمرو بن ثابت، کعب بن مالک، فضا</a:t>
            </a:r>
            <a:r>
              <a:rPr lang="ar-SA" sz="4800" dirty="0" smtClean="0">
                <a:solidFill>
                  <a:srgbClr val="0070C0"/>
                </a:solidFill>
                <a:cs typeface="B Aseman" pitchFamily="2" charset="-78"/>
              </a:rPr>
              <a:t>لة</a:t>
            </a:r>
            <a:r>
              <a:rPr lang="fa-IR" sz="4800" dirty="0" smtClean="0">
                <a:solidFill>
                  <a:srgbClr val="0070C0"/>
                </a:solidFill>
                <a:cs typeface="B Aseman" pitchFamily="2" charset="-78"/>
              </a:rPr>
              <a:t> بن عبید، مسروق بن اجدع ، حسّان بن ثابت بن منذر،</a:t>
            </a:r>
            <a:r>
              <a:rPr lang="ar-SA" sz="4800" dirty="0" smtClean="0">
                <a:solidFill>
                  <a:srgbClr val="0070C0"/>
                </a:solidFill>
                <a:cs typeface="B Aseman" pitchFamily="2" charset="-78"/>
              </a:rPr>
              <a:t> عبدالله بن سلام</a:t>
            </a:r>
            <a:r>
              <a:rPr lang="fa-IR" sz="4800" dirty="0" smtClean="0">
                <a:solidFill>
                  <a:srgbClr val="0070C0"/>
                </a:solidFill>
                <a:cs typeface="B Aseman" pitchFamily="2" charset="-78"/>
              </a:rPr>
              <a:t>،</a:t>
            </a:r>
            <a:r>
              <a:rPr lang="ar-SA" sz="4800" dirty="0" smtClean="0">
                <a:solidFill>
                  <a:srgbClr val="0070C0"/>
                </a:solidFill>
                <a:cs typeface="B Aseman" pitchFamily="2" charset="-78"/>
              </a:rPr>
              <a:t> سعد بن أبی‌وقاص</a:t>
            </a:r>
            <a:r>
              <a:rPr lang="fa-IR" sz="4800" dirty="0" smtClean="0">
                <a:solidFill>
                  <a:srgbClr val="0070C0"/>
                </a:solidFill>
                <a:cs typeface="B Aseman" pitchFamily="2" charset="-78"/>
              </a:rPr>
              <a:t>،</a:t>
            </a:r>
            <a:r>
              <a:rPr lang="ar-SA" sz="4800" dirty="0" smtClean="0">
                <a:solidFill>
                  <a:srgbClr val="0070C0"/>
                </a:solidFill>
                <a:cs typeface="B Aseman" pitchFamily="2" charset="-78"/>
              </a:rPr>
              <a:t> محمد بن مسلمه أوسی</a:t>
            </a:r>
            <a:r>
              <a:rPr lang="fa-IR" sz="4800" dirty="0" smtClean="0">
                <a:solidFill>
                  <a:srgbClr val="0070C0"/>
                </a:solidFill>
                <a:cs typeface="B Aseman" pitchFamily="2" charset="-78"/>
              </a:rPr>
              <a:t>،</a:t>
            </a:r>
            <a:r>
              <a:rPr lang="ar-SA" sz="4800" dirty="0" smtClean="0">
                <a:solidFill>
                  <a:srgbClr val="0070C0"/>
                </a:solidFill>
                <a:cs typeface="B Aseman" pitchFamily="2" charset="-78"/>
              </a:rPr>
              <a:t> أبوسعید خدری</a:t>
            </a:r>
            <a:r>
              <a:rPr lang="fa-IR" sz="4800" dirty="0" smtClean="0">
                <a:solidFill>
                  <a:srgbClr val="0070C0"/>
                </a:solidFill>
                <a:cs typeface="B Aseman" pitchFamily="2" charset="-78"/>
              </a:rPr>
              <a:t>،</a:t>
            </a:r>
            <a:r>
              <a:rPr lang="ar-SA" sz="4800" b="1" dirty="0" smtClean="0">
                <a:solidFill>
                  <a:srgbClr val="0070C0"/>
                </a:solidFill>
                <a:cs typeface="B Aseman" pitchFamily="2" charset="-78"/>
              </a:rPr>
              <a:t> </a:t>
            </a:r>
            <a:r>
              <a:rPr lang="ar-SA" sz="4800" dirty="0" smtClean="0">
                <a:solidFill>
                  <a:srgbClr val="0070C0"/>
                </a:solidFill>
                <a:cs typeface="B Aseman" pitchFamily="2" charset="-78"/>
              </a:rPr>
              <a:t>مسلمة بن مخلَّد</a:t>
            </a:r>
            <a:r>
              <a:rPr lang="fa-IR" sz="4800" dirty="0" smtClean="0">
                <a:solidFill>
                  <a:srgbClr val="0070C0"/>
                </a:solidFill>
                <a:cs typeface="B Aseman" pitchFamily="2" charset="-78"/>
              </a:rPr>
              <a:t>،</a:t>
            </a:r>
            <a:r>
              <a:rPr lang="ar-SA" sz="4800" dirty="0" smtClean="0">
                <a:solidFill>
                  <a:srgbClr val="0070C0"/>
                </a:solidFill>
                <a:cs typeface="B Aseman" pitchFamily="2" charset="-78"/>
              </a:rPr>
              <a:t> رافع بن خدیج</a:t>
            </a:r>
            <a:r>
              <a:rPr lang="fa-IR" sz="4800" dirty="0" smtClean="0">
                <a:solidFill>
                  <a:srgbClr val="0070C0"/>
                </a:solidFill>
                <a:cs typeface="B Aseman" pitchFamily="2" charset="-78"/>
              </a:rPr>
              <a:t>،</a:t>
            </a:r>
            <a:r>
              <a:rPr lang="ar-SA" sz="4800" dirty="0" smtClean="0">
                <a:solidFill>
                  <a:srgbClr val="0070C0"/>
                </a:solidFill>
                <a:cs typeface="B Aseman" pitchFamily="2" charset="-78"/>
              </a:rPr>
              <a:t> کعب بن عجرة</a:t>
            </a:r>
            <a:r>
              <a:rPr lang="fa-IR" sz="4800" dirty="0" smtClean="0">
                <a:solidFill>
                  <a:srgbClr val="0070C0"/>
                </a:solidFill>
                <a:cs typeface="B Aseman" pitchFamily="2" charset="-78"/>
              </a:rPr>
              <a:t>،...</a:t>
            </a:r>
          </a:p>
          <a:p>
            <a:pPr>
              <a:buNone/>
            </a:pPr>
            <a:endParaRPr lang="en-US" sz="4400" dirty="0" smtClean="0">
              <a:solidFill>
                <a:schemeClr val="tx2">
                  <a:lumMod val="75000"/>
                </a:schemeClr>
              </a:solidFill>
              <a:cs typeface="B Asema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4600" b="1" dirty="0" smtClean="0"/>
              <a:t>ويژگي‌هاي خواص صدر اسلام</a:t>
            </a:r>
          </a:p>
          <a:p>
            <a:pPr>
              <a:buNone/>
            </a:pPr>
            <a:endParaRPr lang="en-US" b="1" dirty="0" smtClean="0"/>
          </a:p>
          <a:p>
            <a:pPr algn="just">
              <a:buNone/>
            </a:pPr>
            <a:r>
              <a:rPr lang="fa-IR" i="1" dirty="0" smtClean="0">
                <a:cs typeface="B Badr" pitchFamily="2" charset="-78"/>
              </a:rPr>
              <a:t>  1.</a:t>
            </a:r>
            <a:r>
              <a:rPr lang="ar-SA" sz="3800" dirty="0" smtClean="0">
                <a:cs typeface="B Badr" pitchFamily="2" charset="-78"/>
              </a:rPr>
              <a:t>سبقت در پذيرش اسلام</a:t>
            </a:r>
            <a:endParaRPr lang="en-US" sz="3800" dirty="0" smtClean="0">
              <a:cs typeface="B Badr" pitchFamily="2" charset="-78"/>
            </a:endParaRPr>
          </a:p>
          <a:p>
            <a:pPr algn="just">
              <a:buNone/>
            </a:pPr>
            <a:r>
              <a:rPr lang="ar-SA" sz="3800" dirty="0" smtClean="0">
                <a:cs typeface="B Badr" pitchFamily="2" charset="-78"/>
              </a:rPr>
              <a:t> </a:t>
            </a:r>
            <a:r>
              <a:rPr lang="fa-IR" sz="3800" dirty="0" smtClean="0">
                <a:cs typeface="B Badr" pitchFamily="2" charset="-78"/>
              </a:rPr>
              <a:t>2.</a:t>
            </a:r>
            <a:r>
              <a:rPr lang="ar-SA" sz="3800" dirty="0" smtClean="0">
                <a:cs typeface="B Badr" pitchFamily="2" charset="-78"/>
              </a:rPr>
              <a:t>هجرت از مکّه به مدينه قبل از فتح مکّه </a:t>
            </a:r>
            <a:endParaRPr lang="en-US" sz="3800" dirty="0" smtClean="0">
              <a:cs typeface="B Badr" pitchFamily="2" charset="-78"/>
            </a:endParaRPr>
          </a:p>
          <a:p>
            <a:pPr algn="just">
              <a:buNone/>
            </a:pPr>
            <a:r>
              <a:rPr lang="fa-IR" sz="3800" dirty="0" smtClean="0">
                <a:cs typeface="B Badr" pitchFamily="2" charset="-78"/>
              </a:rPr>
              <a:t>3.</a:t>
            </a:r>
            <a:r>
              <a:rPr lang="ar-SA" sz="3800" dirty="0" smtClean="0">
                <a:cs typeface="B Badr" pitchFamily="2" charset="-78"/>
              </a:rPr>
              <a:t>تحمّل شکنجه در سال</a:t>
            </a:r>
            <a:r>
              <a:rPr lang="en-US" sz="3800" dirty="0" smtClean="0">
                <a:cs typeface="B Badr" pitchFamily="2" charset="-78"/>
              </a:rPr>
              <a:t>‌</a:t>
            </a:r>
            <a:r>
              <a:rPr lang="ar-SA" sz="3800" dirty="0" smtClean="0">
                <a:cs typeface="B Badr" pitchFamily="2" charset="-78"/>
              </a:rPr>
              <a:t>های آغازین بعثت </a:t>
            </a:r>
            <a:endParaRPr lang="en-US" sz="3800" dirty="0" smtClean="0">
              <a:cs typeface="B Badr" pitchFamily="2" charset="-78"/>
            </a:endParaRPr>
          </a:p>
          <a:p>
            <a:pPr algn="just">
              <a:buNone/>
            </a:pPr>
            <a:r>
              <a:rPr lang="fa-IR" sz="3800" dirty="0" smtClean="0">
                <a:cs typeface="B Badr" pitchFamily="2" charset="-78"/>
              </a:rPr>
              <a:t>4.</a:t>
            </a:r>
            <a:r>
              <a:rPr lang="ar-SA" sz="3800" dirty="0" smtClean="0">
                <a:cs typeface="B Badr" pitchFamily="2" charset="-78"/>
              </a:rPr>
              <a:t>شرکت</a:t>
            </a:r>
            <a:r>
              <a:rPr lang="fa-IR" sz="3800" dirty="0" smtClean="0">
                <a:cs typeface="B Badr" pitchFamily="2" charset="-78"/>
              </a:rPr>
              <a:t>‌</a:t>
            </a:r>
            <a:r>
              <a:rPr lang="ar-SA" sz="3800" dirty="0" smtClean="0">
                <a:cs typeface="B Badr" pitchFamily="2" charset="-78"/>
              </a:rPr>
              <a:t>درجنگ</a:t>
            </a:r>
            <a:r>
              <a:rPr lang="en-US" sz="3800" dirty="0" smtClean="0">
                <a:cs typeface="B Badr" pitchFamily="2" charset="-78"/>
              </a:rPr>
              <a:t>‌</a:t>
            </a:r>
            <a:r>
              <a:rPr lang="ar-SA" sz="3800" dirty="0" smtClean="0">
                <a:cs typeface="B Badr" pitchFamily="2" charset="-78"/>
              </a:rPr>
              <a:t>های</a:t>
            </a:r>
            <a:r>
              <a:rPr lang="en-US" sz="3800" dirty="0" smtClean="0">
                <a:cs typeface="B Badr" pitchFamily="2" charset="-78"/>
              </a:rPr>
              <a:t> </a:t>
            </a:r>
            <a:r>
              <a:rPr lang="ar-SA" sz="3800" dirty="0" smtClean="0">
                <a:cs typeface="B Badr" pitchFamily="2" charset="-78"/>
              </a:rPr>
              <a:t>صدر اسلام(مخصوصابدر و اُحد)</a:t>
            </a:r>
            <a:endParaRPr lang="en-US" sz="3800" dirty="0" smtClean="0">
              <a:cs typeface="B Badr" pitchFamily="2" charset="-78"/>
            </a:endParaRPr>
          </a:p>
          <a:p>
            <a:pPr algn="just">
              <a:buNone/>
            </a:pPr>
            <a:r>
              <a:rPr lang="fa-IR" sz="3800" dirty="0" smtClean="0">
                <a:cs typeface="B Badr" pitchFamily="2" charset="-78"/>
              </a:rPr>
              <a:t>5.</a:t>
            </a:r>
            <a:r>
              <a:rPr lang="ar-SA" sz="3800" dirty="0" smtClean="0">
                <a:cs typeface="B Badr" pitchFamily="2" charset="-78"/>
              </a:rPr>
              <a:t>شرکت در دو پیمان عقبه</a:t>
            </a:r>
            <a:endParaRPr lang="en-US" sz="3800" dirty="0" smtClean="0">
              <a:cs typeface="B Badr" pitchFamily="2" charset="-78"/>
            </a:endParaRPr>
          </a:p>
          <a:p>
            <a:pPr>
              <a:buNone/>
            </a:pPr>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None/>
            </a:pPr>
            <a:r>
              <a:rPr lang="fa-IR" sz="4000" dirty="0" smtClean="0">
                <a:cs typeface="B Badr" pitchFamily="2" charset="-78"/>
              </a:rPr>
              <a:t>6.</a:t>
            </a:r>
            <a:r>
              <a:rPr lang="ar-SA" sz="4000" dirty="0" smtClean="0">
                <a:cs typeface="B Badr" pitchFamily="2" charset="-78"/>
              </a:rPr>
              <a:t>شرکت در پيمان رضوان (شجره)</a:t>
            </a:r>
            <a:endParaRPr lang="en-US" sz="4000" dirty="0" smtClean="0">
              <a:cs typeface="B Badr" pitchFamily="2" charset="-78"/>
            </a:endParaRPr>
          </a:p>
          <a:p>
            <a:pPr algn="just">
              <a:buNone/>
            </a:pPr>
            <a:r>
              <a:rPr lang="fa-IR" sz="4000" dirty="0" smtClean="0">
                <a:cs typeface="B Badr" pitchFamily="2" charset="-78"/>
              </a:rPr>
              <a:t>7.</a:t>
            </a:r>
            <a:r>
              <a:rPr lang="ar-SA" sz="4000" dirty="0" smtClean="0">
                <a:cs typeface="B Badr" pitchFamily="2" charset="-78"/>
              </a:rPr>
              <a:t>برخورداری از فَضائل علمی، عملی و اخلاقی</a:t>
            </a:r>
            <a:endParaRPr lang="en-US" sz="4000" dirty="0" smtClean="0">
              <a:cs typeface="B Badr" pitchFamily="2" charset="-78"/>
            </a:endParaRPr>
          </a:p>
          <a:p>
            <a:pPr algn="just">
              <a:buNone/>
            </a:pPr>
            <a:r>
              <a:rPr lang="fa-IR" sz="4000" dirty="0" smtClean="0">
                <a:cs typeface="B Badr" pitchFamily="2" charset="-78"/>
              </a:rPr>
              <a:t>8.</a:t>
            </a:r>
            <a:r>
              <a:rPr lang="ar-SA" sz="4000" dirty="0" smtClean="0">
                <a:cs typeface="B Badr" pitchFamily="2" charset="-78"/>
              </a:rPr>
              <a:t>نزدیکی و قرابت با پیامبر(ص)</a:t>
            </a:r>
            <a:endParaRPr lang="en-US" sz="4000" dirty="0" smtClean="0">
              <a:cs typeface="B Badr" pitchFamily="2" charset="-78"/>
            </a:endParaRPr>
          </a:p>
          <a:p>
            <a:pPr algn="just">
              <a:buNone/>
            </a:pPr>
            <a:r>
              <a:rPr lang="fa-IR" sz="4000" dirty="0" smtClean="0">
                <a:cs typeface="B Badr" pitchFamily="2" charset="-78"/>
              </a:rPr>
              <a:t>9.</a:t>
            </a:r>
            <a:r>
              <a:rPr lang="ar-SA" sz="4000" dirty="0" smtClean="0">
                <a:cs typeface="B Badr" pitchFamily="2" charset="-78"/>
              </a:rPr>
              <a:t>عضویت در میان کارگزاران رسول خدا(ص)</a:t>
            </a:r>
            <a:endParaRPr lang="en-US" sz="4000" dirty="0" smtClean="0">
              <a:cs typeface="B Badr" pitchFamily="2" charset="-78"/>
            </a:endParaRPr>
          </a:p>
          <a:p>
            <a:pPr algn="just">
              <a:buNone/>
            </a:pPr>
            <a:r>
              <a:rPr lang="fa-IR" sz="4000" dirty="0" smtClean="0">
                <a:cs typeface="B Badr" pitchFamily="2" charset="-78"/>
              </a:rPr>
              <a:t>10.</a:t>
            </a:r>
            <a:r>
              <a:rPr lang="ar-SA" sz="4000" dirty="0" smtClean="0">
                <a:cs typeface="B Badr" pitchFamily="2" charset="-78"/>
              </a:rPr>
              <a:t>تأیید و تمجید و یا اشارات قرآن مجید نسبت به برخی از گروه</a:t>
            </a:r>
            <a:r>
              <a:rPr lang="en-US" sz="4000" dirty="0" smtClean="0">
                <a:cs typeface="B Badr" pitchFamily="2" charset="-78"/>
              </a:rPr>
              <a:t>‌</a:t>
            </a:r>
            <a:r>
              <a:rPr lang="ar-SA" sz="4000" dirty="0" smtClean="0">
                <a:cs typeface="B Badr" pitchFamily="2" charset="-78"/>
              </a:rPr>
              <a:t>ها و افراد. </a:t>
            </a:r>
            <a:r>
              <a:rPr lang="fa-IR" sz="4000" dirty="0" smtClean="0">
                <a:cs typeface="B Badr" pitchFamily="2" charset="-78"/>
              </a:rPr>
              <a:t> </a:t>
            </a:r>
            <a:endParaRPr lang="en-US" sz="4000" dirty="0" smtClean="0">
              <a:cs typeface="B Badr"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28" y="1000108"/>
            <a:ext cx="7498080" cy="4800600"/>
          </a:xfrm>
        </p:spPr>
        <p:txBody>
          <a:bodyPr>
            <a:noAutofit/>
          </a:bodyPr>
          <a:lstStyle/>
          <a:p>
            <a:pPr lvl="2" algn="just"/>
            <a:r>
              <a:rPr lang="fa-IR" sz="3200" b="1" dirty="0" smtClean="0">
                <a:cs typeface="B Badr" pitchFamily="2" charset="-78"/>
              </a:rPr>
              <a:t>قيس در صفين مي‌گويد: </a:t>
            </a:r>
            <a:r>
              <a:rPr lang="ar-SA" sz="3200" b="1" dirty="0" smtClean="0">
                <a:cs typeface="B Badr" pitchFamily="2" charset="-78"/>
              </a:rPr>
              <a:t>نعمان!، ببین، آیا در کنار معاویه کسی جز [بقایای حزب] طلقا و عرب</a:t>
            </a:r>
            <a:r>
              <a:rPr lang="en-US" sz="3200" b="1" dirty="0" smtClean="0">
                <a:cs typeface="B Badr" pitchFamily="2" charset="-78"/>
              </a:rPr>
              <a:t>‌</a:t>
            </a:r>
            <a:r>
              <a:rPr lang="ar-SA" sz="3200" b="1" dirty="0" smtClean="0">
                <a:cs typeface="B Badr" pitchFamily="2" charset="-78"/>
              </a:rPr>
              <a:t>های بدوی و بیابانی و یا یمنی</a:t>
            </a:r>
            <a:r>
              <a:rPr lang="en-US" sz="3200" b="1" dirty="0" smtClean="0">
                <a:cs typeface="B Badr" pitchFamily="2" charset="-78"/>
              </a:rPr>
              <a:t>‌</a:t>
            </a:r>
            <a:r>
              <a:rPr lang="ar-SA" sz="3200" b="1" dirty="0" smtClean="0">
                <a:cs typeface="B Badr" pitchFamily="2" charset="-78"/>
              </a:rPr>
              <a:t>هایی که فریب خورده</a:t>
            </a:r>
            <a:r>
              <a:rPr lang="en-US" sz="3200" b="1" dirty="0" smtClean="0">
                <a:cs typeface="B Badr" pitchFamily="2" charset="-78"/>
              </a:rPr>
              <a:t>‌</a:t>
            </a:r>
            <a:r>
              <a:rPr lang="ar-SA" sz="3200" b="1" dirty="0" smtClean="0">
                <a:cs typeface="B Badr" pitchFamily="2" charset="-78"/>
              </a:rPr>
              <a:t>اند می</a:t>
            </a:r>
            <a:r>
              <a:rPr lang="en-US" sz="3200" b="1" dirty="0" smtClean="0">
                <a:cs typeface="B Badr" pitchFamily="2" charset="-78"/>
              </a:rPr>
              <a:t>‌</a:t>
            </a:r>
            <a:r>
              <a:rPr lang="ar-SA" sz="3200" b="1" dirty="0" smtClean="0">
                <a:cs typeface="B Badr" pitchFamily="2" charset="-78"/>
              </a:rPr>
              <a:t>بینی؟ ببین </a:t>
            </a:r>
            <a:r>
              <a:rPr lang="ar-SA" sz="3200" b="1" u="sng" dirty="0" smtClean="0">
                <a:cs typeface="B Badr" pitchFamily="2" charset="-78"/>
              </a:rPr>
              <a:t>مهاجران</a:t>
            </a:r>
            <a:r>
              <a:rPr lang="ar-SA" sz="3200" b="1" dirty="0" smtClean="0">
                <a:cs typeface="B Badr" pitchFamily="2" charset="-78"/>
              </a:rPr>
              <a:t> و </a:t>
            </a:r>
            <a:r>
              <a:rPr lang="ar-SA" sz="3200" b="1" u="sng" dirty="0" smtClean="0">
                <a:cs typeface="B Badr" pitchFamily="2" charset="-78"/>
              </a:rPr>
              <a:t>انصار</a:t>
            </a:r>
            <a:r>
              <a:rPr lang="ar-SA" sz="3200" b="1" dirty="0" smtClean="0">
                <a:cs typeface="B Badr" pitchFamily="2" charset="-78"/>
              </a:rPr>
              <a:t> و </a:t>
            </a:r>
            <a:r>
              <a:rPr lang="ar-SA" sz="3200" b="1" u="sng" dirty="0" smtClean="0">
                <a:cs typeface="B Badr" pitchFamily="2" charset="-78"/>
              </a:rPr>
              <a:t>تابعین به نیکی</a:t>
            </a:r>
            <a:r>
              <a:rPr lang="ar-SA" sz="3200" b="1" dirty="0" smtClean="0">
                <a:cs typeface="B Badr" pitchFamily="2" charset="-78"/>
              </a:rPr>
              <a:t>، کسانی که خدا از آنها راضی شده کجا هستند، بعد (نگاه کن)، ببین غیر از خودت و رفيقت [محمد بن مسلمه] کسی را می</a:t>
            </a:r>
            <a:r>
              <a:rPr lang="en-US" sz="3200" b="1" dirty="0" smtClean="0">
                <a:cs typeface="B Badr" pitchFamily="2" charset="-78"/>
              </a:rPr>
              <a:t>‌</a:t>
            </a:r>
            <a:r>
              <a:rPr lang="ar-SA" sz="3200" b="1" dirty="0" smtClean="0">
                <a:cs typeface="B Badr" pitchFamily="2" charset="-78"/>
              </a:rPr>
              <a:t>بینی، در حالی که شما دو نفر هم [در عین اینکه از انصار هستید] به خدا سوگند، نه جزء </a:t>
            </a:r>
            <a:r>
              <a:rPr lang="ar-SA" sz="3200" b="1" u="sng" dirty="0" smtClean="0">
                <a:cs typeface="B Badr" pitchFamily="2" charset="-78"/>
              </a:rPr>
              <a:t>رزمندگان جنگ بدر </a:t>
            </a:r>
            <a:r>
              <a:rPr lang="ar-SA" sz="3200" b="1" dirty="0" smtClean="0">
                <a:cs typeface="B Badr" pitchFamily="2" charset="-78"/>
              </a:rPr>
              <a:t>هستید، نه از </a:t>
            </a:r>
            <a:r>
              <a:rPr lang="ar-SA" sz="3200" b="1" u="sng" dirty="0" smtClean="0">
                <a:cs typeface="B Badr" pitchFamily="2" charset="-78"/>
              </a:rPr>
              <a:t>اُحدی</a:t>
            </a:r>
            <a:r>
              <a:rPr lang="en-US" sz="3200" b="1" u="sng" dirty="0" smtClean="0">
                <a:cs typeface="B Badr" pitchFamily="2" charset="-78"/>
              </a:rPr>
              <a:t>‌</a:t>
            </a:r>
            <a:r>
              <a:rPr lang="ar-SA" sz="3200" b="1" u="sng" dirty="0" smtClean="0">
                <a:cs typeface="B Badr" pitchFamily="2" charset="-78"/>
              </a:rPr>
              <a:t>ها </a:t>
            </a:r>
            <a:r>
              <a:rPr lang="ar-SA" sz="3200" b="1" dirty="0" smtClean="0">
                <a:cs typeface="B Badr" pitchFamily="2" charset="-78"/>
              </a:rPr>
              <a:t>، نه </a:t>
            </a:r>
            <a:r>
              <a:rPr lang="ar-SA" sz="3200" b="1" u="sng" dirty="0" smtClean="0">
                <a:cs typeface="B Badr" pitchFamily="2" charset="-78"/>
              </a:rPr>
              <a:t>سابقه (درخشانی) در اسلام </a:t>
            </a:r>
            <a:r>
              <a:rPr lang="ar-SA" sz="3200" b="1" dirty="0" smtClean="0">
                <a:cs typeface="B Badr" pitchFamily="2" charset="-78"/>
              </a:rPr>
              <a:t>دارید و نه </a:t>
            </a:r>
            <a:r>
              <a:rPr lang="ar-SA" sz="3200" b="1" u="sng" dirty="0" smtClean="0">
                <a:cs typeface="B Badr" pitchFamily="2" charset="-78"/>
              </a:rPr>
              <a:t>آیه</a:t>
            </a:r>
            <a:r>
              <a:rPr lang="en-US" sz="3200" b="1" u="sng" dirty="0" smtClean="0">
                <a:cs typeface="B Badr" pitchFamily="2" charset="-78"/>
              </a:rPr>
              <a:t>‌</a:t>
            </a:r>
            <a:r>
              <a:rPr lang="ar-SA" sz="3200" b="1" u="sng" dirty="0" smtClean="0">
                <a:cs typeface="B Badr" pitchFamily="2" charset="-78"/>
              </a:rPr>
              <a:t>ای در قرآن در شأنتان نازل گردیده </a:t>
            </a:r>
            <a:r>
              <a:rPr lang="ar-SA" sz="3200" b="1" dirty="0" smtClean="0">
                <a:cs typeface="B Badr" pitchFamily="2" charset="-78"/>
              </a:rPr>
              <a:t>است.</a:t>
            </a:r>
            <a:r>
              <a:rPr lang="en-US" sz="3200" b="1" dirty="0" smtClean="0">
                <a:cs typeface="B Badr" pitchFamily="2" charset="-78"/>
              </a:rPr>
              <a:t> </a:t>
            </a:r>
            <a:endParaRPr lang="en-US" sz="3200" b="1" dirty="0">
              <a:cs typeface="B Badr"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28" y="714356"/>
            <a:ext cx="7498080" cy="4800600"/>
          </a:xfrm>
        </p:spPr>
        <p:txBody>
          <a:bodyPr>
            <a:normAutofit/>
          </a:bodyPr>
          <a:lstStyle/>
          <a:p>
            <a:r>
              <a:rPr lang="fa-IR" sz="3600" b="1" i="1" dirty="0" smtClean="0">
                <a:solidFill>
                  <a:srgbClr val="C00000"/>
                </a:solidFill>
              </a:rPr>
              <a:t>سه علت اساسی انحراف خواص صدر اسلام</a:t>
            </a:r>
          </a:p>
          <a:p>
            <a:pPr lvl="0"/>
            <a:r>
              <a:rPr lang="ar-SA" sz="7200" dirty="0" smtClean="0">
                <a:solidFill>
                  <a:srgbClr val="00B0F0"/>
                </a:solidFill>
                <a:cs typeface="B Aseman" pitchFamily="2" charset="-78"/>
              </a:rPr>
              <a:t>آزمون ولايت پذيري</a:t>
            </a:r>
            <a:endParaRPr lang="en-US" sz="7200" dirty="0" smtClean="0">
              <a:solidFill>
                <a:srgbClr val="00B0F0"/>
              </a:solidFill>
              <a:cs typeface="B Aseman" pitchFamily="2" charset="-78"/>
            </a:endParaRPr>
          </a:p>
          <a:p>
            <a:pPr lvl="0"/>
            <a:r>
              <a:rPr lang="ar-SA" sz="7200" dirty="0" smtClean="0">
                <a:solidFill>
                  <a:srgbClr val="00B0F0"/>
                </a:solidFill>
                <a:cs typeface="B Aseman" pitchFamily="2" charset="-78"/>
              </a:rPr>
              <a:t>آزمون توسعه جامعه اسلامي</a:t>
            </a:r>
            <a:endParaRPr lang="en-US" sz="7200" dirty="0" smtClean="0">
              <a:solidFill>
                <a:srgbClr val="00B0F0"/>
              </a:solidFill>
              <a:cs typeface="B Aseman" pitchFamily="2" charset="-78"/>
            </a:endParaRPr>
          </a:p>
          <a:p>
            <a:r>
              <a:rPr lang="ar-SA" sz="7200" dirty="0" smtClean="0">
                <a:solidFill>
                  <a:srgbClr val="00B0F0"/>
                </a:solidFill>
                <a:cs typeface="B Aseman" pitchFamily="2" charset="-78"/>
              </a:rPr>
              <a:t>آزمون توزيع عادلانه</a:t>
            </a:r>
            <a:endParaRPr lang="fa-IR" sz="7200" dirty="0">
              <a:solidFill>
                <a:srgbClr val="00B0F0"/>
              </a:solidFill>
              <a:cs typeface="B Aseman" pitchFamily="2" charset="-78"/>
            </a:endParaRPr>
          </a:p>
        </p:txBody>
      </p:sp>
      <p:sp>
        <p:nvSpPr>
          <p:cNvPr id="4" name="Action Button: Information 3">
            <a:hlinkClick r:id="rId2" action="ppaction://hlinkfile" highlightClick="1"/>
          </p:cNvPr>
          <p:cNvSpPr/>
          <p:nvPr/>
        </p:nvSpPr>
        <p:spPr>
          <a:xfrm>
            <a:off x="8101584" y="5815584"/>
            <a:ext cx="1042416" cy="1042416"/>
          </a:xfrm>
          <a:prstGeom prst="actionButtonInformation">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000" dirty="0" smtClean="0">
                <a:solidFill>
                  <a:srgbClr val="00B050"/>
                </a:solidFill>
              </a:rPr>
              <a:t>أ. آزمون ولايت پذيري</a:t>
            </a:r>
            <a:endParaRPr lang="fa-IR" dirty="0"/>
          </a:p>
        </p:txBody>
      </p:sp>
      <p:sp>
        <p:nvSpPr>
          <p:cNvPr id="3" name="Content Placeholder 2"/>
          <p:cNvSpPr>
            <a:spLocks noGrp="1"/>
          </p:cNvSpPr>
          <p:nvPr>
            <p:ph idx="1"/>
          </p:nvPr>
        </p:nvSpPr>
        <p:spPr/>
        <p:txBody>
          <a:bodyPr>
            <a:normAutofit fontScale="92500" lnSpcReduction="10000"/>
          </a:bodyPr>
          <a:lstStyle/>
          <a:p>
            <a:r>
              <a:rPr lang="fa-IR" sz="5400" dirty="0" smtClean="0">
                <a:solidFill>
                  <a:srgbClr val="00B0F0"/>
                </a:solidFill>
                <a:cs typeface="B Badr" pitchFamily="2" charset="-78"/>
              </a:rPr>
              <a:t>مراحل آزمون</a:t>
            </a:r>
          </a:p>
          <a:p>
            <a:endParaRPr lang="fa-IR" dirty="0" smtClean="0"/>
          </a:p>
          <a:p>
            <a:r>
              <a:rPr lang="fa-IR" sz="5400" dirty="0" smtClean="0">
                <a:solidFill>
                  <a:srgbClr val="FF0000"/>
                </a:solidFill>
                <a:cs typeface="B Aseman" pitchFamily="2" charset="-78"/>
              </a:rPr>
              <a:t>1. بيعت ظاهري در غدير</a:t>
            </a:r>
          </a:p>
          <a:p>
            <a:endParaRPr lang="fa-IR" dirty="0" smtClean="0"/>
          </a:p>
          <a:p>
            <a:r>
              <a:rPr lang="fa-IR" sz="5400" dirty="0" smtClean="0">
                <a:solidFill>
                  <a:srgbClr val="FF0000"/>
                </a:solidFill>
                <a:cs typeface="B Aseman" pitchFamily="2" charset="-78"/>
              </a:rPr>
              <a:t>2. حذف آرام و نهاني</a:t>
            </a:r>
          </a:p>
          <a:p>
            <a:endParaRPr lang="fa-IR" dirty="0" smtClean="0"/>
          </a:p>
          <a:p>
            <a:r>
              <a:rPr lang="fa-IR" sz="5400" dirty="0" smtClean="0">
                <a:solidFill>
                  <a:srgbClr val="FF0000"/>
                </a:solidFill>
                <a:cs typeface="B Aseman" pitchFamily="2" charset="-78"/>
              </a:rPr>
              <a:t>3. مبارزه آشکار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4400" dirty="0" smtClean="0"/>
              <a:t/>
            </a:r>
            <a:br>
              <a:rPr lang="fa-IR" sz="4400" dirty="0" smtClean="0"/>
            </a:br>
            <a:r>
              <a:rPr lang="fa-IR" sz="4900" b="1" i="1" dirty="0" smtClean="0">
                <a:solidFill>
                  <a:srgbClr val="FF0000"/>
                </a:solidFill>
              </a:rPr>
              <a:t>مرحله حذف</a:t>
            </a:r>
            <a:r>
              <a:rPr lang="ar-SA" sz="4900" b="1" i="1" dirty="0" smtClean="0">
                <a:solidFill>
                  <a:srgbClr val="FF0000"/>
                </a:solidFill>
              </a:rPr>
              <a:t> ولایت </a:t>
            </a:r>
            <a:r>
              <a:rPr lang="fa-IR" sz="4400" dirty="0" smtClean="0"/>
              <a:t/>
            </a:r>
            <a:br>
              <a:rPr lang="fa-IR" sz="4400" dirty="0" smtClean="0"/>
            </a:br>
            <a:endParaRPr lang="fa-IR" dirty="0"/>
          </a:p>
        </p:txBody>
      </p:sp>
      <p:sp>
        <p:nvSpPr>
          <p:cNvPr id="3" name="Content Placeholder 2"/>
          <p:cNvSpPr>
            <a:spLocks noGrp="1"/>
          </p:cNvSpPr>
          <p:nvPr>
            <p:ph idx="1"/>
          </p:nvPr>
        </p:nvSpPr>
        <p:spPr>
          <a:xfrm>
            <a:off x="1428728" y="1500174"/>
            <a:ext cx="7498080" cy="4800600"/>
          </a:xfrm>
        </p:spPr>
        <p:txBody>
          <a:bodyPr>
            <a:normAutofit lnSpcReduction="10000"/>
          </a:bodyPr>
          <a:lstStyle/>
          <a:p>
            <a:pPr algn="just">
              <a:buFont typeface="Wingdings" pitchFamily="2" charset="2"/>
              <a:buChar char="ü"/>
            </a:pPr>
            <a:r>
              <a:rPr lang="fa-IR" b="1" dirty="0" smtClean="0">
                <a:solidFill>
                  <a:srgbClr val="0070C0"/>
                </a:solidFill>
                <a:effectLst>
                  <a:outerShdw blurRad="50000" dist="30000" dir="5400000" algn="tl" rotWithShape="0">
                    <a:srgbClr val="000000">
                      <a:alpha val="30000"/>
                    </a:srgbClr>
                  </a:outerShdw>
                </a:effectLst>
                <a:latin typeface="Arial" pitchFamily="34" charset="0"/>
                <a:cs typeface="B Mitra" pitchFamily="2" charset="-78"/>
              </a:rPr>
              <a:t>رازهاي حذف</a:t>
            </a:r>
          </a:p>
          <a:p>
            <a:pPr algn="just">
              <a:buNone/>
            </a:pPr>
            <a:endParaRPr lang="fa-IR" b="1" dirty="0" smtClean="0">
              <a:solidFill>
                <a:srgbClr val="0070C0"/>
              </a:solidFill>
              <a:effectLst>
                <a:outerShdw blurRad="50000" dist="30000" dir="5400000" algn="tl" rotWithShape="0">
                  <a:srgbClr val="000000">
                    <a:alpha val="30000"/>
                  </a:srgbClr>
                </a:outerShdw>
              </a:effectLst>
              <a:latin typeface="Arial" pitchFamily="34" charset="0"/>
              <a:cs typeface="B Mitra" pitchFamily="2" charset="-78"/>
            </a:endParaRPr>
          </a:p>
          <a:p>
            <a:pPr algn="just">
              <a:buNone/>
            </a:pPr>
            <a:r>
              <a:rPr lang="fa-IR" sz="4800" b="1" dirty="0" smtClean="0">
                <a:solidFill>
                  <a:srgbClr val="00B050"/>
                </a:solidFill>
                <a:effectLst>
                  <a:outerShdw blurRad="50000" dist="30000" dir="5400000" algn="tl" rotWithShape="0">
                    <a:srgbClr val="000000">
                      <a:alpha val="30000"/>
                    </a:srgbClr>
                  </a:outerShdw>
                </a:effectLst>
                <a:cs typeface="B Badr" pitchFamily="2" charset="-78"/>
              </a:rPr>
              <a:t>1</a:t>
            </a:r>
            <a:r>
              <a:rPr lang="fa-IR" sz="4400" b="1" dirty="0" smtClean="0">
                <a:solidFill>
                  <a:srgbClr val="00B050"/>
                </a:solidFill>
                <a:effectLst>
                  <a:outerShdw blurRad="50000" dist="30000" dir="5400000" algn="tl" rotWithShape="0">
                    <a:srgbClr val="000000">
                      <a:alpha val="30000"/>
                    </a:srgbClr>
                  </a:outerShdw>
                </a:effectLst>
                <a:cs typeface="B Badr" pitchFamily="2" charset="-78"/>
              </a:rPr>
              <a:t>.</a:t>
            </a:r>
            <a:r>
              <a:rPr lang="fa-IR" sz="4800" b="1" dirty="0" smtClean="0">
                <a:solidFill>
                  <a:srgbClr val="00B050"/>
                </a:solidFill>
                <a:effectLst>
                  <a:outerShdw blurRad="50000" dist="30000" dir="5400000" algn="tl" rotWithShape="0">
                    <a:srgbClr val="000000">
                      <a:alpha val="30000"/>
                    </a:srgbClr>
                  </a:outerShdw>
                </a:effectLst>
                <a:cs typeface="B Badr" pitchFamily="2" charset="-78"/>
              </a:rPr>
              <a:t> سطحي نگري و شخص زدگي</a:t>
            </a:r>
          </a:p>
          <a:p>
            <a:pPr algn="just">
              <a:buNone/>
            </a:pPr>
            <a:endParaRPr lang="fa-IR" sz="4800" b="1" dirty="0" smtClean="0">
              <a:solidFill>
                <a:schemeClr val="tx2">
                  <a:satMod val="130000"/>
                </a:schemeClr>
              </a:solidFill>
              <a:effectLst>
                <a:outerShdw blurRad="50000" dist="30000" dir="5400000" algn="tl" rotWithShape="0">
                  <a:srgbClr val="000000">
                    <a:alpha val="30000"/>
                  </a:srgbClr>
                </a:outerShdw>
              </a:effectLst>
              <a:cs typeface="B Badr" pitchFamily="2" charset="-78"/>
            </a:endParaRPr>
          </a:p>
          <a:p>
            <a:pPr algn="just">
              <a:buNone/>
            </a:pPr>
            <a:r>
              <a:rPr lang="fa-IR" sz="4800" b="1" dirty="0" smtClean="0">
                <a:solidFill>
                  <a:srgbClr val="00B050"/>
                </a:solidFill>
                <a:effectLst>
                  <a:outerShdw blurRad="50000" dist="30000" dir="5400000" algn="tl" rotWithShape="0">
                    <a:srgbClr val="000000">
                      <a:alpha val="30000"/>
                    </a:srgbClr>
                  </a:outerShdw>
                </a:effectLst>
                <a:cs typeface="B Badr" pitchFamily="2" charset="-78"/>
              </a:rPr>
              <a:t>2. زنده شدن تعصب هاي قبيلگي</a:t>
            </a:r>
          </a:p>
          <a:p>
            <a:pPr algn="just">
              <a:buNone/>
            </a:pPr>
            <a:endParaRPr lang="fa-IR" sz="4800" b="1" dirty="0" smtClean="0">
              <a:solidFill>
                <a:schemeClr val="tx2">
                  <a:satMod val="130000"/>
                </a:schemeClr>
              </a:solidFill>
              <a:effectLst>
                <a:outerShdw blurRad="50000" dist="30000" dir="5400000" algn="tl" rotWithShape="0">
                  <a:srgbClr val="000000">
                    <a:alpha val="30000"/>
                  </a:srgbClr>
                </a:outerShdw>
              </a:effectLst>
              <a:cs typeface="B Badr" pitchFamily="2" charset="-78"/>
            </a:endParaRPr>
          </a:p>
          <a:p>
            <a:pPr algn="just">
              <a:buNone/>
            </a:pPr>
            <a:r>
              <a:rPr lang="fa-IR" sz="4800" b="1" dirty="0" smtClean="0">
                <a:solidFill>
                  <a:srgbClr val="00B050"/>
                </a:solidFill>
                <a:effectLst>
                  <a:outerShdw blurRad="50000" dist="30000" dir="5400000" algn="tl" rotWithShape="0">
                    <a:srgbClr val="000000">
                      <a:alpha val="30000"/>
                    </a:srgbClr>
                  </a:outerShdw>
                </a:effectLst>
                <a:cs typeface="B Badr" pitchFamily="2" charset="-78"/>
              </a:rPr>
              <a:t>3. ميل به تن آسايي</a:t>
            </a:r>
          </a:p>
          <a:p>
            <a:pPr algn="just"/>
            <a:endParaRPr lang="fa-IR" b="1" dirty="0" smtClean="0">
              <a:solidFill>
                <a:schemeClr val="tx2">
                  <a:satMod val="130000"/>
                </a:schemeClr>
              </a:solidFill>
              <a:effectLst>
                <a:outerShdw blurRad="50000" dist="30000" dir="5400000" algn="tl" rotWithShape="0">
                  <a:srgbClr val="000000">
                    <a:alpha val="30000"/>
                  </a:srgbClr>
                </a:outerShdw>
              </a:effectLst>
              <a:cs typeface="B Badr" pitchFamily="2" charset="-78"/>
            </a:endParaRPr>
          </a:p>
          <a:p>
            <a:pPr algn="just"/>
            <a:endParaRPr lang="fa-IR" b="1" dirty="0" smtClean="0">
              <a:solidFill>
                <a:schemeClr val="tx2">
                  <a:satMod val="130000"/>
                </a:schemeClr>
              </a:solidFill>
              <a:effectLst>
                <a:outerShdw blurRad="50000" dist="30000" dir="5400000" algn="tl" rotWithShape="0">
                  <a:srgbClr val="000000">
                    <a:alpha val="30000"/>
                  </a:srgbClr>
                </a:outerShdw>
              </a:effectLst>
              <a:cs typeface="B Badr" pitchFamily="2" charset="-78"/>
            </a:endParaRPr>
          </a:p>
          <a:p>
            <a:pPr algn="just"/>
            <a:endParaRPr lang="fa-IR"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428728" y="785794"/>
            <a:ext cx="7498080" cy="1143000"/>
          </a:xfrm>
        </p:spPr>
        <p:txBody>
          <a:bodyPr>
            <a:normAutofit fontScale="90000"/>
          </a:bodyPr>
          <a:lstStyle/>
          <a:p>
            <a:pPr algn="r">
              <a:buFont typeface="Wingdings" pitchFamily="2" charset="2"/>
              <a:buChar char="Ø"/>
            </a:pPr>
            <a:r>
              <a:rPr lang="fa-IR" sz="4400" b="1" dirty="0" smtClean="0">
                <a:solidFill>
                  <a:srgbClr val="00B0F0"/>
                </a:solidFill>
                <a:latin typeface="Arial" pitchFamily="34" charset="0"/>
                <a:ea typeface="+mn-ea"/>
                <a:cs typeface="B Mitra" pitchFamily="2" charset="-78"/>
              </a:rPr>
              <a:t>راهکارهاي حذف </a:t>
            </a:r>
            <a:br>
              <a:rPr lang="fa-IR" sz="4400" b="1" dirty="0" smtClean="0">
                <a:solidFill>
                  <a:srgbClr val="00B0F0"/>
                </a:solidFill>
                <a:latin typeface="Arial" pitchFamily="34" charset="0"/>
                <a:ea typeface="+mn-ea"/>
                <a:cs typeface="B Mitra" pitchFamily="2" charset="-78"/>
              </a:rPr>
            </a:br>
            <a:r>
              <a:rPr lang="fa-IR" sz="3600" b="1" dirty="0" smtClean="0">
                <a:latin typeface="Arial" pitchFamily="34" charset="0"/>
                <a:ea typeface="+mn-ea"/>
                <a:cs typeface="B Mitra" pitchFamily="2" charset="-78"/>
              </a:rPr>
              <a:t/>
            </a:r>
            <a:br>
              <a:rPr lang="fa-IR" sz="3600" b="1" dirty="0" smtClean="0">
                <a:latin typeface="Arial" pitchFamily="34" charset="0"/>
                <a:ea typeface="+mn-ea"/>
                <a:cs typeface="B Mitra" pitchFamily="2" charset="-78"/>
              </a:rPr>
            </a:br>
            <a:r>
              <a:rPr lang="fa-IR" b="1" dirty="0" smtClean="0">
                <a:solidFill>
                  <a:srgbClr val="FF0000"/>
                </a:solidFill>
                <a:cs typeface="B Lotus" pitchFamily="2" charset="-78"/>
              </a:rPr>
              <a:t>أ .</a:t>
            </a:r>
            <a:r>
              <a:rPr lang="fa-IR" sz="4900" b="1" dirty="0" smtClean="0">
                <a:solidFill>
                  <a:srgbClr val="FF0000"/>
                </a:solidFill>
                <a:cs typeface="B Lotus" pitchFamily="2" charset="-78"/>
              </a:rPr>
              <a:t>کتمان حديث غدير</a:t>
            </a:r>
            <a:r>
              <a:rPr lang="fa-IR" b="1" dirty="0" smtClean="0">
                <a:cs typeface="B Badr" pitchFamily="2" charset="-78"/>
              </a:rPr>
              <a:t/>
            </a:r>
            <a:br>
              <a:rPr lang="fa-IR" b="1" dirty="0" smtClean="0">
                <a:cs typeface="B Badr" pitchFamily="2" charset="-78"/>
              </a:rPr>
            </a:br>
            <a:endParaRPr lang="fa-IR" dirty="0"/>
          </a:p>
        </p:txBody>
      </p:sp>
      <p:sp>
        <p:nvSpPr>
          <p:cNvPr id="3" name="Content Placeholder 2"/>
          <p:cNvSpPr>
            <a:spLocks noGrp="1"/>
          </p:cNvSpPr>
          <p:nvPr>
            <p:ph idx="1"/>
          </p:nvPr>
        </p:nvSpPr>
        <p:spPr/>
        <p:txBody>
          <a:bodyPr/>
          <a:lstStyle/>
          <a:p>
            <a:pPr algn="just"/>
            <a:endParaRPr lang="fa-IR" sz="3600" b="1" dirty="0" smtClean="0">
              <a:cs typeface="B Badr" pitchFamily="2" charset="-78"/>
            </a:endParaRPr>
          </a:p>
          <a:p>
            <a:pPr algn="just"/>
            <a:r>
              <a:rPr lang="fa-IR" sz="3600" b="1" dirty="0" smtClean="0">
                <a:cs typeface="B Badr" pitchFamily="2" charset="-78"/>
              </a:rPr>
              <a:t>آمار همراهان رسول خدا(ص)درغدير</a:t>
            </a:r>
          </a:p>
          <a:p>
            <a:pPr algn="just">
              <a:buNone/>
            </a:pPr>
            <a:r>
              <a:rPr lang="fa-IR" sz="4800" dirty="0" smtClean="0">
                <a:solidFill>
                  <a:srgbClr val="00B050"/>
                </a:solidFill>
                <a:cs typeface="B Badr" pitchFamily="2" charset="-78"/>
              </a:rPr>
              <a:t>1. نود هزار</a:t>
            </a:r>
          </a:p>
          <a:p>
            <a:pPr algn="just">
              <a:buNone/>
            </a:pPr>
            <a:r>
              <a:rPr lang="fa-IR" sz="4800" dirty="0" smtClean="0">
                <a:solidFill>
                  <a:srgbClr val="00B050"/>
                </a:solidFill>
                <a:cs typeface="B Badr" pitchFamily="2" charset="-78"/>
              </a:rPr>
              <a:t>2. يکصد و چهارده هزار</a:t>
            </a:r>
          </a:p>
          <a:p>
            <a:pPr algn="just">
              <a:buNone/>
            </a:pPr>
            <a:r>
              <a:rPr lang="fa-IR" sz="4800" dirty="0" smtClean="0">
                <a:solidFill>
                  <a:srgbClr val="00B050"/>
                </a:solidFill>
                <a:cs typeface="B Badr" pitchFamily="2" charset="-78"/>
              </a:rPr>
              <a:t>3. يکصد وبيست وچهار هزار </a:t>
            </a:r>
          </a:p>
          <a:p>
            <a:pPr algn="just">
              <a:buNone/>
            </a:pPr>
            <a:r>
              <a:rPr lang="fa-IR" sz="4400" dirty="0" smtClean="0">
                <a:cs typeface="B Badr" pitchFamily="2" charset="-78"/>
              </a:rPr>
              <a:t>    </a:t>
            </a:r>
            <a:r>
              <a:rPr lang="fa-IR" sz="3600" dirty="0" smtClean="0">
                <a:cs typeface="B Badr" pitchFamily="2" charset="-78"/>
              </a:rPr>
              <a:t>(الغدير ج1، ص 32</a:t>
            </a:r>
            <a:r>
              <a:rPr lang="fa-IR" dirty="0" smtClean="0">
                <a:cs typeface="B Badr" pitchFamily="2" charset="-78"/>
              </a:rPr>
              <a:t>) </a:t>
            </a:r>
            <a:endParaRPr lang="fa-IR" sz="4000" dirty="0" smtClean="0">
              <a:cs typeface="B Badr" pitchFamily="2" charset="-78"/>
            </a:endParaRPr>
          </a:p>
          <a:p>
            <a:endParaRPr lang="fa-IR"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28" y="1428736"/>
            <a:ext cx="7498080" cy="4800600"/>
          </a:xfrm>
        </p:spPr>
        <p:txBody>
          <a:bodyPr>
            <a:normAutofit/>
          </a:bodyPr>
          <a:lstStyle/>
          <a:p>
            <a:pPr algn="just">
              <a:buNone/>
            </a:pPr>
            <a:r>
              <a:rPr lang="fa-IR" sz="4400" dirty="0" smtClean="0">
                <a:solidFill>
                  <a:srgbClr val="00B050"/>
                </a:solidFill>
                <a:cs typeface="B Badr" pitchFamily="2" charset="-78"/>
              </a:rPr>
              <a:t>4. </a:t>
            </a:r>
            <a:r>
              <a:rPr lang="fa-IR" sz="4800" dirty="0" smtClean="0">
                <a:solidFill>
                  <a:srgbClr val="00B050"/>
                </a:solidFill>
                <a:cs typeface="B Badr" pitchFamily="2" charset="-78"/>
              </a:rPr>
              <a:t>چهل هزار نفر </a:t>
            </a:r>
            <a:endParaRPr lang="fa-IR" sz="4400" dirty="0" smtClean="0">
              <a:solidFill>
                <a:srgbClr val="00B050"/>
              </a:solidFill>
              <a:cs typeface="B Badr" pitchFamily="2" charset="-78"/>
            </a:endParaRPr>
          </a:p>
          <a:p>
            <a:pPr algn="just">
              <a:buNone/>
            </a:pPr>
            <a:r>
              <a:rPr lang="fa-IR" dirty="0" smtClean="0">
                <a:cs typeface="B Badr" pitchFamily="2" charset="-78"/>
              </a:rPr>
              <a:t>(نظر مشهور اهل سنّت و برخي محققان شيعه)</a:t>
            </a:r>
          </a:p>
          <a:p>
            <a:pPr algn="just">
              <a:buNone/>
            </a:pPr>
            <a:endParaRPr lang="fa-IR" sz="2800" b="1" dirty="0" smtClean="0">
              <a:cs typeface="B Badr" pitchFamily="2" charset="-78"/>
            </a:endParaRPr>
          </a:p>
          <a:p>
            <a:pPr algn="just"/>
            <a:r>
              <a:rPr lang="fa-IR" sz="4800" dirty="0" smtClean="0">
                <a:solidFill>
                  <a:srgbClr val="00B050"/>
                </a:solidFill>
                <a:cs typeface="B Badr" pitchFamily="2" charset="-78"/>
              </a:rPr>
              <a:t>ناقلان حديث غدير:يکصد و ده تن </a:t>
            </a:r>
          </a:p>
          <a:p>
            <a:pPr algn="just">
              <a:buNone/>
            </a:pPr>
            <a:r>
              <a:rPr lang="fa-IR" sz="2800" b="1" dirty="0" smtClean="0">
                <a:cs typeface="B Badr" pitchFamily="2" charset="-78"/>
              </a:rPr>
              <a:t>(رک: الغدير، ج1 ، ص 14-61) </a:t>
            </a:r>
          </a:p>
          <a:p>
            <a:endParaRPr lang="en-US" b="1" i="1" dirty="0">
              <a:cs typeface="B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500042"/>
            <a:ext cx="7498080" cy="1143000"/>
          </a:xfrm>
        </p:spPr>
        <p:txBody>
          <a:bodyPr>
            <a:normAutofit fontScale="90000"/>
          </a:bodyPr>
          <a:lstStyle/>
          <a:p>
            <a:pPr algn="r"/>
            <a:r>
              <a:rPr lang="fa-IR" b="1" dirty="0" smtClean="0">
                <a:solidFill>
                  <a:srgbClr val="FF0000"/>
                </a:solidFill>
                <a:cs typeface="B Badr" pitchFamily="2" charset="-78"/>
              </a:rPr>
              <a:t>ب. انکار بُعد الهي خلافت أميرمؤمنان(ع)</a:t>
            </a:r>
            <a:r>
              <a:rPr lang="fa-IR" b="1" dirty="0" smtClean="0">
                <a:cs typeface="B Badr" pitchFamily="2" charset="-78"/>
              </a:rPr>
              <a:t/>
            </a:r>
            <a:br>
              <a:rPr lang="fa-IR" b="1" dirty="0" smtClean="0">
                <a:cs typeface="B Badr" pitchFamily="2" charset="-78"/>
              </a:rPr>
            </a:br>
            <a:endParaRPr lang="en-US" dirty="0"/>
          </a:p>
        </p:txBody>
      </p:sp>
      <p:sp>
        <p:nvSpPr>
          <p:cNvPr id="3" name="Content Placeholder 2"/>
          <p:cNvSpPr>
            <a:spLocks noGrp="1"/>
          </p:cNvSpPr>
          <p:nvPr>
            <p:ph idx="1"/>
          </p:nvPr>
        </p:nvSpPr>
        <p:spPr/>
        <p:txBody>
          <a:bodyPr>
            <a:normAutofit/>
          </a:bodyPr>
          <a:lstStyle/>
          <a:p>
            <a:pPr algn="just">
              <a:buNone/>
            </a:pPr>
            <a:r>
              <a:rPr lang="fa-IR" b="1" dirty="0" smtClean="0">
                <a:cs typeface="B Badr" pitchFamily="2" charset="-78"/>
              </a:rPr>
              <a:t>سخن خليفه اول:  </a:t>
            </a:r>
          </a:p>
          <a:p>
            <a:pPr algn="just">
              <a:buNone/>
            </a:pPr>
            <a:r>
              <a:rPr lang="fa-IR" b="1" dirty="0" smtClean="0">
                <a:cs typeface="B Badr" pitchFamily="2" charset="-78"/>
              </a:rPr>
              <a:t>   </a:t>
            </a:r>
            <a:r>
              <a:rPr lang="fa-IR" sz="3900" b="1" dirty="0" smtClean="0">
                <a:solidFill>
                  <a:srgbClr val="00B050"/>
                </a:solidFill>
                <a:cs typeface="B Badr" pitchFamily="2" charset="-78"/>
              </a:rPr>
              <a:t>«إنّ الله بعث محمّداً نبيّاً و للمؤمنين وليّاً... فخلّي علي النّاس أموراً ليختاروا لأنفسهم في مصلحتهم مشفقين، فاختاروني عليهم والياً و لأمورهم راعياً، فولّيت ذلك؛</a:t>
            </a:r>
            <a:r>
              <a:rPr lang="fa-IR" sz="3900" dirty="0" smtClean="0">
                <a:solidFill>
                  <a:srgbClr val="00B050"/>
                </a:solidFill>
                <a:cs typeface="B Badr" pitchFamily="2" charset="-78"/>
              </a:rPr>
              <a:t> </a:t>
            </a:r>
            <a:endParaRPr lang="fa-IR" dirty="0" smtClean="0">
              <a:solidFill>
                <a:srgbClr val="00B050"/>
              </a:solidFill>
              <a:cs typeface="B Badr" pitchFamily="2" charset="-78"/>
            </a:endParaRPr>
          </a:p>
          <a:p>
            <a:pPr algn="just">
              <a:buNone/>
            </a:pPr>
            <a:r>
              <a:rPr lang="fa-IR" dirty="0" smtClean="0">
                <a:cs typeface="B Badr" pitchFamily="2" charset="-78"/>
              </a:rPr>
              <a:t>    خدا محمد را به پيامبري برگزيد و ولي مؤمنان قرار داد</a:t>
            </a:r>
            <a:r>
              <a:rPr lang="en-US" dirty="0" smtClean="0">
                <a:cs typeface="B Badr" pitchFamily="2" charset="-78"/>
              </a:rPr>
              <a:t>…</a:t>
            </a:r>
            <a:r>
              <a:rPr lang="fa-IR" dirty="0" smtClean="0">
                <a:cs typeface="B Badr" pitchFamily="2" charset="-78"/>
              </a:rPr>
              <a:t> [اما پس از پيامبر]‏ كارها را به خود مردم واگذار نمود تا براي انجام امور خود افراد دلسوزي را انتخاب كنند، و آنها مرا به عنوان والي و سرپرست كارهاي خود برگزيدند، و من نیز آنرا پذیرفتم.(</a:t>
            </a:r>
            <a:r>
              <a:rPr lang="ar-SA" dirty="0" smtClean="0">
                <a:cs typeface="B Badr" pitchFamily="2" charset="-78"/>
              </a:rPr>
              <a:t>تاريخ اليعقوبي، ج 2، ص 125</a:t>
            </a:r>
            <a:r>
              <a:rPr lang="fa-IR" dirty="0" smtClean="0">
                <a:cs typeface="B Badr" pitchFamily="2" charset="-78"/>
              </a:rPr>
              <a:t>)</a:t>
            </a:r>
            <a:endParaRPr lang="en-US" dirty="0" smtClean="0"/>
          </a:p>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5400" dirty="0" smtClean="0">
                <a:solidFill>
                  <a:srgbClr val="FF0000"/>
                </a:solidFill>
              </a:rPr>
              <a:t>مرحله مبارزه آشکار</a:t>
            </a:r>
            <a:endParaRPr lang="fa-IR" sz="5400" dirty="0">
              <a:solidFill>
                <a:srgbClr val="FF0000"/>
              </a:solidFill>
            </a:endParaRPr>
          </a:p>
        </p:txBody>
      </p:sp>
      <p:sp>
        <p:nvSpPr>
          <p:cNvPr id="3" name="Content Placeholder 2"/>
          <p:cNvSpPr>
            <a:spLocks noGrp="1"/>
          </p:cNvSpPr>
          <p:nvPr>
            <p:ph idx="1"/>
          </p:nvPr>
        </p:nvSpPr>
        <p:spPr/>
        <p:txBody>
          <a:bodyPr>
            <a:normAutofit/>
          </a:bodyPr>
          <a:lstStyle/>
          <a:p>
            <a:pPr>
              <a:buNone/>
            </a:pPr>
            <a:r>
              <a:rPr lang="fa-IR" sz="8000" dirty="0" smtClean="0">
                <a:solidFill>
                  <a:srgbClr val="00B050"/>
                </a:solidFill>
                <a:cs typeface="B Aseman" pitchFamily="2" charset="-78"/>
              </a:rPr>
              <a:t>1. جنگ جمل (ناکثين)</a:t>
            </a:r>
          </a:p>
          <a:p>
            <a:pPr>
              <a:buNone/>
            </a:pPr>
            <a:r>
              <a:rPr lang="fa-IR" sz="8000" dirty="0" smtClean="0">
                <a:solidFill>
                  <a:srgbClr val="00B050"/>
                </a:solidFill>
                <a:cs typeface="B Aseman" pitchFamily="2" charset="-78"/>
              </a:rPr>
              <a:t>2. جنگ صفين (قاسطين)</a:t>
            </a:r>
          </a:p>
          <a:p>
            <a:pPr>
              <a:buNone/>
            </a:pPr>
            <a:r>
              <a:rPr lang="fa-IR" sz="8000" dirty="0" smtClean="0">
                <a:solidFill>
                  <a:srgbClr val="00B050"/>
                </a:solidFill>
                <a:cs typeface="B Aseman" pitchFamily="2" charset="-78"/>
              </a:rPr>
              <a:t>3. جنگ نهروان (مارقين)</a:t>
            </a:r>
          </a:p>
          <a:p>
            <a:endParaRPr lang="fa-I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000" dirty="0" smtClean="0">
                <a:solidFill>
                  <a:srgbClr val="FF0000"/>
                </a:solidFill>
                <a:latin typeface="IPT.Yekan" pitchFamily="2" charset="2"/>
                <a:cs typeface="Lotus" pitchFamily="2" charset="-78"/>
              </a:rPr>
              <a:t>سران جريان اعتزال </a:t>
            </a:r>
            <a:endParaRPr lang="fa-IR" sz="6000" dirty="0">
              <a:solidFill>
                <a:srgbClr val="FF0000"/>
              </a:solidFill>
              <a:latin typeface="IPT.Yekan" pitchFamily="2" charset="2"/>
              <a:cs typeface="Lotus" pitchFamily="2" charset="-78"/>
            </a:endParaRPr>
          </a:p>
        </p:txBody>
      </p:sp>
      <p:sp>
        <p:nvSpPr>
          <p:cNvPr id="3" name="Content Placeholder 2"/>
          <p:cNvSpPr>
            <a:spLocks noGrp="1"/>
          </p:cNvSpPr>
          <p:nvPr>
            <p:ph idx="1"/>
          </p:nvPr>
        </p:nvSpPr>
        <p:spPr/>
        <p:txBody>
          <a:bodyPr>
            <a:normAutofit fontScale="77500" lnSpcReduction="20000"/>
          </a:bodyPr>
          <a:lstStyle/>
          <a:p>
            <a:endParaRPr lang="fa-IR" dirty="0" smtClean="0"/>
          </a:p>
          <a:p>
            <a:pPr>
              <a:buNone/>
            </a:pPr>
            <a:r>
              <a:rPr lang="fa-IR" sz="5700" dirty="0" smtClean="0">
                <a:solidFill>
                  <a:srgbClr val="0070C0"/>
                </a:solidFill>
                <a:cs typeface="Lotus" pitchFamily="2" charset="-78"/>
              </a:rPr>
              <a:t>1. ابوموسي اشعري</a:t>
            </a:r>
          </a:p>
          <a:p>
            <a:endParaRPr lang="fa-IR" sz="5700" dirty="0" smtClean="0">
              <a:solidFill>
                <a:srgbClr val="0070C0"/>
              </a:solidFill>
              <a:cs typeface="Lotus" pitchFamily="2" charset="-78"/>
            </a:endParaRPr>
          </a:p>
          <a:p>
            <a:pPr>
              <a:buNone/>
            </a:pPr>
            <a:r>
              <a:rPr lang="fa-IR" sz="5700" dirty="0" smtClean="0">
                <a:solidFill>
                  <a:srgbClr val="0070C0"/>
                </a:solidFill>
                <a:cs typeface="Lotus" pitchFamily="2" charset="-78"/>
              </a:rPr>
              <a:t>2. سعد بن ابي وقاص</a:t>
            </a:r>
          </a:p>
          <a:p>
            <a:endParaRPr lang="fa-IR" sz="5700" dirty="0" smtClean="0">
              <a:solidFill>
                <a:srgbClr val="0070C0"/>
              </a:solidFill>
              <a:cs typeface="Lotus" pitchFamily="2" charset="-78"/>
            </a:endParaRPr>
          </a:p>
          <a:p>
            <a:pPr>
              <a:buNone/>
            </a:pPr>
            <a:r>
              <a:rPr lang="fa-IR" sz="5700" dirty="0" smtClean="0">
                <a:solidFill>
                  <a:srgbClr val="0070C0"/>
                </a:solidFill>
                <a:cs typeface="Lotus" pitchFamily="2" charset="-78"/>
              </a:rPr>
              <a:t>3. اسامه بن زيد</a:t>
            </a:r>
          </a:p>
          <a:p>
            <a:endParaRPr lang="fa-IR" sz="5700" dirty="0" smtClean="0">
              <a:solidFill>
                <a:srgbClr val="0070C0"/>
              </a:solidFill>
              <a:cs typeface="Lotus" pitchFamily="2" charset="-78"/>
            </a:endParaRPr>
          </a:p>
          <a:p>
            <a:pPr>
              <a:buNone/>
            </a:pPr>
            <a:r>
              <a:rPr lang="fa-IR" sz="5700" dirty="0" smtClean="0">
                <a:solidFill>
                  <a:srgbClr val="0070C0"/>
                </a:solidFill>
                <a:cs typeface="Lotus" pitchFamily="2" charset="-78"/>
              </a:rPr>
              <a:t>4. عبدالله بن عمر ، ....</a:t>
            </a:r>
            <a:endParaRPr lang="fa-IR" sz="5700" dirty="0">
              <a:solidFill>
                <a:srgbClr val="0070C0"/>
              </a:solidFill>
              <a:cs typeface="Lotus"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000" dirty="0" smtClean="0">
                <a:solidFill>
                  <a:srgbClr val="FF0000"/>
                </a:solidFill>
                <a:latin typeface="IPT.Yekan" pitchFamily="2" charset="2"/>
                <a:cs typeface="Lotus" pitchFamily="2" charset="-78"/>
              </a:rPr>
              <a:t>خطر جريان اعتزال </a:t>
            </a:r>
            <a:endParaRPr lang="fa-IR" sz="6000" dirty="0">
              <a:solidFill>
                <a:srgbClr val="FF0000"/>
              </a:solidFill>
              <a:latin typeface="IPT.Yekan" pitchFamily="2" charset="2"/>
              <a:cs typeface="Lotus" pitchFamily="2" charset="-78"/>
            </a:endParaRPr>
          </a:p>
        </p:txBody>
      </p:sp>
      <p:sp>
        <p:nvSpPr>
          <p:cNvPr id="3" name="Content Placeholder 2"/>
          <p:cNvSpPr>
            <a:spLocks noGrp="1"/>
          </p:cNvSpPr>
          <p:nvPr>
            <p:ph idx="1"/>
          </p:nvPr>
        </p:nvSpPr>
        <p:spPr/>
        <p:txBody>
          <a:bodyPr>
            <a:normAutofit fontScale="92500" lnSpcReduction="20000"/>
          </a:bodyPr>
          <a:lstStyle/>
          <a:p>
            <a:endParaRPr lang="fa-IR" dirty="0" smtClean="0"/>
          </a:p>
          <a:p>
            <a:pPr>
              <a:buNone/>
            </a:pPr>
            <a:r>
              <a:rPr lang="fa-IR" sz="4300" dirty="0" smtClean="0">
                <a:solidFill>
                  <a:srgbClr val="0070C0"/>
                </a:solidFill>
                <a:cs typeface="Lotus" pitchFamily="2" charset="-78"/>
              </a:rPr>
              <a:t>1. ترويج دين داري آسان</a:t>
            </a:r>
          </a:p>
          <a:p>
            <a:endParaRPr lang="fa-IR" sz="4300" dirty="0" smtClean="0">
              <a:solidFill>
                <a:srgbClr val="0070C0"/>
              </a:solidFill>
              <a:cs typeface="Lotus" pitchFamily="2" charset="-78"/>
            </a:endParaRPr>
          </a:p>
          <a:p>
            <a:pPr>
              <a:buNone/>
            </a:pPr>
            <a:r>
              <a:rPr lang="fa-IR" sz="4300" dirty="0" smtClean="0">
                <a:solidFill>
                  <a:srgbClr val="0070C0"/>
                </a:solidFill>
                <a:cs typeface="Lotus" pitchFamily="2" charset="-78"/>
              </a:rPr>
              <a:t>2. استفاده از سپر احتياط ديني</a:t>
            </a:r>
          </a:p>
          <a:p>
            <a:endParaRPr lang="fa-IR" sz="4300" dirty="0" smtClean="0">
              <a:solidFill>
                <a:srgbClr val="0070C0"/>
              </a:solidFill>
              <a:cs typeface="Lotus" pitchFamily="2" charset="-78"/>
            </a:endParaRPr>
          </a:p>
          <a:p>
            <a:pPr>
              <a:buNone/>
            </a:pPr>
            <a:r>
              <a:rPr lang="fa-IR" sz="4300" dirty="0" smtClean="0">
                <a:solidFill>
                  <a:srgbClr val="0070C0"/>
                </a:solidFill>
                <a:cs typeface="Lotus" pitchFamily="2" charset="-78"/>
              </a:rPr>
              <a:t>3. ارائه چهره اي خير خواه و انسان دوست</a:t>
            </a:r>
          </a:p>
          <a:p>
            <a:endParaRPr lang="fa-IR" sz="4300" dirty="0" smtClean="0">
              <a:solidFill>
                <a:srgbClr val="0070C0"/>
              </a:solidFill>
              <a:cs typeface="Lotus" pitchFamily="2" charset="-78"/>
            </a:endParaRPr>
          </a:p>
          <a:p>
            <a:pPr>
              <a:buNone/>
            </a:pPr>
            <a:r>
              <a:rPr lang="fa-IR" sz="4300" dirty="0" smtClean="0">
                <a:solidFill>
                  <a:srgbClr val="0070C0"/>
                </a:solidFill>
                <a:cs typeface="Lotus" pitchFamily="2" charset="-78"/>
              </a:rPr>
              <a:t>4. تئوريزه کردن اسلام بي خطر براي استکبار</a:t>
            </a:r>
            <a:endParaRPr lang="fa-IR" sz="4300" dirty="0">
              <a:solidFill>
                <a:srgbClr val="0070C0"/>
              </a:solidFill>
              <a:cs typeface="Lotus" pitchFamily="2" charset="-78"/>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5400" dirty="0" smtClean="0">
                <a:solidFill>
                  <a:srgbClr val="FF0000"/>
                </a:solidFill>
              </a:rPr>
              <a:t>تأثير جريان پنهانِ اعتزال</a:t>
            </a:r>
            <a:endParaRPr lang="fa-IR" sz="5400" dirty="0">
              <a:solidFill>
                <a:srgbClr val="FF0000"/>
              </a:solidFill>
            </a:endParaRPr>
          </a:p>
        </p:txBody>
      </p:sp>
      <p:sp>
        <p:nvSpPr>
          <p:cNvPr id="3" name="Content Placeholder 2"/>
          <p:cNvSpPr>
            <a:spLocks noGrp="1"/>
          </p:cNvSpPr>
          <p:nvPr>
            <p:ph idx="1"/>
          </p:nvPr>
        </p:nvSpPr>
        <p:spPr/>
        <p:txBody>
          <a:bodyPr>
            <a:normAutofit fontScale="92500" lnSpcReduction="20000"/>
          </a:bodyPr>
          <a:lstStyle/>
          <a:p>
            <a:pPr>
              <a:buNone/>
            </a:pPr>
            <a:r>
              <a:rPr lang="fa-IR" sz="7200" dirty="0" smtClean="0">
                <a:solidFill>
                  <a:schemeClr val="accent1">
                    <a:lumMod val="75000"/>
                  </a:schemeClr>
                </a:solidFill>
                <a:cs typeface="B Aseman" pitchFamily="2" charset="-78"/>
              </a:rPr>
              <a:t>1. سي هزار نفر در صفين</a:t>
            </a:r>
          </a:p>
          <a:p>
            <a:pPr>
              <a:buNone/>
            </a:pPr>
            <a:r>
              <a:rPr lang="fa-IR" sz="7200" dirty="0" smtClean="0">
                <a:solidFill>
                  <a:schemeClr val="accent1">
                    <a:lumMod val="75000"/>
                  </a:schemeClr>
                </a:solidFill>
                <a:cs typeface="B Aseman" pitchFamily="2" charset="-78"/>
              </a:rPr>
              <a:t>2. شاگردان عبدالله بن مسعود</a:t>
            </a:r>
          </a:p>
          <a:p>
            <a:pPr>
              <a:buNone/>
            </a:pPr>
            <a:r>
              <a:rPr lang="fa-IR" sz="7200" dirty="0" smtClean="0">
                <a:solidFill>
                  <a:schemeClr val="accent1">
                    <a:lumMod val="75000"/>
                  </a:schemeClr>
                </a:solidFill>
                <a:cs typeface="B Aseman" pitchFamily="2" charset="-78"/>
              </a:rPr>
              <a:t>3. بخش معظمي از طرفداران ابوموسي براي حکميت سپاه حضرت  </a:t>
            </a:r>
          </a:p>
          <a:p>
            <a:endParaRPr lang="fa-I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cs typeface="B Zar" pitchFamily="2" charset="-78"/>
              </a:rPr>
              <a:t>آزمون ولايت پذيري بعد از جنگ</a:t>
            </a:r>
            <a:endParaRPr lang="fa-IR" dirty="0">
              <a:solidFill>
                <a:srgbClr val="FF0000"/>
              </a:solidFill>
              <a:cs typeface="B Zar" pitchFamily="2" charset="-78"/>
            </a:endParaRPr>
          </a:p>
        </p:txBody>
      </p:sp>
      <p:sp>
        <p:nvSpPr>
          <p:cNvPr id="3" name="Content Placeholder 2"/>
          <p:cNvSpPr>
            <a:spLocks noGrp="1"/>
          </p:cNvSpPr>
          <p:nvPr>
            <p:ph idx="1"/>
          </p:nvPr>
        </p:nvSpPr>
        <p:spPr/>
        <p:txBody>
          <a:bodyPr>
            <a:normAutofit/>
          </a:bodyPr>
          <a:lstStyle/>
          <a:p>
            <a:pPr>
              <a:buNone/>
            </a:pPr>
            <a:endParaRPr lang="fa-IR" sz="4000" dirty="0" smtClean="0">
              <a:solidFill>
                <a:srgbClr val="00B0F0"/>
              </a:solidFill>
              <a:cs typeface="B Mitra" pitchFamily="2" charset="-78"/>
            </a:endParaRPr>
          </a:p>
          <a:p>
            <a:pPr marL="825246" indent="-742950">
              <a:buNone/>
            </a:pPr>
            <a:r>
              <a:rPr lang="fa-IR" sz="4000" dirty="0" smtClean="0">
                <a:solidFill>
                  <a:srgbClr val="00B0F0"/>
                </a:solidFill>
                <a:cs typeface="B Mitra" pitchFamily="2" charset="-78"/>
              </a:rPr>
              <a:t>1. مرحله بيعت و اطاعت بعد از رحلت حضرت امام </a:t>
            </a:r>
          </a:p>
          <a:p>
            <a:pPr marL="825246" indent="-742950">
              <a:buNone/>
            </a:pPr>
            <a:endParaRPr lang="fa-IR" sz="4000" dirty="0" smtClean="0">
              <a:cs typeface="B Mitra" pitchFamily="2" charset="-78"/>
            </a:endParaRPr>
          </a:p>
          <a:p>
            <a:pPr>
              <a:buNone/>
            </a:pPr>
            <a:r>
              <a:rPr lang="fa-IR" sz="3600" dirty="0" smtClean="0">
                <a:solidFill>
                  <a:srgbClr val="00B0F0"/>
                </a:solidFill>
              </a:rPr>
              <a:t>2. </a:t>
            </a:r>
            <a:r>
              <a:rPr lang="fa-IR" sz="4000" dirty="0" smtClean="0">
                <a:solidFill>
                  <a:srgbClr val="00B0F0"/>
                </a:solidFill>
                <a:cs typeface="B Mitra" pitchFamily="2" charset="-78"/>
              </a:rPr>
              <a:t>مرحله مخالفت نهاني و تلويحي</a:t>
            </a:r>
          </a:p>
          <a:p>
            <a:pPr>
              <a:buNone/>
            </a:pPr>
            <a:endParaRPr lang="fa-IR" sz="4000" dirty="0" smtClean="0">
              <a:cs typeface="B Mitra" pitchFamily="2" charset="-78"/>
            </a:endParaRPr>
          </a:p>
          <a:p>
            <a:pPr>
              <a:buNone/>
            </a:pPr>
            <a:r>
              <a:rPr lang="fa-IR" sz="3600" dirty="0" smtClean="0">
                <a:solidFill>
                  <a:srgbClr val="00B0F0"/>
                </a:solidFill>
              </a:rPr>
              <a:t>3. </a:t>
            </a:r>
            <a:r>
              <a:rPr lang="fa-IR" sz="4000" dirty="0" smtClean="0">
                <a:solidFill>
                  <a:srgbClr val="00B0F0"/>
                </a:solidFill>
                <a:cs typeface="B Mitra" pitchFamily="2" charset="-78"/>
              </a:rPr>
              <a:t>مرحله مخالفت علني و تصريحي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00B050"/>
                </a:solidFill>
                <a:cs typeface="B Zar" pitchFamily="2" charset="-78"/>
              </a:rPr>
              <a:t/>
            </a:r>
            <a:br>
              <a:rPr lang="fa-IR" dirty="0" smtClean="0">
                <a:solidFill>
                  <a:srgbClr val="00B050"/>
                </a:solidFill>
                <a:cs typeface="B Zar" pitchFamily="2" charset="-78"/>
              </a:rPr>
            </a:br>
            <a:r>
              <a:rPr lang="fa-IR" sz="5300" dirty="0" smtClean="0">
                <a:solidFill>
                  <a:srgbClr val="00B050"/>
                </a:solidFill>
                <a:cs typeface="B Zar" pitchFamily="2" charset="-78"/>
              </a:rPr>
              <a:t>ويژگيهاي مرحله مخالفت نهاني</a:t>
            </a:r>
          </a:p>
        </p:txBody>
      </p:sp>
      <p:sp>
        <p:nvSpPr>
          <p:cNvPr id="3" name="Content Placeholder 2"/>
          <p:cNvSpPr>
            <a:spLocks noGrp="1"/>
          </p:cNvSpPr>
          <p:nvPr>
            <p:ph idx="1"/>
          </p:nvPr>
        </p:nvSpPr>
        <p:spPr/>
        <p:txBody>
          <a:bodyPr>
            <a:normAutofit fontScale="92500" lnSpcReduction="20000"/>
          </a:bodyPr>
          <a:lstStyle/>
          <a:p>
            <a:endParaRPr lang="fa-IR" dirty="0" smtClean="0"/>
          </a:p>
          <a:p>
            <a:pPr>
              <a:buNone/>
            </a:pPr>
            <a:r>
              <a:rPr lang="fa-IR" sz="4300" dirty="0" smtClean="0">
                <a:solidFill>
                  <a:srgbClr val="FF0000"/>
                </a:solidFill>
                <a:cs typeface="Lotus" pitchFamily="2" charset="-78"/>
              </a:rPr>
              <a:t>1. بي توجهي به رهنمودهاي رهبري</a:t>
            </a:r>
          </a:p>
          <a:p>
            <a:endParaRPr lang="fa-IR" sz="4300" dirty="0" smtClean="0">
              <a:solidFill>
                <a:srgbClr val="FF0000"/>
              </a:solidFill>
              <a:cs typeface="Lotus" pitchFamily="2" charset="-78"/>
            </a:endParaRPr>
          </a:p>
          <a:p>
            <a:pPr>
              <a:buNone/>
            </a:pPr>
            <a:r>
              <a:rPr lang="fa-IR" sz="4300" dirty="0" smtClean="0">
                <a:solidFill>
                  <a:srgbClr val="FF0000"/>
                </a:solidFill>
                <a:cs typeface="Lotus" pitchFamily="2" charset="-78"/>
              </a:rPr>
              <a:t>2. تأکيد بر مشروعيت مردمي ولايت</a:t>
            </a:r>
          </a:p>
          <a:p>
            <a:endParaRPr lang="fa-IR" sz="4300" dirty="0" smtClean="0">
              <a:solidFill>
                <a:srgbClr val="FF0000"/>
              </a:solidFill>
              <a:cs typeface="Lotus" pitchFamily="2" charset="-78"/>
            </a:endParaRPr>
          </a:p>
          <a:p>
            <a:pPr>
              <a:buNone/>
            </a:pPr>
            <a:r>
              <a:rPr lang="fa-IR" sz="4300" dirty="0" smtClean="0">
                <a:solidFill>
                  <a:srgbClr val="FF0000"/>
                </a:solidFill>
                <a:cs typeface="Lotus" pitchFamily="2" charset="-78"/>
              </a:rPr>
              <a:t>3. استبدادي انگاشتن دخالت ولايت فقيه</a:t>
            </a:r>
          </a:p>
          <a:p>
            <a:endParaRPr lang="fa-IR" sz="4300" dirty="0" smtClean="0">
              <a:solidFill>
                <a:srgbClr val="FF0000"/>
              </a:solidFill>
              <a:cs typeface="Lotus" pitchFamily="2" charset="-78"/>
            </a:endParaRPr>
          </a:p>
          <a:p>
            <a:pPr>
              <a:buNone/>
            </a:pPr>
            <a:r>
              <a:rPr lang="fa-IR" sz="4300" dirty="0" smtClean="0">
                <a:solidFill>
                  <a:srgbClr val="FF0000"/>
                </a:solidFill>
                <a:cs typeface="Lotus" pitchFamily="2" charset="-78"/>
              </a:rPr>
              <a:t>4. انکار بر بعد آسماني ولايت فقيه</a:t>
            </a:r>
            <a:endParaRPr lang="fa-IR" sz="4300" dirty="0">
              <a:solidFill>
                <a:srgbClr val="FF0000"/>
              </a:solidFill>
              <a:cs typeface="Lotus"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cs typeface="B Badr" pitchFamily="2" charset="-78"/>
              </a:rPr>
              <a:t>آقاي (أ، ب) در اين مورد مي گويد:</a:t>
            </a:r>
            <a:endParaRPr lang="en-US" dirty="0" smtClean="0">
              <a:cs typeface="B Badr" pitchFamily="2" charset="-78"/>
            </a:endParaRPr>
          </a:p>
          <a:p>
            <a:pPr>
              <a:buNone/>
            </a:pPr>
            <a:r>
              <a:rPr lang="fa-IR" dirty="0" smtClean="0"/>
              <a:t> </a:t>
            </a:r>
            <a:endParaRPr lang="en-US" dirty="0" smtClean="0"/>
          </a:p>
          <a:p>
            <a:pPr algn="just"/>
            <a:r>
              <a:rPr lang="fa-IR" sz="6000" dirty="0" smtClean="0">
                <a:solidFill>
                  <a:srgbClr val="0070C0"/>
                </a:solidFill>
                <a:cs typeface="B Aseman" pitchFamily="2" charset="-78"/>
              </a:rPr>
              <a:t>«وقتي اعمال ولايت فقيه عادل،‌ مشروع خواهد بود که مردم ولايت وي را پذيرفته باشند.» </a:t>
            </a:r>
            <a:endParaRPr lang="en-US" sz="6000" dirty="0" smtClean="0">
              <a:solidFill>
                <a:srgbClr val="0070C0"/>
              </a:solidFill>
              <a:cs typeface="B Aseman" pitchFamily="2" charset="-78"/>
            </a:endParaRPr>
          </a:p>
          <a:p>
            <a:pPr>
              <a:buNone/>
            </a:pPr>
            <a:r>
              <a:rPr lang="fa-IR" sz="2800" dirty="0" smtClean="0">
                <a:cs typeface="B Badr" pitchFamily="2" charset="-78"/>
              </a:rPr>
              <a:t>روز نامه همشهري ، 9 / 10 / 1375</a:t>
            </a:r>
            <a:endParaRPr lang="en-US" sz="2800" dirty="0" smtClean="0">
              <a:cs typeface="B Badr" pitchFamily="2" charset="-78"/>
            </a:endParaRPr>
          </a:p>
          <a:p>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85728"/>
            <a:ext cx="7498080" cy="1143000"/>
          </a:xfrm>
        </p:spPr>
        <p:txBody>
          <a:bodyPr>
            <a:noAutofit/>
          </a:bodyPr>
          <a:lstStyle/>
          <a:p>
            <a:pPr algn="r"/>
            <a:r>
              <a:rPr lang="fa-IR" sz="3200" dirty="0" smtClean="0">
                <a:effectLst/>
              </a:rPr>
              <a:t/>
            </a:r>
            <a:br>
              <a:rPr lang="fa-IR" sz="3200" dirty="0" smtClean="0">
                <a:effectLst/>
              </a:rPr>
            </a:br>
            <a:r>
              <a:rPr lang="fa-IR" sz="4000" dirty="0" smtClean="0">
                <a:solidFill>
                  <a:srgbClr val="FF0000"/>
                </a:solidFill>
                <a:effectLst/>
                <a:cs typeface="Lotus" pitchFamily="2" charset="-78"/>
              </a:rPr>
              <a:t>دبيرکل سازمان مجاهدين انقلاب اسلامي </a:t>
            </a:r>
            <a:r>
              <a:rPr lang="en-US" sz="4000" dirty="0" smtClean="0">
                <a:solidFill>
                  <a:srgbClr val="FF0000"/>
                </a:solidFill>
                <a:effectLst/>
              </a:rPr>
              <a:t/>
            </a:r>
            <a:br>
              <a:rPr lang="en-US" sz="4000" dirty="0" smtClean="0">
                <a:solidFill>
                  <a:srgbClr val="FF0000"/>
                </a:solidFill>
                <a:effectLst/>
              </a:rPr>
            </a:br>
            <a:endParaRPr lang="en-US" sz="3200" dirty="0">
              <a:solidFill>
                <a:srgbClr val="FF0000"/>
              </a:solidFill>
              <a:effectLst/>
            </a:endParaRPr>
          </a:p>
        </p:txBody>
      </p:sp>
      <p:sp>
        <p:nvSpPr>
          <p:cNvPr id="3" name="Content Placeholder 2"/>
          <p:cNvSpPr>
            <a:spLocks noGrp="1"/>
          </p:cNvSpPr>
          <p:nvPr>
            <p:ph idx="1"/>
          </p:nvPr>
        </p:nvSpPr>
        <p:spPr/>
        <p:txBody>
          <a:bodyPr>
            <a:normAutofit lnSpcReduction="10000"/>
          </a:bodyPr>
          <a:lstStyle/>
          <a:p>
            <a:pPr algn="just"/>
            <a:r>
              <a:rPr lang="fa-IR" sz="4800" b="1" dirty="0" smtClean="0">
                <a:solidFill>
                  <a:srgbClr val="00B0F0"/>
                </a:solidFill>
                <a:cs typeface="B Aseman" pitchFamily="2" charset="-78"/>
              </a:rPr>
              <a:t>« اساسا قرار نيست در جامعه ما ولي فقيه به جاي همه فکر کند و در زمينه هاي مختلف راه حل ارائه کند. لازمه چنين اعتقادي آن است که نهادهاي قانوني (دولتي و غير دولتي) هيچگاه فعّال نشوند، زيرا در صورت فعال شدن، عرصه را بر روي فقيه تنگ مي کنند.» </a:t>
            </a:r>
            <a:endParaRPr lang="en-US" sz="4800" b="1" dirty="0" smtClean="0">
              <a:solidFill>
                <a:srgbClr val="00B0F0"/>
              </a:solidFill>
              <a:cs typeface="B Aseman" pitchFamily="2" charset="-78"/>
            </a:endParaRPr>
          </a:p>
          <a:p>
            <a:pPr>
              <a:buNone/>
            </a:pPr>
            <a:r>
              <a:rPr lang="fa-IR" sz="3000" dirty="0" smtClean="0">
                <a:cs typeface="B Badr" pitchFamily="2" charset="-78"/>
              </a:rPr>
              <a:t>(دو هفته نامه عصرما، شماره 1، 27 / 7 / 1373، ص3)</a:t>
            </a:r>
            <a:endParaRPr lang="en-US" dirty="0">
              <a:cs typeface="B Badr"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sz="3600" dirty="0" smtClean="0">
                <a:cs typeface="B Badr" pitchFamily="2" charset="-78"/>
              </a:rPr>
              <a:t>آقاي (أ ، ر) </a:t>
            </a:r>
          </a:p>
          <a:p>
            <a:pPr algn="just">
              <a:buNone/>
            </a:pPr>
            <a:r>
              <a:rPr lang="fa-IR" sz="6600" dirty="0" smtClean="0">
                <a:solidFill>
                  <a:srgbClr val="00B050"/>
                </a:solidFill>
                <a:cs typeface="B Aseman" pitchFamily="2" charset="-78"/>
              </a:rPr>
              <a:t>«برخي مي خواستند زمان امام ولايت فقيه را آسماني کنند ما زميني اش کرديم.»</a:t>
            </a:r>
            <a:endParaRPr lang="en-US" sz="6600" dirty="0">
              <a:solidFill>
                <a:srgbClr val="00B050"/>
              </a:solidFill>
              <a:cs typeface="B Aseman"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4800" b="1" dirty="0" smtClean="0">
                <a:solidFill>
                  <a:srgbClr val="FF0000"/>
                </a:solidFill>
                <a:cs typeface="B Badr" pitchFamily="2" charset="-78"/>
              </a:rPr>
              <a:t>ب. </a:t>
            </a:r>
            <a:r>
              <a:rPr lang="ar-SA" sz="4800" b="1" dirty="0" smtClean="0">
                <a:solidFill>
                  <a:srgbClr val="FF0000"/>
                </a:solidFill>
                <a:cs typeface="B Badr" pitchFamily="2" charset="-78"/>
              </a:rPr>
              <a:t>آزمون توسعه جامعه اسلامي</a:t>
            </a:r>
            <a:endParaRPr lang="fa-IR" dirty="0">
              <a:solidFill>
                <a:srgbClr val="FF0000"/>
              </a:solidFill>
              <a:cs typeface="B Badr" pitchFamily="2" charset="-78"/>
            </a:endParaRPr>
          </a:p>
        </p:txBody>
      </p:sp>
      <p:sp>
        <p:nvSpPr>
          <p:cNvPr id="3" name="Content Placeholder 2"/>
          <p:cNvSpPr>
            <a:spLocks noGrp="1"/>
          </p:cNvSpPr>
          <p:nvPr>
            <p:ph idx="1"/>
          </p:nvPr>
        </p:nvSpPr>
        <p:spPr/>
        <p:txBody>
          <a:bodyPr>
            <a:normAutofit/>
          </a:bodyPr>
          <a:lstStyle/>
          <a:p>
            <a:r>
              <a:rPr lang="fa-IR" sz="4000" b="1" dirty="0" smtClean="0">
                <a:solidFill>
                  <a:srgbClr val="00B050"/>
                </a:solidFill>
                <a:effectLst>
                  <a:outerShdw blurRad="50000" dist="30000" dir="5400000" algn="tl" rotWithShape="0">
                    <a:srgbClr val="000000">
                      <a:alpha val="30000"/>
                    </a:srgbClr>
                  </a:outerShdw>
                </a:effectLst>
                <a:latin typeface="+mj-lt"/>
                <a:ea typeface="+mj-ea"/>
                <a:cs typeface="B Badr" pitchFamily="2" charset="-78"/>
              </a:rPr>
              <a:t>ويژگي‌هاي گسترش اسلام در زمان رسول خدا(صلي الله عليه و آله)</a:t>
            </a:r>
          </a:p>
          <a:p>
            <a:pPr>
              <a:buNone/>
            </a:pPr>
            <a:endParaRPr lang="fa-IR" sz="4000" dirty="0" smtClean="0">
              <a:solidFill>
                <a:srgbClr val="0070C0"/>
              </a:solidFill>
              <a:cs typeface="B Badr" pitchFamily="2" charset="-78"/>
            </a:endParaRPr>
          </a:p>
          <a:p>
            <a:pPr>
              <a:buNone/>
            </a:pPr>
            <a:r>
              <a:rPr lang="fa-IR" sz="4400" dirty="0" smtClean="0">
                <a:solidFill>
                  <a:srgbClr val="0070C0"/>
                </a:solidFill>
                <a:cs typeface="B Badr" pitchFamily="2" charset="-78"/>
              </a:rPr>
              <a:t>1. تکيه بر ابعاد ايدئولوژيک</a:t>
            </a:r>
          </a:p>
          <a:p>
            <a:pPr>
              <a:buNone/>
            </a:pPr>
            <a:endParaRPr lang="fa-IR" sz="4400" dirty="0" smtClean="0">
              <a:solidFill>
                <a:srgbClr val="0070C0"/>
              </a:solidFill>
              <a:cs typeface="B Badr" pitchFamily="2" charset="-78"/>
            </a:endParaRPr>
          </a:p>
          <a:p>
            <a:pPr>
              <a:buNone/>
            </a:pPr>
            <a:r>
              <a:rPr lang="fa-IR" sz="4400" dirty="0" smtClean="0">
                <a:solidFill>
                  <a:srgbClr val="0070C0"/>
                </a:solidFill>
                <a:cs typeface="B Badr" pitchFamily="2" charset="-78"/>
              </a:rPr>
              <a:t>2. کم رنگ بودن جنبه مادي</a:t>
            </a:r>
          </a:p>
          <a:p>
            <a:pPr>
              <a:buFont typeface="Wingdings" pitchFamily="2" charset="2"/>
              <a:buChar char="§"/>
            </a:pPr>
            <a:endParaRPr lang="fa-IR" sz="4000" dirty="0">
              <a:cs typeface="B Badr" pitchFamily="2" charset="-78"/>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r"/>
            <a:r>
              <a:rPr lang="en-US" b="1" i="1" dirty="0" smtClean="0"/>
              <a:t/>
            </a:r>
            <a:br>
              <a:rPr lang="en-US" b="1" i="1" dirty="0" smtClean="0"/>
            </a:br>
            <a:r>
              <a:rPr lang="ar-SA" sz="4900" dirty="0" smtClean="0">
                <a:solidFill>
                  <a:srgbClr val="00B050"/>
                </a:solidFill>
                <a:cs typeface="B Badr" pitchFamily="2" charset="-78"/>
              </a:rPr>
              <a:t>ويژگيهاي گسترش اسلام بعد از پيامبر(ص)</a:t>
            </a:r>
            <a:endParaRPr lang="en-US" sz="4900" b="1" dirty="0" smtClean="0">
              <a:solidFill>
                <a:srgbClr val="00B050"/>
              </a:solidFill>
              <a:cs typeface="B Badr" pitchFamily="2" charset="-78"/>
            </a:endParaRPr>
          </a:p>
        </p:txBody>
      </p:sp>
      <p:sp>
        <p:nvSpPr>
          <p:cNvPr id="3" name="Content Placeholder 2"/>
          <p:cNvSpPr>
            <a:spLocks noGrp="1"/>
          </p:cNvSpPr>
          <p:nvPr>
            <p:ph idx="1"/>
          </p:nvPr>
        </p:nvSpPr>
        <p:spPr/>
        <p:txBody>
          <a:bodyPr>
            <a:normAutofit/>
          </a:bodyPr>
          <a:lstStyle/>
          <a:p>
            <a:pPr lvl="0"/>
            <a:endParaRPr lang="fa-IR" b="1" dirty="0" smtClean="0"/>
          </a:p>
          <a:p>
            <a:pPr lvl="0">
              <a:buNone/>
            </a:pPr>
            <a:r>
              <a:rPr lang="fa-IR" sz="4400" b="1" dirty="0" smtClean="0">
                <a:solidFill>
                  <a:srgbClr val="7030A0"/>
                </a:solidFill>
                <a:cs typeface="B Badr" pitchFamily="2" charset="-78"/>
              </a:rPr>
              <a:t> 1. </a:t>
            </a:r>
            <a:r>
              <a:rPr lang="ar-SA" sz="4400" b="1" dirty="0" smtClean="0">
                <a:solidFill>
                  <a:srgbClr val="7030A0"/>
                </a:solidFill>
                <a:cs typeface="B Badr" pitchFamily="2" charset="-78"/>
              </a:rPr>
              <a:t>رشد انگيزه هاي مادّي</a:t>
            </a:r>
            <a:endParaRPr lang="fa-IR" sz="4400" b="1" dirty="0" smtClean="0">
              <a:solidFill>
                <a:srgbClr val="7030A0"/>
              </a:solidFill>
              <a:cs typeface="B Badr" pitchFamily="2" charset="-78"/>
            </a:endParaRPr>
          </a:p>
          <a:p>
            <a:pPr lvl="0">
              <a:buFont typeface="Wingdings" pitchFamily="2" charset="2"/>
              <a:buChar char="§"/>
            </a:pPr>
            <a:endParaRPr lang="en-US" sz="4400" b="1" dirty="0" smtClean="0">
              <a:cs typeface="B Badr" pitchFamily="2" charset="-78"/>
            </a:endParaRPr>
          </a:p>
          <a:p>
            <a:pPr>
              <a:buNone/>
            </a:pPr>
            <a:r>
              <a:rPr lang="fa-IR" sz="4400" b="1" dirty="0" smtClean="0">
                <a:solidFill>
                  <a:srgbClr val="7030A0"/>
                </a:solidFill>
                <a:cs typeface="B Badr" pitchFamily="2" charset="-78"/>
              </a:rPr>
              <a:t>2. </a:t>
            </a:r>
            <a:r>
              <a:rPr lang="ar-SA" sz="4400" b="1" dirty="0" smtClean="0">
                <a:solidFill>
                  <a:srgbClr val="7030A0"/>
                </a:solidFill>
                <a:cs typeface="B Badr" pitchFamily="2" charset="-78"/>
              </a:rPr>
              <a:t>گزينش فرماندهان نالايق</a:t>
            </a:r>
            <a:endParaRPr lang="fa-IR" sz="4400" b="1" dirty="0" smtClean="0">
              <a:solidFill>
                <a:srgbClr val="7030A0"/>
              </a:solidFill>
              <a:cs typeface="B Badr" pitchFamily="2" charset="-78"/>
            </a:endParaRPr>
          </a:p>
          <a:p>
            <a:pPr>
              <a:buFont typeface="Wingdings" pitchFamily="2" charset="2"/>
              <a:buChar char="§"/>
            </a:pPr>
            <a:endParaRPr lang="fa-IR" sz="4400" b="1" dirty="0" smtClean="0">
              <a:cs typeface="B Badr" pitchFamily="2" charset="-78"/>
            </a:endParaRPr>
          </a:p>
          <a:p>
            <a:pPr lvl="0">
              <a:buNone/>
            </a:pPr>
            <a:r>
              <a:rPr lang="fa-IR" sz="4400" b="1" dirty="0" smtClean="0">
                <a:solidFill>
                  <a:srgbClr val="7030A0"/>
                </a:solidFill>
                <a:cs typeface="B Badr" pitchFamily="2" charset="-78"/>
              </a:rPr>
              <a:t> 3. رشد صبغه کشورگشايي</a:t>
            </a:r>
          </a:p>
          <a:p>
            <a:pPr>
              <a:buNone/>
            </a:pPr>
            <a:endParaRPr lang="fa-IR" b="1" dirty="0">
              <a:solidFill>
                <a:srgbClr val="7030A0"/>
              </a:solidFill>
              <a:cs typeface="B Badr" pitchFamily="2" charset="-78"/>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r"/>
            <a:r>
              <a:rPr lang="fa-IR" b="1" dirty="0" smtClean="0"/>
              <a:t/>
            </a:r>
            <a:br>
              <a:rPr lang="fa-IR" b="1" dirty="0" smtClean="0"/>
            </a:br>
            <a:r>
              <a:rPr lang="fa-IR" b="1" dirty="0" smtClean="0">
                <a:solidFill>
                  <a:srgbClr val="FF0000"/>
                </a:solidFill>
              </a:rPr>
              <a:t>نمادهاي </a:t>
            </a:r>
            <a:r>
              <a:rPr lang="ar-SA" b="1" dirty="0" smtClean="0">
                <a:solidFill>
                  <a:srgbClr val="FF0000"/>
                </a:solidFill>
              </a:rPr>
              <a:t>رشد انگيزه هاي مادّي</a:t>
            </a:r>
            <a:r>
              <a:rPr lang="en-US" b="1" dirty="0" smtClean="0">
                <a:solidFill>
                  <a:srgbClr val="FF0000"/>
                </a:solidFill>
              </a:rPr>
              <a:t/>
            </a:r>
            <a:br>
              <a:rPr lang="en-US" b="1" dirty="0" smtClean="0">
                <a:solidFill>
                  <a:srgbClr val="FF0000"/>
                </a:solidFill>
              </a:rPr>
            </a:br>
            <a:endParaRPr lang="fa-IR" dirty="0">
              <a:solidFill>
                <a:srgbClr val="FF0000"/>
              </a:solidFill>
            </a:endParaRPr>
          </a:p>
        </p:txBody>
      </p:sp>
      <p:sp>
        <p:nvSpPr>
          <p:cNvPr id="3" name="Content Placeholder 2"/>
          <p:cNvSpPr>
            <a:spLocks noGrp="1"/>
          </p:cNvSpPr>
          <p:nvPr>
            <p:ph idx="1"/>
          </p:nvPr>
        </p:nvSpPr>
        <p:spPr/>
        <p:txBody>
          <a:bodyPr>
            <a:normAutofit/>
          </a:bodyPr>
          <a:lstStyle/>
          <a:p>
            <a:pPr algn="just"/>
            <a:endParaRPr lang="fa-IR" sz="3600" dirty="0" smtClean="0">
              <a:solidFill>
                <a:srgbClr val="7030A0"/>
              </a:solidFill>
              <a:cs typeface="B Zar" pitchFamily="2" charset="-78"/>
            </a:endParaRPr>
          </a:p>
          <a:p>
            <a:pPr algn="just"/>
            <a:r>
              <a:rPr lang="fa-IR" sz="4000" dirty="0" smtClean="0">
                <a:solidFill>
                  <a:srgbClr val="7030A0"/>
                </a:solidFill>
                <a:cs typeface="B Zar" pitchFamily="2" charset="-78"/>
              </a:rPr>
              <a:t>درگيري کوفيان و بصريان زمان خليفه دوم در جريان فتح شوشتر و قلعه هرمزان بر سر بدست آوردن غنائم افزونتر</a:t>
            </a:r>
            <a:endParaRPr lang="en-US" sz="4000" dirty="0" smtClean="0">
              <a:solidFill>
                <a:srgbClr val="7030A0"/>
              </a:solidFill>
              <a:cs typeface="B Zar" pitchFamily="2" charset="-78"/>
            </a:endParaRPr>
          </a:p>
          <a:p>
            <a:pPr algn="just"/>
            <a:endParaRPr lang="fa-IR" baseline="30000" dirty="0" smtClean="0">
              <a:cs typeface="B Zar" pitchFamily="2" charset="-78"/>
            </a:endParaRPr>
          </a:p>
          <a:p>
            <a:pPr algn="just"/>
            <a:r>
              <a:rPr lang="fa-IR" sz="4000" dirty="0" smtClean="0">
                <a:solidFill>
                  <a:srgbClr val="7030A0"/>
                </a:solidFill>
                <a:cs typeface="B Zar" pitchFamily="2" charset="-78"/>
              </a:rPr>
              <a:t>شمشير کشي سپاه کوفه و شاميان بر روي يکديگر، هنگام فتح اُروميّه در دوران خلافت عثمان براي تصاحب غنائم</a:t>
            </a:r>
            <a:endParaRPr lang="fa-IR" sz="4000" dirty="0">
              <a:solidFill>
                <a:srgbClr val="7030A0"/>
              </a:solidFill>
              <a:cs typeface="B Zar"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900" b="1" dirty="0" smtClean="0">
                <a:solidFill>
                  <a:srgbClr val="FF0000"/>
                </a:solidFill>
              </a:rPr>
              <a:t>زوال روحيه جهاد و شهادت طلبي</a:t>
            </a:r>
            <a:endParaRPr lang="fa-IR" sz="3900" b="1" dirty="0">
              <a:solidFill>
                <a:srgbClr val="FF0000"/>
              </a:solidFill>
            </a:endParaRPr>
          </a:p>
        </p:txBody>
      </p:sp>
      <p:sp>
        <p:nvSpPr>
          <p:cNvPr id="3" name="Content Placeholder 2"/>
          <p:cNvSpPr>
            <a:spLocks noGrp="1"/>
          </p:cNvSpPr>
          <p:nvPr>
            <p:ph idx="1"/>
          </p:nvPr>
        </p:nvSpPr>
        <p:spPr/>
        <p:txBody>
          <a:bodyPr>
            <a:normAutofit fontScale="85000" lnSpcReduction="20000"/>
          </a:bodyPr>
          <a:lstStyle/>
          <a:p>
            <a:pPr lvl="1"/>
            <a:r>
              <a:rPr lang="fa-IR" sz="3600" dirty="0" smtClean="0">
                <a:cs typeface="B Zar" pitchFamily="2" charset="-78"/>
              </a:rPr>
              <a:t>نامه عبدالرحمان بن ربيعه در سال 32 هجري هنگام جنگ  با تُرک و خزر در ماوراء</a:t>
            </a:r>
            <a:r>
              <a:rPr lang="en-US" sz="3600" dirty="0" smtClean="0">
                <a:cs typeface="B Zar" pitchFamily="2" charset="-78"/>
              </a:rPr>
              <a:t>‌</a:t>
            </a:r>
            <a:r>
              <a:rPr lang="fa-IR" sz="3600" dirty="0" smtClean="0">
                <a:cs typeface="B Zar" pitchFamily="2" charset="-78"/>
              </a:rPr>
              <a:t>النهر</a:t>
            </a:r>
            <a:endParaRPr lang="en-US" sz="3600" dirty="0" smtClean="0">
              <a:cs typeface="B Zar" pitchFamily="2" charset="-78"/>
            </a:endParaRPr>
          </a:p>
          <a:p>
            <a:pPr algn="just"/>
            <a:endParaRPr lang="fa-IR" sz="4400" dirty="0" smtClean="0">
              <a:solidFill>
                <a:srgbClr val="00B050"/>
              </a:solidFill>
              <a:cs typeface="B Zar" pitchFamily="2" charset="-78"/>
            </a:endParaRPr>
          </a:p>
          <a:p>
            <a:pPr algn="just"/>
            <a:r>
              <a:rPr lang="fa-IR" sz="4400" dirty="0" smtClean="0">
                <a:solidFill>
                  <a:srgbClr val="00B050"/>
                </a:solidFill>
                <a:cs typeface="B Badr" pitchFamily="2" charset="-78"/>
              </a:rPr>
              <a:t>إنّ‌الرَّعِيَّةَ </a:t>
            </a:r>
            <a:r>
              <a:rPr lang="fa-IR" sz="4400" dirty="0" smtClean="0">
                <a:solidFill>
                  <a:srgbClr val="00B050"/>
                </a:solidFill>
                <a:cs typeface="B Badr" pitchFamily="2" charset="-78"/>
              </a:rPr>
              <a:t>قَدأَ</a:t>
            </a:r>
            <a:r>
              <a:rPr lang="en-US" sz="4400" dirty="0" smtClean="0">
                <a:solidFill>
                  <a:srgbClr val="00B050"/>
                </a:solidFill>
                <a:cs typeface="B Badr" pitchFamily="2" charset="-78"/>
              </a:rPr>
              <a:t> </a:t>
            </a:r>
            <a:r>
              <a:rPr lang="fa-IR" sz="4400" dirty="0" smtClean="0">
                <a:solidFill>
                  <a:srgbClr val="00B050"/>
                </a:solidFill>
                <a:cs typeface="B Badr" pitchFamily="2" charset="-78"/>
              </a:rPr>
              <a:t>بطَرَهَا‌البِطنَةُ</a:t>
            </a:r>
            <a:endParaRPr lang="fa-IR" sz="4400" dirty="0" smtClean="0">
              <a:solidFill>
                <a:srgbClr val="00B050"/>
              </a:solidFill>
              <a:cs typeface="B Badr" pitchFamily="2" charset="-78"/>
            </a:endParaRPr>
          </a:p>
          <a:p>
            <a:pPr algn="just">
              <a:buNone/>
            </a:pPr>
            <a:endParaRPr lang="fa-IR" sz="4400" dirty="0" smtClean="0">
              <a:solidFill>
                <a:srgbClr val="00B050"/>
              </a:solidFill>
              <a:cs typeface="B Badr" pitchFamily="2" charset="-78"/>
            </a:endParaRPr>
          </a:p>
          <a:p>
            <a:pPr algn="just"/>
            <a:r>
              <a:rPr lang="fa-IR" sz="4400" dirty="0" smtClean="0">
                <a:solidFill>
                  <a:srgbClr val="00B050"/>
                </a:solidFill>
                <a:cs typeface="B Badr" pitchFamily="2" charset="-78"/>
              </a:rPr>
              <a:t> فلاتَقتَحِم بِالمُسلِمِينَ</a:t>
            </a:r>
          </a:p>
          <a:p>
            <a:pPr algn="just">
              <a:buNone/>
            </a:pPr>
            <a:endParaRPr lang="fa-IR" sz="4400" dirty="0" smtClean="0">
              <a:solidFill>
                <a:srgbClr val="00B050"/>
              </a:solidFill>
              <a:cs typeface="B Badr" pitchFamily="2" charset="-78"/>
            </a:endParaRPr>
          </a:p>
          <a:p>
            <a:pPr algn="just"/>
            <a:r>
              <a:rPr lang="fa-IR" sz="4400" dirty="0" smtClean="0">
                <a:solidFill>
                  <a:srgbClr val="00B050"/>
                </a:solidFill>
                <a:cs typeface="B Badr" pitchFamily="2" charset="-78"/>
              </a:rPr>
              <a:t> فَإِنِّي </a:t>
            </a:r>
            <a:r>
              <a:rPr lang="fa-IR" sz="4400" dirty="0" smtClean="0">
                <a:solidFill>
                  <a:srgbClr val="00B050"/>
                </a:solidFill>
                <a:cs typeface="B Badr" pitchFamily="2" charset="-78"/>
              </a:rPr>
              <a:t>أَخشَي أَن </a:t>
            </a:r>
            <a:r>
              <a:rPr lang="fa-IR" sz="4400" dirty="0" smtClean="0">
                <a:solidFill>
                  <a:srgbClr val="00B050"/>
                </a:solidFill>
                <a:cs typeface="B Badr" pitchFamily="2" charset="-78"/>
              </a:rPr>
              <a:t>يُقتَلُوا </a:t>
            </a:r>
          </a:p>
          <a:p>
            <a:pPr algn="just">
              <a:buNone/>
            </a:pPr>
            <a:endParaRPr lang="en-US" dirty="0" smtClean="0">
              <a:cs typeface="B Zar" pitchFamily="2" charset="-78"/>
            </a:endParaRPr>
          </a:p>
          <a:p>
            <a:r>
              <a:rPr lang="ar-SA" sz="2400" dirty="0" smtClean="0"/>
              <a:t>الکامل في التاريخ ، ج 4 ، ص 236 ،</a:t>
            </a:r>
            <a:r>
              <a:rPr lang="en-US" sz="2400" dirty="0" smtClean="0"/>
              <a:t>‌</a:t>
            </a:r>
            <a:r>
              <a:rPr lang="ar-SA" sz="2400" dirty="0" smtClean="0"/>
              <a:t>حوداث سال 32 هجري</a:t>
            </a:r>
            <a:endParaRPr lang="en-US" sz="24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000" dirty="0" smtClean="0">
                <a:solidFill>
                  <a:srgbClr val="00B0F0"/>
                </a:solidFill>
                <a:cs typeface="Lotus" pitchFamily="2" charset="-78"/>
              </a:rPr>
              <a:t>فرماندهان نالايق</a:t>
            </a:r>
            <a:endParaRPr lang="fa-IR" sz="6000" dirty="0">
              <a:solidFill>
                <a:srgbClr val="00B0F0"/>
              </a:solidFill>
              <a:cs typeface="Lotus" pitchFamily="2" charset="-78"/>
            </a:endParaRPr>
          </a:p>
        </p:txBody>
      </p:sp>
      <p:sp>
        <p:nvSpPr>
          <p:cNvPr id="3" name="Content Placeholder 2"/>
          <p:cNvSpPr>
            <a:spLocks noGrp="1"/>
          </p:cNvSpPr>
          <p:nvPr>
            <p:ph idx="1"/>
          </p:nvPr>
        </p:nvSpPr>
        <p:spPr/>
        <p:txBody>
          <a:bodyPr>
            <a:normAutofit lnSpcReduction="10000"/>
          </a:bodyPr>
          <a:lstStyle/>
          <a:p>
            <a:r>
              <a:rPr lang="fa-IR" sz="3600" dirty="0" smtClean="0">
                <a:solidFill>
                  <a:srgbClr val="00B050"/>
                </a:solidFill>
                <a:cs typeface="B Zar" pitchFamily="2" charset="-78"/>
              </a:rPr>
              <a:t>طُ</a:t>
            </a:r>
            <a:r>
              <a:rPr lang="ar-SA" sz="3600" dirty="0" smtClean="0">
                <a:solidFill>
                  <a:srgbClr val="00B050"/>
                </a:solidFill>
                <a:cs typeface="B Zar" pitchFamily="2" charset="-78"/>
              </a:rPr>
              <a:t>ليح</a:t>
            </a:r>
            <a:r>
              <a:rPr lang="fa-IR" sz="3600" dirty="0" smtClean="0">
                <a:solidFill>
                  <a:srgbClr val="00B050"/>
                </a:solidFill>
                <a:cs typeface="B Zar" pitchFamily="2" charset="-78"/>
              </a:rPr>
              <a:t>ه</a:t>
            </a:r>
            <a:r>
              <a:rPr lang="ar-SA" sz="3600" dirty="0" smtClean="0">
                <a:solidFill>
                  <a:srgbClr val="00B050"/>
                </a:solidFill>
                <a:cs typeface="B Zar" pitchFamily="2" charset="-78"/>
              </a:rPr>
              <a:t> بن خُوَيلِد أَسَدي و عَمرو بن مَعدِي کَرَب</a:t>
            </a:r>
            <a:r>
              <a:rPr lang="fa-IR" sz="3600" dirty="0" smtClean="0">
                <a:solidFill>
                  <a:srgbClr val="00B050"/>
                </a:solidFill>
                <a:cs typeface="B Zar" pitchFamily="2" charset="-78"/>
              </a:rPr>
              <a:t>: مرتدانِ بعد از پيامبر(صلي الله عليه و آله) </a:t>
            </a:r>
          </a:p>
          <a:p>
            <a:pPr>
              <a:buNone/>
            </a:pPr>
            <a:endParaRPr lang="fa-IR" sz="3600" dirty="0" smtClean="0">
              <a:solidFill>
                <a:srgbClr val="00B050"/>
              </a:solidFill>
              <a:cs typeface="B Zar" pitchFamily="2" charset="-78"/>
            </a:endParaRPr>
          </a:p>
          <a:p>
            <a:r>
              <a:rPr lang="fa-IR" sz="3600" dirty="0" smtClean="0">
                <a:solidFill>
                  <a:srgbClr val="00B050"/>
                </a:solidFill>
                <a:cs typeface="B Zar" pitchFamily="2" charset="-78"/>
              </a:rPr>
              <a:t>يزيد و معاويه بن ابي سفيان : فرماندهان فتوحات شام</a:t>
            </a:r>
          </a:p>
          <a:p>
            <a:endParaRPr lang="fa-IR" sz="3600" dirty="0" smtClean="0">
              <a:solidFill>
                <a:srgbClr val="00B050"/>
              </a:solidFill>
              <a:cs typeface="B Zar" pitchFamily="2" charset="-78"/>
            </a:endParaRPr>
          </a:p>
          <a:p>
            <a:r>
              <a:rPr lang="fa-IR" sz="3600" dirty="0" smtClean="0">
                <a:solidFill>
                  <a:srgbClr val="00B050"/>
                </a:solidFill>
                <a:cs typeface="B Zar" pitchFamily="2" charset="-78"/>
              </a:rPr>
              <a:t>عبدالله بن سعد بن ابی سرح و مروان :‌ فتوحات افريقيه</a:t>
            </a:r>
          </a:p>
          <a:p>
            <a:pPr>
              <a:buNone/>
            </a:pPr>
            <a:endParaRPr lang="fa-IR" sz="3600" dirty="0" smtClean="0">
              <a:solidFill>
                <a:srgbClr val="00B050"/>
              </a:solidFill>
              <a:cs typeface="B Zar" pitchFamily="2" charset="-78"/>
            </a:endParaRPr>
          </a:p>
          <a:p>
            <a:r>
              <a:rPr lang="ar-SA" sz="3600" dirty="0" smtClean="0">
                <a:solidFill>
                  <a:srgbClr val="00B050"/>
                </a:solidFill>
                <a:cs typeface="B Zar" pitchFamily="2" charset="-78"/>
              </a:rPr>
              <a:t>جنادة</a:t>
            </a:r>
            <a:r>
              <a:rPr lang="fa-IR" sz="3600" dirty="0" smtClean="0">
                <a:solidFill>
                  <a:srgbClr val="00B050"/>
                </a:solidFill>
                <a:cs typeface="B Zar" pitchFamily="2" charset="-78"/>
              </a:rPr>
              <a:t> بن أبی امیه دست نشانده معاويه : فتح جزیره ارواد </a:t>
            </a:r>
            <a:r>
              <a:rPr lang="fa-IR" sz="3600" dirty="0" smtClean="0">
                <a:solidFill>
                  <a:srgbClr val="00B050"/>
                </a:solidFill>
              </a:rPr>
              <a:t> </a:t>
            </a:r>
          </a:p>
          <a:p>
            <a:endParaRPr lang="fa-IR" dirty="0" smtClean="0">
              <a:cs typeface="B Zar" pitchFamily="2" charset="-78"/>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sz="3600" dirty="0" smtClean="0">
                <a:solidFill>
                  <a:srgbClr val="00B050"/>
                </a:solidFill>
                <a:cs typeface="B Zar" pitchFamily="2" charset="-78"/>
              </a:rPr>
              <a:t>حبیب بن مسلم فهری دست نشانده معاويه در نبرد شمشاط </a:t>
            </a:r>
          </a:p>
          <a:p>
            <a:r>
              <a:rPr lang="fa-IR" sz="3600" dirty="0" smtClean="0">
                <a:solidFill>
                  <a:srgbClr val="FF0000"/>
                </a:solidFill>
                <a:cs typeface="B Zar" pitchFamily="2" charset="-78"/>
              </a:rPr>
              <a:t>عبدالله بن عامر والی بصره : فتح فارس و سیستان و خراسان ، وی کسی بود که در فتح نیشابور مزارع و روستاها را غارت نمود و اهالی شهرها را به قتل رسانید و مثله کرد. (مصدر پیشین، ص284 و 282) </a:t>
            </a:r>
          </a:p>
          <a:p>
            <a:endParaRPr lang="fa-IR"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28" y="1071546"/>
            <a:ext cx="7498080" cy="4800600"/>
          </a:xfrm>
        </p:spPr>
        <p:txBody>
          <a:bodyPr>
            <a:normAutofit lnSpcReduction="10000"/>
          </a:bodyPr>
          <a:lstStyle/>
          <a:p>
            <a:pPr algn="just"/>
            <a:r>
              <a:rPr lang="fa-IR" sz="4400" dirty="0" smtClean="0">
                <a:solidFill>
                  <a:srgbClr val="FF0000"/>
                </a:solidFill>
                <a:cs typeface="B Badr" pitchFamily="2" charset="-78"/>
              </a:rPr>
              <a:t>کاستي هاي طرح توسعه بعد از جنگ</a:t>
            </a:r>
          </a:p>
          <a:p>
            <a:pPr marL="825246" indent="-742950" algn="just">
              <a:buNone/>
            </a:pPr>
            <a:r>
              <a:rPr lang="fa-IR" sz="4400" dirty="0" smtClean="0">
                <a:solidFill>
                  <a:srgbClr val="002060"/>
                </a:solidFill>
                <a:cs typeface="B Badr" pitchFamily="2" charset="-78"/>
              </a:rPr>
              <a:t>بي مبالاتي نسبت به:</a:t>
            </a:r>
          </a:p>
          <a:p>
            <a:pPr marL="825246" indent="-742950" algn="just">
              <a:buAutoNum type="arabicPeriod"/>
            </a:pPr>
            <a:r>
              <a:rPr lang="fa-IR" sz="4400" dirty="0" smtClean="0">
                <a:solidFill>
                  <a:srgbClr val="00B050"/>
                </a:solidFill>
                <a:cs typeface="B Badr" pitchFamily="2" charset="-78"/>
              </a:rPr>
              <a:t> عدالت</a:t>
            </a:r>
          </a:p>
          <a:p>
            <a:pPr marL="825246" indent="-742950" algn="just">
              <a:buAutoNum type="arabicPeriod"/>
            </a:pPr>
            <a:r>
              <a:rPr lang="fa-IR" sz="4400" dirty="0" smtClean="0">
                <a:solidFill>
                  <a:srgbClr val="00B050"/>
                </a:solidFill>
                <a:cs typeface="B Badr" pitchFamily="2" charset="-78"/>
              </a:rPr>
              <a:t>محروميت زدايي </a:t>
            </a:r>
          </a:p>
          <a:p>
            <a:pPr marL="825246" indent="-742950" algn="just">
              <a:buAutoNum type="arabicPeriod"/>
            </a:pPr>
            <a:r>
              <a:rPr lang="fa-IR" sz="4400" dirty="0" smtClean="0">
                <a:solidFill>
                  <a:srgbClr val="00B050"/>
                </a:solidFill>
                <a:cs typeface="B Badr" pitchFamily="2" charset="-78"/>
              </a:rPr>
              <a:t>ارزشهاي اسلامي </a:t>
            </a:r>
          </a:p>
          <a:p>
            <a:pPr marL="825246" indent="-742950" algn="just">
              <a:buAutoNum type="arabicPeriod"/>
            </a:pPr>
            <a:r>
              <a:rPr lang="fa-IR" sz="4400" dirty="0" smtClean="0">
                <a:solidFill>
                  <a:srgbClr val="00B050"/>
                </a:solidFill>
                <a:cs typeface="B Badr" pitchFamily="2" charset="-78"/>
              </a:rPr>
              <a:t>رهنمود هاي رهبري </a:t>
            </a:r>
          </a:p>
          <a:p>
            <a:pPr marL="825246" indent="-742950" algn="just">
              <a:buAutoNum type="arabicPeriod"/>
            </a:pPr>
            <a:r>
              <a:rPr lang="fa-IR" sz="4400" dirty="0" smtClean="0">
                <a:solidFill>
                  <a:srgbClr val="00B050"/>
                </a:solidFill>
                <a:cs typeface="B Badr" pitchFamily="2" charset="-78"/>
              </a:rPr>
              <a:t>حفظ حرمت بيت المال</a:t>
            </a:r>
            <a:endParaRPr lang="en-US" sz="4400" dirty="0" smtClean="0">
              <a:cs typeface="B Badr" pitchFamily="2" charset="-78"/>
            </a:endParaRPr>
          </a:p>
          <a:p>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fa-IR" sz="5400" dirty="0" smtClean="0">
                <a:solidFill>
                  <a:srgbClr val="002060"/>
                </a:solidFill>
                <a:cs typeface="B Badr" pitchFamily="2" charset="-78"/>
              </a:rPr>
              <a:t>مخالفت مجلس با برنامه دوم به علت:</a:t>
            </a:r>
            <a:endParaRPr lang="en-US" sz="5400" dirty="0">
              <a:solidFill>
                <a:srgbClr val="002060"/>
              </a:solidFill>
              <a:cs typeface="B Badr" pitchFamily="2" charset="-78"/>
            </a:endParaRPr>
          </a:p>
        </p:txBody>
      </p:sp>
      <p:sp>
        <p:nvSpPr>
          <p:cNvPr id="3" name="Content Placeholder 2"/>
          <p:cNvSpPr>
            <a:spLocks noGrp="1"/>
          </p:cNvSpPr>
          <p:nvPr>
            <p:ph idx="1"/>
          </p:nvPr>
        </p:nvSpPr>
        <p:spPr/>
        <p:txBody>
          <a:bodyPr>
            <a:normAutofit/>
          </a:bodyPr>
          <a:lstStyle/>
          <a:p>
            <a:pPr algn="just"/>
            <a:r>
              <a:rPr lang="fa-IR" sz="4400" dirty="0" smtClean="0">
                <a:solidFill>
                  <a:srgbClr val="00B050"/>
                </a:solidFill>
                <a:cs typeface="B Badr" pitchFamily="2" charset="-78"/>
              </a:rPr>
              <a:t>عدم لحاظ عنصر عدالت اجتماعي </a:t>
            </a:r>
          </a:p>
          <a:p>
            <a:pPr algn="just"/>
            <a:r>
              <a:rPr lang="fa-IR" sz="4400" dirty="0" smtClean="0">
                <a:solidFill>
                  <a:srgbClr val="00B050"/>
                </a:solidFill>
                <a:cs typeface="B Badr" pitchFamily="2" charset="-78"/>
              </a:rPr>
              <a:t>محروميت زدايي</a:t>
            </a:r>
          </a:p>
          <a:p>
            <a:pPr algn="just"/>
            <a:r>
              <a:rPr lang="fa-IR" sz="4400" dirty="0" smtClean="0">
                <a:solidFill>
                  <a:srgbClr val="00B050"/>
                </a:solidFill>
                <a:cs typeface="B Badr" pitchFamily="2" charset="-78"/>
              </a:rPr>
              <a:t>توجه به ارزشهاي انقلاب </a:t>
            </a:r>
          </a:p>
          <a:p>
            <a:pPr algn="just"/>
            <a:r>
              <a:rPr lang="fa-IR" sz="4400" dirty="0" smtClean="0">
                <a:solidFill>
                  <a:srgbClr val="0070C0"/>
                </a:solidFill>
                <a:cs typeface="B Badr" pitchFamily="2" charset="-78"/>
              </a:rPr>
              <a:t>مجلس اجراي برنامه دوم را يک سال به تأخير انداخت.</a:t>
            </a:r>
            <a:r>
              <a:rPr lang="en-US" sz="4400" dirty="0" smtClean="0">
                <a:solidFill>
                  <a:srgbClr val="0070C0"/>
                </a:solidFill>
                <a:cs typeface="B Badr" pitchFamily="2" charset="-78"/>
              </a:rPr>
              <a:t> </a:t>
            </a:r>
            <a:endParaRPr lang="fa-IR" sz="4000" dirty="0" smtClean="0">
              <a:solidFill>
                <a:srgbClr val="0070C0"/>
              </a:solidFill>
              <a:cs typeface="B Badr" pitchFamily="2" charset="-78"/>
            </a:endParaRPr>
          </a:p>
          <a:p>
            <a:pPr algn="just"/>
            <a:r>
              <a:rPr lang="fa-IR" sz="2800" dirty="0" smtClean="0"/>
              <a:t>(دارابي، جريانشناسي سياسي در ايران، ص 336-337)</a:t>
            </a:r>
            <a:endParaRPr lang="en-US" sz="3600" dirty="0" smtClean="0"/>
          </a:p>
          <a:p>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dirty="0" smtClean="0">
                <a:solidFill>
                  <a:srgbClr val="002060"/>
                </a:solidFill>
                <a:cs typeface="B Badr" pitchFamily="2" charset="-78"/>
              </a:rPr>
              <a:t>تغيير ارزشها: جانشين دبيرکل حزب کارگزاران</a:t>
            </a:r>
            <a:endParaRPr lang="en-US" dirty="0">
              <a:solidFill>
                <a:srgbClr val="002060"/>
              </a:solidFill>
              <a:cs typeface="B Badr" pitchFamily="2" charset="-78"/>
            </a:endParaRPr>
          </a:p>
        </p:txBody>
      </p:sp>
      <p:sp>
        <p:nvSpPr>
          <p:cNvPr id="3" name="Content Placeholder 2"/>
          <p:cNvSpPr>
            <a:spLocks noGrp="1"/>
          </p:cNvSpPr>
          <p:nvPr>
            <p:ph idx="1"/>
          </p:nvPr>
        </p:nvSpPr>
        <p:spPr/>
        <p:txBody>
          <a:bodyPr>
            <a:normAutofit fontScale="92500"/>
          </a:bodyPr>
          <a:lstStyle/>
          <a:p>
            <a:pPr algn="just"/>
            <a:r>
              <a:rPr lang="fa-IR" sz="3900" dirty="0" smtClean="0">
                <a:solidFill>
                  <a:srgbClr val="C00000"/>
                </a:solidFill>
                <a:cs typeface="B Badr" pitchFamily="2" charset="-78"/>
              </a:rPr>
              <a:t>« حزب کارگزاران براي به دست گرفتن قدرت تشکيل شده است. يعني حزب تشکيل نشده که دعاي  ندبه و  دعاي کميل برگزار کند يا بنياد خيريه باشد که به فقرا رسيدگي کند. کارگزاران مثل هر حزبي که در  دنيا بوجود مي آيد ،‌يک ايده هايي دارد وبراي پياده کردن آن ايده‌ ‌‌ها هم ابزارهايي را احتياج دارد که آن ابزارها، ابزارهاي قدرت است يعني در واقع قدرت را مي گيرد... و اين دولت ها هستند که به آن ها [کارگزاران] نياز دارند ...»</a:t>
            </a:r>
            <a:endParaRPr lang="en-US" sz="3900" dirty="0" smtClean="0">
              <a:solidFill>
                <a:srgbClr val="C00000"/>
              </a:solidFill>
              <a:cs typeface="B Badr" pitchFamily="2" charset="-78"/>
            </a:endParaRPr>
          </a:p>
          <a:p>
            <a:r>
              <a:rPr lang="fa-IR" sz="2200" dirty="0" smtClean="0"/>
              <a:t>شادلو، عباس، اطلاعاتي درباره احزاب و جناح هاي سياسي ايران امروز، ص 105</a:t>
            </a:r>
            <a:endParaRPr lang="en-US" sz="3500"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FF0000"/>
                </a:solidFill>
                <a:cs typeface="B Badr" pitchFamily="2" charset="-78"/>
              </a:rPr>
              <a:t>همگرايي با دشمنان :</a:t>
            </a:r>
            <a:br>
              <a:rPr lang="fa-IR" dirty="0" smtClean="0">
                <a:solidFill>
                  <a:srgbClr val="FF0000"/>
                </a:solidFill>
                <a:cs typeface="B Badr" pitchFamily="2" charset="-78"/>
              </a:rPr>
            </a:br>
            <a:r>
              <a:rPr lang="fa-IR" dirty="0" smtClean="0">
                <a:solidFill>
                  <a:srgbClr val="FF0000"/>
                </a:solidFill>
                <a:cs typeface="B Badr" pitchFamily="2" charset="-78"/>
              </a:rPr>
              <a:t> آقاي(م،‌ن)از چهره هاي نامدار دولت سازندگي</a:t>
            </a:r>
            <a:endParaRPr lang="en-US" dirty="0">
              <a:solidFill>
                <a:srgbClr val="FF0000"/>
              </a:solidFill>
              <a:cs typeface="B Badr" pitchFamily="2" charset="-78"/>
            </a:endParaRPr>
          </a:p>
        </p:txBody>
      </p:sp>
      <p:sp>
        <p:nvSpPr>
          <p:cNvPr id="3" name="Content Placeholder 2"/>
          <p:cNvSpPr>
            <a:spLocks noGrp="1"/>
          </p:cNvSpPr>
          <p:nvPr>
            <p:ph idx="1"/>
          </p:nvPr>
        </p:nvSpPr>
        <p:spPr/>
        <p:txBody>
          <a:bodyPr>
            <a:normAutofit fontScale="70000" lnSpcReduction="20000"/>
          </a:bodyPr>
          <a:lstStyle/>
          <a:p>
            <a:pPr algn="just"/>
            <a:r>
              <a:rPr lang="fa-IR" sz="16400" dirty="0" smtClean="0">
                <a:solidFill>
                  <a:srgbClr val="00B050"/>
                </a:solidFill>
                <a:cs typeface="B Aseman" pitchFamily="2" charset="-78"/>
              </a:rPr>
              <a:t>«رابطه‌اقتصادي با آمريکا به نفع ما است.»</a:t>
            </a:r>
            <a:r>
              <a:rPr lang="en-US" sz="16400" dirty="0" smtClean="0">
                <a:solidFill>
                  <a:srgbClr val="00B050"/>
                </a:solidFill>
                <a:cs typeface="B Aseman" pitchFamily="2" charset="-78"/>
              </a:rPr>
              <a:t> </a:t>
            </a:r>
            <a:endParaRPr lang="fa-IR" sz="7100" dirty="0" smtClean="0">
              <a:solidFill>
                <a:srgbClr val="00B050"/>
              </a:solidFill>
              <a:cs typeface="B Aseman" pitchFamily="2" charset="-78"/>
            </a:endParaRPr>
          </a:p>
          <a:p>
            <a:pPr algn="just"/>
            <a:r>
              <a:rPr lang="fa-IR" sz="4000" dirty="0" smtClean="0"/>
              <a:t>صبح امروز، 10/ 9 / 78</a:t>
            </a:r>
            <a:endParaRPr lang="en-US" sz="4000" dirty="0" smtClean="0"/>
          </a:p>
          <a:p>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000" dirty="0" smtClean="0">
                <a:solidFill>
                  <a:srgbClr val="0070C0"/>
                </a:solidFill>
                <a:cs typeface="B Badr" pitchFamily="2" charset="-78"/>
              </a:rPr>
              <a:t>مبناي فکري دولت سازندگي</a:t>
            </a:r>
            <a:endParaRPr lang="en-US" sz="6000" dirty="0">
              <a:solidFill>
                <a:srgbClr val="0070C0"/>
              </a:solidFill>
              <a:cs typeface="B Badr" pitchFamily="2" charset="-78"/>
            </a:endParaRPr>
          </a:p>
        </p:txBody>
      </p:sp>
      <p:sp>
        <p:nvSpPr>
          <p:cNvPr id="3" name="Content Placeholder 2"/>
          <p:cNvSpPr>
            <a:spLocks noGrp="1"/>
          </p:cNvSpPr>
          <p:nvPr>
            <p:ph idx="1"/>
          </p:nvPr>
        </p:nvSpPr>
        <p:spPr>
          <a:xfrm>
            <a:off x="1428728" y="2057400"/>
            <a:ext cx="7498080" cy="4800600"/>
          </a:xfrm>
        </p:spPr>
        <p:txBody>
          <a:bodyPr>
            <a:normAutofit/>
          </a:bodyPr>
          <a:lstStyle/>
          <a:p>
            <a:pPr>
              <a:buNone/>
            </a:pPr>
            <a:r>
              <a:rPr lang="fa-IR" sz="11500" dirty="0" smtClean="0">
                <a:solidFill>
                  <a:srgbClr val="00B050"/>
                </a:solidFill>
                <a:cs typeface="B Aseman" pitchFamily="2" charset="-78"/>
              </a:rPr>
              <a:t>فقر فسادمي‌آورد. </a:t>
            </a:r>
          </a:p>
          <a:p>
            <a:pPr algn="just">
              <a:buNone/>
            </a:pPr>
            <a:endParaRPr lang="en-US" sz="6000" dirty="0" smtClean="0">
              <a:cs typeface="B Aseman" pitchFamily="2" charset="-78"/>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28" y="1142984"/>
            <a:ext cx="7498080" cy="4800600"/>
          </a:xfrm>
        </p:spPr>
        <p:txBody>
          <a:bodyPr>
            <a:normAutofit fontScale="92500"/>
          </a:bodyPr>
          <a:lstStyle/>
          <a:p>
            <a:pPr algn="just"/>
            <a:r>
              <a:rPr lang="fa-IR" sz="6000" dirty="0" smtClean="0">
                <a:cs typeface="Akram" pitchFamily="2" charset="-78"/>
              </a:rPr>
              <a:t> </a:t>
            </a:r>
            <a:r>
              <a:rPr lang="fa-IR" sz="11500" dirty="0" smtClean="0">
                <a:solidFill>
                  <a:srgbClr val="00B050"/>
                </a:solidFill>
                <a:cs typeface="B Aseman" pitchFamily="2" charset="-78"/>
              </a:rPr>
              <a:t>فقر+آرمان‌هاي بلند مادي و رفاهي =  فساد</a:t>
            </a:r>
            <a:endParaRPr lang="en-US" sz="11500" dirty="0" smtClean="0">
              <a:solidFill>
                <a:srgbClr val="00B050"/>
              </a:solidFill>
              <a:cs typeface="B Aseman" pitchFamily="2" charset="-78"/>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4800" dirty="0" smtClean="0">
                <a:solidFill>
                  <a:srgbClr val="FF0000"/>
                </a:solidFill>
                <a:effectLst/>
                <a:cs typeface="B Badr" pitchFamily="2" charset="-78"/>
              </a:rPr>
              <a:t>مؤلفه هاي استراتژي فرهنگي کارگزاران</a:t>
            </a:r>
            <a:endParaRPr lang="en-US" sz="4800" dirty="0">
              <a:solidFill>
                <a:srgbClr val="FF0000"/>
              </a:solidFill>
              <a:effectLst/>
              <a:cs typeface="B Badr" pitchFamily="2" charset="-78"/>
            </a:endParaRPr>
          </a:p>
        </p:txBody>
      </p:sp>
      <p:sp>
        <p:nvSpPr>
          <p:cNvPr id="3" name="Content Placeholder 2"/>
          <p:cNvSpPr>
            <a:spLocks noGrp="1"/>
          </p:cNvSpPr>
          <p:nvPr>
            <p:ph idx="1"/>
          </p:nvPr>
        </p:nvSpPr>
        <p:spPr/>
        <p:txBody>
          <a:bodyPr>
            <a:normAutofit lnSpcReduction="10000"/>
          </a:bodyPr>
          <a:lstStyle/>
          <a:p>
            <a:r>
              <a:rPr lang="fa-IR" sz="4400" dirty="0" smtClean="0">
                <a:solidFill>
                  <a:srgbClr val="7030A0"/>
                </a:solidFill>
                <a:cs typeface="B Aseman" pitchFamily="2" charset="-78"/>
              </a:rPr>
              <a:t>استقبال از مدرنيسم </a:t>
            </a:r>
          </a:p>
          <a:p>
            <a:r>
              <a:rPr lang="fa-IR" sz="4400" dirty="0" smtClean="0">
                <a:solidFill>
                  <a:srgbClr val="7030A0"/>
                </a:solidFill>
                <a:cs typeface="B Aseman" pitchFamily="2" charset="-78"/>
              </a:rPr>
              <a:t>عدم حساسيت نسبت به کم رنگ شدن ارزش ها </a:t>
            </a:r>
          </a:p>
          <a:p>
            <a:r>
              <a:rPr lang="fa-IR" sz="4400" dirty="0" smtClean="0">
                <a:solidFill>
                  <a:srgbClr val="7030A0"/>
                </a:solidFill>
                <a:cs typeface="B Aseman" pitchFamily="2" charset="-78"/>
              </a:rPr>
              <a:t>کاهش تدريجي نقش دين در جامعه </a:t>
            </a:r>
          </a:p>
          <a:p>
            <a:r>
              <a:rPr lang="fa-IR" sz="4400" dirty="0" smtClean="0">
                <a:solidFill>
                  <a:srgbClr val="7030A0"/>
                </a:solidFill>
                <a:cs typeface="B Aseman" pitchFamily="2" charset="-78"/>
              </a:rPr>
              <a:t>سکولاريسم </a:t>
            </a:r>
          </a:p>
          <a:p>
            <a:r>
              <a:rPr lang="fa-IR" sz="4400" dirty="0" smtClean="0">
                <a:solidFill>
                  <a:srgbClr val="7030A0"/>
                </a:solidFill>
                <a:cs typeface="B Aseman" pitchFamily="2" charset="-78"/>
              </a:rPr>
              <a:t>ايجاد فرهنگي ليبراليستي</a:t>
            </a:r>
          </a:p>
          <a:p>
            <a:r>
              <a:rPr lang="fa-IR" sz="4400" dirty="0" smtClean="0">
                <a:solidFill>
                  <a:srgbClr val="7030A0"/>
                </a:solidFill>
                <a:cs typeface="B Aseman" pitchFamily="2" charset="-78"/>
              </a:rPr>
              <a:t>تساهل ، تسامح و آزادي</a:t>
            </a:r>
          </a:p>
          <a:p>
            <a:pPr lvl="5"/>
            <a:r>
              <a:rPr lang="fa-IR" sz="2800" dirty="0" smtClean="0"/>
              <a:t>دارابي، جريان شناسي سياسي در ايران، ص 345</a:t>
            </a:r>
            <a:endParaRPr lang="en-US" sz="2800" dirty="0" smtClean="0"/>
          </a:p>
          <a:p>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6000" dirty="0" smtClean="0">
                <a:solidFill>
                  <a:srgbClr val="7030A0"/>
                </a:solidFill>
                <a:cs typeface="Lotus" pitchFamily="2" charset="-78"/>
              </a:rPr>
              <a:t>دوره اصلاحات : يا اقبال به غرب </a:t>
            </a:r>
            <a:endParaRPr lang="en-US" sz="6000" dirty="0">
              <a:solidFill>
                <a:srgbClr val="7030A0"/>
              </a:solidFill>
              <a:cs typeface="Lotus" pitchFamily="2" charset="-78"/>
            </a:endParaRPr>
          </a:p>
        </p:txBody>
      </p:sp>
      <p:sp>
        <p:nvSpPr>
          <p:cNvPr id="3" name="Content Placeholder 2"/>
          <p:cNvSpPr>
            <a:spLocks noGrp="1"/>
          </p:cNvSpPr>
          <p:nvPr>
            <p:ph idx="1"/>
          </p:nvPr>
        </p:nvSpPr>
        <p:spPr/>
        <p:txBody>
          <a:bodyPr>
            <a:normAutofit/>
          </a:bodyPr>
          <a:lstStyle/>
          <a:p>
            <a:pPr algn="just"/>
            <a:r>
              <a:rPr lang="fa-IR" sz="4300" dirty="0" smtClean="0">
                <a:solidFill>
                  <a:srgbClr val="FF0000"/>
                </a:solidFill>
                <a:cs typeface="B Lotus" pitchFamily="2" charset="-78"/>
              </a:rPr>
              <a:t>« کساني که غرب را مظهر شيطان و کانون پليدي ديدند و تا دامن ذهن و زندگي را از آلودگي پاک دارند، ‌بستن همه درب ها را به روي غرب توصيه کرده اند. غافل از آنکه تمدن غرب واقعيتي بود در حال بسط و توسعه که ريشه در تاريخ داشت و قوام يافته »</a:t>
            </a:r>
          </a:p>
          <a:p>
            <a:r>
              <a:rPr lang="fa-IR" dirty="0" smtClean="0"/>
              <a:t>خاتمي، کتاب « از دنياي شهر تا شهر دنيا »</a:t>
            </a:r>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SA" sz="6000" b="1" dirty="0" smtClean="0">
                <a:effectLst/>
                <a:cs typeface="B Badr" pitchFamily="2" charset="-78"/>
              </a:rPr>
              <a:t>ج. آزمون توزيع عادلانه</a:t>
            </a:r>
            <a:endParaRPr lang="en-US" sz="6000" b="1" dirty="0" smtClean="0">
              <a:effectLst/>
              <a:cs typeface="B Badr" pitchFamily="2" charset="-78"/>
            </a:endParaRPr>
          </a:p>
        </p:txBody>
      </p:sp>
      <p:sp>
        <p:nvSpPr>
          <p:cNvPr id="3" name="Content Placeholder 2"/>
          <p:cNvSpPr>
            <a:spLocks noGrp="1"/>
          </p:cNvSpPr>
          <p:nvPr>
            <p:ph idx="1"/>
          </p:nvPr>
        </p:nvSpPr>
        <p:spPr/>
        <p:txBody>
          <a:bodyPr>
            <a:normAutofit/>
          </a:bodyPr>
          <a:lstStyle/>
          <a:p>
            <a:pPr lvl="0"/>
            <a:endParaRPr lang="fa-IR" b="1" dirty="0" smtClean="0"/>
          </a:p>
          <a:p>
            <a:pPr lvl="0"/>
            <a:r>
              <a:rPr lang="ar-SA" sz="7100" dirty="0" smtClean="0">
                <a:solidFill>
                  <a:srgbClr val="00B050"/>
                </a:solidFill>
                <a:cs typeface="B Aseman" pitchFamily="2" charset="-78"/>
              </a:rPr>
              <a:t>درآمد </a:t>
            </a:r>
            <a:r>
              <a:rPr lang="fa-IR" sz="7100" dirty="0" smtClean="0">
                <a:solidFill>
                  <a:srgbClr val="00B050"/>
                </a:solidFill>
                <a:cs typeface="B Aseman" pitchFamily="2" charset="-78"/>
              </a:rPr>
              <a:t>کلان </a:t>
            </a:r>
            <a:r>
              <a:rPr lang="ar-SA" sz="7100" dirty="0" smtClean="0">
                <a:solidFill>
                  <a:srgbClr val="00B050"/>
                </a:solidFill>
                <a:cs typeface="B Aseman" pitchFamily="2" charset="-78"/>
              </a:rPr>
              <a:t>حکومت اسلامي</a:t>
            </a:r>
            <a:endParaRPr lang="fa-IR" sz="7100" dirty="0" smtClean="0">
              <a:solidFill>
                <a:srgbClr val="00B050"/>
              </a:solidFill>
              <a:cs typeface="B Aseman" pitchFamily="2" charset="-78"/>
            </a:endParaRPr>
          </a:p>
          <a:p>
            <a:pPr lvl="0"/>
            <a:r>
              <a:rPr lang="ar-SA" sz="7100" dirty="0" smtClean="0">
                <a:solidFill>
                  <a:srgbClr val="00B050"/>
                </a:solidFill>
                <a:cs typeface="B Aseman" pitchFamily="2" charset="-78"/>
              </a:rPr>
              <a:t>تقسيم نابرابر بيت المال</a:t>
            </a:r>
            <a:endParaRPr lang="en-US" sz="7100" dirty="0" smtClean="0">
              <a:solidFill>
                <a:srgbClr val="00B050"/>
              </a:solidFill>
              <a:cs typeface="B Aseman" pitchFamily="2" charset="-78"/>
            </a:endParaRPr>
          </a:p>
          <a:p>
            <a:endParaRPr lang="fa-I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98080" cy="1143000"/>
          </a:xfrm>
        </p:spPr>
        <p:txBody>
          <a:bodyPr>
            <a:normAutofit/>
          </a:bodyPr>
          <a:lstStyle/>
          <a:p>
            <a:pPr algn="r"/>
            <a:r>
              <a:rPr lang="fa-IR" sz="6600" dirty="0" smtClean="0">
                <a:solidFill>
                  <a:srgbClr val="FF0000"/>
                </a:solidFill>
                <a:cs typeface="B Badr" pitchFamily="2" charset="-78"/>
              </a:rPr>
              <a:t>منابع بيت المال</a:t>
            </a:r>
            <a:endParaRPr lang="fa-IR" sz="6600" dirty="0">
              <a:solidFill>
                <a:srgbClr val="FF0000"/>
              </a:solidFill>
              <a:cs typeface="B Badr" pitchFamily="2" charset="-78"/>
            </a:endParaRPr>
          </a:p>
        </p:txBody>
      </p:sp>
      <p:sp>
        <p:nvSpPr>
          <p:cNvPr id="3" name="Content Placeholder 2"/>
          <p:cNvSpPr>
            <a:spLocks noGrp="1"/>
          </p:cNvSpPr>
          <p:nvPr>
            <p:ph idx="1"/>
          </p:nvPr>
        </p:nvSpPr>
        <p:spPr/>
        <p:txBody>
          <a:bodyPr>
            <a:normAutofit fontScale="92500" lnSpcReduction="20000"/>
          </a:bodyPr>
          <a:lstStyle/>
          <a:p>
            <a:r>
              <a:rPr lang="fa-IR" sz="9500" dirty="0" smtClean="0">
                <a:solidFill>
                  <a:srgbClr val="0070C0"/>
                </a:solidFill>
                <a:cs typeface="B Aseman" pitchFamily="2" charset="-78"/>
              </a:rPr>
              <a:t>خمس غنائم فتوحات</a:t>
            </a:r>
          </a:p>
          <a:p>
            <a:endParaRPr lang="fa-IR" dirty="0" smtClean="0">
              <a:solidFill>
                <a:srgbClr val="0070C0"/>
              </a:solidFill>
            </a:endParaRPr>
          </a:p>
          <a:p>
            <a:r>
              <a:rPr lang="fa-IR" sz="9500" dirty="0" smtClean="0">
                <a:solidFill>
                  <a:srgbClr val="0070C0"/>
                </a:solidFill>
                <a:cs typeface="B Aseman" pitchFamily="2" charset="-78"/>
              </a:rPr>
              <a:t>جزيه </a:t>
            </a:r>
          </a:p>
          <a:p>
            <a:endParaRPr lang="fa-IR" dirty="0" smtClean="0">
              <a:solidFill>
                <a:srgbClr val="0070C0"/>
              </a:solidFill>
            </a:endParaRPr>
          </a:p>
          <a:p>
            <a:r>
              <a:rPr lang="fa-IR" sz="9500" dirty="0" smtClean="0">
                <a:solidFill>
                  <a:srgbClr val="0070C0"/>
                </a:solidFill>
                <a:cs typeface="B Aseman" pitchFamily="2" charset="-78"/>
              </a:rPr>
              <a:t>خراج</a:t>
            </a:r>
            <a:endParaRPr lang="fa-IR" sz="9500" dirty="0">
              <a:solidFill>
                <a:srgbClr val="0070C0"/>
              </a:solidFill>
              <a:cs typeface="B Aseman" pitchFamily="2" charset="-78"/>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 </a:t>
            </a:r>
            <a:r>
              <a:rPr lang="fa-IR" sz="6600" dirty="0" smtClean="0">
                <a:solidFill>
                  <a:srgbClr val="7030A0"/>
                </a:solidFill>
                <a:cs typeface="B Badr" pitchFamily="2" charset="-78"/>
              </a:rPr>
              <a:t>آمار درآمد کشورها</a:t>
            </a:r>
            <a:endParaRPr lang="fa-IR" dirty="0">
              <a:solidFill>
                <a:srgbClr val="7030A0"/>
              </a:solidFill>
              <a:cs typeface="B Badr" pitchFamily="2" charset="-78"/>
            </a:endParaRPr>
          </a:p>
        </p:txBody>
      </p:sp>
      <p:sp>
        <p:nvSpPr>
          <p:cNvPr id="3" name="Content Placeholder 2"/>
          <p:cNvSpPr>
            <a:spLocks noGrp="1"/>
          </p:cNvSpPr>
          <p:nvPr>
            <p:ph idx="1"/>
          </p:nvPr>
        </p:nvSpPr>
        <p:spPr/>
        <p:txBody>
          <a:bodyPr>
            <a:normAutofit fontScale="92500" lnSpcReduction="20000"/>
          </a:bodyPr>
          <a:lstStyle/>
          <a:p>
            <a:r>
              <a:rPr lang="fa-IR" sz="7500" dirty="0" smtClean="0">
                <a:solidFill>
                  <a:srgbClr val="00B050"/>
                </a:solidFill>
                <a:cs typeface="B Aseman" pitchFamily="2" charset="-78"/>
              </a:rPr>
              <a:t>عراق</a:t>
            </a:r>
            <a:r>
              <a:rPr lang="fa-IR" sz="4000" dirty="0" smtClean="0">
                <a:solidFill>
                  <a:srgbClr val="00B050"/>
                </a:solidFill>
                <a:cs typeface="B Aseman" pitchFamily="2" charset="-78"/>
              </a:rPr>
              <a:t>: </a:t>
            </a:r>
            <a:r>
              <a:rPr lang="fa-IR" sz="6000" dirty="0" smtClean="0">
                <a:solidFill>
                  <a:srgbClr val="00B050"/>
                </a:solidFill>
                <a:cs typeface="B Aseman" pitchFamily="2" charset="-78"/>
              </a:rPr>
              <a:t>يكصد و بيست ميليون در</a:t>
            </a:r>
            <a:r>
              <a:rPr lang="fa-IR" sz="4800" dirty="0" smtClean="0">
                <a:solidFill>
                  <a:srgbClr val="00B050"/>
                </a:solidFill>
                <a:cs typeface="B Aseman" pitchFamily="2" charset="-78"/>
              </a:rPr>
              <a:t> هم </a:t>
            </a:r>
            <a:endParaRPr lang="fa-IR" sz="4800" dirty="0" smtClean="0">
              <a:solidFill>
                <a:srgbClr val="00B050"/>
              </a:solidFill>
            </a:endParaRPr>
          </a:p>
          <a:p>
            <a:endParaRPr lang="fa-IR" dirty="0" smtClean="0">
              <a:solidFill>
                <a:srgbClr val="00B050"/>
              </a:solidFill>
            </a:endParaRPr>
          </a:p>
          <a:p>
            <a:r>
              <a:rPr lang="fa-IR" sz="7500" dirty="0" smtClean="0">
                <a:solidFill>
                  <a:srgbClr val="00B050"/>
                </a:solidFill>
                <a:cs typeface="B Aseman" pitchFamily="2" charset="-78"/>
              </a:rPr>
              <a:t>مصر:</a:t>
            </a:r>
            <a:r>
              <a:rPr lang="fa-IR" dirty="0" smtClean="0">
                <a:solidFill>
                  <a:srgbClr val="00B050"/>
                </a:solidFill>
              </a:rPr>
              <a:t> </a:t>
            </a:r>
            <a:r>
              <a:rPr lang="fa-IR" sz="6100" dirty="0" smtClean="0">
                <a:solidFill>
                  <a:srgbClr val="00B050"/>
                </a:solidFill>
                <a:cs typeface="B Aseman" pitchFamily="2" charset="-78"/>
              </a:rPr>
              <a:t>چهل ميليون درهم</a:t>
            </a:r>
          </a:p>
          <a:p>
            <a:endParaRPr lang="fa-IR" dirty="0" smtClean="0">
              <a:solidFill>
                <a:srgbClr val="00B050"/>
              </a:solidFill>
            </a:endParaRPr>
          </a:p>
          <a:p>
            <a:r>
              <a:rPr lang="fa-IR" sz="7500" dirty="0" smtClean="0">
                <a:solidFill>
                  <a:srgbClr val="00B050"/>
                </a:solidFill>
                <a:cs typeface="B Aseman" pitchFamily="2" charset="-78"/>
              </a:rPr>
              <a:t>شام:</a:t>
            </a:r>
            <a:r>
              <a:rPr lang="fa-IR" dirty="0" smtClean="0">
                <a:solidFill>
                  <a:srgbClr val="00B050"/>
                </a:solidFill>
              </a:rPr>
              <a:t> </a:t>
            </a:r>
            <a:r>
              <a:rPr lang="fa-IR" sz="6100" dirty="0" smtClean="0">
                <a:solidFill>
                  <a:srgbClr val="00B050"/>
                </a:solidFill>
                <a:cs typeface="B Aseman" pitchFamily="2" charset="-78"/>
              </a:rPr>
              <a:t>هفده ميليون درهم </a:t>
            </a:r>
          </a:p>
          <a:p>
            <a:endParaRPr lang="fa-IR" dirty="0" smtClean="0"/>
          </a:p>
          <a:p>
            <a:r>
              <a:rPr lang="fa-IR" sz="2600" dirty="0" smtClean="0">
                <a:cs typeface="B Zar" pitchFamily="2" charset="-78"/>
              </a:rPr>
              <a:t>رک:</a:t>
            </a:r>
            <a:r>
              <a:rPr lang="ar-SA" sz="2600" dirty="0" smtClean="0">
                <a:cs typeface="B Zar" pitchFamily="2" charset="-78"/>
              </a:rPr>
              <a:t> ماوردي، الاحكام السلطانيه، ج 1، ص 185</a:t>
            </a:r>
            <a:r>
              <a:rPr lang="fa-IR" sz="2600" dirty="0" smtClean="0">
                <a:cs typeface="B Zar" pitchFamily="2" charset="-78"/>
              </a:rPr>
              <a:t> و</a:t>
            </a:r>
            <a:r>
              <a:rPr lang="ar-SA" sz="2600" dirty="0" smtClean="0">
                <a:cs typeface="B Zar" pitchFamily="2" charset="-78"/>
              </a:rPr>
              <a:t> بلاذري، فتوح البلدان، ص 217</a:t>
            </a:r>
            <a:r>
              <a:rPr lang="fa-IR" sz="2600" dirty="0" smtClean="0">
                <a:cs typeface="B Zar" pitchFamily="2" charset="-78"/>
              </a:rPr>
              <a:t> و</a:t>
            </a:r>
            <a:r>
              <a:rPr lang="ar-SA" sz="2600" dirty="0" smtClean="0">
                <a:cs typeface="B Zar" pitchFamily="2" charset="-78"/>
              </a:rPr>
              <a:t> همان، ص 197.</a:t>
            </a:r>
            <a:endParaRPr lang="en-US" sz="2600" dirty="0" smtClean="0">
              <a:cs typeface="B Zar" pitchFamily="2" charset="-78"/>
            </a:endParaRPr>
          </a:p>
          <a:p>
            <a:endParaRPr lang="fa-I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5400" dirty="0" smtClean="0">
                <a:solidFill>
                  <a:srgbClr val="C00000"/>
                </a:solidFill>
                <a:effectLst>
                  <a:outerShdw blurRad="38100" dist="38100" dir="2700000" algn="tl">
                    <a:srgbClr val="000000">
                      <a:alpha val="43137"/>
                    </a:srgbClr>
                  </a:outerShdw>
                </a:effectLst>
                <a:cs typeface="Lotus" pitchFamily="2" charset="-78"/>
              </a:rPr>
              <a:t>تقسيم نابرابر: </a:t>
            </a:r>
            <a:r>
              <a:rPr lang="fa-IR" sz="4400" dirty="0" smtClean="0">
                <a:solidFill>
                  <a:srgbClr val="C00000"/>
                </a:solidFill>
                <a:effectLst>
                  <a:outerShdw blurRad="38100" dist="38100" dir="2700000" algn="tl">
                    <a:srgbClr val="000000">
                      <a:alpha val="43137"/>
                    </a:srgbClr>
                  </a:outerShdw>
                </a:effectLst>
                <a:cs typeface="Lotus" pitchFamily="2" charset="-78"/>
              </a:rPr>
              <a:t>(سال 15يا 20 هجري)</a:t>
            </a:r>
            <a:endParaRPr lang="fa-IR" sz="5400" dirty="0">
              <a:solidFill>
                <a:srgbClr val="C00000"/>
              </a:solidFill>
              <a:effectLst>
                <a:outerShdw blurRad="38100" dist="38100" dir="2700000" algn="tl">
                  <a:srgbClr val="000000">
                    <a:alpha val="43137"/>
                  </a:srgbClr>
                </a:outerShdw>
              </a:effectLst>
              <a:cs typeface="Lotus" pitchFamily="2" charset="-78"/>
            </a:endParaRPr>
          </a:p>
        </p:txBody>
      </p:sp>
      <p:sp>
        <p:nvSpPr>
          <p:cNvPr id="3" name="Content Placeholder 2"/>
          <p:cNvSpPr>
            <a:spLocks noGrp="1"/>
          </p:cNvSpPr>
          <p:nvPr>
            <p:ph idx="1"/>
          </p:nvPr>
        </p:nvSpPr>
        <p:spPr/>
        <p:txBody>
          <a:bodyPr>
            <a:normAutofit lnSpcReduction="10000"/>
          </a:bodyPr>
          <a:lstStyle/>
          <a:p>
            <a:r>
              <a:rPr lang="fa-IR" sz="3600" dirty="0" smtClean="0">
                <a:solidFill>
                  <a:srgbClr val="FF0000"/>
                </a:solidFill>
                <a:cs typeface="Lotus" pitchFamily="2" charset="-78"/>
              </a:rPr>
              <a:t>مهاجران بدري:  پنج هزار درهم</a:t>
            </a:r>
          </a:p>
          <a:p>
            <a:r>
              <a:rPr lang="fa-IR" sz="3600" dirty="0" smtClean="0">
                <a:solidFill>
                  <a:srgbClr val="FF0000"/>
                </a:solidFill>
                <a:cs typeface="Lotus" pitchFamily="2" charset="-78"/>
              </a:rPr>
              <a:t>انصار بدري : چهار هزار درهم</a:t>
            </a:r>
          </a:p>
          <a:p>
            <a:r>
              <a:rPr lang="fa-IR" sz="3600" dirty="0" smtClean="0">
                <a:solidFill>
                  <a:srgbClr val="FF0000"/>
                </a:solidFill>
                <a:cs typeface="Lotus" pitchFamily="2" charset="-78"/>
              </a:rPr>
              <a:t>فرزندان بدري ها : دوهزار درهم</a:t>
            </a:r>
          </a:p>
          <a:p>
            <a:r>
              <a:rPr lang="fa-IR" sz="3600" dirty="0" smtClean="0">
                <a:solidFill>
                  <a:srgbClr val="FF0000"/>
                </a:solidFill>
                <a:cs typeface="Lotus" pitchFamily="2" charset="-78"/>
              </a:rPr>
              <a:t>مهاجران قبل فتح مکه: سه هزار درهم</a:t>
            </a:r>
          </a:p>
          <a:p>
            <a:r>
              <a:rPr lang="fa-IR" sz="3600" dirty="0" smtClean="0">
                <a:solidFill>
                  <a:srgbClr val="FF0000"/>
                </a:solidFill>
                <a:cs typeface="Lotus" pitchFamily="2" charset="-78"/>
              </a:rPr>
              <a:t>مسلمانِ روزِ فتح مکه: دوهزار درهم</a:t>
            </a:r>
          </a:p>
          <a:p>
            <a:r>
              <a:rPr lang="fa-IR" sz="3600" dirty="0" smtClean="0">
                <a:solidFill>
                  <a:srgbClr val="FF0000"/>
                </a:solidFill>
                <a:cs typeface="Lotus" pitchFamily="2" charset="-78"/>
              </a:rPr>
              <a:t>جواناني از فرزندان مهاجران: دوهزار درهم</a:t>
            </a:r>
          </a:p>
          <a:p>
            <a:r>
              <a:rPr lang="fa-IR" sz="3600" dirty="0" smtClean="0">
                <a:solidFill>
                  <a:srgbClr val="FF0000"/>
                </a:solidFill>
                <a:cs typeface="Lotus" pitchFamily="2" charset="-78"/>
              </a:rPr>
              <a:t>همسران پيامبر(صلي الله عليه و آله):‌شش هزاردرهم</a:t>
            </a:r>
          </a:p>
          <a:p>
            <a:r>
              <a:rPr lang="fa-IR" sz="3600" dirty="0" smtClean="0">
                <a:solidFill>
                  <a:srgbClr val="FF0000"/>
                </a:solidFill>
                <a:cs typeface="Lotus" pitchFamily="2" charset="-78"/>
              </a:rPr>
              <a:t>عايشه ،‌حفصه،‌اُمّ حبيبه: دوازده هزار درهم</a:t>
            </a:r>
          </a:p>
          <a:p>
            <a:pPr>
              <a:buNone/>
            </a:pPr>
            <a:endParaRPr lang="fa-IR"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600" dirty="0" smtClean="0">
                <a:cs typeface="B Badr" pitchFamily="2" charset="-78"/>
              </a:rPr>
              <a:t>تقسيم نابرابر</a:t>
            </a:r>
            <a:endParaRPr lang="fa-IR" sz="6600" dirty="0">
              <a:cs typeface="B Badr" pitchFamily="2" charset="-78"/>
            </a:endParaRPr>
          </a:p>
        </p:txBody>
      </p:sp>
      <p:sp>
        <p:nvSpPr>
          <p:cNvPr id="3" name="Content Placeholder 2"/>
          <p:cNvSpPr>
            <a:spLocks noGrp="1"/>
          </p:cNvSpPr>
          <p:nvPr>
            <p:ph idx="1"/>
          </p:nvPr>
        </p:nvSpPr>
        <p:spPr/>
        <p:txBody>
          <a:bodyPr>
            <a:normAutofit fontScale="92500" lnSpcReduction="20000"/>
          </a:bodyPr>
          <a:lstStyle/>
          <a:p>
            <a:r>
              <a:rPr lang="fa-IR" dirty="0" smtClean="0">
                <a:solidFill>
                  <a:srgbClr val="FF0000"/>
                </a:solidFill>
              </a:rPr>
              <a:t>سران قريش:(ابوسفيان ومعاويه و...): پنج هزاردرهم</a:t>
            </a:r>
          </a:p>
          <a:p>
            <a:r>
              <a:rPr lang="fa-IR" dirty="0" smtClean="0">
                <a:solidFill>
                  <a:srgbClr val="FF0000"/>
                </a:solidFill>
              </a:rPr>
              <a:t>شخص خليفه: چهار هزار درهم</a:t>
            </a:r>
          </a:p>
          <a:p>
            <a:r>
              <a:rPr lang="fa-IR" dirty="0" smtClean="0">
                <a:solidFill>
                  <a:srgbClr val="FF0000"/>
                </a:solidFill>
              </a:rPr>
              <a:t>پسرش عبدالله : پنج هزاردرهم</a:t>
            </a:r>
          </a:p>
          <a:p>
            <a:pPr algn="just"/>
            <a:r>
              <a:rPr lang="fa-IR" dirty="0" smtClean="0">
                <a:solidFill>
                  <a:srgbClr val="FF0000"/>
                </a:solidFill>
              </a:rPr>
              <a:t>براي مَكّيان غيرمهاجر: شش صد و هفت صد درهم</a:t>
            </a:r>
          </a:p>
          <a:p>
            <a:pPr algn="just"/>
            <a:r>
              <a:rPr lang="fa-IR" dirty="0" smtClean="0">
                <a:solidFill>
                  <a:srgbClr val="FF0000"/>
                </a:solidFill>
              </a:rPr>
              <a:t>اهل يمن: چهار صد درهم</a:t>
            </a:r>
          </a:p>
          <a:p>
            <a:pPr algn="just"/>
            <a:r>
              <a:rPr lang="fa-IR" dirty="0" smtClean="0">
                <a:solidFill>
                  <a:srgbClr val="FF0000"/>
                </a:solidFill>
              </a:rPr>
              <a:t>مُضَر: سيصد درهم</a:t>
            </a:r>
          </a:p>
          <a:p>
            <a:pPr algn="just"/>
            <a:r>
              <a:rPr lang="fa-IR" dirty="0" smtClean="0">
                <a:solidFill>
                  <a:srgbClr val="FF0000"/>
                </a:solidFill>
              </a:rPr>
              <a:t>رَبيعِه: دويست درهم </a:t>
            </a:r>
          </a:p>
          <a:p>
            <a:pPr algn="just"/>
            <a:r>
              <a:rPr lang="fa-IR" dirty="0" smtClean="0">
                <a:solidFill>
                  <a:srgbClr val="FF0000"/>
                </a:solidFill>
              </a:rPr>
              <a:t>مردان مسلمان مدينه : بيست وپنج درهم </a:t>
            </a:r>
          </a:p>
          <a:p>
            <a:pPr algn="just"/>
            <a:r>
              <a:rPr lang="fa-IR" dirty="0" smtClean="0">
                <a:solidFill>
                  <a:srgbClr val="FF0000"/>
                </a:solidFill>
              </a:rPr>
              <a:t>هر مرد از اهالي يمن وشام وعراق: بين دو هزار ، هزار ، هفتصد ، پانصد تا سيصد درهم</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000" dirty="0" smtClean="0">
                <a:solidFill>
                  <a:srgbClr val="7030A0"/>
                </a:solidFill>
                <a:cs typeface="Lotus" pitchFamily="2" charset="-78"/>
              </a:rPr>
              <a:t> تحول دوران عثمان</a:t>
            </a:r>
            <a:endParaRPr lang="fa-IR" sz="6000" dirty="0">
              <a:solidFill>
                <a:srgbClr val="7030A0"/>
              </a:solidFill>
              <a:cs typeface="Lotus" pitchFamily="2" charset="-78"/>
            </a:endParaRPr>
          </a:p>
        </p:txBody>
      </p:sp>
      <p:sp>
        <p:nvSpPr>
          <p:cNvPr id="3" name="Content Placeholder 2"/>
          <p:cNvSpPr>
            <a:spLocks noGrp="1"/>
          </p:cNvSpPr>
          <p:nvPr>
            <p:ph idx="1"/>
          </p:nvPr>
        </p:nvSpPr>
        <p:spPr/>
        <p:txBody>
          <a:bodyPr/>
          <a:lstStyle/>
          <a:p>
            <a:pPr>
              <a:buNone/>
            </a:pPr>
            <a:r>
              <a:rPr lang="fa-IR" sz="4400" dirty="0" smtClean="0">
                <a:solidFill>
                  <a:srgbClr val="FF0000"/>
                </a:solidFill>
                <a:cs typeface="B Badr" pitchFamily="2" charset="-78"/>
              </a:rPr>
              <a:t>  </a:t>
            </a:r>
          </a:p>
          <a:p>
            <a:pPr>
              <a:buNone/>
            </a:pPr>
            <a:r>
              <a:rPr lang="fa-IR" sz="4800" dirty="0" smtClean="0">
                <a:solidFill>
                  <a:srgbClr val="FF0000"/>
                </a:solidFill>
                <a:cs typeface="B Badr" pitchFamily="2" charset="-78"/>
              </a:rPr>
              <a:t>   1. افزایش عطاي ساليانه </a:t>
            </a:r>
          </a:p>
          <a:p>
            <a:pPr lvl="1"/>
            <a:endParaRPr lang="fa-IR" sz="6000" dirty="0" smtClean="0">
              <a:solidFill>
                <a:srgbClr val="7030A0"/>
              </a:solidFill>
              <a:cs typeface="Lotus" pitchFamily="2" charset="-78"/>
            </a:endParaRPr>
          </a:p>
          <a:p>
            <a:pPr lvl="1">
              <a:buNone/>
            </a:pPr>
            <a:r>
              <a:rPr lang="fa-IR" sz="4800" dirty="0" smtClean="0">
                <a:solidFill>
                  <a:srgbClr val="FF0000"/>
                </a:solidFill>
                <a:cs typeface="B Badr" pitchFamily="2" charset="-78"/>
              </a:rPr>
              <a:t>2. حاتم بخشي هاي عثمان</a:t>
            </a:r>
            <a:endParaRPr lang="fa-IR" sz="4800" dirty="0">
              <a:solidFill>
                <a:srgbClr val="FF0000"/>
              </a:solidFill>
              <a:cs typeface="B Badr" pitchFamily="2" charset="-78"/>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ar-SA" sz="4800" b="1" dirty="0" smtClean="0">
                <a:solidFill>
                  <a:srgbClr val="C00000"/>
                </a:solidFill>
                <a:cs typeface="B Badr" pitchFamily="2" charset="-78"/>
              </a:rPr>
              <a:t>پيامدهاي آشکار لغزش خواص </a:t>
            </a:r>
            <a:endParaRPr lang="fa-IR" sz="4800" b="1" dirty="0" smtClean="0">
              <a:solidFill>
                <a:srgbClr val="C00000"/>
              </a:solidFill>
              <a:cs typeface="B Badr" pitchFamily="2" charset="-78"/>
            </a:endParaRPr>
          </a:p>
          <a:p>
            <a:pPr>
              <a:buNone/>
            </a:pPr>
            <a:endParaRPr lang="fa-IR" b="1" dirty="0" smtClean="0"/>
          </a:p>
          <a:p>
            <a:r>
              <a:rPr lang="fa-IR" sz="4600" b="1" dirty="0" smtClean="0">
                <a:solidFill>
                  <a:srgbClr val="FF0000"/>
                </a:solidFill>
                <a:cs typeface="Lotus" pitchFamily="2" charset="-78"/>
              </a:rPr>
              <a:t>دنياگرايي</a:t>
            </a:r>
          </a:p>
          <a:p>
            <a:pPr lvl="0"/>
            <a:r>
              <a:rPr lang="fa-IR" sz="4600" b="1" dirty="0" smtClean="0">
                <a:solidFill>
                  <a:srgbClr val="FF0000"/>
                </a:solidFill>
                <a:cs typeface="Lotus" pitchFamily="2" charset="-78"/>
              </a:rPr>
              <a:t>پيدايش ثروت هاى بادآورده</a:t>
            </a:r>
          </a:p>
          <a:p>
            <a:r>
              <a:rPr lang="ar-SA" sz="4600" b="1" dirty="0" smtClean="0">
                <a:solidFill>
                  <a:srgbClr val="FF0000"/>
                </a:solidFill>
                <a:cs typeface="Lotus" pitchFamily="2" charset="-78"/>
              </a:rPr>
              <a:t>تساهل قضايي</a:t>
            </a:r>
            <a:endParaRPr lang="en-US" sz="4600" b="1" dirty="0" smtClean="0">
              <a:solidFill>
                <a:srgbClr val="FF0000"/>
              </a:solidFill>
              <a:cs typeface="Lotus" pitchFamily="2" charset="-78"/>
            </a:endParaRPr>
          </a:p>
          <a:p>
            <a:pPr lvl="0"/>
            <a:r>
              <a:rPr lang="ar-SA" sz="4600" b="1" dirty="0" smtClean="0">
                <a:solidFill>
                  <a:srgbClr val="FF0000"/>
                </a:solidFill>
                <a:cs typeface="Lotus" pitchFamily="2" charset="-78"/>
              </a:rPr>
              <a:t>هم گرايي با غيرخودي</a:t>
            </a:r>
            <a:r>
              <a:rPr lang="fa-IR" sz="4600" b="1" dirty="0" smtClean="0">
                <a:solidFill>
                  <a:srgbClr val="FF0000"/>
                </a:solidFill>
                <a:cs typeface="Lotus" pitchFamily="2" charset="-78"/>
              </a:rPr>
              <a:t>‌ها</a:t>
            </a:r>
            <a:r>
              <a:rPr lang="ar-SA" sz="4600" b="1" dirty="0" smtClean="0">
                <a:solidFill>
                  <a:srgbClr val="FF0000"/>
                </a:solidFill>
                <a:cs typeface="Lotus" pitchFamily="2" charset="-78"/>
              </a:rPr>
              <a:t> </a:t>
            </a:r>
            <a:endParaRPr lang="en-US" sz="4600" b="1" dirty="0" smtClean="0">
              <a:solidFill>
                <a:srgbClr val="FF0000"/>
              </a:solidFill>
              <a:cs typeface="Lotus" pitchFamily="2" charset="-78"/>
            </a:endParaRPr>
          </a:p>
          <a:p>
            <a:r>
              <a:rPr lang="fa-IR" sz="4600" b="1" dirty="0" smtClean="0">
                <a:solidFill>
                  <a:srgbClr val="FF0000"/>
                </a:solidFill>
                <a:cs typeface="Lotus" pitchFamily="2" charset="-78"/>
              </a:rPr>
              <a:t>پيدايش اسلام التقاطي</a:t>
            </a:r>
            <a:endParaRPr lang="en-US" b="1" dirty="0" smtClean="0">
              <a:solidFill>
                <a:srgbClr val="FF0000"/>
              </a:solidFill>
              <a:cs typeface="Lotus" pitchFamily="2" charset="-78"/>
            </a:endParaRPr>
          </a:p>
          <a:p>
            <a:pPr lvl="0"/>
            <a:endParaRPr lang="en-US" b="1" dirty="0" smtClean="0"/>
          </a:p>
          <a:p>
            <a:pPr lvl="0">
              <a:buNone/>
            </a:pPr>
            <a:r>
              <a:rPr lang="fa-IR" b="1" dirty="0" smtClean="0"/>
              <a:t>  </a:t>
            </a:r>
          </a:p>
          <a:p>
            <a:pPr lvl="0">
              <a:buNone/>
            </a:pPr>
            <a:endParaRPr lang="en-US" b="1" dirty="0" smtClean="0"/>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28" y="928670"/>
            <a:ext cx="7498080" cy="4800600"/>
          </a:xfrm>
        </p:spPr>
        <p:txBody>
          <a:bodyPr>
            <a:normAutofit fontScale="77500" lnSpcReduction="20000"/>
          </a:bodyPr>
          <a:lstStyle/>
          <a:p>
            <a:pPr algn="ctr">
              <a:buNone/>
            </a:pPr>
            <a:r>
              <a:rPr lang="fa-IR" b="1" dirty="0" smtClean="0">
                <a:cs typeface="B Badr" pitchFamily="2" charset="-78"/>
              </a:rPr>
              <a:t>   </a:t>
            </a:r>
            <a:r>
              <a:rPr lang="fa-IR" sz="4400" b="1" dirty="0" smtClean="0">
                <a:solidFill>
                  <a:srgbClr val="FF0000"/>
                </a:solidFill>
                <a:cs typeface="B Badr" pitchFamily="2" charset="-78"/>
              </a:rPr>
              <a:t>راز اصلي انحراف خواص </a:t>
            </a:r>
            <a:endParaRPr lang="fa-IR" b="1" dirty="0" smtClean="0">
              <a:solidFill>
                <a:srgbClr val="FF0000"/>
              </a:solidFill>
              <a:cs typeface="B Badr" pitchFamily="2" charset="-78"/>
            </a:endParaRPr>
          </a:p>
          <a:p>
            <a:pPr algn="just"/>
            <a:r>
              <a:rPr lang="fa-IR" sz="4000" b="1" dirty="0" smtClean="0">
                <a:solidFill>
                  <a:srgbClr val="0070C0"/>
                </a:solidFill>
                <a:cs typeface="B Badr" pitchFamily="2" charset="-78"/>
              </a:rPr>
              <a:t>عبدالرحمان بن عوف </a:t>
            </a:r>
          </a:p>
          <a:p>
            <a:pPr algn="just"/>
            <a:endParaRPr lang="fa-IR" sz="3600" b="1" dirty="0" smtClean="0">
              <a:solidFill>
                <a:srgbClr val="00B050"/>
              </a:solidFill>
              <a:cs typeface="B Badr" pitchFamily="2" charset="-78"/>
            </a:endParaRPr>
          </a:p>
          <a:p>
            <a:pPr algn="just"/>
            <a:r>
              <a:rPr lang="ar-SA" sz="4600" b="1" dirty="0" smtClean="0">
                <a:solidFill>
                  <a:srgbClr val="00B050"/>
                </a:solidFill>
                <a:cs typeface="B Badr" pitchFamily="2" charset="-78"/>
              </a:rPr>
              <a:t>« بُلِينَا بِالضَّرَّاءِ فَصَبَرنَا وَ لَکِن بُلِينَا بِالسَّرَّاءِ فَلَم نَصبِر» </a:t>
            </a:r>
            <a:endParaRPr lang="fa-IR" sz="4600" b="1" dirty="0" smtClean="0">
              <a:solidFill>
                <a:srgbClr val="00B050"/>
              </a:solidFill>
              <a:cs typeface="B Badr" pitchFamily="2" charset="-78"/>
            </a:endParaRPr>
          </a:p>
          <a:p>
            <a:pPr algn="just"/>
            <a:endParaRPr lang="fa-IR" sz="3900" dirty="0" smtClean="0">
              <a:solidFill>
                <a:srgbClr val="7030A0"/>
              </a:solidFill>
              <a:cs typeface="Lotus" pitchFamily="2" charset="-78"/>
            </a:endParaRPr>
          </a:p>
          <a:p>
            <a:pPr algn="just"/>
            <a:r>
              <a:rPr lang="ar-SA" sz="3900" dirty="0" smtClean="0">
                <a:solidFill>
                  <a:srgbClr val="7030A0"/>
                </a:solidFill>
                <a:cs typeface="Lotus" pitchFamily="2" charset="-78"/>
              </a:rPr>
              <a:t>«[ ما، در زمان رسول خدا(صلى الله عليه وآله)</a:t>
            </a:r>
            <a:r>
              <a:rPr lang="en-US" sz="3900" dirty="0" smtClean="0">
                <a:solidFill>
                  <a:srgbClr val="7030A0"/>
                </a:solidFill>
                <a:cs typeface="Lotus" pitchFamily="2" charset="-78"/>
              </a:rPr>
              <a:t> [</a:t>
            </a:r>
            <a:r>
              <a:rPr lang="ar-SA" sz="3900" dirty="0" smtClean="0">
                <a:solidFill>
                  <a:srgbClr val="7030A0"/>
                </a:solidFill>
                <a:cs typeface="Lotus" pitchFamily="2" charset="-78"/>
              </a:rPr>
              <a:t>به سختى آزمايش شديم و صبر كرديم. ولي </a:t>
            </a:r>
            <a:r>
              <a:rPr lang="en-US" sz="3900" dirty="0" smtClean="0">
                <a:solidFill>
                  <a:srgbClr val="7030A0"/>
                </a:solidFill>
                <a:cs typeface="Lotus" pitchFamily="2" charset="-78"/>
              </a:rPr>
              <a:t>]</a:t>
            </a:r>
            <a:r>
              <a:rPr lang="ar-SA" sz="3900" dirty="0" smtClean="0">
                <a:solidFill>
                  <a:srgbClr val="7030A0"/>
                </a:solidFill>
                <a:cs typeface="Lotus" pitchFamily="2" charset="-78"/>
              </a:rPr>
              <a:t>امروز</a:t>
            </a:r>
            <a:r>
              <a:rPr lang="en-US" sz="3900" dirty="0" smtClean="0">
                <a:solidFill>
                  <a:srgbClr val="7030A0"/>
                </a:solidFill>
                <a:cs typeface="Lotus" pitchFamily="2" charset="-78"/>
              </a:rPr>
              <a:t> [</a:t>
            </a:r>
            <a:r>
              <a:rPr lang="ar-SA" sz="3900" dirty="0" smtClean="0">
                <a:solidFill>
                  <a:srgbClr val="7030A0"/>
                </a:solidFill>
                <a:cs typeface="Lotus" pitchFamily="2" charset="-78"/>
              </a:rPr>
              <a:t>به راحتى و </a:t>
            </a:r>
            <a:endParaRPr lang="fa-IR" sz="3900" dirty="0" smtClean="0">
              <a:solidFill>
                <a:srgbClr val="7030A0"/>
              </a:solidFill>
              <a:cs typeface="Lotus" pitchFamily="2" charset="-78"/>
            </a:endParaRPr>
          </a:p>
          <a:p>
            <a:pPr algn="just">
              <a:buNone/>
            </a:pPr>
            <a:r>
              <a:rPr lang="fa-IR" sz="3900" dirty="0" smtClean="0">
                <a:solidFill>
                  <a:srgbClr val="7030A0"/>
                </a:solidFill>
                <a:cs typeface="Lotus" pitchFamily="2" charset="-78"/>
              </a:rPr>
              <a:t>      </a:t>
            </a:r>
            <a:r>
              <a:rPr lang="ar-SA" sz="3900" dirty="0" smtClean="0">
                <a:solidFill>
                  <a:srgbClr val="7030A0"/>
                </a:solidFill>
                <a:cs typeface="Lotus" pitchFamily="2" charset="-78"/>
              </a:rPr>
              <a:t>آسايش آزموده شديم</a:t>
            </a:r>
            <a:r>
              <a:rPr lang="fa-IR" sz="3900" dirty="0" smtClean="0">
                <a:solidFill>
                  <a:srgbClr val="7030A0"/>
                </a:solidFill>
                <a:cs typeface="Lotus" pitchFamily="2" charset="-78"/>
              </a:rPr>
              <a:t>‌ </a:t>
            </a:r>
            <a:r>
              <a:rPr lang="ar-SA" sz="3900" dirty="0" smtClean="0">
                <a:solidFill>
                  <a:srgbClr val="7030A0"/>
                </a:solidFill>
                <a:cs typeface="Lotus" pitchFamily="2" charset="-78"/>
              </a:rPr>
              <a:t>صبرازکفمان رفت</a:t>
            </a:r>
            <a:r>
              <a:rPr lang="en-US" sz="3900" dirty="0" smtClean="0">
                <a:solidFill>
                  <a:srgbClr val="7030A0"/>
                </a:solidFill>
                <a:cs typeface="Lotus" pitchFamily="2" charset="-78"/>
              </a:rPr>
              <a:t>]</a:t>
            </a:r>
            <a:r>
              <a:rPr lang="ar-SA" sz="3900" dirty="0" smtClean="0">
                <a:solidFill>
                  <a:srgbClr val="7030A0"/>
                </a:solidFill>
                <a:cs typeface="Lotus" pitchFamily="2" charset="-78"/>
              </a:rPr>
              <a:t>خود را باختيم </a:t>
            </a:r>
            <a:endParaRPr lang="fa-IR" sz="3900" dirty="0" smtClean="0">
              <a:solidFill>
                <a:srgbClr val="7030A0"/>
              </a:solidFill>
              <a:cs typeface="Lotus" pitchFamily="2" charset="-78"/>
            </a:endParaRPr>
          </a:p>
          <a:p>
            <a:pPr algn="just">
              <a:buNone/>
            </a:pPr>
            <a:r>
              <a:rPr lang="fa-IR" sz="3900" dirty="0" smtClean="0">
                <a:solidFill>
                  <a:srgbClr val="7030A0"/>
                </a:solidFill>
                <a:cs typeface="Lotus" pitchFamily="2" charset="-78"/>
              </a:rPr>
              <a:t>      </a:t>
            </a:r>
            <a:r>
              <a:rPr lang="ar-SA" sz="3900" dirty="0" smtClean="0">
                <a:solidFill>
                  <a:srgbClr val="7030A0"/>
                </a:solidFill>
                <a:cs typeface="Lotus" pitchFamily="2" charset="-78"/>
              </a:rPr>
              <a:t>و به دنيا روى آورديم.</a:t>
            </a:r>
            <a:r>
              <a:rPr lang="en-US" sz="3900" dirty="0" smtClean="0">
                <a:solidFill>
                  <a:srgbClr val="7030A0"/>
                </a:solidFill>
                <a:cs typeface="Lotus" pitchFamily="2" charset="-78"/>
              </a:rPr>
              <a:t>[</a:t>
            </a:r>
            <a:r>
              <a:rPr lang="ar-SA" sz="3900" dirty="0" smtClean="0">
                <a:solidFill>
                  <a:srgbClr val="7030A0"/>
                </a:solidFill>
                <a:cs typeface="Lotus" pitchFamily="2" charset="-78"/>
              </a:rPr>
              <a:t>»</a:t>
            </a:r>
            <a:endParaRPr lang="fa-IR" sz="3900" dirty="0" smtClean="0">
              <a:solidFill>
                <a:srgbClr val="7030A0"/>
              </a:solidFill>
              <a:cs typeface="Lotus" pitchFamily="2" charset="-78"/>
            </a:endParaRPr>
          </a:p>
          <a:p>
            <a:pPr algn="just"/>
            <a:endParaRPr lang="fa-IR" dirty="0" smtClean="0">
              <a:cs typeface="B Badr" pitchFamily="2" charset="-78"/>
            </a:endParaRPr>
          </a:p>
          <a:p>
            <a:pPr algn="just"/>
            <a:r>
              <a:rPr lang="ar-SA" sz="3400" dirty="0" smtClean="0">
                <a:cs typeface="B Badr" pitchFamily="2" charset="-78"/>
              </a:rPr>
              <a:t>تاريخ مدينه دمشق،ج 68 ، ص 120 و ج 7، ص 31 </a:t>
            </a:r>
            <a:endParaRPr lang="en-US" sz="3300" dirty="0">
              <a:cs typeface="B Badr"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Override1.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2.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ppt/theme/themeOverride3.xml><?xml version="1.0" encoding="utf-8"?>
<a:themeOverride xmlns:a="http://schemas.openxmlformats.org/drawingml/2006/main">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
  <TotalTime>917</TotalTime>
  <Words>2110</Words>
  <Application>Microsoft Office PowerPoint</Application>
  <PresentationFormat>On-screen Show (4:3)</PresentationFormat>
  <Paragraphs>263</Paragraphs>
  <Slides>50</Slides>
  <Notes>0</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Solstice</vt:lpstr>
      <vt:lpstr>Slide 1</vt:lpstr>
      <vt:lpstr>Slide 2</vt:lpstr>
      <vt:lpstr>نقش نخبگان در تغییرات اجتماعی از نظر جامعه شناسان</vt:lpstr>
      <vt:lpstr>مقصود از خواص در تحقیق حاضر </vt:lpstr>
      <vt:lpstr>خطر خواص منحرف</vt:lpstr>
      <vt:lpstr>راز تأثیر خواص منحرف</vt:lpstr>
      <vt:lpstr>توجيه عقلاني و ارزشيِ(عوام پسندانه)</vt:lpstr>
      <vt:lpstr>توجيه عقلاني و ارزشيِ(عوام پسندانه)</vt:lpstr>
      <vt:lpstr>پرسش های بحث انحراف خواص صدر اسلام </vt:lpstr>
      <vt:lpstr>شواهد انحراف خواص صدر اسلام / اسامی خواص منحرف</vt:lpstr>
      <vt:lpstr>Slide 11</vt:lpstr>
      <vt:lpstr>Slide 12</vt:lpstr>
      <vt:lpstr>Slide 13</vt:lpstr>
      <vt:lpstr>Slide 14</vt:lpstr>
      <vt:lpstr>أ. آزمون ولايت پذيري</vt:lpstr>
      <vt:lpstr> مرحله حذف ولایت  </vt:lpstr>
      <vt:lpstr>راهکارهاي حذف   أ .کتمان حديث غدير </vt:lpstr>
      <vt:lpstr>Slide 18</vt:lpstr>
      <vt:lpstr>ب. انکار بُعد الهي خلافت أميرمؤمنان(ع) </vt:lpstr>
      <vt:lpstr>مرحله مبارزه آشکار</vt:lpstr>
      <vt:lpstr>سران جريان اعتزال </vt:lpstr>
      <vt:lpstr>خطر جريان اعتزال </vt:lpstr>
      <vt:lpstr>تأثير جريان پنهانِ اعتزال</vt:lpstr>
      <vt:lpstr>آزمون ولايت پذيري بعد از جنگ</vt:lpstr>
      <vt:lpstr> ويژگيهاي مرحله مخالفت نهاني</vt:lpstr>
      <vt:lpstr>Slide 26</vt:lpstr>
      <vt:lpstr> دبيرکل سازمان مجاهدين انقلاب اسلامي  </vt:lpstr>
      <vt:lpstr>Slide 28</vt:lpstr>
      <vt:lpstr>ب. آزمون توسعه جامعه اسلامي</vt:lpstr>
      <vt:lpstr> ويژگيهاي گسترش اسلام بعد از پيامبر(ص)</vt:lpstr>
      <vt:lpstr> نمادهاي رشد انگيزه هاي مادّي </vt:lpstr>
      <vt:lpstr>زوال روحيه جهاد و شهادت طلبي</vt:lpstr>
      <vt:lpstr>فرماندهان نالايق</vt:lpstr>
      <vt:lpstr>Slide 34</vt:lpstr>
      <vt:lpstr>Slide 35</vt:lpstr>
      <vt:lpstr>مخالفت مجلس با برنامه دوم به علت:</vt:lpstr>
      <vt:lpstr>تغيير ارزشها: جانشين دبيرکل حزب کارگزاران</vt:lpstr>
      <vt:lpstr>همگرايي با دشمنان :  آقاي(م،‌ن)از چهره هاي نامدار دولت سازندگي</vt:lpstr>
      <vt:lpstr>مبناي فکري دولت سازندگي</vt:lpstr>
      <vt:lpstr>Slide 40</vt:lpstr>
      <vt:lpstr>مؤلفه هاي استراتژي فرهنگي کارگزاران</vt:lpstr>
      <vt:lpstr>دوره اصلاحات : يا اقبال به غرب </vt:lpstr>
      <vt:lpstr>ج. آزمون توزيع عادلانه</vt:lpstr>
      <vt:lpstr>منابع بيت المال</vt:lpstr>
      <vt:lpstr> آمار درآمد کشورها</vt:lpstr>
      <vt:lpstr>تقسيم نابرابر: (سال 15يا 20 هجري)</vt:lpstr>
      <vt:lpstr>تقسيم نابرابر</vt:lpstr>
      <vt:lpstr> تحول دوران عثمان</vt:lpstr>
      <vt:lpstr>Slide 49</vt:lpstr>
      <vt:lpstr>Slide 50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soleimani1</dc:creator>
  <cp:lastModifiedBy>ghaemiyeh</cp:lastModifiedBy>
  <cp:revision>123</cp:revision>
  <dcterms:created xsi:type="dcterms:W3CDTF">2010-11-06T13:19:23Z</dcterms:created>
  <dcterms:modified xsi:type="dcterms:W3CDTF">2016-06-23T17:38:37Z</dcterms:modified>
</cp:coreProperties>
</file>