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32"/>
  </p:notesMasterIdLst>
  <p:sldIdLst>
    <p:sldId id="291" r:id="rId2"/>
    <p:sldId id="256" r:id="rId3"/>
    <p:sldId id="265" r:id="rId4"/>
    <p:sldId id="274" r:id="rId5"/>
    <p:sldId id="275" r:id="rId6"/>
    <p:sldId id="276" r:id="rId7"/>
    <p:sldId id="262" r:id="rId8"/>
    <p:sldId id="278" r:id="rId9"/>
    <p:sldId id="285" r:id="rId10"/>
    <p:sldId id="282" r:id="rId11"/>
    <p:sldId id="284" r:id="rId12"/>
    <p:sldId id="280" r:id="rId13"/>
    <p:sldId id="263" r:id="rId14"/>
    <p:sldId id="264" r:id="rId15"/>
    <p:sldId id="257" r:id="rId16"/>
    <p:sldId id="258" r:id="rId17"/>
    <p:sldId id="259" r:id="rId18"/>
    <p:sldId id="260" r:id="rId19"/>
    <p:sldId id="267" r:id="rId20"/>
    <p:sldId id="268" r:id="rId21"/>
    <p:sldId id="269" r:id="rId22"/>
    <p:sldId id="270" r:id="rId23"/>
    <p:sldId id="271" r:id="rId24"/>
    <p:sldId id="287" r:id="rId25"/>
    <p:sldId id="288" r:id="rId26"/>
    <p:sldId id="272" r:id="rId27"/>
    <p:sldId id="273" r:id="rId28"/>
    <p:sldId id="286" r:id="rId29"/>
    <p:sldId id="289" r:id="rId30"/>
    <p:sldId id="29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E9D299-11C4-4B15-8E23-D4F2D77D3478}" type="datetimeFigureOut">
              <a:rPr lang="en-US" smtClean="0"/>
              <a:pPr/>
              <a:t>4/30/2020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98AE76-60ED-4C84-9946-A006F656FEDC}" type="slidenum">
              <a:rPr lang="en-US" smtClean="0"/>
              <a:pPr/>
              <a:t>‹#›</a:t>
            </a:fld>
            <a:endParaRPr lang="en-US"/>
          </a:p>
        </p:txBody>
      </p:sp>
    </p:spTree>
    <p:extLst>
      <p:ext uri="{BB962C8B-B14F-4D97-AF65-F5344CB8AC3E}">
        <p14:creationId xmlns:p14="http://schemas.microsoft.com/office/powerpoint/2010/main" val="1575375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98AE76-60ED-4C84-9946-A006F656FEDC}" type="slidenum">
              <a:rPr lang="en-US" smtClean="0"/>
              <a:pPr/>
              <a:t>5</a:t>
            </a:fld>
            <a:endParaRPr lang="en-US"/>
          </a:p>
        </p:txBody>
      </p:sp>
    </p:spTree>
    <p:extLst>
      <p:ext uri="{BB962C8B-B14F-4D97-AF65-F5344CB8AC3E}">
        <p14:creationId xmlns:p14="http://schemas.microsoft.com/office/powerpoint/2010/main" val="3103765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8B86577-FB54-433C-B8C4-03696F85AA90}"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B86577-FB54-433C-B8C4-03696F85AA90}"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48B86577-FB54-433C-B8C4-03696F85AA9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B86577-FB54-433C-B8C4-03696F85AA90}"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B86577-FB54-433C-B8C4-03696F85AA90}"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B86577-FB54-433C-B8C4-03696F85AA9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B86577-FB54-433C-B8C4-03696F85AA9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B86577-FB54-433C-B8C4-03696F85AA90}"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48B86577-FB54-433C-B8C4-03696F85AA90}"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B86577-FB54-433C-B8C4-03696F85AA9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B86577-FB54-433C-B8C4-03696F85AA9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8B86577-FB54-433C-B8C4-03696F85AA9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sldNum="0"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2962572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2" name="Title 1"/>
          <p:cNvSpPr>
            <a:spLocks noGrp="1"/>
          </p:cNvSpPr>
          <p:nvPr>
            <p:ph type="ctrTitle"/>
          </p:nvPr>
        </p:nvSpPr>
        <p:spPr>
          <a:xfrm>
            <a:off x="457200" y="1524000"/>
            <a:ext cx="8229600" cy="1451955"/>
          </a:xfrm>
        </p:spPr>
        <p:txBody>
          <a:bodyPr>
            <a:normAutofit fontScale="90000"/>
          </a:bodyPr>
          <a:lstStyle/>
          <a:p>
            <a:pPr algn="ctr" rtl="1"/>
            <a:r>
              <a:rPr b="1" dirty="0" smtClean="0"/>
              <a:t/>
            </a:r>
            <a:br>
              <a:rPr b="1" dirty="0" smtClean="0"/>
            </a:br>
            <a:r>
              <a:rPr lang="fa-IR" b="1" dirty="0" smtClean="0"/>
              <a:t>فرآیند </a:t>
            </a:r>
            <a:r>
              <a:rPr lang="fa-IR" b="1" dirty="0"/>
              <a:t>پرستاری در </a:t>
            </a:r>
            <a:r>
              <a:rPr lang="fa-IR" b="1" dirty="0" smtClean="0"/>
              <a:t>خانواده</a:t>
            </a:r>
            <a:r>
              <a:rPr b="1" dirty="0" smtClean="0"/>
              <a:t/>
            </a:r>
            <a:br>
              <a:rPr b="1" dirty="0" smtClean="0"/>
            </a:br>
            <a:r>
              <a:rPr b="1" dirty="0" smtClean="0"/>
              <a:t>Nursing Process in the Family</a:t>
            </a:r>
            <a:r>
              <a:rPr lang="en-US" dirty="0"/>
              <a:t/>
            </a:r>
            <a:br>
              <a:rPr lang="en-US" dirty="0"/>
            </a:br>
            <a:endParaRPr lang="en-US" dirty="0"/>
          </a:p>
        </p:txBody>
      </p:sp>
    </p:spTree>
    <p:extLst>
      <p:ext uri="{BB962C8B-B14F-4D97-AF65-F5344CB8AC3E}">
        <p14:creationId xmlns:p14="http://schemas.microsoft.com/office/powerpoint/2010/main" val="40348162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3600" b="1" dirty="0" smtClean="0">
                <a:solidFill>
                  <a:srgbClr val="C00000"/>
                </a:solidFill>
                <a:latin typeface="Arial" pitchFamily="34" charset="0"/>
                <a:cs typeface="Arial" pitchFamily="34" charset="0"/>
              </a:rPr>
              <a:t>فرایند پرستاری در خانواده</a:t>
            </a:r>
            <a:endParaRPr lang="en-US" sz="3600"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algn="r" rtl="1"/>
            <a:r>
              <a:rPr lang="fa-IR" dirty="0">
                <a:latin typeface="Arial" pitchFamily="34" charset="0"/>
                <a:cs typeface="Arial" pitchFamily="34" charset="0"/>
              </a:rPr>
              <a:t>فرآیند </a:t>
            </a:r>
            <a:r>
              <a:rPr lang="fa-IR" dirty="0" smtClean="0">
                <a:latin typeface="Arial" pitchFamily="34" charset="0"/>
                <a:cs typeface="Arial" pitchFamily="34" charset="0"/>
              </a:rPr>
              <a:t>به معنای </a:t>
            </a:r>
            <a:r>
              <a:rPr lang="fa-IR" dirty="0">
                <a:latin typeface="Arial" pitchFamily="34" charset="0"/>
                <a:cs typeface="Arial" pitchFamily="34" charset="0"/>
              </a:rPr>
              <a:t>اعمال و قدم هایی است که جهت رسیدن به هدف خاصی برداشته می شود. </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طبق عقیده </a:t>
            </a:r>
            <a:r>
              <a:rPr lang="en-US" dirty="0" err="1" smtClean="0">
                <a:latin typeface="Arial" pitchFamily="34" charset="0"/>
                <a:cs typeface="Arial" pitchFamily="34" charset="0"/>
              </a:rPr>
              <a:t>Yura</a:t>
            </a:r>
            <a:r>
              <a:rPr lang="en-US" smtClean="0">
                <a:latin typeface="Arial" pitchFamily="34" charset="0"/>
                <a:cs typeface="Arial" pitchFamily="34" charset="0"/>
              </a:rPr>
              <a:t> &amp; Walsh</a:t>
            </a:r>
            <a:r>
              <a:rPr lang="fa-IR" dirty="0" smtClean="0">
                <a:latin typeface="Arial" pitchFamily="34" charset="0"/>
                <a:cs typeface="Arial" pitchFamily="34" charset="0"/>
              </a:rPr>
              <a:t> (1988) فرایند پرستاری، هسته و جوهر پرستاری است که در هر مکانی و با هر چارچوب مفهومی قابل بکارگیری است.</a:t>
            </a:r>
          </a:p>
          <a:p>
            <a:pPr algn="r" rtl="1"/>
            <a:r>
              <a:rPr lang="fa-IR" sz="2800" dirty="0" smtClean="0">
                <a:latin typeface="Arial" pitchFamily="34" charset="0"/>
                <a:cs typeface="Arial" pitchFamily="34" charset="0"/>
              </a:rPr>
              <a:t>روش جامع و علمی برای مراقبت از مددجویان.</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این </a:t>
            </a:r>
            <a:r>
              <a:rPr lang="fa-IR" dirty="0">
                <a:latin typeface="Arial" pitchFamily="34" charset="0"/>
                <a:cs typeface="Arial" pitchFamily="34" charset="0"/>
              </a:rPr>
              <a:t>گام ها شامل بررسی، </a:t>
            </a:r>
            <a:r>
              <a:rPr lang="fa-IR" dirty="0" smtClean="0">
                <a:latin typeface="Arial" pitchFamily="34" charset="0"/>
                <a:cs typeface="Arial" pitchFamily="34" charset="0"/>
              </a:rPr>
              <a:t>تشخیص (</a:t>
            </a:r>
            <a:r>
              <a:rPr lang="fa-IR" dirty="0">
                <a:latin typeface="Arial" pitchFamily="34" charset="0"/>
                <a:cs typeface="Arial" pitchFamily="34" charset="0"/>
              </a:rPr>
              <a:t>تعیین مشکل)، برنامه ریزی، اجرا و ارزشیابی است که چرخه ای مداوم از اعمال و تفکرات پویا و دوره ای را در برمی گیرد. </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مبنای </a:t>
            </a:r>
            <a:r>
              <a:rPr lang="fa-IR" dirty="0">
                <a:latin typeface="Arial" pitchFamily="34" charset="0"/>
                <a:cs typeface="Arial" pitchFamily="34" charset="0"/>
              </a:rPr>
              <a:t>فرآیند، مشکل گشایی سیستماتیک است که در کار با افراد، گروه ها و خانواده ها یا جوامع </a:t>
            </a:r>
            <a:r>
              <a:rPr lang="fa-IR" dirty="0" smtClean="0">
                <a:latin typeface="Arial" pitchFamily="34" charset="0"/>
                <a:cs typeface="Arial" pitchFamily="34" charset="0"/>
              </a:rPr>
              <a:t>به کار </a:t>
            </a:r>
            <a:r>
              <a:rPr lang="fa-IR" dirty="0">
                <a:latin typeface="Arial" pitchFamily="34" charset="0"/>
                <a:cs typeface="Arial" pitchFamily="34" charset="0"/>
              </a:rPr>
              <a:t>گرفته می شود.</a:t>
            </a:r>
            <a:endParaRPr lang="en-US"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2918637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latin typeface="Arial" pitchFamily="34" charset="0"/>
                <a:cs typeface="Arial" pitchFamily="34" charset="0"/>
              </a:rPr>
              <a:t>فرایند پرستاری در خانواده</a:t>
            </a:r>
            <a:endParaRPr lang="en-US" dirty="0"/>
          </a:p>
        </p:txBody>
      </p:sp>
      <p:sp>
        <p:nvSpPr>
          <p:cNvPr id="3" name="Date Placeholder 2"/>
          <p:cNvSpPr>
            <a:spLocks noGrp="1"/>
          </p:cNvSpPr>
          <p:nvPr>
            <p:ph type="dt" sz="half" idx="10"/>
          </p:nvPr>
        </p:nvSpPr>
        <p:spPr/>
        <p:txBody>
          <a:bodyPr/>
          <a:lstStyle/>
          <a:p>
            <a:endParaRPr lang="en-US"/>
          </a:p>
        </p:txBody>
      </p:sp>
      <p:sp>
        <p:nvSpPr>
          <p:cNvPr id="5" name="Content Placeholder 4"/>
          <p:cNvSpPr>
            <a:spLocks noGrp="1"/>
          </p:cNvSpPr>
          <p:nvPr>
            <p:ph sz="quarter" idx="1"/>
          </p:nvPr>
        </p:nvSpPr>
        <p:spPr/>
        <p:txBody>
          <a:bodyPr/>
          <a:lstStyle/>
          <a:p>
            <a:pPr algn="r" rtl="1"/>
            <a:r>
              <a:rPr lang="fa-IR" dirty="0" smtClean="0">
                <a:latin typeface="Arial" pitchFamily="34" charset="0"/>
                <a:ea typeface="Majalla UI"/>
                <a:cs typeface="Arial" pitchFamily="34" charset="0"/>
              </a:rPr>
              <a:t>تفاوت فرایند پرستاری در خانواده بر اساس محور ارائه خدمات است</a:t>
            </a:r>
          </a:p>
          <a:p>
            <a:pPr algn="r" rtl="1"/>
            <a:r>
              <a:rPr lang="fa-IR" dirty="0" smtClean="0">
                <a:latin typeface="Arial" pitchFamily="34" charset="0"/>
                <a:ea typeface="Majalla UI"/>
                <a:cs typeface="Arial" pitchFamily="34" charset="0"/>
              </a:rPr>
              <a:t>فرد </a:t>
            </a:r>
          </a:p>
          <a:p>
            <a:pPr algn="r" rtl="1"/>
            <a:r>
              <a:rPr lang="fa-IR" dirty="0" smtClean="0">
                <a:latin typeface="Arial" pitchFamily="34" charset="0"/>
                <a:ea typeface="Majalla UI"/>
                <a:cs typeface="Arial" pitchFamily="34" charset="0"/>
              </a:rPr>
              <a:t>خانواده به عنوان واحد مراقبتی</a:t>
            </a:r>
          </a:p>
          <a:p>
            <a:pPr algn="r" rtl="1"/>
            <a:r>
              <a:rPr lang="fa-IR" dirty="0" smtClean="0">
                <a:latin typeface="Arial" pitchFamily="34" charset="0"/>
                <a:ea typeface="Majalla UI"/>
                <a:cs typeface="Arial" pitchFamily="34" charset="0"/>
              </a:rPr>
              <a:t>اغلب بطور همزمان در دو سطح فرد و خانواده</a:t>
            </a:r>
            <a:endParaRPr lang="en-US" dirty="0" smtClean="0">
              <a:latin typeface="Arial" pitchFamily="34" charset="0"/>
              <a:ea typeface="Majalla UI"/>
              <a:cs typeface="Arial" pitchFamily="34" charset="0"/>
            </a:endParaRPr>
          </a:p>
          <a:p>
            <a:pPr algn="r" rtl="1"/>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rgbClr val="C00000"/>
                </a:solidFill>
                <a:latin typeface="Arial" pitchFamily="34" charset="0"/>
                <a:cs typeface="Arial" pitchFamily="34" charset="0"/>
              </a:rPr>
              <a:t>مراحل فرایند پرستاری خانواده و فرد</a:t>
            </a:r>
            <a:endParaRPr lang="en-US" sz="3600" dirty="0">
              <a:solidFill>
                <a:srgbClr val="C00000"/>
              </a:solidFill>
              <a:latin typeface="Arial" pitchFamily="34" charset="0"/>
              <a:cs typeface="Arial" pitchFamily="34" charset="0"/>
            </a:endParaRPr>
          </a:p>
        </p:txBody>
      </p:sp>
      <p:sp>
        <p:nvSpPr>
          <p:cNvPr id="3" name="Date Placeholder 2"/>
          <p:cNvSpPr>
            <a:spLocks noGrp="1"/>
          </p:cNvSpPr>
          <p:nvPr>
            <p:ph type="dt" sz="half" idx="10"/>
          </p:nvPr>
        </p:nvSpPr>
        <p:spPr/>
        <p:txBody>
          <a:bodyPr/>
          <a:lstStyle/>
          <a:p>
            <a:endParaRPr lang="en-US" dirty="0"/>
          </a:p>
        </p:txBody>
      </p:sp>
      <p:sp>
        <p:nvSpPr>
          <p:cNvPr id="6" name="Rectangle 5"/>
          <p:cNvSpPr/>
          <p:nvPr/>
        </p:nvSpPr>
        <p:spPr>
          <a:xfrm>
            <a:off x="6096000" y="1752600"/>
            <a:ext cx="22098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0" y="1828800"/>
            <a:ext cx="22098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743200" y="4114800"/>
            <a:ext cx="45720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743200" y="4800600"/>
            <a:ext cx="45720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2743200" y="5562600"/>
            <a:ext cx="44958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p:nvPr/>
        </p:nvCxnSpPr>
        <p:spPr>
          <a:xfrm rot="5400000" flipH="1" flipV="1">
            <a:off x="6096794" y="4800600"/>
            <a:ext cx="33520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flipH="1" flipV="1">
            <a:off x="419894" y="4837906"/>
            <a:ext cx="3276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0800000">
            <a:off x="2057400" y="6477000"/>
            <a:ext cx="762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a:off x="7239000" y="6477000"/>
            <a:ext cx="533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flipH="1" flipV="1">
            <a:off x="7010797" y="3733403"/>
            <a:ext cx="121840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5400000" flipH="1" flipV="1">
            <a:off x="1753394" y="3810000"/>
            <a:ext cx="12184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 name="Minus 47"/>
          <p:cNvSpPr/>
          <p:nvPr/>
        </p:nvSpPr>
        <p:spPr>
          <a:xfrm>
            <a:off x="2362200" y="4419600"/>
            <a:ext cx="457200" cy="762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Minus 48"/>
          <p:cNvSpPr/>
          <p:nvPr/>
        </p:nvSpPr>
        <p:spPr>
          <a:xfrm>
            <a:off x="7315200" y="4267200"/>
            <a:ext cx="304800" cy="762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6096000" y="1752600"/>
            <a:ext cx="2209800" cy="1231106"/>
          </a:xfrm>
          <a:prstGeom prst="rect">
            <a:avLst/>
          </a:prstGeom>
          <a:solidFill>
            <a:schemeClr val="bg1"/>
          </a:solidFill>
        </p:spPr>
        <p:txBody>
          <a:bodyPr wrap="square" rtlCol="0">
            <a:spAutoFit/>
          </a:bodyPr>
          <a:lstStyle/>
          <a:p>
            <a:pPr algn="r" rtl="1"/>
            <a:r>
              <a:rPr lang="fa-IR" b="1" dirty="0" smtClean="0">
                <a:solidFill>
                  <a:srgbClr val="C00000"/>
                </a:solidFill>
              </a:rPr>
              <a:t>بررسی خانواده:</a:t>
            </a:r>
          </a:p>
          <a:p>
            <a:pPr algn="r" rtl="1"/>
            <a:r>
              <a:rPr lang="fa-IR" sz="1400" b="1" dirty="0" smtClean="0"/>
              <a:t>تعیین داده های اقتصادی-اجتماعی</a:t>
            </a:r>
          </a:p>
          <a:p>
            <a:pPr algn="r" rtl="1"/>
            <a:r>
              <a:rPr lang="fa-IR" sz="1400" b="1" dirty="0" smtClean="0"/>
              <a:t>داده های محیطی</a:t>
            </a:r>
          </a:p>
          <a:p>
            <a:pPr algn="r" rtl="1"/>
            <a:r>
              <a:rPr lang="fa-IR" sz="1400" b="1" dirty="0" smtClean="0"/>
              <a:t>ساختار و عملکرد</a:t>
            </a:r>
          </a:p>
          <a:p>
            <a:pPr algn="r" rtl="1"/>
            <a:r>
              <a:rPr lang="fa-IR" sz="1400" b="1" dirty="0" smtClean="0"/>
              <a:t>تنش خانواده و راهبرد های تطابقی</a:t>
            </a:r>
            <a:endParaRPr lang="en-US" sz="1400" b="1" dirty="0"/>
          </a:p>
        </p:txBody>
      </p:sp>
      <p:sp>
        <p:nvSpPr>
          <p:cNvPr id="51" name="TextBox 50"/>
          <p:cNvSpPr txBox="1"/>
          <p:nvPr/>
        </p:nvSpPr>
        <p:spPr>
          <a:xfrm>
            <a:off x="1600200" y="1905000"/>
            <a:ext cx="2057400" cy="1077218"/>
          </a:xfrm>
          <a:prstGeom prst="rect">
            <a:avLst/>
          </a:prstGeom>
          <a:solidFill>
            <a:schemeClr val="bg1"/>
          </a:solidFill>
        </p:spPr>
        <p:txBody>
          <a:bodyPr wrap="square" rtlCol="0">
            <a:spAutoFit/>
          </a:bodyPr>
          <a:lstStyle/>
          <a:p>
            <a:pPr algn="ctr" rtl="1"/>
            <a:r>
              <a:rPr lang="fa-IR" b="1" dirty="0" smtClean="0">
                <a:solidFill>
                  <a:srgbClr val="C00000"/>
                </a:solidFill>
              </a:rPr>
              <a:t>بررسی فردی اعضای خانواده:</a:t>
            </a:r>
          </a:p>
          <a:p>
            <a:pPr algn="r" rtl="1"/>
            <a:r>
              <a:rPr lang="fa-IR" sz="1400" b="1" dirty="0" smtClean="0"/>
              <a:t>روانی، جسمی، عاطفی، اجتماعی و معنوی</a:t>
            </a:r>
            <a:endParaRPr lang="en-US" sz="1400" b="1" dirty="0"/>
          </a:p>
        </p:txBody>
      </p:sp>
      <p:sp>
        <p:nvSpPr>
          <p:cNvPr id="52" name="TextBox 51"/>
          <p:cNvSpPr txBox="1"/>
          <p:nvPr/>
        </p:nvSpPr>
        <p:spPr>
          <a:xfrm>
            <a:off x="2743200" y="4114800"/>
            <a:ext cx="4419600" cy="584775"/>
          </a:xfrm>
          <a:prstGeom prst="rect">
            <a:avLst/>
          </a:prstGeom>
          <a:solidFill>
            <a:schemeClr val="bg1"/>
          </a:solidFill>
        </p:spPr>
        <p:txBody>
          <a:bodyPr wrap="square" rtlCol="0">
            <a:spAutoFit/>
          </a:bodyPr>
          <a:lstStyle/>
          <a:p>
            <a:pPr algn="ctr" rtl="1"/>
            <a:r>
              <a:rPr lang="fa-IR" sz="1600" b="1" dirty="0" smtClean="0"/>
              <a:t>شناسایی خانواده، زیر نظام خانوادگی، مشکلات بهداشت فردی (تشخیص پرستاری)</a:t>
            </a:r>
            <a:endParaRPr lang="en-US" sz="1600" b="1" dirty="0"/>
          </a:p>
        </p:txBody>
      </p:sp>
      <p:sp>
        <p:nvSpPr>
          <p:cNvPr id="53" name="TextBox 52"/>
          <p:cNvSpPr txBox="1"/>
          <p:nvPr/>
        </p:nvSpPr>
        <p:spPr>
          <a:xfrm>
            <a:off x="2819400" y="4800600"/>
            <a:ext cx="4419600" cy="615553"/>
          </a:xfrm>
          <a:prstGeom prst="rect">
            <a:avLst/>
          </a:prstGeom>
          <a:solidFill>
            <a:schemeClr val="bg1"/>
          </a:solidFill>
        </p:spPr>
        <p:txBody>
          <a:bodyPr wrap="square" rtlCol="0">
            <a:spAutoFit/>
          </a:bodyPr>
          <a:lstStyle/>
          <a:p>
            <a:pPr algn="r" rtl="1"/>
            <a:r>
              <a:rPr lang="fa-IR" b="1" dirty="0" smtClean="0"/>
              <a:t>برنامه مراقبت: </a:t>
            </a:r>
            <a:r>
              <a:rPr lang="fa-IR" sz="1600" b="1" dirty="0" smtClean="0"/>
              <a:t>تعیین اهداف، شناسایی منابع، تعریف راه حل های جایگزین، انتخاب مداخلات پرستاری، ، تعیین اولویت ها</a:t>
            </a:r>
            <a:endParaRPr lang="en-US" sz="1600" b="1" dirty="0"/>
          </a:p>
        </p:txBody>
      </p:sp>
      <p:sp>
        <p:nvSpPr>
          <p:cNvPr id="54" name="TextBox 53"/>
          <p:cNvSpPr txBox="1"/>
          <p:nvPr/>
        </p:nvSpPr>
        <p:spPr>
          <a:xfrm>
            <a:off x="2971800" y="5638800"/>
            <a:ext cx="4191000" cy="369332"/>
          </a:xfrm>
          <a:prstGeom prst="rect">
            <a:avLst/>
          </a:prstGeom>
          <a:solidFill>
            <a:schemeClr val="bg1"/>
          </a:solidFill>
        </p:spPr>
        <p:txBody>
          <a:bodyPr wrap="square" rtlCol="0">
            <a:spAutoFit/>
          </a:bodyPr>
          <a:lstStyle/>
          <a:p>
            <a:pPr algn="r" rtl="1"/>
            <a:r>
              <a:rPr lang="fa-IR" b="1" dirty="0" smtClean="0"/>
              <a:t>مداخلات: اجرای منابع، بسیج منابع</a:t>
            </a:r>
            <a:endParaRPr lang="en-US" b="1" dirty="0"/>
          </a:p>
        </p:txBody>
      </p:sp>
      <p:sp>
        <p:nvSpPr>
          <p:cNvPr id="55" name="Rectangle 54"/>
          <p:cNvSpPr/>
          <p:nvPr/>
        </p:nvSpPr>
        <p:spPr>
          <a:xfrm>
            <a:off x="2743200" y="6324600"/>
            <a:ext cx="45720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p:cNvSpPr txBox="1"/>
          <p:nvPr/>
        </p:nvSpPr>
        <p:spPr>
          <a:xfrm>
            <a:off x="2895600" y="6324600"/>
            <a:ext cx="4114800" cy="369332"/>
          </a:xfrm>
          <a:prstGeom prst="rect">
            <a:avLst/>
          </a:prstGeom>
          <a:solidFill>
            <a:schemeClr val="bg1"/>
          </a:solidFill>
        </p:spPr>
        <p:txBody>
          <a:bodyPr wrap="square" rtlCol="0">
            <a:spAutoFit/>
          </a:bodyPr>
          <a:lstStyle/>
          <a:p>
            <a:pPr algn="ctr" rtl="1"/>
            <a:r>
              <a:rPr lang="fa-IR" b="1" dirty="0" smtClean="0"/>
              <a:t>ارزشیابی مراقبت</a:t>
            </a:r>
            <a:endParaRPr lang="en-US" b="1" dirty="0"/>
          </a:p>
        </p:txBody>
      </p:sp>
      <p:sp>
        <p:nvSpPr>
          <p:cNvPr id="65" name="Minus 64"/>
          <p:cNvSpPr/>
          <p:nvPr/>
        </p:nvSpPr>
        <p:spPr>
          <a:xfrm>
            <a:off x="4953000" y="4724400"/>
            <a:ext cx="45719" cy="762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C00000"/>
                </a:solidFill>
                <a:latin typeface="Arial" pitchFamily="34" charset="0"/>
                <a:cs typeface="Arial" pitchFamily="34" charset="0"/>
              </a:rPr>
              <a:t>بررسی خانواده</a:t>
            </a:r>
            <a:endParaRPr lang="en-US" b="1" dirty="0">
              <a:solidFill>
                <a:srgbClr val="C00000"/>
              </a:solidFill>
              <a:latin typeface="Arial" pitchFamily="34" charset="0"/>
              <a:cs typeface="Arial" pitchFamily="34" charset="0"/>
            </a:endParaRPr>
          </a:p>
        </p:txBody>
      </p:sp>
      <p:sp>
        <p:nvSpPr>
          <p:cNvPr id="3" name="Date Placeholder 2"/>
          <p:cNvSpPr>
            <a:spLocks noGrp="1"/>
          </p:cNvSpPr>
          <p:nvPr>
            <p:ph type="dt" sz="half" idx="10"/>
          </p:nvPr>
        </p:nvSpPr>
        <p:spPr/>
        <p:txBody>
          <a:bodyPr/>
          <a:lstStyle/>
          <a:p>
            <a:endParaRPr lang="en-US"/>
          </a:p>
        </p:txBody>
      </p:sp>
      <p:sp>
        <p:nvSpPr>
          <p:cNvPr id="5" name="Content Placeholder 4"/>
          <p:cNvSpPr>
            <a:spLocks noGrp="1"/>
          </p:cNvSpPr>
          <p:nvPr>
            <p:ph sz="quarter" idx="1"/>
          </p:nvPr>
        </p:nvSpPr>
        <p:spPr/>
        <p:txBody>
          <a:bodyPr>
            <a:normAutofit fontScale="77500" lnSpcReduction="20000"/>
          </a:bodyPr>
          <a:lstStyle/>
          <a:p>
            <a:pPr algn="r" rtl="1"/>
            <a:r>
              <a:rPr lang="fa-IR" dirty="0" smtClean="0"/>
              <a:t>به منظور کار موثر با مددجویان در خانواده، انجام بررسی ها و تدارک مراقبت، پرستار خانواده باید </a:t>
            </a:r>
            <a:r>
              <a:rPr lang="en-US" dirty="0" smtClean="0"/>
              <a:t>Think </a:t>
            </a:r>
            <a:r>
              <a:rPr lang="en-US" dirty="0" err="1" smtClean="0"/>
              <a:t>interactionally</a:t>
            </a:r>
            <a:r>
              <a:rPr lang="fa-IR" dirty="0" smtClean="0"/>
              <a:t> داشته باشد.</a:t>
            </a:r>
          </a:p>
          <a:p>
            <a:pPr algn="r" rtl="1"/>
            <a:r>
              <a:rPr lang="fa-IR" dirty="0" smtClean="0"/>
              <a:t>فرایند ارزیابی خانواده از طریق جمع آوری مداوم اطلاعات و قضاوت های حرفه ای که داده های گرد آوری شده را به هم مرتبط می سازد، روشن می گردد.</a:t>
            </a:r>
          </a:p>
          <a:p>
            <a:pPr algn="r" rtl="1"/>
            <a:r>
              <a:rPr lang="fa-IR" dirty="0" smtClean="0"/>
              <a:t>داده ها به صورت </a:t>
            </a:r>
            <a:r>
              <a:rPr lang="fa-IR" dirty="0" err="1" smtClean="0"/>
              <a:t>سیستما</a:t>
            </a:r>
            <a:r>
              <a:rPr lang="fa-IR" dirty="0" smtClean="0"/>
              <a:t> تیک با استفاده از ابزار بررسی خانواده جمع آوری  و سپس طبقه بندی و تجزیه و تحلیل می شود.</a:t>
            </a:r>
          </a:p>
          <a:p>
            <a:pPr algn="r" rtl="1"/>
            <a:r>
              <a:rPr lang="fa-IR" dirty="0" smtClean="0"/>
              <a:t>نقاط قوت خانواده باید در فرایند بررسی مورد توجه واقع گردد.</a:t>
            </a:r>
          </a:p>
          <a:p>
            <a:pPr algn="r" rtl="1"/>
            <a:r>
              <a:rPr lang="fa-IR" dirty="0" smtClean="0"/>
              <a:t>ابزار کوتاه بررسی خانواده </a:t>
            </a:r>
            <a:r>
              <a:rPr lang="fa-IR" dirty="0" err="1" smtClean="0"/>
              <a:t>فریدمن</a:t>
            </a:r>
            <a:r>
              <a:rPr lang="fa-IR" dirty="0" smtClean="0"/>
              <a:t> برای بررسی ساختار و عملکرد خانواده</a:t>
            </a:r>
          </a:p>
          <a:p>
            <a:pPr algn="r" rtl="1"/>
            <a:r>
              <a:rPr lang="fa-IR" dirty="0" smtClean="0"/>
              <a:t>ابزار بررسی خانواده </a:t>
            </a:r>
            <a:r>
              <a:rPr lang="en-US" dirty="0" smtClean="0"/>
              <a:t>McMaster</a:t>
            </a:r>
            <a:r>
              <a:rPr lang="fa-IR" dirty="0" smtClean="0"/>
              <a:t> برای بررسی عملکرد خانواده</a:t>
            </a:r>
            <a:endParaRPr lang="en-US" dirty="0" smtClean="0"/>
          </a:p>
          <a:p>
            <a:pPr algn="r" rtl="1"/>
            <a:r>
              <a:rPr lang="en-US" dirty="0" smtClean="0"/>
              <a:t>Family APGAR</a:t>
            </a:r>
            <a:r>
              <a:rPr lang="fa-IR" dirty="0" smtClean="0"/>
              <a:t> توسط </a:t>
            </a:r>
            <a:r>
              <a:rPr lang="en-US" dirty="0" err="1" smtClean="0"/>
              <a:t>Smilkstein</a:t>
            </a:r>
            <a:r>
              <a:rPr lang="fa-IR" dirty="0" smtClean="0"/>
              <a:t> در سال 1980 ابداع شد: </a:t>
            </a:r>
            <a:r>
              <a:rPr lang="en-US" dirty="0" smtClean="0"/>
              <a:t>adaptability, partnership, growth, affect, resolve</a:t>
            </a:r>
            <a:endParaRPr lang="fa-IR" dirty="0" smtClean="0"/>
          </a:p>
          <a:p>
            <a:pPr algn="r" rtl="1"/>
            <a:r>
              <a:rPr lang="fa-IR" dirty="0" smtClean="0"/>
              <a:t>بیش از 100 ابزار برای بررسی خانواده بر اساس اهداف پژوهشی و بالینی تهیه شده است که برخی بر عملکرد و برخی بر سازش و تطابق خانواده تمرکز می کنند.</a:t>
            </a:r>
          </a:p>
          <a:p>
            <a:pPr algn="r" rtl="1"/>
            <a:r>
              <a:rPr lang="fa-IR" sz="2800" b="1" dirty="0" smtClean="0">
                <a:solidFill>
                  <a:srgbClr val="C00000"/>
                </a:solidFill>
                <a:latin typeface="Arial" pitchFamily="34" charset="0"/>
                <a:cs typeface="Arial" pitchFamily="34" charset="0"/>
              </a:rPr>
              <a:t>بررسی</a:t>
            </a:r>
            <a:r>
              <a:rPr lang="fa-IR" sz="2800" dirty="0" smtClean="0">
                <a:latin typeface="Arial" pitchFamily="34" charset="0"/>
                <a:cs typeface="Arial" pitchFamily="34" charset="0"/>
              </a:rPr>
              <a:t> اولین گام فرآیند است، اما جمع آوری داده ها در سایر مراحل ادامه می یابد.</a:t>
            </a:r>
            <a:endParaRPr lang="en-US" dirty="0" smtClean="0">
              <a:latin typeface="Arial" pitchFamily="34" charset="0"/>
              <a:cs typeface="Arial" pitchFamily="34" charset="0"/>
            </a:endParaRPr>
          </a:p>
          <a:p>
            <a:pPr algn="r" rtl="1"/>
            <a:endParaRPr lang="fa-IR"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normAutofit/>
          </a:bodyPr>
          <a:lstStyle/>
          <a:p>
            <a:pPr algn="ctr" rtl="1"/>
            <a:r>
              <a:rPr lang="ar-SA" sz="3600" b="1" dirty="0" smtClean="0">
                <a:solidFill>
                  <a:srgbClr val="C00000"/>
                </a:solidFill>
                <a:latin typeface="Arial" pitchFamily="34" charset="0"/>
                <a:cs typeface="Arial" pitchFamily="34" charset="0"/>
              </a:rPr>
              <a:t>منابع </a:t>
            </a:r>
            <a:r>
              <a:rPr lang="ar-SA" sz="3600" b="1" dirty="0">
                <a:solidFill>
                  <a:srgbClr val="C00000"/>
                </a:solidFill>
                <a:latin typeface="Arial" pitchFamily="34" charset="0"/>
                <a:cs typeface="Arial" pitchFamily="34" charset="0"/>
              </a:rPr>
              <a:t>داده های بررسی خانواده</a:t>
            </a:r>
            <a:endParaRPr lang="en-US" sz="3600"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70000" lnSpcReduction="20000"/>
          </a:bodyPr>
          <a:lstStyle/>
          <a:p>
            <a:pPr algn="r" rtl="1"/>
            <a:r>
              <a:rPr lang="fa-IR" b="1" dirty="0" smtClean="0"/>
              <a:t>1-مصاحبه </a:t>
            </a:r>
            <a:r>
              <a:rPr lang="fa-IR" b="1" dirty="0"/>
              <a:t>های مربوط به </a:t>
            </a:r>
            <a:r>
              <a:rPr lang="fa-IR" b="1" dirty="0" smtClean="0"/>
              <a:t>حوادث گذشته </a:t>
            </a:r>
            <a:r>
              <a:rPr lang="fa-IR" b="1" dirty="0"/>
              <a:t>و حال </a:t>
            </a:r>
            <a:r>
              <a:rPr lang="fa-IR" b="1" dirty="0" smtClean="0"/>
              <a:t>مددجو (مصاحبه ساختار یافته)</a:t>
            </a:r>
            <a:endParaRPr lang="en-US" b="1" dirty="0"/>
          </a:p>
          <a:p>
            <a:pPr algn="r" rtl="1"/>
            <a:r>
              <a:rPr lang="fa-IR" dirty="0"/>
              <a:t>پرسش </a:t>
            </a:r>
            <a:r>
              <a:rPr lang="fa-IR" dirty="0" smtClean="0"/>
              <a:t>سوال </a:t>
            </a:r>
            <a:r>
              <a:rPr lang="fa-IR" dirty="0"/>
              <a:t>و گوش دادن</a:t>
            </a:r>
            <a:endParaRPr lang="en-US" b="1" dirty="0"/>
          </a:p>
          <a:p>
            <a:pPr algn="r" rtl="1"/>
            <a:r>
              <a:rPr lang="fa-IR" b="1" dirty="0" smtClean="0">
                <a:solidFill>
                  <a:srgbClr val="C00000"/>
                </a:solidFill>
                <a:latin typeface="Arial" pitchFamily="34" charset="0"/>
                <a:cs typeface="Arial" pitchFamily="34" charset="0"/>
              </a:rPr>
              <a:t>ژنوگرام</a:t>
            </a:r>
            <a:r>
              <a:rPr lang="en-US" b="1" dirty="0" smtClean="0">
                <a:solidFill>
                  <a:srgbClr val="C00000"/>
                </a:solidFill>
                <a:latin typeface="Arial" pitchFamily="34" charset="0"/>
                <a:cs typeface="Arial" pitchFamily="34" charset="0"/>
              </a:rPr>
              <a:t> </a:t>
            </a:r>
            <a:r>
              <a:rPr lang="fa-IR" dirty="0" smtClean="0">
                <a:latin typeface="Arial" pitchFamily="34" charset="0"/>
                <a:cs typeface="Arial" pitchFamily="34" charset="0"/>
              </a:rPr>
              <a:t>(</a:t>
            </a:r>
            <a:r>
              <a:rPr lang="en-US" dirty="0" smtClean="0">
                <a:latin typeface="Arial" pitchFamily="34" charset="0"/>
                <a:cs typeface="Arial" pitchFamily="34" charset="0"/>
              </a:rPr>
              <a:t>Genogram</a:t>
            </a:r>
            <a:r>
              <a:rPr lang="fa-IR" dirty="0" smtClean="0">
                <a:latin typeface="Arial" pitchFamily="34" charset="0"/>
                <a:cs typeface="Arial" pitchFamily="34" charset="0"/>
              </a:rPr>
              <a:t>):</a:t>
            </a:r>
            <a:r>
              <a:rPr lang="en-US" dirty="0" smtClean="0">
                <a:latin typeface="Arial" pitchFamily="34" charset="0"/>
                <a:cs typeface="Arial" pitchFamily="34" charset="0"/>
              </a:rPr>
              <a:t> </a:t>
            </a:r>
            <a:r>
              <a:rPr lang="fa-IR" dirty="0" smtClean="0">
                <a:latin typeface="Arial" pitchFamily="34" charset="0"/>
                <a:cs typeface="Arial" pitchFamily="34" charset="0"/>
              </a:rPr>
              <a:t>مقدار زیادی از اطلاعات در قالب یک طرح دیداری است.....</a:t>
            </a:r>
            <a:r>
              <a:rPr lang="en-US" dirty="0" smtClean="0">
                <a:latin typeface="Arial" pitchFamily="34" charset="0"/>
                <a:cs typeface="Arial" pitchFamily="34" charset="0"/>
              </a:rPr>
              <a:t>…….</a:t>
            </a:r>
            <a:r>
              <a:rPr lang="fa-IR" dirty="0" smtClean="0">
                <a:latin typeface="Arial" pitchFamily="34" charset="0"/>
                <a:cs typeface="Arial" pitchFamily="34" charset="0"/>
              </a:rPr>
              <a:t>تبعیت از نمودارهای ژنتیک سنتی و شجره نامه، درخت خانواده نشان دهنده ساختار داخلی خانواده، اطلاعات مفید درباره روابط خانواده در طول زمان ارائه می شود.</a:t>
            </a:r>
            <a:endParaRPr lang="en-US" b="1" dirty="0">
              <a:latin typeface="Arial" pitchFamily="34" charset="0"/>
              <a:cs typeface="Arial" pitchFamily="34" charset="0"/>
            </a:endParaRPr>
          </a:p>
          <a:p>
            <a:pPr algn="r" rtl="1"/>
            <a:r>
              <a:rPr lang="fa-IR" b="1" dirty="0" smtClean="0">
                <a:solidFill>
                  <a:srgbClr val="C00000"/>
                </a:solidFill>
              </a:rPr>
              <a:t>اکومپ خانواده</a:t>
            </a:r>
            <a:r>
              <a:rPr lang="en-US" b="1" dirty="0" smtClean="0">
                <a:solidFill>
                  <a:srgbClr val="C00000"/>
                </a:solidFill>
              </a:rPr>
              <a:t> </a:t>
            </a:r>
            <a:r>
              <a:rPr lang="fa-IR" dirty="0" smtClean="0"/>
              <a:t>(</a:t>
            </a:r>
            <a:r>
              <a:rPr lang="en-US" dirty="0" err="1" smtClean="0"/>
              <a:t>Ecomap</a:t>
            </a:r>
            <a:r>
              <a:rPr lang="fa-IR" dirty="0" smtClean="0"/>
              <a:t>): یک نمایش دیداری از واحد خانواده در ارتباط با جامعه بزرگتر</a:t>
            </a:r>
            <a:endParaRPr lang="en-US" b="1" dirty="0"/>
          </a:p>
          <a:p>
            <a:pPr algn="r" rtl="1"/>
            <a:r>
              <a:rPr lang="fa-IR" b="1" dirty="0"/>
              <a:t>2- داده های عینی</a:t>
            </a:r>
            <a:endParaRPr lang="en-US" b="1" dirty="0"/>
          </a:p>
          <a:p>
            <a:pPr algn="r" rtl="1"/>
            <a:r>
              <a:rPr lang="fa-IR" dirty="0"/>
              <a:t>مشاهده منزل</a:t>
            </a:r>
            <a:endParaRPr lang="en-US" b="1" dirty="0"/>
          </a:p>
          <a:p>
            <a:pPr algn="r" rtl="1"/>
            <a:r>
              <a:rPr lang="fa-IR" dirty="0"/>
              <a:t>مشاهدات روابط اجتماعی خانواده</a:t>
            </a:r>
            <a:endParaRPr lang="en-US" b="1" dirty="0"/>
          </a:p>
          <a:p>
            <a:pPr algn="r" rtl="1"/>
            <a:r>
              <a:rPr lang="fa-IR" b="1" dirty="0"/>
              <a:t>3-داده های ذهنی</a:t>
            </a:r>
            <a:endParaRPr lang="en-US" b="1" dirty="0"/>
          </a:p>
          <a:p>
            <a:pPr algn="r" rtl="1"/>
            <a:r>
              <a:rPr lang="fa-IR" dirty="0"/>
              <a:t>تجارب گزارش شده اعضای خانواده</a:t>
            </a:r>
            <a:endParaRPr lang="en-US" b="1" dirty="0"/>
          </a:p>
          <a:p>
            <a:pPr algn="r" rtl="1"/>
            <a:r>
              <a:rPr lang="fa-IR" dirty="0"/>
              <a:t>مشاهدات گزارش شده افراد مهم دیگر</a:t>
            </a:r>
            <a:endParaRPr lang="en-US" b="1" dirty="0"/>
          </a:p>
          <a:p>
            <a:pPr algn="r" rtl="1"/>
            <a:r>
              <a:rPr lang="fa-IR" b="1" dirty="0"/>
              <a:t>4-اطلاعات کلامی و نوشتاری از منابع ارجاعی</a:t>
            </a:r>
            <a:endParaRPr lang="en-US" b="1" dirty="0"/>
          </a:p>
          <a:p>
            <a:pPr algn="r" rtl="1"/>
            <a:r>
              <a:rPr lang="fa-IR" b="1" dirty="0"/>
              <a:t> 5-گزارشات نمایندگی هایی که با خانواده کار می </a:t>
            </a:r>
            <a:r>
              <a:rPr lang="fa-IR" b="1" dirty="0" smtClean="0"/>
              <a:t>کنند</a:t>
            </a:r>
            <a:endParaRPr lang="fa-IR" b="1" dirty="0"/>
          </a:p>
          <a:p>
            <a:pPr algn="r" rtl="1"/>
            <a:r>
              <a:rPr lang="en-US" b="1" dirty="0" smtClean="0"/>
              <a:t> </a:t>
            </a:r>
            <a:r>
              <a:rPr lang="ar-SA" b="1" dirty="0" smtClean="0"/>
              <a:t>6-گزارشات </a:t>
            </a:r>
            <a:r>
              <a:rPr lang="ar-SA" b="1" dirty="0"/>
              <a:t>سایر اعضای تیم </a:t>
            </a:r>
            <a:r>
              <a:rPr lang="ar-SA" b="1" dirty="0" smtClean="0"/>
              <a:t>بهداشتی</a:t>
            </a:r>
            <a:endParaRPr lang="en-US" dirty="0"/>
          </a:p>
        </p:txBody>
      </p:sp>
    </p:spTree>
    <p:extLst>
      <p:ext uri="{BB962C8B-B14F-4D97-AF65-F5344CB8AC3E}">
        <p14:creationId xmlns:p14="http://schemas.microsoft.com/office/powerpoint/2010/main" val="1074231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685800" y="304800"/>
            <a:ext cx="8229600" cy="1143000"/>
          </a:xfrm>
        </p:spPr>
        <p:txBody>
          <a:bodyPr>
            <a:normAutofit/>
          </a:bodyPr>
          <a:lstStyle/>
          <a:p>
            <a:pPr algn="ctr" rtl="1"/>
            <a:r>
              <a:rPr lang="fa-IR" sz="3600" b="1" dirty="0" smtClean="0">
                <a:solidFill>
                  <a:srgbClr val="C00000"/>
                </a:solidFill>
                <a:latin typeface="Arial" pitchFamily="34" charset="0"/>
                <a:cs typeface="Arial" pitchFamily="34" charset="0"/>
              </a:rPr>
              <a:t>پارامترهای ساختاری در بررسی خانواده</a:t>
            </a:r>
            <a:endParaRPr lang="en-US" sz="3600" b="1" dirty="0" smtClean="0">
              <a:solidFill>
                <a:srgbClr val="C00000"/>
              </a:solidFill>
              <a:latin typeface="Arial" pitchFamily="34" charset="0"/>
              <a:cs typeface="Arial" pitchFamily="34" charset="0"/>
            </a:endParaRPr>
          </a:p>
        </p:txBody>
      </p:sp>
      <p:sp>
        <p:nvSpPr>
          <p:cNvPr id="154627" name="Rectangle 3"/>
          <p:cNvSpPr>
            <a:spLocks noGrp="1" noChangeArrowheads="1"/>
          </p:cNvSpPr>
          <p:nvPr>
            <p:ph idx="1"/>
          </p:nvPr>
        </p:nvSpPr>
        <p:spPr>
          <a:xfrm>
            <a:off x="1214438" y="1752601"/>
            <a:ext cx="6938962" cy="4891088"/>
          </a:xfrm>
        </p:spPr>
        <p:txBody>
          <a:bodyPr>
            <a:normAutofit fontScale="92500"/>
          </a:bodyPr>
          <a:lstStyle/>
          <a:p>
            <a:pPr algn="r" rtl="1">
              <a:buClr>
                <a:srgbClr val="C00000"/>
              </a:buClr>
              <a:buFont typeface="Wingdings" pitchFamily="2" charset="2"/>
              <a:buChar char="q"/>
            </a:pPr>
            <a:r>
              <a:rPr lang="fa-IR" dirty="0" smtClean="0">
                <a:latin typeface="Arial" pitchFamily="34" charset="0"/>
                <a:cs typeface="Arial" pitchFamily="34" charset="0"/>
              </a:rPr>
              <a:t>اجزا ساختاری خانواده متغیر </a:t>
            </a:r>
            <a:r>
              <a:rPr lang="fa-IR" dirty="0" err="1" smtClean="0">
                <a:latin typeface="Arial" pitchFamily="34" charset="0"/>
                <a:cs typeface="Arial" pitchFamily="34" charset="0"/>
              </a:rPr>
              <a:t>هایی</a:t>
            </a:r>
            <a:r>
              <a:rPr lang="fa-IR" dirty="0" smtClean="0">
                <a:latin typeface="Arial" pitchFamily="34" charset="0"/>
                <a:cs typeface="Arial" pitchFamily="34" charset="0"/>
              </a:rPr>
              <a:t> هستند که موجب سازمان دهی نظام خانواده می شوند. این اجزا موجب هماهنگی فعالیت ها شده و در نهایت نیاز های افراد را برآورده می سازند.</a:t>
            </a:r>
          </a:p>
          <a:p>
            <a:pPr algn="r" rtl="1">
              <a:buClr>
                <a:srgbClr val="C00000"/>
              </a:buClr>
              <a:buFont typeface="Wingdings" pitchFamily="2" charset="2"/>
              <a:buChar char="§"/>
            </a:pPr>
            <a:r>
              <a:rPr lang="fa-IR" b="1" dirty="0" smtClean="0">
                <a:latin typeface="Arial" pitchFamily="34" charset="0"/>
                <a:cs typeface="Arial" pitchFamily="34" charset="0"/>
              </a:rPr>
              <a:t>تقسیم وظایف: </a:t>
            </a:r>
            <a:r>
              <a:rPr lang="fa-IR" dirty="0" smtClean="0">
                <a:latin typeface="Arial" pitchFamily="34" charset="0"/>
                <a:cs typeface="Arial" pitchFamily="34" charset="0"/>
              </a:rPr>
              <a:t>بر حسب علاقه و قدرت هر یک از اعضا و نیاز خانواده می باشد. تاریخچه فرهنگی متغیر مهمی است.</a:t>
            </a:r>
          </a:p>
          <a:p>
            <a:pPr algn="r" rtl="1">
              <a:buClr>
                <a:srgbClr val="C00000"/>
              </a:buClr>
              <a:buFont typeface="Wingdings" pitchFamily="2" charset="2"/>
              <a:buChar char="§"/>
            </a:pPr>
            <a:r>
              <a:rPr lang="fa-IR" b="1" dirty="0" smtClean="0">
                <a:latin typeface="Arial" pitchFamily="34" charset="0"/>
                <a:cs typeface="Arial" pitchFamily="34" charset="0"/>
              </a:rPr>
              <a:t>توزیع قدرت و اختیارات: </a:t>
            </a:r>
            <a:r>
              <a:rPr lang="fa-IR" dirty="0" smtClean="0">
                <a:latin typeface="Arial" pitchFamily="34" charset="0"/>
                <a:cs typeface="Arial" pitchFamily="34" charset="0"/>
              </a:rPr>
              <a:t>وسعت میزان قدرت از تسلط کامل تا عدم قدرت تحت تاثیر عوامل فرهنگی و موقعیت فردی است.</a:t>
            </a:r>
          </a:p>
          <a:p>
            <a:pPr algn="r" rtl="1">
              <a:buClr>
                <a:srgbClr val="C00000"/>
              </a:buClr>
              <a:buFont typeface="Wingdings" pitchFamily="2" charset="2"/>
              <a:buChar char="§"/>
            </a:pPr>
            <a:r>
              <a:rPr lang="fa-IR" b="1" dirty="0" smtClean="0">
                <a:latin typeface="Arial" pitchFamily="34" charset="0"/>
                <a:cs typeface="Arial" pitchFamily="34" charset="0"/>
              </a:rPr>
              <a:t>ارتباط</a:t>
            </a:r>
            <a:r>
              <a:rPr lang="fa-IR" dirty="0" smtClean="0">
                <a:latin typeface="Arial" pitchFamily="34" charset="0"/>
                <a:cs typeface="Arial" pitchFamily="34" charset="0"/>
              </a:rPr>
              <a:t>: </a:t>
            </a:r>
            <a:r>
              <a:rPr lang="fa-IR" dirty="0" err="1" smtClean="0">
                <a:latin typeface="Arial" pitchFamily="34" charset="0"/>
                <a:cs typeface="Arial" pitchFamily="34" charset="0"/>
              </a:rPr>
              <a:t>ارتباط</a:t>
            </a:r>
            <a:r>
              <a:rPr lang="fa-IR" dirty="0" smtClean="0">
                <a:latin typeface="Arial" pitchFamily="34" charset="0"/>
                <a:cs typeface="Arial" pitchFamily="34" charset="0"/>
              </a:rPr>
              <a:t> فرایند پیچیده ای است. الگوی ارتباط در چند بعد بررسی می شود شامل </a:t>
            </a:r>
            <a:r>
              <a:rPr lang="fa-IR" dirty="0" err="1" smtClean="0">
                <a:latin typeface="Arial" pitchFamily="34" charset="0"/>
                <a:cs typeface="Arial" pitchFamily="34" charset="0"/>
              </a:rPr>
              <a:t>فرایندها</a:t>
            </a:r>
            <a:r>
              <a:rPr lang="fa-IR" dirty="0" smtClean="0">
                <a:latin typeface="Arial" pitchFamily="34" charset="0"/>
                <a:cs typeface="Arial" pitchFamily="34" charset="0"/>
              </a:rPr>
              <a:t> (ارتباطات کلامی، غیر کلامی و رفتاری)، تعیین محتوی ارتباط، چگونگی مشارکت و مشخصات زبان و لحن بیان و تعامل رفتاری به شکل مشخصات صوتی، تماس چشمی، سکوت، حالات بدنی.</a:t>
            </a:r>
          </a:p>
          <a:p>
            <a:pPr algn="r" rtl="1">
              <a:buClr>
                <a:srgbClr val="C00000"/>
              </a:buClr>
              <a:buFont typeface="Wingdings" pitchFamily="2" charset="2"/>
              <a:buChar char="§"/>
            </a:pPr>
            <a:endParaRPr lang="fa-IR" b="1" dirty="0" smtClean="0">
              <a:solidFill>
                <a:srgbClr val="009900"/>
              </a:solidFill>
              <a:latin typeface="Arial" pitchFamily="34" charset="0"/>
              <a:cs typeface="Arial" pitchFamily="34" charset="0"/>
            </a:endParaRPr>
          </a:p>
          <a:p>
            <a:pPr algn="r" rtl="1">
              <a:buClr>
                <a:srgbClr val="C00000"/>
              </a:buClr>
              <a:buFont typeface="Wingdings" pitchFamily="2" charset="2"/>
              <a:buChar char="§"/>
            </a:pPr>
            <a:endParaRPr lang="fa-IR" b="1" dirty="0" smtClean="0">
              <a:solidFill>
                <a:schemeClr val="accent2"/>
              </a:solidFill>
              <a:cs typeface="B Homa" pitchFamily="2" charset="-78"/>
            </a:endParaRPr>
          </a:p>
          <a:p>
            <a:pPr algn="r" rtl="1">
              <a:buClr>
                <a:srgbClr val="C00000"/>
              </a:buClr>
              <a:buFont typeface="Wingdings" pitchFamily="2" charset="2"/>
              <a:buChar char="§"/>
            </a:pPr>
            <a:endParaRPr lang="fa-IR" b="1" dirty="0" smtClean="0">
              <a:solidFill>
                <a:schemeClr val="accent2"/>
              </a:solidFill>
              <a:cs typeface="B Homa" pitchFamily="2" charset="-78"/>
            </a:endParaRPr>
          </a:p>
          <a:p>
            <a:pPr algn="r" rtl="1">
              <a:buClr>
                <a:srgbClr val="C00000"/>
              </a:buClr>
              <a:buFont typeface="Wingdings" pitchFamily="2" charset="2"/>
              <a:buChar char="§"/>
            </a:pPr>
            <a:endParaRPr lang="en-US" b="1" dirty="0" smtClean="0">
              <a:solidFill>
                <a:schemeClr val="accent2"/>
              </a:solidFill>
              <a:cs typeface="B Homa" pitchFamily="2" charset="-78"/>
            </a:endParaRPr>
          </a:p>
        </p:txBody>
      </p:sp>
      <p:sp>
        <p:nvSpPr>
          <p:cNvPr id="4" name="Date Placeholder 3"/>
          <p:cNvSpPr>
            <a:spLocks noGrp="1"/>
          </p:cNvSpPr>
          <p:nvPr>
            <p:ph type="dt" sz="half" idx="10"/>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54626"/>
                                        </p:tgtEl>
                                        <p:attrNameLst>
                                          <p:attrName>style.visibility</p:attrName>
                                        </p:attrNameLst>
                                      </p:cBhvr>
                                      <p:to>
                                        <p:strVal val="visible"/>
                                      </p:to>
                                    </p:set>
                                    <p:animEffect transition="in" filter="fade">
                                      <p:cBhvr>
                                        <p:cTn id="7" dur="1000"/>
                                        <p:tgtEl>
                                          <p:spTgt spid="154626"/>
                                        </p:tgtEl>
                                      </p:cBhvr>
                                    </p:animEffect>
                                    <p:anim calcmode="lin" valueType="num">
                                      <p:cBhvr>
                                        <p:cTn id="8" dur="1000" fill="hold"/>
                                        <p:tgtEl>
                                          <p:spTgt spid="154626"/>
                                        </p:tgtEl>
                                        <p:attrNameLst>
                                          <p:attrName>ppt_x</p:attrName>
                                        </p:attrNameLst>
                                      </p:cBhvr>
                                      <p:tavLst>
                                        <p:tav tm="0">
                                          <p:val>
                                            <p:strVal val="#ppt_x"/>
                                          </p:val>
                                        </p:tav>
                                        <p:tav tm="100000">
                                          <p:val>
                                            <p:strVal val="#ppt_x"/>
                                          </p:val>
                                        </p:tav>
                                      </p:tavLst>
                                    </p:anim>
                                    <p:anim calcmode="lin" valueType="num">
                                      <p:cBhvr>
                                        <p:cTn id="9" dur="900" decel="100000" fill="hold"/>
                                        <p:tgtEl>
                                          <p:spTgt spid="15462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54626"/>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54627">
                                            <p:txEl>
                                              <p:pRg st="0" end="0"/>
                                            </p:txEl>
                                          </p:spTgt>
                                        </p:tgtEl>
                                        <p:attrNameLst>
                                          <p:attrName>style.visibility</p:attrName>
                                        </p:attrNameLst>
                                      </p:cBhvr>
                                      <p:to>
                                        <p:strVal val="visible"/>
                                      </p:to>
                                    </p:set>
                                    <p:anim calcmode="lin" valueType="num">
                                      <p:cBhvr>
                                        <p:cTn id="15" dur="1000" fill="hold"/>
                                        <p:tgtEl>
                                          <p:spTgt spid="154627">
                                            <p:txEl>
                                              <p:pRg st="0" end="0"/>
                                            </p:txEl>
                                          </p:spTgt>
                                        </p:tgtEl>
                                        <p:attrNameLst>
                                          <p:attrName>ppt_w</p:attrName>
                                        </p:attrNameLst>
                                      </p:cBhvr>
                                      <p:tavLst>
                                        <p:tav tm="0">
                                          <p:val>
                                            <p:strVal val="#ppt_w+.3"/>
                                          </p:val>
                                        </p:tav>
                                        <p:tav tm="100000">
                                          <p:val>
                                            <p:strVal val="#ppt_w"/>
                                          </p:val>
                                        </p:tav>
                                      </p:tavLst>
                                    </p:anim>
                                    <p:anim calcmode="lin" valueType="num">
                                      <p:cBhvr>
                                        <p:cTn id="16" dur="1000" fill="hold"/>
                                        <p:tgtEl>
                                          <p:spTgt spid="154627">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1546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154627">
                                            <p:txEl>
                                              <p:pRg st="1" end="1"/>
                                            </p:txEl>
                                          </p:spTgt>
                                        </p:tgtEl>
                                        <p:attrNameLst>
                                          <p:attrName>style.visibility</p:attrName>
                                        </p:attrNameLst>
                                      </p:cBhvr>
                                      <p:to>
                                        <p:strVal val="visible"/>
                                      </p:to>
                                    </p:set>
                                    <p:anim calcmode="lin" valueType="num">
                                      <p:cBhvr>
                                        <p:cTn id="22" dur="1000" fill="hold"/>
                                        <p:tgtEl>
                                          <p:spTgt spid="15462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15462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15462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154627">
                                            <p:txEl>
                                              <p:pRg st="2" end="2"/>
                                            </p:txEl>
                                          </p:spTgt>
                                        </p:tgtEl>
                                        <p:attrNameLst>
                                          <p:attrName>style.visibility</p:attrName>
                                        </p:attrNameLst>
                                      </p:cBhvr>
                                      <p:to>
                                        <p:strVal val="visible"/>
                                      </p:to>
                                    </p:set>
                                    <p:anim calcmode="lin" valueType="num">
                                      <p:cBhvr>
                                        <p:cTn id="29" dur="1000" fill="hold"/>
                                        <p:tgtEl>
                                          <p:spTgt spid="154627">
                                            <p:txEl>
                                              <p:pRg st="2" end="2"/>
                                            </p:txEl>
                                          </p:spTgt>
                                        </p:tgtEl>
                                        <p:attrNameLst>
                                          <p:attrName>ppt_w</p:attrName>
                                        </p:attrNameLst>
                                      </p:cBhvr>
                                      <p:tavLst>
                                        <p:tav tm="0">
                                          <p:val>
                                            <p:strVal val="#ppt_w+.3"/>
                                          </p:val>
                                        </p:tav>
                                        <p:tav tm="100000">
                                          <p:val>
                                            <p:strVal val="#ppt_w"/>
                                          </p:val>
                                        </p:tav>
                                      </p:tavLst>
                                    </p:anim>
                                    <p:anim calcmode="lin" valueType="num">
                                      <p:cBhvr>
                                        <p:cTn id="30" dur="1000" fill="hold"/>
                                        <p:tgtEl>
                                          <p:spTgt spid="154627">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154627">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0" presetClass="entr" presetSubtype="0" decel="100000" fill="hold" grpId="0" nodeType="clickEffect">
                                  <p:stCondLst>
                                    <p:cond delay="0"/>
                                  </p:stCondLst>
                                  <p:childTnLst>
                                    <p:set>
                                      <p:cBhvr>
                                        <p:cTn id="35" dur="1" fill="hold">
                                          <p:stCondLst>
                                            <p:cond delay="0"/>
                                          </p:stCondLst>
                                        </p:cTn>
                                        <p:tgtEl>
                                          <p:spTgt spid="154627">
                                            <p:txEl>
                                              <p:pRg st="3" end="3"/>
                                            </p:txEl>
                                          </p:spTgt>
                                        </p:tgtEl>
                                        <p:attrNameLst>
                                          <p:attrName>style.visibility</p:attrName>
                                        </p:attrNameLst>
                                      </p:cBhvr>
                                      <p:to>
                                        <p:strVal val="visible"/>
                                      </p:to>
                                    </p:set>
                                    <p:anim calcmode="lin" valueType="num">
                                      <p:cBhvr>
                                        <p:cTn id="36" dur="1000" fill="hold"/>
                                        <p:tgtEl>
                                          <p:spTgt spid="154627">
                                            <p:txEl>
                                              <p:pRg st="3" end="3"/>
                                            </p:txEl>
                                          </p:spTgt>
                                        </p:tgtEl>
                                        <p:attrNameLst>
                                          <p:attrName>ppt_w</p:attrName>
                                        </p:attrNameLst>
                                      </p:cBhvr>
                                      <p:tavLst>
                                        <p:tav tm="0">
                                          <p:val>
                                            <p:strVal val="#ppt_w+.3"/>
                                          </p:val>
                                        </p:tav>
                                        <p:tav tm="100000">
                                          <p:val>
                                            <p:strVal val="#ppt_w"/>
                                          </p:val>
                                        </p:tav>
                                      </p:tavLst>
                                    </p:anim>
                                    <p:anim calcmode="lin" valueType="num">
                                      <p:cBhvr>
                                        <p:cTn id="37" dur="1000" fill="hold"/>
                                        <p:tgtEl>
                                          <p:spTgt spid="154627">
                                            <p:txEl>
                                              <p:pRg st="3" end="3"/>
                                            </p:txEl>
                                          </p:spTgt>
                                        </p:tgtEl>
                                        <p:attrNameLst>
                                          <p:attrName>ppt_h</p:attrName>
                                        </p:attrNameLst>
                                      </p:cBhvr>
                                      <p:tavLst>
                                        <p:tav tm="0">
                                          <p:val>
                                            <p:strVal val="#ppt_h"/>
                                          </p:val>
                                        </p:tav>
                                        <p:tav tm="100000">
                                          <p:val>
                                            <p:strVal val="#ppt_h"/>
                                          </p:val>
                                        </p:tav>
                                      </p:tavLst>
                                    </p:anim>
                                    <p:animEffect transition="in" filter="fade">
                                      <p:cBhvr>
                                        <p:cTn id="38" dur="1000"/>
                                        <p:tgtEl>
                                          <p:spTgt spid="154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6" grpId="0"/>
      <p:bldP spid="15462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latin typeface="Arial" pitchFamily="34" charset="0"/>
                <a:cs typeface="Arial" pitchFamily="34" charset="0"/>
              </a:rPr>
              <a:t>پارامترهای ساختاری در بررسی خانواده</a:t>
            </a:r>
            <a:endParaRPr lang="en-US" dirty="0"/>
          </a:p>
        </p:txBody>
      </p:sp>
      <p:sp>
        <p:nvSpPr>
          <p:cNvPr id="3" name="Date Placeholder 2"/>
          <p:cNvSpPr>
            <a:spLocks noGrp="1"/>
          </p:cNvSpPr>
          <p:nvPr>
            <p:ph type="dt" sz="half" idx="10"/>
          </p:nvPr>
        </p:nvSpPr>
        <p:spPr/>
        <p:txBody>
          <a:bodyPr/>
          <a:lstStyle/>
          <a:p>
            <a:endParaRPr lang="en-US"/>
          </a:p>
        </p:txBody>
      </p:sp>
      <p:sp>
        <p:nvSpPr>
          <p:cNvPr id="5" name="Content Placeholder 4"/>
          <p:cNvSpPr>
            <a:spLocks noGrp="1"/>
          </p:cNvSpPr>
          <p:nvPr>
            <p:ph sz="quarter" idx="1"/>
          </p:nvPr>
        </p:nvSpPr>
        <p:spPr/>
        <p:txBody>
          <a:bodyPr>
            <a:normAutofit fontScale="92500"/>
          </a:bodyPr>
          <a:lstStyle/>
          <a:p>
            <a:pPr algn="r" rtl="1">
              <a:buClr>
                <a:srgbClr val="C00000"/>
              </a:buClr>
              <a:buFont typeface="Wingdings" pitchFamily="2" charset="2"/>
              <a:buChar char="§"/>
            </a:pPr>
            <a:r>
              <a:rPr lang="fa-IR" b="1" dirty="0" smtClean="0">
                <a:latin typeface="Arial" pitchFamily="34" charset="0"/>
                <a:cs typeface="Arial" pitchFamily="34" charset="0"/>
              </a:rPr>
              <a:t>مرزهای خانواده: </a:t>
            </a:r>
            <a:r>
              <a:rPr lang="fa-IR" dirty="0" smtClean="0">
                <a:latin typeface="Arial" pitchFamily="34" charset="0"/>
                <a:cs typeface="Arial" pitchFamily="34" charset="0"/>
              </a:rPr>
              <a:t>توسعه و حفظ مرز ها برای رشد و حیات خانواده ضروری است.</a:t>
            </a:r>
          </a:p>
          <a:p>
            <a:pPr algn="r" rtl="1">
              <a:buClr>
                <a:srgbClr val="C00000"/>
              </a:buClr>
              <a:buFont typeface="Wingdings" pitchFamily="2" charset="2"/>
              <a:buChar char="§"/>
            </a:pPr>
            <a:r>
              <a:rPr lang="fa-IR" b="1" dirty="0" smtClean="0">
                <a:latin typeface="Arial" pitchFamily="34" charset="0"/>
                <a:cs typeface="Arial" pitchFamily="34" charset="0"/>
              </a:rPr>
              <a:t>روابط با گروه ها و سیستم ها ی دیگر</a:t>
            </a:r>
            <a:r>
              <a:rPr lang="fa-IR" dirty="0" smtClean="0">
                <a:latin typeface="Arial" pitchFamily="34" charset="0"/>
                <a:cs typeface="Arial" pitchFamily="34" charset="0"/>
              </a:rPr>
              <a:t>: ارتباط بیش از حد باعث صرف انرژی برای کمک به دیگران شده و از دریافت انرژی می کاهد.</a:t>
            </a:r>
          </a:p>
          <a:p>
            <a:pPr algn="r" rtl="1">
              <a:buClr>
                <a:srgbClr val="C00000"/>
              </a:buClr>
              <a:buFont typeface="Wingdings" pitchFamily="2" charset="2"/>
              <a:buChar char="§"/>
            </a:pPr>
            <a:r>
              <a:rPr lang="fa-IR" b="1" dirty="0" smtClean="0">
                <a:latin typeface="Arial" pitchFamily="34" charset="0"/>
                <a:cs typeface="Arial" pitchFamily="34" charset="0"/>
              </a:rPr>
              <a:t>روشهای ایجاد و کسب حمایت عاطفی: </a:t>
            </a:r>
            <a:r>
              <a:rPr lang="fa-IR" dirty="0" smtClean="0">
                <a:latin typeface="Arial" pitchFamily="34" charset="0"/>
                <a:cs typeface="Arial" pitchFamily="34" charset="0"/>
              </a:rPr>
              <a:t>پرستار باید تعیین کند که خانواده در چه زمانی و چگونه و از چه کسی این حمایت را دریافت می کند.</a:t>
            </a:r>
          </a:p>
          <a:p>
            <a:pPr algn="r" rtl="1">
              <a:buClr>
                <a:srgbClr val="C00000"/>
              </a:buClr>
              <a:buFont typeface="Wingdings" pitchFamily="2" charset="2"/>
              <a:buChar char="§"/>
            </a:pPr>
            <a:r>
              <a:rPr lang="fa-IR" b="1" dirty="0" smtClean="0">
                <a:latin typeface="Arial" pitchFamily="34" charset="0"/>
                <a:cs typeface="Arial" pitchFamily="34" charset="0"/>
              </a:rPr>
              <a:t>مراسم و نماد ها: </a:t>
            </a:r>
            <a:r>
              <a:rPr lang="fa-IR" dirty="0" smtClean="0">
                <a:latin typeface="Arial" pitchFamily="34" charset="0"/>
                <a:cs typeface="Arial" pitchFamily="34" charset="0"/>
              </a:rPr>
              <a:t>تشریفات و سمبل های خانواده دارای دو منشاء فرهنگ و فرایند های تعاملی می باشد.</a:t>
            </a:r>
          </a:p>
          <a:p>
            <a:pPr algn="r" rtl="1">
              <a:buClr>
                <a:srgbClr val="C00000"/>
              </a:buClr>
              <a:buFont typeface="Wingdings" pitchFamily="2" charset="2"/>
              <a:buChar char="§"/>
            </a:pPr>
            <a:r>
              <a:rPr lang="fa-IR" b="1" dirty="0" smtClean="0">
                <a:latin typeface="Arial" pitchFamily="34" charset="0"/>
                <a:cs typeface="Arial" pitchFamily="34" charset="0"/>
              </a:rPr>
              <a:t>مجموعه نقش های فردی: </a:t>
            </a:r>
            <a:r>
              <a:rPr lang="fa-IR" dirty="0" smtClean="0">
                <a:latin typeface="Arial" pitchFamily="34" charset="0"/>
                <a:cs typeface="Arial" pitchFamily="34" charset="0"/>
              </a:rPr>
              <a:t>خانواده ها موظف هستند که نقش هایی را به افراد خود محول کنند که در جهت رسیدن به اهداف و عملکرد به آن ها کمک می کند.</a:t>
            </a:r>
          </a:p>
          <a:p>
            <a:pPr algn="r" rtl="1"/>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normAutofit/>
          </a:bodyPr>
          <a:lstStyle/>
          <a:p>
            <a:pPr algn="ctr" rtl="1"/>
            <a:r>
              <a:rPr lang="fa-IR" sz="3600" b="1" dirty="0" smtClean="0">
                <a:solidFill>
                  <a:srgbClr val="C00000"/>
                </a:solidFill>
                <a:latin typeface="Arial" pitchFamily="34" charset="0"/>
                <a:cs typeface="Arial" pitchFamily="34" charset="0"/>
              </a:rPr>
              <a:t>بررسی فردی اعضای خانواده</a:t>
            </a:r>
            <a:endParaRPr lang="en-US" sz="3600" b="1" dirty="0" smtClean="0">
              <a:solidFill>
                <a:srgbClr val="C00000"/>
              </a:solidFill>
              <a:latin typeface="Arial" pitchFamily="34" charset="0"/>
              <a:cs typeface="Arial" pitchFamily="34" charset="0"/>
            </a:endParaRPr>
          </a:p>
        </p:txBody>
      </p:sp>
      <p:sp>
        <p:nvSpPr>
          <p:cNvPr id="154627" name="Rectangle 3"/>
          <p:cNvSpPr>
            <a:spLocks noGrp="1" noChangeArrowheads="1"/>
          </p:cNvSpPr>
          <p:nvPr>
            <p:ph idx="1"/>
          </p:nvPr>
        </p:nvSpPr>
        <p:spPr>
          <a:xfrm>
            <a:off x="2843213" y="2060575"/>
            <a:ext cx="5329237" cy="3600450"/>
          </a:xfrm>
        </p:spPr>
        <p:txBody>
          <a:bodyPr rtlCol="0">
            <a:normAutofit fontScale="55000" lnSpcReduction="20000"/>
          </a:bodyPr>
          <a:lstStyle/>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جسمی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 روانی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 تغذیه ای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 اجتماعی- فرهنگی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 محیط</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عاطفی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معنوی</a:t>
            </a: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r>
              <a:rPr lang="fa-IR" b="1" dirty="0" smtClean="0">
                <a:solidFill>
                  <a:schemeClr val="accent2"/>
                </a:solidFill>
                <a:cs typeface="B Homa" pitchFamily="2" charset="-78"/>
              </a:rPr>
              <a:t>  </a:t>
            </a:r>
            <a:endParaRPr lang="en-US" b="1" dirty="0" smtClean="0">
              <a:solidFill>
                <a:schemeClr val="accent2"/>
              </a:solidFill>
              <a:cs typeface="B Homa" pitchFamily="2" charset="-78"/>
            </a:endParaRPr>
          </a:p>
        </p:txBody>
      </p:sp>
      <p:sp>
        <p:nvSpPr>
          <p:cNvPr id="4" name="Date Placeholder 3"/>
          <p:cNvSpPr>
            <a:spLocks noGrp="1"/>
          </p:cNvSpPr>
          <p:nvPr>
            <p:ph type="dt" sz="half" idx="10"/>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54626"/>
                                        </p:tgtEl>
                                        <p:attrNameLst>
                                          <p:attrName>style.visibility</p:attrName>
                                        </p:attrNameLst>
                                      </p:cBhvr>
                                      <p:to>
                                        <p:strVal val="visible"/>
                                      </p:to>
                                    </p:set>
                                    <p:animEffect transition="in" filter="fade">
                                      <p:cBhvr>
                                        <p:cTn id="7" dur="1000"/>
                                        <p:tgtEl>
                                          <p:spTgt spid="154626"/>
                                        </p:tgtEl>
                                      </p:cBhvr>
                                    </p:animEffect>
                                    <p:anim calcmode="lin" valueType="num">
                                      <p:cBhvr>
                                        <p:cTn id="8" dur="1000" fill="hold"/>
                                        <p:tgtEl>
                                          <p:spTgt spid="154626"/>
                                        </p:tgtEl>
                                        <p:attrNameLst>
                                          <p:attrName>ppt_x</p:attrName>
                                        </p:attrNameLst>
                                      </p:cBhvr>
                                      <p:tavLst>
                                        <p:tav tm="0">
                                          <p:val>
                                            <p:strVal val="#ppt_x"/>
                                          </p:val>
                                        </p:tav>
                                        <p:tav tm="100000">
                                          <p:val>
                                            <p:strVal val="#ppt_x"/>
                                          </p:val>
                                        </p:tav>
                                      </p:tavLst>
                                    </p:anim>
                                    <p:anim calcmode="lin" valueType="num">
                                      <p:cBhvr>
                                        <p:cTn id="9" dur="900" decel="100000" fill="hold"/>
                                        <p:tgtEl>
                                          <p:spTgt spid="15462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54626"/>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54627">
                                            <p:txEl>
                                              <p:pRg st="0" end="0"/>
                                            </p:txEl>
                                          </p:spTgt>
                                        </p:tgtEl>
                                        <p:attrNameLst>
                                          <p:attrName>style.visibility</p:attrName>
                                        </p:attrNameLst>
                                      </p:cBhvr>
                                      <p:to>
                                        <p:strVal val="visible"/>
                                      </p:to>
                                    </p:set>
                                    <p:anim calcmode="lin" valueType="num">
                                      <p:cBhvr>
                                        <p:cTn id="15" dur="1000" fill="hold"/>
                                        <p:tgtEl>
                                          <p:spTgt spid="154627">
                                            <p:txEl>
                                              <p:pRg st="0" end="0"/>
                                            </p:txEl>
                                          </p:spTgt>
                                        </p:tgtEl>
                                        <p:attrNameLst>
                                          <p:attrName>ppt_w</p:attrName>
                                        </p:attrNameLst>
                                      </p:cBhvr>
                                      <p:tavLst>
                                        <p:tav tm="0">
                                          <p:val>
                                            <p:strVal val="#ppt_w+.3"/>
                                          </p:val>
                                        </p:tav>
                                        <p:tav tm="100000">
                                          <p:val>
                                            <p:strVal val="#ppt_w"/>
                                          </p:val>
                                        </p:tav>
                                      </p:tavLst>
                                    </p:anim>
                                    <p:anim calcmode="lin" valueType="num">
                                      <p:cBhvr>
                                        <p:cTn id="16" dur="1000" fill="hold"/>
                                        <p:tgtEl>
                                          <p:spTgt spid="154627">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1546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154627">
                                            <p:txEl>
                                              <p:pRg st="1" end="1"/>
                                            </p:txEl>
                                          </p:spTgt>
                                        </p:tgtEl>
                                        <p:attrNameLst>
                                          <p:attrName>style.visibility</p:attrName>
                                        </p:attrNameLst>
                                      </p:cBhvr>
                                      <p:to>
                                        <p:strVal val="visible"/>
                                      </p:to>
                                    </p:set>
                                    <p:anim calcmode="lin" valueType="num">
                                      <p:cBhvr>
                                        <p:cTn id="22" dur="1000" fill="hold"/>
                                        <p:tgtEl>
                                          <p:spTgt spid="15462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15462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15462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154627">
                                            <p:txEl>
                                              <p:pRg st="2" end="2"/>
                                            </p:txEl>
                                          </p:spTgt>
                                        </p:tgtEl>
                                        <p:attrNameLst>
                                          <p:attrName>style.visibility</p:attrName>
                                        </p:attrNameLst>
                                      </p:cBhvr>
                                      <p:to>
                                        <p:strVal val="visible"/>
                                      </p:to>
                                    </p:set>
                                    <p:anim calcmode="lin" valueType="num">
                                      <p:cBhvr>
                                        <p:cTn id="29" dur="1000" fill="hold"/>
                                        <p:tgtEl>
                                          <p:spTgt spid="154627">
                                            <p:txEl>
                                              <p:pRg st="2" end="2"/>
                                            </p:txEl>
                                          </p:spTgt>
                                        </p:tgtEl>
                                        <p:attrNameLst>
                                          <p:attrName>ppt_w</p:attrName>
                                        </p:attrNameLst>
                                      </p:cBhvr>
                                      <p:tavLst>
                                        <p:tav tm="0">
                                          <p:val>
                                            <p:strVal val="#ppt_w+.3"/>
                                          </p:val>
                                        </p:tav>
                                        <p:tav tm="100000">
                                          <p:val>
                                            <p:strVal val="#ppt_w"/>
                                          </p:val>
                                        </p:tav>
                                      </p:tavLst>
                                    </p:anim>
                                    <p:anim calcmode="lin" valueType="num">
                                      <p:cBhvr>
                                        <p:cTn id="30" dur="1000" fill="hold"/>
                                        <p:tgtEl>
                                          <p:spTgt spid="154627">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154627">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0" presetClass="entr" presetSubtype="0" decel="100000" fill="hold" grpId="0" nodeType="clickEffect">
                                  <p:stCondLst>
                                    <p:cond delay="0"/>
                                  </p:stCondLst>
                                  <p:childTnLst>
                                    <p:set>
                                      <p:cBhvr>
                                        <p:cTn id="35" dur="1" fill="hold">
                                          <p:stCondLst>
                                            <p:cond delay="0"/>
                                          </p:stCondLst>
                                        </p:cTn>
                                        <p:tgtEl>
                                          <p:spTgt spid="154627">
                                            <p:txEl>
                                              <p:pRg st="3" end="3"/>
                                            </p:txEl>
                                          </p:spTgt>
                                        </p:tgtEl>
                                        <p:attrNameLst>
                                          <p:attrName>style.visibility</p:attrName>
                                        </p:attrNameLst>
                                      </p:cBhvr>
                                      <p:to>
                                        <p:strVal val="visible"/>
                                      </p:to>
                                    </p:set>
                                    <p:anim calcmode="lin" valueType="num">
                                      <p:cBhvr>
                                        <p:cTn id="36" dur="1000" fill="hold"/>
                                        <p:tgtEl>
                                          <p:spTgt spid="154627">
                                            <p:txEl>
                                              <p:pRg st="3" end="3"/>
                                            </p:txEl>
                                          </p:spTgt>
                                        </p:tgtEl>
                                        <p:attrNameLst>
                                          <p:attrName>ppt_w</p:attrName>
                                        </p:attrNameLst>
                                      </p:cBhvr>
                                      <p:tavLst>
                                        <p:tav tm="0">
                                          <p:val>
                                            <p:strVal val="#ppt_w+.3"/>
                                          </p:val>
                                        </p:tav>
                                        <p:tav tm="100000">
                                          <p:val>
                                            <p:strVal val="#ppt_w"/>
                                          </p:val>
                                        </p:tav>
                                      </p:tavLst>
                                    </p:anim>
                                    <p:anim calcmode="lin" valueType="num">
                                      <p:cBhvr>
                                        <p:cTn id="37" dur="1000" fill="hold"/>
                                        <p:tgtEl>
                                          <p:spTgt spid="154627">
                                            <p:txEl>
                                              <p:pRg st="3" end="3"/>
                                            </p:txEl>
                                          </p:spTgt>
                                        </p:tgtEl>
                                        <p:attrNameLst>
                                          <p:attrName>ppt_h</p:attrName>
                                        </p:attrNameLst>
                                      </p:cBhvr>
                                      <p:tavLst>
                                        <p:tav tm="0">
                                          <p:val>
                                            <p:strVal val="#ppt_h"/>
                                          </p:val>
                                        </p:tav>
                                        <p:tav tm="100000">
                                          <p:val>
                                            <p:strVal val="#ppt_h"/>
                                          </p:val>
                                        </p:tav>
                                      </p:tavLst>
                                    </p:anim>
                                    <p:animEffect transition="in" filter="fade">
                                      <p:cBhvr>
                                        <p:cTn id="38" dur="1000"/>
                                        <p:tgtEl>
                                          <p:spTgt spid="154627">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0" presetClass="entr" presetSubtype="0" decel="100000" fill="hold" grpId="0" nodeType="clickEffect">
                                  <p:stCondLst>
                                    <p:cond delay="0"/>
                                  </p:stCondLst>
                                  <p:childTnLst>
                                    <p:set>
                                      <p:cBhvr>
                                        <p:cTn id="42" dur="1" fill="hold">
                                          <p:stCondLst>
                                            <p:cond delay="0"/>
                                          </p:stCondLst>
                                        </p:cTn>
                                        <p:tgtEl>
                                          <p:spTgt spid="154627">
                                            <p:txEl>
                                              <p:pRg st="4" end="4"/>
                                            </p:txEl>
                                          </p:spTgt>
                                        </p:tgtEl>
                                        <p:attrNameLst>
                                          <p:attrName>style.visibility</p:attrName>
                                        </p:attrNameLst>
                                      </p:cBhvr>
                                      <p:to>
                                        <p:strVal val="visible"/>
                                      </p:to>
                                    </p:set>
                                    <p:anim calcmode="lin" valueType="num">
                                      <p:cBhvr>
                                        <p:cTn id="43" dur="1000" fill="hold"/>
                                        <p:tgtEl>
                                          <p:spTgt spid="154627">
                                            <p:txEl>
                                              <p:pRg st="4" end="4"/>
                                            </p:txEl>
                                          </p:spTgt>
                                        </p:tgtEl>
                                        <p:attrNameLst>
                                          <p:attrName>ppt_w</p:attrName>
                                        </p:attrNameLst>
                                      </p:cBhvr>
                                      <p:tavLst>
                                        <p:tav tm="0">
                                          <p:val>
                                            <p:strVal val="#ppt_w+.3"/>
                                          </p:val>
                                        </p:tav>
                                        <p:tav tm="100000">
                                          <p:val>
                                            <p:strVal val="#ppt_w"/>
                                          </p:val>
                                        </p:tav>
                                      </p:tavLst>
                                    </p:anim>
                                    <p:anim calcmode="lin" valueType="num">
                                      <p:cBhvr>
                                        <p:cTn id="44" dur="1000" fill="hold"/>
                                        <p:tgtEl>
                                          <p:spTgt spid="154627">
                                            <p:txEl>
                                              <p:pRg st="4" end="4"/>
                                            </p:txEl>
                                          </p:spTgt>
                                        </p:tgtEl>
                                        <p:attrNameLst>
                                          <p:attrName>ppt_h</p:attrName>
                                        </p:attrNameLst>
                                      </p:cBhvr>
                                      <p:tavLst>
                                        <p:tav tm="0">
                                          <p:val>
                                            <p:strVal val="#ppt_h"/>
                                          </p:val>
                                        </p:tav>
                                        <p:tav tm="100000">
                                          <p:val>
                                            <p:strVal val="#ppt_h"/>
                                          </p:val>
                                        </p:tav>
                                      </p:tavLst>
                                    </p:anim>
                                    <p:animEffect transition="in" filter="fade">
                                      <p:cBhvr>
                                        <p:cTn id="45" dur="1000"/>
                                        <p:tgtEl>
                                          <p:spTgt spid="154627">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0" presetClass="entr" presetSubtype="0" decel="100000" fill="hold" grpId="0" nodeType="clickEffect">
                                  <p:stCondLst>
                                    <p:cond delay="0"/>
                                  </p:stCondLst>
                                  <p:childTnLst>
                                    <p:set>
                                      <p:cBhvr>
                                        <p:cTn id="49" dur="1" fill="hold">
                                          <p:stCondLst>
                                            <p:cond delay="0"/>
                                          </p:stCondLst>
                                        </p:cTn>
                                        <p:tgtEl>
                                          <p:spTgt spid="154627">
                                            <p:txEl>
                                              <p:pRg st="5" end="5"/>
                                            </p:txEl>
                                          </p:spTgt>
                                        </p:tgtEl>
                                        <p:attrNameLst>
                                          <p:attrName>style.visibility</p:attrName>
                                        </p:attrNameLst>
                                      </p:cBhvr>
                                      <p:to>
                                        <p:strVal val="visible"/>
                                      </p:to>
                                    </p:set>
                                    <p:anim calcmode="lin" valueType="num">
                                      <p:cBhvr>
                                        <p:cTn id="50" dur="1000" fill="hold"/>
                                        <p:tgtEl>
                                          <p:spTgt spid="154627">
                                            <p:txEl>
                                              <p:pRg st="5" end="5"/>
                                            </p:txEl>
                                          </p:spTgt>
                                        </p:tgtEl>
                                        <p:attrNameLst>
                                          <p:attrName>ppt_w</p:attrName>
                                        </p:attrNameLst>
                                      </p:cBhvr>
                                      <p:tavLst>
                                        <p:tav tm="0">
                                          <p:val>
                                            <p:strVal val="#ppt_w+.3"/>
                                          </p:val>
                                        </p:tav>
                                        <p:tav tm="100000">
                                          <p:val>
                                            <p:strVal val="#ppt_w"/>
                                          </p:val>
                                        </p:tav>
                                      </p:tavLst>
                                    </p:anim>
                                    <p:anim calcmode="lin" valueType="num">
                                      <p:cBhvr>
                                        <p:cTn id="51" dur="1000" fill="hold"/>
                                        <p:tgtEl>
                                          <p:spTgt spid="154627">
                                            <p:txEl>
                                              <p:pRg st="5" end="5"/>
                                            </p:txEl>
                                          </p:spTgt>
                                        </p:tgtEl>
                                        <p:attrNameLst>
                                          <p:attrName>ppt_h</p:attrName>
                                        </p:attrNameLst>
                                      </p:cBhvr>
                                      <p:tavLst>
                                        <p:tav tm="0">
                                          <p:val>
                                            <p:strVal val="#ppt_h"/>
                                          </p:val>
                                        </p:tav>
                                        <p:tav tm="100000">
                                          <p:val>
                                            <p:strVal val="#ppt_h"/>
                                          </p:val>
                                        </p:tav>
                                      </p:tavLst>
                                    </p:anim>
                                    <p:animEffect transition="in" filter="fade">
                                      <p:cBhvr>
                                        <p:cTn id="52" dur="1000"/>
                                        <p:tgtEl>
                                          <p:spTgt spid="154627">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0" presetClass="entr" presetSubtype="0" decel="100000" fill="hold" grpId="0" nodeType="clickEffect">
                                  <p:stCondLst>
                                    <p:cond delay="0"/>
                                  </p:stCondLst>
                                  <p:childTnLst>
                                    <p:set>
                                      <p:cBhvr>
                                        <p:cTn id="56" dur="1" fill="hold">
                                          <p:stCondLst>
                                            <p:cond delay="0"/>
                                          </p:stCondLst>
                                        </p:cTn>
                                        <p:tgtEl>
                                          <p:spTgt spid="154627">
                                            <p:txEl>
                                              <p:pRg st="6" end="6"/>
                                            </p:txEl>
                                          </p:spTgt>
                                        </p:tgtEl>
                                        <p:attrNameLst>
                                          <p:attrName>style.visibility</p:attrName>
                                        </p:attrNameLst>
                                      </p:cBhvr>
                                      <p:to>
                                        <p:strVal val="visible"/>
                                      </p:to>
                                    </p:set>
                                    <p:anim calcmode="lin" valueType="num">
                                      <p:cBhvr>
                                        <p:cTn id="57" dur="1000" fill="hold"/>
                                        <p:tgtEl>
                                          <p:spTgt spid="154627">
                                            <p:txEl>
                                              <p:pRg st="6" end="6"/>
                                            </p:txEl>
                                          </p:spTgt>
                                        </p:tgtEl>
                                        <p:attrNameLst>
                                          <p:attrName>ppt_w</p:attrName>
                                        </p:attrNameLst>
                                      </p:cBhvr>
                                      <p:tavLst>
                                        <p:tav tm="0">
                                          <p:val>
                                            <p:strVal val="#ppt_w+.3"/>
                                          </p:val>
                                        </p:tav>
                                        <p:tav tm="100000">
                                          <p:val>
                                            <p:strVal val="#ppt_w"/>
                                          </p:val>
                                        </p:tav>
                                      </p:tavLst>
                                    </p:anim>
                                    <p:anim calcmode="lin" valueType="num">
                                      <p:cBhvr>
                                        <p:cTn id="58" dur="1000" fill="hold"/>
                                        <p:tgtEl>
                                          <p:spTgt spid="154627">
                                            <p:txEl>
                                              <p:pRg st="6" end="6"/>
                                            </p:txEl>
                                          </p:spTgt>
                                        </p:tgtEl>
                                        <p:attrNameLst>
                                          <p:attrName>ppt_h</p:attrName>
                                        </p:attrNameLst>
                                      </p:cBhvr>
                                      <p:tavLst>
                                        <p:tav tm="0">
                                          <p:val>
                                            <p:strVal val="#ppt_h"/>
                                          </p:val>
                                        </p:tav>
                                        <p:tav tm="100000">
                                          <p:val>
                                            <p:strVal val="#ppt_h"/>
                                          </p:val>
                                        </p:tav>
                                      </p:tavLst>
                                    </p:anim>
                                    <p:animEffect transition="in" filter="fade">
                                      <p:cBhvr>
                                        <p:cTn id="59" dur="1000"/>
                                        <p:tgtEl>
                                          <p:spTgt spid="154627">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0" presetClass="entr" presetSubtype="0" decel="100000" fill="hold" grpId="0" nodeType="clickEffect">
                                  <p:stCondLst>
                                    <p:cond delay="0"/>
                                  </p:stCondLst>
                                  <p:childTnLst>
                                    <p:set>
                                      <p:cBhvr>
                                        <p:cTn id="63" dur="1" fill="hold">
                                          <p:stCondLst>
                                            <p:cond delay="0"/>
                                          </p:stCondLst>
                                        </p:cTn>
                                        <p:tgtEl>
                                          <p:spTgt spid="154627">
                                            <p:txEl>
                                              <p:pRg st="9" end="9"/>
                                            </p:txEl>
                                          </p:spTgt>
                                        </p:tgtEl>
                                        <p:attrNameLst>
                                          <p:attrName>style.visibility</p:attrName>
                                        </p:attrNameLst>
                                      </p:cBhvr>
                                      <p:to>
                                        <p:strVal val="visible"/>
                                      </p:to>
                                    </p:set>
                                    <p:anim calcmode="lin" valueType="num">
                                      <p:cBhvr>
                                        <p:cTn id="64" dur="1000" fill="hold"/>
                                        <p:tgtEl>
                                          <p:spTgt spid="154627">
                                            <p:txEl>
                                              <p:pRg st="9" end="9"/>
                                            </p:txEl>
                                          </p:spTgt>
                                        </p:tgtEl>
                                        <p:attrNameLst>
                                          <p:attrName>ppt_w</p:attrName>
                                        </p:attrNameLst>
                                      </p:cBhvr>
                                      <p:tavLst>
                                        <p:tav tm="0">
                                          <p:val>
                                            <p:strVal val="#ppt_w+.3"/>
                                          </p:val>
                                        </p:tav>
                                        <p:tav tm="100000">
                                          <p:val>
                                            <p:strVal val="#ppt_w"/>
                                          </p:val>
                                        </p:tav>
                                      </p:tavLst>
                                    </p:anim>
                                    <p:anim calcmode="lin" valueType="num">
                                      <p:cBhvr>
                                        <p:cTn id="65" dur="1000" fill="hold"/>
                                        <p:tgtEl>
                                          <p:spTgt spid="154627">
                                            <p:txEl>
                                              <p:pRg st="9" end="9"/>
                                            </p:txEl>
                                          </p:spTgt>
                                        </p:tgtEl>
                                        <p:attrNameLst>
                                          <p:attrName>ppt_h</p:attrName>
                                        </p:attrNameLst>
                                      </p:cBhvr>
                                      <p:tavLst>
                                        <p:tav tm="0">
                                          <p:val>
                                            <p:strVal val="#ppt_h"/>
                                          </p:val>
                                        </p:tav>
                                        <p:tav tm="100000">
                                          <p:val>
                                            <p:strVal val="#ppt_h"/>
                                          </p:val>
                                        </p:tav>
                                      </p:tavLst>
                                    </p:anim>
                                    <p:animEffect transition="in" filter="fade">
                                      <p:cBhvr>
                                        <p:cTn id="66" dur="1000"/>
                                        <p:tgtEl>
                                          <p:spTgt spid="15462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6" grpId="0"/>
      <p:bldP spid="15462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normAutofit/>
          </a:bodyPr>
          <a:lstStyle/>
          <a:p>
            <a:pPr algn="ctr" rtl="1"/>
            <a:r>
              <a:rPr lang="fa-IR" sz="3600" b="1" dirty="0" smtClean="0">
                <a:solidFill>
                  <a:srgbClr val="C00000"/>
                </a:solidFill>
                <a:latin typeface="Arial" pitchFamily="34" charset="0"/>
                <a:cs typeface="Arial" pitchFamily="34" charset="0"/>
              </a:rPr>
              <a:t>بررسی خانواده</a:t>
            </a:r>
            <a:endParaRPr lang="en-US" sz="3600" b="1" dirty="0" smtClean="0">
              <a:solidFill>
                <a:srgbClr val="C00000"/>
              </a:solidFill>
              <a:latin typeface="Arial" pitchFamily="34" charset="0"/>
              <a:cs typeface="Arial" pitchFamily="34" charset="0"/>
            </a:endParaRPr>
          </a:p>
        </p:txBody>
      </p:sp>
      <p:sp>
        <p:nvSpPr>
          <p:cNvPr id="154627" name="Rectangle 3"/>
          <p:cNvSpPr>
            <a:spLocks noGrp="1" noChangeArrowheads="1"/>
          </p:cNvSpPr>
          <p:nvPr>
            <p:ph idx="1"/>
          </p:nvPr>
        </p:nvSpPr>
        <p:spPr>
          <a:xfrm>
            <a:off x="1785938" y="2357438"/>
            <a:ext cx="6243637" cy="3600450"/>
          </a:xfrm>
        </p:spPr>
        <p:txBody>
          <a:bodyPr rtlCol="0">
            <a:normAutofit fontScale="62500" lnSpcReduction="20000"/>
          </a:bodyPr>
          <a:lstStyle/>
          <a:p>
            <a:pPr marL="274320" indent="-274320" algn="r" rtl="1" fontAlgn="auto">
              <a:spcAft>
                <a:spcPts val="0"/>
              </a:spcAft>
              <a:buClr>
                <a:srgbClr val="C00000"/>
              </a:buClr>
              <a:buFont typeface="Wingdings" pitchFamily="2" charset="2"/>
              <a:buChar char="§"/>
              <a:defRPr/>
            </a:pPr>
            <a:r>
              <a:rPr lang="fa-IR" sz="4000" b="1" dirty="0" smtClean="0">
                <a:solidFill>
                  <a:srgbClr val="009900"/>
                </a:solidFill>
                <a:cs typeface="B Homa" pitchFamily="2" charset="-78"/>
              </a:rPr>
              <a:t> </a:t>
            </a:r>
            <a:r>
              <a:rPr lang="fa-IR" sz="4000" dirty="0" smtClean="0">
                <a:latin typeface="Arial" pitchFamily="34" charset="0"/>
                <a:cs typeface="Arial" pitchFamily="34" charset="0"/>
              </a:rPr>
              <a:t>تعیین داده های اقتصادی اجتماعی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داده های محیطی</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ساختار</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عملکرد</a:t>
            </a:r>
          </a:p>
          <a:p>
            <a:pPr marL="274320" indent="-274320" algn="r" rtl="1" fontAlgn="auto">
              <a:spcAft>
                <a:spcPts val="0"/>
              </a:spcAft>
              <a:buClr>
                <a:srgbClr val="C00000"/>
              </a:buClr>
              <a:buFont typeface="Wingdings" pitchFamily="2" charset="2"/>
              <a:buChar char="§"/>
              <a:defRPr/>
            </a:pPr>
            <a:r>
              <a:rPr lang="fa-IR" sz="4000" dirty="0" smtClean="0">
                <a:latin typeface="Arial" pitchFamily="34" charset="0"/>
                <a:cs typeface="Arial" pitchFamily="34" charset="0"/>
              </a:rPr>
              <a:t>تنش و راهبردهای تطابقی</a:t>
            </a:r>
          </a:p>
          <a:p>
            <a:pPr marL="274320" indent="-274320" algn="r" rtl="1" fontAlgn="auto">
              <a:spcAft>
                <a:spcPts val="0"/>
              </a:spcAft>
              <a:buClr>
                <a:srgbClr val="FF00FF"/>
              </a:buClr>
              <a:buFont typeface="Wingdings" pitchFamily="2" charset="2"/>
              <a:buChar char="t"/>
              <a:defRPr/>
            </a:pPr>
            <a:endParaRPr lang="fa-IR" sz="4000" b="1" dirty="0" smtClean="0">
              <a:solidFill>
                <a:srgbClr val="009900"/>
              </a:solidFill>
              <a:cs typeface="B Homa" pitchFamily="2" charset="-78"/>
            </a:endParaRP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r>
              <a:rPr lang="fa-IR" b="1" dirty="0" smtClean="0">
                <a:solidFill>
                  <a:schemeClr val="accent2"/>
                </a:solidFill>
                <a:cs typeface="B Homa" pitchFamily="2" charset="-78"/>
              </a:rPr>
              <a:t>  </a:t>
            </a:r>
            <a:endParaRPr lang="en-US" b="1" dirty="0" smtClean="0">
              <a:solidFill>
                <a:schemeClr val="accent2"/>
              </a:solidFill>
              <a:cs typeface="B Homa" pitchFamily="2" charset="-78"/>
            </a:endParaRPr>
          </a:p>
        </p:txBody>
      </p:sp>
      <p:sp>
        <p:nvSpPr>
          <p:cNvPr id="4" name="Date Placeholder 3"/>
          <p:cNvSpPr>
            <a:spLocks noGrp="1"/>
          </p:cNvSpPr>
          <p:nvPr>
            <p:ph type="dt" sz="half" idx="10"/>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54626"/>
                                        </p:tgtEl>
                                        <p:attrNameLst>
                                          <p:attrName>style.visibility</p:attrName>
                                        </p:attrNameLst>
                                      </p:cBhvr>
                                      <p:to>
                                        <p:strVal val="visible"/>
                                      </p:to>
                                    </p:set>
                                    <p:animEffect transition="in" filter="fade">
                                      <p:cBhvr>
                                        <p:cTn id="7" dur="1000"/>
                                        <p:tgtEl>
                                          <p:spTgt spid="154626"/>
                                        </p:tgtEl>
                                      </p:cBhvr>
                                    </p:animEffect>
                                    <p:anim calcmode="lin" valueType="num">
                                      <p:cBhvr>
                                        <p:cTn id="8" dur="1000" fill="hold"/>
                                        <p:tgtEl>
                                          <p:spTgt spid="154626"/>
                                        </p:tgtEl>
                                        <p:attrNameLst>
                                          <p:attrName>ppt_x</p:attrName>
                                        </p:attrNameLst>
                                      </p:cBhvr>
                                      <p:tavLst>
                                        <p:tav tm="0">
                                          <p:val>
                                            <p:strVal val="#ppt_x"/>
                                          </p:val>
                                        </p:tav>
                                        <p:tav tm="100000">
                                          <p:val>
                                            <p:strVal val="#ppt_x"/>
                                          </p:val>
                                        </p:tav>
                                      </p:tavLst>
                                    </p:anim>
                                    <p:anim calcmode="lin" valueType="num">
                                      <p:cBhvr>
                                        <p:cTn id="9" dur="900" decel="100000" fill="hold"/>
                                        <p:tgtEl>
                                          <p:spTgt spid="15462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54626"/>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54627">
                                            <p:txEl>
                                              <p:pRg st="0" end="0"/>
                                            </p:txEl>
                                          </p:spTgt>
                                        </p:tgtEl>
                                        <p:attrNameLst>
                                          <p:attrName>style.visibility</p:attrName>
                                        </p:attrNameLst>
                                      </p:cBhvr>
                                      <p:to>
                                        <p:strVal val="visible"/>
                                      </p:to>
                                    </p:set>
                                    <p:anim calcmode="lin" valueType="num">
                                      <p:cBhvr>
                                        <p:cTn id="15" dur="1000" fill="hold"/>
                                        <p:tgtEl>
                                          <p:spTgt spid="154627">
                                            <p:txEl>
                                              <p:pRg st="0" end="0"/>
                                            </p:txEl>
                                          </p:spTgt>
                                        </p:tgtEl>
                                        <p:attrNameLst>
                                          <p:attrName>ppt_w</p:attrName>
                                        </p:attrNameLst>
                                      </p:cBhvr>
                                      <p:tavLst>
                                        <p:tav tm="0">
                                          <p:val>
                                            <p:strVal val="#ppt_w+.3"/>
                                          </p:val>
                                        </p:tav>
                                        <p:tav tm="100000">
                                          <p:val>
                                            <p:strVal val="#ppt_w"/>
                                          </p:val>
                                        </p:tav>
                                      </p:tavLst>
                                    </p:anim>
                                    <p:anim calcmode="lin" valueType="num">
                                      <p:cBhvr>
                                        <p:cTn id="16" dur="1000" fill="hold"/>
                                        <p:tgtEl>
                                          <p:spTgt spid="154627">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1546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154627">
                                            <p:txEl>
                                              <p:pRg st="1" end="1"/>
                                            </p:txEl>
                                          </p:spTgt>
                                        </p:tgtEl>
                                        <p:attrNameLst>
                                          <p:attrName>style.visibility</p:attrName>
                                        </p:attrNameLst>
                                      </p:cBhvr>
                                      <p:to>
                                        <p:strVal val="visible"/>
                                      </p:to>
                                    </p:set>
                                    <p:anim calcmode="lin" valueType="num">
                                      <p:cBhvr>
                                        <p:cTn id="22" dur="1000" fill="hold"/>
                                        <p:tgtEl>
                                          <p:spTgt spid="15462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15462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15462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154627">
                                            <p:txEl>
                                              <p:pRg st="2" end="2"/>
                                            </p:txEl>
                                          </p:spTgt>
                                        </p:tgtEl>
                                        <p:attrNameLst>
                                          <p:attrName>style.visibility</p:attrName>
                                        </p:attrNameLst>
                                      </p:cBhvr>
                                      <p:to>
                                        <p:strVal val="visible"/>
                                      </p:to>
                                    </p:set>
                                    <p:anim calcmode="lin" valueType="num">
                                      <p:cBhvr>
                                        <p:cTn id="29" dur="1000" fill="hold"/>
                                        <p:tgtEl>
                                          <p:spTgt spid="154627">
                                            <p:txEl>
                                              <p:pRg st="2" end="2"/>
                                            </p:txEl>
                                          </p:spTgt>
                                        </p:tgtEl>
                                        <p:attrNameLst>
                                          <p:attrName>ppt_w</p:attrName>
                                        </p:attrNameLst>
                                      </p:cBhvr>
                                      <p:tavLst>
                                        <p:tav tm="0">
                                          <p:val>
                                            <p:strVal val="#ppt_w+.3"/>
                                          </p:val>
                                        </p:tav>
                                        <p:tav tm="100000">
                                          <p:val>
                                            <p:strVal val="#ppt_w"/>
                                          </p:val>
                                        </p:tav>
                                      </p:tavLst>
                                    </p:anim>
                                    <p:anim calcmode="lin" valueType="num">
                                      <p:cBhvr>
                                        <p:cTn id="30" dur="1000" fill="hold"/>
                                        <p:tgtEl>
                                          <p:spTgt spid="154627">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154627">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0" presetClass="entr" presetSubtype="0" decel="100000" fill="hold" grpId="0" nodeType="clickEffect">
                                  <p:stCondLst>
                                    <p:cond delay="0"/>
                                  </p:stCondLst>
                                  <p:childTnLst>
                                    <p:set>
                                      <p:cBhvr>
                                        <p:cTn id="35" dur="1" fill="hold">
                                          <p:stCondLst>
                                            <p:cond delay="0"/>
                                          </p:stCondLst>
                                        </p:cTn>
                                        <p:tgtEl>
                                          <p:spTgt spid="154627">
                                            <p:txEl>
                                              <p:pRg st="3" end="3"/>
                                            </p:txEl>
                                          </p:spTgt>
                                        </p:tgtEl>
                                        <p:attrNameLst>
                                          <p:attrName>style.visibility</p:attrName>
                                        </p:attrNameLst>
                                      </p:cBhvr>
                                      <p:to>
                                        <p:strVal val="visible"/>
                                      </p:to>
                                    </p:set>
                                    <p:anim calcmode="lin" valueType="num">
                                      <p:cBhvr>
                                        <p:cTn id="36" dur="1000" fill="hold"/>
                                        <p:tgtEl>
                                          <p:spTgt spid="154627">
                                            <p:txEl>
                                              <p:pRg st="3" end="3"/>
                                            </p:txEl>
                                          </p:spTgt>
                                        </p:tgtEl>
                                        <p:attrNameLst>
                                          <p:attrName>ppt_w</p:attrName>
                                        </p:attrNameLst>
                                      </p:cBhvr>
                                      <p:tavLst>
                                        <p:tav tm="0">
                                          <p:val>
                                            <p:strVal val="#ppt_w+.3"/>
                                          </p:val>
                                        </p:tav>
                                        <p:tav tm="100000">
                                          <p:val>
                                            <p:strVal val="#ppt_w"/>
                                          </p:val>
                                        </p:tav>
                                      </p:tavLst>
                                    </p:anim>
                                    <p:anim calcmode="lin" valueType="num">
                                      <p:cBhvr>
                                        <p:cTn id="37" dur="1000" fill="hold"/>
                                        <p:tgtEl>
                                          <p:spTgt spid="154627">
                                            <p:txEl>
                                              <p:pRg st="3" end="3"/>
                                            </p:txEl>
                                          </p:spTgt>
                                        </p:tgtEl>
                                        <p:attrNameLst>
                                          <p:attrName>ppt_h</p:attrName>
                                        </p:attrNameLst>
                                      </p:cBhvr>
                                      <p:tavLst>
                                        <p:tav tm="0">
                                          <p:val>
                                            <p:strVal val="#ppt_h"/>
                                          </p:val>
                                        </p:tav>
                                        <p:tav tm="100000">
                                          <p:val>
                                            <p:strVal val="#ppt_h"/>
                                          </p:val>
                                        </p:tav>
                                      </p:tavLst>
                                    </p:anim>
                                    <p:animEffect transition="in" filter="fade">
                                      <p:cBhvr>
                                        <p:cTn id="38" dur="1000"/>
                                        <p:tgtEl>
                                          <p:spTgt spid="154627">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0" presetClass="entr" presetSubtype="0" decel="100000" fill="hold" grpId="0" nodeType="clickEffect">
                                  <p:stCondLst>
                                    <p:cond delay="0"/>
                                  </p:stCondLst>
                                  <p:childTnLst>
                                    <p:set>
                                      <p:cBhvr>
                                        <p:cTn id="42" dur="1" fill="hold">
                                          <p:stCondLst>
                                            <p:cond delay="0"/>
                                          </p:stCondLst>
                                        </p:cTn>
                                        <p:tgtEl>
                                          <p:spTgt spid="154627">
                                            <p:txEl>
                                              <p:pRg st="4" end="4"/>
                                            </p:txEl>
                                          </p:spTgt>
                                        </p:tgtEl>
                                        <p:attrNameLst>
                                          <p:attrName>style.visibility</p:attrName>
                                        </p:attrNameLst>
                                      </p:cBhvr>
                                      <p:to>
                                        <p:strVal val="visible"/>
                                      </p:to>
                                    </p:set>
                                    <p:anim calcmode="lin" valueType="num">
                                      <p:cBhvr>
                                        <p:cTn id="43" dur="1000" fill="hold"/>
                                        <p:tgtEl>
                                          <p:spTgt spid="154627">
                                            <p:txEl>
                                              <p:pRg st="4" end="4"/>
                                            </p:txEl>
                                          </p:spTgt>
                                        </p:tgtEl>
                                        <p:attrNameLst>
                                          <p:attrName>ppt_w</p:attrName>
                                        </p:attrNameLst>
                                      </p:cBhvr>
                                      <p:tavLst>
                                        <p:tav tm="0">
                                          <p:val>
                                            <p:strVal val="#ppt_w+.3"/>
                                          </p:val>
                                        </p:tav>
                                        <p:tav tm="100000">
                                          <p:val>
                                            <p:strVal val="#ppt_w"/>
                                          </p:val>
                                        </p:tav>
                                      </p:tavLst>
                                    </p:anim>
                                    <p:anim calcmode="lin" valueType="num">
                                      <p:cBhvr>
                                        <p:cTn id="44" dur="1000" fill="hold"/>
                                        <p:tgtEl>
                                          <p:spTgt spid="154627">
                                            <p:txEl>
                                              <p:pRg st="4" end="4"/>
                                            </p:txEl>
                                          </p:spTgt>
                                        </p:tgtEl>
                                        <p:attrNameLst>
                                          <p:attrName>ppt_h</p:attrName>
                                        </p:attrNameLst>
                                      </p:cBhvr>
                                      <p:tavLst>
                                        <p:tav tm="0">
                                          <p:val>
                                            <p:strVal val="#ppt_h"/>
                                          </p:val>
                                        </p:tav>
                                        <p:tav tm="100000">
                                          <p:val>
                                            <p:strVal val="#ppt_h"/>
                                          </p:val>
                                        </p:tav>
                                      </p:tavLst>
                                    </p:anim>
                                    <p:animEffect transition="in" filter="fade">
                                      <p:cBhvr>
                                        <p:cTn id="45" dur="1000"/>
                                        <p:tgtEl>
                                          <p:spTgt spid="154627">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0" presetClass="entr" presetSubtype="0" decel="100000" fill="hold" grpId="0" nodeType="clickEffect">
                                  <p:stCondLst>
                                    <p:cond delay="0"/>
                                  </p:stCondLst>
                                  <p:childTnLst>
                                    <p:set>
                                      <p:cBhvr>
                                        <p:cTn id="49" dur="1" fill="hold">
                                          <p:stCondLst>
                                            <p:cond delay="0"/>
                                          </p:stCondLst>
                                        </p:cTn>
                                        <p:tgtEl>
                                          <p:spTgt spid="154627">
                                            <p:txEl>
                                              <p:pRg st="8" end="8"/>
                                            </p:txEl>
                                          </p:spTgt>
                                        </p:tgtEl>
                                        <p:attrNameLst>
                                          <p:attrName>style.visibility</p:attrName>
                                        </p:attrNameLst>
                                      </p:cBhvr>
                                      <p:to>
                                        <p:strVal val="visible"/>
                                      </p:to>
                                    </p:set>
                                    <p:anim calcmode="lin" valueType="num">
                                      <p:cBhvr>
                                        <p:cTn id="50" dur="1000" fill="hold"/>
                                        <p:tgtEl>
                                          <p:spTgt spid="154627">
                                            <p:txEl>
                                              <p:pRg st="8" end="8"/>
                                            </p:txEl>
                                          </p:spTgt>
                                        </p:tgtEl>
                                        <p:attrNameLst>
                                          <p:attrName>ppt_w</p:attrName>
                                        </p:attrNameLst>
                                      </p:cBhvr>
                                      <p:tavLst>
                                        <p:tav tm="0">
                                          <p:val>
                                            <p:strVal val="#ppt_w+.3"/>
                                          </p:val>
                                        </p:tav>
                                        <p:tav tm="100000">
                                          <p:val>
                                            <p:strVal val="#ppt_w"/>
                                          </p:val>
                                        </p:tav>
                                      </p:tavLst>
                                    </p:anim>
                                    <p:anim calcmode="lin" valueType="num">
                                      <p:cBhvr>
                                        <p:cTn id="51" dur="1000" fill="hold"/>
                                        <p:tgtEl>
                                          <p:spTgt spid="154627">
                                            <p:txEl>
                                              <p:pRg st="8" end="8"/>
                                            </p:txEl>
                                          </p:spTgt>
                                        </p:tgtEl>
                                        <p:attrNameLst>
                                          <p:attrName>ppt_h</p:attrName>
                                        </p:attrNameLst>
                                      </p:cBhvr>
                                      <p:tavLst>
                                        <p:tav tm="0">
                                          <p:val>
                                            <p:strVal val="#ppt_h"/>
                                          </p:val>
                                        </p:tav>
                                        <p:tav tm="100000">
                                          <p:val>
                                            <p:strVal val="#ppt_h"/>
                                          </p:val>
                                        </p:tav>
                                      </p:tavLst>
                                    </p:anim>
                                    <p:animEffect transition="in" filter="fade">
                                      <p:cBhvr>
                                        <p:cTn id="52" dur="1000"/>
                                        <p:tgtEl>
                                          <p:spTgt spid="15462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6" grpId="0"/>
      <p:bldP spid="15462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normAutofit/>
          </a:bodyPr>
          <a:lstStyle/>
          <a:p>
            <a:pPr algn="ctr" rtl="1"/>
            <a:r>
              <a:rPr lang="fa-IR" sz="3600" b="1" dirty="0" smtClean="0">
                <a:solidFill>
                  <a:srgbClr val="C00000"/>
                </a:solidFill>
                <a:latin typeface="Arial" pitchFamily="34" charset="0"/>
                <a:cs typeface="Arial" pitchFamily="34" charset="0"/>
              </a:rPr>
              <a:t>ارتباط مبتنی بر اعتماد</a:t>
            </a:r>
            <a:endParaRPr lang="en-US" sz="3600" b="1" dirty="0" smtClean="0">
              <a:solidFill>
                <a:srgbClr val="C00000"/>
              </a:solidFill>
              <a:latin typeface="Arial" pitchFamily="34" charset="0"/>
              <a:cs typeface="Arial" pitchFamily="34" charset="0"/>
            </a:endParaRPr>
          </a:p>
        </p:txBody>
      </p:sp>
      <p:sp>
        <p:nvSpPr>
          <p:cNvPr id="154627" name="Rectangle 3"/>
          <p:cNvSpPr>
            <a:spLocks noGrp="1" noChangeArrowheads="1"/>
          </p:cNvSpPr>
          <p:nvPr>
            <p:ph idx="1"/>
          </p:nvPr>
        </p:nvSpPr>
        <p:spPr>
          <a:xfrm>
            <a:off x="714375" y="2060574"/>
            <a:ext cx="7515225" cy="4416425"/>
          </a:xfrm>
        </p:spPr>
        <p:txBody>
          <a:bodyPr rtlCol="0">
            <a:normAutofit fontScale="25000" lnSpcReduction="20000"/>
          </a:bodyPr>
          <a:lstStyle/>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ارتباط باز توام با احترام </a:t>
            </a:r>
          </a:p>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پذیرفتن توانایی ها، حقوق و باورهای خانواده</a:t>
            </a:r>
          </a:p>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شفاف سازی اهداف در ابتدای ارتباط درمانی</a:t>
            </a:r>
          </a:p>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اذعان توانایی خانواده بوسیله پرستار موجب افزایش توان حل مشکل و کاهش وابستگی خانواده می شود.</a:t>
            </a:r>
          </a:p>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کاربرد یک شیوه فعال و مطمئن بر مبنای توانمندی های خانواده، بدون قضاوت و با در نظر داشتن زمینه نژادی، قومی و اجتماعی</a:t>
            </a:r>
          </a:p>
          <a:p>
            <a:pPr marL="274320" indent="-274320" algn="r" rtl="1" fontAlgn="auto">
              <a:spcAft>
                <a:spcPts val="0"/>
              </a:spcAft>
              <a:buClr>
                <a:srgbClr val="C00000"/>
              </a:buClr>
              <a:buFont typeface="Wingdings" pitchFamily="2" charset="2"/>
              <a:buChar char="§"/>
              <a:defRPr/>
            </a:pPr>
            <a:r>
              <a:rPr lang="fa-IR" sz="11200" dirty="0" smtClean="0">
                <a:latin typeface="Arial" pitchFamily="34" charset="0"/>
                <a:cs typeface="Arial" pitchFamily="34" charset="0"/>
              </a:rPr>
              <a:t>مرحله جهت یابی </a:t>
            </a:r>
            <a:r>
              <a:rPr lang="en-US" sz="11200" dirty="0" smtClean="0">
                <a:latin typeface="Arial" pitchFamily="34" charset="0"/>
                <a:cs typeface="Arial" pitchFamily="34" charset="0"/>
              </a:rPr>
              <a:t>Orientation phase</a:t>
            </a:r>
            <a:r>
              <a:rPr lang="fa-IR" sz="11200" dirty="0" smtClean="0">
                <a:latin typeface="Arial" pitchFamily="34" charset="0"/>
                <a:cs typeface="Arial" pitchFamily="34" charset="0"/>
              </a:rPr>
              <a:t> در کار با خانواده زمانی است که به اعضای خانواده کمک می شود که شروع به بیان نگرانی های فعلی خود کنند.</a:t>
            </a:r>
          </a:p>
          <a:p>
            <a:pPr marL="274320" indent="-274320" algn="r" rtl="1" fontAlgn="auto">
              <a:spcAft>
                <a:spcPts val="0"/>
              </a:spcAft>
              <a:buClr>
                <a:srgbClr val="FF00FF"/>
              </a:buClr>
              <a:buFont typeface="Wingdings 2" pitchFamily="18" charset="2"/>
              <a:buNone/>
              <a:defRPr/>
            </a:pPr>
            <a:endParaRPr lang="fa-IR" sz="4000" b="1" dirty="0" smtClean="0">
              <a:solidFill>
                <a:srgbClr val="009900"/>
              </a:solidFill>
              <a:cs typeface="B Homa" pitchFamily="2" charset="-78"/>
            </a:endParaRP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endParaRPr lang="fa-IR" sz="4000" b="1" dirty="0" smtClean="0">
              <a:solidFill>
                <a:schemeClr val="accent2"/>
              </a:solidFill>
              <a:cs typeface="B Homa" pitchFamily="2" charset="-78"/>
            </a:endParaRPr>
          </a:p>
          <a:p>
            <a:pPr marL="274320" indent="-274320" algn="r" rtl="1" fontAlgn="auto">
              <a:spcAft>
                <a:spcPts val="0"/>
              </a:spcAft>
              <a:buClr>
                <a:srgbClr val="FF00FF"/>
              </a:buClr>
              <a:buFont typeface="Wingdings" pitchFamily="2" charset="2"/>
              <a:buNone/>
              <a:defRPr/>
            </a:pPr>
            <a:r>
              <a:rPr lang="fa-IR" b="1" dirty="0" smtClean="0">
                <a:solidFill>
                  <a:schemeClr val="accent2"/>
                </a:solidFill>
                <a:cs typeface="B Homa" pitchFamily="2" charset="-78"/>
              </a:rPr>
              <a:t>  </a:t>
            </a:r>
            <a:endParaRPr lang="en-US" b="1" dirty="0" smtClean="0">
              <a:solidFill>
                <a:schemeClr val="accent2"/>
              </a:solidFill>
              <a:cs typeface="B Homa" pitchFamily="2" charset="-78"/>
            </a:endParaRPr>
          </a:p>
        </p:txBody>
      </p:sp>
      <p:sp>
        <p:nvSpPr>
          <p:cNvPr id="4" name="Date Placeholder 3"/>
          <p:cNvSpPr>
            <a:spLocks noGrp="1"/>
          </p:cNvSpPr>
          <p:nvPr>
            <p:ph type="dt" sz="half" idx="10"/>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54626"/>
                                        </p:tgtEl>
                                        <p:attrNameLst>
                                          <p:attrName>style.visibility</p:attrName>
                                        </p:attrNameLst>
                                      </p:cBhvr>
                                      <p:to>
                                        <p:strVal val="visible"/>
                                      </p:to>
                                    </p:set>
                                    <p:animEffect transition="in" filter="fade">
                                      <p:cBhvr>
                                        <p:cTn id="7" dur="1000"/>
                                        <p:tgtEl>
                                          <p:spTgt spid="154626"/>
                                        </p:tgtEl>
                                      </p:cBhvr>
                                    </p:animEffect>
                                    <p:anim calcmode="lin" valueType="num">
                                      <p:cBhvr>
                                        <p:cTn id="8" dur="1000" fill="hold"/>
                                        <p:tgtEl>
                                          <p:spTgt spid="154626"/>
                                        </p:tgtEl>
                                        <p:attrNameLst>
                                          <p:attrName>ppt_x</p:attrName>
                                        </p:attrNameLst>
                                      </p:cBhvr>
                                      <p:tavLst>
                                        <p:tav tm="0">
                                          <p:val>
                                            <p:strVal val="#ppt_x"/>
                                          </p:val>
                                        </p:tav>
                                        <p:tav tm="100000">
                                          <p:val>
                                            <p:strVal val="#ppt_x"/>
                                          </p:val>
                                        </p:tav>
                                      </p:tavLst>
                                    </p:anim>
                                    <p:anim calcmode="lin" valueType="num">
                                      <p:cBhvr>
                                        <p:cTn id="9" dur="900" decel="100000" fill="hold"/>
                                        <p:tgtEl>
                                          <p:spTgt spid="15462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54626"/>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54627">
                                            <p:txEl>
                                              <p:pRg st="0" end="0"/>
                                            </p:txEl>
                                          </p:spTgt>
                                        </p:tgtEl>
                                        <p:attrNameLst>
                                          <p:attrName>style.visibility</p:attrName>
                                        </p:attrNameLst>
                                      </p:cBhvr>
                                      <p:to>
                                        <p:strVal val="visible"/>
                                      </p:to>
                                    </p:set>
                                    <p:anim calcmode="lin" valueType="num">
                                      <p:cBhvr>
                                        <p:cTn id="15" dur="1000" fill="hold"/>
                                        <p:tgtEl>
                                          <p:spTgt spid="154627">
                                            <p:txEl>
                                              <p:pRg st="0" end="0"/>
                                            </p:txEl>
                                          </p:spTgt>
                                        </p:tgtEl>
                                        <p:attrNameLst>
                                          <p:attrName>ppt_w</p:attrName>
                                        </p:attrNameLst>
                                      </p:cBhvr>
                                      <p:tavLst>
                                        <p:tav tm="0">
                                          <p:val>
                                            <p:strVal val="#ppt_w+.3"/>
                                          </p:val>
                                        </p:tav>
                                        <p:tav tm="100000">
                                          <p:val>
                                            <p:strVal val="#ppt_w"/>
                                          </p:val>
                                        </p:tav>
                                      </p:tavLst>
                                    </p:anim>
                                    <p:anim calcmode="lin" valueType="num">
                                      <p:cBhvr>
                                        <p:cTn id="16" dur="1000" fill="hold"/>
                                        <p:tgtEl>
                                          <p:spTgt spid="154627">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1546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154627">
                                            <p:txEl>
                                              <p:pRg st="1" end="1"/>
                                            </p:txEl>
                                          </p:spTgt>
                                        </p:tgtEl>
                                        <p:attrNameLst>
                                          <p:attrName>style.visibility</p:attrName>
                                        </p:attrNameLst>
                                      </p:cBhvr>
                                      <p:to>
                                        <p:strVal val="visible"/>
                                      </p:to>
                                    </p:set>
                                    <p:anim calcmode="lin" valueType="num">
                                      <p:cBhvr>
                                        <p:cTn id="22" dur="1000" fill="hold"/>
                                        <p:tgtEl>
                                          <p:spTgt spid="15462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15462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15462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154627">
                                            <p:txEl>
                                              <p:pRg st="2" end="2"/>
                                            </p:txEl>
                                          </p:spTgt>
                                        </p:tgtEl>
                                        <p:attrNameLst>
                                          <p:attrName>style.visibility</p:attrName>
                                        </p:attrNameLst>
                                      </p:cBhvr>
                                      <p:to>
                                        <p:strVal val="visible"/>
                                      </p:to>
                                    </p:set>
                                    <p:anim calcmode="lin" valueType="num">
                                      <p:cBhvr>
                                        <p:cTn id="29" dur="1000" fill="hold"/>
                                        <p:tgtEl>
                                          <p:spTgt spid="154627">
                                            <p:txEl>
                                              <p:pRg st="2" end="2"/>
                                            </p:txEl>
                                          </p:spTgt>
                                        </p:tgtEl>
                                        <p:attrNameLst>
                                          <p:attrName>ppt_w</p:attrName>
                                        </p:attrNameLst>
                                      </p:cBhvr>
                                      <p:tavLst>
                                        <p:tav tm="0">
                                          <p:val>
                                            <p:strVal val="#ppt_w+.3"/>
                                          </p:val>
                                        </p:tav>
                                        <p:tav tm="100000">
                                          <p:val>
                                            <p:strVal val="#ppt_w"/>
                                          </p:val>
                                        </p:tav>
                                      </p:tavLst>
                                    </p:anim>
                                    <p:anim calcmode="lin" valueType="num">
                                      <p:cBhvr>
                                        <p:cTn id="30" dur="1000" fill="hold"/>
                                        <p:tgtEl>
                                          <p:spTgt spid="154627">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154627">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0" presetClass="entr" presetSubtype="0" decel="100000" fill="hold" grpId="0" nodeType="clickEffect">
                                  <p:stCondLst>
                                    <p:cond delay="0"/>
                                  </p:stCondLst>
                                  <p:childTnLst>
                                    <p:set>
                                      <p:cBhvr>
                                        <p:cTn id="35" dur="1" fill="hold">
                                          <p:stCondLst>
                                            <p:cond delay="0"/>
                                          </p:stCondLst>
                                        </p:cTn>
                                        <p:tgtEl>
                                          <p:spTgt spid="154627">
                                            <p:txEl>
                                              <p:pRg st="3" end="3"/>
                                            </p:txEl>
                                          </p:spTgt>
                                        </p:tgtEl>
                                        <p:attrNameLst>
                                          <p:attrName>style.visibility</p:attrName>
                                        </p:attrNameLst>
                                      </p:cBhvr>
                                      <p:to>
                                        <p:strVal val="visible"/>
                                      </p:to>
                                    </p:set>
                                    <p:anim calcmode="lin" valueType="num">
                                      <p:cBhvr>
                                        <p:cTn id="36" dur="1000" fill="hold"/>
                                        <p:tgtEl>
                                          <p:spTgt spid="154627">
                                            <p:txEl>
                                              <p:pRg st="3" end="3"/>
                                            </p:txEl>
                                          </p:spTgt>
                                        </p:tgtEl>
                                        <p:attrNameLst>
                                          <p:attrName>ppt_w</p:attrName>
                                        </p:attrNameLst>
                                      </p:cBhvr>
                                      <p:tavLst>
                                        <p:tav tm="0">
                                          <p:val>
                                            <p:strVal val="#ppt_w+.3"/>
                                          </p:val>
                                        </p:tav>
                                        <p:tav tm="100000">
                                          <p:val>
                                            <p:strVal val="#ppt_w"/>
                                          </p:val>
                                        </p:tav>
                                      </p:tavLst>
                                    </p:anim>
                                    <p:anim calcmode="lin" valueType="num">
                                      <p:cBhvr>
                                        <p:cTn id="37" dur="1000" fill="hold"/>
                                        <p:tgtEl>
                                          <p:spTgt spid="154627">
                                            <p:txEl>
                                              <p:pRg st="3" end="3"/>
                                            </p:txEl>
                                          </p:spTgt>
                                        </p:tgtEl>
                                        <p:attrNameLst>
                                          <p:attrName>ppt_h</p:attrName>
                                        </p:attrNameLst>
                                      </p:cBhvr>
                                      <p:tavLst>
                                        <p:tav tm="0">
                                          <p:val>
                                            <p:strVal val="#ppt_h"/>
                                          </p:val>
                                        </p:tav>
                                        <p:tav tm="100000">
                                          <p:val>
                                            <p:strVal val="#ppt_h"/>
                                          </p:val>
                                        </p:tav>
                                      </p:tavLst>
                                    </p:anim>
                                    <p:animEffect transition="in" filter="fade">
                                      <p:cBhvr>
                                        <p:cTn id="38" dur="1000"/>
                                        <p:tgtEl>
                                          <p:spTgt spid="154627">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0" presetClass="entr" presetSubtype="0" decel="100000" fill="hold" grpId="0" nodeType="clickEffect">
                                  <p:stCondLst>
                                    <p:cond delay="0"/>
                                  </p:stCondLst>
                                  <p:childTnLst>
                                    <p:set>
                                      <p:cBhvr>
                                        <p:cTn id="42" dur="1" fill="hold">
                                          <p:stCondLst>
                                            <p:cond delay="0"/>
                                          </p:stCondLst>
                                        </p:cTn>
                                        <p:tgtEl>
                                          <p:spTgt spid="154627">
                                            <p:txEl>
                                              <p:pRg st="4" end="4"/>
                                            </p:txEl>
                                          </p:spTgt>
                                        </p:tgtEl>
                                        <p:attrNameLst>
                                          <p:attrName>style.visibility</p:attrName>
                                        </p:attrNameLst>
                                      </p:cBhvr>
                                      <p:to>
                                        <p:strVal val="visible"/>
                                      </p:to>
                                    </p:set>
                                    <p:anim calcmode="lin" valueType="num">
                                      <p:cBhvr>
                                        <p:cTn id="43" dur="1000" fill="hold"/>
                                        <p:tgtEl>
                                          <p:spTgt spid="154627">
                                            <p:txEl>
                                              <p:pRg st="4" end="4"/>
                                            </p:txEl>
                                          </p:spTgt>
                                        </p:tgtEl>
                                        <p:attrNameLst>
                                          <p:attrName>ppt_w</p:attrName>
                                        </p:attrNameLst>
                                      </p:cBhvr>
                                      <p:tavLst>
                                        <p:tav tm="0">
                                          <p:val>
                                            <p:strVal val="#ppt_w+.3"/>
                                          </p:val>
                                        </p:tav>
                                        <p:tav tm="100000">
                                          <p:val>
                                            <p:strVal val="#ppt_w"/>
                                          </p:val>
                                        </p:tav>
                                      </p:tavLst>
                                    </p:anim>
                                    <p:anim calcmode="lin" valueType="num">
                                      <p:cBhvr>
                                        <p:cTn id="44" dur="1000" fill="hold"/>
                                        <p:tgtEl>
                                          <p:spTgt spid="154627">
                                            <p:txEl>
                                              <p:pRg st="4" end="4"/>
                                            </p:txEl>
                                          </p:spTgt>
                                        </p:tgtEl>
                                        <p:attrNameLst>
                                          <p:attrName>ppt_h</p:attrName>
                                        </p:attrNameLst>
                                      </p:cBhvr>
                                      <p:tavLst>
                                        <p:tav tm="0">
                                          <p:val>
                                            <p:strVal val="#ppt_h"/>
                                          </p:val>
                                        </p:tav>
                                        <p:tav tm="100000">
                                          <p:val>
                                            <p:strVal val="#ppt_h"/>
                                          </p:val>
                                        </p:tav>
                                      </p:tavLst>
                                    </p:anim>
                                    <p:animEffect transition="in" filter="fade">
                                      <p:cBhvr>
                                        <p:cTn id="45" dur="1000"/>
                                        <p:tgtEl>
                                          <p:spTgt spid="154627">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0" presetClass="entr" presetSubtype="0" decel="100000" fill="hold" grpId="0" nodeType="clickEffect">
                                  <p:stCondLst>
                                    <p:cond delay="0"/>
                                  </p:stCondLst>
                                  <p:childTnLst>
                                    <p:set>
                                      <p:cBhvr>
                                        <p:cTn id="49" dur="1" fill="hold">
                                          <p:stCondLst>
                                            <p:cond delay="0"/>
                                          </p:stCondLst>
                                        </p:cTn>
                                        <p:tgtEl>
                                          <p:spTgt spid="154627">
                                            <p:txEl>
                                              <p:pRg st="5" end="5"/>
                                            </p:txEl>
                                          </p:spTgt>
                                        </p:tgtEl>
                                        <p:attrNameLst>
                                          <p:attrName>style.visibility</p:attrName>
                                        </p:attrNameLst>
                                      </p:cBhvr>
                                      <p:to>
                                        <p:strVal val="visible"/>
                                      </p:to>
                                    </p:set>
                                    <p:anim calcmode="lin" valueType="num">
                                      <p:cBhvr>
                                        <p:cTn id="50" dur="1000" fill="hold"/>
                                        <p:tgtEl>
                                          <p:spTgt spid="154627">
                                            <p:txEl>
                                              <p:pRg st="5" end="5"/>
                                            </p:txEl>
                                          </p:spTgt>
                                        </p:tgtEl>
                                        <p:attrNameLst>
                                          <p:attrName>ppt_w</p:attrName>
                                        </p:attrNameLst>
                                      </p:cBhvr>
                                      <p:tavLst>
                                        <p:tav tm="0">
                                          <p:val>
                                            <p:strVal val="#ppt_w+.3"/>
                                          </p:val>
                                        </p:tav>
                                        <p:tav tm="100000">
                                          <p:val>
                                            <p:strVal val="#ppt_w"/>
                                          </p:val>
                                        </p:tav>
                                      </p:tavLst>
                                    </p:anim>
                                    <p:anim calcmode="lin" valueType="num">
                                      <p:cBhvr>
                                        <p:cTn id="51" dur="1000" fill="hold"/>
                                        <p:tgtEl>
                                          <p:spTgt spid="154627">
                                            <p:txEl>
                                              <p:pRg st="5" end="5"/>
                                            </p:txEl>
                                          </p:spTgt>
                                        </p:tgtEl>
                                        <p:attrNameLst>
                                          <p:attrName>ppt_h</p:attrName>
                                        </p:attrNameLst>
                                      </p:cBhvr>
                                      <p:tavLst>
                                        <p:tav tm="0">
                                          <p:val>
                                            <p:strVal val="#ppt_h"/>
                                          </p:val>
                                        </p:tav>
                                        <p:tav tm="100000">
                                          <p:val>
                                            <p:strVal val="#ppt_h"/>
                                          </p:val>
                                        </p:tav>
                                      </p:tavLst>
                                    </p:anim>
                                    <p:animEffect transition="in" filter="fade">
                                      <p:cBhvr>
                                        <p:cTn id="52" dur="1000"/>
                                        <p:tgtEl>
                                          <p:spTgt spid="154627">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0" presetClass="entr" presetSubtype="0" decel="100000" fill="hold" grpId="0" nodeType="clickEffect">
                                  <p:stCondLst>
                                    <p:cond delay="0"/>
                                  </p:stCondLst>
                                  <p:childTnLst>
                                    <p:set>
                                      <p:cBhvr>
                                        <p:cTn id="56" dur="1" fill="hold">
                                          <p:stCondLst>
                                            <p:cond delay="0"/>
                                          </p:stCondLst>
                                        </p:cTn>
                                        <p:tgtEl>
                                          <p:spTgt spid="154627">
                                            <p:txEl>
                                              <p:pRg st="9" end="9"/>
                                            </p:txEl>
                                          </p:spTgt>
                                        </p:tgtEl>
                                        <p:attrNameLst>
                                          <p:attrName>style.visibility</p:attrName>
                                        </p:attrNameLst>
                                      </p:cBhvr>
                                      <p:to>
                                        <p:strVal val="visible"/>
                                      </p:to>
                                    </p:set>
                                    <p:anim calcmode="lin" valueType="num">
                                      <p:cBhvr>
                                        <p:cTn id="57" dur="1000" fill="hold"/>
                                        <p:tgtEl>
                                          <p:spTgt spid="154627">
                                            <p:txEl>
                                              <p:pRg st="9" end="9"/>
                                            </p:txEl>
                                          </p:spTgt>
                                        </p:tgtEl>
                                        <p:attrNameLst>
                                          <p:attrName>ppt_w</p:attrName>
                                        </p:attrNameLst>
                                      </p:cBhvr>
                                      <p:tavLst>
                                        <p:tav tm="0">
                                          <p:val>
                                            <p:strVal val="#ppt_w+.3"/>
                                          </p:val>
                                        </p:tav>
                                        <p:tav tm="100000">
                                          <p:val>
                                            <p:strVal val="#ppt_w"/>
                                          </p:val>
                                        </p:tav>
                                      </p:tavLst>
                                    </p:anim>
                                    <p:anim calcmode="lin" valueType="num">
                                      <p:cBhvr>
                                        <p:cTn id="58" dur="1000" fill="hold"/>
                                        <p:tgtEl>
                                          <p:spTgt spid="154627">
                                            <p:txEl>
                                              <p:pRg st="9" end="9"/>
                                            </p:txEl>
                                          </p:spTgt>
                                        </p:tgtEl>
                                        <p:attrNameLst>
                                          <p:attrName>ppt_h</p:attrName>
                                        </p:attrNameLst>
                                      </p:cBhvr>
                                      <p:tavLst>
                                        <p:tav tm="0">
                                          <p:val>
                                            <p:strVal val="#ppt_h"/>
                                          </p:val>
                                        </p:tav>
                                        <p:tav tm="100000">
                                          <p:val>
                                            <p:strVal val="#ppt_h"/>
                                          </p:val>
                                        </p:tav>
                                      </p:tavLst>
                                    </p:anim>
                                    <p:animEffect transition="in" filter="fade">
                                      <p:cBhvr>
                                        <p:cTn id="59" dur="1000"/>
                                        <p:tgtEl>
                                          <p:spTgt spid="15462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6" grpId="0"/>
      <p:bldP spid="15462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44562"/>
          </a:xfrm>
        </p:spPr>
        <p:txBody>
          <a:bodyPr>
            <a:normAutofit/>
          </a:bodyPr>
          <a:lstStyle/>
          <a:p>
            <a:pPr algn="ctr" rtl="1"/>
            <a:r>
              <a:rPr lang="fa-IR" sz="3600" b="1" dirty="0">
                <a:solidFill>
                  <a:srgbClr val="C00000"/>
                </a:solidFill>
                <a:latin typeface="Arial" pitchFamily="34" charset="0"/>
                <a:cs typeface="Arial" pitchFamily="34" charset="0"/>
              </a:rPr>
              <a:t>آمادگی برای مداخله و بازدید منزل</a:t>
            </a:r>
            <a:endParaRPr lang="en-US" sz="3600"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92500" lnSpcReduction="20000"/>
          </a:bodyPr>
          <a:lstStyle/>
          <a:p>
            <a:pPr algn="r" rtl="1"/>
            <a:r>
              <a:rPr lang="fa-IR" dirty="0">
                <a:latin typeface="Arial" pitchFamily="34" charset="0"/>
                <a:cs typeface="Arial" pitchFamily="34" charset="0"/>
              </a:rPr>
              <a:t>قبل از مصاحبه با خانواده، پرستار </a:t>
            </a:r>
            <a:r>
              <a:rPr lang="fa-IR" dirty="0" smtClean="0">
                <a:latin typeface="Arial" pitchFamily="34" charset="0"/>
                <a:cs typeface="Arial" pitchFamily="34" charset="0"/>
              </a:rPr>
              <a:t>باید از </a:t>
            </a:r>
            <a:r>
              <a:rPr lang="fa-IR" dirty="0">
                <a:latin typeface="Arial" pitchFamily="34" charset="0"/>
                <a:cs typeface="Arial" pitchFamily="34" charset="0"/>
              </a:rPr>
              <a:t>نظر دانش نظری و عملی برای بررسی خانواده آماده باشد. </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از </a:t>
            </a:r>
            <a:r>
              <a:rPr lang="fa-IR" dirty="0">
                <a:latin typeface="Arial" pitchFamily="34" charset="0"/>
                <a:cs typeface="Arial" pitchFamily="34" charset="0"/>
              </a:rPr>
              <a:t>لحاظ دانش نظری، پرستار بایستی هدف از ملاقات را بداند و با خانواده در مورد مکان آن مشاوره نماید.  </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قبل </a:t>
            </a:r>
            <a:r>
              <a:rPr lang="fa-IR" dirty="0">
                <a:latin typeface="Arial" pitchFamily="34" charset="0"/>
                <a:cs typeface="Arial" pitchFamily="34" charset="0"/>
              </a:rPr>
              <a:t>از مصاحبه، پرستار می تواند موارد ثبت شده در دسترس را مطالعه نماید ودرمورد خانواده با اعضای تیم بهداشتی که </a:t>
            </a:r>
            <a:r>
              <a:rPr lang="fa-IR" dirty="0" smtClean="0">
                <a:latin typeface="Arial" pitchFamily="34" charset="0"/>
                <a:cs typeface="Arial" pitchFamily="34" charset="0"/>
              </a:rPr>
              <a:t>به خوبی </a:t>
            </a:r>
            <a:r>
              <a:rPr lang="fa-IR" dirty="0">
                <a:latin typeface="Arial" pitchFamily="34" charset="0"/>
                <a:cs typeface="Arial" pitchFamily="34" charset="0"/>
              </a:rPr>
              <a:t>آن ها را می شناسند، بحث نماید و نیازهای تکاملی و موقعیتی خانواده را پیش بینی کند</a:t>
            </a:r>
            <a:r>
              <a:rPr lang="fa-IR" dirty="0" smtClean="0">
                <a:latin typeface="Arial" pitchFamily="34" charset="0"/>
                <a:cs typeface="Arial" pitchFamily="34" charset="0"/>
              </a:rPr>
              <a:t>.</a:t>
            </a:r>
          </a:p>
          <a:p>
            <a:pPr algn="r" rtl="1"/>
            <a:r>
              <a:rPr lang="fa-IR" dirty="0" smtClean="0">
                <a:latin typeface="Arial" pitchFamily="34" charset="0"/>
                <a:cs typeface="Arial" pitchFamily="34" charset="0"/>
              </a:rPr>
              <a:t> </a:t>
            </a:r>
            <a:r>
              <a:rPr lang="fa-IR" dirty="0">
                <a:latin typeface="Arial" pitchFamily="34" charset="0"/>
                <a:cs typeface="Arial" pitchFamily="34" charset="0"/>
              </a:rPr>
              <a:t>سپس، پرستار باید بعضی از ایده های اولیه مربوط به نظام خانواده را شکل دهد و </a:t>
            </a:r>
            <a:r>
              <a:rPr lang="fa-IR" dirty="0" smtClean="0">
                <a:latin typeface="Arial" pitchFamily="34" charset="0"/>
                <a:cs typeface="Arial" pitchFamily="34" charset="0"/>
              </a:rPr>
              <a:t>سوالات </a:t>
            </a:r>
            <a:r>
              <a:rPr lang="fa-IR" dirty="0">
                <a:latin typeface="Arial" pitchFamily="34" charset="0"/>
                <a:cs typeface="Arial" pitchFamily="34" charset="0"/>
              </a:rPr>
              <a:t>بررسی وارزیابی هدفمند را جهت پرسش از خانواده، توسعه دهد. </a:t>
            </a:r>
            <a:endParaRPr lang="fa-IR" dirty="0" smtClean="0">
              <a:latin typeface="Arial" pitchFamily="34" charset="0"/>
              <a:cs typeface="Arial" pitchFamily="34" charset="0"/>
            </a:endParaRPr>
          </a:p>
          <a:p>
            <a:pPr algn="r" rtl="1"/>
            <a:r>
              <a:rPr lang="fa-IR" dirty="0" smtClean="0">
                <a:latin typeface="Arial" pitchFamily="34" charset="0"/>
                <a:cs typeface="Arial" pitchFamily="34" charset="0"/>
              </a:rPr>
              <a:t>در </a:t>
            </a:r>
            <a:r>
              <a:rPr lang="fa-IR" dirty="0">
                <a:latin typeface="Arial" pitchFamily="34" charset="0"/>
                <a:cs typeface="Arial" pitchFamily="34" charset="0"/>
              </a:rPr>
              <a:t>زمان مصاحبه در داخل خانواده، </a:t>
            </a:r>
            <a:r>
              <a:rPr lang="fa-IR" b="1" dirty="0">
                <a:latin typeface="Arial" pitchFamily="34" charset="0"/>
                <a:cs typeface="Arial" pitchFamily="34" charset="0"/>
              </a:rPr>
              <a:t>پیش بینی نیازها </a:t>
            </a:r>
            <a:r>
              <a:rPr lang="fa-IR" dirty="0">
                <a:latin typeface="Arial" pitchFamily="34" charset="0"/>
                <a:cs typeface="Arial" pitchFamily="34" charset="0"/>
              </a:rPr>
              <a:t>از اهمیت بیشتری برخوردار هستند زیرا بازدیدهای منزل برای پرستار و خانواده مستلزم صرف هزینه و زمان هستند.  </a:t>
            </a:r>
            <a:endParaRPr lang="en-US" dirty="0">
              <a:latin typeface="Arial" pitchFamily="34" charset="0"/>
              <a:cs typeface="Arial" pitchFamily="34" charset="0"/>
            </a:endParaRPr>
          </a:p>
          <a:p>
            <a:pPr algn="r" rtl="1"/>
            <a:endParaRPr lang="en-US" dirty="0"/>
          </a:p>
        </p:txBody>
      </p:sp>
    </p:spTree>
    <p:extLst>
      <p:ext uri="{BB962C8B-B14F-4D97-AF65-F5344CB8AC3E}">
        <p14:creationId xmlns:p14="http://schemas.microsoft.com/office/powerpoint/2010/main" val="22580801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solidFill>
                  <a:srgbClr val="C00000"/>
                </a:solidFill>
                <a:latin typeface="Arial" pitchFamily="34" charset="0"/>
                <a:cs typeface="Arial" pitchFamily="34" charset="0"/>
              </a:rPr>
              <a:t>آمادگی برای مداخله و بازدید منزل</a:t>
            </a:r>
            <a:endParaRPr lang="en-US" sz="3600" dirty="0"/>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a:t>از لحاظ آمادگی عملی برای یک بازدید منزل، پرستار </a:t>
            </a:r>
            <a:r>
              <a:rPr lang="fa-IR" dirty="0" smtClean="0"/>
              <a:t>باید </a:t>
            </a:r>
            <a:r>
              <a:rPr lang="fa-IR" b="1" dirty="0" smtClean="0"/>
              <a:t>اطلاعات</a:t>
            </a:r>
            <a:r>
              <a:rPr lang="fa-IR" dirty="0" smtClean="0"/>
              <a:t> </a:t>
            </a:r>
            <a:r>
              <a:rPr lang="fa-IR" dirty="0"/>
              <a:t>و </a:t>
            </a:r>
            <a:r>
              <a:rPr lang="fa-IR" b="1" dirty="0"/>
              <a:t>ابزارهای بررسی </a:t>
            </a:r>
            <a:r>
              <a:rPr lang="fa-IR" dirty="0"/>
              <a:t>و </a:t>
            </a:r>
            <a:r>
              <a:rPr lang="fa-IR" b="1" dirty="0"/>
              <a:t>مداخله</a:t>
            </a:r>
            <a:r>
              <a:rPr lang="fa-IR" dirty="0"/>
              <a:t> را جمع آوری </a:t>
            </a:r>
            <a:r>
              <a:rPr lang="fa-IR" dirty="0" smtClean="0"/>
              <a:t>نماید</a:t>
            </a:r>
            <a:r>
              <a:rPr lang="fa-IR" dirty="0"/>
              <a:t>. </a:t>
            </a:r>
            <a:endParaRPr lang="fa-IR" dirty="0" smtClean="0"/>
          </a:p>
          <a:p>
            <a:pPr algn="r" rtl="1"/>
            <a:endParaRPr lang="fa-IR" dirty="0" smtClean="0"/>
          </a:p>
          <a:p>
            <a:pPr algn="r" rtl="1"/>
            <a:r>
              <a:rPr lang="fa-IR" dirty="0" smtClean="0"/>
              <a:t>انعطاف </a:t>
            </a:r>
            <a:r>
              <a:rPr lang="fa-IR" dirty="0"/>
              <a:t>پذیری نیز اساسی است زیراپیش بینی یا اولویت بندی نیازها در طی بازدید از منزل انجام می شود. </a:t>
            </a:r>
            <a:endParaRPr lang="fa-IR" dirty="0" smtClean="0"/>
          </a:p>
          <a:p>
            <a:pPr algn="r" rtl="1"/>
            <a:endParaRPr lang="fa-IR" dirty="0" smtClean="0"/>
          </a:p>
          <a:p>
            <a:pPr algn="r" rtl="1"/>
            <a:r>
              <a:rPr lang="fa-IR" dirty="0" smtClean="0"/>
              <a:t>در </a:t>
            </a:r>
            <a:r>
              <a:rPr lang="fa-IR" dirty="0"/>
              <a:t>صورتی که خانواده دارای تلفن می باشد بهتر است پرستار </a:t>
            </a:r>
            <a:r>
              <a:rPr lang="fa-IR" dirty="0" smtClean="0"/>
              <a:t>به منظور </a:t>
            </a:r>
            <a:r>
              <a:rPr lang="fa-IR" dirty="0"/>
              <a:t>معرفی خود و تعیین علت بازدید، با خانواده تماس تلفنی داشته باشد.</a:t>
            </a:r>
            <a:endParaRPr lang="en-US" dirty="0"/>
          </a:p>
          <a:p>
            <a:endParaRPr lang="en-US" dirty="0"/>
          </a:p>
        </p:txBody>
      </p:sp>
    </p:spTree>
    <p:extLst>
      <p:ext uri="{BB962C8B-B14F-4D97-AF65-F5344CB8AC3E}">
        <p14:creationId xmlns:p14="http://schemas.microsoft.com/office/powerpoint/2010/main" val="3899026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solidFill>
                  <a:srgbClr val="C00000"/>
                </a:solidFill>
                <a:latin typeface="Arial" pitchFamily="34" charset="0"/>
                <a:cs typeface="Arial" pitchFamily="34" charset="0"/>
              </a:rPr>
              <a:t>آمادگی برای مداخله و بازدید منزل</a:t>
            </a:r>
            <a:endParaRPr lang="en-US" sz="3600" dirty="0"/>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algn="r" rtl="1"/>
            <a:r>
              <a:rPr lang="fa-IR" dirty="0"/>
              <a:t>پس از جمع آوری اطلاعات با استفاده از ابزار بررسی سیستماتیک، قدم بعدی پرستار تحلیل اطلاعات است</a:t>
            </a:r>
            <a:r>
              <a:rPr lang="fa-IR" dirty="0" smtClean="0"/>
              <a:t>.</a:t>
            </a:r>
          </a:p>
          <a:p>
            <a:pPr algn="r" rtl="1"/>
            <a:r>
              <a:rPr lang="fa-IR" dirty="0" smtClean="0"/>
              <a:t> </a:t>
            </a:r>
            <a:r>
              <a:rPr lang="fa-IR" dirty="0"/>
              <a:t>داده ها باید خلاصه و دسته بندی و نظم داده  شود، </a:t>
            </a:r>
            <a:r>
              <a:rPr lang="fa-IR" dirty="0" smtClean="0"/>
              <a:t>به درستی </a:t>
            </a:r>
            <a:r>
              <a:rPr lang="fa-IR" dirty="0"/>
              <a:t>نتیجه گیری شود و مشکلات مشخص گردد</a:t>
            </a:r>
            <a:r>
              <a:rPr lang="fa-IR" dirty="0" smtClean="0"/>
              <a:t>.</a:t>
            </a:r>
          </a:p>
          <a:p>
            <a:pPr algn="r" rtl="1"/>
            <a:r>
              <a:rPr lang="fa-IR" dirty="0" smtClean="0"/>
              <a:t> </a:t>
            </a:r>
            <a:r>
              <a:rPr lang="fa-IR" dirty="0"/>
              <a:t>در این زمان، فاصله بین اطلاعات مشخص می شود</a:t>
            </a:r>
            <a:r>
              <a:rPr lang="fa-IR" dirty="0" smtClean="0"/>
              <a:t>.</a:t>
            </a:r>
          </a:p>
          <a:p>
            <a:pPr algn="r" rtl="1"/>
            <a:r>
              <a:rPr lang="fa-IR" dirty="0"/>
              <a:t>در هنگام تحلیل داده ها، </a:t>
            </a:r>
            <a:r>
              <a:rPr lang="fa-IR" b="1" dirty="0"/>
              <a:t>نقاط قوت و توانمندی های خانواده </a:t>
            </a:r>
            <a:r>
              <a:rPr lang="fa-IR" dirty="0"/>
              <a:t>بایستی به عنوان اولین بخش ارزیابی تعیین شود</a:t>
            </a:r>
            <a:r>
              <a:rPr lang="fa-IR" dirty="0" smtClean="0"/>
              <a:t>.</a:t>
            </a:r>
          </a:p>
          <a:p>
            <a:pPr algn="r" rtl="1"/>
            <a:r>
              <a:rPr lang="fa-IR" dirty="0" smtClean="0"/>
              <a:t> </a:t>
            </a:r>
            <a:r>
              <a:rPr lang="fa-IR" dirty="0"/>
              <a:t>توانمندی های خانواده می تواند </a:t>
            </a:r>
            <a:r>
              <a:rPr lang="fa-IR" dirty="0" smtClean="0"/>
              <a:t>به عنوان </a:t>
            </a:r>
            <a:r>
              <a:rPr lang="fa-IR" dirty="0"/>
              <a:t>منابعی برای برنامه ریزی مداخلات پرستاری بکار رود. </a:t>
            </a:r>
            <a:endParaRPr lang="fa-IR" dirty="0" smtClean="0"/>
          </a:p>
          <a:p>
            <a:pPr algn="r" rtl="1"/>
            <a:r>
              <a:rPr lang="fa-IR" dirty="0" smtClean="0"/>
              <a:t>جو </a:t>
            </a:r>
            <a:r>
              <a:rPr lang="fa-IR" dirty="0"/>
              <a:t>خانواده، انطباق پذیری، انعطاف پذیری و وسعت خودمختاری اعضاء، همبستگی، ارتباط خانواده با جامعه و مهارت های ارتباطی از جمله موارد مربوط به توانمندی خانواده می باشند.</a:t>
            </a:r>
            <a:endParaRPr lang="en-US" dirty="0"/>
          </a:p>
        </p:txBody>
      </p:sp>
    </p:spTree>
    <p:extLst>
      <p:ext uri="{BB962C8B-B14F-4D97-AF65-F5344CB8AC3E}">
        <p14:creationId xmlns:p14="http://schemas.microsoft.com/office/powerpoint/2010/main" val="21472172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7696200" cy="1189038"/>
          </a:xfrm>
        </p:spPr>
        <p:txBody>
          <a:bodyPr>
            <a:normAutofit fontScale="90000"/>
          </a:bodyPr>
          <a:lstStyle/>
          <a:p>
            <a:pPr lvl="0" algn="ctr" rtl="1"/>
            <a:r>
              <a:rPr lang="fa-IR" dirty="0" smtClean="0">
                <a:solidFill>
                  <a:schemeClr val="tx1"/>
                </a:solidFill>
                <a:latin typeface="Arial" pitchFamily="34" charset="0"/>
                <a:ea typeface="Times New Roman" pitchFamily="18" charset="0"/>
                <a:cs typeface="Arial" pitchFamily="34" charset="0"/>
              </a:rPr>
              <a:t/>
            </a:r>
            <a:br>
              <a:rPr lang="fa-IR" dirty="0" smtClean="0">
                <a:solidFill>
                  <a:schemeClr val="tx1"/>
                </a:solidFill>
                <a:latin typeface="Arial" pitchFamily="34" charset="0"/>
                <a:ea typeface="Times New Roman" pitchFamily="18" charset="0"/>
                <a:cs typeface="Arial" pitchFamily="34" charset="0"/>
              </a:rPr>
            </a:br>
            <a:r>
              <a:rPr lang="en-US" dirty="0" smtClean="0">
                <a:solidFill>
                  <a:schemeClr val="tx1"/>
                </a:solidFill>
                <a:latin typeface="Arial" pitchFamily="34" charset="0"/>
                <a:ea typeface="Times New Roman" pitchFamily="18" charset="0"/>
                <a:cs typeface="Arial" pitchFamily="34" charset="0"/>
              </a:rPr>
              <a:t/>
            </a:r>
            <a:br>
              <a:rPr lang="en-US" dirty="0" smtClean="0">
                <a:solidFill>
                  <a:schemeClr val="tx1"/>
                </a:solidFill>
                <a:latin typeface="Arial" pitchFamily="34" charset="0"/>
                <a:ea typeface="Times New Roman" pitchFamily="18" charset="0"/>
                <a:cs typeface="Arial" pitchFamily="34" charset="0"/>
              </a:rPr>
            </a:br>
            <a:r>
              <a:rPr lang="en-US" dirty="0" smtClean="0">
                <a:solidFill>
                  <a:schemeClr val="tx1"/>
                </a:solidFill>
                <a:latin typeface="Arial" pitchFamily="34" charset="0"/>
                <a:ea typeface="Times New Roman" pitchFamily="18" charset="0"/>
                <a:cs typeface="Arial" pitchFamily="34" charset="0"/>
              </a:rPr>
              <a:t/>
            </a:r>
            <a:br>
              <a:rPr lang="en-US" dirty="0" smtClean="0">
                <a:solidFill>
                  <a:schemeClr val="tx1"/>
                </a:solidFill>
                <a:latin typeface="Arial" pitchFamily="34" charset="0"/>
                <a:ea typeface="Times New Roman" pitchFamily="18" charset="0"/>
                <a:cs typeface="Arial" pitchFamily="34" charset="0"/>
              </a:rPr>
            </a:br>
            <a:r>
              <a:rPr lang="en-US" dirty="0" smtClean="0">
                <a:solidFill>
                  <a:schemeClr val="tx1"/>
                </a:solidFill>
                <a:latin typeface="Arial" pitchFamily="34" charset="0"/>
                <a:ea typeface="Times New Roman" pitchFamily="18" charset="0"/>
                <a:cs typeface="Arial" pitchFamily="34" charset="0"/>
              </a:rPr>
              <a:t/>
            </a:r>
            <a:br>
              <a:rPr lang="en-US" dirty="0" smtClean="0">
                <a:solidFill>
                  <a:schemeClr val="tx1"/>
                </a:solidFill>
                <a:latin typeface="Arial" pitchFamily="34" charset="0"/>
                <a:ea typeface="Times New Roman" pitchFamily="18" charset="0"/>
                <a:cs typeface="Arial" pitchFamily="34" charset="0"/>
              </a:rPr>
            </a:br>
            <a:r>
              <a:rPr lang="fa-IR" dirty="0" smtClean="0">
                <a:solidFill>
                  <a:schemeClr val="tx1"/>
                </a:solidFill>
                <a:latin typeface="Arial" pitchFamily="34" charset="0"/>
                <a:ea typeface="Times New Roman" pitchFamily="18" charset="0"/>
                <a:cs typeface="Arial" pitchFamily="34" charset="0"/>
              </a:rPr>
              <a:t/>
            </a:r>
            <a:br>
              <a:rPr lang="fa-IR" dirty="0" smtClean="0">
                <a:solidFill>
                  <a:schemeClr val="tx1"/>
                </a:solidFill>
                <a:latin typeface="Arial" pitchFamily="34" charset="0"/>
                <a:ea typeface="Times New Roman" pitchFamily="18" charset="0"/>
                <a:cs typeface="Arial" pitchFamily="34" charset="0"/>
              </a:rPr>
            </a:br>
            <a:r>
              <a:rPr lang="fa-IR" dirty="0" smtClean="0">
                <a:solidFill>
                  <a:schemeClr val="tx1"/>
                </a:solidFill>
                <a:latin typeface="Arial" pitchFamily="34" charset="0"/>
                <a:ea typeface="Times New Roman" pitchFamily="18" charset="0"/>
                <a:cs typeface="Arial" pitchFamily="34" charset="0"/>
              </a:rPr>
              <a:t/>
            </a:r>
            <a:br>
              <a:rPr lang="fa-IR" dirty="0" smtClean="0">
                <a:solidFill>
                  <a:schemeClr val="tx1"/>
                </a:solidFill>
                <a:latin typeface="Arial" pitchFamily="34" charset="0"/>
                <a:ea typeface="Times New Roman" pitchFamily="18" charset="0"/>
                <a:cs typeface="Arial" pitchFamily="34" charset="0"/>
              </a:rPr>
            </a:br>
            <a:r>
              <a:rPr lang="fa-IR" sz="2700" b="1" dirty="0" smtClean="0">
                <a:solidFill>
                  <a:schemeClr val="tx1"/>
                </a:solidFill>
                <a:latin typeface="Arial" pitchFamily="34" charset="0"/>
                <a:ea typeface="Times New Roman" pitchFamily="18" charset="0"/>
                <a:cs typeface="Arial" pitchFamily="34" charset="0"/>
              </a:rPr>
              <a:t>نقاط </a:t>
            </a:r>
            <a:r>
              <a:rPr lang="fa-IR" sz="2700" b="1" dirty="0">
                <a:solidFill>
                  <a:schemeClr val="tx1"/>
                </a:solidFill>
                <a:latin typeface="Arial" pitchFamily="34" charset="0"/>
                <a:ea typeface="Times New Roman" pitchFamily="18" charset="0"/>
                <a:cs typeface="Arial" pitchFamily="34" charset="0"/>
              </a:rPr>
              <a:t>قوت خانواده پاور و دل </a:t>
            </a:r>
            <a:r>
              <a:rPr lang="fa-IR" sz="2700" b="1" dirty="0" err="1" smtClean="0">
                <a:solidFill>
                  <a:schemeClr val="tx1"/>
                </a:solidFill>
                <a:latin typeface="Arial" pitchFamily="34" charset="0"/>
                <a:ea typeface="Times New Roman" pitchFamily="18" charset="0"/>
                <a:cs typeface="Arial" pitchFamily="34" charset="0"/>
              </a:rPr>
              <a:t>اورتو</a:t>
            </a:r>
            <a:r>
              <a:rPr lang="fa-IR" sz="2700" b="1" dirty="0" smtClean="0">
                <a:solidFill>
                  <a:schemeClr val="tx1"/>
                </a:solidFill>
                <a:latin typeface="Arial" pitchFamily="34" charset="0"/>
                <a:ea typeface="Times New Roman" pitchFamily="18" charset="0"/>
                <a:cs typeface="Arial" pitchFamily="34" charset="0"/>
              </a:rPr>
              <a:t/>
            </a:r>
            <a:br>
              <a:rPr lang="fa-IR" sz="2700" b="1" dirty="0" smtClean="0">
                <a:solidFill>
                  <a:schemeClr val="tx1"/>
                </a:solidFill>
                <a:latin typeface="Arial" pitchFamily="34" charset="0"/>
                <a:ea typeface="Times New Roman" pitchFamily="18" charset="0"/>
                <a:cs typeface="Arial" pitchFamily="34" charset="0"/>
              </a:rPr>
            </a:br>
            <a:r>
              <a:rPr lang="en-US" sz="2700" b="1" dirty="0" smtClean="0">
                <a:solidFill>
                  <a:schemeClr val="tx1"/>
                </a:solidFill>
                <a:latin typeface="Arial" pitchFamily="34" charset="0"/>
                <a:ea typeface="Times New Roman" pitchFamily="18" charset="0"/>
                <a:cs typeface="Arial" pitchFamily="34" charset="0"/>
              </a:rPr>
              <a:t>Power &amp; Dell </a:t>
            </a:r>
            <a:r>
              <a:rPr lang="en-US" sz="2700" b="1" dirty="0" err="1" smtClean="0">
                <a:solidFill>
                  <a:schemeClr val="tx1"/>
                </a:solidFill>
                <a:latin typeface="Arial" pitchFamily="34" charset="0"/>
                <a:ea typeface="Times New Roman" pitchFamily="18" charset="0"/>
                <a:cs typeface="Arial" pitchFamily="34" charset="0"/>
              </a:rPr>
              <a:t>Orto</a:t>
            </a:r>
            <a:r>
              <a:rPr lang="en-US" sz="2400" b="1" dirty="0">
                <a:latin typeface="Arial" pitchFamily="34" charset="0"/>
                <a:cs typeface="Arial" pitchFamily="34" charset="0"/>
              </a:rPr>
              <a:t/>
            </a:r>
            <a:br>
              <a:rPr lang="en-US" sz="2400" b="1" dirty="0">
                <a:latin typeface="Arial" pitchFamily="34" charset="0"/>
                <a:cs typeface="Arial" pitchFamily="34" charset="0"/>
              </a:rPr>
            </a:br>
            <a:endParaRPr lang="en-US" b="1" dirty="0"/>
          </a:p>
        </p:txBody>
      </p:sp>
      <p:sp>
        <p:nvSpPr>
          <p:cNvPr id="6" name="Date Placeholder 5"/>
          <p:cNvSpPr>
            <a:spLocks noGrp="1"/>
          </p:cNvSpPr>
          <p:nvPr>
            <p:ph type="dt" sz="half" idx="10"/>
          </p:nvPr>
        </p:nvSpPr>
        <p:spPr/>
        <p:txBody>
          <a:bodyPr/>
          <a:lstStyle/>
          <a:p>
            <a:endParaRPr lang="en-US"/>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519357063"/>
              </p:ext>
            </p:extLst>
          </p:nvPr>
        </p:nvGraphicFramePr>
        <p:xfrm>
          <a:off x="685800" y="1568995"/>
          <a:ext cx="8229600" cy="5075645"/>
        </p:xfrm>
        <a:graphic>
          <a:graphicData uri="http://schemas.openxmlformats.org/drawingml/2006/table">
            <a:tbl>
              <a:tblPr rtl="1" firstRow="1" firstCol="1" bandRow="1">
                <a:tableStyleId>{5C22544A-7EE6-4342-B048-85BDC9FD1C3A}</a:tableStyleId>
              </a:tblPr>
              <a:tblGrid>
                <a:gridCol w="8229600"/>
              </a:tblGrid>
              <a:tr h="271417">
                <a:tc>
                  <a:txBody>
                    <a:bodyPr/>
                    <a:lstStyle/>
                    <a:p>
                      <a:pPr marL="0" marR="0" algn="just" rtl="1">
                        <a:spcBef>
                          <a:spcPts val="0"/>
                        </a:spcBef>
                        <a:spcAft>
                          <a:spcPts val="0"/>
                        </a:spcAft>
                      </a:pPr>
                      <a:r>
                        <a:rPr lang="fa-IR" sz="1600" dirty="0">
                          <a:solidFill>
                            <a:schemeClr val="tx1"/>
                          </a:solidFill>
                          <a:effectLst/>
                          <a:latin typeface="Arial" pitchFamily="34" charset="0"/>
                          <a:cs typeface="Arial" pitchFamily="34" charset="0"/>
                        </a:rPr>
                        <a:t>مهارت های ارتباطی</a:t>
                      </a:r>
                      <a:endParaRPr lang="en-US" sz="1600" dirty="0">
                        <a:solidFill>
                          <a:schemeClr val="tx1"/>
                        </a:solidFill>
                        <a:effectLst/>
                        <a:latin typeface="Arial" pitchFamily="34" charset="0"/>
                        <a:ea typeface="Times New Roman"/>
                        <a:cs typeface="Arial" pitchFamily="34" charset="0"/>
                      </a:endParaRPr>
                    </a:p>
                  </a:txBody>
                  <a:tcPr marL="68580" marR="68580" marT="0" marB="0"/>
                </a:tc>
              </a:tr>
              <a:tr h="871583">
                <a:tc>
                  <a:txBody>
                    <a:bodyPr/>
                    <a:lstStyle/>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گوش دادن</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اعضای خانواده برای بحث در مورد نگرانی </a:t>
                      </a:r>
                      <a:r>
                        <a:rPr lang="fa-IR" sz="1600" dirty="0" smtClean="0">
                          <a:effectLst/>
                          <a:latin typeface="Arial" pitchFamily="34" charset="0"/>
                          <a:cs typeface="Arial" pitchFamily="34" charset="0"/>
                        </a:rPr>
                        <a:t>ها</a:t>
                      </a:r>
                      <a:r>
                        <a:rPr lang="en-US" sz="1600" dirty="0" smtClean="0">
                          <a:effectLst/>
                          <a:latin typeface="Arial" pitchFamily="34" charset="0"/>
                          <a:cs typeface="Arial" pitchFamily="34" charset="0"/>
                        </a:rPr>
                        <a:t> </a:t>
                      </a:r>
                      <a:r>
                        <a:rPr lang="fa-IR" sz="1600" dirty="0" smtClean="0">
                          <a:effectLst/>
                          <a:latin typeface="Arial" pitchFamily="34" charset="0"/>
                          <a:cs typeface="Arial" pitchFamily="34" charset="0"/>
                        </a:rPr>
                        <a:t>(</a:t>
                      </a:r>
                      <a:r>
                        <a:rPr lang="fa-IR" sz="1600" dirty="0">
                          <a:effectLst/>
                          <a:latin typeface="Arial" pitchFamily="34" charset="0"/>
                          <a:cs typeface="Arial" pitchFamily="34" charset="0"/>
                        </a:rPr>
                        <a:t>قابلیت بیان خانواده</a:t>
                      </a:r>
                      <a:r>
                        <a:rPr lang="fa-IR" sz="1600" dirty="0" smtClean="0">
                          <a:effectLst/>
                          <a:latin typeface="Arial" pitchFamily="34" charset="0"/>
                          <a:cs typeface="Arial" pitchFamily="34" charset="0"/>
                        </a:rPr>
                        <a:t>)</a:t>
                      </a:r>
                    </a:p>
                    <a:p>
                      <a:pPr marL="342900" marR="0" lvl="0" indent="-342900" algn="just" rtl="1">
                        <a:spcBef>
                          <a:spcPts val="0"/>
                        </a:spcBef>
                        <a:spcAft>
                          <a:spcPts val="0"/>
                        </a:spcAft>
                        <a:buFont typeface="Wingdings"/>
                        <a:buChar char=""/>
                      </a:pPr>
                      <a:endParaRPr lang="en-US" sz="1600" dirty="0">
                        <a:solidFill>
                          <a:schemeClr val="tx1"/>
                        </a:solidFill>
                        <a:effectLst/>
                        <a:latin typeface="Arial" pitchFamily="34" charset="0"/>
                        <a:cs typeface="Arial" pitchFamily="34" charset="0"/>
                      </a:endParaRPr>
                    </a:p>
                    <a:p>
                      <a:pPr marL="0" marR="0" algn="just" rtl="1">
                        <a:spcBef>
                          <a:spcPts val="0"/>
                        </a:spcBef>
                        <a:spcAft>
                          <a:spcPts val="0"/>
                        </a:spcAft>
                      </a:pPr>
                      <a:r>
                        <a:rPr lang="fa-IR" sz="1600" dirty="0">
                          <a:solidFill>
                            <a:schemeClr val="tx1"/>
                          </a:solidFill>
                          <a:effectLst/>
                          <a:latin typeface="Arial" pitchFamily="34" charset="0"/>
                          <a:cs typeface="Arial" pitchFamily="34" charset="0"/>
                        </a:rPr>
                        <a:t>پارادایم خانواده به مشارکت گذاشته شده</a:t>
                      </a:r>
                      <a:endParaRPr lang="en-US" sz="1600" dirty="0">
                        <a:solidFill>
                          <a:schemeClr val="tx1"/>
                        </a:solidFill>
                        <a:effectLst/>
                        <a:latin typeface="Arial" pitchFamily="34" charset="0"/>
                        <a:ea typeface="Times New Roman"/>
                        <a:cs typeface="Arial" pitchFamily="34" charset="0"/>
                      </a:endParaRPr>
                    </a:p>
                  </a:txBody>
                  <a:tcPr marL="68580" marR="68580" marT="0" marB="0"/>
                </a:tc>
              </a:tr>
              <a:tr h="914400">
                <a:tc>
                  <a:txBody>
                    <a:bodyPr/>
                    <a:lstStyle/>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ادراکات مشترک به مشارکت </a:t>
                      </a:r>
                      <a:r>
                        <a:rPr lang="fa-IR" sz="1600" dirty="0" smtClean="0">
                          <a:effectLst/>
                          <a:latin typeface="Arial" pitchFamily="34" charset="0"/>
                          <a:cs typeface="Arial" pitchFamily="34" charset="0"/>
                        </a:rPr>
                        <a:t>گذاشته </a:t>
                      </a:r>
                      <a:r>
                        <a:rPr lang="fa-IR" sz="1600" dirty="0">
                          <a:effectLst/>
                          <a:latin typeface="Arial" pitchFamily="34" charset="0"/>
                          <a:cs typeface="Arial" pitchFamily="34" charset="0"/>
                        </a:rPr>
                        <a:t>شده در مورد خانواده</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اشتیاق خانواده به داشتن امید که تغییر </a:t>
                      </a:r>
                      <a:r>
                        <a:rPr lang="fa-IR" sz="1600" dirty="0" smtClean="0">
                          <a:effectLst/>
                          <a:latin typeface="Arial" pitchFamily="34" charset="0"/>
                          <a:cs typeface="Arial" pitchFamily="34" charset="0"/>
                        </a:rPr>
                        <a:t>امکان</a:t>
                      </a:r>
                      <a:r>
                        <a:rPr lang="en-US" sz="1600" dirty="0" smtClean="0">
                          <a:effectLst/>
                          <a:latin typeface="Arial" pitchFamily="34" charset="0"/>
                          <a:cs typeface="Arial" pitchFamily="34" charset="0"/>
                        </a:rPr>
                        <a:t> </a:t>
                      </a:r>
                      <a:r>
                        <a:rPr lang="fa-IR" sz="1600" dirty="0" smtClean="0">
                          <a:effectLst/>
                          <a:latin typeface="Arial" pitchFamily="34" charset="0"/>
                          <a:cs typeface="Arial" pitchFamily="34" charset="0"/>
                        </a:rPr>
                        <a:t>پذیر </a:t>
                      </a:r>
                      <a:r>
                        <a:rPr lang="fa-IR" sz="1600" dirty="0">
                          <a:effectLst/>
                          <a:latin typeface="Arial" pitchFamily="34" charset="0"/>
                          <a:cs typeface="Arial" pitchFamily="34" charset="0"/>
                        </a:rPr>
                        <a:t>است</a:t>
                      </a:r>
                      <a:r>
                        <a:rPr lang="fa-IR" sz="1600" dirty="0" smtClean="0">
                          <a:effectLst/>
                          <a:latin typeface="Arial" pitchFamily="34" charset="0"/>
                          <a:cs typeface="Arial" pitchFamily="34" charset="0"/>
                        </a:rPr>
                        <a:t>.</a:t>
                      </a:r>
                    </a:p>
                    <a:p>
                      <a:pPr marL="342900" marR="0" lvl="0" indent="-342900" algn="just" rtl="1">
                        <a:spcBef>
                          <a:spcPts val="0"/>
                        </a:spcBef>
                        <a:spcAft>
                          <a:spcPts val="0"/>
                        </a:spcAft>
                        <a:buFont typeface="Wingdings"/>
                        <a:buChar char=""/>
                      </a:pPr>
                      <a:endParaRPr lang="en-US" sz="1600" dirty="0">
                        <a:effectLst/>
                        <a:latin typeface="Arial" pitchFamily="34" charset="0"/>
                        <a:cs typeface="Arial" pitchFamily="34" charset="0"/>
                      </a:endParaRPr>
                    </a:p>
                    <a:p>
                      <a:pPr marL="0" marR="0" algn="just" rtl="1">
                        <a:spcBef>
                          <a:spcPts val="0"/>
                        </a:spcBef>
                        <a:spcAft>
                          <a:spcPts val="0"/>
                        </a:spcAft>
                      </a:pPr>
                      <a:r>
                        <a:rPr lang="fa-IR" sz="1600" dirty="0">
                          <a:solidFill>
                            <a:schemeClr val="tx1"/>
                          </a:solidFill>
                          <a:effectLst/>
                          <a:latin typeface="Arial" pitchFamily="34" charset="0"/>
                          <a:cs typeface="Arial" pitchFamily="34" charset="0"/>
                        </a:rPr>
                        <a:t>حمایت داخل خانواده </a:t>
                      </a:r>
                      <a:endParaRPr lang="en-US" sz="1600" dirty="0">
                        <a:solidFill>
                          <a:schemeClr val="tx1"/>
                        </a:solidFill>
                        <a:effectLst/>
                        <a:latin typeface="Arial" pitchFamily="34" charset="0"/>
                        <a:ea typeface="Times New Roman"/>
                        <a:cs typeface="Arial" pitchFamily="34" charset="0"/>
                      </a:endParaRPr>
                    </a:p>
                  </a:txBody>
                  <a:tcPr marL="68580" marR="68580" marT="0" marB="0"/>
                </a:tc>
              </a:tr>
              <a:tr h="814251">
                <a:tc>
                  <a:txBody>
                    <a:bodyPr/>
                    <a:lstStyle/>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تقویت یکدیگر</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اعضای خانواده برای ایجاد جو تعلق </a:t>
                      </a:r>
                      <a:r>
                        <a:rPr lang="fa-IR" sz="1600" dirty="0" smtClean="0">
                          <a:effectLst/>
                          <a:latin typeface="Arial" pitchFamily="34" charset="0"/>
                          <a:cs typeface="Arial" pitchFamily="34" charset="0"/>
                        </a:rPr>
                        <a:t>داشتن</a:t>
                      </a:r>
                    </a:p>
                    <a:p>
                      <a:pPr marL="342900" marR="0" lvl="0" indent="-342900" algn="just" rtl="1">
                        <a:spcBef>
                          <a:spcPts val="0"/>
                        </a:spcBef>
                        <a:spcAft>
                          <a:spcPts val="0"/>
                        </a:spcAft>
                        <a:buFont typeface="Wingdings"/>
                        <a:buChar char=""/>
                      </a:pPr>
                      <a:endParaRPr lang="en-US" sz="1600" dirty="0">
                        <a:solidFill>
                          <a:schemeClr val="bg1"/>
                        </a:solidFill>
                        <a:effectLst/>
                        <a:latin typeface="Arial" pitchFamily="34" charset="0"/>
                        <a:cs typeface="Arial" pitchFamily="34" charset="0"/>
                      </a:endParaRPr>
                    </a:p>
                    <a:p>
                      <a:pPr marL="0" marR="0" algn="just" rtl="1">
                        <a:spcBef>
                          <a:spcPts val="0"/>
                        </a:spcBef>
                        <a:spcAft>
                          <a:spcPts val="0"/>
                        </a:spcAft>
                      </a:pPr>
                      <a:r>
                        <a:rPr lang="fa-IR" sz="1600" dirty="0">
                          <a:solidFill>
                            <a:schemeClr val="tx1"/>
                          </a:solidFill>
                          <a:effectLst/>
                          <a:latin typeface="Arial" pitchFamily="34" charset="0"/>
                          <a:cs typeface="Arial" pitchFamily="34" charset="0"/>
                        </a:rPr>
                        <a:t>توانایی های خود مراقبتی</a:t>
                      </a:r>
                      <a:endParaRPr lang="en-US" sz="1600" dirty="0">
                        <a:solidFill>
                          <a:schemeClr val="tx1"/>
                        </a:solidFill>
                        <a:effectLst/>
                        <a:latin typeface="Arial" pitchFamily="34" charset="0"/>
                        <a:ea typeface="Times New Roman"/>
                        <a:cs typeface="Arial" pitchFamily="34" charset="0"/>
                      </a:endParaRPr>
                    </a:p>
                  </a:txBody>
                  <a:tcPr marL="68580" marR="68580" marT="0" marB="0"/>
                </a:tc>
              </a:tr>
              <a:tr h="1005840">
                <a:tc>
                  <a:txBody>
                    <a:bodyPr/>
                    <a:lstStyle/>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اعضای خانواده برای قبول مسئولیت برای مشکلات بهداشتی</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علاقمندی خانواده برای مراقبت خوب از خود </a:t>
                      </a:r>
                      <a:endParaRPr lang="fa-IR" sz="1600" dirty="0" smtClean="0">
                        <a:effectLst/>
                        <a:latin typeface="Arial" pitchFamily="34" charset="0"/>
                        <a:cs typeface="Arial" pitchFamily="34" charset="0"/>
                      </a:endParaRPr>
                    </a:p>
                    <a:p>
                      <a:pPr marL="342900" marR="0" lvl="0" indent="-342900" algn="just" rtl="1">
                        <a:spcBef>
                          <a:spcPts val="0"/>
                        </a:spcBef>
                        <a:spcAft>
                          <a:spcPts val="0"/>
                        </a:spcAft>
                        <a:buFont typeface="Wingdings"/>
                        <a:buNone/>
                      </a:pPr>
                      <a:endParaRPr lang="en-US" sz="1600" dirty="0">
                        <a:solidFill>
                          <a:schemeClr val="bg1"/>
                        </a:solidFill>
                        <a:effectLst/>
                        <a:latin typeface="Arial" pitchFamily="34" charset="0"/>
                        <a:cs typeface="Arial" pitchFamily="34" charset="0"/>
                      </a:endParaRPr>
                    </a:p>
                    <a:p>
                      <a:pPr marL="0" marR="0" algn="just" rtl="1">
                        <a:spcBef>
                          <a:spcPts val="0"/>
                        </a:spcBef>
                        <a:spcAft>
                          <a:spcPts val="0"/>
                        </a:spcAft>
                      </a:pPr>
                      <a:r>
                        <a:rPr lang="fa-IR" sz="1600" dirty="0">
                          <a:solidFill>
                            <a:schemeClr val="tx1"/>
                          </a:solidFill>
                          <a:effectLst/>
                          <a:latin typeface="Arial" pitchFamily="34" charset="0"/>
                          <a:cs typeface="Arial" pitchFamily="34" charset="0"/>
                        </a:rPr>
                        <a:t>مهارت های حل مسئله</a:t>
                      </a:r>
                      <a:endParaRPr lang="en-US" sz="1600" dirty="0">
                        <a:solidFill>
                          <a:schemeClr val="tx1"/>
                        </a:solidFill>
                        <a:effectLst/>
                        <a:latin typeface="Arial" pitchFamily="34" charset="0"/>
                        <a:ea typeface="Times New Roman"/>
                        <a:cs typeface="Arial" pitchFamily="34" charset="0"/>
                      </a:endParaRPr>
                    </a:p>
                  </a:txBody>
                  <a:tcPr marL="68580" marR="68580" marT="0" marB="0"/>
                </a:tc>
              </a:tr>
              <a:tr h="872308">
                <a:tc>
                  <a:txBody>
                    <a:bodyPr/>
                    <a:lstStyle/>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اعضای خانواده جهت مذاکره در حل مشکلات </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تمرکز بر حال، نسبت به حوادث گذشته</a:t>
                      </a:r>
                      <a:endParaRPr lang="en-US" sz="1600" dirty="0">
                        <a:effectLst/>
                        <a:latin typeface="Arial" pitchFamily="34" charset="0"/>
                        <a:cs typeface="Arial" pitchFamily="34" charset="0"/>
                      </a:endParaRPr>
                    </a:p>
                    <a:p>
                      <a:pPr marL="342900" marR="0" lvl="0" indent="-342900" algn="just" rtl="1">
                        <a:spcBef>
                          <a:spcPts val="0"/>
                        </a:spcBef>
                        <a:spcAft>
                          <a:spcPts val="0"/>
                        </a:spcAft>
                        <a:buFont typeface="Wingdings"/>
                        <a:buChar char=""/>
                      </a:pPr>
                      <a:r>
                        <a:rPr lang="fa-IR" sz="1600" dirty="0">
                          <a:effectLst/>
                          <a:latin typeface="Arial" pitchFamily="34" charset="0"/>
                          <a:cs typeface="Arial" pitchFamily="34" charset="0"/>
                        </a:rPr>
                        <a:t>توانایی اعضای خانواده برای استفاده از تجارب روزانه به عنوان منابع</a:t>
                      </a:r>
                      <a:endParaRPr lang="en-US" sz="1600" dirty="0">
                        <a:effectLst/>
                        <a:latin typeface="Arial" pitchFamily="34" charset="0"/>
                        <a:ea typeface="Times New Roman"/>
                        <a:cs typeface="Arial" pitchFamily="34" charset="0"/>
                      </a:endParaRPr>
                    </a:p>
                  </a:txBody>
                  <a:tcPr marL="68580" marR="68580" marT="0" marB="0"/>
                </a:tc>
              </a:tr>
            </a:tbl>
          </a:graphicData>
        </a:graphic>
      </p:graphicFrame>
    </p:spTree>
    <p:extLst>
      <p:ext uri="{BB962C8B-B14F-4D97-AF65-F5344CB8AC3E}">
        <p14:creationId xmlns:p14="http://schemas.microsoft.com/office/powerpoint/2010/main" val="16249497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b="1" dirty="0">
                <a:solidFill>
                  <a:srgbClr val="C00000"/>
                </a:solidFill>
                <a:latin typeface="Arial" pitchFamily="34" charset="0"/>
                <a:cs typeface="Arial" pitchFamily="34" charset="0"/>
              </a:rPr>
              <a:t>تعیین مشکلات خانواده: تشخیص های پرستاری خانواده</a:t>
            </a:r>
            <a:endParaRPr lang="en-US"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algn="r" rtl="1"/>
            <a:r>
              <a:rPr lang="fa-IR" dirty="0"/>
              <a:t>ارزیابی خانواده موجب تشخیص مشکلات واقعی و بالقوه خانواده می شود</a:t>
            </a:r>
            <a:r>
              <a:rPr lang="fa-IR" dirty="0" smtClean="0"/>
              <a:t>.</a:t>
            </a:r>
          </a:p>
          <a:p>
            <a:pPr algn="r" rtl="1"/>
            <a:r>
              <a:rPr lang="fa-IR" dirty="0" smtClean="0"/>
              <a:t> </a:t>
            </a:r>
            <a:r>
              <a:rPr lang="fa-IR" dirty="0"/>
              <a:t>برخی از مشکلات بهداشت خانواده در حیطه فعالیت پرستار هستند و تشخیص پرستاری نامیده می شوند. </a:t>
            </a:r>
            <a:endParaRPr lang="fa-IR" dirty="0" smtClean="0"/>
          </a:p>
          <a:p>
            <a:pPr algn="r" rtl="1"/>
            <a:r>
              <a:rPr lang="fa-IR" dirty="0" smtClean="0"/>
              <a:t>مشکلات </a:t>
            </a:r>
            <a:r>
              <a:rPr lang="fa-IR" dirty="0"/>
              <a:t>دیگر خانواده، تحت پوشش حیطه فعالیتی حرفه های دیگر نظیر پزشکی، قانون، آموزش یا علوم اجتماعی قرار می گیرند. </a:t>
            </a:r>
            <a:endParaRPr lang="fa-IR" dirty="0" smtClean="0"/>
          </a:p>
          <a:p>
            <a:pPr algn="r" rtl="1"/>
            <a:r>
              <a:rPr lang="fa-IR" dirty="0" smtClean="0"/>
              <a:t>در </a:t>
            </a:r>
            <a:r>
              <a:rPr lang="fa-IR" dirty="0"/>
              <a:t>اینگونه موارد، مشکلات خانواده باید مشخص و با اعضای آن به بحث گذاشته شود. در این موارد اغلب نقش پرستار، ارجاع خانواده به منابع مقتضی و ایجاد هماهنگی، آموزش و حمایت مربوط به مشکل و منابع ارجاعی است</a:t>
            </a:r>
            <a:r>
              <a:rPr lang="fa-IR" dirty="0" smtClean="0"/>
              <a:t>.</a:t>
            </a:r>
          </a:p>
          <a:p>
            <a:pPr algn="r" rtl="1"/>
            <a:r>
              <a:rPr lang="fa-IR" dirty="0"/>
              <a:t>مشکلات دیگر خانواده، مربوط به سایر کارکنان مراقبت بهداشتی می باشد و همکاری و هماهنگی با اعضای دیگر تیم </a:t>
            </a:r>
            <a:r>
              <a:rPr lang="fa-IR" dirty="0" smtClean="0"/>
              <a:t>به منظور </a:t>
            </a:r>
            <a:r>
              <a:rPr lang="fa-IR" dirty="0"/>
              <a:t>اجتناب از سردرگمی مددجو و ارائه خدمات موثر ضرورت دارد. </a:t>
            </a:r>
            <a:endParaRPr lang="en-US" dirty="0"/>
          </a:p>
          <a:p>
            <a:pPr algn="r" rtl="1"/>
            <a:endParaRPr lang="en-US" dirty="0"/>
          </a:p>
        </p:txBody>
      </p:sp>
    </p:spTree>
    <p:extLst>
      <p:ext uri="{BB962C8B-B14F-4D97-AF65-F5344CB8AC3E}">
        <p14:creationId xmlns:p14="http://schemas.microsoft.com/office/powerpoint/2010/main" val="12233677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C00000"/>
                </a:solidFill>
                <a:latin typeface="Arial" pitchFamily="34" charset="0"/>
                <a:cs typeface="Arial" pitchFamily="34" charset="0"/>
              </a:rPr>
              <a:t>تشخیص های پرستاری خانواده</a:t>
            </a:r>
            <a:endParaRPr lang="en-US" dirty="0"/>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92500"/>
          </a:bodyPr>
          <a:lstStyle/>
          <a:p>
            <a:pPr algn="r" rtl="1"/>
            <a:r>
              <a:rPr lang="fa-IR" dirty="0"/>
              <a:t>برخی از نویسندگان پیشنهاد می کنند که بیش از استفاده از تشخیص پرستاری به تعیین مشکلات اصلی و فهرست نیازهای خانواده پرداخته شود. </a:t>
            </a:r>
            <a:endParaRPr lang="fa-IR" dirty="0" smtClean="0"/>
          </a:p>
          <a:p>
            <a:pPr algn="r" rtl="1"/>
            <a:r>
              <a:rPr lang="en-US" dirty="0" smtClean="0"/>
              <a:t>Wright &amp; Leahy</a:t>
            </a:r>
            <a:r>
              <a:rPr lang="fa-IR" dirty="0" smtClean="0"/>
              <a:t>(2000</a:t>
            </a:r>
            <a:r>
              <a:rPr lang="fa-IR" dirty="0"/>
              <a:t>) تنظیم فهرستی از مشکلات و توانمندی های خانواده را پیشنهاد می کنند. </a:t>
            </a:r>
            <a:endParaRPr lang="fa-IR" dirty="0" smtClean="0"/>
          </a:p>
          <a:p>
            <a:pPr algn="r" rtl="1"/>
            <a:r>
              <a:rPr lang="fa-IR" dirty="0" smtClean="0"/>
              <a:t>انجمن </a:t>
            </a:r>
            <a:r>
              <a:rPr lang="fa-IR" dirty="0"/>
              <a:t>تشخیص پرستاری امریکای </a:t>
            </a:r>
            <a:r>
              <a:rPr lang="fa-IR" dirty="0" smtClean="0"/>
              <a:t>شمالی¹ </a:t>
            </a:r>
            <a:r>
              <a:rPr lang="fa-IR" dirty="0"/>
              <a:t>استفاده از فهرست استاندارد شده ای از تشخیص ها در عمل را ارتقاء داده و تشخیص پرستاری را </a:t>
            </a:r>
            <a:r>
              <a:rPr lang="fa-IR" dirty="0" smtClean="0"/>
              <a:t>به عنوان </a:t>
            </a:r>
            <a:r>
              <a:rPr lang="fa-IR" dirty="0"/>
              <a:t>یک </a:t>
            </a:r>
            <a:r>
              <a:rPr lang="fa-IR" b="1" dirty="0"/>
              <a:t>قضاوت بالینی </a:t>
            </a:r>
            <a:r>
              <a:rPr lang="fa-IR" dirty="0"/>
              <a:t>در مورد پاسخ فرد، خانواده و جامعه به مشکلات بهداشتی واقعی یا بالقوه و فرآیندهای زندگی تعریف می نماید. </a:t>
            </a:r>
            <a:endParaRPr lang="fa-IR" dirty="0" smtClean="0"/>
          </a:p>
          <a:p>
            <a:pPr algn="r" rtl="1"/>
            <a:r>
              <a:rPr lang="fa-IR" dirty="0" smtClean="0"/>
              <a:t>یک </a:t>
            </a:r>
            <a:r>
              <a:rPr lang="fa-IR" dirty="0"/>
              <a:t>تشخیص پرستاری، پایه ای برای انتخاب مداخلات می باشد. </a:t>
            </a:r>
            <a:endParaRPr lang="en-US" dirty="0"/>
          </a:p>
          <a:p>
            <a:endParaRPr lang="en-US" dirty="0" smtClean="0"/>
          </a:p>
          <a:p>
            <a:r>
              <a:rPr lang="en-US" sz="2200" dirty="0" smtClean="0"/>
              <a:t>North </a:t>
            </a:r>
            <a:r>
              <a:rPr lang="en-US" sz="2200" dirty="0"/>
              <a:t>American </a:t>
            </a:r>
            <a:r>
              <a:rPr lang="en-US" sz="2200" dirty="0" smtClean="0"/>
              <a:t>Nursing Diagnosis Association (</a:t>
            </a:r>
            <a:r>
              <a:rPr lang="en-US" sz="2200" dirty="0"/>
              <a:t>NADA) </a:t>
            </a:r>
          </a:p>
          <a:p>
            <a:pPr algn="r" rtl="1"/>
            <a:endParaRPr lang="en-US" dirty="0"/>
          </a:p>
        </p:txBody>
      </p:sp>
    </p:spTree>
    <p:extLst>
      <p:ext uri="{BB962C8B-B14F-4D97-AF65-F5344CB8AC3E}">
        <p14:creationId xmlns:p14="http://schemas.microsoft.com/office/powerpoint/2010/main" val="24899067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2800" b="1" dirty="0" smtClean="0">
                <a:solidFill>
                  <a:srgbClr val="C00000"/>
                </a:solidFill>
                <a:latin typeface="Arial" pitchFamily="34" charset="0"/>
                <a:cs typeface="Arial" pitchFamily="34" charset="0"/>
              </a:rPr>
              <a:t>محدودیت </a:t>
            </a:r>
            <a:r>
              <a:rPr lang="fa-IR" sz="2800" b="1" dirty="0">
                <a:solidFill>
                  <a:srgbClr val="C00000"/>
                </a:solidFill>
                <a:latin typeface="Arial" pitchFamily="34" charset="0"/>
                <a:cs typeface="Arial" pitchFamily="34" charset="0"/>
              </a:rPr>
              <a:t>های تشخیص پرستاری هنگام استفاده در خانواده</a:t>
            </a:r>
            <a:r>
              <a:rPr lang="en-US" sz="2800" b="1" dirty="0">
                <a:solidFill>
                  <a:srgbClr val="C00000"/>
                </a:solidFill>
                <a:latin typeface="Arial" pitchFamily="34" charset="0"/>
                <a:cs typeface="Arial" pitchFamily="34" charset="0"/>
              </a:rPr>
              <a:t/>
            </a:r>
            <a:br>
              <a:rPr lang="en-US" sz="2800" b="1" dirty="0">
                <a:solidFill>
                  <a:srgbClr val="C00000"/>
                </a:solidFill>
                <a:latin typeface="Arial" pitchFamily="34" charset="0"/>
                <a:cs typeface="Arial" pitchFamily="34" charset="0"/>
              </a:rPr>
            </a:br>
            <a:endParaRPr lang="en-US" sz="2800"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77500" lnSpcReduction="20000"/>
          </a:bodyPr>
          <a:lstStyle/>
          <a:p>
            <a:pPr lvl="0" algn="r" rtl="1"/>
            <a:r>
              <a:rPr lang="fa-IR" b="1" dirty="0"/>
              <a:t>تمرکز فردی دارند.</a:t>
            </a:r>
            <a:endParaRPr lang="en-US" b="1" dirty="0"/>
          </a:p>
          <a:p>
            <a:pPr lvl="0" algn="r" rtl="1"/>
            <a:r>
              <a:rPr lang="fa-IR" b="1" dirty="0"/>
              <a:t>مبنای تئوری ندارند که می تواند براساس دیدگاه شخص، مزایا و معایبی داشته باشد.</a:t>
            </a:r>
            <a:endParaRPr lang="en-US" b="1" dirty="0"/>
          </a:p>
          <a:p>
            <a:pPr lvl="0" algn="r" rtl="1"/>
            <a:r>
              <a:rPr lang="fa-IR" b="1" dirty="0"/>
              <a:t>تشخیص های خانواده محور پرستاری بسیار وسیع هستند و ممکن است به اندازه کافی برای هدایت مداخلات پرستاری کفایت نداشته باشند.</a:t>
            </a:r>
            <a:endParaRPr lang="en-US" b="1" dirty="0"/>
          </a:p>
          <a:p>
            <a:pPr lvl="0" algn="r" rtl="1"/>
            <a:r>
              <a:rPr lang="fa-IR" b="1" dirty="0"/>
              <a:t>آن ها معمولا بیمار محورند.</a:t>
            </a:r>
            <a:endParaRPr lang="en-US" b="1" dirty="0"/>
          </a:p>
          <a:p>
            <a:pPr lvl="0" algn="r" rtl="1"/>
            <a:r>
              <a:rPr lang="fa-IR" b="1" dirty="0"/>
              <a:t>فهرست موجود کامل نیست و مشکلات/ تشخیص های واقعی یا بالقوه پرستاری خانواده را که </a:t>
            </a:r>
            <a:r>
              <a:rPr lang="en-US" b="1" dirty="0" smtClean="0"/>
              <a:t>Clinicians </a:t>
            </a:r>
            <a:r>
              <a:rPr lang="fa-IR" b="1" dirty="0" smtClean="0"/>
              <a:t> می </a:t>
            </a:r>
            <a:r>
              <a:rPr lang="fa-IR" b="1" dirty="0"/>
              <a:t>بینند راپوشش نمی دهد.</a:t>
            </a:r>
            <a:endParaRPr lang="en-US" b="1" dirty="0"/>
          </a:p>
          <a:p>
            <a:pPr lvl="0" algn="r" rtl="1"/>
            <a:r>
              <a:rPr lang="fa-IR" b="1" dirty="0"/>
              <a:t>طبقه بندی تشخیص استاندارد شده ای وجود ندارد که ارتقاء سلامت خانواده را در بر گیرد.</a:t>
            </a:r>
            <a:endParaRPr lang="en-US" b="1" dirty="0"/>
          </a:p>
          <a:p>
            <a:pPr lvl="0" algn="r" rtl="1"/>
            <a:r>
              <a:rPr lang="fa-IR" b="1" dirty="0"/>
              <a:t>طبقات تشخیصی بطور کامل خانواده را </a:t>
            </a:r>
            <a:r>
              <a:rPr lang="fa-IR" b="1" dirty="0" smtClean="0"/>
              <a:t>به عنوان </a:t>
            </a:r>
            <a:r>
              <a:rPr lang="fa-IR" b="1" dirty="0"/>
              <a:t>مددجو درسراسر طیف </a:t>
            </a:r>
            <a:r>
              <a:rPr lang="fa-IR" b="1" dirty="0" smtClean="0"/>
              <a:t>سلامت-بیماری </a:t>
            </a:r>
            <a:r>
              <a:rPr lang="fa-IR" b="1" dirty="0"/>
              <a:t>و کل دوره زندگی خانواده در برنمی گیرد.</a:t>
            </a:r>
            <a:endParaRPr lang="en-US" b="1" dirty="0"/>
          </a:p>
          <a:p>
            <a:pPr lvl="0" algn="r" rtl="1"/>
            <a:r>
              <a:rPr lang="fa-IR" b="1" dirty="0"/>
              <a:t>برچسب های </a:t>
            </a:r>
            <a:r>
              <a:rPr lang="fa-IR" b="1" dirty="0" smtClean="0"/>
              <a:t>تشخیصی </a:t>
            </a:r>
            <a:r>
              <a:rPr lang="fa-IR" b="1" dirty="0"/>
              <a:t>برای توجیه رفتار خانواده، زبان پاتولوژی </a:t>
            </a:r>
            <a:r>
              <a:rPr lang="fa-IR" b="1" dirty="0" smtClean="0"/>
              <a:t>همانند غیر </a:t>
            </a:r>
            <a:r>
              <a:rPr lang="fa-IR" b="1" dirty="0"/>
              <a:t>عملی یاغیرموثر را بکار می گیرد.</a:t>
            </a:r>
            <a:endParaRPr lang="en-US" b="1" dirty="0"/>
          </a:p>
          <a:p>
            <a:pPr algn="r" rtl="1"/>
            <a:r>
              <a:rPr lang="ar-SA" b="1" dirty="0"/>
              <a:t>تفاوت های رفتاری مربوط به فرهنگ خانواده را توضیح نمی دهند.</a:t>
            </a:r>
            <a:endParaRPr lang="en-US" b="1" dirty="0"/>
          </a:p>
        </p:txBody>
      </p:sp>
    </p:spTree>
    <p:extLst>
      <p:ext uri="{BB962C8B-B14F-4D97-AF65-F5344CB8AC3E}">
        <p14:creationId xmlns:p14="http://schemas.microsoft.com/office/powerpoint/2010/main" val="29524911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b="1" dirty="0" smtClean="0">
                <a:solidFill>
                  <a:srgbClr val="C00000"/>
                </a:solidFill>
                <a:latin typeface="Arial" pitchFamily="34" charset="0"/>
                <a:cs typeface="Arial" pitchFamily="34" charset="0"/>
              </a:rPr>
              <a:t>سیستم </a:t>
            </a:r>
            <a:r>
              <a:rPr lang="fa-IR" b="1" dirty="0">
                <a:solidFill>
                  <a:srgbClr val="C00000"/>
                </a:solidFill>
                <a:latin typeface="Arial" pitchFamily="34" charset="0"/>
                <a:cs typeface="Arial" pitchFamily="34" charset="0"/>
              </a:rPr>
              <a:t>اوماها: تشخیص </a:t>
            </a:r>
            <a:r>
              <a:rPr lang="fa-IR" b="1" dirty="0" smtClean="0">
                <a:solidFill>
                  <a:srgbClr val="C00000"/>
                </a:solidFill>
                <a:latin typeface="Arial" pitchFamily="34" charset="0"/>
                <a:cs typeface="Arial" pitchFamily="34" charset="0"/>
              </a:rPr>
              <a:t>پرستاری</a:t>
            </a:r>
            <a:r>
              <a:rPr lang="fa-IR" dirty="0" smtClean="0">
                <a:solidFill>
                  <a:srgbClr val="C00000"/>
                </a:solidFill>
                <a:latin typeface="Arial" pitchFamily="34" charset="0"/>
                <a:cs typeface="Arial" pitchFamily="34" charset="0"/>
              </a:rPr>
              <a:t> </a:t>
            </a:r>
            <a:r>
              <a:rPr lang="en-US" dirty="0"/>
              <a:t/>
            </a:r>
            <a:br>
              <a:rPr lang="en-US" dirty="0"/>
            </a:br>
            <a:r>
              <a:rPr lang="en-US" b="1" dirty="0" smtClean="0">
                <a:solidFill>
                  <a:srgbClr val="C00000"/>
                </a:solidFill>
                <a:latin typeface="Arial" pitchFamily="34" charset="0"/>
                <a:cs typeface="Arial" pitchFamily="34" charset="0"/>
              </a:rPr>
              <a:t> OMAHA System</a:t>
            </a:r>
            <a:r>
              <a:rPr lang="fa-IR" dirty="0" smtClean="0">
                <a:solidFill>
                  <a:srgbClr val="C00000"/>
                </a:solidFill>
                <a:latin typeface="Arial" pitchFamily="34" charset="0"/>
                <a:cs typeface="Arial" pitchFamily="34" charset="0"/>
              </a:rPr>
              <a:t> </a:t>
            </a:r>
            <a:endParaRPr lang="en-US" dirty="0"/>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smtClean="0"/>
              <a:t>سیستم </a:t>
            </a:r>
            <a:r>
              <a:rPr lang="fa-IR" dirty="0"/>
              <a:t>اوماها، سیستم طبقه بندی شده دیگری از مشکلات مددجو است که ارزشیابی مناسبی از سوی آژانس های مراقبت بهداشتی کسب نموده است</a:t>
            </a:r>
            <a:r>
              <a:rPr lang="fa-IR" dirty="0" smtClean="0"/>
              <a:t>.</a:t>
            </a:r>
          </a:p>
          <a:p>
            <a:pPr algn="r" rtl="1"/>
            <a:r>
              <a:rPr lang="fa-IR" dirty="0" smtClean="0"/>
              <a:t> </a:t>
            </a:r>
            <a:r>
              <a:rPr lang="fa-IR" dirty="0"/>
              <a:t>این سیستم توسط انجمن پرستاران بازدید </a:t>
            </a:r>
            <a:r>
              <a:rPr lang="fa-IR" dirty="0" smtClean="0"/>
              <a:t>کننده¹ </a:t>
            </a:r>
            <a:r>
              <a:rPr lang="fa-IR" dirty="0"/>
              <a:t>توسعه یافت</a:t>
            </a:r>
            <a:r>
              <a:rPr lang="fa-IR" dirty="0" smtClean="0"/>
              <a:t>.</a:t>
            </a:r>
          </a:p>
          <a:p>
            <a:pPr algn="r" rtl="1"/>
            <a:r>
              <a:rPr lang="fa-IR" dirty="0" smtClean="0"/>
              <a:t> </a:t>
            </a:r>
            <a:r>
              <a:rPr lang="fa-IR" dirty="0"/>
              <a:t>فهرست جامعی از مشکلات مددجوتهیه گردید و </a:t>
            </a:r>
            <a:r>
              <a:rPr lang="fa-IR" dirty="0" smtClean="0"/>
              <a:t>به عنوان </a:t>
            </a:r>
            <a:r>
              <a:rPr lang="fa-IR" dirty="0"/>
              <a:t>بخش بزرگتری از عملی کردن فرآیند پرستاری مورد مطالعه قرار گرفت.</a:t>
            </a:r>
            <a:endParaRPr lang="en-US" b="1" dirty="0"/>
          </a:p>
          <a:p>
            <a:pPr algn="l"/>
            <a:endParaRPr lang="fa-IR" dirty="0" smtClean="0"/>
          </a:p>
          <a:p>
            <a:pPr algn="l"/>
            <a:endParaRPr lang="fa-IR" dirty="0" smtClean="0"/>
          </a:p>
          <a:p>
            <a:pPr algn="l"/>
            <a:r>
              <a:rPr lang="en-US" sz="1800" dirty="0" smtClean="0"/>
              <a:t>Visiting Nurses Association</a:t>
            </a:r>
            <a:endParaRPr lang="en-US" sz="1800" dirty="0"/>
          </a:p>
          <a:p>
            <a:endParaRPr lang="en-US" dirty="0"/>
          </a:p>
        </p:txBody>
      </p:sp>
    </p:spTree>
    <p:extLst>
      <p:ext uri="{BB962C8B-B14F-4D97-AF65-F5344CB8AC3E}">
        <p14:creationId xmlns:p14="http://schemas.microsoft.com/office/powerpoint/2010/main" val="39758667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C00000"/>
                </a:solidFill>
                <a:latin typeface="Arial" pitchFamily="34" charset="0"/>
                <a:cs typeface="Arial" pitchFamily="34" charset="0"/>
              </a:rPr>
              <a:t>OMAHA System</a:t>
            </a:r>
            <a:endParaRPr lang="en-US" dirty="0"/>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en-US" dirty="0" smtClean="0"/>
              <a:t> Martin &amp; </a:t>
            </a:r>
            <a:r>
              <a:rPr lang="en-US" dirty="0" err="1" smtClean="0"/>
              <a:t>Scheet</a:t>
            </a:r>
            <a:r>
              <a:rPr lang="fa-IR" dirty="0" smtClean="0"/>
              <a:t>(1992</a:t>
            </a:r>
            <a:r>
              <a:rPr lang="fa-IR" dirty="0"/>
              <a:t>) سه جزء سیستم اوماها را شامل </a:t>
            </a:r>
            <a:r>
              <a:rPr lang="fa-IR" u="sng" dirty="0"/>
              <a:t>طرح طبقه بندی مشکل</a:t>
            </a:r>
            <a:r>
              <a:rPr lang="fa-IR" dirty="0"/>
              <a:t>، </a:t>
            </a:r>
            <a:r>
              <a:rPr lang="fa-IR" u="sng" dirty="0"/>
              <a:t>طرح مداخله </a:t>
            </a:r>
            <a:r>
              <a:rPr lang="fa-IR" dirty="0"/>
              <a:t>و </a:t>
            </a:r>
            <a:r>
              <a:rPr lang="fa-IR" u="sng" dirty="0"/>
              <a:t>مقیاس درجه بندی مشکل </a:t>
            </a:r>
            <a:r>
              <a:rPr lang="fa-IR" dirty="0"/>
              <a:t>برای نتایج بیان کرده اند. </a:t>
            </a:r>
            <a:endParaRPr lang="en-US" dirty="0" smtClean="0"/>
          </a:p>
          <a:p>
            <a:pPr algn="r" rtl="1"/>
            <a:r>
              <a:rPr lang="fa-IR" dirty="0" smtClean="0"/>
              <a:t>طرح </a:t>
            </a:r>
            <a:r>
              <a:rPr lang="fa-IR" dirty="0"/>
              <a:t>طبقه بندی </a:t>
            </a:r>
            <a:r>
              <a:rPr lang="fa-IR" dirty="0" smtClean="0"/>
              <a:t>مشکل </a:t>
            </a:r>
            <a:r>
              <a:rPr lang="fa-IR" dirty="0"/>
              <a:t>از 40 مشکل در چهار حیطه </a:t>
            </a:r>
            <a:r>
              <a:rPr lang="fa-IR" u="sng" dirty="0"/>
              <a:t>محیطی، </a:t>
            </a:r>
            <a:r>
              <a:rPr lang="fa-IR" u="sng" dirty="0" smtClean="0"/>
              <a:t>روانی</a:t>
            </a:r>
            <a:r>
              <a:rPr lang="en-US" u="sng" dirty="0" smtClean="0"/>
              <a:t>-</a:t>
            </a:r>
            <a:r>
              <a:rPr lang="fa-IR" u="sng" dirty="0" smtClean="0"/>
              <a:t> </a:t>
            </a:r>
            <a:r>
              <a:rPr lang="fa-IR" u="sng" dirty="0"/>
              <a:t>اجتماعی، فیزیولوژیک و وابسته به سلامت</a:t>
            </a:r>
            <a:r>
              <a:rPr lang="fa-IR" dirty="0"/>
              <a:t> تشکیل شده است. </a:t>
            </a:r>
            <a:endParaRPr lang="fa-IR" dirty="0" smtClean="0"/>
          </a:p>
          <a:p>
            <a:pPr algn="r" rtl="1"/>
            <a:endParaRPr lang="en-US" dirty="0" smtClean="0"/>
          </a:p>
          <a:p>
            <a:pPr algn="r" rtl="1"/>
            <a:r>
              <a:rPr lang="fa-IR" dirty="0" smtClean="0"/>
              <a:t>در </a:t>
            </a:r>
            <a:r>
              <a:rPr lang="fa-IR" dirty="0"/>
              <a:t>رابطه با سیستم </a:t>
            </a:r>
            <a:r>
              <a:rPr lang="fa-IR" dirty="0" smtClean="0"/>
              <a:t>اوماها</a:t>
            </a:r>
            <a:r>
              <a:rPr lang="en-US" dirty="0" smtClean="0"/>
              <a:t> </a:t>
            </a:r>
            <a:r>
              <a:rPr lang="fa-IR" dirty="0" smtClean="0"/>
              <a:t>کتاب </a:t>
            </a:r>
            <a:r>
              <a:rPr lang="fa-IR" dirty="0"/>
              <a:t>جامعی در دسترس است که کاربرد آن را در پرستاری بهداشت جامعه توضیح می دهد.</a:t>
            </a:r>
            <a:endParaRPr lang="en-US" b="1" dirty="0"/>
          </a:p>
          <a:p>
            <a:pPr>
              <a:buNone/>
            </a:pPr>
            <a:endParaRPr lang="en-US" dirty="0"/>
          </a:p>
        </p:txBody>
      </p:sp>
    </p:spTree>
    <p:extLst>
      <p:ext uri="{BB962C8B-B14F-4D97-AF65-F5344CB8AC3E}">
        <p14:creationId xmlns:p14="http://schemas.microsoft.com/office/powerpoint/2010/main" val="1809506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a:solidFill>
                  <a:srgbClr val="C00000"/>
                </a:solidFill>
                <a:latin typeface="Arial" pitchFamily="34" charset="0"/>
                <a:cs typeface="Arial" pitchFamily="34" charset="0"/>
              </a:rPr>
              <a:t>تعیین مشکلات خانواده</a:t>
            </a:r>
            <a:endParaRPr lang="en-US"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fa-IR" dirty="0"/>
              <a:t>مشارکت فعال خانواده از طریق فرآیند پرستاری باید </a:t>
            </a:r>
            <a:r>
              <a:rPr lang="fa-IR" dirty="0" smtClean="0"/>
              <a:t>به عنوان </a:t>
            </a:r>
            <a:r>
              <a:rPr lang="fa-IR" dirty="0"/>
              <a:t>موضوع اصلی باشد. </a:t>
            </a:r>
            <a:endParaRPr lang="fa-IR" dirty="0" smtClean="0"/>
          </a:p>
          <a:p>
            <a:pPr algn="r" rtl="1"/>
            <a:r>
              <a:rPr lang="fa-IR" dirty="0" smtClean="0"/>
              <a:t>در </a:t>
            </a:r>
            <a:r>
              <a:rPr lang="fa-IR" dirty="0"/>
              <a:t>زمینه تعیین مشکلات و توانمندی ها، پرستار و خانواده مسئول این قسمت از فرآیند پرستاری می باشند. </a:t>
            </a:r>
            <a:endParaRPr lang="fa-IR" dirty="0" smtClean="0"/>
          </a:p>
          <a:p>
            <a:pPr algn="r" rtl="1"/>
            <a:r>
              <a:rPr lang="fa-IR" dirty="0" smtClean="0"/>
              <a:t>فرآیند تعیین </a:t>
            </a:r>
            <a:r>
              <a:rPr lang="fa-IR" dirty="0"/>
              <a:t>مشکلات و توانمندی </a:t>
            </a:r>
            <a:r>
              <a:rPr lang="fa-IR" dirty="0" smtClean="0"/>
              <a:t>ها به صورت </a:t>
            </a:r>
            <a:r>
              <a:rPr lang="fa-IR" dirty="0"/>
              <a:t>دوجانبه، موجب بهبود روابط </a:t>
            </a:r>
            <a:r>
              <a:rPr lang="fa-IR" dirty="0" smtClean="0"/>
              <a:t> پرستار </a:t>
            </a:r>
            <a:r>
              <a:rPr lang="fa-IR" dirty="0"/>
              <a:t>و خانواده می شود</a:t>
            </a:r>
            <a:r>
              <a:rPr lang="fa-IR" dirty="0" smtClean="0"/>
              <a:t>.</a:t>
            </a:r>
          </a:p>
          <a:p>
            <a:pPr algn="r" rtl="1"/>
            <a:r>
              <a:rPr lang="fa-IR" dirty="0" smtClean="0"/>
              <a:t> </a:t>
            </a:r>
            <a:r>
              <a:rPr lang="fa-IR" dirty="0"/>
              <a:t>پرستار نیاز دارد که تعیین کند مشکل در سیستم خانواده در چه سطحی قرار دارد. آیا در سطح واحد خانواده است یا در سطح یکی از اعضای خانواده یا مجموعه ای از روابط همانند زوج ازدواج کرده، رابطه </a:t>
            </a:r>
            <a:r>
              <a:rPr lang="fa-IR" dirty="0" smtClean="0"/>
              <a:t>والد </a:t>
            </a:r>
            <a:r>
              <a:rPr lang="fa-IR" dirty="0"/>
              <a:t>– فرزند یا خواهر و برادر می باشد.</a:t>
            </a:r>
            <a:endParaRPr lang="en-US" b="1" dirty="0"/>
          </a:p>
          <a:p>
            <a:endParaRPr lang="en-US" dirty="0"/>
          </a:p>
        </p:txBody>
      </p:sp>
    </p:spTree>
    <p:extLst>
      <p:ext uri="{BB962C8B-B14F-4D97-AF65-F5344CB8AC3E}">
        <p14:creationId xmlns:p14="http://schemas.microsoft.com/office/powerpoint/2010/main" val="3698889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763000" cy="838201"/>
          </a:xfrm>
        </p:spPr>
        <p:txBody>
          <a:bodyPr>
            <a:normAutofit fontScale="90000"/>
          </a:bodyPr>
          <a:lstStyle/>
          <a:p>
            <a:pPr algn="ctr" rtl="1"/>
            <a:r>
              <a:rPr lang="ar-SA" sz="2800" b="1" dirty="0" smtClean="0">
                <a:solidFill>
                  <a:srgbClr val="C00000"/>
                </a:solidFill>
                <a:latin typeface="Arial" pitchFamily="34" charset="0"/>
                <a:cs typeface="Arial" pitchFamily="34" charset="0"/>
              </a:rPr>
              <a:t>تشخیص </a:t>
            </a:r>
            <a:r>
              <a:rPr lang="ar-SA" sz="2800" b="1" dirty="0">
                <a:solidFill>
                  <a:srgbClr val="C00000"/>
                </a:solidFill>
                <a:latin typeface="Arial" pitchFamily="34" charset="0"/>
                <a:cs typeface="Arial" pitchFamily="34" charset="0"/>
              </a:rPr>
              <a:t>پرستاری انجمن تشخیص پرستاری امریکای شمالی </a:t>
            </a:r>
            <a:r>
              <a:rPr lang="fa-IR" sz="2800" b="1" dirty="0" smtClean="0">
                <a:solidFill>
                  <a:srgbClr val="C00000"/>
                </a:solidFill>
                <a:latin typeface="Arial" pitchFamily="34" charset="0"/>
                <a:cs typeface="Arial" pitchFamily="34" charset="0"/>
              </a:rPr>
              <a:t/>
            </a:r>
            <a:br>
              <a:rPr lang="fa-IR" sz="2800" b="1" dirty="0" smtClean="0">
                <a:solidFill>
                  <a:srgbClr val="C00000"/>
                </a:solidFill>
                <a:latin typeface="Arial" pitchFamily="34" charset="0"/>
                <a:cs typeface="Arial" pitchFamily="34" charset="0"/>
              </a:rPr>
            </a:br>
            <a:r>
              <a:rPr lang="ar-SA" sz="2800" b="1" dirty="0" smtClean="0">
                <a:solidFill>
                  <a:srgbClr val="C00000"/>
                </a:solidFill>
                <a:latin typeface="Arial" pitchFamily="34" charset="0"/>
                <a:cs typeface="Arial" pitchFamily="34" charset="0"/>
              </a:rPr>
              <a:t>مرتبط </a:t>
            </a:r>
            <a:r>
              <a:rPr lang="ar-SA" sz="2800" b="1" dirty="0">
                <a:solidFill>
                  <a:srgbClr val="C00000"/>
                </a:solidFill>
                <a:latin typeface="Arial" pitchFamily="34" charset="0"/>
                <a:cs typeface="Arial" pitchFamily="34" charset="0"/>
              </a:rPr>
              <a:t>با پرستاری خانواده</a:t>
            </a:r>
            <a:endParaRPr lang="en-US" sz="2800" dirty="0">
              <a:solidFill>
                <a:srgbClr val="C00000"/>
              </a:solidFill>
              <a:latin typeface="Arial" pitchFamily="34" charset="0"/>
              <a:cs typeface="Arial" pitchFamily="34" charset="0"/>
            </a:endParaRPr>
          </a:p>
        </p:txBody>
      </p:sp>
      <p:sp>
        <p:nvSpPr>
          <p:cNvPr id="6" name="Date Placeholder 5"/>
          <p:cNvSpPr>
            <a:spLocks noGrp="1"/>
          </p:cNvSpPr>
          <p:nvPr>
            <p:ph type="dt" sz="half" idx="10"/>
          </p:nvPr>
        </p:nvSpPr>
        <p:spPr/>
        <p:txBody>
          <a:bodyPr/>
          <a:lstStyle/>
          <a:p>
            <a:endParaRPr lang="en-US"/>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3589246783"/>
              </p:ext>
            </p:extLst>
          </p:nvPr>
        </p:nvGraphicFramePr>
        <p:xfrm>
          <a:off x="457200" y="1371600"/>
          <a:ext cx="8382000" cy="5303520"/>
        </p:xfrm>
        <a:graphic>
          <a:graphicData uri="http://schemas.openxmlformats.org/drawingml/2006/table">
            <a:tbl>
              <a:tblPr firstRow="1" bandRow="1">
                <a:tableStyleId>{F5AB1C69-6EDB-4FF4-983F-18BD219EF322}</a:tableStyleId>
              </a:tblPr>
              <a:tblGrid>
                <a:gridCol w="4191000"/>
                <a:gridCol w="4191000"/>
              </a:tblGrid>
              <a:tr h="4822825">
                <a:tc>
                  <a:txBody>
                    <a:bodyPr/>
                    <a:lstStyle/>
                    <a:p>
                      <a:pPr algn="r" rtl="1"/>
                      <a:r>
                        <a:rPr lang="fa-IR" sz="1800" b="1" kern="1200" dirty="0" smtClean="0">
                          <a:solidFill>
                            <a:schemeClr val="tx1"/>
                          </a:solidFill>
                          <a:effectLst/>
                          <a:latin typeface="+mn-lt"/>
                          <a:ea typeface="+mn-ea"/>
                          <a:cs typeface="+mn-cs"/>
                        </a:rPr>
                        <a:t>فرآیند های خانوادگی قطع شده</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عدم موافقت</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تعارض نقش والدی</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سندرم پس از ضربه</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نداشتن قدرت</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آمادگی برای افزایش تطابق خانوادگی</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آمادگی برای افزایش رفاه معنوی</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کشمکش نقشی مراقبت دهنده</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تغذیه نامتعادل: بیش از نیاز بدن</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والدی معیوب</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ارتباط معیوب والد/شیرخوار/کودک</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تنهایی</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خشونت </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خطر نداشتن قدرت</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اختلال در عملکرد جنسی</a:t>
                      </a:r>
                      <a:endParaRPr lang="en-US" sz="1800" b="1" kern="1200" dirty="0" smtClean="0">
                        <a:solidFill>
                          <a:schemeClr val="tx1"/>
                        </a:solidFill>
                        <a:effectLst/>
                        <a:latin typeface="+mn-lt"/>
                        <a:ea typeface="+mn-ea"/>
                        <a:cs typeface="+mn-cs"/>
                      </a:endParaRPr>
                    </a:p>
                    <a:p>
                      <a:pPr algn="r" rtl="1"/>
                      <a:r>
                        <a:rPr lang="fa-IR" sz="1800" b="1" kern="1200" dirty="0" smtClean="0">
                          <a:solidFill>
                            <a:schemeClr val="tx1"/>
                          </a:solidFill>
                          <a:effectLst/>
                          <a:latin typeface="+mn-lt"/>
                          <a:ea typeface="+mn-ea"/>
                          <a:cs typeface="+mn-cs"/>
                        </a:rPr>
                        <a:t>ایزولاسیون اجتماعی</a:t>
                      </a:r>
                      <a:endParaRPr lang="en-US" sz="1800" b="1" kern="1200" dirty="0" smtClean="0">
                        <a:solidFill>
                          <a:schemeClr val="tx1"/>
                        </a:solidFill>
                        <a:effectLst/>
                        <a:latin typeface="+mn-lt"/>
                        <a:ea typeface="+mn-ea"/>
                        <a:cs typeface="+mn-cs"/>
                      </a:endParaRPr>
                    </a:p>
                    <a:p>
                      <a:pPr algn="r"/>
                      <a:r>
                        <a:rPr lang="ar-SA" sz="1800" b="1" kern="1200" dirty="0" smtClean="0">
                          <a:solidFill>
                            <a:schemeClr val="tx1"/>
                          </a:solidFill>
                          <a:effectLst/>
                          <a:latin typeface="+mn-lt"/>
                          <a:ea typeface="+mn-ea"/>
                          <a:cs typeface="+mn-cs"/>
                        </a:rPr>
                        <a:t>تنش بالای روحی</a:t>
                      </a:r>
                      <a:endParaRPr lang="en-US" b="1" dirty="0">
                        <a:solidFill>
                          <a:schemeClr val="tx1"/>
                        </a:solidFill>
                      </a:endParaRPr>
                    </a:p>
                  </a:txBody>
                  <a:tcPr>
                    <a:solidFill>
                      <a:schemeClr val="bg1"/>
                    </a:solidFill>
                  </a:tcPr>
                </a:tc>
                <a:tc>
                  <a:txBody>
                    <a:bodyPr/>
                    <a:lstStyle/>
                    <a:p>
                      <a:pPr algn="r" rtl="1"/>
                      <a:r>
                        <a:rPr lang="fa-IR" sz="1800" b="1" kern="1200" dirty="0" smtClean="0">
                          <a:solidFill>
                            <a:schemeClr val="tx1"/>
                          </a:solidFill>
                          <a:effectLst/>
                        </a:rPr>
                        <a:t>اندوه پیش بینی شده</a:t>
                      </a:r>
                      <a:endParaRPr lang="en-US" sz="1800" b="1" kern="1200" dirty="0" smtClean="0">
                        <a:solidFill>
                          <a:schemeClr val="tx1"/>
                        </a:solidFill>
                        <a:effectLst/>
                      </a:endParaRPr>
                    </a:p>
                    <a:p>
                      <a:pPr algn="r" rtl="1"/>
                      <a:r>
                        <a:rPr lang="fa-IR" sz="1800" b="1" kern="1200" dirty="0" smtClean="0">
                          <a:solidFill>
                            <a:schemeClr val="tx1"/>
                          </a:solidFill>
                          <a:effectLst/>
                        </a:rPr>
                        <a:t>کشمکش نقشی مراقبت دهنده</a:t>
                      </a:r>
                      <a:endParaRPr lang="en-US" sz="1800" b="1" kern="1200" dirty="0" smtClean="0">
                        <a:solidFill>
                          <a:schemeClr val="tx1"/>
                        </a:solidFill>
                        <a:effectLst/>
                      </a:endParaRPr>
                    </a:p>
                    <a:p>
                      <a:pPr algn="r" rtl="1"/>
                      <a:r>
                        <a:rPr lang="fa-IR" sz="1800" b="1" kern="1200" dirty="0" smtClean="0">
                          <a:solidFill>
                            <a:schemeClr val="tx1"/>
                          </a:solidFill>
                          <a:effectLst/>
                        </a:rPr>
                        <a:t>غم مزمن</a:t>
                      </a:r>
                      <a:endParaRPr lang="en-US" sz="1800" b="1" kern="1200" dirty="0" smtClean="0">
                        <a:solidFill>
                          <a:schemeClr val="tx1"/>
                        </a:solidFill>
                        <a:effectLst/>
                      </a:endParaRPr>
                    </a:p>
                    <a:p>
                      <a:pPr algn="r" rtl="1"/>
                      <a:r>
                        <a:rPr lang="fa-IR" sz="1800" b="1" kern="1200" dirty="0" smtClean="0">
                          <a:solidFill>
                            <a:schemeClr val="tx1"/>
                          </a:solidFill>
                          <a:effectLst/>
                        </a:rPr>
                        <a:t>تطابق سازشی خانواده</a:t>
                      </a:r>
                      <a:endParaRPr lang="en-US" sz="1800" b="1" kern="1200" dirty="0" smtClean="0">
                        <a:solidFill>
                          <a:schemeClr val="tx1"/>
                        </a:solidFill>
                        <a:effectLst/>
                      </a:endParaRPr>
                    </a:p>
                    <a:p>
                      <a:pPr algn="r" rtl="1"/>
                      <a:r>
                        <a:rPr lang="fa-IR" sz="1800" b="1" kern="1200" dirty="0" smtClean="0">
                          <a:solidFill>
                            <a:schemeClr val="tx1"/>
                          </a:solidFill>
                          <a:effectLst/>
                        </a:rPr>
                        <a:t>کشمکش در تصمیم گیری</a:t>
                      </a:r>
                      <a:endParaRPr lang="en-US" sz="1800" b="1" kern="1200" dirty="0" smtClean="0">
                        <a:solidFill>
                          <a:schemeClr val="tx1"/>
                        </a:solidFill>
                        <a:effectLst/>
                      </a:endParaRPr>
                    </a:p>
                    <a:p>
                      <a:pPr algn="r" rtl="1"/>
                      <a:r>
                        <a:rPr lang="fa-IR" sz="1800" b="1" kern="1200" dirty="0" smtClean="0">
                          <a:solidFill>
                            <a:schemeClr val="tx1"/>
                          </a:solidFill>
                          <a:effectLst/>
                        </a:rPr>
                        <a:t>دانش ناکافی</a:t>
                      </a:r>
                      <a:endParaRPr lang="en-US" sz="1800" b="1" kern="1200" dirty="0" smtClean="0">
                        <a:solidFill>
                          <a:schemeClr val="tx1"/>
                        </a:solidFill>
                        <a:effectLst/>
                      </a:endParaRPr>
                    </a:p>
                    <a:p>
                      <a:pPr algn="r" rtl="1"/>
                      <a:r>
                        <a:rPr lang="fa-IR" sz="1800" b="1" kern="1200" dirty="0" smtClean="0">
                          <a:solidFill>
                            <a:schemeClr val="tx1"/>
                          </a:solidFill>
                          <a:effectLst/>
                        </a:rPr>
                        <a:t>تطابق ضعیف خانواده</a:t>
                      </a:r>
                      <a:endParaRPr lang="en-US" sz="1800" b="1" kern="1200" dirty="0" smtClean="0">
                        <a:solidFill>
                          <a:schemeClr val="tx1"/>
                        </a:solidFill>
                        <a:effectLst/>
                      </a:endParaRPr>
                    </a:p>
                    <a:p>
                      <a:pPr algn="r" rtl="1"/>
                      <a:r>
                        <a:rPr lang="fa-IR" sz="1800" b="1" kern="1200" dirty="0" smtClean="0">
                          <a:solidFill>
                            <a:schemeClr val="tx1"/>
                          </a:solidFill>
                          <a:effectLst/>
                        </a:rPr>
                        <a:t>فرآیند عملکردی معیوب خانواده(الکلیسم)</a:t>
                      </a:r>
                      <a:endParaRPr lang="en-US" sz="1800" b="1" kern="1200" dirty="0" smtClean="0">
                        <a:solidFill>
                          <a:schemeClr val="tx1"/>
                        </a:solidFill>
                        <a:effectLst/>
                      </a:endParaRPr>
                    </a:p>
                    <a:p>
                      <a:pPr algn="r" rtl="1"/>
                      <a:r>
                        <a:rPr lang="fa-IR" sz="1800" b="1" kern="1200" dirty="0" smtClean="0">
                          <a:solidFill>
                            <a:schemeClr val="tx1"/>
                          </a:solidFill>
                          <a:effectLst/>
                        </a:rPr>
                        <a:t>اندوه منجربه</a:t>
                      </a:r>
                      <a:r>
                        <a:rPr lang="fa-IR" sz="1800" b="1" kern="1200" baseline="0" dirty="0" smtClean="0">
                          <a:solidFill>
                            <a:schemeClr val="tx1"/>
                          </a:solidFill>
                          <a:effectLst/>
                        </a:rPr>
                        <a:t> </a:t>
                      </a:r>
                      <a:r>
                        <a:rPr lang="fa-IR" sz="1800" b="1" kern="1200" dirty="0" smtClean="0">
                          <a:solidFill>
                            <a:schemeClr val="tx1"/>
                          </a:solidFill>
                          <a:effectLst/>
                        </a:rPr>
                        <a:t>مشکل عملکردی</a:t>
                      </a:r>
                      <a:endParaRPr lang="en-US" sz="1800" b="1" kern="1200" dirty="0" smtClean="0">
                        <a:solidFill>
                          <a:schemeClr val="tx1"/>
                        </a:solidFill>
                        <a:effectLst/>
                      </a:endParaRPr>
                    </a:p>
                    <a:p>
                      <a:pPr algn="r" rtl="1"/>
                      <a:r>
                        <a:rPr lang="fa-IR" sz="1800" b="1" kern="1200" dirty="0" smtClean="0">
                          <a:solidFill>
                            <a:schemeClr val="tx1"/>
                          </a:solidFill>
                          <a:effectLst/>
                        </a:rPr>
                        <a:t>رفتار جستجوی سلامتی</a:t>
                      </a:r>
                      <a:endParaRPr lang="en-US" sz="1800" b="1" kern="1200" dirty="0" smtClean="0">
                        <a:solidFill>
                          <a:schemeClr val="tx1"/>
                        </a:solidFill>
                        <a:effectLst/>
                      </a:endParaRPr>
                    </a:p>
                    <a:p>
                      <a:pPr algn="r" rtl="1"/>
                      <a:r>
                        <a:rPr lang="fa-IR" sz="1800" b="1" kern="1200" dirty="0" smtClean="0">
                          <a:solidFill>
                            <a:schemeClr val="tx1"/>
                          </a:solidFill>
                          <a:effectLst/>
                        </a:rPr>
                        <a:t>تغذیه نامتعادل: کمتر از نیاز بدن</a:t>
                      </a:r>
                      <a:endParaRPr lang="en-US" sz="1800" b="1" kern="1200" dirty="0" smtClean="0">
                        <a:solidFill>
                          <a:schemeClr val="tx1"/>
                        </a:solidFill>
                        <a:effectLst/>
                      </a:endParaRPr>
                    </a:p>
                    <a:p>
                      <a:pPr algn="r" rtl="1"/>
                      <a:r>
                        <a:rPr lang="fa-IR" sz="1800" b="1" kern="1200" dirty="0" smtClean="0">
                          <a:solidFill>
                            <a:schemeClr val="tx1"/>
                          </a:solidFill>
                          <a:effectLst/>
                        </a:rPr>
                        <a:t>تغذیه نامتعادل: بیش از نیاز بدن</a:t>
                      </a:r>
                      <a:endParaRPr lang="en-US" sz="1800" b="1" kern="1200" dirty="0" smtClean="0">
                        <a:solidFill>
                          <a:schemeClr val="tx1"/>
                        </a:solidFill>
                        <a:effectLst/>
                      </a:endParaRPr>
                    </a:p>
                    <a:p>
                      <a:pPr algn="r" rtl="1"/>
                      <a:r>
                        <a:rPr lang="fa-IR" sz="1800" b="1" kern="1200" dirty="0" smtClean="0">
                          <a:solidFill>
                            <a:schemeClr val="tx1"/>
                          </a:solidFill>
                          <a:effectLst/>
                        </a:rPr>
                        <a:t>تطابق معیوب</a:t>
                      </a:r>
                    </a:p>
                    <a:p>
                      <a:pPr algn="r" rtl="1"/>
                      <a:r>
                        <a:rPr lang="fa-IR" sz="1800" b="1" kern="1200" dirty="0" smtClean="0">
                          <a:solidFill>
                            <a:schemeClr val="tx1"/>
                          </a:solidFill>
                          <a:effectLst/>
                        </a:rPr>
                        <a:t>محافظت  نامناسب یامعیوب از خانه</a:t>
                      </a:r>
                      <a:endParaRPr lang="en-US" sz="1800" b="1" kern="1200" dirty="0" smtClean="0">
                        <a:solidFill>
                          <a:schemeClr val="tx1"/>
                        </a:solidFill>
                        <a:effectLst/>
                      </a:endParaRPr>
                    </a:p>
                    <a:p>
                      <a:pPr algn="r" rtl="1"/>
                      <a:r>
                        <a:rPr lang="fa-IR" sz="1800" b="1" kern="1200" dirty="0" smtClean="0">
                          <a:solidFill>
                            <a:schemeClr val="tx1"/>
                          </a:solidFill>
                          <a:effectLst/>
                        </a:rPr>
                        <a:t>والدی معیوب</a:t>
                      </a:r>
                      <a:endParaRPr lang="en-US" sz="1800" b="1" kern="1200" dirty="0" smtClean="0">
                        <a:solidFill>
                          <a:schemeClr val="tx1"/>
                        </a:solidFill>
                        <a:effectLst/>
                      </a:endParaRPr>
                    </a:p>
                    <a:p>
                      <a:pPr algn="r" rtl="1"/>
                      <a:r>
                        <a:rPr lang="fa-IR" sz="1800" b="1" kern="1200" dirty="0" smtClean="0">
                          <a:solidFill>
                            <a:schemeClr val="tx1"/>
                          </a:solidFill>
                          <a:effectLst/>
                        </a:rPr>
                        <a:t>روابط اجتماعی معیوب</a:t>
                      </a:r>
                      <a:endParaRPr lang="en-US" sz="1800" b="1" kern="1200" dirty="0" smtClean="0">
                        <a:solidFill>
                          <a:schemeClr val="tx1"/>
                        </a:solidFill>
                        <a:effectLst/>
                      </a:endParaRPr>
                    </a:p>
                    <a:p>
                      <a:pPr algn="r" rtl="1"/>
                      <a:r>
                        <a:rPr lang="fa-IR" sz="1800" b="1" kern="1200" dirty="0" smtClean="0">
                          <a:solidFill>
                            <a:schemeClr val="tx1"/>
                          </a:solidFill>
                          <a:effectLst/>
                        </a:rPr>
                        <a:t>اجرای نقش غیرموثر</a:t>
                      </a:r>
                      <a:endParaRPr lang="en-US" sz="1800" b="1" kern="1200" dirty="0" smtClean="0">
                        <a:solidFill>
                          <a:schemeClr val="tx1"/>
                        </a:solidFill>
                        <a:effectLst/>
                      </a:endParaRPr>
                    </a:p>
                    <a:p>
                      <a:pPr marL="0" marR="0" indent="0" algn="r" defTabSz="457200" rtl="1" eaLnBrk="1" fontAlgn="auto" latinLnBrk="0" hangingPunct="1">
                        <a:lnSpc>
                          <a:spcPct val="100000"/>
                        </a:lnSpc>
                        <a:spcBef>
                          <a:spcPts val="0"/>
                        </a:spcBef>
                        <a:spcAft>
                          <a:spcPts val="0"/>
                        </a:spcAft>
                        <a:buClrTx/>
                        <a:buSzTx/>
                        <a:buFontTx/>
                        <a:buNone/>
                        <a:tabLst/>
                        <a:defRPr/>
                      </a:pPr>
                      <a:r>
                        <a:rPr lang="fa-IR" sz="1800" b="1" kern="1200" dirty="0" smtClean="0">
                          <a:solidFill>
                            <a:schemeClr val="tx1"/>
                          </a:solidFill>
                          <a:effectLst/>
                          <a:latin typeface="+mn-lt"/>
                          <a:ea typeface="+mn-ea"/>
                          <a:cs typeface="+mn-cs"/>
                        </a:rPr>
                        <a:t>اداره معیوب رژیم درمانی خانواده</a:t>
                      </a:r>
                      <a:endParaRPr lang="en-US" sz="1800" b="1" kern="1200" dirty="0" smtClean="0">
                        <a:solidFill>
                          <a:schemeClr val="tx1"/>
                        </a:solidFill>
                        <a:effectLst/>
                      </a:endParaRPr>
                    </a:p>
                    <a:p>
                      <a:endParaRPr lang="en-US" b="1" dirty="0">
                        <a:solidFill>
                          <a:schemeClr val="tx1"/>
                        </a:solidFill>
                      </a:endParaRPr>
                    </a:p>
                  </a:txBody>
                  <a:tcPr>
                    <a:solidFill>
                      <a:schemeClr val="bg1"/>
                    </a:solidFill>
                  </a:tcPr>
                </a:tc>
              </a:tr>
            </a:tbl>
          </a:graphicData>
        </a:graphic>
      </p:graphicFrame>
    </p:spTree>
    <p:extLst>
      <p:ext uri="{BB962C8B-B14F-4D97-AF65-F5344CB8AC3E}">
        <p14:creationId xmlns:p14="http://schemas.microsoft.com/office/powerpoint/2010/main" val="2567325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latin typeface="Arial" pitchFamily="34" charset="0"/>
                <a:cs typeface="Arial" pitchFamily="34" charset="0"/>
              </a:rPr>
              <a:t>برنامه ریزی</a:t>
            </a:r>
            <a:endParaRPr lang="fa-IR" b="1" dirty="0">
              <a:solidFill>
                <a:srgbClr val="C00000"/>
              </a:solidFill>
              <a:latin typeface="Arial" pitchFamily="34" charset="0"/>
              <a:cs typeface="Arial" pitchFamily="34" charset="0"/>
            </a:endParaRPr>
          </a:p>
        </p:txBody>
      </p:sp>
      <p:sp>
        <p:nvSpPr>
          <p:cNvPr id="3" name="Date Placeholder 2"/>
          <p:cNvSpPr>
            <a:spLocks noGrp="1"/>
          </p:cNvSpPr>
          <p:nvPr>
            <p:ph type="dt" sz="half" idx="10"/>
          </p:nvPr>
        </p:nvSpPr>
        <p:spPr/>
        <p:txBody>
          <a:bodyPr/>
          <a:lstStyle/>
          <a:p>
            <a:endParaRPr lang="en-US"/>
          </a:p>
        </p:txBody>
      </p:sp>
      <p:sp>
        <p:nvSpPr>
          <p:cNvPr id="6" name="Content Placeholder 5"/>
          <p:cNvSpPr>
            <a:spLocks noGrp="1"/>
          </p:cNvSpPr>
          <p:nvPr>
            <p:ph sz="quarter" idx="1"/>
          </p:nvPr>
        </p:nvSpPr>
        <p:spPr/>
        <p:txBody>
          <a:bodyPr>
            <a:normAutofit lnSpcReduction="10000"/>
          </a:bodyPr>
          <a:lstStyle/>
          <a:p>
            <a:pPr algn="r" rtl="1"/>
            <a:r>
              <a:rPr lang="fa-IR" dirty="0" smtClean="0"/>
              <a:t>یک فرایند آینده نگر و مشخص کننده طرح منظمی برای جستجو و دستیابی به مقاصد و نظرات است.</a:t>
            </a:r>
          </a:p>
          <a:p>
            <a:pPr algn="r" rtl="1"/>
            <a:r>
              <a:rPr lang="fa-IR" dirty="0" smtClean="0"/>
              <a:t>تلاشی است برای مداخله و اجتناب از مسائل و مشکلات آینده و حل مشکلات موجود.</a:t>
            </a:r>
          </a:p>
          <a:p>
            <a:pPr algn="r" rtl="1"/>
            <a:r>
              <a:rPr lang="fa-IR" dirty="0" smtClean="0"/>
              <a:t>هدف از برنامه ریزی در فرایند پرستاری طراحی نظام مداخله پرستاری با شرکت دادن مددجو و همچنین تهیه چهارچوبی برای ارزشیابی مراقبت های پرستاری است.</a:t>
            </a:r>
          </a:p>
          <a:p>
            <a:pPr algn="r" rtl="1"/>
            <a:r>
              <a:rPr lang="fa-IR" dirty="0" smtClean="0"/>
              <a:t>فرایند برنامه ریزی شامل مراحل زیر است: </a:t>
            </a:r>
          </a:p>
          <a:p>
            <a:pPr algn="r" rtl="1">
              <a:buFont typeface="Wingdings" pitchFamily="2" charset="2"/>
              <a:buChar char="ü"/>
            </a:pPr>
            <a:r>
              <a:rPr lang="fa-IR" dirty="0" smtClean="0"/>
              <a:t>ترتیب مشکلات بر حسب اولویت ها، تنظیم اهداف، نوشتن اهداف مددجو محور، انتخاب استراتژی های مداخله پرستار و مددجو، ایجاد برنامه هایی برای ارزشیابی و پیگیری.</a:t>
            </a:r>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C00000"/>
                </a:solidFill>
                <a:latin typeface="Arial" pitchFamily="34" charset="0"/>
                <a:cs typeface="Arial" pitchFamily="34" charset="0"/>
              </a:rPr>
              <a:t>برنامه ریزی</a:t>
            </a:r>
            <a:endParaRPr lang="fa-IR" b="1" dirty="0">
              <a:solidFill>
                <a:srgbClr val="C00000"/>
              </a:solidFill>
              <a:latin typeface="Arial" pitchFamily="34" charset="0"/>
              <a:cs typeface="Arial" pitchFamily="34" charset="0"/>
            </a:endParaRPr>
          </a:p>
        </p:txBody>
      </p:sp>
      <p:sp>
        <p:nvSpPr>
          <p:cNvPr id="3" name="Date Placeholder 2"/>
          <p:cNvSpPr>
            <a:spLocks noGrp="1"/>
          </p:cNvSpPr>
          <p:nvPr>
            <p:ph type="dt" sz="half" idx="10"/>
          </p:nvPr>
        </p:nvSpPr>
        <p:spPr/>
        <p:txBody>
          <a:bodyPr/>
          <a:lstStyle/>
          <a:p>
            <a:endParaRPr lang="en-US"/>
          </a:p>
        </p:txBody>
      </p:sp>
      <p:sp>
        <p:nvSpPr>
          <p:cNvPr id="6" name="Content Placeholder 5"/>
          <p:cNvSpPr>
            <a:spLocks noGrp="1"/>
          </p:cNvSpPr>
          <p:nvPr>
            <p:ph sz="quarter" idx="1"/>
          </p:nvPr>
        </p:nvSpPr>
        <p:spPr/>
        <p:txBody>
          <a:bodyPr>
            <a:normAutofit fontScale="92500" lnSpcReduction="20000"/>
          </a:bodyPr>
          <a:lstStyle/>
          <a:p>
            <a:pPr algn="r" rtl="1"/>
            <a:r>
              <a:rPr lang="fa-IR" dirty="0" smtClean="0"/>
              <a:t>تنظیم اهداف در خانواده باید دو جانبه باشد.</a:t>
            </a:r>
          </a:p>
          <a:p>
            <a:pPr algn="r" rtl="1"/>
            <a:r>
              <a:rPr lang="fa-IR" dirty="0" smtClean="0"/>
              <a:t>اهداف در دو سطح مطرح می شوند: سطح اول- اهداف ویژه، فوری و قابل اندازه گیری و کوتاه مدت. سطح دوم-اهدافی که در اواسط و ادامه کار مطرح می شوند، اهداف میان مدت بوده و خانواده را به سوی خودکفایی بیشتر و رسیدن به اهداف بالاتر سوق می دهند.</a:t>
            </a:r>
          </a:p>
          <a:p>
            <a:pPr algn="r" rtl="1"/>
            <a:r>
              <a:rPr lang="fa-IR" dirty="0" smtClean="0"/>
              <a:t>در انتهای دیگر کار اهداف بلند مدت قرار دارند که بیشتر، اهداف عمومی و غایی بوده و بر تعامل توسعه یافته پرستار و خانواده در دستیابی به خواسته ها دلالت دارند.</a:t>
            </a:r>
          </a:p>
          <a:p>
            <a:pPr algn="r" rtl="1"/>
            <a:r>
              <a:rPr lang="fa-IR" dirty="0" smtClean="0"/>
              <a:t>بعد از تعیین اهداف به این موارد توجه کنید: </a:t>
            </a:r>
          </a:p>
          <a:p>
            <a:pPr algn="r" rtl="1">
              <a:buFont typeface="Wingdings" pitchFamily="2" charset="2"/>
              <a:buChar char="ü"/>
            </a:pPr>
            <a:r>
              <a:rPr lang="fa-IR" dirty="0" smtClean="0"/>
              <a:t>تعیین منابع داخلی-خارجی احتمالی، طراحی روش های رسیدن به اهداف، انتخاب مداخله ویژه پرستار، بسیج کردن منابع، تنظیم اولویت ها و مرحله -ای کردن برنامه.</a:t>
            </a:r>
          </a:p>
          <a:p>
            <a:pPr algn="r" rtl="1"/>
            <a:r>
              <a:rPr lang="fa-IR" u="sng" dirty="0" smtClean="0"/>
              <a:t>برنامه ریزی یک فرایند تصمیم گیری عاقلانه محسوب می شود.</a:t>
            </a:r>
            <a:endParaRPr lang="fa-IR" u="sng"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600" b="1" dirty="0" smtClean="0">
                <a:solidFill>
                  <a:srgbClr val="C00000"/>
                </a:solidFill>
                <a:latin typeface="Arial" pitchFamily="34" charset="0"/>
                <a:cs typeface="Arial" pitchFamily="34" charset="0"/>
              </a:rPr>
              <a:t>شاخص </a:t>
            </a:r>
            <a:r>
              <a:rPr lang="ar-SA" sz="3600" b="1" dirty="0">
                <a:solidFill>
                  <a:srgbClr val="C00000"/>
                </a:solidFill>
                <a:latin typeface="Arial" pitchFamily="34" charset="0"/>
                <a:cs typeface="Arial" pitchFamily="34" charset="0"/>
              </a:rPr>
              <a:t>های مداخله پرستار</a:t>
            </a:r>
            <a:endParaRPr lang="en-US" sz="3600"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92500" lnSpcReduction="20000"/>
          </a:bodyPr>
          <a:lstStyle/>
          <a:p>
            <a:pPr lvl="0" algn="r" rtl="1"/>
            <a:r>
              <a:rPr lang="fa-IR" dirty="0"/>
              <a:t>یک عضو خانواده مبتلا به بیماری </a:t>
            </a:r>
            <a:r>
              <a:rPr lang="fa-IR" dirty="0" smtClean="0"/>
              <a:t>بر </a:t>
            </a:r>
            <a:r>
              <a:rPr lang="fa-IR" dirty="0"/>
              <a:t>سایر اعضاء تاثیر می گذارد.</a:t>
            </a:r>
            <a:endParaRPr lang="en-US" b="1" dirty="0"/>
          </a:p>
          <a:p>
            <a:pPr lvl="0" algn="r" rtl="1"/>
            <a:r>
              <a:rPr lang="fa-IR" dirty="0"/>
              <a:t>اعضای خانواده </a:t>
            </a:r>
            <a:r>
              <a:rPr lang="fa-IR" dirty="0" smtClean="0"/>
              <a:t>درعلائم </a:t>
            </a:r>
            <a:r>
              <a:rPr lang="fa-IR" dirty="0"/>
              <a:t>یا مشکلات یک عضو شرکت دارند.</a:t>
            </a:r>
            <a:endParaRPr lang="en-US" b="1" dirty="0"/>
          </a:p>
          <a:p>
            <a:pPr lvl="0" algn="r" rtl="1"/>
            <a:r>
              <a:rPr lang="fa-IR" dirty="0"/>
              <a:t>بهبود یکی از اعضای خانواده موجب </a:t>
            </a:r>
            <a:r>
              <a:rPr lang="fa-IR" dirty="0" smtClean="0"/>
              <a:t>تشدید علائم </a:t>
            </a:r>
            <a:r>
              <a:rPr lang="fa-IR" dirty="0"/>
              <a:t>یا بدتر شدن وضع افراد دیگر می شود.</a:t>
            </a:r>
            <a:endParaRPr lang="en-US" b="1" dirty="0"/>
          </a:p>
          <a:p>
            <a:pPr lvl="0" algn="r" rtl="1"/>
            <a:r>
              <a:rPr lang="fa-IR" dirty="0"/>
              <a:t>تشخیص بیماری برای یکی از اعضای خانواده گذاشته شده است.</a:t>
            </a:r>
            <a:endParaRPr lang="en-US" b="1" dirty="0"/>
          </a:p>
          <a:p>
            <a:pPr lvl="0" algn="r" rtl="1"/>
            <a:r>
              <a:rPr lang="fa-IR" dirty="0"/>
              <a:t>وضعیت یکی از اعضای خانواده بدتر شده است.</a:t>
            </a:r>
            <a:endParaRPr lang="en-US" b="1" dirty="0"/>
          </a:p>
          <a:p>
            <a:pPr lvl="0" algn="r" rtl="1"/>
            <a:r>
              <a:rPr lang="fa-IR" dirty="0"/>
              <a:t>یک کودک یا نوجوان به علت بیماری یکی از اعضاء مبتلا به مشکلات جسمی، عاطفی یا رفتاری شده است.</a:t>
            </a:r>
            <a:endParaRPr lang="en-US" b="1" dirty="0"/>
          </a:p>
          <a:p>
            <a:pPr lvl="0" algn="r" rtl="1"/>
            <a:r>
              <a:rPr lang="fa-IR" dirty="0"/>
              <a:t>یک عضو خانواده مبتلا به بیماری مزمن از بیمارستان یا مرکز بازتوانی به جامعه بازگشته است.</a:t>
            </a:r>
            <a:endParaRPr lang="en-US" b="1" dirty="0"/>
          </a:p>
          <a:p>
            <a:pPr lvl="0" algn="r" rtl="1"/>
            <a:r>
              <a:rPr lang="fa-IR" dirty="0"/>
              <a:t>یک عضو مبتلا به بیماری مزمن فوت کرده است.</a:t>
            </a:r>
            <a:endParaRPr lang="en-US" b="1" dirty="0"/>
          </a:p>
          <a:p>
            <a:pPr rtl="1">
              <a:buNone/>
            </a:pPr>
            <a:r>
              <a:rPr lang="fa-IR" dirty="0"/>
              <a:t> </a:t>
            </a:r>
            <a:endParaRPr lang="en-US" b="1" dirty="0"/>
          </a:p>
          <a:p>
            <a:endParaRPr lang="en-US" dirty="0"/>
          </a:p>
        </p:txBody>
      </p:sp>
    </p:spTree>
    <p:extLst>
      <p:ext uri="{BB962C8B-B14F-4D97-AF65-F5344CB8AC3E}">
        <p14:creationId xmlns:p14="http://schemas.microsoft.com/office/powerpoint/2010/main" val="2478036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600" b="1" dirty="0">
                <a:solidFill>
                  <a:srgbClr val="C00000"/>
                </a:solidFill>
                <a:latin typeface="Arial" pitchFamily="34" charset="0"/>
                <a:cs typeface="Arial" pitchFamily="34" charset="0"/>
              </a:rPr>
              <a:t>مداخلات ویژه </a:t>
            </a:r>
            <a:r>
              <a:rPr lang="ar-SA" sz="3600" b="1" dirty="0" smtClean="0">
                <a:solidFill>
                  <a:srgbClr val="C00000"/>
                </a:solidFill>
                <a:latin typeface="Arial" pitchFamily="34" charset="0"/>
                <a:cs typeface="Arial" pitchFamily="34" charset="0"/>
              </a:rPr>
              <a:t>پرستار</a:t>
            </a:r>
            <a:r>
              <a:rPr lang="fa-IR" sz="3600" b="1" dirty="0" smtClean="0">
                <a:solidFill>
                  <a:srgbClr val="C00000"/>
                </a:solidFill>
                <a:latin typeface="Arial" pitchFamily="34" charset="0"/>
                <a:cs typeface="Arial" pitchFamily="34" charset="0"/>
              </a:rPr>
              <a:t>ی در</a:t>
            </a:r>
            <a:r>
              <a:rPr lang="ar-SA" sz="3600" b="1" dirty="0" smtClean="0">
                <a:solidFill>
                  <a:srgbClr val="C00000"/>
                </a:solidFill>
                <a:latin typeface="Arial" pitchFamily="34" charset="0"/>
                <a:cs typeface="Arial" pitchFamily="34" charset="0"/>
              </a:rPr>
              <a:t> </a:t>
            </a:r>
            <a:r>
              <a:rPr lang="ar-SA" sz="3600" b="1" dirty="0">
                <a:solidFill>
                  <a:srgbClr val="C00000"/>
                </a:solidFill>
                <a:latin typeface="Arial" pitchFamily="34" charset="0"/>
                <a:cs typeface="Arial" pitchFamily="34" charset="0"/>
              </a:rPr>
              <a:t>خانواده</a:t>
            </a:r>
            <a:endParaRPr lang="en-US" sz="3600" b="1" dirty="0">
              <a:solidFill>
                <a:srgbClr val="C00000"/>
              </a:solidFill>
              <a:latin typeface="Arial" pitchFamily="34" charset="0"/>
              <a:cs typeface="Arial" pitchFamily="34" charset="0"/>
            </a:endParaRPr>
          </a:p>
        </p:txBody>
      </p:sp>
      <p:sp>
        <p:nvSpPr>
          <p:cNvPr id="4" name="Date Placeholder 3"/>
          <p:cNvSpPr>
            <a:spLocks noGrp="1"/>
          </p:cNvSpPr>
          <p:nvPr>
            <p:ph type="dt" sz="half" idx="10"/>
          </p:nvPr>
        </p:nvSpPr>
        <p:spPr/>
        <p:txBody>
          <a:bodyPr/>
          <a:lstStyle/>
          <a:p>
            <a:endParaRPr lang="en-US"/>
          </a:p>
        </p:txBody>
      </p:sp>
      <p:sp>
        <p:nvSpPr>
          <p:cNvPr id="3" name="Content Placeholder 2"/>
          <p:cNvSpPr>
            <a:spLocks noGrp="1"/>
          </p:cNvSpPr>
          <p:nvPr>
            <p:ph sz="quarter" idx="1"/>
          </p:nvPr>
        </p:nvSpPr>
        <p:spPr/>
        <p:txBody>
          <a:bodyPr>
            <a:normAutofit fontScale="70000" lnSpcReduction="20000"/>
          </a:bodyPr>
          <a:lstStyle/>
          <a:p>
            <a:pPr lvl="0" algn="r" rtl="1"/>
            <a:r>
              <a:rPr lang="fa-IR" b="1" dirty="0"/>
              <a:t>تغییر رفتار</a:t>
            </a:r>
            <a:endParaRPr lang="en-US" b="1" dirty="0"/>
          </a:p>
          <a:p>
            <a:pPr lvl="0" algn="r" rtl="1"/>
            <a:r>
              <a:rPr lang="fa-IR" b="1" dirty="0"/>
              <a:t>اداره مورد شامل هماهنگی و حمایت</a:t>
            </a:r>
            <a:endParaRPr lang="en-US" b="1" dirty="0"/>
          </a:p>
          <a:p>
            <a:pPr lvl="0" algn="r" rtl="1"/>
            <a:r>
              <a:rPr lang="fa-IR" b="1" dirty="0"/>
              <a:t>همکاری</a:t>
            </a:r>
            <a:endParaRPr lang="en-US" b="1" dirty="0"/>
          </a:p>
          <a:p>
            <a:pPr lvl="0" algn="r" rtl="1"/>
            <a:r>
              <a:rPr lang="fa-IR" b="1" dirty="0"/>
              <a:t>مشورت</a:t>
            </a:r>
            <a:endParaRPr lang="en-US" b="1" dirty="0"/>
          </a:p>
          <a:p>
            <a:pPr lvl="0" algn="r" rtl="1"/>
            <a:r>
              <a:rPr lang="fa-IR" b="1" dirty="0"/>
              <a:t>تغییرات محیطی</a:t>
            </a:r>
            <a:endParaRPr lang="en-US" b="1" dirty="0"/>
          </a:p>
          <a:p>
            <a:pPr lvl="0" algn="r" rtl="1"/>
            <a:r>
              <a:rPr lang="fa-IR" b="1" dirty="0"/>
              <a:t>مشاوره شامل حمایت، ارزیابی شناختی، مداخله در بحران، کار گروهی</a:t>
            </a:r>
            <a:endParaRPr lang="en-US" b="1" dirty="0"/>
          </a:p>
          <a:p>
            <a:pPr lvl="0" algn="r" rtl="1"/>
            <a:r>
              <a:rPr lang="fa-IR" b="1" dirty="0"/>
              <a:t>راهبردهای توانمندسازی</a:t>
            </a:r>
            <a:endParaRPr lang="en-US" b="1" dirty="0"/>
          </a:p>
          <a:p>
            <a:pPr lvl="0" algn="r" rtl="1"/>
            <a:r>
              <a:rPr lang="fa-IR" b="1" dirty="0"/>
              <a:t>حمایت خانواده</a:t>
            </a:r>
            <a:endParaRPr lang="en-US" b="1" dirty="0"/>
          </a:p>
          <a:p>
            <a:pPr lvl="0" algn="r" rtl="1"/>
            <a:r>
              <a:rPr lang="fa-IR" b="1" dirty="0"/>
              <a:t>تغییر شیوه زندگی شامل اداره تنش</a:t>
            </a:r>
            <a:endParaRPr lang="en-US" b="1" dirty="0"/>
          </a:p>
          <a:p>
            <a:pPr lvl="0" algn="r" rtl="1"/>
            <a:r>
              <a:rPr lang="fa-IR" b="1" dirty="0"/>
              <a:t>شبکه ای کردن، شامل استفاده از گروه های خود یار</a:t>
            </a:r>
            <a:endParaRPr lang="en-US" b="1" dirty="0"/>
          </a:p>
          <a:p>
            <a:pPr lvl="0" algn="r" rtl="1"/>
            <a:r>
              <a:rPr lang="fa-IR" b="1" dirty="0"/>
              <a:t>ارجاع</a:t>
            </a:r>
            <a:endParaRPr lang="en-US" b="1" dirty="0"/>
          </a:p>
          <a:p>
            <a:pPr lvl="0" algn="r" rtl="1"/>
            <a:r>
              <a:rPr lang="fa-IR" b="1" dirty="0"/>
              <a:t>ایفای نقش</a:t>
            </a:r>
            <a:endParaRPr lang="en-US" b="1" dirty="0"/>
          </a:p>
          <a:p>
            <a:pPr lvl="0" algn="r" rtl="1"/>
            <a:r>
              <a:rPr lang="fa-IR" b="1" dirty="0"/>
              <a:t>تکمیل نقش</a:t>
            </a:r>
            <a:endParaRPr lang="en-US" b="1" dirty="0"/>
          </a:p>
          <a:p>
            <a:pPr lvl="0" algn="r" rtl="1"/>
            <a:r>
              <a:rPr lang="fa-IR" b="1" dirty="0"/>
              <a:t>راهبردهای آموزشی</a:t>
            </a:r>
            <a:endParaRPr lang="en-US" b="1" dirty="0"/>
          </a:p>
          <a:p>
            <a:pPr algn="r" rtl="1"/>
            <a:r>
              <a:rPr lang="ar-SA" b="1" dirty="0"/>
              <a:t>واضح کردن ارزش ها</a:t>
            </a:r>
            <a:endParaRPr lang="en-US" dirty="0"/>
          </a:p>
        </p:txBody>
      </p:sp>
    </p:spTree>
    <p:extLst>
      <p:ext uri="{BB962C8B-B14F-4D97-AF65-F5344CB8AC3E}">
        <p14:creationId xmlns:p14="http://schemas.microsoft.com/office/powerpoint/2010/main" val="1364111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400" b="1" dirty="0" smtClean="0">
                <a:solidFill>
                  <a:srgbClr val="C00000"/>
                </a:solidFill>
                <a:latin typeface="Arial" pitchFamily="34" charset="0"/>
                <a:cs typeface="Arial" pitchFamily="34" charset="0"/>
              </a:rPr>
              <a:t>ارزشیابی</a:t>
            </a:r>
            <a:endParaRPr lang="en-US" sz="4400" b="1" dirty="0">
              <a:solidFill>
                <a:srgbClr val="C00000"/>
              </a:solidFill>
              <a:latin typeface="Arial" pitchFamily="34" charset="0"/>
              <a:cs typeface="Arial" pitchFamily="34" charset="0"/>
            </a:endParaRPr>
          </a:p>
        </p:txBody>
      </p:sp>
      <p:sp>
        <p:nvSpPr>
          <p:cNvPr id="3" name="Date Placeholder 2"/>
          <p:cNvSpPr>
            <a:spLocks noGrp="1"/>
          </p:cNvSpPr>
          <p:nvPr>
            <p:ph type="dt" sz="half" idx="10"/>
          </p:nvPr>
        </p:nvSpPr>
        <p:spPr/>
        <p:txBody>
          <a:bodyPr/>
          <a:lstStyle/>
          <a:p>
            <a:endParaRPr lang="en-US"/>
          </a:p>
        </p:txBody>
      </p:sp>
      <p:sp>
        <p:nvSpPr>
          <p:cNvPr id="5" name="Content Placeholder 4"/>
          <p:cNvSpPr>
            <a:spLocks noGrp="1"/>
          </p:cNvSpPr>
          <p:nvPr>
            <p:ph sz="quarter" idx="1"/>
          </p:nvPr>
        </p:nvSpPr>
        <p:spPr>
          <a:xfrm>
            <a:off x="533400" y="1447800"/>
            <a:ext cx="8305800" cy="4572000"/>
          </a:xfrm>
        </p:spPr>
        <p:txBody>
          <a:bodyPr>
            <a:noAutofit/>
          </a:bodyPr>
          <a:lstStyle/>
          <a:p>
            <a:pPr algn="r" rtl="1"/>
            <a:r>
              <a:rPr lang="fa-IR" sz="2800" dirty="0" smtClean="0">
                <a:latin typeface="Arial" pitchFamily="34" charset="0"/>
                <a:cs typeface="Arial" pitchFamily="34" charset="0"/>
              </a:rPr>
              <a:t>اخذ قضاوت هایی درباره فرایند و برایند مراقبت های پرستاری می شود.</a:t>
            </a:r>
          </a:p>
          <a:p>
            <a:pPr algn="r" rtl="1"/>
            <a:r>
              <a:rPr lang="fa-IR" sz="2800" dirty="0" smtClean="0">
                <a:latin typeface="Arial" pitchFamily="34" charset="0"/>
                <a:cs typeface="Arial" pitchFamily="34" charset="0"/>
              </a:rPr>
              <a:t>آنچه در حین مراقبت نمایان می گردد </a:t>
            </a:r>
            <a:r>
              <a:rPr lang="fa-IR" sz="2800" u="sng" dirty="0" smtClean="0">
                <a:latin typeface="Arial" pitchFamily="34" charset="0"/>
                <a:cs typeface="Arial" pitchFamily="34" charset="0"/>
              </a:rPr>
              <a:t>فرایند</a:t>
            </a:r>
            <a:r>
              <a:rPr lang="fa-IR" sz="2800" dirty="0" smtClean="0">
                <a:latin typeface="Arial" pitchFamily="34" charset="0"/>
                <a:cs typeface="Arial" pitchFamily="34" charset="0"/>
              </a:rPr>
              <a:t> و رفتار مددجو در ختم مراقبت </a:t>
            </a:r>
            <a:r>
              <a:rPr lang="fa-IR" sz="2800" u="sng" dirty="0" smtClean="0">
                <a:latin typeface="Arial" pitchFamily="34" charset="0"/>
                <a:cs typeface="Arial" pitchFamily="34" charset="0"/>
              </a:rPr>
              <a:t>برایند</a:t>
            </a:r>
            <a:r>
              <a:rPr lang="fa-IR" sz="2800" dirty="0" smtClean="0">
                <a:latin typeface="Arial" pitchFamily="34" charset="0"/>
                <a:cs typeface="Arial" pitchFamily="34" charset="0"/>
              </a:rPr>
              <a:t> نامیده می شود.</a:t>
            </a:r>
          </a:p>
          <a:p>
            <a:pPr algn="r" rtl="1"/>
            <a:r>
              <a:rPr lang="fa-IR" sz="2800" dirty="0" smtClean="0">
                <a:latin typeface="Arial" pitchFamily="34" charset="0"/>
                <a:cs typeface="Arial" pitchFamily="34" charset="0"/>
              </a:rPr>
              <a:t>مقایسه روش ارائه مراقبت با استاندارد های کار پرستاری بهداشت جامعه.</a:t>
            </a:r>
          </a:p>
          <a:p>
            <a:pPr algn="r" rtl="1"/>
            <a:r>
              <a:rPr lang="fa-IR" sz="2800" dirty="0" smtClean="0">
                <a:latin typeface="Arial" pitchFamily="34" charset="0"/>
                <a:cs typeface="Arial" pitchFamily="34" charset="0"/>
              </a:rPr>
              <a:t>قضاوت، ارزشیابی داده هایی را برای تصمیم گیری در مورد مراقبت کنونی از مددجو و راهنمای عمل آینده فراهم می کند.</a:t>
            </a:r>
          </a:p>
          <a:p>
            <a:pPr algn="r" rtl="1"/>
            <a:r>
              <a:rPr lang="fa-IR" sz="2800" dirty="0" smtClean="0">
                <a:latin typeface="Arial" pitchFamily="34" charset="0"/>
                <a:cs typeface="Arial" pitchFamily="34" charset="0"/>
              </a:rPr>
              <a:t>ارزشیابی، پرستار را قادر می سازد که تصمیم بگیرد که آیا مراقبت را طبق برنامه ادامه دهد یا آن را تغییر داده یا پایان دهد.</a:t>
            </a:r>
            <a:endParaRPr lang="en-US" sz="28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Date Placeholder 2"/>
          <p:cNvSpPr>
            <a:spLocks noGrp="1"/>
          </p:cNvSpPr>
          <p:nvPr>
            <p:ph type="dt" sz="half" idx="10"/>
          </p:nvPr>
        </p:nvSpPr>
        <p:spPr/>
        <p:txBody>
          <a:bodyPr/>
          <a:lstStyle/>
          <a:p>
            <a:endParaRPr lang="en-US"/>
          </a:p>
        </p:txBody>
      </p:sp>
      <p:sp>
        <p:nvSpPr>
          <p:cNvPr id="6" name="Content Placeholder 5"/>
          <p:cNvSpPr>
            <a:spLocks noGrp="1"/>
          </p:cNvSpPr>
          <p:nvPr>
            <p:ph sz="quarter" idx="1"/>
          </p:nvPr>
        </p:nvSpPr>
        <p:spPr/>
        <p:txBody>
          <a:bodyPr>
            <a:normAutofit/>
          </a:bodyPr>
          <a:lstStyle/>
          <a:p>
            <a:pPr algn="ctr" rtl="1"/>
            <a:endParaRPr lang="fa-IR" sz="4000" dirty="0" smtClean="0">
              <a:solidFill>
                <a:srgbClr val="C00000"/>
              </a:solidFill>
            </a:endParaRPr>
          </a:p>
          <a:p>
            <a:pPr algn="ctr" rtl="1"/>
            <a:r>
              <a:rPr lang="fa-IR" sz="4000" dirty="0" smtClean="0"/>
              <a:t>از توجه شما متشکرم</a:t>
            </a:r>
          </a:p>
          <a:p>
            <a:pPr algn="ctr" rtl="1"/>
            <a:endParaRPr lang="fa-IR" sz="4000" dirty="0" smtClean="0">
              <a:solidFill>
                <a:srgbClr val="C0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solidFill>
                  <a:srgbClr val="C00000"/>
                </a:solidFill>
              </a:rPr>
              <a:t>عوامل موثر بر سلامت خانواده :</a:t>
            </a:r>
            <a:br>
              <a:rPr lang="fa-IR" b="1" dirty="0" smtClean="0">
                <a:solidFill>
                  <a:srgbClr val="C00000"/>
                </a:solidFill>
              </a:rPr>
            </a:br>
            <a:endParaRPr lang="fa-IR" b="1" dirty="0"/>
          </a:p>
        </p:txBody>
      </p:sp>
      <p:sp>
        <p:nvSpPr>
          <p:cNvPr id="3" name="Date Placeholder 2"/>
          <p:cNvSpPr>
            <a:spLocks noGrp="1"/>
          </p:cNvSpPr>
          <p:nvPr>
            <p:ph type="dt" sz="half" idx="10"/>
          </p:nvPr>
        </p:nvSpPr>
        <p:spPr/>
        <p:txBody>
          <a:bodyPr/>
          <a:lstStyle/>
          <a:p>
            <a:endParaRPr lang="en-US"/>
          </a:p>
        </p:txBody>
      </p:sp>
      <p:sp>
        <p:nvSpPr>
          <p:cNvPr id="6" name="Content Placeholder 5"/>
          <p:cNvSpPr>
            <a:spLocks noGrp="1"/>
          </p:cNvSpPr>
          <p:nvPr>
            <p:ph sz="quarter" idx="1"/>
          </p:nvPr>
        </p:nvSpPr>
        <p:spPr/>
        <p:txBody>
          <a:bodyPr>
            <a:normAutofit fontScale="92500" lnSpcReduction="10000"/>
          </a:bodyPr>
          <a:lstStyle/>
          <a:p>
            <a:pPr algn="r" rtl="1"/>
            <a:r>
              <a:rPr lang="fa-IR" sz="2800" dirty="0" smtClean="0"/>
              <a:t>رفتار فردی (شیوه زندگی و شخصیت)، </a:t>
            </a:r>
          </a:p>
          <a:p>
            <a:pPr algn="r" rtl="1"/>
            <a:r>
              <a:rPr lang="fa-IR" sz="2800" dirty="0" smtClean="0"/>
              <a:t>نظام مراقبت بهداشتی (سیستم بهداشتی- مراقبتی)،</a:t>
            </a:r>
          </a:p>
          <a:p>
            <a:pPr algn="r" rtl="1"/>
            <a:r>
              <a:rPr lang="fa-IR" sz="2800" dirty="0" smtClean="0"/>
              <a:t> زیست شناسی انسانی (ژنتیک) و...مثال: اسید تانیک</a:t>
            </a:r>
          </a:p>
          <a:p>
            <a:pPr algn="r" rtl="1"/>
            <a:r>
              <a:rPr lang="fa-IR" sz="2800" dirty="0" smtClean="0"/>
              <a:t> محیط (عوامل محیطی طبیعی، محیط روانی-اجتماعی، عوامل محیطی ایجاد شده توسط انسان).</a:t>
            </a:r>
          </a:p>
          <a:p>
            <a:pPr algn="r" rtl="1"/>
            <a:r>
              <a:rPr lang="fa-IR" sz="2800" dirty="0" smtClean="0"/>
              <a:t>------------------</a:t>
            </a:r>
          </a:p>
          <a:p>
            <a:pPr algn="r" rtl="1"/>
            <a:r>
              <a:rPr lang="fa-IR" sz="2800" dirty="0" smtClean="0"/>
              <a:t>خانواده ها در طول زنجیره سلامت و بیماری بنابرتغییرات متناوب تصمیم گیری بهداشتی خود حرکت می کنند.</a:t>
            </a:r>
          </a:p>
          <a:p>
            <a:pPr algn="r" rtl="1"/>
            <a:r>
              <a:rPr lang="fa-IR" sz="2800" dirty="0" smtClean="0"/>
              <a:t>دو سطح کانونی در خانواده و هر عضو آن به عنوان واحد اساسی خدمات پرستاری بهداشت جامعه در نظر گرفته می شود:</a:t>
            </a:r>
          </a:p>
          <a:p>
            <a:pPr algn="r" rtl="1">
              <a:buFont typeface="Courier New" pitchFamily="49" charset="0"/>
              <a:buChar char="o"/>
            </a:pPr>
            <a:r>
              <a:rPr lang="fa-IR" sz="2800" b="1" dirty="0" smtClean="0"/>
              <a:t>رفتار سلامت و رفتار بیماری</a:t>
            </a:r>
          </a:p>
          <a:p>
            <a:pPr algn="r" rtl="1"/>
            <a:endParaRPr lang="fa-I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782</TotalTime>
  <Words>2841</Words>
  <Application>Microsoft Office PowerPoint</Application>
  <PresentationFormat>On-screen Show (4:3)</PresentationFormat>
  <Paragraphs>267</Paragraphs>
  <Slides>30</Slides>
  <Notes>1</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بنام خدا</vt:lpstr>
      <vt:lpstr> فرآیند پرستاری در خانواده Nursing Process in the Family </vt:lpstr>
      <vt:lpstr>فرایند پرستاری در خانواده</vt:lpstr>
      <vt:lpstr>فرایند پرستاری در خانواده</vt:lpstr>
      <vt:lpstr>مراحل فرایند پرستاری خانواده و فرد</vt:lpstr>
      <vt:lpstr>بررسی خانواده</vt:lpstr>
      <vt:lpstr>منابع داده های بررسی خانواده</vt:lpstr>
      <vt:lpstr>پارامترهای ساختاری در بررسی خانواده</vt:lpstr>
      <vt:lpstr>پارامترهای ساختاری در بررسی خانواده</vt:lpstr>
      <vt:lpstr>بررسی فردی اعضای خانواده</vt:lpstr>
      <vt:lpstr>بررسی خانواده</vt:lpstr>
      <vt:lpstr>ارتباط مبتنی بر اعتماد</vt:lpstr>
      <vt:lpstr>آمادگی برای مداخله و بازدید منزل</vt:lpstr>
      <vt:lpstr>آمادگی برای مداخله و بازدید منزل</vt:lpstr>
      <vt:lpstr>آمادگی برای مداخله و بازدید منزل</vt:lpstr>
      <vt:lpstr>      نقاط قوت خانواده پاور و دل اورتو Power &amp; Dell Orto </vt:lpstr>
      <vt:lpstr>تعیین مشکلات خانواده: تشخیص های پرستاری خانواده</vt:lpstr>
      <vt:lpstr>تشخیص های پرستاری خانواده</vt:lpstr>
      <vt:lpstr>محدودیت های تشخیص پرستاری هنگام استفاده در خانواده </vt:lpstr>
      <vt:lpstr>سیستم اوماها: تشخیص پرستاری   OMAHA System </vt:lpstr>
      <vt:lpstr>OMAHA System</vt:lpstr>
      <vt:lpstr>تعیین مشکلات خانواده</vt:lpstr>
      <vt:lpstr>تشخیص پرستاری انجمن تشخیص پرستاری امریکای شمالی  مرتبط با پرستاری خانواده</vt:lpstr>
      <vt:lpstr>برنامه ریزی</vt:lpstr>
      <vt:lpstr>برنامه ریزی</vt:lpstr>
      <vt:lpstr>شاخص های مداخله پرستار</vt:lpstr>
      <vt:lpstr>مداخلات ویژه پرستاری در خانواده</vt:lpstr>
      <vt:lpstr>ارزشیابی</vt:lpstr>
      <vt:lpstr>PowerPoint Presentation</vt:lpstr>
      <vt:lpstr>عوامل موثر بر سلامت خانواده : </vt:lpstr>
    </vt:vector>
  </TitlesOfParts>
  <Company>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فرآیند پرستاری در خانواده</dc:title>
  <dc:creator>user</dc:creator>
  <cp:lastModifiedBy>Windows User</cp:lastModifiedBy>
  <cp:revision>89</cp:revision>
  <dcterms:created xsi:type="dcterms:W3CDTF">2011-11-12T06:11:26Z</dcterms:created>
  <dcterms:modified xsi:type="dcterms:W3CDTF">2020-04-30T18:52:36Z</dcterms:modified>
</cp:coreProperties>
</file>