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sldIdLst>
    <p:sldId id="269"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717" autoAdjust="0"/>
    <p:restoredTop sz="94660"/>
  </p:normalViewPr>
  <p:slideViewPr>
    <p:cSldViewPr>
      <p:cViewPr>
        <p:scale>
          <a:sx n="100" d="100"/>
          <a:sy n="100" d="100"/>
        </p:scale>
        <p:origin x="-510" y="21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1D8BD707-D9CF-40AE-B4C6-C98DA3205C09}" type="datetimeFigureOut">
              <a:rPr lang="en-US" smtClean="0"/>
              <a:pPr/>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smtClean="0"/>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1D8BD707-D9CF-40AE-B4C6-C98DA3205C09}" type="datetimeFigureOut">
              <a:rPr lang="en-US" smtClean="0"/>
              <a:pPr/>
              <a:t>4/30/2020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Title 7"/>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smtClean="0"/>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pPr/>
              <a:t>4/30/2020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
        <p:nvSpPr>
          <p:cNvPr id="10" name="Title 9"/>
          <p:cNvSpPr>
            <a:spLocks noGrp="1"/>
          </p:cNvSpPr>
          <p:nvPr>
            <p:ph type="title"/>
          </p:nvPr>
        </p:nvSpPr>
        <p:spPr/>
        <p:txBody>
          <a:body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pPr/>
              <a:t>4/30/2020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4/30/2020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smtClean="0"/>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4/30/2020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smtClean="0"/>
              <a:t>Click to edit Master title style</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smtClean="0"/>
              <a:t>Click to edit Master title style</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pPr/>
              <a:t>4/30/2020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1D8BD707-D9CF-40AE-B4C6-C98DA3205C09}" type="datetimeFigureOut">
              <a:rPr lang="en-US" smtClean="0"/>
              <a:pPr/>
              <a:t>4/30/2020</a:t>
            </a:fld>
            <a:endParaRPr lang="en-US"/>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iming>
    <p:tnLst>
      <p:par>
        <p:cTn id="1" dur="indefinite" restart="never" nodeType="tmRoot"/>
      </p:par>
    </p:tnLst>
  </p:timing>
  <p:txStyles>
    <p:titleStyle>
      <a:lvl1pPr marL="320040" indent="-320040" algn="r" defTabSz="914400" rtl="1"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rtl="1" eaLnBrk="1" hangingPunct="1">
        <a:defRPr>
          <a:solidFill>
            <a:schemeClr val="tx2"/>
          </a:solidFill>
        </a:defRPr>
      </a:lvl2pPr>
      <a:lvl3pPr rtl="1" eaLnBrk="1" hangingPunct="1">
        <a:defRPr>
          <a:solidFill>
            <a:schemeClr val="tx2"/>
          </a:solidFill>
        </a:defRPr>
      </a:lvl3pPr>
      <a:lvl4pPr rtl="1" eaLnBrk="1" hangingPunct="1">
        <a:defRPr>
          <a:solidFill>
            <a:schemeClr val="tx2"/>
          </a:solidFill>
        </a:defRPr>
      </a:lvl4pPr>
      <a:lvl5pPr rtl="1" eaLnBrk="1" hangingPunct="1">
        <a:defRPr>
          <a:solidFill>
            <a:schemeClr val="tx2"/>
          </a:solidFill>
        </a:defRPr>
      </a:lvl5pPr>
      <a:lvl6pPr rtl="1" eaLnBrk="1" hangingPunct="1">
        <a:defRPr>
          <a:solidFill>
            <a:schemeClr val="tx2"/>
          </a:solidFill>
        </a:defRPr>
      </a:lvl6pPr>
      <a:lvl7pPr rtl="1" eaLnBrk="1" hangingPunct="1">
        <a:defRPr>
          <a:solidFill>
            <a:schemeClr val="tx2"/>
          </a:solidFill>
        </a:defRPr>
      </a:lvl7pPr>
      <a:lvl8pPr rtl="1" eaLnBrk="1" hangingPunct="1">
        <a:defRPr>
          <a:solidFill>
            <a:schemeClr val="tx2"/>
          </a:solidFill>
        </a:defRPr>
      </a:lvl8pPr>
      <a:lvl9pPr rtl="1" eaLnBrk="1" hangingPunct="1">
        <a:defRPr>
          <a:solidFill>
            <a:schemeClr val="tx2"/>
          </a:solidFill>
        </a:defRPr>
      </a:lvl9pPr>
    </p:titleStyle>
    <p:bodyStyle>
      <a:lvl1pPr marL="22860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r" defTabSz="914400" rtl="1"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1" y="1447800"/>
            <a:ext cx="6858000" cy="4067368"/>
          </a:xfrm>
        </p:spPr>
        <p:style>
          <a:lnRef idx="3">
            <a:schemeClr val="lt1"/>
          </a:lnRef>
          <a:fillRef idx="1">
            <a:schemeClr val="accent1"/>
          </a:fillRef>
          <a:effectRef idx="1">
            <a:schemeClr val="accent1"/>
          </a:effectRef>
          <a:fontRef idx="minor">
            <a:schemeClr val="lt1"/>
          </a:fontRef>
        </p:style>
        <p:txBody>
          <a:bodyPr/>
          <a:lstStyle/>
          <a:p>
            <a:r>
              <a:rPr lang="fa-IR" dirty="0" smtClean="0"/>
              <a:t>بنام خدا</a:t>
            </a:r>
            <a:br>
              <a:rPr lang="fa-IR" dirty="0" smtClean="0"/>
            </a:br>
            <a:r>
              <a:rPr lang="fa-IR" dirty="0" smtClean="0">
                <a:solidFill>
                  <a:srgbClr val="FF0000"/>
                </a:solidFill>
              </a:rPr>
              <a:t>فرایند پرستاری درخانواده وبازدید</a:t>
            </a:r>
            <a:br>
              <a:rPr lang="fa-IR" dirty="0" smtClean="0">
                <a:solidFill>
                  <a:srgbClr val="FF0000"/>
                </a:solidFill>
              </a:rPr>
            </a:br>
            <a:r>
              <a:rPr lang="fa-IR" dirty="0" smtClean="0">
                <a:solidFill>
                  <a:srgbClr val="FF0000"/>
                </a:solidFill>
              </a:rPr>
              <a:t>ازمنزل</a:t>
            </a:r>
            <a:endParaRPr lang="fa-IR" dirty="0"/>
          </a:p>
        </p:txBody>
      </p:sp>
    </p:spTree>
    <p:extLst>
      <p:ext uri="{BB962C8B-B14F-4D97-AF65-F5344CB8AC3E}">
        <p14:creationId xmlns:p14="http://schemas.microsoft.com/office/powerpoint/2010/main" val="307338328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1371600"/>
            <a:ext cx="6324600" cy="3810000"/>
          </a:xfrm>
          <a:ln>
            <a:solidFill>
              <a:srgbClr val="FF0000"/>
            </a:solidFill>
          </a:ln>
        </p:spPr>
        <p:style>
          <a:lnRef idx="2">
            <a:schemeClr val="accent1"/>
          </a:lnRef>
          <a:fillRef idx="1003">
            <a:schemeClr val="lt2"/>
          </a:fillRef>
          <a:effectRef idx="0">
            <a:schemeClr val="accent1"/>
          </a:effectRef>
          <a:fontRef idx="minor">
            <a:schemeClr val="dk1"/>
          </a:fontRef>
        </p:style>
        <p:txBody>
          <a:bodyPr/>
          <a:lstStyle/>
          <a:p>
            <a:pPr marL="0" indent="0">
              <a:buNone/>
            </a:pPr>
            <a:r>
              <a:rPr lang="fa-IR" sz="2400" dirty="0" smtClean="0">
                <a:solidFill>
                  <a:srgbClr val="00B0F0"/>
                </a:solidFill>
              </a:rPr>
              <a:t>فرایند پرستاری در خانواده </a:t>
            </a:r>
            <a:br>
              <a:rPr lang="fa-IR" sz="2400" dirty="0" smtClean="0">
                <a:solidFill>
                  <a:srgbClr val="00B0F0"/>
                </a:solidFill>
              </a:rPr>
            </a:br>
            <a:r>
              <a:rPr lang="fa-IR" sz="2400" dirty="0" smtClean="0">
                <a:solidFill>
                  <a:srgbClr val="002060"/>
                </a:solidFill>
              </a:rPr>
              <a:t>خانواده واحد اصلی خدمات پرستاری بهداشت است.</a:t>
            </a:r>
            <a:br>
              <a:rPr lang="fa-IR" sz="2400" dirty="0" smtClean="0">
                <a:solidFill>
                  <a:srgbClr val="002060"/>
                </a:solidFill>
              </a:rPr>
            </a:br>
            <a:r>
              <a:rPr lang="fa-IR" sz="2400" dirty="0">
                <a:solidFill>
                  <a:srgbClr val="002060"/>
                </a:solidFill>
              </a:rPr>
              <a:t/>
            </a:r>
            <a:br>
              <a:rPr lang="fa-IR" sz="2400" dirty="0">
                <a:solidFill>
                  <a:srgbClr val="002060"/>
                </a:solidFill>
              </a:rPr>
            </a:br>
            <a:r>
              <a:rPr lang="fa-IR" sz="2400" dirty="0" smtClean="0">
                <a:solidFill>
                  <a:srgbClr val="002060"/>
                </a:solidFill>
              </a:rPr>
              <a:t>درفرایند پرستاری خانواده محور ،گیرنده خدمات هم فرد وهم خانواده است وخانواده به عنوان یک سیستم وفرد ب عنوان یک عضو اولیه درنظر گرفته میشود.</a:t>
            </a:r>
            <a:br>
              <a:rPr lang="fa-IR" sz="2400" dirty="0" smtClean="0">
                <a:solidFill>
                  <a:srgbClr val="002060"/>
                </a:solidFill>
              </a:rPr>
            </a:br>
            <a:r>
              <a:rPr lang="fa-IR" sz="2400" dirty="0">
                <a:solidFill>
                  <a:srgbClr val="002060"/>
                </a:solidFill>
              </a:rPr>
              <a:t/>
            </a:r>
            <a:br>
              <a:rPr lang="fa-IR" sz="2400" dirty="0">
                <a:solidFill>
                  <a:srgbClr val="002060"/>
                </a:solidFill>
              </a:rPr>
            </a:br>
            <a:r>
              <a:rPr lang="fa-IR" sz="2400" dirty="0" smtClean="0">
                <a:solidFill>
                  <a:srgbClr val="002060"/>
                </a:solidFill>
              </a:rPr>
              <a:t/>
            </a:r>
            <a:br>
              <a:rPr lang="fa-IR" sz="2400" dirty="0" smtClean="0">
                <a:solidFill>
                  <a:srgbClr val="002060"/>
                </a:solidFill>
              </a:rPr>
            </a:br>
            <a:r>
              <a:rPr lang="fa-IR" sz="2400" dirty="0" smtClean="0">
                <a:solidFill>
                  <a:srgbClr val="002060"/>
                </a:solidFill>
              </a:rPr>
              <a:t> </a:t>
            </a:r>
            <a:endParaRPr lang="fa-IR" sz="2400" dirty="0">
              <a:solidFill>
                <a:srgbClr val="00B0F0"/>
              </a:solidFill>
            </a:endParaRPr>
          </a:p>
        </p:txBody>
      </p:sp>
    </p:spTree>
    <p:extLst>
      <p:ext uri="{BB962C8B-B14F-4D97-AF65-F5344CB8AC3E}">
        <p14:creationId xmlns:p14="http://schemas.microsoft.com/office/powerpoint/2010/main" val="862510751"/>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1" y="1066800"/>
            <a:ext cx="7772400" cy="4448368"/>
          </a:xfrm>
          <a:ln>
            <a:solidFill>
              <a:srgbClr val="C00000"/>
            </a:solidFill>
          </a:ln>
        </p:spPr>
        <p:txBody>
          <a:bodyPr/>
          <a:lstStyle/>
          <a:p>
            <a:r>
              <a:rPr lang="fa-IR" sz="2400" dirty="0" smtClean="0"/>
              <a:t>فرایند پرستاری خانواده محور از5مرحله تشکیل شده:</a:t>
            </a:r>
            <a:br>
              <a:rPr lang="fa-IR" sz="2400" dirty="0" smtClean="0"/>
            </a:br>
            <a:r>
              <a:rPr lang="fa-IR" sz="2400" dirty="0"/>
              <a:t/>
            </a:r>
            <a:br>
              <a:rPr lang="fa-IR" sz="2400" dirty="0"/>
            </a:br>
            <a:r>
              <a:rPr lang="fa-IR" sz="2400" dirty="0" smtClean="0">
                <a:solidFill>
                  <a:srgbClr val="00B0F0"/>
                </a:solidFill>
              </a:rPr>
              <a:t>1.بررسی</a:t>
            </a:r>
            <a:br>
              <a:rPr lang="fa-IR" sz="2400" dirty="0" smtClean="0">
                <a:solidFill>
                  <a:srgbClr val="00B0F0"/>
                </a:solidFill>
              </a:rPr>
            </a:br>
            <a:r>
              <a:rPr lang="fa-IR" sz="2400" dirty="0" smtClean="0">
                <a:solidFill>
                  <a:srgbClr val="00B0F0"/>
                </a:solidFill>
              </a:rPr>
              <a:t>2.تشخیص پرستاری </a:t>
            </a:r>
            <a:br>
              <a:rPr lang="fa-IR" sz="2400" dirty="0" smtClean="0">
                <a:solidFill>
                  <a:srgbClr val="00B0F0"/>
                </a:solidFill>
              </a:rPr>
            </a:br>
            <a:r>
              <a:rPr lang="fa-IR" sz="2400" dirty="0" smtClean="0">
                <a:solidFill>
                  <a:srgbClr val="00B0F0"/>
                </a:solidFill>
              </a:rPr>
              <a:t>3.برنامه ریزی </a:t>
            </a:r>
            <a:br>
              <a:rPr lang="fa-IR" sz="2400" dirty="0" smtClean="0">
                <a:solidFill>
                  <a:srgbClr val="00B0F0"/>
                </a:solidFill>
              </a:rPr>
            </a:br>
            <a:r>
              <a:rPr lang="fa-IR" sz="2400" dirty="0" smtClean="0">
                <a:solidFill>
                  <a:srgbClr val="00B0F0"/>
                </a:solidFill>
              </a:rPr>
              <a:t>4.اجرا </a:t>
            </a:r>
            <a:br>
              <a:rPr lang="fa-IR" sz="2400" dirty="0" smtClean="0">
                <a:solidFill>
                  <a:srgbClr val="00B0F0"/>
                </a:solidFill>
              </a:rPr>
            </a:br>
            <a:r>
              <a:rPr lang="fa-IR" sz="2400" dirty="0" smtClean="0">
                <a:solidFill>
                  <a:srgbClr val="00B0F0"/>
                </a:solidFill>
              </a:rPr>
              <a:t>5.ارزشیابی</a:t>
            </a:r>
            <a:endParaRPr lang="fa-IR" sz="2400" dirty="0"/>
          </a:p>
        </p:txBody>
      </p:sp>
    </p:spTree>
    <p:extLst>
      <p:ext uri="{BB962C8B-B14F-4D97-AF65-F5344CB8AC3E}">
        <p14:creationId xmlns:p14="http://schemas.microsoft.com/office/powerpoint/2010/main" val="3820808343"/>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457200"/>
            <a:ext cx="6512511" cy="4953000"/>
          </a:xfrm>
          <a:ln>
            <a:solidFill>
              <a:schemeClr val="bg2">
                <a:lumMod val="50000"/>
              </a:schemeClr>
            </a:solidFill>
          </a:ln>
        </p:spPr>
        <p:txBody>
          <a:bodyPr/>
          <a:lstStyle/>
          <a:p>
            <a:r>
              <a:rPr lang="fa-IR" sz="2400" dirty="0" smtClean="0">
                <a:solidFill>
                  <a:schemeClr val="tx1"/>
                </a:solidFill>
              </a:rPr>
              <a:t>بررسی</a:t>
            </a:r>
            <a:r>
              <a:rPr lang="fa-IR" sz="2400" dirty="0" smtClean="0"/>
              <a:t/>
            </a:r>
            <a:br>
              <a:rPr lang="fa-IR" sz="2400" dirty="0" smtClean="0"/>
            </a:br>
            <a:r>
              <a:rPr lang="fa-IR" sz="2400" dirty="0" smtClean="0">
                <a:solidFill>
                  <a:srgbClr val="00B0F0"/>
                </a:solidFill>
              </a:rPr>
              <a:t>هدف از بررسی تعیین کیفیت عملکرد خانواده ،نقاط ضعف وقوت ان به عنوان یک </a:t>
            </a:r>
            <a:br>
              <a:rPr lang="fa-IR" sz="2400" dirty="0" smtClean="0">
                <a:solidFill>
                  <a:srgbClr val="00B0F0"/>
                </a:solidFill>
              </a:rPr>
            </a:br>
            <a:r>
              <a:rPr lang="fa-IR" sz="2400" dirty="0" smtClean="0">
                <a:solidFill>
                  <a:srgbClr val="00B0F0"/>
                </a:solidFill>
              </a:rPr>
              <a:t>واحد،وتعیین میزان سلامتی اعضای خانواده.</a:t>
            </a:r>
            <a:br>
              <a:rPr lang="fa-IR" sz="2400" dirty="0" smtClean="0">
                <a:solidFill>
                  <a:srgbClr val="00B0F0"/>
                </a:solidFill>
              </a:rPr>
            </a:br>
            <a:r>
              <a:rPr lang="fa-IR" sz="2400" dirty="0" smtClean="0">
                <a:solidFill>
                  <a:schemeClr val="tx1"/>
                </a:solidFill>
              </a:rPr>
              <a:t>تشخیص</a:t>
            </a:r>
            <a:r>
              <a:rPr lang="fa-IR" dirty="0" smtClean="0"/>
              <a:t/>
            </a:r>
            <a:br>
              <a:rPr lang="fa-IR" dirty="0" smtClean="0"/>
            </a:br>
            <a:r>
              <a:rPr lang="fa-IR" sz="2400" dirty="0" smtClean="0">
                <a:solidFill>
                  <a:srgbClr val="7030A0"/>
                </a:solidFill>
              </a:rPr>
              <a:t>در فرایند پرستار جامعه محور،پرستار وخانواده مشترکا مسئول شناختن مشکلات بهداشتی اعضای خانواده هستند،وتشخیص پرستاری  بر اساس چارچوبهای نظری ساختاری –عملکردی،سیستمی ،تعاملی وعملکردی مطرح میشود.</a:t>
            </a:r>
            <a:br>
              <a:rPr lang="fa-IR" sz="2400" dirty="0" smtClean="0">
                <a:solidFill>
                  <a:srgbClr val="7030A0"/>
                </a:solidFill>
              </a:rPr>
            </a:br>
            <a:endParaRPr lang="fa-IR" dirty="0"/>
          </a:p>
        </p:txBody>
      </p:sp>
    </p:spTree>
    <p:extLst>
      <p:ext uri="{BB962C8B-B14F-4D97-AF65-F5344CB8AC3E}">
        <p14:creationId xmlns:p14="http://schemas.microsoft.com/office/powerpoint/2010/main" val="2744229204"/>
      </p:ext>
    </p:extLst>
  </p:cSld>
  <p:clrMapOvr>
    <a:masterClrMapping/>
  </p:clrMapOvr>
  <mc:AlternateContent xmlns:mc="http://schemas.openxmlformats.org/markup-compatibility/2006" xmlns:p14="http://schemas.microsoft.com/office/powerpoint/2010/main">
    <mc:Choice Requires="p14">
      <p:transition spd="slow" p14:dur="1200">
        <p14:flip dir="r"/>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3289" y="838200"/>
            <a:ext cx="6512511" cy="4676968"/>
          </a:xfrm>
          <a:ln>
            <a:solidFill>
              <a:srgbClr val="FFC000"/>
            </a:solidFill>
          </a:ln>
        </p:spPr>
        <p:txBody>
          <a:bodyPr/>
          <a:lstStyle/>
          <a:p>
            <a:r>
              <a:rPr lang="fa-IR" sz="2800" dirty="0" smtClean="0">
                <a:solidFill>
                  <a:schemeClr val="tx1"/>
                </a:solidFill>
              </a:rPr>
              <a:t>برنامه ریزی</a:t>
            </a:r>
            <a:br>
              <a:rPr lang="fa-IR" sz="2800" dirty="0" smtClean="0">
                <a:solidFill>
                  <a:schemeClr val="tx1"/>
                </a:solidFill>
              </a:rPr>
            </a:br>
            <a:r>
              <a:rPr lang="fa-IR" sz="2400" dirty="0" smtClean="0">
                <a:solidFill>
                  <a:srgbClr val="00B0F0"/>
                </a:solidFill>
              </a:rPr>
              <a:t>شامل موارد زیر است:</a:t>
            </a:r>
            <a:br>
              <a:rPr lang="fa-IR" sz="2400" dirty="0" smtClean="0">
                <a:solidFill>
                  <a:srgbClr val="00B0F0"/>
                </a:solidFill>
              </a:rPr>
            </a:br>
            <a:r>
              <a:rPr lang="fa-IR" sz="2400" dirty="0" smtClean="0">
                <a:solidFill>
                  <a:srgbClr val="00B0F0"/>
                </a:solidFill>
              </a:rPr>
              <a:t>1.تجزیه وتحلیل تعیین الویت مشکلات </a:t>
            </a:r>
            <a:br>
              <a:rPr lang="fa-IR" sz="2400" dirty="0" smtClean="0">
                <a:solidFill>
                  <a:srgbClr val="00B0F0"/>
                </a:solidFill>
              </a:rPr>
            </a:br>
            <a:r>
              <a:rPr lang="fa-IR" sz="2400" dirty="0" smtClean="0">
                <a:solidFill>
                  <a:srgbClr val="00B0F0"/>
                </a:solidFill>
              </a:rPr>
              <a:t>2.تنظیم اهداف </a:t>
            </a:r>
            <a:br>
              <a:rPr lang="fa-IR" sz="2400" dirty="0" smtClean="0">
                <a:solidFill>
                  <a:srgbClr val="00B0F0"/>
                </a:solidFill>
              </a:rPr>
            </a:br>
            <a:r>
              <a:rPr lang="fa-IR" sz="2400" dirty="0" smtClean="0">
                <a:solidFill>
                  <a:srgbClr val="00B0F0"/>
                </a:solidFill>
              </a:rPr>
              <a:t>3.تعیین راه حل های مختلف </a:t>
            </a:r>
            <a:br>
              <a:rPr lang="fa-IR" sz="2400" dirty="0" smtClean="0">
                <a:solidFill>
                  <a:srgbClr val="00B0F0"/>
                </a:solidFill>
              </a:rPr>
            </a:br>
            <a:r>
              <a:rPr lang="fa-IR" sz="2400" dirty="0" smtClean="0">
                <a:solidFill>
                  <a:srgbClr val="00B0F0"/>
                </a:solidFill>
              </a:rPr>
              <a:t>4.انتخاب راهکار مناسب</a:t>
            </a:r>
            <a:br>
              <a:rPr lang="fa-IR" sz="2400" dirty="0" smtClean="0">
                <a:solidFill>
                  <a:srgbClr val="00B0F0"/>
                </a:solidFill>
              </a:rPr>
            </a:br>
            <a:r>
              <a:rPr lang="fa-IR" sz="2400" dirty="0">
                <a:solidFill>
                  <a:srgbClr val="7030A0"/>
                </a:solidFill>
              </a:rPr>
              <a:t/>
            </a:r>
            <a:br>
              <a:rPr lang="fa-IR" sz="2400" dirty="0">
                <a:solidFill>
                  <a:srgbClr val="7030A0"/>
                </a:solidFill>
              </a:rPr>
            </a:br>
            <a:r>
              <a:rPr lang="fa-IR" sz="2400" dirty="0" smtClean="0">
                <a:solidFill>
                  <a:srgbClr val="7030A0"/>
                </a:solidFill>
              </a:rPr>
              <a:t/>
            </a:r>
            <a:br>
              <a:rPr lang="fa-IR" sz="2400" dirty="0" smtClean="0">
                <a:solidFill>
                  <a:srgbClr val="7030A0"/>
                </a:solidFill>
              </a:rPr>
            </a:br>
            <a:r>
              <a:rPr lang="fa-IR" sz="2400" dirty="0" smtClean="0">
                <a:solidFill>
                  <a:srgbClr val="7030A0"/>
                </a:solidFill>
              </a:rPr>
              <a:t>برنامه ریزی یک طرح سیستماتیک برای دست یابی به اهداف وهمچنین چارچوبی برای ارزیابی مراقبتها.</a:t>
            </a:r>
            <a:endParaRPr lang="fa-IR" sz="2400" dirty="0">
              <a:solidFill>
                <a:schemeClr val="tx1"/>
              </a:solidFill>
            </a:endParaRPr>
          </a:p>
        </p:txBody>
      </p:sp>
    </p:spTree>
    <p:extLst>
      <p:ext uri="{BB962C8B-B14F-4D97-AF65-F5344CB8AC3E}">
        <p14:creationId xmlns:p14="http://schemas.microsoft.com/office/powerpoint/2010/main" val="356025569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914400"/>
            <a:ext cx="6512511" cy="4600768"/>
          </a:xfrm>
          <a:ln>
            <a:solidFill>
              <a:srgbClr val="FF0000"/>
            </a:solidFill>
          </a:ln>
        </p:spPr>
        <p:txBody>
          <a:bodyPr/>
          <a:lstStyle/>
          <a:p>
            <a:r>
              <a:rPr lang="fa-IR" sz="2400" dirty="0" smtClean="0">
                <a:solidFill>
                  <a:schemeClr val="tx1"/>
                </a:solidFill>
              </a:rPr>
              <a:t>اجرا</a:t>
            </a:r>
            <a:br>
              <a:rPr lang="fa-IR" sz="2400" dirty="0" smtClean="0">
                <a:solidFill>
                  <a:schemeClr val="tx1"/>
                </a:solidFill>
              </a:rPr>
            </a:br>
            <a:r>
              <a:rPr lang="fa-IR" sz="2400" dirty="0" smtClean="0">
                <a:solidFill>
                  <a:srgbClr val="FF0000"/>
                </a:solidFill>
              </a:rPr>
              <a:t>طرح برنامه ریزی شده به عمل درمییاید.</a:t>
            </a:r>
            <a:br>
              <a:rPr lang="fa-IR" sz="2400" dirty="0" smtClean="0">
                <a:solidFill>
                  <a:srgbClr val="FF0000"/>
                </a:solidFill>
              </a:rPr>
            </a:br>
            <a:r>
              <a:rPr lang="fa-IR" sz="2400" dirty="0" smtClean="0">
                <a:solidFill>
                  <a:srgbClr val="FF0000"/>
                </a:solidFill>
              </a:rPr>
              <a:t>پرستار وهریک ازاعضای خانواده دراین راستا وظایفی دارند.</a:t>
            </a:r>
            <a:br>
              <a:rPr lang="fa-IR" sz="2400" dirty="0" smtClean="0">
                <a:solidFill>
                  <a:srgbClr val="FF0000"/>
                </a:solidFill>
              </a:rPr>
            </a:br>
            <a:r>
              <a:rPr lang="fa-IR" sz="2400" dirty="0">
                <a:solidFill>
                  <a:srgbClr val="FF0000"/>
                </a:solidFill>
              </a:rPr>
              <a:t/>
            </a:r>
            <a:br>
              <a:rPr lang="fa-IR" sz="2400" dirty="0">
                <a:solidFill>
                  <a:srgbClr val="FF0000"/>
                </a:solidFill>
              </a:rPr>
            </a:br>
            <a:r>
              <a:rPr lang="fa-IR" sz="2400" dirty="0" smtClean="0">
                <a:solidFill>
                  <a:schemeClr val="tx1"/>
                </a:solidFill>
              </a:rPr>
              <a:t>ارزشیابی</a:t>
            </a:r>
            <a:br>
              <a:rPr lang="fa-IR" sz="2400" dirty="0" smtClean="0">
                <a:solidFill>
                  <a:schemeClr val="tx1"/>
                </a:solidFill>
              </a:rPr>
            </a:br>
            <a:r>
              <a:rPr lang="fa-IR" sz="2400" dirty="0" smtClean="0">
                <a:solidFill>
                  <a:srgbClr val="00B0F0"/>
                </a:solidFill>
              </a:rPr>
              <a:t>ارزشیابی براساس اهداف انجام میشود وپرستارراقادر میسازد که تصمیم بگیرد ایا مراقبت را طبق برنامه ادامه دهد یاان راتغییر داده و یا پایان دهد.</a:t>
            </a:r>
            <a:br>
              <a:rPr lang="fa-IR" sz="2400" dirty="0" smtClean="0">
                <a:solidFill>
                  <a:srgbClr val="00B0F0"/>
                </a:solidFill>
              </a:rPr>
            </a:br>
            <a:endParaRPr lang="fa-IR" sz="2400" dirty="0">
              <a:solidFill>
                <a:schemeClr val="tx1"/>
              </a:solidFill>
            </a:endParaRPr>
          </a:p>
        </p:txBody>
      </p:sp>
    </p:spTree>
    <p:extLst>
      <p:ext uri="{BB962C8B-B14F-4D97-AF65-F5344CB8AC3E}">
        <p14:creationId xmlns:p14="http://schemas.microsoft.com/office/powerpoint/2010/main" val="3967007784"/>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28600"/>
            <a:ext cx="6512511" cy="4419600"/>
          </a:xfrm>
          <a:ln>
            <a:solidFill>
              <a:srgbClr val="00B0F0"/>
            </a:solidFill>
          </a:ln>
        </p:spPr>
        <p:txBody>
          <a:bodyPr/>
          <a:lstStyle/>
          <a:p>
            <a:r>
              <a:rPr lang="fa-IR" dirty="0" smtClean="0">
                <a:solidFill>
                  <a:srgbClr val="FF0000"/>
                </a:solidFill>
              </a:rPr>
              <a:t>بازدید منزل </a:t>
            </a:r>
            <a:r>
              <a:rPr lang="fa-IR" dirty="0" smtClean="0">
                <a:solidFill>
                  <a:srgbClr val="7030A0"/>
                </a:solidFill>
              </a:rPr>
              <a:t/>
            </a:r>
            <a:br>
              <a:rPr lang="fa-IR" dirty="0" smtClean="0">
                <a:solidFill>
                  <a:srgbClr val="7030A0"/>
                </a:solidFill>
              </a:rPr>
            </a:br>
            <a:r>
              <a:rPr lang="fa-IR" sz="2400" dirty="0" smtClean="0">
                <a:solidFill>
                  <a:srgbClr val="7030A0"/>
                </a:solidFill>
              </a:rPr>
              <a:t/>
            </a:r>
            <a:br>
              <a:rPr lang="fa-IR" sz="2400" dirty="0" smtClean="0">
                <a:solidFill>
                  <a:srgbClr val="7030A0"/>
                </a:solidFill>
              </a:rPr>
            </a:br>
            <a:r>
              <a:rPr lang="fa-IR" sz="2400" dirty="0" smtClean="0">
                <a:solidFill>
                  <a:srgbClr val="7030A0"/>
                </a:solidFill>
              </a:rPr>
              <a:t>دیدار با اعضای خانواده درمنزل نسبت به کلینیک،منجر به ارزیابی صحیح ترساختار خانواده میگردد.</a:t>
            </a:r>
            <a:br>
              <a:rPr lang="fa-IR" sz="2400" dirty="0" smtClean="0">
                <a:solidFill>
                  <a:srgbClr val="7030A0"/>
                </a:solidFill>
              </a:rPr>
            </a:br>
            <a:r>
              <a:rPr lang="fa-IR" sz="2400" dirty="0" smtClean="0">
                <a:solidFill>
                  <a:srgbClr val="7030A0"/>
                </a:solidFill>
              </a:rPr>
              <a:t>همچنین فرصت شناسایی حمایتها وموانع دستیابی خانواده به اهداف ارتقا سلامت را فراهم میکند.</a:t>
            </a:r>
            <a:br>
              <a:rPr lang="fa-IR" sz="2400" dirty="0" smtClean="0">
                <a:solidFill>
                  <a:srgbClr val="7030A0"/>
                </a:solidFill>
              </a:rPr>
            </a:br>
            <a:r>
              <a:rPr lang="fa-IR" sz="2400" dirty="0" smtClean="0">
                <a:solidFill>
                  <a:srgbClr val="7030A0"/>
                </a:solidFill>
              </a:rPr>
              <a:t>وبازدید ازمنزل ب عنوان یک مداخله است.</a:t>
            </a:r>
            <a:endParaRPr lang="fa-IR" dirty="0">
              <a:solidFill>
                <a:srgbClr val="7030A0"/>
              </a:solidFill>
            </a:endParaRPr>
          </a:p>
        </p:txBody>
      </p:sp>
    </p:spTree>
    <p:extLst>
      <p:ext uri="{BB962C8B-B14F-4D97-AF65-F5344CB8AC3E}">
        <p14:creationId xmlns:p14="http://schemas.microsoft.com/office/powerpoint/2010/main" val="2393768386"/>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3000" y="381000"/>
            <a:ext cx="6512511" cy="5029200"/>
          </a:xfrm>
          <a:ln>
            <a:solidFill>
              <a:srgbClr val="00B050"/>
            </a:solidFill>
          </a:ln>
        </p:spPr>
        <p:txBody>
          <a:bodyPr/>
          <a:lstStyle/>
          <a:p>
            <a:r>
              <a:rPr lang="fa-IR" dirty="0" smtClean="0"/>
              <a:t>مزایا ومعایب </a:t>
            </a:r>
            <a:br>
              <a:rPr lang="fa-IR" dirty="0" smtClean="0"/>
            </a:br>
            <a:r>
              <a:rPr lang="fa-IR" sz="2400" dirty="0" smtClean="0">
                <a:solidFill>
                  <a:srgbClr val="FF0000"/>
                </a:solidFill>
              </a:rPr>
              <a:t>مزایا</a:t>
            </a:r>
            <a:r>
              <a:rPr lang="fa-IR" dirty="0" smtClean="0"/>
              <a:t/>
            </a:r>
            <a:br>
              <a:rPr lang="fa-IR" dirty="0" smtClean="0"/>
            </a:br>
            <a:r>
              <a:rPr lang="fa-IR" sz="2400" dirty="0" smtClean="0">
                <a:solidFill>
                  <a:srgbClr val="00B0F0"/>
                </a:solidFill>
              </a:rPr>
              <a:t>مزایای بازدید ازمنزل شامل راحتی و اسایش مدجو،کنترل مددجو برموقعیت ،فراهم کردن موقعیت برای مددجویانی که قادر به رفت امد ب مراکز بهداشتی نیستند،توانایی فردی کردن خدمات و ایجاد محیط راحت برای بحث وگفتگو درمورد نیازها ودغدغه های خانواده میباشد.</a:t>
            </a:r>
            <a:br>
              <a:rPr lang="fa-IR" sz="2400" dirty="0" smtClean="0">
                <a:solidFill>
                  <a:srgbClr val="00B0F0"/>
                </a:solidFill>
              </a:rPr>
            </a:br>
            <a:r>
              <a:rPr lang="fa-IR" sz="2400" dirty="0" smtClean="0">
                <a:solidFill>
                  <a:srgbClr val="FF0000"/>
                </a:solidFill>
              </a:rPr>
              <a:t>معایب</a:t>
            </a:r>
            <a:r>
              <a:rPr lang="fa-IR" sz="2400" dirty="0">
                <a:solidFill>
                  <a:srgbClr val="FF0000"/>
                </a:solidFill>
              </a:rPr>
              <a:t/>
            </a:r>
            <a:br>
              <a:rPr lang="fa-IR" sz="2400" dirty="0">
                <a:solidFill>
                  <a:srgbClr val="FF0000"/>
                </a:solidFill>
              </a:rPr>
            </a:br>
            <a:r>
              <a:rPr lang="fa-IR" sz="2400" dirty="0">
                <a:solidFill>
                  <a:srgbClr val="7030A0"/>
                </a:solidFill>
              </a:rPr>
              <a:t>هزینه های بازدید،یکی از معایب عمده ان </a:t>
            </a:r>
            <a:r>
              <a:rPr lang="fa-IR" sz="2400" dirty="0" smtClean="0">
                <a:solidFill>
                  <a:srgbClr val="7030A0"/>
                </a:solidFill>
              </a:rPr>
              <a:t>میباشد</a:t>
            </a:r>
            <a:endParaRPr lang="fa-IR" dirty="0"/>
          </a:p>
        </p:txBody>
      </p:sp>
    </p:spTree>
    <p:extLst>
      <p:ext uri="{BB962C8B-B14F-4D97-AF65-F5344CB8AC3E}">
        <p14:creationId xmlns:p14="http://schemas.microsoft.com/office/powerpoint/2010/main" val="3711607888"/>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6664911" cy="5257800"/>
          </a:xfrm>
          <a:ln>
            <a:solidFill>
              <a:srgbClr val="00B050"/>
            </a:solidFill>
          </a:ln>
        </p:spPr>
        <p:txBody>
          <a:bodyPr/>
          <a:lstStyle/>
          <a:p>
            <a:r>
              <a:rPr lang="fa-IR" sz="4800" dirty="0" smtClean="0"/>
              <a:t>فرایند</a:t>
            </a:r>
            <a:br>
              <a:rPr lang="fa-IR" sz="4800" dirty="0" smtClean="0"/>
            </a:br>
            <a:r>
              <a:rPr lang="fa-IR" sz="2800" dirty="0" smtClean="0">
                <a:solidFill>
                  <a:srgbClr val="00B0F0"/>
                </a:solidFill>
              </a:rPr>
              <a:t> پنج مهارت اصلی بازدید موثر ازمنزل شامل:</a:t>
            </a:r>
            <a:br>
              <a:rPr lang="fa-IR" sz="2800" dirty="0" smtClean="0">
                <a:solidFill>
                  <a:srgbClr val="00B0F0"/>
                </a:solidFill>
              </a:rPr>
            </a:br>
            <a:r>
              <a:rPr lang="fa-IR" sz="2800" dirty="0" smtClean="0">
                <a:solidFill>
                  <a:srgbClr val="00B0F0"/>
                </a:solidFill>
              </a:rPr>
              <a:t>مشاهده،گوش دادن،سوال پرسیدن ،معاینه کردن وتشویق وترغیب کردن </a:t>
            </a:r>
            <a:r>
              <a:rPr lang="fa-IR" sz="2800" dirty="0" smtClean="0">
                <a:solidFill>
                  <a:srgbClr val="FF0000"/>
                </a:solidFill>
              </a:rPr>
              <a:t/>
            </a:r>
            <a:br>
              <a:rPr lang="fa-IR" sz="2800" dirty="0" smtClean="0">
                <a:solidFill>
                  <a:srgbClr val="FF0000"/>
                </a:solidFill>
              </a:rPr>
            </a:br>
            <a:r>
              <a:rPr lang="fa-IR" sz="2800" dirty="0" smtClean="0">
                <a:solidFill>
                  <a:srgbClr val="FF0000"/>
                </a:solidFill>
              </a:rPr>
              <a:t>مراحل وفعالیتهای بازدید ازمنزل</a:t>
            </a:r>
            <a:br>
              <a:rPr lang="fa-IR" sz="2800" dirty="0" smtClean="0">
                <a:solidFill>
                  <a:srgbClr val="FF0000"/>
                </a:solidFill>
              </a:rPr>
            </a:br>
            <a:r>
              <a:rPr lang="fa-IR" sz="3200" dirty="0" smtClean="0">
                <a:solidFill>
                  <a:srgbClr val="7030A0"/>
                </a:solidFill>
              </a:rPr>
              <a:t>مرحله اغاز</a:t>
            </a:r>
            <a:r>
              <a:rPr lang="fa-IR" sz="2800" dirty="0">
                <a:solidFill>
                  <a:srgbClr val="7030A0"/>
                </a:solidFill>
              </a:rPr>
              <a:t/>
            </a:r>
            <a:br>
              <a:rPr lang="fa-IR" sz="2800" dirty="0">
                <a:solidFill>
                  <a:srgbClr val="7030A0"/>
                </a:solidFill>
              </a:rPr>
            </a:br>
            <a:r>
              <a:rPr lang="fa-IR" sz="2400" dirty="0" smtClean="0">
                <a:solidFill>
                  <a:srgbClr val="00B0F0"/>
                </a:solidFill>
              </a:rPr>
              <a:t>بازدید ازمنزل به دنبال ارجاع از مراکز اجتماعی یابهداشتی میباشد.</a:t>
            </a:r>
            <a:br>
              <a:rPr lang="fa-IR" sz="2400" dirty="0" smtClean="0">
                <a:solidFill>
                  <a:srgbClr val="00B0F0"/>
                </a:solidFill>
              </a:rPr>
            </a:br>
            <a:r>
              <a:rPr lang="fa-IR" sz="2400" dirty="0" smtClean="0">
                <a:solidFill>
                  <a:srgbClr val="00B0F0"/>
                </a:solidFill>
              </a:rPr>
              <a:t>مرحله شروع، اولین برخورد بین پرستار وخانواده است وپایه ای برای روابط درمان</a:t>
            </a:r>
            <a:r>
              <a:rPr lang="fa-IR" sz="2400" dirty="0">
                <a:solidFill>
                  <a:srgbClr val="00B0F0"/>
                </a:solidFill>
              </a:rPr>
              <a:t/>
            </a:r>
            <a:br>
              <a:rPr lang="fa-IR" sz="2400" dirty="0">
                <a:solidFill>
                  <a:srgbClr val="00B0F0"/>
                </a:solidFill>
              </a:rPr>
            </a:br>
            <a:r>
              <a:rPr lang="fa-IR" sz="2400" dirty="0" smtClean="0">
                <a:solidFill>
                  <a:srgbClr val="00B0F0"/>
                </a:solidFill>
              </a:rPr>
              <a:t>محسوب می شود.</a:t>
            </a:r>
            <a:endParaRPr lang="fa-IR" sz="4800" dirty="0"/>
          </a:p>
        </p:txBody>
      </p:sp>
    </p:spTree>
    <p:extLst>
      <p:ext uri="{BB962C8B-B14F-4D97-AF65-F5344CB8AC3E}">
        <p14:creationId xmlns:p14="http://schemas.microsoft.com/office/powerpoint/2010/main" val="1787541850"/>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2057400"/>
            <a:ext cx="6512511" cy="2571750"/>
          </a:xfrm>
          <a:ln>
            <a:solidFill>
              <a:srgbClr val="FF0000"/>
            </a:solidFill>
          </a:ln>
        </p:spPr>
        <p:txBody>
          <a:bodyPr/>
          <a:lstStyle/>
          <a:p>
            <a:r>
              <a:rPr lang="fa-IR" sz="2800" dirty="0" smtClean="0">
                <a:solidFill>
                  <a:srgbClr val="FF0000"/>
                </a:solidFill>
              </a:rPr>
              <a:t>مرحله پیش از بازدید</a:t>
            </a:r>
            <a:br>
              <a:rPr lang="fa-IR" sz="2800" dirty="0" smtClean="0">
                <a:solidFill>
                  <a:srgbClr val="FF0000"/>
                </a:solidFill>
              </a:rPr>
            </a:br>
            <a:r>
              <a:rPr lang="fa-IR" sz="2400" dirty="0" smtClean="0">
                <a:solidFill>
                  <a:srgbClr val="00B0F0"/>
                </a:solidFill>
              </a:rPr>
              <a:t>شامل؛تماس با خانواده ،رسیدن به یک درک مشترک از هدف بازدید،تعیین اشتیاق </a:t>
            </a:r>
            <a:br>
              <a:rPr lang="fa-IR" sz="2400" dirty="0" smtClean="0">
                <a:solidFill>
                  <a:srgbClr val="00B0F0"/>
                </a:solidFill>
              </a:rPr>
            </a:br>
            <a:r>
              <a:rPr lang="fa-IR" sz="2400" dirty="0" smtClean="0">
                <a:solidFill>
                  <a:srgbClr val="00B0F0"/>
                </a:solidFill>
              </a:rPr>
              <a:t>خانواده برای بازدید ازمنزل،تعیین برنامه زمانی بازدیدوبررسی وبازنگری ارجاع ویا</a:t>
            </a:r>
            <a:br>
              <a:rPr lang="fa-IR" sz="2400" dirty="0" smtClean="0">
                <a:solidFill>
                  <a:srgbClr val="00B0F0"/>
                </a:solidFill>
              </a:rPr>
            </a:br>
            <a:r>
              <a:rPr lang="fa-IR" sz="2400" dirty="0" smtClean="0">
                <a:solidFill>
                  <a:srgbClr val="00B0F0"/>
                </a:solidFill>
              </a:rPr>
              <a:t>پرونده.</a:t>
            </a:r>
            <a:endParaRPr lang="fa-IR" sz="2800" dirty="0">
              <a:solidFill>
                <a:srgbClr val="FF0000"/>
              </a:solidFill>
            </a:endParaRPr>
          </a:p>
        </p:txBody>
      </p:sp>
    </p:spTree>
    <p:extLst>
      <p:ext uri="{BB962C8B-B14F-4D97-AF65-F5344CB8AC3E}">
        <p14:creationId xmlns:p14="http://schemas.microsoft.com/office/powerpoint/2010/main" val="1789186930"/>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762000"/>
            <a:ext cx="6512511" cy="3352800"/>
          </a:xfrm>
          <a:ln>
            <a:solidFill>
              <a:srgbClr val="00B0F0"/>
            </a:solidFill>
          </a:ln>
        </p:spPr>
        <p:txBody>
          <a:bodyPr/>
          <a:lstStyle/>
          <a:p>
            <a:r>
              <a:rPr lang="fa-IR" sz="2800" dirty="0" smtClean="0">
                <a:solidFill>
                  <a:srgbClr val="FF0000"/>
                </a:solidFill>
              </a:rPr>
              <a:t>مرحله درمنزل</a:t>
            </a:r>
            <a:br>
              <a:rPr lang="fa-IR" sz="2800" dirty="0" smtClean="0">
                <a:solidFill>
                  <a:srgbClr val="FF0000"/>
                </a:solidFill>
              </a:rPr>
            </a:br>
            <a:r>
              <a:rPr lang="fa-IR" sz="2400" dirty="0" smtClean="0">
                <a:solidFill>
                  <a:srgbClr val="00B0F0"/>
                </a:solidFill>
              </a:rPr>
              <a:t>شامل:معرفی خودوسمت حرفه ای خود،تعامل اجتماعی برای برقراری تعامل دوستانه،برقراری ارتباط پرستار –مددجو و</a:t>
            </a:r>
            <a:br>
              <a:rPr lang="fa-IR" sz="2400" dirty="0" smtClean="0">
                <a:solidFill>
                  <a:srgbClr val="00B0F0"/>
                </a:solidFill>
              </a:rPr>
            </a:br>
            <a:r>
              <a:rPr lang="fa-IR" sz="2400" dirty="0" smtClean="0">
                <a:solidFill>
                  <a:srgbClr val="00B0F0"/>
                </a:solidFill>
              </a:rPr>
              <a:t>اجرای فرایند پرستاری.</a:t>
            </a:r>
            <a:br>
              <a:rPr lang="fa-IR" sz="2400" dirty="0" smtClean="0">
                <a:solidFill>
                  <a:srgbClr val="00B0F0"/>
                </a:solidFill>
              </a:rPr>
            </a:br>
            <a:r>
              <a:rPr lang="fa-IR" sz="2800" dirty="0" smtClean="0">
                <a:solidFill>
                  <a:srgbClr val="FF0000"/>
                </a:solidFill>
              </a:rPr>
              <a:t>مرحله پایانی</a:t>
            </a:r>
            <a:br>
              <a:rPr lang="fa-IR" sz="2800" dirty="0" smtClean="0">
                <a:solidFill>
                  <a:srgbClr val="FF0000"/>
                </a:solidFill>
              </a:rPr>
            </a:br>
            <a:r>
              <a:rPr lang="fa-IR" sz="2400" dirty="0" smtClean="0">
                <a:solidFill>
                  <a:srgbClr val="7030A0"/>
                </a:solidFill>
              </a:rPr>
              <a:t>شامل:بررسی وبازنگری فعالیتهای انجام شده،برنامه ریزی برای بازدیدهای اینده.</a:t>
            </a:r>
            <a:endParaRPr lang="fa-IR" sz="2800" dirty="0">
              <a:solidFill>
                <a:srgbClr val="FF0000"/>
              </a:solidFill>
            </a:endParaRPr>
          </a:p>
        </p:txBody>
      </p:sp>
    </p:spTree>
    <p:extLst>
      <p:ext uri="{BB962C8B-B14F-4D97-AF65-F5344CB8AC3E}">
        <p14:creationId xmlns:p14="http://schemas.microsoft.com/office/powerpoint/2010/main" val="14507893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1066800"/>
            <a:ext cx="6858000" cy="3276600"/>
          </a:xfrm>
          <a:ln>
            <a:solidFill>
              <a:srgbClr val="7030A0"/>
            </a:solidFill>
          </a:ln>
        </p:spPr>
        <p:txBody>
          <a:bodyPr/>
          <a:lstStyle/>
          <a:p>
            <a:r>
              <a:rPr lang="fa-IR" sz="2800" dirty="0" smtClean="0">
                <a:solidFill>
                  <a:srgbClr val="FF0000"/>
                </a:solidFill>
              </a:rPr>
              <a:t>مرحله پس از بازدید</a:t>
            </a:r>
            <a:br>
              <a:rPr lang="fa-IR" sz="2800" dirty="0" smtClean="0">
                <a:solidFill>
                  <a:srgbClr val="FF0000"/>
                </a:solidFill>
              </a:rPr>
            </a:br>
            <a:r>
              <a:rPr lang="fa-IR" sz="2400" dirty="0" smtClean="0">
                <a:solidFill>
                  <a:srgbClr val="0070C0"/>
                </a:solidFill>
              </a:rPr>
              <a:t>شامل:ثبت گزارش فعالیتهای انجام شده دربازدید و برنامه ریزی برای بازدید بعدی.</a:t>
            </a:r>
            <a:endParaRPr lang="fa-IR" sz="2400" dirty="0">
              <a:solidFill>
                <a:srgbClr val="FF0000"/>
              </a:solidFill>
            </a:endParaRPr>
          </a:p>
        </p:txBody>
      </p:sp>
    </p:spTree>
    <p:extLst>
      <p:ext uri="{BB962C8B-B14F-4D97-AF65-F5344CB8AC3E}">
        <p14:creationId xmlns:p14="http://schemas.microsoft.com/office/powerpoint/2010/main" val="3217116758"/>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1295400"/>
            <a:ext cx="6512511" cy="1143000"/>
          </a:xfrm>
        </p:spPr>
        <p:txBody>
          <a:bodyPr/>
          <a:lstStyle/>
          <a:p>
            <a:r>
              <a:rPr lang="fa-IR" dirty="0" smtClean="0"/>
              <a:t>خسته نباشید</a:t>
            </a:r>
            <a:endParaRPr lang="fa-IR" dirty="0"/>
          </a:p>
        </p:txBody>
      </p:sp>
    </p:spTree>
    <p:extLst>
      <p:ext uri="{BB962C8B-B14F-4D97-AF65-F5344CB8AC3E}">
        <p14:creationId xmlns:p14="http://schemas.microsoft.com/office/powerpoint/2010/main" val="1948977938"/>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Slipstream">
  <a:themeElements>
    <a:clrScheme name="Austin">
      <a:dk1>
        <a:sysClr val="windowText" lastClr="000000"/>
      </a:dk1>
      <a:lt1>
        <a:sysClr val="window" lastClr="FFFFFF"/>
      </a:lt1>
      <a:dk2>
        <a:srgbClr val="3E3D2D"/>
      </a:dk2>
      <a:lt2>
        <a:srgbClr val="CAF278"/>
      </a:lt2>
      <a:accent1>
        <a:srgbClr val="94C600"/>
      </a:accent1>
      <a:accent2>
        <a:srgbClr val="71685A"/>
      </a:accent2>
      <a:accent3>
        <a:srgbClr val="FF6700"/>
      </a:accent3>
      <a:accent4>
        <a:srgbClr val="909465"/>
      </a:accent4>
      <a:accent5>
        <a:srgbClr val="956B43"/>
      </a:accent5>
      <a:accent6>
        <a:srgbClr val="FEA022"/>
      </a:accent6>
      <a:hlink>
        <a:srgbClr val="E68200"/>
      </a:hlink>
      <a:folHlink>
        <a:srgbClr val="FFA94A"/>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167</TotalTime>
  <Words>35</Words>
  <Application>Microsoft Office PowerPoint</Application>
  <PresentationFormat>On-screen Show (4:3)</PresentationFormat>
  <Paragraphs>13</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Slipstream</vt:lpstr>
      <vt:lpstr>بنام خدا فرایند پرستاری درخانواده وبازدید ازمنزل</vt:lpstr>
      <vt:lpstr>فرایند پرستاری در خانواده  خانواده واحد اصلی خدمات پرستاری بهداشت است.  درفرایند پرستاری خانواده محور ،گیرنده خدمات هم فرد وهم خانواده است وخانواده به عنوان یک سیستم وفرد ب عنوان یک عضو اولیه درنظر گرفته میشود.    </vt:lpstr>
      <vt:lpstr>فرایند پرستاری خانواده محور از5مرحله تشکیل شده:  1.بررسی 2.تشخیص پرستاری  3.برنامه ریزی  4.اجرا  5.ارزشیابی</vt:lpstr>
      <vt:lpstr>بررسی هدف از بررسی تعیین کیفیت عملکرد خانواده ،نقاط ضعف وقوت ان به عنوان یک  واحد،وتعیین میزان سلامتی اعضای خانواده. تشخیص در فرایند پرستار جامعه محور،پرستار وخانواده مشترکا مسئول شناختن مشکلات بهداشتی اعضای خانواده هستند،وتشخیص پرستاری  بر اساس چارچوبهای نظری ساختاری –عملکردی،سیستمی ،تعاملی وعملکردی مطرح میشود. </vt:lpstr>
      <vt:lpstr>برنامه ریزی شامل موارد زیر است: 1.تجزیه وتحلیل تعیین الویت مشکلات  2.تنظیم اهداف  3.تعیین راه حل های مختلف  4.انتخاب راهکار مناسب   برنامه ریزی یک طرح سیستماتیک برای دست یابی به اهداف وهمچنین چارچوبی برای ارزیابی مراقبتها.</vt:lpstr>
      <vt:lpstr>اجرا طرح برنامه ریزی شده به عمل درمییاید. پرستار وهریک ازاعضای خانواده دراین راستا وظایفی دارند.  ارزشیابی ارزشیابی براساس اهداف انجام میشود وپرستارراقادر میسازد که تصمیم بگیرد ایا مراقبت را طبق برنامه ادامه دهد یاان راتغییر داده و یا پایان دهد. </vt:lpstr>
      <vt:lpstr>بازدید منزل   دیدار با اعضای خانواده درمنزل نسبت به کلینیک،منجر به ارزیابی صحیح ترساختار خانواده میگردد. همچنین فرصت شناسایی حمایتها وموانع دستیابی خانواده به اهداف ارتقا سلامت را فراهم میکند. وبازدید ازمنزل ب عنوان یک مداخله است.</vt:lpstr>
      <vt:lpstr>مزایا ومعایب  مزایا مزایای بازدید ازمنزل شامل راحتی و اسایش مدجو،کنترل مددجو برموقعیت ،فراهم کردن موقعیت برای مددجویانی که قادر به رفت امد ب مراکز بهداشتی نیستند،توانایی فردی کردن خدمات و ایجاد محیط راحت برای بحث وگفتگو درمورد نیازها ودغدغه های خانواده میباشد. معایب هزینه های بازدید،یکی از معایب عمده ان میباشد</vt:lpstr>
      <vt:lpstr>فرایند  پنج مهارت اصلی بازدید موثر ازمنزل شامل: مشاهده،گوش دادن،سوال پرسیدن ،معاینه کردن وتشویق وترغیب کردن  مراحل وفعالیتهای بازدید ازمنزل مرحله اغاز بازدید ازمنزل به دنبال ارجاع از مراکز اجتماعی یابهداشتی میباشد. مرحله شروع، اولین برخورد بین پرستار وخانواده است وپایه ای برای روابط درمان محسوب می شود.</vt:lpstr>
      <vt:lpstr>مرحله پیش از بازدید شامل؛تماس با خانواده ،رسیدن به یک درک مشترک از هدف بازدید،تعیین اشتیاق  خانواده برای بازدید ازمنزل،تعیین برنامه زمانی بازدیدوبررسی وبازنگری ارجاع ویا پرونده.</vt:lpstr>
      <vt:lpstr>مرحله درمنزل شامل:معرفی خودوسمت حرفه ای خود،تعامل اجتماعی برای برقراری تعامل دوستانه،برقراری ارتباط پرستار –مددجو و اجرای فرایند پرستاری. مرحله پایانی شامل:بررسی وبازنگری فعالیتهای انجام شده،برنامه ریزی برای بازدیدهای اینده.</vt:lpstr>
      <vt:lpstr>مرحله پس از بازدید شامل:ثبت گزارش فعالیتهای انجام شده دربازدید و برنامه ریزی برای بازدید بعدی.</vt:lpstr>
      <vt:lpstr>خسته نباشید</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فرایند پرستاری در خانواده و اصول بازدید در منزل </dc:title>
  <dc:creator>hosein</dc:creator>
  <cp:lastModifiedBy>Windows User</cp:lastModifiedBy>
  <cp:revision>19</cp:revision>
  <dcterms:created xsi:type="dcterms:W3CDTF">2006-08-16T00:00:00Z</dcterms:created>
  <dcterms:modified xsi:type="dcterms:W3CDTF">2020-04-30T18:55:01Z</dcterms:modified>
</cp:coreProperties>
</file>