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3AEA1-958F-475F-9C67-2882580ED074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893445-362D-4E46-9344-1893935794EA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3AEA1-958F-475F-9C67-2882580ED074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2893445-362D-4E46-9344-1893935794EA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3AEA1-958F-475F-9C67-2882580ED074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893445-362D-4E46-9344-1893935794EA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2183AEA1-958F-475F-9C67-2882580ED074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93445-362D-4E46-9344-1893935794EA}" type="slidenum">
              <a:rPr lang="en-US" smtClean="0"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3AEA1-958F-475F-9C67-2882580ED074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2893445-362D-4E46-9344-1893935794EA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3AEA1-958F-475F-9C67-2882580ED074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2893445-362D-4E46-9344-1893935794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3AEA1-958F-475F-9C67-2882580ED074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893445-362D-4E46-9344-1893935794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893445-362D-4E46-9344-1893935794EA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3AEA1-958F-475F-9C67-2882580ED074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2893445-362D-4E46-9344-1893935794EA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2183AEA1-958F-475F-9C67-2882580ED074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3AEA1-958F-475F-9C67-2882580ED074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93445-362D-4E46-9344-1893935794EA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2893445-362D-4E46-9344-1893935794EA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3AEA1-958F-475F-9C67-2882580ED074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2183AEA1-958F-475F-9C67-2882580ED074}" type="datetimeFigureOut">
              <a:rPr lang="en-US" smtClean="0"/>
              <a:t>5/23/2020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893445-362D-4E46-9344-1893935794EA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930279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381000" y="440829"/>
            <a:ext cx="9829800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1"/>
            <a:r>
              <a:rPr lang="fa-IR" sz="5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2  Farnaz" pitchFamily="2" charset="-78"/>
              </a:rPr>
              <a:t>فرهنگ</a:t>
            </a:r>
            <a:endParaRPr lang="en-US" sz="52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cs typeface="2  Farnaz" pitchFamily="2" charset="-78"/>
            </a:endParaRPr>
          </a:p>
          <a:p>
            <a:pPr algn="ctr" rtl="1"/>
            <a:r>
              <a:rPr lang="fa-IR" sz="5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2  Farnaz" pitchFamily="2" charset="-78"/>
              </a:rPr>
              <a:t> در </a:t>
            </a:r>
            <a:r>
              <a:rPr lang="fa-IR" sz="5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2  Farnaz" pitchFamily="2" charset="-78"/>
              </a:rPr>
              <a:t>نظريه سازمان و مديريت</a:t>
            </a:r>
            <a:endParaRPr lang="en-US" sz="5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cs typeface="2  Farnaz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b="1" dirty="0" smtClean="0">
                <a:cs typeface="2  Mitra_4 (MRT)" pitchFamily="2" charset="-78"/>
              </a:rPr>
              <a:t>مقدّمه</a:t>
            </a:r>
            <a:endParaRPr lang="en-US" dirty="0">
              <a:cs typeface="2  Mitra_4 (MRT)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11480" y="1600200"/>
            <a:ext cx="8503920" cy="4572000"/>
          </a:xfrm>
        </p:spPr>
        <p:txBody>
          <a:bodyPr/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cs typeface="2  Roya" pitchFamily="2" charset="-78"/>
              </a:rPr>
              <a:t>بحث «فرهنگ سازماني» از زواياي متعددي قابل بررسي است. اين مفهوم نزد برخي از نظريه‏پردازان سازمان و مديريت آنچنان اساسي و كليدي است كه با به كار گرفتن استعاره «فرهنگ» در مورد سازمان، اين بحث را مطرح كرده‏اند كه اساسا سازمان چيزي جز فرهنگ نيست و براي شناخت يك سازمان و مطالعه و تبيين مسائل مربوط به آن، مهم‏ترين و اساسي‏ترين كار اين است كه فرهنگ آن را شناسايي كنيم .</a:t>
            </a:r>
            <a:endParaRPr lang="en-US" dirty="0">
              <a:cs typeface="2  Roya" pitchFamily="2" charset="-78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anchor="b">
            <a:normAutofit/>
          </a:bodyPr>
          <a:lstStyle/>
          <a:p>
            <a:pPr algn="r"/>
            <a:r>
              <a:rPr lang="fa-IR" b="1" dirty="0" smtClean="0">
                <a:cs typeface="2  Mitra_4 (MRT)" pitchFamily="2" charset="-78"/>
              </a:rPr>
              <a:t>ظهور نظريه ( فرهنگ سازماني )</a:t>
            </a:r>
            <a:endParaRPr lang="en-US" b="1" dirty="0" smtClean="0">
              <a:cs typeface="2  Mitra_4 (MRT)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949952"/>
          </a:xfrm>
        </p:spPr>
        <p:txBody>
          <a:bodyPr vert="horz">
            <a:normAutofit fontScale="92500" lnSpcReduction="10000"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cs typeface="2  Roya" pitchFamily="2" charset="-78"/>
              </a:rPr>
              <a:t>در نظریات جدید سازمان و مدیریت سازمان‏ها مؤسساتي سودگرا و منفعت‏طلب فرض مي‏شوند كه هدف آنها دست‏يابي به اهداف از پيش تعيين شده است؛ اهدافي كه توسط كساني كه در جايگاه‏</a:t>
            </a:r>
            <a:r>
              <a:rPr lang="fa-IR" smtClean="0">
                <a:cs typeface="2  Roya" pitchFamily="2" charset="-78"/>
              </a:rPr>
              <a:t>هاي رسمي هستند </a:t>
            </a:r>
            <a:r>
              <a:rPr lang="fa-IR" dirty="0" smtClean="0">
                <a:cs typeface="2  Roya" pitchFamily="2" charset="-78"/>
              </a:rPr>
              <a:t>تعيين گرديده است </a:t>
            </a:r>
          </a:p>
          <a:p>
            <a:pPr algn="ctr" rtl="1">
              <a:lnSpc>
                <a:spcPct val="150000"/>
              </a:lnSpc>
              <a:buNone/>
            </a:pPr>
            <a:r>
              <a:rPr lang="fa-IR" sz="4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2  Roya" pitchFamily="2" charset="-78"/>
              </a:rPr>
              <a:t>     اما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cs typeface="2  Roya" pitchFamily="2" charset="-78"/>
              </a:rPr>
              <a:t> ديدگاه «فرهنگ سازماني» مفروضات نظريه نوين سازمان را نمي‏پذيرد و آن را انكار مي‏كند. بر اساس ديدگاه «فرهنگ سازماني»، بسياري از رفتارها و تصميم‏هاي سازماني به وسيله قالب‏هايي از مفروضات اساسي، كه از سوي اعضاي يك سازمان معتبر دانسته شده، از پيش مشخص شده‏اند. آن قالب‏ها و مفروضات به حيات و تأثيرگذاري خود بر رفتارها ادامه مي‏دهند،</a:t>
            </a:r>
            <a:endParaRPr lang="en-US" dirty="0" smtClean="0">
              <a:cs typeface="2  Roya" pitchFamily="2" charset="-78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anchor="b">
            <a:normAutofit/>
          </a:bodyPr>
          <a:lstStyle/>
          <a:p>
            <a:pPr algn="r"/>
            <a:r>
              <a:rPr lang="fa-IR" b="1" dirty="0" smtClean="0">
                <a:cs typeface="2  Mitra_4 (MRT)" pitchFamily="2" charset="-78"/>
              </a:rPr>
              <a:t>مفهوم فرهنگ و فرهنگ سازمانی</a:t>
            </a:r>
            <a:endParaRPr lang="en-US" b="1" dirty="0" smtClean="0">
              <a:cs typeface="2  Mitra_4 (MRT)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949952"/>
          </a:xfrm>
        </p:spPr>
        <p:txBody>
          <a:bodyPr vert="horz">
            <a:normAutofit fontScale="77500" lnSpcReduction="20000"/>
          </a:bodyPr>
          <a:lstStyle/>
          <a:p>
            <a:pPr algn="just" rtl="1">
              <a:lnSpc>
                <a:spcPct val="220000"/>
              </a:lnSpc>
            </a:pPr>
            <a:r>
              <a:rPr lang="fa-IR" dirty="0" smtClean="0">
                <a:cs typeface="2  Roya" pitchFamily="2" charset="-78"/>
              </a:rPr>
              <a:t>در بين مفاهيم مطرح درباره سازمان، شايد «فرهنگ سازماني» پيچيده‏ترين آنها باشد. البته اين پيچيدگي اختصاص به فرهنگ سازماني ندارد، بلكه درباره فرهنگ در سطح اجتماعي نيز صادق است؛ چراكه اصولاً «فرهنگ» مفهومي پيچيده و قابل تعبير و تفسيرهاي گوناگون است.</a:t>
            </a:r>
          </a:p>
          <a:p>
            <a:pPr algn="just" rtl="1">
              <a:lnSpc>
                <a:spcPct val="220000"/>
              </a:lnSpc>
            </a:pPr>
            <a:r>
              <a:rPr lang="fa-IR" dirty="0" smtClean="0">
                <a:cs typeface="2  Roya" pitchFamily="2" charset="-78"/>
              </a:rPr>
              <a:t>مطالعه مفهوم «فرهنگ» در ابتدا از آن نظر مورد توجه قرار گرفت كه آن را راهي مي‏دانستند براي پاسخ به اين سؤال كه آن چيست كه ما را «انسان» و از ساير حيوانات متمايز مي‏كند؟ </a:t>
            </a:r>
          </a:p>
          <a:p>
            <a:pPr algn="just" rtl="1">
              <a:lnSpc>
                <a:spcPct val="220000"/>
              </a:lnSpc>
            </a:pPr>
            <a:r>
              <a:rPr lang="fa-IR" dirty="0" smtClean="0">
                <a:cs typeface="2  Roya" pitchFamily="2" charset="-78"/>
              </a:rPr>
              <a:t>جامعه‏شناس انگليسي،</a:t>
            </a:r>
            <a:r>
              <a:rPr lang="en-US" dirty="0" smtClean="0">
                <a:cs typeface="2  Roya" pitchFamily="2" charset="-78"/>
              </a:rPr>
              <a:t> </a:t>
            </a:r>
            <a:r>
              <a:rPr lang="fa-IR" dirty="0" smtClean="0">
                <a:cs typeface="2  Roya" pitchFamily="2" charset="-78"/>
              </a:rPr>
              <a:t>اِي. بي. تيلور، فرهنگ را اين‏گونه تعريف كرد: فرهنگ عبارت است از آن كلّيت پيچيده‏اي كه دانش، اعتقادات، اخلاقيات، قانون، عرف، سنّت و هر ظرفيت و عادتي را كه توسط يك فرد در جامعه اكتساب مي‏شود، شامل مي‏گردد</a:t>
            </a:r>
            <a:endParaRPr lang="en-US" dirty="0" smtClean="0">
              <a:cs typeface="2  Roya" pitchFamily="2" charset="-78"/>
            </a:endParaRPr>
          </a:p>
          <a:p>
            <a:pPr algn="just" rtl="1">
              <a:lnSpc>
                <a:spcPct val="220000"/>
              </a:lnSpc>
            </a:pPr>
            <a:endParaRPr lang="en-US" dirty="0" smtClean="0">
              <a:cs typeface="2  Roya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797552"/>
          </a:xfrm>
        </p:spPr>
        <p:txBody>
          <a:bodyPr vert="horz">
            <a:normAutofit fontScale="85000" lnSpcReduction="10000"/>
          </a:bodyPr>
          <a:lstStyle/>
          <a:p>
            <a:pPr algn="just" rtl="1">
              <a:lnSpc>
                <a:spcPct val="170000"/>
              </a:lnSpc>
            </a:pPr>
            <a:r>
              <a:rPr lang="fa-IR" dirty="0" smtClean="0">
                <a:cs typeface="2  Roya" pitchFamily="2" charset="-78"/>
              </a:rPr>
              <a:t>در ادامه، مطالعات حوزه فرهنگ، بيشتر به گروه‏هاي خاصي از افراد (نظير قبايل بدوي و جوامع نوين) و مقايسه بين اين گروه‏ها معطوف گشت. اين ربط ميان گروه‏ها و فرهنگ‏ها (به جاي تمركز صرف بر فرهنگ) موجب شد انسان‏شناسان درباره گروه‏ها چنان سخن بگويند كه گويي آنها «فرهنگ‏ها» هستند، و بدين‏روي، تمركز مطالعات انسان‏شناسي از فهم عمومي درباره نوع بشر به عنوان يك گونه، به خصيصه‏هاي متمايز گروه‏هاي خاص و در نتيجه، به تفاوت‏هاي انسان، انتقال پيدا كرد.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>
                <a:cs typeface="2  Roya" pitchFamily="2" charset="-78"/>
              </a:rPr>
              <a:t>هرسكوئيتز</a:t>
            </a:r>
            <a:r>
              <a:rPr lang="en-US" dirty="0" smtClean="0">
                <a:cs typeface="2  Roya" pitchFamily="2" charset="-78"/>
              </a:rPr>
              <a:t> </a:t>
            </a:r>
            <a:r>
              <a:rPr lang="fa-IR" dirty="0" smtClean="0">
                <a:cs typeface="2  Roya" pitchFamily="2" charset="-78"/>
              </a:rPr>
              <a:t>درباره تعريف «فرهنگ» چنين مي‏گويد: توصيف مجرّد پيكره كلي عقايد، رفتارها، دانش‏ها، امتيازات خاص، ارزش‏ها و اهدافي كه شيوه زندگي افراد را مي‏سازد</a:t>
            </a:r>
            <a:r>
              <a:rPr lang="en-US" dirty="0" smtClean="0">
                <a:cs typeface="2  Roya" pitchFamily="2" charset="-78"/>
              </a:rPr>
              <a:t>. </a:t>
            </a:r>
            <a:endParaRPr lang="fa-IR" dirty="0" smtClean="0">
              <a:cs typeface="2  Roya" pitchFamily="2" charset="-78"/>
            </a:endParaRPr>
          </a:p>
          <a:p>
            <a:pPr algn="just" rtl="1">
              <a:lnSpc>
                <a:spcPct val="170000"/>
              </a:lnSpc>
            </a:pPr>
            <a:r>
              <a:rPr lang="fa-IR" dirty="0" smtClean="0">
                <a:cs typeface="2  Roya" pitchFamily="2" charset="-78"/>
              </a:rPr>
              <a:t>اين انتقال از «فرهنگ» به «گروه»ها، افق‏ها را به سوي مطالعه فرهنگ سامان مي‏گشايد؛ چراكه بر اساس تعريف، «سازمان»ها عبارتند از: «گروه»ها، و بدين‏روي، استعاره «فرهنگ» مي‏تواند درباره «سازمان»ها به كار رود</a:t>
            </a:r>
            <a:r>
              <a:rPr lang="en-US" dirty="0" smtClean="0">
                <a:cs typeface="2  Roya" pitchFamily="2" charset="-78"/>
              </a:rPr>
              <a:t>.</a:t>
            </a:r>
          </a:p>
          <a:p>
            <a:pPr algn="just" rtl="1">
              <a:lnSpc>
                <a:spcPct val="170000"/>
              </a:lnSpc>
            </a:pPr>
            <a:endParaRPr lang="en-US" dirty="0" smtClean="0">
              <a:cs typeface="2  Roya" pitchFamily="2" charset="-78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 vert="horz" anchor="b">
            <a:normAutofit/>
          </a:bodyPr>
          <a:lstStyle/>
          <a:p>
            <a:pPr algn="r"/>
            <a:r>
              <a:rPr lang="fa-IR" b="1" dirty="0" smtClean="0">
                <a:cs typeface="2  Mitra_4 (MRT)" pitchFamily="2" charset="-78"/>
              </a:rPr>
              <a:t>مفهوم فرهنگ و فرهنگ سازمانی</a:t>
            </a:r>
            <a:endParaRPr lang="en-US" b="1" dirty="0" smtClean="0">
              <a:cs typeface="2  Mitra_4 (MRT)" pitchFamily="2" charset="-78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anchor="b">
            <a:normAutofit/>
          </a:bodyPr>
          <a:lstStyle/>
          <a:p>
            <a:pPr algn="r"/>
            <a:r>
              <a:rPr lang="fa-IR" b="1" dirty="0" smtClean="0">
                <a:cs typeface="2  Mitra_4 (MRT)" pitchFamily="2" charset="-78"/>
              </a:rPr>
              <a:t>الگوي شاين از فرهنگ سازماني</a:t>
            </a:r>
            <a:endParaRPr lang="en-US" b="1" dirty="0" smtClean="0">
              <a:cs typeface="2  Mitra_4 (MRT)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 vert="horz"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cs typeface="2  Roya" pitchFamily="2" charset="-78"/>
              </a:rPr>
              <a:t>ادگار شاين</a:t>
            </a:r>
            <a:r>
              <a:rPr lang="en-US" dirty="0" smtClean="0">
                <a:cs typeface="2  Roya" pitchFamily="2" charset="-78"/>
              </a:rPr>
              <a:t> </a:t>
            </a:r>
            <a:r>
              <a:rPr lang="fa-IR" dirty="0" smtClean="0">
                <a:cs typeface="2  Roya" pitchFamily="2" charset="-78"/>
              </a:rPr>
              <a:t>در دهه 1980 نظريه‏اي را مطرح كرد كه در بحث «فرهنگ سازماني» بسيار تأثيرگذار بود .طبق نظريه او، فرهنگ از سه سطح و لايه تشكيل مي‏شود: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cs typeface="2  Roya" pitchFamily="2" charset="-78"/>
              </a:rPr>
              <a:t>در بيروني‏ترين لايه، </a:t>
            </a:r>
            <a:r>
              <a:rPr lang="fa-IR" b="1" i="1" dirty="0" smtClean="0">
                <a:cs typeface="2  Roya" pitchFamily="2" charset="-78"/>
              </a:rPr>
              <a:t>مصنوعات</a:t>
            </a:r>
            <a:r>
              <a:rPr lang="en-US" b="1" i="1" dirty="0" smtClean="0">
                <a:cs typeface="2  Roya" pitchFamily="2" charset="-78"/>
              </a:rPr>
              <a:t> </a:t>
            </a:r>
            <a:r>
              <a:rPr lang="fa-IR" dirty="0" smtClean="0">
                <a:cs typeface="2  Roya" pitchFamily="2" charset="-78"/>
              </a:rPr>
              <a:t>قرار مي‏گيرند. پس از مصنوعات و در سطح مياني، </a:t>
            </a:r>
            <a:r>
              <a:rPr lang="fa-IR" b="1" i="1" dirty="0" smtClean="0">
                <a:cs typeface="2  Roya" pitchFamily="2" charset="-78"/>
              </a:rPr>
              <a:t>ارزش‏ها و هنجارهاي رفتاري</a:t>
            </a:r>
            <a:r>
              <a:rPr lang="en-US" dirty="0" smtClean="0">
                <a:cs typeface="2  Roya" pitchFamily="2" charset="-78"/>
              </a:rPr>
              <a:t> </a:t>
            </a:r>
            <a:r>
              <a:rPr lang="fa-IR" dirty="0" smtClean="0">
                <a:cs typeface="2  Roya" pitchFamily="2" charset="-78"/>
              </a:rPr>
              <a:t>قرار دارند. در عميق‏ترين لايه نيز </a:t>
            </a:r>
            <a:r>
              <a:rPr lang="fa-IR" b="1" i="1" dirty="0" smtClean="0">
                <a:cs typeface="2  Roya" pitchFamily="2" charset="-78"/>
              </a:rPr>
              <a:t>هسته‏اي از باورها و مفروضات</a:t>
            </a:r>
            <a:r>
              <a:rPr lang="en-US" dirty="0" smtClean="0">
                <a:cs typeface="2  Roya" pitchFamily="2" charset="-78"/>
              </a:rPr>
              <a:t> </a:t>
            </a:r>
            <a:r>
              <a:rPr lang="fa-IR" dirty="0" smtClean="0">
                <a:cs typeface="2  Roya" pitchFamily="2" charset="-78"/>
              </a:rPr>
              <a:t>جاي گرفتهاست</a:t>
            </a:r>
            <a:r>
              <a:rPr lang="en-US" dirty="0" smtClean="0">
                <a:cs typeface="2  Roya" pitchFamily="2" charset="-78"/>
              </a:rPr>
              <a:t>.</a:t>
            </a:r>
          </a:p>
          <a:p>
            <a:pPr algn="just" rtl="1">
              <a:lnSpc>
                <a:spcPct val="150000"/>
              </a:lnSpc>
            </a:pPr>
            <a:endParaRPr lang="en-US" dirty="0" smtClean="0">
              <a:cs typeface="2  Roy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 vert="horz">
            <a:normAutofit lnSpcReduction="10000"/>
          </a:bodyPr>
          <a:lstStyle/>
          <a:p>
            <a:pPr algn="just" rtl="1">
              <a:lnSpc>
                <a:spcPct val="150000"/>
              </a:lnSpc>
            </a:pPr>
            <a:r>
              <a:rPr lang="fa-IR" sz="3300" b="1" dirty="0" smtClean="0">
                <a:cs typeface="2  Roya" pitchFamily="2" charset="-78"/>
              </a:rPr>
              <a:t>الف. باورها و مفروضات</a:t>
            </a:r>
            <a:endParaRPr lang="en-US" sz="3300" b="1" dirty="0" smtClean="0">
              <a:cs typeface="2  Roya" pitchFamily="2" charset="-78"/>
            </a:endParaRPr>
          </a:p>
          <a:p>
            <a:pPr algn="just" rtl="1">
              <a:lnSpc>
                <a:spcPct val="150000"/>
              </a:lnSpc>
              <a:buNone/>
            </a:pPr>
            <a:r>
              <a:rPr lang="fa-IR" dirty="0" smtClean="0">
                <a:cs typeface="2  Roya" pitchFamily="2" charset="-78"/>
              </a:rPr>
              <a:t>به اعتقاد</a:t>
            </a:r>
            <a:r>
              <a:rPr lang="en-US" dirty="0" smtClean="0">
                <a:cs typeface="2  Roya" pitchFamily="2" charset="-78"/>
              </a:rPr>
              <a:t> </a:t>
            </a:r>
            <a:r>
              <a:rPr lang="fa-IR" dirty="0" smtClean="0">
                <a:cs typeface="2  Roya" pitchFamily="2" charset="-78"/>
              </a:rPr>
              <a:t>شاين، </a:t>
            </a:r>
            <a:r>
              <a:rPr lang="fa-IR" i="1" dirty="0" smtClean="0">
                <a:cs typeface="2  Roya" pitchFamily="2" charset="-78"/>
              </a:rPr>
              <a:t>باورها و مفروضات </a:t>
            </a:r>
            <a:r>
              <a:rPr lang="fa-IR" dirty="0" smtClean="0">
                <a:cs typeface="2  Roya" pitchFamily="2" charset="-78"/>
              </a:rPr>
              <a:t>هسته يك فرهنگ سازماني را تشكيل مي‏دهند. مفروضات بيانگر چيزهايي هستند كه اعضا معتقدند «واقعيت» دارند. از اين‏رو، مفروضات بر آنچه اعضا ادراك، فكر و احساس مي‏كنند، تأثير مي‏گذارد. مفروضات غيرقابل تغييرند و معمولاً در سطح ناخودآگاه ذهن افراد قرار دارند و غالبا نمي‏توان آنها را به سطح خودآگاه آورد. از ديدگاه اعضاي يك فرهنگ، مجموعه مفروضات اساسي حقيقت دارند و اموري مسلّم و غير قابل بحث‏اند. اين حقايق غيرقابل ترديد در همه ابعاد زندگي فرد رسوخ مي‏كنند و همه تجارب آن فرهنگ را رنگي خاص مي‏دهند</a:t>
            </a:r>
            <a:r>
              <a:rPr lang="en-US" dirty="0" smtClean="0">
                <a:cs typeface="2  Roya" pitchFamily="2" charset="-78"/>
              </a:rPr>
              <a:t>.</a:t>
            </a:r>
          </a:p>
          <a:p>
            <a:pPr algn="just" rtl="1">
              <a:lnSpc>
                <a:spcPct val="150000"/>
              </a:lnSpc>
            </a:pPr>
            <a:endParaRPr lang="en-US" dirty="0" smtClean="0">
              <a:cs typeface="2  Roya" pitchFamily="2" charset="-78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 vert="horz" anchor="b">
            <a:normAutofit/>
          </a:bodyPr>
          <a:lstStyle/>
          <a:p>
            <a:pPr algn="r"/>
            <a:r>
              <a:rPr lang="fa-IR" b="1" dirty="0" smtClean="0">
                <a:cs typeface="2  Mitra_4 (MRT)" pitchFamily="2" charset="-78"/>
              </a:rPr>
              <a:t>الگوي شاين از فرهنگ سازماني</a:t>
            </a:r>
            <a:endParaRPr lang="en-US" b="1" dirty="0" smtClean="0">
              <a:cs typeface="2  Mitra_4 (MRT)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 vert="horz">
            <a:normAutofit/>
          </a:bodyPr>
          <a:lstStyle/>
          <a:p>
            <a:pPr algn="just" rtl="1">
              <a:lnSpc>
                <a:spcPct val="160000"/>
              </a:lnSpc>
            </a:pPr>
            <a:r>
              <a:rPr lang="fa-IR" sz="3000" b="1" dirty="0" smtClean="0">
                <a:cs typeface="2  Roya" pitchFamily="2" charset="-78"/>
              </a:rPr>
              <a:t>ب. هنجارها و ارزش‏ها</a:t>
            </a:r>
            <a:endParaRPr lang="en-US" sz="3000" b="1" dirty="0" smtClean="0">
              <a:cs typeface="2  Roya" pitchFamily="2" charset="-78"/>
            </a:endParaRPr>
          </a:p>
          <a:p>
            <a:pPr algn="just" rtl="1">
              <a:lnSpc>
                <a:spcPct val="170000"/>
              </a:lnSpc>
            </a:pPr>
            <a:r>
              <a:rPr lang="fa-IR" sz="1900" dirty="0" smtClean="0">
                <a:cs typeface="2  Roya" pitchFamily="2" charset="-78"/>
              </a:rPr>
              <a:t>ارزش‏ها عبارتند از: اصول، اهداف و استانداردهايي كه معتبر شده‏اند تا ارزش و اعتبار ذاتي داشته باشند. آنها بيانگر اين موضوعند كه اعضاي يك سازمان بايد چه چيزهايي را رعايت كنند. ارزش‏ها مبناي قضاوت در اين‏باره‏اند كه چه چيزي درست و چه چيزي غلط است. </a:t>
            </a:r>
            <a:endParaRPr lang="en-US" sz="1900" dirty="0" smtClean="0">
              <a:cs typeface="2  Roya" pitchFamily="2" charset="-78"/>
            </a:endParaRPr>
          </a:p>
          <a:p>
            <a:pPr algn="just" rtl="1">
              <a:lnSpc>
                <a:spcPct val="170000"/>
              </a:lnSpc>
            </a:pPr>
            <a:r>
              <a:rPr lang="fa-IR" sz="1900" dirty="0" smtClean="0">
                <a:cs typeface="2  Roya" pitchFamily="2" charset="-78"/>
              </a:rPr>
              <a:t>هنجارها ارتباط نزديكي با ارزش‏ها دارند. آنها قوانين نانوشته‏اي هستند كه براي اعضاي يك فرهنگ اين امكان را فراهم مي‏كنند كه بدانند در طيف گسترده و متنوّعي از وضعيت‏ها چه انتظاري از آنها وجود دارد. </a:t>
            </a:r>
          </a:p>
          <a:p>
            <a:pPr algn="just" rtl="1">
              <a:lnSpc>
                <a:spcPct val="170000"/>
              </a:lnSpc>
            </a:pPr>
            <a:r>
              <a:rPr lang="fa-IR" sz="1900" dirty="0" smtClean="0">
                <a:cs typeface="2  Roya" pitchFamily="2" charset="-78"/>
              </a:rPr>
              <a:t>در حالي كه ارزش‏ها مشخص مي‏كنند كه چه چيزي براي اعضاي يك فرهنگ مبهم است، هنجارها مقرّر مي‏دارند كه آنها بايد چه رفتارهايي را از يكديگر انتظار داشته باشند. </a:t>
            </a:r>
            <a:endParaRPr lang="en-US" sz="1900" dirty="0" smtClean="0">
              <a:cs typeface="2  Roya" pitchFamily="2" charset="-78"/>
            </a:endParaRPr>
          </a:p>
          <a:p>
            <a:pPr algn="just" rtl="1">
              <a:lnSpc>
                <a:spcPct val="170000"/>
              </a:lnSpc>
            </a:pPr>
            <a:endParaRPr lang="en-US" sz="1900" dirty="0" smtClean="0">
              <a:cs typeface="2  Roya" pitchFamily="2" charset="-78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 vert="horz" anchor="b">
            <a:normAutofit/>
          </a:bodyPr>
          <a:lstStyle/>
          <a:p>
            <a:pPr algn="r"/>
            <a:r>
              <a:rPr lang="fa-IR" b="1" dirty="0" smtClean="0">
                <a:cs typeface="2  Mitra_4 (MRT)" pitchFamily="2" charset="-78"/>
              </a:rPr>
              <a:t>الگوي شاين از فرهنگ سازماني</a:t>
            </a:r>
            <a:endParaRPr lang="en-US" b="1" dirty="0" smtClean="0">
              <a:cs typeface="2  Mitra_4 (MRT)" pitchFamily="2" charset="-78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 vert="horz">
            <a:normAutofit lnSpcReduction="10000"/>
          </a:bodyPr>
          <a:lstStyle/>
          <a:p>
            <a:pPr algn="just" rtl="1">
              <a:lnSpc>
                <a:spcPct val="160000"/>
              </a:lnSpc>
            </a:pPr>
            <a:r>
              <a:rPr lang="fa-IR" sz="3000" b="1" dirty="0" smtClean="0">
                <a:cs typeface="2  Roya" pitchFamily="2" charset="-78"/>
              </a:rPr>
              <a:t>ج. مصنوعات</a:t>
            </a:r>
            <a:endParaRPr lang="en-US" sz="3000" b="1" dirty="0" smtClean="0">
              <a:cs typeface="2  Roya" pitchFamily="2" charset="-78"/>
            </a:endParaRPr>
          </a:p>
          <a:p>
            <a:pPr algn="just" rtl="1">
              <a:lnSpc>
                <a:spcPct val="160000"/>
              </a:lnSpc>
            </a:pPr>
            <a:r>
              <a:rPr lang="fa-IR" sz="1900" dirty="0" smtClean="0">
                <a:cs typeface="2  Roya" pitchFamily="2" charset="-78"/>
              </a:rPr>
              <a:t>مصنوعات را مي‏توان اين‏گونه تصور كرد كه آنها بقاياي هسته فرهنگي هستند كه در پيرامون و بيرون فرهنگ ريخته شده‏اند؛ همانند گدازه‏هاي يك آتشفشان كه پس از فعاليت آتش‏فشاني بر جاي مي‏مانند. همان‏گونه كه زمين‏شناسان از راه مطالعه گدازه‏هاي آتش‏فشاني مي‏توانند بفهمند كه هسته آن قسمت از زمين از چه چيزهايي تشكيل شده است، ما نيز مي‏توانيم مصنوعات را به عنوان شواهدي در نظر بگيريم كه از طريق مطالعه آنها مي‏توان به يك هسته فرهنگي خاص پي برد. مصنوعات بقاياي ديدني، شنيدني و ملموس رفتار هستند كه در هنجارها، ارزش‏ها و مفروضات فرهنگي ريشه دارند .انواع مصنوعات عبارتند از: نمودهاي فيزيكي ايجاد شده به وسيله افراد يك فرهنگ، بروز و ظهورهاي كلامي در نوشته‏ها و مكالمات، شعائر، تشريفات و ساير ظهورات رفتاري</a:t>
            </a:r>
            <a:r>
              <a:rPr lang="en-US" sz="1900" dirty="0" smtClean="0">
                <a:cs typeface="2  Roya" pitchFamily="2" charset="-78"/>
              </a:rPr>
              <a:t>.</a:t>
            </a:r>
          </a:p>
          <a:p>
            <a:pPr algn="just" rtl="1">
              <a:lnSpc>
                <a:spcPct val="160000"/>
              </a:lnSpc>
            </a:pPr>
            <a:endParaRPr lang="en-US" sz="1900" dirty="0" smtClean="0">
              <a:cs typeface="2  Roya" pitchFamily="2" charset="-78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 vert="horz" anchor="b">
            <a:normAutofit/>
          </a:bodyPr>
          <a:lstStyle/>
          <a:p>
            <a:pPr algn="r"/>
            <a:r>
              <a:rPr lang="fa-IR" b="1" dirty="0" smtClean="0">
                <a:cs typeface="2  Mitra_4 (MRT)" pitchFamily="2" charset="-78"/>
              </a:rPr>
              <a:t>الگوي شاين از فرهنگ سازماني</a:t>
            </a:r>
            <a:endParaRPr lang="en-US" b="1" dirty="0" smtClean="0">
              <a:cs typeface="2  Mitra_4 (MRT)" pitchFamily="2" charset="-78"/>
            </a:endParaRP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anchor="b">
            <a:normAutofit/>
          </a:bodyPr>
          <a:lstStyle/>
          <a:p>
            <a:pPr algn="r"/>
            <a:r>
              <a:rPr lang="fa-IR" b="1" dirty="0" smtClean="0">
                <a:cs typeface="2  Mitra_4 (MRT)" pitchFamily="2" charset="-78"/>
              </a:rPr>
              <a:t>خرده‏فرهنگ‏هاي سازماني</a:t>
            </a:r>
            <a:endParaRPr lang="en-US" b="1" dirty="0" smtClean="0">
              <a:cs typeface="2  Mitra_4 (MRT)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 vert="horz">
            <a:normAutofit/>
          </a:bodyPr>
          <a:lstStyle/>
          <a:p>
            <a:pPr algn="just" rtl="1">
              <a:lnSpc>
                <a:spcPct val="170000"/>
              </a:lnSpc>
            </a:pPr>
            <a:r>
              <a:rPr lang="en-US" dirty="0" smtClean="0">
                <a:cs typeface="2  Roya" pitchFamily="2" charset="-78"/>
              </a:rPr>
              <a:t> </a:t>
            </a:r>
            <a:r>
              <a:rPr lang="fa-IR" dirty="0" smtClean="0">
                <a:cs typeface="2  Roya" pitchFamily="2" charset="-78"/>
              </a:rPr>
              <a:t>استفن بارلي</a:t>
            </a:r>
            <a:r>
              <a:rPr lang="en-US" dirty="0" smtClean="0">
                <a:cs typeface="2  Roya" pitchFamily="2" charset="-78"/>
              </a:rPr>
              <a:t> </a:t>
            </a:r>
            <a:r>
              <a:rPr lang="fa-IR" dirty="0" smtClean="0">
                <a:cs typeface="2  Roya" pitchFamily="2" charset="-78"/>
              </a:rPr>
              <a:t> خرده فرهنگ را اين‏گونه تعريف مي‏كنند: يك زير گروه از اعضاي سازمان كه به طور منظّم با يكديگر تعامل دارند، خود را به عنوان يك گروه متمايز در سازمان تعيين مي‏كنند، درگير مجموعه‏اي از مشكلات هستند كه به طور متعارف مشكلات همه اعضاي گروه دانسته مي‏شود، و به صورت يكنواخت و تكراري، بر مبناي درك واحدي كه نسبت به گروه دارند، دست به كنش مي‏زنند.</a:t>
            </a:r>
          </a:p>
          <a:p>
            <a:pPr algn="just" rtl="1">
              <a:lnSpc>
                <a:spcPct val="170000"/>
              </a:lnSpc>
            </a:pPr>
            <a:endParaRPr lang="en-US" dirty="0" smtClean="0">
              <a:cs typeface="2  Roya" pitchFamily="2" charset="-78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 vert="horz">
            <a:normAutofit/>
          </a:bodyPr>
          <a:lstStyle/>
          <a:p>
            <a:pPr algn="r" rtl="1">
              <a:lnSpc>
                <a:spcPct val="130000"/>
              </a:lnSpc>
            </a:pPr>
            <a:r>
              <a:rPr lang="fa-IR" sz="2300" dirty="0" smtClean="0">
                <a:cs typeface="2  Roya" pitchFamily="2" charset="-78"/>
              </a:rPr>
              <a:t>،</a:t>
            </a:r>
            <a:r>
              <a:rPr lang="en-US" sz="2300" dirty="0" smtClean="0">
                <a:cs typeface="2  Roya" pitchFamily="2" charset="-78"/>
              </a:rPr>
              <a:t> </a:t>
            </a:r>
            <a:r>
              <a:rPr lang="fa-IR" sz="2300" dirty="0" smtClean="0">
                <a:cs typeface="2  Roya" pitchFamily="2" charset="-78"/>
              </a:rPr>
              <a:t>كارن شيل</a:t>
            </a:r>
            <a:r>
              <a:rPr lang="en-US" sz="2300" dirty="0" smtClean="0">
                <a:cs typeface="2  Roya" pitchFamily="2" charset="-78"/>
              </a:rPr>
              <a:t> </a:t>
            </a:r>
            <a:r>
              <a:rPr lang="fa-IR" sz="2300" dirty="0" smtClean="0">
                <a:cs typeface="2  Roya" pitchFamily="2" charset="-78"/>
              </a:rPr>
              <a:t>و</a:t>
            </a:r>
            <a:r>
              <a:rPr lang="en-US" sz="2300" dirty="0" smtClean="0">
                <a:cs typeface="2  Roya" pitchFamily="2" charset="-78"/>
              </a:rPr>
              <a:t> </a:t>
            </a:r>
            <a:r>
              <a:rPr lang="fa-IR" sz="2300" dirty="0" smtClean="0">
                <a:cs typeface="2  Roya" pitchFamily="2" charset="-78"/>
              </a:rPr>
              <a:t>جوآن مارتين</a:t>
            </a:r>
            <a:r>
              <a:rPr lang="en-US" sz="2300" dirty="0" smtClean="0">
                <a:cs typeface="2  Roya" pitchFamily="2" charset="-78"/>
              </a:rPr>
              <a:t> </a:t>
            </a:r>
            <a:r>
              <a:rPr lang="fa-IR" sz="2300" dirty="0" smtClean="0">
                <a:cs typeface="2  Roya" pitchFamily="2" charset="-78"/>
              </a:rPr>
              <a:t>معتقدند: خرده‏فرهنگ‏ها در ارتباط با الگوهاي كلي فرهنگ يك سازمان، به ويژه در ارتباط با ارزش‏هاي مسلّط و غالب آن، تعريف و تعميق مي‏شوند</a:t>
            </a:r>
            <a:r>
              <a:rPr lang="en-US" sz="2300" dirty="0" smtClean="0">
                <a:cs typeface="2  Roya" pitchFamily="2" charset="-78"/>
              </a:rPr>
              <a:t> </a:t>
            </a:r>
            <a:r>
              <a:rPr lang="fa-IR" sz="2300" dirty="0" smtClean="0">
                <a:cs typeface="2  Roya" pitchFamily="2" charset="-78"/>
              </a:rPr>
              <a:t>در اين ديدگاه، تقسيم‏بندي خرده‏فرهنگ‏ها بر اين اساس صورت مي‏گيرد كه آيا آنها ارزش‏هاي مسلّط و غالب فرهنگ كلي سازمان را حمايت مي‏كنند يا انكار يا فقط صرفا در كنار آن وجود دارند. خرده‏فرهنگ‏هاي حمايت‏كننده با اشتياق فراوان از ارزش‏هاي فرهنگ بزرگ‏تر (فرهنگ كلي سازمان) حمايت مي‏كنند. خرده‏فرهنگ‏هاي متعارض در مقابل ارزش‏هاي مسلّط فرهنگ كلي سازمان، كه خود جزئي از آن هستند، مقاومت مي‏كنند و خرده‏فرهنگ‏هاي نوع سوم ارزش‏هاي مستقل خود را در كنار ارزش‏هاي مسلّط فرهنگ كلي سازمان حفظ مي‏كنند</a:t>
            </a:r>
            <a:r>
              <a:rPr lang="en-US" sz="2300" dirty="0" smtClean="0">
                <a:cs typeface="2  Roya" pitchFamily="2" charset="-78"/>
              </a:rPr>
              <a:t>.</a:t>
            </a:r>
          </a:p>
          <a:p>
            <a:pPr algn="r" rtl="1">
              <a:lnSpc>
                <a:spcPct val="130000"/>
              </a:lnSpc>
            </a:pPr>
            <a:endParaRPr lang="en-US" sz="2300" dirty="0" smtClean="0">
              <a:cs typeface="2  Roya" pitchFamily="2" charset="-78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 vert="horz" anchor="b">
            <a:normAutofit/>
          </a:bodyPr>
          <a:lstStyle/>
          <a:p>
            <a:pPr algn="r"/>
            <a:r>
              <a:rPr lang="fa-IR" b="1" dirty="0" smtClean="0">
                <a:cs typeface="2  Mitra_4 (MRT)" pitchFamily="2" charset="-78"/>
              </a:rPr>
              <a:t>خرده‏فرهنگ‏هاي سازماني</a:t>
            </a:r>
            <a:endParaRPr lang="en-US" b="1" dirty="0" smtClean="0">
              <a:cs typeface="2  Mitra_4 (MRT)" pitchFamily="2" charset="-78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anchor="b">
            <a:normAutofit/>
          </a:bodyPr>
          <a:lstStyle/>
          <a:p>
            <a:pPr algn="r"/>
            <a:r>
              <a:rPr lang="fa-IR" b="1" dirty="0" smtClean="0">
                <a:cs typeface="2  Mitra_4 (MRT)" pitchFamily="2" charset="-78"/>
              </a:rPr>
              <a:t>نتيجه‏گيري</a:t>
            </a:r>
            <a:endParaRPr lang="en-US" b="1" dirty="0" smtClean="0">
              <a:cs typeface="2  Mitra_4 (MRT)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 vert="horz">
            <a:normAutofit fontScale="92500"/>
          </a:bodyPr>
          <a:lstStyle/>
          <a:p>
            <a:pPr algn="r" rtl="1">
              <a:lnSpc>
                <a:spcPct val="140000"/>
              </a:lnSpc>
            </a:pPr>
            <a:r>
              <a:rPr lang="fa-IR" sz="2300" dirty="0" smtClean="0">
                <a:cs typeface="2  Roya" pitchFamily="2" charset="-78"/>
              </a:rPr>
              <a:t>به نظر مي‏رسد يكي از عناصر مهم در تجزيه و تحليل مسائل و پديده‏هاي سازماني، عنصر «فرهنگ» است. فرهنگ نقشي مهم و اساسي در ساختار كلي جامعه و ابعاد مختلف آن، و نيز شخصيت افراد و رفتار آنها دارد. سازمان‏ها نيز از اين قاعده مستثنا نيستند و به عنوان يكي از اركان مهم جوامع امروزي، از جنبه‏هاي متعددي تحت تأثير «فرهنگ» قرار دارند. توجه به نقش فرهنگ در پديده‏ها و مسائل سازماني مي‏تواند دستاوردهاي بسيار مهمي را براي دانش مديريت و سازمان به ارمغان آورد؛ همان‏گونه كه ناديده گرفتن آن به سوءفهم‏هاي تأثيرگذار و مهمي در تحليل پديده‏هاي سازماني منجر خواهد شد. از اين‏رو، توجه ويژه به نقش فرهنگ در مسائل سازماني و مفاهيم متعددي كه در ارتباط با آن مطرح مي‏شود امري ضروري و از بايسته‏هاي اساسي پژوهش در زمينه سازمان و مديريت است</a:t>
            </a:r>
            <a:r>
              <a:rPr lang="en-US" sz="2300" dirty="0" smtClean="0">
                <a:cs typeface="2  Roya" pitchFamily="2" charset="-78"/>
              </a:rPr>
              <a:t>.</a:t>
            </a:r>
          </a:p>
          <a:p>
            <a:pPr algn="r" rtl="1">
              <a:lnSpc>
                <a:spcPct val="140000"/>
              </a:lnSpc>
            </a:pPr>
            <a:endParaRPr lang="en-US" sz="2300" dirty="0" smtClean="0">
              <a:cs typeface="2  Roya" pitchFamily="2" charset="-78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89</TotalTime>
  <Words>995</Words>
  <Application>Microsoft Office PowerPoint</Application>
  <PresentationFormat>On-screen Show (4:3)</PresentationFormat>
  <Paragraphs>37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Civic</vt:lpstr>
      <vt:lpstr>بنام خدا</vt:lpstr>
      <vt:lpstr>PowerPoint Presentation</vt:lpstr>
      <vt:lpstr>مقدّمه</vt:lpstr>
      <vt:lpstr>ظهور نظريه ( فرهنگ سازماني )</vt:lpstr>
      <vt:lpstr>مفهوم فرهنگ و فرهنگ سازمانی</vt:lpstr>
      <vt:lpstr>مفهوم فرهنگ و فرهنگ سازمانی</vt:lpstr>
      <vt:lpstr>الگوي شاين از فرهنگ سازماني</vt:lpstr>
      <vt:lpstr>الگوي شاين از فرهنگ سازماني</vt:lpstr>
      <vt:lpstr>الگوي شاين از فرهنگ سازماني</vt:lpstr>
      <vt:lpstr>الگوي شاين از فرهنگ سازماني</vt:lpstr>
      <vt:lpstr>خرده‏فرهنگ‏هاي سازماني</vt:lpstr>
      <vt:lpstr>خرده‏فرهنگ‏هاي سازماني</vt:lpstr>
      <vt:lpstr>نتيجه‏گيري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ofog</dc:creator>
  <cp:lastModifiedBy>Windows User</cp:lastModifiedBy>
  <cp:revision>20</cp:revision>
  <dcterms:created xsi:type="dcterms:W3CDTF">2001-12-31T20:33:43Z</dcterms:created>
  <dcterms:modified xsi:type="dcterms:W3CDTF">2020-05-23T18:23:01Z</dcterms:modified>
</cp:coreProperties>
</file>