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0" r:id="rId1"/>
  </p:sldMasterIdLst>
  <p:notesMasterIdLst>
    <p:notesMasterId r:id="rId19"/>
  </p:notesMasterIdLst>
  <p:sldIdLst>
    <p:sldId id="256" r:id="rId2"/>
    <p:sldId id="258" r:id="rId3"/>
    <p:sldId id="273"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717" autoAdjust="0"/>
  </p:normalViewPr>
  <p:slideViewPr>
    <p:cSldViewPr>
      <p:cViewPr>
        <p:scale>
          <a:sx n="49" d="100"/>
          <a:sy n="49" d="100"/>
        </p:scale>
        <p:origin x="-1080" y="-4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D6977A-0C64-4B2E-BB73-A2FB42E137CE}" type="datetimeFigureOut">
              <a:rPr lang="en-US" smtClean="0"/>
              <a:pPr/>
              <a:t>1/11/2016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C69F7AB-F01E-41B5-946E-42D3A64F36AA}" type="slidenum">
              <a:rPr lang="en-US" smtClean="0"/>
              <a:pPr/>
              <a:t>‹#›</a:t>
            </a:fld>
            <a:endParaRPr lang="en-US"/>
          </a:p>
        </p:txBody>
      </p:sp>
    </p:spTree>
    <p:extLst>
      <p:ext uri="{BB962C8B-B14F-4D97-AF65-F5344CB8AC3E}">
        <p14:creationId xmlns:p14="http://schemas.microsoft.com/office/powerpoint/2010/main" val="25542180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C69F7AB-F01E-41B5-946E-42D3A64F36AA}"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C69F7AB-F01E-41B5-946E-42D3A64F36AA}" type="slidenum">
              <a:rPr lang="en-US" smtClean="0"/>
              <a:pPr/>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9EC2C12D-00C1-403C-9B42-D1FD3DAFAE14}" type="datetimeFigureOut">
              <a:rPr lang="en-US" smtClean="0"/>
              <a:pPr/>
              <a:t>1/11/2016</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D0861C6D-803B-4E87-9958-975AD5D9AE10}"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EC2C12D-00C1-403C-9B42-D1FD3DAFAE14}" type="datetimeFigureOut">
              <a:rPr lang="en-US" smtClean="0"/>
              <a:pPr/>
              <a:t>1/11/2016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861C6D-803B-4E87-9958-975AD5D9AE1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9EC2C12D-00C1-403C-9B42-D1FD3DAFAE14}" type="datetimeFigureOut">
              <a:rPr lang="en-US" smtClean="0"/>
              <a:pPr/>
              <a:t>1/11/2016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861C6D-803B-4E87-9958-975AD5D9AE10}"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9EC2C12D-00C1-403C-9B42-D1FD3DAFAE14}" type="datetimeFigureOut">
              <a:rPr lang="en-US" smtClean="0"/>
              <a:pPr/>
              <a:t>1/11/2016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861C6D-803B-4E87-9958-975AD5D9AE1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9EC2C12D-00C1-403C-9B42-D1FD3DAFAE14}" type="datetimeFigureOut">
              <a:rPr lang="en-US" smtClean="0"/>
              <a:pPr/>
              <a:t>1/11/2016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0861C6D-803B-4E87-9958-975AD5D9AE10}"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9EC2C12D-00C1-403C-9B42-D1FD3DAFAE14}" type="datetimeFigureOut">
              <a:rPr lang="en-US" smtClean="0"/>
              <a:pPr/>
              <a:t>1/11/2016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0861C6D-803B-4E87-9958-975AD5D9AE1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C2C12D-00C1-403C-9B42-D1FD3DAFAE14}" type="datetimeFigureOut">
              <a:rPr lang="en-US" smtClean="0"/>
              <a:pPr/>
              <a:t>1/11/2016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0861C6D-803B-4E87-9958-975AD5D9AE1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9EC2C12D-00C1-403C-9B42-D1FD3DAFAE14}" type="datetimeFigureOut">
              <a:rPr lang="en-US" smtClean="0"/>
              <a:pPr/>
              <a:t>1/11/2016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861C6D-803B-4E87-9958-975AD5D9AE1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9EC2C12D-00C1-403C-9B42-D1FD3DAFAE14}" type="datetimeFigureOut">
              <a:rPr lang="en-US" smtClean="0"/>
              <a:pPr/>
              <a:t>1/11/2016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D0861C6D-803B-4E87-9958-975AD5D9AE10}"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EC2C12D-00C1-403C-9B42-D1FD3DAFAE14}" type="datetimeFigureOut">
              <a:rPr lang="en-US" smtClean="0"/>
              <a:pPr/>
              <a:t>1/11/2016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861C6D-803B-4E87-9958-975AD5D9AE1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EC2C12D-00C1-403C-9B42-D1FD3DAFAE14}" type="datetimeFigureOut">
              <a:rPr lang="en-US" smtClean="0"/>
              <a:pPr/>
              <a:t>1/11/2016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861C6D-803B-4E87-9958-975AD5D9AE1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9EC2C12D-00C1-403C-9B42-D1FD3DAFAE14}" type="datetimeFigureOut">
              <a:rPr lang="en-US" smtClean="0"/>
              <a:pPr/>
              <a:t>1/11/2016</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D0861C6D-803B-4E87-9958-975AD5D9AE10}"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57201"/>
            <a:ext cx="7772400" cy="1981199"/>
          </a:xfrm>
        </p:spPr>
        <p:txBody>
          <a:bodyPr>
            <a:normAutofit/>
          </a:bodyPr>
          <a:lstStyle/>
          <a:p>
            <a:pPr algn="ctr"/>
            <a:r>
              <a:rPr lang="en-US" dirty="0" smtClean="0"/>
              <a:t>Chapter 1</a:t>
            </a:r>
            <a:br>
              <a:rPr lang="en-US" dirty="0" smtClean="0"/>
            </a:br>
            <a:r>
              <a:rPr lang="en-US" dirty="0" smtClean="0"/>
              <a:t>Introduction to research </a:t>
            </a:r>
            <a:endParaRPr lang="en-US" dirty="0"/>
          </a:p>
        </p:txBody>
      </p:sp>
      <p:sp>
        <p:nvSpPr>
          <p:cNvPr id="3" name="Subtitle 2"/>
          <p:cNvSpPr>
            <a:spLocks noGrp="1"/>
          </p:cNvSpPr>
          <p:nvPr>
            <p:ph type="subTitle" idx="1"/>
          </p:nvPr>
        </p:nvSpPr>
        <p:spPr>
          <a:xfrm>
            <a:off x="838200" y="2590800"/>
            <a:ext cx="7772400" cy="3581400"/>
          </a:xfrm>
        </p:spPr>
        <p:txBody>
          <a:bodyPr>
            <a:normAutofit/>
          </a:bodyPr>
          <a:lstStyle/>
          <a:p>
            <a:pPr algn="ctr"/>
            <a:r>
              <a:rPr lang="en-US" dirty="0" smtClean="0">
                <a:solidFill>
                  <a:schemeClr val="bg1">
                    <a:lumMod val="95000"/>
                    <a:lumOff val="5000"/>
                  </a:schemeClr>
                </a:solidFill>
              </a:rPr>
              <a:t>What is research?</a:t>
            </a:r>
          </a:p>
          <a:p>
            <a:pPr algn="l"/>
            <a:r>
              <a:rPr lang="en-US" dirty="0" smtClean="0">
                <a:solidFill>
                  <a:schemeClr val="bg1">
                    <a:lumMod val="95000"/>
                    <a:lumOff val="5000"/>
                  </a:schemeClr>
                </a:solidFill>
              </a:rPr>
              <a:t>The American Heritage College Dictionary defined research as scholarly or scientific investigation or as verb to study something thoroughly. </a:t>
            </a:r>
          </a:p>
          <a:p>
            <a:pPr algn="l"/>
            <a:r>
              <a:rPr lang="en-US" dirty="0" smtClean="0">
                <a:solidFill>
                  <a:schemeClr val="bg1">
                    <a:lumMod val="95000"/>
                    <a:lumOff val="5000"/>
                  </a:schemeClr>
                </a:solidFill>
              </a:rPr>
              <a:t>The basic and simplest form, research is away of finding out answers to questions.</a:t>
            </a:r>
          </a:p>
          <a:p>
            <a:pPr algn="l"/>
            <a:endParaRPr lang="en-US" dirty="0" smtClean="0"/>
          </a:p>
          <a:p>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90600"/>
          </a:xfrm>
        </p:spPr>
        <p:txBody>
          <a:bodyPr/>
          <a:lstStyle/>
          <a:p>
            <a:r>
              <a:rPr lang="en-US" dirty="0" smtClean="0"/>
              <a:t>Different types of research</a:t>
            </a:r>
            <a:endParaRPr lang="en-US" dirty="0"/>
          </a:p>
        </p:txBody>
      </p:sp>
      <p:sp>
        <p:nvSpPr>
          <p:cNvPr id="3" name="Text Placeholder 2"/>
          <p:cNvSpPr>
            <a:spLocks noGrp="1"/>
          </p:cNvSpPr>
          <p:nvPr>
            <p:ph type="body" idx="1"/>
          </p:nvPr>
        </p:nvSpPr>
        <p:spPr>
          <a:xfrm>
            <a:off x="533400" y="1219200"/>
            <a:ext cx="7391400" cy="914400"/>
          </a:xfrm>
        </p:spPr>
        <p:txBody>
          <a:bodyPr>
            <a:normAutofit/>
          </a:bodyPr>
          <a:lstStyle/>
          <a:p>
            <a:pPr algn="ctr"/>
            <a:r>
              <a:rPr lang="en-US" sz="2800" dirty="0" smtClean="0">
                <a:solidFill>
                  <a:schemeClr val="accent1">
                    <a:lumMod val="50000"/>
                  </a:schemeClr>
                </a:solidFill>
              </a:rPr>
              <a:t>Quantitative Research </a:t>
            </a:r>
            <a:endParaRPr lang="en-US" sz="2800" dirty="0">
              <a:solidFill>
                <a:schemeClr val="accent1">
                  <a:lumMod val="50000"/>
                </a:schemeClr>
              </a:solidFill>
            </a:endParaRPr>
          </a:p>
        </p:txBody>
      </p:sp>
      <p:sp>
        <p:nvSpPr>
          <p:cNvPr id="5" name="Content Placeholder 4"/>
          <p:cNvSpPr>
            <a:spLocks noGrp="1"/>
          </p:cNvSpPr>
          <p:nvPr>
            <p:ph sz="quarter" idx="2"/>
          </p:nvPr>
        </p:nvSpPr>
        <p:spPr>
          <a:xfrm>
            <a:off x="457200" y="2057400"/>
            <a:ext cx="7924800" cy="4302920"/>
          </a:xfrm>
        </p:spPr>
        <p:txBody>
          <a:bodyPr>
            <a:normAutofit/>
          </a:bodyPr>
          <a:lstStyle/>
          <a:p>
            <a:r>
              <a:rPr lang="en-US" sz="3600" dirty="0" smtClean="0">
                <a:solidFill>
                  <a:schemeClr val="accent1">
                    <a:lumMod val="50000"/>
                  </a:schemeClr>
                </a:solidFill>
              </a:rPr>
              <a:t>1. starts with an experimental design.</a:t>
            </a:r>
          </a:p>
          <a:p>
            <a:endParaRPr lang="en-US" sz="3600" dirty="0" smtClean="0">
              <a:solidFill>
                <a:schemeClr val="accent1">
                  <a:lumMod val="50000"/>
                </a:schemeClr>
              </a:solidFill>
            </a:endParaRPr>
          </a:p>
          <a:p>
            <a:r>
              <a:rPr lang="en-US" sz="3600" dirty="0" smtClean="0">
                <a:solidFill>
                  <a:schemeClr val="accent1">
                    <a:lumMod val="50000"/>
                  </a:schemeClr>
                </a:solidFill>
              </a:rPr>
              <a:t>A hypotheses is followed by the quantification of data and numerical analysis is carried out</a:t>
            </a:r>
            <a:r>
              <a:rPr lang="en-US" sz="2800" dirty="0" smtClean="0">
                <a:solidFill>
                  <a:schemeClr val="accent1">
                    <a:lumMod val="50000"/>
                  </a:schemeClr>
                </a:solidFill>
              </a:rPr>
              <a: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676400"/>
          </a:xfrm>
        </p:spPr>
        <p:txBody>
          <a:bodyPr>
            <a:normAutofit/>
          </a:bodyPr>
          <a:lstStyle/>
          <a:p>
            <a:pPr algn="ctr"/>
            <a:r>
              <a:rPr lang="en-US" sz="5400" dirty="0" smtClean="0">
                <a:solidFill>
                  <a:schemeClr val="accent2">
                    <a:lumMod val="75000"/>
                  </a:schemeClr>
                </a:solidFill>
              </a:rPr>
              <a:t>Qualitative Research </a:t>
            </a:r>
            <a:br>
              <a:rPr lang="en-US" sz="5400" dirty="0" smtClean="0">
                <a:solidFill>
                  <a:schemeClr val="accent2">
                    <a:lumMod val="75000"/>
                  </a:schemeClr>
                </a:solidFill>
              </a:rPr>
            </a:br>
            <a:endParaRPr lang="en-US" dirty="0"/>
          </a:p>
        </p:txBody>
      </p:sp>
      <p:sp>
        <p:nvSpPr>
          <p:cNvPr id="5" name="Content Placeholder 4"/>
          <p:cNvSpPr>
            <a:spLocks noGrp="1"/>
          </p:cNvSpPr>
          <p:nvPr>
            <p:ph sz="quarter" idx="2"/>
          </p:nvPr>
        </p:nvSpPr>
        <p:spPr>
          <a:xfrm>
            <a:off x="457200" y="2514600"/>
            <a:ext cx="8153400" cy="3845720"/>
          </a:xfrm>
        </p:spPr>
        <p:txBody>
          <a:bodyPr/>
          <a:lstStyle/>
          <a:p>
            <a:r>
              <a:rPr lang="en-US" sz="3600" dirty="0" smtClean="0">
                <a:solidFill>
                  <a:schemeClr val="accent1">
                    <a:lumMod val="75000"/>
                  </a:schemeClr>
                </a:solidFill>
              </a:rPr>
              <a:t>Generally are not set up as experiments.</a:t>
            </a:r>
          </a:p>
          <a:p>
            <a:endParaRPr lang="en-US" sz="3600" dirty="0" smtClean="0">
              <a:solidFill>
                <a:schemeClr val="accent1">
                  <a:lumMod val="75000"/>
                </a:schemeClr>
              </a:solidFill>
            </a:endParaRPr>
          </a:p>
          <a:p>
            <a:r>
              <a:rPr lang="en-US" sz="3600" dirty="0" smtClean="0">
                <a:solidFill>
                  <a:schemeClr val="accent1">
                    <a:lumMod val="75000"/>
                  </a:schemeClr>
                </a:solidFill>
              </a:rPr>
              <a:t>Data cannot be easily quantified and analysis is interpretive rather than statistical </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762000"/>
          </a:xfrm>
        </p:spPr>
        <p:txBody>
          <a:bodyPr>
            <a:normAutofit/>
          </a:bodyPr>
          <a:lstStyle/>
          <a:p>
            <a:r>
              <a:rPr lang="en-US" sz="3200" dirty="0" smtClean="0">
                <a:solidFill>
                  <a:schemeClr val="accent4">
                    <a:lumMod val="50000"/>
                  </a:schemeClr>
                </a:solidFill>
                <a:latin typeface="Tahoma" pitchFamily="34" charset="0"/>
                <a:ea typeface="Tahoma" pitchFamily="34" charset="0"/>
                <a:cs typeface="Tahoma" pitchFamily="34" charset="0"/>
              </a:rPr>
              <a:t>quantitative research vs. qualitative research</a:t>
            </a:r>
            <a:endParaRPr lang="en-US" sz="3200" dirty="0"/>
          </a:p>
        </p:txBody>
      </p:sp>
      <p:sp>
        <p:nvSpPr>
          <p:cNvPr id="3" name="Text Placeholder 2"/>
          <p:cNvSpPr>
            <a:spLocks noGrp="1"/>
          </p:cNvSpPr>
          <p:nvPr>
            <p:ph type="body" idx="1"/>
          </p:nvPr>
        </p:nvSpPr>
        <p:spPr>
          <a:xfrm>
            <a:off x="457200" y="1219200"/>
            <a:ext cx="4040188" cy="533400"/>
          </a:xfrm>
        </p:spPr>
        <p:txBody>
          <a:bodyPr/>
          <a:lstStyle/>
          <a:p>
            <a:r>
              <a:rPr lang="en-US" dirty="0" smtClean="0">
                <a:solidFill>
                  <a:schemeClr val="bg2">
                    <a:lumMod val="10000"/>
                  </a:schemeClr>
                </a:solidFill>
                <a:latin typeface="Tahoma" pitchFamily="34" charset="0"/>
                <a:ea typeface="Tahoma" pitchFamily="34" charset="0"/>
                <a:cs typeface="Tahoma" pitchFamily="34" charset="0"/>
              </a:rPr>
              <a:t>quantitative research </a:t>
            </a:r>
            <a:endParaRPr lang="en-US" dirty="0" smtClean="0">
              <a:latin typeface="Tahoma" pitchFamily="34" charset="0"/>
              <a:ea typeface="Tahoma" pitchFamily="34" charset="0"/>
              <a:cs typeface="Tahoma" pitchFamily="34" charset="0"/>
            </a:endParaRPr>
          </a:p>
          <a:p>
            <a:endParaRPr lang="en-US" dirty="0"/>
          </a:p>
        </p:txBody>
      </p:sp>
      <p:sp>
        <p:nvSpPr>
          <p:cNvPr id="4" name="Text Placeholder 3"/>
          <p:cNvSpPr>
            <a:spLocks noGrp="1"/>
          </p:cNvSpPr>
          <p:nvPr>
            <p:ph type="body" sz="half" idx="3"/>
          </p:nvPr>
        </p:nvSpPr>
        <p:spPr>
          <a:xfrm>
            <a:off x="4645025" y="1219201"/>
            <a:ext cx="4041775" cy="533399"/>
          </a:xfrm>
        </p:spPr>
        <p:txBody>
          <a:bodyPr/>
          <a:lstStyle/>
          <a:p>
            <a:pPr algn="ctr"/>
            <a:r>
              <a:rPr lang="en-US" dirty="0" smtClean="0">
                <a:solidFill>
                  <a:schemeClr val="bg2">
                    <a:lumMod val="10000"/>
                  </a:schemeClr>
                </a:solidFill>
                <a:latin typeface="Tahoma" pitchFamily="34" charset="0"/>
                <a:ea typeface="Tahoma" pitchFamily="34" charset="0"/>
                <a:cs typeface="Tahoma" pitchFamily="34" charset="0"/>
              </a:rPr>
              <a:t>qualitative research </a:t>
            </a:r>
            <a:endParaRPr lang="en-US" dirty="0">
              <a:latin typeface="Tahoma" pitchFamily="34" charset="0"/>
              <a:ea typeface="Tahoma" pitchFamily="34" charset="0"/>
              <a:cs typeface="Tahoma" pitchFamily="34" charset="0"/>
            </a:endParaRPr>
          </a:p>
        </p:txBody>
      </p:sp>
      <p:sp>
        <p:nvSpPr>
          <p:cNvPr id="5" name="Content Placeholder 4"/>
          <p:cNvSpPr>
            <a:spLocks noGrp="1"/>
          </p:cNvSpPr>
          <p:nvPr>
            <p:ph sz="quarter" idx="2"/>
          </p:nvPr>
        </p:nvSpPr>
        <p:spPr>
          <a:xfrm>
            <a:off x="457200" y="1752600"/>
            <a:ext cx="4040188" cy="4607720"/>
          </a:xfrm>
        </p:spPr>
        <p:txBody>
          <a:bodyPr>
            <a:normAutofit lnSpcReduction="10000"/>
          </a:bodyPr>
          <a:lstStyle/>
          <a:p>
            <a:r>
              <a:rPr lang="en-US" sz="2400" dirty="0" smtClean="0">
                <a:solidFill>
                  <a:schemeClr val="accent1">
                    <a:lumMod val="75000"/>
                  </a:schemeClr>
                </a:solidFill>
                <a:latin typeface="Tahoma" pitchFamily="34" charset="0"/>
                <a:ea typeface="Tahoma" pitchFamily="34" charset="0"/>
                <a:cs typeface="Tahoma" pitchFamily="34" charset="0"/>
              </a:rPr>
              <a:t>1.Involving controlled measurement</a:t>
            </a:r>
          </a:p>
          <a:p>
            <a:r>
              <a:rPr lang="en-US" sz="2400" dirty="0" smtClean="0">
                <a:solidFill>
                  <a:schemeClr val="accent1">
                    <a:lumMod val="75000"/>
                  </a:schemeClr>
                </a:solidFill>
                <a:latin typeface="Tahoma" pitchFamily="34" charset="0"/>
                <a:ea typeface="Tahoma" pitchFamily="34" charset="0"/>
                <a:cs typeface="Tahoma" pitchFamily="34" charset="0"/>
              </a:rPr>
              <a:t>2. Objective and removed from the data.</a:t>
            </a:r>
          </a:p>
          <a:p>
            <a:r>
              <a:rPr lang="en-US" sz="2400" dirty="0" smtClean="0">
                <a:solidFill>
                  <a:schemeClr val="accent1">
                    <a:lumMod val="75000"/>
                  </a:schemeClr>
                </a:solidFill>
                <a:latin typeface="Tahoma" pitchFamily="34" charset="0"/>
                <a:ea typeface="Tahoma" pitchFamily="34" charset="0"/>
                <a:cs typeface="Tahoma" pitchFamily="34" charset="0"/>
              </a:rPr>
              <a:t>3.Verification oriented, confirmatory  </a:t>
            </a:r>
          </a:p>
          <a:p>
            <a:r>
              <a:rPr lang="en-US" sz="2400" dirty="0" smtClean="0">
                <a:solidFill>
                  <a:schemeClr val="accent1">
                    <a:lumMod val="75000"/>
                  </a:schemeClr>
                </a:solidFill>
                <a:latin typeface="Tahoma" pitchFamily="34" charset="0"/>
                <a:ea typeface="Tahoma" pitchFamily="34" charset="0"/>
                <a:cs typeface="Tahoma" pitchFamily="34" charset="0"/>
              </a:rPr>
              <a:t>4.Outcome oriented </a:t>
            </a:r>
          </a:p>
          <a:p>
            <a:r>
              <a:rPr lang="en-US" sz="2400" dirty="0" smtClean="0">
                <a:solidFill>
                  <a:schemeClr val="accent1">
                    <a:lumMod val="75000"/>
                  </a:schemeClr>
                </a:solidFill>
                <a:latin typeface="Tahoma" pitchFamily="34" charset="0"/>
                <a:ea typeface="Tahoma" pitchFamily="34" charset="0"/>
                <a:cs typeface="Tahoma" pitchFamily="34" charset="0"/>
              </a:rPr>
              <a:t>5. Reliable involving hard and replicable data </a:t>
            </a:r>
          </a:p>
          <a:p>
            <a:r>
              <a:rPr lang="en-US" sz="2400" dirty="0" smtClean="0">
                <a:solidFill>
                  <a:schemeClr val="accent1">
                    <a:lumMod val="75000"/>
                  </a:schemeClr>
                </a:solidFill>
                <a:latin typeface="Tahoma" pitchFamily="34" charset="0"/>
                <a:ea typeface="Tahoma" pitchFamily="34" charset="0"/>
                <a:cs typeface="Tahoma" pitchFamily="34" charset="0"/>
              </a:rPr>
              <a:t>6.Generalizable</a:t>
            </a:r>
          </a:p>
          <a:p>
            <a:r>
              <a:rPr lang="en-US" sz="2400" dirty="0" smtClean="0">
                <a:solidFill>
                  <a:schemeClr val="accent1">
                    <a:lumMod val="75000"/>
                  </a:schemeClr>
                </a:solidFill>
                <a:latin typeface="Tahoma" pitchFamily="34" charset="0"/>
                <a:ea typeface="Tahoma" pitchFamily="34" charset="0"/>
                <a:cs typeface="Tahoma" pitchFamily="34" charset="0"/>
              </a:rPr>
              <a:t>7. Assuming a stable reality </a:t>
            </a:r>
          </a:p>
          <a:p>
            <a:endParaRPr lang="en-US" sz="2400" dirty="0" smtClean="0">
              <a:solidFill>
                <a:schemeClr val="accent1">
                  <a:lumMod val="75000"/>
                </a:schemeClr>
              </a:solidFill>
              <a:latin typeface="Tahoma" pitchFamily="34" charset="0"/>
              <a:ea typeface="Tahoma" pitchFamily="34" charset="0"/>
              <a:cs typeface="Tahoma" pitchFamily="34" charset="0"/>
            </a:endParaRPr>
          </a:p>
        </p:txBody>
      </p:sp>
      <p:sp>
        <p:nvSpPr>
          <p:cNvPr id="6" name="Content Placeholder 5"/>
          <p:cNvSpPr>
            <a:spLocks noGrp="1"/>
          </p:cNvSpPr>
          <p:nvPr>
            <p:ph sz="quarter" idx="4"/>
          </p:nvPr>
        </p:nvSpPr>
        <p:spPr>
          <a:xfrm>
            <a:off x="4645025" y="1752600"/>
            <a:ext cx="4041775" cy="4607720"/>
          </a:xfrm>
        </p:spPr>
        <p:txBody>
          <a:bodyPr>
            <a:normAutofit/>
          </a:bodyPr>
          <a:lstStyle/>
          <a:p>
            <a:r>
              <a:rPr lang="en-US" sz="2400" dirty="0" smtClean="0">
                <a:latin typeface="Tahoma" pitchFamily="34" charset="0"/>
                <a:ea typeface="Tahoma" pitchFamily="34" charset="0"/>
                <a:cs typeface="Tahoma" pitchFamily="34" charset="0"/>
              </a:rPr>
              <a:t>1.Naturalistic and controlled observation </a:t>
            </a:r>
          </a:p>
          <a:p>
            <a:r>
              <a:rPr lang="en-US" sz="2400" dirty="0" smtClean="0">
                <a:latin typeface="Tahoma" pitchFamily="34" charset="0"/>
                <a:ea typeface="Tahoma" pitchFamily="34" charset="0"/>
                <a:cs typeface="Tahoma" pitchFamily="34" charset="0"/>
              </a:rPr>
              <a:t>2.Subjective </a:t>
            </a:r>
          </a:p>
          <a:p>
            <a:r>
              <a:rPr lang="en-US" sz="2400" dirty="0" smtClean="0">
                <a:latin typeface="Tahoma" pitchFamily="34" charset="0"/>
                <a:ea typeface="Tahoma" pitchFamily="34" charset="0"/>
                <a:cs typeface="Tahoma" pitchFamily="34" charset="0"/>
              </a:rPr>
              <a:t>3.Discovery oriented </a:t>
            </a:r>
          </a:p>
          <a:p>
            <a:r>
              <a:rPr lang="en-US" sz="2400" dirty="0" smtClean="0">
                <a:latin typeface="Tahoma" pitchFamily="34" charset="0"/>
                <a:ea typeface="Tahoma" pitchFamily="34" charset="0"/>
                <a:cs typeface="Tahoma" pitchFamily="34" charset="0"/>
              </a:rPr>
              <a:t>4.Process oriented</a:t>
            </a:r>
          </a:p>
          <a:p>
            <a:r>
              <a:rPr lang="en-US" sz="2400" dirty="0" smtClean="0">
                <a:latin typeface="Tahoma" pitchFamily="34" charset="0"/>
                <a:ea typeface="Tahoma" pitchFamily="34" charset="0"/>
                <a:cs typeface="Tahoma" pitchFamily="34" charset="0"/>
              </a:rPr>
              <a:t>5.Soft data </a:t>
            </a:r>
          </a:p>
          <a:p>
            <a:r>
              <a:rPr lang="en-US" sz="2400" dirty="0" smtClean="0">
                <a:latin typeface="Tahoma" pitchFamily="34" charset="0"/>
                <a:ea typeface="Tahoma" pitchFamily="34" charset="0"/>
                <a:cs typeface="Tahoma" pitchFamily="34" charset="0"/>
              </a:rPr>
              <a:t>6.Ungeneralizable  , single case studies </a:t>
            </a:r>
          </a:p>
          <a:p>
            <a:r>
              <a:rPr lang="en-US" sz="2400" dirty="0" smtClean="0">
                <a:latin typeface="Tahoma" pitchFamily="34" charset="0"/>
                <a:ea typeface="Tahoma" pitchFamily="34" charset="0"/>
                <a:cs typeface="Tahoma" pitchFamily="34" charset="0"/>
              </a:rPr>
              <a:t>7.Assuming a dynamic reality </a:t>
            </a:r>
          </a:p>
          <a:p>
            <a:r>
              <a:rPr lang="en-US" sz="2400" dirty="0" smtClean="0">
                <a:latin typeface="Tahoma" pitchFamily="34" charset="0"/>
                <a:ea typeface="Tahoma" pitchFamily="34" charset="0"/>
                <a:cs typeface="Tahoma" pitchFamily="34" charset="0"/>
              </a:rPr>
              <a:t>8.Close to data </a:t>
            </a: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381000"/>
            <a:ext cx="7924800" cy="762000"/>
          </a:xfrm>
        </p:spPr>
        <p:txBody>
          <a:bodyPr>
            <a:normAutofit/>
          </a:bodyPr>
          <a:lstStyle/>
          <a:p>
            <a:pPr algn="ctr"/>
            <a:r>
              <a:rPr lang="en-US" dirty="0" smtClean="0"/>
              <a:t>Different parts of a research report  </a:t>
            </a:r>
            <a:endParaRPr lang="en-US" dirty="0"/>
          </a:p>
        </p:txBody>
      </p:sp>
      <p:sp>
        <p:nvSpPr>
          <p:cNvPr id="3" name="Text Placeholder 2"/>
          <p:cNvSpPr>
            <a:spLocks noGrp="1"/>
          </p:cNvSpPr>
          <p:nvPr>
            <p:ph type="body" idx="2"/>
          </p:nvPr>
        </p:nvSpPr>
        <p:spPr>
          <a:xfrm>
            <a:off x="685800" y="1447800"/>
            <a:ext cx="8001000" cy="4800600"/>
          </a:xfrm>
        </p:spPr>
        <p:txBody>
          <a:bodyPr>
            <a:normAutofit lnSpcReduction="10000"/>
          </a:bodyPr>
          <a:lstStyle/>
          <a:p>
            <a:r>
              <a:rPr lang="en-US" sz="2800" dirty="0" smtClean="0">
                <a:solidFill>
                  <a:schemeClr val="tx2"/>
                </a:solidFill>
              </a:rPr>
              <a:t>Title page </a:t>
            </a:r>
          </a:p>
          <a:p>
            <a:r>
              <a:rPr lang="en-US" sz="2800" dirty="0" smtClean="0">
                <a:solidFill>
                  <a:schemeClr val="tx2"/>
                </a:solidFill>
              </a:rPr>
              <a:t>Abstract </a:t>
            </a:r>
          </a:p>
          <a:p>
            <a:r>
              <a:rPr lang="en-US" sz="2800" dirty="0" smtClean="0">
                <a:solidFill>
                  <a:schemeClr val="tx2"/>
                </a:solidFill>
              </a:rPr>
              <a:t>Body </a:t>
            </a:r>
          </a:p>
          <a:p>
            <a:r>
              <a:rPr lang="en-US" sz="2800" dirty="0" smtClean="0">
                <a:solidFill>
                  <a:schemeClr val="tx2"/>
                </a:solidFill>
              </a:rPr>
              <a:t>Introduction </a:t>
            </a:r>
          </a:p>
          <a:p>
            <a:r>
              <a:rPr lang="en-US" sz="2800" dirty="0" smtClean="0">
                <a:solidFill>
                  <a:schemeClr val="tx2"/>
                </a:solidFill>
              </a:rPr>
              <a:t>Method </a:t>
            </a:r>
          </a:p>
          <a:p>
            <a:r>
              <a:rPr lang="en-US" sz="2800" dirty="0" smtClean="0">
                <a:solidFill>
                  <a:schemeClr val="tx2"/>
                </a:solidFill>
              </a:rPr>
              <a:t>Results </a:t>
            </a:r>
          </a:p>
          <a:p>
            <a:r>
              <a:rPr lang="en-US" sz="2800" dirty="0" smtClean="0">
                <a:solidFill>
                  <a:schemeClr val="tx2"/>
                </a:solidFill>
              </a:rPr>
              <a:t>Discussion / conclusion</a:t>
            </a:r>
          </a:p>
          <a:p>
            <a:r>
              <a:rPr lang="en-US" sz="2800" dirty="0" smtClean="0">
                <a:solidFill>
                  <a:schemeClr val="tx2"/>
                </a:solidFill>
              </a:rPr>
              <a:t>Notes </a:t>
            </a:r>
          </a:p>
          <a:p>
            <a:r>
              <a:rPr lang="en-US" sz="2800" dirty="0" smtClean="0">
                <a:solidFill>
                  <a:schemeClr val="tx2"/>
                </a:solidFill>
              </a:rPr>
              <a:t>Appendixes  </a:t>
            </a:r>
          </a:p>
          <a:p>
            <a:r>
              <a:rPr lang="en-US" sz="2800" dirty="0" smtClean="0">
                <a:solidFill>
                  <a:schemeClr val="tx2"/>
                </a:solidFill>
              </a:rPr>
              <a:t> </a:t>
            </a:r>
          </a:p>
          <a:p>
            <a:endParaRPr lang="en-US" sz="28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694688"/>
          </a:xfrm>
        </p:spPr>
        <p:txBody>
          <a:bodyPr>
            <a:normAutofit fontScale="90000"/>
          </a:bodyPr>
          <a:lstStyle/>
          <a:p>
            <a:pPr algn="ctr"/>
            <a:r>
              <a:rPr lang="en-US" dirty="0" smtClean="0"/>
              <a:t>Title page includes three elements</a:t>
            </a:r>
            <a:br>
              <a:rPr lang="en-US" dirty="0" smtClean="0"/>
            </a:br>
            <a:endParaRPr lang="en-US" dirty="0"/>
          </a:p>
        </p:txBody>
      </p:sp>
      <p:sp>
        <p:nvSpPr>
          <p:cNvPr id="3" name="Content Placeholder 2"/>
          <p:cNvSpPr>
            <a:spLocks noGrp="1"/>
          </p:cNvSpPr>
          <p:nvPr>
            <p:ph idx="1"/>
          </p:nvPr>
        </p:nvSpPr>
        <p:spPr/>
        <p:txBody>
          <a:bodyPr>
            <a:normAutofit/>
          </a:bodyPr>
          <a:lstStyle/>
          <a:p>
            <a:r>
              <a:rPr lang="en-US" sz="2800" dirty="0" smtClean="0"/>
              <a:t>Name of author(s)</a:t>
            </a:r>
          </a:p>
          <a:p>
            <a:endParaRPr lang="en-US" sz="2800" dirty="0" smtClean="0"/>
          </a:p>
          <a:p>
            <a:endParaRPr lang="en-US" sz="2800" dirty="0" smtClean="0"/>
          </a:p>
          <a:p>
            <a:r>
              <a:rPr lang="en-US" sz="2800" dirty="0" smtClean="0"/>
              <a:t>Title of paper</a:t>
            </a:r>
          </a:p>
          <a:p>
            <a:endParaRPr lang="en-US" sz="2800" dirty="0" smtClean="0"/>
          </a:p>
          <a:p>
            <a:endParaRPr lang="en-US" sz="2800" dirty="0" smtClean="0"/>
          </a:p>
          <a:p>
            <a:r>
              <a:rPr lang="en-US" sz="2800" dirty="0" smtClean="0"/>
              <a:t>Contact information  </a:t>
            </a:r>
            <a:endParaRPr lang="en-US" sz="28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28600"/>
            <a:ext cx="8229600" cy="6172200"/>
          </a:xfrm>
        </p:spPr>
        <p:txBody>
          <a:bodyPr>
            <a:normAutofit/>
          </a:bodyPr>
          <a:lstStyle/>
          <a:p>
            <a:r>
              <a:rPr lang="en-US" sz="3600" dirty="0" smtClean="0"/>
              <a:t>Abstract :  </a:t>
            </a:r>
            <a:r>
              <a:rPr lang="en-US" sz="3200" dirty="0" smtClean="0"/>
              <a:t>is a summary of the topic of the paper and major finding of a research. Abstract are usually 100 – 150 words in length.</a:t>
            </a:r>
            <a:br>
              <a:rPr lang="en-US" sz="3200" dirty="0" smtClean="0"/>
            </a:br>
            <a:r>
              <a:rPr lang="en-US" sz="3200" dirty="0" smtClean="0"/>
              <a:t/>
            </a:r>
            <a:br>
              <a:rPr lang="en-US" sz="3200" dirty="0" smtClean="0"/>
            </a:br>
            <a:r>
              <a:rPr lang="en-US" sz="2800" dirty="0" smtClean="0"/>
              <a:t> </a:t>
            </a:r>
            <a:r>
              <a:rPr lang="en-US" sz="2800" dirty="0" smtClean="0">
                <a:latin typeface="Tahoma" pitchFamily="34" charset="0"/>
                <a:ea typeface="Tahoma" pitchFamily="34" charset="0"/>
                <a:cs typeface="Tahoma" pitchFamily="34" charset="0"/>
              </a:rPr>
              <a:t>Introduction :it  provides the reader with background material and outline of the purpose of the research  </a:t>
            </a:r>
            <a:r>
              <a:rPr lang="en-US" sz="2800" dirty="0" smtClean="0"/>
              <a:t/>
            </a:r>
            <a:br>
              <a:rPr lang="en-US" sz="2800" dirty="0" smtClean="0"/>
            </a:br>
            <a:r>
              <a:rPr lang="en-US" sz="3200" dirty="0" smtClean="0"/>
              <a:t/>
            </a:r>
            <a:br>
              <a:rPr lang="en-US" sz="3200" dirty="0" smtClean="0"/>
            </a:br>
            <a:endParaRPr lang="en-US" sz="3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Literature review </a:t>
            </a:r>
            <a:endParaRPr lang="en-US" dirty="0"/>
          </a:p>
        </p:txBody>
      </p:sp>
      <p:sp>
        <p:nvSpPr>
          <p:cNvPr id="3" name="Content Placeholder 2"/>
          <p:cNvSpPr>
            <a:spLocks noGrp="1"/>
          </p:cNvSpPr>
          <p:nvPr>
            <p:ph idx="1"/>
          </p:nvPr>
        </p:nvSpPr>
        <p:spPr/>
        <p:txBody>
          <a:bodyPr>
            <a:normAutofit/>
          </a:bodyPr>
          <a:lstStyle/>
          <a:p>
            <a:r>
              <a:rPr lang="en-US" sz="3600" dirty="0" smtClean="0">
                <a:solidFill>
                  <a:srgbClr val="0070C0"/>
                </a:solidFill>
              </a:rPr>
              <a:t>Historical overview </a:t>
            </a:r>
          </a:p>
          <a:p>
            <a:r>
              <a:rPr lang="en-US" sz="3600" dirty="0" smtClean="0">
                <a:solidFill>
                  <a:srgbClr val="0070C0"/>
                </a:solidFill>
              </a:rPr>
              <a:t>Major players in research including questions, past findings and controversies </a:t>
            </a:r>
          </a:p>
          <a:p>
            <a:r>
              <a:rPr lang="en-US" sz="3600" dirty="0" smtClean="0">
                <a:solidFill>
                  <a:srgbClr val="0070C0"/>
                </a:solidFill>
              </a:rPr>
              <a:t>General goal of the paper </a:t>
            </a:r>
          </a:p>
          <a:p>
            <a:r>
              <a:rPr lang="en-US" sz="3600" dirty="0" smtClean="0">
                <a:solidFill>
                  <a:srgbClr val="0070C0"/>
                </a:solidFill>
              </a:rPr>
              <a:t>Research questions / hypotheses  </a:t>
            </a:r>
            <a:endParaRPr lang="en-US" sz="3600" dirty="0">
              <a:solidFill>
                <a:srgbClr val="0070C0"/>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5696712"/>
          </a:xfrm>
        </p:spPr>
        <p:txBody>
          <a:bodyPr>
            <a:normAutofit/>
          </a:bodyPr>
          <a:lstStyle/>
          <a:p>
            <a:r>
              <a:rPr lang="en-US" dirty="0" smtClean="0"/>
              <a:t>Method</a:t>
            </a:r>
            <a:br>
              <a:rPr lang="en-US" dirty="0" smtClean="0"/>
            </a:br>
            <a:r>
              <a:rPr lang="en-US" sz="4000" dirty="0" smtClean="0"/>
              <a:t>readers expect to be informed about all aspects of the study for two reasons </a:t>
            </a:r>
            <a:br>
              <a:rPr lang="en-US" sz="4000" dirty="0" smtClean="0"/>
            </a:br>
            <a:r>
              <a:rPr lang="en-US" sz="4000" dirty="0" smtClean="0"/>
              <a:t/>
            </a:r>
            <a:br>
              <a:rPr lang="en-US" sz="4000" dirty="0" smtClean="0"/>
            </a:br>
            <a:r>
              <a:rPr lang="en-US" sz="4000" dirty="0" smtClean="0"/>
              <a:t>1.the later possibility of replication.</a:t>
            </a:r>
            <a:br>
              <a:rPr lang="en-US" sz="4000" dirty="0" smtClean="0"/>
            </a:br>
            <a:r>
              <a:rPr lang="en-US" sz="4000" dirty="0" smtClean="0"/>
              <a:t/>
            </a:r>
            <a:br>
              <a:rPr lang="en-US" sz="4000" dirty="0" smtClean="0"/>
            </a:br>
            <a:r>
              <a:rPr lang="en-US" sz="4000" dirty="0" smtClean="0"/>
              <a:t>2.they need to know as much detail as possible about what was done.</a:t>
            </a:r>
            <a:br>
              <a:rPr lang="en-US" sz="4000" dirty="0" smtClean="0"/>
            </a:br>
            <a:endParaRPr lang="en-US" sz="40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5696712"/>
          </a:xfrm>
        </p:spPr>
        <p:txBody>
          <a:bodyPr>
            <a:normAutofit fontScale="90000"/>
          </a:bodyPr>
          <a:lstStyle/>
          <a:p>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r>
              <a:rPr lang="en-US" dirty="0" smtClean="0"/>
              <a:t/>
            </a:r>
            <a:br>
              <a:rPr lang="en-US" dirty="0" smtClean="0"/>
            </a:br>
            <a:r>
              <a:rPr lang="en-US" dirty="0" smtClean="0"/>
              <a:t>Methods have different parts Participants: </a:t>
            </a:r>
            <a:r>
              <a:rPr lang="en-US" sz="3600" dirty="0" smtClean="0"/>
              <a:t>information about the participants such as male /female, native language , age, proficiency level </a:t>
            </a:r>
            <a:r>
              <a:rPr lang="en-US" dirty="0" smtClean="0"/>
              <a:t/>
            </a:r>
            <a:br>
              <a:rPr lang="en-US" dirty="0" smtClean="0"/>
            </a:br>
            <a:r>
              <a:rPr lang="en-US" dirty="0" smtClean="0"/>
              <a:t>Materials: </a:t>
            </a:r>
            <a:r>
              <a:rPr lang="en-US" sz="3600" dirty="0" smtClean="0"/>
              <a:t>refers to what used to conduct the study .  </a:t>
            </a:r>
            <a:r>
              <a:rPr lang="en-US" dirty="0" smtClean="0"/>
              <a:t/>
            </a:r>
            <a:br>
              <a:rPr lang="en-US" dirty="0" smtClean="0"/>
            </a:br>
            <a:r>
              <a:rPr lang="en-US" dirty="0" smtClean="0"/>
              <a:t>Procedures: </a:t>
            </a:r>
            <a:r>
              <a:rPr lang="en-US" sz="3600" dirty="0" smtClean="0"/>
              <a:t>includes logistical issues related to what was done. </a:t>
            </a:r>
            <a:r>
              <a:rPr lang="en-US" dirty="0" smtClean="0"/>
              <a:t/>
            </a:r>
            <a:br>
              <a:rPr lang="en-US" dirty="0" smtClean="0"/>
            </a:br>
            <a:r>
              <a:rPr lang="en-US" dirty="0" smtClean="0"/>
              <a:t>Analysis: </a:t>
            </a:r>
            <a:r>
              <a:rPr lang="en-US" sz="3200" dirty="0" smtClean="0"/>
              <a:t>it may be a separate section or may be included in the results section. </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5791200"/>
          </a:xfrm>
        </p:spPr>
        <p:txBody>
          <a:bodyPr>
            <a:normAutofit/>
          </a:bodyPr>
          <a:lstStyle/>
          <a:p>
            <a:r>
              <a:rPr lang="en-US" dirty="0" smtClean="0"/>
              <a:t>Results : </a:t>
            </a:r>
            <a:r>
              <a:rPr lang="en-US" sz="3200" dirty="0" smtClean="0"/>
              <a:t>results are presented with verbal descriptions of data and often displayed in charts , figures or tables.</a:t>
            </a:r>
            <a:r>
              <a:rPr lang="en-US" sz="5400" dirty="0" smtClean="0"/>
              <a:t> </a:t>
            </a:r>
            <a:r>
              <a:rPr lang="en-US" sz="3200" dirty="0" smtClean="0"/>
              <a:t>Results usually provide objective description presented without interpretation</a:t>
            </a:r>
            <a:br>
              <a:rPr lang="en-US" sz="3200" dirty="0" smtClean="0"/>
            </a:br>
            <a:r>
              <a:rPr lang="en-US" sz="3200" dirty="0" smtClean="0"/>
              <a:t/>
            </a:r>
            <a:br>
              <a:rPr lang="en-US" sz="3200" dirty="0" smtClean="0"/>
            </a:br>
            <a:r>
              <a:rPr lang="en-US" sz="3200" dirty="0" smtClean="0"/>
              <a:t/>
            </a:r>
            <a:br>
              <a:rPr lang="en-US" sz="3200" dirty="0" smtClean="0"/>
            </a:br>
            <a:r>
              <a:rPr lang="en-US" sz="3200" dirty="0" smtClean="0"/>
              <a:t/>
            </a:r>
            <a:br>
              <a:rPr lang="en-US" sz="3200" dirty="0" smtClean="0"/>
            </a:br>
            <a:r>
              <a:rPr lang="en-US" sz="3200" dirty="0" smtClean="0"/>
              <a:t/>
            </a:r>
            <a:br>
              <a:rPr lang="en-US" sz="3200" dirty="0" smtClean="0"/>
            </a:br>
            <a:endParaRPr lang="en-US" sz="32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5620512"/>
          </a:xfrm>
        </p:spPr>
        <p:txBody>
          <a:bodyPr>
            <a:normAutofit fontScale="90000"/>
          </a:bodyPr>
          <a:lstStyle/>
          <a:p>
            <a:r>
              <a:rPr lang="en-US" dirty="0" smtClean="0"/>
              <a:t>Discussion / conclusion </a:t>
            </a:r>
            <a:br>
              <a:rPr lang="en-US" dirty="0" smtClean="0"/>
            </a:br>
            <a:r>
              <a:rPr lang="en-US" sz="3200" dirty="0" smtClean="0"/>
              <a:t> Discussion and conclusion are often two </a:t>
            </a:r>
            <a:br>
              <a:rPr lang="en-US" sz="3200" dirty="0" smtClean="0"/>
            </a:br>
            <a:r>
              <a:rPr lang="en-US" sz="3200" dirty="0" smtClean="0"/>
              <a:t/>
            </a:r>
            <a:br>
              <a:rPr lang="en-US" sz="3200" dirty="0" smtClean="0"/>
            </a:br>
            <a:r>
              <a:rPr lang="en-US" sz="3200" dirty="0" smtClean="0"/>
              <a:t>separate sections and are primarily interpretive and </a:t>
            </a:r>
            <a:br>
              <a:rPr lang="en-US" sz="3200" dirty="0" smtClean="0"/>
            </a:br>
            <a:r>
              <a:rPr lang="en-US" sz="3200" dirty="0" smtClean="0"/>
              <a:t/>
            </a:r>
            <a:br>
              <a:rPr lang="en-US" sz="3200" dirty="0" smtClean="0"/>
            </a:br>
            <a:r>
              <a:rPr lang="en-US" sz="3200" dirty="0" smtClean="0"/>
              <a:t>explanatory in the nature .</a:t>
            </a:r>
            <a:br>
              <a:rPr lang="en-US" sz="3200" dirty="0" smtClean="0"/>
            </a:br>
            <a:r>
              <a:rPr lang="en-US" sz="3200" dirty="0" smtClean="0"/>
              <a:t/>
            </a:r>
            <a:br>
              <a:rPr lang="en-US" sz="3200" dirty="0" smtClean="0"/>
            </a:br>
            <a:r>
              <a:rPr lang="en-US" sz="3200" dirty="0" smtClean="0"/>
              <a:t>The main idea of the study may be restated and the</a:t>
            </a:r>
            <a:br>
              <a:rPr lang="en-US" sz="3200" dirty="0" smtClean="0"/>
            </a:br>
            <a:r>
              <a:rPr lang="en-US" sz="3200" dirty="0" smtClean="0"/>
              <a:t/>
            </a:r>
            <a:br>
              <a:rPr lang="en-US" sz="3200" dirty="0" smtClean="0"/>
            </a:br>
            <a:r>
              <a:rPr lang="en-US" sz="3200" dirty="0" smtClean="0"/>
              <a:t>findings summarized.</a:t>
            </a:r>
            <a:br>
              <a:rPr lang="en-US" sz="3200" dirty="0" smtClean="0"/>
            </a:b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5696712"/>
          </a:xfrm>
        </p:spPr>
        <p:txBody>
          <a:bodyPr>
            <a:normAutofit fontScale="90000"/>
          </a:bodyPr>
          <a:lstStyle/>
          <a:p>
            <a:r>
              <a:rPr lang="en-US" dirty="0" smtClean="0"/>
              <a:t>Notes : </a:t>
            </a:r>
            <a:r>
              <a:rPr lang="en-US" sz="3200" dirty="0" smtClean="0"/>
              <a:t>note is placed in footnotes at the bottom of the relevant page and sometimes as endnotes – a section in which all the notes are collected to gather at the end of the article.</a:t>
            </a:r>
            <a:br>
              <a:rPr lang="en-US" sz="3200" dirty="0" smtClean="0"/>
            </a:br>
            <a:r>
              <a:rPr lang="en-US" sz="3200" dirty="0" smtClean="0"/>
              <a:t> </a:t>
            </a:r>
            <a:r>
              <a:rPr lang="en-US" dirty="0" smtClean="0"/>
              <a:t>References :</a:t>
            </a:r>
            <a:r>
              <a:rPr lang="en-US" sz="3200" dirty="0" smtClean="0"/>
              <a:t>every thing cited in the paper appears in the reference list and all sources listed </a:t>
            </a:r>
            <a:br>
              <a:rPr lang="en-US" sz="3200" dirty="0" smtClean="0"/>
            </a:br>
            <a:r>
              <a:rPr lang="en-US" sz="3200" dirty="0" smtClean="0"/>
              <a:t> </a:t>
            </a:r>
            <a:r>
              <a:rPr lang="en-US" sz="5400" dirty="0" smtClean="0"/>
              <a:t>Appendixes: </a:t>
            </a:r>
            <a:r>
              <a:rPr lang="en-US" sz="3200" dirty="0" smtClean="0"/>
              <a:t>It include any information that is necessary for interpretation of the study. it may  interrupt the flow of the paper if included in the body of the article .</a:t>
            </a:r>
            <a:br>
              <a:rPr lang="en-US" sz="3200" dirty="0" smtClean="0"/>
            </a:br>
            <a:r>
              <a:rPr lang="en-US" sz="3200" dirty="0" smtClean="0"/>
              <a:t> </a:t>
            </a:r>
            <a:endParaRPr lang="en-US" sz="54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5620512"/>
          </a:xfrm>
        </p:spPr>
        <p:txBody>
          <a:bodyPr/>
          <a:lstStyle/>
          <a:p>
            <a:r>
              <a:rPr lang="en-US" dirty="0" smtClean="0"/>
              <a:t>Identifying  research questions</a:t>
            </a:r>
            <a:br>
              <a:rPr lang="en-US" dirty="0" smtClean="0"/>
            </a:br>
            <a:r>
              <a:rPr lang="en-US" sz="3200" dirty="0" smtClean="0"/>
              <a:t>one of the most difficult aspects of any research undertaking is identification of appropriate research questions. Questions should be interesting and they address current issues.   They should be sufficiently narrow down to be answered .</a:t>
            </a:r>
            <a:br>
              <a:rPr lang="en-US" sz="3200" dirty="0" smtClean="0"/>
            </a:br>
            <a:r>
              <a:rPr lang="en-US" sz="3200" dirty="0" smtClean="0"/>
              <a:t/>
            </a:r>
            <a:br>
              <a:rPr lang="en-US" sz="3200" dirty="0" smtClean="0"/>
            </a:br>
            <a:r>
              <a:rPr lang="en-US" sz="3200" dirty="0" smtClean="0"/>
              <a:t/>
            </a:r>
            <a:br>
              <a:rPr lang="en-US" sz="3200" dirty="0" smtClean="0"/>
            </a:br>
            <a:r>
              <a:rPr lang="en-US" sz="3200" dirty="0" smtClean="0"/>
              <a:t>  </a:t>
            </a:r>
            <a:r>
              <a:rPr lang="en-US" dirty="0" smtClean="0"/>
              <a:t> </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5544312"/>
          </a:xfrm>
        </p:spPr>
        <p:txBody>
          <a:bodyPr/>
          <a:lstStyle/>
          <a:p>
            <a:r>
              <a:rPr lang="en-US" dirty="0" smtClean="0"/>
              <a:t>Feasibility : </a:t>
            </a:r>
            <a:br>
              <a:rPr lang="en-US" dirty="0" smtClean="0"/>
            </a:br>
            <a:r>
              <a:rPr lang="en-US" sz="3200" dirty="0" smtClean="0"/>
              <a:t>Feasibility depends on many factors  </a:t>
            </a:r>
            <a:r>
              <a:rPr lang="en-US" sz="3200" smtClean="0"/>
              <a:t>such as</a:t>
            </a:r>
            <a:r>
              <a:rPr lang="en-US" sz="3200" dirty="0" smtClean="0"/>
              <a:t/>
            </a:r>
            <a:br>
              <a:rPr lang="en-US" sz="3200" dirty="0" smtClean="0"/>
            </a:br>
            <a:r>
              <a:rPr lang="en-US" sz="3200" dirty="0" smtClean="0"/>
              <a:t>1.The breadth of the study in relation to its research question scope and answerability.</a:t>
            </a:r>
            <a:br>
              <a:rPr lang="en-US" sz="3200" dirty="0" smtClean="0"/>
            </a:br>
            <a:r>
              <a:rPr lang="en-US" sz="3200" dirty="0" smtClean="0"/>
              <a:t> 2.wether or not it will be possible to obtain the data necessary to answer the question.</a:t>
            </a:r>
            <a:br>
              <a:rPr lang="en-US" sz="3200" dirty="0" smtClean="0"/>
            </a:b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5468112"/>
          </a:xfrm>
        </p:spPr>
        <p:txBody>
          <a:bodyPr>
            <a:normAutofit fontScale="90000"/>
          </a:bodyPr>
          <a:lstStyle/>
          <a:p>
            <a:r>
              <a:rPr lang="en-US" dirty="0" smtClean="0"/>
              <a:t>Research questions and hypotheses</a:t>
            </a:r>
            <a:r>
              <a:rPr lang="en-US" sz="3200" dirty="0" smtClean="0"/>
              <a:t/>
            </a:r>
            <a:br>
              <a:rPr lang="en-US" sz="3200" dirty="0" smtClean="0"/>
            </a:br>
            <a:r>
              <a:rPr lang="en-US" sz="3200" dirty="0" smtClean="0"/>
              <a:t>Research questions are the questions for which answers are being sought where as research hypotheses refers to what researcher expects the results the results of the investigations to be. they are based on observations or what the literature suggests the answer might be. Sometimes  because of a lack of relevant literature hypotheses cannot be generate  </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5544312"/>
          </a:xfrm>
        </p:spPr>
        <p:txBody>
          <a:bodyPr/>
          <a:lstStyle/>
          <a:p>
            <a:r>
              <a:rPr lang="en-US" dirty="0" smtClean="0"/>
              <a:t>Replication:</a:t>
            </a:r>
            <a:br>
              <a:rPr lang="en-US" dirty="0" smtClean="0"/>
            </a:br>
            <a:r>
              <a:rPr lang="en-US" sz="3200" dirty="0" smtClean="0"/>
              <a:t>replication is a center part of the development of any field of inquire. if the results cannot be repeated , the validity of the results might be called into question.</a:t>
            </a:r>
            <a:br>
              <a:rPr lang="en-US" sz="3200" dirty="0" smtClean="0"/>
            </a:br>
            <a:r>
              <a:rPr lang="en-US" sz="3200" dirty="0" smtClean="0"/>
              <a:t>Two reasons for replication: verification and </a:t>
            </a:r>
            <a:r>
              <a:rPr lang="en-US" sz="3200" dirty="0" err="1" smtClean="0"/>
              <a:t>generalizabililty</a:t>
            </a:r>
            <a:r>
              <a:rPr lang="en-US" sz="3200" dirty="0" smtClean="0"/>
              <a:t> </a:t>
            </a:r>
            <a:br>
              <a:rPr lang="en-US" sz="3200" dirty="0" smtClean="0"/>
            </a:br>
            <a:r>
              <a:rPr lang="en-US" sz="3200" dirty="0" smtClean="0"/>
              <a:t/>
            </a:r>
            <a:br>
              <a:rPr lang="en-US" sz="3200" dirty="0" smtClean="0"/>
            </a:br>
            <a:r>
              <a:rPr lang="en-US" sz="3200" dirty="0" smtClean="0"/>
              <a:t/>
            </a:r>
            <a:br>
              <a:rPr lang="en-US" sz="3200" dirty="0" smtClean="0"/>
            </a:br>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286</TotalTime>
  <Words>327</Words>
  <Application>Microsoft Office PowerPoint</Application>
  <PresentationFormat>On-screen Show (4:3)</PresentationFormat>
  <Paragraphs>67</Paragraphs>
  <Slides>17</Slides>
  <Notes>2</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Flow</vt:lpstr>
      <vt:lpstr>Chapter 1 Introduction to research </vt:lpstr>
      <vt:lpstr>Different types of research</vt:lpstr>
      <vt:lpstr>Qualitative Research  </vt:lpstr>
      <vt:lpstr>quantitative research vs. qualitative research</vt:lpstr>
      <vt:lpstr>Different parts of a research report  </vt:lpstr>
      <vt:lpstr>Title page includes three elements </vt:lpstr>
      <vt:lpstr>Abstract :  is a summary of the topic of the paper and major finding of a research. Abstract are usually 100 – 150 words in length.   Introduction :it  provides the reader with background material and outline of the purpose of the research    </vt:lpstr>
      <vt:lpstr>Literature review </vt:lpstr>
      <vt:lpstr>Method readers expect to be informed about all aspects of the study for two reasons   1.the later possibility of replication.  2.they need to know as much detail as possible about what was done. </vt:lpstr>
      <vt:lpstr>      Methods have different parts Participants: information about the participants such as male /female, native language , age, proficiency level  Materials: refers to what used to conduct the study .   Procedures: includes logistical issues related to what was done.  Analysis: it may be a separate section or may be included in the results section. </vt:lpstr>
      <vt:lpstr>Results : results are presented with verbal descriptions of data and often displayed in charts , figures or tables. Results usually provide objective description presented without interpretation     </vt:lpstr>
      <vt:lpstr>Discussion / conclusion   Discussion and conclusion are often two   separate sections and are primarily interpretive and   explanatory in the nature .  The main idea of the study may be restated and the  findings summarized. </vt:lpstr>
      <vt:lpstr>Notes : note is placed in footnotes at the bottom of the relevant page and sometimes as endnotes – a section in which all the notes are collected to gather at the end of the article.  References :every thing cited in the paper appears in the reference list and all sources listed   Appendixes: It include any information that is necessary for interpretation of the study. it may  interrupt the flow of the paper if included in the body of the article .  </vt:lpstr>
      <vt:lpstr>Identifying  research questions one of the most difficult aspects of any research undertaking is identification of appropriate research questions. Questions should be interesting and they address current issues.   They should be sufficiently narrow down to be answered .      </vt:lpstr>
      <vt:lpstr>Feasibility :  Feasibility depends on many factors  such as 1.The breadth of the study in relation to its research question scope and answerability.  2.wether or not it will be possible to obtain the data necessary to answer the question. </vt:lpstr>
      <vt:lpstr>Research questions and hypotheses Research questions are the questions for which answers are being sought where as research hypotheses refers to what researcher expects the results the results of the investigations to be. they are based on observations or what the literature suggests the answer might be. Sometimes  because of a lack of relevant literature hypotheses cannot be generate  </vt:lpstr>
      <vt:lpstr>Replication: replication is a center part of the development of any field of inquire. if the results cannot be repeated , the validity of the results might be called into question. Two reasons for replication: verification and generalizabililty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 Introduction to research</dc:title>
  <dc:creator>rahin</dc:creator>
  <cp:lastModifiedBy>Bahador</cp:lastModifiedBy>
  <cp:revision>33</cp:revision>
  <dcterms:created xsi:type="dcterms:W3CDTF">2015-04-18T14:42:31Z</dcterms:created>
  <dcterms:modified xsi:type="dcterms:W3CDTF">2016-01-11T01:42:06Z</dcterms:modified>
</cp:coreProperties>
</file>