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20" r:id="rId1"/>
  </p:sldMasterIdLst>
  <p:sldIdLst>
    <p:sldId id="28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1" r:id="rId22"/>
    <p:sldId id="277" r:id="rId23"/>
    <p:sldId id="280" r:id="rId24"/>
    <p:sldId id="279" r:id="rId2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C7701120-0676-4F09-A2B2-9BD22FD78B90}" type="datetimeFigureOut">
              <a:rPr lang="fa-IR" smtClean="0"/>
              <a:pPr/>
              <a:t>01/10/1441</a:t>
            </a:fld>
            <a:endParaRPr lang="fa-IR"/>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fa-IR"/>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3B60236F-6E61-4C9C-8C21-0FB350B47225}"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7701120-0676-4F09-A2B2-9BD22FD78B90}" type="datetimeFigureOut">
              <a:rPr lang="fa-IR" smtClean="0"/>
              <a:pPr/>
              <a:t>01/10/1441</a:t>
            </a:fld>
            <a:endParaRPr lang="fa-IR"/>
          </a:p>
        </p:txBody>
      </p:sp>
      <p:sp>
        <p:nvSpPr>
          <p:cNvPr id="9" name="Slide Number Placeholder 8"/>
          <p:cNvSpPr>
            <a:spLocks noGrp="1"/>
          </p:cNvSpPr>
          <p:nvPr>
            <p:ph type="sldNum" sz="quarter" idx="15"/>
          </p:nvPr>
        </p:nvSpPr>
        <p:spPr/>
        <p:txBody>
          <a:bodyPr rtlCol="0"/>
          <a:lstStyle/>
          <a:p>
            <a:fld id="{3B60236F-6E61-4C9C-8C21-0FB350B47225}" type="slidenum">
              <a:rPr lang="fa-IR" smtClean="0"/>
              <a:pPr/>
              <a:t>‹#›</a:t>
            </a:fld>
            <a:endParaRPr lang="fa-IR"/>
          </a:p>
        </p:txBody>
      </p:sp>
      <p:sp>
        <p:nvSpPr>
          <p:cNvPr id="10" name="Footer Placeholder 9"/>
          <p:cNvSpPr>
            <a:spLocks noGrp="1"/>
          </p:cNvSpPr>
          <p:nvPr>
            <p:ph type="ftr" sz="quarter" idx="16"/>
          </p:nvPr>
        </p:nvSpPr>
        <p:spPr/>
        <p:txBody>
          <a:bodyPr rtlCol="0"/>
          <a:lstStyle/>
          <a:p>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7701120-0676-4F09-A2B2-9BD22FD78B90}" type="datetimeFigureOut">
              <a:rPr lang="fa-IR" smtClean="0"/>
              <a:pPr/>
              <a:t>01/10/1441</a:t>
            </a:fld>
            <a:endParaRPr lang="fa-IR"/>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fa-IR"/>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3B60236F-6E61-4C9C-8C21-0FB350B47225}"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7701120-0676-4F09-A2B2-9BD22FD78B90}" type="datetimeFigureOut">
              <a:rPr lang="fa-IR" smtClean="0"/>
              <a:pPr/>
              <a:t>01/10/1441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B60236F-6E61-4C9C-8C21-0FB350B47225}" type="slidenum">
              <a:rPr lang="fa-IR" smtClean="0"/>
              <a:pPr/>
              <a:t>‹#›</a:t>
            </a:fld>
            <a:endParaRPr lang="fa-IR"/>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7701120-0676-4F09-A2B2-9BD22FD78B90}" type="datetimeFigureOut">
              <a:rPr lang="fa-IR" smtClean="0"/>
              <a:pPr/>
              <a:t>01/10/1441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B60236F-6E61-4C9C-8C21-0FB350B47225}" type="slidenum">
              <a:rPr lang="fa-IR" smtClean="0"/>
              <a:pPr/>
              <a:t>‹#›</a:t>
            </a:fld>
            <a:endParaRPr lang="fa-IR"/>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C7701120-0676-4F09-A2B2-9BD22FD78B90}" type="datetimeFigureOut">
              <a:rPr lang="fa-IR" smtClean="0"/>
              <a:pPr/>
              <a:t>01/10/1441</a:t>
            </a:fld>
            <a:endParaRPr lang="fa-IR"/>
          </a:p>
        </p:txBody>
      </p:sp>
      <p:sp>
        <p:nvSpPr>
          <p:cNvPr id="7" name="Slide Number Placeholder 6"/>
          <p:cNvSpPr>
            <a:spLocks noGrp="1"/>
          </p:cNvSpPr>
          <p:nvPr>
            <p:ph type="sldNum" sz="quarter" idx="11"/>
          </p:nvPr>
        </p:nvSpPr>
        <p:spPr/>
        <p:txBody>
          <a:bodyPr rtlCol="0"/>
          <a:lstStyle/>
          <a:p>
            <a:fld id="{3B60236F-6E61-4C9C-8C21-0FB350B47225}" type="slidenum">
              <a:rPr lang="fa-IR" smtClean="0"/>
              <a:pPr/>
              <a:t>‹#›</a:t>
            </a:fld>
            <a:endParaRPr lang="fa-IR"/>
          </a:p>
        </p:txBody>
      </p:sp>
      <p:sp>
        <p:nvSpPr>
          <p:cNvPr id="8" name="Footer Placeholder 7"/>
          <p:cNvSpPr>
            <a:spLocks noGrp="1"/>
          </p:cNvSpPr>
          <p:nvPr>
            <p:ph type="ftr" sz="quarter" idx="12"/>
          </p:nvPr>
        </p:nvSpPr>
        <p:spPr/>
        <p:txBody>
          <a:bodyPr rtlCol="0"/>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701120-0676-4F09-A2B2-9BD22FD78B90}" type="datetimeFigureOut">
              <a:rPr lang="fa-IR" smtClean="0"/>
              <a:pPr/>
              <a:t>01/10/1441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B60236F-6E61-4C9C-8C21-0FB350B47225}"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C7701120-0676-4F09-A2B2-9BD22FD78B90}" type="datetimeFigureOut">
              <a:rPr lang="fa-IR" smtClean="0"/>
              <a:pPr/>
              <a:t>01/10/1441</a:t>
            </a:fld>
            <a:endParaRPr lang="fa-IR"/>
          </a:p>
        </p:txBody>
      </p:sp>
      <p:sp>
        <p:nvSpPr>
          <p:cNvPr id="22" name="Slide Number Placeholder 21"/>
          <p:cNvSpPr>
            <a:spLocks noGrp="1"/>
          </p:cNvSpPr>
          <p:nvPr>
            <p:ph type="sldNum" sz="quarter" idx="15"/>
          </p:nvPr>
        </p:nvSpPr>
        <p:spPr/>
        <p:txBody>
          <a:bodyPr rtlCol="0"/>
          <a:lstStyle/>
          <a:p>
            <a:fld id="{3B60236F-6E61-4C9C-8C21-0FB350B47225}" type="slidenum">
              <a:rPr lang="fa-IR" smtClean="0"/>
              <a:pPr/>
              <a:t>‹#›</a:t>
            </a:fld>
            <a:endParaRPr lang="fa-IR"/>
          </a:p>
        </p:txBody>
      </p:sp>
      <p:sp>
        <p:nvSpPr>
          <p:cNvPr id="23" name="Footer Placeholder 22"/>
          <p:cNvSpPr>
            <a:spLocks noGrp="1"/>
          </p:cNvSpPr>
          <p:nvPr>
            <p:ph type="ftr" sz="quarter" idx="16"/>
          </p:nvPr>
        </p:nvSpPr>
        <p:spPr/>
        <p:txBody>
          <a:bodyPr rtlCol="0"/>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C7701120-0676-4F09-A2B2-9BD22FD78B90}" type="datetimeFigureOut">
              <a:rPr lang="fa-IR" smtClean="0"/>
              <a:pPr/>
              <a:t>01/10/1441</a:t>
            </a:fld>
            <a:endParaRPr lang="fa-IR"/>
          </a:p>
        </p:txBody>
      </p:sp>
      <p:sp>
        <p:nvSpPr>
          <p:cNvPr id="18" name="Slide Number Placeholder 17"/>
          <p:cNvSpPr>
            <a:spLocks noGrp="1"/>
          </p:cNvSpPr>
          <p:nvPr>
            <p:ph type="sldNum" sz="quarter" idx="11"/>
          </p:nvPr>
        </p:nvSpPr>
        <p:spPr/>
        <p:txBody>
          <a:bodyPr rtlCol="0"/>
          <a:lstStyle/>
          <a:p>
            <a:fld id="{3B60236F-6E61-4C9C-8C21-0FB350B47225}" type="slidenum">
              <a:rPr lang="fa-IR" smtClean="0"/>
              <a:pPr/>
              <a:t>‹#›</a:t>
            </a:fld>
            <a:endParaRPr lang="fa-IR"/>
          </a:p>
        </p:txBody>
      </p:sp>
      <p:sp>
        <p:nvSpPr>
          <p:cNvPr id="21" name="Footer Placeholder 20"/>
          <p:cNvSpPr>
            <a:spLocks noGrp="1"/>
          </p:cNvSpPr>
          <p:nvPr>
            <p:ph type="ftr" sz="quarter" idx="12"/>
          </p:nvPr>
        </p:nvSpPr>
        <p:spPr/>
        <p:txBody>
          <a:bodyPr rtlCol="0"/>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7701120-0676-4F09-A2B2-9BD22FD78B90}" type="datetimeFigureOut">
              <a:rPr lang="fa-IR" smtClean="0"/>
              <a:pPr/>
              <a:t>01/10/1441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B60236F-6E61-4C9C-8C21-0FB350B4722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7701120-0676-4F09-A2B2-9BD22FD78B90}" type="datetimeFigureOut">
              <a:rPr lang="fa-IR" smtClean="0"/>
              <a:pPr/>
              <a:t>01/10/1441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B60236F-6E61-4C9C-8C21-0FB350B4722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7701120-0676-4F09-A2B2-9BD22FD78B90}" type="datetimeFigureOut">
              <a:rPr lang="fa-IR" smtClean="0"/>
              <a:pPr/>
              <a:t>01/10/1441</a:t>
            </a:fld>
            <a:endParaRPr lang="fa-IR"/>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fa-I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3B60236F-6E61-4C9C-8C21-0FB350B47225}"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r" rtl="1"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r" rtl="1"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r" rtl="1"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r" rtl="1"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r" rtl="1"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r" rtl="1"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r" rtl="1"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r" rtl="1"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r" rtl="1"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19943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914400" y="642918"/>
            <a:ext cx="8229600" cy="1143000"/>
          </a:xfrm>
        </p:spPr>
        <p:txBody>
          <a:bodyPr>
            <a:noAutofit/>
          </a:bodyPr>
          <a:lstStyle/>
          <a:p>
            <a:pPr algn="ctr"/>
            <a:r>
              <a:rPr lang="fa-IR" sz="9600" b="1" dirty="0" smtClean="0">
                <a:solidFill>
                  <a:schemeClr val="tx1">
                    <a:lumMod val="95000"/>
                    <a:lumOff val="5000"/>
                  </a:schemeClr>
                </a:solidFill>
                <a:latin typeface="Arial" pitchFamily="34" charset="0"/>
                <a:cs typeface="Arial" pitchFamily="34" charset="0"/>
              </a:rPr>
              <a:t>فصل 5</a:t>
            </a:r>
            <a:endParaRPr lang="fa-IR" sz="9600" b="1" dirty="0">
              <a:solidFill>
                <a:schemeClr val="tx1">
                  <a:lumMod val="95000"/>
                  <a:lumOff val="5000"/>
                </a:schemeClr>
              </a:solidFill>
              <a:latin typeface="Arial" pitchFamily="34" charset="0"/>
              <a:cs typeface="Arial" pitchFamily="34" charset="0"/>
            </a:endParaRPr>
          </a:p>
        </p:txBody>
      </p:sp>
      <p:sp>
        <p:nvSpPr>
          <p:cNvPr id="6" name="Content Placeholder 5"/>
          <p:cNvSpPr>
            <a:spLocks noGrp="1"/>
          </p:cNvSpPr>
          <p:nvPr>
            <p:ph sz="quarter" idx="1"/>
          </p:nvPr>
        </p:nvSpPr>
        <p:spPr>
          <a:xfrm>
            <a:off x="500034" y="2714620"/>
            <a:ext cx="8229600" cy="2707966"/>
          </a:xfrm>
        </p:spPr>
        <p:txBody>
          <a:bodyPr>
            <a:normAutofit/>
          </a:bodyPr>
          <a:lstStyle/>
          <a:p>
            <a:pPr algn="ctr" rtl="0">
              <a:buNone/>
            </a:pPr>
            <a:r>
              <a:rPr lang="fa-IR" sz="9600" b="1" dirty="0" smtClean="0">
                <a:latin typeface="Arial" pitchFamily="34" charset="0"/>
                <a:cs typeface="Arial" pitchFamily="34" charset="0"/>
              </a:rPr>
              <a:t>پايگاه داده ها</a:t>
            </a:r>
            <a:endParaRPr lang="fa-IR" sz="9600" b="1" dirty="0">
              <a:latin typeface="Arial" pitchFamily="34" charset="0"/>
              <a:cs typeface="Arial" pitchFamily="34" charset="0"/>
            </a:endParaRPr>
          </a:p>
        </p:txBody>
      </p:sp>
      <p:sp>
        <p:nvSpPr>
          <p:cNvPr id="5" name="Slide Number Placeholder 4"/>
          <p:cNvSpPr>
            <a:spLocks noGrp="1"/>
          </p:cNvSpPr>
          <p:nvPr>
            <p:ph type="sldNum" sz="quarter" idx="15"/>
          </p:nvPr>
        </p:nvSpPr>
        <p:spPr>
          <a:prstGeom prst="rect">
            <a:avLst/>
          </a:prstGeom>
        </p:spPr>
        <p:txBody>
          <a:bodyPr/>
          <a:lstStyle/>
          <a:p>
            <a:fld id="{BD10C9C2-8508-43DA-9CB9-D1E55A611853}" type="slidenum">
              <a:rPr lang="fa-IR" smtClean="0"/>
              <a:pPr/>
              <a:t>2</a:t>
            </a:fld>
            <a:endParaRPr lang="fa-I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71472" y="214290"/>
            <a:ext cx="7467600" cy="1143000"/>
          </a:xfrm>
        </p:spPr>
        <p:txBody>
          <a:bodyPr>
            <a:normAutofit/>
          </a:bodyPr>
          <a:lstStyle/>
          <a:p>
            <a:pPr algn="ctr"/>
            <a:r>
              <a:rPr lang="fa-IR" sz="2400" b="1" dirty="0" smtClean="0">
                <a:solidFill>
                  <a:schemeClr val="tx1">
                    <a:lumMod val="95000"/>
                    <a:lumOff val="5000"/>
                  </a:schemeClr>
                </a:solidFill>
                <a:latin typeface="Arial" pitchFamily="34" charset="0"/>
                <a:cs typeface="Arial" pitchFamily="34" charset="0"/>
              </a:rPr>
              <a:t>آنچه در اين فصل مي خوانيد:</a:t>
            </a:r>
            <a:endParaRPr lang="fa-IR" sz="2400" b="1" dirty="0">
              <a:solidFill>
                <a:schemeClr val="tx1">
                  <a:lumMod val="95000"/>
                  <a:lumOff val="5000"/>
                </a:schemeClr>
              </a:solidFill>
              <a:latin typeface="Arial" pitchFamily="34" charset="0"/>
              <a:cs typeface="Arial" pitchFamily="34" charset="0"/>
            </a:endParaRPr>
          </a:p>
        </p:txBody>
      </p:sp>
      <p:sp>
        <p:nvSpPr>
          <p:cNvPr id="4" name="Content Placeholder 3"/>
          <p:cNvSpPr>
            <a:spLocks noGrp="1"/>
          </p:cNvSpPr>
          <p:nvPr>
            <p:ph sz="quarter" idx="1"/>
          </p:nvPr>
        </p:nvSpPr>
        <p:spPr/>
        <p:txBody>
          <a:bodyPr>
            <a:normAutofit/>
          </a:bodyPr>
          <a:lstStyle/>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سلسله مراتب داده ها</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پايگاه داده</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انواع پايگاه داده ها</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اجزاء پايگاه داده ها</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داده</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ساختار پايگاه داده </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سيستم مديريت پايگاه داده</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وظايف سيستم مديريت پايگاه داده</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مزاياومعايب سيستم مديريت پايگاه داده</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سخت افزار </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نرم افزار</a:t>
            </a:r>
          </a:p>
          <a:p>
            <a:pPr>
              <a:buFont typeface="Wingdings" pitchFamily="2" charset="2"/>
              <a:buChar char="Ø"/>
            </a:pPr>
            <a:r>
              <a:rPr lang="fa-IR" sz="1800" dirty="0" smtClean="0">
                <a:solidFill>
                  <a:schemeClr val="tx1">
                    <a:lumMod val="95000"/>
                    <a:lumOff val="5000"/>
                  </a:schemeClr>
                </a:solidFill>
                <a:latin typeface="Arial" pitchFamily="34" charset="0"/>
                <a:cs typeface="Arial" pitchFamily="34" charset="0"/>
              </a:rPr>
              <a:t>كاربران</a:t>
            </a:r>
          </a:p>
          <a:p>
            <a:pPr>
              <a:buFont typeface="Wingdings" pitchFamily="2" charset="2"/>
              <a:buChar char="Ø"/>
            </a:pPr>
            <a:endParaRPr lang="fa-IR" dirty="0">
              <a:solidFill>
                <a:schemeClr val="tx1">
                  <a:lumMod val="95000"/>
                  <a:lumOff val="5000"/>
                </a:schemeClr>
              </a:solidFill>
              <a:latin typeface="Arial" pitchFamily="34" charset="0"/>
              <a:cs typeface="Arial" pitchFamily="34" charset="0"/>
            </a:endParaRPr>
          </a:p>
        </p:txBody>
      </p:sp>
      <p:sp>
        <p:nvSpPr>
          <p:cNvPr id="5" name="Slide Number Placeholder 4"/>
          <p:cNvSpPr>
            <a:spLocks noGrp="1"/>
          </p:cNvSpPr>
          <p:nvPr>
            <p:ph type="sldNum" sz="quarter" idx="15"/>
          </p:nvPr>
        </p:nvSpPr>
        <p:spPr>
          <a:prstGeom prst="rect">
            <a:avLst/>
          </a:prstGeom>
        </p:spPr>
        <p:txBody>
          <a:bodyPr/>
          <a:lstStyle/>
          <a:p>
            <a:fld id="{BD10C9C2-8508-43DA-9CB9-D1E55A611853}" type="slidenum">
              <a:rPr lang="fa-IR" smtClean="0"/>
              <a:pPr/>
              <a:t>3</a:t>
            </a:fld>
            <a:endParaRPr lang="fa-I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42910" y="285728"/>
            <a:ext cx="8229600" cy="1143000"/>
          </a:xfrm>
        </p:spPr>
        <p:txBody>
          <a:bodyPr>
            <a:normAutofit/>
          </a:bodyPr>
          <a:lstStyle/>
          <a:p>
            <a:pPr algn="ctr"/>
            <a:r>
              <a:rPr lang="fa-IR" dirty="0" smtClean="0">
                <a:solidFill>
                  <a:schemeClr val="tx1">
                    <a:lumMod val="95000"/>
                    <a:lumOff val="5000"/>
                  </a:schemeClr>
                </a:solidFill>
                <a:cs typeface="B Nazanin" pitchFamily="2" charset="-78"/>
              </a:rPr>
              <a:t/>
            </a:r>
            <a:br>
              <a:rPr lang="fa-IR" dirty="0" smtClean="0">
                <a:solidFill>
                  <a:schemeClr val="tx1">
                    <a:lumMod val="95000"/>
                    <a:lumOff val="5000"/>
                  </a:schemeClr>
                </a:solidFill>
                <a:cs typeface="B Nazanin" pitchFamily="2" charset="-78"/>
              </a:rPr>
            </a:br>
            <a:r>
              <a:rPr lang="fa-IR" sz="2400" b="1" dirty="0" smtClean="0">
                <a:solidFill>
                  <a:schemeClr val="tx1">
                    <a:lumMod val="95000"/>
                    <a:lumOff val="5000"/>
                  </a:schemeClr>
                </a:solidFill>
                <a:cs typeface="B Nazanin" pitchFamily="2" charset="-78"/>
              </a:rPr>
              <a:t>سلسله مراتب پايگاه داده</a:t>
            </a:r>
            <a:endParaRPr lang="fa-IR" sz="2400" b="1" dirty="0">
              <a:cs typeface="B Nazanin" pitchFamily="2" charset="-78"/>
            </a:endParaRPr>
          </a:p>
        </p:txBody>
      </p:sp>
      <p:sp>
        <p:nvSpPr>
          <p:cNvPr id="4" name="Content Placeholder 3"/>
          <p:cNvSpPr>
            <a:spLocks noGrp="1"/>
          </p:cNvSpPr>
          <p:nvPr>
            <p:ph sz="quarter" idx="1"/>
          </p:nvPr>
        </p:nvSpPr>
        <p:spPr/>
        <p:txBody>
          <a:bodyPr>
            <a:normAutofit/>
          </a:bodyPr>
          <a:lstStyle/>
          <a:p>
            <a:pPr>
              <a:buNone/>
            </a:pPr>
            <a:r>
              <a:rPr lang="fa-IR" sz="1800" b="1" dirty="0" smtClean="0">
                <a:latin typeface="Arial" pitchFamily="34" charset="0"/>
                <a:cs typeface="B Nazanin" pitchFamily="2" charset="-78"/>
              </a:rPr>
              <a:t>         داده ها در پايگاه داده ها به طور سلسه مراتبي سازماندهي مي شوند كه اين سلسه مراتب شامل:</a:t>
            </a:r>
          </a:p>
          <a:p>
            <a:pPr>
              <a:buFont typeface="Wingdings" pitchFamily="2" charset="2"/>
              <a:buChar char="Ø"/>
            </a:pPr>
            <a:r>
              <a:rPr lang="fa-IR" sz="1800" b="1" dirty="0" smtClean="0">
                <a:latin typeface="Arial" pitchFamily="34" charset="0"/>
                <a:cs typeface="B Nazanin" pitchFamily="2" charset="-78"/>
              </a:rPr>
              <a:t>بيت:بيت كوچكترين واحد حافظه است كه مي توان يكي از ارقام دودويي0يا1رادرآن ذخيره كرد.</a:t>
            </a:r>
          </a:p>
          <a:p>
            <a:pPr>
              <a:buFont typeface="Wingdings" pitchFamily="2" charset="2"/>
              <a:buChar char="Ø"/>
            </a:pPr>
            <a:r>
              <a:rPr lang="fa-IR" sz="1800" b="1" dirty="0" smtClean="0">
                <a:latin typeface="Arial" pitchFamily="34" charset="0"/>
                <a:cs typeface="B Nazanin" pitchFamily="2" charset="-78"/>
              </a:rPr>
              <a:t>بايت:به مجموعه بيت ها, بايت گفته مي شود.هربايت از هشت بيت تشكيل مي شودكه معرف يك كاراكتر است.</a:t>
            </a:r>
          </a:p>
          <a:p>
            <a:pPr>
              <a:buFont typeface="Wingdings" pitchFamily="2" charset="2"/>
              <a:buChar char="Ø"/>
            </a:pPr>
            <a:r>
              <a:rPr lang="fa-IR" sz="1800" b="1" dirty="0" smtClean="0">
                <a:latin typeface="Arial" pitchFamily="34" charset="0"/>
                <a:cs typeface="B Nazanin" pitchFamily="2" charset="-78"/>
              </a:rPr>
              <a:t>كاراكتر:اساسي </a:t>
            </a:r>
            <a:r>
              <a:rPr lang="fa-IR" sz="1800" b="1" dirty="0" smtClean="0">
                <a:solidFill>
                  <a:srgbClr val="FF0000"/>
                </a:solidFill>
                <a:latin typeface="Arial" pitchFamily="34" charset="0"/>
                <a:cs typeface="B Nazanin" pitchFamily="2" charset="-78"/>
              </a:rPr>
              <a:t>ترين واحد منطقي </a:t>
            </a:r>
            <a:r>
              <a:rPr lang="fa-IR" sz="1800" b="1" dirty="0" smtClean="0">
                <a:latin typeface="Arial" pitchFamily="34" charset="0"/>
                <a:cs typeface="B Nazanin" pitchFamily="2" charset="-78"/>
              </a:rPr>
              <a:t>داده كاراكتراست.كه شامل حروف الفبا,اعداد يا علائم خاص است.ممكن است گفته شود كه بيت يا بايت پايه اي ترين عنصر داده است اما بايد به خاطر داشت بايت وبيت جزءحافظه فيزيكي مي باشندكه به وسيله سخت افزار رايانه ايجادوارائه </a:t>
            </a:r>
            <a:r>
              <a:rPr lang="fa-IR" sz="1800" b="1" dirty="0" smtClean="0">
                <a:solidFill>
                  <a:srgbClr val="FF0000"/>
                </a:solidFill>
                <a:latin typeface="Arial" pitchFamily="34" charset="0"/>
                <a:cs typeface="B Nazanin" pitchFamily="2" charset="-78"/>
              </a:rPr>
              <a:t>ميشوند.بنابراين از ديدگاه كاربر,كاراكتر پايه اي ترين واساسي ترين عنصر داده است </a:t>
            </a:r>
            <a:r>
              <a:rPr lang="fa-IR" sz="1800" b="1" dirty="0" smtClean="0">
                <a:latin typeface="Arial" pitchFamily="34" charset="0"/>
                <a:cs typeface="B Nazanin" pitchFamily="2" charset="-78"/>
              </a:rPr>
              <a:t>كه مي تواند مشاهده ودستكاري شود.</a:t>
            </a:r>
          </a:p>
          <a:p>
            <a:pPr>
              <a:buFont typeface="Wingdings" pitchFamily="2" charset="2"/>
              <a:buChar char="Ø"/>
            </a:pPr>
            <a:r>
              <a:rPr lang="fa-IR" sz="1800" b="1" dirty="0" smtClean="0">
                <a:latin typeface="Arial" pitchFamily="34" charset="0"/>
                <a:cs typeface="B Nazanin" pitchFamily="2" charset="-78"/>
              </a:rPr>
              <a:t>فيلد:به مجموعه اي ازچند كاراكتربه هم مرتبط كه اطلاعاتي راراجع به فرد,موضوع يا كالايي ارائه كند فيلد گفته مي شود.نام ,نام خانوادگي,شماره شناسنامه و..هر يك به تنهايي يك فيلد مي باشد.</a:t>
            </a:r>
          </a:p>
          <a:p>
            <a:pPr>
              <a:buFont typeface="Wingdings" pitchFamily="2" charset="2"/>
              <a:buChar char="Ø"/>
            </a:pPr>
            <a:r>
              <a:rPr lang="fa-IR" sz="1800" b="1" dirty="0" smtClean="0">
                <a:latin typeface="Arial" pitchFamily="34" charset="0"/>
                <a:cs typeface="B Nazanin" pitchFamily="2" charset="-78"/>
              </a:rPr>
              <a:t>ركورد:از تركيب چند فيلد مرتبط به هم, يك ركورد يا سابقه اطلاعاتي تشكيل مي شود.</a:t>
            </a:r>
          </a:p>
          <a:p>
            <a:pPr>
              <a:buFont typeface="Wingdings" pitchFamily="2" charset="2"/>
              <a:buChar char="Ø"/>
            </a:pPr>
            <a:r>
              <a:rPr lang="fa-IR" sz="1800" b="1" dirty="0" smtClean="0">
                <a:latin typeface="Arial" pitchFamily="34" charset="0"/>
                <a:cs typeface="B Nazanin" pitchFamily="2" charset="-78"/>
              </a:rPr>
              <a:t>فايل:مجموعه اي ازركوردهاي به هم مرتبط , يك فايل يا پرونده اطلاعاتي رابه وجود مي آورد , كه مي تواند مربوط به يك برنامه كاربردي خاص باشد.مانند فايل مشخصات در يك سيستم حقوق و دستمزدويا فايل كالاوقطعات دريك سيستم انبار.</a:t>
            </a:r>
            <a:endParaRPr lang="fa-IR" sz="1800" b="1" dirty="0">
              <a:latin typeface="Arial" pitchFamily="34" charset="0"/>
              <a:cs typeface="B Nazanin" pitchFamily="2" charset="-78"/>
            </a:endParaRPr>
          </a:p>
        </p:txBody>
      </p:sp>
      <p:sp>
        <p:nvSpPr>
          <p:cNvPr id="5" name="Slide Number Placeholder 4"/>
          <p:cNvSpPr>
            <a:spLocks noGrp="1"/>
          </p:cNvSpPr>
          <p:nvPr>
            <p:ph type="sldNum" sz="quarter" idx="15"/>
          </p:nvPr>
        </p:nvSpPr>
        <p:spPr>
          <a:prstGeom prst="rect">
            <a:avLst/>
          </a:prstGeom>
        </p:spPr>
        <p:txBody>
          <a:bodyPr/>
          <a:lstStyle/>
          <a:p>
            <a:fld id="{BD10C9C2-8508-43DA-9CB9-D1E55A611853}" type="slidenum">
              <a:rPr lang="fa-IR" smtClean="0">
                <a:cs typeface="B Nazanin" pitchFamily="2" charset="-78"/>
              </a:rPr>
              <a:pPr/>
              <a:t>4</a:t>
            </a:fld>
            <a:endParaRPr lang="fa-IR">
              <a:cs typeface="B Nazanin"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solidFill>
                  <a:schemeClr val="tx1"/>
                </a:solidFill>
                <a:latin typeface="Arial" pitchFamily="34" charset="0"/>
                <a:cs typeface="Arial" pitchFamily="34" charset="0"/>
              </a:rPr>
              <a:t>پايگاه داده</a:t>
            </a:r>
            <a:endParaRPr lang="fa-IR" sz="2400" b="1" dirty="0">
              <a:solidFill>
                <a:schemeClr val="tx1"/>
              </a:solidFill>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dirty="0" smtClean="0">
                <a:latin typeface="Arial" pitchFamily="34" charset="0"/>
                <a:cs typeface="Arial" pitchFamily="34" charset="0"/>
              </a:rPr>
              <a:t>         </a:t>
            </a:r>
            <a:r>
              <a:rPr lang="fa-IR" sz="1800" dirty="0" smtClean="0">
                <a:solidFill>
                  <a:srgbClr val="FF0000"/>
                </a:solidFill>
                <a:latin typeface="Arial" pitchFamily="34" charset="0"/>
                <a:cs typeface="Arial" pitchFamily="34" charset="0"/>
              </a:rPr>
              <a:t>پايگاه داده مهم ترين جزءتشكيل دهنده </a:t>
            </a:r>
            <a:r>
              <a:rPr lang="fa-IR" sz="1800" dirty="0" smtClean="0">
                <a:latin typeface="Arial" pitchFamily="34" charset="0"/>
                <a:cs typeface="Arial" pitchFamily="34" charset="0"/>
              </a:rPr>
              <a:t>در طراحي سيستم هاي اطلاعاتي است.</a:t>
            </a:r>
          </a:p>
          <a:p>
            <a:pPr>
              <a:buFont typeface="Wingdings" pitchFamily="2" charset="2"/>
              <a:buChar char="Ø"/>
            </a:pPr>
            <a:r>
              <a:rPr lang="fa-IR" sz="1800" dirty="0" smtClean="0">
                <a:latin typeface="Arial" pitchFamily="34" charset="0"/>
                <a:cs typeface="Arial" pitchFamily="34" charset="0"/>
              </a:rPr>
              <a:t>     پايگاه داده مجموعه اي از داده هاي رايانه اي سازماندهي شده وذخيره شده به نحوي است كه بازيابي آسان را تسهيل مي كند به عبارت ديگر,پايگاه داده ها شامل مجموعه اي سازمان يافته  ازاطلاعات بهم مرتبط مي باشد.</a:t>
            </a:r>
          </a:p>
          <a:p>
            <a:pPr>
              <a:buFont typeface="Wingdings" pitchFamily="2" charset="2"/>
              <a:buChar char="Ø"/>
            </a:pPr>
            <a:r>
              <a:rPr lang="fa-IR" sz="1800" dirty="0" smtClean="0">
                <a:latin typeface="Arial" pitchFamily="34" charset="0"/>
                <a:cs typeface="Arial" pitchFamily="34" charset="0"/>
              </a:rPr>
              <a:t>    در يك تعريف كامل تر پايگاه داده عبارت است از </a:t>
            </a:r>
            <a:r>
              <a:rPr lang="fa-IR" sz="1800" dirty="0" smtClean="0">
                <a:latin typeface="Agency FB"/>
                <a:cs typeface="Arial" pitchFamily="34" charset="0"/>
              </a:rPr>
              <a:t>«</a:t>
            </a:r>
            <a:r>
              <a:rPr lang="fa-IR" sz="1800" dirty="0" smtClean="0">
                <a:solidFill>
                  <a:srgbClr val="FF0000"/>
                </a:solidFill>
                <a:latin typeface="Agency FB"/>
                <a:cs typeface="Arial" pitchFamily="34" charset="0"/>
              </a:rPr>
              <a:t>مجموعه اي از داده هاي ذخيره شده به صورت مجتمع ومبتني بر يك </a:t>
            </a:r>
            <a:r>
              <a:rPr lang="fa-IR" sz="1800" dirty="0" smtClean="0">
                <a:solidFill>
                  <a:srgbClr val="FF0000"/>
                </a:solidFill>
                <a:latin typeface="Arial" pitchFamily="34" charset="0"/>
                <a:cs typeface="Arial" pitchFamily="34" charset="0"/>
              </a:rPr>
              <a:t>ساختار,با حداقل افزونگي وتحت كنترل متمركز است كه استفاده از آن به صورت اشتراكي وهمزمان نيز ميسر مي باشد</a:t>
            </a:r>
            <a:r>
              <a:rPr lang="fa-IR" sz="1800" dirty="0" smtClean="0">
                <a:latin typeface="Arial" pitchFamily="34" charset="0"/>
                <a:cs typeface="Arial" pitchFamily="34" charset="0"/>
              </a:rPr>
              <a:t>.</a:t>
            </a:r>
            <a:r>
              <a:rPr lang="fa-IR" sz="1800" dirty="0" smtClean="0">
                <a:latin typeface="Agency FB"/>
                <a:cs typeface="Arial" pitchFamily="34" charset="0"/>
              </a:rPr>
              <a:t>»</a:t>
            </a:r>
          </a:p>
          <a:p>
            <a:pPr>
              <a:buFont typeface="Wingdings" pitchFamily="2" charset="2"/>
              <a:buChar char="Ø"/>
            </a:pPr>
            <a:r>
              <a:rPr lang="fa-IR" sz="1800" dirty="0" smtClean="0">
                <a:latin typeface="Agency FB"/>
                <a:cs typeface="Arial" pitchFamily="34" charset="0"/>
              </a:rPr>
              <a:t>    مجتمع ومبتني بر يك </a:t>
            </a:r>
            <a:r>
              <a:rPr lang="fa-IR" sz="1800" dirty="0" smtClean="0">
                <a:latin typeface="Arial" pitchFamily="34" charset="0"/>
                <a:cs typeface="Arial" pitchFamily="34" charset="0"/>
              </a:rPr>
              <a:t>ساختاربدين معني است كه كل داده هاي عملياتي محيط مورد نظر در يك ساختار مشخص به صورت يك جا ذخيره شده باشند ولازمه هر تجمعي وجود يك ساختار است.</a:t>
            </a:r>
          </a:p>
          <a:p>
            <a:pPr>
              <a:buFont typeface="Wingdings" pitchFamily="2" charset="2"/>
              <a:buChar char="Ø"/>
            </a:pPr>
            <a:r>
              <a:rPr lang="fa-IR" sz="1800" dirty="0" smtClean="0">
                <a:latin typeface="Arial" pitchFamily="34" charset="0"/>
                <a:cs typeface="Arial" pitchFamily="34" charset="0"/>
              </a:rPr>
              <a:t>    منظور از </a:t>
            </a:r>
            <a:r>
              <a:rPr lang="fa-IR" sz="1800" dirty="0" smtClean="0">
                <a:solidFill>
                  <a:srgbClr val="FF0000"/>
                </a:solidFill>
                <a:latin typeface="Arial" pitchFamily="34" charset="0"/>
                <a:cs typeface="Arial" pitchFamily="34" charset="0"/>
              </a:rPr>
              <a:t>عدم افزونگي در يك تعبير ساده به حداقل رساندن ذخيره داده هاي تكراري </a:t>
            </a:r>
            <a:r>
              <a:rPr lang="fa-IR" sz="1800" dirty="0" smtClean="0">
                <a:latin typeface="Arial" pitchFamily="34" charset="0"/>
                <a:cs typeface="Arial" pitchFamily="34" charset="0"/>
              </a:rPr>
              <a:t>و بهينه سازي استفاده از محيط هاي ذخيره اطلاعات است.</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5</a:t>
            </a:fld>
            <a:endParaRPr lang="fa-I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graphicFrame>
        <p:nvGraphicFramePr>
          <p:cNvPr id="10" name="Content Placeholder 9"/>
          <p:cNvGraphicFramePr>
            <a:graphicFrameLocks noGrp="1"/>
          </p:cNvGraphicFramePr>
          <p:nvPr>
            <p:ph sz="quarter" idx="1"/>
          </p:nvPr>
        </p:nvGraphicFramePr>
        <p:xfrm>
          <a:off x="857224" y="3286124"/>
          <a:ext cx="7567642" cy="370840"/>
        </p:xfrm>
        <a:graphic>
          <a:graphicData uri="http://schemas.openxmlformats.org/drawingml/2006/table">
            <a:tbl>
              <a:tblPr rtl="1" firstRow="1" bandRow="1">
                <a:tableStyleId>{5C22544A-7EE6-4342-B048-85BDC9FD1C3A}</a:tableStyleId>
              </a:tblPr>
              <a:tblGrid>
                <a:gridCol w="3783821"/>
                <a:gridCol w="3783821"/>
              </a:tblGrid>
              <a:tr h="370840">
                <a:tc>
                  <a:txBody>
                    <a:bodyPr/>
                    <a:lstStyle/>
                    <a:p>
                      <a:pPr rtl="1"/>
                      <a:endParaRPr lang="fa-IR" dirty="0"/>
                    </a:p>
                  </a:txBody>
                  <a:tcPr/>
                </a:tc>
                <a:tc>
                  <a:txBody>
                    <a:bodyPr/>
                    <a:lstStyle/>
                    <a:p>
                      <a:pPr rtl="1"/>
                      <a:endParaRPr lang="fa-IR" dirty="0"/>
                    </a:p>
                  </a:txBody>
                  <a:tcPr/>
                </a:tc>
              </a:tr>
            </a:tbl>
          </a:graphicData>
        </a:graphic>
      </p:graphicFrame>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6</a:t>
            </a:fld>
            <a:endParaRPr lang="fa-IR"/>
          </a:p>
        </p:txBody>
      </p:sp>
      <p:sp>
        <p:nvSpPr>
          <p:cNvPr id="5" name="Rectangle 4"/>
          <p:cNvSpPr/>
          <p:nvPr/>
        </p:nvSpPr>
        <p:spPr>
          <a:xfrm>
            <a:off x="0" y="0"/>
            <a:ext cx="9144000" cy="63579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latin typeface="Arial" pitchFamily="34" charset="0"/>
              <a:cs typeface="Arial" pitchFamily="34" charset="0"/>
            </a:endParaRPr>
          </a:p>
        </p:txBody>
      </p:sp>
      <p:sp>
        <p:nvSpPr>
          <p:cNvPr id="6" name="Rounded Rectangle 5"/>
          <p:cNvSpPr/>
          <p:nvPr/>
        </p:nvSpPr>
        <p:spPr>
          <a:xfrm>
            <a:off x="1000100" y="714356"/>
            <a:ext cx="6215106" cy="15001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dirty="0">
              <a:latin typeface="Arial" pitchFamily="34" charset="0"/>
              <a:cs typeface="Arial" pitchFamily="34" charset="0"/>
            </a:endParaRPr>
          </a:p>
        </p:txBody>
      </p:sp>
      <p:sp>
        <p:nvSpPr>
          <p:cNvPr id="7" name="Oval 6"/>
          <p:cNvSpPr/>
          <p:nvPr/>
        </p:nvSpPr>
        <p:spPr>
          <a:xfrm>
            <a:off x="1285852" y="1071546"/>
            <a:ext cx="1857388" cy="10001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dirty="0" smtClean="0"/>
              <a:t>فايل داده هاي </a:t>
            </a:r>
            <a:r>
              <a:rPr lang="fa-IR" dirty="0" smtClean="0">
                <a:latin typeface="Arial" pitchFamily="34" charset="0"/>
                <a:cs typeface="Arial" pitchFamily="34" charset="0"/>
              </a:rPr>
              <a:t>مربوط</a:t>
            </a:r>
            <a:r>
              <a:rPr lang="fa-IR" dirty="0" smtClean="0"/>
              <a:t> به مزايا</a:t>
            </a:r>
            <a:endParaRPr lang="fa-IR" dirty="0"/>
          </a:p>
        </p:txBody>
      </p:sp>
      <p:sp>
        <p:nvSpPr>
          <p:cNvPr id="8" name="Oval 7"/>
          <p:cNvSpPr/>
          <p:nvPr/>
        </p:nvSpPr>
        <p:spPr>
          <a:xfrm>
            <a:off x="3428992" y="1071546"/>
            <a:ext cx="1785950" cy="91440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dirty="0" smtClean="0"/>
              <a:t>فايل داده هاي مربوط</a:t>
            </a:r>
            <a:endParaRPr lang="fa-IR" dirty="0"/>
          </a:p>
        </p:txBody>
      </p:sp>
      <p:sp>
        <p:nvSpPr>
          <p:cNvPr id="9" name="Oval 8"/>
          <p:cNvSpPr/>
          <p:nvPr/>
        </p:nvSpPr>
        <p:spPr>
          <a:xfrm>
            <a:off x="5357818" y="1071546"/>
            <a:ext cx="1714512" cy="1000132"/>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fa-IR" dirty="0" smtClean="0"/>
              <a:t>فايل داده هاي مشخص</a:t>
            </a:r>
            <a:endParaRPr lang="fa-IR" dirty="0"/>
          </a:p>
        </p:txBody>
      </p:sp>
      <p:graphicFrame>
        <p:nvGraphicFramePr>
          <p:cNvPr id="14" name="Table 13"/>
          <p:cNvGraphicFramePr>
            <a:graphicFrameLocks noGrp="1"/>
          </p:cNvGraphicFramePr>
          <p:nvPr/>
        </p:nvGraphicFramePr>
        <p:xfrm>
          <a:off x="1142976" y="2357430"/>
          <a:ext cx="6096000" cy="741680"/>
        </p:xfrm>
        <a:graphic>
          <a:graphicData uri="http://schemas.openxmlformats.org/drawingml/2006/table">
            <a:tbl>
              <a:tblPr rtl="1" firstRow="1" bandRow="1">
                <a:tableStyleId>{5C22544A-7EE6-4342-B048-85BDC9FD1C3A}</a:tableStyleId>
              </a:tblPr>
              <a:tblGrid>
                <a:gridCol w="6096000"/>
              </a:tblGrid>
              <a:tr h="370840">
                <a:tc>
                  <a:txBody>
                    <a:bodyPr/>
                    <a:lstStyle/>
                    <a:p>
                      <a:pPr rtl="1"/>
                      <a:r>
                        <a:rPr lang="fa-IR" dirty="0" smtClean="0">
                          <a:latin typeface="Arial" pitchFamily="34" charset="0"/>
                          <a:cs typeface="Arial" pitchFamily="34" charset="0"/>
                        </a:rPr>
                        <a:t>نام خانوادگي          نام                   آدرس               شماره تلفن</a:t>
                      </a:r>
                      <a:endParaRPr lang="fa-IR" dirty="0">
                        <a:latin typeface="Arial" pitchFamily="34" charset="0"/>
                        <a:cs typeface="Arial" pitchFamily="34" charset="0"/>
                      </a:endParaRPr>
                    </a:p>
                  </a:txBody>
                  <a:tcPr/>
                </a:tc>
              </a:tr>
              <a:tr h="370840">
                <a:tc>
                  <a:txBody>
                    <a:bodyPr/>
                    <a:lstStyle/>
                    <a:p>
                      <a:pPr rtl="1"/>
                      <a:r>
                        <a:rPr lang="fa-IR" dirty="0" smtClean="0">
                          <a:latin typeface="Arial" pitchFamily="34" charset="0"/>
                          <a:cs typeface="Arial" pitchFamily="34" charset="0"/>
                        </a:rPr>
                        <a:t>موسوي               حميد           ماكوخ طوس             5254196     </a:t>
                      </a:r>
                      <a:endParaRPr lang="fa-IR" dirty="0">
                        <a:latin typeface="Arial" pitchFamily="34" charset="0"/>
                        <a:cs typeface="Arial" pitchFamily="34" charset="0"/>
                      </a:endParaRPr>
                    </a:p>
                  </a:txBody>
                  <a:tcPr/>
                </a:tc>
              </a:tr>
            </a:tbl>
          </a:graphicData>
        </a:graphic>
      </p:graphicFrame>
      <p:sp>
        <p:nvSpPr>
          <p:cNvPr id="15" name="Rounded Rectangle 14"/>
          <p:cNvSpPr/>
          <p:nvPr/>
        </p:nvSpPr>
        <p:spPr>
          <a:xfrm>
            <a:off x="1500166" y="3214686"/>
            <a:ext cx="5072098" cy="5715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fa-IR" dirty="0" smtClean="0"/>
              <a:t>موسوي       حميد     </a:t>
            </a:r>
            <a:r>
              <a:rPr lang="fa-IR" dirty="0" smtClean="0">
                <a:latin typeface="Arial" pitchFamily="34" charset="0"/>
                <a:cs typeface="Arial" pitchFamily="34" charset="0"/>
              </a:rPr>
              <a:t>ماكو</a:t>
            </a:r>
            <a:r>
              <a:rPr lang="fa-IR" dirty="0" smtClean="0"/>
              <a:t> خ طوس              5254196</a:t>
            </a:r>
            <a:endParaRPr lang="fa-IR" dirty="0"/>
          </a:p>
        </p:txBody>
      </p:sp>
      <p:sp>
        <p:nvSpPr>
          <p:cNvPr id="16" name="TextBox 15"/>
          <p:cNvSpPr txBox="1"/>
          <p:nvPr/>
        </p:nvSpPr>
        <p:spPr>
          <a:xfrm>
            <a:off x="2643174" y="214290"/>
            <a:ext cx="3714776" cy="369332"/>
          </a:xfrm>
          <a:prstGeom prst="rect">
            <a:avLst/>
          </a:prstGeom>
          <a:noFill/>
        </p:spPr>
        <p:txBody>
          <a:bodyPr wrap="square" rtlCol="1">
            <a:spAutoFit/>
          </a:bodyPr>
          <a:lstStyle/>
          <a:p>
            <a:pPr algn="ctr"/>
            <a:r>
              <a:rPr lang="fa-IR" dirty="0" smtClean="0"/>
              <a:t>پايگاه داده حقوق ودستمزد</a:t>
            </a:r>
            <a:endParaRPr lang="fa-IR" dirty="0"/>
          </a:p>
        </p:txBody>
      </p:sp>
      <p:sp>
        <p:nvSpPr>
          <p:cNvPr id="18" name="TextBox 17"/>
          <p:cNvSpPr txBox="1"/>
          <p:nvPr/>
        </p:nvSpPr>
        <p:spPr>
          <a:xfrm>
            <a:off x="7500958" y="1214422"/>
            <a:ext cx="1000132" cy="369332"/>
          </a:xfrm>
          <a:prstGeom prst="rect">
            <a:avLst/>
          </a:prstGeom>
          <a:noFill/>
        </p:spPr>
        <p:txBody>
          <a:bodyPr wrap="square" rtlCol="1">
            <a:spAutoFit/>
          </a:bodyPr>
          <a:lstStyle/>
          <a:p>
            <a:r>
              <a:rPr lang="fa-IR" dirty="0" smtClean="0"/>
              <a:t>پايگاه </a:t>
            </a:r>
            <a:r>
              <a:rPr lang="fa-IR" dirty="0" smtClean="0">
                <a:latin typeface="Arial" pitchFamily="34" charset="0"/>
                <a:cs typeface="Arial" pitchFamily="34" charset="0"/>
              </a:rPr>
              <a:t>داده</a:t>
            </a:r>
            <a:endParaRPr lang="fa-IR" dirty="0">
              <a:latin typeface="Arial" pitchFamily="34" charset="0"/>
              <a:cs typeface="Arial" pitchFamily="34" charset="0"/>
            </a:endParaRPr>
          </a:p>
        </p:txBody>
      </p:sp>
      <p:sp>
        <p:nvSpPr>
          <p:cNvPr id="19" name="TextBox 18"/>
          <p:cNvSpPr txBox="1"/>
          <p:nvPr/>
        </p:nvSpPr>
        <p:spPr>
          <a:xfrm>
            <a:off x="7786710" y="2643182"/>
            <a:ext cx="642942" cy="369332"/>
          </a:xfrm>
          <a:prstGeom prst="rect">
            <a:avLst/>
          </a:prstGeom>
          <a:noFill/>
        </p:spPr>
        <p:txBody>
          <a:bodyPr wrap="square" rtlCol="1">
            <a:spAutoFit/>
          </a:bodyPr>
          <a:lstStyle/>
          <a:p>
            <a:r>
              <a:rPr lang="fa-IR" dirty="0" smtClean="0">
                <a:latin typeface="Arial" pitchFamily="34" charset="0"/>
                <a:cs typeface="Arial" pitchFamily="34" charset="0"/>
              </a:rPr>
              <a:t>فايل</a:t>
            </a:r>
            <a:endParaRPr lang="fa-IR" dirty="0">
              <a:latin typeface="Arial" pitchFamily="34" charset="0"/>
              <a:cs typeface="Arial" pitchFamily="34" charset="0"/>
            </a:endParaRPr>
          </a:p>
        </p:txBody>
      </p:sp>
      <p:sp>
        <p:nvSpPr>
          <p:cNvPr id="20" name="TextBox 19"/>
          <p:cNvSpPr txBox="1"/>
          <p:nvPr/>
        </p:nvSpPr>
        <p:spPr>
          <a:xfrm>
            <a:off x="7858148" y="3357562"/>
            <a:ext cx="714380" cy="369332"/>
          </a:xfrm>
          <a:prstGeom prst="rect">
            <a:avLst/>
          </a:prstGeom>
          <a:noFill/>
        </p:spPr>
        <p:txBody>
          <a:bodyPr wrap="square" rtlCol="1">
            <a:spAutoFit/>
          </a:bodyPr>
          <a:lstStyle/>
          <a:p>
            <a:r>
              <a:rPr lang="fa-IR" dirty="0" smtClean="0">
                <a:latin typeface="Arial" pitchFamily="34" charset="0"/>
                <a:cs typeface="Arial" pitchFamily="34" charset="0"/>
              </a:rPr>
              <a:t>ركورد</a:t>
            </a:r>
            <a:endParaRPr lang="fa-IR" dirty="0">
              <a:latin typeface="Arial" pitchFamily="34" charset="0"/>
              <a:cs typeface="Arial" pitchFamily="34" charset="0"/>
            </a:endParaRPr>
          </a:p>
        </p:txBody>
      </p:sp>
      <p:sp>
        <p:nvSpPr>
          <p:cNvPr id="21" name="TextBox 20"/>
          <p:cNvSpPr txBox="1"/>
          <p:nvPr/>
        </p:nvSpPr>
        <p:spPr>
          <a:xfrm>
            <a:off x="7715272" y="4214818"/>
            <a:ext cx="785818" cy="369332"/>
          </a:xfrm>
          <a:prstGeom prst="rect">
            <a:avLst/>
          </a:prstGeom>
          <a:noFill/>
        </p:spPr>
        <p:txBody>
          <a:bodyPr wrap="square" rtlCol="1">
            <a:spAutoFit/>
          </a:bodyPr>
          <a:lstStyle/>
          <a:p>
            <a:r>
              <a:rPr lang="fa-IR" dirty="0" smtClean="0">
                <a:latin typeface="Arial" pitchFamily="34" charset="0"/>
                <a:cs typeface="Arial" pitchFamily="34" charset="0"/>
              </a:rPr>
              <a:t>فيلد</a:t>
            </a:r>
            <a:endParaRPr lang="fa-IR" dirty="0">
              <a:latin typeface="Arial" pitchFamily="34" charset="0"/>
              <a:cs typeface="Arial" pitchFamily="34" charset="0"/>
            </a:endParaRPr>
          </a:p>
        </p:txBody>
      </p:sp>
      <p:sp>
        <p:nvSpPr>
          <p:cNvPr id="22" name="TextBox 21"/>
          <p:cNvSpPr txBox="1"/>
          <p:nvPr/>
        </p:nvSpPr>
        <p:spPr>
          <a:xfrm>
            <a:off x="2428860" y="3857628"/>
            <a:ext cx="3714776" cy="1200329"/>
          </a:xfrm>
          <a:prstGeom prst="rect">
            <a:avLst/>
          </a:prstGeom>
          <a:noFill/>
        </p:spPr>
        <p:txBody>
          <a:bodyPr wrap="square" rtlCol="1">
            <a:spAutoFit/>
          </a:bodyPr>
          <a:lstStyle/>
          <a:p>
            <a:r>
              <a:rPr lang="fa-IR" dirty="0" smtClean="0"/>
              <a:t>موسوي               (نام خانوادگي)</a:t>
            </a:r>
          </a:p>
          <a:p>
            <a:r>
              <a:rPr lang="fa-IR" dirty="0" smtClean="0"/>
              <a:t>حميد                   (نام)</a:t>
            </a:r>
          </a:p>
          <a:p>
            <a:r>
              <a:rPr lang="fa-IR" dirty="0" smtClean="0"/>
              <a:t>ماكوخ طوس         (آدرس)</a:t>
            </a:r>
          </a:p>
          <a:p>
            <a:r>
              <a:rPr lang="fa-IR" dirty="0" smtClean="0"/>
              <a:t>5254196           (تلفن)</a:t>
            </a:r>
            <a:endParaRPr lang="fa-IR" dirty="0"/>
          </a:p>
        </p:txBody>
      </p:sp>
      <p:sp>
        <p:nvSpPr>
          <p:cNvPr id="23" name="TextBox 22"/>
          <p:cNvSpPr txBox="1"/>
          <p:nvPr/>
        </p:nvSpPr>
        <p:spPr>
          <a:xfrm>
            <a:off x="7786710" y="5214950"/>
            <a:ext cx="785818" cy="369332"/>
          </a:xfrm>
          <a:prstGeom prst="rect">
            <a:avLst/>
          </a:prstGeom>
          <a:noFill/>
        </p:spPr>
        <p:txBody>
          <a:bodyPr wrap="square" rtlCol="1">
            <a:spAutoFit/>
          </a:bodyPr>
          <a:lstStyle/>
          <a:p>
            <a:r>
              <a:rPr lang="fa-IR" dirty="0" smtClean="0">
                <a:latin typeface="Arial" pitchFamily="34" charset="0"/>
                <a:cs typeface="Arial" pitchFamily="34" charset="0"/>
              </a:rPr>
              <a:t>بايت</a:t>
            </a:r>
            <a:endParaRPr lang="fa-IR" dirty="0">
              <a:latin typeface="Arial" pitchFamily="34" charset="0"/>
              <a:cs typeface="Arial" pitchFamily="34" charset="0"/>
            </a:endParaRPr>
          </a:p>
        </p:txBody>
      </p:sp>
      <p:sp>
        <p:nvSpPr>
          <p:cNvPr id="24" name="TextBox 23"/>
          <p:cNvSpPr txBox="1"/>
          <p:nvPr/>
        </p:nvSpPr>
        <p:spPr>
          <a:xfrm>
            <a:off x="7929586" y="5857892"/>
            <a:ext cx="714380" cy="369332"/>
          </a:xfrm>
          <a:prstGeom prst="rect">
            <a:avLst/>
          </a:prstGeom>
          <a:noFill/>
        </p:spPr>
        <p:txBody>
          <a:bodyPr wrap="square" rtlCol="1">
            <a:spAutoFit/>
          </a:bodyPr>
          <a:lstStyle/>
          <a:p>
            <a:r>
              <a:rPr lang="fa-IR" dirty="0" smtClean="0">
                <a:latin typeface="Arial" pitchFamily="34" charset="0"/>
                <a:cs typeface="Arial" pitchFamily="34" charset="0"/>
              </a:rPr>
              <a:t>بيت</a:t>
            </a:r>
            <a:endParaRPr lang="fa-IR" dirty="0">
              <a:latin typeface="Arial" pitchFamily="34" charset="0"/>
              <a:cs typeface="Arial" pitchFamily="34" charset="0"/>
            </a:endParaRPr>
          </a:p>
        </p:txBody>
      </p:sp>
      <p:graphicFrame>
        <p:nvGraphicFramePr>
          <p:cNvPr id="25" name="Table 24"/>
          <p:cNvGraphicFramePr>
            <a:graphicFrameLocks noGrp="1"/>
          </p:cNvGraphicFramePr>
          <p:nvPr/>
        </p:nvGraphicFramePr>
        <p:xfrm>
          <a:off x="3857620" y="5063505"/>
          <a:ext cx="2143140" cy="365760"/>
        </p:xfrm>
        <a:graphic>
          <a:graphicData uri="http://schemas.openxmlformats.org/drawingml/2006/table">
            <a:tbl>
              <a:tblPr rtl="1" firstRow="1" bandRow="1">
                <a:tableStyleId>{5C22544A-7EE6-4342-B048-85BDC9FD1C3A}</a:tableStyleId>
              </a:tblPr>
              <a:tblGrid>
                <a:gridCol w="714380"/>
                <a:gridCol w="714380"/>
                <a:gridCol w="714380"/>
              </a:tblGrid>
              <a:tr h="214314">
                <a:tc>
                  <a:txBody>
                    <a:bodyPr/>
                    <a:lstStyle/>
                    <a:p>
                      <a:pPr rtl="1"/>
                      <a:r>
                        <a:rPr lang="fa-IR" dirty="0" smtClean="0">
                          <a:latin typeface="Arial" pitchFamily="34" charset="0"/>
                          <a:cs typeface="Arial" pitchFamily="34" charset="0"/>
                        </a:rPr>
                        <a:t>ع</a:t>
                      </a:r>
                      <a:endParaRPr lang="fa-IR" dirty="0">
                        <a:latin typeface="Arial" pitchFamily="34" charset="0"/>
                        <a:cs typeface="Arial" pitchFamily="34" charset="0"/>
                      </a:endParaRPr>
                    </a:p>
                  </a:txBody>
                  <a:tcPr/>
                </a:tc>
                <a:tc>
                  <a:txBody>
                    <a:bodyPr/>
                    <a:lstStyle/>
                    <a:p>
                      <a:pPr algn="ctr" rtl="1"/>
                      <a:r>
                        <a:rPr lang="fa-IR" dirty="0" smtClean="0">
                          <a:latin typeface="Arial" pitchFamily="34" charset="0"/>
                          <a:cs typeface="Arial" pitchFamily="34" charset="0"/>
                        </a:rPr>
                        <a:t>ل</a:t>
                      </a:r>
                      <a:endParaRPr lang="fa-IR" dirty="0">
                        <a:latin typeface="Arial" pitchFamily="34" charset="0"/>
                        <a:cs typeface="Arial" pitchFamily="34" charset="0"/>
                      </a:endParaRPr>
                    </a:p>
                  </a:txBody>
                  <a:tcPr/>
                </a:tc>
                <a:tc>
                  <a:txBody>
                    <a:bodyPr/>
                    <a:lstStyle/>
                    <a:p>
                      <a:pPr rtl="1"/>
                      <a:r>
                        <a:rPr lang="fa-IR" dirty="0" smtClean="0">
                          <a:latin typeface="Arial" pitchFamily="34" charset="0"/>
                          <a:cs typeface="Arial" pitchFamily="34" charset="0"/>
                        </a:rPr>
                        <a:t>ي</a:t>
                      </a:r>
                      <a:endParaRPr lang="fa-IR" dirty="0">
                        <a:latin typeface="Arial" pitchFamily="34" charset="0"/>
                        <a:cs typeface="Arial" pitchFamily="34" charset="0"/>
                      </a:endParaRPr>
                    </a:p>
                  </a:txBody>
                  <a:tcPr/>
                </a:tc>
              </a:tr>
            </a:tbl>
          </a:graphicData>
        </a:graphic>
      </p:graphicFrame>
      <p:sp>
        <p:nvSpPr>
          <p:cNvPr id="26" name="TextBox 25"/>
          <p:cNvSpPr txBox="1"/>
          <p:nvPr/>
        </p:nvSpPr>
        <p:spPr>
          <a:xfrm>
            <a:off x="4429124" y="5786454"/>
            <a:ext cx="1143008" cy="369332"/>
          </a:xfrm>
          <a:prstGeom prst="rect">
            <a:avLst/>
          </a:prstGeom>
          <a:noFill/>
        </p:spPr>
        <p:txBody>
          <a:bodyPr wrap="square" rtlCol="1">
            <a:spAutoFit/>
          </a:bodyPr>
          <a:lstStyle/>
          <a:p>
            <a:pPr algn="ctr"/>
            <a:r>
              <a:rPr lang="fa-IR" dirty="0" smtClean="0"/>
              <a:t>(</a:t>
            </a:r>
            <a:r>
              <a:rPr lang="fa-IR" dirty="0" smtClean="0">
                <a:latin typeface="Arial" pitchFamily="34" charset="0"/>
                <a:cs typeface="Arial" pitchFamily="34" charset="0"/>
              </a:rPr>
              <a:t>0يا1</a:t>
            </a:r>
            <a:r>
              <a:rPr lang="fa-IR" dirty="0" smtClean="0"/>
              <a:t>)</a:t>
            </a:r>
            <a:endParaRPr lang="fa-IR" dirty="0"/>
          </a:p>
        </p:txBody>
      </p:sp>
      <p:sp>
        <p:nvSpPr>
          <p:cNvPr id="27" name="TextBox 26"/>
          <p:cNvSpPr txBox="1"/>
          <p:nvPr/>
        </p:nvSpPr>
        <p:spPr>
          <a:xfrm>
            <a:off x="3000364" y="6488668"/>
            <a:ext cx="2928958" cy="369332"/>
          </a:xfrm>
          <a:prstGeom prst="rect">
            <a:avLst/>
          </a:prstGeom>
          <a:noFill/>
        </p:spPr>
        <p:txBody>
          <a:bodyPr wrap="square" rtlCol="1">
            <a:spAutoFit/>
          </a:bodyPr>
          <a:lstStyle/>
          <a:p>
            <a:r>
              <a:rPr lang="fa-IR" dirty="0" smtClean="0"/>
              <a:t>نمودار5-1:سلسله مراتب داده ها</a:t>
            </a:r>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solidFill>
                  <a:schemeClr val="tx1">
                    <a:lumMod val="95000"/>
                    <a:lumOff val="5000"/>
                  </a:schemeClr>
                </a:solidFill>
                <a:latin typeface="Arial" pitchFamily="34" charset="0"/>
                <a:cs typeface="Arial" pitchFamily="34" charset="0"/>
              </a:rPr>
              <a:t>انواع پايگاه داده ها</a:t>
            </a:r>
            <a:endParaRPr lang="fa-IR" sz="2400" b="1" dirty="0">
              <a:solidFill>
                <a:schemeClr val="tx1">
                  <a:lumMod val="95000"/>
                  <a:lumOff val="5000"/>
                </a:schemeClr>
              </a:solidFill>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Font typeface="Wingdings" pitchFamily="2" charset="2"/>
              <a:buChar char="Ø"/>
            </a:pPr>
            <a:r>
              <a:rPr lang="fa-IR" sz="1800" dirty="0" smtClean="0">
                <a:latin typeface="Arial" pitchFamily="34" charset="0"/>
                <a:cs typeface="Arial" pitchFamily="34" charset="0"/>
              </a:rPr>
              <a:t>پايگاه داده هاي عملياتي</a:t>
            </a:r>
          </a:p>
          <a:p>
            <a:pPr>
              <a:buFont typeface="Wingdings" pitchFamily="2" charset="2"/>
              <a:buChar char="Ø"/>
            </a:pPr>
            <a:r>
              <a:rPr lang="fa-IR" sz="1800" dirty="0" smtClean="0">
                <a:latin typeface="Arial" pitchFamily="34" charset="0"/>
                <a:cs typeface="Arial" pitchFamily="34" charset="0"/>
              </a:rPr>
              <a:t>پايگاه داده هاي توزيعي</a:t>
            </a:r>
          </a:p>
          <a:p>
            <a:pPr>
              <a:buFont typeface="Wingdings" pitchFamily="2" charset="2"/>
              <a:buChar char="Ø"/>
            </a:pPr>
            <a:r>
              <a:rPr lang="fa-IR" sz="1800" dirty="0" smtClean="0">
                <a:latin typeface="Arial" pitchFamily="34" charset="0"/>
                <a:cs typeface="Arial" pitchFamily="34" charset="0"/>
              </a:rPr>
              <a:t>پايگاه داده هاي چند رسانه اي</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7</a:t>
            </a:fld>
            <a:endParaRPr lang="fa-I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t/>
            </a:r>
            <a:br>
              <a:rPr lang="fa-IR" dirty="0" smtClean="0"/>
            </a:br>
            <a:r>
              <a:rPr lang="fa-IR" sz="4000" dirty="0" smtClean="0">
                <a:solidFill>
                  <a:schemeClr val="tx1">
                    <a:lumMod val="95000"/>
                    <a:lumOff val="5000"/>
                  </a:schemeClr>
                </a:solidFill>
                <a:latin typeface="Arial" pitchFamily="34" charset="0"/>
                <a:cs typeface="Arial" pitchFamily="34" charset="0"/>
              </a:rPr>
              <a:t>پايگاه داده هاي عملياتي</a:t>
            </a:r>
            <a:endParaRPr lang="fa-IR" sz="4000" dirty="0"/>
          </a:p>
        </p:txBody>
      </p:sp>
      <p:sp>
        <p:nvSpPr>
          <p:cNvPr id="3" name="Content Placeholder 2"/>
          <p:cNvSpPr>
            <a:spLocks noGrp="1"/>
          </p:cNvSpPr>
          <p:nvPr>
            <p:ph sz="quarter" idx="1"/>
          </p:nvPr>
        </p:nvSpPr>
        <p:spPr/>
        <p:txBody>
          <a:bodyPr>
            <a:normAutofit/>
          </a:bodyPr>
          <a:lstStyle/>
          <a:p>
            <a:pPr>
              <a:buNone/>
            </a:pPr>
            <a:r>
              <a:rPr lang="fa-IR" sz="1600" b="1" dirty="0" smtClean="0">
                <a:latin typeface="Arial" pitchFamily="34" charset="0"/>
                <a:cs typeface="Arial" pitchFamily="34" charset="0"/>
              </a:rPr>
              <a:t>پايگاه داده هاي عملياتي ,</a:t>
            </a:r>
            <a:r>
              <a:rPr lang="fa-IR" sz="1600" b="1" dirty="0" smtClean="0">
                <a:solidFill>
                  <a:srgbClr val="FF0000"/>
                </a:solidFill>
                <a:latin typeface="Arial" pitchFamily="34" charset="0"/>
                <a:cs typeface="Arial" pitchFamily="34" charset="0"/>
              </a:rPr>
              <a:t>جزئيات داده هايي را كه براي پشتيباني از عمليات  وفرايندهاي سازمان مورد نياز است </a:t>
            </a:r>
            <a:r>
              <a:rPr lang="fa-IR" sz="1600" b="1" dirty="0" smtClean="0">
                <a:latin typeface="Arial" pitchFamily="34" charset="0"/>
                <a:cs typeface="Arial" pitchFamily="34" charset="0"/>
              </a:rPr>
              <a:t>راذخيره مي كند.</a:t>
            </a:r>
          </a:p>
          <a:p>
            <a:pPr>
              <a:buNone/>
            </a:pPr>
            <a:r>
              <a:rPr lang="fa-IR" sz="1600" b="1" dirty="0" smtClean="0">
                <a:latin typeface="Arial" pitchFamily="34" charset="0"/>
                <a:cs typeface="Arial" pitchFamily="34" charset="0"/>
              </a:rPr>
              <a:t>پايگاه داده </a:t>
            </a:r>
            <a:r>
              <a:rPr lang="fa-IR" sz="1600" b="1" dirty="0" smtClean="0">
                <a:solidFill>
                  <a:srgbClr val="FF0000"/>
                </a:solidFill>
                <a:latin typeface="Arial" pitchFamily="34" charset="0"/>
                <a:cs typeface="Arial" pitchFamily="34" charset="0"/>
              </a:rPr>
              <a:t>مشتريان</a:t>
            </a:r>
            <a:r>
              <a:rPr lang="fa-IR" sz="1600" b="1" dirty="0" smtClean="0">
                <a:latin typeface="Arial" pitchFamily="34" charset="0"/>
                <a:cs typeface="Arial" pitchFamily="34" charset="0"/>
              </a:rPr>
              <a:t>,پايگاه داده </a:t>
            </a:r>
            <a:r>
              <a:rPr lang="fa-IR" sz="1600" b="1" dirty="0" smtClean="0">
                <a:solidFill>
                  <a:srgbClr val="FF0000"/>
                </a:solidFill>
                <a:latin typeface="Arial" pitchFamily="34" charset="0"/>
                <a:cs typeface="Arial" pitchFamily="34" charset="0"/>
              </a:rPr>
              <a:t>منابع انساني</a:t>
            </a:r>
            <a:r>
              <a:rPr lang="fa-IR" sz="1600" b="1" dirty="0" smtClean="0">
                <a:latin typeface="Arial" pitchFamily="34" charset="0"/>
                <a:cs typeface="Arial" pitchFamily="34" charset="0"/>
              </a:rPr>
              <a:t>, پايگاه داده </a:t>
            </a:r>
            <a:r>
              <a:rPr lang="fa-IR" sz="1600" b="1" dirty="0" smtClean="0">
                <a:solidFill>
                  <a:srgbClr val="FF0000"/>
                </a:solidFill>
                <a:latin typeface="Arial" pitchFamily="34" charset="0"/>
                <a:cs typeface="Arial" pitchFamily="34" charset="0"/>
              </a:rPr>
              <a:t>موجودي هاو</a:t>
            </a:r>
            <a:r>
              <a:rPr lang="fa-IR" sz="1600" b="1" dirty="0" smtClean="0">
                <a:latin typeface="Arial" pitchFamily="34" charset="0"/>
                <a:cs typeface="Arial" pitchFamily="34" charset="0"/>
              </a:rPr>
              <a:t>...نمونه هايي از پايگاه داده هاي عملياتي مي باشند. به عنوان مثال , پايگاه داده </a:t>
            </a:r>
            <a:r>
              <a:rPr lang="fa-IR" sz="1600" b="1" dirty="0" smtClean="0">
                <a:solidFill>
                  <a:srgbClr val="FF0000"/>
                </a:solidFill>
                <a:latin typeface="Arial" pitchFamily="34" charset="0"/>
                <a:cs typeface="Arial" pitchFamily="34" charset="0"/>
              </a:rPr>
              <a:t>منابع انساني </a:t>
            </a:r>
            <a:r>
              <a:rPr lang="fa-IR" sz="1600" b="1" dirty="0" smtClean="0">
                <a:latin typeface="Arial" pitchFamily="34" charset="0"/>
                <a:cs typeface="Arial" pitchFamily="34" charset="0"/>
              </a:rPr>
              <a:t>شامل داده هايي </a:t>
            </a:r>
            <a:r>
              <a:rPr lang="fa-IR" sz="1600" b="1" dirty="0" smtClean="0">
                <a:solidFill>
                  <a:srgbClr val="FF0000"/>
                </a:solidFill>
                <a:latin typeface="Arial" pitchFamily="34" charset="0"/>
                <a:cs typeface="Arial" pitchFamily="34" charset="0"/>
              </a:rPr>
              <a:t>درباره مشخصات هر يك از كاركنان , ساعت كار آنها , دستمزد , مزايا , ارزيابي عملكرد , آموزش </a:t>
            </a:r>
            <a:r>
              <a:rPr lang="fa-IR" sz="1600" b="1" dirty="0" smtClean="0">
                <a:latin typeface="Arial" pitchFamily="34" charset="0"/>
                <a:cs typeface="Arial" pitchFamily="34" charset="0"/>
              </a:rPr>
              <a:t>وديگر داده هاي مربوط به افراد است.</a:t>
            </a:r>
            <a:endParaRPr lang="fa-IR" sz="1600" b="1"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8</a:t>
            </a:fld>
            <a:endParaRPr lang="fa-I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latin typeface="Arial" pitchFamily="34" charset="0"/>
                <a:cs typeface="Arial" pitchFamily="34" charset="0"/>
              </a:rPr>
              <a:t>پايگاه داده هاي توزيعي</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dirty="0" smtClean="0">
                <a:latin typeface="Arial" pitchFamily="34" charset="0"/>
                <a:cs typeface="Arial" pitchFamily="34" charset="0"/>
              </a:rPr>
              <a:t>       بسياري از سازمان ها ,</a:t>
            </a:r>
            <a:r>
              <a:rPr lang="fa-IR" sz="1800" dirty="0" smtClean="0">
                <a:solidFill>
                  <a:srgbClr val="FF0000"/>
                </a:solidFill>
                <a:latin typeface="Arial" pitchFamily="34" charset="0"/>
                <a:cs typeface="Arial" pitchFamily="34" charset="0"/>
              </a:rPr>
              <a:t>نسخه ها يا بخش هايي از پايگاه داده ها را بر روي سرور هاي شبكه اي در سايت هاي مختلف با هدف بهبود عملكرد  ايستگاه هاي كاري ويا تسهيل دسترسي كاربران نهائي به اطلاعات مورد نياز</a:t>
            </a:r>
            <a:r>
              <a:rPr lang="fa-IR" sz="1800" dirty="0" smtClean="0">
                <a:latin typeface="Arial" pitchFamily="34" charset="0"/>
                <a:cs typeface="Arial" pitchFamily="34" charset="0"/>
              </a:rPr>
              <a:t> قرار مي دهند.</a:t>
            </a:r>
          </a:p>
          <a:p>
            <a:pPr>
              <a:buNone/>
            </a:pPr>
            <a:r>
              <a:rPr lang="fa-IR" sz="1800" dirty="0" smtClean="0">
                <a:latin typeface="Arial" pitchFamily="34" charset="0"/>
                <a:cs typeface="Arial" pitchFamily="34" charset="0"/>
              </a:rPr>
              <a:t>      پايگاه داده هاي توزيعي مي توانند بر روي شبكه هاي گسترده جهاني </a:t>
            </a:r>
            <a:r>
              <a:rPr lang="fa-IR" sz="1800" dirty="0" smtClean="0">
                <a:solidFill>
                  <a:srgbClr val="FF0000"/>
                </a:solidFill>
                <a:latin typeface="Arial" pitchFamily="34" charset="0"/>
                <a:cs typeface="Arial" pitchFamily="34" charset="0"/>
              </a:rPr>
              <a:t>اينترانت و اكسترانت </a:t>
            </a:r>
            <a:r>
              <a:rPr lang="fa-IR" sz="1800" dirty="0" smtClean="0">
                <a:latin typeface="Arial" pitchFamily="34" charset="0"/>
                <a:cs typeface="Arial" pitchFamily="34" charset="0"/>
              </a:rPr>
              <a:t>قرار بگيرند.اين نوع از پايگاه داده هاد ممكن است, </a:t>
            </a:r>
            <a:r>
              <a:rPr lang="fa-IR" sz="1800" dirty="0" smtClean="0">
                <a:solidFill>
                  <a:srgbClr val="FF0000"/>
                </a:solidFill>
                <a:latin typeface="Arial" pitchFamily="34" charset="0"/>
                <a:cs typeface="Arial" pitchFamily="34" charset="0"/>
              </a:rPr>
              <a:t>رونوشتي ازپايگاه داده هاي عملياتي ,پايگاه داده هاي چند رسانه اي ,ويا هر نوع ديگر از پايگاه داده </a:t>
            </a:r>
            <a:r>
              <a:rPr lang="fa-IR" sz="1800" dirty="0" smtClean="0">
                <a:latin typeface="Arial" pitchFamily="34" charset="0"/>
                <a:cs typeface="Arial" pitchFamily="34" charset="0"/>
              </a:rPr>
              <a:t>ها باشد.</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9</a:t>
            </a:fld>
            <a:endParaRPr lang="fa-I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latin typeface="Arial" pitchFamily="34" charset="0"/>
                <a:cs typeface="Arial" pitchFamily="34" charset="0"/>
              </a:rPr>
              <a:t>پايگاه داده هاي چند رسانه اي</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dirty="0" smtClean="0">
                <a:latin typeface="Arial" pitchFamily="34" charset="0"/>
                <a:cs typeface="Arial" pitchFamily="34" charset="0"/>
              </a:rPr>
              <a:t>   رشد سريع وب سايت ها بر روي اينترنت وهمچنين اينترانت واكسترانت به طور شگفت انگيزي استفاده از پايگاه داده هاي چند رسانه اي را افزايش داده </a:t>
            </a:r>
            <a:r>
              <a:rPr lang="fa-IR" sz="1800" dirty="0" smtClean="0">
                <a:solidFill>
                  <a:srgbClr val="FF0000"/>
                </a:solidFill>
                <a:latin typeface="Arial" pitchFamily="34" charset="0"/>
                <a:cs typeface="Arial" pitchFamily="34" charset="0"/>
              </a:rPr>
              <a:t>است.بر روي پايگاه داده هاي چند رسانه اي اطلاعات چند رسانه اي وب سايت ها(متن , گرافيك , صدا , تصوير ,  ويدئوو...)ذخيره مي شود.</a:t>
            </a:r>
            <a:endParaRPr lang="fa-IR" sz="1800" dirty="0">
              <a:solidFill>
                <a:srgbClr val="FF0000"/>
              </a:solidFill>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10</a:t>
            </a:fld>
            <a:endParaRPr lang="fa-I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solidFill>
                  <a:schemeClr val="tx1"/>
                </a:solidFill>
                <a:latin typeface="Arial" pitchFamily="34" charset="0"/>
                <a:cs typeface="Arial" pitchFamily="34" charset="0"/>
              </a:rPr>
              <a:t>اجزاء پايگاه داده ها</a:t>
            </a:r>
            <a:endParaRPr lang="fa-IR" sz="2400" b="1" dirty="0">
              <a:solidFill>
                <a:schemeClr val="tx1"/>
              </a:solidFill>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b="1" dirty="0" smtClean="0">
                <a:latin typeface="Arial" pitchFamily="34" charset="0"/>
                <a:cs typeface="Arial" pitchFamily="34" charset="0"/>
              </a:rPr>
              <a:t>      </a:t>
            </a:r>
            <a:r>
              <a:rPr lang="fa-IR" sz="2000" b="1" dirty="0" smtClean="0">
                <a:latin typeface="Arial" pitchFamily="34" charset="0"/>
                <a:cs typeface="Arial" pitchFamily="34" charset="0"/>
              </a:rPr>
              <a:t>اجزاي اصلي يك پايگاه داده عبارتند از:</a:t>
            </a:r>
          </a:p>
          <a:p>
            <a:pPr>
              <a:buFont typeface="Wingdings" pitchFamily="2" charset="2"/>
              <a:buChar char="Ø"/>
            </a:pPr>
            <a:r>
              <a:rPr lang="fa-IR" sz="1800" b="1" dirty="0" smtClean="0">
                <a:latin typeface="Arial" pitchFamily="34" charset="0"/>
                <a:cs typeface="Arial" pitchFamily="34" charset="0"/>
              </a:rPr>
              <a:t>داده </a:t>
            </a:r>
          </a:p>
          <a:p>
            <a:pPr>
              <a:buFont typeface="Wingdings" pitchFamily="2" charset="2"/>
              <a:buChar char="Ø"/>
            </a:pPr>
            <a:r>
              <a:rPr lang="fa-IR" sz="1800" b="1" dirty="0" smtClean="0">
                <a:latin typeface="Arial" pitchFamily="34" charset="0"/>
                <a:cs typeface="Arial" pitchFamily="34" charset="0"/>
              </a:rPr>
              <a:t>ساختار پايگاه داده </a:t>
            </a:r>
          </a:p>
          <a:p>
            <a:pPr>
              <a:buFont typeface="Wingdings" pitchFamily="2" charset="2"/>
              <a:buChar char="Ø"/>
            </a:pPr>
            <a:r>
              <a:rPr lang="fa-IR" sz="1800" b="1" dirty="0" smtClean="0">
                <a:latin typeface="Arial" pitchFamily="34" charset="0"/>
                <a:cs typeface="Arial" pitchFamily="34" charset="0"/>
              </a:rPr>
              <a:t>سيستم مديريت پايگاه داده </a:t>
            </a:r>
          </a:p>
          <a:p>
            <a:pPr>
              <a:buFont typeface="Wingdings" pitchFamily="2" charset="2"/>
              <a:buChar char="Ø"/>
            </a:pPr>
            <a:r>
              <a:rPr lang="fa-IR" sz="1800" b="1" dirty="0" smtClean="0">
                <a:latin typeface="Arial" pitchFamily="34" charset="0"/>
                <a:cs typeface="Arial" pitchFamily="34" charset="0"/>
              </a:rPr>
              <a:t>سخت افزار </a:t>
            </a:r>
          </a:p>
          <a:p>
            <a:pPr>
              <a:buFont typeface="Wingdings" pitchFamily="2" charset="2"/>
              <a:buChar char="Ø"/>
            </a:pPr>
            <a:r>
              <a:rPr lang="fa-IR" sz="1800" b="1" dirty="0" smtClean="0">
                <a:latin typeface="Arial" pitchFamily="34" charset="0"/>
                <a:cs typeface="Arial" pitchFamily="34" charset="0"/>
              </a:rPr>
              <a:t>نرم افزار</a:t>
            </a:r>
          </a:p>
          <a:p>
            <a:pPr>
              <a:buFont typeface="Wingdings" pitchFamily="2" charset="2"/>
              <a:buChar char="Ø"/>
            </a:pPr>
            <a:r>
              <a:rPr lang="fa-IR" sz="1800" b="1" dirty="0" smtClean="0">
                <a:latin typeface="Arial" pitchFamily="34" charset="0"/>
                <a:cs typeface="Arial" pitchFamily="34" charset="0"/>
              </a:rPr>
              <a:t>كاربران</a:t>
            </a:r>
            <a:endParaRPr lang="fa-IR" sz="1800" b="1"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11</a:t>
            </a:fld>
            <a:endParaRPr lang="fa-I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sz="2400" b="1" dirty="0" smtClean="0">
                <a:solidFill>
                  <a:schemeClr val="tx1"/>
                </a:solidFill>
                <a:latin typeface="Arial" pitchFamily="34" charset="0"/>
                <a:cs typeface="Arial" pitchFamily="34" charset="0"/>
              </a:rPr>
              <a:t>داده</a:t>
            </a:r>
            <a:r>
              <a:rPr lang="fa-IR" b="1" dirty="0" smtClean="0">
                <a:solidFill>
                  <a:schemeClr val="tx1"/>
                </a:solidFill>
                <a:latin typeface="Arial" pitchFamily="34" charset="0"/>
                <a:cs typeface="Arial" pitchFamily="34" charset="0"/>
              </a:rPr>
              <a:t> </a:t>
            </a:r>
            <a:endParaRPr lang="fa-IR" b="1" dirty="0">
              <a:solidFill>
                <a:schemeClr val="tx1"/>
              </a:solidFill>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Font typeface="Wingdings" pitchFamily="2" charset="2"/>
              <a:buChar char="Ø"/>
            </a:pPr>
            <a:r>
              <a:rPr lang="fa-IR" sz="1800" dirty="0" smtClean="0">
                <a:latin typeface="Arial" pitchFamily="34" charset="0"/>
                <a:cs typeface="Arial" pitchFamily="34" charset="0"/>
              </a:rPr>
              <a:t>داده ها مهم ترين جز هر پايگاه داده محسوب مي شوند.داده ها مشخصات مختلف ووضعيت كلي عوامل مختلف نظير </a:t>
            </a:r>
            <a:r>
              <a:rPr lang="fa-IR" sz="1800" dirty="0" smtClean="0">
                <a:solidFill>
                  <a:srgbClr val="FF0000"/>
                </a:solidFill>
                <a:latin typeface="Arial" pitchFamily="34" charset="0"/>
                <a:cs typeface="Arial" pitchFamily="34" charset="0"/>
              </a:rPr>
              <a:t>مشتريان , محصولات , بازارها , كاركنان </a:t>
            </a:r>
            <a:r>
              <a:rPr lang="fa-IR" sz="1800" dirty="0" smtClean="0">
                <a:latin typeface="Arial" pitchFamily="34" charset="0"/>
                <a:cs typeface="Arial" pitchFamily="34" charset="0"/>
              </a:rPr>
              <a:t>و...را نشان مي دهد.</a:t>
            </a:r>
          </a:p>
          <a:p>
            <a:pPr>
              <a:buFont typeface="Wingdings" pitchFamily="2" charset="2"/>
              <a:buChar char="Ø"/>
            </a:pPr>
            <a:r>
              <a:rPr lang="fa-IR" sz="1800" dirty="0" smtClean="0">
                <a:latin typeface="Arial" pitchFamily="34" charset="0"/>
                <a:cs typeface="Arial" pitchFamily="34" charset="0"/>
              </a:rPr>
              <a:t> پايگاه داده ها مي توانند همه نوع دادهرا به صورت عددي  حرفي مختلط وفرم هاي ديگر را ذخيره كنند.</a:t>
            </a:r>
          </a:p>
          <a:p>
            <a:pPr>
              <a:buFont typeface="Wingdings" pitchFamily="2" charset="2"/>
              <a:buChar char="Ø"/>
            </a:pPr>
            <a:r>
              <a:rPr lang="fa-IR" sz="1800" dirty="0" smtClean="0">
                <a:latin typeface="Arial" pitchFamily="34" charset="0"/>
                <a:cs typeface="Arial" pitchFamily="34" charset="0"/>
              </a:rPr>
              <a:t>نكته قابل توجه اين است كه </a:t>
            </a:r>
            <a:r>
              <a:rPr lang="fa-IR" sz="1800" dirty="0" smtClean="0">
                <a:solidFill>
                  <a:srgbClr val="FF0000"/>
                </a:solidFill>
                <a:latin typeface="Arial" pitchFamily="34" charset="0"/>
                <a:cs typeface="Arial" pitchFamily="34" charset="0"/>
              </a:rPr>
              <a:t>داده ها بايد قابل اعتماد,جديد ودقيق </a:t>
            </a:r>
            <a:r>
              <a:rPr lang="fa-IR" sz="1800" dirty="0" smtClean="0">
                <a:latin typeface="Arial" pitchFamily="34" charset="0"/>
                <a:cs typeface="Arial" pitchFamily="34" charset="0"/>
              </a:rPr>
              <a:t>باشند. </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12</a:t>
            </a:fld>
            <a:endParaRPr lang="fa-I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0"/>
            <a:ext cx="7467600" cy="1143000"/>
          </a:xfrm>
        </p:spPr>
        <p:txBody>
          <a:bodyPr/>
          <a:lstStyle/>
          <a:p>
            <a:pPr algn="ctr"/>
            <a:r>
              <a:rPr lang="fa-IR" sz="2400" dirty="0" smtClean="0">
                <a:latin typeface="Arial" pitchFamily="34" charset="0"/>
                <a:cs typeface="Arial" pitchFamily="34" charset="0"/>
              </a:rPr>
              <a:t>ساختار پايگاه داده</a:t>
            </a:r>
            <a:r>
              <a:rPr lang="fa-IR" sz="2400" dirty="0" smtClean="0"/>
              <a:t> </a:t>
            </a:r>
            <a:r>
              <a:rPr lang="fa-IR" dirty="0" smtClean="0"/>
              <a:t/>
            </a:r>
            <a:br>
              <a:rPr lang="fa-IR" dirty="0" smtClean="0"/>
            </a:br>
            <a:endParaRPr lang="fa-IR" dirty="0"/>
          </a:p>
        </p:txBody>
      </p:sp>
      <p:sp>
        <p:nvSpPr>
          <p:cNvPr id="3" name="Content Placeholder 2"/>
          <p:cNvSpPr>
            <a:spLocks noGrp="1"/>
          </p:cNvSpPr>
          <p:nvPr>
            <p:ph sz="quarter" idx="1"/>
          </p:nvPr>
        </p:nvSpPr>
        <p:spPr>
          <a:xfrm>
            <a:off x="571472" y="1412744"/>
            <a:ext cx="7467600" cy="5445256"/>
          </a:xfrm>
        </p:spPr>
        <p:txBody>
          <a:bodyPr>
            <a:normAutofit/>
          </a:bodyPr>
          <a:lstStyle/>
          <a:p>
            <a:pPr>
              <a:buNone/>
            </a:pPr>
            <a:r>
              <a:rPr lang="fa-IR" sz="1800" b="1" dirty="0" smtClean="0">
                <a:latin typeface="Arial" pitchFamily="34" charset="0"/>
                <a:cs typeface="Arial" pitchFamily="34" charset="0"/>
              </a:rPr>
              <a:t>ساختار پايگاه داده به دو دسته </a:t>
            </a:r>
            <a:r>
              <a:rPr lang="fa-IR" sz="1800" b="1" dirty="0" smtClean="0">
                <a:solidFill>
                  <a:srgbClr val="FF0000"/>
                </a:solidFill>
                <a:latin typeface="Arial" pitchFamily="34" charset="0"/>
                <a:cs typeface="Arial" pitchFamily="34" charset="0"/>
              </a:rPr>
              <a:t>فيزيكي ومنطقي </a:t>
            </a:r>
            <a:r>
              <a:rPr lang="fa-IR" sz="1800" b="1" dirty="0" smtClean="0">
                <a:latin typeface="Arial" pitchFamily="34" charset="0"/>
                <a:cs typeface="Arial" pitchFamily="34" charset="0"/>
              </a:rPr>
              <a:t>قابل تقسيم مي باشد.</a:t>
            </a:r>
          </a:p>
          <a:p>
            <a:pPr>
              <a:buNone/>
            </a:pPr>
            <a:r>
              <a:rPr lang="fa-IR" sz="1800" b="1" dirty="0" smtClean="0">
                <a:latin typeface="Arial" pitchFamily="34" charset="0"/>
                <a:cs typeface="Arial" pitchFamily="34" charset="0"/>
              </a:rPr>
              <a:t>1-ساختار فيزيكي: </a:t>
            </a:r>
            <a:r>
              <a:rPr lang="fa-IR" sz="1800" dirty="0" smtClean="0">
                <a:latin typeface="Arial" pitchFamily="34" charset="0"/>
                <a:cs typeface="Arial" pitchFamily="34" charset="0"/>
              </a:rPr>
              <a:t>ساختار فيزيكي </a:t>
            </a:r>
            <a:r>
              <a:rPr lang="fa-IR" sz="1800" dirty="0" smtClean="0">
                <a:solidFill>
                  <a:srgbClr val="FF0000"/>
                </a:solidFill>
                <a:latin typeface="Arial" pitchFamily="34" charset="0"/>
                <a:cs typeface="Arial" pitchFamily="34" charset="0"/>
              </a:rPr>
              <a:t>بيانگر چگونگي حضور داده ها در پايگاه داده </a:t>
            </a:r>
            <a:r>
              <a:rPr lang="fa-IR" sz="1800" dirty="0" smtClean="0">
                <a:latin typeface="Arial" pitchFamily="34" charset="0"/>
                <a:cs typeface="Arial" pitchFamily="34" charset="0"/>
              </a:rPr>
              <a:t>يعني اينكه چگونه داده ها در يك وسيله رايانه اي يا حافظه داخلي رايانه ذخيره شوند.</a:t>
            </a:r>
          </a:p>
          <a:p>
            <a:pPr>
              <a:buNone/>
            </a:pPr>
            <a:r>
              <a:rPr lang="fa-IR" sz="1800" dirty="0" smtClean="0">
                <a:latin typeface="Arial" pitchFamily="34" charset="0"/>
                <a:cs typeface="Arial" pitchFamily="34" charset="0"/>
              </a:rPr>
              <a:t>درواقع ساختار فيزيكي داده </a:t>
            </a:r>
            <a:r>
              <a:rPr lang="fa-IR" sz="1800" dirty="0" smtClean="0">
                <a:solidFill>
                  <a:srgbClr val="FF0000"/>
                </a:solidFill>
                <a:latin typeface="Arial" pitchFamily="34" charset="0"/>
                <a:cs typeface="Arial" pitchFamily="34" charset="0"/>
              </a:rPr>
              <a:t>هاچگونگي ذخيره سازي داده هاونحوه دستيابي </a:t>
            </a:r>
            <a:r>
              <a:rPr lang="fa-IR" sz="1800" dirty="0" smtClean="0">
                <a:latin typeface="Arial" pitchFamily="34" charset="0"/>
                <a:cs typeface="Arial" pitchFamily="34" charset="0"/>
              </a:rPr>
              <a:t>به آنهابه </a:t>
            </a:r>
            <a:r>
              <a:rPr lang="fa-IR" sz="1800" dirty="0" smtClean="0">
                <a:solidFill>
                  <a:srgbClr val="FF0000"/>
                </a:solidFill>
                <a:latin typeface="Arial" pitchFamily="34" charset="0"/>
                <a:cs typeface="Arial" pitchFamily="34" charset="0"/>
              </a:rPr>
              <a:t>كمك ابزارهاي ذخيره سازي خارجي </a:t>
            </a:r>
            <a:r>
              <a:rPr lang="fa-IR" sz="1800" dirty="0" smtClean="0">
                <a:latin typeface="Arial" pitchFamily="34" charset="0"/>
                <a:cs typeface="Arial" pitchFamily="34" charset="0"/>
              </a:rPr>
              <a:t>راتشريح مي كند.</a:t>
            </a: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13</a:t>
            </a:fld>
            <a:endParaRPr lang="fa-I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000" b="1" dirty="0" smtClean="0">
                <a:latin typeface="Arial" pitchFamily="34" charset="0"/>
                <a:cs typeface="Arial" pitchFamily="34" charset="0"/>
              </a:rPr>
              <a:t>سه روش متداول براي سازماندهي فايل ها وجود دارد</a:t>
            </a:r>
            <a:endParaRPr lang="fa-IR" sz="20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600" b="1" dirty="0" smtClean="0">
                <a:solidFill>
                  <a:srgbClr val="FF0000"/>
                </a:solidFill>
                <a:latin typeface="Arial" pitchFamily="34" charset="0"/>
                <a:cs typeface="Arial" pitchFamily="34" charset="0"/>
              </a:rPr>
              <a:t>1</a:t>
            </a:r>
            <a:r>
              <a:rPr lang="fa-IR" sz="1600" b="1" dirty="0" smtClean="0">
                <a:latin typeface="Arial" pitchFamily="34" charset="0"/>
                <a:cs typeface="Arial" pitchFamily="34" charset="0"/>
              </a:rPr>
              <a:t>.سازماندهي ترتيبي فايل </a:t>
            </a:r>
          </a:p>
          <a:p>
            <a:pPr>
              <a:buNone/>
            </a:pPr>
            <a:r>
              <a:rPr lang="fa-IR" sz="1600" b="1" dirty="0" smtClean="0">
                <a:latin typeface="Arial" pitchFamily="34" charset="0"/>
                <a:cs typeface="Arial" pitchFamily="34" charset="0"/>
              </a:rPr>
              <a:t>روش ترتيبي </a:t>
            </a:r>
            <a:r>
              <a:rPr lang="fa-IR" sz="1600" b="1" dirty="0" smtClean="0">
                <a:solidFill>
                  <a:srgbClr val="FF0000"/>
                </a:solidFill>
                <a:latin typeface="Arial" pitchFamily="34" charset="0"/>
                <a:cs typeface="Arial" pitchFamily="34" charset="0"/>
              </a:rPr>
              <a:t>ساده ترين روش </a:t>
            </a:r>
            <a:r>
              <a:rPr lang="fa-IR" sz="1600" b="1" dirty="0" smtClean="0">
                <a:latin typeface="Arial" pitchFamily="34" charset="0"/>
                <a:cs typeface="Arial" pitchFamily="34" charset="0"/>
              </a:rPr>
              <a:t>سازماندهي ركورد ها در فايل هامحسوب مي شود .در اين روش ركورد ها </a:t>
            </a:r>
            <a:r>
              <a:rPr lang="fa-IR" sz="1600" b="1" dirty="0" smtClean="0">
                <a:solidFill>
                  <a:srgbClr val="FF0000"/>
                </a:solidFill>
                <a:latin typeface="Arial" pitchFamily="34" charset="0"/>
                <a:cs typeface="Arial" pitchFamily="34" charset="0"/>
              </a:rPr>
              <a:t>بدون توجه به ارزش يا مقدار واقعي محتوي آن پشت سر هم </a:t>
            </a:r>
            <a:r>
              <a:rPr lang="fa-IR" sz="1600" b="1" dirty="0" smtClean="0">
                <a:latin typeface="Arial" pitchFamily="34" charset="0"/>
                <a:cs typeface="Arial" pitchFamily="34" charset="0"/>
              </a:rPr>
              <a:t>ذخيره مي شوند.</a:t>
            </a:r>
          </a:p>
          <a:p>
            <a:pPr>
              <a:buNone/>
            </a:pPr>
            <a:r>
              <a:rPr lang="fa-IR" sz="1600" b="1" dirty="0" smtClean="0">
                <a:latin typeface="Arial" pitchFamily="34" charset="0"/>
                <a:cs typeface="Arial" pitchFamily="34" charset="0"/>
              </a:rPr>
              <a:t>يكي از محدوديت هاي عمده فايل هاي ترتيبي اين است كه </a:t>
            </a:r>
            <a:r>
              <a:rPr lang="fa-IR" sz="1600" b="1" dirty="0" smtClean="0">
                <a:solidFill>
                  <a:srgbClr val="FF0000"/>
                </a:solidFill>
                <a:latin typeface="Arial" pitchFamily="34" charset="0"/>
                <a:cs typeface="Arial" pitchFamily="34" charset="0"/>
              </a:rPr>
              <a:t>نمي توان به يك ركورد به خصوصي دست يافت مگر آنكه تمام ركورد هاي قبل از آن خوانده شود.</a:t>
            </a:r>
          </a:p>
          <a:p>
            <a:pPr>
              <a:buNone/>
            </a:pPr>
            <a:r>
              <a:rPr lang="fa-IR" sz="1600" b="1" dirty="0" smtClean="0">
                <a:latin typeface="Arial" pitchFamily="34" charset="0"/>
                <a:cs typeface="Arial" pitchFamily="34" charset="0"/>
              </a:rPr>
              <a:t>2.سازماندهي ترتيبي مبتني بر شاخص</a:t>
            </a:r>
          </a:p>
          <a:p>
            <a:pPr>
              <a:buNone/>
            </a:pPr>
            <a:r>
              <a:rPr lang="fa-IR" sz="1600" b="1" dirty="0" smtClean="0">
                <a:latin typeface="Arial" pitchFamily="34" charset="0"/>
                <a:cs typeface="Arial" pitchFamily="34" charset="0"/>
              </a:rPr>
              <a:t>در اين روش </a:t>
            </a:r>
            <a:r>
              <a:rPr lang="fa-IR" sz="1600" b="1" dirty="0" smtClean="0">
                <a:solidFill>
                  <a:srgbClr val="FF0000"/>
                </a:solidFill>
                <a:latin typeface="Arial" pitchFamily="34" charset="0"/>
                <a:cs typeface="Arial" pitchFamily="34" charset="0"/>
              </a:rPr>
              <a:t>فيلد كليدي يا فيلد شاخص هر ركوردومكان فيزيكي هر ركورد برروي دستگاه ذخيره سازي مشخص مي شود.</a:t>
            </a:r>
            <a:r>
              <a:rPr lang="fa-IR" sz="1600" b="1" dirty="0" smtClean="0">
                <a:latin typeface="Arial" pitchFamily="34" charset="0"/>
                <a:cs typeface="Arial" pitchFamily="34" charset="0"/>
              </a:rPr>
              <a:t>اين كار به يافتن </a:t>
            </a:r>
            <a:r>
              <a:rPr lang="fa-IR" sz="1600" b="1" dirty="0" smtClean="0">
                <a:solidFill>
                  <a:srgbClr val="FF0000"/>
                </a:solidFill>
                <a:latin typeface="Arial" pitchFamily="34" charset="0"/>
                <a:cs typeface="Arial" pitchFamily="34" charset="0"/>
              </a:rPr>
              <a:t>سريع تر</a:t>
            </a:r>
            <a:r>
              <a:rPr lang="fa-IR" sz="1600" b="1" dirty="0" smtClean="0">
                <a:latin typeface="Arial" pitchFamily="34" charset="0"/>
                <a:cs typeface="Arial" pitchFamily="34" charset="0"/>
              </a:rPr>
              <a:t> ركورد كمك مي كند.و همچنيسن دسترسي به داده ها به صورت </a:t>
            </a:r>
            <a:r>
              <a:rPr lang="fa-IR" sz="1600" b="1" dirty="0" smtClean="0">
                <a:solidFill>
                  <a:srgbClr val="FF0000"/>
                </a:solidFill>
                <a:latin typeface="Arial" pitchFamily="34" charset="0"/>
                <a:cs typeface="Arial" pitchFamily="34" charset="0"/>
              </a:rPr>
              <a:t>مستقيم</a:t>
            </a:r>
            <a:r>
              <a:rPr lang="fa-IR" sz="1600" b="1" dirty="0" smtClean="0">
                <a:latin typeface="Arial" pitchFamily="34" charset="0"/>
                <a:cs typeface="Arial" pitchFamily="34" charset="0"/>
              </a:rPr>
              <a:t> مي باشد.</a:t>
            </a:r>
          </a:p>
          <a:p>
            <a:pPr>
              <a:buNone/>
            </a:pPr>
            <a:r>
              <a:rPr lang="fa-IR" sz="1600" b="1" dirty="0" smtClean="0">
                <a:latin typeface="Arial" pitchFamily="34" charset="0"/>
                <a:cs typeface="Arial" pitchFamily="34" charset="0"/>
              </a:rPr>
              <a:t>3.سازماندهي تصادفي يا مستقيم فايل</a:t>
            </a:r>
          </a:p>
          <a:p>
            <a:pPr>
              <a:buNone/>
            </a:pPr>
            <a:r>
              <a:rPr lang="fa-IR" sz="1600" b="1" dirty="0" smtClean="0">
                <a:latin typeface="Arial" pitchFamily="34" charset="0"/>
                <a:cs typeface="Arial" pitchFamily="34" charset="0"/>
              </a:rPr>
              <a:t>اين روش براي سازماندهي مستقيم فايل به كار مي رود.در اين </a:t>
            </a:r>
            <a:r>
              <a:rPr lang="fa-IR" sz="1600" b="1" dirty="0" smtClean="0">
                <a:solidFill>
                  <a:srgbClr val="FF0000"/>
                </a:solidFill>
                <a:latin typeface="Arial" pitchFamily="34" charset="0"/>
                <a:cs typeface="Arial" pitchFamily="34" charset="0"/>
              </a:rPr>
              <a:t>روش براي تعيين آدرس فيزيكي يك ركورد از يك فيلد كليدي استفاده مي شود با اين حال اين فرايند بدون شاخص انجام مي شود</a:t>
            </a:r>
            <a:r>
              <a:rPr lang="fa-IR" sz="1600" b="1" dirty="0" smtClean="0">
                <a:latin typeface="Arial" pitchFamily="34" charset="0"/>
                <a:cs typeface="Arial" pitchFamily="34" charset="0"/>
              </a:rPr>
              <a:t>.در عوض به جاي شاخص از </a:t>
            </a:r>
            <a:r>
              <a:rPr lang="fa-IR" sz="1600" b="1" dirty="0" smtClean="0">
                <a:solidFill>
                  <a:srgbClr val="FF0000"/>
                </a:solidFill>
                <a:latin typeface="Arial" pitchFamily="34" charset="0"/>
                <a:cs typeface="Arial" pitchFamily="34" charset="0"/>
              </a:rPr>
              <a:t>فرمول رياضي كه الگوريتم تبديل نام داردبراي تبديل مستقيم فيلد كليدي به مكان فيزيكي ركورد روي ديسك استفاده مي شود.</a:t>
            </a:r>
          </a:p>
          <a:p>
            <a:pPr>
              <a:buNone/>
            </a:pPr>
            <a:endParaRPr lang="fa-IR" sz="1600" b="1"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14</a:t>
            </a:fld>
            <a:endParaRPr lang="fa-I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000" b="1" dirty="0" smtClean="0">
                <a:latin typeface="Arial" pitchFamily="34" charset="0"/>
                <a:cs typeface="Arial" pitchFamily="34" charset="0"/>
              </a:rPr>
              <a:t>2-ساختار منطقي</a:t>
            </a:r>
            <a:endParaRPr lang="fa-IR" sz="20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Font typeface="Wingdings" pitchFamily="2" charset="2"/>
              <a:buChar char="Ø"/>
            </a:pPr>
            <a:r>
              <a:rPr lang="fa-IR" sz="1600" b="1" dirty="0" smtClean="0"/>
              <a:t>نحوهاي كه فايل ها </a:t>
            </a:r>
            <a:r>
              <a:rPr lang="fa-IR" sz="1600" b="1" dirty="0" smtClean="0">
                <a:cs typeface="Andalus"/>
              </a:rPr>
              <a:t>,</a:t>
            </a:r>
            <a:r>
              <a:rPr lang="fa-IR" sz="1600" b="1" dirty="0" smtClean="0"/>
              <a:t> ركورد هاوفيلد ها در پايگاه داده با يكديگر مرتبط مي شوندمربوط به ساختار منطقي است.</a:t>
            </a:r>
          </a:p>
          <a:p>
            <a:pPr>
              <a:buFont typeface="Wingdings" pitchFamily="2" charset="2"/>
              <a:buChar char="Ø"/>
            </a:pPr>
            <a:r>
              <a:rPr lang="fa-IR" sz="1600" b="1" dirty="0" smtClean="0"/>
              <a:t>به عبارت ديگر </a:t>
            </a:r>
            <a:r>
              <a:rPr lang="fa-IR" sz="1600" b="1" dirty="0" smtClean="0">
                <a:solidFill>
                  <a:srgbClr val="FF0000"/>
                </a:solidFill>
              </a:rPr>
              <a:t>ساختار منطقي روابط كلي محيط پايگاه داده و اجزاي داده هايش را نشان مي دهد</a:t>
            </a:r>
            <a:r>
              <a:rPr lang="fa-IR" sz="1600" b="1" dirty="0" smtClean="0"/>
              <a:t>.</a:t>
            </a:r>
          </a:p>
          <a:p>
            <a:pPr>
              <a:buNone/>
            </a:pPr>
            <a:r>
              <a:rPr lang="fa-IR" sz="1600" b="1" dirty="0" smtClean="0"/>
              <a:t>   از ديدگاه منطقي برخي از مدل هاي پايگاه داده عبارتند از :</a:t>
            </a:r>
          </a:p>
          <a:p>
            <a:pPr>
              <a:buNone/>
            </a:pPr>
            <a:r>
              <a:rPr lang="fa-IR" sz="1600" b="1" dirty="0" smtClean="0"/>
              <a:t>   1 .مدل ساسله مراتبي</a:t>
            </a:r>
          </a:p>
          <a:p>
            <a:pPr>
              <a:buNone/>
            </a:pPr>
            <a:r>
              <a:rPr lang="fa-IR" sz="1600" b="1" dirty="0" smtClean="0"/>
              <a:t>    2.مدل شبكه اي</a:t>
            </a:r>
          </a:p>
          <a:p>
            <a:pPr>
              <a:buNone/>
            </a:pPr>
            <a:r>
              <a:rPr lang="fa-IR" sz="1600" b="1" dirty="0" smtClean="0"/>
              <a:t>    3 .مدل هاي رابطه اي</a:t>
            </a:r>
            <a:endParaRPr lang="fa-IR" sz="1600" b="1" dirty="0"/>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15</a:t>
            </a:fld>
            <a:endParaRPr lang="fa-I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457200" y="274638"/>
            <a:ext cx="7467600" cy="439718"/>
          </a:xfrm>
        </p:spPr>
        <p:txBody>
          <a:bodyPr>
            <a:normAutofit fontScale="90000"/>
          </a:bodyPr>
          <a:lstStyle/>
          <a:p>
            <a:endParaRPr lang="fa-IR" dirty="0"/>
          </a:p>
        </p:txBody>
      </p:sp>
      <p:graphicFrame>
        <p:nvGraphicFramePr>
          <p:cNvPr id="8" name="Content Placeholder 7"/>
          <p:cNvGraphicFramePr>
            <a:graphicFrameLocks noGrp="1"/>
          </p:cNvGraphicFramePr>
          <p:nvPr>
            <p:ph sz="quarter" idx="1"/>
          </p:nvPr>
        </p:nvGraphicFramePr>
        <p:xfrm>
          <a:off x="500034" y="264160"/>
          <a:ext cx="7467600" cy="6604000"/>
        </p:xfrm>
        <a:graphic>
          <a:graphicData uri="http://schemas.openxmlformats.org/drawingml/2006/table">
            <a:tbl>
              <a:tblPr rtl="1" firstRow="1" bandRow="1">
                <a:tableStyleId>{5C22544A-7EE6-4342-B048-85BDC9FD1C3A}</a:tableStyleId>
              </a:tblPr>
              <a:tblGrid>
                <a:gridCol w="1626292"/>
                <a:gridCol w="1976652"/>
                <a:gridCol w="1724664"/>
                <a:gridCol w="2139992"/>
              </a:tblGrid>
              <a:tr h="370840">
                <a:tc>
                  <a:txBody>
                    <a:bodyPr/>
                    <a:lstStyle/>
                    <a:p>
                      <a:pPr rtl="1"/>
                      <a:r>
                        <a:rPr lang="fa-IR" dirty="0" smtClean="0">
                          <a:latin typeface="Arial" pitchFamily="34" charset="0"/>
                          <a:cs typeface="Arial" pitchFamily="34" charset="0"/>
                        </a:rPr>
                        <a:t>ويژگي ها</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مدل سلسله مراتبي</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مدل شبكه اي </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مدل رابطه اي</a:t>
                      </a:r>
                      <a:endParaRPr lang="fa-IR" dirty="0">
                        <a:latin typeface="Arial" pitchFamily="34" charset="0"/>
                        <a:cs typeface="Arial" pitchFamily="34" charset="0"/>
                      </a:endParaRPr>
                    </a:p>
                  </a:txBody>
                  <a:tcPr marL="186690" marR="186690"/>
                </a:tc>
              </a:tr>
              <a:tr h="370840">
                <a:tc>
                  <a:txBody>
                    <a:bodyPr/>
                    <a:lstStyle/>
                    <a:p>
                      <a:pPr rtl="1"/>
                      <a:r>
                        <a:rPr lang="fa-IR" dirty="0" smtClean="0">
                          <a:latin typeface="Arial" pitchFamily="34" charset="0"/>
                          <a:cs typeface="Arial" pitchFamily="34" charset="0"/>
                        </a:rPr>
                        <a:t>كارايي پردازش</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بالا</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متوسط-بالا</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پايين</a:t>
                      </a:r>
                      <a:r>
                        <a:rPr lang="fa-IR" baseline="0" dirty="0" smtClean="0">
                          <a:latin typeface="Arial" pitchFamily="34" charset="0"/>
                          <a:cs typeface="Arial" pitchFamily="34" charset="0"/>
                        </a:rPr>
                        <a:t> اما قابل بهبود مي باشد.</a:t>
                      </a:r>
                      <a:endParaRPr lang="fa-IR" dirty="0">
                        <a:latin typeface="Arial" pitchFamily="34" charset="0"/>
                        <a:cs typeface="Arial" pitchFamily="34" charset="0"/>
                      </a:endParaRPr>
                    </a:p>
                  </a:txBody>
                  <a:tcPr marL="186690" marR="186690"/>
                </a:tc>
              </a:tr>
              <a:tr h="370840">
                <a:tc>
                  <a:txBody>
                    <a:bodyPr/>
                    <a:lstStyle/>
                    <a:p>
                      <a:pPr rtl="1"/>
                      <a:r>
                        <a:rPr lang="fa-IR" dirty="0" smtClean="0">
                          <a:latin typeface="Arial" pitchFamily="34" charset="0"/>
                          <a:cs typeface="Arial" pitchFamily="34" charset="0"/>
                        </a:rPr>
                        <a:t>انعطاف پذيري</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پايين</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پايين-متوسط</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بالا</a:t>
                      </a:r>
                      <a:endParaRPr lang="fa-IR" dirty="0">
                        <a:latin typeface="Arial" pitchFamily="34" charset="0"/>
                        <a:cs typeface="Arial" pitchFamily="34" charset="0"/>
                      </a:endParaRPr>
                    </a:p>
                  </a:txBody>
                  <a:tcPr marL="186690" marR="186690"/>
                </a:tc>
              </a:tr>
              <a:tr h="370840">
                <a:tc>
                  <a:txBody>
                    <a:bodyPr/>
                    <a:lstStyle/>
                    <a:p>
                      <a:pPr rtl="1"/>
                      <a:r>
                        <a:rPr lang="fa-IR" dirty="0" smtClean="0">
                          <a:latin typeface="Arial" pitchFamily="34" charset="0"/>
                          <a:cs typeface="Arial" pitchFamily="34" charset="0"/>
                        </a:rPr>
                        <a:t>كاربر پسندي</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پايين</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پايين-متعادل</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بالا</a:t>
                      </a:r>
                      <a:endParaRPr lang="fa-IR" dirty="0">
                        <a:latin typeface="Arial" pitchFamily="34" charset="0"/>
                        <a:cs typeface="Arial" pitchFamily="34" charset="0"/>
                      </a:endParaRPr>
                    </a:p>
                  </a:txBody>
                  <a:tcPr marL="186690" marR="186690"/>
                </a:tc>
              </a:tr>
              <a:tr h="370840">
                <a:tc>
                  <a:txBody>
                    <a:bodyPr/>
                    <a:lstStyle/>
                    <a:p>
                      <a:pPr rtl="1"/>
                      <a:r>
                        <a:rPr lang="fa-IR" dirty="0" smtClean="0">
                          <a:latin typeface="Arial" pitchFamily="34" charset="0"/>
                          <a:cs typeface="Arial" pitchFamily="34" charset="0"/>
                        </a:rPr>
                        <a:t>پيچيدگي</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بالا</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بالا</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پايين</a:t>
                      </a:r>
                      <a:endParaRPr lang="fa-IR" dirty="0">
                        <a:latin typeface="Arial" pitchFamily="34" charset="0"/>
                        <a:cs typeface="Arial" pitchFamily="34" charset="0"/>
                      </a:endParaRPr>
                    </a:p>
                  </a:txBody>
                  <a:tcPr marL="186690" marR="186690"/>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latin typeface="Arial" pitchFamily="34" charset="0"/>
                          <a:cs typeface="Arial" pitchFamily="34" charset="0"/>
                        </a:rPr>
                        <a:t>تقاضاي اطلاعات</a:t>
                      </a:r>
                    </a:p>
                    <a:p>
                      <a:pPr rtl="1"/>
                      <a:endParaRPr lang="fa-IR" dirty="0">
                        <a:latin typeface="Arial" pitchFamily="34" charset="0"/>
                        <a:cs typeface="Arial" pitchFamily="34" charset="0"/>
                      </a:endParaRPr>
                    </a:p>
                  </a:txBody>
                  <a:tcPr marL="186690" marR="186690"/>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latin typeface="Arial" pitchFamily="34" charset="0"/>
                          <a:cs typeface="Arial" pitchFamily="34" charset="0"/>
                        </a:rPr>
                        <a:t>بايد از ساختار درختي پايگاه داده ها با خبر باشد.</a:t>
                      </a:r>
                    </a:p>
                    <a:p>
                      <a:pPr rtl="1"/>
                      <a:endParaRPr lang="fa-IR" dirty="0">
                        <a:latin typeface="Arial" pitchFamily="34" charset="0"/>
                        <a:cs typeface="Arial" pitchFamily="34" charset="0"/>
                      </a:endParaRPr>
                    </a:p>
                  </a:txBody>
                  <a:tcPr marL="186690" marR="186690"/>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latin typeface="Arial" pitchFamily="34" charset="0"/>
                          <a:cs typeface="Arial" pitchFamily="34" charset="0"/>
                        </a:rPr>
                        <a:t>چندان ساده نيست.</a:t>
                      </a:r>
                    </a:p>
                    <a:p>
                      <a:pPr rtl="1"/>
                      <a:endParaRPr lang="fa-IR" dirty="0">
                        <a:latin typeface="Arial" pitchFamily="34" charset="0"/>
                        <a:cs typeface="Arial" pitchFamily="34" charset="0"/>
                      </a:endParaRPr>
                    </a:p>
                  </a:txBody>
                  <a:tcPr marL="186690" marR="186690"/>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latin typeface="Arial" pitchFamily="34" charset="0"/>
                          <a:cs typeface="Arial" pitchFamily="34" charset="0"/>
                        </a:rPr>
                        <a:t>وابستگي وضعي بين روابط وجود ندارد وبدين خاطر غير رويه اي است.</a:t>
                      </a:r>
                    </a:p>
                    <a:p>
                      <a:pPr rtl="1"/>
                      <a:endParaRPr lang="fa-IR" dirty="0">
                        <a:latin typeface="Arial" pitchFamily="34" charset="0"/>
                        <a:cs typeface="Arial" pitchFamily="34" charset="0"/>
                      </a:endParaRPr>
                    </a:p>
                  </a:txBody>
                  <a:tcPr marL="186690" marR="186690"/>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latin typeface="Arial" pitchFamily="34" charset="0"/>
                          <a:cs typeface="Arial" pitchFamily="34" charset="0"/>
                        </a:rPr>
                        <a:t>ميزان استقلال داده ها</a:t>
                      </a:r>
                    </a:p>
                    <a:p>
                      <a:pPr rtl="1"/>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اندك</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اندك</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بسيار</a:t>
                      </a:r>
                      <a:endParaRPr lang="fa-IR" dirty="0">
                        <a:latin typeface="Arial" pitchFamily="34" charset="0"/>
                        <a:cs typeface="Arial" pitchFamily="34" charset="0"/>
                      </a:endParaRPr>
                    </a:p>
                  </a:txBody>
                  <a:tcPr marL="186690" marR="186690"/>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latin typeface="Arial" pitchFamily="34" charset="0"/>
                          <a:cs typeface="Arial" pitchFamily="34" charset="0"/>
                        </a:rPr>
                        <a:t>ذخيره داده ها</a:t>
                      </a:r>
                    </a:p>
                    <a:p>
                      <a:pPr rtl="1"/>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ساختار هاي درختي ورابطه پدروفرزندي</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مجموعه</a:t>
                      </a:r>
                      <a:r>
                        <a:rPr lang="fa-IR" baseline="0" dirty="0" smtClean="0">
                          <a:latin typeface="Arial" pitchFamily="34" charset="0"/>
                          <a:cs typeface="Arial" pitchFamily="34" charset="0"/>
                        </a:rPr>
                        <a:t> </a:t>
                      </a:r>
                      <a:r>
                        <a:rPr lang="fa-IR" dirty="0" smtClean="0">
                          <a:latin typeface="Arial" pitchFamily="34" charset="0"/>
                          <a:cs typeface="Arial" pitchFamily="34" charset="0"/>
                        </a:rPr>
                        <a:t>هاوساختارها به شكل ساختار</a:t>
                      </a:r>
                      <a:r>
                        <a:rPr lang="en-US" dirty="0" smtClean="0">
                          <a:latin typeface="Arial" pitchFamily="34" charset="0"/>
                          <a:cs typeface="Arial" pitchFamily="34" charset="0"/>
                        </a:rPr>
                        <a:t>Y</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ساختار جدولي</a:t>
                      </a:r>
                      <a:endParaRPr lang="fa-IR" dirty="0">
                        <a:latin typeface="Arial" pitchFamily="34" charset="0"/>
                        <a:cs typeface="Arial" pitchFamily="34" charset="0"/>
                      </a:endParaRPr>
                    </a:p>
                  </a:txBody>
                  <a:tcPr marL="186690" marR="186690"/>
                </a:tc>
              </a:tr>
              <a:tr h="370840">
                <a:tc>
                  <a:txBody>
                    <a:bodyPr/>
                    <a:lstStyle/>
                    <a:p>
                      <a:pPr rtl="1"/>
                      <a:r>
                        <a:rPr lang="fa-IR" dirty="0" smtClean="0">
                          <a:latin typeface="Arial" pitchFamily="34" charset="0"/>
                          <a:cs typeface="Arial" pitchFamily="34" charset="0"/>
                        </a:rPr>
                        <a:t>وارد كردن واحد هاي مستقل</a:t>
                      </a:r>
                    </a:p>
                    <a:p>
                      <a:pPr rtl="1"/>
                      <a:endParaRPr lang="fa-IR" dirty="0" smtClean="0">
                        <a:latin typeface="Arial" pitchFamily="34" charset="0"/>
                        <a:cs typeface="Arial" pitchFamily="34" charset="0"/>
                      </a:endParaRPr>
                    </a:p>
                    <a:p>
                      <a:pPr rtl="1"/>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ممكن نيست</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باساختار</a:t>
                      </a:r>
                      <a:r>
                        <a:rPr lang="en-US" dirty="0" smtClean="0">
                          <a:latin typeface="Arial" pitchFamily="34" charset="0"/>
                          <a:cs typeface="Arial" pitchFamily="34" charset="0"/>
                        </a:rPr>
                        <a:t>Y</a:t>
                      </a:r>
                      <a:r>
                        <a:rPr lang="fa-IR" dirty="0" smtClean="0">
                          <a:latin typeface="Arial" pitchFamily="34" charset="0"/>
                          <a:cs typeface="Arial" pitchFamily="34" charset="0"/>
                        </a:rPr>
                        <a:t>به آساني ممكن است.</a:t>
                      </a:r>
                      <a:endParaRPr lang="fa-IR" dirty="0">
                        <a:latin typeface="Arial" pitchFamily="34" charset="0"/>
                        <a:cs typeface="Arial" pitchFamily="34" charset="0"/>
                      </a:endParaRPr>
                    </a:p>
                  </a:txBody>
                  <a:tcPr marL="186690" marR="186690"/>
                </a:tc>
                <a:tc>
                  <a:txBody>
                    <a:bodyPr/>
                    <a:lstStyle/>
                    <a:p>
                      <a:pPr rtl="1"/>
                      <a:r>
                        <a:rPr lang="fa-IR" dirty="0" smtClean="0">
                          <a:latin typeface="Arial" pitchFamily="34" charset="0"/>
                          <a:cs typeface="Arial" pitchFamily="34" charset="0"/>
                        </a:rPr>
                        <a:t>ممكن</a:t>
                      </a:r>
                      <a:endParaRPr lang="fa-IR" dirty="0">
                        <a:latin typeface="Arial" pitchFamily="34" charset="0"/>
                        <a:cs typeface="Arial" pitchFamily="34" charset="0"/>
                      </a:endParaRPr>
                    </a:p>
                  </a:txBody>
                  <a:tcPr marL="186690" marR="186690"/>
                </a:tc>
              </a:tr>
            </a:tbl>
          </a:graphicData>
        </a:graphic>
      </p:graphicFrame>
      <p:sp>
        <p:nvSpPr>
          <p:cNvPr id="3" name="Slide Number Placeholder 2"/>
          <p:cNvSpPr>
            <a:spLocks noGrp="1"/>
          </p:cNvSpPr>
          <p:nvPr>
            <p:ph type="sldNum" sz="quarter" idx="15"/>
          </p:nvPr>
        </p:nvSpPr>
        <p:spPr>
          <a:prstGeom prst="rect">
            <a:avLst/>
          </a:prstGeom>
        </p:spPr>
        <p:txBody>
          <a:bodyPr/>
          <a:lstStyle/>
          <a:p>
            <a:fld id="{BD10C9C2-8508-43DA-9CB9-D1E55A611853}" type="slidenum">
              <a:rPr lang="fa-IR" smtClean="0"/>
              <a:pPr/>
              <a:t>16</a:t>
            </a:fld>
            <a:endParaRPr lang="fa-I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latin typeface="Arial" pitchFamily="34" charset="0"/>
                <a:cs typeface="Arial" pitchFamily="34" charset="0"/>
              </a:rPr>
              <a:t>سيستم مديريت پايگاه داده</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Font typeface="Wingdings" pitchFamily="2" charset="2"/>
              <a:buChar char="Ø"/>
            </a:pPr>
            <a:r>
              <a:rPr lang="fa-IR" sz="1800" dirty="0" smtClean="0">
                <a:latin typeface="Arial" pitchFamily="34" charset="0"/>
                <a:cs typeface="Arial" pitchFamily="34" charset="0"/>
              </a:rPr>
              <a:t>سيستم مديريت پايگاه داده شامل </a:t>
            </a:r>
            <a:r>
              <a:rPr lang="fa-IR" sz="1800" dirty="0" smtClean="0">
                <a:solidFill>
                  <a:srgbClr val="FF0000"/>
                </a:solidFill>
                <a:latin typeface="Arial" pitchFamily="34" charset="0"/>
                <a:cs typeface="Arial" pitchFamily="34" charset="0"/>
              </a:rPr>
              <a:t>برنامه هايي جهت ذخيره سازي وبازيافت داده هاوازسوي ديگراداره پايگاه داده ها </a:t>
            </a:r>
            <a:r>
              <a:rPr lang="fa-IR" sz="1800" dirty="0" smtClean="0">
                <a:latin typeface="Arial" pitchFamily="34" charset="0"/>
                <a:cs typeface="Arial" pitchFamily="34" charset="0"/>
              </a:rPr>
              <a:t>مي باشد.</a:t>
            </a:r>
          </a:p>
          <a:p>
            <a:pPr>
              <a:buFont typeface="Wingdings" pitchFamily="2" charset="2"/>
              <a:buChar char="Ø"/>
            </a:pPr>
            <a:r>
              <a:rPr lang="fa-IR" sz="1800" dirty="0" smtClean="0">
                <a:latin typeface="Arial" pitchFamily="34" charset="0"/>
                <a:cs typeface="Arial" pitchFamily="34" charset="0"/>
              </a:rPr>
              <a:t>سيستم هاي مديريت پايگاه داده سازمان ها را قادر مي سازدكه </a:t>
            </a:r>
            <a:r>
              <a:rPr lang="fa-IR" sz="1800" dirty="0" smtClean="0">
                <a:solidFill>
                  <a:srgbClr val="FF0000"/>
                </a:solidFill>
                <a:latin typeface="Arial" pitchFamily="34" charset="0"/>
                <a:cs typeface="Arial" pitchFamily="34" charset="0"/>
              </a:rPr>
              <a:t>داده ها را متمركز ساخته آنها را به طور اثر بخش مديريت نمايند</a:t>
            </a:r>
            <a:r>
              <a:rPr lang="fa-IR" sz="1800" dirty="0" smtClean="0">
                <a:latin typeface="Arial" pitchFamily="34" charset="0"/>
                <a:cs typeface="Arial" pitchFamily="34" charset="0"/>
              </a:rPr>
              <a:t>وبه راحتي به داده هاي ذخيره شده ازطريق برنامه هاي كاربردي دسترسي داشته باشند.</a:t>
            </a:r>
          </a:p>
          <a:p>
            <a:pPr>
              <a:buFont typeface="Wingdings" pitchFamily="2" charset="2"/>
              <a:buChar char="Ø"/>
            </a:pPr>
            <a:r>
              <a:rPr lang="fa-IR" sz="1800" dirty="0" smtClean="0">
                <a:latin typeface="Arial" pitchFamily="34" charset="0"/>
                <a:cs typeface="Arial" pitchFamily="34" charset="0"/>
              </a:rPr>
              <a:t>سيستم مديريت پايگاه داده به معني </a:t>
            </a:r>
            <a:r>
              <a:rPr lang="fa-IR" sz="1800" dirty="0" smtClean="0">
                <a:solidFill>
                  <a:srgbClr val="FF0000"/>
                </a:solidFill>
                <a:latin typeface="Arial" pitchFamily="34" charset="0"/>
                <a:cs typeface="Arial" pitchFamily="34" charset="0"/>
              </a:rPr>
              <a:t>اداره كردن صحيح پايگاه داده</a:t>
            </a:r>
            <a:r>
              <a:rPr lang="fa-IR" sz="1800" dirty="0" smtClean="0">
                <a:latin typeface="Arial" pitchFamily="34" charset="0"/>
                <a:cs typeface="Arial" pitchFamily="34" charset="0"/>
              </a:rPr>
              <a:t> است.اين مديريت انجام آنچه را كه براي </a:t>
            </a:r>
            <a:r>
              <a:rPr lang="fa-IR" sz="1800" dirty="0" smtClean="0">
                <a:solidFill>
                  <a:srgbClr val="FF0000"/>
                </a:solidFill>
                <a:latin typeface="Arial" pitchFamily="34" charset="0"/>
                <a:cs typeface="Arial" pitchFamily="34" charset="0"/>
              </a:rPr>
              <a:t>توسعه,نگهداري وامنيت پايگاه داده </a:t>
            </a:r>
            <a:r>
              <a:rPr lang="fa-IR" sz="1800" dirty="0" smtClean="0">
                <a:latin typeface="Arial" pitchFamily="34" charset="0"/>
                <a:cs typeface="Arial" pitchFamily="34" charset="0"/>
              </a:rPr>
              <a:t>به بهترين روش لازم است را در بر دارد.</a:t>
            </a:r>
          </a:p>
          <a:p>
            <a:pPr>
              <a:buNone/>
            </a:pPr>
            <a:r>
              <a:rPr lang="fa-IR" sz="1800" dirty="0" smtClean="0">
                <a:latin typeface="Arial" pitchFamily="34" charset="0"/>
                <a:cs typeface="Arial" pitchFamily="34" charset="0"/>
              </a:rPr>
              <a:t>     بدين منظورسيستم مديريت پايگاه داده داراي رويه هايي براي اداره هرچه بهترپايگاه داده ها است.رويه در واقع يك فرايند مرحله به مرحله براي دستيابي به يك نتيجه خاص است.</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17</a:t>
            </a:fld>
            <a:endParaRPr lang="fa-I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400" b="1" dirty="0" smtClean="0">
                <a:latin typeface="Arial" pitchFamily="34" charset="0"/>
                <a:cs typeface="Arial" pitchFamily="34" charset="0"/>
              </a:rPr>
              <a:t>رويه هاي سيستم مديريت پايگاه داده براي اداره پايگاه داده شامل شش حوزه زير مي باشد:</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dirty="0" smtClean="0">
                <a:latin typeface="Arial" pitchFamily="34" charset="0"/>
                <a:cs typeface="Arial" pitchFamily="34" charset="0"/>
              </a:rPr>
              <a:t>1.برنامه ريزي پايگاه داده</a:t>
            </a:r>
          </a:p>
          <a:p>
            <a:pPr>
              <a:buNone/>
            </a:pPr>
            <a:r>
              <a:rPr lang="fa-IR" sz="1800" dirty="0" smtClean="0">
                <a:latin typeface="Arial" pitchFamily="34" charset="0"/>
                <a:cs typeface="Arial" pitchFamily="34" charset="0"/>
              </a:rPr>
              <a:t>2.طراحي پايگاه داده</a:t>
            </a:r>
          </a:p>
          <a:p>
            <a:pPr>
              <a:buNone/>
            </a:pPr>
            <a:r>
              <a:rPr lang="fa-IR" sz="1800" dirty="0" smtClean="0">
                <a:latin typeface="Arial" pitchFamily="34" charset="0"/>
                <a:cs typeface="Arial" pitchFamily="34" charset="0"/>
              </a:rPr>
              <a:t>3.ايجاد پايگاه داده</a:t>
            </a:r>
          </a:p>
          <a:p>
            <a:pPr>
              <a:buNone/>
            </a:pPr>
            <a:r>
              <a:rPr lang="fa-IR" sz="1800" dirty="0" smtClean="0">
                <a:latin typeface="Arial" pitchFamily="34" charset="0"/>
                <a:cs typeface="Arial" pitchFamily="34" charset="0"/>
              </a:rPr>
              <a:t>4.نگهداري پايگاه داده</a:t>
            </a:r>
          </a:p>
          <a:p>
            <a:pPr>
              <a:buNone/>
            </a:pPr>
            <a:r>
              <a:rPr lang="fa-IR" sz="1800" dirty="0" smtClean="0">
                <a:latin typeface="Arial" pitchFamily="34" charset="0"/>
                <a:cs typeface="Arial" pitchFamily="34" charset="0"/>
              </a:rPr>
              <a:t>5.تجزيه وتحليل به كارگيري داده ها</a:t>
            </a:r>
          </a:p>
          <a:p>
            <a:pPr>
              <a:buNone/>
            </a:pPr>
            <a:r>
              <a:rPr lang="fa-IR" sz="1800" dirty="0" smtClean="0">
                <a:latin typeface="Arial" pitchFamily="34" charset="0"/>
                <a:cs typeface="Arial" pitchFamily="34" charset="0"/>
              </a:rPr>
              <a:t>6.نظارت بررويه هاي امنيتي</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18</a:t>
            </a:fld>
            <a:endParaRPr lang="fa-I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latin typeface="Arial" pitchFamily="34" charset="0"/>
                <a:cs typeface="Arial" pitchFamily="34" charset="0"/>
              </a:rPr>
              <a:t>اجزاء سيستم مديريت پايگاه داده </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dirty="0" smtClean="0">
                <a:latin typeface="Arial" pitchFamily="34" charset="0"/>
                <a:cs typeface="Arial" pitchFamily="34" charset="0"/>
              </a:rPr>
              <a:t>     سيستم هاي مديريت پايگاه داده از سه جزء تشكيل شده است</a:t>
            </a:r>
          </a:p>
          <a:p>
            <a:pPr>
              <a:buFont typeface="Wingdings" pitchFamily="2" charset="2"/>
              <a:buChar char="Ø"/>
            </a:pPr>
            <a:r>
              <a:rPr lang="fa-IR" sz="1800" b="1" dirty="0" smtClean="0">
                <a:latin typeface="Arial" pitchFamily="34" charset="0"/>
                <a:cs typeface="Arial" pitchFamily="34" charset="0"/>
              </a:rPr>
              <a:t>زبان تعريف داده:</a:t>
            </a:r>
            <a:r>
              <a:rPr lang="fa-IR" sz="1800" dirty="0" smtClean="0">
                <a:latin typeface="Arial" pitchFamily="34" charset="0"/>
                <a:cs typeface="Arial" pitchFamily="34" charset="0"/>
              </a:rPr>
              <a:t>زباني است كه جهت </a:t>
            </a:r>
            <a:r>
              <a:rPr lang="fa-IR" sz="1800" dirty="0" smtClean="0">
                <a:solidFill>
                  <a:srgbClr val="FF0000"/>
                </a:solidFill>
                <a:latin typeface="Arial" pitchFamily="34" charset="0"/>
                <a:cs typeface="Arial" pitchFamily="34" charset="0"/>
              </a:rPr>
              <a:t>ايجادوتشريح داده هاوتعيين برنامه زمان بندي شده در سيستم مديريت پايگاه داده </a:t>
            </a:r>
            <a:r>
              <a:rPr lang="fa-IR" sz="1800" dirty="0" smtClean="0">
                <a:latin typeface="Arial" pitchFamily="34" charset="0"/>
                <a:cs typeface="Arial" pitchFamily="34" charset="0"/>
              </a:rPr>
              <a:t>به كار گرفته مي شود.</a:t>
            </a:r>
            <a:endParaRPr lang="fa-IR" sz="1800" b="1" dirty="0" smtClean="0">
              <a:latin typeface="Arial" pitchFamily="34" charset="0"/>
              <a:cs typeface="Arial" pitchFamily="34" charset="0"/>
            </a:endParaRPr>
          </a:p>
          <a:p>
            <a:pPr>
              <a:buFont typeface="Wingdings" pitchFamily="2" charset="2"/>
              <a:buChar char="Ø"/>
            </a:pPr>
            <a:r>
              <a:rPr lang="fa-IR" sz="1800" b="1" dirty="0" smtClean="0">
                <a:latin typeface="Arial" pitchFamily="34" charset="0"/>
                <a:cs typeface="Arial" pitchFamily="34" charset="0"/>
              </a:rPr>
              <a:t>زبان دستكاري داده:</a:t>
            </a:r>
            <a:r>
              <a:rPr lang="fa-IR" sz="1800" dirty="0" smtClean="0">
                <a:latin typeface="Arial" pitchFamily="34" charset="0"/>
                <a:cs typeface="Arial" pitchFamily="34" charset="0"/>
              </a:rPr>
              <a:t>اين زبان جهت </a:t>
            </a:r>
            <a:r>
              <a:rPr lang="fa-IR" sz="1800" dirty="0" smtClean="0">
                <a:solidFill>
                  <a:srgbClr val="FF0000"/>
                </a:solidFill>
                <a:latin typeface="Arial" pitchFamily="34" charset="0"/>
                <a:cs typeface="Arial" pitchFamily="34" charset="0"/>
              </a:rPr>
              <a:t>پردازش ودستكاري داده ها </a:t>
            </a:r>
            <a:r>
              <a:rPr lang="fa-IR" sz="1800" dirty="0" smtClean="0">
                <a:latin typeface="Arial" pitchFamily="34" charset="0"/>
                <a:cs typeface="Arial" pitchFamily="34" charset="0"/>
              </a:rPr>
              <a:t>در پايگاه داده ها به كار مي رود.</a:t>
            </a:r>
            <a:endParaRPr lang="fa-IR" sz="1800" b="1" dirty="0" smtClean="0">
              <a:latin typeface="Arial" pitchFamily="34" charset="0"/>
              <a:cs typeface="Arial" pitchFamily="34" charset="0"/>
            </a:endParaRPr>
          </a:p>
          <a:p>
            <a:pPr>
              <a:buFont typeface="Wingdings" pitchFamily="2" charset="2"/>
              <a:buChar char="Ø"/>
            </a:pPr>
            <a:r>
              <a:rPr lang="fa-IR" sz="1800" b="1" dirty="0" smtClean="0">
                <a:latin typeface="Arial" pitchFamily="34" charset="0"/>
                <a:cs typeface="Arial" pitchFamily="34" charset="0"/>
              </a:rPr>
              <a:t>فرهنگ داده:</a:t>
            </a:r>
            <a:r>
              <a:rPr lang="fa-IR" sz="1800" dirty="0" smtClean="0">
                <a:latin typeface="Arial" pitchFamily="34" charset="0"/>
                <a:cs typeface="Arial" pitchFamily="34" charset="0"/>
              </a:rPr>
              <a:t>سومين جزءيك سيستم مديريت پايگاه داده </a:t>
            </a:r>
            <a:r>
              <a:rPr lang="fa-IR" sz="1800" dirty="0" smtClean="0">
                <a:solidFill>
                  <a:srgbClr val="FF0000"/>
                </a:solidFill>
                <a:latin typeface="Arial" pitchFamily="34" charset="0"/>
                <a:cs typeface="Arial" pitchFamily="34" charset="0"/>
              </a:rPr>
              <a:t>فرهنگ داده است كه داده ها وخصوصيات آنها رااز قبيل مكان اندازه ونوع داده </a:t>
            </a:r>
            <a:r>
              <a:rPr lang="fa-IR" sz="1800" dirty="0" smtClean="0">
                <a:latin typeface="Arial" pitchFamily="34" charset="0"/>
                <a:cs typeface="Arial" pitchFamily="34" charset="0"/>
              </a:rPr>
              <a:t>تشريح مي كند.</a:t>
            </a:r>
            <a:endParaRPr lang="fa-IR" sz="1800" b="1"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19</a:t>
            </a:fld>
            <a:endParaRPr lang="fa-I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dirty="0" smtClean="0">
                <a:latin typeface="Arial" pitchFamily="34" charset="0"/>
                <a:cs typeface="Arial" pitchFamily="34" charset="0"/>
              </a:rPr>
              <a:t>وظايف سيستم مديريت پايگاه داده </a:t>
            </a:r>
            <a:endParaRPr lang="fa-IR" sz="24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Font typeface="Wingdings" pitchFamily="2" charset="2"/>
              <a:buChar char="Ø"/>
            </a:pPr>
            <a:r>
              <a:rPr lang="fa-IR" sz="1800" dirty="0" smtClean="0">
                <a:latin typeface="Arial" pitchFamily="34" charset="0"/>
                <a:cs typeface="Arial" pitchFamily="34" charset="0"/>
              </a:rPr>
              <a:t>ذخيره وبازيافت داده ها</a:t>
            </a:r>
          </a:p>
          <a:p>
            <a:pPr>
              <a:buFont typeface="Wingdings" pitchFamily="2" charset="2"/>
              <a:buChar char="Ø"/>
            </a:pPr>
            <a:r>
              <a:rPr lang="fa-IR" sz="1800" dirty="0" smtClean="0">
                <a:latin typeface="Arial" pitchFamily="34" charset="0"/>
                <a:cs typeface="Arial" pitchFamily="34" charset="0"/>
              </a:rPr>
              <a:t>تعريف, ايجادوسازماندهي پايگاه داده ها</a:t>
            </a:r>
          </a:p>
          <a:p>
            <a:pPr>
              <a:buFont typeface="Wingdings" pitchFamily="2" charset="2"/>
              <a:buChar char="Ø"/>
            </a:pPr>
            <a:r>
              <a:rPr lang="fa-IR" sz="1800" dirty="0" smtClean="0">
                <a:latin typeface="Arial" pitchFamily="34" charset="0"/>
                <a:cs typeface="Arial" pitchFamily="34" charset="0"/>
              </a:rPr>
              <a:t>ورود وپردازش داده ها</a:t>
            </a:r>
          </a:p>
          <a:p>
            <a:pPr>
              <a:buFont typeface="Wingdings" pitchFamily="2" charset="2"/>
              <a:buChar char="Ø"/>
            </a:pPr>
            <a:r>
              <a:rPr lang="fa-IR" sz="1800" dirty="0" smtClean="0">
                <a:latin typeface="Arial" pitchFamily="34" charset="0"/>
                <a:cs typeface="Arial" pitchFamily="34" charset="0"/>
              </a:rPr>
              <a:t>يكپارچه كردن پايگاه داده ها</a:t>
            </a:r>
          </a:p>
          <a:p>
            <a:pPr>
              <a:buFont typeface="Wingdings" pitchFamily="2" charset="2"/>
              <a:buChar char="Ø"/>
            </a:pPr>
            <a:r>
              <a:rPr lang="fa-IR" sz="1800" dirty="0" smtClean="0">
                <a:latin typeface="Arial" pitchFamily="34" charset="0"/>
                <a:cs typeface="Arial" pitchFamily="34" charset="0"/>
              </a:rPr>
              <a:t>كاهش افزونگي داده ها</a:t>
            </a:r>
          </a:p>
          <a:p>
            <a:pPr>
              <a:buFont typeface="Wingdings" pitchFamily="2" charset="2"/>
              <a:buChar char="Ø"/>
            </a:pPr>
            <a:r>
              <a:rPr lang="fa-IR" sz="1800" dirty="0" smtClean="0">
                <a:latin typeface="Arial" pitchFamily="34" charset="0"/>
                <a:cs typeface="Arial" pitchFamily="34" charset="0"/>
              </a:rPr>
              <a:t>روايي داده ها</a:t>
            </a:r>
          </a:p>
          <a:p>
            <a:pPr>
              <a:buFont typeface="Wingdings" pitchFamily="2" charset="2"/>
              <a:buChar char="Ø"/>
            </a:pPr>
            <a:r>
              <a:rPr lang="fa-IR" sz="1800" dirty="0" smtClean="0">
                <a:latin typeface="Arial" pitchFamily="34" charset="0"/>
                <a:cs typeface="Arial" pitchFamily="34" charset="0"/>
              </a:rPr>
              <a:t>شكل بندي وگزارش دهي</a:t>
            </a:r>
          </a:p>
          <a:p>
            <a:pPr>
              <a:buFont typeface="Wingdings" pitchFamily="2" charset="2"/>
              <a:buChar char="Ø"/>
            </a:pP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20</a:t>
            </a:fld>
            <a:endParaRPr lang="fa-I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latin typeface="Arial" pitchFamily="34" charset="0"/>
                <a:cs typeface="Arial" pitchFamily="34" charset="0"/>
              </a:rPr>
              <a:t>مزاياومعايب سيستم مديريت پايگاه داده </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Font typeface="Wingdings" pitchFamily="2" charset="2"/>
              <a:buChar char="Ø"/>
            </a:pPr>
            <a:r>
              <a:rPr lang="fa-IR" sz="1800" b="1" dirty="0" smtClean="0">
                <a:latin typeface="Arial" pitchFamily="34" charset="0"/>
                <a:cs typeface="Arial" pitchFamily="34" charset="0"/>
              </a:rPr>
              <a:t>مزايا وقابليت هاي استفاده از سيستم مديريت پايگاه داده  عبارتند از:</a:t>
            </a:r>
          </a:p>
          <a:p>
            <a:pPr>
              <a:buFont typeface="Wingdings" pitchFamily="2" charset="2"/>
              <a:buChar char="Ø"/>
            </a:pPr>
            <a:r>
              <a:rPr lang="fa-IR" sz="1800" dirty="0" smtClean="0">
                <a:latin typeface="Arial" pitchFamily="34" charset="0"/>
                <a:cs typeface="Arial" pitchFamily="34" charset="0"/>
              </a:rPr>
              <a:t>افزايش قابليت دسترسي به اطلاعات</a:t>
            </a:r>
          </a:p>
          <a:p>
            <a:pPr>
              <a:buFont typeface="Wingdings" pitchFamily="2" charset="2"/>
              <a:buChar char="Ø"/>
            </a:pPr>
            <a:r>
              <a:rPr lang="fa-IR" sz="1800" dirty="0" smtClean="0">
                <a:latin typeface="Arial" pitchFamily="34" charset="0"/>
                <a:cs typeface="Arial" pitchFamily="34" charset="0"/>
              </a:rPr>
              <a:t>تسهيل دسترسي ,به كار گيري امنيت ودستكاري داده ها</a:t>
            </a:r>
          </a:p>
          <a:p>
            <a:pPr>
              <a:buFont typeface="Wingdings" pitchFamily="2" charset="2"/>
              <a:buChar char="Ø"/>
            </a:pPr>
            <a:r>
              <a:rPr lang="fa-IR" sz="1800" dirty="0" smtClean="0">
                <a:latin typeface="Arial" pitchFamily="34" charset="0"/>
                <a:cs typeface="Arial" pitchFamily="34" charset="0"/>
              </a:rPr>
              <a:t>به روز شدن سريع فايل هاوركورد ها</a:t>
            </a:r>
          </a:p>
          <a:p>
            <a:pPr>
              <a:buFont typeface="Wingdings" pitchFamily="2" charset="2"/>
              <a:buChar char="Ø"/>
            </a:pPr>
            <a:r>
              <a:rPr lang="fa-IR" sz="1800" dirty="0" smtClean="0">
                <a:latin typeface="Arial" pitchFamily="34" charset="0"/>
                <a:cs typeface="Arial" pitchFamily="34" charset="0"/>
              </a:rPr>
              <a:t>تجمع داده هاي متنوع ازمنابع مختلف</a:t>
            </a:r>
          </a:p>
          <a:p>
            <a:pPr>
              <a:buFont typeface="Wingdings" pitchFamily="2" charset="2"/>
              <a:buChar char="Ø"/>
            </a:pPr>
            <a:r>
              <a:rPr lang="fa-IR" sz="1800" dirty="0" smtClean="0">
                <a:latin typeface="Arial" pitchFamily="34" charset="0"/>
                <a:cs typeface="Arial" pitchFamily="34" charset="0"/>
              </a:rPr>
              <a:t>بازيافت سريع داده ها</a:t>
            </a:r>
          </a:p>
          <a:p>
            <a:pPr>
              <a:buFont typeface="Wingdings" pitchFamily="2" charset="2"/>
              <a:buChar char="Ø"/>
            </a:pPr>
            <a:r>
              <a:rPr lang="fa-IR" sz="1800" dirty="0" smtClean="0">
                <a:latin typeface="Arial" pitchFamily="34" charset="0"/>
                <a:cs typeface="Arial" pitchFamily="34" charset="0"/>
              </a:rPr>
              <a:t>بهبودانعطاف پذيري سيستم هاي اطلاعاتي وغيره</a:t>
            </a:r>
          </a:p>
          <a:p>
            <a:pPr>
              <a:buFont typeface="Wingdings" pitchFamily="2" charset="2"/>
              <a:buChar char="Ø"/>
            </a:pP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21</a:t>
            </a:fld>
            <a:endParaRPr lang="fa-I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dirty="0" smtClean="0">
                <a:latin typeface="Arial" pitchFamily="34" charset="0"/>
                <a:cs typeface="Arial" pitchFamily="34" charset="0"/>
              </a:rPr>
              <a:t>معايب استفاده از سيستم مديريت پايگاه داده :</a:t>
            </a:r>
            <a:endParaRPr lang="fa-IR" sz="2400"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Font typeface="Wingdings" pitchFamily="2" charset="2"/>
              <a:buChar char="ü"/>
            </a:pPr>
            <a:r>
              <a:rPr lang="fa-IR" sz="1800" dirty="0" smtClean="0">
                <a:latin typeface="Arial" pitchFamily="34" charset="0"/>
                <a:cs typeface="Arial" pitchFamily="34" charset="0"/>
              </a:rPr>
              <a:t>گراني نرم افزار</a:t>
            </a:r>
          </a:p>
          <a:p>
            <a:pPr>
              <a:buFont typeface="Wingdings" pitchFamily="2" charset="2"/>
              <a:buChar char="ü"/>
            </a:pPr>
            <a:r>
              <a:rPr lang="fa-IR" sz="1800" dirty="0" smtClean="0">
                <a:latin typeface="Arial" pitchFamily="34" charset="0"/>
                <a:cs typeface="Arial" pitchFamily="34" charset="0"/>
              </a:rPr>
              <a:t>تفاضاي سخت افزار بزرگتر</a:t>
            </a:r>
          </a:p>
          <a:p>
            <a:pPr>
              <a:buFont typeface="Wingdings" pitchFamily="2" charset="2"/>
              <a:buChar char="ü"/>
            </a:pPr>
            <a:r>
              <a:rPr lang="fa-IR" sz="1800" dirty="0" smtClean="0">
                <a:latin typeface="Arial" pitchFamily="34" charset="0"/>
                <a:cs typeface="Arial" pitchFamily="34" charset="0"/>
              </a:rPr>
              <a:t>ايجاد فرصت براي افراديا گروه هاي خارج از سازمان براي دستيابي به اطلاعات سازماني</a:t>
            </a:r>
          </a:p>
          <a:p>
            <a:pPr>
              <a:buFont typeface="Wingdings" pitchFamily="2" charset="2"/>
              <a:buChar char="ü"/>
            </a:pPr>
            <a:r>
              <a:rPr lang="fa-IR" sz="1800" dirty="0" smtClean="0">
                <a:latin typeface="Arial" pitchFamily="34" charset="0"/>
                <a:cs typeface="Arial" pitchFamily="34" charset="0"/>
              </a:rPr>
              <a:t>نياز به كادر فني و آموزش ديده براي نظارت بر استفاده ازپايگاه داده وسيستم مديريت پايگاه داده</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22</a:t>
            </a:fld>
            <a:endParaRPr lang="fa-I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latin typeface="Arial" pitchFamily="34" charset="0"/>
                <a:cs typeface="Arial" pitchFamily="34" charset="0"/>
              </a:rPr>
              <a:t>سخت افزار</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dirty="0" smtClean="0">
                <a:latin typeface="Arial" pitchFamily="34" charset="0"/>
                <a:cs typeface="Arial" pitchFamily="34" charset="0"/>
              </a:rPr>
              <a:t>   </a:t>
            </a:r>
            <a:r>
              <a:rPr lang="fa-IR" sz="1800" b="1" dirty="0" smtClean="0">
                <a:latin typeface="Arial" pitchFamily="34" charset="0"/>
                <a:cs typeface="Arial" pitchFamily="34" charset="0"/>
              </a:rPr>
              <a:t>سخت افزار مورد نياز پايگاه عبارتند از:</a:t>
            </a:r>
          </a:p>
          <a:p>
            <a:pPr marL="457200" indent="-457200">
              <a:buFont typeface="+mj-lt"/>
              <a:buAutoNum type="arabicPeriod"/>
            </a:pPr>
            <a:r>
              <a:rPr lang="fa-IR" sz="1800" dirty="0" smtClean="0">
                <a:latin typeface="Arial" pitchFamily="34" charset="0"/>
                <a:cs typeface="Arial" pitchFamily="34" charset="0"/>
              </a:rPr>
              <a:t>سخت افزارذخيره سازي داده ها</a:t>
            </a:r>
          </a:p>
          <a:p>
            <a:pPr marL="457200" indent="-457200">
              <a:buFont typeface="+mj-lt"/>
              <a:buAutoNum type="arabicPeriod"/>
            </a:pPr>
            <a:r>
              <a:rPr lang="fa-IR" sz="1800" dirty="0" smtClean="0">
                <a:latin typeface="Arial" pitchFamily="34" charset="0"/>
                <a:cs typeface="Arial" pitchFamily="34" charset="0"/>
              </a:rPr>
              <a:t>سخت افزارپردازنده هاي مركزي</a:t>
            </a:r>
          </a:p>
          <a:p>
            <a:pPr marL="457200" indent="-457200">
              <a:buFont typeface="+mj-lt"/>
              <a:buAutoNum type="arabicPeriod"/>
            </a:pPr>
            <a:r>
              <a:rPr lang="fa-IR" sz="1800" dirty="0" smtClean="0">
                <a:latin typeface="Arial" pitchFamily="34" charset="0"/>
                <a:cs typeface="Arial" pitchFamily="34" charset="0"/>
              </a:rPr>
              <a:t>سخت افزارارتباطي</a:t>
            </a:r>
          </a:p>
          <a:p>
            <a:pPr marL="457200" indent="-457200">
              <a:buNone/>
            </a:pPr>
            <a:r>
              <a:rPr lang="fa-IR" b="1" dirty="0" smtClean="0">
                <a:latin typeface="Arial" pitchFamily="34" charset="0"/>
                <a:cs typeface="Arial" pitchFamily="34" charset="0"/>
              </a:rPr>
              <a:t>نرم افزار</a:t>
            </a:r>
          </a:p>
          <a:p>
            <a:pPr marL="457200" indent="-457200">
              <a:buNone/>
            </a:pPr>
            <a:r>
              <a:rPr lang="fa-IR" sz="1800" dirty="0" smtClean="0">
                <a:latin typeface="Arial" pitchFamily="34" charset="0"/>
                <a:cs typeface="Arial" pitchFamily="34" charset="0"/>
              </a:rPr>
              <a:t>    نرم افزار شامل </a:t>
            </a:r>
            <a:r>
              <a:rPr lang="fa-IR" sz="1800" dirty="0" smtClean="0">
                <a:solidFill>
                  <a:srgbClr val="FF0000"/>
                </a:solidFill>
                <a:latin typeface="Arial" pitchFamily="34" charset="0"/>
                <a:cs typeface="Arial" pitchFamily="34" charset="0"/>
              </a:rPr>
              <a:t>خود سيستم مديريت پايگاه داده وبرنامه هاي كاربردي سيستم عامل ونيز خودنرم افزارهاي شبكه اي </a:t>
            </a:r>
            <a:r>
              <a:rPr lang="fa-IR" sz="1800" dirty="0" smtClean="0">
                <a:latin typeface="Arial" pitchFamily="34" charset="0"/>
                <a:cs typeface="Arial" pitchFamily="34" charset="0"/>
              </a:rPr>
              <a:t>است.</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23</a:t>
            </a:fld>
            <a:endParaRPr lang="fa-I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2400" b="1" dirty="0" smtClean="0">
                <a:latin typeface="Arial" pitchFamily="34" charset="0"/>
                <a:cs typeface="Arial" pitchFamily="34" charset="0"/>
              </a:rPr>
              <a:t>كاربران</a:t>
            </a:r>
            <a:endParaRPr lang="fa-IR" sz="2400" b="1" dirty="0">
              <a:latin typeface="Arial" pitchFamily="34" charset="0"/>
              <a:cs typeface="Arial" pitchFamily="34" charset="0"/>
            </a:endParaRPr>
          </a:p>
        </p:txBody>
      </p:sp>
      <p:sp>
        <p:nvSpPr>
          <p:cNvPr id="3" name="Content Placeholder 2"/>
          <p:cNvSpPr>
            <a:spLocks noGrp="1"/>
          </p:cNvSpPr>
          <p:nvPr>
            <p:ph sz="quarter" idx="1"/>
          </p:nvPr>
        </p:nvSpPr>
        <p:spPr/>
        <p:txBody>
          <a:bodyPr>
            <a:normAutofit/>
          </a:bodyPr>
          <a:lstStyle/>
          <a:p>
            <a:pPr>
              <a:buNone/>
            </a:pPr>
            <a:r>
              <a:rPr lang="fa-IR" sz="1800" dirty="0" smtClean="0">
                <a:latin typeface="Arial" pitchFamily="34" charset="0"/>
                <a:cs typeface="Arial" pitchFamily="34" charset="0"/>
              </a:rPr>
              <a:t>   كاربران يا كساني كه به نحوي با سيستم در ارتباط هستندبه چهاردسته مهم تقسيم مي شوند:</a:t>
            </a:r>
          </a:p>
          <a:p>
            <a:pPr marL="457200" indent="-457200">
              <a:buFont typeface="+mj-lt"/>
              <a:buAutoNum type="arabicPeriod"/>
            </a:pPr>
            <a:r>
              <a:rPr lang="fa-IR" sz="1800" dirty="0" smtClean="0">
                <a:latin typeface="Arial" pitchFamily="34" charset="0"/>
                <a:cs typeface="Arial" pitchFamily="34" charset="0"/>
              </a:rPr>
              <a:t>مديران پايگاه داده</a:t>
            </a:r>
          </a:p>
          <a:p>
            <a:pPr marL="457200" indent="-457200">
              <a:buFont typeface="+mj-lt"/>
              <a:buAutoNum type="arabicPeriod"/>
            </a:pPr>
            <a:r>
              <a:rPr lang="fa-IR" sz="1800" dirty="0" smtClean="0">
                <a:latin typeface="Arial" pitchFamily="34" charset="0"/>
                <a:cs typeface="Arial" pitchFamily="34" charset="0"/>
              </a:rPr>
              <a:t>طراحان پايگاه داده</a:t>
            </a:r>
          </a:p>
          <a:p>
            <a:pPr marL="457200" indent="-457200">
              <a:buFont typeface="+mj-lt"/>
              <a:buAutoNum type="arabicPeriod"/>
            </a:pPr>
            <a:r>
              <a:rPr lang="fa-IR" sz="1800" dirty="0" smtClean="0">
                <a:latin typeface="Arial" pitchFamily="34" charset="0"/>
                <a:cs typeface="Arial" pitchFamily="34" charset="0"/>
              </a:rPr>
              <a:t>برنامه نويسان پايگاه داده</a:t>
            </a:r>
          </a:p>
          <a:p>
            <a:pPr marL="457200" indent="-457200">
              <a:buFont typeface="+mj-lt"/>
              <a:buAutoNum type="arabicPeriod"/>
            </a:pPr>
            <a:r>
              <a:rPr lang="fa-IR" sz="1800" dirty="0" smtClean="0">
                <a:latin typeface="Arial" pitchFamily="34" charset="0"/>
                <a:cs typeface="Arial" pitchFamily="34" charset="0"/>
              </a:rPr>
              <a:t>كاربران نهايي يااستفاده كنندگان سيستم</a:t>
            </a:r>
            <a:endParaRPr lang="fa-IR" sz="1800" dirty="0">
              <a:latin typeface="Arial" pitchFamily="34" charset="0"/>
              <a:cs typeface="Arial" pitchFamily="34" charset="0"/>
            </a:endParaRPr>
          </a:p>
        </p:txBody>
      </p:sp>
      <p:sp>
        <p:nvSpPr>
          <p:cNvPr id="4" name="Slide Number Placeholder 3"/>
          <p:cNvSpPr>
            <a:spLocks noGrp="1"/>
          </p:cNvSpPr>
          <p:nvPr>
            <p:ph type="sldNum" sz="quarter" idx="15"/>
          </p:nvPr>
        </p:nvSpPr>
        <p:spPr>
          <a:prstGeom prst="rect">
            <a:avLst/>
          </a:prstGeom>
        </p:spPr>
        <p:txBody>
          <a:bodyPr/>
          <a:lstStyle/>
          <a:p>
            <a:fld id="{BD10C9C2-8508-43DA-9CB9-D1E55A611853}" type="slidenum">
              <a:rPr lang="fa-IR" smtClean="0"/>
              <a:pPr/>
              <a:t>24</a:t>
            </a:fld>
            <a:endParaRPr lang="fa-I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148</TotalTime>
  <Words>1769</Words>
  <Application>Microsoft Office PowerPoint</Application>
  <PresentationFormat>On-screen Show (4:3)</PresentationFormat>
  <Paragraphs>205</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Oriel</vt:lpstr>
      <vt:lpstr>بنام خدا</vt:lpstr>
      <vt:lpstr>فصل 5</vt:lpstr>
      <vt:lpstr>آنچه در اين فصل مي خوانيد:</vt:lpstr>
      <vt:lpstr> سلسله مراتب پايگاه داده</vt:lpstr>
      <vt:lpstr>پايگاه داده</vt:lpstr>
      <vt:lpstr>PowerPoint Presentation</vt:lpstr>
      <vt:lpstr>انواع پايگاه داده ها</vt:lpstr>
      <vt:lpstr> پايگاه داده هاي عملياتي</vt:lpstr>
      <vt:lpstr>پايگاه داده هاي توزيعي</vt:lpstr>
      <vt:lpstr>پايگاه داده هاي چند رسانه اي</vt:lpstr>
      <vt:lpstr>اجزاء پايگاه داده ها</vt:lpstr>
      <vt:lpstr>داده </vt:lpstr>
      <vt:lpstr>ساختار پايگاه داده  </vt:lpstr>
      <vt:lpstr>سه روش متداول براي سازماندهي فايل ها وجود دارد</vt:lpstr>
      <vt:lpstr>2-ساختار منطقي</vt:lpstr>
      <vt:lpstr>PowerPoint Presentation</vt:lpstr>
      <vt:lpstr>سيستم مديريت پايگاه داده</vt:lpstr>
      <vt:lpstr>رويه هاي سيستم مديريت پايگاه داده براي اداره پايگاه داده شامل شش حوزه زير مي باشد:</vt:lpstr>
      <vt:lpstr>اجزاء سيستم مديريت پايگاه داده </vt:lpstr>
      <vt:lpstr>وظايف سيستم مديريت پايگاه داده </vt:lpstr>
      <vt:lpstr>مزاياومعايب سيستم مديريت پايگاه داده </vt:lpstr>
      <vt:lpstr>معايب استفاده از سيستم مديريت پايگاه داده :</vt:lpstr>
      <vt:lpstr>سخت افزار</vt:lpstr>
      <vt:lpstr>كاربران</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فصل 5</dc:title>
  <dc:creator>UNIQUE SYSTEM</dc:creator>
  <cp:lastModifiedBy>Windows User</cp:lastModifiedBy>
  <cp:revision>26</cp:revision>
  <dcterms:created xsi:type="dcterms:W3CDTF">2011-04-13T16:50:38Z</dcterms:created>
  <dcterms:modified xsi:type="dcterms:W3CDTF">2020-05-23T18:07:52Z</dcterms:modified>
</cp:coreProperties>
</file>