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94" r:id="rId1"/>
  </p:sldMasterIdLst>
  <p:sldIdLst>
    <p:sldId id="267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</p:sldIdLst>
  <p:sldSz cx="12192000" cy="6858000"/>
  <p:notesSz cx="6858000" cy="9144000"/>
  <p:defaultTextStyle>
    <a:defPPr>
      <a:defRPr lang="fa-IR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4380"/>
    <p:restoredTop sz="94660"/>
  </p:normalViewPr>
  <p:slideViewPr>
    <p:cSldViewPr snapToGrid="0">
      <p:cViewPr varScale="1">
        <p:scale>
          <a:sx n="66" d="100"/>
          <a:sy n="66" d="100"/>
        </p:scale>
        <p:origin x="-876" y="-1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CD069-4E6A-4CC1-A0A6-C20A69DCE9C9}" type="datetimeFigureOut">
              <a:rPr lang="fa-IR" smtClean="0"/>
              <a:t>15/08/1441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0934A452-A43A-4A72-AE2C-0FD0E2E6D143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5094997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CD069-4E6A-4CC1-A0A6-C20A69DCE9C9}" type="datetimeFigureOut">
              <a:rPr lang="fa-IR" smtClean="0"/>
              <a:t>15/08/1441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4A452-A43A-4A72-AE2C-0FD0E2E6D143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4989651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CD069-4E6A-4CC1-A0A6-C20A69DCE9C9}" type="datetimeFigureOut">
              <a:rPr lang="fa-IR" smtClean="0"/>
              <a:t>15/08/1441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0934A452-A43A-4A72-AE2C-0FD0E2E6D143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1272404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CD069-4E6A-4CC1-A0A6-C20A69DCE9C9}" type="datetimeFigureOut">
              <a:rPr lang="fa-IR" smtClean="0"/>
              <a:t>15/08/1441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0934A452-A43A-4A72-AE2C-0FD0E2E6D143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2342327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CD069-4E6A-4CC1-A0A6-C20A69DCE9C9}" type="datetimeFigureOut">
              <a:rPr lang="fa-IR" smtClean="0"/>
              <a:t>15/08/1441</a:t>
            </a:fld>
            <a:endParaRPr lang="fa-I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0934A452-A43A-4A72-AE2C-0FD0E2E6D143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176573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CD069-4E6A-4CC1-A0A6-C20A69DCE9C9}" type="datetimeFigureOut">
              <a:rPr lang="fa-IR" smtClean="0"/>
              <a:t>15/08/1441</a:t>
            </a:fld>
            <a:endParaRPr lang="fa-I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4A452-A43A-4A72-AE2C-0FD0E2E6D143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4910387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CD069-4E6A-4CC1-A0A6-C20A69DCE9C9}" type="datetimeFigureOut">
              <a:rPr lang="fa-IR" smtClean="0"/>
              <a:t>15/08/1441</a:t>
            </a:fld>
            <a:endParaRPr lang="fa-I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4A452-A43A-4A72-AE2C-0FD0E2E6D143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9883881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CD069-4E6A-4CC1-A0A6-C20A69DCE9C9}" type="datetimeFigureOut">
              <a:rPr lang="fa-IR" smtClean="0"/>
              <a:t>15/08/1441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4A452-A43A-4A72-AE2C-0FD0E2E6D143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6236916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CD069-4E6A-4CC1-A0A6-C20A69DCE9C9}" type="datetimeFigureOut">
              <a:rPr lang="fa-IR" smtClean="0"/>
              <a:t>15/08/1441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0934A452-A43A-4A72-AE2C-0FD0E2E6D143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9356404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CD069-4E6A-4CC1-A0A6-C20A69DCE9C9}" type="datetimeFigureOut">
              <a:rPr lang="fa-IR" smtClean="0"/>
              <a:t>15/08/1441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0934A452-A43A-4A72-AE2C-0FD0E2E6D143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8932317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CD069-4E6A-4CC1-A0A6-C20A69DCE9C9}" type="datetimeFigureOut">
              <a:rPr lang="fa-IR" smtClean="0"/>
              <a:t>15/08/1441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0934A452-A43A-4A72-AE2C-0FD0E2E6D143}" type="slidenum">
              <a:rPr lang="fa-IR" smtClean="0"/>
              <a:t>‹#›</a:t>
            </a:fld>
            <a:endParaRPr lang="fa-IR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61906280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CD069-4E6A-4CC1-A0A6-C20A69DCE9C9}" type="datetimeFigureOut">
              <a:rPr lang="fa-IR" smtClean="0"/>
              <a:t>15/08/1441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0934A452-A43A-4A72-AE2C-0FD0E2E6D143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2316664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CD069-4E6A-4CC1-A0A6-C20A69DCE9C9}" type="datetimeFigureOut">
              <a:rPr lang="fa-IR" smtClean="0"/>
              <a:t>15/08/1441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0934A452-A43A-4A72-AE2C-0FD0E2E6D143}" type="slidenum">
              <a:rPr lang="fa-IR" smtClean="0"/>
              <a:t>‹#›</a:t>
            </a:fld>
            <a:endParaRPr lang="fa-IR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27229018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CD069-4E6A-4CC1-A0A6-C20A69DCE9C9}" type="datetimeFigureOut">
              <a:rPr lang="fa-IR" smtClean="0"/>
              <a:t>15/08/1441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0934A452-A43A-4A72-AE2C-0FD0E2E6D143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11821395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CD069-4E6A-4CC1-A0A6-C20A69DCE9C9}" type="datetimeFigureOut">
              <a:rPr lang="fa-IR" smtClean="0"/>
              <a:t>15/08/1441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4A452-A43A-4A72-AE2C-0FD0E2E6D143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76761539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CD069-4E6A-4CC1-A0A6-C20A69DCE9C9}" type="datetimeFigureOut">
              <a:rPr lang="fa-IR" smtClean="0"/>
              <a:t>15/08/1441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4A452-A43A-4A72-AE2C-0FD0E2E6D143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626636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0CD069-4E6A-4CC1-A0A6-C20A69DCE9C9}" type="datetimeFigureOut">
              <a:rPr lang="fa-IR" smtClean="0"/>
              <a:t>15/08/1441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0934A452-A43A-4A72-AE2C-0FD0E2E6D143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7190385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5" r:id="rId1"/>
    <p:sldLayoutId id="2147483696" r:id="rId2"/>
    <p:sldLayoutId id="2147483697" r:id="rId3"/>
    <p:sldLayoutId id="2147483698" r:id="rId4"/>
    <p:sldLayoutId id="2147483699" r:id="rId5"/>
    <p:sldLayoutId id="2147483700" r:id="rId6"/>
    <p:sldLayoutId id="2147483701" r:id="rId7"/>
    <p:sldLayoutId id="2147483702" r:id="rId8"/>
    <p:sldLayoutId id="2147483703" r:id="rId9"/>
    <p:sldLayoutId id="2147483704" r:id="rId10"/>
    <p:sldLayoutId id="2147483705" r:id="rId11"/>
    <p:sldLayoutId id="2147483706" r:id="rId12"/>
    <p:sldLayoutId id="2147483707" r:id="rId13"/>
    <p:sldLayoutId id="2147483708" r:id="rId14"/>
    <p:sldLayoutId id="2147483709" r:id="rId15"/>
    <p:sldLayoutId id="2147483710" r:id="rId16"/>
  </p:sldLayoutIdLst>
  <p:txStyles>
    <p:titleStyle>
      <a:lvl1pPr algn="l" defTabSz="457200" rtl="1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rtl="1" eaLnBrk="1" hangingPunct="1">
        <a:defRPr>
          <a:solidFill>
            <a:schemeClr val="tx2"/>
          </a:solidFill>
        </a:defRPr>
      </a:lvl2pPr>
      <a:lvl3pPr rtl="1" eaLnBrk="1" hangingPunct="1">
        <a:defRPr>
          <a:solidFill>
            <a:schemeClr val="tx2"/>
          </a:solidFill>
        </a:defRPr>
      </a:lvl3pPr>
      <a:lvl4pPr rtl="1" eaLnBrk="1" hangingPunct="1">
        <a:defRPr>
          <a:solidFill>
            <a:schemeClr val="tx2"/>
          </a:solidFill>
        </a:defRPr>
      </a:lvl4pPr>
      <a:lvl5pPr rtl="1" eaLnBrk="1" hangingPunct="1">
        <a:defRPr>
          <a:solidFill>
            <a:schemeClr val="tx2"/>
          </a:solidFill>
        </a:defRPr>
      </a:lvl5pPr>
      <a:lvl6pPr rtl="1" eaLnBrk="1" hangingPunct="1">
        <a:defRPr>
          <a:solidFill>
            <a:schemeClr val="tx2"/>
          </a:solidFill>
        </a:defRPr>
      </a:lvl6pPr>
      <a:lvl7pPr rtl="1" eaLnBrk="1" hangingPunct="1">
        <a:defRPr>
          <a:solidFill>
            <a:schemeClr val="tx2"/>
          </a:solidFill>
        </a:defRPr>
      </a:lvl7pPr>
      <a:lvl8pPr rtl="1" eaLnBrk="1" hangingPunct="1">
        <a:defRPr>
          <a:solidFill>
            <a:schemeClr val="tx2"/>
          </a:solidFill>
        </a:defRPr>
      </a:lvl8pPr>
      <a:lvl9pPr rtl="1" eaLnBrk="1" hangingPunct="1">
        <a:defRPr>
          <a:solidFill>
            <a:schemeClr val="tx2"/>
          </a:solidFill>
        </a:defRPr>
      </a:lvl9pPr>
    </p:titleStyle>
    <p:bodyStyle>
      <a:lvl1pPr marL="342900" indent="-342900" algn="r" defTabSz="457200" rtl="1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r" defTabSz="457200" rtl="1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r" defTabSz="457200" rtl="1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r" defTabSz="457200" rtl="1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r" defTabSz="457200" rtl="1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r" defTabSz="457200" rtl="1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r" defTabSz="457200" rtl="1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r" defTabSz="457200" rtl="1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r" defTabSz="457200" rtl="1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بنام خدا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5759004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fa-IR" sz="4000" dirty="0" smtClean="0"/>
              <a:t>فصل 12 – سفره سلامت </a:t>
            </a:r>
            <a:endParaRPr lang="fa-IR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fa-IR" sz="2800" dirty="0" smtClean="0">
                <a:solidFill>
                  <a:schemeClr val="bg2">
                    <a:lumMod val="50000"/>
                  </a:schemeClr>
                </a:solidFill>
              </a:rPr>
              <a:t>فواید غذا :</a:t>
            </a:r>
          </a:p>
          <a:p>
            <a:r>
              <a:rPr lang="fa-IR" sz="2800" dirty="0" smtClean="0"/>
              <a:t>1 – تولید انرژی :</a:t>
            </a:r>
          </a:p>
          <a:p>
            <a:r>
              <a:rPr lang="fa-IR" sz="2800" dirty="0" smtClean="0"/>
              <a:t>برای انجام فعالیت های حیاتی</a:t>
            </a:r>
          </a:p>
          <a:p>
            <a:r>
              <a:rPr lang="fa-IR" sz="2800" dirty="0" smtClean="0"/>
              <a:t>2 – تولید ماده :</a:t>
            </a:r>
          </a:p>
          <a:p>
            <a:r>
              <a:rPr lang="fa-IR" sz="2800" dirty="0" smtClean="0"/>
              <a:t>رشد و ترمیم</a:t>
            </a:r>
          </a:p>
          <a:p>
            <a:r>
              <a:rPr lang="fa-IR" sz="2800" dirty="0" smtClean="0"/>
              <a:t>تعریف رشد :</a:t>
            </a:r>
          </a:p>
          <a:p>
            <a:r>
              <a:rPr lang="fa-IR" sz="2800" dirty="0" smtClean="0"/>
              <a:t>بزرگ شدن </a:t>
            </a:r>
            <a:r>
              <a:rPr lang="fa-IR" sz="2800" dirty="0" smtClean="0">
                <a:solidFill>
                  <a:srgbClr val="FF0000"/>
                </a:solidFill>
              </a:rPr>
              <a:t>غیر قابل برگشت </a:t>
            </a:r>
            <a:r>
              <a:rPr lang="fa-IR" sz="2800" dirty="0" smtClean="0">
                <a:solidFill>
                  <a:srgbClr val="00B050"/>
                </a:solidFill>
              </a:rPr>
              <a:t>تعداد</a:t>
            </a:r>
            <a:r>
              <a:rPr lang="fa-IR" sz="2800" dirty="0" smtClean="0"/>
              <a:t> یا </a:t>
            </a:r>
            <a:r>
              <a:rPr lang="fa-IR" sz="2800" dirty="0" smtClean="0">
                <a:solidFill>
                  <a:srgbClr val="00B050"/>
                </a:solidFill>
              </a:rPr>
              <a:t>ابعاد سلول </a:t>
            </a:r>
            <a:r>
              <a:rPr lang="fa-IR" sz="2800" dirty="0" smtClean="0"/>
              <a:t>را رشد گویند</a:t>
            </a:r>
            <a:endParaRPr lang="fa-IR" sz="2800" dirty="0"/>
          </a:p>
        </p:txBody>
      </p:sp>
    </p:spTree>
    <p:extLst>
      <p:ext uri="{BB962C8B-B14F-4D97-AF65-F5344CB8AC3E}">
        <p14:creationId xmlns:p14="http://schemas.microsoft.com/office/powerpoint/2010/main" val="1774303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903032"/>
          </a:xfrm>
        </p:spPr>
        <p:txBody>
          <a:bodyPr>
            <a:normAutofit/>
          </a:bodyPr>
          <a:lstStyle/>
          <a:p>
            <a:pPr algn="ctr"/>
            <a:r>
              <a:rPr lang="fa-IR" sz="4000" dirty="0" smtClean="0">
                <a:solidFill>
                  <a:schemeClr val="bg2">
                    <a:lumMod val="50000"/>
                  </a:schemeClr>
                </a:solidFill>
              </a:rPr>
              <a:t>انواع مواد مغذی :</a:t>
            </a:r>
            <a:endParaRPr lang="fa-IR" sz="40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1527142"/>
            <a:ext cx="8915400" cy="4384080"/>
          </a:xfrm>
        </p:spPr>
        <p:txBody>
          <a:bodyPr>
            <a:noAutofit/>
          </a:bodyPr>
          <a:lstStyle/>
          <a:p>
            <a:r>
              <a:rPr lang="fa-IR" sz="2400" dirty="0" smtClean="0">
                <a:solidFill>
                  <a:schemeClr val="accent6"/>
                </a:solidFill>
              </a:rPr>
              <a:t>1 – کربوهیدرات ها</a:t>
            </a:r>
          </a:p>
          <a:p>
            <a:r>
              <a:rPr lang="fa-IR" sz="2400" dirty="0" smtClean="0"/>
              <a:t>( تولید انرژی )</a:t>
            </a:r>
          </a:p>
          <a:p>
            <a:r>
              <a:rPr lang="fa-IR" sz="2400" dirty="0" smtClean="0">
                <a:solidFill>
                  <a:schemeClr val="accent6"/>
                </a:solidFill>
              </a:rPr>
              <a:t>2 – لیپیدها ( چربی ها )</a:t>
            </a:r>
          </a:p>
          <a:p>
            <a:r>
              <a:rPr lang="fa-IR" sz="2400" dirty="0" smtClean="0"/>
              <a:t>( محافظت از اندام ها و بدن )</a:t>
            </a:r>
          </a:p>
          <a:p>
            <a:r>
              <a:rPr lang="fa-IR" sz="2400" dirty="0" smtClean="0">
                <a:solidFill>
                  <a:schemeClr val="accent6"/>
                </a:solidFill>
              </a:rPr>
              <a:t>3 – پروتئین ها</a:t>
            </a:r>
          </a:p>
          <a:p>
            <a:r>
              <a:rPr lang="fa-IR" sz="2400" dirty="0" smtClean="0"/>
              <a:t>( رشد و ترمیم بدن )</a:t>
            </a:r>
          </a:p>
          <a:p>
            <a:r>
              <a:rPr lang="fa-IR" sz="2400" dirty="0" smtClean="0">
                <a:solidFill>
                  <a:schemeClr val="accent6">
                    <a:lumMod val="75000"/>
                  </a:schemeClr>
                </a:solidFill>
              </a:rPr>
              <a:t>4 – ویتامین ها</a:t>
            </a:r>
          </a:p>
          <a:p>
            <a:r>
              <a:rPr lang="fa-IR" sz="2400" dirty="0" smtClean="0">
                <a:solidFill>
                  <a:schemeClr val="accent6">
                    <a:lumMod val="75000"/>
                  </a:schemeClr>
                </a:solidFill>
              </a:rPr>
              <a:t>5 – مواد معدنی</a:t>
            </a:r>
          </a:p>
          <a:p>
            <a:r>
              <a:rPr lang="fa-IR" sz="2400" dirty="0" smtClean="0">
                <a:solidFill>
                  <a:schemeClr val="accent6">
                    <a:lumMod val="75000"/>
                  </a:schemeClr>
                </a:solidFill>
              </a:rPr>
              <a:t>6 – آب </a:t>
            </a:r>
            <a:endParaRPr lang="fa-IR" sz="2400" dirty="0">
              <a:solidFill>
                <a:schemeClr val="accent6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64525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6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1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6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733350"/>
          </a:xfrm>
        </p:spPr>
        <p:txBody>
          <a:bodyPr/>
          <a:lstStyle/>
          <a:p>
            <a:pPr algn="ctr"/>
            <a:r>
              <a:rPr lang="fa-IR" dirty="0" smtClean="0">
                <a:solidFill>
                  <a:srgbClr val="FFC000"/>
                </a:solidFill>
              </a:rPr>
              <a:t>1 - انواع کربوهیدرات :</a:t>
            </a:r>
            <a:endParaRPr lang="fa-IR" dirty="0">
              <a:solidFill>
                <a:srgbClr val="FFC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1480009"/>
            <a:ext cx="8915400" cy="4431214"/>
          </a:xfrm>
        </p:spPr>
        <p:txBody>
          <a:bodyPr>
            <a:normAutofit fontScale="92500" lnSpcReduction="20000"/>
          </a:bodyPr>
          <a:lstStyle/>
          <a:p>
            <a:r>
              <a:rPr lang="fa-IR" dirty="0" smtClean="0">
                <a:solidFill>
                  <a:srgbClr val="00B050"/>
                </a:solidFill>
              </a:rPr>
              <a:t>1 – کربوهیدرات ساده :</a:t>
            </a:r>
          </a:p>
          <a:p>
            <a:r>
              <a:rPr lang="fa-IR" dirty="0" smtClean="0"/>
              <a:t>گلوکز   </a:t>
            </a:r>
          </a:p>
          <a:p>
            <a:r>
              <a:rPr lang="fa-IR" dirty="0" smtClean="0"/>
              <a:t>فرمول قند یا همان گلوکز </a:t>
            </a:r>
            <a:r>
              <a:rPr lang="en-US" sz="2200" b="1" dirty="0" smtClean="0"/>
              <a:t>C</a:t>
            </a:r>
            <a:r>
              <a:rPr lang="en-US" sz="2200" b="1" baseline="-25000" dirty="0" smtClean="0"/>
              <a:t>6</a:t>
            </a:r>
            <a:r>
              <a:rPr lang="en-US" sz="2200" b="1" dirty="0" smtClean="0"/>
              <a:t>H</a:t>
            </a:r>
            <a:r>
              <a:rPr lang="en-US" sz="2200" b="1" baseline="-25000" dirty="0" smtClean="0"/>
              <a:t>12</a:t>
            </a:r>
            <a:r>
              <a:rPr lang="en-US" sz="2200" b="1" dirty="0" smtClean="0"/>
              <a:t>O</a:t>
            </a:r>
            <a:r>
              <a:rPr lang="en-US" sz="2200" b="1" baseline="-25000" dirty="0" smtClean="0"/>
              <a:t>6</a:t>
            </a:r>
            <a:endParaRPr lang="en-US" sz="2200" b="1" dirty="0"/>
          </a:p>
          <a:p>
            <a:r>
              <a:rPr lang="fa-IR" dirty="0" smtClean="0">
                <a:solidFill>
                  <a:srgbClr val="00B050"/>
                </a:solidFill>
              </a:rPr>
              <a:t>2 – کربوهیدرات مرکب :</a:t>
            </a:r>
          </a:p>
          <a:p>
            <a:r>
              <a:rPr lang="fa-IR" dirty="0" smtClean="0"/>
              <a:t>از گلوکز درست شده اند </a:t>
            </a:r>
          </a:p>
          <a:p>
            <a:r>
              <a:rPr lang="fa-IR" dirty="0" smtClean="0">
                <a:solidFill>
                  <a:srgbClr val="FF0000"/>
                </a:solidFill>
              </a:rPr>
              <a:t>الف ) نشاسته :</a:t>
            </a:r>
          </a:p>
          <a:p>
            <a:r>
              <a:rPr lang="fa-IR" dirty="0" smtClean="0"/>
              <a:t>نوعی کربوهیدرات گیاهی مرکب است / </a:t>
            </a:r>
            <a:r>
              <a:rPr lang="fa-IR" dirty="0" smtClean="0">
                <a:solidFill>
                  <a:srgbClr val="00B050"/>
                </a:solidFill>
              </a:rPr>
              <a:t>قابل استفاده </a:t>
            </a:r>
            <a:r>
              <a:rPr lang="fa-IR" dirty="0" smtClean="0"/>
              <a:t>برای انسان است</a:t>
            </a:r>
          </a:p>
          <a:p>
            <a:r>
              <a:rPr lang="fa-IR" dirty="0" smtClean="0"/>
              <a:t>مثال : سیب زمینی </a:t>
            </a:r>
          </a:p>
          <a:p>
            <a:r>
              <a:rPr lang="fa-IR" dirty="0" smtClean="0"/>
              <a:t>جهت شناسایی نشاسته از </a:t>
            </a:r>
            <a:r>
              <a:rPr lang="fa-IR" dirty="0" smtClean="0">
                <a:solidFill>
                  <a:srgbClr val="002060"/>
                </a:solidFill>
              </a:rPr>
              <a:t>محلول ید </a:t>
            </a:r>
            <a:r>
              <a:rPr lang="fa-IR" dirty="0" smtClean="0"/>
              <a:t>استفاده می شود که نشاسته تبدیل به </a:t>
            </a:r>
            <a:r>
              <a:rPr lang="fa-IR" dirty="0" smtClean="0">
                <a:solidFill>
                  <a:srgbClr val="002060"/>
                </a:solidFill>
              </a:rPr>
              <a:t>آبی تیره </a:t>
            </a:r>
            <a:r>
              <a:rPr lang="fa-IR" dirty="0" smtClean="0"/>
              <a:t>می شود </a:t>
            </a:r>
          </a:p>
          <a:p>
            <a:r>
              <a:rPr lang="fa-IR" dirty="0" smtClean="0">
                <a:solidFill>
                  <a:srgbClr val="FF0000"/>
                </a:solidFill>
              </a:rPr>
              <a:t>ب ) سلولز :</a:t>
            </a:r>
          </a:p>
          <a:p>
            <a:r>
              <a:rPr lang="fa-IR" dirty="0" smtClean="0"/>
              <a:t>نوعی کربوهیدرات گیاهی مرکب است / </a:t>
            </a:r>
            <a:r>
              <a:rPr lang="fa-IR" dirty="0" smtClean="0">
                <a:solidFill>
                  <a:srgbClr val="FF0000"/>
                </a:solidFill>
              </a:rPr>
              <a:t>غیر قابل استفاده </a:t>
            </a:r>
            <a:r>
              <a:rPr lang="fa-IR" dirty="0" smtClean="0"/>
              <a:t>برای انسان است</a:t>
            </a:r>
          </a:p>
          <a:p>
            <a:r>
              <a:rPr lang="fa-IR" dirty="0" smtClean="0"/>
              <a:t>مثال : دیواره سلولی گیاهان</a:t>
            </a:r>
          </a:p>
          <a:p>
            <a:r>
              <a:rPr lang="fa-IR" dirty="0" smtClean="0"/>
              <a:t>اگر سلولز گیاهان قابل استفاده برای انسان نیست ، پس چرا از سبزیجات و میوه ها استفاده می نماییم ؟؟؟؟؟</a:t>
            </a:r>
          </a:p>
        </p:txBody>
      </p:sp>
    </p:spTree>
    <p:extLst>
      <p:ext uri="{BB962C8B-B14F-4D97-AF65-F5344CB8AC3E}">
        <p14:creationId xmlns:p14="http://schemas.microsoft.com/office/powerpoint/2010/main" val="39365412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8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3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8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3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8" dur="5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3" dur="5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799337"/>
          </a:xfrm>
        </p:spPr>
        <p:txBody>
          <a:bodyPr/>
          <a:lstStyle/>
          <a:p>
            <a:pPr algn="ctr"/>
            <a:r>
              <a:rPr lang="fa-IR" dirty="0" smtClean="0">
                <a:solidFill>
                  <a:srgbClr val="FFC000"/>
                </a:solidFill>
              </a:rPr>
              <a:t>2 – لیپید ها :</a:t>
            </a:r>
            <a:endParaRPr lang="fa-IR" dirty="0">
              <a:solidFill>
                <a:srgbClr val="FFC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1677971"/>
            <a:ext cx="8915400" cy="4233251"/>
          </a:xfrm>
        </p:spPr>
        <p:txBody>
          <a:bodyPr>
            <a:normAutofit/>
          </a:bodyPr>
          <a:lstStyle/>
          <a:p>
            <a:r>
              <a:rPr lang="fa-IR" sz="2200" dirty="0" smtClean="0"/>
              <a:t>فواید :</a:t>
            </a:r>
          </a:p>
          <a:p>
            <a:r>
              <a:rPr lang="fa-IR" sz="2200" dirty="0" smtClean="0"/>
              <a:t>1 – در ساخته شدن غشای سلولی</a:t>
            </a:r>
          </a:p>
          <a:p>
            <a:r>
              <a:rPr lang="fa-IR" sz="2200" dirty="0" smtClean="0"/>
              <a:t>2 – حفظ اندام های داخلی بدن از آسیب  و ضربه </a:t>
            </a:r>
          </a:p>
          <a:p>
            <a:r>
              <a:rPr lang="fa-IR" sz="2200" dirty="0" smtClean="0"/>
              <a:t>چربی نوعی بافت پیوندی است که دورتادور اندام های داخلی بدن را می پوشانند</a:t>
            </a:r>
          </a:p>
          <a:p>
            <a:r>
              <a:rPr lang="fa-IR" sz="2200" dirty="0" smtClean="0"/>
              <a:t>در ضمن چربی ها ، انرژی زا هستند</a:t>
            </a:r>
          </a:p>
          <a:p>
            <a:r>
              <a:rPr lang="fa-IR" sz="2400" dirty="0" smtClean="0">
                <a:solidFill>
                  <a:srgbClr val="92D050"/>
                </a:solidFill>
                <a:cs typeface="B Jadid" panose="00000700000000000000" pitchFamily="2" charset="-78"/>
              </a:rPr>
              <a:t>نکته :</a:t>
            </a:r>
          </a:p>
          <a:p>
            <a:r>
              <a:rPr lang="fa-IR" sz="2200" dirty="0" smtClean="0"/>
              <a:t>چربی ها دو برابر کربوهیدراتها انرژی تولید می نمایند </a:t>
            </a:r>
          </a:p>
          <a:p>
            <a:r>
              <a:rPr lang="fa-IR" sz="2200" dirty="0" smtClean="0"/>
              <a:t>مضرات چربی ها :</a:t>
            </a:r>
          </a:p>
          <a:p>
            <a:r>
              <a:rPr lang="fa-IR" sz="2200" dirty="0" smtClean="0"/>
              <a:t>چربی ها خطر تنگ شدن رگ ها و سکته قلبی را افزایش می دهند </a:t>
            </a:r>
            <a:endParaRPr lang="fa-IR" sz="2200" dirty="0"/>
          </a:p>
        </p:txBody>
      </p:sp>
    </p:spTree>
    <p:extLst>
      <p:ext uri="{BB962C8B-B14F-4D97-AF65-F5344CB8AC3E}">
        <p14:creationId xmlns:p14="http://schemas.microsoft.com/office/powerpoint/2010/main" val="17870869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0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5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921886"/>
          </a:xfrm>
        </p:spPr>
        <p:txBody>
          <a:bodyPr>
            <a:normAutofit/>
          </a:bodyPr>
          <a:lstStyle/>
          <a:p>
            <a:pPr algn="ctr"/>
            <a:r>
              <a:rPr lang="fa-IR" sz="4000" dirty="0" smtClean="0"/>
              <a:t>انواع چربی :</a:t>
            </a:r>
            <a:endParaRPr lang="fa-IR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1706252"/>
            <a:ext cx="8915400" cy="4204970"/>
          </a:xfrm>
        </p:spPr>
        <p:txBody>
          <a:bodyPr>
            <a:normAutofit/>
          </a:bodyPr>
          <a:lstStyle/>
          <a:p>
            <a:r>
              <a:rPr lang="fa-IR" sz="2400" dirty="0" smtClean="0">
                <a:solidFill>
                  <a:srgbClr val="00B050"/>
                </a:solidFill>
              </a:rPr>
              <a:t>1 – چربی گیاهی :</a:t>
            </a:r>
          </a:p>
          <a:p>
            <a:r>
              <a:rPr lang="fa-IR" sz="2400" dirty="0" smtClean="0"/>
              <a:t>در دمای معمولی مایع هستند </a:t>
            </a:r>
          </a:p>
          <a:p>
            <a:r>
              <a:rPr lang="fa-IR" sz="2400" dirty="0" smtClean="0"/>
              <a:t>مانند :</a:t>
            </a:r>
          </a:p>
          <a:p>
            <a:r>
              <a:rPr lang="fa-IR" sz="2400" dirty="0" smtClean="0"/>
              <a:t>روغن آفتابگردان و کنجد و سایر روغن های گیاهی </a:t>
            </a:r>
          </a:p>
          <a:p>
            <a:r>
              <a:rPr lang="fa-IR" sz="2400" dirty="0" smtClean="0">
                <a:solidFill>
                  <a:srgbClr val="00B050"/>
                </a:solidFill>
              </a:rPr>
              <a:t>2 – چربی جانوری :</a:t>
            </a:r>
          </a:p>
          <a:p>
            <a:r>
              <a:rPr lang="fa-IR" sz="2400" dirty="0" smtClean="0"/>
              <a:t>در دمای معمولی جامد هستند </a:t>
            </a:r>
          </a:p>
          <a:p>
            <a:r>
              <a:rPr lang="fa-IR" sz="2400" dirty="0" smtClean="0"/>
              <a:t>در رگ های بدن رسوب می نمایند و منجر به سکته می شوند </a:t>
            </a:r>
          </a:p>
          <a:p>
            <a:r>
              <a:rPr lang="fa-IR" sz="2400" dirty="0" smtClean="0"/>
              <a:t>لذا کمتر باید مصرف شوند </a:t>
            </a:r>
          </a:p>
        </p:txBody>
      </p:sp>
    </p:spTree>
    <p:extLst>
      <p:ext uri="{BB962C8B-B14F-4D97-AF65-F5344CB8AC3E}">
        <p14:creationId xmlns:p14="http://schemas.microsoft.com/office/powerpoint/2010/main" val="29170043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6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1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6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fa-IR" sz="4000" dirty="0" smtClean="0">
                <a:solidFill>
                  <a:srgbClr val="FFC000"/>
                </a:solidFill>
              </a:rPr>
              <a:t>3 – پروتئین ها :</a:t>
            </a:r>
            <a:endParaRPr lang="fa-IR" sz="4000" dirty="0">
              <a:solidFill>
                <a:srgbClr val="FFC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fa-IR" sz="2400" dirty="0" smtClean="0"/>
              <a:t>مثال : گوشت سفید و قرمز</a:t>
            </a:r>
          </a:p>
          <a:p>
            <a:r>
              <a:rPr lang="fa-IR" sz="2400" dirty="0" smtClean="0"/>
              <a:t>واحدهای سازنده پروتئین ، </a:t>
            </a:r>
            <a:r>
              <a:rPr lang="fa-IR" sz="2400" dirty="0" smtClean="0">
                <a:solidFill>
                  <a:srgbClr val="FF0000"/>
                </a:solidFill>
              </a:rPr>
              <a:t>آمینواسید</a:t>
            </a:r>
            <a:r>
              <a:rPr lang="fa-IR" sz="2400" dirty="0" smtClean="0"/>
              <a:t> نام دارند .</a:t>
            </a:r>
          </a:p>
          <a:p>
            <a:r>
              <a:rPr lang="fa-IR" sz="2400" dirty="0" smtClean="0"/>
              <a:t>بدن می تواند برخی آمینواسیدها را بسازد ولی توانایی برخی از آن ها را ندارد </a:t>
            </a:r>
          </a:p>
          <a:p>
            <a:r>
              <a:rPr lang="fa-IR" sz="2400" dirty="0" smtClean="0">
                <a:solidFill>
                  <a:srgbClr val="0070C0"/>
                </a:solidFill>
              </a:rPr>
              <a:t>آمینواسیدهای ضروری :</a:t>
            </a:r>
          </a:p>
          <a:p>
            <a:r>
              <a:rPr lang="fa-IR" sz="2400" dirty="0" smtClean="0"/>
              <a:t>بدن نمی تواند گروهی از آمینواسیدها را بسازد و باید حتما در وعده های غذایی ما وجود داشته باشند</a:t>
            </a:r>
          </a:p>
        </p:txBody>
      </p:sp>
    </p:spTree>
    <p:extLst>
      <p:ext uri="{BB962C8B-B14F-4D97-AF65-F5344CB8AC3E}">
        <p14:creationId xmlns:p14="http://schemas.microsoft.com/office/powerpoint/2010/main" val="1699686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fa-IR" sz="4000" dirty="0" smtClean="0">
                <a:solidFill>
                  <a:srgbClr val="FFC000"/>
                </a:solidFill>
              </a:rPr>
              <a:t>4 – ویتامین ها :</a:t>
            </a:r>
            <a:endParaRPr lang="fa-IR" sz="4000" dirty="0">
              <a:solidFill>
                <a:srgbClr val="FFC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a-IR" sz="2400" dirty="0" smtClean="0">
                <a:solidFill>
                  <a:srgbClr val="92D050"/>
                </a:solidFill>
                <a:cs typeface="B Jadid" panose="00000700000000000000" pitchFamily="2" charset="-78"/>
              </a:rPr>
              <a:t>نکته :</a:t>
            </a:r>
          </a:p>
          <a:p>
            <a:r>
              <a:rPr lang="fa-IR" sz="2000" dirty="0" smtClean="0"/>
              <a:t>1 – بدن ما روزانه به مقدار بسیار کم از هر ویتامینی نیازمند است </a:t>
            </a:r>
          </a:p>
          <a:p>
            <a:endParaRPr lang="fa-IR" sz="2000" dirty="0" smtClean="0"/>
          </a:p>
          <a:p>
            <a:r>
              <a:rPr lang="fa-IR" sz="2000" dirty="0" smtClean="0"/>
              <a:t>2 – کمبود ویتامین ها رشد و عملکرد مناسب  دستگاه های بدنمان را با مشکل مواجه می کنند </a:t>
            </a:r>
          </a:p>
          <a:p>
            <a:pPr marL="0" indent="0">
              <a:buNone/>
            </a:pP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7571865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893605"/>
          </a:xfrm>
        </p:spPr>
        <p:txBody>
          <a:bodyPr/>
          <a:lstStyle/>
          <a:p>
            <a:pPr algn="ctr"/>
            <a:r>
              <a:rPr lang="fa-IR" dirty="0" smtClean="0">
                <a:solidFill>
                  <a:schemeClr val="tx1"/>
                </a:solidFill>
              </a:rPr>
              <a:t>انواع ویتامین :</a:t>
            </a:r>
            <a:endParaRPr lang="fa-IR" dirty="0">
              <a:solidFill>
                <a:schemeClr val="tx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1706252"/>
            <a:ext cx="8915400" cy="4204970"/>
          </a:xfrm>
        </p:spPr>
        <p:txBody>
          <a:bodyPr>
            <a:normAutofit/>
          </a:bodyPr>
          <a:lstStyle/>
          <a:p>
            <a:r>
              <a:rPr lang="fa-IR" dirty="0" smtClean="0">
                <a:solidFill>
                  <a:srgbClr val="FFC000"/>
                </a:solidFill>
              </a:rPr>
              <a:t>1 – محلول در آب : </a:t>
            </a:r>
          </a:p>
          <a:p>
            <a:r>
              <a:rPr lang="fa-IR" dirty="0" smtClean="0"/>
              <a:t>ویتامین های گروه </a:t>
            </a:r>
            <a:r>
              <a:rPr lang="en-US" dirty="0" smtClean="0"/>
              <a:t>B</a:t>
            </a:r>
            <a:r>
              <a:rPr lang="fa-IR" dirty="0" smtClean="0"/>
              <a:t> و </a:t>
            </a:r>
            <a:r>
              <a:rPr lang="en-US" dirty="0" smtClean="0"/>
              <a:t>C</a:t>
            </a:r>
            <a:endParaRPr lang="fa-IR" dirty="0" smtClean="0"/>
          </a:p>
          <a:p>
            <a:r>
              <a:rPr lang="fa-IR" dirty="0" smtClean="0"/>
              <a:t>ویتامین </a:t>
            </a:r>
            <a:r>
              <a:rPr lang="en-US" sz="2000" b="1" i="1" dirty="0" smtClean="0">
                <a:solidFill>
                  <a:srgbClr val="FFC000"/>
                </a:solidFill>
              </a:rPr>
              <a:t>B</a:t>
            </a:r>
            <a:r>
              <a:rPr lang="fa-IR" sz="2000" dirty="0" smtClean="0">
                <a:solidFill>
                  <a:srgbClr val="FFC000"/>
                </a:solidFill>
              </a:rPr>
              <a:t> </a:t>
            </a:r>
            <a:r>
              <a:rPr lang="fa-IR" dirty="0" smtClean="0"/>
              <a:t>: در پیشگیری از کم خونی و ریزش مو نقش دارند </a:t>
            </a:r>
          </a:p>
          <a:p>
            <a:r>
              <a:rPr lang="fa-IR" dirty="0" smtClean="0"/>
              <a:t>ویتامین </a:t>
            </a:r>
            <a:r>
              <a:rPr lang="en-US" sz="2000" b="1" i="1" dirty="0" smtClean="0">
                <a:solidFill>
                  <a:srgbClr val="FFC000"/>
                </a:solidFill>
              </a:rPr>
              <a:t>C</a:t>
            </a:r>
            <a:r>
              <a:rPr lang="fa-IR" sz="2000" dirty="0" smtClean="0">
                <a:solidFill>
                  <a:srgbClr val="FFC000"/>
                </a:solidFill>
              </a:rPr>
              <a:t> </a:t>
            </a:r>
            <a:r>
              <a:rPr lang="fa-IR" dirty="0" smtClean="0"/>
              <a:t>: در سلامت پوست و لثه نقش دارند . ( اضافه اش از طریق ادرار دفع می شود )</a:t>
            </a:r>
          </a:p>
          <a:p>
            <a:r>
              <a:rPr lang="fa-IR" dirty="0" smtClean="0">
                <a:solidFill>
                  <a:srgbClr val="00B050"/>
                </a:solidFill>
              </a:rPr>
              <a:t>2 – محلول در چربی :</a:t>
            </a:r>
          </a:p>
          <a:p>
            <a:r>
              <a:rPr lang="fa-IR" dirty="0" smtClean="0"/>
              <a:t>ویتامین </a:t>
            </a:r>
            <a:r>
              <a:rPr lang="en-US" dirty="0" smtClean="0"/>
              <a:t>A</a:t>
            </a:r>
            <a:r>
              <a:rPr lang="fa-IR" dirty="0" smtClean="0"/>
              <a:t> و </a:t>
            </a:r>
            <a:r>
              <a:rPr lang="en-US" dirty="0" smtClean="0"/>
              <a:t>D</a:t>
            </a:r>
            <a:endParaRPr lang="fa-IR" dirty="0" smtClean="0"/>
          </a:p>
          <a:p>
            <a:r>
              <a:rPr lang="fa-IR" dirty="0" smtClean="0"/>
              <a:t>ویتامین </a:t>
            </a:r>
            <a:r>
              <a:rPr lang="en-US" sz="2000" b="1" i="1" dirty="0" smtClean="0">
                <a:solidFill>
                  <a:srgbClr val="00B050"/>
                </a:solidFill>
              </a:rPr>
              <a:t>A</a:t>
            </a:r>
            <a:r>
              <a:rPr lang="fa-IR" sz="2000" dirty="0" smtClean="0">
                <a:solidFill>
                  <a:srgbClr val="00B050"/>
                </a:solidFill>
              </a:rPr>
              <a:t> </a:t>
            </a:r>
            <a:r>
              <a:rPr lang="fa-IR" dirty="0" smtClean="0"/>
              <a:t>: سلامت چشم و بینایی در نور کم </a:t>
            </a:r>
          </a:p>
          <a:p>
            <a:r>
              <a:rPr lang="fa-IR" dirty="0" smtClean="0"/>
              <a:t>خوردن هویج و گوجه فرنگی : ویتامین </a:t>
            </a:r>
            <a:r>
              <a:rPr lang="en-US" dirty="0" smtClean="0"/>
              <a:t>A</a:t>
            </a:r>
            <a:r>
              <a:rPr lang="fa-IR" dirty="0" smtClean="0"/>
              <a:t> ندارندولی موادی دارند که تبدیل به ویتامین </a:t>
            </a:r>
            <a:r>
              <a:rPr lang="en-US" dirty="0" smtClean="0"/>
              <a:t>A</a:t>
            </a:r>
            <a:r>
              <a:rPr lang="fa-IR" dirty="0" smtClean="0"/>
              <a:t> می شوند</a:t>
            </a:r>
          </a:p>
          <a:p>
            <a:r>
              <a:rPr lang="fa-IR" dirty="0" smtClean="0"/>
              <a:t>ویتامین </a:t>
            </a:r>
            <a:r>
              <a:rPr lang="en-US" sz="2000" b="1" i="1" dirty="0" smtClean="0">
                <a:solidFill>
                  <a:srgbClr val="00B050"/>
                </a:solidFill>
              </a:rPr>
              <a:t>D</a:t>
            </a:r>
            <a:r>
              <a:rPr lang="fa-IR" sz="2000" dirty="0" smtClean="0">
                <a:solidFill>
                  <a:srgbClr val="00B050"/>
                </a:solidFill>
              </a:rPr>
              <a:t> </a:t>
            </a:r>
            <a:r>
              <a:rPr lang="fa-IR" dirty="0" smtClean="0"/>
              <a:t>: باعث جذب کلسیم در استخوان ها می شود / نور آفتاب در ساختن آن در پوست بدن موثر است</a:t>
            </a:r>
          </a:p>
          <a:p>
            <a:r>
              <a:rPr lang="fa-IR" dirty="0" smtClean="0"/>
              <a:t>کمبود آن باعث نرمی استخوان می شود 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40070085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9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6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1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6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1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808764"/>
          </a:xfrm>
        </p:spPr>
        <p:txBody>
          <a:bodyPr>
            <a:normAutofit/>
          </a:bodyPr>
          <a:lstStyle/>
          <a:p>
            <a:pPr algn="ctr"/>
            <a:r>
              <a:rPr lang="fa-IR" sz="4000" dirty="0" smtClean="0">
                <a:solidFill>
                  <a:srgbClr val="FFC000"/>
                </a:solidFill>
              </a:rPr>
              <a:t>5 – مواد معدنی :</a:t>
            </a:r>
            <a:endParaRPr lang="fa-IR" sz="4000" dirty="0">
              <a:solidFill>
                <a:srgbClr val="FFC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1583703"/>
            <a:ext cx="8915400" cy="4327519"/>
          </a:xfrm>
        </p:spPr>
        <p:txBody>
          <a:bodyPr>
            <a:normAutofit/>
          </a:bodyPr>
          <a:lstStyle/>
          <a:p>
            <a:r>
              <a:rPr lang="fa-IR" sz="2400" dirty="0" smtClean="0">
                <a:solidFill>
                  <a:schemeClr val="bg1">
                    <a:lumMod val="65000"/>
                  </a:schemeClr>
                </a:solidFill>
              </a:rPr>
              <a:t>1 – کلسیم : </a:t>
            </a:r>
          </a:p>
          <a:p>
            <a:r>
              <a:rPr lang="fa-IR" sz="2400" dirty="0" smtClean="0"/>
              <a:t>ماده اصلی سازنده استخوان </a:t>
            </a:r>
          </a:p>
          <a:p>
            <a:r>
              <a:rPr lang="fa-IR" sz="2400" dirty="0" smtClean="0">
                <a:solidFill>
                  <a:schemeClr val="bg1">
                    <a:lumMod val="65000"/>
                  </a:schemeClr>
                </a:solidFill>
              </a:rPr>
              <a:t>2 – آهن :</a:t>
            </a:r>
          </a:p>
          <a:p>
            <a:r>
              <a:rPr lang="fa-IR" sz="2400" dirty="0" smtClean="0"/>
              <a:t>ساختار سلول های قرمز خون</a:t>
            </a:r>
          </a:p>
          <a:p>
            <a:r>
              <a:rPr lang="fa-IR" sz="2400" dirty="0" smtClean="0">
                <a:solidFill>
                  <a:schemeClr val="bg1">
                    <a:lumMod val="65000"/>
                  </a:schemeClr>
                </a:solidFill>
              </a:rPr>
              <a:t>3 – ید :</a:t>
            </a:r>
          </a:p>
          <a:p>
            <a:r>
              <a:rPr lang="fa-IR" sz="2400" dirty="0" smtClean="0"/>
              <a:t>در غذاهای دریایی / تنظیم فعالیت سلول ها و رشد بدن نقش دارند </a:t>
            </a:r>
          </a:p>
          <a:p>
            <a:r>
              <a:rPr lang="fa-IR" sz="2400" dirty="0" smtClean="0">
                <a:solidFill>
                  <a:schemeClr val="bg1">
                    <a:lumMod val="65000"/>
                  </a:schemeClr>
                </a:solidFill>
              </a:rPr>
              <a:t>4 – سدیم :</a:t>
            </a:r>
          </a:p>
          <a:p>
            <a:r>
              <a:rPr lang="fa-IR" sz="2400" dirty="0" smtClean="0"/>
              <a:t>در همه مواد غذایی به خصوص میوه ها و سبزی ها وجود دارد</a:t>
            </a:r>
          </a:p>
        </p:txBody>
      </p:sp>
    </p:spTree>
    <p:extLst>
      <p:ext uri="{BB962C8B-B14F-4D97-AF65-F5344CB8AC3E}">
        <p14:creationId xmlns:p14="http://schemas.microsoft.com/office/powerpoint/2010/main" val="31032631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9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903032"/>
          </a:xfrm>
        </p:spPr>
        <p:txBody>
          <a:bodyPr/>
          <a:lstStyle/>
          <a:p>
            <a:pPr algn="ctr"/>
            <a:r>
              <a:rPr lang="fa-IR" dirty="0" smtClean="0">
                <a:solidFill>
                  <a:srgbClr val="92D050"/>
                </a:solidFill>
                <a:cs typeface="B Jadid" panose="00000700000000000000" pitchFamily="2" charset="-78"/>
              </a:rPr>
              <a:t>نکته :</a:t>
            </a:r>
            <a:endParaRPr lang="fa-IR" dirty="0">
              <a:solidFill>
                <a:srgbClr val="92D050"/>
              </a:solidFill>
              <a:cs typeface="B Jadid" panose="00000700000000000000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1781666"/>
            <a:ext cx="8915400" cy="4129556"/>
          </a:xfrm>
        </p:spPr>
        <p:txBody>
          <a:bodyPr/>
          <a:lstStyle/>
          <a:p>
            <a:r>
              <a:rPr lang="fa-IR" sz="2000" dirty="0" smtClean="0"/>
              <a:t>1 – خطر مصرف زیاد نمک :</a:t>
            </a:r>
          </a:p>
          <a:p>
            <a:r>
              <a:rPr lang="fa-IR" sz="2000" dirty="0" smtClean="0"/>
              <a:t>فشار خون بالا و پوکی استخوان در بزرگسالی </a:t>
            </a:r>
          </a:p>
          <a:p>
            <a:r>
              <a:rPr lang="fa-IR" sz="2000" dirty="0" smtClean="0"/>
              <a:t>2 – بسیاری از مواد مغذی به صورت محلول در آب وارد بدن ما و سلول ها می شوند </a:t>
            </a:r>
          </a:p>
          <a:p>
            <a:r>
              <a:rPr lang="fa-IR" sz="2000" dirty="0" smtClean="0"/>
              <a:t>3 – فرمول نوشتاری سوختن قند در بدن :</a:t>
            </a:r>
          </a:p>
          <a:p>
            <a:r>
              <a:rPr lang="fa-IR" sz="2000" dirty="0"/>
              <a:t> </a:t>
            </a:r>
            <a:r>
              <a:rPr lang="fa-IR" sz="2000" dirty="0" smtClean="0"/>
              <a:t> انرژی  + کربن دی اکسید + آب                              اکسیژن  + گلوکز </a:t>
            </a:r>
          </a:p>
          <a:p>
            <a:r>
              <a:rPr lang="fa-IR" sz="2000" dirty="0" smtClean="0"/>
              <a:t>انرژی شیمیایی غذاها در بدن تبدیل به :</a:t>
            </a:r>
          </a:p>
          <a:p>
            <a:r>
              <a:rPr lang="fa-IR" sz="2000" dirty="0" smtClean="0"/>
              <a:t>انرژی گرما </a:t>
            </a:r>
          </a:p>
          <a:p>
            <a:r>
              <a:rPr lang="fa-IR" sz="2000" dirty="0" smtClean="0"/>
              <a:t>انرژی حرکتی </a:t>
            </a:r>
          </a:p>
          <a:p>
            <a:r>
              <a:rPr lang="fa-IR" sz="2000" dirty="0" smtClean="0"/>
              <a:t>انرژی صوتی</a:t>
            </a:r>
          </a:p>
          <a:p>
            <a:endParaRPr lang="fa-IR" dirty="0"/>
          </a:p>
        </p:txBody>
      </p:sp>
      <p:cxnSp>
        <p:nvCxnSpPr>
          <p:cNvPr id="5" name="Straight Arrow Connector 4"/>
          <p:cNvCxnSpPr/>
          <p:nvPr/>
        </p:nvCxnSpPr>
        <p:spPr>
          <a:xfrm>
            <a:off x="6759019" y="3676454"/>
            <a:ext cx="1329179" cy="2828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466304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5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789911"/>
          </a:xfrm>
        </p:spPr>
        <p:txBody>
          <a:bodyPr>
            <a:normAutofit/>
          </a:bodyPr>
          <a:lstStyle/>
          <a:p>
            <a:pPr algn="ctr"/>
            <a:r>
              <a:rPr lang="fa-IR" sz="4000" dirty="0" smtClean="0"/>
              <a:t>تغذیه سالم :</a:t>
            </a:r>
            <a:endParaRPr lang="fa-IR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1564849"/>
            <a:ext cx="8915400" cy="4346373"/>
          </a:xfrm>
        </p:spPr>
        <p:txBody>
          <a:bodyPr>
            <a:normAutofit/>
          </a:bodyPr>
          <a:lstStyle/>
          <a:p>
            <a:r>
              <a:rPr lang="fa-IR" sz="2000" dirty="0" smtClean="0"/>
              <a:t>اگر غذاهای متنوعی می خوریم که همه مواد مغذی را به مقدار کافی به بدن می رساند و انرژی مورد نیاز بدن را تامین می کند ، تغذیه سالمی داریم</a:t>
            </a:r>
          </a:p>
          <a:p>
            <a:r>
              <a:rPr lang="fa-IR" sz="2800" dirty="0" smtClean="0">
                <a:solidFill>
                  <a:srgbClr val="92D050"/>
                </a:solidFill>
                <a:cs typeface="B Jadid" panose="00000700000000000000" pitchFamily="2" charset="-78"/>
              </a:rPr>
              <a:t>نکته :</a:t>
            </a:r>
          </a:p>
          <a:p>
            <a:r>
              <a:rPr lang="fa-IR" sz="2000" dirty="0" smtClean="0"/>
              <a:t>1 – مهم تر از تغذیه سالم ، تهیه غذا به روش بهداشتی و سالم است </a:t>
            </a:r>
          </a:p>
          <a:p>
            <a:r>
              <a:rPr lang="fa-IR" sz="2000" dirty="0" smtClean="0"/>
              <a:t>2 – غذاهای پخته شده بهتر از غذاهای سرخ شده است</a:t>
            </a:r>
          </a:p>
          <a:p>
            <a:r>
              <a:rPr lang="fa-IR" sz="2000" dirty="0" smtClean="0"/>
              <a:t>3 – رفتارهای مناسب هنگام صرف غذا :</a:t>
            </a:r>
          </a:p>
          <a:p>
            <a:r>
              <a:rPr lang="fa-IR" sz="2000" dirty="0" smtClean="0"/>
              <a:t>صحبت نکردن / با عصبانیت غذا نخوردن / عدم تماشای فیلم های مهیج و ....</a:t>
            </a:r>
          </a:p>
          <a:p>
            <a:r>
              <a:rPr lang="fa-IR" sz="2000" dirty="0" smtClean="0"/>
              <a:t>4 – استفاده از میان وعده های مناسب مثل میوه به جای میان وعده های نامطلوب مثل چیپس و پفک</a:t>
            </a:r>
            <a:endParaRPr lang="fa-IR" sz="2000" dirty="0"/>
          </a:p>
        </p:txBody>
      </p:sp>
    </p:spTree>
    <p:extLst>
      <p:ext uri="{BB962C8B-B14F-4D97-AF65-F5344CB8AC3E}">
        <p14:creationId xmlns:p14="http://schemas.microsoft.com/office/powerpoint/2010/main" val="2498577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5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4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40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Wisp">
  <a:themeElements>
    <a:clrScheme name="Blue Warm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4A66AC"/>
      </a:accent1>
      <a:accent2>
        <a:srgbClr val="629DD1"/>
      </a:accent2>
      <a:accent3>
        <a:srgbClr val="297FD5"/>
      </a:accent3>
      <a:accent4>
        <a:srgbClr val="7F8FA9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Custom 5">
      <a:majorFont>
        <a:latin typeface="Century Gothic"/>
        <a:ea typeface=""/>
        <a:cs typeface="B Titr"/>
      </a:majorFont>
      <a:minorFont>
        <a:latin typeface="Century Gothic"/>
        <a:ea typeface=""/>
        <a:cs typeface="B Koodak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273</TotalTime>
  <Words>765</Words>
  <Application>Microsoft Office PowerPoint</Application>
  <PresentationFormat>Custom</PresentationFormat>
  <Paragraphs>101</Paragraphs>
  <Slides>12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Wisp</vt:lpstr>
      <vt:lpstr>بنام خدا</vt:lpstr>
      <vt:lpstr>فصل 12 – سفره سلامت </vt:lpstr>
      <vt:lpstr>انواع مواد مغذی :</vt:lpstr>
      <vt:lpstr>1 - انواع کربوهیدرات :</vt:lpstr>
      <vt:lpstr>2 – لیپید ها :</vt:lpstr>
      <vt:lpstr>انواع چربی :</vt:lpstr>
      <vt:lpstr>3 – پروتئین ها :</vt:lpstr>
      <vt:lpstr>4 – ویتامین ها :</vt:lpstr>
      <vt:lpstr>انواع ویتامین :</vt:lpstr>
      <vt:lpstr>5 – مواد معدنی :</vt:lpstr>
      <vt:lpstr>نکته :</vt:lpstr>
      <vt:lpstr>تغذیه سالم :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123</dc:creator>
  <cp:lastModifiedBy>Windows User</cp:lastModifiedBy>
  <cp:revision>46</cp:revision>
  <dcterms:created xsi:type="dcterms:W3CDTF">2015-09-25T00:01:13Z</dcterms:created>
  <dcterms:modified xsi:type="dcterms:W3CDTF">2020-04-08T18:09:03Z</dcterms:modified>
</cp:coreProperties>
</file>