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57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likhani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28" autoAdjust="0"/>
  </p:normalViewPr>
  <p:slideViewPr>
    <p:cSldViewPr>
      <p:cViewPr varScale="1">
        <p:scale>
          <a:sx n="74" d="100"/>
          <a:sy n="74" d="100"/>
        </p:scale>
        <p:origin x="-129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08CF5F-F6C7-479B-887F-35A35AAC7776}" type="datetimeFigureOut">
              <a:rPr lang="en-US" smtClean="0"/>
              <a:t>5/21/2020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CB40A1-2434-464D-9FDC-2518A010235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896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به نام خدا </a:t>
            </a:r>
            <a:endParaRPr lang="en-US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6919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2667000"/>
            <a:ext cx="800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400" dirty="0" smtClean="0">
                <a:cs typeface="B Nazanin" pitchFamily="2" charset="-78"/>
              </a:rPr>
              <a:t>فصل 14</a:t>
            </a:r>
          </a:p>
          <a:p>
            <a:pPr algn="ctr"/>
            <a:r>
              <a:rPr lang="fa-IR" sz="4000" dirty="0" smtClean="0">
                <a:cs typeface="B Nazanin" pitchFamily="2" charset="-78"/>
              </a:rPr>
              <a:t>تهیه و تدوین مبانی (چارچوب) نظری علمی </a:t>
            </a:r>
            <a:endParaRPr lang="en-US" sz="4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24731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22860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 smtClean="0">
                <a:solidFill>
                  <a:srgbClr val="C00000"/>
                </a:solidFill>
                <a:cs typeface="B Nazanin" pitchFamily="2" charset="-78"/>
              </a:rPr>
              <a:t>متغیر های چارچوب (مبانی) نظری تحقیق </a:t>
            </a:r>
            <a:endParaRPr lang="en-US" sz="3600" dirty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0" y="3581400"/>
            <a:ext cx="2819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 smtClean="0"/>
              <a:t>   independent </a:t>
            </a:r>
          </a:p>
          <a:p>
            <a:pPr algn="r"/>
            <a:r>
              <a:rPr lang="fa-IR" sz="2400" dirty="0" smtClean="0">
                <a:cs typeface="B Nazanin" pitchFamily="2" charset="-78"/>
              </a:rPr>
              <a:t>    </a:t>
            </a:r>
            <a:r>
              <a:rPr lang="en-US" sz="2400" dirty="0" smtClean="0">
                <a:cs typeface="B Nazanin" pitchFamily="2" charset="-78"/>
              </a:rPr>
              <a:t>dependent</a:t>
            </a:r>
          </a:p>
          <a:p>
            <a:pPr algn="r"/>
            <a:r>
              <a:rPr lang="fa-IR" sz="2400" dirty="0" smtClean="0">
                <a:solidFill>
                  <a:srgbClr val="00B0F0"/>
                </a:solidFill>
                <a:cs typeface="B Nazanin" pitchFamily="2" charset="-78"/>
              </a:rPr>
              <a:t>    </a:t>
            </a:r>
            <a:r>
              <a:rPr lang="en-US" sz="2400" dirty="0" smtClean="0">
                <a:cs typeface="B Nazanin" pitchFamily="2" charset="-78"/>
              </a:rPr>
              <a:t>interventing</a:t>
            </a:r>
          </a:p>
          <a:p>
            <a:pPr algn="r"/>
            <a:r>
              <a:rPr lang="fa-IR" sz="2400" dirty="0" smtClean="0">
                <a:solidFill>
                  <a:srgbClr val="00B0F0"/>
                </a:solidFill>
                <a:cs typeface="B Nazanin" pitchFamily="2" charset="-78"/>
              </a:rPr>
              <a:t>     </a:t>
            </a:r>
            <a:r>
              <a:rPr lang="en-US" sz="2400" dirty="0" smtClean="0">
                <a:cs typeface="B Nazanin" pitchFamily="2" charset="-78"/>
              </a:rPr>
              <a:t>moderating</a:t>
            </a:r>
            <a:endParaRPr lang="en-US" sz="2400" dirty="0">
              <a:cs typeface="B Nazanin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95600" y="3581400"/>
            <a:ext cx="3581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rgbClr val="00B0F0"/>
                </a:solidFill>
              </a:rPr>
              <a:t>مستقل </a:t>
            </a:r>
          </a:p>
          <a:p>
            <a:pPr algn="r"/>
            <a:r>
              <a:rPr lang="fa-IR" sz="2400" dirty="0" smtClean="0">
                <a:solidFill>
                  <a:srgbClr val="00B0F0"/>
                </a:solidFill>
              </a:rPr>
              <a:t>وابسته </a:t>
            </a:r>
          </a:p>
          <a:p>
            <a:pPr algn="r"/>
            <a:r>
              <a:rPr lang="fa-IR" sz="2400" dirty="0" smtClean="0">
                <a:solidFill>
                  <a:srgbClr val="00B0F0"/>
                </a:solidFill>
              </a:rPr>
              <a:t>مداخله گر </a:t>
            </a:r>
          </a:p>
          <a:p>
            <a:pPr algn="r"/>
            <a:r>
              <a:rPr lang="fa-IR" sz="2400" dirty="0" smtClean="0">
                <a:solidFill>
                  <a:srgbClr val="00B0F0"/>
                </a:solidFill>
              </a:rPr>
              <a:t>تعدیل گر</a:t>
            </a:r>
            <a:endParaRPr lang="en-US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53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1823911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 smtClean="0">
                <a:solidFill>
                  <a:srgbClr val="C00000"/>
                </a:solidFill>
                <a:cs typeface="B Nazanin" pitchFamily="2" charset="-78"/>
              </a:rPr>
              <a:t>ویژگی های اساسی چارچوب نظری </a:t>
            </a:r>
            <a:endParaRPr lang="en-US" sz="3600" dirty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8200" y="2667000"/>
            <a:ext cx="7467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cs typeface="B Nazanin" pitchFamily="2" charset="-78"/>
              </a:rPr>
              <a:t>الف) متغیر های مرتبط با مساله تحقیق در آن شناسایی و تعیین شوند.</a:t>
            </a:r>
          </a:p>
          <a:p>
            <a:pPr algn="r"/>
            <a:r>
              <a:rPr lang="fa-IR" sz="2400" dirty="0" smtClean="0">
                <a:cs typeface="B Nazanin" pitchFamily="2" charset="-78"/>
              </a:rPr>
              <a:t>ب) حداقل چگونگی رابطه بین دو یا چند متغیر وابسته و مستقل را تعیین کند.</a:t>
            </a:r>
          </a:p>
          <a:p>
            <a:pPr algn="r"/>
            <a:r>
              <a:rPr lang="fa-IR" sz="2400" dirty="0" smtClean="0">
                <a:cs typeface="B Nazanin" pitchFamily="2" charset="-78"/>
              </a:rPr>
              <a:t>ج) اگر ماهیت و جهت روابط بر اساس یافته های حاصل از تحقیقات قبلی بیان شود،در این صورت باید خطوط کلی مثبت یا منفی بودن این روابط را نشان </a:t>
            </a:r>
          </a:p>
          <a:p>
            <a:pPr algn="r"/>
            <a:r>
              <a:rPr lang="fa-IR" sz="2400" dirty="0" smtClean="0">
                <a:cs typeface="B Nazanin" pitchFamily="2" charset="-78"/>
              </a:rPr>
              <a:t>دهد.</a:t>
            </a:r>
          </a:p>
          <a:p>
            <a:pPr algn="r"/>
            <a:r>
              <a:rPr lang="fa-IR" sz="2400" dirty="0" smtClean="0">
                <a:cs typeface="B Nazanin" pitchFamily="2" charset="-78"/>
              </a:rPr>
              <a:t>د) با استفاده از یافته های تحقیقات قبلی باید به روشنی به این سوال پاسخ داد که چرا ما انتطار داریم این روابط در پاسخ و راه حل مساله ما وجود داشته باشد.</a:t>
            </a:r>
          </a:p>
          <a:p>
            <a:pPr algn="r"/>
            <a:r>
              <a:rPr lang="fa-IR" sz="2400" dirty="0" smtClean="0">
                <a:cs typeface="B Nazanin" pitchFamily="2" charset="-78"/>
              </a:rPr>
              <a:t>ه)امکان طراحی مدل تحلیلی برای نشان دادن روابط نظری بین متغیر ها را فراهم آورد.</a:t>
            </a:r>
            <a:endParaRPr lang="en-US" sz="24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0398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869740"/>
            <a:ext cx="75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dirty="0" smtClean="0">
                <a:solidFill>
                  <a:schemeClr val="tx2"/>
                </a:solidFill>
                <a:cs typeface="2  Nazanin" pitchFamily="2" charset="-78"/>
              </a:rPr>
              <a:t>نظریه (میوری اینسورث و نیویل اسمیت)درباره عملکرد منابع انسانی </a:t>
            </a:r>
            <a:endParaRPr lang="en-US" sz="2400" dirty="0">
              <a:solidFill>
                <a:schemeClr val="tx2"/>
              </a:solidFill>
              <a:cs typeface="2  Nazanin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38300" y="1506498"/>
            <a:ext cx="563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P=R   .C.E.V(P   .R   )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540369" y="1768108"/>
            <a:ext cx="15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938346" y="1768108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86400" y="1768108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04800" y="2203054"/>
            <a:ext cx="371035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C00000"/>
                </a:solidFill>
              </a:rPr>
              <a:t>(P=performance)</a:t>
            </a:r>
          </a:p>
          <a:p>
            <a:endParaRPr lang="en-US" sz="2000" dirty="0">
              <a:solidFill>
                <a:srgbClr val="C00000"/>
              </a:solidFill>
            </a:endParaRPr>
          </a:p>
          <a:p>
            <a:r>
              <a:rPr lang="en-US" sz="2000" dirty="0" smtClean="0">
                <a:solidFill>
                  <a:srgbClr val="C00000"/>
                </a:solidFill>
              </a:rPr>
              <a:t>(R    =role clarity)</a:t>
            </a:r>
          </a:p>
          <a:p>
            <a:endParaRPr lang="en-US" sz="2000" dirty="0">
              <a:solidFill>
                <a:srgbClr val="C00000"/>
              </a:solidFill>
            </a:endParaRPr>
          </a:p>
          <a:p>
            <a:r>
              <a:rPr lang="en-US" sz="2000" dirty="0" smtClean="0">
                <a:solidFill>
                  <a:srgbClr val="C00000"/>
                </a:solidFill>
              </a:rPr>
              <a:t>(C=competency)</a:t>
            </a:r>
          </a:p>
          <a:p>
            <a:endParaRPr lang="en-US" sz="2000" dirty="0">
              <a:solidFill>
                <a:srgbClr val="C00000"/>
              </a:solidFill>
            </a:endParaRPr>
          </a:p>
          <a:p>
            <a:r>
              <a:rPr lang="en-US" sz="2000" dirty="0" smtClean="0">
                <a:solidFill>
                  <a:srgbClr val="C00000"/>
                </a:solidFill>
              </a:rPr>
              <a:t>(E=environment)</a:t>
            </a:r>
          </a:p>
          <a:p>
            <a:endParaRPr lang="en-US" sz="2000" dirty="0">
              <a:solidFill>
                <a:srgbClr val="C00000"/>
              </a:solidFill>
            </a:endParaRPr>
          </a:p>
          <a:p>
            <a:r>
              <a:rPr lang="en-US" sz="2000" dirty="0" smtClean="0">
                <a:solidFill>
                  <a:srgbClr val="C00000"/>
                </a:solidFill>
              </a:rPr>
              <a:t>(V=values)</a:t>
            </a:r>
          </a:p>
          <a:p>
            <a:endParaRPr lang="en-US" sz="2000" dirty="0">
              <a:solidFill>
                <a:srgbClr val="C00000"/>
              </a:solidFill>
            </a:endParaRPr>
          </a:p>
          <a:p>
            <a:r>
              <a:rPr lang="en-US" sz="2000" dirty="0" smtClean="0">
                <a:solidFill>
                  <a:srgbClr val="C00000"/>
                </a:solidFill>
              </a:rPr>
              <a:t>(P   =preference)</a:t>
            </a:r>
          </a:p>
          <a:p>
            <a:endParaRPr lang="en-US" sz="2000" dirty="0">
              <a:solidFill>
                <a:srgbClr val="C00000"/>
              </a:solidFill>
            </a:endParaRPr>
          </a:p>
          <a:p>
            <a:r>
              <a:rPr lang="en-US" sz="2000" dirty="0" smtClean="0">
                <a:solidFill>
                  <a:srgbClr val="C00000"/>
                </a:solidFill>
              </a:rPr>
              <a:t>(R    =reward)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4946" y="2971800"/>
            <a:ext cx="114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c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7104" y="5410200"/>
            <a:ext cx="114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f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896" y="6019800"/>
            <a:ext cx="15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w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00500" y="2203054"/>
            <a:ext cx="45954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2  Nazanin" pitchFamily="2" charset="-78"/>
              </a:rPr>
              <a:t>عملکرد (میزان تحقق اهداف)</a:t>
            </a:r>
          </a:p>
          <a:p>
            <a:pPr algn="r"/>
            <a:endParaRPr lang="fa-IR" dirty="0">
              <a:solidFill>
                <a:srgbClr val="C00000"/>
              </a:solidFill>
              <a:cs typeface="2  Nazanin" pitchFamily="2" charset="-78"/>
            </a:endParaRPr>
          </a:p>
          <a:p>
            <a:pPr algn="r"/>
            <a:r>
              <a:rPr lang="fa-IR" dirty="0" smtClean="0">
                <a:solidFill>
                  <a:srgbClr val="C00000"/>
                </a:solidFill>
                <a:cs typeface="2  Nazanin" pitchFamily="2" charset="-78"/>
              </a:rPr>
              <a:t>وضوح نقش (درجه روشن بودن وظایف ها)</a:t>
            </a:r>
          </a:p>
          <a:p>
            <a:pPr algn="r"/>
            <a:endParaRPr lang="fa-IR" dirty="0">
              <a:solidFill>
                <a:srgbClr val="C00000"/>
              </a:solidFill>
              <a:cs typeface="2  Nazanin" pitchFamily="2" charset="-78"/>
            </a:endParaRPr>
          </a:p>
          <a:p>
            <a:pPr algn="r"/>
            <a:r>
              <a:rPr lang="fa-IR" dirty="0" smtClean="0">
                <a:solidFill>
                  <a:srgbClr val="C00000"/>
                </a:solidFill>
                <a:cs typeface="2  Nazanin" pitchFamily="2" charset="-78"/>
              </a:rPr>
              <a:t>شایستگی (توانایی های لازم برای مدیریت کردن)</a:t>
            </a:r>
          </a:p>
          <a:p>
            <a:pPr algn="r"/>
            <a:endParaRPr lang="fa-IR" dirty="0">
              <a:solidFill>
                <a:srgbClr val="C00000"/>
              </a:solidFill>
              <a:cs typeface="2  Nazanin" pitchFamily="2" charset="-78"/>
            </a:endParaRPr>
          </a:p>
          <a:p>
            <a:pPr algn="r"/>
            <a:r>
              <a:rPr lang="fa-IR" dirty="0" smtClean="0">
                <a:solidFill>
                  <a:srgbClr val="C00000"/>
                </a:solidFill>
                <a:cs typeface="2  Nazanin" pitchFamily="2" charset="-78"/>
              </a:rPr>
              <a:t>محیط (درجه مساعد بودن محیط و حمایت عملی شرایط محیطی از تلاش برای تحقیق اهداف سازمان)</a:t>
            </a:r>
          </a:p>
          <a:p>
            <a:pPr algn="r"/>
            <a:endParaRPr lang="fa-IR" dirty="0" smtClean="0">
              <a:solidFill>
                <a:srgbClr val="C00000"/>
              </a:solidFill>
              <a:cs typeface="2  Nazanin" pitchFamily="2" charset="-78"/>
            </a:endParaRPr>
          </a:p>
          <a:p>
            <a:pPr algn="r"/>
            <a:r>
              <a:rPr lang="fa-IR" dirty="0" smtClean="0">
                <a:solidFill>
                  <a:srgbClr val="C00000"/>
                </a:solidFill>
                <a:cs typeface="2  Nazanin" pitchFamily="2" charset="-78"/>
              </a:rPr>
              <a:t>ارزش ها (نظام ارزشی حاکم بر محیط ، مکانیزم تعیین خوب ها و بد ها)</a:t>
            </a:r>
          </a:p>
          <a:p>
            <a:pPr algn="r"/>
            <a:r>
              <a:rPr lang="fa-IR" dirty="0" smtClean="0">
                <a:solidFill>
                  <a:srgbClr val="C00000"/>
                </a:solidFill>
                <a:cs typeface="2  Nazanin" pitchFamily="2" charset="-78"/>
              </a:rPr>
              <a:t> </a:t>
            </a:r>
          </a:p>
          <a:p>
            <a:pPr algn="r"/>
            <a:r>
              <a:rPr lang="fa-IR" dirty="0" smtClean="0">
                <a:solidFill>
                  <a:srgbClr val="C00000"/>
                </a:solidFill>
                <a:cs typeface="2  Nazanin" pitchFamily="2" charset="-78"/>
              </a:rPr>
              <a:t>تناسب ترجیحی (تا چه حد افراد شغلشان را بر مشاغل دیگر ترجیح داه و میدهند)</a:t>
            </a:r>
          </a:p>
          <a:p>
            <a:pPr algn="r"/>
            <a:endParaRPr lang="fa-IR" dirty="0">
              <a:solidFill>
                <a:srgbClr val="C00000"/>
              </a:solidFill>
              <a:cs typeface="2  Nazanin" pitchFamily="2" charset="-78"/>
            </a:endParaRPr>
          </a:p>
          <a:p>
            <a:pPr algn="r"/>
            <a:r>
              <a:rPr lang="fa-IR" dirty="0" smtClean="0">
                <a:solidFill>
                  <a:srgbClr val="C00000"/>
                </a:solidFill>
                <a:cs typeface="2  Nazanin" pitchFamily="2" charset="-78"/>
              </a:rPr>
              <a:t>پاداش (درجه کارآمدی سیستم پاداش دهی سازمان)</a:t>
            </a:r>
            <a:endParaRPr lang="fa-IR" dirty="0">
              <a:solidFill>
                <a:srgbClr val="C00000"/>
              </a:solidFill>
              <a:cs typeface="2 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22825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1981200"/>
            <a:ext cx="678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 smtClean="0">
                <a:solidFill>
                  <a:srgbClr val="C00000"/>
                </a:solidFill>
                <a:cs typeface="2  Nazanin" pitchFamily="2" charset="-78"/>
              </a:rPr>
              <a:t>انتخاب چارچوب نظر</a:t>
            </a:r>
            <a:endParaRPr lang="en-US" sz="3600" dirty="0">
              <a:solidFill>
                <a:srgbClr val="C00000"/>
              </a:solidFill>
              <a:cs typeface="2  Nazanin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00400" y="2971800"/>
            <a:ext cx="5257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 smtClean="0"/>
              <a:t>1</a:t>
            </a:r>
            <a:r>
              <a:rPr lang="fa-IR" sz="2000" dirty="0" smtClean="0">
                <a:cs typeface="2  Nazanin" pitchFamily="2" charset="-78"/>
              </a:rPr>
              <a:t>- به روز بودن </a:t>
            </a:r>
          </a:p>
          <a:p>
            <a:pPr algn="r"/>
            <a:endParaRPr lang="fa-IR" sz="2000" dirty="0">
              <a:cs typeface="2  Nazanin" pitchFamily="2" charset="-78"/>
            </a:endParaRPr>
          </a:p>
          <a:p>
            <a:pPr algn="r"/>
            <a:r>
              <a:rPr lang="fa-IR" sz="2000" dirty="0" smtClean="0">
                <a:cs typeface="2  Nazanin" pitchFamily="2" charset="-78"/>
              </a:rPr>
              <a:t>2- مرتبط بودن </a:t>
            </a:r>
          </a:p>
          <a:p>
            <a:pPr algn="r"/>
            <a:endParaRPr lang="fa-IR" sz="2000" dirty="0">
              <a:cs typeface="2  Nazanin" pitchFamily="2" charset="-78"/>
            </a:endParaRPr>
          </a:p>
          <a:p>
            <a:pPr algn="r"/>
            <a:r>
              <a:rPr lang="fa-IR" sz="2000" dirty="0" smtClean="0">
                <a:cs typeface="2  Nazanin" pitchFamily="2" charset="-78"/>
              </a:rPr>
              <a:t>3- تجربه شدن </a:t>
            </a:r>
          </a:p>
          <a:p>
            <a:pPr algn="r"/>
            <a:endParaRPr lang="fa-IR" sz="2000" dirty="0">
              <a:cs typeface="2  Nazanin" pitchFamily="2" charset="-78"/>
            </a:endParaRPr>
          </a:p>
          <a:p>
            <a:pPr algn="r"/>
            <a:r>
              <a:rPr lang="fa-IR" sz="2000" dirty="0" smtClean="0">
                <a:cs typeface="2  Nazanin" pitchFamily="2" charset="-78"/>
              </a:rPr>
              <a:t>4-امکان تعریف عملیاتی از متغیر های آن</a:t>
            </a:r>
            <a:endParaRPr lang="en-US" sz="2000" dirty="0">
              <a:cs typeface="2 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214249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615</TotalTime>
  <Words>312</Words>
  <Application>Microsoft Office PowerPoint</Application>
  <PresentationFormat>On-screen Show (4:3)</PresentationFormat>
  <Paragraphs>61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Waveform</vt:lpstr>
      <vt:lpstr>به نام خدا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3 فرایند(=روش)شناخت علمی </dc:title>
  <dc:creator>alikhani</dc:creator>
  <cp:lastModifiedBy>Windows User</cp:lastModifiedBy>
  <cp:revision>88</cp:revision>
  <dcterms:created xsi:type="dcterms:W3CDTF">2006-08-16T00:00:00Z</dcterms:created>
  <dcterms:modified xsi:type="dcterms:W3CDTF">2020-05-21T01:44:52Z</dcterms:modified>
</cp:coreProperties>
</file>