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15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rfannahavandi@gmail.com" initials="" lastIdx="1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78"/>
    <p:restoredTop sz="94586"/>
  </p:normalViewPr>
  <p:slideViewPr>
    <p:cSldViewPr snapToGrid="0" snapToObjects="1">
      <p:cViewPr varScale="1">
        <p:scale>
          <a:sx n="74" d="100"/>
          <a:sy n="74" d="100"/>
        </p:scale>
        <p:origin x="-558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D309EA7-8521-614A-99D5-3026AE141985}" type="doc">
      <dgm:prSet loTypeId="urn:microsoft.com/office/officeart/2005/8/layout/cycle2" loCatId="cycle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CA4CC45-E517-F24D-909F-9FEE8CA299D2}">
      <dgm:prSet phldrT="[Text]"/>
      <dgm:spPr/>
      <dgm:t>
        <a:bodyPr/>
        <a:lstStyle/>
        <a:p>
          <a:r>
            <a:rPr lang="fa-IR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کجا هستیم</a:t>
          </a:r>
          <a:endParaRPr lang="en-US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75EEC6B9-020D-1B40-8ECF-EEF1C3E8A347}" type="parTrans" cxnId="{F1689190-2546-154A-9541-4808EF9E9A56}">
      <dgm:prSet/>
      <dgm:spPr/>
      <dgm:t>
        <a:bodyPr/>
        <a:lstStyle/>
        <a:p>
          <a:endParaRPr lang="en-US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5215059C-FB91-944F-8E94-8A416810D8D4}" type="sibTrans" cxnId="{F1689190-2546-154A-9541-4808EF9E9A56}">
      <dgm:prSet/>
      <dgm:spPr/>
      <dgm:t>
        <a:bodyPr/>
        <a:lstStyle/>
        <a:p>
          <a:endParaRPr lang="en-US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84F1B5BE-628C-0842-A542-4D12362374A8}">
      <dgm:prSet phldrT="[Text]"/>
      <dgm:spPr/>
      <dgm:t>
        <a:bodyPr/>
        <a:lstStyle/>
        <a:p>
          <a:r>
            <a:rPr lang="fa-IR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کجا می خواهیم باشیم</a:t>
          </a:r>
          <a:endParaRPr lang="en-US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65F5C038-7C2D-EE42-8401-A324F7AF020E}" type="parTrans" cxnId="{88C21161-9682-214C-9A5A-80D302B3B31C}">
      <dgm:prSet/>
      <dgm:spPr/>
      <dgm:t>
        <a:bodyPr/>
        <a:lstStyle/>
        <a:p>
          <a:endParaRPr lang="en-US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088BC1FB-6803-FD4C-8215-439838390395}" type="sibTrans" cxnId="{88C21161-9682-214C-9A5A-80D302B3B31C}">
      <dgm:prSet/>
      <dgm:spPr/>
      <dgm:t>
        <a:bodyPr/>
        <a:lstStyle/>
        <a:p>
          <a:endParaRPr lang="en-US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EA024288-014A-364B-A8B5-7BC8D50EB700}">
      <dgm:prSet phldrT="[Text]"/>
      <dgm:spPr/>
      <dgm:t>
        <a:bodyPr/>
        <a:lstStyle/>
        <a:p>
          <a:r>
            <a:rPr lang="fa-IR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چگونه به مقصد برسیم</a:t>
          </a:r>
          <a:endParaRPr lang="en-US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D2B38E07-935D-3344-87ED-FCA7C9E2D8CF}" type="parTrans" cxnId="{03914125-385A-8D46-BBDD-337C856E701D}">
      <dgm:prSet/>
      <dgm:spPr/>
      <dgm:t>
        <a:bodyPr/>
        <a:lstStyle/>
        <a:p>
          <a:endParaRPr lang="en-US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C31F9851-7057-B94D-9100-7E050633C74C}" type="sibTrans" cxnId="{03914125-385A-8D46-BBDD-337C856E701D}">
      <dgm:prSet/>
      <dgm:spPr/>
      <dgm:t>
        <a:bodyPr/>
        <a:lstStyle/>
        <a:p>
          <a:endParaRPr lang="en-US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6E6A12C7-04B1-3345-B7A5-5309C9CEB8F1}" type="pres">
      <dgm:prSet presAssocID="{5D309EA7-8521-614A-99D5-3026AE141985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pPr rtl="1"/>
          <a:endParaRPr lang="fa-IR"/>
        </a:p>
      </dgm:t>
    </dgm:pt>
    <dgm:pt modelId="{E6965919-34C1-1448-A90E-B0B4213A4F1F}" type="pres">
      <dgm:prSet presAssocID="{1CA4CC45-E517-F24D-909F-9FEE8CA299D2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BFFCE1FA-56F8-9549-BEBE-DF3A72F7B818}" type="pres">
      <dgm:prSet presAssocID="{5215059C-FB91-944F-8E94-8A416810D8D4}" presName="sibTrans" presStyleLbl="sibTrans2D1" presStyleIdx="0" presStyleCnt="3"/>
      <dgm:spPr/>
      <dgm:t>
        <a:bodyPr/>
        <a:lstStyle/>
        <a:p>
          <a:pPr rtl="1"/>
          <a:endParaRPr lang="fa-IR"/>
        </a:p>
      </dgm:t>
    </dgm:pt>
    <dgm:pt modelId="{B00B6E89-D7C2-C546-974B-5C5252326B94}" type="pres">
      <dgm:prSet presAssocID="{5215059C-FB91-944F-8E94-8A416810D8D4}" presName="connectorText" presStyleLbl="sibTrans2D1" presStyleIdx="0" presStyleCnt="3"/>
      <dgm:spPr/>
      <dgm:t>
        <a:bodyPr/>
        <a:lstStyle/>
        <a:p>
          <a:pPr rtl="1"/>
          <a:endParaRPr lang="fa-IR"/>
        </a:p>
      </dgm:t>
    </dgm:pt>
    <dgm:pt modelId="{A47E149F-A585-B549-93C2-04D3A1ACB36A}" type="pres">
      <dgm:prSet presAssocID="{84F1B5BE-628C-0842-A542-4D12362374A8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579DDBE2-9A4B-9146-9C99-5250B683E5DE}" type="pres">
      <dgm:prSet presAssocID="{088BC1FB-6803-FD4C-8215-439838390395}" presName="sibTrans" presStyleLbl="sibTrans2D1" presStyleIdx="1" presStyleCnt="3"/>
      <dgm:spPr/>
      <dgm:t>
        <a:bodyPr/>
        <a:lstStyle/>
        <a:p>
          <a:pPr rtl="1"/>
          <a:endParaRPr lang="fa-IR"/>
        </a:p>
      </dgm:t>
    </dgm:pt>
    <dgm:pt modelId="{B1949A49-C5B9-4E47-95FB-C336080B89EE}" type="pres">
      <dgm:prSet presAssocID="{088BC1FB-6803-FD4C-8215-439838390395}" presName="connectorText" presStyleLbl="sibTrans2D1" presStyleIdx="1" presStyleCnt="3"/>
      <dgm:spPr/>
      <dgm:t>
        <a:bodyPr/>
        <a:lstStyle/>
        <a:p>
          <a:pPr rtl="1"/>
          <a:endParaRPr lang="fa-IR"/>
        </a:p>
      </dgm:t>
    </dgm:pt>
    <dgm:pt modelId="{616FBFC6-1433-BC48-98AC-118FFE6037C6}" type="pres">
      <dgm:prSet presAssocID="{EA024288-014A-364B-A8B5-7BC8D50EB700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ADB00104-334D-EF4C-940C-0178658329AB}" type="pres">
      <dgm:prSet presAssocID="{C31F9851-7057-B94D-9100-7E050633C74C}" presName="sibTrans" presStyleLbl="sibTrans2D1" presStyleIdx="2" presStyleCnt="3"/>
      <dgm:spPr/>
      <dgm:t>
        <a:bodyPr/>
        <a:lstStyle/>
        <a:p>
          <a:pPr rtl="1"/>
          <a:endParaRPr lang="fa-IR"/>
        </a:p>
      </dgm:t>
    </dgm:pt>
    <dgm:pt modelId="{B16A343A-126B-6E40-A351-E8A660A7D3E3}" type="pres">
      <dgm:prSet presAssocID="{C31F9851-7057-B94D-9100-7E050633C74C}" presName="connectorText" presStyleLbl="sibTrans2D1" presStyleIdx="2" presStyleCnt="3"/>
      <dgm:spPr/>
      <dgm:t>
        <a:bodyPr/>
        <a:lstStyle/>
        <a:p>
          <a:pPr rtl="1"/>
          <a:endParaRPr lang="fa-IR"/>
        </a:p>
      </dgm:t>
    </dgm:pt>
  </dgm:ptLst>
  <dgm:cxnLst>
    <dgm:cxn modelId="{811A4F39-96CE-5D4D-8215-DDF80843D0EA}" type="presOf" srcId="{84F1B5BE-628C-0842-A542-4D12362374A8}" destId="{A47E149F-A585-B549-93C2-04D3A1ACB36A}" srcOrd="0" destOrd="0" presId="urn:microsoft.com/office/officeart/2005/8/layout/cycle2"/>
    <dgm:cxn modelId="{4613FA2F-797F-1D4A-A497-99E4661B2E89}" type="presOf" srcId="{088BC1FB-6803-FD4C-8215-439838390395}" destId="{579DDBE2-9A4B-9146-9C99-5250B683E5DE}" srcOrd="0" destOrd="0" presId="urn:microsoft.com/office/officeart/2005/8/layout/cycle2"/>
    <dgm:cxn modelId="{55D5BC54-047B-7B4E-A5DD-932C4B4A8C98}" type="presOf" srcId="{088BC1FB-6803-FD4C-8215-439838390395}" destId="{B1949A49-C5B9-4E47-95FB-C336080B89EE}" srcOrd="1" destOrd="0" presId="urn:microsoft.com/office/officeart/2005/8/layout/cycle2"/>
    <dgm:cxn modelId="{88C21161-9682-214C-9A5A-80D302B3B31C}" srcId="{5D309EA7-8521-614A-99D5-3026AE141985}" destId="{84F1B5BE-628C-0842-A542-4D12362374A8}" srcOrd="1" destOrd="0" parTransId="{65F5C038-7C2D-EE42-8401-A324F7AF020E}" sibTransId="{088BC1FB-6803-FD4C-8215-439838390395}"/>
    <dgm:cxn modelId="{97C33D2E-B2C7-C040-82FE-6641AE0956EF}" type="presOf" srcId="{5215059C-FB91-944F-8E94-8A416810D8D4}" destId="{B00B6E89-D7C2-C546-974B-5C5252326B94}" srcOrd="1" destOrd="0" presId="urn:microsoft.com/office/officeart/2005/8/layout/cycle2"/>
    <dgm:cxn modelId="{C7677F73-FF67-A04B-A7A4-ADC0FC2B1908}" type="presOf" srcId="{C31F9851-7057-B94D-9100-7E050633C74C}" destId="{ADB00104-334D-EF4C-940C-0178658329AB}" srcOrd="0" destOrd="0" presId="urn:microsoft.com/office/officeart/2005/8/layout/cycle2"/>
    <dgm:cxn modelId="{13012A76-999D-394D-9D52-A2FAEE2B82B8}" type="presOf" srcId="{5D309EA7-8521-614A-99D5-3026AE141985}" destId="{6E6A12C7-04B1-3345-B7A5-5309C9CEB8F1}" srcOrd="0" destOrd="0" presId="urn:microsoft.com/office/officeart/2005/8/layout/cycle2"/>
    <dgm:cxn modelId="{F1689190-2546-154A-9541-4808EF9E9A56}" srcId="{5D309EA7-8521-614A-99D5-3026AE141985}" destId="{1CA4CC45-E517-F24D-909F-9FEE8CA299D2}" srcOrd="0" destOrd="0" parTransId="{75EEC6B9-020D-1B40-8ECF-EEF1C3E8A347}" sibTransId="{5215059C-FB91-944F-8E94-8A416810D8D4}"/>
    <dgm:cxn modelId="{B5851B31-C1A2-6043-A396-982BCA50A633}" type="presOf" srcId="{5215059C-FB91-944F-8E94-8A416810D8D4}" destId="{BFFCE1FA-56F8-9549-BEBE-DF3A72F7B818}" srcOrd="0" destOrd="0" presId="urn:microsoft.com/office/officeart/2005/8/layout/cycle2"/>
    <dgm:cxn modelId="{63C2789B-93A1-2448-BE23-7D7255FE25B4}" type="presOf" srcId="{EA024288-014A-364B-A8B5-7BC8D50EB700}" destId="{616FBFC6-1433-BC48-98AC-118FFE6037C6}" srcOrd="0" destOrd="0" presId="urn:microsoft.com/office/officeart/2005/8/layout/cycle2"/>
    <dgm:cxn modelId="{395D2740-4FE8-6641-9275-563E50D25E32}" type="presOf" srcId="{C31F9851-7057-B94D-9100-7E050633C74C}" destId="{B16A343A-126B-6E40-A351-E8A660A7D3E3}" srcOrd="1" destOrd="0" presId="urn:microsoft.com/office/officeart/2005/8/layout/cycle2"/>
    <dgm:cxn modelId="{03914125-385A-8D46-BBDD-337C856E701D}" srcId="{5D309EA7-8521-614A-99D5-3026AE141985}" destId="{EA024288-014A-364B-A8B5-7BC8D50EB700}" srcOrd="2" destOrd="0" parTransId="{D2B38E07-935D-3344-87ED-FCA7C9E2D8CF}" sibTransId="{C31F9851-7057-B94D-9100-7E050633C74C}"/>
    <dgm:cxn modelId="{1EF99690-6F03-8141-84E2-84BBEB5B8153}" type="presOf" srcId="{1CA4CC45-E517-F24D-909F-9FEE8CA299D2}" destId="{E6965919-34C1-1448-A90E-B0B4213A4F1F}" srcOrd="0" destOrd="0" presId="urn:microsoft.com/office/officeart/2005/8/layout/cycle2"/>
    <dgm:cxn modelId="{1AD9B549-11A6-D745-B0F3-AC1943B76FF9}" type="presParOf" srcId="{6E6A12C7-04B1-3345-B7A5-5309C9CEB8F1}" destId="{E6965919-34C1-1448-A90E-B0B4213A4F1F}" srcOrd="0" destOrd="0" presId="urn:microsoft.com/office/officeart/2005/8/layout/cycle2"/>
    <dgm:cxn modelId="{1E1F0A34-2D10-6441-AF91-5387C0130E83}" type="presParOf" srcId="{6E6A12C7-04B1-3345-B7A5-5309C9CEB8F1}" destId="{BFFCE1FA-56F8-9549-BEBE-DF3A72F7B818}" srcOrd="1" destOrd="0" presId="urn:microsoft.com/office/officeart/2005/8/layout/cycle2"/>
    <dgm:cxn modelId="{9067BCFA-93BC-D741-96A4-D910F74AFA3E}" type="presParOf" srcId="{BFFCE1FA-56F8-9549-BEBE-DF3A72F7B818}" destId="{B00B6E89-D7C2-C546-974B-5C5252326B94}" srcOrd="0" destOrd="0" presId="urn:microsoft.com/office/officeart/2005/8/layout/cycle2"/>
    <dgm:cxn modelId="{3DAB9363-0B9B-E143-9D0B-5489B9BB9336}" type="presParOf" srcId="{6E6A12C7-04B1-3345-B7A5-5309C9CEB8F1}" destId="{A47E149F-A585-B549-93C2-04D3A1ACB36A}" srcOrd="2" destOrd="0" presId="urn:microsoft.com/office/officeart/2005/8/layout/cycle2"/>
    <dgm:cxn modelId="{264EA47A-F5E7-CB46-924D-C1DB974066CF}" type="presParOf" srcId="{6E6A12C7-04B1-3345-B7A5-5309C9CEB8F1}" destId="{579DDBE2-9A4B-9146-9C99-5250B683E5DE}" srcOrd="3" destOrd="0" presId="urn:microsoft.com/office/officeart/2005/8/layout/cycle2"/>
    <dgm:cxn modelId="{12406639-E88C-6B4A-9537-28D11C0123D4}" type="presParOf" srcId="{579DDBE2-9A4B-9146-9C99-5250B683E5DE}" destId="{B1949A49-C5B9-4E47-95FB-C336080B89EE}" srcOrd="0" destOrd="0" presId="urn:microsoft.com/office/officeart/2005/8/layout/cycle2"/>
    <dgm:cxn modelId="{C99D1A65-E67D-6E47-9854-FC2AF3D8DFEB}" type="presParOf" srcId="{6E6A12C7-04B1-3345-B7A5-5309C9CEB8F1}" destId="{616FBFC6-1433-BC48-98AC-118FFE6037C6}" srcOrd="4" destOrd="0" presId="urn:microsoft.com/office/officeart/2005/8/layout/cycle2"/>
    <dgm:cxn modelId="{0ADC1713-06F1-1E4B-96B7-7205E044C50A}" type="presParOf" srcId="{6E6A12C7-04B1-3345-B7A5-5309C9CEB8F1}" destId="{ADB00104-334D-EF4C-940C-0178658329AB}" srcOrd="5" destOrd="0" presId="urn:microsoft.com/office/officeart/2005/8/layout/cycle2"/>
    <dgm:cxn modelId="{33748EA8-BC82-7C41-9279-5FAEA078E024}" type="presParOf" srcId="{ADB00104-334D-EF4C-940C-0178658329AB}" destId="{B16A343A-126B-6E40-A351-E8A660A7D3E3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D035EB3-54DF-C54B-99C9-ACFBF881E415}" type="doc">
      <dgm:prSet loTypeId="urn:microsoft.com/office/officeart/2005/8/layout/venn3" loCatId="cycle" qsTypeId="urn:microsoft.com/office/officeart/2005/8/quickstyle/simple1" qsCatId="simple" csTypeId="urn:microsoft.com/office/officeart/2005/8/colors/accent1_2" csCatId="accent1" phldr="1"/>
      <dgm:spPr/>
    </dgm:pt>
    <dgm:pt modelId="{7A92469C-3FFB-504D-9CEC-43DE97182B31}">
      <dgm:prSet phldrT="[Text]" custT="1"/>
      <dgm:spPr/>
      <dgm:t>
        <a:bodyPr/>
        <a:lstStyle/>
        <a:p>
          <a:pPr rtl="1"/>
          <a:r>
            <a:rPr lang="fa-IR" sz="1800" dirty="0"/>
            <a:t>سرمایه گذاری</a:t>
          </a:r>
          <a:endParaRPr lang="en-US" sz="1800" dirty="0"/>
        </a:p>
      </dgm:t>
    </dgm:pt>
    <dgm:pt modelId="{9571A353-CA06-5B4C-8873-0D00B77C01B1}" type="parTrans" cxnId="{CD6282ED-AD67-A84E-9C6F-6FD0E1462908}">
      <dgm:prSet/>
      <dgm:spPr/>
      <dgm:t>
        <a:bodyPr/>
        <a:lstStyle/>
        <a:p>
          <a:endParaRPr lang="en-US"/>
        </a:p>
      </dgm:t>
    </dgm:pt>
    <dgm:pt modelId="{6D02D147-E0D3-164E-8BC8-C1FE8FFA2982}" type="sibTrans" cxnId="{CD6282ED-AD67-A84E-9C6F-6FD0E1462908}">
      <dgm:prSet/>
      <dgm:spPr/>
      <dgm:t>
        <a:bodyPr/>
        <a:lstStyle/>
        <a:p>
          <a:endParaRPr lang="en-US"/>
        </a:p>
      </dgm:t>
    </dgm:pt>
    <dgm:pt modelId="{2A2549C0-C5E1-F04B-862A-4173FB74F397}">
      <dgm:prSet phldrT="[Text]" custT="1"/>
      <dgm:spPr/>
      <dgm:t>
        <a:bodyPr/>
        <a:lstStyle/>
        <a:p>
          <a:pPr rtl="1"/>
          <a:r>
            <a:rPr lang="fa-IR" sz="1800" dirty="0"/>
            <a:t>ارائه خدمات</a:t>
          </a:r>
        </a:p>
      </dgm:t>
    </dgm:pt>
    <dgm:pt modelId="{A3F4091B-F759-064C-95C4-C5A56E219174}" type="parTrans" cxnId="{B158F690-F539-714A-B90D-53B928AA6BA4}">
      <dgm:prSet/>
      <dgm:spPr/>
      <dgm:t>
        <a:bodyPr/>
        <a:lstStyle/>
        <a:p>
          <a:endParaRPr lang="en-US"/>
        </a:p>
      </dgm:t>
    </dgm:pt>
    <dgm:pt modelId="{C226F45A-C4DC-9848-9493-DFB26D4A4EEF}" type="sibTrans" cxnId="{B158F690-F539-714A-B90D-53B928AA6BA4}">
      <dgm:prSet/>
      <dgm:spPr/>
      <dgm:t>
        <a:bodyPr/>
        <a:lstStyle/>
        <a:p>
          <a:endParaRPr lang="en-US"/>
        </a:p>
      </dgm:t>
    </dgm:pt>
    <dgm:pt modelId="{A1D439E9-28D8-214C-AEC9-173265F59000}">
      <dgm:prSet phldrT="[Text]" custT="1"/>
      <dgm:spPr/>
      <dgm:t>
        <a:bodyPr/>
        <a:lstStyle/>
        <a:p>
          <a:pPr rtl="1"/>
          <a:r>
            <a:rPr lang="fa-IR" sz="2000" dirty="0"/>
            <a:t>اجرای پروژه</a:t>
          </a:r>
          <a:endParaRPr lang="en-US" sz="2000" dirty="0"/>
        </a:p>
      </dgm:t>
    </dgm:pt>
    <dgm:pt modelId="{97151830-DD54-DD4E-A655-00F03F99E1FB}" type="parTrans" cxnId="{F3FFCD0F-3585-F342-9ACB-34F5699DAA3F}">
      <dgm:prSet/>
      <dgm:spPr/>
      <dgm:t>
        <a:bodyPr/>
        <a:lstStyle/>
        <a:p>
          <a:endParaRPr lang="en-US"/>
        </a:p>
      </dgm:t>
    </dgm:pt>
    <dgm:pt modelId="{196F0D46-4DBF-7C4D-B6C5-86FAEA2D0639}" type="sibTrans" cxnId="{F3FFCD0F-3585-F342-9ACB-34F5699DAA3F}">
      <dgm:prSet/>
      <dgm:spPr/>
      <dgm:t>
        <a:bodyPr/>
        <a:lstStyle/>
        <a:p>
          <a:endParaRPr lang="en-US"/>
        </a:p>
      </dgm:t>
    </dgm:pt>
    <dgm:pt modelId="{9C000B81-6A47-9240-A9FC-BEEA79107FA5}">
      <dgm:prSet phldrT="[Text]" custT="1"/>
      <dgm:spPr/>
      <dgm:t>
        <a:bodyPr/>
        <a:lstStyle/>
        <a:p>
          <a:pPr rtl="1"/>
          <a:r>
            <a:rPr lang="fa-IR" sz="1500" dirty="0"/>
            <a:t>تدوین خط و مشی و برنامه ها</a:t>
          </a:r>
          <a:endParaRPr lang="en-US" sz="1500" dirty="0"/>
        </a:p>
      </dgm:t>
    </dgm:pt>
    <dgm:pt modelId="{1587AFA0-62A7-3841-942A-B3D89171ACCF}" type="parTrans" cxnId="{5E87E929-52C5-0044-9BAF-144E9F1CBB85}">
      <dgm:prSet/>
      <dgm:spPr/>
      <dgm:t>
        <a:bodyPr/>
        <a:lstStyle/>
        <a:p>
          <a:endParaRPr lang="en-US"/>
        </a:p>
      </dgm:t>
    </dgm:pt>
    <dgm:pt modelId="{8E464550-B2EA-9C4A-A91E-664B984F9C5D}" type="sibTrans" cxnId="{5E87E929-52C5-0044-9BAF-144E9F1CBB85}">
      <dgm:prSet/>
      <dgm:spPr/>
      <dgm:t>
        <a:bodyPr/>
        <a:lstStyle/>
        <a:p>
          <a:endParaRPr lang="en-US"/>
        </a:p>
      </dgm:t>
    </dgm:pt>
    <dgm:pt modelId="{74C1A1E7-0D93-AC42-BD10-765802B12053}">
      <dgm:prSet custT="1"/>
      <dgm:spPr/>
      <dgm:t>
        <a:bodyPr/>
        <a:lstStyle/>
        <a:p>
          <a:pPr rtl="1"/>
          <a:r>
            <a:rPr lang="fa-IR" sz="1600" dirty="0"/>
            <a:t>ایجاد زیر ساخت </a:t>
          </a:r>
          <a:r>
            <a:rPr lang="fa-IR" sz="1500" dirty="0"/>
            <a:t>های </a:t>
          </a:r>
          <a:r>
            <a:rPr lang="fa-IR" sz="1500" dirty="0" err="1"/>
            <a:t>فیزیکی،اجتماعی</a:t>
          </a:r>
          <a:r>
            <a:rPr lang="fa-IR" sz="1500" dirty="0"/>
            <a:t> و تکنولوژی</a:t>
          </a:r>
          <a:endParaRPr lang="en-US" sz="1500" dirty="0"/>
        </a:p>
      </dgm:t>
    </dgm:pt>
    <dgm:pt modelId="{D3F79683-33DF-A44E-8E5E-811E5DA96899}" type="parTrans" cxnId="{748E3C6A-BE78-0A47-B0D8-6CA616C56259}">
      <dgm:prSet/>
      <dgm:spPr/>
      <dgm:t>
        <a:bodyPr/>
        <a:lstStyle/>
        <a:p>
          <a:endParaRPr lang="en-US"/>
        </a:p>
      </dgm:t>
    </dgm:pt>
    <dgm:pt modelId="{03614B69-F1F1-BC44-A143-E07A8FCBA1DA}" type="sibTrans" cxnId="{748E3C6A-BE78-0A47-B0D8-6CA616C56259}">
      <dgm:prSet/>
      <dgm:spPr/>
      <dgm:t>
        <a:bodyPr/>
        <a:lstStyle/>
        <a:p>
          <a:endParaRPr lang="en-US"/>
        </a:p>
      </dgm:t>
    </dgm:pt>
    <dgm:pt modelId="{218196C5-AC42-FE4B-8DE1-7F58608D32B6}" type="pres">
      <dgm:prSet presAssocID="{AD035EB3-54DF-C54B-99C9-ACFBF881E415}" presName="Name0" presStyleCnt="0">
        <dgm:presLayoutVars>
          <dgm:dir/>
          <dgm:resizeHandles val="exact"/>
        </dgm:presLayoutVars>
      </dgm:prSet>
      <dgm:spPr/>
    </dgm:pt>
    <dgm:pt modelId="{3992071D-3DB0-B545-9C73-1968ACF37A6F}" type="pres">
      <dgm:prSet presAssocID="{7A92469C-3FFB-504D-9CEC-43DE97182B31}" presName="Name5" presStyleLbl="vennNode1" presStyleIdx="0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12894342-F9DA-6445-9933-C7DA4F017389}" type="pres">
      <dgm:prSet presAssocID="{6D02D147-E0D3-164E-8BC8-C1FE8FFA2982}" presName="space" presStyleCnt="0"/>
      <dgm:spPr/>
    </dgm:pt>
    <dgm:pt modelId="{C27D4F48-DC50-4644-BE02-C211A1CAA1F1}" type="pres">
      <dgm:prSet presAssocID="{9C000B81-6A47-9240-A9FC-BEEA79107FA5}" presName="Name5" presStyleLbl="vennNode1" presStyleIdx="1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90557A8C-B459-F046-933C-0D2755F6D3D1}" type="pres">
      <dgm:prSet presAssocID="{8E464550-B2EA-9C4A-A91E-664B984F9C5D}" presName="space" presStyleCnt="0"/>
      <dgm:spPr/>
    </dgm:pt>
    <dgm:pt modelId="{86060A06-950D-F540-B22F-2A4490908334}" type="pres">
      <dgm:prSet presAssocID="{2A2549C0-C5E1-F04B-862A-4173FB74F397}" presName="Name5" presStyleLbl="vennNode1" presStyleIdx="2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B99ECC6C-7CB5-464B-99D5-4EB5E62EE36B}" type="pres">
      <dgm:prSet presAssocID="{C226F45A-C4DC-9848-9493-DFB26D4A4EEF}" presName="space" presStyleCnt="0"/>
      <dgm:spPr/>
    </dgm:pt>
    <dgm:pt modelId="{275E1C19-7805-B44F-97C4-76C17649D24F}" type="pres">
      <dgm:prSet presAssocID="{74C1A1E7-0D93-AC42-BD10-765802B12053}" presName="Name5" presStyleLbl="vennNode1" presStyleIdx="3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17D66C9F-D2BA-D449-B12C-3DB9BD9652B7}" type="pres">
      <dgm:prSet presAssocID="{03614B69-F1F1-BC44-A143-E07A8FCBA1DA}" presName="space" presStyleCnt="0"/>
      <dgm:spPr/>
    </dgm:pt>
    <dgm:pt modelId="{12770CD1-987B-E641-B55C-122F3A0A9FA6}" type="pres">
      <dgm:prSet presAssocID="{A1D439E9-28D8-214C-AEC9-173265F59000}" presName="Name5" presStyleLbl="vennNode1" presStyleIdx="4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</dgm:ptLst>
  <dgm:cxnLst>
    <dgm:cxn modelId="{B158F690-F539-714A-B90D-53B928AA6BA4}" srcId="{AD035EB3-54DF-C54B-99C9-ACFBF881E415}" destId="{2A2549C0-C5E1-F04B-862A-4173FB74F397}" srcOrd="2" destOrd="0" parTransId="{A3F4091B-F759-064C-95C4-C5A56E219174}" sibTransId="{C226F45A-C4DC-9848-9493-DFB26D4A4EEF}"/>
    <dgm:cxn modelId="{5E87E929-52C5-0044-9BAF-144E9F1CBB85}" srcId="{AD035EB3-54DF-C54B-99C9-ACFBF881E415}" destId="{9C000B81-6A47-9240-A9FC-BEEA79107FA5}" srcOrd="1" destOrd="0" parTransId="{1587AFA0-62A7-3841-942A-B3D89171ACCF}" sibTransId="{8E464550-B2EA-9C4A-A91E-664B984F9C5D}"/>
    <dgm:cxn modelId="{748E3C6A-BE78-0A47-B0D8-6CA616C56259}" srcId="{AD035EB3-54DF-C54B-99C9-ACFBF881E415}" destId="{74C1A1E7-0D93-AC42-BD10-765802B12053}" srcOrd="3" destOrd="0" parTransId="{D3F79683-33DF-A44E-8E5E-811E5DA96899}" sibTransId="{03614B69-F1F1-BC44-A143-E07A8FCBA1DA}"/>
    <dgm:cxn modelId="{F3FFCD0F-3585-F342-9ACB-34F5699DAA3F}" srcId="{AD035EB3-54DF-C54B-99C9-ACFBF881E415}" destId="{A1D439E9-28D8-214C-AEC9-173265F59000}" srcOrd="4" destOrd="0" parTransId="{97151830-DD54-DD4E-A655-00F03F99E1FB}" sibTransId="{196F0D46-4DBF-7C4D-B6C5-86FAEA2D0639}"/>
    <dgm:cxn modelId="{CD6282ED-AD67-A84E-9C6F-6FD0E1462908}" srcId="{AD035EB3-54DF-C54B-99C9-ACFBF881E415}" destId="{7A92469C-3FFB-504D-9CEC-43DE97182B31}" srcOrd="0" destOrd="0" parTransId="{9571A353-CA06-5B4C-8873-0D00B77C01B1}" sibTransId="{6D02D147-E0D3-164E-8BC8-C1FE8FFA2982}"/>
    <dgm:cxn modelId="{232783EA-B3CB-9B49-A2E1-1763BA8D64AA}" type="presOf" srcId="{AD035EB3-54DF-C54B-99C9-ACFBF881E415}" destId="{218196C5-AC42-FE4B-8DE1-7F58608D32B6}" srcOrd="0" destOrd="0" presId="urn:microsoft.com/office/officeart/2005/8/layout/venn3"/>
    <dgm:cxn modelId="{B369B5BF-FB36-2240-92DB-0F173C00E53D}" type="presOf" srcId="{9C000B81-6A47-9240-A9FC-BEEA79107FA5}" destId="{C27D4F48-DC50-4644-BE02-C211A1CAA1F1}" srcOrd="0" destOrd="0" presId="urn:microsoft.com/office/officeart/2005/8/layout/venn3"/>
    <dgm:cxn modelId="{87AFB750-5D7A-BC4B-B083-D38D87D99942}" type="presOf" srcId="{74C1A1E7-0D93-AC42-BD10-765802B12053}" destId="{275E1C19-7805-B44F-97C4-76C17649D24F}" srcOrd="0" destOrd="0" presId="urn:microsoft.com/office/officeart/2005/8/layout/venn3"/>
    <dgm:cxn modelId="{29DD15A3-E61D-F347-BECA-404BE4356CB2}" type="presOf" srcId="{2A2549C0-C5E1-F04B-862A-4173FB74F397}" destId="{86060A06-950D-F540-B22F-2A4490908334}" srcOrd="0" destOrd="0" presId="urn:microsoft.com/office/officeart/2005/8/layout/venn3"/>
    <dgm:cxn modelId="{DB03EC66-84BE-374F-878A-3CA9BC232351}" type="presOf" srcId="{7A92469C-3FFB-504D-9CEC-43DE97182B31}" destId="{3992071D-3DB0-B545-9C73-1968ACF37A6F}" srcOrd="0" destOrd="0" presId="urn:microsoft.com/office/officeart/2005/8/layout/venn3"/>
    <dgm:cxn modelId="{805CB978-30F7-A945-A5D4-F7CC7B5EEB99}" type="presOf" srcId="{A1D439E9-28D8-214C-AEC9-173265F59000}" destId="{12770CD1-987B-E641-B55C-122F3A0A9FA6}" srcOrd="0" destOrd="0" presId="urn:microsoft.com/office/officeart/2005/8/layout/venn3"/>
    <dgm:cxn modelId="{7DBC3C5C-BF55-8E44-A0A8-B9E2125F8CC8}" type="presParOf" srcId="{218196C5-AC42-FE4B-8DE1-7F58608D32B6}" destId="{3992071D-3DB0-B545-9C73-1968ACF37A6F}" srcOrd="0" destOrd="0" presId="urn:microsoft.com/office/officeart/2005/8/layout/venn3"/>
    <dgm:cxn modelId="{C7C6DA58-120F-9D4A-BB0C-38AA3C5B7E9D}" type="presParOf" srcId="{218196C5-AC42-FE4B-8DE1-7F58608D32B6}" destId="{12894342-F9DA-6445-9933-C7DA4F017389}" srcOrd="1" destOrd="0" presId="urn:microsoft.com/office/officeart/2005/8/layout/venn3"/>
    <dgm:cxn modelId="{1F9E9CB1-D85B-BD44-B746-03F46697F82B}" type="presParOf" srcId="{218196C5-AC42-FE4B-8DE1-7F58608D32B6}" destId="{C27D4F48-DC50-4644-BE02-C211A1CAA1F1}" srcOrd="2" destOrd="0" presId="urn:microsoft.com/office/officeart/2005/8/layout/venn3"/>
    <dgm:cxn modelId="{2CDA88BD-A2B0-D440-9D1A-3F091F662979}" type="presParOf" srcId="{218196C5-AC42-FE4B-8DE1-7F58608D32B6}" destId="{90557A8C-B459-F046-933C-0D2755F6D3D1}" srcOrd="3" destOrd="0" presId="urn:microsoft.com/office/officeart/2005/8/layout/venn3"/>
    <dgm:cxn modelId="{B2921184-1F89-074E-8C6A-506EE417B316}" type="presParOf" srcId="{218196C5-AC42-FE4B-8DE1-7F58608D32B6}" destId="{86060A06-950D-F540-B22F-2A4490908334}" srcOrd="4" destOrd="0" presId="urn:microsoft.com/office/officeart/2005/8/layout/venn3"/>
    <dgm:cxn modelId="{19BAF19A-A4F1-E043-83D3-E022CEB58C31}" type="presParOf" srcId="{218196C5-AC42-FE4B-8DE1-7F58608D32B6}" destId="{B99ECC6C-7CB5-464B-99D5-4EB5E62EE36B}" srcOrd="5" destOrd="0" presId="urn:microsoft.com/office/officeart/2005/8/layout/venn3"/>
    <dgm:cxn modelId="{66E50DE5-74BF-E641-AB6E-DD3B9FB16F8E}" type="presParOf" srcId="{218196C5-AC42-FE4B-8DE1-7F58608D32B6}" destId="{275E1C19-7805-B44F-97C4-76C17649D24F}" srcOrd="6" destOrd="0" presId="urn:microsoft.com/office/officeart/2005/8/layout/venn3"/>
    <dgm:cxn modelId="{D9A093C5-0580-A24B-A9B5-B6021F0199ED}" type="presParOf" srcId="{218196C5-AC42-FE4B-8DE1-7F58608D32B6}" destId="{17D66C9F-D2BA-D449-B12C-3DB9BD9652B7}" srcOrd="7" destOrd="0" presId="urn:microsoft.com/office/officeart/2005/8/layout/venn3"/>
    <dgm:cxn modelId="{95EB259C-761B-174F-B195-7E1D70828782}" type="presParOf" srcId="{218196C5-AC42-FE4B-8DE1-7F58608D32B6}" destId="{12770CD1-987B-E641-B55C-122F3A0A9FA6}" srcOrd="8" destOrd="0" presId="urn:microsoft.com/office/officeart/2005/8/layout/venn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B5A0C96-1F48-824C-95D7-AD3EE71E5E95}" type="doc">
      <dgm:prSet loTypeId="urn:microsoft.com/office/officeart/2005/8/layout/venn1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C190D27-7B8A-0845-964C-A4F32111797C}">
      <dgm:prSet/>
      <dgm:spPr/>
      <dgm:t>
        <a:bodyPr/>
        <a:lstStyle/>
        <a:p>
          <a:r>
            <a:rPr lang="fa-IR"/>
            <a:t>شرایط بحرانی سازمان</a:t>
          </a:r>
          <a:endParaRPr lang="en-US"/>
        </a:p>
      </dgm:t>
    </dgm:pt>
    <dgm:pt modelId="{21B24D56-A570-7845-A0BF-4091FF0BDE0F}" type="parTrans" cxnId="{A4163D9E-F124-C740-BEFA-C876D3EFD067}">
      <dgm:prSet/>
      <dgm:spPr/>
      <dgm:t>
        <a:bodyPr/>
        <a:lstStyle/>
        <a:p>
          <a:endParaRPr lang="en-US"/>
        </a:p>
      </dgm:t>
    </dgm:pt>
    <dgm:pt modelId="{33D0ED14-835B-7443-BA3B-F8374811366C}" type="sibTrans" cxnId="{A4163D9E-F124-C740-BEFA-C876D3EFD067}">
      <dgm:prSet/>
      <dgm:spPr/>
      <dgm:t>
        <a:bodyPr/>
        <a:lstStyle/>
        <a:p>
          <a:endParaRPr lang="en-US"/>
        </a:p>
      </dgm:t>
    </dgm:pt>
    <dgm:pt modelId="{D60D946C-053E-494F-90B4-522D6FD4D756}">
      <dgm:prSet/>
      <dgm:spPr/>
      <dgm:t>
        <a:bodyPr/>
        <a:lstStyle/>
        <a:p>
          <a:r>
            <a:rPr lang="fa-IR" dirty="0"/>
            <a:t>عدم وجود </a:t>
          </a:r>
          <a:r>
            <a:rPr lang="fa-IR" dirty="0" err="1"/>
            <a:t>مهارت،منابع</a:t>
          </a:r>
          <a:r>
            <a:rPr lang="fa-IR" dirty="0"/>
            <a:t> یا تعهد سازمان</a:t>
          </a:r>
          <a:endParaRPr lang="en-US" dirty="0"/>
        </a:p>
      </dgm:t>
    </dgm:pt>
    <dgm:pt modelId="{BB80D9C3-07B4-0643-80BA-905BD4AA7D0F}" type="parTrans" cxnId="{20F49F95-1217-1D4A-911A-57E993A24AF5}">
      <dgm:prSet/>
      <dgm:spPr/>
      <dgm:t>
        <a:bodyPr/>
        <a:lstStyle/>
        <a:p>
          <a:endParaRPr lang="en-US"/>
        </a:p>
      </dgm:t>
    </dgm:pt>
    <dgm:pt modelId="{E73F9292-6C86-CB43-A0C8-04035BFCF7E0}" type="sibTrans" cxnId="{20F49F95-1217-1D4A-911A-57E993A24AF5}">
      <dgm:prSet/>
      <dgm:spPr/>
      <dgm:t>
        <a:bodyPr/>
        <a:lstStyle/>
        <a:p>
          <a:endParaRPr lang="en-US"/>
        </a:p>
      </dgm:t>
    </dgm:pt>
    <dgm:pt modelId="{38C0F5F7-CC1E-E44F-9BC3-BDA14D677D01}" type="pres">
      <dgm:prSet presAssocID="{2B5A0C96-1F48-824C-95D7-AD3EE71E5E95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pPr rtl="1"/>
          <a:endParaRPr lang="fa-IR"/>
        </a:p>
      </dgm:t>
    </dgm:pt>
    <dgm:pt modelId="{3CE5AAC0-8D9E-574E-B31D-3A05871CFA4A}" type="pres">
      <dgm:prSet presAssocID="{CC190D27-7B8A-0845-964C-A4F32111797C}" presName="circ1" presStyleLbl="vennNode1" presStyleIdx="0" presStyleCnt="2"/>
      <dgm:spPr/>
      <dgm:t>
        <a:bodyPr/>
        <a:lstStyle/>
        <a:p>
          <a:pPr rtl="1"/>
          <a:endParaRPr lang="fa-IR"/>
        </a:p>
      </dgm:t>
    </dgm:pt>
    <dgm:pt modelId="{8E015E53-6D59-ED45-8731-AFFF2EB1A69C}" type="pres">
      <dgm:prSet presAssocID="{CC190D27-7B8A-0845-964C-A4F32111797C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0095BFD8-77C6-DD41-A52F-674A3E240FC2}" type="pres">
      <dgm:prSet presAssocID="{D60D946C-053E-494F-90B4-522D6FD4D756}" presName="circ2" presStyleLbl="vennNode1" presStyleIdx="1" presStyleCnt="2"/>
      <dgm:spPr/>
      <dgm:t>
        <a:bodyPr/>
        <a:lstStyle/>
        <a:p>
          <a:pPr rtl="1"/>
          <a:endParaRPr lang="fa-IR"/>
        </a:p>
      </dgm:t>
    </dgm:pt>
    <dgm:pt modelId="{F969EC25-2038-6D4F-87F5-B425777E460F}" type="pres">
      <dgm:prSet presAssocID="{D60D946C-053E-494F-90B4-522D6FD4D756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</dgm:ptLst>
  <dgm:cxnLst>
    <dgm:cxn modelId="{53905F6E-D9CA-D043-BD57-FA459BA2735C}" type="presOf" srcId="{2B5A0C96-1F48-824C-95D7-AD3EE71E5E95}" destId="{38C0F5F7-CC1E-E44F-9BC3-BDA14D677D01}" srcOrd="0" destOrd="0" presId="urn:microsoft.com/office/officeart/2005/8/layout/venn1"/>
    <dgm:cxn modelId="{A4163D9E-F124-C740-BEFA-C876D3EFD067}" srcId="{2B5A0C96-1F48-824C-95D7-AD3EE71E5E95}" destId="{CC190D27-7B8A-0845-964C-A4F32111797C}" srcOrd="0" destOrd="0" parTransId="{21B24D56-A570-7845-A0BF-4091FF0BDE0F}" sibTransId="{33D0ED14-835B-7443-BA3B-F8374811366C}"/>
    <dgm:cxn modelId="{20F49F95-1217-1D4A-911A-57E993A24AF5}" srcId="{2B5A0C96-1F48-824C-95D7-AD3EE71E5E95}" destId="{D60D946C-053E-494F-90B4-522D6FD4D756}" srcOrd="1" destOrd="0" parTransId="{BB80D9C3-07B4-0643-80BA-905BD4AA7D0F}" sibTransId="{E73F9292-6C86-CB43-A0C8-04035BFCF7E0}"/>
    <dgm:cxn modelId="{AF3CC2F1-FC61-8D48-8C3A-FB5784918E7C}" type="presOf" srcId="{D60D946C-053E-494F-90B4-522D6FD4D756}" destId="{0095BFD8-77C6-DD41-A52F-674A3E240FC2}" srcOrd="0" destOrd="0" presId="urn:microsoft.com/office/officeart/2005/8/layout/venn1"/>
    <dgm:cxn modelId="{D98C76BD-8937-4440-82FF-51DB15CCE4A8}" type="presOf" srcId="{CC190D27-7B8A-0845-964C-A4F32111797C}" destId="{3CE5AAC0-8D9E-574E-B31D-3A05871CFA4A}" srcOrd="0" destOrd="0" presId="urn:microsoft.com/office/officeart/2005/8/layout/venn1"/>
    <dgm:cxn modelId="{029D2C17-451E-A64F-B370-C8C8370616FE}" type="presOf" srcId="{CC190D27-7B8A-0845-964C-A4F32111797C}" destId="{8E015E53-6D59-ED45-8731-AFFF2EB1A69C}" srcOrd="1" destOrd="0" presId="urn:microsoft.com/office/officeart/2005/8/layout/venn1"/>
    <dgm:cxn modelId="{2CB50490-E824-DF47-874B-B187ECD61EE8}" type="presOf" srcId="{D60D946C-053E-494F-90B4-522D6FD4D756}" destId="{F969EC25-2038-6D4F-87F5-B425777E460F}" srcOrd="1" destOrd="0" presId="urn:microsoft.com/office/officeart/2005/8/layout/venn1"/>
    <dgm:cxn modelId="{13BD88C0-B521-9343-9DAC-3392116BA5AF}" type="presParOf" srcId="{38C0F5F7-CC1E-E44F-9BC3-BDA14D677D01}" destId="{3CE5AAC0-8D9E-574E-B31D-3A05871CFA4A}" srcOrd="0" destOrd="0" presId="urn:microsoft.com/office/officeart/2005/8/layout/venn1"/>
    <dgm:cxn modelId="{CF7A4CC2-066D-6B48-9A50-EA8D153BC3F2}" type="presParOf" srcId="{38C0F5F7-CC1E-E44F-9BC3-BDA14D677D01}" destId="{8E015E53-6D59-ED45-8731-AFFF2EB1A69C}" srcOrd="1" destOrd="0" presId="urn:microsoft.com/office/officeart/2005/8/layout/venn1"/>
    <dgm:cxn modelId="{9107B1C0-27B1-E642-AD83-CB5EEC7E221F}" type="presParOf" srcId="{38C0F5F7-CC1E-E44F-9BC3-BDA14D677D01}" destId="{0095BFD8-77C6-DD41-A52F-674A3E240FC2}" srcOrd="2" destOrd="0" presId="urn:microsoft.com/office/officeart/2005/8/layout/venn1"/>
    <dgm:cxn modelId="{45B06C31-0738-CA46-B983-93434150AE87}" type="presParOf" srcId="{38C0F5F7-CC1E-E44F-9BC3-BDA14D677D01}" destId="{F969EC25-2038-6D4F-87F5-B425777E460F}" srcOrd="3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6965919-34C1-1448-A90E-B0B4213A4F1F}">
      <dsp:nvSpPr>
        <dsp:cNvPr id="0" name=""/>
        <dsp:cNvSpPr/>
      </dsp:nvSpPr>
      <dsp:spPr>
        <a:xfrm>
          <a:off x="2726791" y="562"/>
          <a:ext cx="2318816" cy="2318816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0000"/>
                <a:lumMod val="10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99000"/>
                <a:satMod val="105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8000"/>
                <a:satMod val="105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4200000"/>
          </a:lightRig>
        </a:scene3d>
        <a:sp3d prstMaterial="flat">
          <a:bevelT w="50800" h="63500" prst="rible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3180" tIns="43180" rIns="43180" bIns="4318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3400" b="0" kern="120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کجا هستیم</a:t>
          </a:r>
          <a:endParaRPr lang="en-US" sz="34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3066374" y="340145"/>
        <a:ext cx="1639650" cy="1639650"/>
      </dsp:txXfrm>
    </dsp:sp>
    <dsp:sp modelId="{BFFCE1FA-56F8-9549-BEBE-DF3A72F7B818}">
      <dsp:nvSpPr>
        <dsp:cNvPr id="0" name=""/>
        <dsp:cNvSpPr/>
      </dsp:nvSpPr>
      <dsp:spPr>
        <a:xfrm rot="3600000">
          <a:off x="4439769" y="2260611"/>
          <a:ext cx="615604" cy="782600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atMod val="100000"/>
                <a:lumMod val="100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hade val="99000"/>
                <a:satMod val="105000"/>
                <a:lumMod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8000"/>
                <a:satMod val="105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4200000"/>
          </a:lightRig>
        </a:scene3d>
        <a:sp3d prstMaterial="flat">
          <a:bevelT w="50800" h="63500" prst="rible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700" b="0" kern="120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4485939" y="2337162"/>
        <a:ext cx="430923" cy="469560"/>
      </dsp:txXfrm>
    </dsp:sp>
    <dsp:sp modelId="{A47E149F-A585-B549-93C2-04D3A1ACB36A}">
      <dsp:nvSpPr>
        <dsp:cNvPr id="0" name=""/>
        <dsp:cNvSpPr/>
      </dsp:nvSpPr>
      <dsp:spPr>
        <a:xfrm>
          <a:off x="4466959" y="3014621"/>
          <a:ext cx="2318816" cy="2318816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0000"/>
                <a:lumMod val="10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99000"/>
                <a:satMod val="105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8000"/>
                <a:satMod val="105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4200000"/>
          </a:lightRig>
        </a:scene3d>
        <a:sp3d prstMaterial="flat">
          <a:bevelT w="50800" h="63500" prst="rible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3180" tIns="43180" rIns="43180" bIns="4318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3400" b="0" kern="120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کجا می خواهیم باشیم</a:t>
          </a:r>
          <a:endParaRPr lang="en-US" sz="34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4806542" y="3354204"/>
        <a:ext cx="1639650" cy="1639650"/>
      </dsp:txXfrm>
    </dsp:sp>
    <dsp:sp modelId="{579DDBE2-9A4B-9146-9C99-5250B683E5DE}">
      <dsp:nvSpPr>
        <dsp:cNvPr id="0" name=""/>
        <dsp:cNvSpPr/>
      </dsp:nvSpPr>
      <dsp:spPr>
        <a:xfrm rot="10800000">
          <a:off x="3595820" y="3782729"/>
          <a:ext cx="615604" cy="782600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atMod val="100000"/>
                <a:lumMod val="100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hade val="99000"/>
                <a:satMod val="105000"/>
                <a:lumMod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8000"/>
                <a:satMod val="105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4200000"/>
          </a:lightRig>
        </a:scene3d>
        <a:sp3d prstMaterial="flat">
          <a:bevelT w="50800" h="63500" prst="rible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700" b="0" kern="120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 rot="10800000">
        <a:off x="3780501" y="3939249"/>
        <a:ext cx="430923" cy="469560"/>
      </dsp:txXfrm>
    </dsp:sp>
    <dsp:sp modelId="{616FBFC6-1433-BC48-98AC-118FFE6037C6}">
      <dsp:nvSpPr>
        <dsp:cNvPr id="0" name=""/>
        <dsp:cNvSpPr/>
      </dsp:nvSpPr>
      <dsp:spPr>
        <a:xfrm>
          <a:off x="986624" y="3014621"/>
          <a:ext cx="2318816" cy="2318816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0000"/>
                <a:lumMod val="10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99000"/>
                <a:satMod val="105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8000"/>
                <a:satMod val="105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4200000"/>
          </a:lightRig>
        </a:scene3d>
        <a:sp3d prstMaterial="flat">
          <a:bevelT w="50800" h="63500" prst="rible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3180" tIns="43180" rIns="43180" bIns="4318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3400" b="0" kern="120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چگونه به مقصد برسیم</a:t>
          </a:r>
          <a:endParaRPr lang="en-US" sz="34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1326207" y="3354204"/>
        <a:ext cx="1639650" cy="1639650"/>
      </dsp:txXfrm>
    </dsp:sp>
    <dsp:sp modelId="{ADB00104-334D-EF4C-940C-0178658329AB}">
      <dsp:nvSpPr>
        <dsp:cNvPr id="0" name=""/>
        <dsp:cNvSpPr/>
      </dsp:nvSpPr>
      <dsp:spPr>
        <a:xfrm rot="18000000">
          <a:off x="2699602" y="2290788"/>
          <a:ext cx="615604" cy="782600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atMod val="100000"/>
                <a:lumMod val="100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hade val="99000"/>
                <a:satMod val="105000"/>
                <a:lumMod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8000"/>
                <a:satMod val="105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4200000"/>
          </a:lightRig>
        </a:scene3d>
        <a:sp3d prstMaterial="flat">
          <a:bevelT w="50800" h="63500" prst="rible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700" b="0" kern="120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2745772" y="2527277"/>
        <a:ext cx="430923" cy="46956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92071D-3DB0-B545-9C73-1968ACF37A6F}">
      <dsp:nvSpPr>
        <dsp:cNvPr id="0" name=""/>
        <dsp:cNvSpPr/>
      </dsp:nvSpPr>
      <dsp:spPr>
        <a:xfrm>
          <a:off x="1227" y="587623"/>
          <a:ext cx="2394272" cy="2394272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31765" tIns="22860" rIns="131765" bIns="22860" numCol="1" spcCol="1270" anchor="ctr" anchorCtr="0">
          <a:noAutofit/>
        </a:bodyPr>
        <a:lstStyle/>
        <a:p>
          <a:pPr lvl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800" kern="1200" dirty="0"/>
            <a:t>سرمایه گذاری</a:t>
          </a:r>
          <a:endParaRPr lang="en-US" sz="1800" kern="1200" dirty="0"/>
        </a:p>
      </dsp:txBody>
      <dsp:txXfrm>
        <a:off x="351860" y="938256"/>
        <a:ext cx="1693006" cy="1693006"/>
      </dsp:txXfrm>
    </dsp:sp>
    <dsp:sp modelId="{C27D4F48-DC50-4644-BE02-C211A1CAA1F1}">
      <dsp:nvSpPr>
        <dsp:cNvPr id="0" name=""/>
        <dsp:cNvSpPr/>
      </dsp:nvSpPr>
      <dsp:spPr>
        <a:xfrm>
          <a:off x="1916645" y="587623"/>
          <a:ext cx="2394272" cy="2394272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31765" tIns="19050" rIns="131765" bIns="19050" numCol="1" spcCol="1270" anchor="ctr" anchorCtr="0">
          <a:noAutofit/>
        </a:bodyPr>
        <a:lstStyle/>
        <a:p>
          <a:pPr lvl="0" algn="ctr" defTabSz="6667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500" kern="1200" dirty="0"/>
            <a:t>تدوین خط و مشی و برنامه ها</a:t>
          </a:r>
          <a:endParaRPr lang="en-US" sz="1500" kern="1200" dirty="0"/>
        </a:p>
      </dsp:txBody>
      <dsp:txXfrm>
        <a:off x="2267278" y="938256"/>
        <a:ext cx="1693006" cy="1693006"/>
      </dsp:txXfrm>
    </dsp:sp>
    <dsp:sp modelId="{86060A06-950D-F540-B22F-2A4490908334}">
      <dsp:nvSpPr>
        <dsp:cNvPr id="0" name=""/>
        <dsp:cNvSpPr/>
      </dsp:nvSpPr>
      <dsp:spPr>
        <a:xfrm>
          <a:off x="3832063" y="587623"/>
          <a:ext cx="2394272" cy="2394272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31765" tIns="22860" rIns="131765" bIns="22860" numCol="1" spcCol="1270" anchor="ctr" anchorCtr="0">
          <a:noAutofit/>
        </a:bodyPr>
        <a:lstStyle/>
        <a:p>
          <a:pPr lvl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800" kern="1200" dirty="0"/>
            <a:t>ارائه خدمات</a:t>
          </a:r>
        </a:p>
      </dsp:txBody>
      <dsp:txXfrm>
        <a:off x="4182696" y="938256"/>
        <a:ext cx="1693006" cy="1693006"/>
      </dsp:txXfrm>
    </dsp:sp>
    <dsp:sp modelId="{275E1C19-7805-B44F-97C4-76C17649D24F}">
      <dsp:nvSpPr>
        <dsp:cNvPr id="0" name=""/>
        <dsp:cNvSpPr/>
      </dsp:nvSpPr>
      <dsp:spPr>
        <a:xfrm>
          <a:off x="5747481" y="587623"/>
          <a:ext cx="2394272" cy="2394272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31765" tIns="20320" rIns="131765" bIns="20320" numCol="1" spcCol="1270" anchor="ctr" anchorCtr="0">
          <a:noAutofit/>
        </a:bodyPr>
        <a:lstStyle/>
        <a:p>
          <a:pPr lvl="0" algn="ctr" defTabSz="7112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600" kern="1200" dirty="0"/>
            <a:t>ایجاد زیر ساخت </a:t>
          </a:r>
          <a:r>
            <a:rPr lang="fa-IR" sz="1500" kern="1200" dirty="0"/>
            <a:t>های </a:t>
          </a:r>
          <a:r>
            <a:rPr lang="fa-IR" sz="1500" kern="1200" dirty="0" err="1"/>
            <a:t>فیزیکی،اجتماعی</a:t>
          </a:r>
          <a:r>
            <a:rPr lang="fa-IR" sz="1500" kern="1200" dirty="0"/>
            <a:t> و تکنولوژی</a:t>
          </a:r>
          <a:endParaRPr lang="en-US" sz="1500" kern="1200" dirty="0"/>
        </a:p>
      </dsp:txBody>
      <dsp:txXfrm>
        <a:off x="6098114" y="938256"/>
        <a:ext cx="1693006" cy="1693006"/>
      </dsp:txXfrm>
    </dsp:sp>
    <dsp:sp modelId="{12770CD1-987B-E641-B55C-122F3A0A9FA6}">
      <dsp:nvSpPr>
        <dsp:cNvPr id="0" name=""/>
        <dsp:cNvSpPr/>
      </dsp:nvSpPr>
      <dsp:spPr>
        <a:xfrm>
          <a:off x="7662899" y="587623"/>
          <a:ext cx="2394272" cy="2394272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31765" tIns="25400" rIns="131765" bIns="25400" numCol="1" spcCol="1270" anchor="ctr" anchorCtr="0">
          <a:noAutofit/>
        </a:bodyPr>
        <a:lstStyle/>
        <a:p>
          <a:pPr lvl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000" kern="1200" dirty="0"/>
            <a:t>اجرای پروژه</a:t>
          </a:r>
          <a:endParaRPr lang="en-US" sz="2000" kern="1200" dirty="0"/>
        </a:p>
      </dsp:txBody>
      <dsp:txXfrm>
        <a:off x="8013532" y="938256"/>
        <a:ext cx="1693006" cy="169300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E5AAC0-8D9E-574E-B31D-3A05871CFA4A}">
      <dsp:nvSpPr>
        <dsp:cNvPr id="0" name=""/>
        <dsp:cNvSpPr/>
      </dsp:nvSpPr>
      <dsp:spPr>
        <a:xfrm>
          <a:off x="174878" y="510159"/>
          <a:ext cx="4313682" cy="4313681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3900" kern="1200"/>
            <a:t>شرایط بحرانی سازمان</a:t>
          </a:r>
          <a:endParaRPr lang="en-US" sz="3900" kern="1200"/>
        </a:p>
      </dsp:txBody>
      <dsp:txXfrm>
        <a:off x="777239" y="1018834"/>
        <a:ext cx="2487168" cy="3296330"/>
      </dsp:txXfrm>
    </dsp:sp>
    <dsp:sp modelId="{0095BFD8-77C6-DD41-A52F-674A3E240FC2}">
      <dsp:nvSpPr>
        <dsp:cNvPr id="0" name=""/>
        <dsp:cNvSpPr/>
      </dsp:nvSpPr>
      <dsp:spPr>
        <a:xfrm>
          <a:off x="3283839" y="510159"/>
          <a:ext cx="4313682" cy="4313681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3900" kern="1200" dirty="0"/>
            <a:t>عدم وجود </a:t>
          </a:r>
          <a:r>
            <a:rPr lang="fa-IR" sz="3900" kern="1200" dirty="0" err="1"/>
            <a:t>مهارت،منابع</a:t>
          </a:r>
          <a:r>
            <a:rPr lang="fa-IR" sz="3900" kern="1200" dirty="0"/>
            <a:t> یا تعهد سازمان</a:t>
          </a:r>
          <a:endParaRPr lang="en-US" sz="3900" kern="1200" dirty="0"/>
        </a:p>
      </dsp:txBody>
      <dsp:txXfrm>
        <a:off x="4507992" y="1018834"/>
        <a:ext cx="2487168" cy="329633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78E45F-0E11-314D-BEA3-EAA8520EF8C6}" type="datetimeFigureOut">
              <a:rPr lang="fa-IR" smtClean="0"/>
              <a:t>29/09/1441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3DF1CED-40F2-E04B-A192-FA3AD9EC0543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7403376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" y="0"/>
            <a:ext cx="12192000" cy="6858000"/>
          </a:xfrm>
          <a:prstGeom prst="rect">
            <a:avLst/>
          </a:prstGeom>
          <a:blipFill dpi="0" rotWithShape="1">
            <a:blip r:embed="rId2">
              <a:alphaModFix amt="40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133350" ty="330200" sx="85000" sy="85000" flip="xy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2">
                    <a:lumMod val="7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CC1F71C9-5B25-8440-9B37-67E5F16F594F}" type="datetime1">
              <a:rPr lang="en-US" smtClean="0"/>
              <a:t>5/21/2020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208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377103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E5D706-BC8D-A842-A448-4F5A3376E5D9}" type="datetime1">
              <a:rPr lang="en-US" smtClean="0"/>
              <a:t>5/21/2020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28224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1784" y="0"/>
            <a:ext cx="12192000" cy="6858000"/>
          </a:xfrm>
          <a:prstGeom prst="rect">
            <a:avLst/>
          </a:prstGeom>
          <a:blipFill dpi="0" rotWithShape="1">
            <a:blip r:embed="rId2">
              <a:alphaModFix amt="40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133350" ty="330200" sx="85000" sy="85000" flip="xy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accent2">
                  <a:lumMod val="50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accent2">
                  <a:lumMod val="50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accent2">
                  <a:lumMod val="50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600">
                <a:solidFill>
                  <a:schemeClr val="tx2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D3E1AC8F-6F6C-FF49-8CC8-E710074201A0}" type="datetime1">
              <a:rPr lang="en-US" smtClean="0"/>
              <a:t>5/21/2020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896" y="521208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2080"/>
            <a:ext cx="2112264" cy="228600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634935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90B28F-A291-C54F-9EAE-7A83AF57BCF6}" type="datetime1">
              <a:rPr lang="en-US" smtClean="0"/>
              <a:t>5/21/2020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6637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tx2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B0433-24AB-1C47-8A2E-808764F82726}" type="datetime1">
              <a:rPr lang="en-US" smtClean="0"/>
              <a:t>5/21/2020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03799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07E36-54BE-5D47-BFA6-A47CD6607408}" type="datetime1">
              <a:rPr lang="en-US" smtClean="0"/>
              <a:t>5/21/2020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31500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A26E1-EF0A-914F-A2D1-F5477CC2CD95}" type="datetime1">
              <a:rPr lang="en-US" smtClean="0"/>
              <a:t>5/21/2020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52071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836DF-2EAE-F04F-8FB5-A6B22A12B6A7}" type="datetime1">
              <a:rPr lang="en-US" smtClean="0"/>
              <a:t>5/21/2020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56032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2676731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59BF2861-149F-0A48-A052-E6583FBCF504}" type="datetime1">
              <a:rPr lang="en-US" smtClean="0"/>
              <a:t>5/21/2020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56032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1985900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27044-B1B3-114B-9B17-9C6977D3B89F}" type="datetime1">
              <a:rPr lang="en-US" smtClean="0"/>
              <a:t>5/21/2020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56970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E3ACE-2B0E-B440-8A50-0C29444A42E6}" type="datetime1">
              <a:rPr lang="en-US" smtClean="0"/>
              <a:t>5/21/2020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05946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89464" y="6214535"/>
            <a:ext cx="274320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FEC72665-81A0-B948-9D29-7EEF3E0FFB33}" type="datetime1">
              <a:rPr lang="en-US" smtClean="0"/>
              <a:t>5/21/2020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214535"/>
            <a:ext cx="521208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48535" y="6214535"/>
            <a:ext cx="146304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</p:spTree>
    <p:extLst>
      <p:ext uri="{BB962C8B-B14F-4D97-AF65-F5344CB8AC3E}">
        <p14:creationId xmlns:p14="http://schemas.microsoft.com/office/powerpoint/2010/main" val="22419055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717" r:id="rId2"/>
    <p:sldLayoutId id="2147483718" r:id="rId3"/>
    <p:sldLayoutId id="2147483719" r:id="rId4"/>
    <p:sldLayoutId id="2147483720" r:id="rId5"/>
    <p:sldLayoutId id="2147483721" r:id="rId6"/>
    <p:sldLayoutId id="2147483722" r:id="rId7"/>
    <p:sldLayoutId id="2147483723" r:id="rId8"/>
    <p:sldLayoutId id="2147483724" r:id="rId9"/>
    <p:sldLayoutId id="2147483725" r:id="rId10"/>
    <p:sldLayoutId id="2147483726" r:id="rId11"/>
  </p:sldLayoutIdLst>
  <p:hf hdr="0" ftr="0" dt="0"/>
  <p:txStyles>
    <p:titleStyle>
      <a:lvl1pPr algn="l" defTabSz="914400" rtl="1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r" defTabSz="914400" rtl="1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r" defTabSz="914400" rtl="1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r" defTabSz="914400" rtl="1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r" defTabSz="914400" rtl="1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r" defTabSz="914400" rtl="1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r" defTabSz="914400" rtl="1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r" defTabSz="914400" rtl="1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r" defTabSz="914400" rtl="1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r" defTabSz="914400" rtl="1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C7BFE28-6751-644E-A7FC-A71FC2529C5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11524" y="1687260"/>
            <a:ext cx="10572000" cy="2971051"/>
          </a:xfrm>
        </p:spPr>
        <p:txBody>
          <a:bodyPr/>
          <a:lstStyle/>
          <a:p>
            <a:pPr algn="ctr" defTabSz="457200" rtl="0" eaLnBrk="1" latinLnBrk="0" hangingPunct="1">
              <a:spcBef>
                <a:spcPct val="0"/>
              </a:spcBef>
              <a:buNone/>
            </a:pPr>
            <a:r>
              <a:rPr lang="fa-IR" sz="9600" dirty="0" err="1">
                <a:latin typeface="Apple Symbols" panose="02000000000000000000" pitchFamily="2" charset="-79"/>
                <a:ea typeface="Apple Symbols" panose="02000000000000000000" pitchFamily="2" charset="-79"/>
                <a:cs typeface="Apple Symbols" panose="02000000000000000000" pitchFamily="2" charset="-79"/>
              </a:rPr>
              <a:t>بسم</a:t>
            </a:r>
            <a:r>
              <a:rPr lang="fa-IR" sz="9600" dirty="0">
                <a:latin typeface="Apple Symbols" panose="02000000000000000000" pitchFamily="2" charset="-79"/>
                <a:ea typeface="Apple Symbols" panose="02000000000000000000" pitchFamily="2" charset="-79"/>
                <a:cs typeface="Apple Symbols" panose="02000000000000000000" pitchFamily="2" charset="-79"/>
              </a:rPr>
              <a:t> الله </a:t>
            </a:r>
            <a:r>
              <a:rPr lang="fa-IR" sz="9600" dirty="0" err="1">
                <a:latin typeface="Apple Symbols" panose="02000000000000000000" pitchFamily="2" charset="-79"/>
                <a:ea typeface="Apple Symbols" panose="02000000000000000000" pitchFamily="2" charset="-79"/>
                <a:cs typeface="Apple Symbols" panose="02000000000000000000" pitchFamily="2" charset="-79"/>
              </a:rPr>
              <a:t>الرحمن</a:t>
            </a:r>
            <a:r>
              <a:rPr lang="fa-IR" sz="9600" dirty="0">
                <a:latin typeface="Apple Symbols" panose="02000000000000000000" pitchFamily="2" charset="-79"/>
                <a:ea typeface="Apple Symbols" panose="02000000000000000000" pitchFamily="2" charset="-79"/>
                <a:cs typeface="Apple Symbols" panose="02000000000000000000" pitchFamily="2" charset="-79"/>
              </a:rPr>
              <a:t> </a:t>
            </a:r>
            <a:r>
              <a:rPr lang="fa-IR" sz="9600" dirty="0" err="1">
                <a:latin typeface="Apple Symbols" panose="02000000000000000000" pitchFamily="2" charset="-79"/>
                <a:ea typeface="Apple Symbols" panose="02000000000000000000" pitchFamily="2" charset="-79"/>
                <a:cs typeface="Apple Symbols" panose="02000000000000000000" pitchFamily="2" charset="-79"/>
              </a:rPr>
              <a:t>الرحیم</a:t>
            </a:r>
            <a:endParaRPr lang="fa-IR" sz="9600" dirty="0">
              <a:latin typeface="Apple Symbols" panose="02000000000000000000" pitchFamily="2" charset="-79"/>
              <a:ea typeface="Apple Symbols" panose="02000000000000000000" pitchFamily="2" charset="-79"/>
              <a:cs typeface="Apple Symbols" panose="02000000000000000000" pitchFamily="2" charset="-79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2FA4E070-F8BF-2A43-9298-E07D0E65F9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2063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xmlns="" id="{03B8A86F-5AD3-7B47-A8E1-F59BAE4B911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62100" y="2307987"/>
            <a:ext cx="9068586" cy="2590800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fa-IR" sz="3200" dirty="0">
                <a:latin typeface="Apple Symbols" panose="02000000000000000000" pitchFamily="2" charset="-79"/>
                <a:ea typeface="Apple Symbols" panose="02000000000000000000" pitchFamily="2" charset="-79"/>
                <a:cs typeface="Apple Symbols" panose="02000000000000000000" pitchFamily="2" charset="-79"/>
              </a:rPr>
              <a:t>برنامه ریزی استراتژیک</a:t>
            </a:r>
            <a:br>
              <a:rPr lang="fa-IR" sz="3200" dirty="0">
                <a:latin typeface="Apple Symbols" panose="02000000000000000000" pitchFamily="2" charset="-79"/>
                <a:ea typeface="Apple Symbols" panose="02000000000000000000" pitchFamily="2" charset="-79"/>
                <a:cs typeface="Apple Symbols" panose="02000000000000000000" pitchFamily="2" charset="-79"/>
              </a:rPr>
            </a:br>
            <a:endParaRPr lang="fa-IR" sz="3200" dirty="0">
              <a:latin typeface="Apple Symbols" panose="02000000000000000000" pitchFamily="2" charset="-79"/>
              <a:ea typeface="Apple Symbols" panose="02000000000000000000" pitchFamily="2" charset="-79"/>
              <a:cs typeface="Apple Symbols" panose="02000000000000000000" pitchFamily="2" charset="-79"/>
            </a:endParaRP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xmlns="" id="{D8C21ABA-9F10-7744-A084-A737DF29596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59838" y="5596462"/>
            <a:ext cx="9070848" cy="457201"/>
          </a:xfrm>
        </p:spPr>
        <p:txBody>
          <a:bodyPr/>
          <a:lstStyle/>
          <a:p>
            <a:endParaRPr lang="fa-IR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F9621CA-30C2-ED49-82EF-9D02D76017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7868339"/>
      </p:ext>
    </p:extLst>
  </p:cSld>
  <p:clrMapOvr>
    <a:masterClrMapping/>
  </p:clrMapOvr>
  <p:transition spd="slow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xmlns="" id="{375970F1-ACDD-8744-B0C7-276B5A0E98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63624" y="2189312"/>
            <a:ext cx="9070848" cy="2587752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fa-IR" sz="5400" dirty="0">
                <a:latin typeface="Apple Symbols" panose="02000000000000000000" pitchFamily="2" charset="-79"/>
                <a:ea typeface="Apple Symbols" panose="02000000000000000000" pitchFamily="2" charset="-79"/>
                <a:cs typeface="Apple Symbols" panose="02000000000000000000" pitchFamily="2" charset="-79"/>
              </a:rPr>
              <a:t>فصل اول</a:t>
            </a:r>
            <a:br>
              <a:rPr lang="fa-IR" sz="5400" dirty="0">
                <a:latin typeface="Apple Symbols" panose="02000000000000000000" pitchFamily="2" charset="-79"/>
                <a:ea typeface="Apple Symbols" panose="02000000000000000000" pitchFamily="2" charset="-79"/>
                <a:cs typeface="Apple Symbols" panose="02000000000000000000" pitchFamily="2" charset="-79"/>
              </a:rPr>
            </a:br>
            <a:r>
              <a:rPr lang="fa-IR" sz="5400" dirty="0">
                <a:latin typeface="Apple Symbols" panose="02000000000000000000" pitchFamily="2" charset="-79"/>
                <a:ea typeface="Apple Symbols" panose="02000000000000000000" pitchFamily="2" charset="-79"/>
                <a:cs typeface="Apple Symbols" panose="02000000000000000000" pitchFamily="2" charset="-79"/>
              </a:rPr>
              <a:t>اهمیت برنامه ریزی استراتژیک</a:t>
            </a:r>
            <a:br>
              <a:rPr lang="fa-IR" sz="5400" dirty="0">
                <a:latin typeface="Apple Symbols" panose="02000000000000000000" pitchFamily="2" charset="-79"/>
                <a:ea typeface="Apple Symbols" panose="02000000000000000000" pitchFamily="2" charset="-79"/>
                <a:cs typeface="Apple Symbols" panose="02000000000000000000" pitchFamily="2" charset="-79"/>
              </a:rPr>
            </a:br>
            <a:r>
              <a:rPr lang="fa-IR" sz="5400" dirty="0">
                <a:latin typeface="Apple Symbols" panose="02000000000000000000" pitchFamily="2" charset="-79"/>
                <a:ea typeface="Apple Symbols" panose="02000000000000000000" pitchFamily="2" charset="-79"/>
                <a:cs typeface="Apple Symbols" panose="02000000000000000000" pitchFamily="2" charset="-79"/>
              </a:rPr>
              <a:t>نسبت به گذشته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CCACFF5A-9775-2545-A7B2-F4F158978E7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21F3700-8EB3-B84B-B7C9-3F8B87CA8C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5993500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xmlns="" id="{60424BB9-BD27-5345-84A6-0C1E266D81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fa-IR" dirty="0"/>
              <a:t>باید تفکر ، عمل و یادگیری سازمان ها استراتژیک گردد.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xmlns="" id="{1A95A092-2E92-D34E-B00E-14E22BF25A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2103120"/>
            <a:ext cx="10058400" cy="3931920"/>
          </a:xfrm>
        </p:spPr>
        <p:txBody>
          <a:bodyPr>
            <a:normAutofit lnSpcReduction="10000"/>
          </a:bodyPr>
          <a:lstStyle/>
          <a:p>
            <a:pPr>
              <a:lnSpc>
                <a:spcPct val="200000"/>
              </a:lnSpc>
              <a:buFont typeface="Wingdings" pitchFamily="2" charset="2"/>
              <a:buChar char="v"/>
            </a:pPr>
            <a:r>
              <a:rPr lang="fa-IR" sz="2000" dirty="0"/>
              <a:t>سازمان ها باید به منظور </a:t>
            </a:r>
            <a:r>
              <a:rPr lang="fa-IR" sz="2000" dirty="0">
                <a:solidFill>
                  <a:srgbClr val="FF0000"/>
                </a:solidFill>
              </a:rPr>
              <a:t>وفق دادن خود با شرایط جدید</a:t>
            </a:r>
            <a:r>
              <a:rPr lang="fa-IR" sz="2000" dirty="0"/>
              <a:t>، بینش و دیدگاه های خود را در قالب </a:t>
            </a:r>
            <a:r>
              <a:rPr lang="fa-IR" sz="2000" dirty="0">
                <a:solidFill>
                  <a:srgbClr val="FF0000"/>
                </a:solidFill>
              </a:rPr>
              <a:t>استراتژی </a:t>
            </a:r>
            <a:r>
              <a:rPr lang="fa-IR" sz="2000" dirty="0" err="1">
                <a:solidFill>
                  <a:srgbClr val="FF0000"/>
                </a:solidFill>
              </a:rPr>
              <a:t>هایی</a:t>
            </a:r>
            <a:r>
              <a:rPr lang="fa-IR" sz="2000" dirty="0">
                <a:solidFill>
                  <a:srgbClr val="FF0000"/>
                </a:solidFill>
              </a:rPr>
              <a:t> </a:t>
            </a:r>
            <a:r>
              <a:rPr lang="fa-IR" sz="2000" dirty="0" err="1">
                <a:solidFill>
                  <a:srgbClr val="FF0000"/>
                </a:solidFill>
              </a:rPr>
              <a:t>اثربخش</a:t>
            </a:r>
            <a:r>
              <a:rPr lang="fa-IR" sz="2000" dirty="0"/>
              <a:t> ارائه کنند.</a:t>
            </a:r>
          </a:p>
          <a:p>
            <a:pPr>
              <a:lnSpc>
                <a:spcPct val="200000"/>
              </a:lnSpc>
              <a:buFont typeface="Wingdings" pitchFamily="2" charset="2"/>
              <a:buChar char="v"/>
            </a:pPr>
            <a:r>
              <a:rPr lang="fa-IR" sz="2000" dirty="0"/>
              <a:t>سازمان ها باید </a:t>
            </a:r>
            <a:r>
              <a:rPr lang="fa-IR" sz="2000" dirty="0" err="1"/>
              <a:t>رویکر</a:t>
            </a:r>
            <a:r>
              <a:rPr lang="fa-IR" sz="2000" dirty="0"/>
              <a:t> های منطقی و </a:t>
            </a:r>
            <a:r>
              <a:rPr lang="fa-IR" sz="2000" dirty="0" err="1"/>
              <a:t>عقلایی</a:t>
            </a:r>
            <a:r>
              <a:rPr lang="fa-IR" sz="2000" dirty="0"/>
              <a:t> خود را به منظور </a:t>
            </a:r>
            <a:r>
              <a:rPr lang="fa-IR" sz="2000" dirty="0">
                <a:solidFill>
                  <a:srgbClr val="FF0000"/>
                </a:solidFill>
              </a:rPr>
              <a:t>فراهم کردن زمینه پذیرش و اجرای استراتژی ها در کلیه شئون سازمانی </a:t>
            </a:r>
            <a:r>
              <a:rPr lang="fa-IR" sz="2000" dirty="0"/>
              <a:t>توسعه دهند.</a:t>
            </a:r>
          </a:p>
          <a:p>
            <a:pPr>
              <a:lnSpc>
                <a:spcPct val="200000"/>
              </a:lnSpc>
              <a:buFont typeface="Wingdings" pitchFamily="2" charset="2"/>
              <a:buChar char="v"/>
            </a:pPr>
            <a:r>
              <a:rPr lang="fa-IR" sz="2000" dirty="0"/>
              <a:t>سازمان ها باید از طریق </a:t>
            </a:r>
            <a:r>
              <a:rPr lang="fa-IR" sz="2000" dirty="0">
                <a:solidFill>
                  <a:srgbClr val="FF0000"/>
                </a:solidFill>
              </a:rPr>
              <a:t>ایجاد ائتلاف های فراگیر و قدرتمند با </a:t>
            </a:r>
            <a:r>
              <a:rPr lang="fa-IR" sz="2000" dirty="0" err="1">
                <a:solidFill>
                  <a:srgbClr val="FF0000"/>
                </a:solidFill>
              </a:rPr>
              <a:t>ذینفعان</a:t>
            </a:r>
            <a:r>
              <a:rPr lang="fa-IR" sz="2000" dirty="0">
                <a:solidFill>
                  <a:srgbClr val="FF0000"/>
                </a:solidFill>
              </a:rPr>
              <a:t> خود</a:t>
            </a:r>
            <a:r>
              <a:rPr lang="fa-IR" sz="2000" dirty="0"/>
              <a:t>، زمینه پذیرش و حمایت از استراتژی های مطلوب را فراهم آورند.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47C6BA3-68C8-234C-B50B-5D4CDC107A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5857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C9F6953-0ADF-064A-AB82-90BB780CA6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3200" dirty="0"/>
              <a:t>تغییرات محیطی و سازمانی به دلیل ماهیت به هم پیوسته جهان، بر هم اثر گذاشته و تشدید می شوند.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52ED867-81DB-5344-869E-6B09805429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Low">
              <a:buFont typeface="Wingdings" pitchFamily="2" charset="2"/>
              <a:buChar char="v"/>
            </a:pPr>
            <a:r>
              <a:rPr lang="fa-IR" dirty="0"/>
              <a:t>این </a:t>
            </a:r>
            <a:r>
              <a:rPr lang="fa-IR" dirty="0">
                <a:solidFill>
                  <a:srgbClr val="FF0000"/>
                </a:solidFill>
              </a:rPr>
              <a:t>اثر گذاری و به هم پیوستگی متقابل </a:t>
            </a:r>
            <a:r>
              <a:rPr lang="fa-IR" dirty="0"/>
              <a:t>را بیش از همه می توان در </a:t>
            </a:r>
            <a:r>
              <a:rPr lang="fa-IR" dirty="0">
                <a:solidFill>
                  <a:srgbClr val="FF0000"/>
                </a:solidFill>
              </a:rPr>
              <a:t>کم رنگ شدن سه مرز</a:t>
            </a:r>
            <a:r>
              <a:rPr lang="fa-IR" dirty="0"/>
              <a:t> مهم ملاحظه کرد:</a:t>
            </a:r>
          </a:p>
          <a:p>
            <a:pPr marL="0" indent="0" algn="justLow">
              <a:buNone/>
            </a:pPr>
            <a:endParaRPr lang="fa-IR" dirty="0"/>
          </a:p>
          <a:p>
            <a:pPr marL="400050" indent="-400050" algn="justLow">
              <a:lnSpc>
                <a:spcPct val="200000"/>
              </a:lnSpc>
              <a:buFont typeface="+mj-lt"/>
              <a:buAutoNum type="romanUcPeriod"/>
            </a:pPr>
            <a:r>
              <a:rPr lang="fa-IR" sz="2400" dirty="0"/>
              <a:t>مرز میان حوزه های </a:t>
            </a:r>
            <a:r>
              <a:rPr lang="fa-IR" sz="2400" dirty="0">
                <a:solidFill>
                  <a:srgbClr val="FF0000"/>
                </a:solidFill>
              </a:rPr>
              <a:t>بین </a:t>
            </a:r>
            <a:r>
              <a:rPr lang="fa-IR" sz="2400" dirty="0" err="1">
                <a:solidFill>
                  <a:srgbClr val="FF0000"/>
                </a:solidFill>
              </a:rPr>
              <a:t>المللی</a:t>
            </a:r>
            <a:r>
              <a:rPr lang="fa-IR" sz="2400" dirty="0">
                <a:solidFill>
                  <a:srgbClr val="FF0000"/>
                </a:solidFill>
              </a:rPr>
              <a:t> و داخلی</a:t>
            </a:r>
            <a:r>
              <a:rPr lang="fa-IR" sz="2400" dirty="0"/>
              <a:t>.</a:t>
            </a:r>
          </a:p>
          <a:p>
            <a:pPr marL="400050" indent="-400050" algn="justLow">
              <a:lnSpc>
                <a:spcPct val="200000"/>
              </a:lnSpc>
              <a:buFont typeface="+mj-lt"/>
              <a:buAutoNum type="romanUcPeriod"/>
            </a:pPr>
            <a:r>
              <a:rPr lang="fa-IR" sz="2400" dirty="0"/>
              <a:t>مرز میان حوزه های </a:t>
            </a:r>
            <a:r>
              <a:rPr lang="fa-IR" sz="2400" dirty="0">
                <a:solidFill>
                  <a:srgbClr val="FF0000"/>
                </a:solidFill>
              </a:rPr>
              <a:t>مختلف سیاست گذاری</a:t>
            </a:r>
            <a:r>
              <a:rPr lang="fa-IR" sz="2400" dirty="0"/>
              <a:t>.</a:t>
            </a:r>
          </a:p>
          <a:p>
            <a:pPr marL="400050" indent="-400050" algn="justLow">
              <a:lnSpc>
                <a:spcPct val="200000"/>
              </a:lnSpc>
              <a:buFont typeface="+mj-lt"/>
              <a:buAutoNum type="romanUcPeriod"/>
            </a:pPr>
            <a:r>
              <a:rPr lang="fa-IR" sz="2400" dirty="0"/>
              <a:t>مرز میان بخش های </a:t>
            </a:r>
            <a:r>
              <a:rPr lang="fa-IR" sz="2400" dirty="0" err="1">
                <a:solidFill>
                  <a:srgbClr val="FF0000"/>
                </a:solidFill>
              </a:rPr>
              <a:t>عمومی،خصوصی،غیر</a:t>
            </a:r>
            <a:r>
              <a:rPr lang="fa-IR" sz="2400" dirty="0">
                <a:solidFill>
                  <a:srgbClr val="FF0000"/>
                </a:solidFill>
              </a:rPr>
              <a:t> انتفاعی</a:t>
            </a:r>
            <a:r>
              <a:rPr lang="fa-IR" sz="2400" dirty="0"/>
              <a:t>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30FD73B3-92D0-CD45-AB67-90E5C4D368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3806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D968917-EA54-E546-BBA0-0AB2523B9B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/>
              <a:t>تعریف برنامه ریزی استراتژیک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647FC8C-4928-3345-8345-8BCAAC9AD7F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lnSpc>
                <a:spcPct val="150000"/>
              </a:lnSpc>
              <a:buFont typeface="Wingdings" pitchFamily="2" charset="2"/>
              <a:buChar char="v"/>
            </a:pPr>
            <a:r>
              <a:rPr lang="fa-IR" sz="2400" dirty="0"/>
              <a:t>تلاشی </a:t>
            </a:r>
            <a:r>
              <a:rPr lang="fa-IR" sz="2400" dirty="0">
                <a:solidFill>
                  <a:srgbClr val="FF0000"/>
                </a:solidFill>
              </a:rPr>
              <a:t>نظامند</a:t>
            </a:r>
            <a:r>
              <a:rPr lang="fa-IR" sz="2400" dirty="0"/>
              <a:t>، به منظور </a:t>
            </a:r>
            <a:r>
              <a:rPr lang="fa-IR" sz="2400" dirty="0">
                <a:solidFill>
                  <a:srgbClr val="FF0000"/>
                </a:solidFill>
              </a:rPr>
              <a:t>اخذ تصمیمات </a:t>
            </a:r>
            <a:r>
              <a:rPr lang="fa-IR" sz="2400" dirty="0"/>
              <a:t>و انجام </a:t>
            </a:r>
            <a:r>
              <a:rPr lang="fa-IR" sz="2400" dirty="0">
                <a:solidFill>
                  <a:srgbClr val="FF0000"/>
                </a:solidFill>
              </a:rPr>
              <a:t>فعالیت </a:t>
            </a:r>
            <a:r>
              <a:rPr lang="fa-IR" sz="2400" dirty="0" err="1">
                <a:solidFill>
                  <a:srgbClr val="FF0000"/>
                </a:solidFill>
              </a:rPr>
              <a:t>هایی</a:t>
            </a:r>
            <a:r>
              <a:rPr lang="fa-IR" sz="2400" dirty="0">
                <a:solidFill>
                  <a:srgbClr val="FF0000"/>
                </a:solidFill>
              </a:rPr>
              <a:t> بنیادی </a:t>
            </a:r>
            <a:r>
              <a:rPr lang="fa-IR" sz="2400" dirty="0"/>
              <a:t>که به شکل دهی </a:t>
            </a:r>
            <a:r>
              <a:rPr lang="fa-IR" sz="2400" dirty="0">
                <a:solidFill>
                  <a:srgbClr val="FF0000"/>
                </a:solidFill>
              </a:rPr>
              <a:t>ماهیت</a:t>
            </a:r>
            <a:r>
              <a:rPr lang="fa-IR" sz="2400" dirty="0"/>
              <a:t> و </a:t>
            </a:r>
            <a:r>
              <a:rPr lang="fa-IR" sz="2400" dirty="0">
                <a:solidFill>
                  <a:srgbClr val="FF0000"/>
                </a:solidFill>
              </a:rPr>
              <a:t>چگونگی</a:t>
            </a:r>
            <a:r>
              <a:rPr lang="fa-IR" sz="2400" dirty="0"/>
              <a:t> و </a:t>
            </a:r>
            <a:r>
              <a:rPr lang="fa-IR" sz="2400" dirty="0">
                <a:solidFill>
                  <a:srgbClr val="FF0000"/>
                </a:solidFill>
              </a:rPr>
              <a:t>چرایی</a:t>
            </a:r>
            <a:r>
              <a:rPr lang="fa-IR" sz="2400" dirty="0"/>
              <a:t> </a:t>
            </a:r>
            <a:r>
              <a:rPr lang="fa-IR" sz="2400" dirty="0">
                <a:solidFill>
                  <a:srgbClr val="FF0000"/>
                </a:solidFill>
              </a:rPr>
              <a:t>اقدامات سازمان </a:t>
            </a:r>
            <a:r>
              <a:rPr lang="fa-IR" sz="2400" dirty="0"/>
              <a:t>می پردازد.</a:t>
            </a:r>
          </a:p>
          <a:p>
            <a:pPr marL="0" indent="0" algn="ctr">
              <a:lnSpc>
                <a:spcPct val="150000"/>
              </a:lnSpc>
              <a:buNone/>
            </a:pPr>
            <a:endParaRPr lang="fa-IR" sz="2400" dirty="0"/>
          </a:p>
          <a:p>
            <a:pPr algn="ctr">
              <a:lnSpc>
                <a:spcPct val="150000"/>
              </a:lnSpc>
              <a:buFont typeface="Wingdings" pitchFamily="2" charset="2"/>
              <a:buChar char="v"/>
            </a:pPr>
            <a:r>
              <a:rPr lang="fa-IR" sz="2400" dirty="0"/>
              <a:t>مجموعه ای از </a:t>
            </a:r>
            <a:r>
              <a:rPr lang="fa-IR" sz="2400" dirty="0">
                <a:solidFill>
                  <a:srgbClr val="FF0000"/>
                </a:solidFill>
              </a:rPr>
              <a:t>مفاهیم</a:t>
            </a:r>
            <a:r>
              <a:rPr lang="fa-IR" sz="2400" dirty="0"/>
              <a:t>، </a:t>
            </a:r>
            <a:r>
              <a:rPr lang="fa-IR" sz="2400" dirty="0">
                <a:solidFill>
                  <a:srgbClr val="FF0000"/>
                </a:solidFill>
              </a:rPr>
              <a:t>رویه</a:t>
            </a:r>
            <a:r>
              <a:rPr lang="fa-IR" sz="2400" dirty="0"/>
              <a:t> </a:t>
            </a:r>
            <a:r>
              <a:rPr lang="fa-IR" sz="2400" dirty="0">
                <a:solidFill>
                  <a:srgbClr val="FF0000"/>
                </a:solidFill>
              </a:rPr>
              <a:t>ها</a:t>
            </a:r>
            <a:r>
              <a:rPr lang="fa-IR" sz="2400" dirty="0"/>
              <a:t> و </a:t>
            </a:r>
            <a:r>
              <a:rPr lang="fa-IR" sz="2400" dirty="0" err="1">
                <a:solidFill>
                  <a:srgbClr val="FF0000"/>
                </a:solidFill>
              </a:rPr>
              <a:t>ابزارها</a:t>
            </a:r>
            <a:r>
              <a:rPr lang="fa-IR" sz="2400" dirty="0" err="1"/>
              <a:t>ست</a:t>
            </a:r>
            <a:r>
              <a:rPr lang="fa-IR" sz="2400" dirty="0"/>
              <a:t> که برای کمک به </a:t>
            </a:r>
            <a:r>
              <a:rPr lang="fa-IR" sz="2400" dirty="0" err="1">
                <a:solidFill>
                  <a:srgbClr val="FF0000"/>
                </a:solidFill>
              </a:rPr>
              <a:t>رهبران</a:t>
            </a:r>
            <a:r>
              <a:rPr lang="fa-IR" sz="2400" dirty="0" err="1"/>
              <a:t>،</a:t>
            </a:r>
            <a:r>
              <a:rPr lang="fa-IR" sz="2400" dirty="0" err="1">
                <a:solidFill>
                  <a:srgbClr val="FF0000"/>
                </a:solidFill>
              </a:rPr>
              <a:t>مدیران</a:t>
            </a:r>
            <a:r>
              <a:rPr lang="fa-IR" sz="2400" dirty="0"/>
              <a:t> و </a:t>
            </a:r>
            <a:r>
              <a:rPr lang="fa-IR" sz="2400" dirty="0">
                <a:solidFill>
                  <a:srgbClr val="FF0000"/>
                </a:solidFill>
              </a:rPr>
              <a:t>برنامه</a:t>
            </a:r>
            <a:r>
              <a:rPr lang="fa-IR" sz="2400" dirty="0"/>
              <a:t> </a:t>
            </a:r>
            <a:r>
              <a:rPr lang="fa-IR" sz="2400" dirty="0" err="1">
                <a:solidFill>
                  <a:srgbClr val="FF0000"/>
                </a:solidFill>
              </a:rPr>
              <a:t>ریزان</a:t>
            </a:r>
            <a:r>
              <a:rPr lang="fa-IR" sz="2400" dirty="0" err="1"/>
              <a:t>،طراحی</a:t>
            </a:r>
            <a:r>
              <a:rPr lang="fa-IR" sz="2400" dirty="0"/>
              <a:t> شده تا بتوانند </a:t>
            </a:r>
            <a:r>
              <a:rPr lang="fa-IR" sz="2400" dirty="0" err="1">
                <a:solidFill>
                  <a:srgbClr val="FF0000"/>
                </a:solidFill>
              </a:rPr>
              <a:t>تفکر</a:t>
            </a:r>
            <a:r>
              <a:rPr lang="fa-IR" sz="2400" dirty="0" err="1"/>
              <a:t>،</a:t>
            </a:r>
            <a:r>
              <a:rPr lang="fa-IR" sz="2400" dirty="0" err="1">
                <a:solidFill>
                  <a:srgbClr val="FF0000"/>
                </a:solidFill>
              </a:rPr>
              <a:t>عمل</a:t>
            </a:r>
            <a:r>
              <a:rPr lang="fa-IR" sz="2400" dirty="0"/>
              <a:t> و </a:t>
            </a:r>
            <a:r>
              <a:rPr lang="fa-IR" sz="2400" dirty="0">
                <a:solidFill>
                  <a:srgbClr val="FF0000"/>
                </a:solidFill>
              </a:rPr>
              <a:t>یادگیری</a:t>
            </a:r>
            <a:r>
              <a:rPr lang="fa-IR" sz="2400" dirty="0"/>
              <a:t> خود را </a:t>
            </a:r>
            <a:r>
              <a:rPr lang="fa-IR" sz="2400" dirty="0">
                <a:solidFill>
                  <a:srgbClr val="FF0000"/>
                </a:solidFill>
              </a:rPr>
              <a:t>استراتژیک</a:t>
            </a:r>
            <a:r>
              <a:rPr lang="fa-IR" sz="2400" dirty="0"/>
              <a:t> نمایند.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0490BB67-75BE-1E44-ADB9-9671FD919E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4447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E2F177F-C209-834C-A424-BDFE4F6E37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/>
              <a:t>اثرات برنامه ریزی استراتژیک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904F465-FBDD-AD49-BB85-AB4A9C579F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514350" indent="-514350">
              <a:lnSpc>
                <a:spcPct val="150000"/>
              </a:lnSpc>
              <a:buFont typeface="+mj-lt"/>
              <a:buAutoNum type="romanUcPeriod"/>
            </a:pPr>
            <a:r>
              <a:rPr lang="fa-IR" sz="2400" dirty="0"/>
              <a:t>تسهیل </a:t>
            </a:r>
            <a:r>
              <a:rPr lang="fa-IR" sz="2400" dirty="0">
                <a:solidFill>
                  <a:srgbClr val="FF0000"/>
                </a:solidFill>
              </a:rPr>
              <a:t>ارتباطات سازمانی</a:t>
            </a:r>
          </a:p>
          <a:p>
            <a:pPr marL="514350" indent="-514350">
              <a:lnSpc>
                <a:spcPct val="150000"/>
              </a:lnSpc>
              <a:buFont typeface="+mj-lt"/>
              <a:buAutoNum type="romanUcPeriod"/>
            </a:pPr>
            <a:r>
              <a:rPr lang="fa-IR" sz="2400" dirty="0"/>
              <a:t>افزایش </a:t>
            </a:r>
            <a:r>
              <a:rPr lang="fa-IR" sz="2400" dirty="0">
                <a:solidFill>
                  <a:srgbClr val="FF0000"/>
                </a:solidFill>
              </a:rPr>
              <a:t>مشارکت کارکنان</a:t>
            </a:r>
          </a:p>
          <a:p>
            <a:pPr marL="514350" indent="-514350">
              <a:lnSpc>
                <a:spcPct val="150000"/>
              </a:lnSpc>
              <a:buFont typeface="+mj-lt"/>
              <a:buAutoNum type="romanUcPeriod"/>
            </a:pPr>
            <a:r>
              <a:rPr lang="fa-IR" sz="2400" dirty="0"/>
              <a:t>تعدیل </a:t>
            </a:r>
            <a:r>
              <a:rPr lang="fa-IR" sz="2400" dirty="0">
                <a:solidFill>
                  <a:srgbClr val="FF0000"/>
                </a:solidFill>
              </a:rPr>
              <a:t>ارزش ها و نظرات </a:t>
            </a:r>
            <a:r>
              <a:rPr lang="fa-IR" sz="2400" dirty="0" err="1">
                <a:solidFill>
                  <a:srgbClr val="FF0000"/>
                </a:solidFill>
              </a:rPr>
              <a:t>ناهمگون</a:t>
            </a:r>
            <a:r>
              <a:rPr lang="fa-IR" sz="2400" dirty="0">
                <a:solidFill>
                  <a:srgbClr val="FF0000"/>
                </a:solidFill>
              </a:rPr>
              <a:t> </a:t>
            </a:r>
            <a:r>
              <a:rPr lang="fa-IR" sz="2400" dirty="0"/>
              <a:t>کارکنان</a:t>
            </a:r>
          </a:p>
          <a:p>
            <a:pPr marL="514350" indent="-514350">
              <a:lnSpc>
                <a:spcPct val="150000"/>
              </a:lnSpc>
              <a:buFont typeface="+mj-lt"/>
              <a:buAutoNum type="romanUcPeriod"/>
            </a:pPr>
            <a:r>
              <a:rPr lang="fa-IR" sz="2400" dirty="0"/>
              <a:t>پرورش </a:t>
            </a:r>
            <a:r>
              <a:rPr lang="fa-IR" sz="2400" dirty="0">
                <a:solidFill>
                  <a:srgbClr val="FF0000"/>
                </a:solidFill>
              </a:rPr>
              <a:t>تصمیم گیری تحلیلی و خردمندانه</a:t>
            </a:r>
          </a:p>
          <a:p>
            <a:pPr marL="514350" indent="-514350">
              <a:lnSpc>
                <a:spcPct val="150000"/>
              </a:lnSpc>
              <a:buFont typeface="+mj-lt"/>
              <a:buAutoNum type="romanUcPeriod"/>
            </a:pPr>
            <a:r>
              <a:rPr lang="fa-IR" sz="2400" dirty="0"/>
              <a:t>ترویج </a:t>
            </a:r>
            <a:r>
              <a:rPr lang="fa-IR" sz="2400" dirty="0">
                <a:solidFill>
                  <a:srgbClr val="FF0000"/>
                </a:solidFill>
              </a:rPr>
              <a:t>عمل گرایی و مسئولیت پذیری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9DEC321A-8760-3A44-8FDF-A43B9C1D53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7288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40D1D36-232B-9843-A336-4FC34DFD24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79340" y="2453640"/>
            <a:ext cx="2763269" cy="1645920"/>
          </a:xfrm>
        </p:spPr>
        <p:txBody>
          <a:bodyPr>
            <a:noAutofit/>
          </a:bodyPr>
          <a:lstStyle/>
          <a:p>
            <a: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</a:pPr>
            <a:r>
              <a:rPr lang="fa-IR" sz="4000" dirty="0"/>
              <a:t>الفبای برنامه ریزی استراتژیک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xmlns="" id="{CDCA0CE2-9E2B-7D48-BD3C-7B793DD529E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39684077"/>
              </p:ext>
            </p:extLst>
          </p:nvPr>
        </p:nvGraphicFramePr>
        <p:xfrm>
          <a:off x="685800" y="609600"/>
          <a:ext cx="7772400" cy="533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3" name="Text Placeholder 12">
            <a:extLst>
              <a:ext uri="{FF2B5EF4-FFF2-40B4-BE49-F238E27FC236}">
                <a16:creationId xmlns:a16="http://schemas.microsoft.com/office/drawing/2014/main" xmlns="" id="{F9A50205-DEAF-DA42-9882-6D778995FB2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9345585" y="4099560"/>
            <a:ext cx="2430780" cy="3505200"/>
          </a:xfrm>
        </p:spPr>
        <p:txBody>
          <a:bodyPr/>
          <a:lstStyle/>
          <a:p>
            <a:endParaRPr lang="fa-IR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169779F-5F26-9549-A8C0-349C87C809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xmlns="" id="{F43515CA-68A8-8C41-BAED-21C8255DBA35}"/>
              </a:ext>
            </a:extLst>
          </p:cNvPr>
          <p:cNvSpPr/>
          <p:nvPr/>
        </p:nvSpPr>
        <p:spPr>
          <a:xfrm>
            <a:off x="5771408" y="642595"/>
            <a:ext cx="546265" cy="5568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</a:t>
            </a:r>
            <a:endParaRPr lang="fa-IR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xmlns="" id="{409C61A0-FCC6-BD4F-ADF8-6678B80264FB}"/>
              </a:ext>
            </a:extLst>
          </p:cNvPr>
          <p:cNvSpPr/>
          <p:nvPr/>
        </p:nvSpPr>
        <p:spPr>
          <a:xfrm>
            <a:off x="7564582" y="3740726"/>
            <a:ext cx="463138" cy="475013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B</a:t>
            </a:r>
            <a:endParaRPr lang="fa-IR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xmlns="" id="{7C168AE9-1231-7240-9A38-945638863AE7}"/>
              </a:ext>
            </a:extLst>
          </p:cNvPr>
          <p:cNvSpPr/>
          <p:nvPr/>
        </p:nvSpPr>
        <p:spPr>
          <a:xfrm>
            <a:off x="4003965" y="3740726"/>
            <a:ext cx="463137" cy="475013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</a:t>
            </a:r>
            <a:endParaRPr lang="fa-IR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65206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C64ECB4-0479-0D4C-98A4-DEBB44487D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/>
              <a:t>الفبای برنامه ریزی استراتژیک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363456F-C1FC-D64F-B2A7-E097D90496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defTabSz="914400" rtl="1" eaLnBrk="1" latinLnBrk="0" hangingPunct="1">
              <a:lnSpc>
                <a:spcPct val="150000"/>
              </a:lnSpc>
              <a:spcBef>
                <a:spcPts val="900"/>
              </a:spcBef>
              <a:spcAft>
                <a:spcPts val="0"/>
              </a:spcAft>
              <a:buClr>
                <a:schemeClr val="tx1">
                  <a:lumMod val="85000"/>
                  <a:lumOff val="15000"/>
                </a:schemeClr>
              </a:buClr>
              <a:buFont typeface="Wingdings" pitchFamily="2" charset="2"/>
              <a:buChar char="v"/>
            </a:pPr>
            <a:r>
              <a:rPr lang="fa-IR" dirty="0"/>
              <a:t>رهبران و مدیران هنگامی که اقدام به </a:t>
            </a:r>
            <a:r>
              <a:rPr lang="fa-IR" dirty="0">
                <a:solidFill>
                  <a:srgbClr val="FF0000"/>
                </a:solidFill>
              </a:rPr>
              <a:t>شفاف سازی مسائل </a:t>
            </a:r>
            <a:r>
              <a:rPr lang="fa-IR" dirty="0"/>
              <a:t>،</a:t>
            </a:r>
            <a:r>
              <a:rPr lang="fa-IR" dirty="0">
                <a:solidFill>
                  <a:srgbClr val="FF0000"/>
                </a:solidFill>
              </a:rPr>
              <a:t>تدوین </a:t>
            </a:r>
            <a:r>
              <a:rPr lang="fa-IR" dirty="0" err="1">
                <a:solidFill>
                  <a:srgbClr val="FF0000"/>
                </a:solidFill>
              </a:rPr>
              <a:t>راهکار</a:t>
            </a:r>
            <a:r>
              <a:rPr lang="fa-IR" dirty="0">
                <a:solidFill>
                  <a:srgbClr val="FF0000"/>
                </a:solidFill>
              </a:rPr>
              <a:t> </a:t>
            </a:r>
            <a:r>
              <a:rPr lang="fa-IR" dirty="0"/>
              <a:t>ها و در نهایت </a:t>
            </a:r>
            <a:r>
              <a:rPr lang="fa-IR" dirty="0">
                <a:solidFill>
                  <a:srgbClr val="FF0000"/>
                </a:solidFill>
              </a:rPr>
              <a:t>حل مسائل و موضوعات استراتژیک</a:t>
            </a:r>
            <a:r>
              <a:rPr lang="fa-IR" dirty="0"/>
              <a:t> می کنند ، در واقع مراحل </a:t>
            </a:r>
            <a:r>
              <a:rPr lang="en-US" dirty="0"/>
              <a:t>A</a:t>
            </a:r>
            <a:r>
              <a:rPr lang="fa-IR" dirty="0"/>
              <a:t>، </a:t>
            </a:r>
            <a:r>
              <a:rPr lang="en-US" dirty="0"/>
              <a:t>B</a:t>
            </a:r>
            <a:r>
              <a:rPr lang="fa-IR" dirty="0"/>
              <a:t> و </a:t>
            </a:r>
            <a:r>
              <a:rPr lang="en-US" dirty="0"/>
              <a:t>C</a:t>
            </a:r>
            <a:r>
              <a:rPr lang="fa-IR" dirty="0"/>
              <a:t> را پشت سر گذاشته </a:t>
            </a:r>
            <a:r>
              <a:rPr lang="fa-IR" dirty="0" err="1"/>
              <a:t>اند</a:t>
            </a:r>
            <a:r>
              <a:rPr lang="fa-IR" dirty="0"/>
              <a:t>.</a:t>
            </a:r>
          </a:p>
          <a:p>
            <a:pPr>
              <a:lnSpc>
                <a:spcPct val="150000"/>
              </a:lnSpc>
              <a:buFont typeface="Wingdings" pitchFamily="2" charset="2"/>
              <a:buChar char="v"/>
            </a:pPr>
            <a:r>
              <a:rPr lang="fa-IR" dirty="0"/>
              <a:t>رسیدن از </a:t>
            </a:r>
            <a:r>
              <a:rPr lang="en-US" dirty="0"/>
              <a:t>A</a:t>
            </a:r>
            <a:r>
              <a:rPr lang="fa-IR" dirty="0"/>
              <a:t> به </a:t>
            </a:r>
            <a:r>
              <a:rPr lang="en-US" dirty="0"/>
              <a:t>C</a:t>
            </a:r>
            <a:r>
              <a:rPr lang="fa-IR" dirty="0"/>
              <a:t> همان </a:t>
            </a:r>
            <a:r>
              <a:rPr lang="fa-IR" dirty="0">
                <a:solidFill>
                  <a:srgbClr val="FF0000"/>
                </a:solidFill>
              </a:rPr>
              <a:t>فرآیند تدوین استراتژی </a:t>
            </a:r>
            <a:r>
              <a:rPr lang="fa-IR" dirty="0"/>
              <a:t>است و حرکت از </a:t>
            </a:r>
            <a:r>
              <a:rPr lang="en-US" dirty="0"/>
              <a:t>C</a:t>
            </a:r>
            <a:r>
              <a:rPr lang="fa-IR" dirty="0"/>
              <a:t> به </a:t>
            </a:r>
            <a:r>
              <a:rPr lang="en-US" dirty="0"/>
              <a:t>B</a:t>
            </a:r>
            <a:r>
              <a:rPr lang="fa-IR" dirty="0"/>
              <a:t> </a:t>
            </a:r>
            <a:r>
              <a:rPr lang="fa-IR" dirty="0">
                <a:solidFill>
                  <a:srgbClr val="FF0000"/>
                </a:solidFill>
              </a:rPr>
              <a:t>اجرای استراتژی </a:t>
            </a:r>
            <a:r>
              <a:rPr lang="fa-IR" dirty="0"/>
              <a:t>می باشد.</a:t>
            </a:r>
          </a:p>
          <a:p>
            <a:pPr>
              <a:lnSpc>
                <a:spcPct val="150000"/>
              </a:lnSpc>
              <a:buFont typeface="Wingdings" pitchFamily="2" charset="2"/>
              <a:buChar char="v"/>
            </a:pPr>
            <a:endParaRPr lang="fa-IR" dirty="0"/>
          </a:p>
          <a:p>
            <a:pPr marL="0" indent="0" algn="ctr">
              <a:lnSpc>
                <a:spcPct val="150000"/>
              </a:lnSpc>
              <a:buNone/>
            </a:pPr>
            <a:r>
              <a:rPr lang="fa-IR" sz="2800" dirty="0" err="1"/>
              <a:t>بنابراین؛</a:t>
            </a:r>
            <a:r>
              <a:rPr lang="fa-IR" sz="2800" dirty="0" err="1">
                <a:solidFill>
                  <a:srgbClr val="FF0000"/>
                </a:solidFill>
              </a:rPr>
              <a:t>برنامه</a:t>
            </a:r>
            <a:r>
              <a:rPr lang="fa-IR" sz="2800" dirty="0">
                <a:solidFill>
                  <a:srgbClr val="FF0000"/>
                </a:solidFill>
              </a:rPr>
              <a:t> ریزی استراتژیک </a:t>
            </a:r>
            <a:r>
              <a:rPr lang="fa-IR" sz="2800" dirty="0"/>
              <a:t>یک فعالیت مستقل و مجزا نیست بلکه </a:t>
            </a:r>
            <a:r>
              <a:rPr lang="fa-IR" sz="2800" dirty="0">
                <a:solidFill>
                  <a:srgbClr val="FF0000"/>
                </a:solidFill>
              </a:rPr>
              <a:t>مجموعه ای از مفاهیم ، رویه ها و ابزار ها </a:t>
            </a:r>
            <a:r>
              <a:rPr lang="fa-IR" sz="2800" dirty="0"/>
              <a:t>می باشد.</a:t>
            </a:r>
            <a:endParaRPr lang="en-US" sz="28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6D9A6516-E9BD-6945-B5A7-9FF19C644B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7694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732F5D7-46C1-F942-9B80-1BF50119DA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</a:pPr>
            <a:r>
              <a:rPr lang="fa-IR" sz="3400" dirty="0">
                <a:solidFill>
                  <a:srgbClr val="FF0000"/>
                </a:solidFill>
              </a:rPr>
              <a:t>هدف نهایی برنامه ریزی استراتژیک </a:t>
            </a:r>
            <a:r>
              <a:rPr lang="fa-IR" sz="3400" dirty="0"/>
              <a:t>کمک به سازمان ها به منظور </a:t>
            </a:r>
            <a:r>
              <a:rPr lang="fa-IR" sz="3400" dirty="0">
                <a:solidFill>
                  <a:srgbClr val="FF0000"/>
                </a:solidFill>
              </a:rPr>
              <a:t>ایجاد ارزش عمومی </a:t>
            </a:r>
            <a:r>
              <a:rPr lang="fa-IR" sz="3400" dirty="0"/>
              <a:t>است.</a:t>
            </a:r>
            <a:br>
              <a:rPr lang="fa-IR" sz="3400" dirty="0"/>
            </a:br>
            <a:endParaRPr lang="fa-IR" sz="3400" dirty="0"/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xmlns="" id="{CD540BF1-87D4-A749-9F1C-FC56325BF65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63627615"/>
              </p:ext>
            </p:extLst>
          </p:nvPr>
        </p:nvGraphicFramePr>
        <p:xfrm>
          <a:off x="1066800" y="2465521"/>
          <a:ext cx="10058400" cy="35695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812FABB7-A872-5B49-873C-8726A08E51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8" name="Right Arrow 7">
            <a:extLst>
              <a:ext uri="{FF2B5EF4-FFF2-40B4-BE49-F238E27FC236}">
                <a16:creationId xmlns:a16="http://schemas.microsoft.com/office/drawing/2014/main" xmlns="" id="{F46AC79A-B036-EF47-BD05-55A8DA25FD06}"/>
              </a:ext>
            </a:extLst>
          </p:cNvPr>
          <p:cNvSpPr/>
          <p:nvPr/>
        </p:nvSpPr>
        <p:spPr>
          <a:xfrm rot="1162720">
            <a:off x="501121" y="1562867"/>
            <a:ext cx="4344389" cy="902652"/>
          </a:xfrm>
          <a:prstGeom prst="rightArrow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marL="0" algn="ctr" defTabSz="457200" rtl="1" eaLnBrk="1" latinLnBrk="0" hangingPunct="1"/>
            <a:r>
              <a:rPr lang="fa-IR" dirty="0">
                <a:solidFill>
                  <a:srgbClr val="FF0000"/>
                </a:solidFill>
              </a:rPr>
              <a:t>ایجاد ارزش های عمومی به معنای </a:t>
            </a:r>
          </a:p>
        </p:txBody>
      </p:sp>
    </p:spTree>
    <p:extLst>
      <p:ext uri="{BB962C8B-B14F-4D97-AF65-F5344CB8AC3E}">
        <p14:creationId xmlns:p14="http://schemas.microsoft.com/office/powerpoint/2010/main" val="1976037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1D35012-2312-D248-8583-525B281D05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430216"/>
            <a:ext cx="10058400" cy="1371600"/>
          </a:xfrm>
        </p:spPr>
        <p:txBody>
          <a:bodyPr>
            <a:normAutofit/>
          </a:bodyPr>
          <a:lstStyle/>
          <a:p>
            <a:pPr algn="ctr"/>
            <a:r>
              <a:rPr lang="fa-IR" sz="3600" dirty="0"/>
              <a:t>برنامه ریزی استراتژیک در بخش های زیر بکار گرفته می شود 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1ED0011-2776-4E40-B6E4-7F8A2F19F0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0639" y="1801816"/>
            <a:ext cx="11198431" cy="3931920"/>
          </a:xfrm>
        </p:spPr>
        <p:txBody>
          <a:bodyPr>
            <a:noAutofit/>
          </a:bodyPr>
          <a:lstStyle/>
          <a:p>
            <a:pPr marL="514350" indent="-514350">
              <a:lnSpc>
                <a:spcPct val="150000"/>
              </a:lnSpc>
              <a:buFont typeface="+mj-lt"/>
              <a:buAutoNum type="romanUcPeriod"/>
            </a:pPr>
            <a:r>
              <a:rPr lang="fa-IR" sz="2000" dirty="0"/>
              <a:t>نهاد های </a:t>
            </a:r>
            <a:r>
              <a:rPr lang="fa-IR" sz="2000" dirty="0" err="1"/>
              <a:t>دولتی،وزارت</a:t>
            </a:r>
            <a:r>
              <a:rPr lang="fa-IR" sz="2000" dirty="0"/>
              <a:t> خانه ها و واحد های بزرگ تولیدی</a:t>
            </a:r>
          </a:p>
          <a:p>
            <a:pPr marL="514350" indent="-514350">
              <a:lnSpc>
                <a:spcPct val="150000"/>
              </a:lnSpc>
              <a:buFont typeface="+mj-lt"/>
              <a:buAutoNum type="romanUcPeriod"/>
            </a:pPr>
            <a:r>
              <a:rPr lang="fa-IR" sz="2000" dirty="0"/>
              <a:t>استانداری ها و فرمانداری های مناطق مختلف</a:t>
            </a:r>
          </a:p>
          <a:p>
            <a:pPr marL="514350" indent="-514350">
              <a:lnSpc>
                <a:spcPct val="150000"/>
              </a:lnSpc>
              <a:buFont typeface="+mj-lt"/>
              <a:buAutoNum type="romanUcPeriod"/>
            </a:pPr>
            <a:r>
              <a:rPr lang="fa-IR" sz="2000" dirty="0"/>
              <a:t>سازمان های غیر انتفاعی ارائه کننده خدمات عمومی</a:t>
            </a:r>
          </a:p>
          <a:p>
            <a:pPr marL="514350" indent="-514350">
              <a:lnSpc>
                <a:spcPct val="150000"/>
              </a:lnSpc>
              <a:buFont typeface="+mj-lt"/>
              <a:buAutoNum type="romanUcPeriod"/>
            </a:pPr>
            <a:r>
              <a:rPr lang="fa-IR" sz="2000" dirty="0"/>
              <a:t>امور اجرایی خاص مانند بهداشت و درمان، حمل و </a:t>
            </a:r>
            <a:r>
              <a:rPr lang="fa-IR" sz="2000" dirty="0" err="1"/>
              <a:t>نقل،آموزش</a:t>
            </a:r>
            <a:r>
              <a:rPr lang="fa-IR" sz="2000" dirty="0"/>
              <a:t> که متولیان </a:t>
            </a:r>
            <a:r>
              <a:rPr lang="fa-IR" sz="2000" dirty="0" err="1"/>
              <a:t>چندگانه</a:t>
            </a:r>
            <a:r>
              <a:rPr lang="fa-IR" sz="2000" dirty="0"/>
              <a:t> ای در سازمان های دولتی دارد</a:t>
            </a:r>
          </a:p>
          <a:p>
            <a:pPr marL="514350" indent="-514350">
              <a:lnSpc>
                <a:spcPct val="150000"/>
              </a:lnSpc>
              <a:buFont typeface="+mj-lt"/>
              <a:buAutoNum type="romanUcPeriod"/>
            </a:pPr>
            <a:r>
              <a:rPr lang="fa-IR" sz="2000" dirty="0"/>
              <a:t>شبکه های بین سازمانی مانند نهاد های </a:t>
            </a:r>
            <a:r>
              <a:rPr lang="fa-IR" sz="2000" dirty="0" err="1"/>
              <a:t>مدنی،ائتلاف</a:t>
            </a:r>
            <a:r>
              <a:rPr lang="fa-IR" sz="2000" dirty="0"/>
              <a:t> ها و قرارداد های بین سازمانی و یا بین </a:t>
            </a:r>
            <a:r>
              <a:rPr lang="fa-IR" sz="2000" dirty="0" err="1"/>
              <a:t>المللی</a:t>
            </a:r>
            <a:endParaRPr lang="fa-IR" sz="2000" dirty="0"/>
          </a:p>
          <a:p>
            <a:pPr marL="514350" indent="-514350">
              <a:lnSpc>
                <a:spcPct val="150000"/>
              </a:lnSpc>
              <a:buFont typeface="+mj-lt"/>
              <a:buAutoNum type="romanUcPeriod"/>
            </a:pPr>
            <a:r>
              <a:rPr lang="fa-IR" sz="2000" dirty="0"/>
              <a:t>تمامی نهاد های اجتماعی در مناطق شهری و استانی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9F11EA78-39C6-D54F-8882-F692A8552B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8328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8FCEDBC-AD35-4C46-AA21-F418BDBABF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3600" dirty="0"/>
              <a:t>منافعی که برنامه ریزی استراتژیک برای سازمان دارد: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43FD219-1536-F647-8D88-D4FDB69B8A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2421" y="2014194"/>
            <a:ext cx="10367158" cy="3931920"/>
          </a:xfrm>
        </p:spPr>
        <p:txBody>
          <a:bodyPr>
            <a:normAutofit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lphaUcPeriod"/>
            </a:pPr>
            <a:r>
              <a:rPr lang="fa-IR" sz="2000" dirty="0"/>
              <a:t>ترویج </a:t>
            </a:r>
            <a:r>
              <a:rPr lang="fa-IR" sz="2000" dirty="0" err="1">
                <a:solidFill>
                  <a:srgbClr val="FF0000"/>
                </a:solidFill>
              </a:rPr>
              <a:t>تفکر،عمل</a:t>
            </a:r>
            <a:r>
              <a:rPr lang="fa-IR" sz="2000" dirty="0">
                <a:solidFill>
                  <a:srgbClr val="FF0000"/>
                </a:solidFill>
              </a:rPr>
              <a:t> و یادگیری استراتژیک </a:t>
            </a:r>
            <a:r>
              <a:rPr lang="fa-IR" sz="2000" dirty="0"/>
              <a:t>از طریق گفتگوی استراتژیک میان عوامل کلیدی</a:t>
            </a:r>
          </a:p>
          <a:p>
            <a:pPr marL="457200" indent="-457200">
              <a:lnSpc>
                <a:spcPct val="150000"/>
              </a:lnSpc>
              <a:buFont typeface="+mj-lt"/>
              <a:buAutoNum type="alphaUcPeriod"/>
            </a:pPr>
            <a:r>
              <a:rPr lang="fa-IR" sz="2000" dirty="0"/>
              <a:t>بهبود </a:t>
            </a:r>
            <a:r>
              <a:rPr lang="fa-IR" sz="2000" dirty="0">
                <a:solidFill>
                  <a:srgbClr val="FF0000"/>
                </a:solidFill>
              </a:rPr>
              <a:t>کیفیت تصمیم گیری</a:t>
            </a:r>
          </a:p>
          <a:p>
            <a:pPr marL="457200" indent="-457200">
              <a:lnSpc>
                <a:spcPct val="150000"/>
              </a:lnSpc>
              <a:buFont typeface="+mj-lt"/>
              <a:buAutoNum type="alphaUcPeriod"/>
            </a:pPr>
            <a:r>
              <a:rPr lang="fa-IR" sz="2000" dirty="0"/>
              <a:t>افزایش </a:t>
            </a:r>
            <a:r>
              <a:rPr lang="fa-IR" sz="2000" dirty="0">
                <a:solidFill>
                  <a:srgbClr val="FF0000"/>
                </a:solidFill>
              </a:rPr>
              <a:t>اثر بخشی سازمان</a:t>
            </a:r>
          </a:p>
          <a:p>
            <a:pPr marL="457200" indent="-457200">
              <a:lnSpc>
                <a:spcPct val="150000"/>
              </a:lnSpc>
              <a:buFont typeface="+mj-lt"/>
              <a:buAutoNum type="alphaUcPeriod"/>
            </a:pPr>
            <a:r>
              <a:rPr lang="fa-IR" sz="2000" dirty="0"/>
              <a:t>تاثیر مضاعف بر </a:t>
            </a:r>
            <a:r>
              <a:rPr lang="fa-IR" sz="2000" dirty="0">
                <a:solidFill>
                  <a:srgbClr val="FF0000"/>
                </a:solidFill>
              </a:rPr>
              <a:t>سیستم های اجتماعی بزرگتر</a:t>
            </a:r>
          </a:p>
          <a:p>
            <a:pPr marL="457200" indent="-457200">
              <a:lnSpc>
                <a:spcPct val="150000"/>
              </a:lnSpc>
              <a:buFont typeface="+mj-lt"/>
              <a:buAutoNum type="alphaUcPeriod"/>
            </a:pPr>
            <a:r>
              <a:rPr lang="fa-IR" sz="2000" dirty="0">
                <a:solidFill>
                  <a:srgbClr val="FF0000"/>
                </a:solidFill>
              </a:rPr>
              <a:t>سود رسانی </a:t>
            </a:r>
            <a:r>
              <a:rPr lang="fa-IR" sz="2000" dirty="0" err="1"/>
              <a:t>بصورت</a:t>
            </a:r>
            <a:r>
              <a:rPr lang="fa-IR" sz="2000" dirty="0"/>
              <a:t> مستقیم به افراد درگیر در کار</a:t>
            </a:r>
          </a:p>
          <a:p>
            <a:pPr marL="457200" indent="-457200">
              <a:lnSpc>
                <a:spcPct val="150000"/>
              </a:lnSpc>
              <a:buFont typeface="+mj-lt"/>
              <a:buAutoNum type="alphaUcPeriod"/>
            </a:pPr>
            <a:r>
              <a:rPr lang="fa-IR" sz="2000" dirty="0"/>
              <a:t>کسب موفقیت </a:t>
            </a:r>
            <a:r>
              <a:rPr lang="fa-IR" sz="2000" dirty="0" err="1"/>
              <a:t>بیشترِ</a:t>
            </a:r>
            <a:r>
              <a:rPr lang="fa-IR" sz="2000" dirty="0"/>
              <a:t> سیاست گذاران و تصمیم گیران کلیدی در </a:t>
            </a:r>
            <a:r>
              <a:rPr lang="fa-IR" sz="2000" dirty="0">
                <a:solidFill>
                  <a:srgbClr val="FF0000"/>
                </a:solidFill>
              </a:rPr>
              <a:t>انجام وظایف و مسئولیت های خود </a:t>
            </a:r>
            <a:r>
              <a:rPr lang="fa-IR" sz="2000" dirty="0" err="1">
                <a:solidFill>
                  <a:srgbClr val="FF0000"/>
                </a:solidFill>
              </a:rPr>
              <a:t>بصورت</a:t>
            </a:r>
            <a:r>
              <a:rPr lang="fa-IR" sz="2000" dirty="0">
                <a:solidFill>
                  <a:srgbClr val="FF0000"/>
                </a:solidFill>
              </a:rPr>
              <a:t> گروهی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06CA9F16-3303-B64A-8E40-81D0061CB8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80799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4C269E1-F90E-3446-9423-98624F5CAD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96400" y="607391"/>
            <a:ext cx="2430780" cy="3798353"/>
          </a:xfrm>
        </p:spPr>
        <p:txBody>
          <a:bodyPr>
            <a:normAutofit/>
          </a:bodyPr>
          <a:lstStyle/>
          <a:p>
            <a:pPr algn="ctr"/>
            <a:r>
              <a:rPr lang="fa-IR" sz="3200" dirty="0"/>
              <a:t>خودداری از بکارگیری رسمی برنامه ریزی استراتژیک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xmlns="" id="{67B9BCA5-8ABC-954E-B73F-E89DDC427F3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60650687"/>
              </p:ext>
            </p:extLst>
          </p:nvPr>
        </p:nvGraphicFramePr>
        <p:xfrm>
          <a:off x="685800" y="609600"/>
          <a:ext cx="7772400" cy="533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 Placeholder 5">
            <a:extLst>
              <a:ext uri="{FF2B5EF4-FFF2-40B4-BE49-F238E27FC236}">
                <a16:creationId xmlns:a16="http://schemas.microsoft.com/office/drawing/2014/main" xmlns="" id="{DEDB7DE4-54A2-0F41-91E4-E0DBBC73AB1A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B83BC320-EB9E-5C44-87D6-00D294210B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14907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xmlns="" id="{09577F63-3567-4047-BA3A-B3ECFA2EBE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3600" dirty="0"/>
              <a:t>آنچه برنامه ریزی استراتژی نیست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4E3A636-9E8E-B74F-8F44-A8F2456E83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200000"/>
              </a:lnSpc>
              <a:buFont typeface="Wingdings" pitchFamily="2" charset="2"/>
              <a:buChar char="v"/>
            </a:pPr>
            <a:r>
              <a:rPr lang="fa-IR" sz="2000" dirty="0"/>
              <a:t>برنامه ریزی </a:t>
            </a:r>
            <a:r>
              <a:rPr lang="fa-IR" sz="2000" dirty="0" err="1"/>
              <a:t>استراتژیک،</a:t>
            </a:r>
            <a:r>
              <a:rPr lang="fa-IR" sz="2000" dirty="0" err="1">
                <a:solidFill>
                  <a:srgbClr val="FF0000"/>
                </a:solidFill>
              </a:rPr>
              <a:t>نباید</a:t>
            </a:r>
            <a:r>
              <a:rPr lang="fa-IR" sz="2000" dirty="0">
                <a:solidFill>
                  <a:srgbClr val="FF0000"/>
                </a:solidFill>
              </a:rPr>
              <a:t> جایگزینی برای </a:t>
            </a:r>
            <a:r>
              <a:rPr lang="fa-IR" sz="2000" dirty="0" err="1">
                <a:solidFill>
                  <a:srgbClr val="FF0000"/>
                </a:solidFill>
              </a:rPr>
              <a:t>تفکر،عمل</a:t>
            </a:r>
            <a:r>
              <a:rPr lang="fa-IR" sz="2000" dirty="0">
                <a:solidFill>
                  <a:srgbClr val="FF0000"/>
                </a:solidFill>
              </a:rPr>
              <a:t> و یادگیری استراتژیک                   افراد متعهد و مسئول شود</a:t>
            </a:r>
            <a:r>
              <a:rPr lang="fa-IR" sz="2000" dirty="0"/>
              <a:t>.</a:t>
            </a:r>
          </a:p>
          <a:p>
            <a:pPr>
              <a:lnSpc>
                <a:spcPct val="200000"/>
              </a:lnSpc>
              <a:buFont typeface="Wingdings" pitchFamily="2" charset="2"/>
              <a:buChar char="v"/>
            </a:pPr>
            <a:r>
              <a:rPr lang="fa-IR" sz="2000" dirty="0"/>
              <a:t>برنامه ریزی </a:t>
            </a:r>
            <a:r>
              <a:rPr lang="fa-IR" sz="2000" dirty="0" err="1"/>
              <a:t>استراتژیک،</a:t>
            </a:r>
            <a:r>
              <a:rPr lang="fa-IR" sz="2000" dirty="0" err="1">
                <a:solidFill>
                  <a:srgbClr val="FF0000"/>
                </a:solidFill>
              </a:rPr>
              <a:t>نمیتواند</a:t>
            </a:r>
            <a:r>
              <a:rPr lang="fa-IR" sz="2000" dirty="0">
                <a:solidFill>
                  <a:srgbClr val="FF0000"/>
                </a:solidFill>
              </a:rPr>
              <a:t> </a:t>
            </a:r>
            <a:r>
              <a:rPr lang="fa-IR" sz="2000" dirty="0" err="1">
                <a:solidFill>
                  <a:srgbClr val="FF0000"/>
                </a:solidFill>
              </a:rPr>
              <a:t>بعنوان</a:t>
            </a:r>
            <a:r>
              <a:rPr lang="fa-IR" sz="2000" dirty="0">
                <a:solidFill>
                  <a:srgbClr val="FF0000"/>
                </a:solidFill>
              </a:rPr>
              <a:t> جایگزینی برای رهبری </a:t>
            </a:r>
            <a:r>
              <a:rPr lang="fa-IR" sz="2000" dirty="0" err="1">
                <a:solidFill>
                  <a:srgbClr val="FF0000"/>
                </a:solidFill>
              </a:rPr>
              <a:t>اثربخش</a:t>
            </a:r>
            <a:r>
              <a:rPr lang="fa-IR" sz="2000" dirty="0">
                <a:solidFill>
                  <a:srgbClr val="FF0000"/>
                </a:solidFill>
              </a:rPr>
              <a:t> محسوب شود</a:t>
            </a:r>
            <a:r>
              <a:rPr lang="fa-IR" sz="2000" dirty="0"/>
              <a:t>.</a:t>
            </a:r>
          </a:p>
          <a:p>
            <a:pPr>
              <a:lnSpc>
                <a:spcPct val="200000"/>
              </a:lnSpc>
              <a:buFont typeface="Wingdings" pitchFamily="2" charset="2"/>
              <a:buChar char="v"/>
            </a:pPr>
            <a:r>
              <a:rPr lang="fa-IR" sz="2000" dirty="0"/>
              <a:t>برنامه ریزی </a:t>
            </a:r>
            <a:r>
              <a:rPr lang="fa-IR" sz="2000" dirty="0" err="1"/>
              <a:t>استراتژیک،</a:t>
            </a:r>
            <a:r>
              <a:rPr lang="fa-IR" sz="2000" dirty="0" err="1">
                <a:solidFill>
                  <a:srgbClr val="FF0000"/>
                </a:solidFill>
              </a:rPr>
              <a:t>مترادف</a:t>
            </a:r>
            <a:r>
              <a:rPr lang="fa-IR" sz="2000" dirty="0">
                <a:solidFill>
                  <a:srgbClr val="FF0000"/>
                </a:solidFill>
              </a:rPr>
              <a:t> با خلق استراتژی برای سازمان نیست</a:t>
            </a:r>
            <a:r>
              <a:rPr lang="fa-IR" sz="2000" dirty="0"/>
              <a:t>.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8F444E06-CC57-D640-890A-AA2E142EBD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63205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9C285FB-6578-2240-A1BA-FBC33022C2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393212"/>
            <a:ext cx="10058400" cy="1371600"/>
          </a:xfrm>
        </p:spPr>
        <p:txBody>
          <a:bodyPr/>
          <a:lstStyle/>
          <a:p>
            <a: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</a:pPr>
            <a:r>
              <a:rPr lang="fa-IR" dirty="0"/>
              <a:t>جمع بندی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7C4D9DF-BC65-4942-BF81-9BF79FE67F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1764811"/>
            <a:ext cx="10058400" cy="4449723"/>
          </a:xfrm>
        </p:spPr>
        <p:txBody>
          <a:bodyPr>
            <a:noAutofit/>
          </a:bodyPr>
          <a:lstStyle/>
          <a:p>
            <a:pPr algn="ctr">
              <a:lnSpc>
                <a:spcPct val="200000"/>
              </a:lnSpc>
              <a:buFont typeface="Wingdings" pitchFamily="2" charset="2"/>
              <a:buChar char="v"/>
            </a:pPr>
            <a:r>
              <a:rPr lang="fa-IR" sz="2000" dirty="0"/>
              <a:t>برنامه ریزی استراتژیک:</a:t>
            </a:r>
          </a:p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lang="fa-IR" sz="2000" dirty="0"/>
              <a:t>کمک به سازمان ها و نهاد های اجتماعی تا با </a:t>
            </a:r>
            <a:r>
              <a:rPr lang="fa-IR" sz="2000" dirty="0">
                <a:solidFill>
                  <a:srgbClr val="FF0000"/>
                </a:solidFill>
              </a:rPr>
              <a:t>محیط سازگار </a:t>
            </a:r>
            <a:r>
              <a:rPr lang="fa-IR" sz="2000" dirty="0"/>
              <a:t>شوند.</a:t>
            </a:r>
          </a:p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lang="fa-IR" sz="2000" dirty="0"/>
              <a:t>توانایی </a:t>
            </a:r>
            <a:r>
              <a:rPr lang="fa-IR" sz="2000" dirty="0" err="1">
                <a:solidFill>
                  <a:srgbClr val="FF0000"/>
                </a:solidFill>
              </a:rPr>
              <a:t>تفکر،عمل</a:t>
            </a:r>
            <a:r>
              <a:rPr lang="fa-IR" sz="2000" dirty="0">
                <a:solidFill>
                  <a:srgbClr val="FF0000"/>
                </a:solidFill>
              </a:rPr>
              <a:t> و یادگیری استراتژیک </a:t>
            </a:r>
            <a:r>
              <a:rPr lang="fa-IR" sz="2000" dirty="0"/>
              <a:t>را در سازمان ها بهبود می بخشد.</a:t>
            </a:r>
          </a:p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lang="fa-IR" sz="2000" dirty="0"/>
              <a:t>کمک به </a:t>
            </a:r>
            <a:r>
              <a:rPr lang="fa-IR" sz="2000" dirty="0">
                <a:solidFill>
                  <a:srgbClr val="FF0000"/>
                </a:solidFill>
              </a:rPr>
              <a:t>شناسایی و حل مهمترین مسائل سازمان</a:t>
            </a:r>
            <a:r>
              <a:rPr lang="fa-IR" sz="2000" dirty="0"/>
              <a:t>.</a:t>
            </a:r>
          </a:p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lang="fa-IR" sz="2000" dirty="0"/>
              <a:t>برطرف کردن نقاط ضعف و </a:t>
            </a:r>
            <a:r>
              <a:rPr lang="fa-IR" sz="2000" dirty="0">
                <a:solidFill>
                  <a:srgbClr val="FF0000"/>
                </a:solidFill>
              </a:rPr>
              <a:t>تمرکز بر نقاط قوت سازمان</a:t>
            </a:r>
            <a:r>
              <a:rPr lang="fa-IR" sz="2000" dirty="0"/>
              <a:t>.</a:t>
            </a:r>
          </a:p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lang="fa-IR" sz="2000" dirty="0"/>
              <a:t>توجه بیشتر به </a:t>
            </a:r>
            <a:r>
              <a:rPr lang="fa-IR" sz="2000" dirty="0">
                <a:solidFill>
                  <a:srgbClr val="FF0000"/>
                </a:solidFill>
              </a:rPr>
              <a:t>قوانین دولتی و هنجار های اجتماعی</a:t>
            </a:r>
            <a:r>
              <a:rPr lang="fa-IR" sz="2000" dirty="0"/>
              <a:t>.</a:t>
            </a:r>
          </a:p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lang="fa-IR" sz="2000" dirty="0" err="1">
                <a:solidFill>
                  <a:srgbClr val="FF0000"/>
                </a:solidFill>
              </a:rPr>
              <a:t>خلاقیتی</a:t>
            </a:r>
            <a:r>
              <a:rPr lang="fa-IR" sz="2000" dirty="0">
                <a:solidFill>
                  <a:srgbClr val="FF0000"/>
                </a:solidFill>
              </a:rPr>
              <a:t> پایدار در رهبری و مدیریت</a:t>
            </a:r>
            <a:r>
              <a:rPr lang="fa-IR" sz="2000" dirty="0"/>
              <a:t>.</a:t>
            </a:r>
          </a:p>
          <a:p>
            <a:endParaRPr lang="fa-IR" sz="2000" dirty="0"/>
          </a:p>
          <a:p>
            <a:endParaRPr lang="fa-IR" sz="20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13FC7D8A-14B7-894B-A1FB-4FB79CA0BD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2254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736059"/>
      </a:dk2>
      <a:lt2>
        <a:srgbClr val="E7E0C7"/>
      </a:lt2>
      <a:accent1>
        <a:srgbClr val="92B0C8"/>
      </a:accent1>
      <a:accent2>
        <a:srgbClr val="E37C3D"/>
      </a:accent2>
      <a:accent3>
        <a:srgbClr val="A5AB81"/>
      </a:accent3>
      <a:accent4>
        <a:srgbClr val="E9B635"/>
      </a:accent4>
      <a:accent5>
        <a:srgbClr val="7BA79D"/>
      </a:accent5>
      <a:accent6>
        <a:srgbClr val="968C8C"/>
      </a:accent6>
      <a:hlink>
        <a:srgbClr val="F7A115"/>
      </a:hlink>
      <a:folHlink>
        <a:srgbClr val="969696"/>
      </a:folHlink>
    </a:clrScheme>
    <a:fontScheme name="Savon">
      <a:majorFont>
        <a:latin typeface="Garamond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Savon" id="{1306E473-ED32-493B-A2D0-240A757EDD34}" vid="{3F20CFC1-E34F-405B-AA49-5BE0E194F1B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{624488C3-442E-B446-9E04-32B400E52512}tf10001067</Template>
  <TotalTime>308</TotalTime>
  <Words>691</Words>
  <Application>Microsoft Office PowerPoint</Application>
  <PresentationFormat>Custom</PresentationFormat>
  <Paragraphs>86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Savon</vt:lpstr>
      <vt:lpstr>بسم الله الرحمن الرحیم</vt:lpstr>
      <vt:lpstr>برنامه ریزی استراتژیک </vt:lpstr>
      <vt:lpstr>فصل اول اهمیت برنامه ریزی استراتژیک نسبت به گذشته</vt:lpstr>
      <vt:lpstr>باید تفکر ، عمل و یادگیری سازمان ها استراتژیک گردد.</vt:lpstr>
      <vt:lpstr>تغییرات محیطی و سازمانی به دلیل ماهیت به هم پیوسته جهان، بر هم اثر گذاشته و تشدید می شوند.</vt:lpstr>
      <vt:lpstr>تعریف برنامه ریزی استراتژیک</vt:lpstr>
      <vt:lpstr>اثرات برنامه ریزی استراتژیک</vt:lpstr>
      <vt:lpstr>الفبای برنامه ریزی استراتژیک</vt:lpstr>
      <vt:lpstr>الفبای برنامه ریزی استراتژیک</vt:lpstr>
      <vt:lpstr>هدف نهایی برنامه ریزی استراتژیک کمک به سازمان ها به منظور ایجاد ارزش عمومی است. </vt:lpstr>
      <vt:lpstr>برنامه ریزی استراتژیک در بخش های زیر بکار گرفته می شود :</vt:lpstr>
      <vt:lpstr>منافعی که برنامه ریزی استراتژیک برای سازمان دارد:</vt:lpstr>
      <vt:lpstr>خودداری از بکارگیری رسمی برنامه ریزی استراتژیک</vt:lpstr>
      <vt:lpstr>آنچه برنامه ریزی استراتژی نیست</vt:lpstr>
      <vt:lpstr>جمع بندی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بسم الله الرحمن الرحیم</dc:title>
  <dc:creator>erfannahavandi@gmail.com</dc:creator>
  <cp:lastModifiedBy>Windows User</cp:lastModifiedBy>
  <cp:revision>32</cp:revision>
  <dcterms:created xsi:type="dcterms:W3CDTF">2019-10-18T15:05:35Z</dcterms:created>
  <dcterms:modified xsi:type="dcterms:W3CDTF">2020-05-21T02:20:11Z</dcterms:modified>
</cp:coreProperties>
</file>