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</p:sldIdLst>
  <p:sldSz cx="12192000" cy="6858000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1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337486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30743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270626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2091690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7830958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479629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75923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40274463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85826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46176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403328997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5278912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086409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5327409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28800828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6641718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03BEDC-D030-40CB-8C83-15F99FDB3DE0}" type="datetimeFigureOut">
              <a:rPr lang="fa-IR" smtClean="0"/>
              <a:t>04/02/1445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5165BF81-0B06-4194-8FAC-BEBA5DF6B5EB}" type="slidenum">
              <a:rPr lang="fa-IR" smtClean="0"/>
              <a:t>‹#›</a:t>
            </a:fld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406740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1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rtl="1" eaLnBrk="1" hangingPunct="1">
        <a:defRPr>
          <a:solidFill>
            <a:schemeClr val="tx2"/>
          </a:solidFill>
        </a:defRPr>
      </a:lvl2pPr>
      <a:lvl3pPr rtl="1" eaLnBrk="1" hangingPunct="1">
        <a:defRPr>
          <a:solidFill>
            <a:schemeClr val="tx2"/>
          </a:solidFill>
        </a:defRPr>
      </a:lvl3pPr>
      <a:lvl4pPr rtl="1" eaLnBrk="1" hangingPunct="1">
        <a:defRPr>
          <a:solidFill>
            <a:schemeClr val="tx2"/>
          </a:solidFill>
        </a:defRPr>
      </a:lvl4pPr>
      <a:lvl5pPr rtl="1" eaLnBrk="1" hangingPunct="1">
        <a:defRPr>
          <a:solidFill>
            <a:schemeClr val="tx2"/>
          </a:solidFill>
        </a:defRPr>
      </a:lvl5pPr>
      <a:lvl6pPr rtl="1" eaLnBrk="1" hangingPunct="1">
        <a:defRPr>
          <a:solidFill>
            <a:schemeClr val="tx2"/>
          </a:solidFill>
        </a:defRPr>
      </a:lvl6pPr>
      <a:lvl7pPr rtl="1" eaLnBrk="1" hangingPunct="1">
        <a:defRPr>
          <a:solidFill>
            <a:schemeClr val="tx2"/>
          </a:solidFill>
        </a:defRPr>
      </a:lvl7pPr>
      <a:lvl8pPr rtl="1" eaLnBrk="1" hangingPunct="1">
        <a:defRPr>
          <a:solidFill>
            <a:schemeClr val="tx2"/>
          </a:solidFill>
        </a:defRPr>
      </a:lvl8pPr>
      <a:lvl9pPr rtl="1" eaLnBrk="1" hangingPunct="1">
        <a:defRPr>
          <a:solidFill>
            <a:schemeClr val="tx2"/>
          </a:solidFill>
        </a:defRPr>
      </a:lvl9pPr>
    </p:titleStyle>
    <p:bodyStyle>
      <a:lvl1pPr marL="342900" indent="-3429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r" defTabSz="457200" rtl="1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4572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2202288"/>
          </a:xfrm>
        </p:spPr>
        <p:txBody>
          <a:bodyPr>
            <a:noAutofit/>
          </a:bodyPr>
          <a:lstStyle/>
          <a:p>
            <a:r>
              <a:rPr lang="fa-IR" sz="3600" dirty="0" smtClean="0"/>
              <a:t>به نام خدا</a:t>
            </a:r>
            <a:br>
              <a:rPr lang="fa-IR" sz="3600" dirty="0" smtClean="0"/>
            </a:br>
            <a:r>
              <a:rPr lang="fa-IR" sz="3600" dirty="0" smtClean="0"/>
              <a:t>فصل چهارم</a:t>
            </a:r>
            <a:br>
              <a:rPr lang="fa-IR" sz="3600" dirty="0" smtClean="0"/>
            </a:br>
            <a:r>
              <a:rPr lang="fa-IR" sz="3600" dirty="0" smtClean="0"/>
              <a:t>آشنایی با شاخص های اقتصادی</a:t>
            </a:r>
            <a:endParaRPr lang="fa-IR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5624" y="2502094"/>
            <a:ext cx="6954590" cy="3654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107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80304"/>
            <a:ext cx="10515600" cy="450762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78794"/>
            <a:ext cx="10515600" cy="519816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marL="0" indent="0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marL="0" indent="0">
              <a:buNone/>
            </a:pPr>
            <a:r>
              <a:rPr lang="fa-IR" sz="2400" dirty="0" smtClean="0">
                <a:cs typeface="B Nazanin" panose="00000400000000000000" pitchFamily="2" charset="-78"/>
              </a:rPr>
              <a:t>حسابداری ملی شاخه ای از مطالعات اقتصادی است که با ارائۀ شاخص های متنوع به بررسی و اندازه گیری میزان فعالیتهای اقتصادی در سطح ملّی میپردازد؛ مثلاً، میزان تولید کالا و خدمات، صادرات، واردات، مصرف و پس انداز کل کشور، حجم نقدینگی و سطح عمومی قیمتها و سایر متغیرهای کلان را در جامعه محاسبه میکند. این بررسی و اندازه گیری ها، که توسط مرکز آمار ، سازمان مدیریت و برنامه ریزی و یا بانک مرکزی،تصویری روشن از اقتصاد و روند تغییرات ان و رفاه مردم ارائه میدهد. به همین دلیل، میتوان گفت آمارهای اقتصادی و حسابداری ملّی اهمیت بسیاری دارد.</a:t>
            </a:r>
            <a:endParaRPr lang="fa-IR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1115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15910"/>
            <a:ext cx="10515600" cy="829145"/>
          </a:xfrm>
        </p:spPr>
        <p:txBody>
          <a:bodyPr/>
          <a:lstStyle/>
          <a:p>
            <a:r>
              <a:rPr lang="fa-IR" dirty="0" smtClean="0">
                <a:cs typeface="B Nazanin" panose="00000400000000000000" pitchFamily="2" charset="-78"/>
              </a:rPr>
              <a:t>تولید ملی و اندازه گیری آن</a:t>
            </a:r>
            <a:endParaRPr lang="fa-IR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850006"/>
            <a:ext cx="10515600" cy="5326957"/>
          </a:xfrm>
        </p:spPr>
        <p:txBody>
          <a:bodyPr/>
          <a:lstStyle/>
          <a:p>
            <a:r>
              <a:rPr lang="fa-IR" dirty="0" smtClean="0"/>
              <a:t>این</a:t>
            </a:r>
            <a:r>
              <a:rPr lang="fa-IR" dirty="0"/>
              <a:t> که </a:t>
            </a:r>
            <a:r>
              <a:rPr lang="fa-IR" dirty="0" smtClean="0"/>
              <a:t>جامعه ای </a:t>
            </a:r>
            <a:r>
              <a:rPr lang="fa-IR" dirty="0"/>
              <a:t>در طول یک </a:t>
            </a:r>
            <a:r>
              <a:rPr lang="fa-IR" dirty="0" smtClean="0"/>
              <a:t>سال چه مقدار </a:t>
            </a:r>
            <a:r>
              <a:rPr lang="fa-IR" dirty="0"/>
              <a:t>کالا و خدمت تولید میکند، اهمیت زیادی دارد؛ زیرا </a:t>
            </a:r>
            <a:r>
              <a:rPr lang="fa-IR" dirty="0" smtClean="0"/>
              <a:t>نشان دهندۀ </a:t>
            </a:r>
            <a:r>
              <a:rPr lang="fa-IR" dirty="0"/>
              <a:t>قدرت و </a:t>
            </a:r>
            <a:r>
              <a:rPr lang="fa-IR" dirty="0" smtClean="0"/>
              <a:t>توان اقتصادی </a:t>
            </a:r>
            <a:r>
              <a:rPr lang="fa-IR" dirty="0"/>
              <a:t>آن جامعه، سطح رفاه و درآمد اعضای آن، میزان </a:t>
            </a:r>
            <a:r>
              <a:rPr lang="fa-IR" dirty="0" smtClean="0"/>
              <a:t>پس انداز </a:t>
            </a:r>
            <a:r>
              <a:rPr lang="fa-IR" dirty="0"/>
              <a:t>و </a:t>
            </a:r>
            <a:r>
              <a:rPr lang="fa-IR" dirty="0" smtClean="0"/>
              <a:t>سرمایه گذاری </a:t>
            </a:r>
            <a:r>
              <a:rPr lang="fa-IR" dirty="0"/>
              <a:t>و </a:t>
            </a:r>
            <a:r>
              <a:rPr lang="fa-IR" dirty="0" smtClean="0"/>
              <a:t>درنهایت</a:t>
            </a:r>
            <a:r>
              <a:rPr lang="fa-IR" dirty="0"/>
              <a:t>، امکان پیشرفت آن جامعه در آینده است</a:t>
            </a:r>
            <a:r>
              <a:rPr lang="fa-IR" dirty="0" smtClean="0"/>
              <a:t>. در حسابداری ملی فقط آن دسته از فعالیت های تولیدی در محاسبه و سنجش منظور می شوند که شرایط زیر را داشته باشند:</a:t>
            </a:r>
          </a:p>
          <a:p>
            <a:endParaRPr lang="fa-IR" dirty="0"/>
          </a:p>
        </p:txBody>
      </p:sp>
      <p:sp>
        <p:nvSpPr>
          <p:cNvPr id="4" name="Oval 3"/>
          <p:cNvSpPr/>
          <p:nvPr/>
        </p:nvSpPr>
        <p:spPr>
          <a:xfrm>
            <a:off x="9348988" y="2347627"/>
            <a:ext cx="1777285" cy="10947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از بازار عبور کنند</a:t>
            </a:r>
            <a:endParaRPr lang="fa-IR" dirty="0"/>
          </a:p>
        </p:txBody>
      </p:sp>
      <p:sp>
        <p:nvSpPr>
          <p:cNvPr id="5" name="Left Arrow 4"/>
          <p:cNvSpPr/>
          <p:nvPr/>
        </p:nvSpPr>
        <p:spPr>
          <a:xfrm>
            <a:off x="7704785" y="2463536"/>
            <a:ext cx="1416676" cy="862885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یعنی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24247" y="2073499"/>
            <a:ext cx="6600423" cy="160248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/>
              <a:t>تولیدکننده آنها را در مقابل دریافت پول به </a:t>
            </a:r>
            <a:r>
              <a:rPr lang="fa-IR" dirty="0" smtClean="0"/>
              <a:t>مصرف کننده تحویل دهد. با این شرط،  فعالیت تولیدی زنان در مزرعه ها درتولید کل کشور محاسبه میشود ولی فعالیت تولیدی ایشان در خانه و کالاها وخدماتی که به صورت </a:t>
            </a:r>
            <a:r>
              <a:rPr lang="fa-IR" dirty="0"/>
              <a:t>غذا، بهداشت و تربیت فرزندان تولید میکنند، در تولید کل کشور محاسبه </a:t>
            </a:r>
            <a:r>
              <a:rPr lang="fa-IR" dirty="0" smtClean="0"/>
              <a:t>نمیشود.</a:t>
            </a:r>
          </a:p>
          <a:p>
            <a:endParaRPr lang="fa-IR" dirty="0"/>
          </a:p>
        </p:txBody>
      </p:sp>
      <p:sp>
        <p:nvSpPr>
          <p:cNvPr id="7" name="Oval 6"/>
          <p:cNvSpPr/>
          <p:nvPr/>
        </p:nvSpPr>
        <p:spPr>
          <a:xfrm>
            <a:off x="9412309" y="3928666"/>
            <a:ext cx="1777285" cy="10947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کالاهای نهایی</a:t>
            </a:r>
            <a:endParaRPr lang="fa-IR" dirty="0"/>
          </a:p>
        </p:txBody>
      </p:sp>
      <p:sp>
        <p:nvSpPr>
          <p:cNvPr id="9" name="Oval 8"/>
          <p:cNvSpPr/>
          <p:nvPr/>
        </p:nvSpPr>
        <p:spPr>
          <a:xfrm>
            <a:off x="9576515" y="5501757"/>
            <a:ext cx="1777285" cy="1094704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smtClean="0"/>
              <a:t>قانونی و مجاز باشد</a:t>
            </a:r>
            <a:endParaRPr lang="fa-IR" dirty="0"/>
          </a:p>
        </p:txBody>
      </p:sp>
      <p:sp>
        <p:nvSpPr>
          <p:cNvPr id="10" name="Left Arrow 9"/>
          <p:cNvSpPr/>
          <p:nvPr/>
        </p:nvSpPr>
        <p:spPr>
          <a:xfrm>
            <a:off x="7704785" y="4044575"/>
            <a:ext cx="1416676" cy="862885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یعنی</a:t>
            </a:r>
            <a:endParaRPr lang="fa-IR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896153" y="3792216"/>
            <a:ext cx="6600423" cy="15933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 smtClean="0"/>
              <a:t>از آنجا که ارزش کالاهای واسطه ای در بطن کالاهای نهایی است، پس در محاسبۀ تولید کلّ جامعه باید از محاسبۀ ارزش کالاهای واسطه ای صرفنظر کرده و فقط کالاهای نهایی را محاسبه کنیم. در غیر این صورت، ارزش کالاهای واسطه ای در واقع دوبار محاسبه شده است؛ یک بار به صورت بخشی از ارزش کالاهای نهایی و یک بار هم به صورت مستقل.</a:t>
            </a:r>
            <a:endParaRPr lang="fa-IR" dirty="0"/>
          </a:p>
        </p:txBody>
      </p:sp>
      <p:sp>
        <p:nvSpPr>
          <p:cNvPr id="13" name="Rectangle 12"/>
          <p:cNvSpPr/>
          <p:nvPr/>
        </p:nvSpPr>
        <p:spPr>
          <a:xfrm>
            <a:off x="824246" y="5501757"/>
            <a:ext cx="6600423" cy="115909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r>
              <a:rPr lang="fa-IR" dirty="0" smtClean="0"/>
              <a:t>فعالیت های غیرقانونی نظیر قاچاق و مانند آن جزءِ تولید کشور محاسبه نمیشود؛ زیرا، از یک سو از این فعالیت ها اطلاع دقیقی در دست نیست و از سوی دیگر، محاسبۀ آنها نوعی مشروعیت دادن به آنها تلقی میشود.</a:t>
            </a:r>
            <a:endParaRPr lang="fa-IR" dirty="0"/>
          </a:p>
        </p:txBody>
      </p:sp>
      <p:sp>
        <p:nvSpPr>
          <p:cNvPr id="14" name="Left Arrow 13"/>
          <p:cNvSpPr/>
          <p:nvPr/>
        </p:nvSpPr>
        <p:spPr>
          <a:xfrm>
            <a:off x="7704785" y="5565216"/>
            <a:ext cx="1416676" cy="862885"/>
          </a:xfrm>
          <a:prstGeom prst="left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fa-IR" dirty="0" smtClean="0">
                <a:solidFill>
                  <a:schemeClr val="tx1"/>
                </a:solidFill>
              </a:rPr>
              <a:t>یعنی</a:t>
            </a:r>
            <a:endParaRPr lang="fa-IR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1909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03031"/>
            <a:ext cx="10515600" cy="965915"/>
          </a:xfrm>
        </p:spPr>
        <p:txBody>
          <a:bodyPr>
            <a:normAutofit fontScale="90000"/>
          </a:bodyPr>
          <a:lstStyle/>
          <a:p>
            <a:r>
              <a:rPr lang="fa-IR" sz="3600" dirty="0" smtClean="0"/>
              <a:t>تولید ناخالص داخلی، تولید ناخالص ملی، تولید خالص و درآمد ملی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901521"/>
            <a:ext cx="10515600" cy="5275442"/>
          </a:xfrm>
        </p:spPr>
        <p:txBody>
          <a:bodyPr/>
          <a:lstStyle/>
          <a:p>
            <a:endParaRPr lang="fa-IR" dirty="0" smtClean="0"/>
          </a:p>
          <a:p>
            <a:endParaRPr lang="fa-IR" dirty="0"/>
          </a:p>
        </p:txBody>
      </p:sp>
      <p:sp>
        <p:nvSpPr>
          <p:cNvPr id="4" name="Oval 3"/>
          <p:cNvSpPr/>
          <p:nvPr/>
        </p:nvSpPr>
        <p:spPr>
          <a:xfrm>
            <a:off x="9311423" y="951494"/>
            <a:ext cx="1815921" cy="137803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تولید ناخالص ملی</a:t>
            </a:r>
          </a:p>
          <a:p>
            <a:pPr algn="ctr"/>
            <a:r>
              <a:rPr lang="en-US" dirty="0" smtClean="0"/>
              <a:t>GNP</a:t>
            </a:r>
            <a:endParaRPr lang="fa-IR" dirty="0"/>
          </a:p>
        </p:txBody>
      </p:sp>
      <p:sp>
        <p:nvSpPr>
          <p:cNvPr id="5" name="Left Arrow 4"/>
          <p:cNvSpPr/>
          <p:nvPr/>
        </p:nvSpPr>
        <p:spPr>
          <a:xfrm>
            <a:off x="7534139" y="1140551"/>
            <a:ext cx="1403798" cy="85000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167424" y="1054524"/>
            <a:ext cx="6993229" cy="12750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«تولید ناخالص ملّی عبارت است از ارزش پولی کلیۀ کالاها و خدمات نهایی که در</a:t>
            </a:r>
          </a:p>
          <a:p>
            <a:pPr algn="ctr"/>
            <a:r>
              <a:rPr lang="fa-IR" dirty="0" smtClean="0"/>
              <a:t>طول یک سال، توسط یک ملت تولید شده است. »</a:t>
            </a:r>
            <a:endParaRPr lang="fa-IR" dirty="0"/>
          </a:p>
        </p:txBody>
      </p:sp>
      <p:sp>
        <p:nvSpPr>
          <p:cNvPr id="7" name="Oval 6"/>
          <p:cNvSpPr/>
          <p:nvPr/>
        </p:nvSpPr>
        <p:spPr>
          <a:xfrm>
            <a:off x="9311423" y="2484267"/>
            <a:ext cx="1815921" cy="137803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تولید ناخالص داخلی</a:t>
            </a:r>
          </a:p>
          <a:p>
            <a:pPr algn="ctr"/>
            <a:r>
              <a:rPr lang="en-US" dirty="0" smtClean="0"/>
              <a:t>GDP</a:t>
            </a:r>
            <a:endParaRPr lang="fa-IR" dirty="0"/>
          </a:p>
        </p:txBody>
      </p:sp>
      <p:sp>
        <p:nvSpPr>
          <p:cNvPr id="8" name="Left Arrow 7"/>
          <p:cNvSpPr/>
          <p:nvPr/>
        </p:nvSpPr>
        <p:spPr>
          <a:xfrm>
            <a:off x="7572237" y="2704948"/>
            <a:ext cx="1403798" cy="85000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/>
          <p:cNvSpPr/>
          <p:nvPr/>
        </p:nvSpPr>
        <p:spPr>
          <a:xfrm>
            <a:off x="167424" y="2535781"/>
            <a:ext cx="6993229" cy="127500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«تولید ناخالص داخلی عبارت است از ارزش پولی کلیۀ کالاها و خدمات نهایی که</a:t>
            </a:r>
          </a:p>
          <a:p>
            <a:pPr algn="ctr"/>
            <a:r>
              <a:rPr lang="fa-IR" dirty="0" smtClean="0"/>
              <a:t>در طول یک سال، داخل محدودۀ مرزهای جغرافیایی یک کشور تولید میشود. »</a:t>
            </a:r>
            <a:endParaRPr lang="fa-IR" dirty="0"/>
          </a:p>
        </p:txBody>
      </p:sp>
      <p:sp>
        <p:nvSpPr>
          <p:cNvPr id="10" name="Oval 9"/>
          <p:cNvSpPr/>
          <p:nvPr/>
        </p:nvSpPr>
        <p:spPr>
          <a:xfrm>
            <a:off x="9311423" y="4017040"/>
            <a:ext cx="1815921" cy="137803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تولید خالص ملی یا داخلی</a:t>
            </a:r>
            <a:endParaRPr lang="fa-IR" dirty="0"/>
          </a:p>
        </p:txBody>
      </p:sp>
      <p:sp>
        <p:nvSpPr>
          <p:cNvPr id="11" name="Left Arrow 10"/>
          <p:cNvSpPr/>
          <p:nvPr/>
        </p:nvSpPr>
        <p:spPr>
          <a:xfrm>
            <a:off x="7681169" y="4353444"/>
            <a:ext cx="1403798" cy="85000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ectangle 11"/>
          <p:cNvSpPr/>
          <p:nvPr/>
        </p:nvSpPr>
        <p:spPr>
          <a:xfrm>
            <a:off x="167424" y="3862306"/>
            <a:ext cx="6993229" cy="120063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تولید خالص ملّی (یا داخلی) = هزینۀ استهلاک - تولید ناخالص ملّی (یا داخلی)</a:t>
            </a:r>
            <a:endParaRPr lang="fa-IR" dirty="0"/>
          </a:p>
        </p:txBody>
      </p:sp>
      <p:sp>
        <p:nvSpPr>
          <p:cNvPr id="13" name="Oval 12"/>
          <p:cNvSpPr/>
          <p:nvPr/>
        </p:nvSpPr>
        <p:spPr>
          <a:xfrm>
            <a:off x="9311423" y="5454588"/>
            <a:ext cx="1815921" cy="1378039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درآمد ملی</a:t>
            </a:r>
            <a:endParaRPr lang="fa-IR" dirty="0"/>
          </a:p>
        </p:txBody>
      </p:sp>
      <p:sp>
        <p:nvSpPr>
          <p:cNvPr id="14" name="Left Arrow 13"/>
          <p:cNvSpPr/>
          <p:nvPr/>
        </p:nvSpPr>
        <p:spPr>
          <a:xfrm>
            <a:off x="7681169" y="5718604"/>
            <a:ext cx="1403798" cy="850006"/>
          </a:xfrm>
          <a:prstGeom prst="leftArrow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5" name="Rectangle 14"/>
          <p:cNvSpPr/>
          <p:nvPr/>
        </p:nvSpPr>
        <p:spPr>
          <a:xfrm>
            <a:off x="167424" y="5203450"/>
            <a:ext cx="6993229" cy="1526147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درآمد ملّی دربرگیرندۀ مجموع درآمدهایی است که در طول سال نصیب یک ملت میشود. این درآمدها عبارت اند از: درآمد حقوق بگیران (دستمزدها)، درآمد صاحبان سرمایه(قیمت خدمات سرمایه)، درآمد صاحبان املاک و مستغلات (اجاره</a:t>
            </a:r>
            <a:r>
              <a:rPr lang="fa-IR" dirty="0"/>
              <a:t>)</a:t>
            </a:r>
            <a:r>
              <a:rPr lang="fa-IR" dirty="0" smtClean="0"/>
              <a:t>، درآمد صاحبان مشاغل آزاد و سودی که نصیب شرکتها و مؤسسه ها میشود.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131020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5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12" grpId="0" animBg="1"/>
      <p:bldP spid="13" grpId="0" animBg="1"/>
      <p:bldP spid="1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91672"/>
          </a:xfrm>
        </p:spPr>
        <p:txBody>
          <a:bodyPr>
            <a:normAutofit/>
          </a:bodyPr>
          <a:lstStyle/>
          <a:p>
            <a:r>
              <a:rPr lang="fa-IR" sz="3600" dirty="0" smtClean="0"/>
              <a:t>روش های محاسبه تولید کل</a:t>
            </a:r>
            <a:endParaRPr lang="fa-IR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275008"/>
            <a:ext cx="10515600" cy="4901955"/>
          </a:xfrm>
        </p:spPr>
        <p:txBody>
          <a:bodyPr/>
          <a:lstStyle/>
          <a:p>
            <a:endParaRPr lang="fa-IR" dirty="0"/>
          </a:p>
        </p:txBody>
      </p:sp>
      <p:sp>
        <p:nvSpPr>
          <p:cNvPr id="4" name="Oval 3"/>
          <p:cNvSpPr/>
          <p:nvPr/>
        </p:nvSpPr>
        <p:spPr>
          <a:xfrm>
            <a:off x="9370453" y="1539024"/>
            <a:ext cx="1983347" cy="127500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روش هزینه ای</a:t>
            </a:r>
            <a:endParaRPr lang="fa-IR" dirty="0"/>
          </a:p>
        </p:txBody>
      </p:sp>
      <p:sp>
        <p:nvSpPr>
          <p:cNvPr id="5" name="Left Arrow 4"/>
          <p:cNvSpPr/>
          <p:nvPr/>
        </p:nvSpPr>
        <p:spPr>
          <a:xfrm>
            <a:off x="8065930" y="3642573"/>
            <a:ext cx="1004552" cy="643943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6" name="Rectangle 5"/>
          <p:cNvSpPr/>
          <p:nvPr/>
        </p:nvSpPr>
        <p:spPr>
          <a:xfrm>
            <a:off x="838200" y="1493949"/>
            <a:ext cx="7005034" cy="1558343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گاهی ارزش پولی تولیدات نهایی را آنجایی که بدست خانوار ایرانی می رسند، جمع زده و تولید کل را بدست می آوریم. گاهی هم نقطه محاسبه و رصد را آنجایی قرار می دهیم که مصرف کننده نهایی پول می دهد و خریداری می کند. واضح است که هر دوروش یکی است ﴿چه به دست فروشنده نگاه کنیم و چه به دست مصرف کننده﴾ به این روش، روش هزینه ای گوییم.</a:t>
            </a:r>
            <a:endParaRPr lang="fa-IR" dirty="0"/>
          </a:p>
        </p:txBody>
      </p:sp>
      <p:sp>
        <p:nvSpPr>
          <p:cNvPr id="7" name="Oval 6"/>
          <p:cNvSpPr/>
          <p:nvPr/>
        </p:nvSpPr>
        <p:spPr>
          <a:xfrm>
            <a:off x="9390844" y="3327041"/>
            <a:ext cx="1983347" cy="127500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روش درآمدی</a:t>
            </a:r>
            <a:endParaRPr lang="fa-IR" dirty="0"/>
          </a:p>
        </p:txBody>
      </p:sp>
      <p:sp>
        <p:nvSpPr>
          <p:cNvPr id="8" name="Left Arrow 7"/>
          <p:cNvSpPr/>
          <p:nvPr/>
        </p:nvSpPr>
        <p:spPr>
          <a:xfrm>
            <a:off x="8105639" y="1854556"/>
            <a:ext cx="1004552" cy="643943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9" name="Rectangle 8"/>
          <p:cNvSpPr/>
          <p:nvPr/>
        </p:nvSpPr>
        <p:spPr>
          <a:xfrm>
            <a:off x="817809" y="3258355"/>
            <a:ext cx="7005034" cy="14810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در این روش با علم به اینکه هر انچه در کشور تولید شده و درآمدی کسب شده نهایتاؓ همه آن درآمد بین عوامل تولید تقسیم شده است، با جمع زدن همه اجزا، درآمدی همه بازیگران و فعالان اقتصادی داخلی یا ملی ﴿مزدها، سودها، اجاره ها﴾ تولید کل را محاسبه می کنیم. این روش را «روش درآمدی» می نامند.</a:t>
            </a:r>
            <a:endParaRPr lang="fa-IR" dirty="0"/>
          </a:p>
        </p:txBody>
      </p:sp>
      <p:sp>
        <p:nvSpPr>
          <p:cNvPr id="10" name="Oval 9"/>
          <p:cNvSpPr/>
          <p:nvPr/>
        </p:nvSpPr>
        <p:spPr>
          <a:xfrm>
            <a:off x="9390843" y="4901955"/>
            <a:ext cx="1983347" cy="1275008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روش ارزش افزوده</a:t>
            </a:r>
            <a:endParaRPr lang="fa-IR" dirty="0"/>
          </a:p>
        </p:txBody>
      </p:sp>
      <p:sp>
        <p:nvSpPr>
          <p:cNvPr id="11" name="Left Arrow 10"/>
          <p:cNvSpPr/>
          <p:nvPr/>
        </p:nvSpPr>
        <p:spPr>
          <a:xfrm>
            <a:off x="8036683" y="5217487"/>
            <a:ext cx="1004552" cy="643943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  <p:sp>
        <p:nvSpPr>
          <p:cNvPr id="12" name="Rectangle 11"/>
          <p:cNvSpPr/>
          <p:nvPr/>
        </p:nvSpPr>
        <p:spPr>
          <a:xfrm>
            <a:off x="838200" y="4901955"/>
            <a:ext cx="7005034" cy="1481071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1" anchor="ctr"/>
          <a:lstStyle/>
          <a:p>
            <a:pPr algn="ctr"/>
            <a:r>
              <a:rPr lang="fa-IR" dirty="0" smtClean="0"/>
              <a:t>با این فرض که ارزش همه تولیدات کشور در واقع ارزش تک تک ارزش افزوده هایی است که در فرایند تولید، خلق شده اند، تولید کل را</a:t>
            </a:r>
          </a:p>
          <a:p>
            <a:pPr algn="ctr"/>
            <a:r>
              <a:rPr lang="fa-IR" dirty="0" smtClean="0"/>
              <a:t>مجموع همه ارزش افزوده های کل کشور در همه فرایندهای تولید کالا و خدمات می داند.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44778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9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528033"/>
          </a:xfrm>
        </p:spPr>
        <p:txBody>
          <a:bodyPr>
            <a:normAutofit fontScale="90000"/>
          </a:bodyPr>
          <a:lstStyle/>
          <a:p>
            <a:endParaRPr lang="fa-I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2580"/>
            <a:ext cx="10515600" cy="5494383"/>
          </a:xfrm>
        </p:spPr>
        <p:txBody>
          <a:bodyPr>
            <a:normAutofit/>
          </a:bodyPr>
          <a:lstStyle/>
          <a:p>
            <a:endParaRPr lang="fa-IR" dirty="0" smtClean="0"/>
          </a:p>
          <a:p>
            <a:endParaRPr lang="fa-IR" dirty="0"/>
          </a:p>
          <a:p>
            <a:r>
              <a:rPr lang="fa-IR" dirty="0" smtClean="0"/>
              <a:t>از </a:t>
            </a:r>
            <a:r>
              <a:rPr lang="fa-IR" dirty="0"/>
              <a:t>آنجایی که تولید ملی حجم و بزرگی یک اقتصاد را نشان می دهد معمولا </a:t>
            </a:r>
            <a:r>
              <a:rPr lang="fa-IR" dirty="0" smtClean="0"/>
              <a:t>برای مقایسه </a:t>
            </a:r>
            <a:r>
              <a:rPr lang="fa-IR" dirty="0"/>
              <a:t>عملکرد دو </a:t>
            </a:r>
            <a:r>
              <a:rPr lang="fa-IR" dirty="0" smtClean="0"/>
              <a:t>کشور(مثلا </a:t>
            </a:r>
            <a:r>
              <a:rPr lang="fa-IR" dirty="0"/>
              <a:t>میزان صادرات </a:t>
            </a:r>
            <a:r>
              <a:rPr lang="fa-IR" dirty="0" smtClean="0"/>
              <a:t>آنها) </a:t>
            </a:r>
            <a:r>
              <a:rPr lang="fa-IR" dirty="0"/>
              <a:t>متغیرهای مورد مقایسه را بر </a:t>
            </a:r>
            <a:r>
              <a:rPr lang="fa-IR" dirty="0" smtClean="0"/>
              <a:t>تولید ملی </a:t>
            </a:r>
            <a:r>
              <a:rPr lang="fa-IR" dirty="0"/>
              <a:t>تقسیم کرده و شاخص نسبی ساخته می شود. به عبارت واضحتر، اگر صادرات </a:t>
            </a:r>
            <a:r>
              <a:rPr lang="fa-IR" dirty="0" smtClean="0"/>
              <a:t>ایران50 </a:t>
            </a:r>
            <a:r>
              <a:rPr lang="fa-IR" dirty="0"/>
              <a:t>میلیارد دلار و صادرات جیبوتی 5 میلیارد دلار باشد نمی توان بسادگی چنین نظر </a:t>
            </a:r>
            <a:r>
              <a:rPr lang="fa-IR" dirty="0" smtClean="0"/>
              <a:t>داد که </a:t>
            </a:r>
            <a:r>
              <a:rPr lang="fa-IR" dirty="0"/>
              <a:t>صادرات ایران 10 برابر جیبوتی است! با تقسیم مقادیر صادرات به حجم کل </a:t>
            </a:r>
            <a:r>
              <a:rPr lang="fa-IR" dirty="0" smtClean="0"/>
              <a:t>اقتصادهریک </a:t>
            </a:r>
            <a:r>
              <a:rPr lang="fa-IR" dirty="0"/>
              <a:t>﴿تولید ملی آنها﴾ چه بسا بطور نسبی کشور جیبوتی را در زمینه صادرات </a:t>
            </a:r>
            <a:r>
              <a:rPr lang="fa-IR" dirty="0" smtClean="0"/>
              <a:t>موفقترازایران </a:t>
            </a:r>
            <a:r>
              <a:rPr lang="fa-IR" dirty="0"/>
              <a:t>نشان دهد</a:t>
            </a:r>
            <a:r>
              <a:rPr lang="fa-IR" dirty="0" smtClean="0"/>
              <a:t>.</a:t>
            </a:r>
          </a:p>
          <a:p>
            <a:r>
              <a:rPr lang="fa-IR" dirty="0"/>
              <a:t>گاهی هم عامل مورد توجه جمعیت است. برای مقایسه بهتر بین دو کشور و </a:t>
            </a:r>
            <a:r>
              <a:rPr lang="fa-IR" dirty="0" smtClean="0"/>
              <a:t>یا یک </a:t>
            </a:r>
            <a:r>
              <a:rPr lang="fa-IR" dirty="0"/>
              <a:t>کشور در طول زمان، درآمد </a:t>
            </a:r>
            <a:r>
              <a:rPr lang="fa-IR" dirty="0" smtClean="0"/>
              <a:t>(یا تولید) ملی </a:t>
            </a:r>
            <a:r>
              <a:rPr lang="fa-IR" dirty="0"/>
              <a:t>را به جمعیت آن کشور تقسیم کرده </a:t>
            </a:r>
            <a:r>
              <a:rPr lang="fa-IR" dirty="0" smtClean="0"/>
              <a:t>وشاخص </a:t>
            </a:r>
            <a:r>
              <a:rPr lang="fa-IR" dirty="0"/>
              <a:t>نسبی با نام شاخص درآمد سرانه می سازند. با توجه به تفاوت چشمگیر </a:t>
            </a:r>
            <a:r>
              <a:rPr lang="fa-IR" dirty="0" smtClean="0"/>
              <a:t>جمعیت کشورهای </a:t>
            </a:r>
            <a:r>
              <a:rPr lang="fa-IR" dirty="0"/>
              <a:t>مختلف، محاسبۀ شاخصها </a:t>
            </a:r>
            <a:r>
              <a:rPr lang="fa-IR" dirty="0" smtClean="0"/>
              <a:t>به صورت </a:t>
            </a:r>
            <a:r>
              <a:rPr lang="fa-IR" dirty="0"/>
              <a:t>سرانه  که عبارت از سهم متوسط </a:t>
            </a:r>
            <a:r>
              <a:rPr lang="fa-IR" dirty="0" smtClean="0"/>
              <a:t>هر فرد </a:t>
            </a:r>
            <a:r>
              <a:rPr lang="fa-IR" dirty="0"/>
              <a:t>جامعه در میزان تولید یا درآمد آن جامعه </a:t>
            </a:r>
            <a:r>
              <a:rPr lang="fa-IR" dirty="0" smtClean="0"/>
              <a:t>است، میتواند </a:t>
            </a:r>
            <a:r>
              <a:rPr lang="fa-IR" dirty="0"/>
              <a:t>معیار بهتری برای </a:t>
            </a:r>
            <a:r>
              <a:rPr lang="fa-IR" dirty="0" smtClean="0"/>
              <a:t>مقایسۀ سطح </a:t>
            </a:r>
            <a:r>
              <a:rPr lang="fa-IR" dirty="0"/>
              <a:t>زندگی و رفاه افراد جوامع مختلف باشد.</a:t>
            </a:r>
          </a:p>
        </p:txBody>
      </p:sp>
    </p:spTree>
    <p:extLst>
      <p:ext uri="{BB962C8B-B14F-4D97-AF65-F5344CB8AC3E}">
        <p14:creationId xmlns:p14="http://schemas.microsoft.com/office/powerpoint/2010/main" val="369592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940157"/>
          </a:xfrm>
        </p:spPr>
        <p:txBody>
          <a:bodyPr/>
          <a:lstStyle/>
          <a:p>
            <a:r>
              <a:rPr lang="fa-IR" dirty="0" smtClean="0"/>
              <a:t>محاسبه تولید کل به قیمت های ثابت و جاری</a:t>
            </a:r>
            <a:endParaRPr lang="fa-IR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4"/>
              <p:cNvSpPr>
                <a:spLocks noGrp="1"/>
              </p:cNvSpPr>
              <p:nvPr>
                <p:ph idx="1"/>
              </p:nvPr>
            </p:nvSpPr>
            <p:spPr>
              <a:xfrm>
                <a:off x="838200" y="940158"/>
                <a:ext cx="10515600" cy="5236805"/>
              </a:xfrm>
            </p:spPr>
            <p:txBody>
              <a:bodyPr/>
              <a:lstStyle/>
              <a:p>
                <a:r>
                  <a:rPr lang="fa-IR" dirty="0" smtClean="0"/>
                  <a:t>در جدول روبرو تولید ناخالص داخلی به قیمت های </a:t>
                </a:r>
              </a:p>
              <a:p>
                <a:r>
                  <a:rPr lang="fa-IR" dirty="0" smtClean="0"/>
                  <a:t>جاری و ثابت را اینگونه محاسبه می کنیم:</a:t>
                </a:r>
              </a:p>
              <a:p>
                <a:r>
                  <a:rPr lang="fa-IR" dirty="0" smtClean="0"/>
                  <a:t>فرض کنیم سال 1394 سال پایه باشد.</a:t>
                </a:r>
              </a:p>
              <a:p>
                <a:endParaRPr lang="fa-IR" dirty="0"/>
              </a:p>
              <a:p>
                <a:endParaRPr lang="fa-IR" dirty="0"/>
              </a:p>
              <a:p>
                <a:endParaRPr lang="fa-IR" dirty="0" smtClean="0"/>
              </a:p>
              <a:p>
                <a:pPr marL="0" indent="0" algn="l">
                  <a:buNone/>
                </a:pPr>
                <a14:m>
                  <m:oMath xmlns:m="http://schemas.openxmlformats.org/officeDocument/2006/math">
                    <m:r>
                      <a:rPr lang="fa-IR" b="0" i="1" smtClean="0">
                        <a:latin typeface="Cambria Math" panose="02040503050406030204" pitchFamily="18" charset="0"/>
                      </a:rPr>
                      <m:t>6000000</m:t>
                    </m:r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200</m:t>
                    </m:r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)+</m:t>
                    </m:r>
                    <m:d>
                      <m:dPr>
                        <m:ctrlP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200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400000</m:t>
                        </m:r>
                      </m:e>
                    </m:d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1280000000</m:t>
                    </m:r>
                  </m:oMath>
                </a14:m>
                <a:r>
                  <a:rPr lang="fa-IR" dirty="0" smtClean="0"/>
                  <a:t>)= تولید ناخالص داخلی به قیمت جاری برای سال 1395 </a:t>
                </a:r>
              </a:p>
              <a:p>
                <a:pPr marL="0" indent="0" algn="l">
                  <a:buNone/>
                </a:pPr>
                <a14:m>
                  <m:oMath xmlns:m="http://schemas.openxmlformats.org/officeDocument/2006/math">
                    <m:d>
                      <m:dPr>
                        <m:ctrlPr>
                          <a:rPr lang="fa-IR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a-IR" b="0" i="1" smtClean="0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</a:rPr>
                          <m:t>5000000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200</m:t>
                        </m:r>
                      </m:e>
                    </m:d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+</m:t>
                    </m:r>
                    <m:d>
                      <m:dPr>
                        <m:ctrlP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100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×</m:t>
                        </m:r>
                        <m:r>
                          <a:rPr lang="fa-IR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400000</m:t>
                        </m:r>
                      </m:e>
                    </m:d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fa-IR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1040000000</m:t>
                    </m:r>
                  </m:oMath>
                </a14:m>
                <a:r>
                  <a:rPr lang="fa-IR" dirty="0" smtClean="0"/>
                  <a:t>= تولید ناخالص داخلی به قیمت ثابت برای سال1395</a:t>
                </a:r>
                <a:endParaRPr lang="fa-IR" dirty="0"/>
              </a:p>
            </p:txBody>
          </p:sp>
        </mc:Choice>
        <mc:Fallback xmlns="">
          <p:sp>
            <p:nvSpPr>
              <p:cNvPr id="5" name="Content Placeholder 4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940158"/>
                <a:ext cx="10515600" cy="5236805"/>
              </a:xfrm>
              <a:blipFill rotWithShape="0">
                <a:blip r:embed="rId2"/>
                <a:stretch>
                  <a:fillRect l="-1043" t="-582" r="-174"/>
                </a:stretch>
              </a:blipFill>
            </p:spPr>
            <p:txBody>
              <a:bodyPr/>
              <a:lstStyle/>
              <a:p>
                <a:r>
                  <a:rPr lang="fa-IR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881" y="1406786"/>
            <a:ext cx="5060119" cy="1365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417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/>
              <a:t>اقتصاددانان </a:t>
            </a:r>
            <a:r>
              <a:rPr lang="fa-IR" dirty="0" smtClean="0"/>
              <a:t>درمحاسبۀ </a:t>
            </a:r>
            <a:r>
              <a:rPr lang="fa-IR" dirty="0"/>
              <a:t>سایر شاخصهای اقتصادی مثل میزان صادرات، واردات، مصرف و … نیز به </a:t>
            </a:r>
            <a:r>
              <a:rPr lang="fa-IR" dirty="0" smtClean="0"/>
              <a:t>جای متغیرهای </a:t>
            </a:r>
            <a:r>
              <a:rPr lang="fa-IR" dirty="0"/>
              <a:t>با قیمتهای جاری </a:t>
            </a:r>
            <a:r>
              <a:rPr lang="fa-IR" dirty="0" smtClean="0"/>
              <a:t>(متغیرهای اسمی) </a:t>
            </a:r>
            <a:r>
              <a:rPr lang="fa-IR" dirty="0"/>
              <a:t>از متغیرهای با قیمت ثابت (</a:t>
            </a:r>
            <a:r>
              <a:rPr lang="fa-IR" dirty="0" smtClean="0"/>
              <a:t>متغیرهای واقعی </a:t>
            </a:r>
            <a:r>
              <a:rPr lang="fa-IR" dirty="0"/>
              <a:t>یا </a:t>
            </a:r>
            <a:r>
              <a:rPr lang="fa-IR" dirty="0" smtClean="0"/>
              <a:t>حقیقی) </a:t>
            </a:r>
            <a:r>
              <a:rPr lang="fa-IR" dirty="0"/>
              <a:t>استفاده میکنند و به همه سیاستگذاران، اهالی رسانه ها و مردم </a:t>
            </a:r>
            <a:r>
              <a:rPr lang="fa-IR" dirty="0" smtClean="0"/>
              <a:t>توصیه می </a:t>
            </a:r>
            <a:r>
              <a:rPr lang="fa-IR" dirty="0"/>
              <a:t>کنند که همیشه و بویژه وقتی پای مقایسه ای در میان است همه متغیرهای </a:t>
            </a:r>
            <a:r>
              <a:rPr lang="fa-IR" dirty="0" smtClean="0"/>
              <a:t>اقتصادی را </a:t>
            </a:r>
            <a:r>
              <a:rPr lang="fa-IR" dirty="0"/>
              <a:t>به </a:t>
            </a:r>
            <a:r>
              <a:rPr lang="fa-IR" dirty="0" smtClean="0"/>
              <a:t>قیمت های </a:t>
            </a:r>
            <a:r>
              <a:rPr lang="fa-IR" dirty="0"/>
              <a:t>ثابت محاسبه و در </a:t>
            </a:r>
            <a:r>
              <a:rPr lang="fa-IR" dirty="0" smtClean="0"/>
              <a:t>تحلیل ها </a:t>
            </a:r>
            <a:r>
              <a:rPr lang="fa-IR" dirty="0"/>
              <a:t>وارد کنند. چرا که استفاده از متغیرهای </a:t>
            </a:r>
            <a:r>
              <a:rPr lang="fa-IR" dirty="0" smtClean="0"/>
              <a:t>اسمی بجای </a:t>
            </a:r>
            <a:r>
              <a:rPr lang="fa-IR" dirty="0"/>
              <a:t>متغیرهای واقعی بسیار غلط انداز است.</a:t>
            </a:r>
          </a:p>
        </p:txBody>
      </p:sp>
    </p:spTree>
    <p:extLst>
      <p:ext uri="{BB962C8B-B14F-4D97-AF65-F5344CB8AC3E}">
        <p14:creationId xmlns:p14="http://schemas.microsoft.com/office/powerpoint/2010/main" val="1636885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a-IR" dirty="0"/>
          </a:p>
          <a:p>
            <a:endParaRPr lang="fa-IR" dirty="0" smtClean="0"/>
          </a:p>
          <a:p>
            <a:endParaRPr lang="fa-IR" dirty="0"/>
          </a:p>
          <a:p>
            <a:pPr algn="ctr"/>
            <a:r>
              <a:rPr lang="fa-IR" dirty="0" smtClean="0"/>
              <a:t>پایان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363184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87</TotalTime>
  <Words>1061</Words>
  <Application>Microsoft Office PowerPoint</Application>
  <PresentationFormat>Widescreen</PresentationFormat>
  <Paragraphs>55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B Nazanin</vt:lpstr>
      <vt:lpstr>Cambria Math</vt:lpstr>
      <vt:lpstr>Tahoma</vt:lpstr>
      <vt:lpstr>Trebuchet MS</vt:lpstr>
      <vt:lpstr>Wingdings 3</vt:lpstr>
      <vt:lpstr>Facet</vt:lpstr>
      <vt:lpstr>به نام خدا فصل چهارم آشنایی با شاخص های اقتصادی</vt:lpstr>
      <vt:lpstr>PowerPoint Presentation</vt:lpstr>
      <vt:lpstr>تولید ملی و اندازه گیری آن</vt:lpstr>
      <vt:lpstr>تولید ناخالص داخلی، تولید ناخالص ملی، تولید خالص و درآمد ملی</vt:lpstr>
      <vt:lpstr>روش های محاسبه تولید کل</vt:lpstr>
      <vt:lpstr>PowerPoint Presentation</vt:lpstr>
      <vt:lpstr>محاسبه تولید کل به قیمت های ثابت و جاری</vt:lpstr>
      <vt:lpstr>PowerPoint Presentation</vt:lpstr>
      <vt:lpstr>PowerPoint Presentation</vt:lpstr>
    </vt:vector>
  </TitlesOfParts>
  <Company>Moorche 30 DVDs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به نام خدا فصل چهارم آشنایی با شاخص های اقتصادی</dc:title>
  <dc:creator>MRT www.Win2Farsi.com</dc:creator>
  <cp:lastModifiedBy>DadeFam-43262657</cp:lastModifiedBy>
  <cp:revision>10</cp:revision>
  <dcterms:created xsi:type="dcterms:W3CDTF">2016-06-29T10:53:41Z</dcterms:created>
  <dcterms:modified xsi:type="dcterms:W3CDTF">2023-08-20T06:21:50Z</dcterms:modified>
</cp:coreProperties>
</file>