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4" r:id="rId2"/>
    <p:sldId id="256" r:id="rId3"/>
    <p:sldId id="262" r:id="rId4"/>
    <p:sldId id="257" r:id="rId5"/>
    <p:sldId id="258" r:id="rId6"/>
    <p:sldId id="259" r:id="rId7"/>
    <p:sldId id="260" r:id="rId8"/>
    <p:sldId id="261"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4/30/2020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1" eaLnBrk="1" latinLnBrk="0" hangingPunct="1">
        <a:spcBef>
          <a:spcPct val="0"/>
        </a:spcBef>
        <a:buNone/>
        <a:defRPr sz="3600" kern="1200">
          <a:solidFill>
            <a:schemeClr val="tx1">
              <a:lumMod val="85000"/>
              <a:lumOff val="1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389126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فیزیولوژی گوارش</a:t>
            </a:r>
            <a:endParaRPr lang="fa-IR" dirty="0"/>
          </a:p>
        </p:txBody>
      </p:sp>
      <p:sp>
        <p:nvSpPr>
          <p:cNvPr id="3" name="Subtitle 2"/>
          <p:cNvSpPr>
            <a:spLocks noGrp="1"/>
          </p:cNvSpPr>
          <p:nvPr>
            <p:ph type="subTitle" idx="1"/>
          </p:nvPr>
        </p:nvSpPr>
        <p:spPr/>
        <p:txBody>
          <a:bodyPr>
            <a:normAutofit/>
          </a:bodyPr>
          <a:lstStyle/>
          <a:p>
            <a:r>
              <a:rPr lang="fa-IR" sz="4400" dirty="0" smtClean="0"/>
              <a:t>معده</a:t>
            </a:r>
            <a:endParaRPr lang="fa-IR" sz="4400" dirty="0"/>
          </a:p>
        </p:txBody>
      </p:sp>
    </p:spTree>
    <p:extLst>
      <p:ext uri="{BB962C8B-B14F-4D97-AF65-F5344CB8AC3E}">
        <p14:creationId xmlns:p14="http://schemas.microsoft.com/office/powerpoint/2010/main" val="32638705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fa-IR"/>
          </a:p>
        </p:txBody>
      </p:sp>
      <p:pic>
        <p:nvPicPr>
          <p:cNvPr id="8" name="Content Placeholder 7"/>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2343954" y="0"/>
            <a:ext cx="8105653" cy="6878034"/>
          </a:xfrm>
        </p:spPr>
      </p:pic>
    </p:spTree>
    <p:extLst>
      <p:ext uri="{BB962C8B-B14F-4D97-AF65-F5344CB8AC3E}">
        <p14:creationId xmlns:p14="http://schemas.microsoft.com/office/powerpoint/2010/main" val="23155577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عملکرد های حرکتی معده</a:t>
            </a:r>
            <a:endParaRPr lang="fa-IR" dirty="0"/>
          </a:p>
        </p:txBody>
      </p:sp>
      <p:sp>
        <p:nvSpPr>
          <p:cNvPr id="3" name="Content Placeholder 2"/>
          <p:cNvSpPr>
            <a:spLocks noGrp="1"/>
          </p:cNvSpPr>
          <p:nvPr>
            <p:ph idx="1"/>
          </p:nvPr>
        </p:nvSpPr>
        <p:spPr/>
        <p:txBody>
          <a:bodyPr/>
          <a:lstStyle/>
          <a:p>
            <a:pPr marL="0" indent="0">
              <a:buNone/>
            </a:pPr>
            <a:r>
              <a:rPr lang="fa-IR" dirty="0" smtClean="0"/>
              <a:t>1-ذخیره مقادیر زیاد غذا تا غذا در معده ،دوازدهه و روده پردازش شود</a:t>
            </a:r>
          </a:p>
          <a:p>
            <a:pPr marL="0" indent="0">
              <a:buNone/>
            </a:pPr>
            <a:r>
              <a:rPr lang="fa-IR" dirty="0" smtClean="0"/>
              <a:t>2-تولید کیموس(مخلوطی نیمه مایع)</a:t>
            </a:r>
          </a:p>
          <a:p>
            <a:pPr marL="0" indent="0">
              <a:buNone/>
            </a:pPr>
            <a:r>
              <a:rPr lang="fa-IR" dirty="0" smtClean="0"/>
              <a:t>3-تخلیه ی اهسته ی کیموس از معده به روده ی کوچکبا سرعتی که برای هضم و جذب توسط روده ی کوچک مناسب باشد </a:t>
            </a:r>
          </a:p>
          <a:p>
            <a:r>
              <a:rPr lang="fa-IR" dirty="0" smtClean="0"/>
              <a:t>معده به دو قست تنه و انتروم تقسیم میشود</a:t>
            </a:r>
          </a:p>
          <a:p>
            <a:pPr marL="0" indent="0">
              <a:buNone/>
            </a:pPr>
            <a:r>
              <a:rPr lang="fa-IR" dirty="0" smtClean="0">
                <a:sym typeface="Wingdings" panose="05000000000000000000" pitchFamily="2" charset="2"/>
              </a:rPr>
              <a:t>زمانیکه غذا وارد معده میشود </a:t>
            </a:r>
            <a:r>
              <a:rPr lang="fa-IR" b="1" dirty="0" smtClean="0">
                <a:sym typeface="Wingdings" panose="05000000000000000000" pitchFamily="2" charset="2"/>
              </a:rPr>
              <a:t>رفلکس واگوواگان </a:t>
            </a:r>
            <a:r>
              <a:rPr lang="fa-IR" dirty="0" smtClean="0">
                <a:sym typeface="Wingdings" panose="05000000000000000000" pitchFamily="2" charset="2"/>
              </a:rPr>
              <a:t>از معده به ساقه مغز رفته و سپس به معده برمیگردد</a:t>
            </a:r>
          </a:p>
          <a:p>
            <a:pPr marL="0" indent="0">
              <a:buNone/>
            </a:pPr>
            <a:r>
              <a:rPr lang="fa-IR" dirty="0" smtClean="0">
                <a:sym typeface="Wingdings" panose="05000000000000000000" pitchFamily="2" charset="2"/>
              </a:rPr>
              <a:t>کاهش تونوس دیواره ی عضلانی  برجسته شدن دیواره معده به سمت بیرون تا انبساط کاهش یعنی 0/8 تا 1/5 لیتر </a:t>
            </a:r>
          </a:p>
          <a:p>
            <a:pPr marL="0" indent="0">
              <a:buNone/>
            </a:pPr>
            <a:r>
              <a:rPr lang="fa-IR" dirty="0" smtClean="0">
                <a:sym typeface="Wingdings" panose="05000000000000000000" pitchFamily="2" charset="2"/>
              </a:rPr>
              <a:t>فشار معده تا قبل رسیدن به این حجم پایین می ماند </a:t>
            </a:r>
            <a:endParaRPr lang="fa-IR" dirty="0"/>
          </a:p>
        </p:txBody>
      </p:sp>
    </p:spTree>
    <p:extLst>
      <p:ext uri="{BB962C8B-B14F-4D97-AF65-F5344CB8AC3E}">
        <p14:creationId xmlns:p14="http://schemas.microsoft.com/office/powerpoint/2010/main" val="30795264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60424" y="888643"/>
            <a:ext cx="8915400" cy="5396067"/>
          </a:xfrm>
        </p:spPr>
        <p:txBody>
          <a:bodyPr/>
          <a:lstStyle/>
          <a:p>
            <a:r>
              <a:rPr lang="fa-IR" dirty="0" smtClean="0"/>
              <a:t>بعد از ورود غذا به معده </a:t>
            </a:r>
            <a:r>
              <a:rPr lang="fa-IR" dirty="0" smtClean="0">
                <a:sym typeface="Wingdings" panose="05000000000000000000" pitchFamily="2" charset="2"/>
              </a:rPr>
              <a:t> </a:t>
            </a:r>
            <a:r>
              <a:rPr lang="fa-IR" dirty="0" smtClean="0"/>
              <a:t>شروع امواج انقباضی دودی شکل به نام امواج مخلوط کننده از بخش های میانی تا بالایی به سمت انتروم (هر 15 تا 20 ثانیه) </a:t>
            </a:r>
            <a:r>
              <a:rPr lang="fa-IR" dirty="0" smtClean="0">
                <a:sym typeface="Wingdings" panose="05000000000000000000" pitchFamily="2" charset="2"/>
              </a:rPr>
              <a:t> </a:t>
            </a:r>
            <a:r>
              <a:rPr lang="fa-IR" dirty="0" smtClean="0"/>
              <a:t>تولید توسط ریتم پایه ی الکتریکی دستگاه گوارش که شامل امواج اهسته ی الکتریکی </a:t>
            </a:r>
            <a:r>
              <a:rPr lang="fa-IR" dirty="0" smtClean="0">
                <a:sym typeface="Wingdings" panose="05000000000000000000" pitchFamily="2" charset="2"/>
              </a:rPr>
              <a:t></a:t>
            </a:r>
            <a:r>
              <a:rPr lang="fa-IR" dirty="0" smtClean="0"/>
              <a:t> تولید خودبخودی در جدار معده</a:t>
            </a:r>
          </a:p>
          <a:p>
            <a:r>
              <a:rPr lang="fa-IR" dirty="0" smtClean="0"/>
              <a:t>نقش حلقه های انقباضی معده:</a:t>
            </a:r>
          </a:p>
          <a:p>
            <a:pPr marL="0" indent="0">
              <a:buNone/>
            </a:pPr>
            <a:r>
              <a:rPr lang="fa-IR" dirty="0" smtClean="0"/>
              <a:t>1- هرچه به سمت انتروم پیش میروند قویتر میشوند و تولید حلقه های قدرتمند انقباضی که محتویات انتروم را به تحت فشار زیاد به سمت پیلور میرانند</a:t>
            </a:r>
          </a:p>
          <a:p>
            <a:pPr marL="0" indent="0">
              <a:buNone/>
            </a:pPr>
            <a:r>
              <a:rPr lang="fa-IR" dirty="0" smtClean="0"/>
              <a:t>2-مخلوط سازی محتویات معده : هربار که یک موج دودی از دیواره انتروم به سمت پیلور حرکت می کند محتویات غذایی انتروم فرو میرود.دهانه پیلور کوچک است و کمتر چند میلیمتر از محتوای انتروم در هر موج دودی به دوازدهه میراند.عضله پیلور هم با این انقباضات منقبض میشود تا تخلیه معده را تسریع کند.</a:t>
            </a:r>
          </a:p>
          <a:p>
            <a:pPr marL="0" indent="0">
              <a:buNone/>
            </a:pPr>
            <a:r>
              <a:rPr lang="fa-IR" dirty="0" smtClean="0"/>
              <a:t>بخش عمده ای از محتویات انتروم توسط حلقه دودی شکل که به سمت معده میروند در جهت </a:t>
            </a:r>
            <a:r>
              <a:rPr lang="fa-IR" b="1" dirty="0" smtClean="0"/>
              <a:t>بالا </a:t>
            </a:r>
            <a:r>
              <a:rPr lang="fa-IR" dirty="0" smtClean="0"/>
              <a:t>فشرده میشوند --&gt;</a:t>
            </a:r>
            <a:r>
              <a:rPr lang="fa-IR" b="1" dirty="0" smtClean="0">
                <a:solidFill>
                  <a:schemeClr val="accent1"/>
                </a:solidFill>
              </a:rPr>
              <a:t>پس رانش</a:t>
            </a:r>
            <a:r>
              <a:rPr lang="fa-IR" dirty="0">
                <a:solidFill>
                  <a:schemeClr val="tx1"/>
                </a:solidFill>
              </a:rPr>
              <a:t> </a:t>
            </a:r>
            <a:r>
              <a:rPr lang="fa-IR" dirty="0" smtClean="0">
                <a:solidFill>
                  <a:schemeClr val="tx1">
                    <a:lumMod val="85000"/>
                    <a:lumOff val="15000"/>
                  </a:schemeClr>
                </a:solidFill>
              </a:rPr>
              <a:t>(مخلوط سازی مواد در معده)</a:t>
            </a:r>
            <a:endParaRPr lang="fa-IR" b="1" dirty="0">
              <a:solidFill>
                <a:schemeClr val="tx1">
                  <a:lumMod val="85000"/>
                  <a:lumOff val="15000"/>
                </a:schemeClr>
              </a:solidFill>
            </a:endParaRPr>
          </a:p>
        </p:txBody>
      </p:sp>
    </p:spTree>
    <p:extLst>
      <p:ext uri="{BB962C8B-B14F-4D97-AF65-F5344CB8AC3E}">
        <p14:creationId xmlns:p14="http://schemas.microsoft.com/office/powerpoint/2010/main" val="22482715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dirty="0" smtClean="0"/>
              <a:t>انقباضات ناشی از گرسنگی</a:t>
            </a:r>
            <a:endParaRPr lang="fa-IR" dirty="0"/>
          </a:p>
        </p:txBody>
      </p:sp>
      <p:sp>
        <p:nvSpPr>
          <p:cNvPr id="5" name="Content Placeholder 4"/>
          <p:cNvSpPr>
            <a:spLocks noGrp="1"/>
          </p:cNvSpPr>
          <p:nvPr>
            <p:ph idx="1"/>
          </p:nvPr>
        </p:nvSpPr>
        <p:spPr/>
        <p:txBody>
          <a:bodyPr/>
          <a:lstStyle/>
          <a:p>
            <a:r>
              <a:rPr lang="fa-IR" dirty="0" smtClean="0"/>
              <a:t>خالی بودن معده به مدت چند ساعت </a:t>
            </a:r>
            <a:r>
              <a:rPr lang="fa-IR" dirty="0" smtClean="0">
                <a:sym typeface="Wingdings" panose="05000000000000000000" pitchFamily="2" charset="2"/>
              </a:rPr>
              <a:t> انقباضات گرسنگی انقباضات دودی موزون در تنه ی معده </a:t>
            </a:r>
          </a:p>
          <a:p>
            <a:r>
              <a:rPr lang="fa-IR" dirty="0" smtClean="0">
                <a:sym typeface="Wingdings" panose="05000000000000000000" pitchFamily="2" charset="2"/>
              </a:rPr>
              <a:t>زمانی که شدید میشوند بهم پیوسته و یک انقباض مداوم تونوسی ایجاد میکند که 2تا 3 دقیقه طول میکشد همچنین با افت قند هم ایجاد میشوند</a:t>
            </a:r>
          </a:p>
          <a:p>
            <a:r>
              <a:rPr lang="fa-IR" dirty="0" smtClean="0">
                <a:sym typeface="Wingdings" panose="05000000000000000000" pitchFamily="2" charset="2"/>
              </a:rPr>
              <a:t>با ایجاد انقباضات گرسنگی  درد خفیفی در حفره ی معده احساس میشود که </a:t>
            </a:r>
            <a:r>
              <a:rPr lang="fa-IR" b="1" dirty="0" smtClean="0">
                <a:sym typeface="Wingdings" panose="05000000000000000000" pitchFamily="2" charset="2"/>
              </a:rPr>
              <a:t>درد</a:t>
            </a:r>
            <a:r>
              <a:rPr lang="fa-IR" dirty="0" smtClean="0">
                <a:sym typeface="Wingdings" panose="05000000000000000000" pitchFamily="2" charset="2"/>
              </a:rPr>
              <a:t> </a:t>
            </a:r>
            <a:r>
              <a:rPr lang="fa-IR" b="1" dirty="0" smtClean="0">
                <a:sym typeface="Wingdings" panose="05000000000000000000" pitchFamily="2" charset="2"/>
              </a:rPr>
              <a:t>سوزشی گرسنگی </a:t>
            </a:r>
            <a:r>
              <a:rPr lang="fa-IR" dirty="0" smtClean="0">
                <a:sym typeface="Wingdings" panose="05000000000000000000" pitchFamily="2" charset="2"/>
              </a:rPr>
              <a:t>نام دارد که معمولا بعد از 12 تا 24 بعد از صرف غذا شروع میشود در حالت گرسنگی درد های سوزشی به حداکثر حالت خود میرسد که در روزهای بعد تضعیف میشود</a:t>
            </a:r>
          </a:p>
          <a:p>
            <a:endParaRPr lang="fa-IR" dirty="0"/>
          </a:p>
        </p:txBody>
      </p:sp>
    </p:spTree>
    <p:extLst>
      <p:ext uri="{BB962C8B-B14F-4D97-AF65-F5344CB8AC3E}">
        <p14:creationId xmlns:p14="http://schemas.microsoft.com/office/powerpoint/2010/main" val="24870279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63454" y="1339404"/>
            <a:ext cx="8915400" cy="4662152"/>
          </a:xfrm>
        </p:spPr>
        <p:txBody>
          <a:bodyPr/>
          <a:lstStyle/>
          <a:p>
            <a:r>
              <a:rPr lang="fa-IR" dirty="0" smtClean="0"/>
              <a:t>بیشتر مواقع انقباضات معده خفیف هستند و فقط موجب مخلوط شدن مواد میشوند اما در 20% مواقع که غذا درون معده است انقباضات معده شدید میشود که 2 برابر قویتر از امواج دودی مخلوط کننده است که بصورت انقباضات شبه حلقه ای بسیار محکم و قدرتمند هستند که از میانه معده شروع شده و  به سمت انتهای معده پیش میرود(فشار 60-70 سانتی متر اب)</a:t>
            </a:r>
          </a:p>
          <a:p>
            <a:r>
              <a:rPr lang="fa-IR" dirty="0" smtClean="0"/>
              <a:t>با تخلیه ی بیشتر معده انقباضات از نقطه ی بالاتری از تنه ی معده شروع میشود</a:t>
            </a:r>
          </a:p>
          <a:p>
            <a:r>
              <a:rPr lang="fa-IR" b="1" dirty="0" smtClean="0"/>
              <a:t>موج های دودی:</a:t>
            </a:r>
          </a:p>
          <a:p>
            <a:pPr marL="0" indent="0">
              <a:buNone/>
            </a:pPr>
            <a:r>
              <a:rPr lang="fa-IR" dirty="0" smtClean="0"/>
              <a:t>1-مخلوط کردن غذا در معده  2-عمل به عنوان یک پمپ موسوم به </a:t>
            </a:r>
            <a:r>
              <a:rPr lang="fa-IR" b="1" dirty="0" smtClean="0"/>
              <a:t>پمپ پیلوری</a:t>
            </a:r>
          </a:p>
          <a:p>
            <a:pPr marL="0" indent="0">
              <a:buNone/>
            </a:pPr>
            <a:r>
              <a:rPr lang="fa-IR" dirty="0" smtClean="0"/>
              <a:t>پیلور ، دهانه ی دیستال معده که ضخامت عضلات حلقوی جدارش50 تا 100 درصد بیشتر از قسمت های ابتدایی انتروم معده است و تقریبا در تمام اوقات به حالت انقباض تونوسی قرار دارد </a:t>
            </a:r>
            <a:r>
              <a:rPr lang="fa-IR" b="1" dirty="0" smtClean="0">
                <a:solidFill>
                  <a:schemeClr val="accent1"/>
                </a:solidFill>
              </a:rPr>
              <a:t>اسفنگتر پیلور </a:t>
            </a:r>
            <a:r>
              <a:rPr lang="fa-IR" dirty="0" smtClean="0"/>
              <a:t>نام دارد با وجود تونوس طبیعی این اسفنگتر پیلور به اندازه ی کافی برای تخلیه اسان اب و سایر مایعات باز استاما عمدتا انقباض ان مانع از عبور تیکه های غذا میشود</a:t>
            </a:r>
          </a:p>
        </p:txBody>
      </p:sp>
    </p:spTree>
    <p:extLst>
      <p:ext uri="{BB962C8B-B14F-4D97-AF65-F5344CB8AC3E}">
        <p14:creationId xmlns:p14="http://schemas.microsoft.com/office/powerpoint/2010/main" val="35348881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تنظیم تخلیه ی معده </a:t>
            </a:r>
            <a:endParaRPr lang="fa-IR" dirty="0"/>
          </a:p>
        </p:txBody>
      </p:sp>
      <p:sp>
        <p:nvSpPr>
          <p:cNvPr id="3" name="Content Placeholder 2"/>
          <p:cNvSpPr>
            <a:spLocks noGrp="1"/>
          </p:cNvSpPr>
          <p:nvPr>
            <p:ph idx="1"/>
          </p:nvPr>
        </p:nvSpPr>
        <p:spPr>
          <a:xfrm>
            <a:off x="2589212" y="1566930"/>
            <a:ext cx="8915400" cy="4833870"/>
          </a:xfrm>
        </p:spPr>
        <p:txBody>
          <a:bodyPr>
            <a:normAutofit/>
          </a:bodyPr>
          <a:lstStyle/>
          <a:p>
            <a:r>
              <a:rPr lang="fa-IR" dirty="0" smtClean="0"/>
              <a:t>سرعت تخلیه ی معده توسط پیام های عصبی از معده و دوازدهه کنترل میشود که پیام های دوازدهه قویتر است وسرعت تخلیه کیموس به دوازدهه را طوری تنظیم میکند تا در حد ظرفیت هضم روده ی باریک باشد</a:t>
            </a:r>
          </a:p>
          <a:p>
            <a:r>
              <a:rPr lang="fa-IR" b="1" dirty="0" smtClean="0">
                <a:solidFill>
                  <a:schemeClr val="accent1"/>
                </a:solidFill>
              </a:rPr>
              <a:t>عوامل تسریع کننده ی تخلیه:</a:t>
            </a:r>
          </a:p>
          <a:p>
            <a:pPr marL="0" indent="0">
              <a:buNone/>
            </a:pPr>
            <a:r>
              <a:rPr lang="fa-IR" dirty="0" smtClean="0"/>
              <a:t>1-</a:t>
            </a:r>
            <a:r>
              <a:rPr lang="fa-IR" b="1" dirty="0" smtClean="0"/>
              <a:t>تاثیر حجم: </a:t>
            </a:r>
            <a:r>
              <a:rPr lang="fa-IR" dirty="0" smtClean="0"/>
              <a:t>افزایش حجم معده </a:t>
            </a:r>
            <a:r>
              <a:rPr lang="fa-IR" dirty="0" smtClean="0">
                <a:sym typeface="Wingdings" panose="05000000000000000000" pitchFamily="2" charset="2"/>
              </a:rPr>
              <a:t> افزایش تخلیه از معده اما نه به دلیل افزایش فشار غذا در معده (دربازه ی معمول و طبیعی افزایش حجم معده،فشار زیاد نمیشود) اتساع دیواره ی معده، رفلکس  های موضعی در جدار معده را تحریک میکند که شدیدا  محل پمپ پیلور را تقویت میکند و همزمان باعث مهار دریچه ی پیلور میشود</a:t>
            </a:r>
          </a:p>
          <a:p>
            <a:pPr marL="0" indent="0" rtl="0">
              <a:buNone/>
            </a:pPr>
            <a:r>
              <a:rPr lang="fa-IR" dirty="0" smtClean="0">
                <a:sym typeface="Wingdings" panose="05000000000000000000" pitchFamily="2" charset="2"/>
              </a:rPr>
              <a:t>2-</a:t>
            </a:r>
            <a:r>
              <a:rPr lang="fa-IR" b="1" dirty="0" smtClean="0">
                <a:sym typeface="Wingdings" panose="05000000000000000000" pitchFamily="2" charset="2"/>
              </a:rPr>
              <a:t>تاثیر هورمون گاسترین: </a:t>
            </a:r>
            <a:r>
              <a:rPr lang="fa-IR" dirty="0" smtClean="0">
                <a:sym typeface="Wingdings" panose="05000000000000000000" pitchFamily="2" charset="2"/>
              </a:rPr>
              <a:t>*اتساع دیواره ی معده *وجود انواع خاصی از غذا در معده به خصوص فراورده های حاصل از هضم گوشت </a:t>
            </a:r>
          </a:p>
          <a:p>
            <a:pPr marL="0" indent="0" rtl="0">
              <a:buNone/>
            </a:pPr>
            <a:r>
              <a:rPr lang="fa-IR" dirty="0" smtClean="0">
                <a:sym typeface="Wingdings" panose="05000000000000000000" pitchFamily="2" charset="2"/>
              </a:rPr>
              <a:t>رهایی هورمون گاسترین از مخاط انتروم این هورمون </a:t>
            </a:r>
            <a:r>
              <a:rPr lang="fa-IR" b="1" dirty="0" smtClean="0">
                <a:sym typeface="Wingdings" panose="05000000000000000000" pitchFamily="2" charset="2"/>
              </a:rPr>
              <a:t>1</a:t>
            </a:r>
            <a:r>
              <a:rPr lang="fa-IR" dirty="0" smtClean="0">
                <a:sym typeface="Wingdings" panose="05000000000000000000" pitchFamily="2" charset="2"/>
              </a:rPr>
              <a:t>.اثر قدرتمندی بر تحریک ترشح شیره ی معده (بسیار اسیدی) </a:t>
            </a:r>
            <a:r>
              <a:rPr lang="fa-IR" b="1" dirty="0" smtClean="0">
                <a:sym typeface="Wingdings" panose="05000000000000000000" pitchFamily="2" charset="2"/>
              </a:rPr>
              <a:t>2</a:t>
            </a:r>
            <a:r>
              <a:rPr lang="fa-IR" dirty="0" smtClean="0">
                <a:sym typeface="Wingdings" panose="05000000000000000000" pitchFamily="2" charset="2"/>
              </a:rPr>
              <a:t>.اثر تحریکی ضعیف تا متوسط بر اعمال حرکتی تنه معده </a:t>
            </a:r>
            <a:r>
              <a:rPr lang="fa-IR" b="1" dirty="0" smtClean="0">
                <a:sym typeface="Wingdings" panose="05000000000000000000" pitchFamily="2" charset="2"/>
              </a:rPr>
              <a:t>3</a:t>
            </a:r>
            <a:r>
              <a:rPr lang="fa-IR" dirty="0" smtClean="0">
                <a:sym typeface="Wingdings" panose="05000000000000000000" pitchFamily="2" charset="2"/>
              </a:rPr>
              <a:t>.تسهیل عملکرد پمپ پیلوری </a:t>
            </a:r>
          </a:p>
          <a:p>
            <a:pPr marL="0" indent="0" rtl="0">
              <a:buNone/>
            </a:pPr>
            <a:r>
              <a:rPr lang="fa-IR" dirty="0" smtClean="0">
                <a:sym typeface="Wingdings" panose="05000000000000000000" pitchFamily="2" charset="2"/>
              </a:rPr>
              <a:t>گاسترین باعث پیشبرد تخلیه معده میشود </a:t>
            </a:r>
            <a:endParaRPr lang="fa-IR" dirty="0"/>
          </a:p>
        </p:txBody>
      </p:sp>
    </p:spTree>
    <p:extLst>
      <p:ext uri="{BB962C8B-B14F-4D97-AF65-F5344CB8AC3E}">
        <p14:creationId xmlns:p14="http://schemas.microsoft.com/office/powerpoint/2010/main" val="28024814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92925" y="214648"/>
            <a:ext cx="7381976" cy="6393838"/>
          </a:xfrm>
        </p:spPr>
      </p:pic>
    </p:spTree>
    <p:extLst>
      <p:ext uri="{BB962C8B-B14F-4D97-AF65-F5344CB8AC3E}">
        <p14:creationId xmlns:p14="http://schemas.microsoft.com/office/powerpoint/2010/main" val="299218820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142</TotalTime>
  <Words>722</Words>
  <Application>Microsoft Office PowerPoint</Application>
  <PresentationFormat>Custom</PresentationFormat>
  <Paragraphs>32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Wisp</vt:lpstr>
      <vt:lpstr>بنام خدا</vt:lpstr>
      <vt:lpstr>فیزیولوژی گوارش</vt:lpstr>
      <vt:lpstr>PowerPoint Presentation</vt:lpstr>
      <vt:lpstr>عملکرد های حرکتی معده</vt:lpstr>
      <vt:lpstr>PowerPoint Presentation</vt:lpstr>
      <vt:lpstr>انقباضات ناشی از گرسنگی</vt:lpstr>
      <vt:lpstr>PowerPoint Presentation</vt:lpstr>
      <vt:lpstr>تنظیم تخلیه ی معده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فیزیولوژی گوارش</dc:title>
  <dc:creator>Parsian</dc:creator>
  <cp:lastModifiedBy>Windows User</cp:lastModifiedBy>
  <cp:revision>17</cp:revision>
  <dcterms:created xsi:type="dcterms:W3CDTF">2017-05-27T14:27:04Z</dcterms:created>
  <dcterms:modified xsi:type="dcterms:W3CDTF">2020-04-29T23:23:42Z</dcterms:modified>
</cp:coreProperties>
</file>