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8" r:id="rId3"/>
    <p:sldId id="259" r:id="rId4"/>
    <p:sldId id="26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70" d="100"/>
          <a:sy n="70" d="100"/>
        </p:scale>
        <p:origin x="13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318BF-DA77-4D7F-8325-027AFAC7540E}" type="datetimeFigureOut">
              <a:rPr lang="fa-IR" smtClean="0"/>
              <a:pPr/>
              <a:t>07/04/1441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94384-1D3D-435D-AD1F-D3C4A48C36E5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endParaRPr lang="fa-IR" sz="2800" dirty="0" smtClean="0">
              <a:solidFill>
                <a:srgbClr val="FFFF00"/>
              </a:solidFill>
            </a:endParaRPr>
          </a:p>
          <a:p>
            <a:r>
              <a:rPr lang="fa-IR" sz="2800" dirty="0" smtClean="0">
                <a:solidFill>
                  <a:srgbClr val="FFFF00"/>
                </a:solidFill>
              </a:rPr>
              <a:t>به نام خدا </a:t>
            </a:r>
          </a:p>
          <a:p>
            <a:endParaRPr lang="fa-IR" sz="2800" dirty="0" smtClean="0">
              <a:solidFill>
                <a:srgbClr val="FFFF00"/>
              </a:solidFill>
            </a:endParaRPr>
          </a:p>
          <a:p>
            <a:endParaRPr lang="fa-IR" sz="2800" dirty="0" smtClean="0">
              <a:solidFill>
                <a:srgbClr val="FFFF00"/>
              </a:solidFill>
            </a:endParaRPr>
          </a:p>
          <a:p>
            <a:endParaRPr lang="fa-IR" sz="2800" dirty="0" smtClean="0">
              <a:solidFill>
                <a:srgbClr val="FFFF00"/>
              </a:solidFill>
            </a:endParaRPr>
          </a:p>
          <a:p>
            <a:endParaRPr lang="fa-IR" sz="2800" dirty="0" smtClean="0">
              <a:solidFill>
                <a:srgbClr val="FFFF00"/>
              </a:solidFill>
            </a:endParaRPr>
          </a:p>
          <a:p>
            <a:pPr lvl="0"/>
            <a:r>
              <a:rPr lang="fa-IR" sz="28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موضوع  : </a:t>
            </a:r>
            <a:r>
              <a:rPr lang="fa-IR" sz="2800" b="1" dirty="0" smtClean="0">
                <a:solidFill>
                  <a:srgbClr val="FFFF00"/>
                </a:solidFill>
                <a:cs typeface="B Nazanin" panose="00000400000000000000" pitchFamily="2" charset="-78"/>
              </a:rPr>
              <a:t>قابلیت ها و ساختار سیستم ها و نرم افزارهای  مدیریت زنجیره تامین</a:t>
            </a:r>
          </a:p>
          <a:p>
            <a:pPr lvl="0"/>
            <a:endParaRPr lang="fa-IR" sz="2800" b="1" dirty="0" smtClean="0">
              <a:solidFill>
                <a:srgbClr val="FFFF00"/>
              </a:solidFill>
              <a:cs typeface="B Nazanin" panose="00000400000000000000" pitchFamily="2" charset="-78"/>
            </a:endParaRPr>
          </a:p>
          <a:p>
            <a:pPr lvl="0"/>
            <a:endParaRPr lang="fa-IR" sz="2800" dirty="0" smtClean="0">
              <a:solidFill>
                <a:srgbClr val="FFFF00"/>
              </a:solidFill>
              <a:cs typeface="B Nazanin" panose="00000400000000000000" pitchFamily="2" charset="-78"/>
            </a:endParaRPr>
          </a:p>
          <a:p>
            <a:endParaRPr lang="fa-IR" sz="2800" dirty="0" smtClean="0">
              <a:solidFill>
                <a:srgbClr val="FFFF00"/>
              </a:solidFill>
            </a:endParaRPr>
          </a:p>
          <a:p>
            <a:endParaRPr lang="fa-IR" sz="2800" dirty="0" smtClean="0">
              <a:solidFill>
                <a:srgbClr val="FFFF00"/>
              </a:solidFill>
            </a:endParaRPr>
          </a:p>
          <a:p>
            <a:endParaRPr lang="fa-IR" sz="2800" dirty="0" smtClean="0">
              <a:solidFill>
                <a:srgbClr val="FFFF00"/>
              </a:solidFill>
            </a:endParaRPr>
          </a:p>
          <a:p>
            <a:endParaRPr lang="fa-IR" sz="28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>
              <a:lnSpc>
                <a:spcPct val="200000"/>
              </a:lnSpc>
            </a:pPr>
            <a:r>
              <a:rPr lang="fa-IR" sz="2800" dirty="0" smtClean="0">
                <a:solidFill>
                  <a:schemeClr val="tx1"/>
                </a:solidFill>
              </a:rPr>
              <a:t>مقدمه</a:t>
            </a: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solidFill>
                  <a:schemeClr val="tx1"/>
                </a:solidFill>
              </a:rPr>
              <a:t>در سال های اخیر مدیریت زنجیره تأمین(</a:t>
            </a:r>
            <a:r>
              <a:rPr lang="en-US" sz="2400" dirty="0" smtClean="0">
                <a:solidFill>
                  <a:schemeClr val="tx1"/>
                </a:solidFill>
              </a:rPr>
              <a:t>SCM</a:t>
            </a:r>
            <a:r>
              <a:rPr lang="fa-IR" sz="2400" dirty="0" smtClean="0">
                <a:solidFill>
                  <a:schemeClr val="tx1"/>
                </a:solidFill>
              </a:rPr>
              <a:t>)به دلیل جهانی شدن بازارهای کسب و کار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اهمیت زیادی پیدا کرده است،اما آنچه که باعث شد تا زنجیره تأمین اهمیت زیادی پیدا کند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دهه ی 90 میلادی باز میگردد که مدیران بسیاری از صنایع دریافتند برای ادامه 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حضور در بازار،تنها بهبود فرآیندهای داخلی کافی نیست بلکه تأمین کنندگان قطعات و مواد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نیز باید با بهترین کیفیت و کم ترین هزینه نیازها را برطرف کند و از طرفی توزیع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کنندگان محصولات نیز باید ارتباط نزدیکی با سیاست های توزیع بازار داشته باشند.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امروزه علاوه بر بالارفتن رقابت در عرصه ای جهانی،افزایش تنوع در تقاضاهای مشتریان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پیشرفت فناوری ارتباطات و سیستم های اطلاعاتی،افزایش قوانین و مقررات دولتی و ....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سازمان ها را  ملزم به تمرکز بر زنجیره تأمین کرده است.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</p:txBody>
      </p:sp>
      <p:pic>
        <p:nvPicPr>
          <p:cNvPr id="3" name="Picture 2" descr="D:\javad\e_commerce\image\Supply-Chain-Managemen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7032"/>
            <a:ext cx="658822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زنجیره تامین چیست؟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از دیدگاه مایکل پورتر،زنجیره تأمین شامل تمام  فعالیت های مورد نیاز برای ارائه یک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محصول یا خدمت جدید به مشتری نهایی است،اما به طور کلی زنجیره تأمین شامل تمام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فعالیت های مرتبط با جریان مواد و اطلاعات از تأمین کندگان مواد اولیه تا تحویل محصول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مشتری نهایی است و بر بهبود خدمت رسانی به مشتری ،سودآوری،و عملکرد سازمان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تمرکز دارد.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هدف زنجیره تأمین در واقع خروجی مناسب در زمان مناسب است.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زنجیره تامین چیست؟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اصطلاح مدیریت زنجیره تأمین اولین بار توسط(</a:t>
            </a:r>
            <a:r>
              <a:rPr lang="en-US" sz="2400" dirty="0" smtClean="0">
                <a:solidFill>
                  <a:schemeClr val="tx1"/>
                </a:solidFill>
              </a:rPr>
              <a:t>KEITH &amp; WEBBER-1982</a:t>
            </a:r>
            <a:r>
              <a:rPr lang="fa-IR" sz="2400" dirty="0" smtClean="0">
                <a:solidFill>
                  <a:schemeClr val="tx1"/>
                </a:solidFill>
              </a:rPr>
              <a:t>)مطرح شد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که معتقد بودند  زنجیره تأمین به دنبال آن است تا (لجستیک)تبدیل به دغدغه ی اصلی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شود، تا قبل از اين زمان،"لجستيك" و "مديريت عمليات" بجاي </a:t>
            </a:r>
            <a:r>
              <a:rPr lang="en-US" sz="2400" dirty="0" smtClean="0">
                <a:solidFill>
                  <a:schemeClr val="tx1"/>
                </a:solidFill>
              </a:rPr>
              <a:t>SCM</a:t>
            </a:r>
            <a:r>
              <a:rPr lang="fa-IR" sz="2400" dirty="0" smtClean="0">
                <a:solidFill>
                  <a:schemeClr val="tx1"/>
                </a:solidFill>
              </a:rPr>
              <a:t> بكار مي رفتند.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زنجیره تأمین باعث میشود تا (تأمین کنندگان-تولیدکنندگان-توزیع کنندگان-مشتریان)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 استفاده از فناوری اطلاعات با یکدیگر ادغام شوند تا به طور مؤثر بتوانند انتظارات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مشتریان را برآورده سازند.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b="1" dirty="0" smtClean="0">
              <a:solidFill>
                <a:srgbClr val="0070C0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  <p:pic>
        <p:nvPicPr>
          <p:cNvPr id="3" name="Picture 2" descr="D:\javad\e_commerce\image\images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76872"/>
            <a:ext cx="9144000" cy="458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مبانی و ساختار  مدیریت زنجیره تأمین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لجستیک و حمل و نقل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بازاریابی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تحقیق در عملیات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رفتار سازمانی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خرید و تأمین 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3 بعد بسیار مهم مدیریت زنجیره تأمین عبارتند از: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(مدیریت اطلاعات-مدیریت لجستیک-مدیریت روابط)</a:t>
            </a:r>
          </a:p>
          <a:p>
            <a:pPr algn="r"/>
            <a:endParaRPr lang="fa-IR" sz="2400" dirty="0" smtClean="0">
              <a:solidFill>
                <a:schemeClr val="tx1"/>
              </a:solidFill>
              <a:sym typeface="Wingdings" pitchFamily="2" charset="2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مدیریت اطلاعات باعث هماهنگی بیشتر در زنجیره تأمین میشود و تأثیر فزاینده ای در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افزایش سرعت،دقت،کیفیت و دیگر جنبه ها دارد.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موضوع لجستیک بخش فیزیکی زنجیره تأمین را در برمیگیرد و شامل  تمام فعالیت های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فیزیکی از مرحله ی تهیه ی ماده ی خام تا تولید محصول نهایی میشود(فعالیت های حمل و نقل –انبارداری و...).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بخش نسبتا بزرگی از فعالیت های زنجیره تأمین مربوط به همین بخش لجستیک میشود.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شاید مهم ترین بخش مدیریت زنجیره تأمین مربوط به مدیریت روابط در زنجیره باشد که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تأثیر شگرفی بر تمام زمینه های زنجیره تأمین و سطح عملکرد آن ها دارد چون ارتباط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مطمعن میان شرکا در زنجیره مهم ترین فاکتور برای مدیریت موفق زنجیره میباشد.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از بعد زمانی،مدیریت زنجیره تأمین شامل سه مرحله است: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(طراحی-برنامه ریزی-عملیاتی)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تصمیمات مربوط به طراحی معمولا برای بلند مدت اتخاذ میشوند شامل موارد زیر است: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(محل تولید-ظرفیت تولید-محصولات تولیدی وانواع  سیستم های اطلاعاتی که باید در این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زمینه استفاده شود. 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 مرحله ی برنامه ریزی،سیاست های عملیاتی بر اساس پیش بینی تقاضای سال آینده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تعیین میشود 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 مرحله ی عملیاتی نیز مباحث زیر مطرح میشود: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(تأمین از کدام محل-برون سپاری تولید-تدارکات-مدیریت موجودی و ....)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حوزه های اصلی زنجیره تأمین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برنامه ریزی تقاضا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برنامه ریزی اصلی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تدارکات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حمل و نقل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تولید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مزایا وقابلیت های مدیریت زنجیره تأمین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marL="457200" indent="-457200" algn="r">
              <a:buAutoNum type="arabicPeriod"/>
            </a:pPr>
            <a:r>
              <a:rPr lang="fa-IR" sz="2400" dirty="0" smtClean="0">
                <a:solidFill>
                  <a:schemeClr val="tx1"/>
                </a:solidFill>
              </a:rPr>
              <a:t>بهبود فرآیند:هماهنگی بهتر مواد و ظرفیت،مانع از زیان ناشی از انتظار برای قطعات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میشود.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2. کاهش زمان چرخه ی تولید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3. کاهش هزینه موجودی:براساس آگاهی داشتن از  تقاضای مشتری،لجستیک،ظرفیت و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سایر موارد مورد نیاز میدانیم که مواد اولیه مورد نیاز چه مقدار است.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4. حمل و نقل بهینه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5. افزایش پاسخگویی به مشتری </a:t>
            </a:r>
          </a:p>
          <a:p>
            <a:pPr marL="457200" indent="-457200" algn="r"/>
            <a:endParaRPr lang="fa-IR" sz="2400" dirty="0" smtClean="0">
              <a:solidFill>
                <a:schemeClr val="tx1"/>
              </a:solidFill>
            </a:endParaRPr>
          </a:p>
          <a:p>
            <a:pPr marL="457200" indent="-457200" algn="r"/>
            <a:r>
              <a:rPr lang="en-US" sz="2400" dirty="0" smtClean="0">
                <a:solidFill>
                  <a:schemeClr val="tx1"/>
                </a:solidFill>
              </a:rPr>
              <a:t>SCM</a:t>
            </a:r>
            <a:r>
              <a:rPr lang="fa-IR" sz="2400" dirty="0" smtClean="0">
                <a:solidFill>
                  <a:schemeClr val="tx1"/>
                </a:solidFill>
              </a:rPr>
              <a:t>در صنعت خودرو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حدود نیمی از درآمدهای صنعت خودرو،به سفارشات </a:t>
            </a:r>
            <a:r>
              <a:rPr lang="en-US" sz="2400" dirty="0" smtClean="0">
                <a:solidFill>
                  <a:schemeClr val="tx1"/>
                </a:solidFill>
              </a:rPr>
              <a:t>SCM</a:t>
            </a:r>
            <a:r>
              <a:rPr lang="fa-IR" sz="2400" dirty="0" smtClean="0">
                <a:solidFill>
                  <a:schemeClr val="tx1"/>
                </a:solidFill>
              </a:rPr>
              <a:t> تعلق داشته که با روند گرایش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به خرید هرچه بیشتر از خارج (</a:t>
            </a:r>
            <a:r>
              <a:rPr lang="en-US" sz="2400" dirty="0" smtClean="0">
                <a:solidFill>
                  <a:schemeClr val="tx1"/>
                </a:solidFill>
              </a:rPr>
              <a:t>outsourcing</a:t>
            </a:r>
            <a:r>
              <a:rPr lang="fa-IR" sz="2400" dirty="0" smtClean="0">
                <a:solidFill>
                  <a:schemeClr val="tx1"/>
                </a:solidFill>
              </a:rPr>
              <a:t>)این رقم در حال افزایش نیز میباشد.</a:t>
            </a:r>
          </a:p>
          <a:p>
            <a:pPr marL="457200" indent="-457200" algn="r"/>
            <a:endParaRPr lang="fa-IR" sz="2400" dirty="0" smtClean="0">
              <a:solidFill>
                <a:schemeClr val="tx1"/>
              </a:solidFill>
            </a:endParaRPr>
          </a:p>
          <a:p>
            <a:pPr marL="457200" indent="-457200"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دلیل اهمیت </a:t>
            </a:r>
            <a:r>
              <a:rPr lang="en-US" sz="2400" dirty="0" smtClean="0">
                <a:solidFill>
                  <a:schemeClr val="tx1"/>
                </a:solidFill>
              </a:rPr>
              <a:t>SCM  </a:t>
            </a:r>
            <a:r>
              <a:rPr lang="fa-IR" sz="2400" dirty="0" smtClean="0">
                <a:solidFill>
                  <a:schemeClr val="tx1"/>
                </a:solidFill>
              </a:rPr>
              <a:t> دیدگاههای متعددی را صاحبنظران و دست اندرکاران صنعت خودرو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ارائه نمودند که در اینجا به 3 نوع آن اشاره میکنیم: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1.روش آمریکایی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2. روش ژاپنی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3.روش کره ای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روش آمریکایی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هدف این روش حداقل سازی وابستگی به تأمین کننده و حداکثر سازی قدرت چانه زنی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 برابر آن ها میباشد.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روش بر اساس مدل پورتر تلاش میکند تا با تعدد بخشیدن به تأمین کنندگان،به اهداف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فوق دست یابد.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شرکت </a:t>
            </a:r>
            <a:r>
              <a:rPr lang="en-US" sz="2400" dirty="0" smtClean="0">
                <a:solidFill>
                  <a:schemeClr val="tx1"/>
                </a:solidFill>
              </a:rPr>
              <a:t>GM</a:t>
            </a:r>
            <a:r>
              <a:rPr lang="fa-IR" sz="2400" dirty="0" smtClean="0">
                <a:solidFill>
                  <a:schemeClr val="tx1"/>
                </a:solidFill>
              </a:rPr>
              <a:t> با بهره گیری از این روش،رقابت شدیدی را بین تأمین کنندگان ایجاد میکند و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 نتیجه قیمت تولید محصولات خود را کاهش میدهد.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روش ژاپنی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بر خلاف روش آمریکایی،ژاپنی ها به دیدگاه همکاری و ایجاد رابطه نزدیکتر با تأمین کننده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تأکید داشته اند که ناشی از استراتژی هم پیمانی(</a:t>
            </a:r>
            <a:r>
              <a:rPr lang="en-US" sz="2400" dirty="0" smtClean="0">
                <a:solidFill>
                  <a:schemeClr val="tx1"/>
                </a:solidFill>
              </a:rPr>
              <a:t>alliance</a:t>
            </a:r>
            <a:r>
              <a:rPr lang="fa-IR" sz="2400" dirty="0" smtClean="0">
                <a:solidFill>
                  <a:schemeClr val="tx1"/>
                </a:solidFill>
              </a:rPr>
              <a:t>) آنها بوده است.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روش نسبت به سایر روش ها برتری محسوسی دارد و دلیل برتری آن به شرح زیر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است:</a:t>
            </a:r>
          </a:p>
          <a:p>
            <a:pPr marL="457200" indent="-457200" algn="r">
              <a:buAutoNum type="arabicPeriod"/>
            </a:pPr>
            <a:r>
              <a:rPr lang="fa-IR" sz="2400" dirty="0" smtClean="0">
                <a:solidFill>
                  <a:schemeClr val="tx1"/>
                </a:solidFill>
              </a:rPr>
              <a:t>تبادل اطلاعات و شراکت در آن به مراتب بیشتر است.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2. هماهنگی بیشتری دارد.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3. در توسعه ارتباط و همکاریها،هدف کاهش هرچه بیشتر هزینه ها،بهبود کیفیت و افزایش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سرعت توسعه محصول میباشد.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شرکت تویوتا با استفاده از این روش بدنبال برقراری ارتباط بلند مدت با تأمین کنندگان خود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بوده و نوعی تضمین خرید برای آینده را داده اند که در مقابل تأمین کنندگان نیز سرمایه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گذاری بیشتری را در جهت بهبود بهره وری خود نموده اند که باعث شده حجم انبارداری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کاهش  یابد و از طرفی سرعت توسعه محصول بالا رود.</a:t>
            </a: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روش کره ای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 روش کره ای،تأمین کنندگان انحصارا با یک خریدار در ارتباط میباشند و بدین ترتیب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تأمین کنندگان بصورت تخصصی فعالیت نموده ولی اندازه آنها نسبتا کوچک میباشد.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سیستم های مدیریت زنجیره تأمین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قبل از ظهور اینترنت نرم افزارهای زنجیره تامین برای پیش بینی تقاضای مشتریان و راه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اندازی زنجیره تامین روان محدودیت داشتند. حالا با وجود اینترنت شرکت ها قادراند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زنجیره تامین شان را به زنجیره تامین تامین‌کنندگان خود و مشتریان در یک شبکه وسیع که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هزینه ها و فرصت ها را برای همه اعضای آن بهینه می کند متصل کنند.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 بسیاری از صنایع زنجیره تامین یک بازی بزرگ است و اگر شرکت های تامین کننده از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تقاضای شرکت های بعد از خود (پایین دست) اطلاع پیدا کنند به اندازه نیاز آن ها تولید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خواهند کرد، این مورد در همه قسمت های زنجیره تامین صادق است. اینترنت قابلیت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اشتراک گذاری داده ها را فراهم کرده است تا این زنجیره روان کار کند.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سیستم مدیریت زنجیره تامین  ابزارها یا ماژول های نرم افزاری  می باشد  که در اجرای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تراکنش های زنجیره تامین، مدیریت روابط تامین کنندگان و کنترل فرآیندهای تجاری مرتبط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استفاده می شوند. اگر چه کارکردهای چنین سیستم هایی می تواند گسترده تر باشد ولی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اغلب شامل موارد زیر است:</a:t>
            </a:r>
          </a:p>
          <a:p>
            <a:pPr algn="r"/>
            <a:endParaRPr lang="en-US" sz="2400" dirty="0" smtClean="0">
              <a:solidFill>
                <a:schemeClr val="tx1"/>
              </a:solidFill>
            </a:endParaRPr>
          </a:p>
          <a:p>
            <a:pPr lvl="0" algn="r"/>
            <a:r>
              <a:rPr lang="fa-IR" sz="2400" dirty="0" smtClean="0">
                <a:solidFill>
                  <a:schemeClr val="tx1"/>
                </a:solidFill>
              </a:rPr>
              <a:t>1.پردازش نیازمندی های مشتری</a:t>
            </a:r>
            <a:endParaRPr lang="en-US" sz="2400" dirty="0" smtClean="0">
              <a:solidFill>
                <a:schemeClr val="tx1"/>
              </a:solidFill>
            </a:endParaRPr>
          </a:p>
          <a:p>
            <a:pPr lvl="0" algn="r"/>
            <a:r>
              <a:rPr lang="fa-IR" sz="2400" dirty="0" smtClean="0">
                <a:solidFill>
                  <a:schemeClr val="tx1"/>
                </a:solidFill>
              </a:rPr>
              <a:t>2.پردازش سفارش خرید</a:t>
            </a:r>
            <a:endParaRPr lang="en-US" sz="2400" dirty="0" smtClean="0">
              <a:solidFill>
                <a:schemeClr val="tx1"/>
              </a:solidFill>
            </a:endParaRPr>
          </a:p>
          <a:p>
            <a:pPr lvl="0" algn="r"/>
            <a:r>
              <a:rPr lang="fa-IR" sz="2400" dirty="0" smtClean="0">
                <a:solidFill>
                  <a:schemeClr val="tx1"/>
                </a:solidFill>
              </a:rPr>
              <a:t>3.مدیریت موجودی</a:t>
            </a:r>
            <a:endParaRPr lang="en-US" sz="2400" dirty="0" smtClean="0">
              <a:solidFill>
                <a:schemeClr val="tx1"/>
              </a:solidFill>
            </a:endParaRPr>
          </a:p>
          <a:p>
            <a:pPr lvl="0" algn="r"/>
            <a:r>
              <a:rPr lang="fa-IR" sz="2400" dirty="0" smtClean="0">
                <a:solidFill>
                  <a:schemeClr val="tx1"/>
                </a:solidFill>
              </a:rPr>
              <a:t>4.رسید کالاها و مدیریت انبار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5.مدیریت تامین کننده 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پیش بینی، پیش نیاز ضروری برای سیستم مدیریت زنجیره تامین (</a:t>
            </a:r>
            <a:r>
              <a:rPr lang="en-US" sz="2400" dirty="0" smtClean="0">
                <a:solidFill>
                  <a:schemeClr val="tx1"/>
                </a:solidFill>
              </a:rPr>
              <a:t>SCMS</a:t>
            </a:r>
            <a:r>
              <a:rPr lang="fa-IR" sz="2400" dirty="0" smtClean="0">
                <a:solidFill>
                  <a:schemeClr val="tx1"/>
                </a:solidFill>
              </a:rPr>
              <a:t>) است و چنین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ابزارهایی تلاش می کنند عدم تعادل میان عرضه و تقاضا را از میان بردارند. 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>
              <a:lnSpc>
                <a:spcPct val="150000"/>
              </a:lnSpc>
            </a:pPr>
            <a:r>
              <a:rPr lang="fa-IR" sz="2400" dirty="0">
                <a:solidFill>
                  <a:schemeClr val="tx1"/>
                </a:solidFill>
              </a:rPr>
              <a:t>به طورکلی چهار گروه نرم افزاری از زنجیره تامین پشتیبانی می کنند که عبارتند از</a:t>
            </a:r>
            <a:r>
              <a:rPr lang="en-US" sz="2400" dirty="0" smtClean="0">
                <a:solidFill>
                  <a:schemeClr val="tx1"/>
                </a:solidFill>
              </a:rPr>
              <a:t>:</a:t>
            </a:r>
            <a:r>
              <a:rPr lang="en-US" sz="2400" dirty="0">
                <a:solidFill>
                  <a:schemeClr val="tx1"/>
                </a:solidFill>
              </a:rPr>
              <a:t/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1 - </a:t>
            </a:r>
            <a:r>
              <a:rPr lang="fa-IR" sz="2400" dirty="0">
                <a:solidFill>
                  <a:schemeClr val="tx1"/>
                </a:solidFill>
              </a:rPr>
              <a:t>نرم افزارهای برنامه ریزی منابع موسسه</a:t>
            </a:r>
            <a:r>
              <a:rPr lang="en-US" sz="2400" dirty="0">
                <a:solidFill>
                  <a:schemeClr val="tx1"/>
                </a:solidFill>
              </a:rPr>
              <a:t> (ERP)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2 - </a:t>
            </a:r>
            <a:r>
              <a:rPr lang="fa-IR" sz="2400" dirty="0">
                <a:solidFill>
                  <a:schemeClr val="tx1"/>
                </a:solidFill>
              </a:rPr>
              <a:t>نرم افزارهای مدیریت زنجیره تامین</a:t>
            </a:r>
            <a:r>
              <a:rPr lang="en-US" sz="2400" dirty="0">
                <a:solidFill>
                  <a:schemeClr val="tx1"/>
                </a:solidFill>
              </a:rPr>
              <a:t> (SCM)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3 - </a:t>
            </a:r>
            <a:r>
              <a:rPr lang="fa-IR" sz="2400" dirty="0">
                <a:solidFill>
                  <a:schemeClr val="tx1"/>
                </a:solidFill>
              </a:rPr>
              <a:t>نرم افزارهای بهینه سازی تولید</a:t>
            </a:r>
            <a:r>
              <a:rPr lang="en-US" sz="2400" dirty="0">
                <a:solidFill>
                  <a:schemeClr val="tx1"/>
                </a:solidFill>
              </a:rPr>
              <a:t> (OPT)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4 - </a:t>
            </a:r>
            <a:r>
              <a:rPr lang="fa-IR" sz="2400" dirty="0">
                <a:solidFill>
                  <a:schemeClr val="tx1"/>
                </a:solidFill>
              </a:rPr>
              <a:t>نرم افزارهای تجزیه و تحلیل</a:t>
            </a:r>
            <a:r>
              <a:rPr lang="en-US" sz="2400" dirty="0">
                <a:solidFill>
                  <a:schemeClr val="tx1"/>
                </a:solidFill>
              </a:rPr>
              <a:t> (ANAL</a:t>
            </a:r>
            <a:r>
              <a:rPr lang="en-US" sz="2400" dirty="0" smtClean="0">
                <a:solidFill>
                  <a:schemeClr val="tx1"/>
                </a:solidFill>
              </a:rPr>
              <a:t>)</a:t>
            </a:r>
          </a:p>
          <a:p>
            <a:pPr algn="r"/>
            <a:endParaRPr lang="en-US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1 -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نرم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افزارهــــای </a:t>
            </a:r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گروه</a:t>
            </a:r>
            <a:r>
              <a:rPr lang="fa-IR" sz="2400" dirty="0" smtClean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:ERP</a:t>
            </a:r>
          </a:p>
          <a:p>
            <a:pPr algn="r"/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این دسته از نرم افزارها براساس سیستم برنامه ریزی منابع که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قبلاً به سیستم برنامه ریزی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مواد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(MRP)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معروف بود طراحی شده اند. نرم افزارهای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ERP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سعی می کنند براساس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مفاهیمی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از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MRP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عملکردها و بخشهــــایی را که خارج از حوزه های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برنامه ریزی تولید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قرار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دارند را یکپارچه و هماهنگ </a:t>
            </a:r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سازند.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pPr algn="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2 -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نرم افزارهای </a:t>
            </a:r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گروه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SCM</a:t>
            </a:r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: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این نرم افزارها عمدتاً برهمخوانی بخش تامین و تقاضا تاکید دارد و همـــه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وظایف کسب و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کار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را تعقیب نمی کنند. اکثــراین نرم افزارها از روشهای پیش بینی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پیشرفته برای برنامه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ریزی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تقاضا، از واحد زمانبندی و برنامه ریــزی تولید برای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برنامه ریزی تامین و از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ابزارهای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تجزیه و تحلیل برای بررسی همخوانی بین تقاضا و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تامین استفاده می کنند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.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/>
            </a:r>
            <a:b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</a:b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3 -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ابزارهای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OPT </a:t>
            </a:r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درجهت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بهینه سازی مبتنی بر محدودیت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مورداستفاده قرار می گیرند و برپایه قوانین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استوارند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. این رویکرد ساختمان مدل یک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سیستم را دقیقاً با قوانین نه گانه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OPT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هماهنگ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کرده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و راه حل مناسب را پیدا می کند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.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ابزارهای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OPT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تقریباً ازهمه روشهای مدل سازی از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قبیل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برنامه ریـــزی خطی، عدد صحیح،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بهینه سازی و مــدل سازی شبکه ای و حتی شبیه </a:t>
            </a:r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zanin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سازی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استفاده می کند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.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27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4 -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ابزارهای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ANAL </a:t>
            </a:r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این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نرم افزارها با دیگر گروهها حوزه زنجیره تامین فعل و انفعال کمی دارند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.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این ابزارها عمدتاً برای شناخت و تحلیل پویایی سیستم یا برای طراحی راهبردی استفاده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می </a:t>
            </a:r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Nazanin"/>
              </a:rPr>
              <a:t>شوند.</a:t>
            </a:r>
          </a:p>
          <a:p>
            <a:pPr algn="r"/>
            <a:endParaRPr lang="fa-IR"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r"/>
            <a:endParaRPr lang="fa-IR" sz="2400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قابلیت های نرم افزارهای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SCM</a:t>
            </a:r>
          </a:p>
          <a:p>
            <a:pPr algn="r"/>
            <a:endParaRPr lang="en-US" sz="2400" dirty="0" smtClean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.1</a:t>
            </a:r>
            <a:r>
              <a:rPr lang="fa-IR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برنامه‌ریزی 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</a:rPr>
              <a:t>زنجیره تامین </a:t>
            </a:r>
            <a:r>
              <a:rPr lang="en-US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:</a:t>
            </a:r>
          </a:p>
          <a:p>
            <a:pPr algn="r"/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</a:rPr>
              <a:t>سیستم‌های برنامه‌ریزی برای پیش‌بینی تقاضای مشتری و تنظیم سرعت و جریان تولید </a:t>
            </a:r>
            <a:endParaRPr lang="en-US" sz="2400" dirty="0" smtClean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مطابق 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</a:rPr>
              <a:t>با تقاضا استفاده می‌شوند. شبیه‌سازی برآورد تقاضا با استفاده از جریان داده مبتنی </a:t>
            </a:r>
            <a:r>
              <a:rPr lang="fa-IR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بر</a:t>
            </a:r>
            <a:endParaRPr lang="en-US" sz="2400" dirty="0" smtClean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</a:rPr>
              <a:t>تاریخ و برنامه‌های پیشبردی منسجم عمل می‌کند تا بتواند چگونگی تغییرات در بازار را که </a:t>
            </a:r>
            <a:endParaRPr lang="en-US" sz="2400" dirty="0" smtClean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بر 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</a:rPr>
              <a:t>نیازهای آینده فهرست موجودی سازمان تاثیر می‌گذارد  تشخیص بدهد.نمونه </a:t>
            </a:r>
            <a:endParaRPr lang="en-US" sz="2400" dirty="0" smtClean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ea typeface="Times New Roman" panose="02020603050405020304" pitchFamily="18" charset="0"/>
              </a:rPr>
              <a:t>نرم‌افزارهای 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</a:rPr>
              <a:t>این گروه : </a:t>
            </a:r>
            <a:r>
              <a:rPr lang="en-US" sz="2400" dirty="0" err="1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Instyle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ERP</a:t>
            </a:r>
            <a:r>
              <a:rPr lang="fa-IR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،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SCP 4.1 </a:t>
            </a:r>
            <a:r>
              <a:rPr lang="fa-IR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،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VISION SCM</a:t>
            </a:r>
            <a:r>
              <a:rPr lang="fa-IR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و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Clever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57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.2</a:t>
            </a:r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برنامه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‌ریزی تقاضا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نرم‌افزار برنامه‌ریزی تقاضا صحت پیش‌بینی‌های تقاضا را با کاهش داده‌های پایه‌ای و آماده‌سازی همان داده‌ها به طور همزمان افزایش می‌دهد. پیش‌بینی چند بعدی به کاربران این اجازه را می ‌دهد تا اطلاعات را از طریق فیلترهای مختلف – مثل بازار ، زمان یا مشتری-  ببینند و گروهی از " اگر این طور شود " را بر مبنای تقاضای آینده پروژه شبیه‌سازی کنند .نمونه نرم‌افزا های این گروه :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Microsoft Dynamics ,Geneva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BMS,Fishbowl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Inventory</a:t>
            </a:r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 و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SAP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en-US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.3</a:t>
            </a:r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مدیریت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انبار بر اساس فروش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سیستم‌های مدیریت انبار بر اساس فروش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VMI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به تامین‌کنندگان این توانایی را می‌دهند که فهرست موجودی درخواستی خریداران را خودشان کنترل و دوباره تامین نمایند. در این نسخه برنامه‌های ارتباطی مختلفی مثل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XML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و گزارش تحت وب و ایمیل به کاربران تجاری مختلف در راستای افزایش آگاهی ارائه می‌شود. خریداران می‌توانند گزارش‌های فروش خود را خودکار کرده و تامین‌کنندگان با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درخواست‌های خرید و حمل‌ونقل جدید به آنها پاسخ بدهند. نمونه‌های نرم‌افزاری این گروه: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Datalliance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VMI,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RedPrairie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,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SAP,Aravo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99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smtClean="0"/>
              <a:t>.</a:t>
            </a:r>
            <a:r>
              <a:rPr lang="en-US" sz="2400" dirty="0" smtClean="0">
                <a:solidFill>
                  <a:schemeClr val="tx1"/>
                </a:solidFill>
              </a:rPr>
              <a:t>4</a:t>
            </a:r>
            <a:r>
              <a:rPr lang="fa-IR" sz="2400" dirty="0">
                <a:solidFill>
                  <a:schemeClr val="tx1"/>
                </a:solidFill>
                <a:ea typeface="Times New Roman" panose="02020603050405020304" pitchFamily="18" charset="0"/>
              </a:rPr>
              <a:t>مدیریت تامین </a:t>
            </a:r>
            <a:endParaRPr lang="en-US" sz="2400" dirty="0" smtClean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خریداران از رویکرد ارتباط بین تامین‌کنندگان برای کنترل عملکرد منابع‌شان استفاده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می‌کنند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. تحلیل  عملکرد، به مسیر رسیدگی  اجازه می‌دهد که عملکرد منابع و نحوه استفاده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از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آنها را کنترل کنند. نرم‌افزار همچنین به کاربران کمک می‌کند که درخواست های </a:t>
            </a:r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معمول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تامین کنندگان را پیگیری کنند. نمونه نرم‌افزارها شامل :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en-US" sz="2400" dirty="0" err="1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R.Portal,Geneva</a:t>
            </a:r>
            <a:r>
              <a:rPr lang="en-US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PMS,FishbowlInventory,S2K</a:t>
            </a:r>
          </a:p>
          <a:p>
            <a:pPr algn="r"/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en-US" sz="2400" dirty="0" smtClean="0">
                <a:solidFill>
                  <a:srgbClr val="333333"/>
                </a:solidFill>
                <a:latin typeface="Arial" panose="020B0604020202020204" pitchFamily="34" charset="0"/>
              </a:rPr>
              <a:t>.5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خرید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نرم‌افزار خرید دسته‌ای از درخواست‌ها را در بر‌می‌گیرد و بخش مالی ارتباط بین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تامین‌کنندگان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و مشتری را حفظ می‌کند .روند خرید به صورت الکترونیکی برای تایید نهایی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در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سازمان جریان می‌یابد و هزینه‌ها برای اطلاع درآینده در چرخه منابع حفظ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می‌شود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.  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SCM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مانند سیستم‌های مالی، خرید ، گزارش‌دهی و تایید بخش‌ها را کنترل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می‌کند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نمونه 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نرم افزار :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Coupa,SphereWMS,Microsofr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Dynamics,WISE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2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.6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سفارش استراتژیک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نرم افزار سفارش قبل از فرایند خرید مورد استفاده قرار می‌گیرد تا اهداف کاهش هزینه‌ها و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پیداکردن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فروشندگان با </a:t>
            </a:r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پتانسیل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را پوشش بدهد. این نرم‌افزار مخارج هزینه‌های بخش‌های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غیرضروری 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ارتباط با تامین‌کنندگان را با مقایسه با مخارج جاری در ارتباط با بازار تحلیل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ea typeface="Times New Roman" panose="02020603050405020304" pitchFamily="18" charset="0"/>
              </a:rPr>
              <a:t>می‌کند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. خریداران می‌توانند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e-RFX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،درخواست‌های الکترونیکی (نوشته‌ها تحقیق‌ها و </a:t>
            </a:r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دیگر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اطلاعات ) را برای دریافت پتانسیل فروشندگان ارائه دهند و داده‌هایی را برای ساخت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گزارش 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جمعآوری کنند</a:t>
            </a:r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نمونه نرم‌افزار :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Shippersedge,Aravo,Epicor,Lawson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endParaRPr lang="en-US" sz="24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r"/>
            <a:r>
              <a:rPr lang="en-US" sz="2400" dirty="0" smtClean="0">
                <a:solidFill>
                  <a:srgbClr val="333333"/>
                </a:solidFill>
                <a:latin typeface="Arial" panose="020B0604020202020204" pitchFamily="34" charset="0"/>
              </a:rPr>
              <a:t>.7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مدیریت انبار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سیستم‌های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WMS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حرکت محصولات در انبارها را کنترل و نظارت می‌کنند. </a:t>
            </a:r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رویدادهای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حمل ونقل و دریافت محصولات توسط فرم‌های حمل ونقل کنترل می‌شود و ورود و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خروج‌ها 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توسط ابزارهای اتوماتیکی  مثل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AIDC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و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RFID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کنترل می‌شوند. </a:t>
            </a:r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نرم‌افزار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r"/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WMS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همچنین به ساختار انبارها کمک </a:t>
            </a:r>
            <a:r>
              <a:rPr lang="fa-IR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می‌کند</a:t>
            </a:r>
            <a:r>
              <a:rPr lang="en-US" sz="2400" dirty="0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04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lvl="0" algn="r"/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نمونه نرم افزار: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Sphere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WISE,HighJump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Warehouse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Advantage,Manhattan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Associate,RedPairie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r"/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r"/>
            <a:r>
              <a:rPr lang="en-US" sz="2400" dirty="0" smtClean="0">
                <a:solidFill>
                  <a:srgbClr val="333333"/>
                </a:solidFill>
                <a:latin typeface="Arial" panose="020B0604020202020204" pitchFamily="34" charset="0"/>
              </a:rPr>
              <a:t>.8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مدیریت حمل و نقل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lvl="0"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نرم‌افزارهای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TMS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حرکت موادخام به داخل و خارج  انبار را هدایت می‌کنند. نرم‌افزارهای لجستیکی می توانند بهترین مدل حمل و نقل (زمینی هوایی یا از طریق دریا) را پیشنهاد بدهند و مدل‌های تحویل مختلف مثل وسایل حمل وننقل ناهمگون و کانتینرهای مختلف را مدیریت کنند. تحویل‌ها با استفاده از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sitcom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 و دیگر ابزارهای ارتباط مدیریت می‌شوند. </a:t>
            </a:r>
            <a:endParaRPr lang="en-US" sz="2400" dirty="0" smtClean="0">
              <a:solidFill>
                <a:srgbClr val="333333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r"/>
            <a:r>
              <a:rPr lang="en-US" sz="2400" dirty="0" smtClean="0">
                <a:solidFill>
                  <a:srgbClr val="333333"/>
                </a:solidFill>
                <a:latin typeface="Arial" panose="020B0604020202020204" pitchFamily="34" charset="0"/>
              </a:rPr>
              <a:t>.9</a:t>
            </a:r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تکمیل سفارش </a:t>
            </a:r>
            <a:endParaRPr lang="en-US" sz="2400" dirty="0" smtClean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lvl="0" algn="r"/>
            <a:r>
              <a:rPr lang="fa-IR" sz="2400" dirty="0">
                <a:solidFill>
                  <a:srgbClr val="333333"/>
                </a:solidFill>
                <a:ea typeface="Times New Roman" panose="02020603050405020304" pitchFamily="18" charset="0"/>
              </a:rPr>
              <a:t>نرم افزار تکمیل سفارش به مدیران زنجیره تامین کمک می‌کند که به موقع به درخواست محصولات پاسخ بدهند، که منجر به تسهیل فرایندهای مالی می‌شود. سیستم می‌تواند مشخص کند که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BTO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یا 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ETO</a:t>
            </a:r>
            <a:r>
              <a:rPr lang="fa-IR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بهترین روش برای ارائه محصولات است یا خیر. بعد از تکمیل سفارش، نرم‌افزار تکمیل سفارش درخواست‌ها را با توجه به فرایندهای شناسایی سود به روز نگه می‌دارد. نمونه نرم‌افزار : </a:t>
            </a:r>
            <a:r>
              <a:rPr lang="en-US" sz="2400" dirty="0" err="1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SphereWMS,Shippingedge,ShipSoft</a:t>
            </a:r>
            <a:r>
              <a:rPr lang="en-US" sz="2400" dirty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US" sz="2400" dirty="0">
              <a:solidFill>
                <a:prstClr val="black"/>
              </a:solidFill>
            </a:endParaRPr>
          </a:p>
          <a:p>
            <a:pPr algn="r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8443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معرفی راه حل های نرم افزاری مدیریت زنجیره تامین</a:t>
            </a: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CONSONA</a:t>
            </a:r>
            <a:r>
              <a:rPr lang="fa-IR" sz="2800" dirty="0" smtClean="0">
                <a:solidFill>
                  <a:schemeClr val="tx1"/>
                </a:solidFill>
              </a:rPr>
              <a:t> (</a:t>
            </a:r>
            <a:r>
              <a:rPr lang="en-US" sz="2800" dirty="0" smtClean="0">
                <a:solidFill>
                  <a:schemeClr val="tx1"/>
                </a:solidFill>
              </a:rPr>
              <a:t>1990</a:t>
            </a:r>
            <a:r>
              <a:rPr lang="fa-IR" sz="2800" dirty="0" smtClean="0">
                <a:solidFill>
                  <a:schemeClr val="tx1"/>
                </a:solidFill>
              </a:rPr>
              <a:t>-امریکا)</a:t>
            </a: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نرم افزارها برای پشتیبانی از کسب  کارهایی که هم به صورت منطقه ای و هم به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صورت جهانی کار میکنند،طراحی شده است.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قابلیت چند زبانه بودن و امکان کار کردن با چندین واحد پول از ویژگی های مهم این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نرم افزار است.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تکنولوژی مایکروسافت پایه و اساس نرم افزارهای </a:t>
            </a:r>
            <a:r>
              <a:rPr lang="en-US" sz="2400" dirty="0" err="1" smtClean="0">
                <a:solidFill>
                  <a:schemeClr val="tx1"/>
                </a:solidFill>
              </a:rPr>
              <a:t>consona</a:t>
            </a:r>
            <a:r>
              <a:rPr lang="fa-IR" sz="2400" dirty="0" smtClean="0">
                <a:solidFill>
                  <a:schemeClr val="tx1"/>
                </a:solidFill>
              </a:rPr>
              <a:t> را  تشکیل میدهد که در آن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صورت گسترده از آخرین اصول معماری خدمت گرا برای ایجاد انعطاف پذیری ،قابلیت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تطبیق ،اتصال به شبکه استفاده شده است.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انواع راه حل های نرم افزاری(</a:t>
            </a:r>
            <a:r>
              <a:rPr lang="en-US" sz="2400" dirty="0" err="1" smtClean="0">
                <a:solidFill>
                  <a:schemeClr val="tx1"/>
                </a:solidFill>
              </a:rPr>
              <a:t>consona</a:t>
            </a:r>
            <a:r>
              <a:rPr lang="fa-IR" sz="2400" dirty="0" smtClean="0">
                <a:solidFill>
                  <a:schemeClr val="tx1"/>
                </a:solidFill>
              </a:rPr>
              <a:t>)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Intuitive ERP .1</a:t>
            </a:r>
            <a:r>
              <a:rPr lang="fa-IR" sz="2400" dirty="0" smtClean="0">
                <a:solidFill>
                  <a:schemeClr val="tx1"/>
                </a:solidFill>
              </a:rPr>
              <a:t>:این راه حل نرم افزاری قابلیت های عملکردی بسیاری را برای طیف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وسیعی از محیط های تولیدی از جمله صنایع الکترونیک،تجهیزات پزشکی،هوانوردی و...ارائه میدهد.</a:t>
            </a:r>
          </a:p>
          <a:p>
            <a:pPr algn="r"/>
            <a:r>
              <a:rPr lang="en-US" sz="2400" dirty="0" err="1" smtClean="0">
                <a:solidFill>
                  <a:schemeClr val="tx1"/>
                </a:solidFill>
              </a:rPr>
              <a:t>Ecompix</a:t>
            </a:r>
            <a:r>
              <a:rPr lang="en-US" sz="2400" dirty="0" smtClean="0">
                <a:solidFill>
                  <a:schemeClr val="tx1"/>
                </a:solidFill>
              </a:rPr>
              <a:t> ERP .2</a:t>
            </a:r>
            <a:r>
              <a:rPr lang="fa-IR" sz="2400" dirty="0" smtClean="0">
                <a:solidFill>
                  <a:schemeClr val="tx1"/>
                </a:solidFill>
              </a:rPr>
              <a:t>:راه حل نرم افزاری که برای زمان بندی و مدیریت پروژه های مهندسی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کارمیرود.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Axis .3</a:t>
            </a:r>
            <a:r>
              <a:rPr lang="fa-IR" sz="2400" dirty="0" smtClean="0">
                <a:solidFill>
                  <a:schemeClr val="tx1"/>
                </a:solidFill>
              </a:rPr>
              <a:t>:این راه حل برای تولیدکنندگان (صنایع فلزی،سیم و کابل) به کار میرود.</a:t>
            </a:r>
          </a:p>
          <a:p>
            <a:pPr algn="r"/>
            <a:r>
              <a:rPr lang="en-US" sz="2400" dirty="0" err="1" smtClean="0">
                <a:solidFill>
                  <a:schemeClr val="tx1"/>
                </a:solidFill>
              </a:rPr>
              <a:t>Ciment</a:t>
            </a:r>
            <a:r>
              <a:rPr lang="en-US" sz="2400" dirty="0" smtClean="0">
                <a:solidFill>
                  <a:schemeClr val="tx1"/>
                </a:solidFill>
              </a:rPr>
              <a:t> systems .4</a:t>
            </a:r>
            <a:r>
              <a:rPr lang="fa-IR" sz="2400" dirty="0" smtClean="0">
                <a:solidFill>
                  <a:schemeClr val="tx1"/>
                </a:solidFill>
              </a:rPr>
              <a:t>:برای پشتیبانی و تولید صفحات مدار چاپی شامل،طراحی،تولید و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صدور گواهی به کار میرود.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طور کلی ،راه حل های نرم فزاری </a:t>
            </a:r>
            <a:r>
              <a:rPr lang="en-US" sz="2400" dirty="0" err="1" smtClean="0">
                <a:solidFill>
                  <a:schemeClr val="tx1"/>
                </a:solidFill>
              </a:rPr>
              <a:t>consona</a:t>
            </a:r>
            <a:r>
              <a:rPr lang="fa-IR" sz="2400" dirty="0" smtClean="0">
                <a:solidFill>
                  <a:schemeClr val="tx1"/>
                </a:solidFill>
              </a:rPr>
              <a:t>،با استفاده از یکپارچه سازی داده ها،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کارخانجات تولیدی را در مشاهده شفاف و بی پرده تمامی نواحی کسب وکار (از سطح بالای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مدیریت تا کف کارگاه)کمک میکند.</a:t>
            </a:r>
          </a:p>
          <a:p>
            <a:pPr algn="r"/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EPICOR</a:t>
            </a:r>
            <a:r>
              <a:rPr lang="fa-IR" sz="2800" dirty="0" smtClean="0">
                <a:solidFill>
                  <a:schemeClr val="tx1"/>
                </a:solidFill>
              </a:rPr>
              <a:t>(1984-امریکا)</a:t>
            </a: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شرکت </a:t>
            </a:r>
            <a:r>
              <a:rPr lang="en-US" sz="2400" dirty="0" smtClean="0">
                <a:solidFill>
                  <a:schemeClr val="tx1"/>
                </a:solidFill>
              </a:rPr>
              <a:t>EPICOR</a:t>
            </a:r>
            <a:r>
              <a:rPr lang="fa-IR" sz="2400" dirty="0" smtClean="0">
                <a:solidFill>
                  <a:schemeClr val="tx1"/>
                </a:solidFill>
              </a:rPr>
              <a:t> یکی از رهبران تولید نرم افزارهای کسب و کار در دنیا میباشد و راه حل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های تولیدی این شرکت مربوط به بخش های ساخت(تولید)،توزیع،خرده فروشی و هتل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داری میباشد.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شرکت در بیش از150 کشور،راه حل های نرم افزاری یکپارچه مدیریت منابع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بنگاه(</a:t>
            </a:r>
            <a:r>
              <a:rPr lang="en-US" sz="2400" dirty="0" err="1" smtClean="0">
                <a:solidFill>
                  <a:schemeClr val="tx1"/>
                </a:solidFill>
              </a:rPr>
              <a:t>erp</a:t>
            </a:r>
            <a:r>
              <a:rPr lang="fa-IR" sz="2400" dirty="0" smtClean="0">
                <a:solidFill>
                  <a:schemeClr val="tx1"/>
                </a:solidFill>
              </a:rPr>
              <a:t>)،مدیریت روابط با مشتریان(</a:t>
            </a:r>
            <a:r>
              <a:rPr lang="en-US" sz="2400" dirty="0" smtClean="0">
                <a:solidFill>
                  <a:schemeClr val="tx1"/>
                </a:solidFill>
              </a:rPr>
              <a:t>CRM</a:t>
            </a:r>
            <a:r>
              <a:rPr lang="fa-IR" sz="2400" dirty="0" smtClean="0">
                <a:solidFill>
                  <a:schemeClr val="tx1"/>
                </a:solidFill>
              </a:rPr>
              <a:t>)،مدیریت زنجیره تامین(</a:t>
            </a:r>
            <a:r>
              <a:rPr lang="en-US" sz="2400" dirty="0" smtClean="0">
                <a:solidFill>
                  <a:schemeClr val="tx1"/>
                </a:solidFill>
              </a:rPr>
              <a:t>SCM</a:t>
            </a:r>
            <a:r>
              <a:rPr lang="fa-IR" sz="2400" dirty="0" smtClean="0">
                <a:solidFill>
                  <a:schemeClr val="tx1"/>
                </a:solidFill>
              </a:rPr>
              <a:t>)،ارائه میدهد.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نرم افزار مدیریت زنجیره تامین </a:t>
            </a:r>
            <a:r>
              <a:rPr lang="en-US" sz="2400" dirty="0" err="1" smtClean="0">
                <a:solidFill>
                  <a:schemeClr val="tx1"/>
                </a:solidFill>
              </a:rPr>
              <a:t>Epicor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fa-IR" sz="2400" dirty="0" smtClean="0">
                <a:solidFill>
                  <a:schemeClr val="tx1"/>
                </a:solidFill>
              </a:rPr>
              <a:t> به مجموعه ای از قابلیت های بنگاهی مانند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روابط با مشتریان(</a:t>
            </a:r>
            <a:r>
              <a:rPr lang="en-US" sz="2400" dirty="0" smtClean="0">
                <a:solidFill>
                  <a:schemeClr val="tx1"/>
                </a:solidFill>
              </a:rPr>
              <a:t>CRM</a:t>
            </a:r>
            <a:r>
              <a:rPr lang="fa-IR" sz="2400" dirty="0" smtClean="0">
                <a:solidFill>
                  <a:schemeClr val="tx1"/>
                </a:solidFill>
              </a:rPr>
              <a:t>)،مدیریت روابط با تامین کنندگان(</a:t>
            </a:r>
            <a:r>
              <a:rPr lang="en-US" sz="2400" dirty="0" smtClean="0">
                <a:solidFill>
                  <a:schemeClr val="tx1"/>
                </a:solidFill>
              </a:rPr>
              <a:t>SRM</a:t>
            </a:r>
            <a:r>
              <a:rPr lang="fa-IR" sz="2400" dirty="0" smtClean="0">
                <a:solidFill>
                  <a:schemeClr val="tx1"/>
                </a:solidFill>
              </a:rPr>
              <a:t>)،و اجرای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زنجیره تامین(</a:t>
            </a:r>
            <a:r>
              <a:rPr lang="en-US" sz="2400" dirty="0" smtClean="0">
                <a:solidFill>
                  <a:schemeClr val="tx1"/>
                </a:solidFill>
              </a:rPr>
              <a:t>SCE</a:t>
            </a:r>
            <a:r>
              <a:rPr lang="fa-IR" sz="2400" dirty="0" smtClean="0">
                <a:solidFill>
                  <a:schemeClr val="tx1"/>
                </a:solidFill>
              </a:rPr>
              <a:t>) مجهز شده است و شامل( سیستم های خودکار زمان بندی مسیرها که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باسیستم </a:t>
            </a:r>
            <a:r>
              <a:rPr lang="en-US" sz="2400" dirty="0" smtClean="0">
                <a:solidFill>
                  <a:schemeClr val="tx1"/>
                </a:solidFill>
              </a:rPr>
              <a:t>GPS</a:t>
            </a:r>
            <a:r>
              <a:rPr lang="fa-IR" sz="2400" dirty="0" smtClean="0">
                <a:solidFill>
                  <a:schemeClr val="tx1"/>
                </a:solidFill>
              </a:rPr>
              <a:t> یکپارچه میشوند،داده های نقشه ای دیجیتال،مسافت ها و جهت یابی هایی که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نیازهای مشتریان رادر سراسر دنیا مشخص میکند)میباشد.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انواع راه حل های نرم افزاری </a:t>
            </a:r>
            <a:r>
              <a:rPr lang="en-US" sz="2400" dirty="0" smtClean="0">
                <a:solidFill>
                  <a:schemeClr val="tx1"/>
                </a:solidFill>
              </a:rPr>
              <a:t>EPICOR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EOICOR9 .1</a:t>
            </a:r>
            <a:r>
              <a:rPr lang="fa-IR" sz="2400" dirty="0" smtClean="0">
                <a:solidFill>
                  <a:schemeClr val="tx1"/>
                </a:solidFill>
              </a:rPr>
              <a:t>:جدیدترین راه حل نرم افزاری مدیریت منابع بنگاه است که مرزهای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تکنولوژیکی و صنعتی را که مانع بهره وری میشوند را از میان برداشته و در واقع یک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کسب و کار بدون مانع را بوجود می آورد.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EPICOR  MANUFACTURING .2</a:t>
            </a:r>
            <a:r>
              <a:rPr lang="fa-IR" sz="2400" dirty="0" smtClean="0">
                <a:solidFill>
                  <a:schemeClr val="tx1"/>
                </a:solidFill>
              </a:rPr>
              <a:t>:این راه حل برای ارضای نیازهای روز افزون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تولید کنندگان طراحی شده است وفرآیندهای جریان کاری را به طور کلی ارائه میدهد:از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بازاریابی،فروش،مدیریت روابط با مشتریان تا تولید،برنامه ریزی،تدارکات،خدمات پس از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فروش و....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EPICOR  DISTRIBUTION .3</a:t>
            </a:r>
            <a:r>
              <a:rPr lang="fa-IR" sz="2400" dirty="0" smtClean="0">
                <a:solidFill>
                  <a:schemeClr val="tx1"/>
                </a:solidFill>
              </a:rPr>
              <a:t>:ابزارهایی را جهت مونتاژ،ارسال و تحویل کالاهای نهایی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طور سرتاسری و به شیوه ای کارا ارائه میدهد.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راه حل دامنه وسیعی از قابلیت های مدیریت سفارش،زنجیره تامین و انبارداری را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ارائه میدهد.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NET SUITE</a:t>
            </a:r>
            <a:r>
              <a:rPr lang="fa-IR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smtClean="0">
                <a:solidFill>
                  <a:schemeClr val="tx1"/>
                </a:solidFill>
              </a:rPr>
              <a:t> -1998  </a:t>
            </a:r>
            <a:r>
              <a:rPr lang="fa-IR" sz="2800" dirty="0" smtClean="0">
                <a:solidFill>
                  <a:schemeClr val="tx1"/>
                </a:solidFill>
              </a:rPr>
              <a:t>امریکا)</a:t>
            </a: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Net suite</a:t>
            </a:r>
            <a:r>
              <a:rPr lang="fa-IR" sz="2400" dirty="0" smtClean="0">
                <a:solidFill>
                  <a:schemeClr val="tx1"/>
                </a:solidFill>
              </a:rPr>
              <a:t> ارائه دهنده ی آنلاین نرم افزارهای مدیریت ارتباط با مشتری (</a:t>
            </a:r>
            <a:r>
              <a:rPr lang="en-US" sz="2400" dirty="0" smtClean="0">
                <a:solidFill>
                  <a:schemeClr val="tx1"/>
                </a:solidFill>
              </a:rPr>
              <a:t>CRM</a:t>
            </a:r>
            <a:r>
              <a:rPr lang="fa-IR" sz="2400" dirty="0" smtClean="0">
                <a:solidFill>
                  <a:schemeClr val="tx1"/>
                </a:solidFill>
              </a:rPr>
              <a:t>) و برنامه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ریزی منابع بنگاه(</a:t>
            </a:r>
            <a:r>
              <a:rPr lang="en-US" sz="2400" dirty="0" smtClean="0">
                <a:solidFill>
                  <a:schemeClr val="tx1"/>
                </a:solidFill>
              </a:rPr>
              <a:t>ERP</a:t>
            </a:r>
            <a:r>
              <a:rPr lang="fa-IR" sz="2400" dirty="0" smtClean="0">
                <a:solidFill>
                  <a:schemeClr val="tx1"/>
                </a:solidFill>
              </a:rPr>
              <a:t>) میباشد.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نرم افزار وظایفی هم چون فروش،ارتباط با مشتری،مدیریت تقاضا،امور مالی،تجارت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الکترونیک ،صدور صورتحساب و مدیریت وبسایت را انجام میدهند.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NET SUITE</a:t>
            </a:r>
            <a:r>
              <a:rPr lang="fa-IR" sz="2400" dirty="0" smtClean="0">
                <a:solidFill>
                  <a:schemeClr val="tx1"/>
                </a:solidFill>
              </a:rPr>
              <a:t> تمامی داده های سازمان را در یک پایگاه داده نگهداری میکند و به همین دلیل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امکان اتخاذ  تصمیمات سریع و بهتر را فراهم میکند واز طرفی ارائه دهنده خدمات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نرم افزاری </a:t>
            </a:r>
            <a:r>
              <a:rPr lang="en-US" sz="2400" dirty="0" smtClean="0">
                <a:solidFill>
                  <a:schemeClr val="tx1"/>
                </a:solidFill>
              </a:rPr>
              <a:t>ASP </a:t>
            </a:r>
            <a:r>
              <a:rPr lang="fa-IR" sz="2400" dirty="0" smtClean="0">
                <a:solidFill>
                  <a:schemeClr val="tx1"/>
                </a:solidFill>
              </a:rPr>
              <a:t> نیز میباشد.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CDC SOFTWARE</a:t>
            </a:r>
            <a:r>
              <a:rPr lang="fa-IR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smtClean="0">
                <a:solidFill>
                  <a:schemeClr val="tx1"/>
                </a:solidFill>
              </a:rPr>
              <a:t>2002</a:t>
            </a:r>
            <a:r>
              <a:rPr lang="fa-IR" sz="2800" dirty="0" smtClean="0">
                <a:solidFill>
                  <a:schemeClr val="tx1"/>
                </a:solidFill>
              </a:rPr>
              <a:t>-امریکا)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مهم ترین راه حل نرم افزاری این بخش،</a:t>
            </a:r>
            <a:r>
              <a:rPr lang="en-US" sz="2400" dirty="0" smtClean="0">
                <a:solidFill>
                  <a:schemeClr val="tx1"/>
                </a:solidFill>
              </a:rPr>
              <a:t>CDC SUPPLY CHAIN) </a:t>
            </a:r>
            <a:r>
              <a:rPr lang="fa-IR" sz="2400" dirty="0" smtClean="0">
                <a:solidFill>
                  <a:schemeClr val="tx1"/>
                </a:solidFill>
              </a:rPr>
              <a:t>) میباشد که در صنایع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خرده فروشی،کالاهای مصرفی بسته بندی شده،توزیع قطعات،صنایع مواد غذایی و نوشیدنی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ها و صنایع زیست محیطی کاربرد دارد.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ویژگی مهم این راه حل به صورت زیر است: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1.پیاده سازی آسان و سریع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2.ارائه اندازه گیری های مداوم بر اساس داده های مناسب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3.قابلیت یادگیری آسان و سریع برای کارکنان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4.تبادل اطلاعات با انبارهای ارسال کالا طوری که بهترین مقصد برای هر کالا تعیین شود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5.سناریو هایی برای مواجهه با حالت هایی چون کمبود موجودی طراحی مینماید و اولویت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های تخصیص را برای مشتریان یا فروشگاهها تعیین مینماید.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6.توزیع محصولات از هر نقطه دنیا به هر نقطه دیگر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7.پشتیبانی از جریان معکوس کالا در تمامی کانال های توزیع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8.امکان هماهنگی بین شرکای تجاری با استفاده از برنامه های کامپیوتری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راه حل های نرم افزاری سیستم مدیریت انبار(</a:t>
            </a:r>
            <a:r>
              <a:rPr lang="en-US" sz="2400" dirty="0" smtClean="0">
                <a:solidFill>
                  <a:schemeClr val="tx1"/>
                </a:solidFill>
              </a:rPr>
              <a:t>WMS</a:t>
            </a:r>
            <a:r>
              <a:rPr lang="fa-IR" sz="2400" dirty="0" smtClean="0">
                <a:solidFill>
                  <a:schemeClr val="tx1"/>
                </a:solidFill>
              </a:rPr>
              <a:t>) باعث افزایش میزان استفاده از فضای انبار،کاهش تعداد محصولات دمده و بهبود قابلیت اطمینان عملیات تحویل میشود.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SAGE</a:t>
            </a:r>
            <a:r>
              <a:rPr lang="fa-IR" sz="2800" dirty="0" smtClean="0">
                <a:solidFill>
                  <a:schemeClr val="tx1"/>
                </a:solidFill>
              </a:rPr>
              <a:t> (</a:t>
            </a:r>
            <a:r>
              <a:rPr lang="en-US" sz="2800" dirty="0" smtClean="0">
                <a:solidFill>
                  <a:schemeClr val="tx1"/>
                </a:solidFill>
              </a:rPr>
              <a:t>-1981</a:t>
            </a:r>
            <a:r>
              <a:rPr lang="fa-IR" sz="2800" dirty="0" smtClean="0">
                <a:solidFill>
                  <a:schemeClr val="tx1"/>
                </a:solidFill>
              </a:rPr>
              <a:t>انگلستان )</a:t>
            </a: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بیش از 30 سال است که </a:t>
            </a:r>
            <a:r>
              <a:rPr lang="en-US" sz="2400" dirty="0" smtClean="0">
                <a:solidFill>
                  <a:schemeClr val="tx1"/>
                </a:solidFill>
              </a:rPr>
              <a:t>SAGE</a:t>
            </a:r>
            <a:r>
              <a:rPr lang="fa-IR" sz="2400" dirty="0" smtClean="0">
                <a:solidFill>
                  <a:schemeClr val="tx1"/>
                </a:solidFill>
              </a:rPr>
              <a:t> به ارائه راه حل های نرم افزاری برای بخش هایی همچون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حسابداری،پایش زمانی،خدمات تجاری،و همچنین نیازهای ویژه صنایع ساخت و ساز،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توزیع،بهداشت و سلامت،و املاک پرداخته است.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SAGE </a:t>
            </a:r>
            <a:r>
              <a:rPr lang="fa-IR" sz="2400" dirty="0" smtClean="0">
                <a:solidFill>
                  <a:schemeClr val="tx1"/>
                </a:solidFill>
              </a:rPr>
              <a:t> آمریکای شمالی به عنوان بخشی از گروه </a:t>
            </a:r>
            <a:r>
              <a:rPr lang="en-US" sz="2400" dirty="0" smtClean="0">
                <a:solidFill>
                  <a:schemeClr val="tx1"/>
                </a:solidFill>
              </a:rPr>
              <a:t>SAGE</a:t>
            </a:r>
            <a:r>
              <a:rPr lang="fa-IR" sz="2400" dirty="0" smtClean="0">
                <a:solidFill>
                  <a:schemeClr val="tx1"/>
                </a:solidFill>
              </a:rPr>
              <a:t> یک تامین کننده پیشرو در زمینه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نرم افزارها و خدمات مدیریت کسب و کار میباشد.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نرم افزار مدیریت زنجیره تامین دارای 4 محصول اصلی است: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SAGE ACCPAC ERP .1</a:t>
            </a:r>
            <a:r>
              <a:rPr lang="fa-IR" sz="2400" dirty="0" smtClean="0">
                <a:solidFill>
                  <a:schemeClr val="tx1"/>
                </a:solidFill>
              </a:rPr>
              <a:t>:این نرم افزار در سه ویرایش مجزا ارائه شده که با انتخاب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سیستم عامل و پایگاه داده مناسب،توان خدمت دهی به 400 کاربر را به صورت همزمان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دارا میباشدو قابلیت استفاده از چندین واحد پولی،چند زبانه بودن،چند منطقه ای بودن را نیز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دارا میباشد.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هم چنین با مجموعه کاملی از عملیات و ماژول های حسابداری به طور ایده ال برای برطرف سازی نیاز کسب و کارهای کوچک و متوسط طراحی شده است.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SAGE ERP MAS 90 AND 200 .2</a:t>
            </a:r>
            <a:r>
              <a:rPr lang="fa-IR" sz="2400" dirty="0" smtClean="0">
                <a:solidFill>
                  <a:schemeClr val="tx1"/>
                </a:solidFill>
              </a:rPr>
              <a:t>:این نرم افزار قابلیت رشد را برای سازمان های درحال رشد با استفاده از یک محیط مشارکتی فراهم مینماید و با هماهنگ سازی امور مالی و فروش،تولید و توزیع،و مدیریت ارتباط با مشتری ،به برطرف سازی نیازهای بنگاهها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میپردازد.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SAGE ERP MAS 500 .3</a:t>
            </a:r>
            <a:r>
              <a:rPr lang="fa-IR" sz="2400" dirty="0" smtClean="0">
                <a:solidFill>
                  <a:schemeClr val="tx1"/>
                </a:solidFill>
              </a:rPr>
              <a:t>:این نرم افزارها به طور خاص برای کسب و کارهای بزرگ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دارای 20 الی 1000 کارمند طراحی شده است و به سازمان ها اجازه میدهد که با کنترل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فعالیت های تولیدی خود،درک عمیقی از هزینه های تولید را به دست آورند و برنامه ریزی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مناسبی برای موجودی مواد خام خود داشته باشند.</a:t>
            </a:r>
          </a:p>
          <a:p>
            <a:pPr algn="r"/>
            <a:endParaRPr lang="en-US" sz="2400" dirty="0" smtClean="0">
              <a:solidFill>
                <a:schemeClr val="tx1"/>
              </a:solidFill>
            </a:endParaRPr>
          </a:p>
          <a:p>
            <a:pPr algn="r"/>
            <a:endParaRPr lang="en-US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SAGE ERP X3 .4 </a:t>
            </a:r>
            <a:r>
              <a:rPr lang="fa-IR" sz="2400" dirty="0" smtClean="0">
                <a:solidFill>
                  <a:schemeClr val="tx1"/>
                </a:solidFill>
              </a:rPr>
              <a:t>:این نرم افزار عملکردهای مربوط به حوزه مالی،فروش،</a:t>
            </a:r>
            <a:r>
              <a:rPr lang="en-US" sz="2400" dirty="0" smtClean="0">
                <a:solidFill>
                  <a:schemeClr val="tx1"/>
                </a:solidFill>
              </a:rPr>
              <a:t>CRM</a:t>
            </a:r>
            <a:r>
              <a:rPr lang="fa-IR" sz="2400" dirty="0" smtClean="0">
                <a:solidFill>
                  <a:schemeClr val="tx1"/>
                </a:solidFill>
              </a:rPr>
              <a:t>، و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موجودی را در عین مقرون به صرفه بودن،قابلیت پیاده سازی سریع و استفاده آسان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ارائه مینماید و برای ارضای نیازهای عملکردی تولید کنندگان و توزیع کنندگان با اندازه های بزرگ و متوسط طراحی شده است.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هم چنین قابلیت استفاده از 8 زبان مختلف را دارد و در 35 کشور پشتیبانی میشود.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MICROSOFT DYNAMICS </a:t>
            </a:r>
            <a:r>
              <a:rPr lang="fa-IR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smtClean="0">
                <a:solidFill>
                  <a:schemeClr val="tx1"/>
                </a:solidFill>
              </a:rPr>
              <a:t>1975</a:t>
            </a:r>
            <a:r>
              <a:rPr lang="fa-IR" sz="2800" dirty="0" smtClean="0">
                <a:solidFill>
                  <a:schemeClr val="tx1"/>
                </a:solidFill>
              </a:rPr>
              <a:t>-نیو مکزیکو)</a:t>
            </a:r>
          </a:p>
          <a:p>
            <a:pPr algn="r"/>
            <a:endParaRPr lang="en-US" sz="28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کمک این نرم افزار،یک سازمان میتواند کل زنجیره تامین خود را به صورت بهره ور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و سریع بهم متصل کند و از این طریق ارزش تجاری روابط فروشندگان و شرکای تجاری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بالا میرود و در نهایت رضایت مشتری بالا رفته و هزینه های کسب و کار کاهش می یابد.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نرم افزار به تمامی اعضای زنجیره تامین امکان آگاهی از تقاضای مشتری و تحویل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محصولات را میدهد که این به نوبه ی خود آنها را در تصمیم گیری بهتر و سریع تر کمک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میکند.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شرکت هایی که از این نرم افزار استفاده میکنند،با برگشت سرمایه بالا مواجه میشوند،از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طرفی با کمک ویژگی تذکر خودکار نرم افزار،موجودی ها به راحتی تحت کنترل قرار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میگیرند بدون آنکه سرمایه اضافی در انبار درگیر شود.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برنامه ریزان میتوانند برای خرید به موقع در دوره های زمانی مورد نظر اقدام نموده،هزینه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ها را کنترل کرده و اطمینان حاصل کنند که سازمان به وظایف خود در قبال مشتری عمل میکند.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راه حل های نرم افزاری </a:t>
            </a:r>
            <a:r>
              <a:rPr lang="en-US" sz="2400" dirty="0" smtClean="0">
                <a:solidFill>
                  <a:schemeClr val="tx1"/>
                </a:solidFill>
              </a:rPr>
              <a:t> MICROSOFT DYNAMICS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Microsoft Dynamics AX .1</a:t>
            </a:r>
            <a:r>
              <a:rPr lang="fa-IR" sz="2400" dirty="0" smtClean="0">
                <a:solidFill>
                  <a:schemeClr val="tx1"/>
                </a:solidFill>
              </a:rPr>
              <a:t> :فروش و خرید را مکانیزه کرده و عملیات بین شرکت را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تسهیل میکند.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 دسترسی به اینترنت،تیم فروش میتواند اطلاعات دقیق و بروز را با فروشندگان مبادله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کند،اطلاعات را با مشاوران مبادله کند،محصولات را به فروش برساند و اطلاعات ترکیبی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محصول و شرکت را در هرجا و در هر زمان تولید کند.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Microsoft Dynamics NAV .2</a:t>
            </a:r>
            <a:r>
              <a:rPr lang="fa-IR" sz="2400" dirty="0" smtClean="0">
                <a:solidFill>
                  <a:schemeClr val="tx1"/>
                </a:solidFill>
              </a:rPr>
              <a:t> :امکان مدیریت طیف وسیعی از سایر فرایندهای کسب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و کار را فراهم میسازد.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فرایندهای توزیع را یکپارچه کرده،مدیریت موجودی را برای انبارهای واحد یا چند گانه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بهبود داده،و برنامه ریزی تقاضا و پردازش سفارش را انجام میدهد.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Microsoft Dynamics GP .3</a:t>
            </a:r>
            <a:r>
              <a:rPr lang="fa-IR" sz="2400" dirty="0" smtClean="0">
                <a:solidFill>
                  <a:schemeClr val="tx1"/>
                </a:solidFill>
              </a:rPr>
              <a:t> :چرخه مربوط به (انتخاب-بسته بندی-ارسال) را کنترل میکند.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فرایندهای سفارشات را از پیشبینی تا تحویل،تسریع نموده و هزینه های تراکنش را کاهش میدهد.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 :Microsoft Dynamics SL .4</a:t>
            </a:r>
            <a:r>
              <a:rPr lang="fa-IR" sz="2400" dirty="0" smtClean="0">
                <a:solidFill>
                  <a:schemeClr val="tx1"/>
                </a:solidFill>
              </a:rPr>
              <a:t>سیستم هایی را برای صنعت توزیع عرضه میکند.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 طور مستقیم به چندین سیستم مدیریت کسب و کار دیگر متصل میشوند تا سازمان ها را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 برآورده سازی نیازهای حسابداری،</a:t>
            </a:r>
            <a:r>
              <a:rPr lang="en-US" sz="2400" dirty="0" smtClean="0">
                <a:solidFill>
                  <a:schemeClr val="tx1"/>
                </a:solidFill>
              </a:rPr>
              <a:t>CRM</a:t>
            </a:r>
            <a:r>
              <a:rPr lang="fa-IR" sz="2400" dirty="0" smtClean="0">
                <a:solidFill>
                  <a:schemeClr val="tx1"/>
                </a:solidFill>
              </a:rPr>
              <a:t>،منابع انسانی و پرداخت حقوق،مدیریت زنجیره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تامین و...یاری دهند.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ماژول های زنجیره تامین </a:t>
            </a:r>
            <a:r>
              <a:rPr lang="en-US" sz="2400" dirty="0" err="1" smtClean="0">
                <a:solidFill>
                  <a:schemeClr val="tx1"/>
                </a:solidFill>
              </a:rPr>
              <a:t>microsoft</a:t>
            </a:r>
            <a:r>
              <a:rPr lang="en-US" sz="2400" dirty="0" smtClean="0">
                <a:solidFill>
                  <a:schemeClr val="tx1"/>
                </a:solidFill>
              </a:rPr>
              <a:t> dynamics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نرم افزار مدیریت زنجیره تامین دارای 4 ماژول اصلی است که عبارتند از: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Microsoft Dynamics AX .1</a:t>
            </a:r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دروازه تجارت-پورتال بنگاه-لجستیک-سازنده محصول-تجارت-مدیریت انبار(</a:t>
            </a:r>
            <a:r>
              <a:rPr lang="en-US" sz="2400" dirty="0" smtClean="0">
                <a:solidFill>
                  <a:schemeClr val="tx1"/>
                </a:solidFill>
              </a:rPr>
              <a:t>WMS</a:t>
            </a:r>
            <a:r>
              <a:rPr lang="fa-IR" sz="2400" dirty="0" smtClean="0">
                <a:solidFill>
                  <a:schemeClr val="tx1"/>
                </a:solidFill>
              </a:rPr>
              <a:t>) 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Microsoft Dynamics NAV .2</a:t>
            </a:r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موجودی-مدیریت انبار-برنامه ریزی عرضه-اطلاع رسانی تجاری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Microsoft Dynamics GP .3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Microsoft Dynamics SL .4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پیشرفته ارسال محموله-لیست مواد(</a:t>
            </a:r>
            <a:r>
              <a:rPr lang="en-US" sz="2400" dirty="0" smtClean="0">
                <a:solidFill>
                  <a:schemeClr val="tx1"/>
                </a:solidFill>
              </a:rPr>
              <a:t>BOM</a:t>
            </a:r>
            <a:r>
              <a:rPr lang="fa-IR" sz="2400" dirty="0" smtClean="0">
                <a:solidFill>
                  <a:schemeClr val="tx1"/>
                </a:solidFill>
              </a:rPr>
              <a:t>) –مدیریت سفارش-دستور ساخت-خرید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هزینه تمام شده تا انبار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ORACLE</a:t>
            </a:r>
            <a:r>
              <a:rPr lang="fa-IR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smtClean="0">
                <a:solidFill>
                  <a:schemeClr val="tx1"/>
                </a:solidFill>
              </a:rPr>
              <a:t> -1977</a:t>
            </a:r>
            <a:r>
              <a:rPr lang="fa-IR" sz="2800" dirty="0" smtClean="0">
                <a:solidFill>
                  <a:schemeClr val="tx1"/>
                </a:solidFill>
              </a:rPr>
              <a:t> امریکا)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زنجیره تامین </a:t>
            </a:r>
            <a:r>
              <a:rPr lang="en-US" sz="2400" dirty="0" smtClean="0">
                <a:solidFill>
                  <a:schemeClr val="tx1"/>
                </a:solidFill>
              </a:rPr>
              <a:t>oracle</a:t>
            </a:r>
            <a:r>
              <a:rPr lang="fa-IR" sz="2400" dirty="0" smtClean="0">
                <a:solidFill>
                  <a:schemeClr val="tx1"/>
                </a:solidFill>
              </a:rPr>
              <a:t>(</a:t>
            </a:r>
            <a:r>
              <a:rPr lang="en-US" sz="2400" dirty="0" smtClean="0">
                <a:solidFill>
                  <a:schemeClr val="tx1"/>
                </a:solidFill>
              </a:rPr>
              <a:t>oracle SCM</a:t>
            </a:r>
            <a:r>
              <a:rPr lang="fa-IR" sz="2400" dirty="0" smtClean="0">
                <a:solidFill>
                  <a:schemeClr val="tx1"/>
                </a:solidFill>
              </a:rPr>
              <a:t>)،یک راه حل کامل و یکپارچه است که زنجیره های تامین اطلاعات محور را توانمند میکند.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به کمک این نرم افزار شرکت ها میتوانند نیازهای بازار را پیش بینی کنند،در پاسخ به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شرایط فرار بازار نوآوری کنند وعملیات را در سرتاسر شبکه های جهانی هماهنگ کنند.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هم چنین این نرم افزار سیستم های مدیریت حمل و نقل جهانی و مدیریت عرضه را  ارائه میدهد.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کاربرد دیگر این نرم افزار در طراحی محصول-انجام تحلیل ها و بهینه سازی از طریق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جذب استراتژیک(خرید یک بنگاه توسط بنگاه دیگر) میباشد.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راه حل های مدیریت زنجیره تامین </a:t>
            </a:r>
            <a:r>
              <a:rPr lang="en-US" sz="2400" dirty="0" smtClean="0">
                <a:solidFill>
                  <a:schemeClr val="tx1"/>
                </a:solidFill>
              </a:rPr>
              <a:t>oracle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Oracle e-business suite supply chain management .1</a:t>
            </a:r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کلیه فرایندهای زنجیره تامین را از طراحی،برنامه ریزی،تولید و برآورده سازی تقاضا را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یکپارچه و مکانیزه میکند.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شرکت ها میتوانند نیازها و ریسک های بازار را پیش بینی کرده و قابلیت پاسخگویی به بازارهای پر نوسان را بالا ببرند.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Oracle </a:t>
            </a:r>
            <a:r>
              <a:rPr lang="en-US" sz="2400" dirty="0" err="1" smtClean="0">
                <a:solidFill>
                  <a:schemeClr val="tx1"/>
                </a:solidFill>
              </a:rPr>
              <a:t>servic</a:t>
            </a:r>
            <a:r>
              <a:rPr lang="en-US" sz="2400" dirty="0" smtClean="0">
                <a:solidFill>
                  <a:schemeClr val="tx1"/>
                </a:solidFill>
              </a:rPr>
              <a:t> optimization suite .2 </a:t>
            </a:r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طبیعت قابل تنظیم و پیکر بندی این بسته،امکان به کارگیری آن را در طیف وسیعی از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انواع زنجیره های تامین اعم از(تحویل در خانه –ارائه خدمات در محل و مدیریت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تسهیلات) را فراهم میکند.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کاربردهای دیگر آن عبارتند از:زمان بندی برای وسیله حمل کننده-مدیریت اعزام و عملیات سیار</a:t>
            </a:r>
          </a:p>
          <a:p>
            <a:pPr algn="r"/>
            <a:r>
              <a:rPr lang="en-US" sz="2400" dirty="0" err="1" smtClean="0">
                <a:solidFill>
                  <a:schemeClr val="tx1"/>
                </a:solidFill>
              </a:rPr>
              <a:t>Peoplesoft</a:t>
            </a:r>
            <a:r>
              <a:rPr lang="en-US" sz="2400" dirty="0" smtClean="0">
                <a:solidFill>
                  <a:schemeClr val="tx1"/>
                </a:solidFill>
              </a:rPr>
              <a:t> enterprise supply chain management .3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زنجیره تامین شرکت را با متصل کردن تامین کنندگان و مشتریان با فرایندهای کسب و کار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شرکت گسترش میدهد و همچنین مدیریت پرداخت یکپارچه را برای تمامی محصولات و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خدمات ارائه میدهد.</a:t>
            </a:r>
          </a:p>
          <a:p>
            <a:pPr algn="r"/>
            <a:r>
              <a:rPr lang="en-US" sz="2400" dirty="0" err="1" smtClean="0">
                <a:solidFill>
                  <a:schemeClr val="tx1"/>
                </a:solidFill>
              </a:rPr>
              <a:t>Jd</a:t>
            </a:r>
            <a:r>
              <a:rPr lang="en-US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err="1" smtClean="0">
                <a:solidFill>
                  <a:schemeClr val="tx1"/>
                </a:solidFill>
              </a:rPr>
              <a:t>edwards</a:t>
            </a:r>
            <a:r>
              <a:rPr lang="en-US" sz="2400" dirty="0" smtClean="0">
                <a:solidFill>
                  <a:schemeClr val="tx1"/>
                </a:solidFill>
              </a:rPr>
              <a:t>  enterprise one supply chain management .4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کاربردهای این راه حل:بهبود نرخ براورده سازی سفارشات،افزایش نفوذ در بازار، کاهش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زمان لیدتایم،کاهش موجودی</a:t>
            </a: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Oracle transportation management .5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کاربردها:برنامه ریزی حمل ونقل-مکانیزه کردن فرایند کسب و کار-کاهش هزینه های حمل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ونقل 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ماژول های زنجیره تامین </a:t>
            </a:r>
            <a:r>
              <a:rPr lang="en-US" sz="2400" dirty="0" smtClean="0">
                <a:solidFill>
                  <a:schemeClr val="tx1"/>
                </a:solidFill>
              </a:rPr>
              <a:t>oracle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Oracle supply chain management suite  .1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تدارکات پیشرفته-لجستیک و حمل ونقل-مدیریت چرخه عمر محصول-مدیریت چرخه عمر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سرمایه-مدیریت سفارش.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Oracle </a:t>
            </a:r>
            <a:r>
              <a:rPr lang="en-US" sz="2400" dirty="0" err="1" smtClean="0">
                <a:solidFill>
                  <a:schemeClr val="tx1"/>
                </a:solidFill>
              </a:rPr>
              <a:t>servic</a:t>
            </a:r>
            <a:r>
              <a:rPr lang="en-US" sz="2400" dirty="0" smtClean="0">
                <a:solidFill>
                  <a:schemeClr val="tx1"/>
                </a:solidFill>
              </a:rPr>
              <a:t> optimization suite .2 </a:t>
            </a:r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منابع-زمان بندی منابع-مدیریت اعزام-زمانبندی قرارها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err="1" smtClean="0">
                <a:solidFill>
                  <a:schemeClr val="tx1"/>
                </a:solidFill>
              </a:rPr>
              <a:t>Peoplesoft</a:t>
            </a:r>
            <a:r>
              <a:rPr lang="en-US" sz="2400" dirty="0" smtClean="0">
                <a:solidFill>
                  <a:schemeClr val="tx1"/>
                </a:solidFill>
              </a:rPr>
              <a:t> enterprise supply chain management .3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سفارش مشتری-مدیریت موجودی.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en-US" sz="2400" dirty="0" err="1" smtClean="0">
                <a:solidFill>
                  <a:schemeClr val="tx1"/>
                </a:solidFill>
              </a:rPr>
              <a:t>Jd</a:t>
            </a:r>
            <a:r>
              <a:rPr lang="en-US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err="1" smtClean="0">
                <a:solidFill>
                  <a:schemeClr val="tx1"/>
                </a:solidFill>
              </a:rPr>
              <a:t>edwards</a:t>
            </a:r>
            <a:r>
              <a:rPr lang="en-US" sz="2400" dirty="0" smtClean="0">
                <a:solidFill>
                  <a:schemeClr val="tx1"/>
                </a:solidFill>
              </a:rPr>
              <a:t>  enterprise one supply chain management .4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عرضه-برنامه ریزی زنجیره تامین</a:t>
            </a:r>
            <a:r>
              <a:rPr lang="en-US" sz="2400" dirty="0" smtClean="0">
                <a:solidFill>
                  <a:schemeClr val="tx1"/>
                </a:solidFill>
              </a:rPr>
              <a:t>SCP)</a:t>
            </a:r>
            <a:r>
              <a:rPr lang="fa-IR" sz="2400" dirty="0" smtClean="0">
                <a:solidFill>
                  <a:schemeClr val="tx1"/>
                </a:solidFill>
              </a:rPr>
              <a:t>)- اجرای مدیریت زنجیره تامین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r"/>
            <a:endParaRPr lang="en-US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Oracle transportation management .5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حمل و نقل ترکیبی هوشمند-منبع یابی برای حمل و نقل-صدور صورت حساب و ادعاهای خسارت-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HIGH JUMP</a:t>
            </a:r>
            <a:r>
              <a:rPr lang="fa-IR" sz="2800" dirty="0" smtClean="0">
                <a:solidFill>
                  <a:schemeClr val="tx1"/>
                </a:solidFill>
              </a:rPr>
              <a:t> (</a:t>
            </a:r>
            <a:r>
              <a:rPr lang="en-US" sz="2800" dirty="0" smtClean="0">
                <a:solidFill>
                  <a:schemeClr val="tx1"/>
                </a:solidFill>
              </a:rPr>
              <a:t>1983</a:t>
            </a:r>
            <a:r>
              <a:rPr lang="fa-IR" sz="2800" dirty="0" smtClean="0">
                <a:solidFill>
                  <a:schemeClr val="tx1"/>
                </a:solidFill>
              </a:rPr>
              <a:t>)</a:t>
            </a:r>
          </a:p>
          <a:p>
            <a:pPr algn="r"/>
            <a:endParaRPr lang="fa-IR" sz="28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نرم افزار این شرکت با نام اختصاری(</a:t>
            </a:r>
            <a:r>
              <a:rPr lang="en-US" sz="2400" dirty="0" smtClean="0">
                <a:solidFill>
                  <a:schemeClr val="tx1"/>
                </a:solidFill>
              </a:rPr>
              <a:t>WMS</a:t>
            </a:r>
            <a:r>
              <a:rPr lang="fa-IR" sz="2400" dirty="0" smtClean="0">
                <a:solidFill>
                  <a:schemeClr val="tx1"/>
                </a:solidFill>
              </a:rPr>
              <a:t>) ،یک نرم افزار تخصصی برای کارکرد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انبار میباشد و فرآیندهای استراتژیک زیر را پوشش میدهد: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دریافت و ارائه رسید،پردازش سفارشات،،ارسال کالاها...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کاربرد دیگر این نرم افزار در صنایع اتومبیل و صنایع فضایی،،و سیستم های توزیع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میباشد.</a:t>
            </a:r>
          </a:p>
          <a:p>
            <a:pPr algn="r"/>
            <a:endParaRPr lang="fa-I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مهم ترین ویژگی این نرم افزار،کارکرد جامع مدیریت انبارداری آن است،ویژگی ها و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کارکردهایی که این نرم افزار آنها را پشتیبانی میکند عبارتند از:</a:t>
            </a:r>
          </a:p>
          <a:p>
            <a:pPr marL="457200" indent="-457200" algn="r">
              <a:buAutoNum type="arabicPeriod"/>
            </a:pPr>
            <a:r>
              <a:rPr lang="fa-IR" sz="2400" dirty="0" smtClean="0">
                <a:solidFill>
                  <a:schemeClr val="tx1"/>
                </a:solidFill>
              </a:rPr>
              <a:t>کارکرد دریافت(ارائه رسید برای تعداد متوسط نمونه های گرفته شده،رسید فروشنده، و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رسید تولید )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2. انبارداری متقاطع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3. چیدن انبار قاعده مند(بر اساس سیستم های </a:t>
            </a:r>
            <a:r>
              <a:rPr lang="en-US" sz="2400" dirty="0" smtClean="0">
                <a:solidFill>
                  <a:schemeClr val="tx1"/>
                </a:solidFill>
              </a:rPr>
              <a:t>FIFO-FEFO-LIFO-LEFO</a:t>
            </a:r>
            <a:r>
              <a:rPr lang="fa-IR" sz="2400" dirty="0" smtClean="0">
                <a:solidFill>
                  <a:schemeClr val="tx1"/>
                </a:solidFill>
              </a:rPr>
              <a:t>)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4.بسته بندی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5. بارگیری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6.بازرسی حین بارگیری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7. بازپرسازی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8.کنترل کیفیت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9. جابه جایی و انتقال درون انبار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10. ویژگی های پیشرفته انبارداری(مدیریت پرسنل،مدیریت محوطه،باربندی بهینه کانتینر،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تطابق با سیستم </a:t>
            </a:r>
            <a:r>
              <a:rPr lang="en-US" sz="2400" dirty="0" smtClean="0">
                <a:solidFill>
                  <a:schemeClr val="tx1"/>
                </a:solidFill>
              </a:rPr>
              <a:t>RFID</a:t>
            </a:r>
            <a:r>
              <a:rPr lang="fa-IR" sz="2400" dirty="0" smtClean="0">
                <a:solidFill>
                  <a:schemeClr val="tx1"/>
                </a:solidFill>
              </a:rPr>
              <a:t>)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مزایای اصلی نرم افزار</a:t>
            </a:r>
          </a:p>
          <a:p>
            <a:pPr marL="457200" indent="-457200" algn="r">
              <a:buAutoNum type="arabicPeriod"/>
            </a:pPr>
            <a:r>
              <a:rPr lang="fa-IR" sz="2400" dirty="0" smtClean="0">
                <a:solidFill>
                  <a:schemeClr val="tx1"/>
                </a:solidFill>
              </a:rPr>
              <a:t>دقت،قابلیت نظارت و رد گیری موجودی ها را به 100% میرساند.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2. حرکت کالا را در انبارها و محوطه ها همزمان مینماید.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3.دقت ثبت سفارشات،نرخ های تکمیل سفارشات و ارسال های به موقع را ارتقا میدهد.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4.قابلیت کنترل مدیریتی و گزارش گیری مدیریتی را بهبود میدهد.</a:t>
            </a:r>
          </a:p>
          <a:p>
            <a:pPr marL="457200" indent="-457200" algn="r"/>
            <a:endParaRPr lang="fa-IR" sz="2400" dirty="0" smtClean="0">
              <a:solidFill>
                <a:schemeClr val="tx1"/>
              </a:solidFill>
            </a:endParaRPr>
          </a:p>
          <a:p>
            <a:pPr marL="457200" indent="-457200"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MANHATTAN </a:t>
            </a:r>
            <a:r>
              <a:rPr lang="fa-IR" sz="2800" dirty="0" smtClean="0">
                <a:solidFill>
                  <a:schemeClr val="tx1"/>
                </a:solidFill>
              </a:rPr>
              <a:t>(</a:t>
            </a:r>
            <a:r>
              <a:rPr lang="en-US" sz="2800" dirty="0" smtClean="0">
                <a:solidFill>
                  <a:schemeClr val="tx1"/>
                </a:solidFill>
              </a:rPr>
              <a:t>1990</a:t>
            </a:r>
            <a:r>
              <a:rPr lang="fa-IR" sz="2800" dirty="0" smtClean="0">
                <a:solidFill>
                  <a:schemeClr val="tx1"/>
                </a:solidFill>
              </a:rPr>
              <a:t> - امریکا)</a:t>
            </a:r>
          </a:p>
          <a:p>
            <a:pPr marL="457200" indent="-457200" algn="r"/>
            <a:endParaRPr lang="fa-IR" sz="2800" dirty="0" smtClean="0">
              <a:solidFill>
                <a:schemeClr val="tx1"/>
              </a:solidFill>
            </a:endParaRP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این شرکت محدوده وسیعی از نرم افزارهای قابل کاربرد و ساده را برای اهدافی چون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برنامه ریزی انعطاف پذیر،پیش بینی های پیشرفته،کالاگیری و پیاده سازی یکپارپه زنجیره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تامین ،طراحی میکند.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بسته نرم افزاری شرکت دارای 5 قسمت میباشد که عبارتند از</a:t>
            </a:r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(برنامه ریزی و پیش بینی-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بهینه سازی موجودی،مدیریت چرخه عمر سفارشات،مدیریت چرخه عمر حمل و نقل- و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مدیریت توزیع)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marL="457200" indent="-457200" algn="r"/>
            <a:endParaRPr lang="fa-IR" sz="2400" dirty="0" smtClean="0">
              <a:solidFill>
                <a:schemeClr val="tx1"/>
              </a:solidFill>
            </a:endParaRPr>
          </a:p>
          <a:p>
            <a:pPr marL="457200" indent="-457200"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 1. برنامه ریزی و پیش بینی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پیش بینی تقاضا-برنامه ریزی چند کاناله-برنامه ریزی دسته به دسته-برنامه ریزی اقلام –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برنامه ریزی توسعه- خوشه بندی انبار</a:t>
            </a:r>
          </a:p>
          <a:p>
            <a:pPr algn="r"/>
            <a:endParaRPr lang="fa-IR" sz="2400" dirty="0" smtClean="0">
              <a:solidFill>
                <a:schemeClr val="tx1"/>
              </a:solidFill>
              <a:sym typeface="Wingdings" pitchFamily="2" charset="2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2. بهینه سازی موجودی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کالا گیریمجدد-برنامه ریزی چند سطحی-مدیریت موجودی خرده فروشان</a:t>
            </a:r>
          </a:p>
          <a:p>
            <a:pPr algn="r"/>
            <a:endParaRPr lang="fa-IR" sz="2400" dirty="0" smtClean="0">
              <a:solidFill>
                <a:schemeClr val="tx1"/>
              </a:solidFill>
              <a:sym typeface="Wingdings" pitchFamily="2" charset="2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3.مدیریت چرخه عمر سفارشات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مدیریت سفارشات توزیع- مدیریت لجستیک معکوس-</a:t>
            </a:r>
          </a:p>
          <a:p>
            <a:pPr algn="r"/>
            <a:endParaRPr lang="fa-IR" sz="2400" dirty="0" smtClean="0">
              <a:solidFill>
                <a:schemeClr val="tx1"/>
              </a:solidFill>
              <a:sym typeface="Wingdings" pitchFamily="2" charset="2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4.مدیریت چرخه عمر حمل و نقل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برنامه ریزی حمل ونقل –پیاده سازی حمل ونقل-لجستیک-مدیریت باراندازها-زمان بندی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تحویل</a:t>
            </a:r>
          </a:p>
          <a:p>
            <a:pPr algn="r"/>
            <a:endParaRPr lang="fa-IR" sz="2400" dirty="0" smtClean="0">
              <a:solidFill>
                <a:schemeClr val="tx1"/>
              </a:solidFill>
              <a:sym typeface="Wingdings" pitchFamily="2" charset="2"/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  <a:sym typeface="Wingdings" pitchFamily="2" charset="2"/>
              </a:rPr>
              <a:t>5. مدیریت توزیع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مدیریت انبار-مدیریت نیروی انسانی-مدیریت صورت حساب ها-مدیریت مراکز توزیع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INTELEX </a:t>
            </a:r>
            <a:r>
              <a:rPr lang="fa-IR" sz="2800" dirty="0" smtClean="0">
                <a:solidFill>
                  <a:schemeClr val="tx1"/>
                </a:solidFill>
              </a:rPr>
              <a:t> (</a:t>
            </a:r>
            <a:r>
              <a:rPr lang="en-US" sz="2800" dirty="0" smtClean="0">
                <a:solidFill>
                  <a:schemeClr val="tx1"/>
                </a:solidFill>
              </a:rPr>
              <a:t>- 1992</a:t>
            </a:r>
            <a:r>
              <a:rPr lang="fa-IR" sz="2800" dirty="0" smtClean="0">
                <a:solidFill>
                  <a:schemeClr val="tx1"/>
                </a:solidFill>
              </a:rPr>
              <a:t>کانادا)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بسته نرم افزاری شامل مواردی همچون(ایمنی –حفاظت-کیفیت )میباشد و بسیاری از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کسب و کارها از این نرم افزار برای رسیدگی به شکایات و برقرارسازی استانداردهای </a:t>
            </a: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ISO </a:t>
            </a:r>
            <a:r>
              <a:rPr lang="fa-IR" sz="2400" dirty="0" smtClean="0">
                <a:solidFill>
                  <a:schemeClr val="tx1"/>
                </a:solidFill>
              </a:rPr>
              <a:t> استفاده میکنند و در هر محیطی قابل استفاده است.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نرم افزارمبتنی بر وب میباشد وراه حل و خروجی های خود را در 4 حوزه ارائه میدهد</a:t>
            </a:r>
          </a:p>
          <a:p>
            <a:pPr marL="457200" indent="-457200" algn="r">
              <a:buAutoNum type="arabicPeriod"/>
            </a:pPr>
            <a:r>
              <a:rPr lang="fa-IR" sz="2400" dirty="0" smtClean="0">
                <a:solidFill>
                  <a:schemeClr val="tx1"/>
                </a:solidFill>
              </a:rPr>
              <a:t>زیست محیطی:مدیریت اتلاف-مدیریت بازیافت-مدیریت فاضلاب-مدیریت مجوزها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2. کیفیت:این نرم افزار با استاندارد </a:t>
            </a:r>
            <a:r>
              <a:rPr lang="en-US" sz="2400" dirty="0" smtClean="0">
                <a:solidFill>
                  <a:schemeClr val="tx1"/>
                </a:solidFill>
              </a:rPr>
              <a:t>ISO 9001</a:t>
            </a:r>
            <a:r>
              <a:rPr lang="fa-IR" sz="2400" dirty="0" smtClean="0">
                <a:solidFill>
                  <a:schemeClr val="tx1"/>
                </a:solidFill>
              </a:rPr>
              <a:t>  در تطابق کامل بوده و قابلیت های زیر را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نیز دارا میباشد:مدیریت تامین کنندگان-مدیریت مشتری-سیاستهای کیفیتی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3. سلامتی و ایمنی:سیستمایمنی و حفاظت نرمافزار شامل موارد گوناگونی بوده و نیازمندی 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های قانونی استاندارد </a:t>
            </a:r>
            <a:r>
              <a:rPr lang="en-US" sz="2400" dirty="0" smtClean="0">
                <a:solidFill>
                  <a:schemeClr val="tx1"/>
                </a:solidFill>
              </a:rPr>
              <a:t>OHSAS 18001 </a:t>
            </a:r>
            <a:r>
              <a:rPr lang="fa-IR" sz="2400" dirty="0" smtClean="0">
                <a:solidFill>
                  <a:schemeClr val="tx1"/>
                </a:solidFill>
              </a:rPr>
              <a:t> را برآورده میسازد و دارای قابلیت های زیر است: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نرخ ایمنی استاندارد- نرخ گزارش دهی-ارزیابی ریسک- سیاست های ایمنی-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4. مدیریت کسب و کار :کنترل اسناد-مدیریت بایگانی- مدیریت آموزش-مدیریت تعاملات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800" dirty="0" smtClean="0">
                <a:solidFill>
                  <a:schemeClr val="tx1"/>
                </a:solidFill>
              </a:rPr>
              <a:t>نرم افزار </a:t>
            </a:r>
            <a:r>
              <a:rPr lang="en-US" sz="2800" dirty="0" smtClean="0">
                <a:solidFill>
                  <a:schemeClr val="tx1"/>
                </a:solidFill>
              </a:rPr>
              <a:t>SAP </a:t>
            </a:r>
            <a:r>
              <a:rPr lang="fa-IR" sz="2800" dirty="0" smtClean="0">
                <a:solidFill>
                  <a:schemeClr val="tx1"/>
                </a:solidFill>
              </a:rPr>
              <a:t> (</a:t>
            </a:r>
            <a:r>
              <a:rPr lang="en-US" sz="2800" dirty="0" smtClean="0">
                <a:solidFill>
                  <a:schemeClr val="tx1"/>
                </a:solidFill>
              </a:rPr>
              <a:t>1972- </a:t>
            </a:r>
            <a:r>
              <a:rPr lang="fa-IR" sz="2800" dirty="0" smtClean="0">
                <a:solidFill>
                  <a:schemeClr val="tx1"/>
                </a:solidFill>
              </a:rPr>
              <a:t> المان)</a:t>
            </a:r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SAP </a:t>
            </a:r>
            <a:r>
              <a:rPr lang="fa-IR" sz="2400" dirty="0" smtClean="0">
                <a:solidFill>
                  <a:schemeClr val="tx1"/>
                </a:solidFill>
              </a:rPr>
              <a:t> یکی از معروف ترین شرکت هایی ست که در حوزه برنامه ریزی تولید و مدیریت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زنجیره تامین فعالیت میکند و ادعا دارد که مجموعه کاملی از ابزارهایی که برای طراحی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یک زنجیره تامین از سطح استراتژیک تا سطح عملیاتی مورد نیاز است را فراهم میسازد.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شرکت برای مدیریت زنجیره تامین نرم افزاری به نام </a:t>
            </a:r>
            <a:r>
              <a:rPr lang="en-US" sz="2400" dirty="0" smtClean="0">
                <a:solidFill>
                  <a:schemeClr val="tx1"/>
                </a:solidFill>
              </a:rPr>
              <a:t>( my sap </a:t>
            </a:r>
            <a:r>
              <a:rPr lang="en-US" sz="2400" dirty="0" err="1" smtClean="0">
                <a:solidFill>
                  <a:schemeClr val="tx1"/>
                </a:solidFill>
              </a:rPr>
              <a:t>scm</a:t>
            </a:r>
            <a:r>
              <a:rPr lang="en-US" sz="2400" dirty="0" smtClean="0">
                <a:solidFill>
                  <a:schemeClr val="tx1"/>
                </a:solidFill>
              </a:rPr>
              <a:t>)</a:t>
            </a:r>
            <a:r>
              <a:rPr lang="fa-IR" sz="2400" dirty="0" smtClean="0">
                <a:solidFill>
                  <a:schemeClr val="tx1"/>
                </a:solidFill>
              </a:rPr>
              <a:t> طراحی کرده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است که دارای چندین ماژول بوده وهریک از ماژول ها یکی از فرآیندهای مدیریت زنجیره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تامین را پوشش داده و ابزارهای مورد نیاز را فراهم میسازند.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راه حل نرم افزاری </a:t>
            </a:r>
            <a:r>
              <a:rPr lang="en-US" sz="2400" dirty="0" smtClean="0">
                <a:solidFill>
                  <a:schemeClr val="tx1"/>
                </a:solidFill>
              </a:rPr>
              <a:t>SAP</a:t>
            </a:r>
            <a:r>
              <a:rPr lang="fa-IR" sz="2400" dirty="0" smtClean="0">
                <a:solidFill>
                  <a:schemeClr val="tx1"/>
                </a:solidFill>
              </a:rPr>
              <a:t> مقدار عرضه را با میزان تقاضا هماهنگ میکند و به یک بنگاه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کمک میکند تا از یک زنجیره تامین خطی به یک زنجیره تامین قبل تطبیق،تغییر شکل دهد.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راه حل های نرم افزاری </a:t>
            </a:r>
            <a:r>
              <a:rPr lang="en-US" sz="2400" dirty="0" smtClean="0">
                <a:solidFill>
                  <a:schemeClr val="tx1"/>
                </a:solidFill>
              </a:rPr>
              <a:t>SAP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endParaRPr lang="en-US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SAP BUSINESS ONE .1 </a:t>
            </a:r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یک نرم افزار مدیریت تجاری به صرفه با قابلیت کارکردن آسان که برای کسب و کارهای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کوچک و متوسط طراحی شده است.</a:t>
            </a:r>
          </a:p>
          <a:p>
            <a:pPr algn="r"/>
            <a:endParaRPr lang="fa-I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این راه حل،مشتریان خود را قادر میسازد که بتوانند کارکردهای تجاری کلیدی خود را در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حوزه فروش،توزیع و مالی به صورت سیستم یکپارچه مدیریت نمایند.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شرکت های مشتری این راه حل میتوانند در هر لحظه به وضعیت کسب و کار خود به طور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کامل و به روز دسترسی داشته باشند که در نتیجه این کار،سرعت پاسخ به مشتری بالا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میرود.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en-US" sz="2400" dirty="0" smtClean="0">
                <a:solidFill>
                  <a:schemeClr val="tx1"/>
                </a:solidFill>
              </a:rPr>
              <a:t>SAP BUSINESS BY DESIGN .2 </a:t>
            </a:r>
            <a:r>
              <a:rPr lang="fa-IR" sz="2400" dirty="0" smtClean="0">
                <a:solidFill>
                  <a:schemeClr val="tx1"/>
                </a:solidFill>
              </a:rPr>
              <a:t>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باعث ساده و موثر شدن فرایندها و حذف انبارهای بخشی میشود.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باعث بهبود و ارتقای کارایی و بهره وری نیروی انسانی میشود.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خود را با شرایط متغییر بازار انطباق میدهد.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  </a:t>
            </a:r>
            <a:r>
              <a:rPr lang="en-US" sz="2400" dirty="0" smtClean="0">
                <a:solidFill>
                  <a:schemeClr val="tx1"/>
                </a:solidFill>
              </a:rPr>
              <a:t>  SAP BUSINESS  ALL-IN- ONE .3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مشتری را قادر میسازد تا مدیریت زنجیره تامین خود را به صورت آنلاین پیکربندی کند و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باعث بازگشت سرمایه در کوتاه مدت میشود.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ماژول های این نرم افزار عبارتند از:</a:t>
            </a:r>
          </a:p>
          <a:p>
            <a:pPr marL="457200" indent="-457200" algn="r">
              <a:buAutoNum type="arabicPeriod"/>
            </a:pPr>
            <a:r>
              <a:rPr lang="fa-IR" sz="2400" dirty="0" smtClean="0">
                <a:solidFill>
                  <a:schemeClr val="tx1"/>
                </a:solidFill>
              </a:rPr>
              <a:t>برنامه ریزی تامین و تقاضا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الف)برنامه ریزی و پیش بینی تقاضا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ب)برنامه ریزی ذخیره احتیاطی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ج)برنامه ریزی و طراحی شبکه تامین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د)برنامه ریزی توزیع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ح)مشارکت در شبکه تامین</a:t>
            </a:r>
          </a:p>
          <a:p>
            <a:pPr marL="457200" indent="-457200" algn="r"/>
            <a:endParaRPr lang="fa-IR" sz="2400" dirty="0" smtClean="0">
              <a:solidFill>
                <a:schemeClr val="tx1"/>
              </a:solidFill>
            </a:endParaRP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2. برنامه ریزی قطعات پس از فروش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الف)برنامه ریزی تقاضای قطعات پس از فروش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ب)برنامه ریزی موجودی قطعات پس از فروش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ج)برنامه ریزی تامین قطعات پس از فروش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د)برنامه ریزی توزیع قطعات پس از فروش</a:t>
            </a:r>
          </a:p>
          <a:p>
            <a:pPr marL="457200" indent="-457200" algn="r"/>
            <a:r>
              <a:rPr lang="fa-IR" sz="2400" dirty="0" smtClean="0">
                <a:solidFill>
                  <a:schemeClr val="tx1"/>
                </a:solidFill>
              </a:rPr>
              <a:t>ح)نظارت و بازبینی قطعات پس از فروش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3. تدارکات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الف)منبع یابی استراتژیک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ب)پردازش سفارش خرید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ج) صدور صورت حساب و فاکتور نویسی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د)تولید و ساخت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4. تولید و ساخت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الف)برنامه ریزی تولید و زمان بندی تولید تفصیلی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ب)عملیات ها ی ساخت و تولید:تولید تکراری-جریانی-کارگاهی-ناب-دیته ای و...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5.ذخیره سازی و انبارداری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الف)پردازش در داخل زنجیره و تایید دریافتیها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ب)پردازش مواد خارج از زنجیره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ج)باراندازی متقابل و ضربدری(انبارش های متقاطع)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د)انبارش و ذخیره سازی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ح)کنترل موجودی فیزیکی</a:t>
            </a:r>
            <a:endParaRPr lang="fa-IR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6. تکمیل سفارشات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الف) پردازش سفارشات فروش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ب)صدور صورت حساب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7. حمل و نقل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الف)برنامه ریزی حمل و نقل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ب)اجرای حمل و نقل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ج)قیمت گذاری نرخ حمل و نقل</a:t>
            </a:r>
          </a:p>
          <a:p>
            <a:pPr algn="r"/>
            <a:endParaRPr lang="fa-IR" sz="2400" dirty="0" smtClean="0">
              <a:solidFill>
                <a:schemeClr val="tx1"/>
              </a:solidFill>
            </a:endParaRP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8. تحلیل و طراحی زنجیره تامین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الف)طراحی استراتژیک زنجیره تامین </a:t>
            </a:r>
          </a:p>
          <a:p>
            <a:pPr algn="r"/>
            <a:r>
              <a:rPr lang="fa-IR" sz="2400" dirty="0" smtClean="0">
                <a:solidFill>
                  <a:schemeClr val="tx1"/>
                </a:solidFill>
              </a:rPr>
              <a:t>ب)تحلیل های زنجیره </a:t>
            </a:r>
            <a:r>
              <a:rPr lang="fa-IR" sz="2400" dirty="0" smtClean="0">
                <a:solidFill>
                  <a:schemeClr val="tx1"/>
                </a:solidFill>
              </a:rPr>
              <a:t>تامین</a:t>
            </a:r>
          </a:p>
          <a:p>
            <a:r>
              <a:rPr lang="fa-IR" sz="2800" b="1" dirty="0" smtClean="0">
                <a:solidFill>
                  <a:schemeClr val="tx1"/>
                </a:solidFill>
              </a:rPr>
              <a:t>با تشکر</a:t>
            </a:r>
            <a:endParaRPr lang="fa-IR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4538</Words>
  <Application>Microsoft Office PowerPoint</Application>
  <PresentationFormat>On-screen Show (4:3)</PresentationFormat>
  <Paragraphs>572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B Nazanin</vt:lpstr>
      <vt:lpstr>Calibri</vt:lpstr>
      <vt:lpstr>Nazanin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mobtakeran1</dc:creator>
  <cp:lastModifiedBy>mahdi.ghaderi1368@yahoo.com</cp:lastModifiedBy>
  <cp:revision>209</cp:revision>
  <dcterms:created xsi:type="dcterms:W3CDTF">2017-03-28T10:16:32Z</dcterms:created>
  <dcterms:modified xsi:type="dcterms:W3CDTF">2019-12-04T12:16:47Z</dcterms:modified>
</cp:coreProperties>
</file>