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4"/>
  </p:notesMasterIdLst>
  <p:sldIdLst>
    <p:sldId id="256" r:id="rId2"/>
    <p:sldId id="339" r:id="rId3"/>
    <p:sldId id="257" r:id="rId4"/>
    <p:sldId id="318" r:id="rId5"/>
    <p:sldId id="260" r:id="rId6"/>
    <p:sldId id="332" r:id="rId7"/>
    <p:sldId id="317" r:id="rId8"/>
    <p:sldId id="261" r:id="rId9"/>
    <p:sldId id="262" r:id="rId10"/>
    <p:sldId id="319" r:id="rId11"/>
    <p:sldId id="263" r:id="rId12"/>
    <p:sldId id="264" r:id="rId13"/>
    <p:sldId id="265" r:id="rId14"/>
    <p:sldId id="338" r:id="rId15"/>
    <p:sldId id="266" r:id="rId16"/>
    <p:sldId id="320" r:id="rId17"/>
    <p:sldId id="267" r:id="rId18"/>
    <p:sldId id="269" r:id="rId19"/>
    <p:sldId id="321" r:id="rId20"/>
    <p:sldId id="270" r:id="rId21"/>
    <p:sldId id="311" r:id="rId22"/>
    <p:sldId id="271" r:id="rId23"/>
    <p:sldId id="272" r:id="rId24"/>
    <p:sldId id="273" r:id="rId25"/>
    <p:sldId id="333" r:id="rId26"/>
    <p:sldId id="309" r:id="rId27"/>
    <p:sldId id="274" r:id="rId28"/>
    <p:sldId id="275" r:id="rId29"/>
    <p:sldId id="276" r:id="rId30"/>
    <p:sldId id="277" r:id="rId31"/>
    <p:sldId id="307" r:id="rId32"/>
    <p:sldId id="334" r:id="rId33"/>
    <p:sldId id="278" r:id="rId34"/>
    <p:sldId id="323" r:id="rId35"/>
    <p:sldId id="279" r:id="rId36"/>
    <p:sldId id="280" r:id="rId37"/>
    <p:sldId id="306" r:id="rId38"/>
    <p:sldId id="322" r:id="rId39"/>
    <p:sldId id="281" r:id="rId40"/>
    <p:sldId id="282" r:id="rId41"/>
    <p:sldId id="324" r:id="rId42"/>
    <p:sldId id="283" r:id="rId43"/>
    <p:sldId id="284" r:id="rId44"/>
    <p:sldId id="325" r:id="rId45"/>
    <p:sldId id="285" r:id="rId46"/>
    <p:sldId id="335" r:id="rId47"/>
    <p:sldId id="286" r:id="rId48"/>
    <p:sldId id="287" r:id="rId49"/>
    <p:sldId id="314" r:id="rId50"/>
    <p:sldId id="337" r:id="rId51"/>
    <p:sldId id="288" r:id="rId52"/>
    <p:sldId id="289" r:id="rId53"/>
    <p:sldId id="290" r:id="rId54"/>
    <p:sldId id="291" r:id="rId55"/>
    <p:sldId id="292" r:id="rId56"/>
    <p:sldId id="293" r:id="rId57"/>
    <p:sldId id="294" r:id="rId58"/>
    <p:sldId id="295" r:id="rId59"/>
    <p:sldId id="296" r:id="rId60"/>
    <p:sldId id="297" r:id="rId61"/>
    <p:sldId id="298" r:id="rId62"/>
    <p:sldId id="336" r:id="rId63"/>
    <p:sldId id="299" r:id="rId64"/>
    <p:sldId id="327" r:id="rId65"/>
    <p:sldId id="300" r:id="rId66"/>
    <p:sldId id="301" r:id="rId67"/>
    <p:sldId id="302" r:id="rId68"/>
    <p:sldId id="303" r:id="rId69"/>
    <p:sldId id="331" r:id="rId70"/>
    <p:sldId id="304" r:id="rId71"/>
    <p:sldId id="329" r:id="rId72"/>
    <p:sldId id="340"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89183" autoAdjust="0"/>
  </p:normalViewPr>
  <p:slideViewPr>
    <p:cSldViewPr>
      <p:cViewPr varScale="1">
        <p:scale>
          <a:sx n="64" d="100"/>
          <a:sy n="64" d="100"/>
        </p:scale>
        <p:origin x="1122"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83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spPr>
              <a:noFill/>
              <a:ln>
                <a:noFill/>
              </a:ln>
              <a:effectLst/>
            </c:spPr>
            <c:showLegendKey val="0"/>
            <c:showVal val="1"/>
            <c:showCatName val="1"/>
            <c:showSerName val="0"/>
            <c:showPercent val="0"/>
            <c:showBubbleSize val="0"/>
            <c:showLeaderLines val="1"/>
            <c:extLst>
              <c:ext xmlns:c15="http://schemas.microsoft.com/office/drawing/2012/chart" uri="{CE6537A1-D6FC-4f65-9D91-7224C49458BB}"/>
            </c:extLst>
          </c:dLbls>
          <c:cat>
            <c:strRef>
              <c:f>Sheet1!$G$7:$M$7</c:f>
              <c:strCache>
                <c:ptCount val="7"/>
                <c:pt idx="0">
                  <c:v>Ask Jeeves</c:v>
                </c:pt>
                <c:pt idx="1">
                  <c:v>سایرین</c:v>
                </c:pt>
                <c:pt idx="2">
                  <c:v>AOL</c:v>
                </c:pt>
                <c:pt idx="3">
                  <c:v>Earth Link</c:v>
                </c:pt>
                <c:pt idx="4">
                  <c:v>MSN</c:v>
                </c:pt>
                <c:pt idx="5">
                  <c:v>Yahoo</c:v>
                </c:pt>
                <c:pt idx="6">
                  <c:v>Google</c:v>
                </c:pt>
              </c:strCache>
            </c:strRef>
          </c:cat>
          <c:val>
            <c:numRef>
              <c:f>Sheet1!$G$8:$M$8</c:f>
              <c:numCache>
                <c:formatCode>0%</c:formatCode>
                <c:ptCount val="7"/>
                <c:pt idx="0">
                  <c:v>2.0000000000000021E-2</c:v>
                </c:pt>
                <c:pt idx="1">
                  <c:v>5.0000000000000044E-2</c:v>
                </c:pt>
                <c:pt idx="2" formatCode="0.00%">
                  <c:v>5.3000000000000033E-2</c:v>
                </c:pt>
                <c:pt idx="3">
                  <c:v>8.0000000000000085E-2</c:v>
                </c:pt>
                <c:pt idx="4" formatCode="0.00%">
                  <c:v>8.4000000000000102E-2</c:v>
                </c:pt>
                <c:pt idx="5" formatCode="0.00%">
                  <c:v>0.21500000000000014</c:v>
                </c:pt>
                <c:pt idx="6">
                  <c:v>0.56000000000000005</c:v>
                </c:pt>
              </c:numCache>
            </c:numRef>
          </c:val>
        </c:ser>
        <c:dLbls>
          <c:showLegendKey val="0"/>
          <c:showVal val="0"/>
          <c:showCatName val="0"/>
          <c:showSerName val="0"/>
          <c:showPercent val="0"/>
          <c:showBubbleSize val="0"/>
          <c:showLeaderLines val="1"/>
        </c:dLbls>
        <c:firstSliceAng val="360"/>
      </c:pieChart>
    </c:plotArea>
    <c:legend>
      <c:legendPos val="l"/>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21E9D9C-0A86-4CFD-977A-63F2316418E9}" type="datetimeFigureOut">
              <a:rPr lang="fa-IR" smtClean="0"/>
              <a:pPr/>
              <a:t>24/01/1445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1721E61-8CEC-4445-BFEB-44664318D3EF}" type="slidenum">
              <a:rPr lang="fa-IR" smtClean="0"/>
              <a:pPr/>
              <a:t>‹#›</a:t>
            </a:fld>
            <a:endParaRPr lang="fa-IR"/>
          </a:p>
        </p:txBody>
      </p:sp>
    </p:spTree>
    <p:extLst>
      <p:ext uri="{BB962C8B-B14F-4D97-AF65-F5344CB8AC3E}">
        <p14:creationId xmlns:p14="http://schemas.microsoft.com/office/powerpoint/2010/main" val="389176963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61721E61-8CEC-4445-BFEB-44664318D3EF}" type="slidenum">
              <a:rPr lang="fa-IR" smtClean="0"/>
              <a:pPr/>
              <a:t>1</a:t>
            </a:fld>
            <a:endParaRPr lang="fa-IR"/>
          </a:p>
        </p:txBody>
      </p:sp>
    </p:spTree>
    <p:extLst>
      <p:ext uri="{BB962C8B-B14F-4D97-AF65-F5344CB8AC3E}">
        <p14:creationId xmlns:p14="http://schemas.microsoft.com/office/powerpoint/2010/main" val="585432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E6F9B8CD-342D-4579-98EC-A8FD6B7370E1}" type="datetimeFigureOut">
              <a:rPr lang="en-US" smtClean="0"/>
              <a:pPr/>
              <a:t>8/10/2023</a:t>
            </a:fld>
            <a:endParaRPr lang="en-US" dirty="0"/>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kumimoji="0" lang="en-US" dirty="0"/>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2BBB5E19-F10A-4C2F-BF6F-11C513378A2E}" type="slidenum">
              <a:rPr kumimoji="0" lang="en-US" smtClean="0"/>
              <a:pPr/>
              <a:t>‹#›</a:t>
            </a:fld>
            <a:endParaRPr kumimoji="0" lang="en-US" dirty="0"/>
          </a:p>
        </p:txBody>
      </p:sp>
    </p:spTree>
  </p:cSld>
  <p:clrMapOvr>
    <a:overrideClrMapping bg1="lt1" tx1="dk1" bg2="lt2" tx2="dk2" accent1="accent1" accent2="accent2" accent3="accent3" accent4="accent4" accent5="accent5" accent6="accent6" hlink="hlink" folHlink="folHlink"/>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pPr algn="r" eaLnBrk="1" latinLnBrk="0" hangingPunct="1"/>
            <a:fld id="{E6F9B8CD-342D-4579-98EC-A8FD6B7370E1}" type="datetimeFigureOut">
              <a:rPr lang="en-US" smtClean="0"/>
              <a:pPr algn="r" eaLnBrk="1" latinLnBrk="0" hangingPunct="1"/>
              <a:t>8/10/2023</a:t>
            </a:fld>
            <a:endParaRPr lang="en-US" dirty="0"/>
          </a:p>
        </p:txBody>
      </p:sp>
      <p:sp>
        <p:nvSpPr>
          <p:cNvPr id="9" name="Slide Number Placeholder 8"/>
          <p:cNvSpPr>
            <a:spLocks noGrp="1"/>
          </p:cNvSpPr>
          <p:nvPr>
            <p:ph type="sldNum" sz="quarter" idx="15"/>
          </p:nvPr>
        </p:nvSpPr>
        <p:spPr/>
        <p:txBody>
          <a:bodyPr rtlCol="0"/>
          <a:lstStyle/>
          <a:p>
            <a:pPr algn="ctr" eaLnBrk="1" latinLnBrk="0" hangingPunct="1"/>
            <a:fld id="{2BBB5E19-F10A-4C2F-BF6F-11C513378A2E}" type="slidenum">
              <a:rPr kumimoji="0" lang="en-US" smtClean="0"/>
              <a:pPr algn="ctr" eaLnBrk="1" latinLnBrk="0" hangingPunct="1"/>
              <a:t>‹#›</a:t>
            </a:fld>
            <a:endParaRPr kumimoji="0" lang="en-US" dirty="0"/>
          </a:p>
        </p:txBody>
      </p:sp>
      <p:sp>
        <p:nvSpPr>
          <p:cNvPr id="10" name="Footer Placeholder 9"/>
          <p:cNvSpPr>
            <a:spLocks noGrp="1"/>
          </p:cNvSpPr>
          <p:nvPr>
            <p:ph type="ftr" sz="quarter" idx="16"/>
          </p:nvPr>
        </p:nvSpPr>
        <p:spPr/>
        <p:txBody>
          <a:bodyPr rtlCol="0"/>
          <a:lstStyle/>
          <a:p>
            <a:endParaRPr kumimoji="0" lang="en-US" dirty="0"/>
          </a:p>
        </p:txBody>
      </p:sp>
    </p:spTree>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E6F9B8CD-342D-4579-98EC-A8FD6B7370E1}" type="datetimeFigureOut">
              <a:rPr lang="en-US" smtClean="0"/>
              <a:pPr/>
              <a:t>8/10/2023</a:t>
            </a:fld>
            <a:endParaRPr lang="en-US" dirty="0"/>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kumimoji="0" lang="en-US" dirty="0"/>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Slide Number Placeholder 5"/>
          <p:cNvSpPr>
            <a:spLocks noGrp="1"/>
          </p:cNvSpPr>
          <p:nvPr>
            <p:ph type="sldNum" sz="quarter" idx="12"/>
          </p:nvPr>
        </p:nvSpPr>
        <p:spPr bwMode="auto">
          <a:xfrm>
            <a:off x="1340616" y="4928702"/>
            <a:ext cx="609600" cy="517524"/>
          </a:xfrm>
        </p:spPr>
        <p:txBody>
          <a:bodyPr/>
          <a:lstStyle/>
          <a:p>
            <a:fld id="{2BBB5E19-F10A-4C2F-BF6F-11C513378A2E}" type="slidenum">
              <a:rPr kumimoji="0" lang="en-US" smtClean="0"/>
              <a:pPr/>
              <a:t>‹#›</a:t>
            </a:fld>
            <a:endParaRPr kumimoji="0" lang="en-US" dirty="0"/>
          </a:p>
        </p:txBody>
      </p:sp>
    </p:spTree>
  </p:cSld>
  <p:clrMapOvr>
    <a:overrideClrMapping bg1="dk1" tx1="lt1" bg2="dk2" tx2="lt2" accent1="accent1" accent2="accent2" accent3="accent3" accent4="accent4" accent5="accent5" accent6="accent6" hlink="hlink" folHlink="folHlink"/>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6F9B8CD-342D-4579-98EC-A8FD6B7370E1}" type="datetimeFigureOut">
              <a:rPr lang="en-US" smtClean="0"/>
              <a:pPr/>
              <a:t>8/10/2023</a:t>
            </a:fld>
            <a:endParaRPr lang="en-US"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2BBB5E19-F10A-4C2F-BF6F-11C513378A2E}" type="slidenum">
              <a:rPr kumimoji="0" lang="en-US" smtClean="0"/>
              <a:pPr/>
              <a:t>‹#›</a:t>
            </a:fld>
            <a:endParaRPr kumimoji="0" lang="en-US" dirty="0"/>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E6F9B8CD-342D-4579-98EC-A8FD6B7370E1}" type="datetimeFigureOut">
              <a:rPr lang="en-US" smtClean="0"/>
              <a:pPr/>
              <a:t>8/10/2023</a:t>
            </a:fld>
            <a:endParaRPr lang="en-US" dirty="0"/>
          </a:p>
        </p:txBody>
      </p:sp>
      <p:sp>
        <p:nvSpPr>
          <p:cNvPr id="8" name="Footer Placeholder 7"/>
          <p:cNvSpPr>
            <a:spLocks noGrp="1"/>
          </p:cNvSpPr>
          <p:nvPr>
            <p:ph type="ftr" sz="quarter" idx="11"/>
          </p:nvPr>
        </p:nvSpPr>
        <p:spPr/>
        <p:txBody>
          <a:bodyPr/>
          <a:lstStyle/>
          <a:p>
            <a:endParaRPr kumimoji="0" lang="en-US" dirty="0"/>
          </a:p>
        </p:txBody>
      </p:sp>
      <p:sp>
        <p:nvSpPr>
          <p:cNvPr id="9" name="Slide Number Placeholder 8"/>
          <p:cNvSpPr>
            <a:spLocks noGrp="1"/>
          </p:cNvSpPr>
          <p:nvPr>
            <p:ph type="sldNum" sz="quarter" idx="12"/>
          </p:nvPr>
        </p:nvSpPr>
        <p:spPr/>
        <p:txBody>
          <a:bodyPr/>
          <a:lstStyle/>
          <a:p>
            <a:fld id="{2BBB5E19-F10A-4C2F-BF6F-11C513378A2E}" type="slidenum">
              <a:rPr kumimoji="0" lang="en-US" smtClean="0"/>
              <a:pPr/>
              <a:t>‹#›</a:t>
            </a:fld>
            <a:endParaRPr kumimoji="0" lang="en-US" dirty="0"/>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pPr algn="r" eaLnBrk="1" latinLnBrk="0" hangingPunct="1"/>
            <a:fld id="{E6F9B8CD-342D-4579-98EC-A8FD6B7370E1}" type="datetimeFigureOut">
              <a:rPr lang="en-US" smtClean="0"/>
              <a:pPr algn="r" eaLnBrk="1" latinLnBrk="0" hangingPunct="1"/>
              <a:t>8/10/2023</a:t>
            </a:fld>
            <a:endParaRPr lang="en-US" dirty="0"/>
          </a:p>
        </p:txBody>
      </p:sp>
      <p:sp>
        <p:nvSpPr>
          <p:cNvPr id="7" name="Slide Number Placeholder 6"/>
          <p:cNvSpPr>
            <a:spLocks noGrp="1"/>
          </p:cNvSpPr>
          <p:nvPr>
            <p:ph type="sldNum" sz="quarter" idx="11"/>
          </p:nvPr>
        </p:nvSpPr>
        <p:spPr/>
        <p:txBody>
          <a:bodyPr rtlCol="0"/>
          <a:lstStyle/>
          <a:p>
            <a:pPr algn="ctr" eaLnBrk="1" latinLnBrk="0" hangingPunct="1"/>
            <a:fld id="{2BBB5E19-F10A-4C2F-BF6F-11C513378A2E}" type="slidenum">
              <a:rPr kumimoji="0" lang="en-US" smtClean="0"/>
              <a:pPr algn="ctr" eaLnBrk="1" latinLnBrk="0" hangingPunct="1"/>
              <a:t>‹#›</a:t>
            </a:fld>
            <a:endParaRPr kumimoji="0" lang="en-US" dirty="0"/>
          </a:p>
        </p:txBody>
      </p:sp>
      <p:sp>
        <p:nvSpPr>
          <p:cNvPr id="8" name="Footer Placeholder 7"/>
          <p:cNvSpPr>
            <a:spLocks noGrp="1"/>
          </p:cNvSpPr>
          <p:nvPr>
            <p:ph type="ftr" sz="quarter" idx="12"/>
          </p:nvPr>
        </p:nvSpPr>
        <p:spPr/>
        <p:txBody>
          <a:bodyPr rtlCol="0"/>
          <a:lstStyle/>
          <a:p>
            <a:endParaRPr kumimoji="0" lang="en-US" dirty="0"/>
          </a:p>
        </p:txBody>
      </p:sp>
    </p:spTree>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F9B8CD-342D-4579-98EC-A8FD6B7370E1}" type="datetimeFigureOut">
              <a:rPr lang="en-US" smtClean="0"/>
              <a:pPr/>
              <a:t>8/10/2023</a:t>
            </a:fld>
            <a:endParaRPr lang="en-US" dirty="0"/>
          </a:p>
        </p:txBody>
      </p:sp>
      <p:sp>
        <p:nvSpPr>
          <p:cNvPr id="3" name="Footer Placeholder 2"/>
          <p:cNvSpPr>
            <a:spLocks noGrp="1"/>
          </p:cNvSpPr>
          <p:nvPr>
            <p:ph type="ftr" sz="quarter" idx="11"/>
          </p:nvPr>
        </p:nvSpPr>
        <p:spPr/>
        <p:txBody>
          <a:bodyPr/>
          <a:lstStyle/>
          <a:p>
            <a:endParaRPr kumimoji="0" lang="en-US" dirty="0"/>
          </a:p>
        </p:txBody>
      </p:sp>
      <p:sp>
        <p:nvSpPr>
          <p:cNvPr id="4" name="Slide Number Placeholder 3"/>
          <p:cNvSpPr>
            <a:spLocks noGrp="1"/>
          </p:cNvSpPr>
          <p:nvPr>
            <p:ph type="sldNum" sz="quarter" idx="12"/>
          </p:nvPr>
        </p:nvSpPr>
        <p:spPr/>
        <p:txBody>
          <a:bodyPr/>
          <a:lstStyle/>
          <a:p>
            <a:fld id="{2BBB5E19-F10A-4C2F-BF6F-11C513378A2E}" type="slidenum">
              <a:rPr kumimoji="0" lang="en-US" smtClean="0"/>
              <a:pPr/>
              <a:t>‹#›</a:t>
            </a:fld>
            <a:endParaRPr kumimoji="0" lang="en-US" dirty="0"/>
          </a:p>
        </p:txBody>
      </p:sp>
    </p:spTree>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1"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pPr algn="r" eaLnBrk="1" latinLnBrk="0" hangingPunct="1"/>
            <a:fld id="{E6F9B8CD-342D-4579-98EC-A8FD6B7370E1}" type="datetimeFigureOut">
              <a:rPr lang="en-US" smtClean="0"/>
              <a:pPr algn="r" eaLnBrk="1" latinLnBrk="0" hangingPunct="1"/>
              <a:t>8/10/2023</a:t>
            </a:fld>
            <a:endParaRPr lang="en-US" dirty="0"/>
          </a:p>
        </p:txBody>
      </p:sp>
      <p:sp>
        <p:nvSpPr>
          <p:cNvPr id="22" name="Slide Number Placeholder 21"/>
          <p:cNvSpPr>
            <a:spLocks noGrp="1"/>
          </p:cNvSpPr>
          <p:nvPr>
            <p:ph type="sldNum" sz="quarter" idx="15"/>
          </p:nvPr>
        </p:nvSpPr>
        <p:spPr/>
        <p:txBody>
          <a:bodyPr rtlCol="0"/>
          <a:lstStyle/>
          <a:p>
            <a:pPr algn="ctr" eaLnBrk="1" latinLnBrk="0" hangingPunct="1"/>
            <a:fld id="{2BBB5E19-F10A-4C2F-BF6F-11C513378A2E}" type="slidenum">
              <a:rPr kumimoji="0" lang="en-US" smtClean="0"/>
              <a:pPr algn="ctr" eaLnBrk="1" latinLnBrk="0" hangingPunct="1"/>
              <a:t>‹#›</a:t>
            </a:fld>
            <a:endParaRPr kumimoji="0" lang="en-US" dirty="0"/>
          </a:p>
        </p:txBody>
      </p:sp>
      <p:sp>
        <p:nvSpPr>
          <p:cNvPr id="23" name="Footer Placeholder 22"/>
          <p:cNvSpPr>
            <a:spLocks noGrp="1"/>
          </p:cNvSpPr>
          <p:nvPr>
            <p:ph type="ftr" sz="quarter" idx="16"/>
          </p:nvPr>
        </p:nvSpPr>
        <p:spPr/>
        <p:txBody>
          <a:bodyPr rtlCol="0"/>
          <a:lstStyle/>
          <a:p>
            <a:endParaRPr kumimoji="0" lang="en-US" dirty="0"/>
          </a:p>
        </p:txBody>
      </p:sp>
    </p:spTree>
  </p:cSld>
  <p:clrMapOvr>
    <a:overrideClrMapping bg1="lt1" tx1="dk1" bg2="lt2" tx2="dk2" accent1="accent1" accent2="accent2" accent3="accent3" accent4="accent4" accent5="accent5" accent6="accent6" hlink="hlink" folHlink="folHlink"/>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dirty="0" smtClean="0"/>
              <a:t>Click icon to add picture</a:t>
            </a:r>
            <a:endParaRPr kumimoji="0" lang="en-US" dirty="0"/>
          </a:p>
        </p:txBody>
      </p:sp>
      <p:sp>
        <p:nvSpPr>
          <p:cNvPr id="4" name="Text Placeholder 3"/>
          <p:cNvSpPr>
            <a:spLocks noGrp="1"/>
          </p:cNvSpPr>
          <p:nvPr>
            <p:ph type="body" sz="half" idx="2"/>
          </p:nvPr>
        </p:nvSpPr>
        <p:spPr>
          <a:xfrm>
            <a:off x="6765799"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pPr algn="r" eaLnBrk="1" latinLnBrk="0" hangingPunct="1"/>
            <a:fld id="{E6F9B8CD-342D-4579-98EC-A8FD6B7370E1}" type="datetimeFigureOut">
              <a:rPr lang="en-US" smtClean="0"/>
              <a:pPr algn="r" eaLnBrk="1" latinLnBrk="0" hangingPunct="1"/>
              <a:t>8/10/2023</a:t>
            </a:fld>
            <a:endParaRPr lang="en-US" dirty="0"/>
          </a:p>
        </p:txBody>
      </p:sp>
      <p:sp>
        <p:nvSpPr>
          <p:cNvPr id="18" name="Slide Number Placeholder 17"/>
          <p:cNvSpPr>
            <a:spLocks noGrp="1"/>
          </p:cNvSpPr>
          <p:nvPr>
            <p:ph type="sldNum" sz="quarter" idx="11"/>
          </p:nvPr>
        </p:nvSpPr>
        <p:spPr/>
        <p:txBody>
          <a:bodyPr rtlCol="0"/>
          <a:lstStyle/>
          <a:p>
            <a:pPr algn="ctr" eaLnBrk="1" latinLnBrk="0" hangingPunct="1"/>
            <a:fld id="{2BBB5E19-F10A-4C2F-BF6F-11C513378A2E}" type="slidenum">
              <a:rPr kumimoji="0" lang="en-US" smtClean="0"/>
              <a:pPr algn="ctr" eaLnBrk="1" latinLnBrk="0" hangingPunct="1"/>
              <a:t>‹#›</a:t>
            </a:fld>
            <a:endParaRPr kumimoji="0" lang="en-US" dirty="0"/>
          </a:p>
        </p:txBody>
      </p:sp>
      <p:sp>
        <p:nvSpPr>
          <p:cNvPr id="21" name="Footer Placeholder 20"/>
          <p:cNvSpPr>
            <a:spLocks noGrp="1"/>
          </p:cNvSpPr>
          <p:nvPr>
            <p:ph type="ftr" sz="quarter" idx="12"/>
          </p:nvPr>
        </p:nvSpPr>
        <p:spPr/>
        <p:txBody>
          <a:bodyPr rtlCol="0"/>
          <a:lstStyle/>
          <a:p>
            <a:endParaRPr kumimoji="0" lang="en-US" dirty="0"/>
          </a:p>
        </p:txBody>
      </p:sp>
    </p:spTree>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6F9B8CD-342D-4579-98EC-A8FD6B7370E1}" type="datetimeFigureOut">
              <a:rPr lang="en-US" smtClean="0"/>
              <a:pPr/>
              <a:t>8/10/2023</a:t>
            </a:fld>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2BBB5E19-F10A-4C2F-BF6F-11C513378A2E}" type="slidenum">
              <a:rPr kumimoji="0" lang="en-US" smtClean="0"/>
              <a:pPr/>
              <a:t>‹#›</a:t>
            </a:fld>
            <a:endParaRPr kumimoji="0" lang="en-US" dirty="0"/>
          </a:p>
        </p:txBody>
      </p:sp>
    </p:spTree>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6F9B8CD-342D-4579-98EC-A8FD6B7370E1}" type="datetimeFigureOut">
              <a:rPr lang="en-US" smtClean="0"/>
              <a:pPr/>
              <a:t>8/10/2023</a:t>
            </a:fld>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2BBB5E19-F10A-4C2F-BF6F-11C513378A2E}" type="slidenum">
              <a:rPr kumimoji="0" lang="en-US" smtClean="0"/>
              <a:pPr/>
              <a:t>‹#›</a:t>
            </a:fld>
            <a:endParaRPr kumimoji="0" lang="en-US" dirty="0"/>
          </a:p>
        </p:txBody>
      </p:sp>
    </p:spTree>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lgn="r" eaLnBrk="1" latinLnBrk="0" hangingPunct="1"/>
            <a:fld id="{E6F9B8CD-342D-4579-98EC-A8FD6B7370E1}" type="datetimeFigureOut">
              <a:rPr lang="en-US" smtClean="0"/>
              <a:pPr algn="r" eaLnBrk="1" latinLnBrk="0" hangingPunct="1"/>
              <a:t>8/10/2023</a:t>
            </a:fld>
            <a:endParaRPr lang="en-US" dirty="0">
              <a:solidFill>
                <a:schemeClr val="tx2"/>
              </a:solidFill>
            </a:endParaRPr>
          </a:p>
        </p:txBody>
      </p:sp>
      <p:sp>
        <p:nvSpPr>
          <p:cNvPr id="3" name="Footer Placeholder 2"/>
          <p:cNvSpPr>
            <a:spLocks noGrp="1"/>
          </p:cNvSpPr>
          <p:nvPr>
            <p:ph type="ftr" sz="quarter" idx="3"/>
          </p:nvPr>
        </p:nvSpPr>
        <p:spPr>
          <a:xfrm rot="5400000">
            <a:off x="6990187"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lgn="l" eaLnBrk="1" latinLnBrk="0" hangingPunct="1"/>
            <a:endParaRPr kumimoji="0" lang="en-US" dirty="0">
              <a:solidFill>
                <a:schemeClr val="tx2"/>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lgn="ctr" eaLnBrk="1" latinLnBrk="0" hangingPunct="1"/>
            <a:fld id="{2BBB5E19-F10A-4C2F-BF6F-11C513378A2E}" type="slidenum">
              <a:rPr kumimoji="0" lang="en-US" smtClean="0"/>
              <a:pPr algn="ctr" eaLnBrk="1" latinLnBrk="0" hangingPunct="1"/>
              <a:t>‹#›</a:t>
            </a:fld>
            <a:endParaRPr kumimoji="0" lang="en-US" sz="1400" b="1" dirty="0">
              <a:solidFill>
                <a:srgbClr val="FFFFFF"/>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strips dir="rd"/>
  </p:transition>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a:stretch>
            <a:fillRect/>
          </a:stretch>
        </p:blipFill>
        <p:spPr bwMode="auto">
          <a:xfrm>
            <a:off x="1071538" y="857232"/>
            <a:ext cx="7358115" cy="4714908"/>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0232" y="214290"/>
            <a:ext cx="6172200" cy="2143140"/>
          </a:xfrm>
        </p:spPr>
        <p:txBody>
          <a:bodyPr/>
          <a:lstStyle/>
          <a:p>
            <a:pPr algn="ctr"/>
            <a:r>
              <a:rPr lang="fa-IR" sz="4400" dirty="0" smtClean="0">
                <a:cs typeface="B Nazanin" pitchFamily="2" charset="-78"/>
              </a:rPr>
              <a:t>سیستم های اطلاعات مدیریت</a:t>
            </a: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r>
              <a:rPr lang="fa-IR" dirty="0" smtClean="0">
                <a:solidFill>
                  <a:srgbClr val="FF0000"/>
                </a:solidFill>
                <a:cs typeface="B Nazanin" pitchFamily="2" charset="-78"/>
              </a:rPr>
              <a:t> </a:t>
            </a:r>
            <a:endParaRPr lang="fa-IR" dirty="0">
              <a:solidFill>
                <a:srgbClr val="FF0000"/>
              </a:solidFill>
            </a:endParaRPr>
          </a:p>
        </p:txBody>
      </p:sp>
      <p:sp>
        <p:nvSpPr>
          <p:cNvPr id="3" name="Subtitle 2"/>
          <p:cNvSpPr>
            <a:spLocks noGrp="1"/>
          </p:cNvSpPr>
          <p:nvPr>
            <p:ph type="subTitle" idx="1"/>
          </p:nvPr>
        </p:nvSpPr>
        <p:spPr>
          <a:xfrm>
            <a:off x="2143108" y="2928934"/>
            <a:ext cx="6172200" cy="1371600"/>
          </a:xfrm>
        </p:spPr>
        <p:txBody>
          <a:bodyPr>
            <a:normAutofit/>
          </a:bodyPr>
          <a:lstStyle/>
          <a:p>
            <a:pPr algn="ctr"/>
            <a:r>
              <a:rPr lang="fa-IR" dirty="0" smtClean="0">
                <a:cs typeface="B Nazanin" pitchFamily="2" charset="-78"/>
              </a:rPr>
              <a:t>خلاصه فصل ششم :ارتباطات راه دور ، اينترنت و فناوري بي سيم</a:t>
            </a:r>
          </a:p>
          <a:p>
            <a:endParaRPr lang="fa-IR" dirty="0"/>
          </a:p>
        </p:txBody>
      </p:sp>
    </p:spTree>
  </p:cSld>
  <p:clrMapOvr>
    <a:masterClrMapping/>
  </p:clrMapOvr>
  <p:transition spd="med">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منظور از شبكه كامپيوتري چيست؟</a:t>
            </a:r>
            <a:r>
              <a:rPr lang="en-US" dirty="0" smtClean="0">
                <a:cs typeface="B Nazanin" pitchFamily="2" charset="-78"/>
              </a:rPr>
              <a:t/>
            </a:r>
            <a:br>
              <a:rPr lang="en-US" dirty="0" smtClean="0">
                <a:cs typeface="B Nazanin" pitchFamily="2" charset="-78"/>
              </a:rPr>
            </a:b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dirty="0" smtClean="0">
                <a:cs typeface="B Nazanin" pitchFamily="2" charset="-78"/>
              </a:rPr>
              <a:t>ساده ترين نوع اين شبكه متشكل از دو يا چند كامپيوتر متصل به هم است. كامپيوتر كلاينت و كامپيوتر سرور مربوطه، رابط شبكه، ابزار اتصال، نرم افزار سيستم عامل شبكه و يك هاب يا سوييچ.</a:t>
            </a:r>
          </a:p>
          <a:p>
            <a:pPr algn="just"/>
            <a:endParaRPr lang="fa-IR" dirty="0" smtClean="0">
              <a:cs typeface="B Nazanin" pitchFamily="2" charset="-78"/>
            </a:endParaRPr>
          </a:p>
          <a:p>
            <a:pPr algn="just"/>
            <a:r>
              <a:rPr lang="fa-IR" dirty="0" smtClean="0">
                <a:cs typeface="B Nazanin" pitchFamily="2" charset="-78"/>
              </a:rPr>
              <a:t>هر يك از كامپيوترهاي شبكه حاوي ابزار رابط شبكه به نام </a:t>
            </a:r>
            <a:r>
              <a:rPr lang="fa-IR" b="1" dirty="0" smtClean="0">
                <a:cs typeface="B Nazanin" pitchFamily="2" charset="-78"/>
              </a:rPr>
              <a:t>كارت رابط شبكه (</a:t>
            </a:r>
            <a:r>
              <a:rPr lang="en-US" b="1" dirty="0" smtClean="0">
                <a:cs typeface="B Nazanin" pitchFamily="2" charset="-78"/>
              </a:rPr>
              <a:t>NIC</a:t>
            </a:r>
            <a:r>
              <a:rPr lang="fa-IR" dirty="0" smtClean="0">
                <a:cs typeface="B Nazanin" pitchFamily="2" charset="-78"/>
              </a:rPr>
              <a:t>) هستند.ابزار اتصال براي لينك كردن مؤلفه هاي شبكه مي تواند خط تلفن، كابل كواكسيال يا در مورد شبكه هاي تلفن همراه و شبكه هاي ناحيه محلي بي سيم‌ (شبكه</a:t>
            </a:r>
            <a:r>
              <a:rPr lang="en-US" dirty="0" smtClean="0">
                <a:cs typeface="B Nazanin" pitchFamily="2" charset="-78"/>
              </a:rPr>
              <a:t> Wi-Fi </a:t>
            </a:r>
            <a:r>
              <a:rPr lang="fa-IR" dirty="0" smtClean="0">
                <a:cs typeface="B Nazanin" pitchFamily="2" charset="-78"/>
              </a:rPr>
              <a:t>)، سيگنال راديويي باشد.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srcRect/>
          <a:stretch>
            <a:fillRect/>
          </a:stretch>
        </p:blipFill>
        <p:spPr bwMode="auto">
          <a:xfrm>
            <a:off x="0" y="1"/>
            <a:ext cx="9144000" cy="6857999"/>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a:bodyPr>
          <a:lstStyle/>
          <a:p>
            <a:pPr algn="just"/>
            <a:r>
              <a:rPr lang="fa-IR" b="1" dirty="0" smtClean="0">
                <a:cs typeface="B Nazanin" pitchFamily="2" charset="-78"/>
              </a:rPr>
              <a:t>سيستم عامل شبكه (</a:t>
            </a:r>
            <a:r>
              <a:rPr lang="en-US" b="1" dirty="0" smtClean="0">
                <a:cs typeface="B Nazanin" pitchFamily="2" charset="-78"/>
              </a:rPr>
              <a:t>NOS</a:t>
            </a:r>
            <a:r>
              <a:rPr lang="fa-IR" b="1" dirty="0" smtClean="0">
                <a:cs typeface="B Nazanin" pitchFamily="2" charset="-78"/>
              </a:rPr>
              <a:t>)</a:t>
            </a:r>
            <a:r>
              <a:rPr lang="fa-IR" dirty="0" smtClean="0">
                <a:cs typeface="B Nazanin" pitchFamily="2" charset="-78"/>
              </a:rPr>
              <a:t> ارتباطات شبكه را مسيريابي و مديريت كرده و منابع شبكه را هماهنگ مي كند. نرم افزار سرور مانند </a:t>
            </a:r>
            <a:r>
              <a:rPr lang="en-US" dirty="0" smtClean="0">
                <a:cs typeface="B Nazanin" pitchFamily="2" charset="-78"/>
              </a:rPr>
              <a:t> Microsoft Windows Server</a:t>
            </a:r>
            <a:r>
              <a:rPr lang="fa-IR" dirty="0" smtClean="0">
                <a:cs typeface="B Nazanin" pitchFamily="2" charset="-78"/>
              </a:rPr>
              <a:t>، </a:t>
            </a:r>
            <a:r>
              <a:rPr lang="en-US" dirty="0" smtClean="0">
                <a:cs typeface="B Nazanin" pitchFamily="2" charset="-78"/>
              </a:rPr>
              <a:t>Novell NetWare</a:t>
            </a:r>
            <a:r>
              <a:rPr lang="fa-IR" dirty="0" smtClean="0">
                <a:cs typeface="B Nazanin" pitchFamily="2" charset="-78"/>
              </a:rPr>
              <a:t> در ميان ساير نرم افزارها بيشتر به عنوان سيستم هاي عامل شبكه مورد استفاده قرار مي گيرند.</a:t>
            </a:r>
          </a:p>
          <a:p>
            <a:pPr algn="just"/>
            <a:r>
              <a:rPr lang="fa-IR" b="1" dirty="0" smtClean="0">
                <a:cs typeface="B Nazanin" pitchFamily="2" charset="-78"/>
              </a:rPr>
              <a:t>کامپیوتر سرور شبکه</a:t>
            </a:r>
            <a:r>
              <a:rPr lang="fa-IR" dirty="0" smtClean="0">
                <a:cs typeface="B Nazanin" pitchFamily="2" charset="-78"/>
              </a:rPr>
              <a:t>،کامپیوتری در شبکه است که عملکردهای مهم شبکه را برای کامپیوترهای کلاینت انجام می دهد.</a:t>
            </a:r>
            <a:endParaRPr lang="en-US" dirty="0" smtClean="0">
              <a:cs typeface="B Nazanin" pitchFamily="2" charset="-78"/>
            </a:endParaRPr>
          </a:p>
          <a:p>
            <a:pPr algn="just"/>
            <a:r>
              <a:rPr lang="fa-IR" b="1" dirty="0" smtClean="0">
                <a:cs typeface="B Nazanin" pitchFamily="2" charset="-78"/>
              </a:rPr>
              <a:t>هاب ها</a:t>
            </a:r>
            <a:r>
              <a:rPr lang="fa-IR" dirty="0" smtClean="0">
                <a:cs typeface="B Nazanin" pitchFamily="2" charset="-78"/>
              </a:rPr>
              <a:t> ابزار هاي ساده اي هستند كه مؤلفه هاي شبكه را به هم متصل كرده، بسته داده را به تمام ابزار هاي متصل شده داده ارسال مي كنند. </a:t>
            </a:r>
            <a:r>
              <a:rPr lang="fa-IR" b="1" dirty="0" smtClean="0">
                <a:cs typeface="B Nazanin" pitchFamily="2" charset="-78"/>
              </a:rPr>
              <a:t>سوئيچ</a:t>
            </a:r>
            <a:r>
              <a:rPr lang="fa-IR" dirty="0" smtClean="0">
                <a:cs typeface="B Nazanin" pitchFamily="2" charset="-78"/>
              </a:rPr>
              <a:t> نسبت به هاب هوشمندتر بوده و مي تواند داده را فيلتر كرده و براي مقصد خاصي در شبكه ارسال كند.</a:t>
            </a:r>
            <a:endParaRPr lang="en-US" dirty="0" smtClean="0">
              <a:cs typeface="B Nazanin" pitchFamily="2" charset="-78"/>
            </a:endParaRPr>
          </a:p>
          <a:p>
            <a:pPr algn="just"/>
            <a:r>
              <a:rPr lang="fa-IR" b="1" dirty="0" smtClean="0">
                <a:cs typeface="B Nazanin" pitchFamily="2" charset="-78"/>
              </a:rPr>
              <a:t>مسيرياب</a:t>
            </a:r>
            <a:r>
              <a:rPr lang="fa-IR" dirty="0" smtClean="0">
                <a:cs typeface="B Nazanin" pitchFamily="2" charset="-78"/>
              </a:rPr>
              <a:t> پردازشگر ارتباطي خاصي است كه براي مسير يابي بسته هاي داده در ميان شبكه هاي مختلف و حصول اطمينان از اين كه داده ارسالي به آدرس صحيح انتقال يافته است يا خير مورد استفاده قرار مي گيرد.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شبکه های شرکت های بزرگ</a:t>
            </a:r>
            <a:endParaRPr lang="fa-IR" b="1" dirty="0">
              <a:cs typeface="B Nazanin" pitchFamily="2" charset="-78"/>
            </a:endParaRPr>
          </a:p>
        </p:txBody>
      </p:sp>
      <p:sp>
        <p:nvSpPr>
          <p:cNvPr id="3" name="Content Placeholder 2"/>
          <p:cNvSpPr>
            <a:spLocks noGrp="1"/>
          </p:cNvSpPr>
          <p:nvPr>
            <p:ph sz="quarter" idx="1"/>
          </p:nvPr>
        </p:nvSpPr>
        <p:spPr/>
        <p:txBody>
          <a:bodyPr/>
          <a:lstStyle/>
          <a:p>
            <a:pPr algn="just"/>
            <a:r>
              <a:rPr lang="fa-IR" dirty="0" smtClean="0">
                <a:cs typeface="B Nazanin" pitchFamily="2" charset="-78"/>
              </a:rPr>
              <a:t>زیر ساخت شبکه برای شرکت های بزرگ متشکل از تعدادی از این شبکه های کوچک نا حیه محلی (</a:t>
            </a:r>
            <a:r>
              <a:rPr lang="en-US" dirty="0" smtClean="0">
                <a:cs typeface="B Nazanin" pitchFamily="2" charset="-78"/>
              </a:rPr>
              <a:t>LAN</a:t>
            </a:r>
            <a:r>
              <a:rPr lang="fa-IR" dirty="0" smtClean="0">
                <a:cs typeface="B Nazanin" pitchFamily="2" charset="-78"/>
              </a:rPr>
              <a:t>)است که به شبکه های دیگر ناحیه محلی و به شبکه های شرکتی لینک شده اند.</a:t>
            </a:r>
          </a:p>
          <a:p>
            <a:pPr algn="just"/>
            <a:r>
              <a:rPr lang="fa-IR" dirty="0" smtClean="0">
                <a:cs typeface="B Nazanin" pitchFamily="2" charset="-78"/>
              </a:rPr>
              <a:t>یکی از مشکلات عمده ای که شرکت ها امروز با آن مواجه هستند نحوه یکپارچه سازی تمام کانال ها و شبکه های ارتباطی متفاوت به یک سیستم منسجم است که جریان اطلاعات از یک بخش شرکت به بخشی دیگر و ازیک سیستم به سیستمی دیگر راممکن می سازد.</a:t>
            </a:r>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srcRect/>
          <a:stretch>
            <a:fillRect/>
          </a:stretch>
        </p:blipFill>
        <p:spPr bwMode="auto">
          <a:xfrm>
            <a:off x="0" y="1"/>
            <a:ext cx="9644099" cy="7153275"/>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فناوري هاي اصلي شبكه ديجيتال</a:t>
            </a:r>
            <a:endParaRPr lang="fa-IR" dirty="0">
              <a:cs typeface="B Nazanin" pitchFamily="2" charset="-78"/>
            </a:endParaRPr>
          </a:p>
        </p:txBody>
      </p:sp>
      <p:sp>
        <p:nvSpPr>
          <p:cNvPr id="3" name="Content Placeholder 2"/>
          <p:cNvSpPr>
            <a:spLocks noGrp="1"/>
          </p:cNvSpPr>
          <p:nvPr>
            <p:ph sz="quarter" idx="1"/>
          </p:nvPr>
        </p:nvSpPr>
        <p:spPr/>
        <p:txBody>
          <a:bodyPr>
            <a:normAutofit/>
          </a:bodyPr>
          <a:lstStyle/>
          <a:p>
            <a:pPr algn="just"/>
            <a:r>
              <a:rPr lang="fa-IR" dirty="0" smtClean="0">
                <a:cs typeface="B Nazanin" pitchFamily="2" charset="-78"/>
              </a:rPr>
              <a:t>پـردازش كـلاينت / سرور، استفاده از پيام رســـاني و توسعه استــانـــداردهاي ارتبــــاطي (مهم ترين آنها</a:t>
            </a:r>
            <a:r>
              <a:rPr lang="en-US" dirty="0" smtClean="0">
                <a:cs typeface="B Nazanin" pitchFamily="2" charset="-78"/>
              </a:rPr>
              <a:t> Transmission Control Protocol / Internet Protocol </a:t>
            </a:r>
            <a:r>
              <a:rPr lang="fa-IR" dirty="0" smtClean="0">
                <a:cs typeface="B Nazanin" pitchFamily="2" charset="-78"/>
              </a:rPr>
              <a:t> يا </a:t>
            </a:r>
            <a:r>
              <a:rPr lang="en-US" dirty="0" smtClean="0">
                <a:cs typeface="B Nazanin" pitchFamily="2" charset="-78"/>
              </a:rPr>
              <a:t>TCP/IP</a:t>
            </a:r>
            <a:r>
              <a:rPr lang="fa-IR" dirty="0" smtClean="0">
                <a:cs typeface="B Nazanin" pitchFamily="2" charset="-78"/>
              </a:rPr>
              <a:t> است) كه براي لينك كردن شبكه ها و كامپيوتر هاي مجزا مورد استفاده قرار مي گيرند.</a:t>
            </a:r>
            <a:endParaRPr lang="en-US" dirty="0" smtClean="0">
              <a:cs typeface="B Nazanin" pitchFamily="2" charset="-78"/>
            </a:endParaRPr>
          </a:p>
          <a:p>
            <a:pPr algn="just"/>
            <a:endParaRPr lang="en-US" dirty="0" smtClean="0">
              <a:cs typeface="B Nazanin" pitchFamily="2" charset="-78"/>
            </a:endParaRPr>
          </a:p>
          <a:p>
            <a:pPr algn="just"/>
            <a:r>
              <a:rPr lang="fa-IR" b="1" dirty="0" smtClean="0">
                <a:cs typeface="B Nazanin" pitchFamily="2" charset="-78"/>
              </a:rPr>
              <a:t>پردازش كلاينت/سرور:</a:t>
            </a:r>
            <a:r>
              <a:rPr lang="fa-IR" dirty="0" smtClean="0">
                <a:cs typeface="B Nazanin" pitchFamily="2" charset="-78"/>
              </a:rPr>
              <a:t>پردازش كلاينت/سرور، مدل پردازش توزيع شده اي است كه در آن مقداري از قدرت پردازش در درون كامپيوترهاي كوچك و ارزان قيمت كلاينت و معمولا روي دسك تاپ، كامپيوترهاي كيفي  يا در ابزارهاي قابل حمل قرار گرفته است.</a:t>
            </a:r>
            <a:endParaRPr lang="en-US" dirty="0" smtClean="0">
              <a:cs typeface="B Nazanin" pitchFamily="2" charset="-78"/>
            </a:endParaRPr>
          </a:p>
          <a:p>
            <a:pPr algn="just"/>
            <a:r>
              <a:rPr lang="fa-IR" dirty="0" smtClean="0">
                <a:cs typeface="B Nazanin" pitchFamily="2" charset="-78"/>
              </a:rPr>
              <a:t>اينترنت، بزرگ ترين نمونه پياده سازي پردازش كلاينت/سرور است.</a:t>
            </a:r>
            <a:endParaRPr lang="en-US" dirty="0" smtClean="0">
              <a:cs typeface="B Nazanin" pitchFamily="2" charset="-78"/>
            </a:endParaRPr>
          </a:p>
          <a:p>
            <a:pPr algn="just"/>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پيام رساني</a:t>
            </a: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b="1" dirty="0" smtClean="0">
                <a:cs typeface="B Nazanin" pitchFamily="2" charset="-78"/>
              </a:rPr>
              <a:t>پيام رساني</a:t>
            </a:r>
            <a:r>
              <a:rPr lang="fa-IR" u="sng" dirty="0" smtClean="0">
                <a:cs typeface="B Nazanin" pitchFamily="2" charset="-78"/>
              </a:rPr>
              <a:t> </a:t>
            </a:r>
            <a:r>
              <a:rPr lang="fa-IR" dirty="0" smtClean="0">
                <a:cs typeface="B Nazanin" pitchFamily="2" charset="-78"/>
              </a:rPr>
              <a:t>روشي است براي تقسيم پيغام هاي ديجيتال به بخش هايي به نام بسته، ارسال اين بسته ها به مسيرهاي ارتباطي مختلف قابل دسترس و سپس هم بندي مجدد اين بسته ها به محض رسيدن به مقصد.</a:t>
            </a:r>
            <a:endParaRPr lang="en-US" dirty="0" smtClean="0">
              <a:cs typeface="B Nazanin" pitchFamily="2" charset="-78"/>
            </a:endParaRPr>
          </a:p>
          <a:p>
            <a:pPr algn="just"/>
            <a:r>
              <a:rPr lang="fa-IR" dirty="0" smtClean="0">
                <a:cs typeface="B Nazanin" pitchFamily="2" charset="-78"/>
              </a:rPr>
              <a:t>پيام رساني، كار آمدترين استفاده را از ظرفيت ارتباطي شبكه مي كند. در شبكه هاي پيام رساني، ابتدا پيغام ها به دسته هاي كوچك و ثابتي از داده تقسيم مي شوند كه بسته نام دارد. اين بسته ها عبارتند از: اطلاعاتي براي هدايت بسته ها به آدرس صحيح و بررسي خطاهاي انتقال در طول مسير داده.</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1" y="1"/>
            <a:ext cx="9286908"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1" dirty="0" smtClean="0">
                <a:cs typeface="B Nazanin" pitchFamily="2" charset="-78"/>
              </a:rPr>
              <a:t>TCP/IP</a:t>
            </a:r>
            <a:r>
              <a:rPr lang="fa-IR" b="1" dirty="0" smtClean="0">
                <a:cs typeface="B Nazanin" pitchFamily="2" charset="-78"/>
              </a:rPr>
              <a:t>‌ و اتصال</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منظور از </a:t>
            </a:r>
            <a:r>
              <a:rPr lang="fa-IR" b="1" dirty="0" smtClean="0">
                <a:cs typeface="B Nazanin" pitchFamily="2" charset="-78"/>
              </a:rPr>
              <a:t>پروتكل</a:t>
            </a:r>
            <a:r>
              <a:rPr lang="fa-IR" dirty="0" smtClean="0">
                <a:cs typeface="B Nazanin" pitchFamily="2" charset="-78"/>
              </a:rPr>
              <a:t> مجموعه اي از قوانين و رويه هاست كه انتقال اطلاعات بين دو نقطه در شبكه را مديريت مي كنند.</a:t>
            </a:r>
            <a:endParaRPr lang="en-US" dirty="0" smtClean="0">
              <a:cs typeface="B Nazanin" pitchFamily="2" charset="-78"/>
            </a:endParaRPr>
          </a:p>
          <a:p>
            <a:pPr algn="just"/>
            <a:r>
              <a:rPr lang="en-US" b="1" dirty="0" smtClean="0">
                <a:cs typeface="B Nazanin" pitchFamily="2" charset="-78"/>
              </a:rPr>
              <a:t>TCP/IP</a:t>
            </a:r>
            <a:r>
              <a:rPr lang="fa-IR" dirty="0" smtClean="0">
                <a:cs typeface="B Nazanin" pitchFamily="2" charset="-78"/>
              </a:rPr>
              <a:t> از مجموعه اي از پروتكل ها استفاده مي كند كه مهم ترين آنها </a:t>
            </a:r>
            <a:r>
              <a:rPr lang="en-US" dirty="0" smtClean="0">
                <a:cs typeface="B Nazanin" pitchFamily="2" charset="-78"/>
              </a:rPr>
              <a:t>TCP</a:t>
            </a:r>
            <a:r>
              <a:rPr lang="fa-IR" dirty="0" smtClean="0">
                <a:cs typeface="B Nazanin" pitchFamily="2" charset="-78"/>
              </a:rPr>
              <a:t> و </a:t>
            </a:r>
            <a:r>
              <a:rPr lang="en-US" dirty="0" smtClean="0">
                <a:cs typeface="B Nazanin" pitchFamily="2" charset="-78"/>
              </a:rPr>
              <a:t>IP</a:t>
            </a:r>
            <a:r>
              <a:rPr lang="fa-IR" dirty="0" smtClean="0">
                <a:cs typeface="B Nazanin" pitchFamily="2" charset="-78"/>
              </a:rPr>
              <a:t> هستند.منظور از </a:t>
            </a:r>
            <a:r>
              <a:rPr lang="en-US" dirty="0" smtClean="0">
                <a:cs typeface="B Nazanin" pitchFamily="2" charset="-78"/>
              </a:rPr>
              <a:t>TCP</a:t>
            </a:r>
            <a:r>
              <a:rPr lang="fa-IR" dirty="0" smtClean="0">
                <a:cs typeface="B Nazanin" pitchFamily="2" charset="-78"/>
              </a:rPr>
              <a:t>، پروتكل كنترل انتقال است كه به حركت داده در بين كامپيوتر ها رسيدگي مي كند.</a:t>
            </a:r>
            <a:r>
              <a:rPr lang="en-US" dirty="0" smtClean="0">
                <a:cs typeface="B Nazanin" pitchFamily="2" charset="-78"/>
              </a:rPr>
              <a:t>TCP</a:t>
            </a:r>
            <a:r>
              <a:rPr lang="fa-IR" dirty="0" smtClean="0">
                <a:cs typeface="B Nazanin" pitchFamily="2" charset="-78"/>
              </a:rPr>
              <a:t>‌ اتصالي را بين كامپيوترها برقرار كرده،انتقال بسته ها را كنترل نموده و بسته هاي ارسال شده را مورد تأييد قرار مي دهد.منظور از </a:t>
            </a:r>
            <a:r>
              <a:rPr lang="en-US" dirty="0" smtClean="0">
                <a:cs typeface="B Nazanin" pitchFamily="2" charset="-78"/>
              </a:rPr>
              <a:t>IP</a:t>
            </a:r>
            <a:r>
              <a:rPr lang="fa-IR" dirty="0" smtClean="0">
                <a:cs typeface="B Nazanin" pitchFamily="2" charset="-78"/>
              </a:rPr>
              <a:t>، پروتكل اينترنت است كه ﻤﺴﺌﻮل تحويل بسته ها بوده و تفكيك و هم بندي مجدد بسته ها در طول انتقال را شامل مي شود.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مدل مرجع چهار لايه براي </a:t>
            </a:r>
            <a:r>
              <a:rPr lang="en-US" b="1" dirty="0" smtClean="0">
                <a:cs typeface="B Nazanin" pitchFamily="2" charset="-78"/>
              </a:rPr>
              <a:t>TCP/IP</a:t>
            </a:r>
            <a:endParaRPr lang="fa-IR" dirty="0">
              <a:cs typeface="B Nazanin" pitchFamily="2" charset="-78"/>
            </a:endParaRPr>
          </a:p>
        </p:txBody>
      </p:sp>
      <p:sp>
        <p:nvSpPr>
          <p:cNvPr id="3" name="Content Placeholder 2"/>
          <p:cNvSpPr>
            <a:spLocks noGrp="1"/>
          </p:cNvSpPr>
          <p:nvPr>
            <p:ph sz="quarter" idx="1"/>
          </p:nvPr>
        </p:nvSpPr>
        <p:spPr/>
        <p:txBody>
          <a:bodyPr/>
          <a:lstStyle/>
          <a:p>
            <a:pPr lvl="0" algn="just"/>
            <a:r>
              <a:rPr lang="fa-IR" dirty="0" smtClean="0">
                <a:cs typeface="B Nazanin" pitchFamily="2" charset="-78"/>
              </a:rPr>
              <a:t>1-لايه برنامه كاربردي: اين لايه به برنامه هاي كاربردي كلاينت امكان مي دهد تا به لايه هاي ديگر دسترسي داشته باشند و پروتكل هايي را تعريف مي كند كه آن برنامه هاي كاربردي براي مبادله داده مورد استفاده قرار مي دهند. يكي از اين پروتكل هاي كاربردي، پروتكل انتقال فوق متن </a:t>
            </a:r>
            <a:r>
              <a:rPr lang="en-US" dirty="0" smtClean="0">
                <a:cs typeface="B Nazanin" pitchFamily="2" charset="-78"/>
              </a:rPr>
              <a:t>(HTTP)</a:t>
            </a:r>
            <a:r>
              <a:rPr lang="fa-IR" dirty="0" smtClean="0">
                <a:cs typeface="B Nazanin" pitchFamily="2" charset="-78"/>
              </a:rPr>
              <a:t> نام دارد كه براي انتقال فايل هاي صفحه وب مورد استفاده قرار مي گيرد.</a:t>
            </a:r>
            <a:endParaRPr lang="en-US" dirty="0" smtClean="0">
              <a:cs typeface="B Nazanin" pitchFamily="2" charset="-78"/>
            </a:endParaRPr>
          </a:p>
          <a:p>
            <a:pPr lvl="0" algn="just"/>
            <a:r>
              <a:rPr lang="fa-IR" dirty="0" smtClean="0">
                <a:cs typeface="B Nazanin" pitchFamily="2" charset="-78"/>
              </a:rPr>
              <a:t>2-لايه انتقال: اين لايه ﻤﺴﺌﻮليت دارد خدمات بسته و ارتباط را براي لايه برنامه كاربردي فراهم كند. اين لايه مشتمل بر </a:t>
            </a:r>
            <a:r>
              <a:rPr lang="en-US" dirty="0" smtClean="0">
                <a:cs typeface="B Nazanin" pitchFamily="2" charset="-78"/>
              </a:rPr>
              <a:t>TCP</a:t>
            </a:r>
            <a:r>
              <a:rPr lang="fa-IR" dirty="0" smtClean="0">
                <a:cs typeface="B Nazanin" pitchFamily="2" charset="-78"/>
              </a:rPr>
              <a:t> و ساير پروتكل هاست.</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lvl="0" algn="just"/>
            <a:r>
              <a:rPr lang="fa-IR" dirty="0" smtClean="0">
                <a:cs typeface="B Nazanin" pitchFamily="2" charset="-78"/>
              </a:rPr>
              <a:t>3-لايه اينترنت: اين لايه ﻤﺴﺌﻮل آدرس دهي، مسير يابي و بسته بندي بسته هاي داده به نام ديتاگرام هاي </a:t>
            </a:r>
            <a:r>
              <a:rPr lang="en-US" dirty="0" smtClean="0">
                <a:cs typeface="B Nazanin" pitchFamily="2" charset="-78"/>
              </a:rPr>
              <a:t>IP</a:t>
            </a:r>
            <a:r>
              <a:rPr lang="fa-IR" dirty="0" smtClean="0">
                <a:cs typeface="B Nazanin" pitchFamily="2" charset="-78"/>
              </a:rPr>
              <a:t> است. پروتكل اينترنت يكي از پروتكل هايي است كه در اين لايه مورد استفاده قرار مي گيرد.</a:t>
            </a:r>
          </a:p>
          <a:p>
            <a:pPr lvl="0" algn="just"/>
            <a:r>
              <a:rPr lang="fa-IR" dirty="0" smtClean="0">
                <a:cs typeface="B Nazanin" pitchFamily="2" charset="-78"/>
              </a:rPr>
              <a:t>4-لايه رابط شبكه: در انتهاي مدل مرجع ، لايه رابط شبكه وجود دارد كه ﻤﺴﺌﻮليت مكان يابي بسته ها و دريافت آن ها از ابزار شبكه را بر عهده دارد كه مي تواند يكي از فناوري هاي شبكه باشد.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00167" y="5786454"/>
            <a:ext cx="7467600" cy="642934"/>
          </a:xfrm>
        </p:spPr>
        <p:txBody>
          <a:bodyPr>
            <a:normAutofit/>
          </a:bodyPr>
          <a:lstStyle/>
          <a:p>
            <a:pPr algn="ctr"/>
            <a:r>
              <a:rPr lang="fa-IR" sz="1600" b="1" dirty="0" smtClean="0">
                <a:solidFill>
                  <a:srgbClr val="FF0000"/>
                </a:solidFill>
              </a:rPr>
              <a:t>                 شکل 6-4 مدل مرجع کنترل انتقال /پروتکل اینترنت (</a:t>
            </a:r>
            <a:r>
              <a:rPr lang="en-US" sz="1600" b="1" dirty="0" smtClean="0">
                <a:solidFill>
                  <a:srgbClr val="FF0000"/>
                </a:solidFill>
              </a:rPr>
              <a:t>TC</a:t>
            </a:r>
            <a:r>
              <a:rPr lang="en-US" sz="2000" b="1" dirty="0" smtClean="0">
                <a:solidFill>
                  <a:srgbClr val="FF0000"/>
                </a:solidFill>
                <a:cs typeface="B Nazanin" pitchFamily="2" charset="-78"/>
              </a:rPr>
              <a:t>p</a:t>
            </a:r>
            <a:r>
              <a:rPr lang="en-US" sz="1600" b="1" dirty="0" smtClean="0">
                <a:solidFill>
                  <a:srgbClr val="FF0000"/>
                </a:solidFill>
              </a:rPr>
              <a:t>/IP</a:t>
            </a:r>
            <a:r>
              <a:rPr lang="fa-IR" sz="1600" b="1" dirty="0" smtClean="0">
                <a:solidFill>
                  <a:srgbClr val="FF0000"/>
                </a:solidFill>
              </a:rPr>
              <a:t>)</a:t>
            </a:r>
            <a:endParaRPr lang="fa-IR" sz="1600" dirty="0">
              <a:solidFill>
                <a:srgbClr val="FF0000"/>
              </a:solidFill>
            </a:endParaRPr>
          </a:p>
        </p:txBody>
      </p:sp>
      <p:pic>
        <p:nvPicPr>
          <p:cNvPr id="5124" name="Picture 4"/>
          <p:cNvPicPr>
            <a:picLocks noChangeAspect="1" noChangeArrowheads="1"/>
          </p:cNvPicPr>
          <p:nvPr/>
        </p:nvPicPr>
        <p:blipFill>
          <a:blip r:embed="rId2"/>
          <a:srcRect/>
          <a:stretch>
            <a:fillRect/>
          </a:stretch>
        </p:blipFill>
        <p:spPr bwMode="auto">
          <a:xfrm>
            <a:off x="514350" y="323850"/>
            <a:ext cx="7805028" cy="5391166"/>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سيگنال ها: ديجيتال يا آنالوگ</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دو روش براي انتقال پيغام در شبكه وجود دارد: </a:t>
            </a:r>
            <a:r>
              <a:rPr lang="fa-IR" b="1" dirty="0" smtClean="0">
                <a:cs typeface="B Nazanin" pitchFamily="2" charset="-78"/>
              </a:rPr>
              <a:t>سيگنال آنالوگ </a:t>
            </a:r>
            <a:r>
              <a:rPr lang="fa-IR" dirty="0" smtClean="0">
                <a:cs typeface="B Nazanin" pitchFamily="2" charset="-78"/>
              </a:rPr>
              <a:t>توسط شكل موج پيوسته اي نمايش داده مي شود كه از ميان رسانه انتقال گذشته و براي برقراري ارتباط صوتي مورد استفاده قرار مي گيرد. رايج ترين دستگاه هاي آنالوگ عبارتند از: دستگاه تلفن، بلندگوهاي كامپيوتر يا گوشي تلفن </a:t>
            </a:r>
            <a:r>
              <a:rPr lang="en-US" dirty="0" smtClean="0">
                <a:cs typeface="B Nazanin" pitchFamily="2" charset="-78"/>
              </a:rPr>
              <a:t>iPod</a:t>
            </a:r>
            <a:r>
              <a:rPr lang="fa-IR" dirty="0" smtClean="0">
                <a:cs typeface="B Nazanin" pitchFamily="2" charset="-78"/>
              </a:rPr>
              <a:t> كه تمام آنها موج هاي آنالوگي توليد مي كنند كه مي توانيد بشنويد.</a:t>
            </a:r>
            <a:endParaRPr lang="en-US" dirty="0" smtClean="0">
              <a:cs typeface="B Nazanin" pitchFamily="2" charset="-78"/>
            </a:endParaRPr>
          </a:p>
          <a:p>
            <a:pPr algn="just"/>
            <a:r>
              <a:rPr lang="fa-IR" b="1" dirty="0" smtClean="0">
                <a:cs typeface="B Nazanin" pitchFamily="2" charset="-78"/>
              </a:rPr>
              <a:t>سيگنال ديجيتال </a:t>
            </a:r>
            <a:r>
              <a:rPr lang="fa-IR" dirty="0" smtClean="0">
                <a:cs typeface="B Nazanin" pitchFamily="2" charset="-78"/>
              </a:rPr>
              <a:t>شكل موجي باينري و نا پيوسته است نه شكل موجي پيوسته. سيگنال هاي ديجيتال اطلاعات را به صورت رشته هايي از دو وضعيت مجزا ارسال مي كنند: بيت يك و بيت صفر كه به صورت پالسهاي الكتريكي خاموش و روشن نمايش داده مي شوند. كامپيوتر ها از سيگنالهاي ديجيتال استفاده مي كنند.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214281" y="2147888"/>
            <a:ext cx="8501123" cy="2562225"/>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a:r>
              <a:rPr lang="fa-IR" b="1" dirty="0" smtClean="0">
                <a:cs typeface="B Nazanin" pitchFamily="2" charset="-78"/>
              </a:rPr>
              <a:t>مودم</a:t>
            </a:r>
            <a:r>
              <a:rPr lang="fa-IR" dirty="0" smtClean="0">
                <a:cs typeface="B Nazanin" pitchFamily="2" charset="-78"/>
              </a:rPr>
              <a:t> ابزاري است كه سيگنالهاي ديجيتال حاصل ازكامپيوتر را  به شكل آنالوگ تبديل مي كند تا بتوانند از طريق خطوط تلفن آنالوگ قابل انتقال باشند. ضمنا مودم سیگنالهاي آنالوگ را دوباره براي كامپيوتر گيرنده به سيگنالهاي ديجيتال تبديل مي كند.</a:t>
            </a:r>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شبكه هاي ناحيه محلي</a:t>
            </a:r>
            <a:r>
              <a:rPr lang="en-US" dirty="0" smtClean="0"/>
              <a:t/>
            </a:r>
            <a:br>
              <a:rPr lang="en-US" dirty="0" smtClean="0"/>
            </a:br>
            <a:endParaRPr lang="fa-IR" dirty="0"/>
          </a:p>
        </p:txBody>
      </p:sp>
      <p:sp>
        <p:nvSpPr>
          <p:cNvPr id="3" name="Content Placeholder 2"/>
          <p:cNvSpPr>
            <a:spLocks noGrp="1"/>
          </p:cNvSpPr>
          <p:nvPr>
            <p:ph sz="quarter" idx="1"/>
          </p:nvPr>
        </p:nvSpPr>
        <p:spPr/>
        <p:txBody>
          <a:bodyPr>
            <a:normAutofit fontScale="92500"/>
          </a:bodyPr>
          <a:lstStyle/>
          <a:p>
            <a:pPr algn="just"/>
            <a:r>
              <a:rPr lang="fa-IR" dirty="0" smtClean="0">
                <a:cs typeface="B Nazanin" pitchFamily="2" charset="-78"/>
              </a:rPr>
              <a:t>شبکه ناحیه محلی(</a:t>
            </a:r>
            <a:r>
              <a:rPr lang="en-US" dirty="0" smtClean="0">
                <a:cs typeface="B Nazanin" pitchFamily="2" charset="-78"/>
              </a:rPr>
              <a:t>LAN</a:t>
            </a:r>
            <a:r>
              <a:rPr lang="fa-IR" dirty="0" smtClean="0">
                <a:cs typeface="B Nazanin" pitchFamily="2" charset="-78"/>
              </a:rPr>
              <a:t>) طراحی شده تا کامپیوترهای پرسنل و سایر ابزارهای دیجیتال درون فضایی با شعاع نیم مایل یا پانصد متر را به هم متصل کند.</a:t>
            </a:r>
          </a:p>
          <a:p>
            <a:pPr algn="just"/>
            <a:r>
              <a:rPr lang="fa-IR" dirty="0" smtClean="0">
                <a:cs typeface="B Nazanin" pitchFamily="2" charset="-78"/>
              </a:rPr>
              <a:t>رايج ترين سيستم هاي عامل </a:t>
            </a:r>
            <a:r>
              <a:rPr lang="en-US" dirty="0" smtClean="0">
                <a:cs typeface="B Nazanin" pitchFamily="2" charset="-78"/>
              </a:rPr>
              <a:t>LAN</a:t>
            </a:r>
            <a:r>
              <a:rPr lang="fa-IR" dirty="0" smtClean="0">
                <a:cs typeface="B Nazanin" pitchFamily="2" charset="-78"/>
              </a:rPr>
              <a:t> عبارتند از: </a:t>
            </a:r>
            <a:r>
              <a:rPr lang="en-US" dirty="0" smtClean="0">
                <a:cs typeface="B Nazanin" pitchFamily="2" charset="-78"/>
              </a:rPr>
              <a:t>Windows</a:t>
            </a:r>
            <a:r>
              <a:rPr lang="fa-IR" dirty="0" smtClean="0">
                <a:cs typeface="B Nazanin" pitchFamily="2" charset="-78"/>
              </a:rPr>
              <a:t>، </a:t>
            </a:r>
            <a:r>
              <a:rPr lang="en-US" dirty="0" smtClean="0">
                <a:cs typeface="B Nazanin" pitchFamily="2" charset="-78"/>
              </a:rPr>
              <a:t>Linux</a:t>
            </a:r>
            <a:r>
              <a:rPr lang="fa-IR" dirty="0" smtClean="0">
                <a:cs typeface="B Nazanin" pitchFamily="2" charset="-78"/>
              </a:rPr>
              <a:t> و </a:t>
            </a:r>
            <a:r>
              <a:rPr lang="en-US" dirty="0" smtClean="0">
                <a:cs typeface="B Nazanin" pitchFamily="2" charset="-78"/>
              </a:rPr>
              <a:t>Novell</a:t>
            </a:r>
            <a:r>
              <a:rPr lang="fa-IR" dirty="0" smtClean="0">
                <a:cs typeface="B Nazanin" pitchFamily="2" charset="-78"/>
              </a:rPr>
              <a:t> هر يك از اين سيستم هاي شبكه  از </a:t>
            </a:r>
            <a:r>
              <a:rPr lang="en-US" dirty="0" smtClean="0">
                <a:cs typeface="B Nazanin" pitchFamily="2" charset="-78"/>
              </a:rPr>
              <a:t>TCP/IP</a:t>
            </a:r>
            <a:r>
              <a:rPr lang="fa-IR" dirty="0" smtClean="0">
                <a:cs typeface="B Nazanin" pitchFamily="2" charset="-78"/>
              </a:rPr>
              <a:t> به عنوان پروتكل پيش فرض شبكه خود استفاده مي كنند.</a:t>
            </a:r>
            <a:endParaRPr lang="en-US" dirty="0" smtClean="0">
              <a:cs typeface="B Nazanin" pitchFamily="2" charset="-78"/>
            </a:endParaRPr>
          </a:p>
          <a:p>
            <a:pPr algn="just"/>
            <a:r>
              <a:rPr lang="en-US" b="1" dirty="0" smtClean="0">
                <a:cs typeface="B Nazanin" pitchFamily="2" charset="-78"/>
              </a:rPr>
              <a:t>Ethernet</a:t>
            </a:r>
            <a:r>
              <a:rPr lang="fa-IR" dirty="0" smtClean="0">
                <a:cs typeface="B Nazanin" pitchFamily="2" charset="-78"/>
              </a:rPr>
              <a:t>  استاندارد جامع </a:t>
            </a:r>
            <a:r>
              <a:rPr lang="en-US" dirty="0" smtClean="0">
                <a:cs typeface="B Nazanin" pitchFamily="2" charset="-78"/>
              </a:rPr>
              <a:t>LAN</a:t>
            </a:r>
            <a:r>
              <a:rPr lang="fa-IR" dirty="0" smtClean="0">
                <a:cs typeface="B Nazanin" pitchFamily="2" charset="-78"/>
              </a:rPr>
              <a:t> در سطح شبكه فيزيكي است كه ابزاري فيزيكي را براي حمل داده در سيستم تنظيم مي كند. نسخه هاي جديدتر مانند </a:t>
            </a:r>
            <a:r>
              <a:rPr lang="en-US" dirty="0" smtClean="0">
                <a:cs typeface="B Nazanin" pitchFamily="2" charset="-78"/>
              </a:rPr>
              <a:t>Fast Ethernet</a:t>
            </a:r>
            <a:r>
              <a:rPr lang="fa-IR" dirty="0" smtClean="0">
                <a:cs typeface="B Nazanin" pitchFamily="2" charset="-78"/>
              </a:rPr>
              <a:t> و </a:t>
            </a:r>
            <a:r>
              <a:rPr lang="en-US" dirty="0" smtClean="0">
                <a:cs typeface="B Nazanin" pitchFamily="2" charset="-78"/>
              </a:rPr>
              <a:t>Gigabit Ethernet</a:t>
            </a:r>
            <a:r>
              <a:rPr lang="fa-IR" dirty="0" smtClean="0">
                <a:cs typeface="B Nazanin" pitchFamily="2" charset="-78"/>
              </a:rPr>
              <a:t> به ترتيب از نرخ انتقال داده به صورت صد مگابيت در ثانيه پشتيباني مي كنند و در شبكه هاي  پشتيبان مورد استفاده قرار مي گيرند.</a:t>
            </a:r>
            <a:endParaRPr lang="en-US" dirty="0" smtClean="0">
              <a:cs typeface="B Nazanin" pitchFamily="2" charset="-78"/>
            </a:endParaRPr>
          </a:p>
          <a:p>
            <a:pPr algn="just"/>
            <a:r>
              <a:rPr lang="en-US" dirty="0" smtClean="0">
                <a:cs typeface="B Nazanin" pitchFamily="2" charset="-78"/>
              </a:rPr>
              <a:t>LAN</a:t>
            </a:r>
            <a:r>
              <a:rPr lang="fa-IR" dirty="0" smtClean="0">
                <a:cs typeface="B Nazanin" pitchFamily="2" charset="-78"/>
              </a:rPr>
              <a:t> ها مي توانند از معماري </a:t>
            </a:r>
            <a:r>
              <a:rPr lang="fa-IR" b="1" dirty="0" smtClean="0">
                <a:cs typeface="B Nazanin" pitchFamily="2" charset="-78"/>
              </a:rPr>
              <a:t>همتا به همتا </a:t>
            </a:r>
            <a:r>
              <a:rPr lang="fa-IR" dirty="0" smtClean="0">
                <a:cs typeface="B Nazanin" pitchFamily="2" charset="-78"/>
              </a:rPr>
              <a:t>استفاده كنند. شبكه همتا به همتا با تمام پردازنده ها به صورت يكسان  رفتار مي كند و عمدتا در شبكه هاي كوچك مورد استفاده قرار مي گيرد كه داراي ده كاربر يا كمتر هستند.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71472" y="1785927"/>
          <a:ext cx="7358115" cy="2963336"/>
        </p:xfrm>
        <a:graphic>
          <a:graphicData uri="http://schemas.openxmlformats.org/drawingml/2006/table">
            <a:tbl>
              <a:tblPr rtl="1" firstRow="1" bandRow="1">
                <a:tableStyleId>{5C22544A-7EE6-4342-B048-85BDC9FD1C3A}</a:tableStyleId>
              </a:tblPr>
              <a:tblGrid>
                <a:gridCol w="2426743"/>
                <a:gridCol w="4931372"/>
              </a:tblGrid>
              <a:tr h="403016">
                <a:tc>
                  <a:txBody>
                    <a:bodyPr/>
                    <a:lstStyle/>
                    <a:p>
                      <a:pPr rtl="1"/>
                      <a:r>
                        <a:rPr lang="fa-IR" sz="1800" dirty="0" smtClean="0">
                          <a:cs typeface="2  Zar" pitchFamily="2" charset="-78"/>
                        </a:rPr>
                        <a:t>نوع</a:t>
                      </a:r>
                      <a:endParaRPr lang="fa-IR" sz="1800" dirty="0">
                        <a:cs typeface="2  Zar" pitchFamily="2" charset="-78"/>
                      </a:endParaRPr>
                    </a:p>
                  </a:txBody>
                  <a:tcPr/>
                </a:tc>
                <a:tc>
                  <a:txBody>
                    <a:bodyPr/>
                    <a:lstStyle/>
                    <a:p>
                      <a:pPr rtl="1"/>
                      <a:r>
                        <a:rPr lang="fa-IR" sz="1800" dirty="0" smtClean="0">
                          <a:cs typeface="2  Zar" pitchFamily="2" charset="-78"/>
                        </a:rPr>
                        <a:t>ناحیه</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شبکه ناحیه محلی (</a:t>
                      </a:r>
                      <a:r>
                        <a:rPr kumimoji="0" lang="en-US" sz="1800" kern="1200" dirty="0" smtClean="0">
                          <a:solidFill>
                            <a:schemeClr val="dk1"/>
                          </a:solidFill>
                          <a:latin typeface="+mn-lt"/>
                          <a:ea typeface="+mn-ea"/>
                          <a:cs typeface="2  Zar" pitchFamily="2" charset="-78"/>
                        </a:rPr>
                        <a:t>LAN</a:t>
                      </a:r>
                      <a:r>
                        <a:rPr kumimoji="0" lang="fa-IR" sz="1800" kern="1200" dirty="0" smtClean="0">
                          <a:solidFill>
                            <a:schemeClr val="dk1"/>
                          </a:solidFill>
                          <a:latin typeface="+mn-lt"/>
                          <a:ea typeface="+mn-ea"/>
                          <a:cs typeface="2  Zar" pitchFamily="2" charset="-78"/>
                        </a:rPr>
                        <a:t>)</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تا پانصد متر(نیم مایل)،اداره یا سالن یک ساختمان</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شبکه ناحیه محوطه ای(</a:t>
                      </a:r>
                      <a:r>
                        <a:rPr kumimoji="0" lang="en-US" sz="1800" kern="1200" dirty="0" smtClean="0">
                          <a:solidFill>
                            <a:schemeClr val="dk1"/>
                          </a:solidFill>
                          <a:latin typeface="+mn-lt"/>
                          <a:ea typeface="+mn-ea"/>
                          <a:cs typeface="2  Zar" pitchFamily="2" charset="-78"/>
                        </a:rPr>
                        <a:t>CAN</a:t>
                      </a:r>
                      <a:r>
                        <a:rPr kumimoji="0" lang="fa-IR" sz="1800" kern="1200" dirty="0" smtClean="0">
                          <a:solidFill>
                            <a:schemeClr val="dk1"/>
                          </a:solidFill>
                          <a:latin typeface="+mn-lt"/>
                          <a:ea typeface="+mn-ea"/>
                          <a:cs typeface="2  Zar" pitchFamily="2" charset="-78"/>
                        </a:rPr>
                        <a:t>)</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تا هزار متر(یک مایل)،محوطه دانشگاه یا تاسیسات شرکت</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شبکه ناحیه شهری(</a:t>
                      </a:r>
                      <a:r>
                        <a:rPr kumimoji="0" lang="en-US" sz="1800" kern="1200" dirty="0" smtClean="0">
                          <a:solidFill>
                            <a:schemeClr val="dk1"/>
                          </a:solidFill>
                          <a:latin typeface="+mn-lt"/>
                          <a:ea typeface="+mn-ea"/>
                          <a:cs typeface="2  Zar" pitchFamily="2" charset="-78"/>
                        </a:rPr>
                        <a:t>MAN</a:t>
                      </a:r>
                      <a:r>
                        <a:rPr kumimoji="0" lang="fa-IR" sz="1800" kern="1200" dirty="0" smtClean="0">
                          <a:solidFill>
                            <a:schemeClr val="dk1"/>
                          </a:solidFill>
                          <a:latin typeface="+mn-lt"/>
                          <a:ea typeface="+mn-ea"/>
                          <a:cs typeface="2  Zar" pitchFamily="2" charset="-78"/>
                        </a:rPr>
                        <a:t>)</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شهر یا ناحیه شهری</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شبکه ناحیه گسترده(</a:t>
                      </a:r>
                      <a:r>
                        <a:rPr kumimoji="0" lang="en-US" sz="1800" kern="1200" dirty="0" smtClean="0">
                          <a:solidFill>
                            <a:schemeClr val="dk1"/>
                          </a:solidFill>
                          <a:latin typeface="+mn-lt"/>
                          <a:ea typeface="+mn-ea"/>
                          <a:cs typeface="2  Zar" pitchFamily="2" charset="-78"/>
                        </a:rPr>
                        <a:t>WAN</a:t>
                      </a:r>
                      <a:r>
                        <a:rPr kumimoji="0" lang="fa-IR" sz="1800" kern="1200" dirty="0" smtClean="0">
                          <a:solidFill>
                            <a:schemeClr val="dk1"/>
                          </a:solidFill>
                          <a:latin typeface="+mn-lt"/>
                          <a:ea typeface="+mn-ea"/>
                          <a:cs typeface="2  Zar" pitchFamily="2" charset="-78"/>
                        </a:rPr>
                        <a:t>)</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ناحیه بین قاره ای یا جهانی</a:t>
                      </a:r>
                      <a:endParaRPr lang="fa-IR" sz="1800" dirty="0">
                        <a:cs typeface="2  Zar" pitchFamily="2" charset="-78"/>
                      </a:endParaRPr>
                    </a:p>
                  </a:txBody>
                  <a:tcPr/>
                </a:tc>
              </a:tr>
            </a:tbl>
          </a:graphicData>
        </a:graphic>
      </p:graphicFrame>
      <p:sp>
        <p:nvSpPr>
          <p:cNvPr id="3" name="Title 2"/>
          <p:cNvSpPr>
            <a:spLocks noGrp="1"/>
          </p:cNvSpPr>
          <p:nvPr>
            <p:ph type="title"/>
          </p:nvPr>
        </p:nvSpPr>
        <p:spPr>
          <a:xfrm>
            <a:off x="457200" y="274638"/>
            <a:ext cx="7467600" cy="1368412"/>
          </a:xfrm>
        </p:spPr>
        <p:txBody>
          <a:bodyPr>
            <a:normAutofit/>
          </a:bodyPr>
          <a:lstStyle/>
          <a:p>
            <a:pPr algn="ctr"/>
            <a:r>
              <a:rPr lang="fa-IR" sz="2000" b="1" dirty="0" smtClean="0">
                <a:solidFill>
                  <a:srgbClr val="FF0000"/>
                </a:solidFill>
                <a:cs typeface="B Nazanin" pitchFamily="2" charset="-78"/>
              </a:rPr>
              <a:t>جدول 1-6 انواع شبکه ها</a:t>
            </a:r>
            <a:endParaRPr lang="fa-IR" sz="2000" b="1" dirty="0">
              <a:solidFill>
                <a:srgbClr val="FF0000"/>
              </a:solidFill>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توپولو‍‍‍‍‍ژي اصلي شبكه</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سه نوع توپولو‍‍‍‍‍ژي اصلي در </a:t>
            </a:r>
            <a:r>
              <a:rPr lang="en-US" dirty="0" smtClean="0">
                <a:cs typeface="B Nazanin" pitchFamily="2" charset="-78"/>
              </a:rPr>
              <a:t>LAN</a:t>
            </a:r>
            <a:r>
              <a:rPr lang="fa-IR" dirty="0" smtClean="0">
                <a:cs typeface="B Nazanin" pitchFamily="2" charset="-78"/>
              </a:rPr>
              <a:t> ها وجود دارد: </a:t>
            </a:r>
            <a:r>
              <a:rPr lang="fa-IR" b="1" dirty="0" smtClean="0">
                <a:cs typeface="B Nazanin" pitchFamily="2" charset="-78"/>
              </a:rPr>
              <a:t>ستاره اي، گذرگاهي و حلقه اي. </a:t>
            </a:r>
            <a:endParaRPr lang="en-US" dirty="0" smtClean="0">
              <a:cs typeface="B Nazanin" pitchFamily="2" charset="-78"/>
            </a:endParaRPr>
          </a:p>
          <a:p>
            <a:pPr algn="just"/>
            <a:r>
              <a:rPr lang="fa-IR" dirty="0" smtClean="0">
                <a:cs typeface="B Nazanin" pitchFamily="2" charset="-78"/>
              </a:rPr>
              <a:t>در توپولوژي ستاره، تمام ابزارها در شبكه به يك هاب واحد متصل هستند.</a:t>
            </a:r>
            <a:endParaRPr lang="en-US" dirty="0" smtClean="0">
              <a:cs typeface="B Nazanin" pitchFamily="2" charset="-78"/>
            </a:endParaRPr>
          </a:p>
          <a:p>
            <a:pPr algn="just"/>
            <a:r>
              <a:rPr lang="fa-IR" dirty="0" smtClean="0">
                <a:cs typeface="B Nazanin" pitchFamily="2" charset="-78"/>
              </a:rPr>
              <a:t>در توپولوژي گذرگاه، يك ايستگاه سيگنال ها را انتقال مي دهد و سيگنالها در هر دو جهت در امتداد يك بخش انتقال واحد حركت مي كنند. </a:t>
            </a:r>
          </a:p>
          <a:p>
            <a:pPr algn="just"/>
            <a:r>
              <a:rPr lang="fa-IR" dirty="0" smtClean="0">
                <a:cs typeface="B Nazanin" pitchFamily="2" charset="-78"/>
              </a:rPr>
              <a:t>توپولوژي گذرگاه رايج ترين توپولوژي </a:t>
            </a:r>
            <a:r>
              <a:rPr lang="en-US" dirty="0" smtClean="0">
                <a:cs typeface="B Nazanin" pitchFamily="2" charset="-78"/>
              </a:rPr>
              <a:t>Ethernet</a:t>
            </a:r>
            <a:r>
              <a:rPr lang="fa-IR" dirty="0" smtClean="0">
                <a:cs typeface="B Nazanin" pitchFamily="2" charset="-78"/>
              </a:rPr>
              <a:t> است. </a:t>
            </a:r>
          </a:p>
          <a:p>
            <a:pPr algn="just"/>
            <a:r>
              <a:rPr lang="fa-IR" dirty="0" smtClean="0">
                <a:cs typeface="B Nazanin" pitchFamily="2" charset="-78"/>
              </a:rPr>
              <a:t>توپولوژي حلقه اي مؤلفه هاي شبكه را در حلقه اي بسته به هم متصل مي كند. پيغام ها فقط در يك جهت از كامپيوتري به كامپيوتر ديگر در حلقه منتقل مي شوند و هر بار فقط يك ايستگاه مي تواند انتقال را انجام دهد. توپولوژي حلقه اي بيشتر در </a:t>
            </a:r>
            <a:r>
              <a:rPr lang="en-US" dirty="0" smtClean="0">
                <a:cs typeface="B Nazanin" pitchFamily="2" charset="-78"/>
              </a:rPr>
              <a:t>LAN</a:t>
            </a:r>
            <a:r>
              <a:rPr lang="fa-IR" dirty="0" smtClean="0">
                <a:cs typeface="B Nazanin" pitchFamily="2" charset="-78"/>
              </a:rPr>
              <a:t> هاي  قديمي تر يافت مي شود كه از نرم افزار شبكه </a:t>
            </a:r>
            <a:r>
              <a:rPr lang="en-US" dirty="0" smtClean="0">
                <a:cs typeface="B Nazanin" pitchFamily="2" charset="-78"/>
              </a:rPr>
              <a:t>Token Ring</a:t>
            </a:r>
            <a:r>
              <a:rPr lang="fa-IR" dirty="0" smtClean="0">
                <a:cs typeface="B Nazanin" pitchFamily="2" charset="-78"/>
              </a:rPr>
              <a:t> استفاده مي كنند.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Macrosoft\Desktop\NetworkBus-1.jpg"/>
          <p:cNvPicPr>
            <a:picLocks noChangeAspect="1" noChangeArrowheads="1"/>
          </p:cNvPicPr>
          <p:nvPr/>
        </p:nvPicPr>
        <p:blipFill>
          <a:blip r:embed="rId2"/>
          <a:srcRect/>
          <a:stretch>
            <a:fillRect/>
          </a:stretch>
        </p:blipFill>
        <p:spPr bwMode="auto">
          <a:xfrm>
            <a:off x="1785919" y="642919"/>
            <a:ext cx="2286016" cy="2000264"/>
          </a:xfrm>
          <a:prstGeom prst="rect">
            <a:avLst/>
          </a:prstGeom>
          <a:noFill/>
        </p:spPr>
      </p:pic>
      <p:pic>
        <p:nvPicPr>
          <p:cNvPr id="2051" name="Picture 3" descr="C:\Users\Macrosoft\Desktop\NetworkRing-1.jpg"/>
          <p:cNvPicPr>
            <a:picLocks noChangeAspect="1" noChangeArrowheads="1"/>
          </p:cNvPicPr>
          <p:nvPr/>
        </p:nvPicPr>
        <p:blipFill>
          <a:blip r:embed="rId3"/>
          <a:srcRect/>
          <a:stretch>
            <a:fillRect/>
          </a:stretch>
        </p:blipFill>
        <p:spPr bwMode="auto">
          <a:xfrm>
            <a:off x="4929191" y="500043"/>
            <a:ext cx="2428892" cy="2000264"/>
          </a:xfrm>
          <a:prstGeom prst="rect">
            <a:avLst/>
          </a:prstGeom>
          <a:noFill/>
        </p:spPr>
      </p:pic>
      <p:pic>
        <p:nvPicPr>
          <p:cNvPr id="2052" name="Picture 4" descr="C:\Users\Macrosoft\Desktop\NetworkStar-1.jpg"/>
          <p:cNvPicPr>
            <a:picLocks noChangeAspect="1" noChangeArrowheads="1"/>
          </p:cNvPicPr>
          <p:nvPr/>
        </p:nvPicPr>
        <p:blipFill>
          <a:blip r:embed="rId4"/>
          <a:srcRect/>
          <a:stretch>
            <a:fillRect/>
          </a:stretch>
        </p:blipFill>
        <p:spPr bwMode="auto">
          <a:xfrm>
            <a:off x="3357553" y="2571744"/>
            <a:ext cx="2214579" cy="2214578"/>
          </a:xfrm>
          <a:prstGeom prst="rect">
            <a:avLst/>
          </a:prstGeom>
          <a:noFill/>
        </p:spPr>
      </p:pic>
      <p:sp>
        <p:nvSpPr>
          <p:cNvPr id="5" name="Title 4"/>
          <p:cNvSpPr>
            <a:spLocks noGrp="1"/>
          </p:cNvSpPr>
          <p:nvPr>
            <p:ph type="title"/>
          </p:nvPr>
        </p:nvSpPr>
        <p:spPr>
          <a:xfrm>
            <a:off x="857224" y="4714885"/>
            <a:ext cx="7467600" cy="714380"/>
          </a:xfrm>
        </p:spPr>
        <p:txBody>
          <a:bodyPr>
            <a:normAutofit/>
          </a:bodyPr>
          <a:lstStyle/>
          <a:p>
            <a:pPr algn="ctr"/>
            <a:r>
              <a:rPr lang="fa-IR" sz="2000" b="1" dirty="0" smtClean="0">
                <a:solidFill>
                  <a:srgbClr val="FF0000"/>
                </a:solidFill>
                <a:cs typeface="B Nazanin" pitchFamily="2" charset="-78"/>
              </a:rPr>
              <a:t>شکل 6-6 توپولوژی های شبکه</a:t>
            </a:r>
            <a:endParaRPr lang="fa-IR" sz="2000" b="1" dirty="0">
              <a:solidFill>
                <a:srgbClr val="FF0000"/>
              </a:solidFill>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شبكه هاي ناحيه شهري و ناحيه گسترده</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b="1" dirty="0" smtClean="0">
                <a:cs typeface="B Nazanin" pitchFamily="2" charset="-78"/>
              </a:rPr>
              <a:t>شبكه هاي ناحيه گسترده(</a:t>
            </a:r>
            <a:r>
              <a:rPr lang="en-US" b="1" dirty="0" smtClean="0">
                <a:cs typeface="B Nazanin" pitchFamily="2" charset="-78"/>
              </a:rPr>
              <a:t>WAN</a:t>
            </a:r>
            <a:r>
              <a:rPr lang="fa-IR" b="1" dirty="0" smtClean="0">
                <a:cs typeface="B Nazanin" pitchFamily="2" charset="-78"/>
              </a:rPr>
              <a:t>)</a:t>
            </a:r>
            <a:r>
              <a:rPr lang="fa-IR" dirty="0" smtClean="0">
                <a:cs typeface="B Nazanin" pitchFamily="2" charset="-78"/>
              </a:rPr>
              <a:t> فواصل جغرافيايي وسيعي را در بر مي گيرند‌ (كل مناطق، ايالت ها، قاره ها يا حتي كل جهان). قدرتمندترين و جامع ترين </a:t>
            </a:r>
            <a:r>
              <a:rPr lang="en-US" dirty="0" smtClean="0">
                <a:cs typeface="B Nazanin" pitchFamily="2" charset="-78"/>
              </a:rPr>
              <a:t>WAN</a:t>
            </a:r>
            <a:r>
              <a:rPr lang="fa-IR" dirty="0" smtClean="0">
                <a:cs typeface="B Nazanin" pitchFamily="2" charset="-78"/>
              </a:rPr>
              <a:t>‌ همان اينترنت است.</a:t>
            </a:r>
            <a:endParaRPr lang="en-US" dirty="0" smtClean="0">
              <a:cs typeface="B Nazanin" pitchFamily="2" charset="-78"/>
            </a:endParaRPr>
          </a:p>
          <a:p>
            <a:pPr algn="just"/>
            <a:r>
              <a:rPr lang="fa-IR" b="1" dirty="0" smtClean="0">
                <a:cs typeface="B Nazanin" pitchFamily="2" charset="-78"/>
              </a:rPr>
              <a:t>شبكه ناحيه شهري(</a:t>
            </a:r>
            <a:r>
              <a:rPr lang="en-US" b="1" dirty="0" smtClean="0">
                <a:cs typeface="B Nazanin" pitchFamily="2" charset="-78"/>
              </a:rPr>
              <a:t>MAN</a:t>
            </a:r>
            <a:r>
              <a:rPr lang="fa-IR" b="1" dirty="0" smtClean="0">
                <a:cs typeface="B Nazanin" pitchFamily="2" charset="-78"/>
              </a:rPr>
              <a:t>) </a:t>
            </a:r>
            <a:r>
              <a:rPr lang="fa-IR" dirty="0" smtClean="0">
                <a:cs typeface="B Nazanin" pitchFamily="2" charset="-78"/>
              </a:rPr>
              <a:t>شبكه اي است كه ناحيه شهري را تحت پوشش قرار مي دهد كه معمولا شهر و حومه آن را در بر مي گيرد.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رسانه انتقال فيزيكي</a:t>
            </a:r>
            <a:r>
              <a:rPr lang="en-US" dirty="0" smtClean="0"/>
              <a:t/>
            </a:r>
            <a:br>
              <a:rPr lang="en-US" dirty="0" smtClean="0"/>
            </a:br>
            <a:endParaRPr lang="fa-IR" dirty="0"/>
          </a:p>
        </p:txBody>
      </p:sp>
      <p:sp>
        <p:nvSpPr>
          <p:cNvPr id="3" name="Content Placeholder 2"/>
          <p:cNvSpPr>
            <a:spLocks noGrp="1"/>
          </p:cNvSpPr>
          <p:nvPr>
            <p:ph sz="quarter" idx="1"/>
          </p:nvPr>
        </p:nvSpPr>
        <p:spPr/>
        <p:txBody>
          <a:bodyPr>
            <a:normAutofit/>
          </a:bodyPr>
          <a:lstStyle/>
          <a:p>
            <a:pPr algn="just"/>
            <a:r>
              <a:rPr lang="fa-IR" b="1" dirty="0" smtClean="0">
                <a:cs typeface="B Nazanin" pitchFamily="2" charset="-78"/>
              </a:rPr>
              <a:t>سيم به هم تابيده </a:t>
            </a:r>
            <a:r>
              <a:rPr lang="fa-IR" dirty="0" smtClean="0">
                <a:cs typeface="B Nazanin" pitchFamily="2" charset="-78"/>
              </a:rPr>
              <a:t>متشكل از رشته هايي سيم مسي است كه به صورت جفت به هم تابيده شده اند و قديمي ترين نوع ابزار انتقال محسوب مي شود.</a:t>
            </a:r>
          </a:p>
          <a:p>
            <a:pPr algn="just"/>
            <a:r>
              <a:rPr lang="fa-IR" b="1" dirty="0" smtClean="0">
                <a:cs typeface="B Nazanin" pitchFamily="2" charset="-78"/>
              </a:rPr>
              <a:t>كابل كواكسيال</a:t>
            </a:r>
            <a:r>
              <a:rPr lang="fa-IR" dirty="0" smtClean="0">
                <a:cs typeface="B Nazanin" pitchFamily="2" charset="-78"/>
              </a:rPr>
              <a:t> شبيه به كابلي است كه براي تلويزيون مورد استفاده قرار مي گيرد ومتشكل از سيم مسي روكشدار  ضخيمي است كه مي تواند حجم بيشتري از داده را نسبت به سيم به هم تابيده منتقل كند. سرعت اين نوع كابل يك گيگا بيت در ثانيه است.</a:t>
            </a:r>
            <a:endParaRPr lang="en-US" dirty="0" smtClean="0">
              <a:cs typeface="B Nazanin" pitchFamily="2" charset="-78"/>
            </a:endParaRPr>
          </a:p>
          <a:p>
            <a:pPr algn="just"/>
            <a:r>
              <a:rPr lang="fa-IR" b="1" dirty="0" smtClean="0">
                <a:cs typeface="B Nazanin" pitchFamily="2" charset="-78"/>
              </a:rPr>
              <a:t>كابل فيبر نوري </a:t>
            </a:r>
            <a:r>
              <a:rPr lang="fa-IR" dirty="0" smtClean="0">
                <a:cs typeface="B Nazanin" pitchFamily="2" charset="-78"/>
              </a:rPr>
              <a:t> متشكل از رشته هايي از فيبر شيشه اي شفاف است كه ضخامت هر كدام به اندازه يك موي سر است. داده تبديل به پالسهاي نور مي شود كه مي توان آن را با ابزار ليزر و با سرعتي متغير از پانصد كيلو بيت تا چند ميليون بيت در ثانيه در شرايط آزمايشگاهي از طريق كابل فيبر نوري انتقال داد. كابل فيبر نوري نسبت به ساير رسانه هاي انتقال فيزيكي بسيار گران تر بوده و نصب آن نيز سخت تر است.</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رسانه انتقال بي سيم</a:t>
            </a: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b="1" dirty="0" smtClean="0">
                <a:cs typeface="B Nazanin" pitchFamily="2" charset="-78"/>
              </a:rPr>
              <a:t>انتقال بي سيم </a:t>
            </a:r>
            <a:r>
              <a:rPr lang="fa-IR" dirty="0" smtClean="0">
                <a:cs typeface="B Nazanin" pitchFamily="2" charset="-78"/>
              </a:rPr>
              <a:t>مبتني بر فركانس هاي مختلف سيگنال هاي راديويي است. </a:t>
            </a:r>
            <a:r>
              <a:rPr lang="fa-IR" b="1" dirty="0" smtClean="0">
                <a:cs typeface="B Nazanin" pitchFamily="2" charset="-78"/>
              </a:rPr>
              <a:t>سيستم هاي مايكروويو، </a:t>
            </a:r>
            <a:r>
              <a:rPr lang="fa-IR" dirty="0" smtClean="0">
                <a:cs typeface="B Nazanin" pitchFamily="2" charset="-78"/>
              </a:rPr>
              <a:t>هم از نوع زميني و هم از نوع آسماني، سيگنالهاي راديويي با فركانس بالا را از اتمسفر انتقال داده و بيشتر براي برقراري ارتباط نقطه به نقطه، دور برد و با حجم زياد مورد استفاده قرار مي گيرند.</a:t>
            </a:r>
          </a:p>
          <a:p>
            <a:pPr algn="just"/>
            <a:r>
              <a:rPr lang="fa-IR" dirty="0" smtClean="0">
                <a:cs typeface="B Nazanin" pitchFamily="2" charset="-78"/>
              </a:rPr>
              <a:t> سيستم هاي سلولي از امواج راديويي براي برقراري ارتباط با آنتن هاي‌ (برج هاي) راديويي استفاده مي كنند كه درنواحي جغرافيايي مجاور واقع شده و سلول نام دارد.ارتباطات انتقال يافته از</a:t>
            </a:r>
            <a:r>
              <a:rPr lang="fa-IR" b="1" dirty="0" smtClean="0">
                <a:cs typeface="B Nazanin" pitchFamily="2" charset="-78"/>
              </a:rPr>
              <a:t>تلفن سلولي</a:t>
            </a:r>
            <a:r>
              <a:rPr lang="fa-IR" dirty="0" smtClean="0">
                <a:cs typeface="B Nazanin" pitchFamily="2" charset="-78"/>
              </a:rPr>
              <a:t> به يك سلول محلي از آنتني به آنتن ديگر (سلولي به سلول ديگر) صورت مي گيرد تا به مقصد نهايي برسد. </a:t>
            </a:r>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سرعت انتقال</a:t>
            </a:r>
            <a:endParaRPr lang="fa-IR" b="1" dirty="0">
              <a:cs typeface="B Nazanin" pitchFamily="2" charset="-78"/>
            </a:endParaRPr>
          </a:p>
        </p:txBody>
      </p:sp>
      <p:sp>
        <p:nvSpPr>
          <p:cNvPr id="3" name="Content Placeholder 2"/>
          <p:cNvSpPr>
            <a:spLocks noGrp="1"/>
          </p:cNvSpPr>
          <p:nvPr>
            <p:ph sz="quarter" idx="1"/>
          </p:nvPr>
        </p:nvSpPr>
        <p:spPr/>
        <p:txBody>
          <a:bodyPr/>
          <a:lstStyle/>
          <a:p>
            <a:pPr algn="just"/>
            <a:r>
              <a:rPr lang="fa-IR" dirty="0" smtClean="0">
                <a:cs typeface="B Nazanin" pitchFamily="2" charset="-78"/>
              </a:rPr>
              <a:t>حجم کلی اطلاعات دیجیتال را که می توانند از طریق هر یک از رسانه های ارتباطی منتقل شوند ،می توان با واحد بیت بر ثانیه(</a:t>
            </a:r>
            <a:r>
              <a:rPr lang="en-US" dirty="0" smtClean="0">
                <a:cs typeface="B Nazanin" pitchFamily="2" charset="-78"/>
              </a:rPr>
              <a:t>bps</a:t>
            </a:r>
            <a:r>
              <a:rPr lang="fa-IR" dirty="0" smtClean="0">
                <a:cs typeface="B Nazanin" pitchFamily="2" charset="-78"/>
              </a:rPr>
              <a:t>) اندازه گیری کرد.</a:t>
            </a:r>
          </a:p>
          <a:p>
            <a:pPr algn="just"/>
            <a:r>
              <a:rPr lang="fa-IR" dirty="0" smtClean="0">
                <a:cs typeface="B Nazanin" pitchFamily="2" charset="-78"/>
              </a:rPr>
              <a:t>ظرفیت انتقال هر یک از رسانه های ارتباطی به فرکانس آن بستگی دارد.تعداد سیکل هایی که در هر ثانیه از طریق ابزار ارسال می شوند را می توان با واحد </a:t>
            </a:r>
            <a:r>
              <a:rPr lang="fa-IR" b="1" dirty="0" smtClean="0">
                <a:cs typeface="B Nazanin" pitchFamily="2" charset="-78"/>
              </a:rPr>
              <a:t>هرتز</a:t>
            </a:r>
            <a:r>
              <a:rPr lang="fa-IR" dirty="0" smtClean="0">
                <a:cs typeface="B Nazanin" pitchFamily="2" charset="-78"/>
              </a:rPr>
              <a:t> اندازه گیری کرد.</a:t>
            </a:r>
          </a:p>
          <a:p>
            <a:pPr algn="just"/>
            <a:r>
              <a:rPr lang="fa-IR" dirty="0" smtClean="0">
                <a:cs typeface="B Nazanin" pitchFamily="2" charset="-78"/>
              </a:rPr>
              <a:t>محدوده فركانس هايي كه مي توان در يك كانال ارتباط از راه دور جاي داد، </a:t>
            </a:r>
            <a:r>
              <a:rPr lang="fa-IR" b="1" dirty="0" smtClean="0">
                <a:cs typeface="B Nazanin" pitchFamily="2" charset="-78"/>
              </a:rPr>
              <a:t>پهناي باند</a:t>
            </a:r>
            <a:r>
              <a:rPr lang="fa-IR" dirty="0" smtClean="0">
                <a:cs typeface="B Nazanin" pitchFamily="2" charset="-78"/>
              </a:rPr>
              <a:t> نام دارد.</a:t>
            </a:r>
            <a:endParaRPr lang="en-US" dirty="0" smtClean="0">
              <a:cs typeface="B Nazanin" pitchFamily="2" charset="-78"/>
            </a:endParaRPr>
          </a:p>
          <a:p>
            <a:pPr algn="just"/>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714349" y="1571612"/>
          <a:ext cx="7358114" cy="3779863"/>
        </p:xfrm>
        <a:graphic>
          <a:graphicData uri="http://schemas.openxmlformats.org/drawingml/2006/table">
            <a:tbl>
              <a:tblPr rtl="1" firstRow="1" bandRow="1">
                <a:tableStyleId>{5C22544A-7EE6-4342-B048-85BDC9FD1C3A}</a:tableStyleId>
              </a:tblPr>
              <a:tblGrid>
                <a:gridCol w="2231749"/>
                <a:gridCol w="5126365"/>
              </a:tblGrid>
              <a:tr h="617332">
                <a:tc>
                  <a:txBody>
                    <a:bodyPr/>
                    <a:lstStyle/>
                    <a:p>
                      <a:pPr rtl="1"/>
                      <a:r>
                        <a:rPr lang="fa-IR" sz="1800" dirty="0" smtClean="0">
                          <a:cs typeface="2  Zar" pitchFamily="2" charset="-78"/>
                        </a:rPr>
                        <a:t>ابزار</a:t>
                      </a:r>
                      <a:endParaRPr lang="fa-IR" sz="1800" dirty="0">
                        <a:cs typeface="2  Zar" pitchFamily="2" charset="-78"/>
                      </a:endParaRPr>
                    </a:p>
                  </a:txBody>
                  <a:tcPr/>
                </a:tc>
                <a:tc>
                  <a:txBody>
                    <a:bodyPr/>
                    <a:lstStyle/>
                    <a:p>
                      <a:pPr rtl="1"/>
                      <a:r>
                        <a:rPr lang="fa-IR" sz="1800" dirty="0" smtClean="0">
                          <a:cs typeface="2  Zar" pitchFamily="2" charset="-78"/>
                        </a:rPr>
                        <a:t>سرعت</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سيم به هم تابيده	</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بيش از يك گيگابيت در ثانيه</a:t>
                      </a:r>
                      <a:endParaRPr lang="fa-IR" sz="1800" dirty="0">
                        <a:cs typeface="2  Zar" pitchFamily="2" charset="-78"/>
                      </a:endParaRPr>
                    </a:p>
                  </a:txBody>
                  <a:tcPr/>
                </a:tc>
              </a:tr>
              <a:tr h="617332">
                <a:tc>
                  <a:txBody>
                    <a:bodyPr/>
                    <a:lstStyle/>
                    <a:p>
                      <a:pPr rtl="1"/>
                      <a:r>
                        <a:rPr kumimoji="0" lang="fa-IR" sz="1800" kern="1200" dirty="0" smtClean="0">
                          <a:solidFill>
                            <a:schemeClr val="dk1"/>
                          </a:solidFill>
                          <a:latin typeface="+mn-lt"/>
                          <a:ea typeface="+mn-ea"/>
                          <a:cs typeface="2  Zar" pitchFamily="2" charset="-78"/>
                        </a:rPr>
                        <a:t> مايكروويو</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بيش از ششصد مگابيت در ثانيه</a:t>
                      </a:r>
                      <a:endParaRPr lang="fa-IR" sz="1800" dirty="0">
                        <a:cs typeface="2  Zar" pitchFamily="2" charset="-78"/>
                      </a:endParaRPr>
                    </a:p>
                  </a:txBody>
                  <a:tcPr/>
                </a:tc>
              </a:tr>
              <a:tr h="617332">
                <a:tc>
                  <a:txBody>
                    <a:bodyPr/>
                    <a:lstStyle/>
                    <a:p>
                      <a:pPr rtl="1"/>
                      <a:r>
                        <a:rPr kumimoji="0" lang="fa-IR" sz="1800" kern="1200" dirty="0" smtClean="0">
                          <a:solidFill>
                            <a:schemeClr val="dk1"/>
                          </a:solidFill>
                          <a:latin typeface="+mn-lt"/>
                          <a:ea typeface="+mn-ea"/>
                          <a:cs typeface="2  Zar" pitchFamily="2" charset="-78"/>
                        </a:rPr>
                        <a:t> ماهواره</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بيش از ششصد مگابيت در ثانيه</a:t>
                      </a:r>
                      <a:endParaRPr lang="fa-IR" sz="1800" dirty="0">
                        <a:cs typeface="2  Zar" pitchFamily="2" charset="-78"/>
                      </a:endParaRPr>
                    </a:p>
                  </a:txBody>
                  <a:tcPr/>
                </a:tc>
              </a:tr>
              <a:tr h="617332">
                <a:tc>
                  <a:txBody>
                    <a:bodyPr/>
                    <a:lstStyle/>
                    <a:p>
                      <a:pPr rtl="1"/>
                      <a:r>
                        <a:rPr kumimoji="0" lang="fa-IR" sz="1800" kern="1200" dirty="0" smtClean="0">
                          <a:solidFill>
                            <a:schemeClr val="dk1"/>
                          </a:solidFill>
                          <a:latin typeface="+mn-lt"/>
                          <a:ea typeface="+mn-ea"/>
                          <a:cs typeface="2  Zar" pitchFamily="2" charset="-78"/>
                        </a:rPr>
                        <a:t>كابل كواكسيال</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بيش از يك گيگابيت در ثانيه</a:t>
                      </a:r>
                      <a:endParaRPr lang="fa-IR" sz="1800" dirty="0">
                        <a:cs typeface="2  Zar" pitchFamily="2" charset="-78"/>
                      </a:endParaRPr>
                    </a:p>
                  </a:txBody>
                  <a:tcPr/>
                </a:tc>
              </a:tr>
              <a:tr h="670455">
                <a:tc>
                  <a:txBody>
                    <a:bodyPr/>
                    <a:lstStyle/>
                    <a:p>
                      <a:pPr rtl="1"/>
                      <a:r>
                        <a:rPr kumimoji="0" lang="fa-IR" sz="1800" kern="1200" dirty="0" smtClean="0">
                          <a:solidFill>
                            <a:schemeClr val="dk1"/>
                          </a:solidFill>
                          <a:latin typeface="+mn-lt"/>
                          <a:ea typeface="+mn-ea"/>
                          <a:cs typeface="2  Zar" pitchFamily="2" charset="-78"/>
                        </a:rPr>
                        <a:t>كابل فيبر نوري	</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بيش از شش ترابيت در ثانيه</a:t>
                      </a:r>
                      <a:endParaRPr lang="fa-IR" sz="1800" dirty="0">
                        <a:cs typeface="2  Zar" pitchFamily="2" charset="-78"/>
                      </a:endParaRPr>
                    </a:p>
                  </a:txBody>
                  <a:tcPr/>
                </a:tc>
              </a:tr>
            </a:tbl>
          </a:graphicData>
        </a:graphic>
      </p:graphicFrame>
      <p:sp>
        <p:nvSpPr>
          <p:cNvPr id="3" name="Title 2"/>
          <p:cNvSpPr>
            <a:spLocks noGrp="1"/>
          </p:cNvSpPr>
          <p:nvPr>
            <p:ph type="title"/>
          </p:nvPr>
        </p:nvSpPr>
        <p:spPr/>
        <p:txBody>
          <a:bodyPr>
            <a:normAutofit/>
          </a:bodyPr>
          <a:lstStyle/>
          <a:p>
            <a:pPr algn="ctr"/>
            <a:r>
              <a:rPr lang="fa-IR" sz="2000" b="1" dirty="0" smtClean="0">
                <a:solidFill>
                  <a:srgbClr val="FF0000"/>
                </a:solidFill>
                <a:cs typeface="B Nazanin" pitchFamily="2" charset="-78"/>
              </a:rPr>
              <a:t>جدول 2-6 سرعت و هزینه رسانه های مختلف انتقال ارتباط راه دور</a:t>
            </a:r>
            <a:endParaRPr lang="fa-IR" sz="2000" b="1" dirty="0">
              <a:solidFill>
                <a:srgbClr val="FF0000"/>
              </a:solidFill>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اينترنت چيست؟</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b="1" dirty="0" smtClean="0">
                <a:cs typeface="B Nazanin" pitchFamily="2" charset="-78"/>
              </a:rPr>
              <a:t>تأمين كننده خدمات اينترنت (</a:t>
            </a:r>
            <a:r>
              <a:rPr lang="en-US" b="1" dirty="0" smtClean="0">
                <a:cs typeface="B Nazanin" pitchFamily="2" charset="-78"/>
              </a:rPr>
              <a:t>ISP</a:t>
            </a:r>
            <a:r>
              <a:rPr lang="fa-IR" b="1" dirty="0" smtClean="0">
                <a:cs typeface="B Nazanin" pitchFamily="2" charset="-78"/>
              </a:rPr>
              <a:t>) </a:t>
            </a:r>
            <a:r>
              <a:rPr lang="fa-IR" dirty="0" smtClean="0">
                <a:cs typeface="B Nazanin" pitchFamily="2" charset="-78"/>
              </a:rPr>
              <a:t>سازماني تجاري است كه اتصال داﺋمي به اينترنت داشته و اتصالات موقت به اينترنت را به اعضاي خرده فروشي مي فروشد.</a:t>
            </a:r>
            <a:endParaRPr lang="en-US" dirty="0" smtClean="0">
              <a:cs typeface="B Nazanin" pitchFamily="2" charset="-78"/>
            </a:endParaRPr>
          </a:p>
          <a:p>
            <a:pPr algn="just"/>
            <a:r>
              <a:rPr lang="fa-IR" dirty="0" smtClean="0">
                <a:cs typeface="B Nazanin" pitchFamily="2" charset="-78"/>
              </a:rPr>
              <a:t>انواع مختلفي از سرويس ها براي اتصالات اينترنت از طريق </a:t>
            </a:r>
            <a:r>
              <a:rPr lang="en-US" dirty="0" smtClean="0">
                <a:cs typeface="B Nazanin" pitchFamily="2" charset="-78"/>
              </a:rPr>
              <a:t>ISP</a:t>
            </a:r>
            <a:r>
              <a:rPr lang="fa-IR" dirty="0" smtClean="0">
                <a:cs typeface="B Nazanin" pitchFamily="2" charset="-78"/>
              </a:rPr>
              <a:t> وجود دارد. اتصال از </a:t>
            </a:r>
            <a:r>
              <a:rPr lang="fa-IR" b="1" dirty="0" smtClean="0">
                <a:cs typeface="B Nazanin" pitchFamily="2" charset="-78"/>
              </a:rPr>
              <a:t>طريق خط تلفن سنتي</a:t>
            </a:r>
            <a:r>
              <a:rPr lang="fa-IR" dirty="0" smtClean="0">
                <a:cs typeface="B Nazanin" pitchFamily="2" charset="-78"/>
              </a:rPr>
              <a:t> </a:t>
            </a:r>
            <a:r>
              <a:rPr lang="fa-IR" b="1" dirty="0" smtClean="0">
                <a:cs typeface="B Nazanin" pitchFamily="2" charset="-78"/>
              </a:rPr>
              <a:t>و مودم</a:t>
            </a:r>
            <a:r>
              <a:rPr lang="fa-IR" dirty="0" smtClean="0">
                <a:cs typeface="B Nazanin" pitchFamily="2" charset="-78"/>
              </a:rPr>
              <a:t>( با سرعت 6/56 كيلوبيت در ثانيه) رايج ترين نوع اتصال در سراسر دنياست. خط مشترك ديجيتال (</a:t>
            </a:r>
            <a:r>
              <a:rPr lang="en-US" dirty="0" smtClean="0">
                <a:cs typeface="B Nazanin" pitchFamily="2" charset="-78"/>
              </a:rPr>
              <a:t>DSL</a:t>
            </a:r>
            <a:r>
              <a:rPr lang="fa-IR" dirty="0" smtClean="0">
                <a:cs typeface="B Nazanin" pitchFamily="2" charset="-78"/>
              </a:rPr>
              <a:t>)، اتصال كابلي و ماهواره اي اينترنت و خطوط </a:t>
            </a:r>
            <a:r>
              <a:rPr lang="en-US" dirty="0" smtClean="0">
                <a:cs typeface="B Nazanin" pitchFamily="2" charset="-78"/>
              </a:rPr>
              <a:t>T</a:t>
            </a:r>
            <a:r>
              <a:rPr lang="fa-IR" dirty="0" smtClean="0">
                <a:cs typeface="B Nazanin" pitchFamily="2" charset="-78"/>
              </a:rPr>
              <a:t>‌ اين سرويس هاي باند پهن را ارايه مي دهند</a:t>
            </a:r>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a:r>
              <a:rPr lang="fa-IR" dirty="0" smtClean="0">
                <a:cs typeface="B Nazanin" pitchFamily="2" charset="-78"/>
              </a:rPr>
              <a:t>فناوري هاي </a:t>
            </a:r>
            <a:r>
              <a:rPr lang="fa-IR" b="1" dirty="0" smtClean="0">
                <a:cs typeface="B Nazanin" pitchFamily="2" charset="-78"/>
              </a:rPr>
              <a:t>خط مشترك ديجيتال (</a:t>
            </a:r>
            <a:r>
              <a:rPr lang="en-US" b="1" dirty="0" smtClean="0">
                <a:cs typeface="B Nazanin" pitchFamily="2" charset="-78"/>
              </a:rPr>
              <a:t>DSL</a:t>
            </a:r>
            <a:r>
              <a:rPr lang="fa-IR" b="1" dirty="0" smtClean="0">
                <a:cs typeface="B Nazanin" pitchFamily="2" charset="-78"/>
              </a:rPr>
              <a:t>) </a:t>
            </a:r>
            <a:r>
              <a:rPr lang="fa-IR" dirty="0" smtClean="0">
                <a:cs typeface="B Nazanin" pitchFamily="2" charset="-78"/>
              </a:rPr>
              <a:t>روي تمام خطوط</a:t>
            </a:r>
            <a:r>
              <a:rPr lang="fa-IR" b="1" dirty="0" smtClean="0">
                <a:cs typeface="B Nazanin" pitchFamily="2" charset="-78"/>
              </a:rPr>
              <a:t> </a:t>
            </a:r>
            <a:r>
              <a:rPr lang="fa-IR" dirty="0" smtClean="0">
                <a:cs typeface="B Nazanin" pitchFamily="2" charset="-78"/>
              </a:rPr>
              <a:t>تلفن موجود عمل كرده و مي تواند صدا، داده و ويديو را با نرخ انتقال 385 كيلو بيت در ثانيه تا نه مگابيت در ثانيه انتقال دهد.</a:t>
            </a:r>
            <a:r>
              <a:rPr lang="fa-IR" b="1" dirty="0" smtClean="0">
                <a:cs typeface="B Nazanin" pitchFamily="2" charset="-78"/>
              </a:rPr>
              <a:t> </a:t>
            </a:r>
          </a:p>
          <a:p>
            <a:pPr algn="just"/>
            <a:r>
              <a:rPr lang="fa-IR" b="1" dirty="0" smtClean="0">
                <a:cs typeface="B Nazanin" pitchFamily="2" charset="-78"/>
              </a:rPr>
              <a:t>اتصالات اينترنت كابلي</a:t>
            </a:r>
            <a:r>
              <a:rPr lang="fa-IR" dirty="0" smtClean="0">
                <a:cs typeface="B Nazanin" pitchFamily="2" charset="-78"/>
              </a:rPr>
              <a:t> كه توسط عرضه كنندگان تلويزيون كابلي ارايه شده از خطوط  كواكسيال كابلي ديجيتال براي تحويل دسترسي اينترنت پر سرعت به منازل و بنگاه ها استفاده مي كنند. آن ها مي توانند دسترسي پر سرعت به اينترنت را با نرخ انتقال بيش از ده مگابيت در ثانيه فراهم كنند. </a:t>
            </a:r>
            <a:r>
              <a:rPr lang="en-US" dirty="0" smtClean="0">
                <a:cs typeface="B Nazanin" pitchFamily="2" charset="-78"/>
              </a:rPr>
              <a:t>T1</a:t>
            </a:r>
            <a:r>
              <a:rPr lang="fa-IR" dirty="0" smtClean="0">
                <a:cs typeface="B Nazanin" pitchFamily="2" charset="-78"/>
              </a:rPr>
              <a:t> و </a:t>
            </a:r>
            <a:r>
              <a:rPr lang="en-US" dirty="0" smtClean="0">
                <a:cs typeface="B Nazanin" pitchFamily="2" charset="-78"/>
              </a:rPr>
              <a:t>T3</a:t>
            </a:r>
            <a:r>
              <a:rPr lang="fa-IR" dirty="0" smtClean="0">
                <a:cs typeface="B Nazanin" pitchFamily="2" charset="-78"/>
              </a:rPr>
              <a:t> از جمله استانداردهاي تلفن بين المللي براي ارتباطات ديجيتال هستند. </a:t>
            </a:r>
            <a:r>
              <a:rPr lang="fa-IR" b="1" dirty="0" smtClean="0">
                <a:cs typeface="B Nazanin" pitchFamily="2" charset="-78"/>
              </a:rPr>
              <a:t>خطوط  </a:t>
            </a:r>
            <a:r>
              <a:rPr lang="en-US" b="1" dirty="0" smtClean="0">
                <a:cs typeface="B Nazanin" pitchFamily="2" charset="-78"/>
              </a:rPr>
              <a:t>T1 </a:t>
            </a:r>
            <a:r>
              <a:rPr lang="fa-IR" dirty="0" smtClean="0">
                <a:cs typeface="B Nazanin" pitchFamily="2" charset="-78"/>
              </a:rPr>
              <a:t>تحويل تضمين شده با نرخ انتقال 54/1 مگابيت در ثانيه و </a:t>
            </a:r>
            <a:r>
              <a:rPr lang="fa-IR" b="1" dirty="0" smtClean="0">
                <a:cs typeface="B Nazanin" pitchFamily="2" charset="-78"/>
              </a:rPr>
              <a:t>خطوط </a:t>
            </a:r>
            <a:r>
              <a:rPr lang="en-US" b="1" dirty="0" smtClean="0">
                <a:cs typeface="B Nazanin" pitchFamily="2" charset="-78"/>
              </a:rPr>
              <a:t>T3 </a:t>
            </a:r>
            <a:r>
              <a:rPr lang="fa-IR" dirty="0" smtClean="0">
                <a:cs typeface="B Nazanin" pitchFamily="2" charset="-78"/>
              </a:rPr>
              <a:t>تحويل با نرخ انتقال 45 مگابيت در ثانيه را ارايه مي دهند.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معماري و آدرس دهي اينترنت</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به هر كامپيوتر در اينترنت </a:t>
            </a:r>
            <a:r>
              <a:rPr lang="fa-IR" b="1" dirty="0" smtClean="0">
                <a:cs typeface="B Nazanin" pitchFamily="2" charset="-78"/>
              </a:rPr>
              <a:t>آدرس پروتكل اينترنتي (</a:t>
            </a:r>
            <a:r>
              <a:rPr lang="en-US" b="1" dirty="0" smtClean="0">
                <a:cs typeface="B Nazanin" pitchFamily="2" charset="-78"/>
              </a:rPr>
              <a:t>IP</a:t>
            </a:r>
            <a:r>
              <a:rPr lang="fa-IR" b="1" dirty="0" smtClean="0">
                <a:cs typeface="B Nazanin" pitchFamily="2" charset="-78"/>
              </a:rPr>
              <a:t>) </a:t>
            </a:r>
            <a:r>
              <a:rPr lang="fa-IR" dirty="0" smtClean="0">
                <a:cs typeface="B Nazanin" pitchFamily="2" charset="-78"/>
              </a:rPr>
              <a:t>منحصر به فردي نسبت داده شده است كه در حال حاضر عددي سي و دو بيتي است كه توسط چهار رشته از اعداد از صفر تا 255 نمايش داده مي شود كه با نقطه از هم جدا شده اند.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سيستم نام حوزه</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b="1" dirty="0" smtClean="0">
                <a:cs typeface="B Nazanin" pitchFamily="2" charset="-78"/>
              </a:rPr>
              <a:t>نام حوزه (</a:t>
            </a:r>
            <a:r>
              <a:rPr lang="en-US" b="1" dirty="0" smtClean="0">
                <a:cs typeface="B Nazanin" pitchFamily="2" charset="-78"/>
              </a:rPr>
              <a:t>DNS</a:t>
            </a:r>
            <a:r>
              <a:rPr lang="fa-IR" b="1" dirty="0" smtClean="0">
                <a:cs typeface="B Nazanin" pitchFamily="2" charset="-78"/>
              </a:rPr>
              <a:t>)</a:t>
            </a:r>
            <a:r>
              <a:rPr lang="fa-IR" dirty="0" smtClean="0">
                <a:cs typeface="B Nazanin" pitchFamily="2" charset="-78"/>
              </a:rPr>
              <a:t>نامي انگليسي است كه مرتبط با آدرس </a:t>
            </a:r>
            <a:r>
              <a:rPr lang="en-US" dirty="0" smtClean="0">
                <a:cs typeface="B Nazanin" pitchFamily="2" charset="-78"/>
              </a:rPr>
              <a:t>IP</a:t>
            </a:r>
            <a:r>
              <a:rPr lang="fa-IR" dirty="0" smtClean="0">
                <a:cs typeface="B Nazanin" pitchFamily="2" charset="-78"/>
              </a:rPr>
              <a:t> عددي سي و دو بيتي براي هر كامپيوتر متصل به اينترنت است. سرورهاي </a:t>
            </a:r>
            <a:r>
              <a:rPr lang="en-US" dirty="0" smtClean="0">
                <a:cs typeface="B Nazanin" pitchFamily="2" charset="-78"/>
              </a:rPr>
              <a:t>DNS</a:t>
            </a:r>
            <a:r>
              <a:rPr lang="fa-IR" dirty="0" smtClean="0">
                <a:cs typeface="B Nazanin" pitchFamily="2" charset="-78"/>
              </a:rPr>
              <a:t>‌ از پايگاه داده اي پشتيباني مي كنند كه حاوي آدرس هاي </a:t>
            </a:r>
            <a:r>
              <a:rPr lang="en-US" dirty="0" smtClean="0">
                <a:cs typeface="B Nazanin" pitchFamily="2" charset="-78"/>
              </a:rPr>
              <a:t>IP</a:t>
            </a:r>
            <a:r>
              <a:rPr lang="fa-IR" dirty="0" smtClean="0">
                <a:cs typeface="B Nazanin" pitchFamily="2" charset="-78"/>
              </a:rPr>
              <a:t>‌ نگاشت شده به نام هاي حوزه مربوط آن هاست.</a:t>
            </a:r>
          </a:p>
          <a:p>
            <a:pPr algn="just"/>
            <a:r>
              <a:rPr lang="fa-IR" dirty="0" smtClean="0">
                <a:cs typeface="B Nazanin" pitchFamily="2" charset="-78"/>
              </a:rPr>
              <a:t> </a:t>
            </a:r>
            <a:r>
              <a:rPr lang="en-US" dirty="0" smtClean="0">
                <a:cs typeface="B Nazanin" pitchFamily="2" charset="-78"/>
              </a:rPr>
              <a:t>DNS</a:t>
            </a:r>
            <a:r>
              <a:rPr lang="fa-IR" dirty="0" smtClean="0">
                <a:cs typeface="B Nazanin" pitchFamily="2" charset="-78"/>
              </a:rPr>
              <a:t> داراي ساختاري سلسله مراتبي است (رجوع كنيد به شكل زير). در بالاي سلسله مراتب </a:t>
            </a:r>
            <a:r>
              <a:rPr lang="en-US" dirty="0" smtClean="0">
                <a:cs typeface="B Nazanin" pitchFamily="2" charset="-78"/>
              </a:rPr>
              <a:t>DNS</a:t>
            </a:r>
            <a:r>
              <a:rPr lang="fa-IR" dirty="0" smtClean="0">
                <a:cs typeface="B Nazanin" pitchFamily="2" charset="-78"/>
              </a:rPr>
              <a:t> ريشه حوزه وجود دارد. حوزه فرزند ريشه، حوزه سطح بالا نام دارد و حوزه فرزند حوزه سطح بالا، حوزه سطح دوم نام دارد.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titled.bmp"/>
          <p:cNvPicPr/>
          <p:nvPr/>
        </p:nvPicPr>
        <p:blipFill>
          <a:blip r:embed="rId2" cstate="print"/>
          <a:stretch>
            <a:fillRect/>
          </a:stretch>
        </p:blipFill>
        <p:spPr>
          <a:xfrm>
            <a:off x="642911" y="214290"/>
            <a:ext cx="7429552" cy="5929354"/>
          </a:xfrm>
          <a:prstGeom prst="rect">
            <a:avLst/>
          </a:prstGeom>
        </p:spPr>
      </p:pic>
      <p:sp>
        <p:nvSpPr>
          <p:cNvPr id="3" name="Title 2"/>
          <p:cNvSpPr>
            <a:spLocks noGrp="1"/>
          </p:cNvSpPr>
          <p:nvPr>
            <p:ph type="title"/>
          </p:nvPr>
        </p:nvSpPr>
        <p:spPr>
          <a:xfrm>
            <a:off x="857224" y="5857892"/>
            <a:ext cx="7467600" cy="582594"/>
          </a:xfrm>
        </p:spPr>
        <p:txBody>
          <a:bodyPr>
            <a:normAutofit/>
          </a:bodyPr>
          <a:lstStyle/>
          <a:p>
            <a:pPr algn="ctr"/>
            <a:r>
              <a:rPr lang="fa-IR" sz="2000" b="1" dirty="0" smtClean="0">
                <a:solidFill>
                  <a:srgbClr val="FF0000"/>
                </a:solidFill>
                <a:cs typeface="2  Zar" pitchFamily="2" charset="-78"/>
              </a:rPr>
              <a:t>شکل 8-6 سیستم نام حوزه</a:t>
            </a:r>
            <a:endParaRPr lang="fa-IR" sz="2000" b="1" dirty="0">
              <a:solidFill>
                <a:srgbClr val="FF0000"/>
              </a:solidFill>
              <a:cs typeface="2  Zar" pitchFamily="2" charset="-78"/>
            </a:endParaRPr>
          </a:p>
        </p:txBody>
      </p:sp>
    </p:spTree>
  </p:cSld>
  <p:clrMapOvr>
    <a:masterClrMapping/>
  </p:clrMapOvr>
  <p:transition spd="med">
    <p:strips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428596" y="1071546"/>
            <a:ext cx="7467600" cy="4873752"/>
          </a:xfrm>
        </p:spPr>
        <p:txBody>
          <a:bodyPr/>
          <a:lstStyle/>
          <a:p>
            <a:r>
              <a:rPr lang="fa-IR" dirty="0" smtClean="0">
                <a:cs typeface="B Nazanin" pitchFamily="2" charset="-78"/>
              </a:rPr>
              <a:t>رایج ترین پسوندهای حوزه که در حال حاضر قابل دسترس بوده و به صورت رسمی مورد تائید هستند در فهرست زیر ارائه شده اند.</a:t>
            </a:r>
          </a:p>
          <a:p>
            <a:pPr algn="just"/>
            <a:r>
              <a:rPr lang="en-US" dirty="0" smtClean="0">
                <a:cs typeface="B Nazanin" pitchFamily="2" charset="-78"/>
              </a:rPr>
              <a:t>.com </a:t>
            </a:r>
            <a:r>
              <a:rPr lang="fa-IR" dirty="0" smtClean="0">
                <a:cs typeface="B Nazanin" pitchFamily="2" charset="-78"/>
              </a:rPr>
              <a:t> بنگاه ها/سازمان های تجاری</a:t>
            </a:r>
            <a:endParaRPr lang="en-US" dirty="0" smtClean="0">
              <a:cs typeface="B Nazanin" pitchFamily="2" charset="-78"/>
            </a:endParaRPr>
          </a:p>
          <a:p>
            <a:pPr algn="just"/>
            <a:r>
              <a:rPr lang="en-US" dirty="0" smtClean="0">
                <a:cs typeface="B Nazanin" pitchFamily="2" charset="-78"/>
              </a:rPr>
              <a:t>.edu </a:t>
            </a:r>
            <a:r>
              <a:rPr lang="fa-IR" dirty="0" smtClean="0">
                <a:cs typeface="B Nazanin" pitchFamily="2" charset="-78"/>
              </a:rPr>
              <a:t> موسسات آموزشي</a:t>
            </a:r>
            <a:r>
              <a:rPr lang="en-US" dirty="0" smtClean="0">
                <a:cs typeface="B Nazanin" pitchFamily="2" charset="-78"/>
              </a:rPr>
              <a:t>                                              </a:t>
            </a:r>
          </a:p>
          <a:p>
            <a:pPr algn="just"/>
            <a:r>
              <a:rPr lang="en-US" dirty="0" smtClean="0">
                <a:cs typeface="B Nazanin" pitchFamily="2" charset="-78"/>
              </a:rPr>
              <a:t> .gov</a:t>
            </a:r>
            <a:r>
              <a:rPr lang="fa-IR" dirty="0" smtClean="0">
                <a:cs typeface="B Nazanin" pitchFamily="2" charset="-78"/>
              </a:rPr>
              <a:t>آژانس هاي دولتي ايالات متحده</a:t>
            </a:r>
          </a:p>
          <a:p>
            <a:pPr algn="just"/>
            <a:r>
              <a:rPr lang="en-US" dirty="0" smtClean="0">
                <a:cs typeface="B Nazanin" pitchFamily="2" charset="-78"/>
              </a:rPr>
              <a:t>.mil</a:t>
            </a:r>
            <a:r>
              <a:rPr lang="fa-IR" dirty="0" smtClean="0">
                <a:cs typeface="B Nazanin" pitchFamily="2" charset="-78"/>
              </a:rPr>
              <a:t> ارتش ايالات متحده</a:t>
            </a:r>
          </a:p>
          <a:p>
            <a:pPr algn="just"/>
            <a:r>
              <a:rPr lang="en-US" dirty="0" smtClean="0">
                <a:cs typeface="B Nazanin" pitchFamily="2" charset="-78"/>
              </a:rPr>
              <a:t>.net </a:t>
            </a:r>
            <a:r>
              <a:rPr lang="fa-IR" dirty="0" smtClean="0">
                <a:cs typeface="B Nazanin" pitchFamily="2" charset="-78"/>
              </a:rPr>
              <a:t> كامپيوترهاي شبكه</a:t>
            </a:r>
          </a:p>
          <a:p>
            <a:pPr algn="just"/>
            <a:r>
              <a:rPr lang="en-US" dirty="0" smtClean="0">
                <a:cs typeface="B Nazanin" pitchFamily="2" charset="-78"/>
              </a:rPr>
              <a:t>.org </a:t>
            </a:r>
            <a:r>
              <a:rPr lang="fa-IR" dirty="0" smtClean="0">
                <a:cs typeface="B Nazanin" pitchFamily="2" charset="-78"/>
              </a:rPr>
              <a:t> سازمان ها و انجمن هاي غير انتفاعي</a:t>
            </a:r>
          </a:p>
          <a:p>
            <a:pPr algn="just"/>
            <a:r>
              <a:rPr lang="en-US" dirty="0" smtClean="0">
                <a:cs typeface="B Nazanin" pitchFamily="2" charset="-78"/>
              </a:rPr>
              <a:t>.biz </a:t>
            </a:r>
            <a:r>
              <a:rPr lang="fa-IR" dirty="0" smtClean="0">
                <a:cs typeface="B Nazanin" pitchFamily="2" charset="-78"/>
              </a:rPr>
              <a:t> شركت هاي تجاري	</a:t>
            </a:r>
          </a:p>
          <a:p>
            <a:pPr algn="just"/>
            <a:r>
              <a:rPr lang="en-US" dirty="0" smtClean="0">
                <a:cs typeface="B Nazanin" pitchFamily="2" charset="-78"/>
              </a:rPr>
              <a:t>.info </a:t>
            </a:r>
            <a:r>
              <a:rPr lang="fa-IR" dirty="0" smtClean="0">
                <a:cs typeface="B Nazanin" pitchFamily="2" charset="-78"/>
              </a:rPr>
              <a:t> تامين كنندگان اطلاعات</a:t>
            </a:r>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معماري و اداره اينترنت </a:t>
            </a:r>
            <a:r>
              <a:rPr lang="en-US" dirty="0" smtClean="0"/>
              <a:t/>
            </a:r>
            <a:br>
              <a:rPr lang="en-US" dirty="0" smtClean="0"/>
            </a:br>
            <a:endParaRPr lang="fa-IR" dirty="0"/>
          </a:p>
        </p:txBody>
      </p:sp>
      <p:sp>
        <p:nvSpPr>
          <p:cNvPr id="3" name="Content Placeholder 2"/>
          <p:cNvSpPr>
            <a:spLocks noGrp="1"/>
          </p:cNvSpPr>
          <p:nvPr>
            <p:ph sz="quarter" idx="1"/>
          </p:nvPr>
        </p:nvSpPr>
        <p:spPr/>
        <p:txBody>
          <a:bodyPr>
            <a:normAutofit fontScale="92500"/>
          </a:bodyPr>
          <a:lstStyle/>
          <a:p>
            <a:pPr algn="just"/>
            <a:r>
              <a:rPr lang="fa-IR" dirty="0" smtClean="0">
                <a:cs typeface="B Nazanin" pitchFamily="2" charset="-78"/>
              </a:rPr>
              <a:t>هيچ كس مالك اينترنت نيست و هيچ منبع رسمي براي آن وجود ندارد . البته خط مشي هاي جهاني اينترنت توسط عده اي از سازمان هاي تخصصي و مسئولين دولتي تبيين شده است . ار آن جمله عبارتند از :</a:t>
            </a:r>
            <a:r>
              <a:rPr lang="en-US" dirty="0" smtClean="0">
                <a:cs typeface="B Nazanin" pitchFamily="2" charset="-78"/>
              </a:rPr>
              <a:t> (IAB) Internet Architecture Board</a:t>
            </a:r>
            <a:r>
              <a:rPr lang="fa-IR" dirty="0" smtClean="0">
                <a:cs typeface="B Nazanin" pitchFamily="2" charset="-78"/>
              </a:rPr>
              <a:t>  كه ساختار كلي اينترنت را تعريف مي كند ، </a:t>
            </a:r>
            <a:r>
              <a:rPr lang="en-US" dirty="0" smtClean="0">
                <a:cs typeface="B Nazanin" pitchFamily="2" charset="-78"/>
              </a:rPr>
              <a:t>Internet Corporation For Assigned Names and Numbers (ICANN) </a:t>
            </a:r>
            <a:r>
              <a:rPr lang="fa-IR" dirty="0" smtClean="0">
                <a:cs typeface="B Nazanin" pitchFamily="2" charset="-78"/>
              </a:rPr>
              <a:t>  كه آدرس هاي  </a:t>
            </a:r>
            <a:r>
              <a:rPr lang="en-US" dirty="0" smtClean="0">
                <a:cs typeface="B Nazanin" pitchFamily="2" charset="-78"/>
              </a:rPr>
              <a:t>IP</a:t>
            </a:r>
            <a:r>
              <a:rPr lang="fa-IR" dirty="0" smtClean="0">
                <a:cs typeface="B Nazanin" pitchFamily="2" charset="-78"/>
              </a:rPr>
              <a:t> رانسبت مي دهد و </a:t>
            </a:r>
            <a:r>
              <a:rPr lang="en-US" dirty="0" smtClean="0">
                <a:cs typeface="B Nazanin" pitchFamily="2" charset="-78"/>
              </a:rPr>
              <a:t>World Wide Web Consortium (W3C) </a:t>
            </a:r>
            <a:r>
              <a:rPr lang="fa-IR" dirty="0" smtClean="0">
                <a:cs typeface="B Nazanin" pitchFamily="2" charset="-78"/>
              </a:rPr>
              <a:t>كه زبان </a:t>
            </a:r>
            <a:r>
              <a:rPr lang="en-US" dirty="0" smtClean="0">
                <a:cs typeface="B Nazanin" pitchFamily="2" charset="-78"/>
              </a:rPr>
              <a:t>HTML </a:t>
            </a:r>
            <a:r>
              <a:rPr lang="fa-IR" dirty="0" smtClean="0">
                <a:cs typeface="B Nazanin" pitchFamily="2" charset="-78"/>
              </a:rPr>
              <a:t> و ساير استاندارد هاي برنامه نويسي را براي وب تنظيم مي كند .</a:t>
            </a:r>
            <a:endParaRPr lang="en-US" dirty="0" smtClean="0">
              <a:cs typeface="B Nazanin" pitchFamily="2" charset="-78"/>
            </a:endParaRPr>
          </a:p>
          <a:p>
            <a:pPr algn="just"/>
            <a:r>
              <a:rPr lang="fa-IR" dirty="0" smtClean="0">
                <a:cs typeface="B Nazanin" pitchFamily="2" charset="-78"/>
              </a:rPr>
              <a:t>پشتيبان اينترنت به شبكه هاي منطقه اي متصل است كه به نوبه خود دسترسي به تامين كنندگان خدمات ، شركت هاي بزرگ و موسسات دولتي را فراهم مي كنند . نقاط دسترسي شبكه </a:t>
            </a:r>
            <a:r>
              <a:rPr lang="en-US" dirty="0" smtClean="0">
                <a:cs typeface="B Nazanin" pitchFamily="2" charset="-78"/>
              </a:rPr>
              <a:t>(NAP) </a:t>
            </a:r>
            <a:r>
              <a:rPr lang="fa-IR" dirty="0" smtClean="0">
                <a:cs typeface="B Nazanin" pitchFamily="2" charset="-78"/>
              </a:rPr>
              <a:t> و مبادله ناحيه شهري </a:t>
            </a:r>
            <a:r>
              <a:rPr lang="en-US" dirty="0" smtClean="0">
                <a:cs typeface="B Nazanin" pitchFamily="2" charset="-78"/>
              </a:rPr>
              <a:t>(MAE) </a:t>
            </a:r>
            <a:r>
              <a:rPr lang="fa-IR" dirty="0" smtClean="0">
                <a:cs typeface="B Nazanin" pitchFamily="2" charset="-78"/>
              </a:rPr>
              <a:t> ، هاب هايي هستند كه پشتيبان مي تواند آن ها را نقطه طلاقي شبكه هاي منطقه اي و محلي قرار دهد و مالكين پشتيبان مي توانند با يكديگر ارتباط برقرار كنند .</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1" y="0"/>
            <a:ext cx="9572659"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اينترنت آينده : </a:t>
            </a:r>
            <a:r>
              <a:rPr lang="en-US" b="1" dirty="0" smtClean="0">
                <a:cs typeface="B Nazanin" pitchFamily="2" charset="-78"/>
              </a:rPr>
              <a:t>IPv6</a:t>
            </a:r>
            <a:r>
              <a:rPr lang="fa-IR" b="1" dirty="0" smtClean="0">
                <a:cs typeface="B Nazanin" pitchFamily="2" charset="-78"/>
              </a:rPr>
              <a:t> و </a:t>
            </a:r>
            <a:r>
              <a:rPr lang="en-US" b="1" dirty="0" smtClean="0">
                <a:cs typeface="B Nazanin" pitchFamily="2" charset="-78"/>
              </a:rPr>
              <a:t>internet2</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به دليل رشد روز افزون جمعيت اينترنت ، به زودي تا سال 2012 تا 2013 با استفاده از قواعد آدرس دهي موجود ، آدرس كم خواهد آورد . در حال حاضر نسخه جديدي از شماي آدرس دهي </a:t>
            </a:r>
            <a:r>
              <a:rPr lang="en-US" dirty="0" smtClean="0">
                <a:cs typeface="B Nazanin" pitchFamily="2" charset="-78"/>
              </a:rPr>
              <a:t>IP</a:t>
            </a:r>
            <a:r>
              <a:rPr lang="fa-IR" dirty="0" smtClean="0">
                <a:cs typeface="B Nazanin" pitchFamily="2" charset="-78"/>
              </a:rPr>
              <a:t> در دست تهيه است كه پروتكل اينترنت نسخه شش </a:t>
            </a:r>
            <a:r>
              <a:rPr lang="en-US" dirty="0" smtClean="0">
                <a:cs typeface="B Nazanin" pitchFamily="2" charset="-78"/>
              </a:rPr>
              <a:t>IPv6) </a:t>
            </a:r>
            <a:r>
              <a:rPr lang="fa-IR" dirty="0" smtClean="0">
                <a:cs typeface="B Nazanin" pitchFamily="2" charset="-78"/>
              </a:rPr>
              <a:t>) نام دارد . اين شما از آدرس هاي 128 بيتي ( دو به توان صد و بيست و هشت ) استفاده مي كند كه بيش از يك كادريليون آدرس منحصر به فرد توليد مي كند .</a:t>
            </a:r>
          </a:p>
          <a:p>
            <a:pPr algn="just"/>
            <a:r>
              <a:rPr lang="fa-IR" b="1" dirty="0" smtClean="0">
                <a:cs typeface="B Nazanin" pitchFamily="2" charset="-78"/>
              </a:rPr>
              <a:t>اینترنت 2 </a:t>
            </a:r>
            <a:r>
              <a:rPr lang="fa-IR" dirty="0" smtClean="0">
                <a:cs typeface="B Nazanin" pitchFamily="2" charset="-78"/>
              </a:rPr>
              <a:t>و اینترنت نسل جدید (</a:t>
            </a:r>
            <a:r>
              <a:rPr lang="en-US" dirty="0" smtClean="0">
                <a:cs typeface="B Nazanin" pitchFamily="2" charset="-78"/>
              </a:rPr>
              <a:t>NGI</a:t>
            </a:r>
            <a:r>
              <a:rPr lang="fa-IR" dirty="0" smtClean="0">
                <a:cs typeface="B Nazanin" pitchFamily="2" charset="-78"/>
              </a:rPr>
              <a:t>) کنسرسیومی از دویست دانشگاه،بنگاه خصوصی و آژانس های دولتی در ایالات متحده است که روی نسخه جدید و قدرتمندی از اینترنت با پهنای باند بسیار بالا کار می کنند.</a:t>
            </a:r>
          </a:p>
          <a:p>
            <a:pPr algn="just"/>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خدمات اینترنت و ابزارهای ارتباط</a:t>
            </a:r>
            <a:endParaRPr lang="fa-IR" b="1" dirty="0">
              <a:cs typeface="B Nazanin" pitchFamily="2" charset="-78"/>
            </a:endParaRPr>
          </a:p>
        </p:txBody>
      </p:sp>
      <p:sp>
        <p:nvSpPr>
          <p:cNvPr id="3" name="Content Placeholder 2"/>
          <p:cNvSpPr>
            <a:spLocks noGrp="1"/>
          </p:cNvSpPr>
          <p:nvPr>
            <p:ph sz="quarter" idx="1"/>
          </p:nvPr>
        </p:nvSpPr>
        <p:spPr/>
        <p:txBody>
          <a:bodyPr/>
          <a:lstStyle/>
          <a:p>
            <a:pPr algn="just"/>
            <a:r>
              <a:rPr lang="fa-IR" b="1" dirty="0" smtClean="0">
                <a:cs typeface="B Nazanin" pitchFamily="2" charset="-78"/>
              </a:rPr>
              <a:t>خدمات اينترنت </a:t>
            </a:r>
            <a:r>
              <a:rPr lang="fa-IR" dirty="0" smtClean="0">
                <a:cs typeface="B Nazanin" pitchFamily="2" charset="-78"/>
              </a:rPr>
              <a:t>عبارتند از : پست الكترونيكي ، گروه هاي مباحثه الكترونيكي ، چت و پيام رساني فوري ، </a:t>
            </a:r>
            <a:r>
              <a:rPr lang="en-US" dirty="0" smtClean="0">
                <a:cs typeface="B Nazanin" pitchFamily="2" charset="-78"/>
              </a:rPr>
              <a:t>Telnet </a:t>
            </a:r>
            <a:r>
              <a:rPr lang="fa-IR" dirty="0" smtClean="0">
                <a:cs typeface="B Nazanin" pitchFamily="2" charset="-78"/>
              </a:rPr>
              <a:t> ، پروتكل انتقال فايل و وب جهان گستر.</a:t>
            </a:r>
            <a:endParaRPr lang="en-US" dirty="0" smtClean="0">
              <a:cs typeface="B Nazanin" pitchFamily="2" charset="-78"/>
            </a:endParaRPr>
          </a:p>
          <a:p>
            <a:pPr algn="just"/>
            <a:r>
              <a:rPr lang="fa-IR" dirty="0" smtClean="0">
                <a:cs typeface="B Nazanin" pitchFamily="2" charset="-78"/>
              </a:rPr>
              <a:t>كامپيوترهاي كلاينت كه مرورگر وب يا نرم افزار ديگري را اجرا مي كنند، مي توانند به مجموعه اي از خدمات در سرورهاي اينترنت دسترسي يابند. اين خدمات ممكن است همگي روي يك سرور واحد اجرا شده و يا در چند سرور خاص پياده سازي شوند.</a:t>
            </a:r>
            <a:endParaRPr lang="en-US" dirty="0" smtClean="0">
              <a:cs typeface="B Nazanin" pitchFamily="2" charset="-78"/>
            </a:endParaRPr>
          </a:p>
          <a:p>
            <a:pPr algn="just"/>
            <a:endParaRPr lang="fa-IR" dirty="0"/>
          </a:p>
        </p:txBody>
      </p:sp>
    </p:spTree>
  </p:cSld>
  <p:clrMapOvr>
    <a:masterClrMapping/>
  </p:clrMapOvr>
  <p:transition spd="med">
    <p:strips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p:cNvGraphicFramePr>
            <a:graphicFrameLocks noGrp="1"/>
          </p:cNvGraphicFramePr>
          <p:nvPr/>
        </p:nvGraphicFramePr>
        <p:xfrm>
          <a:off x="428597" y="1071546"/>
          <a:ext cx="7572428" cy="5555092"/>
        </p:xfrm>
        <a:graphic>
          <a:graphicData uri="http://schemas.openxmlformats.org/drawingml/2006/table">
            <a:tbl>
              <a:tblPr rtl="1" firstRow="1" bandRow="1">
                <a:tableStyleId>{5C22544A-7EE6-4342-B048-85BDC9FD1C3A}</a:tableStyleId>
              </a:tblPr>
              <a:tblGrid>
                <a:gridCol w="2296751"/>
                <a:gridCol w="5275677"/>
              </a:tblGrid>
              <a:tr h="617332">
                <a:tc>
                  <a:txBody>
                    <a:bodyPr/>
                    <a:lstStyle/>
                    <a:p>
                      <a:pPr rtl="1"/>
                      <a:r>
                        <a:rPr lang="fa-IR" sz="1800" dirty="0" smtClean="0">
                          <a:cs typeface="2  Zar" pitchFamily="2" charset="-78"/>
                        </a:rPr>
                        <a:t>قابلیت</a:t>
                      </a:r>
                      <a:endParaRPr lang="fa-IR" sz="1800" dirty="0">
                        <a:cs typeface="2  Zar" pitchFamily="2" charset="-78"/>
                      </a:endParaRPr>
                    </a:p>
                  </a:txBody>
                  <a:tcPr/>
                </a:tc>
                <a:tc>
                  <a:txBody>
                    <a:bodyPr/>
                    <a:lstStyle/>
                    <a:p>
                      <a:pPr rtl="1"/>
                      <a:r>
                        <a:rPr lang="fa-IR" sz="1800" dirty="0" smtClean="0">
                          <a:cs typeface="2  Zar" pitchFamily="2" charset="-78"/>
                        </a:rPr>
                        <a:t>عملکردهای پشتیبانی شده</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پست الكترونيكي </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پيام رساني فرد به فرد، به اشتراك گذاري اسناد</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چت و پيام رساني فوري</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گفتمان هاي متعادل</a:t>
                      </a:r>
                      <a:endParaRPr lang="fa-IR" sz="1800" dirty="0">
                        <a:cs typeface="2  Zar" pitchFamily="2" charset="-78"/>
                      </a:endParaRPr>
                    </a:p>
                  </a:txBody>
                  <a:tcPr/>
                </a:tc>
              </a:tr>
              <a:tr h="640080">
                <a:tc>
                  <a:txBody>
                    <a:bodyPr/>
                    <a:lstStyle/>
                    <a:p>
                      <a:pPr rtl="1"/>
                      <a:r>
                        <a:rPr kumimoji="0" lang="fa-IR" sz="1800" kern="1200" dirty="0" smtClean="0">
                          <a:solidFill>
                            <a:schemeClr val="dk1"/>
                          </a:solidFill>
                          <a:latin typeface="+mn-lt"/>
                          <a:ea typeface="+mn-ea"/>
                          <a:cs typeface="2  Zar" pitchFamily="2" charset="-78"/>
                        </a:rPr>
                        <a:t>گروه هاي خبري</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گروه هاي مباحثه اي در تابلوي اعلانات الكترونيكي</a:t>
                      </a:r>
                      <a:endParaRPr lang="fa-IR" sz="1800" dirty="0">
                        <a:cs typeface="2  Zar" pitchFamily="2" charset="-78"/>
                      </a:endParaRPr>
                    </a:p>
                  </a:txBody>
                  <a:tcPr/>
                </a:tc>
              </a:tr>
              <a:tr h="640080">
                <a:tc>
                  <a:txBody>
                    <a:bodyPr/>
                    <a:lstStyle/>
                    <a:p>
                      <a:pPr rtl="1"/>
                      <a:r>
                        <a:rPr kumimoji="0" lang="en-US" sz="1800" kern="1200" dirty="0" smtClean="0">
                          <a:solidFill>
                            <a:schemeClr val="dk1"/>
                          </a:solidFill>
                          <a:latin typeface="+mn-lt"/>
                          <a:ea typeface="+mn-ea"/>
                          <a:cs typeface="2  Zar" pitchFamily="2" charset="-78"/>
                        </a:rPr>
                        <a:t>Telnet</a:t>
                      </a:r>
                      <a:r>
                        <a:rPr kumimoji="0" lang="fa-IR" sz="1800" kern="1200" dirty="0" smtClean="0">
                          <a:solidFill>
                            <a:schemeClr val="dk1"/>
                          </a:solidFill>
                          <a:latin typeface="+mn-lt"/>
                          <a:ea typeface="+mn-ea"/>
                          <a:cs typeface="2  Zar" pitchFamily="2" charset="-78"/>
                        </a:rPr>
                        <a:t>	</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ورود به سيستم يك كامپيوتر و كار با كامپيوتر ديگر</a:t>
                      </a:r>
                      <a:endParaRPr lang="fa-IR" sz="1800" dirty="0">
                        <a:cs typeface="2  Zar" pitchFamily="2" charset="-78"/>
                      </a:endParaRPr>
                    </a:p>
                  </a:txBody>
                  <a:tcPr/>
                </a:tc>
              </a:tr>
              <a:tr h="914400">
                <a:tc>
                  <a:txBody>
                    <a:bodyPr/>
                    <a:lstStyle/>
                    <a:p>
                      <a:pPr rtl="1"/>
                      <a:r>
                        <a:rPr kumimoji="0" lang="fa-IR" sz="1800" kern="1200" dirty="0" smtClean="0">
                          <a:solidFill>
                            <a:schemeClr val="dk1"/>
                          </a:solidFill>
                          <a:latin typeface="+mn-lt"/>
                          <a:ea typeface="+mn-ea"/>
                          <a:cs typeface="2  Zar" pitchFamily="2" charset="-78"/>
                        </a:rPr>
                        <a:t>پروتكل انتقال فايل (</a:t>
                      </a:r>
                      <a:r>
                        <a:rPr kumimoji="0" lang="en-US" sz="1800" kern="1200" dirty="0" smtClean="0">
                          <a:solidFill>
                            <a:schemeClr val="dk1"/>
                          </a:solidFill>
                          <a:latin typeface="+mn-lt"/>
                          <a:ea typeface="+mn-ea"/>
                          <a:cs typeface="2  Zar" pitchFamily="2" charset="-78"/>
                        </a:rPr>
                        <a:t>FTP</a:t>
                      </a:r>
                      <a:r>
                        <a:rPr kumimoji="0" lang="fa-IR" sz="1800" kern="1200" dirty="0" smtClean="0">
                          <a:solidFill>
                            <a:schemeClr val="dk1"/>
                          </a:solidFill>
                          <a:latin typeface="+mn-lt"/>
                          <a:ea typeface="+mn-ea"/>
                          <a:cs typeface="2  Zar" pitchFamily="2" charset="-78"/>
                        </a:rPr>
                        <a:t>)	</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انتقال فايل ها از كامپيوتري به كامپيوتر ديگر </a:t>
                      </a:r>
                      <a:endParaRPr lang="fa-IR" sz="1800" dirty="0">
                        <a:cs typeface="2  Zar" pitchFamily="2" charset="-78"/>
                      </a:endParaRPr>
                    </a:p>
                  </a:txBody>
                  <a:tcPr/>
                </a:tc>
              </a:tr>
              <a:tr h="1463040">
                <a:tc>
                  <a:txBody>
                    <a:bodyPr/>
                    <a:lstStyle/>
                    <a:p>
                      <a:pPr rtl="1"/>
                      <a:r>
                        <a:rPr kumimoji="0" lang="fa-IR" sz="1800" kern="1200" dirty="0" smtClean="0">
                          <a:solidFill>
                            <a:schemeClr val="dk1"/>
                          </a:solidFill>
                          <a:latin typeface="+mn-lt"/>
                          <a:ea typeface="+mn-ea"/>
                          <a:cs typeface="2  Zar" pitchFamily="2" charset="-78"/>
                        </a:rPr>
                        <a:t>وب جهان گستر </a:t>
                      </a:r>
                      <a:endParaRPr lang="fa-IR" sz="1800" dirty="0">
                        <a:cs typeface="2  Zar" pitchFamily="2" charset="-78"/>
                      </a:endParaRPr>
                    </a:p>
                  </a:txBody>
                  <a:tcPr/>
                </a:tc>
                <a:tc>
                  <a:txBody>
                    <a:bodyPr/>
                    <a:lstStyle/>
                    <a:p>
                      <a:pPr rtl="1"/>
                      <a:r>
                        <a:rPr kumimoji="0" lang="fa-IR" sz="1800" kern="1200" dirty="0" smtClean="0">
                          <a:solidFill>
                            <a:schemeClr val="dk1"/>
                          </a:solidFill>
                          <a:latin typeface="+mn-lt"/>
                          <a:ea typeface="+mn-ea"/>
                          <a:cs typeface="2  Zar" pitchFamily="2" charset="-78"/>
                        </a:rPr>
                        <a:t>بازيابي، فرمت بندي و نمايش  اطلاعات ( از جمله متن، صدا،گرافیک و ویدئو)با</a:t>
                      </a:r>
                      <a:r>
                        <a:rPr kumimoji="0" lang="fa-IR" sz="1800" kern="1200" baseline="0" dirty="0" smtClean="0">
                          <a:solidFill>
                            <a:schemeClr val="dk1"/>
                          </a:solidFill>
                          <a:latin typeface="+mn-lt"/>
                          <a:ea typeface="+mn-ea"/>
                          <a:cs typeface="2  Zar" pitchFamily="2" charset="-78"/>
                        </a:rPr>
                        <a:t> استفاده از لینکهای فوق متن</a:t>
                      </a:r>
                      <a:endParaRPr kumimoji="0" lang="en-US" sz="1800" kern="1200" dirty="0" smtClean="0">
                        <a:solidFill>
                          <a:schemeClr val="dk1"/>
                        </a:solidFill>
                        <a:latin typeface="+mn-lt"/>
                        <a:ea typeface="+mn-ea"/>
                        <a:cs typeface="2  Zar" pitchFamily="2" charset="-78"/>
                      </a:endParaRPr>
                    </a:p>
                    <a:p>
                      <a:r>
                        <a:rPr kumimoji="0" lang="fa-IR" sz="1800" kern="1200" dirty="0" smtClean="0">
                          <a:solidFill>
                            <a:schemeClr val="dk1"/>
                          </a:solidFill>
                          <a:latin typeface="+mn-lt"/>
                          <a:ea typeface="+mn-ea"/>
                          <a:cs typeface="2  Zar" pitchFamily="2" charset="-78"/>
                        </a:rPr>
                        <a:t>  					</a:t>
                      </a:r>
                      <a:endParaRPr lang="fa-IR" sz="1800" dirty="0">
                        <a:cs typeface="2  Zar" pitchFamily="2" charset="-78"/>
                      </a:endParaRPr>
                    </a:p>
                  </a:txBody>
                  <a:tcPr/>
                </a:tc>
              </a:tr>
            </a:tbl>
          </a:graphicData>
        </a:graphic>
      </p:graphicFrame>
      <p:sp>
        <p:nvSpPr>
          <p:cNvPr id="3" name="Title 2"/>
          <p:cNvSpPr>
            <a:spLocks noGrp="1"/>
          </p:cNvSpPr>
          <p:nvPr>
            <p:ph type="title"/>
          </p:nvPr>
        </p:nvSpPr>
        <p:spPr>
          <a:xfrm>
            <a:off x="457200" y="274639"/>
            <a:ext cx="7467600" cy="654032"/>
          </a:xfrm>
        </p:spPr>
        <p:txBody>
          <a:bodyPr>
            <a:normAutofit/>
          </a:bodyPr>
          <a:lstStyle/>
          <a:p>
            <a:pPr algn="ctr"/>
            <a:r>
              <a:rPr lang="fa-IR" sz="2000" b="1" dirty="0" smtClean="0">
                <a:solidFill>
                  <a:srgbClr val="FF0000"/>
                </a:solidFill>
                <a:cs typeface="B Nazanin" pitchFamily="2" charset="-78"/>
              </a:rPr>
              <a:t>جدول 3-6 خدمات اصلی اینترنت</a:t>
            </a:r>
            <a:endParaRPr lang="fa-IR" sz="2000" b="1" dirty="0">
              <a:solidFill>
                <a:srgbClr val="FF0000"/>
              </a:solidFill>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1" y="0"/>
            <a:ext cx="9144000"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5" y="928670"/>
            <a:ext cx="7467600" cy="4873752"/>
          </a:xfrm>
        </p:spPr>
        <p:txBody>
          <a:bodyPr/>
          <a:lstStyle/>
          <a:p>
            <a:pPr algn="just"/>
            <a:r>
              <a:rPr lang="fa-IR" b="1" dirty="0" smtClean="0">
                <a:cs typeface="B Nazanin" pitchFamily="2" charset="-78"/>
              </a:rPr>
              <a:t>پست الکترونیکی </a:t>
            </a:r>
            <a:r>
              <a:rPr lang="fa-IR" dirty="0" smtClean="0">
                <a:cs typeface="B Nazanin" pitchFamily="2" charset="-78"/>
              </a:rPr>
              <a:t>امکان مبادله پیغام ها از کامپیوتری به کامپیوتر دیگر،با قابلیت های برای ارسال پیغام به چند گیرنده،ارسال مجدد پیغام ها وپیوست اسناد متنی یا فایل های چند رسانه به پیغام ها را فراهم می کند.</a:t>
            </a:r>
          </a:p>
          <a:p>
            <a:pPr algn="just"/>
            <a:r>
              <a:rPr lang="fa-IR" b="1" dirty="0" smtClean="0">
                <a:cs typeface="B Nazanin" pitchFamily="2" charset="-78"/>
              </a:rPr>
              <a:t>پیام رسانی فوری </a:t>
            </a:r>
            <a:r>
              <a:rPr lang="fa-IR" dirty="0" smtClean="0">
                <a:cs typeface="B Nazanin" pitchFamily="2" charset="-78"/>
              </a:rPr>
              <a:t>نوعی خدمات چت است که به اعضا امکان می دهد از کانال های چت خصوصی استفاده کنند.</a:t>
            </a:r>
          </a:p>
          <a:p>
            <a:r>
              <a:rPr lang="fa-IR" dirty="0" smtClean="0">
                <a:cs typeface="B Nazanin" pitchFamily="2" charset="-78"/>
              </a:rPr>
              <a:t>سيستم هاي پيام رساني فوري براي مصرف كنندگان عبارتند از: </a:t>
            </a:r>
            <a:r>
              <a:rPr lang="en-US" dirty="0" smtClean="0">
                <a:cs typeface="B Nazanin" pitchFamily="2" charset="-78"/>
              </a:rPr>
              <a:t>Yahoo! Messenger</a:t>
            </a:r>
            <a:r>
              <a:rPr lang="fa-IR" dirty="0" smtClean="0">
                <a:cs typeface="B Nazanin" pitchFamily="2" charset="-78"/>
              </a:rPr>
              <a:t> و </a:t>
            </a:r>
            <a:r>
              <a:rPr lang="en-US" dirty="0" smtClean="0">
                <a:cs typeface="B Nazanin" pitchFamily="2" charset="-78"/>
              </a:rPr>
              <a:t>AOL Instant Messenger</a:t>
            </a:r>
            <a:r>
              <a:rPr lang="fa-IR" dirty="0" smtClean="0">
                <a:cs typeface="B Nazanin" pitchFamily="2" charset="-78"/>
              </a:rPr>
              <a:t>.</a:t>
            </a:r>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صدا روي </a:t>
            </a:r>
            <a:r>
              <a:rPr lang="en-US" b="1" dirty="0" smtClean="0">
                <a:cs typeface="B Nazanin" pitchFamily="2" charset="-78"/>
              </a:rPr>
              <a:t>IP</a:t>
            </a:r>
            <a:r>
              <a:rPr lang="en-US" dirty="0" smtClean="0"/>
              <a:t/>
            </a:r>
            <a:br>
              <a:rPr lang="en-US" dirty="0" smtClean="0"/>
            </a:br>
            <a:endParaRPr lang="fa-IR" dirty="0"/>
          </a:p>
        </p:txBody>
      </p:sp>
      <p:sp>
        <p:nvSpPr>
          <p:cNvPr id="3" name="Content Placeholder 2"/>
          <p:cNvSpPr>
            <a:spLocks noGrp="1"/>
          </p:cNvSpPr>
          <p:nvPr>
            <p:ph sz="quarter" idx="1"/>
          </p:nvPr>
        </p:nvSpPr>
        <p:spPr>
          <a:xfrm>
            <a:off x="457200" y="1142985"/>
            <a:ext cx="7467600" cy="5330968"/>
          </a:xfrm>
        </p:spPr>
        <p:txBody>
          <a:bodyPr>
            <a:normAutofit/>
          </a:bodyPr>
          <a:lstStyle/>
          <a:p>
            <a:pPr algn="just"/>
            <a:r>
              <a:rPr lang="fa-IR" dirty="0" smtClean="0">
                <a:cs typeface="B Nazanin" pitchFamily="2" charset="-78"/>
              </a:rPr>
              <a:t>اينترنت حتي به پلت فرم معروفي براي انتقال صدا و شبكه شركت تبديل شده است. فناوري </a:t>
            </a:r>
            <a:r>
              <a:rPr lang="fa-IR" b="1" dirty="0" smtClean="0">
                <a:cs typeface="B Nazanin" pitchFamily="2" charset="-78"/>
              </a:rPr>
              <a:t>صدا روي  </a:t>
            </a:r>
            <a:r>
              <a:rPr lang="en-US" b="1" dirty="0" smtClean="0">
                <a:cs typeface="B Nazanin" pitchFamily="2" charset="-78"/>
              </a:rPr>
              <a:t>IP</a:t>
            </a:r>
            <a:r>
              <a:rPr lang="fa-IR" b="1" dirty="0" smtClean="0">
                <a:cs typeface="B Nazanin" pitchFamily="2" charset="-78"/>
              </a:rPr>
              <a:t> (</a:t>
            </a:r>
            <a:r>
              <a:rPr lang="en-US" b="1" dirty="0" smtClean="0">
                <a:cs typeface="B Nazanin" pitchFamily="2" charset="-78"/>
              </a:rPr>
              <a:t>VoIP</a:t>
            </a:r>
            <a:r>
              <a:rPr lang="fa-IR" b="1" dirty="0" smtClean="0">
                <a:cs typeface="B Nazanin" pitchFamily="2" charset="-78"/>
              </a:rPr>
              <a:t>)</a:t>
            </a:r>
            <a:r>
              <a:rPr lang="en-US" b="1" dirty="0" smtClean="0">
                <a:cs typeface="B Nazanin" pitchFamily="2" charset="-78"/>
              </a:rPr>
              <a:t>  </a:t>
            </a:r>
            <a:r>
              <a:rPr lang="fa-IR" dirty="0" smtClean="0">
                <a:cs typeface="B Nazanin" pitchFamily="2" charset="-78"/>
              </a:rPr>
              <a:t> اطلاعات صدا را به صورت ديجيتال و با استفاده از تبديل به بسته تحويل مي دهد. به اين ترتيب ديگر نيازي به پرداخت هزينه هاي مربوط به شبكه هاي تلفن راه دور و محلي نيست.</a:t>
            </a:r>
            <a:endParaRPr lang="en-US" dirty="0" smtClean="0">
              <a:cs typeface="B Nazanin" pitchFamily="2" charset="-78"/>
            </a:endParaRPr>
          </a:p>
          <a:p>
            <a:pPr algn="just"/>
            <a:r>
              <a:rPr lang="fa-IR" dirty="0" smtClean="0">
                <a:cs typeface="B Nazanin" pitchFamily="2" charset="-78"/>
              </a:rPr>
              <a:t>تماس تلفني </a:t>
            </a:r>
            <a:r>
              <a:rPr lang="en-US" dirty="0" smtClean="0">
                <a:cs typeface="B Nazanin" pitchFamily="2" charset="-78"/>
              </a:rPr>
              <a:t>VoIP</a:t>
            </a:r>
            <a:r>
              <a:rPr lang="fa-IR" dirty="0" smtClean="0">
                <a:cs typeface="B Nazanin" pitchFamily="2" charset="-78"/>
              </a:rPr>
              <a:t> پيغام صوتي را ديجيتالي و به صورت بسته هاي داده تقسيم مي كند. اين بسته هاي داده در طول مسيرهاي مختلف حركت كرده و در نهايت در مقصد نهايي دوباره هم بندي مي شوند. نزديك ترين پردازنده به مقصد تماس كه مدخل نام دارد، بسته ها را به ترتيب صحيح مرتب كرده و آن ها را از شماره تلفن گيرنده يا آدرس </a:t>
            </a:r>
            <a:r>
              <a:rPr lang="en-US" dirty="0" smtClean="0">
                <a:cs typeface="B Nazanin" pitchFamily="2" charset="-78"/>
              </a:rPr>
              <a:t>IP</a:t>
            </a:r>
            <a:r>
              <a:rPr lang="fa-IR" dirty="0" smtClean="0">
                <a:cs typeface="B Nazanin" pitchFamily="2" charset="-78"/>
              </a:rPr>
              <a:t> كامپيوتر گيرنده هدايت مي كند.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1" y="0"/>
            <a:ext cx="9144000"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5" y="928670"/>
            <a:ext cx="7467600" cy="4873752"/>
          </a:xfrm>
        </p:spPr>
        <p:txBody>
          <a:bodyPr/>
          <a:lstStyle/>
          <a:p>
            <a:pPr algn="just"/>
            <a:r>
              <a:rPr lang="fa-IR" dirty="0" smtClean="0">
                <a:cs typeface="B Nazanin" pitchFamily="2" charset="-78"/>
              </a:rPr>
              <a:t>شبكه </a:t>
            </a:r>
            <a:r>
              <a:rPr lang="en-US" dirty="0" smtClean="0">
                <a:cs typeface="B Nazanin" pitchFamily="2" charset="-78"/>
              </a:rPr>
              <a:t>IP</a:t>
            </a:r>
            <a:r>
              <a:rPr lang="fa-IR" dirty="0" smtClean="0">
                <a:cs typeface="B Nazanin" pitchFamily="2" charset="-78"/>
              </a:rPr>
              <a:t> علاوه بر كاهش هزينه هاي راه دور و حذف هزينه هاي ماهانه براي خطوط خصوصي، زير ساخت واحدي را براي داده هاي صوتي هم براي خدمات ارتباطي راه دور و هم براي خدمات كامپيوتري فراهم مي كند. شركت ها ديگر مجبور نيستند از شبكه هاي مجزا استفاده كنند يا براي هريك از اين شبكه ها از خدمات و پرسنل مجزايي بهره بگيرند.</a:t>
            </a:r>
            <a:endParaRPr lang="en-US" dirty="0" smtClean="0">
              <a:cs typeface="B Nazanin" pitchFamily="2" charset="-78"/>
            </a:endParaRPr>
          </a:p>
          <a:p>
            <a:pPr algn="just"/>
            <a:r>
              <a:rPr lang="fa-IR" dirty="0" smtClean="0">
                <a:cs typeface="B Nazanin" pitchFamily="2" charset="-78"/>
              </a:rPr>
              <a:t>مزيت ديگر </a:t>
            </a:r>
            <a:r>
              <a:rPr lang="en-US" dirty="0" smtClean="0">
                <a:cs typeface="B Nazanin" pitchFamily="2" charset="-78"/>
              </a:rPr>
              <a:t>VoIP</a:t>
            </a:r>
            <a:r>
              <a:rPr lang="fa-IR" dirty="0" smtClean="0">
                <a:cs typeface="B Nazanin" pitchFamily="2" charset="-78"/>
              </a:rPr>
              <a:t> در انعطاف پذيري آن است. اين تلفن ها بر خلاف شبكه تلفن سنتي، بدون نياز به اعمال تغيير يا پيكربندي مجدد شبكه مي توانند به ادارات مختلف اضافه شده يا از آن ها حذف شوند. با استفاده از </a:t>
            </a:r>
            <a:r>
              <a:rPr lang="en-US" dirty="0" smtClean="0">
                <a:cs typeface="B Nazanin" pitchFamily="2" charset="-78"/>
              </a:rPr>
              <a:t>VoIP</a:t>
            </a:r>
            <a:r>
              <a:rPr lang="fa-IR" dirty="0" smtClean="0">
                <a:cs typeface="B Nazanin" pitchFamily="2" charset="-78"/>
              </a:rPr>
              <a:t> مي توان كنفرانس تلفني را فقط با كليك و كشيدن ساده در صفحه نمايش كامپيوتر و انتخاب نام اعضاي شركت كننده در كنفرانس برگزار كرد. پست صوتي و پست الكترونيكي را مي توان در يك دايركتوري واحد با هم تركيب كرد.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 </a:t>
            </a:r>
            <a:r>
              <a:rPr lang="fa-IR" b="1" dirty="0" smtClean="0">
                <a:cs typeface="B Nazanin" pitchFamily="2" charset="-78"/>
              </a:rPr>
              <a:t>شبكه هاي خصوصي مجازي</a:t>
            </a:r>
            <a:r>
              <a:rPr lang="en-US" dirty="0" smtClean="0"/>
              <a:t/>
            </a:r>
            <a:br>
              <a:rPr lang="en-US" dirty="0" smtClean="0"/>
            </a:br>
            <a:endParaRPr lang="fa-IR" dirty="0"/>
          </a:p>
        </p:txBody>
      </p:sp>
      <p:sp>
        <p:nvSpPr>
          <p:cNvPr id="3" name="Content Placeholder 2"/>
          <p:cNvSpPr>
            <a:spLocks noGrp="1"/>
          </p:cNvSpPr>
          <p:nvPr>
            <p:ph sz="quarter" idx="1"/>
          </p:nvPr>
        </p:nvSpPr>
        <p:spPr>
          <a:xfrm>
            <a:off x="457200" y="1214422"/>
            <a:ext cx="7467600" cy="5259530"/>
          </a:xfrm>
        </p:spPr>
        <p:txBody>
          <a:bodyPr/>
          <a:lstStyle/>
          <a:p>
            <a:pPr algn="just"/>
            <a:r>
              <a:rPr lang="fa-IR" dirty="0" smtClean="0">
                <a:cs typeface="B Nazanin" pitchFamily="2" charset="-78"/>
              </a:rPr>
              <a:t>منظور از </a:t>
            </a:r>
            <a:r>
              <a:rPr lang="fa-IR" b="1" dirty="0" smtClean="0">
                <a:cs typeface="B Nazanin" pitchFamily="2" charset="-78"/>
              </a:rPr>
              <a:t>شبكه خصوصي مجازي (</a:t>
            </a:r>
            <a:r>
              <a:rPr lang="en-US" b="1" dirty="0" smtClean="0">
                <a:cs typeface="B Nazanin" pitchFamily="2" charset="-78"/>
              </a:rPr>
              <a:t>VPN</a:t>
            </a:r>
            <a:r>
              <a:rPr lang="fa-IR" b="1" dirty="0" smtClean="0">
                <a:cs typeface="B Nazanin" pitchFamily="2" charset="-78"/>
              </a:rPr>
              <a:t>)  </a:t>
            </a:r>
            <a:r>
              <a:rPr lang="fa-IR" dirty="0" smtClean="0">
                <a:cs typeface="B Nazanin" pitchFamily="2" charset="-78"/>
              </a:rPr>
              <a:t>شبكه اي ايمن، رمزگذاري شده و خصوصي است كه در درون شبكه عمومي پيكر بندي مي شود تا بتواند از مزاياي مديريتي و فروش ارايه شده در شبكه هاي بزرگ مانند اينترنت بهره مند شود.</a:t>
            </a:r>
            <a:endParaRPr lang="en-US" dirty="0" smtClean="0">
              <a:cs typeface="B Nazanin" pitchFamily="2" charset="-78"/>
            </a:endParaRPr>
          </a:p>
          <a:p>
            <a:pPr algn="just"/>
            <a:r>
              <a:rPr lang="en-US" dirty="0" smtClean="0">
                <a:cs typeface="B Nazanin" pitchFamily="2" charset="-78"/>
              </a:rPr>
              <a:t>VPN</a:t>
            </a:r>
            <a:r>
              <a:rPr lang="fa-IR" dirty="0" smtClean="0">
                <a:cs typeface="B Nazanin" pitchFamily="2" charset="-78"/>
              </a:rPr>
              <a:t> شبكه اي خصوصي از كامپيوترهايي است كه با استفاده از اتصال تونل ايمن در اينترنت به هم لينك شده اند. اين شبكه با رمزگذاري كردن داده و قرار دادن آنها  در درون پروتكل اينترنت (</a:t>
            </a:r>
            <a:r>
              <a:rPr lang="en-US" dirty="0" smtClean="0">
                <a:cs typeface="B Nazanin" pitchFamily="2" charset="-78"/>
              </a:rPr>
              <a:t>IP</a:t>
            </a:r>
            <a:r>
              <a:rPr lang="fa-IR" dirty="0" smtClean="0">
                <a:cs typeface="B Nazanin" pitchFamily="2" charset="-78"/>
              </a:rPr>
              <a:t>) از انتقال داده  در اينترنت عمومي محافظت مي كند. سازمان ها با قرار دادن و پنهان كردن محتويات پيغام هاي شبكه مي توانند اتصالي خصوصي ايجاد كنند كه به سلامت از اينتزنت عمومي عبور خواهد كرد.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352426" y="176213"/>
            <a:ext cx="8439151" cy="6505575"/>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00043"/>
            <a:ext cx="7467600" cy="1296974"/>
          </a:xfrm>
        </p:spPr>
        <p:txBody>
          <a:bodyPr>
            <a:normAutofit fontScale="90000"/>
          </a:bodyPr>
          <a:lstStyle/>
          <a:p>
            <a:pPr algn="r"/>
            <a:r>
              <a:rPr lang="fa-IR" sz="3100" b="1" dirty="0" smtClean="0">
                <a:cs typeface="B Nazanin" pitchFamily="2" charset="-78"/>
              </a:rPr>
              <a:t>وب جهان گستر</a:t>
            </a:r>
            <a:r>
              <a:rPr lang="en-US" dirty="0" smtClean="0"/>
              <a:t/>
            </a:r>
            <a:br>
              <a:rPr lang="en-US" dirty="0" smtClean="0"/>
            </a:br>
            <a:r>
              <a:rPr lang="en-US" dirty="0" smtClean="0"/>
              <a:t/>
            </a:r>
            <a:br>
              <a:rPr lang="en-US" dirty="0" smtClean="0"/>
            </a:br>
            <a:endParaRPr lang="fa-IR" dirty="0"/>
          </a:p>
        </p:txBody>
      </p:sp>
      <p:sp>
        <p:nvSpPr>
          <p:cNvPr id="3" name="Content Placeholder 2"/>
          <p:cNvSpPr>
            <a:spLocks noGrp="1"/>
          </p:cNvSpPr>
          <p:nvPr>
            <p:ph sz="quarter" idx="1"/>
          </p:nvPr>
        </p:nvSpPr>
        <p:spPr>
          <a:xfrm>
            <a:off x="457200" y="1785927"/>
            <a:ext cx="7467600" cy="4688026"/>
          </a:xfrm>
        </p:spPr>
        <p:txBody>
          <a:bodyPr>
            <a:normAutofit/>
          </a:bodyPr>
          <a:lstStyle/>
          <a:p>
            <a:pPr algn="just"/>
            <a:r>
              <a:rPr lang="fa-IR" b="1" dirty="0" smtClean="0">
                <a:cs typeface="B Nazanin" pitchFamily="2" charset="-78"/>
              </a:rPr>
              <a:t>وب</a:t>
            </a:r>
            <a:r>
              <a:rPr lang="fa-IR" dirty="0" smtClean="0">
                <a:cs typeface="B Nazanin" pitchFamily="2" charset="-78"/>
              </a:rPr>
              <a:t> معروف ترین خدمات اینترنت است.وب سیستمی است با استانداردهای پذیرفته جهانی برای ذخیره سازی،بازیابی،فرمت بندی و نمایش اطلاعات با استفاده از معماری کلاینت/سرور.</a:t>
            </a:r>
          </a:p>
          <a:p>
            <a:pPr algn="just"/>
            <a:r>
              <a:rPr lang="fa-IR" dirty="0" smtClean="0">
                <a:cs typeface="B Nazanin" pitchFamily="2" charset="-78"/>
              </a:rPr>
              <a:t>هر </a:t>
            </a:r>
            <a:r>
              <a:rPr lang="fa-IR" b="1" dirty="0" smtClean="0">
                <a:cs typeface="B Nazanin" pitchFamily="2" charset="-78"/>
              </a:rPr>
              <a:t>وب سایت </a:t>
            </a:r>
            <a:r>
              <a:rPr lang="fa-IR" dirty="0" smtClean="0">
                <a:cs typeface="B Nazanin" pitchFamily="2" charset="-78"/>
              </a:rPr>
              <a:t>مجموعه ای از صفحات وب است که به صفحه مبدا لینک شده اند.</a:t>
            </a:r>
          </a:p>
          <a:p>
            <a:endParaRPr lang="fa-IR" dirty="0"/>
          </a:p>
        </p:txBody>
      </p:sp>
    </p:spTree>
  </p:cSld>
  <p:clrMapOvr>
    <a:masterClrMapping/>
  </p:clrMapOvr>
  <p:transition spd="med">
    <p:strips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فوق متن</a:t>
            </a: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dirty="0" smtClean="0">
                <a:cs typeface="B Nazanin" pitchFamily="2" charset="-78"/>
              </a:rPr>
              <a:t>صفحات وب مبتني بر زبان استاندارد برنامه نويسي فوق متن (</a:t>
            </a:r>
            <a:r>
              <a:rPr lang="en-US" dirty="0" smtClean="0">
                <a:cs typeface="B Nazanin" pitchFamily="2" charset="-78"/>
              </a:rPr>
              <a:t>HTML</a:t>
            </a:r>
            <a:r>
              <a:rPr lang="fa-IR" dirty="0" smtClean="0">
                <a:cs typeface="B Nazanin" pitchFamily="2" charset="-78"/>
              </a:rPr>
              <a:t>) هستند كه اسناد را فرمت بندي كرده و لينك هاي پويا را به ساير اسناد و تصاوير ذخيره شده در همان كامپيوتر يا كامپيوترهاي راه دور ضميمه مي كند.</a:t>
            </a:r>
            <a:r>
              <a:rPr lang="fa-IR" b="1" dirty="0" smtClean="0">
                <a:cs typeface="B Nazanin" pitchFamily="2" charset="-78"/>
              </a:rPr>
              <a:t> </a:t>
            </a:r>
            <a:endParaRPr lang="en-US" dirty="0" smtClean="0">
              <a:cs typeface="B Nazanin" pitchFamily="2" charset="-78"/>
            </a:endParaRPr>
          </a:p>
          <a:p>
            <a:pPr algn="just"/>
            <a:r>
              <a:rPr lang="fa-IR" b="1" dirty="0" smtClean="0">
                <a:cs typeface="B Nazanin" pitchFamily="2" charset="-78"/>
              </a:rPr>
              <a:t>پروتكل انتقال فوق متن </a:t>
            </a:r>
            <a:r>
              <a:rPr lang="en-US" b="1" dirty="0" smtClean="0">
                <a:cs typeface="B Nazanin" pitchFamily="2" charset="-78"/>
              </a:rPr>
              <a:t>HTTP</a:t>
            </a:r>
            <a:r>
              <a:rPr lang="en-US" dirty="0" smtClean="0">
                <a:cs typeface="B Nazanin" pitchFamily="2" charset="-78"/>
              </a:rPr>
              <a:t> </a:t>
            </a:r>
            <a:r>
              <a:rPr lang="fa-IR" dirty="0" smtClean="0">
                <a:cs typeface="B Nazanin" pitchFamily="2" charset="-78"/>
              </a:rPr>
              <a:t>استانداردي ارتباطي است كه براي انتقال صفحات در وب مورد استفاده قرار مي گيرد.</a:t>
            </a:r>
            <a:endParaRPr lang="en-US" dirty="0" smtClean="0">
              <a:cs typeface="B Nazanin" pitchFamily="2" charset="-78"/>
            </a:endParaRPr>
          </a:p>
          <a:p>
            <a:pPr algn="just"/>
            <a:r>
              <a:rPr lang="fa-IR" dirty="0" smtClean="0">
                <a:cs typeface="B Nazanin" pitchFamily="2" charset="-78"/>
              </a:rPr>
              <a:t>مسير دايركتوري و نام سند، دو قطعه ديگر از اطلاعات در آدرس وب هستند كه به مرورگر كمك مي كنند صفحه درخواستي را جستجو كند. اين آدرس روي هم رفته </a:t>
            </a:r>
            <a:r>
              <a:rPr lang="fa-IR" b="1" dirty="0" smtClean="0">
                <a:cs typeface="B Nazanin" pitchFamily="2" charset="-78"/>
              </a:rPr>
              <a:t>مكان يابي منبع يك شكل (</a:t>
            </a:r>
            <a:r>
              <a:rPr lang="en-US" b="1" dirty="0" smtClean="0">
                <a:cs typeface="B Nazanin" pitchFamily="2" charset="-78"/>
              </a:rPr>
              <a:t>URL</a:t>
            </a:r>
            <a:r>
              <a:rPr lang="fa-IR" b="1" dirty="0" smtClean="0">
                <a:cs typeface="B Nazanin" pitchFamily="2" charset="-78"/>
              </a:rPr>
              <a:t>) </a:t>
            </a:r>
            <a:r>
              <a:rPr lang="fa-IR" dirty="0" smtClean="0">
                <a:cs typeface="B Nazanin" pitchFamily="2" charset="-78"/>
              </a:rPr>
              <a:t>ناميده مي شود. زماني كه </a:t>
            </a:r>
            <a:r>
              <a:rPr lang="en-US" dirty="0" smtClean="0">
                <a:cs typeface="B Nazanin" pitchFamily="2" charset="-78"/>
              </a:rPr>
              <a:t>URL</a:t>
            </a:r>
            <a:r>
              <a:rPr lang="fa-IR" dirty="0" smtClean="0">
                <a:cs typeface="B Nazanin" pitchFamily="2" charset="-78"/>
              </a:rPr>
              <a:t> را در مرورگر تايپ مي كنيد، نرم افزار مرورگر دقيقاٌ درمي يابد اطلاعات را در كجا جستجو كند.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5" y="285728"/>
            <a:ext cx="7467600" cy="1143000"/>
          </a:xfrm>
        </p:spPr>
        <p:txBody>
          <a:bodyPr/>
          <a:lstStyle/>
          <a:p>
            <a:pPr algn="r"/>
            <a:r>
              <a:rPr lang="fa-IR" b="1" dirty="0" smtClean="0">
                <a:cs typeface="B Nazanin" pitchFamily="2" charset="-78"/>
              </a:rPr>
              <a:t>سرورهاي وب</a:t>
            </a: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dirty="0" smtClean="0">
                <a:cs typeface="B Nazanin" pitchFamily="2" charset="-78"/>
              </a:rPr>
              <a:t>سرور وب، نرم افزاري است كه براي يافتن و مديريت صفحات وب ذخيره شده مورد استفاده قرار مي گيرد.</a:t>
            </a:r>
            <a:endParaRPr lang="en-US" dirty="0" smtClean="0">
              <a:cs typeface="B Nazanin" pitchFamily="2" charset="-78"/>
            </a:endParaRPr>
          </a:p>
          <a:p>
            <a:pPr algn="just"/>
            <a:r>
              <a:rPr lang="fa-IR" dirty="0" smtClean="0">
                <a:cs typeface="B Nazanin" pitchFamily="2" charset="-78"/>
              </a:rPr>
              <a:t>رايج ترين سرور وب كه امروزه مورد استفاده قرار مي گيرد</a:t>
            </a:r>
            <a:r>
              <a:rPr lang="en-US" dirty="0" smtClean="0">
                <a:cs typeface="B Nazanin" pitchFamily="2" charset="-78"/>
              </a:rPr>
              <a:t> Apache HTTP Server </a:t>
            </a:r>
            <a:r>
              <a:rPr lang="fa-IR" dirty="0" smtClean="0">
                <a:cs typeface="B Nazanin" pitchFamily="2" charset="-78"/>
              </a:rPr>
              <a:t> است كه هفتاد درصد از بازار را در اختيار دارد. </a:t>
            </a:r>
            <a:r>
              <a:rPr lang="en-US" dirty="0" smtClean="0">
                <a:cs typeface="B Nazanin" pitchFamily="2" charset="-78"/>
              </a:rPr>
              <a:t>Microsoft Internet Information Services</a:t>
            </a:r>
            <a:r>
              <a:rPr lang="fa-IR" dirty="0" smtClean="0">
                <a:cs typeface="B Nazanin" pitchFamily="2" charset="-78"/>
              </a:rPr>
              <a:t> دومين سرور وب رايج است كه بيست و يك درصد از بازار را در اختيار دارد.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جستجو برای اطلاعات در وب</a:t>
            </a:r>
            <a:r>
              <a:rPr lang="en-US" dirty="0" smtClean="0"/>
              <a:t/>
            </a:r>
            <a:br>
              <a:rPr lang="en-US" dirty="0" smtClean="0"/>
            </a:br>
            <a:endParaRPr lang="fa-IR" dirty="0"/>
          </a:p>
        </p:txBody>
      </p:sp>
      <p:sp>
        <p:nvSpPr>
          <p:cNvPr id="3" name="Content Placeholder 2"/>
          <p:cNvSpPr>
            <a:spLocks noGrp="1"/>
          </p:cNvSpPr>
          <p:nvPr>
            <p:ph sz="quarter" idx="1"/>
          </p:nvPr>
        </p:nvSpPr>
        <p:spPr/>
        <p:txBody>
          <a:bodyPr>
            <a:normAutofit/>
          </a:bodyPr>
          <a:lstStyle/>
          <a:p>
            <a:pPr algn="just"/>
            <a:r>
              <a:rPr lang="fa-IR" dirty="0" smtClean="0">
                <a:cs typeface="B Nazanin" pitchFamily="2" charset="-78"/>
              </a:rPr>
              <a:t>موتور جستجوي </a:t>
            </a:r>
            <a:r>
              <a:rPr lang="en-US" dirty="0" smtClean="0">
                <a:cs typeface="B Nazanin" pitchFamily="2" charset="-78"/>
              </a:rPr>
              <a:t>Google</a:t>
            </a:r>
            <a:r>
              <a:rPr lang="fa-IR" dirty="0" smtClean="0">
                <a:cs typeface="B Nazanin" pitchFamily="2" charset="-78"/>
              </a:rPr>
              <a:t> به صورت مداوم در حال جستجوي وب، ايندكس كردن محتواي هر صفحه، محاسبه ميزان معروفيت آن و ذخيره سازي صفحات به گونه اي است كه بتواند به سرعت به درخواست هاي كاربران براي مشاهده صفحه پاسخ دهد. كل اين فرآيند فقط نيم ثانيه طول مي كشد.</a:t>
            </a:r>
            <a:endParaRPr lang="en-US" dirty="0" smtClean="0">
              <a:cs typeface="B Nazanin" pitchFamily="2" charset="-78"/>
            </a:endParaRPr>
          </a:p>
          <a:p>
            <a:pPr algn="just"/>
            <a:r>
              <a:rPr lang="fa-IR" dirty="0" smtClean="0">
                <a:cs typeface="B Nazanin" pitchFamily="2" charset="-78"/>
              </a:rPr>
              <a:t>زماني كه كاربران واژه جستجو را در </a:t>
            </a:r>
            <a:r>
              <a:rPr lang="en-US" dirty="0" smtClean="0">
                <a:cs typeface="B Nazanin" pitchFamily="2" charset="-78"/>
              </a:rPr>
              <a:t>Google</a:t>
            </a:r>
            <a:r>
              <a:rPr lang="fa-IR" dirty="0" smtClean="0">
                <a:cs typeface="B Nazanin" pitchFamily="2" charset="-78"/>
              </a:rPr>
              <a:t>، </a:t>
            </a:r>
            <a:r>
              <a:rPr lang="en-US" dirty="0" smtClean="0">
                <a:cs typeface="B Nazanin" pitchFamily="2" charset="-78"/>
              </a:rPr>
              <a:t>MSN</a:t>
            </a:r>
            <a:r>
              <a:rPr lang="fa-IR" dirty="0" smtClean="0">
                <a:cs typeface="B Nazanin" pitchFamily="2" charset="-78"/>
              </a:rPr>
              <a:t>، </a:t>
            </a:r>
            <a:r>
              <a:rPr lang="en-US" dirty="0" smtClean="0">
                <a:cs typeface="B Nazanin" pitchFamily="2" charset="-78"/>
              </a:rPr>
              <a:t>Yahoo!</a:t>
            </a:r>
            <a:r>
              <a:rPr lang="fa-IR" dirty="0" smtClean="0">
                <a:cs typeface="B Nazanin" pitchFamily="2" charset="-78"/>
              </a:rPr>
              <a:t> يا سايت هاي ديگر تحت پوشش اين موتورهاي جستجو وارد مي كنند، دو نوع فهرست بندي را دريافت مي كنند: لينك هايي كه تحت حمايت مالي مسئولين تبليغات هستند تا در فهرست قرار گيرند ( معمولا در بالاي صفحه نتايج جستجو نمايش داده مي شوند) و نتايج جستجو كه تحت حمايت مالي كسي نبوده و به طور طبيعي يافت شده اند.</a:t>
            </a:r>
            <a:endParaRPr lang="en-US" dirty="0" smtClean="0">
              <a:cs typeface="B Nazanin" pitchFamily="2" charset="-78"/>
            </a:endParaRPr>
          </a:p>
          <a:p>
            <a:pPr algn="just"/>
            <a:r>
              <a:rPr lang="en-US" dirty="0" smtClean="0">
                <a:cs typeface="B Nazanin" pitchFamily="2" charset="-78"/>
              </a:rPr>
              <a:t>Google </a:t>
            </a:r>
            <a:r>
              <a:rPr lang="fa-IR" dirty="0" smtClean="0">
                <a:cs typeface="B Nazanin" pitchFamily="2" charset="-78"/>
              </a:rPr>
              <a:t> رايج ترين موتور جستجوي وب است كه به پنجاه و شش درصد از تمام جستجوهاي وب رسيدگي مي كند.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1" y="0"/>
            <a:ext cx="8715404"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85787" y="5929330"/>
            <a:ext cx="7467600" cy="500066"/>
          </a:xfrm>
        </p:spPr>
        <p:txBody>
          <a:bodyPr>
            <a:normAutofit/>
          </a:bodyPr>
          <a:lstStyle/>
          <a:p>
            <a:pPr algn="ctr"/>
            <a:r>
              <a:rPr lang="fa-IR" sz="2000" b="1" dirty="0" smtClean="0">
                <a:solidFill>
                  <a:srgbClr val="FF0000"/>
                </a:solidFill>
                <a:cs typeface="B Nazanin" pitchFamily="2" charset="-78"/>
              </a:rPr>
              <a:t>      شکل14-6موتورهای اصلی جستجوی وب </a:t>
            </a:r>
            <a:endParaRPr lang="fa-IR" sz="2000" b="1" dirty="0">
              <a:solidFill>
                <a:srgbClr val="FF0000"/>
              </a:solidFill>
              <a:cs typeface="B Nazanin" pitchFamily="2" charset="-78"/>
            </a:endParaRPr>
          </a:p>
        </p:txBody>
      </p:sp>
      <p:graphicFrame>
        <p:nvGraphicFramePr>
          <p:cNvPr id="4" name="Chart 3"/>
          <p:cNvGraphicFramePr/>
          <p:nvPr/>
        </p:nvGraphicFramePr>
        <p:xfrm>
          <a:off x="214281" y="214290"/>
          <a:ext cx="8215371" cy="578647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spd="med">
    <p:strips dir="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5" y="1071546"/>
            <a:ext cx="7467600" cy="4873752"/>
          </a:xfrm>
        </p:spPr>
        <p:txBody>
          <a:bodyPr/>
          <a:lstStyle/>
          <a:p>
            <a:pPr algn="just"/>
            <a:r>
              <a:rPr lang="fa-IR" b="1" dirty="0" smtClean="0">
                <a:cs typeface="B Nazanin" pitchFamily="2" charset="-78"/>
              </a:rPr>
              <a:t>ربات هاي خريد</a:t>
            </a:r>
            <a:r>
              <a:rPr lang="fa-IR" dirty="0" smtClean="0">
                <a:cs typeface="B Nazanin" pitchFamily="2" charset="-78"/>
              </a:rPr>
              <a:t> از عامل نرم افزاري هوشمند براي جستجوي اينترنت و يافتن اطلاعات خريد كمك مي كنند. ربات هاي خريد مانند </a:t>
            </a:r>
            <a:r>
              <a:rPr lang="en-US" dirty="0" smtClean="0">
                <a:cs typeface="B Nazanin" pitchFamily="2" charset="-78"/>
              </a:rPr>
              <a:t>MySimon</a:t>
            </a:r>
            <a:r>
              <a:rPr lang="fa-IR" dirty="0" smtClean="0">
                <a:cs typeface="B Nazanin" pitchFamily="2" charset="-78"/>
              </a:rPr>
              <a:t> يا </a:t>
            </a:r>
            <a:r>
              <a:rPr lang="en-US" dirty="0" smtClean="0">
                <a:cs typeface="B Nazanin" pitchFamily="2" charset="-78"/>
              </a:rPr>
              <a:t>Google Product Search </a:t>
            </a:r>
            <a:r>
              <a:rPr lang="fa-IR" dirty="0" smtClean="0">
                <a:cs typeface="B Nazanin" pitchFamily="2" charset="-78"/>
              </a:rPr>
              <a:t> به افراد علاقمند به خريد كمك مي كنند تا اطلاعات مربوط به محصولات مورد علاقه  خود را فيلتر و بازيابي كرده، محصولات مشابه را بر اساس معيارهاي مشخص شده توسط كاربران ارزيابي نموده و با فروشندگان در مورد قيمت و موجودي محصولات مشخص شده توسط كاربر جستجو كرده و فهرستي از سايت ها را بر مي گردانندكه محصول را به همراه اطلاعات قيمت گذاري و لينك خريد ارائه مي كنند.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a:t>
            </a:r>
            <a:endParaRPr lang="fa-IR" dirty="0"/>
          </a:p>
        </p:txBody>
      </p:sp>
      <p:sp>
        <p:nvSpPr>
          <p:cNvPr id="3" name="Content Placeholder 2"/>
          <p:cNvSpPr>
            <a:spLocks noGrp="1"/>
          </p:cNvSpPr>
          <p:nvPr>
            <p:ph sz="quarter" idx="1"/>
          </p:nvPr>
        </p:nvSpPr>
        <p:spPr/>
        <p:txBody>
          <a:bodyPr/>
          <a:lstStyle/>
          <a:p>
            <a:r>
              <a:rPr lang="fa-IR" b="1" dirty="0" smtClean="0">
                <a:cs typeface="B Nazanin" pitchFamily="2" charset="-78"/>
              </a:rPr>
              <a:t>وب معنايي </a:t>
            </a:r>
            <a:r>
              <a:rPr lang="fa-IR" dirty="0" smtClean="0">
                <a:cs typeface="B Nazanin" pitchFamily="2" charset="-78"/>
              </a:rPr>
              <a:t>تلاشي مشاركتي است كه توسط كنسرسيوم وب جهان گستر صورت گرفته تا با كاهش دخالت نيروي انساني در جستجو و پردازش اطلاعات وب، جستجوي وب را كارآمدتر سازد.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وب 2</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نوآوري هايي كه وب 2 را متمايز ميكنند عبارتند از: </a:t>
            </a:r>
            <a:r>
              <a:rPr lang="en-US" dirty="0" smtClean="0">
                <a:cs typeface="B Nazanin" pitchFamily="2" charset="-78"/>
              </a:rPr>
              <a:t>mashup</a:t>
            </a:r>
            <a:r>
              <a:rPr lang="fa-IR" dirty="0" smtClean="0">
                <a:cs typeface="B Nazanin" pitchFamily="2" charset="-78"/>
              </a:rPr>
              <a:t> ها، وبلاگ ها، </a:t>
            </a:r>
            <a:r>
              <a:rPr lang="en-US" dirty="0" smtClean="0">
                <a:cs typeface="B Nazanin" pitchFamily="2" charset="-78"/>
              </a:rPr>
              <a:t>RSS</a:t>
            </a:r>
            <a:r>
              <a:rPr lang="fa-IR" dirty="0" smtClean="0">
                <a:cs typeface="B Nazanin" pitchFamily="2" charset="-78"/>
              </a:rPr>
              <a:t>و </a:t>
            </a:r>
            <a:r>
              <a:rPr lang="en-US" dirty="0" smtClean="0">
                <a:cs typeface="B Nazanin" pitchFamily="2" charset="-78"/>
              </a:rPr>
              <a:t>Wiki</a:t>
            </a:r>
            <a:r>
              <a:rPr lang="fa-IR" dirty="0" smtClean="0">
                <a:cs typeface="B Nazanin" pitchFamily="2" charset="-78"/>
              </a:rPr>
              <a:t> ها. </a:t>
            </a:r>
            <a:endParaRPr lang="en-US" dirty="0" smtClean="0">
              <a:cs typeface="B Nazanin" pitchFamily="2" charset="-78"/>
            </a:endParaRPr>
          </a:p>
          <a:p>
            <a:pPr algn="just"/>
            <a:r>
              <a:rPr lang="en-US" b="1" dirty="0" smtClean="0">
                <a:cs typeface="B Nazanin" pitchFamily="2" charset="-78"/>
              </a:rPr>
              <a:t>Mashup</a:t>
            </a:r>
            <a:r>
              <a:rPr lang="fa-IR" dirty="0" smtClean="0">
                <a:cs typeface="B Nazanin" pitchFamily="2" charset="-78"/>
              </a:rPr>
              <a:t>ها خدماتي نرم افزاري هستند كه به كاربران و طراحان سيستم امكان مي دهند محتويات يا مؤلفه هاي نرم افزاري را با هم تركيب كرده و تطبيق دهند تا بتوانند چيز كاملا جديدي را ايجاد كنند.</a:t>
            </a:r>
            <a:endParaRPr lang="en-US" dirty="0" smtClean="0">
              <a:cs typeface="B Nazanin" pitchFamily="2" charset="-78"/>
            </a:endParaRPr>
          </a:p>
          <a:p>
            <a:pPr algn="just"/>
            <a:r>
              <a:rPr lang="fa-IR" b="1" dirty="0" smtClean="0">
                <a:cs typeface="B Nazanin" pitchFamily="2" charset="-78"/>
              </a:rPr>
              <a:t>بلاگ، </a:t>
            </a:r>
            <a:r>
              <a:rPr lang="fa-IR" dirty="0" smtClean="0">
                <a:cs typeface="B Nazanin" pitchFamily="2" charset="-78"/>
              </a:rPr>
              <a:t>اصطلاح رايجي براي وبلاگ بوده و به وب سايتي غير رسمي و در عين حال ساختاريافته اشاره دارد كه از اعضا ثبت نام مي كند و آن ها مي توانند داستان ها، عقايد و لينك هايي را به وب سايت هاي ديگر مورد علاقه خود ايجاد كنند.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1" dirty="0" smtClean="0">
                <a:cs typeface="2  Zar" pitchFamily="2" charset="-78"/>
              </a:rPr>
              <a:t>RSS</a:t>
            </a:r>
            <a:endParaRPr lang="fa-IR" dirty="0">
              <a:cs typeface="2  Zar" pitchFamily="2" charset="-78"/>
            </a:endParaRPr>
          </a:p>
        </p:txBody>
      </p:sp>
      <p:sp>
        <p:nvSpPr>
          <p:cNvPr id="3" name="Content Placeholder 2"/>
          <p:cNvSpPr>
            <a:spLocks noGrp="1"/>
          </p:cNvSpPr>
          <p:nvPr>
            <p:ph sz="quarter" idx="1"/>
          </p:nvPr>
        </p:nvSpPr>
        <p:spPr/>
        <p:txBody>
          <a:bodyPr>
            <a:normAutofit lnSpcReduction="10000"/>
          </a:bodyPr>
          <a:lstStyle/>
          <a:p>
            <a:pPr algn="just"/>
            <a:r>
              <a:rPr lang="en-US" b="1" dirty="0" smtClean="0">
                <a:cs typeface="B Nazanin" pitchFamily="2" charset="-78"/>
              </a:rPr>
              <a:t>RSS</a:t>
            </a:r>
            <a:r>
              <a:rPr lang="fa-IR" dirty="0" smtClean="0">
                <a:cs typeface="B Nazanin" pitchFamily="2" charset="-78"/>
              </a:rPr>
              <a:t> كه مخفف </a:t>
            </a:r>
            <a:r>
              <a:rPr lang="en-US" dirty="0" smtClean="0">
                <a:cs typeface="B Nazanin" pitchFamily="2" charset="-78"/>
              </a:rPr>
              <a:t>Rich Site Summary </a:t>
            </a:r>
            <a:r>
              <a:rPr lang="fa-IR" dirty="0" smtClean="0">
                <a:cs typeface="B Nazanin" pitchFamily="2" charset="-78"/>
              </a:rPr>
              <a:t> يا </a:t>
            </a:r>
            <a:r>
              <a:rPr lang="en-US" dirty="0" smtClean="0">
                <a:cs typeface="B Nazanin" pitchFamily="2" charset="-78"/>
              </a:rPr>
              <a:t>Really Simple Syndication</a:t>
            </a:r>
            <a:r>
              <a:rPr lang="fa-IR" dirty="0" smtClean="0">
                <a:cs typeface="B Nazanin" pitchFamily="2" charset="-78"/>
              </a:rPr>
              <a:t> است، در حقيقت سنديكاي محتويات وب سايت است، به صورتي كه مي توانيد از آن در تنظيمات ديگري استفاده كنيد. فناوري </a:t>
            </a:r>
            <a:r>
              <a:rPr lang="en-US" dirty="0" smtClean="0">
                <a:cs typeface="B Nazanin" pitchFamily="2" charset="-78"/>
              </a:rPr>
              <a:t>RSS</a:t>
            </a:r>
            <a:r>
              <a:rPr lang="fa-IR" dirty="0" smtClean="0">
                <a:cs typeface="B Nazanin" pitchFamily="2" charset="-78"/>
              </a:rPr>
              <a:t> محتويات خاصي را از وب سايت ها استخراج كرده و آن را به صورت خودكار به كامپيوترهاي كاربران تزريق مي كند تا بتوانند براي مشاهده بعدي ذخيره شوند.</a:t>
            </a:r>
            <a:endParaRPr lang="en-US" dirty="0" smtClean="0">
              <a:cs typeface="B Nazanin" pitchFamily="2" charset="-78"/>
            </a:endParaRPr>
          </a:p>
          <a:p>
            <a:pPr algn="just"/>
            <a:r>
              <a:rPr lang="fa-IR" dirty="0" smtClean="0">
                <a:cs typeface="B Nazanin" pitchFamily="2" charset="-78"/>
              </a:rPr>
              <a:t>بلاگ ها به بازديدكنندگان امكان مي دهند توضيحاتي را به محتويات اوليه اضافه كنند، اما به آن ها اجازه نمي دهند محتويات پست شده اوليه را تغيير دهند. در عوض </a:t>
            </a:r>
            <a:r>
              <a:rPr lang="en-US" b="1" dirty="0" smtClean="0">
                <a:cs typeface="B Nazanin" pitchFamily="2" charset="-78"/>
              </a:rPr>
              <a:t>Wiki</a:t>
            </a:r>
            <a:r>
              <a:rPr lang="fa-IR" b="1" dirty="0" smtClean="0">
                <a:cs typeface="B Nazanin" pitchFamily="2" charset="-78"/>
              </a:rPr>
              <a:t> ها </a:t>
            </a:r>
            <a:r>
              <a:rPr lang="fa-IR" dirty="0" smtClean="0">
                <a:cs typeface="B Nazanin" pitchFamily="2" charset="-78"/>
              </a:rPr>
              <a:t>وب سايت هايي مشاركتي هستند كه بازديدكنندگان آن ها مي توانند محتويات سايت از جمله آثار مؤلفين قبلي را اضافه يا حذف كرده و يا تغيير دهند. </a:t>
            </a:r>
            <a:r>
              <a:rPr lang="en-US" dirty="0" smtClean="0">
                <a:cs typeface="B Nazanin" pitchFamily="2" charset="-78"/>
              </a:rPr>
              <a:t>Wiki</a:t>
            </a:r>
            <a:r>
              <a:rPr lang="fa-IR" dirty="0" smtClean="0">
                <a:cs typeface="B Nazanin" pitchFamily="2" charset="-78"/>
              </a:rPr>
              <a:t> از يك كلمه هاوايي گرفته شده كه به معناي سريع است. شايد شناخته شده ترين سايت </a:t>
            </a:r>
            <a:r>
              <a:rPr lang="en-US" dirty="0" smtClean="0">
                <a:cs typeface="B Nazanin" pitchFamily="2" charset="-78"/>
              </a:rPr>
              <a:t>Wiki</a:t>
            </a:r>
            <a:r>
              <a:rPr lang="fa-IR" dirty="0" smtClean="0">
                <a:cs typeface="B Nazanin" pitchFamily="2" charset="-78"/>
              </a:rPr>
              <a:t>، همان </a:t>
            </a:r>
            <a:r>
              <a:rPr lang="en-US" dirty="0" smtClean="0">
                <a:cs typeface="B Nazanin" pitchFamily="2" charset="-78"/>
              </a:rPr>
              <a:t>Wikipedia</a:t>
            </a:r>
            <a:r>
              <a:rPr lang="fa-IR" dirty="0" smtClean="0">
                <a:cs typeface="B Nazanin" pitchFamily="2" charset="-78"/>
              </a:rPr>
              <a:t> باشد كه دايرة المعارف </a:t>
            </a:r>
            <a:r>
              <a:rPr lang="en-US" dirty="0" smtClean="0">
                <a:cs typeface="B Nazanin" pitchFamily="2" charset="-78"/>
              </a:rPr>
              <a:t>Online</a:t>
            </a:r>
            <a:r>
              <a:rPr lang="fa-IR" dirty="0" smtClean="0">
                <a:cs typeface="B Nazanin" pitchFamily="2" charset="-78"/>
              </a:rPr>
              <a:t> حجيم و داراي منبع آزادي است كه هر فردي مي تواند در آن مشاركت داشته اشد.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اينترانت ها </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اينترانت، شبكه سازماني داخلي است كه دسترسي به داده را در سراسر سازمان امكان پذير مي سازد. براي ايجاد يك اينترانت ساده بايد كامپيوتر كلاينت با استفاده از مرورگر وب به كامپيوتري با نرم افزار سرور وب لينك شده و از شبكه </a:t>
            </a:r>
            <a:r>
              <a:rPr lang="en-US" dirty="0" smtClean="0">
                <a:cs typeface="B Nazanin" pitchFamily="2" charset="-78"/>
              </a:rPr>
              <a:t>TCP/IP</a:t>
            </a:r>
            <a:r>
              <a:rPr lang="fa-IR" dirty="0" smtClean="0">
                <a:cs typeface="B Nazanin" pitchFamily="2" charset="-78"/>
              </a:rPr>
              <a:t> با نرم افزاري استفاده شود كه مانع ورود افراد بيگانه به شبكه مي شود.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اكسترانت ها</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شركت ها اكسترانت را ايجاد مي كنند تا به فروشندگان و مشتريان  مجاز اجازه دهند به صورت محدود به اينترانت داخلي شركت دسترسي داشته باشند. اكسترانت ها غالبا براي همكاري با ساير شركت ها براي مديريت زنجيره تأمين، طراحي و توسعه توليد و فعاليت هاي آموزشي مورد استفاده قرار مي گيرند.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انقلاب بي سيم</a:t>
            </a: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b="1" dirty="0" smtClean="0">
                <a:cs typeface="B Nazanin" pitchFamily="2" charset="-78"/>
              </a:rPr>
              <a:t>دستيارهاي ديجيتال شخصي (</a:t>
            </a:r>
            <a:r>
              <a:rPr lang="en-US" b="1" dirty="0" smtClean="0">
                <a:cs typeface="B Nazanin" pitchFamily="2" charset="-78"/>
              </a:rPr>
              <a:t>PDA</a:t>
            </a:r>
            <a:r>
              <a:rPr lang="fa-IR" b="1" dirty="0" smtClean="0">
                <a:cs typeface="B Nazanin" pitchFamily="2" charset="-78"/>
              </a:rPr>
              <a:t>)، </a:t>
            </a:r>
            <a:r>
              <a:rPr lang="fa-IR" dirty="0" smtClean="0">
                <a:cs typeface="B Nazanin" pitchFamily="2" charset="-78"/>
              </a:rPr>
              <a:t>كامپيوترهاي كوچك و قابل حملي هستند كه از برنامه هاي كاربردي مانند برنامه هاي زمان بندي الكترونيكي، دفترچه هاي آدرس، حافظه هاي كوچك و برنامه هاي پيگيري مخارج استفاده مي كنند. مدل هايي كه داراي قابليت هاي تلفن سلولي ديجيتال مانند پيغام رساني پست الكترونيكي، دسترسي بي سيم به اينترنت، ارتباط صوتي و دوربين هاي ديجيتال هستند </a:t>
            </a:r>
            <a:r>
              <a:rPr lang="fa-IR" b="1" dirty="0" smtClean="0">
                <a:cs typeface="B Nazanin" pitchFamily="2" charset="-78"/>
              </a:rPr>
              <a:t>تلفن هوشمند </a:t>
            </a:r>
            <a:r>
              <a:rPr lang="fa-IR" dirty="0" smtClean="0">
                <a:cs typeface="B Nazanin" pitchFamily="2" charset="-78"/>
              </a:rPr>
              <a:t>نام دارند.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سيستم هاي سلولي</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تلفن هاي سلولي و تلفن هاي هوشمند، با قدرت پردازش و ذخيره سازي معادل يك كامپيوتر شخصي شش يا هفت سال قبل، به ابزاري چند منظوره براي انتقال داده ديجيتال  تبديل شده اند. از آنها براي پخش موسيقي و بازي، جستجو در وب و حتي انتقال داده شركت نيز استفاده مي شود.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استانداردها و نسل هاي جديد شبكه سلولي</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خدمات سلولي ديجيتال از استانداردهاي مشابه مختلفي استفاده مي كند. در اروپا و بيشتر قسمت هاي ديگر دنيا در خارج از ايالات متحده، اين استاندارد با نام سيستم جهاني براي ارتباط موبايل يا </a:t>
            </a:r>
            <a:r>
              <a:rPr lang="en-US" dirty="0" smtClean="0">
                <a:cs typeface="B Nazanin" pitchFamily="2" charset="-78"/>
              </a:rPr>
              <a:t>GSM</a:t>
            </a:r>
            <a:r>
              <a:rPr lang="fa-IR" dirty="0" smtClean="0">
                <a:cs typeface="B Nazanin" pitchFamily="2" charset="-78"/>
              </a:rPr>
              <a:t> در ايالات متحده بسيارند كه عبارتند از:</a:t>
            </a:r>
            <a:r>
              <a:rPr lang="en-US" dirty="0" smtClean="0">
                <a:cs typeface="B Nazanin" pitchFamily="2" charset="-78"/>
              </a:rPr>
              <a:t>   T-Mobile </a:t>
            </a:r>
            <a:r>
              <a:rPr lang="fa-IR" dirty="0" smtClean="0">
                <a:cs typeface="B Nazanin" pitchFamily="2" charset="-78"/>
              </a:rPr>
              <a:t>و </a:t>
            </a:r>
            <a:r>
              <a:rPr lang="en-US" dirty="0" smtClean="0">
                <a:cs typeface="B Nazanin" pitchFamily="2" charset="-78"/>
              </a:rPr>
              <a:t>Cingular</a:t>
            </a:r>
            <a:r>
              <a:rPr lang="fa-IR" dirty="0" smtClean="0">
                <a:cs typeface="B Nazanin" pitchFamily="2" charset="-78"/>
              </a:rPr>
              <a:t>.</a:t>
            </a:r>
            <a:endParaRPr lang="en-US" dirty="0" smtClean="0">
              <a:cs typeface="B Nazanin" pitchFamily="2" charset="-78"/>
            </a:endParaRPr>
          </a:p>
          <a:p>
            <a:pPr algn="just"/>
            <a:r>
              <a:rPr lang="fa-IR" dirty="0" smtClean="0">
                <a:cs typeface="B Nazanin" pitchFamily="2" charset="-78"/>
              </a:rPr>
              <a:t>استاندارد اصلي در ايالات متحده (</a:t>
            </a:r>
            <a:r>
              <a:rPr lang="en-US" dirty="0" smtClean="0">
                <a:cs typeface="B Nazanin" pitchFamily="2" charset="-78"/>
              </a:rPr>
              <a:t>CDMA</a:t>
            </a:r>
            <a:r>
              <a:rPr lang="fa-IR" dirty="0" smtClean="0">
                <a:cs typeface="B Nazanin" pitchFamily="2" charset="-78"/>
              </a:rPr>
              <a:t>)</a:t>
            </a:r>
            <a:r>
              <a:rPr lang="en-US" dirty="0" smtClean="0">
                <a:cs typeface="B Nazanin" pitchFamily="2" charset="-78"/>
              </a:rPr>
              <a:t>   Code Division Multiple Access</a:t>
            </a:r>
            <a:r>
              <a:rPr lang="fa-IR" dirty="0" smtClean="0">
                <a:cs typeface="B Nazanin" pitchFamily="2" charset="-78"/>
              </a:rPr>
              <a:t> نام دارد كه سيستم مورد استفاده </a:t>
            </a:r>
            <a:r>
              <a:rPr lang="en-US" dirty="0" smtClean="0">
                <a:cs typeface="B Nazanin" pitchFamily="2" charset="-78"/>
              </a:rPr>
              <a:t>Verizon</a:t>
            </a:r>
            <a:r>
              <a:rPr lang="fa-IR" dirty="0" smtClean="0">
                <a:cs typeface="B Nazanin" pitchFamily="2" charset="-78"/>
              </a:rPr>
              <a:t> و </a:t>
            </a:r>
            <a:r>
              <a:rPr lang="en-US" dirty="0" smtClean="0">
                <a:cs typeface="B Nazanin" pitchFamily="2" charset="-78"/>
              </a:rPr>
              <a:t>Sprint</a:t>
            </a:r>
            <a:r>
              <a:rPr lang="fa-IR" dirty="0" smtClean="0">
                <a:cs typeface="B Nazanin" pitchFamily="2" charset="-78"/>
              </a:rPr>
              <a:t> است. اين سيستم روي چند فركانس مختلف انتقال يافته و كل طيف را اشغال مي كند و به صورت تصادفي و به مرور زمان محدوده اي از فركانس ها را به كاربران نسبت مي دهد. به طور كلي پياده سازي </a:t>
            </a:r>
            <a:r>
              <a:rPr lang="en-US" dirty="0" smtClean="0">
                <a:cs typeface="B Nazanin" pitchFamily="2" charset="-78"/>
              </a:rPr>
              <a:t>CDMA</a:t>
            </a:r>
            <a:r>
              <a:rPr lang="fa-IR" dirty="0" smtClean="0">
                <a:cs typeface="B Nazanin" pitchFamily="2" charset="-78"/>
              </a:rPr>
              <a:t> ارزان تر است و استفاده از طيف در آن كارآمدتر بوده و كيفيت بالاتري براي صوت و داده نسبت به </a:t>
            </a:r>
            <a:r>
              <a:rPr lang="en-US" dirty="0" smtClean="0">
                <a:cs typeface="B Nazanin" pitchFamily="2" charset="-78"/>
              </a:rPr>
              <a:t>GSM</a:t>
            </a:r>
            <a:r>
              <a:rPr lang="fa-IR" dirty="0" smtClean="0">
                <a:cs typeface="B Nazanin" pitchFamily="2" charset="-78"/>
              </a:rPr>
              <a:t> فراهم مي كند</a:t>
            </a:r>
            <a:r>
              <a:rPr lang="fa-IR" dirty="0" smtClean="0"/>
              <a:t>.</a:t>
            </a:r>
            <a:endParaRPr lang="en-US" dirty="0" smtClean="0"/>
          </a:p>
          <a:p>
            <a:pPr algn="just"/>
            <a:endParaRPr lang="fa-IR" dirty="0"/>
          </a:p>
        </p:txBody>
      </p:sp>
    </p:spTree>
  </p:cSld>
  <p:clrMapOvr>
    <a:masterClrMapping/>
  </p:clrMapOvr>
  <p:transition spd="med">
    <p:strips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شبكه هاي نسل سوم (</a:t>
            </a:r>
            <a:r>
              <a:rPr lang="en-US" b="1" dirty="0" smtClean="0">
                <a:cs typeface="B Nazanin" pitchFamily="2" charset="-78"/>
              </a:rPr>
              <a:t>3G</a:t>
            </a:r>
            <a:r>
              <a:rPr lang="fa-IR" b="1" dirty="0" smtClean="0">
                <a:cs typeface="B Nazanin" pitchFamily="2" charset="-78"/>
              </a:rPr>
              <a:t>)</a:t>
            </a:r>
            <a:endParaRPr lang="fa-IR" dirty="0">
              <a:cs typeface="B Nazanin" pitchFamily="2" charset="-78"/>
            </a:endParaRPr>
          </a:p>
        </p:txBody>
      </p:sp>
      <p:sp>
        <p:nvSpPr>
          <p:cNvPr id="3" name="Content Placeholder 2"/>
          <p:cNvSpPr>
            <a:spLocks noGrp="1"/>
          </p:cNvSpPr>
          <p:nvPr>
            <p:ph sz="quarter" idx="1"/>
          </p:nvPr>
        </p:nvSpPr>
        <p:spPr/>
        <p:txBody>
          <a:bodyPr/>
          <a:lstStyle/>
          <a:p>
            <a:pPr algn="just"/>
            <a:r>
              <a:rPr lang="fa-IR" dirty="0" smtClean="0">
                <a:cs typeface="B Nazanin" pitchFamily="2" charset="-78"/>
              </a:rPr>
              <a:t>كاريرهاي بي سيم در حال ارايه به شبكه هاي سلولي قدرتمندتري به نام </a:t>
            </a:r>
            <a:r>
              <a:rPr lang="fa-IR" b="1" dirty="0" smtClean="0">
                <a:cs typeface="B Nazanin" pitchFamily="2" charset="-78"/>
              </a:rPr>
              <a:t>شبكه هاي نسل سوم (</a:t>
            </a:r>
            <a:r>
              <a:rPr lang="en-US" b="1" dirty="0" smtClean="0">
                <a:cs typeface="B Nazanin" pitchFamily="2" charset="-78"/>
              </a:rPr>
              <a:t>3G</a:t>
            </a:r>
            <a:r>
              <a:rPr lang="fa-IR" b="1" dirty="0" smtClean="0">
                <a:cs typeface="B Nazanin" pitchFamily="2" charset="-78"/>
              </a:rPr>
              <a:t>)  </a:t>
            </a:r>
            <a:r>
              <a:rPr lang="fa-IR" dirty="0" smtClean="0">
                <a:cs typeface="B Nazanin" pitchFamily="2" charset="-78"/>
              </a:rPr>
              <a:t>هستند كه سرعت انتقال در آن ها از 384 كيلو بيت در ثانيه براي كاربران سيار مانند كاربراني كه در داخل اتومبيل هستند تا بيش از دو مگابيت در ثانيه براي كاربران ثابت متغيير است.</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شبكه هاي كامپيوتري بي سيم و دسترسي به اينترنت</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b="1" dirty="0" smtClean="0">
                <a:cs typeface="B Nazanin" pitchFamily="2" charset="-78"/>
              </a:rPr>
              <a:t>بلوتوث </a:t>
            </a:r>
            <a:r>
              <a:rPr lang="fa-IR" dirty="0" smtClean="0">
                <a:cs typeface="B Nazanin" pitchFamily="2" charset="-78"/>
              </a:rPr>
              <a:t>نام مرسوم براي استاندارد شبكه بي سيم 15/802 است كه براي ايجاد </a:t>
            </a:r>
            <a:r>
              <a:rPr lang="fa-IR" b="1" dirty="0" smtClean="0">
                <a:cs typeface="B Nazanin" pitchFamily="2" charset="-78"/>
              </a:rPr>
              <a:t>شبكه ناحيه شخصي (</a:t>
            </a:r>
            <a:r>
              <a:rPr lang="en-US" b="1" dirty="0" smtClean="0">
                <a:cs typeface="B Nazanin" pitchFamily="2" charset="-78"/>
              </a:rPr>
              <a:t>PAN</a:t>
            </a:r>
            <a:r>
              <a:rPr lang="fa-IR" b="1" dirty="0" smtClean="0">
                <a:cs typeface="B Nazanin" pitchFamily="2" charset="-78"/>
              </a:rPr>
              <a:t>)</a:t>
            </a:r>
            <a:r>
              <a:rPr lang="en-US" b="1" dirty="0" smtClean="0">
                <a:cs typeface="B Nazanin" pitchFamily="2" charset="-78"/>
              </a:rPr>
              <a:t>   </a:t>
            </a:r>
            <a:r>
              <a:rPr lang="fa-IR" dirty="0" smtClean="0">
                <a:cs typeface="B Nazanin" pitchFamily="2" charset="-78"/>
              </a:rPr>
              <a:t>مفيد واقع مي شود. اين شبكه مي تواند هشت ابزار در درون ناحيه اي ده متري را با استفاده از ارتباطات راديويي با توان پايين به هم لينك كند و مي تواند تا 722 كيلوبيت بر ثانيه را در باند 4/2 گيگاهرتزي انتقال دهد. بلوتوث به دستگاه هاي مختلف از جمله تلفن هاي سلولي، </a:t>
            </a:r>
            <a:r>
              <a:rPr lang="en-US" dirty="0" smtClean="0">
                <a:cs typeface="B Nazanin" pitchFamily="2" charset="-78"/>
              </a:rPr>
              <a:t>PDA</a:t>
            </a:r>
            <a:r>
              <a:rPr lang="fa-IR" dirty="0" smtClean="0">
                <a:cs typeface="B Nazanin" pitchFamily="2" charset="-78"/>
              </a:rPr>
              <a:t> ها، صفحه كليد و ماوس هاي بي سيم، كامپيوترهاي شخصي و چاپگرها امكان مي دهد تا با يكديگر به صورت بي سيم در فضاي كوچك سي پايي( ده متري) ارتباط متقابل برقرار كنند.</a:t>
            </a:r>
            <a:endParaRPr lang="en-US" dirty="0" smtClean="0">
              <a:cs typeface="B Nazanin" pitchFamily="2" charset="-78"/>
            </a:endParaRPr>
          </a:p>
          <a:p>
            <a:pPr algn="just"/>
            <a:endParaRPr lang="fa-IR" dirty="0"/>
          </a:p>
        </p:txBody>
      </p:sp>
    </p:spTree>
  </p:cSld>
  <p:clrMapOvr>
    <a:masterClrMapping/>
  </p:clrMapOvr>
  <p:transition spd="med">
    <p:strips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1" dirty="0" smtClean="0">
                <a:cs typeface="B Nazanin" pitchFamily="2" charset="-78"/>
              </a:rPr>
              <a:t>Wi-Fi</a:t>
            </a:r>
            <a:endParaRPr lang="fa-IR" dirty="0">
              <a:cs typeface="B Nazanin" pitchFamily="2" charset="-78"/>
            </a:endParaRPr>
          </a:p>
        </p:txBody>
      </p:sp>
      <p:sp>
        <p:nvSpPr>
          <p:cNvPr id="3" name="Content Placeholder 2"/>
          <p:cNvSpPr>
            <a:spLocks noGrp="1"/>
          </p:cNvSpPr>
          <p:nvPr>
            <p:ph sz="quarter" idx="1"/>
          </p:nvPr>
        </p:nvSpPr>
        <p:spPr/>
        <p:txBody>
          <a:bodyPr>
            <a:normAutofit lnSpcReduction="10000"/>
          </a:bodyPr>
          <a:lstStyle/>
          <a:p>
            <a:pPr algn="just"/>
            <a:r>
              <a:rPr lang="fa-IR" dirty="0" smtClean="0">
                <a:cs typeface="B Nazanin" pitchFamily="2" charset="-78"/>
              </a:rPr>
              <a:t>مجموعه استانداردهاي </a:t>
            </a:r>
            <a:r>
              <a:rPr lang="en-US" dirty="0" smtClean="0">
                <a:cs typeface="B Nazanin" pitchFamily="2" charset="-78"/>
              </a:rPr>
              <a:t>802.11</a:t>
            </a:r>
            <a:r>
              <a:rPr lang="fa-IR" dirty="0" smtClean="0">
                <a:cs typeface="B Nazanin" pitchFamily="2" charset="-78"/>
              </a:rPr>
              <a:t> براي </a:t>
            </a:r>
            <a:r>
              <a:rPr lang="en-US" dirty="0" smtClean="0">
                <a:cs typeface="B Nazanin" pitchFamily="2" charset="-78"/>
              </a:rPr>
              <a:t>LAN</a:t>
            </a:r>
            <a:r>
              <a:rPr lang="fa-IR" dirty="0" smtClean="0">
                <a:cs typeface="B Nazanin" pitchFamily="2" charset="-78"/>
              </a:rPr>
              <a:t> هاي بي سيم با نام </a:t>
            </a:r>
            <a:r>
              <a:rPr lang="en-US" b="1" dirty="0" smtClean="0">
                <a:cs typeface="B Nazanin" pitchFamily="2" charset="-78"/>
              </a:rPr>
              <a:t>Wi-Fi </a:t>
            </a:r>
            <a:r>
              <a:rPr lang="fa-IR" dirty="0" smtClean="0">
                <a:cs typeface="B Nazanin" pitchFamily="2" charset="-78"/>
              </a:rPr>
              <a:t>نيز شناخته مي شوند. در اين خانواده سه استاندارد وجود دارد: </a:t>
            </a:r>
            <a:r>
              <a:rPr lang="en-US" dirty="0" smtClean="0">
                <a:cs typeface="B Nazanin" pitchFamily="2" charset="-78"/>
              </a:rPr>
              <a:t>802.11a</a:t>
            </a:r>
            <a:r>
              <a:rPr lang="fa-IR" dirty="0" smtClean="0">
                <a:cs typeface="B Nazanin" pitchFamily="2" charset="-78"/>
              </a:rPr>
              <a:t>، </a:t>
            </a:r>
            <a:r>
              <a:rPr lang="en-US" dirty="0" smtClean="0">
                <a:cs typeface="B Nazanin" pitchFamily="2" charset="-78"/>
              </a:rPr>
              <a:t>802.11b</a:t>
            </a:r>
            <a:r>
              <a:rPr lang="fa-IR" dirty="0" smtClean="0">
                <a:cs typeface="B Nazanin" pitchFamily="2" charset="-78"/>
              </a:rPr>
              <a:t>، </a:t>
            </a:r>
            <a:r>
              <a:rPr lang="en-US" dirty="0" smtClean="0">
                <a:cs typeface="B Nazanin" pitchFamily="2" charset="-78"/>
              </a:rPr>
              <a:t>802.11g</a:t>
            </a:r>
            <a:r>
              <a:rPr lang="fa-IR" dirty="0" smtClean="0">
                <a:cs typeface="B Nazanin" pitchFamily="2" charset="-78"/>
              </a:rPr>
              <a:t>. ضمنا </a:t>
            </a:r>
            <a:r>
              <a:rPr lang="en-US" dirty="0" smtClean="0">
                <a:cs typeface="B Nazanin" pitchFamily="2" charset="-78"/>
              </a:rPr>
              <a:t>802.11n</a:t>
            </a:r>
            <a:r>
              <a:rPr lang="fa-IR" dirty="0" smtClean="0">
                <a:cs typeface="B Nazanin" pitchFamily="2" charset="-78"/>
              </a:rPr>
              <a:t> استاندارد جديدي است كه براي افزايش سرعت ظرفيت شبكه بي سيم طراحي شده است.</a:t>
            </a:r>
            <a:endParaRPr lang="en-US" dirty="0" smtClean="0">
              <a:cs typeface="B Nazanin" pitchFamily="2" charset="-78"/>
            </a:endParaRPr>
          </a:p>
          <a:p>
            <a:pPr algn="just"/>
            <a:r>
              <a:rPr lang="fa-IR" dirty="0" smtClean="0">
                <a:cs typeface="B Nazanin" pitchFamily="2" charset="-78"/>
              </a:rPr>
              <a:t>استاندارد </a:t>
            </a:r>
            <a:r>
              <a:rPr lang="en-US" dirty="0" smtClean="0">
                <a:cs typeface="B Nazanin" pitchFamily="2" charset="-78"/>
              </a:rPr>
              <a:t>802.11a</a:t>
            </a:r>
            <a:r>
              <a:rPr lang="fa-IR" dirty="0" smtClean="0">
                <a:cs typeface="B Nazanin" pitchFamily="2" charset="-78"/>
              </a:rPr>
              <a:t> مي تواند تا 54 مگابيت در ثانيه را در محدوده فركانس غير مجاز پنج گيگاهرتز انتقال دهد و فاصله مؤثر آن ده تا سي متر است. استاندارد </a:t>
            </a:r>
            <a:r>
              <a:rPr lang="en-US" dirty="0" smtClean="0">
                <a:cs typeface="B Nazanin" pitchFamily="2" charset="-78"/>
              </a:rPr>
              <a:t>802.11g </a:t>
            </a:r>
            <a:r>
              <a:rPr lang="fa-IR" dirty="0" smtClean="0">
                <a:cs typeface="B Nazanin" pitchFamily="2" charset="-78"/>
              </a:rPr>
              <a:t> مي تواند تا يازده مگابيت در ثانيه را در باند غير مجاز 4/2 گيگا هرتز انتقال دهد و فاصله مؤثر آن سي تا پنجاه متر است. استاندارد </a:t>
            </a:r>
            <a:r>
              <a:rPr lang="en-US" dirty="0" smtClean="0">
                <a:cs typeface="B Nazanin" pitchFamily="2" charset="-78"/>
              </a:rPr>
              <a:t>802.11g</a:t>
            </a:r>
            <a:r>
              <a:rPr lang="fa-IR" dirty="0" smtClean="0">
                <a:cs typeface="B Nazanin" pitchFamily="2" charset="-78"/>
              </a:rPr>
              <a:t> مي تواند تا 54 مگابيت بر ثانيه را داده را انتقال دهد.</a:t>
            </a:r>
            <a:endParaRPr lang="en-US" dirty="0" smtClean="0">
              <a:cs typeface="B Nazanin" pitchFamily="2" charset="-78"/>
            </a:endParaRPr>
          </a:p>
          <a:p>
            <a:pPr algn="just"/>
            <a:r>
              <a:rPr lang="fa-IR" dirty="0" smtClean="0">
                <a:cs typeface="B Nazanin" pitchFamily="2" charset="-78"/>
              </a:rPr>
              <a:t>در بيشتر ارتباطات </a:t>
            </a:r>
            <a:r>
              <a:rPr lang="en-US" dirty="0" smtClean="0">
                <a:cs typeface="B Nazanin" pitchFamily="2" charset="-78"/>
              </a:rPr>
              <a:t>Wi-Fi</a:t>
            </a:r>
            <a:r>
              <a:rPr lang="fa-IR" dirty="0" smtClean="0">
                <a:cs typeface="B Nazanin" pitchFamily="2" charset="-78"/>
              </a:rPr>
              <a:t>، ابزارهاي بي سيم با استفاده از نقاط دسترسي با </a:t>
            </a:r>
            <a:r>
              <a:rPr lang="en-US" dirty="0" smtClean="0">
                <a:cs typeface="B Nazanin" pitchFamily="2" charset="-78"/>
              </a:rPr>
              <a:t>LAN</a:t>
            </a:r>
            <a:r>
              <a:rPr lang="fa-IR" dirty="0" smtClean="0">
                <a:cs typeface="B Nazanin" pitchFamily="2" charset="-78"/>
              </a:rPr>
              <a:t> با سيم ارتباط برقرار مي كنند. منظور از نقطه دسترسي، جعبه اي متشكل از گيرنده/فرستنده راديويي و آنتن هايي است كه شبكه سيمي، مسيرياب يا هاب را به هم لينك مي كنند.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1"/>
            <a:ext cx="9144000"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1" dirty="0" smtClean="0">
                <a:cs typeface="B Nazanin" pitchFamily="2" charset="-78"/>
              </a:rPr>
              <a:t>Wi-Fi</a:t>
            </a:r>
            <a:r>
              <a:rPr lang="fa-IR" b="1" dirty="0" smtClean="0">
                <a:cs typeface="B Nazanin" pitchFamily="2" charset="-78"/>
              </a:rPr>
              <a:t> و دسترسي اينترنت بي سيم</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b="1" dirty="0" smtClean="0">
                <a:cs typeface="B Nazanin" pitchFamily="2" charset="-78"/>
              </a:rPr>
              <a:t>نقاط حساس </a:t>
            </a:r>
            <a:r>
              <a:rPr lang="fa-IR" dirty="0" smtClean="0">
                <a:cs typeface="B Nazanin" pitchFamily="2" charset="-78"/>
              </a:rPr>
              <a:t>معمولا متشكل از يك يا چند نقطه دسترسي هستند كه در سقف، ديوار و يا ساير محل هاي استراتژيك در مكان هاي عمومي تعبيه شده تا بيشترين پوشش بي سيم را براي منطقه اي خاص به همراه داشته باشد.</a:t>
            </a:r>
            <a:endParaRPr lang="en-US" dirty="0" smtClean="0">
              <a:cs typeface="B Nazanin" pitchFamily="2" charset="-78"/>
            </a:endParaRPr>
          </a:p>
          <a:p>
            <a:pPr algn="just"/>
            <a:r>
              <a:rPr lang="fa-IR" dirty="0" smtClean="0">
                <a:cs typeface="B Nazanin" pitchFamily="2" charset="-78"/>
              </a:rPr>
              <a:t>در حال حاضر اگر نقاط حساس مكان هاي مختلف از خدمات شبكه </a:t>
            </a:r>
            <a:r>
              <a:rPr lang="en-US" dirty="0" smtClean="0">
                <a:cs typeface="B Nazanin" pitchFamily="2" charset="-78"/>
              </a:rPr>
              <a:t>Wi-Fi</a:t>
            </a:r>
            <a:r>
              <a:rPr lang="fa-IR" dirty="0" smtClean="0">
                <a:cs typeface="B Nazanin" pitchFamily="2" charset="-78"/>
              </a:rPr>
              <a:t>‌ متفاوتي استفاده كنند، كاربران نمي توانند به صورت آزادانه از محلي با نقاط حساس به محل ديگري با نقاط حساس انتقال يابند. مگر اينكه اين خدمات رايگان باشند، در غير اين صورت كاربر بايد براي هر يك از خدمات مختلف با حق دسترسي جداگانه اي وارد سيستم شده و براي هر كدام هزينه اي را پرداخت كند.</a:t>
            </a:r>
            <a:endParaRPr lang="en-US" dirty="0" smtClean="0">
              <a:cs typeface="B Nazanin" pitchFamily="2" charset="-78"/>
            </a:endParaRPr>
          </a:p>
          <a:p>
            <a:endParaRPr lang="fa-IR"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a:r>
              <a:rPr lang="fa-IR" dirty="0" smtClean="0"/>
              <a:t> </a:t>
            </a:r>
            <a:r>
              <a:rPr lang="fa-IR" dirty="0" smtClean="0">
                <a:cs typeface="B Nazanin" pitchFamily="2" charset="-78"/>
              </a:rPr>
              <a:t>يكي از اشكالات اصلي </a:t>
            </a:r>
            <a:r>
              <a:rPr lang="en-US" dirty="0" smtClean="0">
                <a:cs typeface="B Nazanin" pitchFamily="2" charset="-78"/>
              </a:rPr>
              <a:t>Wi-Fi</a:t>
            </a:r>
            <a:r>
              <a:rPr lang="fa-IR" dirty="0" smtClean="0">
                <a:cs typeface="B Nazanin" pitchFamily="2" charset="-78"/>
              </a:rPr>
              <a:t> در ويژگي هاي ضعيف امنيتي آن است كه باعث مي شود اين شبكه هاي بي سيم در معرض خطر هجوم بيگانگان باشند.</a:t>
            </a:r>
            <a:endParaRPr lang="en-US" dirty="0" smtClean="0">
              <a:cs typeface="B Nazanin" pitchFamily="2" charset="-78"/>
            </a:endParaRPr>
          </a:p>
          <a:p>
            <a:pPr algn="just"/>
            <a:r>
              <a:rPr lang="fa-IR" dirty="0" smtClean="0">
                <a:cs typeface="B Nazanin" pitchFamily="2" charset="-78"/>
              </a:rPr>
              <a:t>اشكال ديگر شبكه هاي </a:t>
            </a:r>
            <a:r>
              <a:rPr lang="en-US" dirty="0" smtClean="0">
                <a:cs typeface="B Nazanin" pitchFamily="2" charset="-78"/>
              </a:rPr>
              <a:t>Wi-Fi</a:t>
            </a:r>
            <a:r>
              <a:rPr lang="fa-IR" dirty="0" smtClean="0">
                <a:cs typeface="B Nazanin" pitchFamily="2" charset="-78"/>
              </a:rPr>
              <a:t> تأثير پذيري آن از سيستم هاي ديگري است كه در همان طيف مشغول به كار هستند، مانند تلفن هاي بي سيم، مايكروويوها يا </a:t>
            </a:r>
            <a:r>
              <a:rPr lang="en-US" dirty="0" smtClean="0">
                <a:cs typeface="B Nazanin" pitchFamily="2" charset="-78"/>
              </a:rPr>
              <a:t>LAN</a:t>
            </a:r>
            <a:r>
              <a:rPr lang="fa-IR" dirty="0" smtClean="0">
                <a:cs typeface="B Nazanin" pitchFamily="2" charset="-78"/>
              </a:rPr>
              <a:t> هاي بي سيم ديگر. شبكه هاي بي سيم مبتني بر استاندارد </a:t>
            </a:r>
            <a:r>
              <a:rPr lang="en-US" dirty="0" smtClean="0">
                <a:cs typeface="B Nazanin" pitchFamily="2" charset="-78"/>
              </a:rPr>
              <a:t>802.11n</a:t>
            </a:r>
            <a:r>
              <a:rPr lang="fa-IR" dirty="0" smtClean="0">
                <a:cs typeface="B Nazanin" pitchFamily="2" charset="-78"/>
              </a:rPr>
              <a:t> اين مشكل را حل كرده اند. آن ها از چندين آنتن بي سيم به صورت جايگزين براي انتقال و دريافت داده و فناوري جديدي به نام </a:t>
            </a:r>
            <a:r>
              <a:rPr lang="en-US" dirty="0" smtClean="0">
                <a:cs typeface="B Nazanin" pitchFamily="2" charset="-78"/>
              </a:rPr>
              <a:t>MIMO</a:t>
            </a:r>
            <a:r>
              <a:rPr lang="fa-IR" dirty="0" smtClean="0">
                <a:cs typeface="B Nazanin" pitchFamily="2" charset="-78"/>
              </a:rPr>
              <a:t> (چندين ورودي، چندين خروجي) براي هماهنگ سازي چندين سيگنال راديويي همزمان استفاده مي كنند.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b="1" dirty="0" smtClean="0">
                <a:cs typeface="B Nazanin" pitchFamily="2" charset="-78"/>
              </a:rPr>
              <a:t>WiMax</a:t>
            </a:r>
            <a:endParaRPr lang="en-US" dirty="0">
              <a:cs typeface="B Nazanin" pitchFamily="2" charset="-78"/>
            </a:endParaRPr>
          </a:p>
        </p:txBody>
      </p:sp>
      <p:sp>
        <p:nvSpPr>
          <p:cNvPr id="3" name="Content Placeholder 2"/>
          <p:cNvSpPr>
            <a:spLocks noGrp="1"/>
          </p:cNvSpPr>
          <p:nvPr>
            <p:ph sz="quarter" idx="1"/>
          </p:nvPr>
        </p:nvSpPr>
        <p:spPr/>
        <p:txBody>
          <a:bodyPr/>
          <a:lstStyle/>
          <a:p>
            <a:pPr algn="just"/>
            <a:r>
              <a:rPr lang="en-US" dirty="0" smtClean="0">
                <a:cs typeface="B Nazanin" pitchFamily="2" charset="-78"/>
              </a:rPr>
              <a:t>WiMax</a:t>
            </a:r>
            <a:r>
              <a:rPr lang="en-US" b="1" dirty="0" smtClean="0">
                <a:cs typeface="B Nazanin" pitchFamily="2" charset="-78"/>
              </a:rPr>
              <a:t> </a:t>
            </a:r>
            <a:r>
              <a:rPr lang="fa-IR" dirty="0" smtClean="0">
                <a:cs typeface="B Nazanin" pitchFamily="2" charset="-78"/>
              </a:rPr>
              <a:t>كه مخفف </a:t>
            </a:r>
            <a:r>
              <a:rPr lang="en-US" dirty="0" smtClean="0">
                <a:cs typeface="B Nazanin" pitchFamily="2" charset="-78"/>
              </a:rPr>
              <a:t> for Microwave Access Wordwide Interoperability</a:t>
            </a:r>
            <a:r>
              <a:rPr lang="en-US" b="1" dirty="0" smtClean="0">
                <a:cs typeface="B Nazanin" pitchFamily="2" charset="-78"/>
              </a:rPr>
              <a:t> </a:t>
            </a:r>
            <a:r>
              <a:rPr lang="fa-IR" dirty="0" smtClean="0">
                <a:cs typeface="B Nazanin" pitchFamily="2" charset="-78"/>
              </a:rPr>
              <a:t>است</a:t>
            </a:r>
            <a:r>
              <a:rPr lang="fa-IR" b="1" dirty="0" smtClean="0">
                <a:cs typeface="B Nazanin" pitchFamily="2" charset="-78"/>
              </a:rPr>
              <a:t>، </a:t>
            </a:r>
            <a:r>
              <a:rPr lang="fa-IR" dirty="0" smtClean="0">
                <a:cs typeface="B Nazanin" pitchFamily="2" charset="-78"/>
              </a:rPr>
              <a:t>اصطلاح رايجي براي استاندارد</a:t>
            </a:r>
            <a:r>
              <a:rPr lang="fa-IR" b="1" dirty="0" smtClean="0">
                <a:cs typeface="B Nazanin" pitchFamily="2" charset="-78"/>
              </a:rPr>
              <a:t> </a:t>
            </a:r>
            <a:r>
              <a:rPr lang="en-US" dirty="0" smtClean="0">
                <a:cs typeface="B Nazanin" pitchFamily="2" charset="-78"/>
              </a:rPr>
              <a:t>802.16 </a:t>
            </a:r>
            <a:r>
              <a:rPr lang="fa-IR" dirty="0" smtClean="0">
                <a:cs typeface="B Nazanin" pitchFamily="2" charset="-78"/>
              </a:rPr>
              <a:t>است كه رابط هوايي براي سيستم هاي ثابت دسترسي بي سيم با باند پهن است. </a:t>
            </a:r>
            <a:r>
              <a:rPr lang="en-US" dirty="0" smtClean="0">
                <a:cs typeface="B Nazanin" pitchFamily="2" charset="-78"/>
              </a:rPr>
              <a:t>Wimax</a:t>
            </a:r>
            <a:r>
              <a:rPr lang="fa-IR" dirty="0" smtClean="0">
                <a:cs typeface="B Nazanin" pitchFamily="2" charset="-78"/>
              </a:rPr>
              <a:t> داراي محدوده دسترسي بي سيم با بيش از سي و يك مايل است كه در مقايسه با سيصد پا براي </a:t>
            </a:r>
            <a:r>
              <a:rPr lang="en-US" dirty="0" smtClean="0">
                <a:cs typeface="B Nazanin" pitchFamily="2" charset="-78"/>
              </a:rPr>
              <a:t> Wi-Fi</a:t>
            </a:r>
            <a:r>
              <a:rPr lang="fa-IR" dirty="0" smtClean="0">
                <a:cs typeface="B Nazanin" pitchFamily="2" charset="-78"/>
              </a:rPr>
              <a:t> و سي پا براي بلوتوث و نرخ انتقال داده با بيش از 75 مگابيت در ثانيه بسيار عالي است. استاندارد </a:t>
            </a:r>
            <a:r>
              <a:rPr lang="en-US" dirty="0" smtClean="0">
                <a:cs typeface="B Nazanin" pitchFamily="2" charset="-78"/>
              </a:rPr>
              <a:t>802.16</a:t>
            </a:r>
            <a:r>
              <a:rPr lang="fa-IR" dirty="0" smtClean="0">
                <a:cs typeface="B Nazanin" pitchFamily="2" charset="-78"/>
              </a:rPr>
              <a:t> بالاترين امنيت و كيفيت خدمات رساني را براي پشتيباني از صدا و ويديو به همراه  دارد.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شناسايي فركانس راديويي(</a:t>
            </a:r>
            <a:r>
              <a:rPr lang="en-US" b="1" dirty="0" smtClean="0">
                <a:cs typeface="B Nazanin" pitchFamily="2" charset="-78"/>
              </a:rPr>
              <a:t>RFID</a:t>
            </a:r>
            <a:r>
              <a:rPr lang="fa-IR" b="1" dirty="0" smtClean="0">
                <a:cs typeface="B Nazanin" pitchFamily="2" charset="-78"/>
              </a:rPr>
              <a:t>)</a:t>
            </a:r>
            <a:r>
              <a:rPr lang="en-US" dirty="0" smtClean="0"/>
              <a:t/>
            </a:r>
            <a:br>
              <a:rPr lang="en-US" dirty="0" smtClean="0"/>
            </a:br>
            <a:endParaRPr lang="fa-IR" dirty="0"/>
          </a:p>
        </p:txBody>
      </p:sp>
      <p:sp>
        <p:nvSpPr>
          <p:cNvPr id="3" name="Content Placeholder 2"/>
          <p:cNvSpPr>
            <a:spLocks noGrp="1"/>
          </p:cNvSpPr>
          <p:nvPr>
            <p:ph sz="quarter" idx="1"/>
          </p:nvPr>
        </p:nvSpPr>
        <p:spPr/>
        <p:txBody>
          <a:bodyPr>
            <a:normAutofit lnSpcReduction="10000"/>
          </a:bodyPr>
          <a:lstStyle/>
          <a:p>
            <a:pPr algn="just"/>
            <a:r>
              <a:rPr lang="fa-IR" dirty="0" smtClean="0">
                <a:cs typeface="B Nazanin" pitchFamily="2" charset="-78"/>
              </a:rPr>
              <a:t>سيستم هاي</a:t>
            </a:r>
            <a:r>
              <a:rPr lang="fa-IR" b="1" dirty="0" smtClean="0">
                <a:cs typeface="B Nazanin" pitchFamily="2" charset="-78"/>
              </a:rPr>
              <a:t> </a:t>
            </a:r>
            <a:r>
              <a:rPr lang="fa-IR" dirty="0" smtClean="0">
                <a:cs typeface="B Nazanin" pitchFamily="2" charset="-78"/>
              </a:rPr>
              <a:t>شناسايي فركانس راديويي(</a:t>
            </a:r>
            <a:r>
              <a:rPr lang="en-US" dirty="0" smtClean="0">
                <a:cs typeface="B Nazanin" pitchFamily="2" charset="-78"/>
              </a:rPr>
              <a:t>RFID</a:t>
            </a:r>
            <a:r>
              <a:rPr lang="fa-IR" dirty="0" smtClean="0">
                <a:cs typeface="B Nazanin" pitchFamily="2" charset="-78"/>
              </a:rPr>
              <a:t>)</a:t>
            </a:r>
            <a:r>
              <a:rPr lang="fa-IR" b="1" dirty="0" smtClean="0">
                <a:cs typeface="B Nazanin" pitchFamily="2" charset="-78"/>
              </a:rPr>
              <a:t> </a:t>
            </a:r>
            <a:r>
              <a:rPr lang="fa-IR" dirty="0" smtClean="0">
                <a:cs typeface="B Nazanin" pitchFamily="2" charset="-78"/>
              </a:rPr>
              <a:t>فناوري قدرتمندي را براي پيگيري حركت كالاها در سراسر زنجيره تأمين فراهم مي كنند. بر چسب </a:t>
            </a:r>
            <a:r>
              <a:rPr lang="en-US" dirty="0" smtClean="0">
                <a:cs typeface="B Nazanin" pitchFamily="2" charset="-78"/>
              </a:rPr>
              <a:t>RFID</a:t>
            </a:r>
            <a:r>
              <a:rPr lang="fa-IR" dirty="0" smtClean="0">
                <a:cs typeface="B Nazanin" pitchFamily="2" charset="-78"/>
              </a:rPr>
              <a:t> بر خلاف باركد ها براي خواندن نياز به دستگاهي با چشم الكترونيكي ندارند.</a:t>
            </a:r>
            <a:endParaRPr lang="en-US" dirty="0" smtClean="0">
              <a:cs typeface="B Nazanin" pitchFamily="2" charset="-78"/>
            </a:endParaRPr>
          </a:p>
          <a:p>
            <a:pPr algn="just"/>
            <a:r>
              <a:rPr lang="fa-IR" dirty="0" smtClean="0">
                <a:cs typeface="B Nazanin" pitchFamily="2" charset="-78"/>
              </a:rPr>
              <a:t>در داخل برچسب ريز تراشه اي براي ذخيره سازي داده تعبيه شده است. ضمنا آنتني وجود دارد كه داده را براي دستگاه خواننده اطلاعات ارسال مي كند. بر چسب هاي </a:t>
            </a:r>
            <a:r>
              <a:rPr lang="en-US" dirty="0" smtClean="0">
                <a:cs typeface="B Nazanin" pitchFamily="2" charset="-78"/>
              </a:rPr>
              <a:t>RFID</a:t>
            </a:r>
            <a:r>
              <a:rPr lang="fa-IR" dirty="0" smtClean="0">
                <a:cs typeface="B Nazanin" pitchFamily="2" charset="-78"/>
              </a:rPr>
              <a:t> فعال توسط باتري داخلي فعال شده و معمولا قابليت بازنويسي و اصلاح داده را دارند. برچسب هاي غير فعال </a:t>
            </a:r>
            <a:r>
              <a:rPr lang="en-US" dirty="0" smtClean="0">
                <a:cs typeface="B Nazanin" pitchFamily="2" charset="-78"/>
              </a:rPr>
              <a:t>RFID</a:t>
            </a:r>
            <a:r>
              <a:rPr lang="fa-IR" dirty="0" smtClean="0">
                <a:cs typeface="B Nazanin" pitchFamily="2" charset="-78"/>
              </a:rPr>
              <a:t> از منبع خاصي برخوردار نيستند و توان عملكرد خود را از انرژي  فركانس راديويي ارسال شده ا ز دستگاه فركانس خوان </a:t>
            </a:r>
            <a:r>
              <a:rPr lang="en-US" dirty="0" smtClean="0">
                <a:cs typeface="B Nazanin" pitchFamily="2" charset="-78"/>
              </a:rPr>
              <a:t>RFID</a:t>
            </a:r>
            <a:r>
              <a:rPr lang="fa-IR" dirty="0" smtClean="0">
                <a:cs typeface="B Nazanin" pitchFamily="2" charset="-78"/>
              </a:rPr>
              <a:t> دريافت مي كنند.</a:t>
            </a:r>
            <a:endParaRPr lang="en-US" dirty="0" smtClean="0">
              <a:cs typeface="B Nazanin" pitchFamily="2" charset="-78"/>
            </a:endParaRPr>
          </a:p>
          <a:p>
            <a:pPr algn="just"/>
            <a:r>
              <a:rPr lang="en-US" dirty="0" smtClean="0">
                <a:cs typeface="B Nazanin" pitchFamily="2" charset="-78"/>
              </a:rPr>
              <a:t>RFID</a:t>
            </a:r>
            <a:r>
              <a:rPr lang="fa-IR" dirty="0" smtClean="0">
                <a:cs typeface="B Nazanin" pitchFamily="2" charset="-78"/>
              </a:rPr>
              <a:t> از فرستنده هاي راديويي با توان پايين براي خواندن داده ذخيره شده در برچسب در فاصله اي از يك اينچ تا صد پا استفاده ميكند. اين دستگاه فركانس خوان داده را از برچسب </a:t>
            </a:r>
            <a:r>
              <a:rPr lang="en-US" dirty="0" smtClean="0">
                <a:cs typeface="B Nazanin" pitchFamily="2" charset="-78"/>
              </a:rPr>
              <a:t>Capture</a:t>
            </a:r>
            <a:r>
              <a:rPr lang="fa-IR" dirty="0" smtClean="0">
                <a:cs typeface="B Nazanin" pitchFamily="2" charset="-78"/>
              </a:rPr>
              <a:t> كرده وآن را به كامپيوتر ميزبان در شبكه ارسال مي كند تا مورد پردازش قرار گيرد.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3999" cy="6857999"/>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B Nazanin" pitchFamily="2" charset="-78"/>
              </a:rPr>
              <a:t>شبكه هاي سنسوري بي سيم</a:t>
            </a:r>
            <a:r>
              <a:rPr lang="en-US" dirty="0" smtClean="0"/>
              <a:t/>
            </a:r>
            <a:br>
              <a:rPr lang="en-US" dirty="0" smtClean="0"/>
            </a:br>
            <a:endParaRPr lang="fa-IR" dirty="0"/>
          </a:p>
        </p:txBody>
      </p:sp>
      <p:sp>
        <p:nvSpPr>
          <p:cNvPr id="3" name="Content Placeholder 2"/>
          <p:cNvSpPr>
            <a:spLocks noGrp="1"/>
          </p:cNvSpPr>
          <p:nvPr>
            <p:ph sz="quarter" idx="1"/>
          </p:nvPr>
        </p:nvSpPr>
        <p:spPr/>
        <p:txBody>
          <a:bodyPr/>
          <a:lstStyle/>
          <a:p>
            <a:pPr algn="just"/>
            <a:r>
              <a:rPr lang="fa-IR" dirty="0" smtClean="0">
                <a:cs typeface="B Nazanin" pitchFamily="2" charset="-78"/>
              </a:rPr>
              <a:t>اگر شركت شما نياز به فناوري خاصي داشته باشد تا بر امنيت ساختمان ها نظارت كرده يا ذرات آلوده موجود در هوا را تشخيص دهد، بايد از شبكه سنسوري بي سيم استفاده كند. </a:t>
            </a:r>
            <a:r>
              <a:rPr lang="fa-IR" b="1" dirty="0" smtClean="0">
                <a:cs typeface="B Nazanin" pitchFamily="2" charset="-78"/>
              </a:rPr>
              <a:t>شبكه هاي سنسوري بي سيم (</a:t>
            </a:r>
            <a:r>
              <a:rPr lang="en-US" b="1" dirty="0" smtClean="0">
                <a:cs typeface="B Nazanin" pitchFamily="2" charset="-78"/>
              </a:rPr>
              <a:t>WSN</a:t>
            </a:r>
            <a:r>
              <a:rPr lang="fa-IR" b="1" dirty="0" smtClean="0">
                <a:cs typeface="B Nazanin" pitchFamily="2" charset="-78"/>
              </a:rPr>
              <a:t>) </a:t>
            </a:r>
            <a:r>
              <a:rPr lang="fa-IR" dirty="0" smtClean="0">
                <a:cs typeface="B Nazanin" pitchFamily="2" charset="-78"/>
              </a:rPr>
              <a:t>شبكه هايي از ابزار هاي بي سيم مرتبط باهم هستند كه در يك محيط فيزيكي تعبيه شده و مي توانند نقاط مختلف را در فضاهاي بزرگ اندازه گيري كنند. اين ابزارها داراي سنسورها و آنتن هايي براي پردازش؛ ذخيره سازي و فركانس راديويي هستند. آن ها به شبكه اي متصل هستند كه داده </a:t>
            </a:r>
            <a:r>
              <a:rPr lang="en-US" dirty="0" smtClean="0">
                <a:cs typeface="B Nazanin" pitchFamily="2" charset="-78"/>
              </a:rPr>
              <a:t>Capture</a:t>
            </a:r>
            <a:r>
              <a:rPr lang="fa-IR" dirty="0" smtClean="0">
                <a:cs typeface="B Nazanin" pitchFamily="2" charset="-78"/>
              </a:rPr>
              <a:t> شده توسط آن ها را مسيريابي كرده و به كامپيوتري براي تحليل هايي بيشتر هدايت مي كنند.</a:t>
            </a:r>
            <a:endParaRPr lang="en-US" dirty="0" smtClean="0">
              <a:cs typeface="B Nazanin" pitchFamily="2" charset="-78"/>
            </a:endParaRPr>
          </a:p>
          <a:p>
            <a:endParaRPr lang="fa-IR" dirty="0"/>
          </a:p>
        </p:txBody>
      </p:sp>
    </p:spTree>
  </p:cSld>
  <p:clrMapOvr>
    <a:masterClrMapping/>
  </p:clrMapOvr>
  <p:transition spd="med">
    <p:strips dir="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srcRect/>
          <a:stretch>
            <a:fillRect/>
          </a:stretch>
        </p:blipFill>
        <p:spPr bwMode="auto">
          <a:xfrm>
            <a:off x="2" y="1"/>
            <a:ext cx="9276079" cy="6858000"/>
          </a:xfrm>
          <a:prstGeom prst="rect">
            <a:avLst/>
          </a:prstGeom>
          <a:noFill/>
          <a:ln w="9525">
            <a:noFill/>
            <a:miter lim="800000"/>
            <a:headEnd/>
            <a:tailEnd/>
          </a:ln>
          <a:effectLst/>
        </p:spPr>
      </p:pic>
    </p:spTree>
  </p:cSld>
  <p:clrMapOvr>
    <a:masterClrMapping/>
  </p:clrMapOvr>
  <p:transition spd="med">
    <p:strips dir="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14348" y="0"/>
            <a:ext cx="7467600" cy="4286280"/>
          </a:xfrm>
        </p:spPr>
        <p:txBody>
          <a:bodyPr>
            <a:normAutofit/>
          </a:bodyPr>
          <a:lstStyle/>
          <a:p>
            <a:pPr algn="ctr"/>
            <a:r>
              <a:rPr lang="fa-IR" sz="9600" dirty="0" smtClean="0">
                <a:cs typeface="B Nazanin" pitchFamily="2" charset="-78"/>
              </a:rPr>
              <a:t>پایان</a:t>
            </a:r>
            <a:endParaRPr lang="fa-IR" sz="9600" dirty="0">
              <a:cs typeface="B Nazanin" pitchFamily="2" charset="-78"/>
            </a:endParaRPr>
          </a:p>
        </p:txBody>
      </p:sp>
    </p:spTree>
  </p:cSld>
  <p:clrMapOvr>
    <a:masterClrMapping/>
  </p:clrMapOvr>
  <p:transition spd="med">
    <p:strips dir="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1148</TotalTime>
  <Words>5600</Words>
  <Application>Microsoft Office PowerPoint</Application>
  <PresentationFormat>On-screen Show (4:3)</PresentationFormat>
  <Paragraphs>199</Paragraphs>
  <Slides>72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72</vt:i4>
      </vt:variant>
    </vt:vector>
  </HeadingPairs>
  <TitlesOfParts>
    <vt:vector size="81" baseType="lpstr">
      <vt:lpstr>2  Zar</vt:lpstr>
      <vt:lpstr>Arial</vt:lpstr>
      <vt:lpstr>B Nazanin</vt:lpstr>
      <vt:lpstr>Calibri</vt:lpstr>
      <vt:lpstr>Century Schoolbook</vt:lpstr>
      <vt:lpstr>Times New Roman</vt:lpstr>
      <vt:lpstr>Wingdings</vt:lpstr>
      <vt:lpstr>Wingdings 2</vt:lpstr>
      <vt:lpstr>Oriel</vt:lpstr>
      <vt:lpstr>PowerPoint Presentation</vt:lpstr>
      <vt:lpstr>سیستم های اطلاعات مدیریت   </vt:lpstr>
      <vt:lpstr>منظور از شبكه كامپيوتري چيست؟ </vt:lpstr>
      <vt:lpstr>PowerPoint Presentation</vt:lpstr>
      <vt:lpstr>PowerPoint Presentation</vt:lpstr>
      <vt:lpstr>شبکه های شرکت های بزرگ</vt:lpstr>
      <vt:lpstr>PowerPoint Presentation</vt:lpstr>
      <vt:lpstr>فناوري هاي اصلي شبكه ديجيتال</vt:lpstr>
      <vt:lpstr>پيام رساني</vt:lpstr>
      <vt:lpstr>PowerPoint Presentation</vt:lpstr>
      <vt:lpstr>TCP/IP‌ و اتصال </vt:lpstr>
      <vt:lpstr>مدل مرجع چهار لايه براي TCP/IP</vt:lpstr>
      <vt:lpstr>PowerPoint Presentation</vt:lpstr>
      <vt:lpstr>                 شکل 6-4 مدل مرجع کنترل انتقال /پروتکل اینترنت (TCp/IP)</vt:lpstr>
      <vt:lpstr>سيگنال ها: ديجيتال يا آنالوگ </vt:lpstr>
      <vt:lpstr>PowerPoint Presentation</vt:lpstr>
      <vt:lpstr>PowerPoint Presentation</vt:lpstr>
      <vt:lpstr>شبكه هاي ناحيه محلي </vt:lpstr>
      <vt:lpstr>جدول 1-6 انواع شبکه ها</vt:lpstr>
      <vt:lpstr>توپولو‍‍‍‍‍ژي اصلي شبكه </vt:lpstr>
      <vt:lpstr>شکل 6-6 توپولوژی های شبکه</vt:lpstr>
      <vt:lpstr>شبكه هاي ناحيه شهري و ناحيه گسترده </vt:lpstr>
      <vt:lpstr>رسانه انتقال فيزيكي </vt:lpstr>
      <vt:lpstr>رسانه انتقال بي سيم</vt:lpstr>
      <vt:lpstr>سرعت انتقال</vt:lpstr>
      <vt:lpstr>جدول 2-6 سرعت و هزینه رسانه های مختلف انتقال ارتباط راه دور</vt:lpstr>
      <vt:lpstr>اينترنت چيست؟ </vt:lpstr>
      <vt:lpstr>PowerPoint Presentation</vt:lpstr>
      <vt:lpstr>معماري و آدرس دهي اينترنت </vt:lpstr>
      <vt:lpstr>سيستم نام حوزه </vt:lpstr>
      <vt:lpstr>شکل 8-6 سیستم نام حوزه</vt:lpstr>
      <vt:lpstr>PowerPoint Presentation</vt:lpstr>
      <vt:lpstr>معماري و اداره اينترنت  </vt:lpstr>
      <vt:lpstr>PowerPoint Presentation</vt:lpstr>
      <vt:lpstr>اينترنت آينده : IPv6 و internet2 </vt:lpstr>
      <vt:lpstr>خدمات اینترنت و ابزارهای ارتباط</vt:lpstr>
      <vt:lpstr>جدول 3-6 خدمات اصلی اینترنت</vt:lpstr>
      <vt:lpstr>PowerPoint Presentation</vt:lpstr>
      <vt:lpstr>PowerPoint Presentation</vt:lpstr>
      <vt:lpstr>صدا روي IP </vt:lpstr>
      <vt:lpstr>PowerPoint Presentation</vt:lpstr>
      <vt:lpstr>PowerPoint Presentation</vt:lpstr>
      <vt:lpstr> شبكه هاي خصوصي مجازي </vt:lpstr>
      <vt:lpstr>PowerPoint Presentation</vt:lpstr>
      <vt:lpstr>وب جهان گستر  </vt:lpstr>
      <vt:lpstr>فوق متن</vt:lpstr>
      <vt:lpstr>سرورهاي وب</vt:lpstr>
      <vt:lpstr>جستجو برای اطلاعات در وب </vt:lpstr>
      <vt:lpstr>PowerPoint Presentation</vt:lpstr>
      <vt:lpstr>      شکل14-6موتورهای اصلی جستجوی وب </vt:lpstr>
      <vt:lpstr>PowerPoint Presentation</vt:lpstr>
      <vt:lpstr>   </vt:lpstr>
      <vt:lpstr>وب 2 </vt:lpstr>
      <vt:lpstr>RSS</vt:lpstr>
      <vt:lpstr>اينترانت ها  </vt:lpstr>
      <vt:lpstr>اكسترانت ها </vt:lpstr>
      <vt:lpstr>انقلاب بي سيم</vt:lpstr>
      <vt:lpstr>سيستم هاي سلولي </vt:lpstr>
      <vt:lpstr>استانداردها و نسل هاي جديد شبكه سلولي </vt:lpstr>
      <vt:lpstr>شبكه هاي نسل سوم (3G)</vt:lpstr>
      <vt:lpstr>شبكه هاي كامپيوتري بي سيم و دسترسي به اينترنت </vt:lpstr>
      <vt:lpstr>PowerPoint Presentation</vt:lpstr>
      <vt:lpstr>Wi-Fi</vt:lpstr>
      <vt:lpstr>PowerPoint Presentation</vt:lpstr>
      <vt:lpstr>Wi-Fi و دسترسي اينترنت بي سيم </vt:lpstr>
      <vt:lpstr>PowerPoint Presentation</vt:lpstr>
      <vt:lpstr>WiMax</vt:lpstr>
      <vt:lpstr>شناسايي فركانس راديويي(RFID) </vt:lpstr>
      <vt:lpstr>PowerPoint Presentation</vt:lpstr>
      <vt:lpstr>شبكه هاي سنسوري بي سيم </vt:lpstr>
      <vt:lpstr>PowerPoint Presentation</vt:lpstr>
      <vt:lpstr>پایان</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DadeFam-43262657</cp:lastModifiedBy>
  <cp:revision>212</cp:revision>
  <dcterms:created xsi:type="dcterms:W3CDTF">2013-10-09T06:40:20Z</dcterms:created>
  <dcterms:modified xsi:type="dcterms:W3CDTF">2023-08-09T23:11:42Z</dcterms:modified>
</cp:coreProperties>
</file>