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8" r:id="rId3"/>
    <p:sldId id="309" r:id="rId4"/>
    <p:sldId id="310" r:id="rId5"/>
    <p:sldId id="26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-1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2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3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29907" y="255495"/>
            <a:ext cx="8555547" cy="5332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115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آمار و مدلسازی</a:t>
            </a:r>
          </a:p>
          <a:p>
            <a:pPr algn="ctr" rtl="1">
              <a:lnSpc>
                <a:spcPct val="150000"/>
              </a:lnSpc>
            </a:pPr>
            <a:r>
              <a:rPr lang="fa-IR" sz="72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فصل 6، </a:t>
            </a:r>
            <a:r>
              <a:rPr lang="en-US" sz="72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)</a:t>
            </a:r>
            <a:r>
              <a:rPr lang="fa-IR" sz="72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مد</a:t>
            </a:r>
            <a:r>
              <a:rPr lang="en-US" sz="72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(</a:t>
            </a:r>
            <a:endParaRPr lang="fa-IR" sz="7200" dirty="0" smtClean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  <a:p>
            <a:pPr algn="ctr" rtl="1"/>
            <a:endParaRPr lang="fa-IR" sz="6000" dirty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5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23273" y="2622176"/>
            <a:ext cx="12115818" cy="3983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مد: </a:t>
            </a:r>
            <a:r>
              <a:rPr lang="fa-IR" sz="2800" b="1" dirty="0" smtClean="0">
                <a:cs typeface="B Nazanin" panose="00000400000000000000" pitchFamily="2" charset="-78"/>
              </a:rPr>
              <a:t>داده ای است که بیشترین فراوانی را دارد.</a:t>
            </a: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2800" b="1" dirty="0" smtClean="0">
                <a:cs typeface="B Nazanin" panose="00000400000000000000" pitchFamily="2" charset="-78"/>
              </a:rPr>
              <a:t>تولیدکنندگان برای تشخیص آنکه بدانند تولید کدام محصول به صرفه است از شاخص مد استفاده می کنند.</a:t>
            </a: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2800" b="1" dirty="0" smtClean="0">
                <a:cs typeface="B Nazanin" panose="00000400000000000000" pitchFamily="2" charset="-78"/>
              </a:rPr>
              <a:t>در رای گیری ها اساس تصمیم گیری ها مد است.</a:t>
            </a: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2800" b="1" dirty="0" smtClean="0">
                <a:cs typeface="B Nazanin" panose="00000400000000000000" pitchFamily="2" charset="-78"/>
              </a:rPr>
              <a:t>برای محاسبه مد کافی است فراوانی ها را با هم مقایسه کنیم.</a:t>
            </a: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5038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541494"/>
            <a:ext cx="1190232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ویژگی های مد:</a:t>
            </a:r>
            <a:endParaRPr lang="fa-IR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ممکن است ؟؟              نباشد(در این صورت جامعه را چند مدی می گویند.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جوامع چند مدی ، مد شاخص معتبری نیست.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مد لزوماً یکی از داده هاست.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3- مد به اندازه داده وابسته نیست فقط به فراوانی وابسته است.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اگر تمام داده ها در عددی ضرب یا تقسیم شوند مد نیز در آن اعداد ضرب یا تقسیم می شود.</a:t>
            </a: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4933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67373" y="2852078"/>
            <a:ext cx="1035843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اگر تمام داده ها با عددی جمع یا تفریق گردند مد نیز با آن جمع یا تفریق می گردد.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به عبارتی اگر مد داده های                     برابر     باشد مد داده های                            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برابر                 می باشد.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مد در جدول فراوانی مرکز دسته است که بیشترین فراوانی را دارد.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مد برای تمام متغیرهای (کمی و کیفی) معتبر و قابل استفاده است.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4213729"/>
              </p:ext>
            </p:extLst>
          </p:nvPr>
        </p:nvGraphicFramePr>
        <p:xfrm>
          <a:off x="6815044" y="3685790"/>
          <a:ext cx="1387662" cy="3660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Equation" r:id="rId3" imgW="2070000" imgH="545760" progId="Equation.DSMT4">
                  <p:embed/>
                </p:oleObj>
              </mc:Choice>
              <mc:Fallback>
                <p:oleObj name="Equation" r:id="rId3" imgW="207000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15044" y="3685790"/>
                        <a:ext cx="1387662" cy="3660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7127479"/>
              </p:ext>
            </p:extLst>
          </p:nvPr>
        </p:nvGraphicFramePr>
        <p:xfrm>
          <a:off x="5855113" y="3759061"/>
          <a:ext cx="320862" cy="2173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Equation" r:id="rId5" imgW="393480" imgH="266400" progId="Equation.DSMT4">
                  <p:embed/>
                </p:oleObj>
              </mc:Choice>
              <mc:Fallback>
                <p:oleObj name="Equation" r:id="rId5" imgW="393480" imgH="266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855113" y="3759061"/>
                        <a:ext cx="320862" cy="2173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1582665"/>
              </p:ext>
            </p:extLst>
          </p:nvPr>
        </p:nvGraphicFramePr>
        <p:xfrm>
          <a:off x="568885" y="3759061"/>
          <a:ext cx="3061821" cy="364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Equation" r:id="rId7" imgW="4584600" imgH="545760" progId="Equation.DSMT4">
                  <p:embed/>
                </p:oleObj>
              </mc:Choice>
              <mc:Fallback>
                <p:oleObj name="Equation" r:id="rId7" imgW="458460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68885" y="3759061"/>
                        <a:ext cx="3061821" cy="3647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6010601"/>
              </p:ext>
            </p:extLst>
          </p:nvPr>
        </p:nvGraphicFramePr>
        <p:xfrm>
          <a:off x="9796929" y="4383759"/>
          <a:ext cx="1001059" cy="290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Equation" r:id="rId9" imgW="1269720" imgH="368280" progId="Equation.DSMT4">
                  <p:embed/>
                </p:oleObj>
              </mc:Choice>
              <mc:Fallback>
                <p:oleObj name="Equation" r:id="rId9" imgW="126972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796929" y="4383759"/>
                        <a:ext cx="1001059" cy="290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0589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603812" y="2232212"/>
            <a:ext cx="5029200" cy="2218764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42637" y="2618319"/>
            <a:ext cx="2151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8800" dirty="0" smtClean="0"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پایان</a:t>
            </a:r>
            <a:endParaRPr lang="en-US" sz="8800" dirty="0"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7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heme1" id="{29711592-03A5-4B42-A36B-AEA3D454CD0B}" vid="{BC50ED07-599E-4414-ABB3-82541E7BF84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4079</TotalTime>
  <Words>196</Words>
  <Application>Microsoft Office PowerPoint</Application>
  <PresentationFormat>Custom</PresentationFormat>
  <Paragraphs>18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Theme1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hanieh</dc:creator>
  <cp:lastModifiedBy>SEVEN</cp:lastModifiedBy>
  <cp:revision>225</cp:revision>
  <dcterms:created xsi:type="dcterms:W3CDTF">2015-11-12T17:53:35Z</dcterms:created>
  <dcterms:modified xsi:type="dcterms:W3CDTF">2020-01-12T14:02:25Z</dcterms:modified>
</cp:coreProperties>
</file>