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22"/>
  </p:notesMasterIdLst>
  <p:sldIdLst>
    <p:sldId id="289" r:id="rId2"/>
    <p:sldId id="286" r:id="rId3"/>
    <p:sldId id="287" r:id="rId4"/>
    <p:sldId id="258" r:id="rId5"/>
    <p:sldId id="261" r:id="rId6"/>
    <p:sldId id="290" r:id="rId7"/>
    <p:sldId id="263" r:id="rId8"/>
    <p:sldId id="265" r:id="rId9"/>
    <p:sldId id="270" r:id="rId10"/>
    <p:sldId id="271" r:id="rId11"/>
    <p:sldId id="274" r:id="rId12"/>
    <p:sldId id="276" r:id="rId13"/>
    <p:sldId id="278" r:id="rId14"/>
    <p:sldId id="279" r:id="rId15"/>
    <p:sldId id="280" r:id="rId16"/>
    <p:sldId id="281" r:id="rId17"/>
    <p:sldId id="282" r:id="rId18"/>
    <p:sldId id="268" r:id="rId19"/>
    <p:sldId id="269" r:id="rId20"/>
    <p:sldId id="292" r:id="rId2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412" autoAdjust="0"/>
    <p:restoredTop sz="94624" autoAdjust="0"/>
  </p:normalViewPr>
  <p:slideViewPr>
    <p:cSldViewPr>
      <p:cViewPr>
        <p:scale>
          <a:sx n="75" d="100"/>
          <a:sy n="75" d="100"/>
        </p:scale>
        <p:origin x="-1194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508B8F1-B68F-4311-9B94-205B0F4F27CF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F2785B0-8229-4DB8-85E7-224452C4C3D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77594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ECF8B736-CAFB-4167-9EAA-E414D3F47057}" type="datetimeFigureOut">
              <a:rPr lang="fa-IR" smtClean="0"/>
              <a:pPr/>
              <a:t>1437/08/26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021E0420-B156-4574-961D-EA7E29CD13A4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med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27784" y="3126871"/>
            <a:ext cx="45005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4400" kern="10" dirty="0" smtClean="0">
                <a:ln w="12700">
                  <a:solidFill>
                    <a:srgbClr val="00808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بسم الله الرّحمن الرّحیم</a:t>
            </a:r>
            <a:endParaRPr lang="fa-IR" sz="4400" kern="10" dirty="0">
              <a:ln w="12700">
                <a:solidFill>
                  <a:srgbClr val="00808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763688" y="1340768"/>
            <a:ext cx="600079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6000" dirty="0" smtClean="0">
                <a:solidFill>
                  <a:srgbClr val="FF0000"/>
                </a:solidFill>
                <a:cs typeface="B Nazanin" pitchFamily="2" charset="-78"/>
              </a:rPr>
              <a:t>میراگرهای اصطکاکی در بادبندها</a:t>
            </a:r>
          </a:p>
        </p:txBody>
      </p:sp>
      <p:pic>
        <p:nvPicPr>
          <p:cNvPr id="1026" name="Picture 2" descr="C:\Users\lenovo\Desktop\میراگرهای-اصطکاک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2"/>
            <a:ext cx="7992888" cy="350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928670"/>
            <a:ext cx="4503444" cy="2784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3714752"/>
            <a:ext cx="3891852" cy="2773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071934" y="18573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a-IR" sz="2400" dirty="0" smtClean="0">
                <a:latin typeface="Arial" pitchFamily="34" charset="0"/>
                <a:cs typeface="Arial" pitchFamily="34" charset="0"/>
              </a:rPr>
              <a:t>خسارت ناشی از زلزله های مختلف</a:t>
            </a:r>
            <a:br>
              <a:rPr lang="fa-IR" sz="2400" dirty="0" smtClean="0">
                <a:latin typeface="Arial" pitchFamily="34" charset="0"/>
                <a:cs typeface="Arial" pitchFamily="34" charset="0"/>
              </a:rPr>
            </a:br>
            <a:r>
              <a:rPr lang="fa-IR" sz="2400" dirty="0" smtClean="0">
                <a:latin typeface="Arial" pitchFamily="34" charset="0"/>
                <a:cs typeface="Arial" pitchFamily="34" charset="0"/>
              </a:rPr>
              <a:t>نحوه عملکرد سیستم های سازه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2400" dirty="0" smtClean="0">
                <a:latin typeface="Arial" pitchFamily="34" charset="0"/>
                <a:cs typeface="Arial" pitchFamily="34" charset="0"/>
              </a:rPr>
              <a:t>ای</a:t>
            </a:r>
            <a:endParaRPr lang="fa-I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158" y="4500570"/>
            <a:ext cx="43577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000" dirty="0" smtClean="0">
                <a:latin typeface="Arial" pitchFamily="34" charset="0"/>
                <a:cs typeface="Arial" pitchFamily="34" charset="0"/>
              </a:rPr>
              <a:t>یافتن راهکارهایی جهت کاهش انرژی ورودی به سازه ناشی از زلزله می تواند یکی از بهترین راههای ارتقای  رفتار لرزه ای سازه ها و کاهش خسارات وارده بر آنها محسوب می شود</a:t>
            </a:r>
            <a:endParaRPr lang="fa-I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14810" y="357166"/>
            <a:ext cx="1928826" cy="10464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مقدمه</a:t>
            </a:r>
          </a:p>
          <a:p>
            <a:endParaRPr lang="fa-IR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14400" y="3214688"/>
            <a:ext cx="8229600" cy="150018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>
                <a:solidFill>
                  <a:srgbClr val="FFFF00"/>
                </a:solidFill>
                <a:latin typeface="Arial" pitchFamily="34" charset="0"/>
                <a:cs typeface="B Nazanin" pitchFamily="2" charset="-78"/>
              </a:rPr>
              <a:t>دسته اول- </a:t>
            </a:r>
            <a:r>
              <a:rPr lang="fa-IR" sz="2400" dirty="0" smtClean="0">
                <a:latin typeface="Arial" pitchFamily="34" charset="0"/>
                <a:cs typeface="B Nazanin" pitchFamily="2" charset="-78"/>
              </a:rPr>
              <a:t>میراگرهای با سختی پایدار و مکانیزم اتلاف انرژی مستقل از سرعت حرکت می باشد . فعالیت این تجهیزات زمانی که تنش یا نیرو به ترازهای از پیش تعیین شده رسیده یا از آن تجاوز نماید ، اتفاق می افتد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29256" y="1714488"/>
            <a:ext cx="3500462" cy="46166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سیستم های کنترل غیر فعال:</a:t>
            </a:r>
            <a:endParaRPr lang="en-US" sz="2400" dirty="0" smtClean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00166" y="1142984"/>
            <a:ext cx="214314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 lvl="0"/>
            <a:r>
              <a:rPr lang="fa-IR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وابسته به تغییر مکان</a:t>
            </a:r>
            <a:endParaRPr lang="en-US" dirty="0" smtClean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00166" y="2357430"/>
            <a:ext cx="214314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 lvl="0"/>
            <a:r>
              <a:rPr lang="fa-IR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وابسته به فرکانس</a:t>
            </a:r>
            <a:endParaRPr lang="en-US" dirty="0" smtClean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rot="10800000">
            <a:off x="3857620" y="1357298"/>
            <a:ext cx="128588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0800000">
            <a:off x="3929058" y="1928802"/>
            <a:ext cx="128588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0800000" flipV="1">
            <a:off x="3929058" y="2143116"/>
            <a:ext cx="128588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500166" y="1785926"/>
            <a:ext cx="214314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وابسته به سرعت حرکت</a:t>
            </a:r>
            <a:endParaRPr lang="en-US" dirty="0" smtClean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29256" y="5000636"/>
            <a:ext cx="3214710" cy="461665"/>
          </a:xfrm>
          <a:prstGeom prst="rect">
            <a:avLst/>
          </a:prstGeom>
          <a:gradFill>
            <a:gsLst>
              <a:gs pos="13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solidFill>
                  <a:schemeClr val="bg2"/>
                </a:solidFill>
                <a:latin typeface="Arial" pitchFamily="34" charset="0"/>
                <a:cs typeface="B Nazanin" pitchFamily="2" charset="-78"/>
              </a:rPr>
              <a:t>معروفترین میراگرهای این دسته</a:t>
            </a:r>
            <a:endParaRPr lang="fa-IR" sz="2400" dirty="0">
              <a:solidFill>
                <a:schemeClr val="bg2"/>
              </a:solidFill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5984" y="4786322"/>
            <a:ext cx="235745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dirty="0" smtClean="0">
                <a:solidFill>
                  <a:schemeClr val="bg2"/>
                </a:solidFill>
                <a:latin typeface="Arial" pitchFamily="34" charset="0"/>
                <a:cs typeface="B Nazanin" pitchFamily="2" charset="-78"/>
              </a:rPr>
              <a:t>1-میراگرهای هیسترتیک فلزی </a:t>
            </a:r>
            <a:endParaRPr lang="fa-IR" dirty="0">
              <a:solidFill>
                <a:schemeClr val="bg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85984" y="5357826"/>
            <a:ext cx="235745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dirty="0" smtClean="0">
                <a:solidFill>
                  <a:schemeClr val="bg2"/>
                </a:solidFill>
                <a:latin typeface="Arial" pitchFamily="34" charset="0"/>
                <a:cs typeface="B Nazanin" pitchFamily="2" charset="-78"/>
              </a:rPr>
              <a:t>2-میراگرهای اصطکاکی </a:t>
            </a:r>
            <a:endParaRPr lang="fa-IR" dirty="0">
              <a:solidFill>
                <a:schemeClr val="bg2"/>
              </a:solidFill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4929190" y="4572008"/>
            <a:ext cx="357190" cy="135732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3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332656"/>
            <a:ext cx="8964488" cy="1143008"/>
          </a:xfrm>
        </p:spPr>
        <p:txBody>
          <a:bodyPr>
            <a:normAutofit fontScale="92500" lnSpcReduction="10000"/>
          </a:bodyPr>
          <a:lstStyle/>
          <a:p>
            <a:pPr lvl="2" algn="r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fa-IR" sz="2400" dirty="0" smtClean="0">
                <a:latin typeface="Arial" pitchFamily="34" charset="0"/>
                <a:cs typeface="B Nazanin" pitchFamily="2" charset="-78"/>
              </a:rPr>
              <a:t>استهلاک انرژی در میراگرهای اصطکاکی به واسطه اصطکاک بین اجزای </a:t>
            </a:r>
            <a:r>
              <a:rPr lang="fa-IR" sz="2400" dirty="0">
                <a:latin typeface="Arial" pitchFamily="34" charset="0"/>
                <a:cs typeface="B Nazanin" pitchFamily="2" charset="-78"/>
              </a:rPr>
              <a:t>اصطکسطوح روی همدیگرمی باشد.لذا ترکیب بندی اجزای لغزنده بر روی اکی </a:t>
            </a:r>
            <a:r>
              <a:rPr lang="fa-IR" sz="2400" dirty="0" smtClean="0">
                <a:latin typeface="Arial" pitchFamily="34" charset="0"/>
                <a:cs typeface="B Nazanin" pitchFamily="2" charset="-78"/>
              </a:rPr>
              <a:t>و لغزیدن یکدیگر بسیار متنوع می باشد به همین دلیل میراگر های اصطکاکی مختلفی وجود دارد</a:t>
            </a:r>
          </a:p>
          <a:p>
            <a:pPr lvl="2" algn="just"/>
            <a:endParaRPr lang="fa-IR" sz="2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29454" y="3214686"/>
            <a:ext cx="221454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1">
              <a:buNone/>
            </a:pPr>
            <a:r>
              <a:rPr lang="ar-SA" sz="2400" dirty="0" smtClean="0">
                <a:latin typeface="Arial" pitchFamily="34" charset="0"/>
                <a:cs typeface="B Nazanin" pitchFamily="2" charset="-78"/>
              </a:rPr>
              <a:t>انواع میراگرهای اصطکاکی</a:t>
            </a:r>
            <a:r>
              <a:rPr lang="fa-IR" sz="2400" dirty="0" smtClean="0">
                <a:latin typeface="Arial" pitchFamily="34" charset="0"/>
                <a:cs typeface="B Nazanin" pitchFamily="2" charset="-78"/>
              </a:rPr>
              <a:t>     </a:t>
            </a:r>
            <a:endParaRPr lang="en-US" sz="2400" dirty="0" smtClean="0"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43372" y="2571744"/>
            <a:ext cx="27146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>
              <a:buClr>
                <a:schemeClr val="bg2">
                  <a:lumMod val="10000"/>
                </a:schemeClr>
              </a:buClr>
              <a:buFont typeface="Wingdings" pitchFamily="2" charset="2"/>
              <a:buChar char="Ø"/>
            </a:pPr>
            <a:r>
              <a:rPr lang="fa-IR" sz="2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ar-SA" sz="2000" dirty="0" smtClean="0">
                <a:latin typeface="Arial" pitchFamily="34" charset="0"/>
                <a:cs typeface="B Nazanin" pitchFamily="2" charset="-78"/>
              </a:rPr>
              <a:t>-میراگر اصطکاکی پال</a:t>
            </a:r>
            <a:endParaRPr lang="en-US" sz="2000" dirty="0" smtClean="0"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4071942"/>
            <a:ext cx="27146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>
              <a:buClr>
                <a:schemeClr val="bg2">
                  <a:lumMod val="10000"/>
                </a:schemeClr>
              </a:buClr>
              <a:buFont typeface="Wingdings" pitchFamily="2" charset="2"/>
              <a:buChar char="Ø"/>
            </a:pPr>
            <a:r>
              <a:rPr lang="ar-SA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ar-SA" sz="2000" dirty="0" smtClean="0">
                <a:latin typeface="Arial" pitchFamily="34" charset="0"/>
                <a:cs typeface="B Nazanin" pitchFamily="2" charset="-78"/>
              </a:rPr>
              <a:t>-میراگر اصطکاکی سیلندری</a:t>
            </a:r>
            <a:endParaRPr lang="en-US" sz="2000" dirty="0" smtClean="0"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71934" y="5643578"/>
            <a:ext cx="278608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Clr>
                <a:schemeClr val="bg2">
                  <a:lumMod val="10000"/>
                </a:schemeClr>
              </a:buClr>
              <a:buFont typeface="Wingdings" pitchFamily="2" charset="2"/>
              <a:buChar char="Ø"/>
            </a:pPr>
            <a:r>
              <a:rPr lang="fa-IR" sz="2000" dirty="0" smtClean="0">
                <a:latin typeface="Arial" pitchFamily="34" charset="0"/>
                <a:cs typeface="B Nazanin" pitchFamily="2" charset="-78"/>
              </a:rPr>
              <a:t>3-میراکر اصطکاکی دورانی</a:t>
            </a:r>
          </a:p>
        </p:txBody>
      </p:sp>
      <p:sp>
        <p:nvSpPr>
          <p:cNvPr id="11" name="Right Brace 10"/>
          <p:cNvSpPr/>
          <p:nvPr/>
        </p:nvSpPr>
        <p:spPr>
          <a:xfrm>
            <a:off x="6929454" y="2571744"/>
            <a:ext cx="71438" cy="342902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714488"/>
            <a:ext cx="2500330" cy="173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Right Arrow 11"/>
          <p:cNvSpPr/>
          <p:nvPr/>
        </p:nvSpPr>
        <p:spPr>
          <a:xfrm rot="10800000">
            <a:off x="3500430" y="2643182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429000"/>
            <a:ext cx="2571768" cy="175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ight Arrow 13"/>
          <p:cNvSpPr/>
          <p:nvPr/>
        </p:nvSpPr>
        <p:spPr>
          <a:xfrm rot="10800000">
            <a:off x="3500430" y="4143380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5143512"/>
            <a:ext cx="2592288" cy="15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ight Arrow 15"/>
          <p:cNvSpPr/>
          <p:nvPr/>
        </p:nvSpPr>
        <p:spPr>
          <a:xfrm rot="10800000">
            <a:off x="3500430" y="5786454"/>
            <a:ext cx="571504" cy="2762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9" grpId="0"/>
      <p:bldP spid="10" grpId="0"/>
      <p:bldP spid="11" grpId="1" animBg="1"/>
      <p:bldP spid="12" grpId="0" animBg="1"/>
      <p:bldP spid="14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57818" y="714356"/>
            <a:ext cx="30003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latin typeface="Arial" pitchFamily="34" charset="0"/>
                <a:cs typeface="B Nazanin" pitchFamily="2" charset="-78"/>
              </a:rPr>
              <a:t>بررسی عملکرد میراگرهای اصطکاکی</a:t>
            </a:r>
          </a:p>
        </p:txBody>
      </p:sp>
      <p:sp>
        <p:nvSpPr>
          <p:cNvPr id="5" name="Right Arrow 4"/>
          <p:cNvSpPr/>
          <p:nvPr/>
        </p:nvSpPr>
        <p:spPr>
          <a:xfrm rot="10800000">
            <a:off x="4893471" y="815203"/>
            <a:ext cx="92869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TextBox 5"/>
          <p:cNvSpPr txBox="1"/>
          <p:nvPr/>
        </p:nvSpPr>
        <p:spPr>
          <a:xfrm>
            <a:off x="1893075" y="722304"/>
            <a:ext cx="242889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latin typeface="Arial" pitchFamily="34" charset="0"/>
                <a:cs typeface="B Nazanin" pitchFamily="2" charset="-78"/>
              </a:rPr>
              <a:t>بررسی شاخص های عملکرد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2198" y="1928802"/>
            <a:ext cx="19288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شاخص های عملکرد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4810" y="2214554"/>
            <a:ext cx="17145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شاخص عملکرد نسبی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3372" y="1643050"/>
            <a:ext cx="1785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شاخص کارایی میراگر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143372" y="2857496"/>
            <a:ext cx="464347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latin typeface="Arial" pitchFamily="34" charset="0"/>
                <a:cs typeface="B Nazanin" pitchFamily="2" charset="-78"/>
              </a:rPr>
              <a:t>بهینه حالت زمانی که شاخص های عملکرد مینیمم شود</a:t>
            </a:r>
            <a:endParaRPr lang="en-US" sz="2000" dirty="0" smtClean="0"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63688" y="2888274"/>
            <a:ext cx="20717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بار لغزش تعیین میگردد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ight Arrow 36"/>
          <p:cNvSpPr/>
          <p:nvPr/>
        </p:nvSpPr>
        <p:spPr>
          <a:xfrm rot="10800000">
            <a:off x="4214810" y="3000372"/>
            <a:ext cx="92869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8" name="TextBox 37"/>
          <p:cNvSpPr txBox="1"/>
          <p:nvPr/>
        </p:nvSpPr>
        <p:spPr>
          <a:xfrm>
            <a:off x="3214678" y="3500438"/>
            <a:ext cx="4000496" cy="400110"/>
          </a:xfrm>
          <a:prstGeom prst="rect">
            <a:avLst/>
          </a:prstGeom>
          <a:gradFill>
            <a:gsLst>
              <a:gs pos="13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2"/>
                </a:solidFill>
                <a:latin typeface="Arial" pitchFamily="34" charset="0"/>
                <a:cs typeface="B Nazanin" pitchFamily="2" charset="-78"/>
              </a:rPr>
              <a:t>فاکتور های مهم در تعیین بار لغزش عبارتند از:</a:t>
            </a:r>
            <a:endParaRPr lang="en-US" sz="2000" dirty="0" smtClean="0">
              <a:solidFill>
                <a:schemeClr val="bg2"/>
              </a:solidFill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9" name="Right Brace 38"/>
          <p:cNvSpPr/>
          <p:nvPr/>
        </p:nvSpPr>
        <p:spPr>
          <a:xfrm>
            <a:off x="5929322" y="1643050"/>
            <a:ext cx="45719" cy="92869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0" name="TextBox 39"/>
          <p:cNvSpPr txBox="1"/>
          <p:nvPr/>
        </p:nvSpPr>
        <p:spPr>
          <a:xfrm>
            <a:off x="285720" y="4071942"/>
            <a:ext cx="8429684" cy="7078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 algn="just"/>
            <a:r>
              <a:rPr lang="fa-IR" sz="2000" dirty="0" smtClean="0">
                <a:latin typeface="Arial" pitchFamily="34" charset="0"/>
                <a:cs typeface="B Nazanin" pitchFamily="2" charset="-78"/>
              </a:rPr>
              <a:t>1-میراگر نباید در نیروهای کوچک مانند بار باد یا زلزله های کوچک هی ساختمانی لغزشی داشته باشد که این امر منجر به تعیین یک حداقل مقدار برای لغزش می شود.</a:t>
            </a:r>
            <a:endParaRPr lang="en-US" sz="2000" dirty="0" smtClean="0"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5720" y="5072074"/>
            <a:ext cx="8429684" cy="7078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 algn="just"/>
            <a:r>
              <a:rPr lang="fa-IR" sz="2000" dirty="0" smtClean="0">
                <a:latin typeface="Arial" pitchFamily="34" charset="0"/>
                <a:cs typeface="B Nazanin" pitchFamily="2" charset="-78"/>
              </a:rPr>
              <a:t>2-لغزش باید قبل از تسلیم هر گونه المان سازه ای اتفاق افتد که این موضوع باعث تعیین یک حد بالای نیروی لغزش خواهد شد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14282" y="6072206"/>
            <a:ext cx="8501122" cy="40011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Arial" pitchFamily="34" charset="0"/>
                <a:cs typeface="B Nazanin" pitchFamily="2" charset="-78"/>
              </a:rPr>
              <a:t>3-</a:t>
            </a:r>
            <a:r>
              <a:rPr lang="fa-IR" sz="2000" dirty="0" smtClean="0">
                <a:latin typeface="Arial" pitchFamily="34" charset="0"/>
                <a:cs typeface="B Nazanin" pitchFamily="2" charset="-78"/>
              </a:rPr>
              <a:t>نیروی لغزش باید به گونه ای تعیین گردد که انرژی تلف شده توسط میراگر حداکثر مقدار خود باشد</a:t>
            </a:r>
            <a:endParaRPr lang="fa-IR" sz="2000" dirty="0">
              <a:cs typeface="B Nazanin" pitchFamily="2" charset="-78"/>
            </a:endParaRP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8" grpId="0"/>
      <p:bldP spid="9" grpId="0"/>
      <p:bldP spid="11" grpId="0"/>
      <p:bldP spid="35" grpId="0"/>
      <p:bldP spid="36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7544" y="301118"/>
            <a:ext cx="8072494" cy="105618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dirty="0" smtClean="0">
                <a:latin typeface="Arial" pitchFamily="34" charset="0"/>
                <a:cs typeface="2  Farnaz" pitchFamily="2" charset="-78"/>
              </a:rPr>
              <a:t>میراگر اصطکاکی </a:t>
            </a:r>
            <a:r>
              <a:rPr lang="en-US" sz="2400" dirty="0" smtClean="0">
                <a:latin typeface="Arial" pitchFamily="34" charset="0"/>
                <a:cs typeface="2  Farnaz" pitchFamily="2" charset="-78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2  Farnaz" pitchFamily="2" charset="-78"/>
              </a:rPr>
              <a:t>PALL</a:t>
            </a:r>
            <a:endParaRPr lang="fa-IR" sz="2400" dirty="0" smtClean="0">
              <a:solidFill>
                <a:srgbClr val="FF0000"/>
              </a:solidFill>
              <a:latin typeface="Arial" pitchFamily="34" charset="0"/>
              <a:cs typeface="2  Farnaz" pitchFamily="2" charset="-78"/>
            </a:endParaRPr>
          </a:p>
          <a:p>
            <a:pPr marL="0" indent="0" algn="r">
              <a:buNone/>
            </a:pPr>
            <a:r>
              <a:rPr lang="fa-IR" sz="2000" dirty="0" smtClean="0">
                <a:latin typeface="Arial" pitchFamily="34" charset="0"/>
                <a:cs typeface="Arial" pitchFamily="34" charset="0"/>
              </a:rPr>
              <a:t>این میراگر در محل تقاطع بادبندهای ضربدری نصب می شود </a:t>
            </a:r>
            <a:endParaRPr lang="fa-I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844" y="1928802"/>
            <a:ext cx="3916908" cy="2725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786314" y="1857364"/>
            <a:ext cx="407196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قرار گرفتن مهاربند های کششی در حالت لغزش</a:t>
            </a:r>
          </a:p>
          <a:p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4786314" y="2714620"/>
            <a:ext cx="407196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شروع لغزش گره اصطکاکی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6314" y="4214818"/>
            <a:ext cx="407196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امکان لغزش سطح اصطکاک در بادبند تحت فشار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00298" y="5072074"/>
            <a:ext cx="628654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1">
            <a:spAutoFit/>
          </a:bodyPr>
          <a:lstStyle/>
          <a:p>
            <a:pPr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اتلاف انرژی قابل ملاحظه با بوجود امدن منحنی هیستر زیس شبه مستطیلی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00298" y="5572140"/>
            <a:ext cx="628654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-صاف شدن بادبند فشاری تحت کمانش</a:t>
            </a:r>
            <a:endParaRPr lang="fa-IR" dirty="0"/>
          </a:p>
        </p:txBody>
      </p:sp>
      <p:sp>
        <p:nvSpPr>
          <p:cNvPr id="14" name="TextBox 13"/>
          <p:cNvSpPr txBox="1"/>
          <p:nvPr/>
        </p:nvSpPr>
        <p:spPr>
          <a:xfrm>
            <a:off x="4786314" y="3357562"/>
            <a:ext cx="407196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وارد عمل شدن اعضای رابط </a:t>
            </a:r>
          </a:p>
          <a:p>
            <a:endParaRPr lang="fa-IR" dirty="0"/>
          </a:p>
        </p:txBody>
      </p:sp>
      <p:cxnSp>
        <p:nvCxnSpPr>
          <p:cNvPr id="20" name="Straight Arrow Connector 19"/>
          <p:cNvCxnSpPr>
            <a:stCxn id="7" idx="2"/>
          </p:cNvCxnSpPr>
          <p:nvPr/>
        </p:nvCxnSpPr>
        <p:spPr>
          <a:xfrm>
            <a:off x="6822297" y="2503695"/>
            <a:ext cx="34926" cy="140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rot="5400000">
            <a:off x="6789066" y="3212198"/>
            <a:ext cx="13948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5400000">
            <a:off x="6789066" y="4140892"/>
            <a:ext cx="13948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250793" y="1357298"/>
            <a:ext cx="1143008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rgbClr val="FFFF00"/>
                </a:solidFill>
                <a:cs typeface="B Nazanin" pitchFamily="2" charset="-78"/>
              </a:rPr>
              <a:t>عملکرد</a:t>
            </a:r>
            <a:endParaRPr lang="fa-IR" sz="2400" dirty="0">
              <a:solidFill>
                <a:srgbClr val="FFFF00"/>
              </a:solidFill>
              <a:cs typeface="B Nazanin" pitchFamily="2" charset="-78"/>
            </a:endParaRPr>
          </a:p>
        </p:txBody>
      </p:sp>
      <p:sp>
        <p:nvSpPr>
          <p:cNvPr id="44" name="Down Arrow 43"/>
          <p:cNvSpPr/>
          <p:nvPr/>
        </p:nvSpPr>
        <p:spPr>
          <a:xfrm>
            <a:off x="6286512" y="4643446"/>
            <a:ext cx="500066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10" grpId="0" animBg="1"/>
      <p:bldP spid="11" grpId="0" animBg="1"/>
      <p:bldP spid="12" grpId="0" animBg="1"/>
      <p:bldP spid="14" grpId="0" animBg="1"/>
      <p:bldP spid="43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980728"/>
            <a:ext cx="7462612" cy="3162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186186" y="260648"/>
            <a:ext cx="7358114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fa-IR" sz="2000" dirty="0" smtClean="0">
                <a:latin typeface="Arial" pitchFamily="34" charset="0"/>
                <a:cs typeface="B Nazanin" pitchFamily="2" charset="-78"/>
              </a:rPr>
              <a:t>برای بررسی عملکرد لرزه ای این دمپر ها 2 گروه قاب فلزی مهاربندی 5و10 طبقه تحت سه رکورد زلزله السنترو, طبس ,کوبه قرار گرفته است.</a:t>
            </a:r>
          </a:p>
          <a:p>
            <a:pPr>
              <a:buFont typeface="Wingdings" pitchFamily="2" charset="2"/>
              <a:buChar char="v"/>
            </a:pPr>
            <a:endParaRPr lang="fa-IR" sz="2000" dirty="0" smtClean="0"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1656" y="4483116"/>
            <a:ext cx="828680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latin typeface="Arial" pitchFamily="34" charset="0"/>
                <a:cs typeface="B Nazanin" pitchFamily="2" charset="-78"/>
              </a:rPr>
              <a:t>گروه 1-</a:t>
            </a:r>
            <a:r>
              <a:rPr lang="fa-IR" sz="2400" dirty="0" smtClean="0">
                <a:latin typeface="Arial" pitchFamily="34" charset="0"/>
                <a:cs typeface="B Nazanin" pitchFamily="2" charset="-78"/>
              </a:rPr>
              <a:t>قاب فلزی مهاربندی از نوع </a:t>
            </a:r>
            <a:r>
              <a:rPr lang="en-US" dirty="0" smtClean="0">
                <a:latin typeface="Arial" pitchFamily="34" charset="0"/>
                <a:cs typeface="B Nazanin" pitchFamily="2" charset="-78"/>
              </a:rPr>
              <a:t>EBF</a:t>
            </a:r>
            <a:r>
              <a:rPr lang="fa-IR" dirty="0" smtClean="0">
                <a:latin typeface="Arial" pitchFamily="34" charset="0"/>
                <a:cs typeface="B Nazanin" pitchFamily="2" charset="-78"/>
              </a:rPr>
              <a:t>  </a:t>
            </a:r>
            <a:r>
              <a:rPr lang="fa-IR" sz="2400" dirty="0" smtClean="0">
                <a:latin typeface="Arial" pitchFamily="34" charset="0"/>
                <a:cs typeface="B Nazanin" pitchFamily="2" charset="-78"/>
              </a:rPr>
              <a:t>                           </a:t>
            </a:r>
            <a:r>
              <a:rPr lang="fa-IR" sz="2000" dirty="0" smtClean="0">
                <a:latin typeface="Arial" pitchFamily="34" charset="0"/>
                <a:cs typeface="B Nazanin" pitchFamily="2" charset="-78"/>
              </a:rPr>
              <a:t>تیر </a:t>
            </a:r>
            <a:r>
              <a:rPr lang="en-US" sz="2000" dirty="0" smtClean="0">
                <a:latin typeface="Arial" pitchFamily="34" charset="0"/>
                <a:cs typeface="B Nazanin" pitchFamily="2" charset="-78"/>
              </a:rPr>
              <a:t>link</a:t>
            </a:r>
            <a:r>
              <a:rPr lang="fa-IR" sz="2000" dirty="0" smtClean="0">
                <a:latin typeface="Arial" pitchFamily="34" charset="0"/>
                <a:cs typeface="B Nazanin" pitchFamily="2" charset="-78"/>
              </a:rPr>
              <a:t>(فیوز)</a:t>
            </a:r>
            <a:endParaRPr lang="en-US" sz="2000" dirty="0" smtClean="0">
              <a:latin typeface="Arial" pitchFamily="34" charset="0"/>
              <a:cs typeface="B Nazanin" pitchFamily="2" charset="-78"/>
            </a:endParaRPr>
          </a:p>
          <a:p>
            <a:endParaRPr lang="fa-IR" sz="2400" dirty="0" smtClean="0">
              <a:latin typeface="Arial" pitchFamily="34" charset="0"/>
              <a:cs typeface="B Nazanin" pitchFamily="2" charset="-78"/>
            </a:endParaRPr>
          </a:p>
          <a:p>
            <a:r>
              <a:rPr lang="fa-IR" sz="2400" dirty="0" smtClean="0">
                <a:solidFill>
                  <a:srgbClr val="FF0000"/>
                </a:solidFill>
                <a:latin typeface="Arial" pitchFamily="34" charset="0"/>
                <a:cs typeface="B Nazanin" pitchFamily="2" charset="-78"/>
              </a:rPr>
              <a:t>گروه2-</a:t>
            </a:r>
            <a:r>
              <a:rPr lang="fa-IR" sz="2400" dirty="0" smtClean="0">
                <a:latin typeface="Arial" pitchFamily="34" charset="0"/>
                <a:cs typeface="B Nazanin" pitchFamily="2" charset="-78"/>
              </a:rPr>
              <a:t>قابهای فلزی با مهاربند مجهز به دمپر های اصطکاکی پا ل</a:t>
            </a:r>
          </a:p>
        </p:txBody>
      </p:sp>
      <p:sp>
        <p:nvSpPr>
          <p:cNvPr id="16" name="Right Arrow 15"/>
          <p:cNvSpPr/>
          <p:nvPr/>
        </p:nvSpPr>
        <p:spPr>
          <a:xfrm rot="10800000">
            <a:off x="4644008" y="4483116"/>
            <a:ext cx="92869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00034" y="357166"/>
            <a:ext cx="8229600" cy="1857388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200" dirty="0" smtClean="0">
                <a:cs typeface="2  Farnaz" pitchFamily="2" charset="-78"/>
              </a:rPr>
              <a:t>نتایج</a:t>
            </a:r>
          </a:p>
          <a:p>
            <a:pPr marL="0" indent="0" algn="r" rtl="1">
              <a:buNone/>
            </a:pPr>
            <a:r>
              <a:rPr lang="fa-IR" sz="1800" dirty="0" smtClean="0">
                <a:cs typeface="B Nazanin" pitchFamily="2" charset="-78"/>
              </a:rPr>
              <a:t>انرژی ورودی در </a:t>
            </a:r>
            <a:r>
              <a:rPr lang="en-US" sz="1800" dirty="0" smtClean="0">
                <a:cs typeface="B Nazanin" pitchFamily="2" charset="-78"/>
              </a:rPr>
              <a:t>PFD</a:t>
            </a:r>
            <a:r>
              <a:rPr lang="fa-IR" sz="1800" dirty="0" smtClean="0">
                <a:cs typeface="B Nazanin" pitchFamily="2" charset="-78"/>
              </a:rPr>
              <a:t>تقریبا </a:t>
            </a:r>
            <a:r>
              <a:rPr lang="en-US" sz="1800" dirty="0" smtClean="0">
                <a:cs typeface="B Nazanin" pitchFamily="2" charset="-78"/>
              </a:rPr>
              <a:t>75%</a:t>
            </a:r>
            <a:r>
              <a:rPr lang="fa-IR" sz="1800" dirty="0" smtClean="0">
                <a:cs typeface="B Nazanin" pitchFamily="2" charset="-78"/>
              </a:rPr>
              <a:t>انرژی ورودی</a:t>
            </a:r>
            <a:r>
              <a:rPr lang="en-US" sz="1800" dirty="0" smtClean="0">
                <a:cs typeface="B Nazanin" pitchFamily="2" charset="-78"/>
              </a:rPr>
              <a:t>EBF</a:t>
            </a:r>
            <a:r>
              <a:rPr lang="fa-IR" sz="1800" dirty="0" smtClean="0">
                <a:cs typeface="B Nazanin" pitchFamily="2" charset="-78"/>
              </a:rPr>
              <a:t>است</a:t>
            </a:r>
          </a:p>
          <a:p>
            <a:pPr marL="0" indent="0" algn="r" rtl="1">
              <a:buNone/>
            </a:pPr>
            <a:r>
              <a:rPr lang="fa-IR" sz="1800" dirty="0" smtClean="0">
                <a:cs typeface="B Nazanin" pitchFamily="2" charset="-78"/>
              </a:rPr>
              <a:t>-</a:t>
            </a:r>
            <a:r>
              <a:rPr lang="en-US" sz="1800" dirty="0" smtClean="0">
                <a:cs typeface="B Nazanin" pitchFamily="2" charset="-78"/>
              </a:rPr>
              <a:t>PFD</a:t>
            </a:r>
            <a:r>
              <a:rPr lang="fa-IR" sz="1800" dirty="0" smtClean="0">
                <a:cs typeface="B Nazanin" pitchFamily="2" charset="-78"/>
              </a:rPr>
              <a:t>0.70%انرژی ورودی را تلف می کند در حالیکه در </a:t>
            </a:r>
            <a:r>
              <a:rPr lang="en-US" sz="1800" dirty="0" smtClean="0">
                <a:cs typeface="B Nazanin" pitchFamily="2" charset="-78"/>
              </a:rPr>
              <a:t>EBF</a:t>
            </a:r>
          </a:p>
          <a:p>
            <a:pPr marL="0" indent="0" algn="r" rtl="1">
              <a:buNone/>
            </a:pPr>
            <a:r>
              <a:rPr lang="fa-IR" sz="1800" dirty="0" smtClean="0">
                <a:cs typeface="B Nazanin" pitchFamily="2" charset="-78"/>
              </a:rPr>
              <a:t>تیر لینک 0.30%انرزی را تلف می کند</a:t>
            </a:r>
            <a:endParaRPr lang="en-US" sz="1800" dirty="0" smtClean="0">
              <a:cs typeface="B Nazanin" pitchFamily="2" charset="-78"/>
            </a:endParaRPr>
          </a:p>
          <a:p>
            <a:endParaRPr lang="fa-IR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320" y="260648"/>
            <a:ext cx="4202117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643437" y="6334753"/>
            <a:ext cx="400052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2  Nazanin" pitchFamily="2" charset="-78"/>
              </a:rPr>
              <a:t>کا</a:t>
            </a:r>
            <a:r>
              <a:rPr lang="fa-IR" dirty="0" smtClean="0">
                <a:cs typeface="2  Nazanin" pitchFamily="2" charset="-78"/>
              </a:rPr>
              <a:t>هش جابجایی پوشش بام برای هر سه رکورد زلزله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1318" y="6391088"/>
            <a:ext cx="3483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cs typeface="2  Nazanin" pitchFamily="2" charset="-78"/>
              </a:rPr>
              <a:t>این کاهش برای 10 طبقه بیشتر از5 طبقه است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320" y="3400398"/>
            <a:ext cx="4202117" cy="2990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TextBox 29"/>
          <p:cNvSpPr txBox="1"/>
          <p:nvPr/>
        </p:nvSpPr>
        <p:spPr>
          <a:xfrm>
            <a:off x="1000100" y="5572140"/>
            <a:ext cx="571504" cy="2308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900" dirty="0" err="1" smtClean="0">
                <a:cs typeface="2  Nazanin" pitchFamily="2" charset="-78"/>
              </a:rPr>
              <a:t>kobe</a:t>
            </a:r>
            <a:endParaRPr lang="fa-IR" sz="900" dirty="0">
              <a:cs typeface="2  Nazanin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00232" y="5572140"/>
            <a:ext cx="785818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elcentro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71802" y="5572140"/>
            <a:ext cx="500066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tabas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71736" y="4071942"/>
            <a:ext cx="1214446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cs typeface="2  Nazanin" pitchFamily="2" charset="-78"/>
              </a:rPr>
              <a:t>10 story frame</a:t>
            </a:r>
            <a:endParaRPr lang="fa-IR" sz="1050" dirty="0">
              <a:cs typeface="2  Nazanin" pitchFamily="2" charset="-78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26338" y="3400398"/>
            <a:ext cx="4249042" cy="2990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" name="TextBox 36"/>
          <p:cNvSpPr txBox="1"/>
          <p:nvPr/>
        </p:nvSpPr>
        <p:spPr>
          <a:xfrm>
            <a:off x="785786" y="5929330"/>
            <a:ext cx="428628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smtClean="0"/>
              <a:t>EBF</a:t>
            </a:r>
            <a:endParaRPr lang="fa-IR" sz="1000" dirty="0"/>
          </a:p>
        </p:txBody>
      </p:sp>
      <p:sp>
        <p:nvSpPr>
          <p:cNvPr id="38" name="TextBox 37"/>
          <p:cNvSpPr txBox="1"/>
          <p:nvPr/>
        </p:nvSpPr>
        <p:spPr>
          <a:xfrm>
            <a:off x="714348" y="5786454"/>
            <a:ext cx="500066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smtClean="0"/>
              <a:t>PFD</a:t>
            </a:r>
            <a:endParaRPr lang="fa-IR" sz="1000" dirty="0"/>
          </a:p>
        </p:txBody>
      </p:sp>
      <p:sp>
        <p:nvSpPr>
          <p:cNvPr id="39" name="TextBox 38"/>
          <p:cNvSpPr txBox="1"/>
          <p:nvPr/>
        </p:nvSpPr>
        <p:spPr>
          <a:xfrm>
            <a:off x="5000628" y="5643578"/>
            <a:ext cx="438152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smtClean="0"/>
              <a:t>PFD</a:t>
            </a:r>
            <a:endParaRPr lang="fa-IR" sz="1000" dirty="0"/>
          </a:p>
        </p:txBody>
      </p:sp>
      <p:sp>
        <p:nvSpPr>
          <p:cNvPr id="40" name="TextBox 39"/>
          <p:cNvSpPr txBox="1"/>
          <p:nvPr/>
        </p:nvSpPr>
        <p:spPr>
          <a:xfrm>
            <a:off x="5000628" y="5857892"/>
            <a:ext cx="428628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smtClean="0"/>
              <a:t>EBF</a:t>
            </a:r>
            <a:endParaRPr lang="fa-IR" sz="1000" dirty="0"/>
          </a:p>
        </p:txBody>
      </p:sp>
      <p:sp>
        <p:nvSpPr>
          <p:cNvPr id="41" name="TextBox 40"/>
          <p:cNvSpPr txBox="1"/>
          <p:nvPr/>
        </p:nvSpPr>
        <p:spPr>
          <a:xfrm>
            <a:off x="7000892" y="4071942"/>
            <a:ext cx="1214446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cs typeface="2  Nazanin" pitchFamily="2" charset="-78"/>
              </a:rPr>
              <a:t>5 story frame</a:t>
            </a:r>
            <a:endParaRPr lang="fa-IR" sz="1050" dirty="0">
              <a:cs typeface="2  Nazanin" pitchFamily="2" charset="-78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429256" y="5500702"/>
            <a:ext cx="571504" cy="2308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900" dirty="0" err="1" smtClean="0">
                <a:cs typeface="2  Nazanin" pitchFamily="2" charset="-78"/>
              </a:rPr>
              <a:t>kobe</a:t>
            </a:r>
            <a:endParaRPr lang="fa-IR" sz="900" dirty="0">
              <a:cs typeface="2  Nazanin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357950" y="5500702"/>
            <a:ext cx="785818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elcentro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00958" y="5500702"/>
            <a:ext cx="500066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tabas</a:t>
            </a:r>
            <a:endParaRPr lang="fa-IR" sz="1000" dirty="0">
              <a:cs typeface="2  Nazanin" pitchFamily="2" charset="-78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071670" y="928670"/>
            <a:ext cx="1214446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cs typeface="2  Nazanin" pitchFamily="2" charset="-78"/>
              </a:rPr>
              <a:t>5 story frame</a:t>
            </a:r>
            <a:endParaRPr lang="fa-IR" sz="1050" dirty="0">
              <a:cs typeface="2  Nazanin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86314" y="357166"/>
            <a:ext cx="35719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کاهش برش پایه برای همه رکوردهای زلزله</a:t>
            </a:r>
            <a:endParaRPr lang="fa-IR" sz="2000" dirty="0">
              <a:cs typeface="B Nazanin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85794"/>
            <a:ext cx="4126760" cy="213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785794"/>
            <a:ext cx="3892992" cy="213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1214414" y="2143116"/>
            <a:ext cx="571504" cy="2308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900" dirty="0" err="1" smtClean="0">
                <a:cs typeface="2  Nazanin" pitchFamily="2" charset="-78"/>
              </a:rPr>
              <a:t>kobe</a:t>
            </a:r>
            <a:endParaRPr lang="fa-IR" sz="900" dirty="0">
              <a:cs typeface="2  Nazanin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57488" y="2143116"/>
            <a:ext cx="500066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tabas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85984" y="785794"/>
            <a:ext cx="1214446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cs typeface="2  Nazanin" pitchFamily="2" charset="-78"/>
              </a:rPr>
              <a:t>5 story frame</a:t>
            </a:r>
            <a:endParaRPr lang="fa-IR" sz="1050" dirty="0">
              <a:cs typeface="2  Nazanin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29388" y="785794"/>
            <a:ext cx="12858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smtClean="0">
                <a:cs typeface="2  Nazanin" pitchFamily="2" charset="-78"/>
              </a:rPr>
              <a:t>10</a:t>
            </a:r>
            <a:r>
              <a:rPr lang="en-US" dirty="0" smtClean="0">
                <a:cs typeface="2  Nazanin" pitchFamily="2" charset="-78"/>
              </a:rPr>
              <a:t> </a:t>
            </a:r>
            <a:r>
              <a:rPr lang="en-US" sz="1000" dirty="0" smtClean="0">
                <a:cs typeface="2  Nazanin" pitchFamily="2" charset="-78"/>
              </a:rPr>
              <a:t>story frame</a:t>
            </a:r>
            <a:endParaRPr lang="fa-IR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5643570" y="2000240"/>
            <a:ext cx="35719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25" name="TextBox 24"/>
          <p:cNvSpPr txBox="1"/>
          <p:nvPr/>
        </p:nvSpPr>
        <p:spPr>
          <a:xfrm>
            <a:off x="5500694" y="2071678"/>
            <a:ext cx="571504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err="1" smtClean="0">
                <a:cs typeface="B Nazanin" pitchFamily="2" charset="-78"/>
              </a:rPr>
              <a:t>kobe</a:t>
            </a:r>
            <a:endParaRPr lang="fa-IR" sz="1000" dirty="0">
              <a:cs typeface="B Nazanin" pitchFamily="2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86512" y="2071678"/>
            <a:ext cx="6399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elcentro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643042" y="2143116"/>
            <a:ext cx="99882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elcentro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143768" y="2071678"/>
            <a:ext cx="47480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err="1" smtClean="0">
                <a:cs typeface="2  Nazanin" pitchFamily="2" charset="-78"/>
              </a:rPr>
              <a:t>tabas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071538" y="2285992"/>
            <a:ext cx="4251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PFD</a:t>
            </a:r>
            <a:endParaRPr lang="fa-IR" sz="1000" dirty="0"/>
          </a:p>
        </p:txBody>
      </p:sp>
      <p:sp>
        <p:nvSpPr>
          <p:cNvPr id="30" name="Rectangle 29"/>
          <p:cNvSpPr/>
          <p:nvPr/>
        </p:nvSpPr>
        <p:spPr>
          <a:xfrm>
            <a:off x="5143504" y="2143116"/>
            <a:ext cx="4251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PFD</a:t>
            </a:r>
            <a:endParaRPr lang="fa-IR" sz="1000" dirty="0"/>
          </a:p>
        </p:txBody>
      </p:sp>
      <p:sp>
        <p:nvSpPr>
          <p:cNvPr id="31" name="Rectangle 30"/>
          <p:cNvSpPr/>
          <p:nvPr/>
        </p:nvSpPr>
        <p:spPr>
          <a:xfrm>
            <a:off x="1071538" y="2428868"/>
            <a:ext cx="38343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/>
              <a:t>EBF</a:t>
            </a:r>
            <a:endParaRPr lang="fa-IR" sz="900" dirty="0"/>
          </a:p>
        </p:txBody>
      </p:sp>
      <p:sp>
        <p:nvSpPr>
          <p:cNvPr id="32" name="Rectangle 31"/>
          <p:cNvSpPr/>
          <p:nvPr/>
        </p:nvSpPr>
        <p:spPr>
          <a:xfrm>
            <a:off x="5072066" y="2357430"/>
            <a:ext cx="5054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EBF</a:t>
            </a:r>
            <a:endParaRPr lang="fa-IR" sz="900" dirty="0"/>
          </a:p>
        </p:txBody>
      </p:sp>
      <p:sp>
        <p:nvSpPr>
          <p:cNvPr id="35" name="Rectangle 34"/>
          <p:cNvSpPr/>
          <p:nvPr/>
        </p:nvSpPr>
        <p:spPr>
          <a:xfrm>
            <a:off x="4698232" y="3071810"/>
            <a:ext cx="4445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با استفاده </a:t>
            </a:r>
            <a:r>
              <a:rPr lang="en-US" dirty="0" smtClean="0">
                <a:cs typeface="B Nazanin" pitchFamily="2" charset="-78"/>
              </a:rPr>
              <a:t>PFD</a:t>
            </a:r>
            <a:r>
              <a:rPr lang="fa-IR" dirty="0" smtClean="0">
                <a:cs typeface="B Nazanin" pitchFamily="2" charset="-78"/>
              </a:rPr>
              <a:t>تعداد بیشتر المانها در حالت الاستیک هستند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42844" y="3071810"/>
            <a:ext cx="4606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با افزایش ارتفاع ساختما ن اثر </a:t>
            </a:r>
            <a:r>
              <a:rPr lang="en-US" dirty="0" smtClean="0">
                <a:cs typeface="B Nazanin" pitchFamily="2" charset="-78"/>
              </a:rPr>
              <a:t>PFD</a:t>
            </a:r>
            <a:r>
              <a:rPr lang="fa-IR" dirty="0" smtClean="0">
                <a:cs typeface="B Nazanin" pitchFamily="2" charset="-78"/>
              </a:rPr>
              <a:t>نسبت به</a:t>
            </a:r>
            <a:r>
              <a:rPr lang="en-US" dirty="0" smtClean="0">
                <a:cs typeface="B Nazanin" pitchFamily="2" charset="-78"/>
              </a:rPr>
              <a:t>EDF</a:t>
            </a:r>
            <a:r>
              <a:rPr lang="fa-IR" dirty="0" smtClean="0">
                <a:cs typeface="B Nazanin" pitchFamily="2" charset="-78"/>
              </a:rPr>
              <a:t>بیشتر هست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428728" y="5929330"/>
            <a:ext cx="7143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کاهش بار محوری ستون در دهانه مهاربندی شده در </a:t>
            </a:r>
            <a:r>
              <a:rPr lang="en-US" dirty="0" smtClean="0">
                <a:cs typeface="B Nazanin" pitchFamily="2" charset="-78"/>
              </a:rPr>
              <a:t>PFD</a:t>
            </a:r>
            <a:r>
              <a:rPr lang="fa-IR" dirty="0" smtClean="0">
                <a:cs typeface="B Nazanin" pitchFamily="2" charset="-78"/>
              </a:rPr>
              <a:t>60%بیشتر از </a:t>
            </a:r>
            <a:r>
              <a:rPr lang="en-US" dirty="0" smtClean="0">
                <a:cs typeface="B Nazanin" pitchFamily="2" charset="-78"/>
              </a:rPr>
              <a:t>EBF </a:t>
            </a:r>
            <a:r>
              <a:rPr lang="fa-IR" dirty="0" smtClean="0">
                <a:cs typeface="B Nazanin" pitchFamily="2" charset="-78"/>
              </a:rPr>
              <a:t>است</a:t>
            </a:r>
          </a:p>
          <a:p>
            <a:r>
              <a:rPr lang="fa-IR" dirty="0" smtClean="0">
                <a:cs typeface="B Nazanin" pitchFamily="2" charset="-78"/>
              </a:rPr>
              <a:t>با افزایش شتاب کارایی سیستم های اصطکاکی بیشتر است</a:t>
            </a:r>
            <a:endParaRPr lang="fa-IR" dirty="0">
              <a:cs typeface="B Nazanin" pitchFamily="2" charset="-78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571876"/>
            <a:ext cx="3892992" cy="2161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" name="TextBox 38"/>
          <p:cNvSpPr txBox="1"/>
          <p:nvPr/>
        </p:nvSpPr>
        <p:spPr>
          <a:xfrm>
            <a:off x="6715140" y="3571876"/>
            <a:ext cx="12858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00" dirty="0" smtClean="0">
                <a:cs typeface="2  Nazanin" pitchFamily="2" charset="-78"/>
              </a:rPr>
              <a:t>10</a:t>
            </a:r>
            <a:r>
              <a:rPr lang="en-US" dirty="0" smtClean="0">
                <a:cs typeface="2  Nazanin" pitchFamily="2" charset="-78"/>
              </a:rPr>
              <a:t> </a:t>
            </a:r>
            <a:r>
              <a:rPr lang="en-US" sz="1000" dirty="0" smtClean="0">
                <a:cs typeface="2  Nazanin" pitchFamily="2" charset="-78"/>
              </a:rPr>
              <a:t>story frame</a:t>
            </a:r>
            <a:endParaRPr lang="fa-IR" sz="1000" dirty="0"/>
          </a:p>
        </p:txBody>
      </p:sp>
      <p:sp>
        <p:nvSpPr>
          <p:cNvPr id="41" name="Rectangle 40"/>
          <p:cNvSpPr/>
          <p:nvPr/>
        </p:nvSpPr>
        <p:spPr>
          <a:xfrm>
            <a:off x="5500694" y="4857760"/>
            <a:ext cx="4251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PFD</a:t>
            </a:r>
            <a:endParaRPr lang="fa-IR" sz="1000" dirty="0"/>
          </a:p>
        </p:txBody>
      </p:sp>
      <p:sp>
        <p:nvSpPr>
          <p:cNvPr id="42" name="Rectangle 41"/>
          <p:cNvSpPr/>
          <p:nvPr/>
        </p:nvSpPr>
        <p:spPr>
          <a:xfrm>
            <a:off x="5500694" y="5000636"/>
            <a:ext cx="4042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EBF</a:t>
            </a:r>
            <a:endParaRPr lang="fa-IR" sz="10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7544" y="3571876"/>
            <a:ext cx="4318770" cy="2161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2"/>
          <p:cNvSpPr/>
          <p:nvPr/>
        </p:nvSpPr>
        <p:spPr>
          <a:xfrm>
            <a:off x="3571868" y="3786190"/>
            <a:ext cx="90922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cs typeface="2  Nazanin" pitchFamily="2" charset="-78"/>
              </a:rPr>
              <a:t>5 story frame</a:t>
            </a:r>
            <a:endParaRPr lang="fa-IR" sz="1000" dirty="0">
              <a:cs typeface="2  Nazanin" pitchFamily="2" charset="-78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714480" y="5214950"/>
            <a:ext cx="4042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EBF</a:t>
            </a:r>
            <a:endParaRPr lang="fa-IR" sz="1000" dirty="0"/>
          </a:p>
        </p:txBody>
      </p:sp>
      <p:sp>
        <p:nvSpPr>
          <p:cNvPr id="45" name="Rectangle 44"/>
          <p:cNvSpPr/>
          <p:nvPr/>
        </p:nvSpPr>
        <p:spPr>
          <a:xfrm>
            <a:off x="1714480" y="5072074"/>
            <a:ext cx="4251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PFD</a:t>
            </a:r>
            <a:endParaRPr lang="fa-IR" sz="10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4" grpId="0"/>
      <p:bldP spid="21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5" grpId="0"/>
      <p:bldP spid="36" grpId="0"/>
      <p:bldP spid="38" grpId="0"/>
      <p:bldP spid="39" grpId="0"/>
      <p:bldP spid="41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476672"/>
            <a:ext cx="3324227" cy="28510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28611" y="3379462"/>
            <a:ext cx="2838450" cy="3324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4714876" y="571480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latin typeface="Batang" pitchFamily="18" charset="-127"/>
                <a:ea typeface="Batang" pitchFamily="18" charset="-127"/>
                <a:cs typeface="2  Titr" pitchFamily="2" charset="-78"/>
              </a:rPr>
              <a:t>میراگر اصطکاکی استوانه ای </a:t>
            </a:r>
            <a:endParaRPr lang="fa-IR" sz="2800" dirty="0">
              <a:latin typeface="Batang" pitchFamily="18" charset="-127"/>
              <a:ea typeface="Batang" pitchFamily="18" charset="-127"/>
              <a:cs typeface="2 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43570" y="1500174"/>
            <a:ext cx="31432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cs typeface="B Nazanin" pitchFamily="2" charset="-78"/>
              </a:rPr>
              <a:t>شامل دو قسمت هست</a:t>
            </a:r>
            <a:endParaRPr lang="fa-IR" sz="2800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6248" y="1214422"/>
            <a:ext cx="157163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1- </a:t>
            </a:r>
            <a:r>
              <a:rPr lang="fa-IR" sz="2400" dirty="0" smtClean="0">
                <a:cs typeface="B Nazanin" pitchFamily="2" charset="-78"/>
              </a:rPr>
              <a:t>استوانه</a:t>
            </a:r>
            <a:r>
              <a:rPr lang="fa-IR" dirty="0" smtClean="0"/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71934" y="1785926"/>
            <a:ext cx="178595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2-میله استوانه</a:t>
            </a:r>
            <a:endParaRPr lang="fa-IR" sz="2400" dirty="0">
              <a:cs typeface="B Nazanin" pitchFamily="2" charset="-78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5857884" y="1214422"/>
            <a:ext cx="357190" cy="107157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TextBox 14"/>
          <p:cNvSpPr txBox="1"/>
          <p:nvPr/>
        </p:nvSpPr>
        <p:spPr>
          <a:xfrm>
            <a:off x="3786182" y="3929066"/>
            <a:ext cx="5143536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رفتاراین میراگراصطکا کی دردومرحله زیرتوصیف کرد</a:t>
            </a:r>
            <a:endParaRPr lang="fa-IR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3786182" y="2714620"/>
            <a:ext cx="507209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fa-IR" sz="2000" dirty="0" smtClean="0">
                <a:cs typeface="B Nazanin" pitchFamily="2" charset="-78"/>
              </a:rPr>
              <a:t>قابل استفاده درقسمت میانی مهاربند های مورب</a:t>
            </a:r>
            <a:endParaRPr lang="en-US" sz="2000" dirty="0" smtClean="0">
              <a:cs typeface="B Nazanin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86182" y="4643446"/>
            <a:ext cx="535781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1-</a:t>
            </a:r>
            <a:r>
              <a:rPr lang="fa-IR" sz="2000" dirty="0" smtClean="0">
                <a:cs typeface="B Nazanin" pitchFamily="2" charset="-78"/>
              </a:rPr>
              <a:t>مرحله بدون لغزش -میراگراصطکاکی به صورت یک فنرالاستیک </a:t>
            </a:r>
            <a:endParaRPr lang="fa-IR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4214810" y="5500702"/>
            <a:ext cx="4786346" cy="892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/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2-</a:t>
            </a:r>
            <a:r>
              <a:rPr lang="fa-IR" sz="2000" dirty="0" smtClean="0">
                <a:cs typeface="B Nazanin" pitchFamily="2" charset="-78"/>
              </a:rPr>
              <a:t>مرحله لغزش نیروی محوری اعمال شده بر بار لغزشی طراحی غلبه کرده با حرکت میله استوانه اتلاف انرژی صورت می گیرد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  <p:bldP spid="14" grpId="0" animBg="1"/>
      <p:bldP spid="15" grpId="0" animBg="1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4500594" cy="30003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214414" y="285728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برای بررسی اثرمیراگراصطکاکی استوانه ای دریک ساختمان واقعی دومدل تحلیلی ساخته شده به طورمقایسه ای مطالعه می شود</a:t>
            </a:r>
            <a:r>
              <a:rPr lang="en-US" sz="2400" dirty="0" smtClean="0">
                <a:cs typeface="B Nazanin" pitchFamily="2" charset="-78"/>
              </a:rPr>
              <a:t>.</a:t>
            </a:r>
            <a:endParaRPr lang="fa-IR" sz="2400" dirty="0" smtClean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43372" y="1643050"/>
            <a:ext cx="446107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Nazanin" pitchFamily="2" charset="-78"/>
              </a:rPr>
              <a:t>عناصرطولی غیر خطی بارفتار الاستیک-</a:t>
            </a:r>
          </a:p>
          <a:p>
            <a:pPr algn="just"/>
            <a:r>
              <a:rPr lang="fa-IR" sz="2400" dirty="0" smtClean="0">
                <a:cs typeface="B Nazanin" pitchFamily="2" charset="-78"/>
              </a:rPr>
              <a:t>پلاستیک کامل به مدل میراگراصطکاکی</a:t>
            </a:r>
          </a:p>
          <a:p>
            <a:pPr algn="just"/>
            <a:r>
              <a:rPr lang="fa-IR" sz="2400" dirty="0" smtClean="0">
                <a:cs typeface="B Nazanin" pitchFamily="2" charset="-78"/>
              </a:rPr>
              <a:t>استوانه ای دروسط بادبنداستفاده شده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35498" y="3843041"/>
            <a:ext cx="21431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مراحل تحلیل</a:t>
            </a:r>
            <a:endParaRPr lang="fa-IR" sz="24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79289" y="4797152"/>
            <a:ext cx="264320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1-</a:t>
            </a:r>
            <a:r>
              <a:rPr lang="fa-IR" sz="2000" dirty="0" smtClean="0">
                <a:cs typeface="B Nazanin" pitchFamily="2" charset="-78"/>
              </a:rPr>
              <a:t>تعیین بار لغزش بهینه</a:t>
            </a:r>
            <a:endParaRPr lang="fa-IR" dirty="0"/>
          </a:p>
        </p:txBody>
      </p:sp>
      <p:pic>
        <p:nvPicPr>
          <p:cNvPr id="10" name="Content Placeholder 3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899024"/>
            <a:ext cx="4500594" cy="2958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4786314" y="5499178"/>
            <a:ext cx="3639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2-تجزیه تحلیل غیر خطی تاریخچه ی زمانی</a:t>
            </a:r>
            <a:endParaRPr lang="fa-IR" sz="2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75856" y="-52128"/>
            <a:ext cx="227461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نتایج</a:t>
            </a:r>
            <a:r>
              <a:rPr lang="fa-IR" sz="2800" dirty="0" smtClean="0">
                <a:cs typeface="B Nazanin" pitchFamily="2" charset="-78"/>
              </a:rPr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87700" y="6354331"/>
            <a:ext cx="410211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740664" lvl="1" indent="-285750">
              <a:spcBef>
                <a:spcPct val="20000"/>
              </a:spcBef>
              <a:buClr>
                <a:srgbClr val="C0504D"/>
              </a:buClr>
              <a:buSzPct val="90000"/>
            </a:pPr>
            <a:r>
              <a:rPr lang="fa-IR" sz="2000" dirty="0" smtClean="0">
                <a:solidFill>
                  <a:prstClr val="white"/>
                </a:solidFill>
              </a:rPr>
              <a:t> </a:t>
            </a:r>
            <a:r>
              <a:rPr lang="fa-IR" sz="2000" dirty="0" smtClean="0">
                <a:solidFill>
                  <a:prstClr val="white"/>
                </a:solidFill>
                <a:cs typeface="B Nazanin" pitchFamily="2" charset="-78"/>
              </a:rPr>
              <a:t>کاهش اوج پاسخ قاب برای همه زلزله ها</a:t>
            </a:r>
            <a:endParaRPr lang="fa-IR" sz="2000" dirty="0">
              <a:solidFill>
                <a:prstClr val="white"/>
              </a:solidFill>
              <a:cs typeface="B Nazanin" pitchFamily="2" charset="-78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576" y="778869"/>
            <a:ext cx="7786742" cy="25615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576" y="3933056"/>
            <a:ext cx="7786742" cy="24212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2770977" y="3340462"/>
            <a:ext cx="410211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740664" lvl="1" indent="-285750">
              <a:spcBef>
                <a:spcPct val="20000"/>
              </a:spcBef>
              <a:buClr>
                <a:srgbClr val="C0504D"/>
              </a:buClr>
              <a:buSzPct val="90000"/>
            </a:pPr>
            <a:r>
              <a:rPr lang="fa-IR" sz="2000" dirty="0" smtClean="0">
                <a:solidFill>
                  <a:prstClr val="white"/>
                </a:solidFill>
              </a:rPr>
              <a:t>          </a:t>
            </a:r>
            <a:r>
              <a:rPr lang="fa-IR" sz="2000" dirty="0" smtClean="0">
                <a:solidFill>
                  <a:prstClr val="white"/>
                </a:solidFill>
                <a:cs typeface="B Nazanin" pitchFamily="2" charset="-78"/>
              </a:rPr>
              <a:t>جدول زلزله ها</a:t>
            </a:r>
            <a:endParaRPr lang="fa-IR" sz="2000" dirty="0">
              <a:solidFill>
                <a:prstClr val="white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18591" y="1213105"/>
            <a:ext cx="221457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Nazanin" pitchFamily="2" charset="-78"/>
              </a:rPr>
              <a:t>کاهش تلفات تجمعی انرژی اصطکاک در میراگر</a:t>
            </a:r>
            <a:endParaRPr lang="fa-IR" sz="2400" dirty="0"/>
          </a:p>
        </p:txBody>
      </p:sp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60648"/>
            <a:ext cx="5000660" cy="32397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789040"/>
            <a:ext cx="5000660" cy="2568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285984" y="6357958"/>
            <a:ext cx="264320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 smtClean="0"/>
              <a:t>global collapse of the frame</a:t>
            </a:r>
            <a:endParaRPr lang="fa-IR" sz="1400" dirty="0"/>
          </a:p>
        </p:txBody>
      </p:sp>
      <p:sp>
        <p:nvSpPr>
          <p:cNvPr id="9" name="Right Arrow 8"/>
          <p:cNvSpPr/>
          <p:nvPr/>
        </p:nvSpPr>
        <p:spPr>
          <a:xfrm rot="10800000">
            <a:off x="5940184" y="48947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TextBox 9"/>
          <p:cNvSpPr txBox="1"/>
          <p:nvPr/>
        </p:nvSpPr>
        <p:spPr>
          <a:xfrm>
            <a:off x="6847153" y="4540759"/>
            <a:ext cx="228601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افزایش 75%ظرفیت خرابی </a:t>
            </a:r>
            <a:r>
              <a:rPr lang="en-US" sz="2000" dirty="0" smtClean="0">
                <a:cs typeface="B Nazanin" pitchFamily="2" charset="-78"/>
              </a:rPr>
              <a:t>global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11" name="Right Arrow 10"/>
          <p:cNvSpPr/>
          <p:nvPr/>
        </p:nvSpPr>
        <p:spPr>
          <a:xfrm rot="10800000">
            <a:off x="5924407" y="155132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0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576" y="1844824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400" dirty="0" smtClean="0">
                <a:cs typeface="B Nazanin" pitchFamily="2" charset="-78"/>
              </a:rPr>
              <a:t>در میراگرهای اصطکاکی که در آنها صفحات اصطکاکی توسط پیچ های پر مقاومت به یکدیگر فشرده می شوند، تعدد چرخه های بارگذاری سبب شل شدن پیچ ها شده و از ظرفیت جذب انرژی آنها کاسته می شود. همچنین پیچ های این میراگرها تحت تنش زیادی هستند و در طول زمان ممکن است دچار پدیده وادادگی تنش شوند که این امر سبب کاهش نیروی لغزش شده و عملکرد این میراگرها را نیز غیر قابل پیش بینی خواهد کرد. در میراگرهای اصطکاکی پیچی، میزان سفت کردن پیچ ها نیز بسیار مهم بوده و اندازه گیری میزان سفت شدن مشکل می باشد و اندکی تغییر در میزان سفت شدن پیچ ها سبب ایجاد نیروهای اصطکاکی متغیر می شود</a:t>
            </a:r>
            <a:r>
              <a:rPr lang="fa-IR" sz="2400" dirty="0" smtClean="0"/>
              <a:t>. </a:t>
            </a:r>
            <a:r>
              <a:rPr lang="fa-IR" sz="2400" dirty="0" smtClean="0">
                <a:cs typeface="B Nazanin" pitchFamily="2" charset="-78"/>
              </a:rPr>
              <a:t>عدم نیاز به پیچ های پرمقاومت در میراگرهای اصطکاکی سلیندری علاوه بر کاهش هزینه های ساخت و تولید، باعث سادگی در محاسبات، تولید، پایداری عملکرد و قابل اعتماد بودن آن در عمل می شود</a:t>
            </a:r>
            <a:endParaRPr lang="fa-IR" sz="2400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85852" y="371148"/>
            <a:ext cx="717458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cs typeface="B Homa" pitchFamily="2" charset="-78"/>
              </a:rPr>
              <a:t>مزیت میراگر های سیلندری نسبت به سایر میراگر های اصطکاکی</a:t>
            </a:r>
            <a:endParaRPr lang="fa-IR" sz="3200" dirty="0">
              <a:cs typeface="B Homa" pitchFamily="2" charset="-78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86182" y="500042"/>
            <a:ext cx="51435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solidFill>
                  <a:srgbClr val="FF0000"/>
                </a:solidFill>
                <a:latin typeface="Arial Black" pitchFamily="34" charset="0"/>
                <a:cs typeface="B Nazanin" pitchFamily="2" charset="-78"/>
              </a:rPr>
              <a:t>میراگر اصطکاکی دورانی</a:t>
            </a:r>
            <a:endParaRPr lang="fa-IR" sz="3200" dirty="0">
              <a:solidFill>
                <a:srgbClr val="FF0000"/>
              </a:solidFill>
              <a:latin typeface="Arial Black" pitchFamily="34" charset="0"/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86512" y="2000240"/>
            <a:ext cx="264320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اجزای اصلی این میراگر</a:t>
            </a:r>
            <a:endParaRPr lang="fa-IR" sz="2400" dirty="0">
              <a:cs typeface="B Nazanin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3562350" cy="3390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ctangle 10"/>
          <p:cNvSpPr/>
          <p:nvPr/>
        </p:nvSpPr>
        <p:spPr>
          <a:xfrm>
            <a:off x="4555277" y="1428736"/>
            <a:ext cx="16866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یک صفحه عمودی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66339" y="2000240"/>
            <a:ext cx="13147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دوصفحه افقی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929058" y="2571744"/>
            <a:ext cx="24604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/>
              <a:t> </a:t>
            </a:r>
            <a:r>
              <a:rPr lang="fa-IR" sz="2000" dirty="0" smtClean="0">
                <a:cs typeface="B Nazanin" pitchFamily="2" charset="-78"/>
              </a:rPr>
              <a:t>لایه های اصطکاکی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19" name="Right Brace 18"/>
          <p:cNvSpPr/>
          <p:nvPr/>
        </p:nvSpPr>
        <p:spPr>
          <a:xfrm>
            <a:off x="6215074" y="1500174"/>
            <a:ext cx="357190" cy="150019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357158" y="4071942"/>
            <a:ext cx="857256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Nazanin" pitchFamily="2" charset="-78"/>
              </a:rPr>
              <a:t>برای ثابت نگه داشتن نیروی بین صفحات ازواشرفنری وبرای جلوگیری ازاثراین واشرهای فنری برروی صفحات افقی بین آنهاواشرسخت قرارمی گیرد </a:t>
            </a:r>
            <a:endParaRPr lang="fa-IR" sz="2400" dirty="0">
              <a:cs typeface="B Nazanin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00100" y="5572140"/>
            <a:ext cx="79296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دوصفحه کناری میراگربه سیستم بادبندی </a:t>
            </a:r>
            <a:r>
              <a:rPr lang="en-US" sz="2400" dirty="0" smtClean="0">
                <a:cs typeface="B Nazanin" pitchFamily="2" charset="-78"/>
              </a:rPr>
              <a:t>v</a:t>
            </a:r>
            <a:r>
              <a:rPr lang="fa-IR" sz="2400" dirty="0" smtClean="0">
                <a:cs typeface="B Nazanin" pitchFamily="2" charset="-78"/>
              </a:rPr>
              <a:t>معکوس متصل می شود </a:t>
            </a:r>
            <a:endParaRPr lang="fa-IR" sz="2400" dirty="0">
              <a:cs typeface="B Nazanin" pitchFamily="2" charset="-78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9" grpId="0" animBg="1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60648"/>
            <a:ext cx="5581284" cy="1982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572000" y="714356"/>
            <a:ext cx="43577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مکانیزم سیستم میراگر تحت بارهای وارده</a:t>
            </a:r>
            <a:endParaRPr lang="fa-IR" sz="2400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2500306"/>
            <a:ext cx="785818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سیستم بادبندی ونیروهای اصطکاکی بوجود امده بین سطوح اصطکاکی و صفحات فولادی و مواد دیسکهای اصطکاکی از حرکات افقی جلوگیری می کند</a:t>
            </a:r>
            <a:endParaRPr lang="fa-IR" sz="2400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6314" y="3571876"/>
            <a:ext cx="400052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chemeClr val="bg1"/>
                </a:solidFill>
                <a:cs typeface="B Nazanin" pitchFamily="2" charset="-78"/>
              </a:rPr>
              <a:t>مدل یک قاب مجهز به میراگر دورانی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071942"/>
            <a:ext cx="389578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0068" y="4057668"/>
            <a:ext cx="481965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714356"/>
            <a:ext cx="87868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برای جلوگیری از کمانش میله فشاری انها توسط نیروی</a:t>
            </a:r>
            <a:r>
              <a:rPr lang="en-US" sz="2000" dirty="0" smtClean="0">
                <a:cs typeface="B Nazanin" pitchFamily="2" charset="-78"/>
              </a:rPr>
              <a:t>FP=Mf/</a:t>
            </a:r>
            <a:r>
              <a:rPr lang="en-US" sz="2000" dirty="0" err="1" smtClean="0">
                <a:cs typeface="B Nazanin" pitchFamily="2" charset="-78"/>
              </a:rPr>
              <a:t>hcosv</a:t>
            </a:r>
            <a:r>
              <a:rPr lang="fa-IR" sz="20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پیش تنیده می شود</a:t>
            </a:r>
            <a:endParaRPr lang="fa-IR" sz="2400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8761" y="1473659"/>
            <a:ext cx="1500198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cs typeface="B Nazanin" pitchFamily="2" charset="-78"/>
              </a:rPr>
              <a:t>Mf</a:t>
            </a:r>
            <a:r>
              <a:rPr lang="fa-IR" dirty="0" smtClean="0">
                <a:solidFill>
                  <a:schemeClr val="bg1"/>
                </a:solidFill>
                <a:cs typeface="B Nazanin" pitchFamily="2" charset="-78"/>
              </a:rPr>
              <a:t>لنگر اصطکاکی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7604" y="1489048"/>
            <a:ext cx="1500198" cy="33855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cs typeface="B Nazanin" pitchFamily="2" charset="-78"/>
              </a:rPr>
              <a:t>h</a:t>
            </a:r>
            <a:r>
              <a:rPr lang="fa-IR" sz="1600" dirty="0" smtClean="0">
                <a:solidFill>
                  <a:schemeClr val="bg1"/>
                </a:solidFill>
                <a:cs typeface="B Nazanin" pitchFamily="2" charset="-78"/>
              </a:rPr>
              <a:t>بازوی میراگر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35907" y="1489048"/>
            <a:ext cx="1872208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V</a:t>
            </a:r>
            <a:r>
              <a:rPr lang="fa-IR" sz="1600" dirty="0" smtClean="0">
                <a:solidFill>
                  <a:schemeClr val="bg1"/>
                </a:solidFill>
                <a:cs typeface="B Nazanin" pitchFamily="2" charset="-78"/>
              </a:rPr>
              <a:t>زاویه مهار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 rot="10800000">
            <a:off x="7929586" y="292893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TextBox 8"/>
          <p:cNvSpPr txBox="1"/>
          <p:nvPr/>
        </p:nvSpPr>
        <p:spPr>
          <a:xfrm>
            <a:off x="285720" y="2786058"/>
            <a:ext cx="750099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میزان انرژی مستهلک شده متناسب با مقاومت اصطکاکی لغزشی وچرخش نسبی بین صفحات میراگر است</a:t>
            </a:r>
            <a:endParaRPr lang="fa-IR" sz="2400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43768" y="4857760"/>
            <a:ext cx="178595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solidFill>
                  <a:srgbClr val="FFFF00"/>
                </a:solidFill>
                <a:cs typeface="B Nazanin" pitchFamily="2" charset="-78"/>
              </a:rPr>
              <a:t>نتایج</a:t>
            </a:r>
            <a:endParaRPr lang="fa-IR" sz="3200" dirty="0">
              <a:solidFill>
                <a:srgbClr val="FFFF00"/>
              </a:solidFill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57224" y="4214818"/>
            <a:ext cx="664373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استفاده از میراگر اصطکاکی دورانی موجب کاهش شدید میزان خسارت می شود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786" y="4857760"/>
            <a:ext cx="67151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باتوجه به کاهش نیروی لغزش بهینه در ساختمان ها باپریود بالاترعملکرد میراگرهای اصطکاکی دورانی در ساختمانهای بلند بهتر می شود 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28860" y="5857892"/>
            <a:ext cx="507209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عملکرد این میراگر همانند میراگر اصطکاکی پا ل هست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7500958" y="4143380"/>
            <a:ext cx="214314" cy="21431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/>
      <p:bldP spid="11" grpId="0"/>
      <p:bldP spid="12" grpId="0"/>
      <p:bldP spid="13" grpId="0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5918" y="285728"/>
            <a:ext cx="5594394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1">
            <a:spAutoFit/>
          </a:bodyPr>
          <a:lstStyle/>
          <a:p>
            <a:r>
              <a:rPr lang="fa-IR" sz="28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مقایسه حلقه های چرخه ای انواع میراگرها</a:t>
            </a:r>
            <a:endParaRPr lang="fa-IR" sz="2800" dirty="0">
              <a:cs typeface="B Nazanin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928670"/>
            <a:ext cx="8568952" cy="1714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785918" y="2786058"/>
            <a:ext cx="5594394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مزایا و معایب میراگر های اصطکاکی</a:t>
            </a:r>
            <a:endParaRPr lang="fa-IR" sz="2400" dirty="0">
              <a:cs typeface="B Nazanin" pitchFamily="2" charset="-78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659233"/>
              </p:ext>
            </p:extLst>
          </p:nvPr>
        </p:nvGraphicFramePr>
        <p:xfrm>
          <a:off x="467544" y="3501008"/>
          <a:ext cx="8352928" cy="26517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76464"/>
                <a:gridCol w="4176464"/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>
                          <a:cs typeface="B Nazanin" pitchFamily="2" charset="-78"/>
                        </a:rPr>
                        <a:t>مزایا</a:t>
                      </a:r>
                      <a:endParaRPr lang="fa-IR" sz="2400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>
                          <a:cs typeface="B Nazanin" pitchFamily="2" charset="-78"/>
                        </a:rPr>
                        <a:t>معایب</a:t>
                      </a:r>
                      <a:endParaRPr lang="fa-IR" sz="2400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 rtl="1"/>
                      <a:r>
                        <a:rPr kumimoji="0" lang="fa-I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1-سهولت ساخت و نصب آسان </a:t>
                      </a:r>
                    </a:p>
                    <a:p>
                      <a:pPr algn="just" rtl="1"/>
                      <a:r>
                        <a:rPr kumimoji="0" lang="fa-I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2-قابلیت جذب انرژی بالا </a:t>
                      </a:r>
                    </a:p>
                    <a:p>
                      <a:pPr algn="just" rtl="1"/>
                      <a:r>
                        <a:rPr kumimoji="0" lang="fa-I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3-عدم نیاز به تعمیر و جایگزینی قبل و بعد از زلزله</a:t>
                      </a:r>
                    </a:p>
                    <a:p>
                      <a:pPr marL="0" marR="0" lvl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4-تنوع در نوع و اندازه و محل کاربرد از جمله در بادبندها، درز انقطاع و ...</a:t>
                      </a:r>
                    </a:p>
                    <a:p>
                      <a:pPr marL="0" marR="0" lvl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5-نیروی ثابت لغزش برای تمام سطوح زلزله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میرا گرهاي اصطکاکی اغلب درمعرض هوا هستند وآنها ممکن است زنگ بزند یا خیس شود و خواص لغزش آنها تغییر میکند</a:t>
                      </a:r>
                      <a:endParaRPr lang="en-US" sz="2000" dirty="0" smtClean="0">
                        <a:cs typeface="B Nazanin" pitchFamily="2" charset="-78"/>
                      </a:endParaRPr>
                    </a:p>
                    <a:p>
                      <a:pPr rtl="1"/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28662" y="1285860"/>
            <a:ext cx="69294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Iskoola Pota" pitchFamily="34" charset="0"/>
                <a:cs typeface="Iskoola Pota" pitchFamily="34" charset="0"/>
              </a:rPr>
              <a:t>1-Numerical and experimental study of hysteretic behavior of cylindrical </a:t>
            </a:r>
            <a:endParaRPr lang="fa-IR" dirty="0">
              <a:latin typeface="Iskoola Pot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9960" y="1993880"/>
            <a:ext cx="78581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600" dirty="0" smtClean="0">
                <a:latin typeface="Iskoola Pota" pitchFamily="34" charset="0"/>
                <a:cs typeface="Iskoola Pota" pitchFamily="34" charset="0"/>
              </a:rPr>
              <a:t>2-PERFORMANCE OF ROTATIONAL FRICTION DAMPER (RFD) IN STEEL FRAMES </a:t>
            </a:r>
            <a:endParaRPr lang="fa-IR" sz="1600" dirty="0">
              <a:latin typeface="Iskoola Pot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0068" y="2571744"/>
            <a:ext cx="814393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  <a:tabLst>
                <a:tab pos="8397875" algn="l"/>
              </a:tabLst>
            </a:pPr>
            <a:r>
              <a:rPr lang="en-US" sz="1600" b="1" dirty="0" smtClean="0">
                <a:latin typeface="Iskoola Pota" pitchFamily="34" charset="0"/>
                <a:ea typeface="Calibri" pitchFamily="34" charset="0"/>
                <a:cs typeface="Iskoola Pota" pitchFamily="34" charset="0"/>
              </a:rPr>
              <a:t>3-A Comparison of Pall Friction Damper (PFD) and Eccentric Braced Frame (EBF) Using Nonlinear Dynamic Analysis</a:t>
            </a:r>
            <a:endParaRPr lang="en-US" sz="1600" dirty="0" smtClean="0">
              <a:latin typeface="Iskoola Pota" pitchFamily="34" charset="0"/>
              <a:cs typeface="Iskoola Pota" pitchFamily="34" charset="0"/>
            </a:endParaRPr>
          </a:p>
          <a:p>
            <a:pPr lvl="0" algn="l" rtl="0" fontAlgn="base">
              <a:spcBef>
                <a:spcPct val="0"/>
              </a:spcBef>
              <a:spcAft>
                <a:spcPct val="0"/>
              </a:spcAft>
              <a:tabLst>
                <a:tab pos="8397875" algn="l"/>
              </a:tabLst>
            </a:pPr>
            <a:r>
              <a:rPr lang="en-US" sz="1600" b="1" dirty="0" smtClean="0">
                <a:latin typeface="Iskoola Pota" pitchFamily="34" charset="0"/>
                <a:ea typeface="Calibri" pitchFamily="34" charset="0"/>
                <a:cs typeface="Iskoola Pota" pitchFamily="34" charset="0"/>
              </a:rPr>
              <a:t>  </a:t>
            </a:r>
            <a:endParaRPr lang="en-US" sz="1600" dirty="0" smtClean="0">
              <a:latin typeface="Iskoola Pota" pitchFamily="34" charset="0"/>
              <a:cs typeface="Iskoola Pot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8630" y="3286124"/>
            <a:ext cx="8215370" cy="6155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1600" b="1" dirty="0" smtClean="0">
                <a:latin typeface="Iskoola Pota" pitchFamily="34" charset="0"/>
                <a:cs typeface="Iskoola Pota" pitchFamily="34" charset="0"/>
              </a:rPr>
              <a:t>4-SEISMIC PROTECTIVE SYSTEMS: PASSIVE ENERGY DISSIPATION</a:t>
            </a:r>
            <a:endParaRPr lang="fa-IR" sz="1600" dirty="0" smtClean="0">
              <a:latin typeface="Iskoola Pota" pitchFamily="34" charset="0"/>
            </a:endParaRPr>
          </a:p>
          <a:p>
            <a:pPr algn="l"/>
            <a:endParaRPr lang="en-US" b="1" dirty="0" smtClean="0"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1648</TotalTime>
  <Words>1119</Words>
  <Application>Microsoft Office PowerPoint</Application>
  <PresentationFormat>On-screen Show (4:3)</PresentationFormat>
  <Paragraphs>141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Horizon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OMID</dc:creator>
  <cp:lastModifiedBy>MRT Pack 24 DVDs</cp:lastModifiedBy>
  <cp:revision>162</cp:revision>
  <dcterms:created xsi:type="dcterms:W3CDTF">2012-03-31T06:34:37Z</dcterms:created>
  <dcterms:modified xsi:type="dcterms:W3CDTF">2016-06-02T10:57:03Z</dcterms:modified>
</cp:coreProperties>
</file>