
<file path=[Content_Types].xml><?xml version="1.0" encoding="utf-8"?>
<Types xmlns="http://schemas.openxmlformats.org/package/2006/content-types">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4"/>
  </p:notesMasterIdLst>
  <p:handoutMasterIdLst>
    <p:handoutMasterId r:id="rId65"/>
  </p:handoutMasterIdLst>
  <p:sldIdLst>
    <p:sldId id="267" r:id="rId2"/>
    <p:sldId id="292" r:id="rId3"/>
    <p:sldId id="286" r:id="rId4"/>
    <p:sldId id="308" r:id="rId5"/>
    <p:sldId id="268" r:id="rId6"/>
    <p:sldId id="269" r:id="rId7"/>
    <p:sldId id="309" r:id="rId8"/>
    <p:sldId id="256" r:id="rId9"/>
    <p:sldId id="271" r:id="rId10"/>
    <p:sldId id="257" r:id="rId11"/>
    <p:sldId id="276" r:id="rId12"/>
    <p:sldId id="265" r:id="rId13"/>
    <p:sldId id="297" r:id="rId14"/>
    <p:sldId id="298" r:id="rId15"/>
    <p:sldId id="294" r:id="rId16"/>
    <p:sldId id="295" r:id="rId17"/>
    <p:sldId id="296" r:id="rId18"/>
    <p:sldId id="299" r:id="rId19"/>
    <p:sldId id="301" r:id="rId20"/>
    <p:sldId id="304" r:id="rId21"/>
    <p:sldId id="306" r:id="rId22"/>
    <p:sldId id="305" r:id="rId23"/>
    <p:sldId id="334" r:id="rId24"/>
    <p:sldId id="335" r:id="rId25"/>
    <p:sldId id="303" r:id="rId26"/>
    <p:sldId id="302" r:id="rId27"/>
    <p:sldId id="291" r:id="rId28"/>
    <p:sldId id="310" r:id="rId29"/>
    <p:sldId id="273" r:id="rId30"/>
    <p:sldId id="258" r:id="rId31"/>
    <p:sldId id="300" r:id="rId32"/>
    <p:sldId id="259" r:id="rId33"/>
    <p:sldId id="260" r:id="rId34"/>
    <p:sldId id="264" r:id="rId35"/>
    <p:sldId id="261" r:id="rId36"/>
    <p:sldId id="325" r:id="rId37"/>
    <p:sldId id="326" r:id="rId38"/>
    <p:sldId id="327" r:id="rId39"/>
    <p:sldId id="329" r:id="rId40"/>
    <p:sldId id="328" r:id="rId41"/>
    <p:sldId id="330" r:id="rId42"/>
    <p:sldId id="331" r:id="rId43"/>
    <p:sldId id="332" r:id="rId44"/>
    <p:sldId id="333" r:id="rId45"/>
    <p:sldId id="311" r:id="rId46"/>
    <p:sldId id="285" r:id="rId47"/>
    <p:sldId id="312" r:id="rId48"/>
    <p:sldId id="313" r:id="rId49"/>
    <p:sldId id="314" r:id="rId50"/>
    <p:sldId id="315" r:id="rId51"/>
    <p:sldId id="316" r:id="rId52"/>
    <p:sldId id="317" r:id="rId53"/>
    <p:sldId id="318" r:id="rId54"/>
    <p:sldId id="319" r:id="rId55"/>
    <p:sldId id="320" r:id="rId56"/>
    <p:sldId id="321" r:id="rId57"/>
    <p:sldId id="323" r:id="rId58"/>
    <p:sldId id="322" r:id="rId59"/>
    <p:sldId id="324" r:id="rId60"/>
    <p:sldId id="336" r:id="rId61"/>
    <p:sldId id="337" r:id="rId62"/>
    <p:sldId id="338" r:id="rId6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B Titr" pitchFamily="2" charset="-78"/>
      </a:defRPr>
    </a:lvl1pPr>
    <a:lvl2pPr marL="457200" algn="l" rtl="0" fontAlgn="base">
      <a:spcBef>
        <a:spcPct val="0"/>
      </a:spcBef>
      <a:spcAft>
        <a:spcPct val="0"/>
      </a:spcAft>
      <a:defRPr kern="1200">
        <a:solidFill>
          <a:schemeClr val="tx1"/>
        </a:solidFill>
        <a:latin typeface="Arial" panose="020B0604020202020204" pitchFamily="34" charset="0"/>
        <a:ea typeface="+mn-ea"/>
        <a:cs typeface="B Titr" pitchFamily="2" charset="-78"/>
      </a:defRPr>
    </a:lvl2pPr>
    <a:lvl3pPr marL="914400" algn="l" rtl="0" fontAlgn="base">
      <a:spcBef>
        <a:spcPct val="0"/>
      </a:spcBef>
      <a:spcAft>
        <a:spcPct val="0"/>
      </a:spcAft>
      <a:defRPr kern="1200">
        <a:solidFill>
          <a:schemeClr val="tx1"/>
        </a:solidFill>
        <a:latin typeface="Arial" panose="020B0604020202020204" pitchFamily="34" charset="0"/>
        <a:ea typeface="+mn-ea"/>
        <a:cs typeface="B Titr" pitchFamily="2" charset="-78"/>
      </a:defRPr>
    </a:lvl3pPr>
    <a:lvl4pPr marL="1371600" algn="l" rtl="0" fontAlgn="base">
      <a:spcBef>
        <a:spcPct val="0"/>
      </a:spcBef>
      <a:spcAft>
        <a:spcPct val="0"/>
      </a:spcAft>
      <a:defRPr kern="1200">
        <a:solidFill>
          <a:schemeClr val="tx1"/>
        </a:solidFill>
        <a:latin typeface="Arial" panose="020B0604020202020204" pitchFamily="34" charset="0"/>
        <a:ea typeface="+mn-ea"/>
        <a:cs typeface="B Titr" pitchFamily="2" charset="-78"/>
      </a:defRPr>
    </a:lvl4pPr>
    <a:lvl5pPr marL="1828800" algn="l" rtl="0" fontAlgn="base">
      <a:spcBef>
        <a:spcPct val="0"/>
      </a:spcBef>
      <a:spcAft>
        <a:spcPct val="0"/>
      </a:spcAft>
      <a:defRPr kern="1200">
        <a:solidFill>
          <a:schemeClr val="tx1"/>
        </a:solidFill>
        <a:latin typeface="Arial" panose="020B0604020202020204" pitchFamily="34" charset="0"/>
        <a:ea typeface="+mn-ea"/>
        <a:cs typeface="B Titr" pitchFamily="2" charset="-78"/>
      </a:defRPr>
    </a:lvl5pPr>
    <a:lvl6pPr marL="2286000" algn="l" defTabSz="914400" rtl="0" eaLnBrk="1" latinLnBrk="0" hangingPunct="1">
      <a:defRPr kern="1200">
        <a:solidFill>
          <a:schemeClr val="tx1"/>
        </a:solidFill>
        <a:latin typeface="Arial" panose="020B0604020202020204" pitchFamily="34" charset="0"/>
        <a:ea typeface="+mn-ea"/>
        <a:cs typeface="B Titr" pitchFamily="2" charset="-78"/>
      </a:defRPr>
    </a:lvl6pPr>
    <a:lvl7pPr marL="2743200" algn="l" defTabSz="914400" rtl="0" eaLnBrk="1" latinLnBrk="0" hangingPunct="1">
      <a:defRPr kern="1200">
        <a:solidFill>
          <a:schemeClr val="tx1"/>
        </a:solidFill>
        <a:latin typeface="Arial" panose="020B0604020202020204" pitchFamily="34" charset="0"/>
        <a:ea typeface="+mn-ea"/>
        <a:cs typeface="B Titr" pitchFamily="2" charset="-78"/>
      </a:defRPr>
    </a:lvl7pPr>
    <a:lvl8pPr marL="3200400" algn="l" defTabSz="914400" rtl="0" eaLnBrk="1" latinLnBrk="0" hangingPunct="1">
      <a:defRPr kern="1200">
        <a:solidFill>
          <a:schemeClr val="tx1"/>
        </a:solidFill>
        <a:latin typeface="Arial" panose="020B0604020202020204" pitchFamily="34" charset="0"/>
        <a:ea typeface="+mn-ea"/>
        <a:cs typeface="B Titr" pitchFamily="2" charset="-78"/>
      </a:defRPr>
    </a:lvl8pPr>
    <a:lvl9pPr marL="3657600" algn="l" defTabSz="914400" rtl="0" eaLnBrk="1" latinLnBrk="0" hangingPunct="1">
      <a:defRPr kern="1200">
        <a:solidFill>
          <a:schemeClr val="tx1"/>
        </a:solidFill>
        <a:latin typeface="Arial" panose="020B0604020202020204" pitchFamily="34" charset="0"/>
        <a:ea typeface="+mn-ea"/>
        <a:cs typeface="B Titr" pitchFamily="2" charset="-78"/>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3E2BB"/>
    <a:srgbClr val="22CA06"/>
    <a:srgbClr val="C70936"/>
    <a:srgbClr val="FBA3B8"/>
    <a:srgbClr val="800000"/>
    <a:srgbClr val="EDB1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46" autoAdjust="0"/>
  </p:normalViewPr>
  <p:slideViewPr>
    <p:cSldViewPr>
      <p:cViewPr varScale="1">
        <p:scale>
          <a:sx n="74" d="100"/>
          <a:sy n="74" d="100"/>
        </p:scale>
        <p:origin x="1284"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162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image" Target="../media/image4.wmf"/><Relationship Id="rId4"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wmf"/><Relationship Id="rId1" Type="http://schemas.openxmlformats.org/officeDocument/2006/relationships/image" Target="../media/image13.wmf"/><Relationship Id="rId5" Type="http://schemas.openxmlformats.org/officeDocument/2006/relationships/image" Target="../media/image17.wmf"/><Relationship Id="rId4" Type="http://schemas.openxmlformats.org/officeDocument/2006/relationships/image" Target="../media/image16.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image" Target="../media/image18.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image" Target="../media/image20.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image" Target="../media/image23.wmf"/><Relationship Id="rId1" Type="http://schemas.openxmlformats.org/officeDocument/2006/relationships/image" Target="../media/image22.wmf"/><Relationship Id="rId5" Type="http://schemas.openxmlformats.org/officeDocument/2006/relationships/image" Target="../media/image26.wmf"/><Relationship Id="rId4" Type="http://schemas.openxmlformats.org/officeDocument/2006/relationships/image" Target="../media/image25.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28.wmf"/><Relationship Id="rId1" Type="http://schemas.openxmlformats.org/officeDocument/2006/relationships/image" Target="../media/image27.wmf"/><Relationship Id="rId5" Type="http://schemas.openxmlformats.org/officeDocument/2006/relationships/image" Target="../media/image31.wmf"/><Relationship Id="rId4" Type="http://schemas.openxmlformats.org/officeDocument/2006/relationships/image" Target="../media/image30.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2.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36.wmf"/><Relationship Id="rId7" Type="http://schemas.openxmlformats.org/officeDocument/2006/relationships/image" Target="../media/image40.wmf"/><Relationship Id="rId2" Type="http://schemas.openxmlformats.org/officeDocument/2006/relationships/image" Target="../media/image35.wmf"/><Relationship Id="rId1" Type="http://schemas.openxmlformats.org/officeDocument/2006/relationships/image" Target="../media/image34.wmf"/><Relationship Id="rId6" Type="http://schemas.openxmlformats.org/officeDocument/2006/relationships/image" Target="../media/image39.wmf"/><Relationship Id="rId5" Type="http://schemas.openxmlformats.org/officeDocument/2006/relationships/image" Target="../media/image38.wmf"/><Relationship Id="rId4" Type="http://schemas.openxmlformats.org/officeDocument/2006/relationships/image" Target="../media/image37.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41.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44.wmf"/><Relationship Id="rId2" Type="http://schemas.openxmlformats.org/officeDocument/2006/relationships/image" Target="../media/image43.wmf"/><Relationship Id="rId1" Type="http://schemas.openxmlformats.org/officeDocument/2006/relationships/image" Target="../media/image42.wmf"/><Relationship Id="rId5" Type="http://schemas.openxmlformats.org/officeDocument/2006/relationships/image" Target="../media/image46.wmf"/><Relationship Id="rId4" Type="http://schemas.openxmlformats.org/officeDocument/2006/relationships/image" Target="../media/image45.wmf"/></Relationships>
</file>

<file path=ppt/drawings/_rels/vmlDrawing13.vml.rels><?xml version="1.0" encoding="UTF-8" standalone="yes"?>
<Relationships xmlns="http://schemas.openxmlformats.org/package/2006/relationships"><Relationship Id="rId8" Type="http://schemas.openxmlformats.org/officeDocument/2006/relationships/image" Target="../media/image51.wmf"/><Relationship Id="rId3" Type="http://schemas.openxmlformats.org/officeDocument/2006/relationships/image" Target="../media/image44.wmf"/><Relationship Id="rId7" Type="http://schemas.openxmlformats.org/officeDocument/2006/relationships/image" Target="../media/image50.wmf"/><Relationship Id="rId12" Type="http://schemas.openxmlformats.org/officeDocument/2006/relationships/image" Target="../media/image55.wmf"/><Relationship Id="rId2" Type="http://schemas.openxmlformats.org/officeDocument/2006/relationships/image" Target="../media/image43.wmf"/><Relationship Id="rId1" Type="http://schemas.openxmlformats.org/officeDocument/2006/relationships/image" Target="../media/image42.wmf"/><Relationship Id="rId6" Type="http://schemas.openxmlformats.org/officeDocument/2006/relationships/image" Target="../media/image49.wmf"/><Relationship Id="rId11" Type="http://schemas.openxmlformats.org/officeDocument/2006/relationships/image" Target="../media/image54.wmf"/><Relationship Id="rId5" Type="http://schemas.openxmlformats.org/officeDocument/2006/relationships/image" Target="../media/image48.wmf"/><Relationship Id="rId10" Type="http://schemas.openxmlformats.org/officeDocument/2006/relationships/image" Target="../media/image53.wmf"/><Relationship Id="rId4" Type="http://schemas.openxmlformats.org/officeDocument/2006/relationships/image" Target="../media/image47.wmf"/><Relationship Id="rId9" Type="http://schemas.openxmlformats.org/officeDocument/2006/relationships/image" Target="../media/image52.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43.wmf"/><Relationship Id="rId2" Type="http://schemas.openxmlformats.org/officeDocument/2006/relationships/image" Target="../media/image42.wmf"/><Relationship Id="rId1" Type="http://schemas.openxmlformats.org/officeDocument/2006/relationships/image" Target="../media/image56.wmf"/><Relationship Id="rId6" Type="http://schemas.openxmlformats.org/officeDocument/2006/relationships/image" Target="../media/image45.wmf"/><Relationship Id="rId5" Type="http://schemas.openxmlformats.org/officeDocument/2006/relationships/image" Target="../media/image2.wmf"/><Relationship Id="rId4" Type="http://schemas.openxmlformats.org/officeDocument/2006/relationships/image" Target="../media/image44.wmf"/></Relationships>
</file>

<file path=ppt/drawings/_rels/vmlDrawing15.vml.rels><?xml version="1.0" encoding="UTF-8" standalone="yes"?>
<Relationships xmlns="http://schemas.openxmlformats.org/package/2006/relationships"><Relationship Id="rId8" Type="http://schemas.openxmlformats.org/officeDocument/2006/relationships/image" Target="../media/image55.wmf"/><Relationship Id="rId3" Type="http://schemas.openxmlformats.org/officeDocument/2006/relationships/image" Target="../media/image44.wmf"/><Relationship Id="rId7" Type="http://schemas.openxmlformats.org/officeDocument/2006/relationships/image" Target="../media/image60.wmf"/><Relationship Id="rId2" Type="http://schemas.openxmlformats.org/officeDocument/2006/relationships/image" Target="../media/image43.wmf"/><Relationship Id="rId1" Type="http://schemas.openxmlformats.org/officeDocument/2006/relationships/image" Target="../media/image42.wmf"/><Relationship Id="rId6" Type="http://schemas.openxmlformats.org/officeDocument/2006/relationships/image" Target="../media/image59.wmf"/><Relationship Id="rId11" Type="http://schemas.openxmlformats.org/officeDocument/2006/relationships/image" Target="../media/image62.wmf"/><Relationship Id="rId5" Type="http://schemas.openxmlformats.org/officeDocument/2006/relationships/image" Target="../media/image58.wmf"/><Relationship Id="rId10" Type="http://schemas.openxmlformats.org/officeDocument/2006/relationships/image" Target="../media/image54.wmf"/><Relationship Id="rId4" Type="http://schemas.openxmlformats.org/officeDocument/2006/relationships/image" Target="../media/image57.wmf"/><Relationship Id="rId9" Type="http://schemas.openxmlformats.org/officeDocument/2006/relationships/image" Target="../media/image61.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44.wmf"/><Relationship Id="rId7" Type="http://schemas.openxmlformats.org/officeDocument/2006/relationships/image" Target="../media/image64.wmf"/><Relationship Id="rId2" Type="http://schemas.openxmlformats.org/officeDocument/2006/relationships/image" Target="../media/image43.wmf"/><Relationship Id="rId1" Type="http://schemas.openxmlformats.org/officeDocument/2006/relationships/image" Target="../media/image42.wmf"/><Relationship Id="rId6" Type="http://schemas.openxmlformats.org/officeDocument/2006/relationships/image" Target="../media/image63.wmf"/><Relationship Id="rId5" Type="http://schemas.openxmlformats.org/officeDocument/2006/relationships/image" Target="../media/image45.wmf"/><Relationship Id="rId4" Type="http://schemas.openxmlformats.org/officeDocument/2006/relationships/image" Target="../media/image18.wmf"/></Relationships>
</file>

<file path=ppt/drawings/_rels/vmlDrawing17.vml.rels><?xml version="1.0" encoding="UTF-8" standalone="yes"?>
<Relationships xmlns="http://schemas.openxmlformats.org/package/2006/relationships"><Relationship Id="rId8" Type="http://schemas.openxmlformats.org/officeDocument/2006/relationships/image" Target="../media/image55.wmf"/><Relationship Id="rId3" Type="http://schemas.openxmlformats.org/officeDocument/2006/relationships/image" Target="../media/image44.wmf"/><Relationship Id="rId7" Type="http://schemas.openxmlformats.org/officeDocument/2006/relationships/image" Target="../media/image60.wmf"/><Relationship Id="rId12" Type="http://schemas.openxmlformats.org/officeDocument/2006/relationships/image" Target="../media/image64.wmf"/><Relationship Id="rId2" Type="http://schemas.openxmlformats.org/officeDocument/2006/relationships/image" Target="../media/image43.wmf"/><Relationship Id="rId1" Type="http://schemas.openxmlformats.org/officeDocument/2006/relationships/image" Target="../media/image42.wmf"/><Relationship Id="rId6" Type="http://schemas.openxmlformats.org/officeDocument/2006/relationships/image" Target="../media/image59.wmf"/><Relationship Id="rId11" Type="http://schemas.openxmlformats.org/officeDocument/2006/relationships/image" Target="../media/image62.wmf"/><Relationship Id="rId5" Type="http://schemas.openxmlformats.org/officeDocument/2006/relationships/image" Target="../media/image58.wmf"/><Relationship Id="rId10" Type="http://schemas.openxmlformats.org/officeDocument/2006/relationships/image" Target="../media/image54.wmf"/><Relationship Id="rId4" Type="http://schemas.openxmlformats.org/officeDocument/2006/relationships/image" Target="../media/image57.wmf"/><Relationship Id="rId9" Type="http://schemas.openxmlformats.org/officeDocument/2006/relationships/image" Target="../media/image61.wmf"/></Relationships>
</file>

<file path=ppt/drawings/_rels/vmlDrawing18.vml.rels><?xml version="1.0" encoding="UTF-8" standalone="yes"?>
<Relationships xmlns="http://schemas.openxmlformats.org/package/2006/relationships"><Relationship Id="rId8" Type="http://schemas.openxmlformats.org/officeDocument/2006/relationships/image" Target="../media/image44.wmf"/><Relationship Id="rId3" Type="http://schemas.openxmlformats.org/officeDocument/2006/relationships/image" Target="../media/image73.wmf"/><Relationship Id="rId7" Type="http://schemas.openxmlformats.org/officeDocument/2006/relationships/image" Target="../media/image43.wmf"/><Relationship Id="rId2" Type="http://schemas.openxmlformats.org/officeDocument/2006/relationships/image" Target="../media/image72.wmf"/><Relationship Id="rId1" Type="http://schemas.openxmlformats.org/officeDocument/2006/relationships/image" Target="../media/image71.wmf"/><Relationship Id="rId6" Type="http://schemas.openxmlformats.org/officeDocument/2006/relationships/image" Target="../media/image42.wmf"/><Relationship Id="rId5" Type="http://schemas.openxmlformats.org/officeDocument/2006/relationships/image" Target="../media/image75.wmf"/><Relationship Id="rId4" Type="http://schemas.openxmlformats.org/officeDocument/2006/relationships/image" Target="../media/image74.wmf"/></Relationships>
</file>

<file path=ppt/drawings/_rels/vmlDrawing19.vml.rels><?xml version="1.0" encoding="UTF-8" standalone="yes"?>
<Relationships xmlns="http://schemas.openxmlformats.org/package/2006/relationships"><Relationship Id="rId8" Type="http://schemas.openxmlformats.org/officeDocument/2006/relationships/image" Target="../media/image81.wmf"/><Relationship Id="rId3" Type="http://schemas.openxmlformats.org/officeDocument/2006/relationships/image" Target="../media/image77.wmf"/><Relationship Id="rId7" Type="http://schemas.openxmlformats.org/officeDocument/2006/relationships/image" Target="../media/image80.wmf"/><Relationship Id="rId2" Type="http://schemas.openxmlformats.org/officeDocument/2006/relationships/image" Target="../media/image72.wmf"/><Relationship Id="rId1" Type="http://schemas.openxmlformats.org/officeDocument/2006/relationships/image" Target="../media/image76.wmf"/><Relationship Id="rId6" Type="http://schemas.openxmlformats.org/officeDocument/2006/relationships/image" Target="../media/image79.wmf"/><Relationship Id="rId5" Type="http://schemas.openxmlformats.org/officeDocument/2006/relationships/image" Target="../media/image78.wmf"/><Relationship Id="rId4" Type="http://schemas.openxmlformats.org/officeDocument/2006/relationships/image" Target="../media/image74.wmf"/></Relationships>
</file>

<file path=ppt/drawings/_rels/vmlDrawing20.vml.rels><?xml version="1.0" encoding="UTF-8" standalone="yes"?>
<Relationships xmlns="http://schemas.openxmlformats.org/package/2006/relationships"><Relationship Id="rId8" Type="http://schemas.openxmlformats.org/officeDocument/2006/relationships/image" Target="../media/image43.wmf"/><Relationship Id="rId3" Type="http://schemas.openxmlformats.org/officeDocument/2006/relationships/image" Target="../media/image82.wmf"/><Relationship Id="rId7" Type="http://schemas.openxmlformats.org/officeDocument/2006/relationships/image" Target="../media/image42.wmf"/><Relationship Id="rId2" Type="http://schemas.openxmlformats.org/officeDocument/2006/relationships/image" Target="../media/image72.wmf"/><Relationship Id="rId1" Type="http://schemas.openxmlformats.org/officeDocument/2006/relationships/image" Target="../media/image71.wmf"/><Relationship Id="rId6" Type="http://schemas.openxmlformats.org/officeDocument/2006/relationships/image" Target="../media/image84.wmf"/><Relationship Id="rId5" Type="http://schemas.openxmlformats.org/officeDocument/2006/relationships/image" Target="../media/image83.wmf"/><Relationship Id="rId10" Type="http://schemas.openxmlformats.org/officeDocument/2006/relationships/image" Target="../media/image85.wmf"/><Relationship Id="rId4" Type="http://schemas.openxmlformats.org/officeDocument/2006/relationships/image" Target="../media/image74.wmf"/><Relationship Id="rId9" Type="http://schemas.openxmlformats.org/officeDocument/2006/relationships/image" Target="../media/image44.w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86.wmf"/></Relationships>
</file>

<file path=ppt/drawings/_rels/vmlDrawing22.vml.rels><?xml version="1.0" encoding="UTF-8" standalone="yes"?>
<Relationships xmlns="http://schemas.openxmlformats.org/package/2006/relationships"><Relationship Id="rId2" Type="http://schemas.openxmlformats.org/officeDocument/2006/relationships/image" Target="../media/image88.wmf"/><Relationship Id="rId1" Type="http://schemas.openxmlformats.org/officeDocument/2006/relationships/image" Target="../media/image87.wmf"/></Relationships>
</file>

<file path=ppt/drawings/_rels/vmlDrawing23.vml.rels><?xml version="1.0" encoding="UTF-8" standalone="yes"?>
<Relationships xmlns="http://schemas.openxmlformats.org/package/2006/relationships"><Relationship Id="rId3" Type="http://schemas.openxmlformats.org/officeDocument/2006/relationships/image" Target="../media/image91.wmf"/><Relationship Id="rId2" Type="http://schemas.openxmlformats.org/officeDocument/2006/relationships/image" Target="../media/image90.wmf"/><Relationship Id="rId1" Type="http://schemas.openxmlformats.org/officeDocument/2006/relationships/image" Target="../media/image89.wmf"/><Relationship Id="rId4" Type="http://schemas.openxmlformats.org/officeDocument/2006/relationships/image" Target="../media/image92.wmf"/></Relationships>
</file>

<file path=ppt/drawings/_rels/vmlDrawing24.vml.rels><?xml version="1.0" encoding="UTF-8" standalone="yes"?>
<Relationships xmlns="http://schemas.openxmlformats.org/package/2006/relationships"><Relationship Id="rId8" Type="http://schemas.openxmlformats.org/officeDocument/2006/relationships/image" Target="../media/image44.wmf"/><Relationship Id="rId3" Type="http://schemas.openxmlformats.org/officeDocument/2006/relationships/image" Target="../media/image82.wmf"/><Relationship Id="rId7" Type="http://schemas.openxmlformats.org/officeDocument/2006/relationships/image" Target="../media/image43.wmf"/><Relationship Id="rId2" Type="http://schemas.openxmlformats.org/officeDocument/2006/relationships/image" Target="../media/image72.wmf"/><Relationship Id="rId1" Type="http://schemas.openxmlformats.org/officeDocument/2006/relationships/image" Target="../media/image71.wmf"/><Relationship Id="rId6" Type="http://schemas.openxmlformats.org/officeDocument/2006/relationships/image" Target="../media/image42.wmf"/><Relationship Id="rId5" Type="http://schemas.openxmlformats.org/officeDocument/2006/relationships/image" Target="../media/image83.wmf"/><Relationship Id="rId10" Type="http://schemas.openxmlformats.org/officeDocument/2006/relationships/image" Target="../media/image94.wmf"/><Relationship Id="rId4" Type="http://schemas.openxmlformats.org/officeDocument/2006/relationships/image" Target="../media/image74.wmf"/><Relationship Id="rId9" Type="http://schemas.openxmlformats.org/officeDocument/2006/relationships/image" Target="../media/image93.wmf"/></Relationships>
</file>

<file path=ppt/drawings/_rels/vmlDrawing25.vml.rels><?xml version="1.0" encoding="UTF-8" standalone="yes"?>
<Relationships xmlns="http://schemas.openxmlformats.org/package/2006/relationships"><Relationship Id="rId2" Type="http://schemas.openxmlformats.org/officeDocument/2006/relationships/image" Target="../media/image96.wmf"/><Relationship Id="rId1" Type="http://schemas.openxmlformats.org/officeDocument/2006/relationships/image" Target="../media/image95.wmf"/></Relationships>
</file>

<file path=ppt/drawings/_rels/vmlDrawing26.vml.rels><?xml version="1.0" encoding="UTF-8" standalone="yes"?>
<Relationships xmlns="http://schemas.openxmlformats.org/package/2006/relationships"><Relationship Id="rId8" Type="http://schemas.openxmlformats.org/officeDocument/2006/relationships/image" Target="../media/image44.wmf"/><Relationship Id="rId13" Type="http://schemas.openxmlformats.org/officeDocument/2006/relationships/image" Target="../media/image99.wmf"/><Relationship Id="rId3" Type="http://schemas.openxmlformats.org/officeDocument/2006/relationships/image" Target="../media/image82.wmf"/><Relationship Id="rId7" Type="http://schemas.openxmlformats.org/officeDocument/2006/relationships/image" Target="../media/image43.wmf"/><Relationship Id="rId12" Type="http://schemas.openxmlformats.org/officeDocument/2006/relationships/image" Target="../media/image98.wmf"/><Relationship Id="rId2" Type="http://schemas.openxmlformats.org/officeDocument/2006/relationships/image" Target="../media/image72.wmf"/><Relationship Id="rId1" Type="http://schemas.openxmlformats.org/officeDocument/2006/relationships/image" Target="../media/image71.wmf"/><Relationship Id="rId6" Type="http://schemas.openxmlformats.org/officeDocument/2006/relationships/image" Target="../media/image42.wmf"/><Relationship Id="rId11" Type="http://schemas.openxmlformats.org/officeDocument/2006/relationships/image" Target="../media/image97.wmf"/><Relationship Id="rId5" Type="http://schemas.openxmlformats.org/officeDocument/2006/relationships/image" Target="../media/image83.wmf"/><Relationship Id="rId10" Type="http://schemas.openxmlformats.org/officeDocument/2006/relationships/image" Target="../media/image94.wmf"/><Relationship Id="rId4" Type="http://schemas.openxmlformats.org/officeDocument/2006/relationships/image" Target="../media/image74.wmf"/><Relationship Id="rId9" Type="http://schemas.openxmlformats.org/officeDocument/2006/relationships/image" Target="../media/image93.wmf"/><Relationship Id="rId14" Type="http://schemas.openxmlformats.org/officeDocument/2006/relationships/image" Target="../media/image100.wmf"/></Relationships>
</file>

<file path=ppt/drawings/_rels/vmlDrawing27.vml.rels><?xml version="1.0" encoding="UTF-8" standalone="yes"?>
<Relationships xmlns="http://schemas.openxmlformats.org/package/2006/relationships"><Relationship Id="rId1" Type="http://schemas.openxmlformats.org/officeDocument/2006/relationships/image" Target="../media/image101.wmf"/></Relationships>
</file>

<file path=ppt/drawings/_rels/vmlDrawing28.vml.rels><?xml version="1.0" encoding="UTF-8" standalone="yes"?>
<Relationships xmlns="http://schemas.openxmlformats.org/package/2006/relationships"><Relationship Id="rId8" Type="http://schemas.openxmlformats.org/officeDocument/2006/relationships/image" Target="../media/image44.wmf"/><Relationship Id="rId13" Type="http://schemas.openxmlformats.org/officeDocument/2006/relationships/image" Target="../media/image102.wmf"/><Relationship Id="rId3" Type="http://schemas.openxmlformats.org/officeDocument/2006/relationships/image" Target="../media/image82.wmf"/><Relationship Id="rId7" Type="http://schemas.openxmlformats.org/officeDocument/2006/relationships/image" Target="../media/image43.wmf"/><Relationship Id="rId12" Type="http://schemas.openxmlformats.org/officeDocument/2006/relationships/image" Target="../media/image98.wmf"/><Relationship Id="rId2" Type="http://schemas.openxmlformats.org/officeDocument/2006/relationships/image" Target="../media/image72.wmf"/><Relationship Id="rId1" Type="http://schemas.openxmlformats.org/officeDocument/2006/relationships/image" Target="../media/image71.wmf"/><Relationship Id="rId6" Type="http://schemas.openxmlformats.org/officeDocument/2006/relationships/image" Target="../media/image42.wmf"/><Relationship Id="rId11" Type="http://schemas.openxmlformats.org/officeDocument/2006/relationships/image" Target="../media/image97.wmf"/><Relationship Id="rId5" Type="http://schemas.openxmlformats.org/officeDocument/2006/relationships/image" Target="../media/image83.wmf"/><Relationship Id="rId15" Type="http://schemas.openxmlformats.org/officeDocument/2006/relationships/image" Target="../media/image104.wmf"/><Relationship Id="rId10" Type="http://schemas.openxmlformats.org/officeDocument/2006/relationships/image" Target="../media/image94.wmf"/><Relationship Id="rId4" Type="http://schemas.openxmlformats.org/officeDocument/2006/relationships/image" Target="../media/image74.wmf"/><Relationship Id="rId9" Type="http://schemas.openxmlformats.org/officeDocument/2006/relationships/image" Target="../media/image93.wmf"/><Relationship Id="rId14" Type="http://schemas.openxmlformats.org/officeDocument/2006/relationships/image" Target="../media/image103.wmf"/></Relationships>
</file>

<file path=ppt/drawings/_rels/vmlDrawing29.vml.rels><?xml version="1.0" encoding="UTF-8" standalone="yes"?>
<Relationships xmlns="http://schemas.openxmlformats.org/package/2006/relationships"><Relationship Id="rId3" Type="http://schemas.openxmlformats.org/officeDocument/2006/relationships/image" Target="../media/image44.wmf"/><Relationship Id="rId2" Type="http://schemas.openxmlformats.org/officeDocument/2006/relationships/image" Target="../media/image43.wmf"/><Relationship Id="rId1" Type="http://schemas.openxmlformats.org/officeDocument/2006/relationships/image" Target="../media/image42.wmf"/><Relationship Id="rId4" Type="http://schemas.openxmlformats.org/officeDocument/2006/relationships/image" Target="../media/image10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smtClean="0">
                <a:latin typeface="Arial" charset="0"/>
                <a:cs typeface="Arial" charset="0"/>
              </a:defRPr>
            </a:lvl1pPr>
          </a:lstStyle>
          <a:p>
            <a:pPr>
              <a:defRPr/>
            </a:pPr>
            <a:endParaRPr lang="en-US"/>
          </a:p>
        </p:txBody>
      </p:sp>
      <p:sp>
        <p:nvSpPr>
          <p:cNvPr id="13315"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smtClean="0">
                <a:latin typeface="Arial" charset="0"/>
                <a:cs typeface="Arial" charset="0"/>
              </a:defRPr>
            </a:lvl1pPr>
          </a:lstStyle>
          <a:p>
            <a:pPr>
              <a:defRPr/>
            </a:pPr>
            <a:endParaRPr lang="en-US"/>
          </a:p>
        </p:txBody>
      </p:sp>
      <p:sp>
        <p:nvSpPr>
          <p:cNvPr id="13316"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smtClean="0">
                <a:latin typeface="Arial" charset="0"/>
                <a:cs typeface="Arial" charset="0"/>
              </a:defRPr>
            </a:lvl1pPr>
          </a:lstStyle>
          <a:p>
            <a:pPr>
              <a:defRPr/>
            </a:pPr>
            <a:endParaRPr lang="en-US"/>
          </a:p>
        </p:txBody>
      </p:sp>
      <p:sp>
        <p:nvSpPr>
          <p:cNvPr id="13317"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cs typeface="Arial" panose="020B0604020202020204" pitchFamily="34" charset="0"/>
              </a:defRPr>
            </a:lvl1pPr>
          </a:lstStyle>
          <a:p>
            <a:fld id="{3D959381-DA4A-41DC-8529-C214A989FB5B}" type="slidenum">
              <a:rPr lang="ar-SA" altLang="en-US"/>
              <a:pPr/>
              <a:t>‹#›</a:t>
            </a:fld>
            <a:endParaRPr lang="en-US" altLang="en-US"/>
          </a:p>
        </p:txBody>
      </p:sp>
    </p:spTree>
    <p:extLst>
      <p:ext uri="{BB962C8B-B14F-4D97-AF65-F5344CB8AC3E}">
        <p14:creationId xmlns:p14="http://schemas.microsoft.com/office/powerpoint/2010/main" val="2386488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smtClean="0">
                <a:latin typeface="Arial" charset="0"/>
                <a:cs typeface="Arial" charset="0"/>
              </a:defRPr>
            </a:lvl1pPr>
          </a:lstStyle>
          <a:p>
            <a:pPr>
              <a:defRPr/>
            </a:pPr>
            <a:endParaRPr lang="en-US"/>
          </a:p>
        </p:txBody>
      </p:sp>
      <p:sp>
        <p:nvSpPr>
          <p:cNvPr id="1433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smtClean="0">
                <a:latin typeface="Arial" charset="0"/>
                <a:cs typeface="Arial" charset="0"/>
              </a:defRPr>
            </a:lvl1pPr>
          </a:lstStyle>
          <a:p>
            <a:pPr>
              <a:defRPr/>
            </a:pPr>
            <a:endParaRPr lang="en-US"/>
          </a:p>
        </p:txBody>
      </p:sp>
      <p:sp>
        <p:nvSpPr>
          <p:cNvPr id="67588"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434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434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smtClean="0">
                <a:latin typeface="Arial" charset="0"/>
                <a:cs typeface="Arial" charset="0"/>
              </a:defRPr>
            </a:lvl1pPr>
          </a:lstStyle>
          <a:p>
            <a:pPr>
              <a:defRPr/>
            </a:pPr>
            <a:endParaRPr lang="en-US"/>
          </a:p>
        </p:txBody>
      </p:sp>
      <p:sp>
        <p:nvSpPr>
          <p:cNvPr id="1434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cs typeface="Arial" panose="020B0604020202020204" pitchFamily="34" charset="0"/>
              </a:defRPr>
            </a:lvl1pPr>
          </a:lstStyle>
          <a:p>
            <a:fld id="{E4665F62-3A9C-4437-BFAB-AAFB8F6691B7}" type="slidenum">
              <a:rPr lang="ar-SA" altLang="en-US"/>
              <a:pPr/>
              <a:t>‹#›</a:t>
            </a:fld>
            <a:endParaRPr lang="en-US" altLang="en-US"/>
          </a:p>
        </p:txBody>
      </p:sp>
    </p:spTree>
    <p:extLst>
      <p:ext uri="{BB962C8B-B14F-4D97-AF65-F5344CB8AC3E}">
        <p14:creationId xmlns:p14="http://schemas.microsoft.com/office/powerpoint/2010/main" val="388288600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9AB67AD3-CFE9-4E09-8471-C123CEF54F4F}" type="slidenum">
              <a:rPr lang="ar-SA" altLang="en-US">
                <a:cs typeface="Arial" panose="020B0604020202020204" pitchFamily="34" charset="0"/>
              </a:rPr>
              <a:pPr eaLnBrk="1" hangingPunct="1"/>
              <a:t>5</a:t>
            </a:fld>
            <a:endParaRPr lang="en-US" altLang="en-US">
              <a:cs typeface="Arial" panose="020B0604020202020204" pitchFamily="34" charset="0"/>
            </a:endParaRPr>
          </a:p>
        </p:txBody>
      </p:sp>
      <p:sp>
        <p:nvSpPr>
          <p:cNvPr id="68611" name="Rectangle 2"/>
          <p:cNvSpPr>
            <a:spLocks noRot="1" noChangeArrowheads="1" noTextEdit="1"/>
          </p:cNvSpPr>
          <p:nvPr>
            <p:ph type="sldImg"/>
          </p:nvPr>
        </p:nvSpPr>
        <p:spPr>
          <a:ln/>
        </p:spPr>
      </p:sp>
      <p:sp>
        <p:nvSpPr>
          <p:cNvPr id="68612" name="Rectangle 3"/>
          <p:cNvSpPr>
            <a:spLocks noGrp="1" noChangeArrowheads="1"/>
          </p:cNvSpPr>
          <p:nvPr>
            <p:ph type="body" idx="1"/>
          </p:nvPr>
        </p:nvSpPr>
        <p:spPr>
          <a:noFill/>
        </p:spPr>
        <p:txBody>
          <a:bodyPr/>
          <a:lstStyle/>
          <a:p>
            <a:pPr algn="r" rtl="1" eaLnBrk="1" hangingPunct="1"/>
            <a:r>
              <a:rPr lang="ar-AE" altLang="en-US" smtClean="0">
                <a:latin typeface="Arial" panose="020B0604020202020204" pitchFamily="34" charset="0"/>
                <a:cs typeface="Arial" panose="020B0604020202020204" pitchFamily="34" charset="0"/>
              </a:rPr>
              <a:t>ابتدا مي بايد اهميت تصميم گيري مطرح شود؛ با اين سر تيتر که به زعم برخي از انديشمندان بنام مديريت مانند سايمون، مديريت برابر است با تصميم گيري </a:t>
            </a: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047654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17E4FA3F-A2E9-48A6-9E0E-48F31179950C}" type="slidenum">
              <a:rPr lang="ar-SA" altLang="en-US">
                <a:cs typeface="Arial" panose="020B0604020202020204" pitchFamily="34" charset="0"/>
              </a:rPr>
              <a:pPr eaLnBrk="1" hangingPunct="1"/>
              <a:t>8</a:t>
            </a:fld>
            <a:endParaRPr lang="en-US" altLang="en-US">
              <a:cs typeface="Arial" panose="020B0604020202020204" pitchFamily="34" charset="0"/>
            </a:endParaRPr>
          </a:p>
        </p:txBody>
      </p:sp>
      <p:sp>
        <p:nvSpPr>
          <p:cNvPr id="69635" name="Rectangle 2"/>
          <p:cNvSpPr>
            <a:spLocks noRot="1" noChangeArrowheads="1" noTextEdit="1"/>
          </p:cNvSpPr>
          <p:nvPr>
            <p:ph type="sldImg"/>
          </p:nvPr>
        </p:nvSpPr>
        <p:spPr>
          <a:ln/>
        </p:spPr>
      </p:sp>
      <p:sp>
        <p:nvSpPr>
          <p:cNvPr id="69636"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580525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FFEB9F7F-2D77-4D98-866F-5CC66757EAD1}" type="slidenum">
              <a:rPr lang="ar-SA" altLang="en-US">
                <a:cs typeface="Arial" panose="020B0604020202020204" pitchFamily="34" charset="0"/>
              </a:rPr>
              <a:pPr eaLnBrk="1" hangingPunct="1"/>
              <a:t>10</a:t>
            </a:fld>
            <a:endParaRPr lang="en-US" altLang="en-US">
              <a:cs typeface="Arial" panose="020B0604020202020204" pitchFamily="34" charset="0"/>
            </a:endParaRPr>
          </a:p>
        </p:txBody>
      </p:sp>
      <p:sp>
        <p:nvSpPr>
          <p:cNvPr id="70659" name="Rectangle 2"/>
          <p:cNvSpPr>
            <a:spLocks noRot="1" noChangeArrowheads="1" noTextEdit="1"/>
          </p:cNvSpPr>
          <p:nvPr>
            <p:ph type="sldImg"/>
          </p:nvPr>
        </p:nvSpPr>
        <p:spPr>
          <a:ln/>
        </p:spPr>
      </p:sp>
      <p:sp>
        <p:nvSpPr>
          <p:cNvPr id="70660"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371905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528819DE-2BEE-47D1-A72B-FEF5A975E858}" type="slidenum">
              <a:rPr lang="ar-SA" altLang="en-US">
                <a:cs typeface="Arial" panose="020B0604020202020204" pitchFamily="34" charset="0"/>
              </a:rPr>
              <a:pPr eaLnBrk="1" hangingPunct="1"/>
              <a:t>11</a:t>
            </a:fld>
            <a:endParaRPr lang="en-US" altLang="en-US">
              <a:cs typeface="Arial" panose="020B0604020202020204" pitchFamily="34" charset="0"/>
            </a:endParaRPr>
          </a:p>
        </p:txBody>
      </p:sp>
      <p:sp>
        <p:nvSpPr>
          <p:cNvPr id="71683" name="Rectangle 2"/>
          <p:cNvSpPr>
            <a:spLocks noRot="1" noChangeArrowheads="1" noTextEdit="1"/>
          </p:cNvSpPr>
          <p:nvPr>
            <p:ph type="sldImg"/>
          </p:nvPr>
        </p:nvSpPr>
        <p:spPr>
          <a:ln/>
        </p:spPr>
      </p:sp>
      <p:sp>
        <p:nvSpPr>
          <p:cNvPr id="71684" name="Rectangle 3"/>
          <p:cNvSpPr>
            <a:spLocks noGrp="1" noChangeArrowheads="1"/>
          </p:cNvSpPr>
          <p:nvPr>
            <p:ph type="body" idx="1"/>
          </p:nvPr>
        </p:nvSpPr>
        <p:spPr>
          <a:noFill/>
        </p:spPr>
        <p:txBody>
          <a:bodyPr/>
          <a:lstStyle/>
          <a:p>
            <a:pPr algn="r" eaLnBrk="1" hangingPunct="1"/>
            <a:r>
              <a:rPr lang="ar-AE" altLang="en-US" smtClean="0">
                <a:latin typeface="Arial" panose="020B0604020202020204" pitchFamily="34" charset="0"/>
                <a:cs typeface="Arial" panose="020B0604020202020204" pitchFamily="34" charset="0"/>
              </a:rPr>
              <a:t>با توضيح ماتريس فوق مي بايد چهار مشکل اصلي در تصميم گيريهاي کمي تفهيم شود . از آنجاييکه زمان دم کشيدن و قيمت هر قدر کمتر باشند بنابراين آنها را به دو ملاک زمان باقيمانده براي دم کشيدن و قيمت باقيمانده استفاده خواد شد.</a:t>
            </a: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996054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2B56875C-69AF-4BD9-9829-B37C5D79390C}" type="slidenum">
              <a:rPr lang="ar-SA" altLang="en-US">
                <a:cs typeface="Arial" panose="020B0604020202020204" pitchFamily="34" charset="0"/>
              </a:rPr>
              <a:pPr eaLnBrk="1" hangingPunct="1"/>
              <a:t>12</a:t>
            </a:fld>
            <a:endParaRPr lang="en-US" altLang="en-US">
              <a:cs typeface="Arial" panose="020B0604020202020204" pitchFamily="34" charset="0"/>
            </a:endParaRPr>
          </a:p>
        </p:txBody>
      </p:sp>
      <p:sp>
        <p:nvSpPr>
          <p:cNvPr id="72707" name="Rectangle 2"/>
          <p:cNvSpPr>
            <a:spLocks noRot="1" noChangeArrowheads="1" noTextEdit="1"/>
          </p:cNvSpPr>
          <p:nvPr>
            <p:ph type="sldImg"/>
          </p:nvPr>
        </p:nvSpPr>
        <p:spPr>
          <a:ln/>
        </p:spPr>
      </p:sp>
      <p:sp>
        <p:nvSpPr>
          <p:cNvPr id="72708"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549005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4A5A5738-B30A-4A17-B068-7656D6F81143}" type="slidenum">
              <a:rPr lang="ar-SA" altLang="en-US">
                <a:cs typeface="Arial" panose="020B0604020202020204" pitchFamily="34" charset="0"/>
              </a:rPr>
              <a:pPr eaLnBrk="1" hangingPunct="1"/>
              <a:t>13</a:t>
            </a:fld>
            <a:endParaRPr lang="en-US" altLang="en-US">
              <a:cs typeface="Arial" panose="020B0604020202020204" pitchFamily="34" charset="0"/>
            </a:endParaRPr>
          </a:p>
        </p:txBody>
      </p:sp>
      <p:sp>
        <p:nvSpPr>
          <p:cNvPr id="73731" name="Rectangle 2"/>
          <p:cNvSpPr>
            <a:spLocks noRot="1" noChangeArrowheads="1" noTextEdit="1"/>
          </p:cNvSpPr>
          <p:nvPr>
            <p:ph type="sldImg"/>
          </p:nvPr>
        </p:nvSpPr>
        <p:spPr>
          <a:ln/>
        </p:spPr>
      </p:sp>
      <p:sp>
        <p:nvSpPr>
          <p:cNvPr id="73732" name="Rectangle 3"/>
          <p:cNvSpPr>
            <a:spLocks noGrp="1" noChangeArrowheads="1"/>
          </p:cNvSpPr>
          <p:nvPr>
            <p:ph type="body" idx="1"/>
          </p:nvPr>
        </p:nvSpPr>
        <p:spPr>
          <a:noFill/>
        </p:spPr>
        <p:txBody>
          <a:bodyPr/>
          <a:lstStyle/>
          <a:p>
            <a:pPr algn="r" rtl="1" eaLnBrk="1" hangingPunct="1"/>
            <a:r>
              <a:rPr lang="fa-IR" altLang="en-US" smtClean="0">
                <a:latin typeface="Arial" panose="020B0604020202020204" pitchFamily="34" charset="0"/>
                <a:cs typeface="Arial" panose="020B0604020202020204" pitchFamily="34" charset="0"/>
              </a:rPr>
              <a:t>توضيح 1: جهت تبديل شاخص هاي کيفي به کمي و رفع تعارض بين انها از “مقياس دو قطبي” استفاده خواهد شد.</a:t>
            </a:r>
          </a:p>
          <a:p>
            <a:pPr algn="r" rtl="1" eaLnBrk="1" hangingPunct="1"/>
            <a:r>
              <a:rPr lang="fa-IR" altLang="en-US" smtClean="0">
                <a:latin typeface="Arial" panose="020B0604020202020204" pitchFamily="34" charset="0"/>
                <a:cs typeface="Arial" panose="020B0604020202020204" pitchFamily="34" charset="0"/>
              </a:rPr>
              <a:t>توضيح 2: براي روشن شدن دو مشکل فوق تصور کنيد که تصميم گيرنده اي مي خواهد بهترين خانه را انتخاب کند که در آن دو معيار مطرح باشد: 1-قيمت 2-فرهنگ مردم محله</a:t>
            </a:r>
          </a:p>
          <a:p>
            <a:pPr algn="r" rtl="1" eaLnBrk="1" hangingPunct="1"/>
            <a:r>
              <a:rPr lang="fa-IR" altLang="en-US" smtClean="0">
                <a:latin typeface="Arial" panose="020B0604020202020204" pitchFamily="34" charset="0"/>
                <a:cs typeface="Arial" panose="020B0604020202020204" pitchFamily="34" charset="0"/>
              </a:rPr>
              <a:t>مشکل اول) در اين مثال مقايسه خانه ها از نظر قيمت ساده است ولي مقايسه آنها از نظر فرهنگ مردم محله کار ساده اي نيست زيرا نياز به </a:t>
            </a:r>
            <a:r>
              <a:rPr lang="fa-IR" altLang="en-US" sz="4400" smtClean="0">
                <a:latin typeface="Arial" panose="020B0604020202020204" pitchFamily="34" charset="0"/>
                <a:cs typeface="Arial" panose="020B0604020202020204" pitchFamily="34" charset="0"/>
              </a:rPr>
              <a:t>تعريف استاندارد</a:t>
            </a:r>
            <a:r>
              <a:rPr lang="fa-IR" altLang="en-US" smtClean="0">
                <a:latin typeface="Arial" panose="020B0604020202020204" pitchFamily="34" charset="0"/>
                <a:cs typeface="Arial" panose="020B0604020202020204" pitchFamily="34" charset="0"/>
              </a:rPr>
              <a:t> براي فرهنگ مردم محله داريم به علت عدم وجود استاندارد از سرعت و دقت تصميم گيري به مقدار زيادي کاسته شده و باعث مي شود که فرايند تصميم گيري به مقدار زيادي به فرد تصميم گيرنده وابسته باشد(اين مشکل را مي توان از طريق طيف ها حل کرد ولي نقيصه اين است که بايد به روشني تعريف شود که در طيف مورد نظر عالي چه تفاوتي با نسبتا عالي دارد و غيره. در غير اين صورت نظر شخصي بسيار تعيين کننده خواهد بود)</a:t>
            </a:r>
          </a:p>
          <a:p>
            <a:pPr algn="r" rtl="1" eaLnBrk="1" hangingPunct="1"/>
            <a:r>
              <a:rPr lang="fa-IR" altLang="en-US" smtClean="0">
                <a:latin typeface="Arial" panose="020B0604020202020204" pitchFamily="34" charset="0"/>
                <a:cs typeface="Arial" panose="020B0604020202020204" pitchFamily="34" charset="0"/>
              </a:rPr>
              <a:t>مشکل دوم:مشکل ديگري که وجود دارد تبديل معيارها به يکديگر و يا تبديل هر يک از آنها به يک واحد سوم مي باشد مثلا لازم است که فرهنگ مردم محله به قيمت تبديل شده و يا قيمت به فرهنگ تبديل شده و يا هر دو را به يک واحد سوم تبديل نمائيم تا بهترين خانه را انتخاب کنيم(اين مشکل از طريق بي مقياس کردن شاخص ها يا به عبارتي از طريق نرماليزه کردن حل مي شود)</a:t>
            </a:r>
          </a:p>
          <a:p>
            <a:pPr algn="r" rtl="1" eaLnBrk="1" hangingPunct="1"/>
            <a:r>
              <a:rPr lang="fa-IR" altLang="en-US" smtClean="0">
                <a:latin typeface="Arial" panose="020B0604020202020204" pitchFamily="34" charset="0"/>
                <a:cs typeface="Arial" panose="020B0604020202020204" pitchFamily="34" charset="0"/>
              </a:rPr>
              <a:t>نبايد فراموش شود که مشکل اصلي در مختلف المقياس بودن اين است که برخي از ملاکها کبفي و برخي ديگر کمي هستند (که براي حل ابن مشکل مي بايد شاخص هاي کيفي تبديل به کمي شوند) در سطح بعدي مي بايد دو مشکل فوق طرح موضوع گردند</a:t>
            </a:r>
          </a:p>
          <a:p>
            <a:pPr algn="r" rtl="1" eaLnBrk="1" hangingPunct="1"/>
            <a:r>
              <a:rPr lang="fa-IR" altLang="en-US" smtClean="0">
                <a:latin typeface="Arial" panose="020B0604020202020204" pitchFamily="34" charset="0"/>
                <a:cs typeface="Arial" panose="020B0604020202020204" pitchFamily="34" charset="0"/>
              </a:rPr>
              <a:t>علت ابنکه براي شاخص هاي کيفي با جنبه مثبت از يک طيف استفاده مي شود و براي شاخص هاي کيفي با جنبه منفي از يک نوع ديگر استفاده مي شود- استفاده از مقياس دوقطبي- رفع تعارض بين آنها مي باشد که تعارض بين شاخص ها خود يکي از مشکلات در تصميم گيري چند معياره مي باشد</a:t>
            </a: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636708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4245B7C9-8AC3-4650-8C41-95DEE6C84B44}" type="slidenum">
              <a:rPr lang="ar-SA" altLang="en-US">
                <a:cs typeface="Arial" panose="020B0604020202020204" pitchFamily="34" charset="0"/>
              </a:rPr>
              <a:pPr eaLnBrk="1" hangingPunct="1"/>
              <a:t>14</a:t>
            </a:fld>
            <a:endParaRPr lang="en-US" altLang="en-US">
              <a:cs typeface="Arial" panose="020B0604020202020204" pitchFamily="34" charset="0"/>
            </a:endParaRPr>
          </a:p>
        </p:txBody>
      </p:sp>
      <p:sp>
        <p:nvSpPr>
          <p:cNvPr id="74755" name="Rectangle 2"/>
          <p:cNvSpPr>
            <a:spLocks noRot="1" noChangeArrowheads="1" noTextEdit="1"/>
          </p:cNvSpPr>
          <p:nvPr>
            <p:ph type="sldImg"/>
          </p:nvPr>
        </p:nvSpPr>
        <p:spPr>
          <a:ln/>
        </p:spPr>
      </p:sp>
      <p:sp>
        <p:nvSpPr>
          <p:cNvPr id="74756" name="Rectangle 3"/>
          <p:cNvSpPr>
            <a:spLocks noGrp="1" noChangeArrowheads="1"/>
          </p:cNvSpPr>
          <p:nvPr>
            <p:ph type="body" idx="1"/>
          </p:nvPr>
        </p:nvSpPr>
        <p:spPr>
          <a:noFill/>
        </p:spPr>
        <p:txBody>
          <a:bodyPr/>
          <a:lstStyle/>
          <a:p>
            <a:pPr algn="r" eaLnBrk="1" hangingPunct="1"/>
            <a:r>
              <a:rPr lang="fa-IR" altLang="en-US" smtClean="0">
                <a:latin typeface="Arial" panose="020B0604020202020204" pitchFamily="34" charset="0"/>
                <a:cs typeface="Arial" panose="020B0604020202020204" pitchFamily="34" charset="0"/>
              </a:rPr>
              <a:t>در حالت مختلف المقياس يودن مشکل اين است که برخي از شاخص ها کمي و برخي ديگر کيفي مي باشند در حاليکه در حالت تعارض بين شاخص ها ممکن است دو شاخص از يک نوع مثلا دو شاخص کمي بايکديگر متعارض باشند به گونه اي که يکي از جنبه مثبت برخوردارباشد(مانند ميزان سود) و ديگري از جنبه منفي(مانند ميزان هزينه)</a:t>
            </a:r>
          </a:p>
          <a:p>
            <a:pPr algn="r" eaLnBrk="1" hangingPunct="1"/>
            <a:r>
              <a:rPr lang="fa-IR" altLang="en-US" smtClean="0">
                <a:latin typeface="Arial" panose="020B0604020202020204" pitchFamily="34" charset="0"/>
                <a:cs typeface="Arial" panose="020B0604020202020204" pitchFamily="34" charset="0"/>
              </a:rPr>
              <a:t>البته اين مشکي در اي اچ پي موضوعيت ندارد ولي در تاپسيس ممکن است حائز اهميت باشد</a:t>
            </a: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016970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89C4CCE4-9046-4BD4-BA3B-54BAA6F46349}" type="slidenum">
              <a:rPr lang="ar-SA" altLang="en-US">
                <a:cs typeface="Arial" panose="020B0604020202020204" pitchFamily="34" charset="0"/>
              </a:rPr>
              <a:pPr eaLnBrk="1" hangingPunct="1"/>
              <a:t>15</a:t>
            </a:fld>
            <a:endParaRPr lang="en-US" altLang="en-US">
              <a:cs typeface="Arial" panose="020B0604020202020204" pitchFamily="34" charset="0"/>
            </a:endParaRPr>
          </a:p>
        </p:txBody>
      </p:sp>
      <p:sp>
        <p:nvSpPr>
          <p:cNvPr id="75779" name="Rectangle 2"/>
          <p:cNvSpPr>
            <a:spLocks noRot="1" noChangeArrowheads="1" noTextEdit="1"/>
          </p:cNvSpPr>
          <p:nvPr>
            <p:ph type="sldImg"/>
          </p:nvPr>
        </p:nvSpPr>
        <p:spPr>
          <a:ln/>
        </p:spPr>
      </p:sp>
      <p:sp>
        <p:nvSpPr>
          <p:cNvPr id="75780" name="Rectangle 3"/>
          <p:cNvSpPr>
            <a:spLocks noGrp="1" noChangeArrowheads="1"/>
          </p:cNvSpPr>
          <p:nvPr>
            <p:ph type="body" idx="1"/>
          </p:nvPr>
        </p:nvSpPr>
        <p:spPr>
          <a:noFill/>
        </p:spPr>
        <p:txBody>
          <a:bodyPr/>
          <a:lstStyle/>
          <a:p>
            <a:pPr algn="r" rtl="1" eaLnBrk="1" hangingPunct="1"/>
            <a:r>
              <a:rPr lang="fa-IR" altLang="en-US" smtClean="0">
                <a:latin typeface="Arial" panose="020B0604020202020204" pitchFamily="34" charset="0"/>
                <a:cs typeface="Arial" panose="020B0604020202020204" pitchFamily="34" charset="0"/>
              </a:rPr>
              <a:t>روش درصدي: اين روش مانند محاسبه فراواني نسبي در امار مي باشد. در اين روش ابتدار جمع هر ستون محاسبه مي شود(محاسبه مخرج کسر) سپس هر عنصر بر جمع ستون تقسيم مي گردد</a:t>
            </a:r>
          </a:p>
          <a:p>
            <a:pPr algn="r" rtl="1" eaLnBrk="1" hangingPunct="1"/>
            <a:r>
              <a:rPr lang="fa-IR" altLang="en-US" smtClean="0">
                <a:latin typeface="Arial" panose="020B0604020202020204" pitchFamily="34" charset="0"/>
                <a:cs typeface="Arial" panose="020B0604020202020204" pitchFamily="34" charset="0"/>
              </a:rPr>
              <a:t>روش نرم اقليدسي: براي محاسبه مخرج: ابتدا هر عنصر ماتريس تصميم(ماتريس اوليه) را به توان 2 مي رسانيم(ماتريس حاصل را ماتريس ثانويه مي ناميم)، سپس جمع ستوني عناصر ماتريس ثانويه را محاسبه مي کنيم، حاصل يک بردار سطري مي باشد، سپس جذر هر عنصر از اين بردار سطري را محاسبه مي کنيم</a:t>
            </a:r>
          </a:p>
          <a:p>
            <a:pPr algn="r" rtl="1" eaLnBrk="1" hangingPunct="1"/>
            <a:r>
              <a:rPr lang="fa-IR" altLang="en-US" smtClean="0">
                <a:latin typeface="Arial" panose="020B0604020202020204" pitchFamily="34" charset="0"/>
                <a:cs typeface="Arial" panose="020B0604020202020204" pitchFamily="34" charset="0"/>
              </a:rPr>
              <a:t>در نهايت هر عنصر از ماتريس اوليه را بر نظير خود در بردار سطري محاسبه شده در مخرج تقسيم مي کنيم</a:t>
            </a: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145588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6B9E6807-0D22-4E98-9528-135AC6EAE9F2}" type="slidenum">
              <a:rPr lang="ar-SA" altLang="en-US">
                <a:cs typeface="Arial" panose="020B0604020202020204" pitchFamily="34" charset="0"/>
              </a:rPr>
              <a:pPr eaLnBrk="1" hangingPunct="1"/>
              <a:t>16</a:t>
            </a:fld>
            <a:endParaRPr lang="en-US" altLang="en-US">
              <a:cs typeface="Arial" panose="020B0604020202020204" pitchFamily="34" charset="0"/>
            </a:endParaRPr>
          </a:p>
        </p:txBody>
      </p:sp>
      <p:sp>
        <p:nvSpPr>
          <p:cNvPr id="76803" name="Rectangle 2"/>
          <p:cNvSpPr>
            <a:spLocks noRot="1" noChangeArrowheads="1" noTextEdit="1"/>
          </p:cNvSpPr>
          <p:nvPr>
            <p:ph type="sldImg"/>
          </p:nvPr>
        </p:nvSpPr>
        <p:spPr>
          <a:ln/>
        </p:spPr>
      </p:sp>
      <p:sp>
        <p:nvSpPr>
          <p:cNvPr id="76804" name="Rectangle 3"/>
          <p:cNvSpPr>
            <a:spLocks noGrp="1" noChangeArrowheads="1"/>
          </p:cNvSpPr>
          <p:nvPr>
            <p:ph type="body" idx="1"/>
          </p:nvPr>
        </p:nvSpPr>
        <p:spPr>
          <a:noFill/>
        </p:spPr>
        <p:txBody>
          <a:bodyPr/>
          <a:lstStyle/>
          <a:p>
            <a:pPr algn="r" rtl="1" eaLnBrk="1" hangingPunct="1"/>
            <a:r>
              <a:rPr lang="fa-IR" altLang="en-US" smtClean="0">
                <a:latin typeface="Arial" panose="020B0604020202020204" pitchFamily="34" charset="0"/>
                <a:cs typeface="Arial" panose="020B0604020202020204" pitchFamily="34" charset="0"/>
              </a:rPr>
              <a:t>همانطور که ملاحظه مي شود در اين روش مشکل تعارض بين شاخص ها حل مي شود و لازم نيست که ابتدا رفع تعارض شود</a:t>
            </a:r>
          </a:p>
          <a:p>
            <a:pPr algn="r" rtl="1" eaLnBrk="1" hangingPunct="1"/>
            <a:r>
              <a:rPr lang="fa-IR" altLang="en-US" smtClean="0">
                <a:latin typeface="Arial" panose="020B0604020202020204" pitchFamily="34" charset="0"/>
                <a:cs typeface="Arial" panose="020B0604020202020204" pitchFamily="34" charset="0"/>
              </a:rPr>
              <a:t>1/3) يه ازاي جنبه مثبت براي کليه شاخص ها(مانند سود):هر درايه را به ماکزيمم موجود از ستون همان درايه تقسيم مي شوند</a:t>
            </a: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73993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392BD64B-6A13-4940-A5B6-68863C107D9E}" type="slidenum">
              <a:rPr lang="ar-SA" altLang="en-US">
                <a:cs typeface="Arial" panose="020B0604020202020204" pitchFamily="34" charset="0"/>
              </a:rPr>
              <a:pPr eaLnBrk="1" hangingPunct="1"/>
              <a:t>17</a:t>
            </a:fld>
            <a:endParaRPr lang="en-US" altLang="en-US">
              <a:cs typeface="Arial" panose="020B0604020202020204" pitchFamily="34" charset="0"/>
            </a:endParaRPr>
          </a:p>
        </p:txBody>
      </p:sp>
      <p:sp>
        <p:nvSpPr>
          <p:cNvPr id="77827" name="Rectangle 2"/>
          <p:cNvSpPr>
            <a:spLocks noRot="1" noChangeArrowheads="1" noTextEdit="1"/>
          </p:cNvSpPr>
          <p:nvPr>
            <p:ph type="sldImg"/>
          </p:nvPr>
        </p:nvSpPr>
        <p:spPr>
          <a:ln/>
        </p:spPr>
      </p:sp>
      <p:sp>
        <p:nvSpPr>
          <p:cNvPr id="77828" name="Rectangle 3"/>
          <p:cNvSpPr>
            <a:spLocks noGrp="1" noChangeArrowheads="1"/>
          </p:cNvSpPr>
          <p:nvPr>
            <p:ph type="body" idx="1"/>
          </p:nvPr>
        </p:nvSpPr>
        <p:spPr>
          <a:noFill/>
        </p:spPr>
        <p:txBody>
          <a:bodyPr/>
          <a:lstStyle/>
          <a:p>
            <a:pPr algn="r" rtl="1" eaLnBrk="1" hangingPunct="1"/>
            <a:r>
              <a:rPr lang="fa-IR" altLang="en-US" smtClean="0">
                <a:latin typeface="Arial" panose="020B0604020202020204" pitchFamily="34" charset="0"/>
                <a:cs typeface="Arial" panose="020B0604020202020204" pitchFamily="34" charset="0"/>
              </a:rPr>
              <a:t>1/3) يه ازاي جنبه مثبت براي کليه شاخص ها(مانند سود):هر درايه را به ماکزيمم موجود از ستون همان درايه تقسيم مي شوند</a:t>
            </a: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28545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7463CF5E-6BCA-4993-823A-E7673130A301}" type="slidenum">
              <a:rPr lang="ar-SA" altLang="en-US">
                <a:cs typeface="Arial" panose="020B0604020202020204" pitchFamily="34" charset="0"/>
              </a:rPr>
              <a:pPr eaLnBrk="1" hangingPunct="1"/>
              <a:t>18</a:t>
            </a:fld>
            <a:endParaRPr lang="en-US" altLang="en-US">
              <a:cs typeface="Arial" panose="020B0604020202020204" pitchFamily="34" charset="0"/>
            </a:endParaRPr>
          </a:p>
        </p:txBody>
      </p:sp>
      <p:sp>
        <p:nvSpPr>
          <p:cNvPr id="78851" name="Rectangle 2"/>
          <p:cNvSpPr>
            <a:spLocks noRot="1" noChangeArrowheads="1" noTextEdit="1"/>
          </p:cNvSpPr>
          <p:nvPr>
            <p:ph type="sldImg"/>
          </p:nvPr>
        </p:nvSpPr>
        <p:spPr>
          <a:ln/>
        </p:spPr>
      </p:sp>
      <p:sp>
        <p:nvSpPr>
          <p:cNvPr id="78852"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417755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33B41FDA-E758-4D18-A584-F9ADD3420CEF}" type="slidenum">
              <a:rPr lang="ar-SA" altLang="en-US">
                <a:cs typeface="Arial" panose="020B0604020202020204" pitchFamily="34" charset="0"/>
              </a:rPr>
              <a:pPr eaLnBrk="1" hangingPunct="1"/>
              <a:t>19</a:t>
            </a:fld>
            <a:endParaRPr lang="en-US" altLang="en-US">
              <a:cs typeface="Arial" panose="020B0604020202020204" pitchFamily="34" charset="0"/>
            </a:endParaRPr>
          </a:p>
        </p:txBody>
      </p:sp>
      <p:sp>
        <p:nvSpPr>
          <p:cNvPr id="79875" name="Rectangle 2"/>
          <p:cNvSpPr>
            <a:spLocks noRot="1" noChangeArrowheads="1" noTextEdit="1"/>
          </p:cNvSpPr>
          <p:nvPr>
            <p:ph type="sldImg"/>
          </p:nvPr>
        </p:nvSpPr>
        <p:spPr>
          <a:ln/>
        </p:spPr>
      </p:sp>
      <p:sp>
        <p:nvSpPr>
          <p:cNvPr id="79876" name="Rectangle 3"/>
          <p:cNvSpPr>
            <a:spLocks noGrp="1" noChangeArrowheads="1"/>
          </p:cNvSpPr>
          <p:nvPr>
            <p:ph type="body" idx="1"/>
          </p:nvPr>
        </p:nvSpPr>
        <p:spPr>
          <a:noFill/>
        </p:spPr>
        <p:txBody>
          <a:bodyPr/>
          <a:lstStyle/>
          <a:p>
            <a:pPr algn="r" rtl="1" eaLnBrk="1" hangingPunct="1"/>
            <a:r>
              <a:rPr lang="en-US" altLang="en-US" smtClean="0">
                <a:latin typeface="Arial" panose="020B0604020202020204" pitchFamily="34" charset="0"/>
                <a:cs typeface="Arial" panose="020B0604020202020204" pitchFamily="34" charset="0"/>
              </a:rPr>
              <a:t>M</a:t>
            </a:r>
            <a:r>
              <a:rPr lang="fa-IR" altLang="en-US" smtClean="0">
                <a:latin typeface="Arial" panose="020B0604020202020204" pitchFamily="34" charset="0"/>
                <a:cs typeface="Arial" panose="020B0604020202020204" pitchFamily="34" charset="0"/>
              </a:rPr>
              <a:t> تعداد ستونهاي يک ماتريس مي باشد و </a:t>
            </a:r>
            <a:r>
              <a:rPr lang="en-US" altLang="en-US" smtClean="0">
                <a:latin typeface="Arial" panose="020B0604020202020204" pitchFamily="34" charset="0"/>
                <a:cs typeface="Arial" panose="020B0604020202020204" pitchFamily="34" charset="0"/>
              </a:rPr>
              <a:t>n</a:t>
            </a:r>
            <a:r>
              <a:rPr lang="fa-IR" altLang="en-US" smtClean="0">
                <a:latin typeface="Arial" panose="020B0604020202020204" pitchFamily="34" charset="0"/>
                <a:cs typeface="Arial" panose="020B0604020202020204" pitchFamily="34" charset="0"/>
              </a:rPr>
              <a:t> تعداد سطر يک ماتريس مي باشد همچنين </a:t>
            </a:r>
            <a:r>
              <a:rPr lang="en-US" altLang="en-US" smtClean="0">
                <a:latin typeface="Arial" panose="020B0604020202020204" pitchFamily="34" charset="0"/>
                <a:cs typeface="Arial" panose="020B0604020202020204" pitchFamily="34" charset="0"/>
              </a:rPr>
              <a:t>i</a:t>
            </a:r>
            <a:r>
              <a:rPr lang="fa-IR" altLang="en-US" smtClean="0">
                <a:latin typeface="Arial" panose="020B0604020202020204" pitchFamily="34" charset="0"/>
                <a:cs typeface="Arial" panose="020B0604020202020204" pitchFamily="34" charset="0"/>
              </a:rPr>
              <a:t> سطر و </a:t>
            </a:r>
            <a:r>
              <a:rPr lang="en-US" altLang="en-US" smtClean="0">
                <a:latin typeface="Arial" panose="020B0604020202020204" pitchFamily="34" charset="0"/>
                <a:cs typeface="Arial" panose="020B0604020202020204" pitchFamily="34" charset="0"/>
              </a:rPr>
              <a:t>j</a:t>
            </a:r>
            <a:r>
              <a:rPr lang="fa-IR" altLang="en-US" smtClean="0">
                <a:latin typeface="Arial" panose="020B0604020202020204" pitchFamily="34" charset="0"/>
                <a:cs typeface="Arial" panose="020B0604020202020204" pitchFamily="34" charset="0"/>
              </a:rPr>
              <a:t> ستون مي باشد</a:t>
            </a: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142646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87F8F662-C129-43CF-BFC9-FA07974E3A45}" type="slidenum">
              <a:rPr lang="ar-SA" altLang="en-US">
                <a:cs typeface="Arial" panose="020B0604020202020204" pitchFamily="34" charset="0"/>
              </a:rPr>
              <a:pPr eaLnBrk="1" hangingPunct="1"/>
              <a:t>20</a:t>
            </a:fld>
            <a:endParaRPr lang="en-US" altLang="en-US">
              <a:cs typeface="Arial" panose="020B0604020202020204" pitchFamily="34" charset="0"/>
            </a:endParaRPr>
          </a:p>
        </p:txBody>
      </p:sp>
      <p:sp>
        <p:nvSpPr>
          <p:cNvPr id="80899" name="Rectangle 2"/>
          <p:cNvSpPr>
            <a:spLocks noRot="1" noChangeArrowheads="1" noTextEdit="1"/>
          </p:cNvSpPr>
          <p:nvPr>
            <p:ph type="sldImg"/>
          </p:nvPr>
        </p:nvSpPr>
        <p:spPr>
          <a:ln/>
        </p:spPr>
      </p:sp>
      <p:sp>
        <p:nvSpPr>
          <p:cNvPr id="80900" name="Rectangle 3"/>
          <p:cNvSpPr>
            <a:spLocks noGrp="1" noChangeArrowheads="1"/>
          </p:cNvSpPr>
          <p:nvPr>
            <p:ph type="body" idx="1"/>
          </p:nvPr>
        </p:nvSpPr>
        <p:spPr>
          <a:noFill/>
        </p:spPr>
        <p:txBody>
          <a:bodyPr/>
          <a:lstStyle/>
          <a:p>
            <a:pPr algn="r" rtl="1"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937641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40572262-87CA-4590-A67C-7B871A11A713}" type="slidenum">
              <a:rPr lang="ar-SA" altLang="en-US">
                <a:cs typeface="Arial" panose="020B0604020202020204" pitchFamily="34" charset="0"/>
              </a:rPr>
              <a:pPr eaLnBrk="1" hangingPunct="1"/>
              <a:t>21</a:t>
            </a:fld>
            <a:endParaRPr lang="en-US" altLang="en-US">
              <a:cs typeface="Arial" panose="020B0604020202020204" pitchFamily="34" charset="0"/>
            </a:endParaRPr>
          </a:p>
        </p:txBody>
      </p:sp>
      <p:sp>
        <p:nvSpPr>
          <p:cNvPr id="81923" name="Rectangle 2"/>
          <p:cNvSpPr>
            <a:spLocks noRot="1" noChangeArrowheads="1" noTextEdit="1"/>
          </p:cNvSpPr>
          <p:nvPr>
            <p:ph type="sldImg"/>
          </p:nvPr>
        </p:nvSpPr>
        <p:spPr>
          <a:ln/>
        </p:spPr>
      </p:sp>
      <p:sp>
        <p:nvSpPr>
          <p:cNvPr id="81924" name="Rectangle 3"/>
          <p:cNvSpPr>
            <a:spLocks noGrp="1" noChangeArrowheads="1"/>
          </p:cNvSpPr>
          <p:nvPr>
            <p:ph type="body" idx="1"/>
          </p:nvPr>
        </p:nvSpPr>
        <p:spPr>
          <a:noFill/>
        </p:spPr>
        <p:txBody>
          <a:bodyPr/>
          <a:lstStyle/>
          <a:p>
            <a:pPr algn="r" rtl="1"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286045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59DE380A-DEF1-49FD-AED5-CA0BA22EA5CD}" type="slidenum">
              <a:rPr lang="ar-SA" altLang="en-US">
                <a:cs typeface="Arial" panose="020B0604020202020204" pitchFamily="34" charset="0"/>
              </a:rPr>
              <a:pPr eaLnBrk="1" hangingPunct="1"/>
              <a:t>22</a:t>
            </a:fld>
            <a:endParaRPr lang="en-US" altLang="en-US">
              <a:cs typeface="Arial" panose="020B0604020202020204" pitchFamily="34" charset="0"/>
            </a:endParaRPr>
          </a:p>
        </p:txBody>
      </p:sp>
      <p:sp>
        <p:nvSpPr>
          <p:cNvPr id="82947" name="Rectangle 2"/>
          <p:cNvSpPr>
            <a:spLocks noRot="1" noChangeArrowheads="1" noTextEdit="1"/>
          </p:cNvSpPr>
          <p:nvPr>
            <p:ph type="sldImg"/>
          </p:nvPr>
        </p:nvSpPr>
        <p:spPr>
          <a:ln/>
        </p:spPr>
      </p:sp>
      <p:sp>
        <p:nvSpPr>
          <p:cNvPr id="82948" name="Rectangle 3"/>
          <p:cNvSpPr>
            <a:spLocks noGrp="1" noChangeArrowheads="1"/>
          </p:cNvSpPr>
          <p:nvPr>
            <p:ph type="body" idx="1"/>
          </p:nvPr>
        </p:nvSpPr>
        <p:spPr>
          <a:noFill/>
        </p:spPr>
        <p:txBody>
          <a:bodyPr/>
          <a:lstStyle/>
          <a:p>
            <a:pPr algn="r" rtl="1" eaLnBrk="1" hangingPunct="1"/>
            <a:r>
              <a:rPr lang="fa-IR" altLang="en-US" smtClean="0">
                <a:latin typeface="Arial" panose="020B0604020202020204" pitchFamily="34" charset="0"/>
                <a:cs typeface="Arial" panose="020B0604020202020204" pitchFamily="34" charset="0"/>
              </a:rPr>
              <a:t>حاصل فرمول فوق عبارت است از اينکه : 1- ماتريس </a:t>
            </a:r>
            <a:r>
              <a:rPr lang="en-US" altLang="en-US" smtClean="0">
                <a:latin typeface="Arial" panose="020B0604020202020204" pitchFamily="34" charset="0"/>
                <a:cs typeface="Arial" panose="020B0604020202020204" pitchFamily="34" charset="0"/>
              </a:rPr>
              <a:t>D</a:t>
            </a:r>
            <a:r>
              <a:rPr lang="fa-IR" altLang="en-US" smtClean="0">
                <a:latin typeface="Arial" panose="020B0604020202020204" pitchFamily="34" charset="0"/>
                <a:cs typeface="Arial" panose="020B0604020202020204" pitchFamily="34" charset="0"/>
              </a:rPr>
              <a:t> را به توان </a:t>
            </a:r>
            <a:r>
              <a:rPr lang="en-US" altLang="en-US" smtClean="0">
                <a:latin typeface="Arial" panose="020B0604020202020204" pitchFamily="34" charset="0"/>
                <a:cs typeface="Arial" panose="020B0604020202020204" pitchFamily="34" charset="0"/>
              </a:rPr>
              <a:t>K</a:t>
            </a:r>
            <a:r>
              <a:rPr lang="fa-IR" altLang="en-US" smtClean="0">
                <a:latin typeface="Arial" panose="020B0604020202020204" pitchFamily="34" charset="0"/>
                <a:cs typeface="Arial" panose="020B0604020202020204" pitchFamily="34" charset="0"/>
              </a:rPr>
              <a:t> برسانيم 2- آنگاه سطرهاي آن ماتريس را با هم جمع کرده تا يک بردار ستوني بدست آيد(حاصل صورت کسر فوق مي باشد) 3- عناصر بردار ستوني بدست آمده از بند دو را با هم جمع مي کنيم(حاصل مخرج کسر فوق مي باشد) 4- بردار بدست آمده از بند دو را نرماليزه مي کنيم(يعني بردار بدست آمده از بند دو را به عدد بدست امده از بند سه تقسيم مي کنيم)</a:t>
            </a: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321571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81E7E2A8-1D66-4181-BA3C-AAF5ABC1CBC6}" type="slidenum">
              <a:rPr lang="ar-SA" altLang="en-US">
                <a:cs typeface="Arial" panose="020B0604020202020204" pitchFamily="34" charset="0"/>
              </a:rPr>
              <a:pPr eaLnBrk="1" hangingPunct="1"/>
              <a:t>23</a:t>
            </a:fld>
            <a:endParaRPr lang="en-US" altLang="en-US">
              <a:cs typeface="Arial" panose="020B0604020202020204" pitchFamily="34" charset="0"/>
            </a:endParaRPr>
          </a:p>
        </p:txBody>
      </p:sp>
      <p:sp>
        <p:nvSpPr>
          <p:cNvPr id="83971" name="Rectangle 2"/>
          <p:cNvSpPr>
            <a:spLocks noRot="1" noChangeArrowheads="1" noTextEdit="1"/>
          </p:cNvSpPr>
          <p:nvPr>
            <p:ph type="sldImg"/>
          </p:nvPr>
        </p:nvSpPr>
        <p:spPr>
          <a:ln/>
        </p:spPr>
      </p:sp>
      <p:sp>
        <p:nvSpPr>
          <p:cNvPr id="83972" name="Rectangle 3"/>
          <p:cNvSpPr>
            <a:spLocks noGrp="1" noChangeArrowheads="1"/>
          </p:cNvSpPr>
          <p:nvPr>
            <p:ph type="body" idx="1"/>
          </p:nvPr>
        </p:nvSpPr>
        <p:spPr>
          <a:noFill/>
        </p:spPr>
        <p:txBody>
          <a:bodyPr/>
          <a:lstStyle/>
          <a:p>
            <a:pPr algn="r" rtl="1"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563613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0FD4CFE0-8931-44ED-A3B2-7D47E6CA1135}" type="slidenum">
              <a:rPr lang="ar-SA" altLang="en-US">
                <a:cs typeface="Arial" panose="020B0604020202020204" pitchFamily="34" charset="0"/>
              </a:rPr>
              <a:pPr eaLnBrk="1" hangingPunct="1"/>
              <a:t>24</a:t>
            </a:fld>
            <a:endParaRPr lang="en-US" altLang="en-US">
              <a:cs typeface="Arial" panose="020B0604020202020204" pitchFamily="34" charset="0"/>
            </a:endParaRPr>
          </a:p>
        </p:txBody>
      </p:sp>
      <p:sp>
        <p:nvSpPr>
          <p:cNvPr id="84995" name="Rectangle 2"/>
          <p:cNvSpPr>
            <a:spLocks noRot="1" noChangeArrowheads="1" noTextEdit="1"/>
          </p:cNvSpPr>
          <p:nvPr>
            <p:ph type="sldImg"/>
          </p:nvPr>
        </p:nvSpPr>
        <p:spPr>
          <a:ln/>
        </p:spPr>
      </p:sp>
      <p:sp>
        <p:nvSpPr>
          <p:cNvPr id="84996" name="Rectangle 3"/>
          <p:cNvSpPr>
            <a:spLocks noGrp="1" noChangeArrowheads="1"/>
          </p:cNvSpPr>
          <p:nvPr>
            <p:ph type="body" idx="1"/>
          </p:nvPr>
        </p:nvSpPr>
        <p:spPr>
          <a:noFill/>
        </p:spPr>
        <p:txBody>
          <a:bodyPr/>
          <a:lstStyle/>
          <a:p>
            <a:pPr algn="r" rtl="1"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671119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E6A36DAA-6CB3-4365-9BC1-66C76A444D49}" type="slidenum">
              <a:rPr lang="ar-SA" altLang="en-US">
                <a:cs typeface="Arial" panose="020B0604020202020204" pitchFamily="34" charset="0"/>
              </a:rPr>
              <a:pPr eaLnBrk="1" hangingPunct="1"/>
              <a:t>25</a:t>
            </a:fld>
            <a:endParaRPr lang="en-US" altLang="en-US">
              <a:cs typeface="Arial" panose="020B0604020202020204" pitchFamily="34" charset="0"/>
            </a:endParaRPr>
          </a:p>
        </p:txBody>
      </p:sp>
      <p:sp>
        <p:nvSpPr>
          <p:cNvPr id="86019" name="Rectangle 2"/>
          <p:cNvSpPr>
            <a:spLocks noRot="1" noChangeArrowheads="1" noTextEdit="1"/>
          </p:cNvSpPr>
          <p:nvPr>
            <p:ph type="sldImg"/>
          </p:nvPr>
        </p:nvSpPr>
        <p:spPr>
          <a:ln/>
        </p:spPr>
      </p:sp>
      <p:sp>
        <p:nvSpPr>
          <p:cNvPr id="86020"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474028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EDB01B52-4F21-47AD-8090-B1A6F6883734}" type="slidenum">
              <a:rPr lang="ar-SA" altLang="en-US">
                <a:cs typeface="Arial" panose="020B0604020202020204" pitchFamily="34" charset="0"/>
              </a:rPr>
              <a:pPr eaLnBrk="1" hangingPunct="1"/>
              <a:t>26</a:t>
            </a:fld>
            <a:endParaRPr lang="en-US" altLang="en-US">
              <a:cs typeface="Arial" panose="020B0604020202020204" pitchFamily="34" charset="0"/>
            </a:endParaRPr>
          </a:p>
        </p:txBody>
      </p:sp>
      <p:sp>
        <p:nvSpPr>
          <p:cNvPr id="87043" name="Rectangle 2"/>
          <p:cNvSpPr>
            <a:spLocks noRot="1" noChangeArrowheads="1" noTextEdit="1"/>
          </p:cNvSpPr>
          <p:nvPr>
            <p:ph type="sldImg"/>
          </p:nvPr>
        </p:nvSpPr>
        <p:spPr>
          <a:ln/>
        </p:spPr>
      </p:sp>
      <p:sp>
        <p:nvSpPr>
          <p:cNvPr id="87044"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057190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37B8BC93-BE37-4C62-B989-559E21046EB4}" type="slidenum">
              <a:rPr lang="ar-SA" altLang="en-US">
                <a:cs typeface="Arial" panose="020B0604020202020204" pitchFamily="34" charset="0"/>
              </a:rPr>
              <a:pPr eaLnBrk="1" hangingPunct="1"/>
              <a:t>30</a:t>
            </a:fld>
            <a:endParaRPr lang="en-US" altLang="en-US">
              <a:cs typeface="Arial" panose="020B0604020202020204" pitchFamily="34" charset="0"/>
            </a:endParaRPr>
          </a:p>
        </p:txBody>
      </p:sp>
      <p:sp>
        <p:nvSpPr>
          <p:cNvPr id="88067" name="Rectangle 2"/>
          <p:cNvSpPr>
            <a:spLocks noRot="1" noChangeArrowheads="1" noTextEdit="1"/>
          </p:cNvSpPr>
          <p:nvPr>
            <p:ph type="sldImg"/>
          </p:nvPr>
        </p:nvSpPr>
        <p:spPr>
          <a:ln/>
        </p:spPr>
      </p:sp>
      <p:sp>
        <p:nvSpPr>
          <p:cNvPr id="88068"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329570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E360233C-72CA-475A-9CA9-3FBE3EA80660}" type="slidenum">
              <a:rPr lang="ar-SA" altLang="en-US">
                <a:cs typeface="Arial" panose="020B0604020202020204" pitchFamily="34" charset="0"/>
              </a:rPr>
              <a:pPr eaLnBrk="1" hangingPunct="1"/>
              <a:t>31</a:t>
            </a:fld>
            <a:endParaRPr lang="en-US" altLang="en-US">
              <a:cs typeface="Arial" panose="020B0604020202020204" pitchFamily="34" charset="0"/>
            </a:endParaRPr>
          </a:p>
        </p:txBody>
      </p:sp>
      <p:sp>
        <p:nvSpPr>
          <p:cNvPr id="89091" name="Rectangle 2"/>
          <p:cNvSpPr>
            <a:spLocks noRot="1" noChangeArrowheads="1" noTextEdit="1"/>
          </p:cNvSpPr>
          <p:nvPr>
            <p:ph type="sldImg"/>
          </p:nvPr>
        </p:nvSpPr>
        <p:spPr>
          <a:ln/>
        </p:spPr>
      </p:sp>
      <p:sp>
        <p:nvSpPr>
          <p:cNvPr id="89092" name="Rectangle 3"/>
          <p:cNvSpPr>
            <a:spLocks noGrp="1" noChangeArrowheads="1"/>
          </p:cNvSpPr>
          <p:nvPr>
            <p:ph type="body" idx="1"/>
          </p:nvPr>
        </p:nvSpPr>
        <p:spPr>
          <a:noFill/>
        </p:spPr>
        <p:txBody>
          <a:bodyPr/>
          <a:lstStyle/>
          <a:p>
            <a:pPr algn="r" rtl="1" eaLnBrk="1" hangingPunct="1"/>
            <a:r>
              <a:rPr lang="fa-IR" altLang="en-US" smtClean="0">
                <a:latin typeface="Arial" panose="020B0604020202020204" pitchFamily="34" charset="0"/>
                <a:cs typeface="Arial" panose="020B0604020202020204" pitchFamily="34" charset="0"/>
              </a:rPr>
              <a:t>بعد از مرحله دوم يعني تشکيل ماتريس مقايسات زوجي مي بايد سازگاري هر ماتريس کنترل شود</a:t>
            </a:r>
            <a:r>
              <a:rPr lang="en-US" altLang="en-US" smtClean="0">
                <a:latin typeface="Arial" panose="020B0604020202020204" pitchFamily="34" charset="0"/>
                <a:cs typeface="Arial" panose="020B0604020202020204" pitchFamily="34" charset="0"/>
              </a:rPr>
              <a:t> </a:t>
            </a:r>
            <a:r>
              <a:rPr lang="fa-IR" altLang="en-US" smtClean="0">
                <a:latin typeface="Arial" panose="020B0604020202020204" pitchFamily="34" charset="0"/>
                <a:cs typeface="Arial" panose="020B0604020202020204" pitchFamily="34" charset="0"/>
              </a:rPr>
              <a:t> و اگر نرخ سازگاري يک ماتريس خارج از نرم باشد آن ماتريس نمي تواند مبناي تصميم گيري باشد</a:t>
            </a: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280473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0BE1201C-A0CB-40BC-B32B-D94917A6D9E6}" type="slidenum">
              <a:rPr lang="ar-SA" altLang="en-US">
                <a:cs typeface="Arial" panose="020B0604020202020204" pitchFamily="34" charset="0"/>
              </a:rPr>
              <a:pPr eaLnBrk="1" hangingPunct="1"/>
              <a:t>32</a:t>
            </a:fld>
            <a:endParaRPr lang="en-US" altLang="en-US">
              <a:cs typeface="Arial" panose="020B0604020202020204" pitchFamily="34" charset="0"/>
            </a:endParaRPr>
          </a:p>
        </p:txBody>
      </p:sp>
      <p:sp>
        <p:nvSpPr>
          <p:cNvPr id="90115" name="Rectangle 2"/>
          <p:cNvSpPr>
            <a:spLocks noRot="1" noChangeArrowheads="1" noTextEdit="1"/>
          </p:cNvSpPr>
          <p:nvPr>
            <p:ph type="sldImg"/>
          </p:nvPr>
        </p:nvSpPr>
        <p:spPr>
          <a:ln/>
        </p:spPr>
      </p:sp>
      <p:sp>
        <p:nvSpPr>
          <p:cNvPr id="90116"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667798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82DF1432-5F73-4D74-A766-963FD52652D9}" type="slidenum">
              <a:rPr lang="ar-SA" altLang="en-US">
                <a:cs typeface="Arial" panose="020B0604020202020204" pitchFamily="34" charset="0"/>
              </a:rPr>
              <a:pPr eaLnBrk="1" hangingPunct="1"/>
              <a:t>33</a:t>
            </a:fld>
            <a:endParaRPr lang="en-US" altLang="en-US">
              <a:cs typeface="Arial" panose="020B0604020202020204" pitchFamily="34" charset="0"/>
            </a:endParaRPr>
          </a:p>
        </p:txBody>
      </p:sp>
      <p:sp>
        <p:nvSpPr>
          <p:cNvPr id="91139" name="Rectangle 2"/>
          <p:cNvSpPr>
            <a:spLocks noRot="1" noChangeArrowheads="1" noTextEdit="1"/>
          </p:cNvSpPr>
          <p:nvPr>
            <p:ph type="sldImg"/>
          </p:nvPr>
        </p:nvSpPr>
        <p:spPr>
          <a:ln/>
        </p:spPr>
      </p:sp>
      <p:sp>
        <p:nvSpPr>
          <p:cNvPr id="91140"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294131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F6704B49-D77E-433F-9AB1-51A3DAADF3EC}" type="slidenum">
              <a:rPr lang="ar-SA" altLang="en-US">
                <a:cs typeface="Arial" panose="020B0604020202020204" pitchFamily="34" charset="0"/>
              </a:rPr>
              <a:pPr eaLnBrk="1" hangingPunct="1"/>
              <a:t>34</a:t>
            </a:fld>
            <a:endParaRPr lang="en-US" altLang="en-US">
              <a:cs typeface="Arial" panose="020B0604020202020204" pitchFamily="34" charset="0"/>
            </a:endParaRPr>
          </a:p>
        </p:txBody>
      </p:sp>
      <p:sp>
        <p:nvSpPr>
          <p:cNvPr id="92163" name="Rectangle 2"/>
          <p:cNvSpPr>
            <a:spLocks noRot="1" noChangeArrowheads="1" noTextEdit="1"/>
          </p:cNvSpPr>
          <p:nvPr>
            <p:ph type="sldImg"/>
          </p:nvPr>
        </p:nvSpPr>
        <p:spPr>
          <a:ln/>
        </p:spPr>
      </p:sp>
      <p:sp>
        <p:nvSpPr>
          <p:cNvPr id="92164"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05599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C57994E3-9F45-49C0-8504-6742D7FCEFB4}" type="slidenum">
              <a:rPr lang="ar-SA" altLang="en-US">
                <a:cs typeface="Arial" panose="020B0604020202020204" pitchFamily="34" charset="0"/>
              </a:rPr>
              <a:pPr eaLnBrk="1" hangingPunct="1"/>
              <a:t>35</a:t>
            </a:fld>
            <a:endParaRPr lang="en-US" altLang="en-US">
              <a:cs typeface="Arial" panose="020B0604020202020204" pitchFamily="34" charset="0"/>
            </a:endParaRPr>
          </a:p>
        </p:txBody>
      </p:sp>
      <p:sp>
        <p:nvSpPr>
          <p:cNvPr id="93187" name="Rectangle 2"/>
          <p:cNvSpPr>
            <a:spLocks noRot="1" noChangeArrowheads="1" noTextEdit="1"/>
          </p:cNvSpPr>
          <p:nvPr>
            <p:ph type="sldImg"/>
          </p:nvPr>
        </p:nvSpPr>
        <p:spPr>
          <a:ln/>
        </p:spPr>
      </p:sp>
      <p:sp>
        <p:nvSpPr>
          <p:cNvPr id="93188"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562435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7AA4082D-7031-4B1C-B5E9-86F5A9B6C491}" type="slidenum">
              <a:rPr lang="ar-SA" altLang="en-US">
                <a:cs typeface="Arial" panose="020B0604020202020204" pitchFamily="34" charset="0"/>
              </a:rPr>
              <a:pPr eaLnBrk="1" hangingPunct="1"/>
              <a:t>36</a:t>
            </a:fld>
            <a:endParaRPr lang="en-US" altLang="en-US">
              <a:cs typeface="Arial" panose="020B0604020202020204" pitchFamily="34" charset="0"/>
            </a:endParaRPr>
          </a:p>
        </p:txBody>
      </p:sp>
      <p:sp>
        <p:nvSpPr>
          <p:cNvPr id="94211" name="Rectangle 2"/>
          <p:cNvSpPr>
            <a:spLocks noRot="1" noChangeArrowheads="1" noTextEdit="1"/>
          </p:cNvSpPr>
          <p:nvPr>
            <p:ph type="sldImg"/>
          </p:nvPr>
        </p:nvSpPr>
        <p:spPr>
          <a:ln/>
        </p:spPr>
      </p:sp>
      <p:sp>
        <p:nvSpPr>
          <p:cNvPr id="94212"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631828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F49DF6C5-2E39-4192-8838-73180942C8E8}" type="slidenum">
              <a:rPr lang="ar-SA" altLang="en-US">
                <a:cs typeface="Arial" panose="020B0604020202020204" pitchFamily="34" charset="0"/>
              </a:rPr>
              <a:pPr eaLnBrk="1" hangingPunct="1"/>
              <a:t>37</a:t>
            </a:fld>
            <a:endParaRPr lang="en-US" altLang="en-US">
              <a:cs typeface="Arial" panose="020B0604020202020204" pitchFamily="34" charset="0"/>
            </a:endParaRPr>
          </a:p>
        </p:txBody>
      </p:sp>
      <p:sp>
        <p:nvSpPr>
          <p:cNvPr id="95235" name="Rectangle 2"/>
          <p:cNvSpPr>
            <a:spLocks noRot="1" noChangeArrowheads="1" noTextEdit="1"/>
          </p:cNvSpPr>
          <p:nvPr>
            <p:ph type="sldImg"/>
          </p:nvPr>
        </p:nvSpPr>
        <p:spPr>
          <a:ln/>
        </p:spPr>
      </p:sp>
      <p:sp>
        <p:nvSpPr>
          <p:cNvPr id="95236"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44182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2251F0ED-4551-4C60-845D-3E6D7BBEC3F3}" type="slidenum">
              <a:rPr lang="ar-SA" altLang="en-US">
                <a:cs typeface="Arial" panose="020B0604020202020204" pitchFamily="34" charset="0"/>
              </a:rPr>
              <a:pPr eaLnBrk="1" hangingPunct="1"/>
              <a:t>38</a:t>
            </a:fld>
            <a:endParaRPr lang="en-US" altLang="en-US">
              <a:cs typeface="Arial" panose="020B0604020202020204" pitchFamily="34" charset="0"/>
            </a:endParaRPr>
          </a:p>
        </p:txBody>
      </p:sp>
      <p:sp>
        <p:nvSpPr>
          <p:cNvPr id="96259" name="Rectangle 2"/>
          <p:cNvSpPr>
            <a:spLocks noRot="1" noChangeArrowheads="1" noTextEdit="1"/>
          </p:cNvSpPr>
          <p:nvPr>
            <p:ph type="sldImg"/>
          </p:nvPr>
        </p:nvSpPr>
        <p:spPr>
          <a:ln/>
        </p:spPr>
      </p:sp>
      <p:sp>
        <p:nvSpPr>
          <p:cNvPr id="96260"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2740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08728C28-CE7C-4300-98BD-5C16C45A044D}" type="slidenum">
              <a:rPr lang="ar-SA" altLang="en-US">
                <a:cs typeface="Arial" panose="020B0604020202020204" pitchFamily="34" charset="0"/>
              </a:rPr>
              <a:pPr eaLnBrk="1" hangingPunct="1"/>
              <a:t>39</a:t>
            </a:fld>
            <a:endParaRPr lang="en-US" altLang="en-US">
              <a:cs typeface="Arial" panose="020B0604020202020204" pitchFamily="34" charset="0"/>
            </a:endParaRPr>
          </a:p>
        </p:txBody>
      </p:sp>
      <p:sp>
        <p:nvSpPr>
          <p:cNvPr id="97283" name="Rectangle 2"/>
          <p:cNvSpPr>
            <a:spLocks noRot="1" noChangeArrowheads="1" noTextEdit="1"/>
          </p:cNvSpPr>
          <p:nvPr>
            <p:ph type="sldImg"/>
          </p:nvPr>
        </p:nvSpPr>
        <p:spPr>
          <a:ln/>
        </p:spPr>
      </p:sp>
      <p:sp>
        <p:nvSpPr>
          <p:cNvPr id="97284"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967028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8DD91F7E-75D1-4493-8B90-7B6173AB4877}" type="slidenum">
              <a:rPr lang="ar-SA" altLang="en-US">
                <a:cs typeface="Arial" panose="020B0604020202020204" pitchFamily="34" charset="0"/>
              </a:rPr>
              <a:pPr eaLnBrk="1" hangingPunct="1"/>
              <a:t>40</a:t>
            </a:fld>
            <a:endParaRPr lang="en-US" altLang="en-US">
              <a:cs typeface="Arial" panose="020B0604020202020204" pitchFamily="34" charset="0"/>
            </a:endParaRPr>
          </a:p>
        </p:txBody>
      </p:sp>
      <p:sp>
        <p:nvSpPr>
          <p:cNvPr id="98307" name="Rectangle 2"/>
          <p:cNvSpPr>
            <a:spLocks noRot="1" noChangeArrowheads="1" noTextEdit="1"/>
          </p:cNvSpPr>
          <p:nvPr>
            <p:ph type="sldImg"/>
          </p:nvPr>
        </p:nvSpPr>
        <p:spPr>
          <a:ln/>
        </p:spPr>
      </p:sp>
      <p:sp>
        <p:nvSpPr>
          <p:cNvPr id="98308" name="Rectangle 3"/>
          <p:cNvSpPr>
            <a:spLocks noGrp="1" noChangeArrowheads="1"/>
          </p:cNvSpPr>
          <p:nvPr>
            <p:ph type="body" idx="1"/>
          </p:nvPr>
        </p:nvSpPr>
        <p:spPr>
          <a:noFill/>
        </p:spPr>
        <p:txBody>
          <a:bodyPr/>
          <a:lstStyle/>
          <a:p>
            <a:pPr eaLnBrk="1" hangingPunct="1"/>
            <a:r>
              <a:rPr lang="fa-IR" altLang="en-US" smtClean="0">
                <a:latin typeface="Arial" panose="020B0604020202020204" pitchFamily="34" charset="0"/>
                <a:cs typeface="Arial" panose="020B0604020202020204" pitchFamily="34" charset="0"/>
              </a:rPr>
              <a:t>در “تجريه و تحليل سلسله مراتبي” وزن دقيق از طريق </a:t>
            </a: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122510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10AEB725-6E16-4B1F-8195-2701C47927B4}" type="slidenum">
              <a:rPr lang="ar-SA" altLang="en-US">
                <a:cs typeface="Arial" panose="020B0604020202020204" pitchFamily="34" charset="0"/>
              </a:rPr>
              <a:pPr eaLnBrk="1" hangingPunct="1"/>
              <a:t>41</a:t>
            </a:fld>
            <a:endParaRPr lang="en-US" altLang="en-US">
              <a:cs typeface="Arial" panose="020B0604020202020204" pitchFamily="34" charset="0"/>
            </a:endParaRPr>
          </a:p>
        </p:txBody>
      </p:sp>
      <p:sp>
        <p:nvSpPr>
          <p:cNvPr id="99331" name="Rectangle 2"/>
          <p:cNvSpPr>
            <a:spLocks noRot="1" noChangeArrowheads="1" noTextEdit="1"/>
          </p:cNvSpPr>
          <p:nvPr>
            <p:ph type="sldImg"/>
          </p:nvPr>
        </p:nvSpPr>
        <p:spPr>
          <a:ln/>
        </p:spPr>
      </p:sp>
      <p:sp>
        <p:nvSpPr>
          <p:cNvPr id="99332" name="Rectangle 3"/>
          <p:cNvSpPr>
            <a:spLocks noGrp="1" noChangeArrowheads="1"/>
          </p:cNvSpPr>
          <p:nvPr>
            <p:ph type="body" idx="1"/>
          </p:nvPr>
        </p:nvSpPr>
        <p:spPr>
          <a:noFill/>
        </p:spPr>
        <p:txBody>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623213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80D06581-6336-4E6B-972D-49271C84BBD6}" type="slidenum">
              <a:rPr lang="ar-SA" altLang="en-US">
                <a:cs typeface="Arial" panose="020B0604020202020204" pitchFamily="34" charset="0"/>
              </a:rPr>
              <a:pPr eaLnBrk="1" hangingPunct="1"/>
              <a:t>42</a:t>
            </a:fld>
            <a:endParaRPr lang="en-US" altLang="en-US">
              <a:cs typeface="Arial" panose="020B0604020202020204" pitchFamily="34" charset="0"/>
            </a:endParaRPr>
          </a:p>
        </p:txBody>
      </p:sp>
      <p:sp>
        <p:nvSpPr>
          <p:cNvPr id="100355" name="Rectangle 2"/>
          <p:cNvSpPr>
            <a:spLocks noRot="1" noChangeArrowheads="1" noTextEdit="1"/>
          </p:cNvSpPr>
          <p:nvPr>
            <p:ph type="sldImg"/>
          </p:nvPr>
        </p:nvSpPr>
        <p:spPr>
          <a:ln/>
        </p:spPr>
      </p:sp>
      <p:sp>
        <p:nvSpPr>
          <p:cNvPr id="100356" name="Rectangle 3"/>
          <p:cNvSpPr>
            <a:spLocks noGrp="1" noChangeArrowheads="1"/>
          </p:cNvSpPr>
          <p:nvPr>
            <p:ph type="body" idx="1"/>
          </p:nvPr>
        </p:nvSpPr>
        <p:spPr>
          <a:noFill/>
        </p:spPr>
        <p:txBody>
          <a:bodyPr/>
          <a:lstStyle/>
          <a:p>
            <a:pPr eaLnBrk="1" hangingPunct="1"/>
            <a:r>
              <a:rPr lang="fa-IR" altLang="en-US" smtClean="0">
                <a:latin typeface="Arial" panose="020B0604020202020204" pitchFamily="34" charset="0"/>
                <a:cs typeface="Arial" panose="020B0604020202020204" pitchFamily="34" charset="0"/>
              </a:rPr>
              <a:t>در “تجريه و تحليل سلسله مراتبي” وزن دقيق از طريق </a:t>
            </a: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7288680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ADBDF195-EF3A-439B-A61E-E4F43F45B2A0}" type="slidenum">
              <a:rPr lang="ar-SA" altLang="en-US">
                <a:cs typeface="Arial" panose="020B0604020202020204" pitchFamily="34" charset="0"/>
              </a:rPr>
              <a:pPr eaLnBrk="1" hangingPunct="1"/>
              <a:t>43</a:t>
            </a:fld>
            <a:endParaRPr lang="en-US" altLang="en-US">
              <a:cs typeface="Arial" panose="020B0604020202020204" pitchFamily="34" charset="0"/>
            </a:endParaRPr>
          </a:p>
        </p:txBody>
      </p:sp>
      <p:sp>
        <p:nvSpPr>
          <p:cNvPr id="101379" name="Rectangle 2"/>
          <p:cNvSpPr>
            <a:spLocks noRot="1" noChangeArrowheads="1" noTextEdit="1"/>
          </p:cNvSpPr>
          <p:nvPr>
            <p:ph type="sldImg"/>
          </p:nvPr>
        </p:nvSpPr>
        <p:spPr>
          <a:ln/>
        </p:spPr>
      </p:sp>
      <p:sp>
        <p:nvSpPr>
          <p:cNvPr id="101380" name="Rectangle 3"/>
          <p:cNvSpPr>
            <a:spLocks noGrp="1" noChangeArrowheads="1"/>
          </p:cNvSpPr>
          <p:nvPr>
            <p:ph type="body" idx="1"/>
          </p:nvPr>
        </p:nvSpPr>
        <p:spPr>
          <a:noFill/>
        </p:spPr>
        <p:txBody>
          <a:bodyPr/>
          <a:lstStyle/>
          <a:p>
            <a:pPr eaLnBrk="1" hangingPunct="1"/>
            <a:r>
              <a:rPr lang="fa-IR" altLang="en-US" smtClean="0">
                <a:latin typeface="Arial" panose="020B0604020202020204" pitchFamily="34" charset="0"/>
                <a:cs typeface="Arial" panose="020B0604020202020204" pitchFamily="34" charset="0"/>
              </a:rPr>
              <a:t>در “تجريه و تحليل سلسله مراتبي” وزن دقيق از طريق </a:t>
            </a: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278218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83C56A79-B70D-4201-8DB3-B5C7A227359A}" type="slidenum">
              <a:rPr lang="ar-SA" altLang="en-US">
                <a:cs typeface="Arial" panose="020B0604020202020204" pitchFamily="34" charset="0"/>
              </a:rPr>
              <a:pPr eaLnBrk="1" hangingPunct="1"/>
              <a:t>44</a:t>
            </a:fld>
            <a:endParaRPr lang="en-US" altLang="en-US">
              <a:cs typeface="Arial" panose="020B0604020202020204" pitchFamily="34" charset="0"/>
            </a:endParaRPr>
          </a:p>
        </p:txBody>
      </p:sp>
      <p:sp>
        <p:nvSpPr>
          <p:cNvPr id="102403" name="Rectangle 2"/>
          <p:cNvSpPr>
            <a:spLocks noRot="1" noChangeArrowheads="1" noTextEdit="1"/>
          </p:cNvSpPr>
          <p:nvPr>
            <p:ph type="sldImg"/>
          </p:nvPr>
        </p:nvSpPr>
        <p:spPr>
          <a:ln/>
        </p:spPr>
      </p:sp>
      <p:sp>
        <p:nvSpPr>
          <p:cNvPr id="102404" name="Rectangle 3"/>
          <p:cNvSpPr>
            <a:spLocks noGrp="1" noChangeArrowheads="1"/>
          </p:cNvSpPr>
          <p:nvPr>
            <p:ph type="body" idx="1"/>
          </p:nvPr>
        </p:nvSpPr>
        <p:spPr>
          <a:noFill/>
        </p:spPr>
        <p:txBody>
          <a:bodyPr/>
          <a:lstStyle/>
          <a:p>
            <a:pPr eaLnBrk="1" hangingPunct="1"/>
            <a:r>
              <a:rPr lang="fa-IR" altLang="en-US" smtClean="0">
                <a:latin typeface="Arial" panose="020B0604020202020204" pitchFamily="34" charset="0"/>
                <a:cs typeface="Arial" panose="020B0604020202020204" pitchFamily="34" charset="0"/>
              </a:rPr>
              <a:t>در “تجريه و تحليل سلسله مراتبي” وزن دقيق از طريق </a:t>
            </a: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7802883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E96F5CC7-CE94-4A04-AF98-880BA9B3FC38}" type="slidenum">
              <a:rPr lang="ar-SA" altLang="en-US">
                <a:cs typeface="Arial" panose="020B0604020202020204" pitchFamily="34" charset="0"/>
              </a:rPr>
              <a:pPr eaLnBrk="1" hangingPunct="1"/>
              <a:t>47</a:t>
            </a:fld>
            <a:endParaRPr lang="en-US" altLang="en-US">
              <a:cs typeface="Arial" panose="020B0604020202020204" pitchFamily="34" charset="0"/>
            </a:endParaRPr>
          </a:p>
        </p:txBody>
      </p:sp>
      <p:sp>
        <p:nvSpPr>
          <p:cNvPr id="103427" name="Rectangle 2"/>
          <p:cNvSpPr>
            <a:spLocks noRot="1" noChangeArrowheads="1" noTextEdit="1"/>
          </p:cNvSpPr>
          <p:nvPr>
            <p:ph type="sldImg"/>
          </p:nvPr>
        </p:nvSpPr>
        <p:spPr>
          <a:ln/>
        </p:spPr>
      </p:sp>
      <p:sp>
        <p:nvSpPr>
          <p:cNvPr id="103428" name="Rectangle 3"/>
          <p:cNvSpPr>
            <a:spLocks noGrp="1" noChangeArrowheads="1"/>
          </p:cNvSpPr>
          <p:nvPr>
            <p:ph type="body" idx="1"/>
          </p:nvPr>
        </p:nvSpPr>
        <p:spPr>
          <a:noFill/>
        </p:spPr>
        <p:txBody>
          <a:bodyPr/>
          <a:lstStyle/>
          <a:p>
            <a:pPr algn="r" rtl="1"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495117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A5D4FC71-DC46-4956-B25A-57D318216292}" type="slidenum">
              <a:rPr lang="ar-SA" altLang="en-US">
                <a:cs typeface="Arial" panose="020B0604020202020204" pitchFamily="34" charset="0"/>
              </a:rPr>
              <a:pPr eaLnBrk="1" hangingPunct="1"/>
              <a:t>48</a:t>
            </a:fld>
            <a:endParaRPr lang="en-US" altLang="en-US">
              <a:cs typeface="Arial" panose="020B0604020202020204" pitchFamily="34" charset="0"/>
            </a:endParaRPr>
          </a:p>
        </p:txBody>
      </p:sp>
      <p:sp>
        <p:nvSpPr>
          <p:cNvPr id="104451" name="Rectangle 2"/>
          <p:cNvSpPr>
            <a:spLocks noRot="1" noChangeArrowheads="1" noTextEdit="1"/>
          </p:cNvSpPr>
          <p:nvPr>
            <p:ph type="sldImg"/>
          </p:nvPr>
        </p:nvSpPr>
        <p:spPr>
          <a:ln/>
        </p:spPr>
      </p:sp>
      <p:sp>
        <p:nvSpPr>
          <p:cNvPr id="104452" name="Rectangle 3"/>
          <p:cNvSpPr>
            <a:spLocks noGrp="1" noChangeArrowheads="1"/>
          </p:cNvSpPr>
          <p:nvPr>
            <p:ph type="body" idx="1"/>
          </p:nvPr>
        </p:nvSpPr>
        <p:spPr>
          <a:noFill/>
        </p:spPr>
        <p:txBody>
          <a:bodyPr/>
          <a:lstStyle/>
          <a:p>
            <a:pPr algn="r" rtl="1"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811702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56B550B4-8CD6-4D67-B17D-3224A7F6C076}" type="slidenum">
              <a:rPr lang="ar-SA" altLang="en-US">
                <a:cs typeface="Arial" panose="020B0604020202020204" pitchFamily="34" charset="0"/>
              </a:rPr>
              <a:pPr eaLnBrk="1" hangingPunct="1"/>
              <a:t>49</a:t>
            </a:fld>
            <a:endParaRPr lang="en-US" altLang="en-US">
              <a:cs typeface="Arial" panose="020B0604020202020204" pitchFamily="34" charset="0"/>
            </a:endParaRPr>
          </a:p>
        </p:txBody>
      </p:sp>
      <p:sp>
        <p:nvSpPr>
          <p:cNvPr id="105475" name="Rectangle 2"/>
          <p:cNvSpPr>
            <a:spLocks noRot="1" noChangeArrowheads="1" noTextEdit="1"/>
          </p:cNvSpPr>
          <p:nvPr>
            <p:ph type="sldImg"/>
          </p:nvPr>
        </p:nvSpPr>
        <p:spPr>
          <a:ln/>
        </p:spPr>
      </p:sp>
      <p:sp>
        <p:nvSpPr>
          <p:cNvPr id="105476" name="Rectangle 3"/>
          <p:cNvSpPr>
            <a:spLocks noGrp="1" noChangeArrowheads="1"/>
          </p:cNvSpPr>
          <p:nvPr>
            <p:ph type="body" idx="1"/>
          </p:nvPr>
        </p:nvSpPr>
        <p:spPr>
          <a:noFill/>
        </p:spPr>
        <p:txBody>
          <a:bodyPr/>
          <a:lstStyle/>
          <a:p>
            <a:pPr algn="r" rtl="1" eaLnBrk="1" hangingPunct="1"/>
            <a:r>
              <a:rPr lang="fa-IR" altLang="en-US" smtClean="0">
                <a:latin typeface="Arial" panose="020B0604020202020204" pitchFamily="34" charset="0"/>
                <a:cs typeface="Arial" panose="020B0604020202020204" pitchFamily="34" charset="0"/>
              </a:rPr>
              <a:t>توجه شود که نحوه استفاده از مقياس دوقطبي، امتيازات “سختي کار” را - که يک شاخص با جنبه منفي مي باشد </a:t>
            </a:r>
            <a:r>
              <a:rPr lang="ar-SA" altLang="en-US" smtClean="0">
                <a:latin typeface="Arial" panose="020B0604020202020204" pitchFamily="34" charset="0"/>
                <a:cs typeface="Arial" panose="020B0604020202020204" pitchFamily="34" charset="0"/>
              </a:rPr>
              <a:t>–</a:t>
            </a:r>
            <a:r>
              <a:rPr lang="fa-IR" altLang="en-US" smtClean="0">
                <a:latin typeface="Arial" panose="020B0604020202020204" pitchFamily="34" charset="0"/>
                <a:cs typeface="Arial" panose="020B0604020202020204" pitchFamily="34" charset="0"/>
              </a:rPr>
              <a:t> در جهت مثبت همچون سودآوري ارزيابي کرده است. البيته در روش تاپسيس نيازي نيست که مشکل “تعارض بين ملاکها” حل شود.</a:t>
            </a: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998912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E03E6577-B1BA-4907-AE94-918E82B87A7D}" type="slidenum">
              <a:rPr lang="ar-SA" altLang="en-US">
                <a:cs typeface="Arial" panose="020B0604020202020204" pitchFamily="34" charset="0"/>
              </a:rPr>
              <a:pPr eaLnBrk="1" hangingPunct="1"/>
              <a:t>50</a:t>
            </a:fld>
            <a:endParaRPr lang="en-US" altLang="en-US">
              <a:cs typeface="Arial" panose="020B0604020202020204" pitchFamily="34" charset="0"/>
            </a:endParaRPr>
          </a:p>
        </p:txBody>
      </p:sp>
      <p:sp>
        <p:nvSpPr>
          <p:cNvPr id="106499" name="Rectangle 2"/>
          <p:cNvSpPr>
            <a:spLocks noRot="1" noChangeArrowheads="1" noTextEdit="1"/>
          </p:cNvSpPr>
          <p:nvPr>
            <p:ph type="sldImg"/>
          </p:nvPr>
        </p:nvSpPr>
        <p:spPr>
          <a:ln/>
        </p:spPr>
      </p:sp>
      <p:sp>
        <p:nvSpPr>
          <p:cNvPr id="106500" name="Rectangle 3"/>
          <p:cNvSpPr>
            <a:spLocks noGrp="1" noChangeArrowheads="1"/>
          </p:cNvSpPr>
          <p:nvPr>
            <p:ph type="body" idx="1"/>
          </p:nvPr>
        </p:nvSpPr>
        <p:spPr>
          <a:noFill/>
        </p:spPr>
        <p:txBody>
          <a:bodyPr/>
          <a:lstStyle/>
          <a:p>
            <a:pPr algn="r" rtl="1"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999126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81A634F1-8191-407C-AFDB-EC323A0F4D16}" type="slidenum">
              <a:rPr lang="ar-SA" altLang="en-US">
                <a:cs typeface="Arial" panose="020B0604020202020204" pitchFamily="34" charset="0"/>
              </a:rPr>
              <a:pPr eaLnBrk="1" hangingPunct="1"/>
              <a:t>51</a:t>
            </a:fld>
            <a:endParaRPr lang="en-US" altLang="en-US">
              <a:cs typeface="Arial" panose="020B0604020202020204" pitchFamily="34" charset="0"/>
            </a:endParaRPr>
          </a:p>
        </p:txBody>
      </p:sp>
      <p:sp>
        <p:nvSpPr>
          <p:cNvPr id="107523" name="Rectangle 2"/>
          <p:cNvSpPr>
            <a:spLocks noRot="1" noChangeArrowheads="1" noTextEdit="1"/>
          </p:cNvSpPr>
          <p:nvPr>
            <p:ph type="sldImg"/>
          </p:nvPr>
        </p:nvSpPr>
        <p:spPr>
          <a:ln/>
        </p:spPr>
      </p:sp>
      <p:sp>
        <p:nvSpPr>
          <p:cNvPr id="107524" name="Rectangle 3"/>
          <p:cNvSpPr>
            <a:spLocks noGrp="1" noChangeArrowheads="1"/>
          </p:cNvSpPr>
          <p:nvPr>
            <p:ph type="body" idx="1"/>
          </p:nvPr>
        </p:nvSpPr>
        <p:spPr>
          <a:noFill/>
        </p:spPr>
        <p:txBody>
          <a:bodyPr/>
          <a:lstStyle/>
          <a:p>
            <a:pPr algn="r" rtl="1"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0931213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FF45B583-759C-4455-87D2-05F5DF23D7DE}" type="slidenum">
              <a:rPr lang="ar-SA" altLang="en-US">
                <a:cs typeface="Arial" panose="020B0604020202020204" pitchFamily="34" charset="0"/>
              </a:rPr>
              <a:pPr eaLnBrk="1" hangingPunct="1"/>
              <a:t>52</a:t>
            </a:fld>
            <a:endParaRPr lang="en-US" altLang="en-US">
              <a:cs typeface="Arial" panose="020B0604020202020204" pitchFamily="34" charset="0"/>
            </a:endParaRPr>
          </a:p>
        </p:txBody>
      </p:sp>
      <p:sp>
        <p:nvSpPr>
          <p:cNvPr id="108547" name="Rectangle 2"/>
          <p:cNvSpPr>
            <a:spLocks noRot="1" noChangeArrowheads="1" noTextEdit="1"/>
          </p:cNvSpPr>
          <p:nvPr>
            <p:ph type="sldImg"/>
          </p:nvPr>
        </p:nvSpPr>
        <p:spPr>
          <a:ln/>
        </p:spPr>
      </p:sp>
      <p:sp>
        <p:nvSpPr>
          <p:cNvPr id="108548" name="Rectangle 3"/>
          <p:cNvSpPr>
            <a:spLocks noGrp="1" noChangeArrowheads="1"/>
          </p:cNvSpPr>
          <p:nvPr>
            <p:ph type="body" idx="1"/>
          </p:nvPr>
        </p:nvSpPr>
        <p:spPr>
          <a:noFill/>
        </p:spPr>
        <p:txBody>
          <a:bodyPr/>
          <a:lstStyle/>
          <a:p>
            <a:pPr algn="r" rtl="1"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7834198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06DA7929-E82B-4A8F-B697-D8722AA3F6AF}" type="slidenum">
              <a:rPr lang="ar-SA" altLang="en-US">
                <a:cs typeface="Arial" panose="020B0604020202020204" pitchFamily="34" charset="0"/>
              </a:rPr>
              <a:pPr eaLnBrk="1" hangingPunct="1"/>
              <a:t>53</a:t>
            </a:fld>
            <a:endParaRPr lang="en-US" altLang="en-US">
              <a:cs typeface="Arial" panose="020B0604020202020204" pitchFamily="34" charset="0"/>
            </a:endParaRPr>
          </a:p>
        </p:txBody>
      </p:sp>
      <p:sp>
        <p:nvSpPr>
          <p:cNvPr id="109571" name="Rectangle 2"/>
          <p:cNvSpPr>
            <a:spLocks noRot="1" noChangeArrowheads="1" noTextEdit="1"/>
          </p:cNvSpPr>
          <p:nvPr>
            <p:ph type="sldImg"/>
          </p:nvPr>
        </p:nvSpPr>
        <p:spPr>
          <a:ln/>
        </p:spPr>
      </p:sp>
      <p:sp>
        <p:nvSpPr>
          <p:cNvPr id="109572" name="Rectangle 3"/>
          <p:cNvSpPr>
            <a:spLocks noGrp="1" noChangeArrowheads="1"/>
          </p:cNvSpPr>
          <p:nvPr>
            <p:ph type="body" idx="1"/>
          </p:nvPr>
        </p:nvSpPr>
        <p:spPr>
          <a:noFill/>
        </p:spPr>
        <p:txBody>
          <a:bodyPr/>
          <a:lstStyle/>
          <a:p>
            <a:pPr algn="r" rtl="1" eaLnBrk="1" hangingPunct="1"/>
            <a:r>
              <a:rPr lang="fa-IR" altLang="en-US" smtClean="0">
                <a:latin typeface="Arial" panose="020B0604020202020204" pitchFamily="34" charset="0"/>
                <a:cs typeface="Arial" panose="020B0604020202020204" pitchFamily="34" charset="0"/>
              </a:rPr>
              <a:t>براي انتخاب راه حل ايده آل ابتدا مي بايد به نوع شاخص نگاه کرد: اگر شاخص از نوع مثبت(سود) باشد، ماکزيمم آن ستون(شاخص) راه ايده آل مثبت خواهد بود و مينيمم آن ستون راه حل ايده آل منفي خواهد بود و اگر شاخص از نوع منفي(هزينه) باشد، مينيمم آن ستون(شاخص) راه ايده آل مثبت خواهد بود و ماکزيمم آن ستون راه حل ايده آل منفي خواهد بود </a:t>
            </a: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5815997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fld id="{33834BC5-86A2-4DF1-9048-A48AE2B00E07}" type="slidenum">
              <a:rPr lang="ar-SA" altLang="en-US">
                <a:cs typeface="Arial" panose="020B0604020202020204" pitchFamily="34" charset="0"/>
              </a:rPr>
              <a:pPr eaLnBrk="1" hangingPunct="1"/>
              <a:t>55</a:t>
            </a:fld>
            <a:endParaRPr lang="en-US" altLang="en-US">
              <a:cs typeface="Arial" panose="020B0604020202020204" pitchFamily="34" charset="0"/>
            </a:endParaRPr>
          </a:p>
        </p:txBody>
      </p:sp>
      <p:sp>
        <p:nvSpPr>
          <p:cNvPr id="110595" name="Rectangle 2"/>
          <p:cNvSpPr>
            <a:spLocks noRot="1" noChangeArrowheads="1" noTextEdit="1"/>
          </p:cNvSpPr>
          <p:nvPr>
            <p:ph type="sldImg"/>
          </p:nvPr>
        </p:nvSpPr>
        <p:spPr>
          <a:ln/>
        </p:spPr>
      </p:sp>
      <p:sp>
        <p:nvSpPr>
          <p:cNvPr id="110596" name="Rectangle 3"/>
          <p:cNvSpPr>
            <a:spLocks noGrp="1" noChangeArrowheads="1"/>
          </p:cNvSpPr>
          <p:nvPr>
            <p:ph type="body" idx="1"/>
          </p:nvPr>
        </p:nvSpPr>
        <p:spPr>
          <a:noFill/>
        </p:spPr>
        <p:txBody>
          <a:bodyPr/>
          <a:lstStyle/>
          <a:p>
            <a:pPr algn="r" rtl="1" eaLnBrk="1" hangingPunct="1"/>
            <a:r>
              <a:rPr lang="fa-IR" altLang="en-US" smtClean="0">
                <a:latin typeface="Arial" panose="020B0604020202020204" pitchFamily="34" charset="0"/>
                <a:cs typeface="Arial" panose="020B0604020202020204" pitchFamily="34" charset="0"/>
              </a:rPr>
              <a:t>در واقع فرمولهاي فوق محاسبه انحراف معيلر نسبت به راه حل ايده ال مثبت و راه حل منفي مي باشد</a:t>
            </a:r>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96649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A563DD5A-91F3-45D9-A003-5BD516ADA93F}" type="slidenum">
              <a:rPr lang="ar-SA" altLang="en-US"/>
              <a:pPr/>
              <a:t>‹#›</a:t>
            </a:fld>
            <a:endParaRPr lang="en-US" altLang="en-US"/>
          </a:p>
        </p:txBody>
      </p:sp>
    </p:spTree>
    <p:extLst>
      <p:ext uri="{BB962C8B-B14F-4D97-AF65-F5344CB8AC3E}">
        <p14:creationId xmlns:p14="http://schemas.microsoft.com/office/powerpoint/2010/main" val="5504542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36B9C76D-3B5A-486C-8B2A-80FBBA6B89CA}" type="slidenum">
              <a:rPr lang="ar-SA" altLang="en-US"/>
              <a:pPr/>
              <a:t>‹#›</a:t>
            </a:fld>
            <a:endParaRPr lang="en-US" altLang="en-US"/>
          </a:p>
        </p:txBody>
      </p:sp>
    </p:spTree>
    <p:extLst>
      <p:ext uri="{BB962C8B-B14F-4D97-AF65-F5344CB8AC3E}">
        <p14:creationId xmlns:p14="http://schemas.microsoft.com/office/powerpoint/2010/main" val="83078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EFFFCA73-82E8-4883-85DF-58B5BC6A0B05}" type="slidenum">
              <a:rPr lang="ar-SA" altLang="en-US"/>
              <a:pPr/>
              <a:t>‹#›</a:t>
            </a:fld>
            <a:endParaRPr lang="en-US" altLang="en-US"/>
          </a:p>
        </p:txBody>
      </p:sp>
    </p:spTree>
    <p:extLst>
      <p:ext uri="{BB962C8B-B14F-4D97-AF65-F5344CB8AC3E}">
        <p14:creationId xmlns:p14="http://schemas.microsoft.com/office/powerpoint/2010/main" val="8150443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B528560B-C5DA-4244-B209-DA6DB13AB2C7}" type="slidenum">
              <a:rPr lang="ar-SA" altLang="en-US"/>
              <a:pPr/>
              <a:t>‹#›</a:t>
            </a:fld>
            <a:endParaRPr lang="en-US" altLang="en-US"/>
          </a:p>
        </p:txBody>
      </p:sp>
    </p:spTree>
    <p:extLst>
      <p:ext uri="{BB962C8B-B14F-4D97-AF65-F5344CB8AC3E}">
        <p14:creationId xmlns:p14="http://schemas.microsoft.com/office/powerpoint/2010/main" val="41253812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8D26BD18-BAAF-4521-9BE3-61E91679F73D}" type="slidenum">
              <a:rPr lang="ar-SA" altLang="en-US"/>
              <a:pPr/>
              <a:t>‹#›</a:t>
            </a:fld>
            <a:endParaRPr lang="en-US" altLang="en-US"/>
          </a:p>
        </p:txBody>
      </p:sp>
    </p:spTree>
    <p:extLst>
      <p:ext uri="{BB962C8B-B14F-4D97-AF65-F5344CB8AC3E}">
        <p14:creationId xmlns:p14="http://schemas.microsoft.com/office/powerpoint/2010/main" val="19518361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21E1DDF8-1085-4CE4-BA37-4F2A9B02A10D}" type="slidenum">
              <a:rPr lang="ar-SA" altLang="en-US"/>
              <a:pPr/>
              <a:t>‹#›</a:t>
            </a:fld>
            <a:endParaRPr lang="en-US" altLang="en-US"/>
          </a:p>
        </p:txBody>
      </p:sp>
    </p:spTree>
    <p:extLst>
      <p:ext uri="{BB962C8B-B14F-4D97-AF65-F5344CB8AC3E}">
        <p14:creationId xmlns:p14="http://schemas.microsoft.com/office/powerpoint/2010/main" val="7986075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0510B017-F141-4E46-AF4E-85A726B19430}" type="slidenum">
              <a:rPr lang="ar-SA" altLang="en-US"/>
              <a:pPr/>
              <a:t>‹#›</a:t>
            </a:fld>
            <a:endParaRPr lang="en-US" altLang="en-US"/>
          </a:p>
        </p:txBody>
      </p:sp>
    </p:spTree>
    <p:extLst>
      <p:ext uri="{BB962C8B-B14F-4D97-AF65-F5344CB8AC3E}">
        <p14:creationId xmlns:p14="http://schemas.microsoft.com/office/powerpoint/2010/main" val="3791427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381959CE-4496-46F4-B447-6A846111F9C4}" type="slidenum">
              <a:rPr lang="ar-SA" altLang="en-US"/>
              <a:pPr/>
              <a:t>‹#›</a:t>
            </a:fld>
            <a:endParaRPr lang="en-US" altLang="en-US"/>
          </a:p>
        </p:txBody>
      </p:sp>
    </p:spTree>
    <p:extLst>
      <p:ext uri="{BB962C8B-B14F-4D97-AF65-F5344CB8AC3E}">
        <p14:creationId xmlns:p14="http://schemas.microsoft.com/office/powerpoint/2010/main" val="2469695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7733A1FE-E336-4D8C-9B02-FB33EB6D7BDB}" type="slidenum">
              <a:rPr lang="ar-SA" altLang="en-US"/>
              <a:pPr/>
              <a:t>‹#›</a:t>
            </a:fld>
            <a:endParaRPr lang="en-US" altLang="en-US"/>
          </a:p>
        </p:txBody>
      </p:sp>
    </p:spTree>
    <p:extLst>
      <p:ext uri="{BB962C8B-B14F-4D97-AF65-F5344CB8AC3E}">
        <p14:creationId xmlns:p14="http://schemas.microsoft.com/office/powerpoint/2010/main" val="499164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7540465D-1DEB-42A5-937A-F9B85976E829}" type="slidenum">
              <a:rPr lang="ar-SA" altLang="en-US"/>
              <a:pPr/>
              <a:t>‹#›</a:t>
            </a:fld>
            <a:endParaRPr lang="en-US" altLang="en-US"/>
          </a:p>
        </p:txBody>
      </p:sp>
    </p:spTree>
    <p:extLst>
      <p:ext uri="{BB962C8B-B14F-4D97-AF65-F5344CB8AC3E}">
        <p14:creationId xmlns:p14="http://schemas.microsoft.com/office/powerpoint/2010/main" val="36868505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C115B642-B589-4B2E-B14C-750B68373313}" type="slidenum">
              <a:rPr lang="ar-SA" altLang="en-US"/>
              <a:pPr/>
              <a:t>‹#›</a:t>
            </a:fld>
            <a:endParaRPr lang="en-US" altLang="en-US"/>
          </a:p>
        </p:txBody>
      </p:sp>
    </p:spTree>
    <p:extLst>
      <p:ext uri="{BB962C8B-B14F-4D97-AF65-F5344CB8AC3E}">
        <p14:creationId xmlns:p14="http://schemas.microsoft.com/office/powerpoint/2010/main" val="21535603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F4E06352-BD9D-453F-86B2-05C4ABF2E51B}" type="slidenum">
              <a:rPr lang="ar-SA" altLang="en-US"/>
              <a:pPr/>
              <a:t>‹#›</a:t>
            </a:fld>
            <a:endParaRPr lang="en-US" altLang="en-US"/>
          </a:p>
        </p:txBody>
      </p:sp>
    </p:spTree>
    <p:extLst>
      <p:ext uri="{BB962C8B-B14F-4D97-AF65-F5344CB8AC3E}">
        <p14:creationId xmlns:p14="http://schemas.microsoft.com/office/powerpoint/2010/main" val="23027712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E968CC4D-4B92-40BB-BF4C-6098E64C41B3}" type="slidenum">
              <a:rPr lang="ar-SA" altLang="en-US"/>
              <a:pPr/>
              <a:t>‹#›</a:t>
            </a:fld>
            <a:endParaRPr lang="en-US" altLang="en-US"/>
          </a:p>
        </p:txBody>
      </p:sp>
    </p:spTree>
    <p:extLst>
      <p:ext uri="{BB962C8B-B14F-4D97-AF65-F5344CB8AC3E}">
        <p14:creationId xmlns:p14="http://schemas.microsoft.com/office/powerpoint/2010/main" val="24964849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US" altLang="en-US" smtClean="0"/>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US" altLang="en-US" smtClean="0"/>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atin typeface="Arial" charset="0"/>
                <a:cs typeface="+mn-cs"/>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atin typeface="Arial" charset="0"/>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cs typeface="Arial" panose="020B0604020202020204" pitchFamily="34" charset="0"/>
              </a:defRPr>
            </a:lvl1pPr>
          </a:lstStyle>
          <a:p>
            <a:fld id="{98BE1995-FDB8-4709-8161-CC29E388AD1B}" type="slidenum">
              <a:rPr lang="ar-SA"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notesSlide" Target="../notesSlides/notesSlide8.xml"/><Relationship Id="rId7" Type="http://schemas.openxmlformats.org/officeDocument/2006/relationships/image" Target="../media/image2.wmf"/><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1.wmf"/><Relationship Id="rId4" Type="http://schemas.openxmlformats.org/officeDocument/2006/relationships/oleObject" Target="../embeddings/oleObject1.bin"/><Relationship Id="rId9" Type="http://schemas.openxmlformats.org/officeDocument/2006/relationships/image" Target="../media/image3.wmf"/></Relationships>
</file>

<file path=ppt/slides/_rels/slide16.xml.rels><?xml version="1.0" encoding="UTF-8" standalone="yes"?>
<Relationships xmlns="http://schemas.openxmlformats.org/package/2006/relationships"><Relationship Id="rId8" Type="http://schemas.openxmlformats.org/officeDocument/2006/relationships/oleObject" Target="../embeddings/oleObject6.bin"/><Relationship Id="rId3" Type="http://schemas.openxmlformats.org/officeDocument/2006/relationships/notesSlide" Target="../notesSlides/notesSlide9.xml"/><Relationship Id="rId7" Type="http://schemas.openxmlformats.org/officeDocument/2006/relationships/image" Target="../media/image5.wmf"/><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oleObject" Target="../embeddings/oleObject5.bin"/><Relationship Id="rId11" Type="http://schemas.openxmlformats.org/officeDocument/2006/relationships/image" Target="../media/image7.wmf"/><Relationship Id="rId5" Type="http://schemas.openxmlformats.org/officeDocument/2006/relationships/image" Target="../media/image4.wmf"/><Relationship Id="rId10" Type="http://schemas.openxmlformats.org/officeDocument/2006/relationships/oleObject" Target="../embeddings/oleObject7.bin"/><Relationship Id="rId4" Type="http://schemas.openxmlformats.org/officeDocument/2006/relationships/oleObject" Target="../embeddings/oleObject4.bin"/><Relationship Id="rId9" Type="http://schemas.openxmlformats.org/officeDocument/2006/relationships/image" Target="../media/image6.wmf"/></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image" Target="../media/image9.wmf"/><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oleObject" Target="../embeddings/oleObject9.bin"/><Relationship Id="rId5" Type="http://schemas.openxmlformats.org/officeDocument/2006/relationships/image" Target="../media/image8.wmf"/><Relationship Id="rId4" Type="http://schemas.openxmlformats.org/officeDocument/2006/relationships/oleObject" Target="../embeddings/oleObject8.bin"/></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11.jpeg"/></Relationships>
</file>

<file path=ppt/slides/_rels/slide19.xml.rels><?xml version="1.0" encoding="UTF-8" standalone="yes"?>
<Relationships xmlns="http://schemas.openxmlformats.org/package/2006/relationships"><Relationship Id="rId8" Type="http://schemas.openxmlformats.org/officeDocument/2006/relationships/image" Target="../media/image14.wmf"/><Relationship Id="rId13" Type="http://schemas.openxmlformats.org/officeDocument/2006/relationships/oleObject" Target="../embeddings/oleObject14.bin"/><Relationship Id="rId3" Type="http://schemas.openxmlformats.org/officeDocument/2006/relationships/notesSlide" Target="../notesSlides/notesSlide12.xml"/><Relationship Id="rId7" Type="http://schemas.openxmlformats.org/officeDocument/2006/relationships/oleObject" Target="../embeddings/oleObject11.bin"/><Relationship Id="rId12" Type="http://schemas.openxmlformats.org/officeDocument/2006/relationships/image" Target="../media/image16.wmf"/><Relationship Id="rId2" Type="http://schemas.openxmlformats.org/officeDocument/2006/relationships/slideLayout" Target="../slideLayouts/slideLayout1.xml"/><Relationship Id="rId1" Type="http://schemas.openxmlformats.org/officeDocument/2006/relationships/vmlDrawing" Target="../drawings/vmlDrawing4.vml"/><Relationship Id="rId6" Type="http://schemas.openxmlformats.org/officeDocument/2006/relationships/image" Target="../media/image13.wmf"/><Relationship Id="rId11" Type="http://schemas.openxmlformats.org/officeDocument/2006/relationships/oleObject" Target="../embeddings/oleObject13.bin"/><Relationship Id="rId5" Type="http://schemas.openxmlformats.org/officeDocument/2006/relationships/oleObject" Target="../embeddings/oleObject10.bin"/><Relationship Id="rId10" Type="http://schemas.openxmlformats.org/officeDocument/2006/relationships/image" Target="../media/image15.wmf"/><Relationship Id="rId4" Type="http://schemas.openxmlformats.org/officeDocument/2006/relationships/image" Target="../media/image10.jpeg"/><Relationship Id="rId9" Type="http://schemas.openxmlformats.org/officeDocument/2006/relationships/oleObject" Target="../embeddings/oleObject12.bin"/><Relationship Id="rId14" Type="http://schemas.openxmlformats.org/officeDocument/2006/relationships/image" Target="../media/image17.wmf"/></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16.bin"/><Relationship Id="rId3" Type="http://schemas.openxmlformats.org/officeDocument/2006/relationships/notesSlide" Target="../notesSlides/notesSlide14.xml"/><Relationship Id="rId7" Type="http://schemas.openxmlformats.org/officeDocument/2006/relationships/image" Target="../media/image18.wmf"/><Relationship Id="rId2" Type="http://schemas.openxmlformats.org/officeDocument/2006/relationships/slideLayout" Target="../slideLayouts/slideLayout1.xml"/><Relationship Id="rId1" Type="http://schemas.openxmlformats.org/officeDocument/2006/relationships/vmlDrawing" Target="../drawings/vmlDrawing5.vml"/><Relationship Id="rId6" Type="http://schemas.openxmlformats.org/officeDocument/2006/relationships/oleObject" Target="../embeddings/oleObject15.bin"/><Relationship Id="rId5" Type="http://schemas.openxmlformats.org/officeDocument/2006/relationships/image" Target="../media/image11.jpeg"/><Relationship Id="rId4" Type="http://schemas.openxmlformats.org/officeDocument/2006/relationships/image" Target="../media/image10.jpeg"/><Relationship Id="rId9" Type="http://schemas.openxmlformats.org/officeDocument/2006/relationships/image" Target="../media/image19.wmf"/></Relationships>
</file>

<file path=ppt/slides/_rels/slide22.xml.rels><?xml version="1.0" encoding="UTF-8" standalone="yes"?>
<Relationships xmlns="http://schemas.openxmlformats.org/package/2006/relationships"><Relationship Id="rId8" Type="http://schemas.openxmlformats.org/officeDocument/2006/relationships/oleObject" Target="../embeddings/oleObject18.bin"/><Relationship Id="rId3" Type="http://schemas.openxmlformats.org/officeDocument/2006/relationships/notesSlide" Target="../notesSlides/notesSlide15.xml"/><Relationship Id="rId7" Type="http://schemas.openxmlformats.org/officeDocument/2006/relationships/image" Target="../media/image20.wmf"/><Relationship Id="rId2" Type="http://schemas.openxmlformats.org/officeDocument/2006/relationships/slideLayout" Target="../slideLayouts/slideLayout1.xml"/><Relationship Id="rId1" Type="http://schemas.openxmlformats.org/officeDocument/2006/relationships/vmlDrawing" Target="../drawings/vmlDrawing6.vml"/><Relationship Id="rId6" Type="http://schemas.openxmlformats.org/officeDocument/2006/relationships/oleObject" Target="../embeddings/oleObject17.bin"/><Relationship Id="rId5" Type="http://schemas.openxmlformats.org/officeDocument/2006/relationships/image" Target="../media/image11.jpeg"/><Relationship Id="rId4" Type="http://schemas.openxmlformats.org/officeDocument/2006/relationships/image" Target="../media/image10.jpeg"/><Relationship Id="rId9" Type="http://schemas.openxmlformats.org/officeDocument/2006/relationships/image" Target="../media/image21.wmf"/></Relationships>
</file>

<file path=ppt/slides/_rels/slide23.xml.rels><?xml version="1.0" encoding="UTF-8" standalone="yes"?>
<Relationships xmlns="http://schemas.openxmlformats.org/package/2006/relationships"><Relationship Id="rId8" Type="http://schemas.openxmlformats.org/officeDocument/2006/relationships/oleObject" Target="../embeddings/oleObject20.bin"/><Relationship Id="rId13" Type="http://schemas.openxmlformats.org/officeDocument/2006/relationships/image" Target="../media/image25.wmf"/><Relationship Id="rId3" Type="http://schemas.openxmlformats.org/officeDocument/2006/relationships/notesSlide" Target="../notesSlides/notesSlide16.xml"/><Relationship Id="rId7" Type="http://schemas.openxmlformats.org/officeDocument/2006/relationships/image" Target="../media/image22.wmf"/><Relationship Id="rId12" Type="http://schemas.openxmlformats.org/officeDocument/2006/relationships/oleObject" Target="../embeddings/oleObject22.bin"/><Relationship Id="rId2" Type="http://schemas.openxmlformats.org/officeDocument/2006/relationships/slideLayout" Target="../slideLayouts/slideLayout1.xml"/><Relationship Id="rId1" Type="http://schemas.openxmlformats.org/officeDocument/2006/relationships/vmlDrawing" Target="../drawings/vmlDrawing7.vml"/><Relationship Id="rId6" Type="http://schemas.openxmlformats.org/officeDocument/2006/relationships/oleObject" Target="../embeddings/oleObject19.bin"/><Relationship Id="rId11" Type="http://schemas.openxmlformats.org/officeDocument/2006/relationships/image" Target="../media/image24.wmf"/><Relationship Id="rId5" Type="http://schemas.openxmlformats.org/officeDocument/2006/relationships/image" Target="../media/image11.jpeg"/><Relationship Id="rId15" Type="http://schemas.openxmlformats.org/officeDocument/2006/relationships/image" Target="../media/image26.wmf"/><Relationship Id="rId10" Type="http://schemas.openxmlformats.org/officeDocument/2006/relationships/oleObject" Target="../embeddings/oleObject21.bin"/><Relationship Id="rId4" Type="http://schemas.openxmlformats.org/officeDocument/2006/relationships/image" Target="../media/image10.jpeg"/><Relationship Id="rId9" Type="http://schemas.openxmlformats.org/officeDocument/2006/relationships/image" Target="../media/image23.wmf"/><Relationship Id="rId14" Type="http://schemas.openxmlformats.org/officeDocument/2006/relationships/oleObject" Target="../embeddings/oleObject23.bin"/></Relationships>
</file>

<file path=ppt/slides/_rels/slide24.xml.rels><?xml version="1.0" encoding="UTF-8" standalone="yes"?>
<Relationships xmlns="http://schemas.openxmlformats.org/package/2006/relationships"><Relationship Id="rId8" Type="http://schemas.openxmlformats.org/officeDocument/2006/relationships/oleObject" Target="../embeddings/oleObject25.bin"/><Relationship Id="rId13" Type="http://schemas.openxmlformats.org/officeDocument/2006/relationships/image" Target="../media/image30.wmf"/><Relationship Id="rId3" Type="http://schemas.openxmlformats.org/officeDocument/2006/relationships/notesSlide" Target="../notesSlides/notesSlide17.xml"/><Relationship Id="rId7" Type="http://schemas.openxmlformats.org/officeDocument/2006/relationships/image" Target="../media/image27.wmf"/><Relationship Id="rId12" Type="http://schemas.openxmlformats.org/officeDocument/2006/relationships/oleObject" Target="../embeddings/oleObject27.bin"/><Relationship Id="rId2" Type="http://schemas.openxmlformats.org/officeDocument/2006/relationships/slideLayout" Target="../slideLayouts/slideLayout1.xml"/><Relationship Id="rId1" Type="http://schemas.openxmlformats.org/officeDocument/2006/relationships/vmlDrawing" Target="../drawings/vmlDrawing8.vml"/><Relationship Id="rId6" Type="http://schemas.openxmlformats.org/officeDocument/2006/relationships/oleObject" Target="../embeddings/oleObject24.bin"/><Relationship Id="rId11" Type="http://schemas.openxmlformats.org/officeDocument/2006/relationships/image" Target="../media/image29.wmf"/><Relationship Id="rId5" Type="http://schemas.openxmlformats.org/officeDocument/2006/relationships/image" Target="../media/image11.jpeg"/><Relationship Id="rId15" Type="http://schemas.openxmlformats.org/officeDocument/2006/relationships/image" Target="../media/image31.wmf"/><Relationship Id="rId10" Type="http://schemas.openxmlformats.org/officeDocument/2006/relationships/oleObject" Target="../embeddings/oleObject26.bin"/><Relationship Id="rId4" Type="http://schemas.openxmlformats.org/officeDocument/2006/relationships/image" Target="../media/image10.jpeg"/><Relationship Id="rId9" Type="http://schemas.openxmlformats.org/officeDocument/2006/relationships/image" Target="../media/image28.wmf"/><Relationship Id="rId14" Type="http://schemas.openxmlformats.org/officeDocument/2006/relationships/oleObject" Target="../embeddings/oleObject28.bin"/></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vmlDrawing" Target="../drawings/vmlDrawing9.vml"/><Relationship Id="rId6" Type="http://schemas.openxmlformats.org/officeDocument/2006/relationships/image" Target="../media/image32.wmf"/><Relationship Id="rId5" Type="http://schemas.openxmlformats.org/officeDocument/2006/relationships/oleObject" Target="../embeddings/oleObject29.bin"/><Relationship Id="rId4" Type="http://schemas.openxmlformats.org/officeDocument/2006/relationships/image" Target="../media/image10.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8" Type="http://schemas.openxmlformats.org/officeDocument/2006/relationships/oleObject" Target="../embeddings/oleObject32.bin"/><Relationship Id="rId13" Type="http://schemas.openxmlformats.org/officeDocument/2006/relationships/image" Target="../media/image38.wmf"/><Relationship Id="rId3" Type="http://schemas.openxmlformats.org/officeDocument/2006/relationships/notesSlide" Target="../notesSlides/notesSlide25.xml"/><Relationship Id="rId7" Type="http://schemas.openxmlformats.org/officeDocument/2006/relationships/image" Target="../media/image35.wmf"/><Relationship Id="rId12" Type="http://schemas.openxmlformats.org/officeDocument/2006/relationships/oleObject" Target="../embeddings/oleObject34.bin"/><Relationship Id="rId17" Type="http://schemas.openxmlformats.org/officeDocument/2006/relationships/image" Target="../media/image40.wmf"/><Relationship Id="rId2" Type="http://schemas.openxmlformats.org/officeDocument/2006/relationships/slideLayout" Target="../slideLayouts/slideLayout1.xml"/><Relationship Id="rId16" Type="http://schemas.openxmlformats.org/officeDocument/2006/relationships/oleObject" Target="../embeddings/oleObject36.bin"/><Relationship Id="rId1" Type="http://schemas.openxmlformats.org/officeDocument/2006/relationships/vmlDrawing" Target="../drawings/vmlDrawing10.vml"/><Relationship Id="rId6" Type="http://schemas.openxmlformats.org/officeDocument/2006/relationships/oleObject" Target="../embeddings/oleObject31.bin"/><Relationship Id="rId11" Type="http://schemas.openxmlformats.org/officeDocument/2006/relationships/image" Target="../media/image37.wmf"/><Relationship Id="rId5" Type="http://schemas.openxmlformats.org/officeDocument/2006/relationships/image" Target="../media/image34.wmf"/><Relationship Id="rId15" Type="http://schemas.openxmlformats.org/officeDocument/2006/relationships/image" Target="../media/image39.wmf"/><Relationship Id="rId10" Type="http://schemas.openxmlformats.org/officeDocument/2006/relationships/oleObject" Target="../embeddings/oleObject33.bin"/><Relationship Id="rId4" Type="http://schemas.openxmlformats.org/officeDocument/2006/relationships/oleObject" Target="../embeddings/oleObject30.bin"/><Relationship Id="rId9" Type="http://schemas.openxmlformats.org/officeDocument/2006/relationships/image" Target="../media/image36.wmf"/><Relationship Id="rId14" Type="http://schemas.openxmlformats.org/officeDocument/2006/relationships/oleObject" Target="../embeddings/oleObject35.bin"/></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vmlDrawing" Target="../drawings/vmlDrawing11.vml"/><Relationship Id="rId5" Type="http://schemas.openxmlformats.org/officeDocument/2006/relationships/image" Target="../media/image41.wmf"/><Relationship Id="rId4" Type="http://schemas.openxmlformats.org/officeDocument/2006/relationships/oleObject" Target="../embeddings/oleObject37.bin"/></Relationships>
</file>

<file path=ppt/slides/_rels/slide37.xml.rels><?xml version="1.0" encoding="UTF-8" standalone="yes"?>
<Relationships xmlns="http://schemas.openxmlformats.org/package/2006/relationships"><Relationship Id="rId8" Type="http://schemas.openxmlformats.org/officeDocument/2006/relationships/oleObject" Target="../embeddings/oleObject40.bin"/><Relationship Id="rId13" Type="http://schemas.openxmlformats.org/officeDocument/2006/relationships/image" Target="../media/image46.wmf"/><Relationship Id="rId3" Type="http://schemas.openxmlformats.org/officeDocument/2006/relationships/notesSlide" Target="../notesSlides/notesSlide27.xml"/><Relationship Id="rId7" Type="http://schemas.openxmlformats.org/officeDocument/2006/relationships/image" Target="../media/image43.wmf"/><Relationship Id="rId12" Type="http://schemas.openxmlformats.org/officeDocument/2006/relationships/oleObject" Target="../embeddings/oleObject42.bin"/><Relationship Id="rId2" Type="http://schemas.openxmlformats.org/officeDocument/2006/relationships/slideLayout" Target="../slideLayouts/slideLayout1.xml"/><Relationship Id="rId16" Type="http://schemas.openxmlformats.org/officeDocument/2006/relationships/oleObject" Target="../embeddings/oleObject45.bin"/><Relationship Id="rId1" Type="http://schemas.openxmlformats.org/officeDocument/2006/relationships/vmlDrawing" Target="../drawings/vmlDrawing12.vml"/><Relationship Id="rId6" Type="http://schemas.openxmlformats.org/officeDocument/2006/relationships/oleObject" Target="../embeddings/oleObject39.bin"/><Relationship Id="rId11" Type="http://schemas.openxmlformats.org/officeDocument/2006/relationships/image" Target="../media/image45.wmf"/><Relationship Id="rId5" Type="http://schemas.openxmlformats.org/officeDocument/2006/relationships/image" Target="../media/image42.wmf"/><Relationship Id="rId15" Type="http://schemas.openxmlformats.org/officeDocument/2006/relationships/oleObject" Target="../embeddings/oleObject44.bin"/><Relationship Id="rId10" Type="http://schemas.openxmlformats.org/officeDocument/2006/relationships/oleObject" Target="../embeddings/oleObject41.bin"/><Relationship Id="rId4" Type="http://schemas.openxmlformats.org/officeDocument/2006/relationships/oleObject" Target="../embeddings/oleObject38.bin"/><Relationship Id="rId9" Type="http://schemas.openxmlformats.org/officeDocument/2006/relationships/image" Target="../media/image44.wmf"/><Relationship Id="rId14" Type="http://schemas.openxmlformats.org/officeDocument/2006/relationships/oleObject" Target="../embeddings/oleObject43.bin"/></Relationships>
</file>

<file path=ppt/slides/_rels/slide38.xml.rels><?xml version="1.0" encoding="UTF-8" standalone="yes"?>
<Relationships xmlns="http://schemas.openxmlformats.org/package/2006/relationships"><Relationship Id="rId8" Type="http://schemas.openxmlformats.org/officeDocument/2006/relationships/oleObject" Target="../embeddings/oleObject48.bin"/><Relationship Id="rId13" Type="http://schemas.openxmlformats.org/officeDocument/2006/relationships/oleObject" Target="../embeddings/oleObject51.bin"/><Relationship Id="rId18" Type="http://schemas.openxmlformats.org/officeDocument/2006/relationships/oleObject" Target="../embeddings/oleObject56.bin"/><Relationship Id="rId26" Type="http://schemas.openxmlformats.org/officeDocument/2006/relationships/image" Target="../media/image50.wmf"/><Relationship Id="rId3" Type="http://schemas.openxmlformats.org/officeDocument/2006/relationships/notesSlide" Target="../notesSlides/notesSlide28.xml"/><Relationship Id="rId21" Type="http://schemas.openxmlformats.org/officeDocument/2006/relationships/oleObject" Target="../embeddings/oleObject58.bin"/><Relationship Id="rId34" Type="http://schemas.openxmlformats.org/officeDocument/2006/relationships/image" Target="../media/image54.wmf"/><Relationship Id="rId7" Type="http://schemas.openxmlformats.org/officeDocument/2006/relationships/image" Target="../media/image43.wmf"/><Relationship Id="rId12" Type="http://schemas.openxmlformats.org/officeDocument/2006/relationships/oleObject" Target="../embeddings/oleObject50.bin"/><Relationship Id="rId17" Type="http://schemas.openxmlformats.org/officeDocument/2006/relationships/oleObject" Target="../embeddings/oleObject55.bin"/><Relationship Id="rId25" Type="http://schemas.openxmlformats.org/officeDocument/2006/relationships/oleObject" Target="../embeddings/oleObject61.bin"/><Relationship Id="rId33" Type="http://schemas.openxmlformats.org/officeDocument/2006/relationships/oleObject" Target="../embeddings/oleObject65.bin"/><Relationship Id="rId2" Type="http://schemas.openxmlformats.org/officeDocument/2006/relationships/slideLayout" Target="../slideLayouts/slideLayout1.xml"/><Relationship Id="rId16" Type="http://schemas.openxmlformats.org/officeDocument/2006/relationships/oleObject" Target="../embeddings/oleObject54.bin"/><Relationship Id="rId20" Type="http://schemas.openxmlformats.org/officeDocument/2006/relationships/oleObject" Target="../embeddings/oleObject57.bin"/><Relationship Id="rId29" Type="http://schemas.openxmlformats.org/officeDocument/2006/relationships/oleObject" Target="../embeddings/oleObject63.bin"/><Relationship Id="rId1" Type="http://schemas.openxmlformats.org/officeDocument/2006/relationships/vmlDrawing" Target="../drawings/vmlDrawing13.vml"/><Relationship Id="rId6" Type="http://schemas.openxmlformats.org/officeDocument/2006/relationships/oleObject" Target="../embeddings/oleObject47.bin"/><Relationship Id="rId11" Type="http://schemas.openxmlformats.org/officeDocument/2006/relationships/image" Target="../media/image47.wmf"/><Relationship Id="rId24" Type="http://schemas.openxmlformats.org/officeDocument/2006/relationships/image" Target="../media/image49.wmf"/><Relationship Id="rId32" Type="http://schemas.openxmlformats.org/officeDocument/2006/relationships/image" Target="../media/image53.wmf"/><Relationship Id="rId5" Type="http://schemas.openxmlformats.org/officeDocument/2006/relationships/image" Target="../media/image42.wmf"/><Relationship Id="rId15" Type="http://schemas.openxmlformats.org/officeDocument/2006/relationships/oleObject" Target="../embeddings/oleObject53.bin"/><Relationship Id="rId23" Type="http://schemas.openxmlformats.org/officeDocument/2006/relationships/oleObject" Target="../embeddings/oleObject60.bin"/><Relationship Id="rId28" Type="http://schemas.openxmlformats.org/officeDocument/2006/relationships/image" Target="../media/image51.wmf"/><Relationship Id="rId36" Type="http://schemas.openxmlformats.org/officeDocument/2006/relationships/image" Target="../media/image55.wmf"/><Relationship Id="rId10" Type="http://schemas.openxmlformats.org/officeDocument/2006/relationships/oleObject" Target="../embeddings/oleObject49.bin"/><Relationship Id="rId19" Type="http://schemas.openxmlformats.org/officeDocument/2006/relationships/image" Target="../media/image48.wmf"/><Relationship Id="rId31" Type="http://schemas.openxmlformats.org/officeDocument/2006/relationships/oleObject" Target="../embeddings/oleObject64.bin"/><Relationship Id="rId4" Type="http://schemas.openxmlformats.org/officeDocument/2006/relationships/oleObject" Target="../embeddings/oleObject46.bin"/><Relationship Id="rId9" Type="http://schemas.openxmlformats.org/officeDocument/2006/relationships/image" Target="../media/image44.wmf"/><Relationship Id="rId14" Type="http://schemas.openxmlformats.org/officeDocument/2006/relationships/oleObject" Target="../embeddings/oleObject52.bin"/><Relationship Id="rId22" Type="http://schemas.openxmlformats.org/officeDocument/2006/relationships/oleObject" Target="../embeddings/oleObject59.bin"/><Relationship Id="rId27" Type="http://schemas.openxmlformats.org/officeDocument/2006/relationships/oleObject" Target="../embeddings/oleObject62.bin"/><Relationship Id="rId30" Type="http://schemas.openxmlformats.org/officeDocument/2006/relationships/image" Target="../media/image52.wmf"/><Relationship Id="rId35" Type="http://schemas.openxmlformats.org/officeDocument/2006/relationships/oleObject" Target="../embeddings/oleObject66.bin"/></Relationships>
</file>

<file path=ppt/slides/_rels/slide39.xml.rels><?xml version="1.0" encoding="UTF-8" standalone="yes"?>
<Relationships xmlns="http://schemas.openxmlformats.org/package/2006/relationships"><Relationship Id="rId8" Type="http://schemas.openxmlformats.org/officeDocument/2006/relationships/oleObject" Target="../embeddings/oleObject69.bin"/><Relationship Id="rId13" Type="http://schemas.openxmlformats.org/officeDocument/2006/relationships/oleObject" Target="../embeddings/oleObject72.bin"/><Relationship Id="rId18" Type="http://schemas.openxmlformats.org/officeDocument/2006/relationships/oleObject" Target="../embeddings/oleObject76.bin"/><Relationship Id="rId3" Type="http://schemas.openxmlformats.org/officeDocument/2006/relationships/notesSlide" Target="../notesSlides/notesSlide29.xml"/><Relationship Id="rId21" Type="http://schemas.openxmlformats.org/officeDocument/2006/relationships/oleObject" Target="../embeddings/oleObject79.bin"/><Relationship Id="rId7" Type="http://schemas.openxmlformats.org/officeDocument/2006/relationships/image" Target="../media/image42.wmf"/><Relationship Id="rId12" Type="http://schemas.openxmlformats.org/officeDocument/2006/relationships/oleObject" Target="../embeddings/oleObject71.bin"/><Relationship Id="rId17" Type="http://schemas.openxmlformats.org/officeDocument/2006/relationships/oleObject" Target="../embeddings/oleObject75.bin"/><Relationship Id="rId25" Type="http://schemas.openxmlformats.org/officeDocument/2006/relationships/oleObject" Target="../embeddings/oleObject82.bin"/><Relationship Id="rId2" Type="http://schemas.openxmlformats.org/officeDocument/2006/relationships/slideLayout" Target="../slideLayouts/slideLayout1.xml"/><Relationship Id="rId16" Type="http://schemas.openxmlformats.org/officeDocument/2006/relationships/image" Target="../media/image2.wmf"/><Relationship Id="rId20" Type="http://schemas.openxmlformats.org/officeDocument/2006/relationships/oleObject" Target="../embeddings/oleObject78.bin"/><Relationship Id="rId1" Type="http://schemas.openxmlformats.org/officeDocument/2006/relationships/vmlDrawing" Target="../drawings/vmlDrawing14.vml"/><Relationship Id="rId6" Type="http://schemas.openxmlformats.org/officeDocument/2006/relationships/oleObject" Target="../embeddings/oleObject68.bin"/><Relationship Id="rId11" Type="http://schemas.openxmlformats.org/officeDocument/2006/relationships/image" Target="../media/image44.wmf"/><Relationship Id="rId24" Type="http://schemas.openxmlformats.org/officeDocument/2006/relationships/image" Target="../media/image45.wmf"/><Relationship Id="rId5" Type="http://schemas.openxmlformats.org/officeDocument/2006/relationships/image" Target="../media/image56.wmf"/><Relationship Id="rId15" Type="http://schemas.openxmlformats.org/officeDocument/2006/relationships/oleObject" Target="../embeddings/oleObject74.bin"/><Relationship Id="rId23" Type="http://schemas.openxmlformats.org/officeDocument/2006/relationships/oleObject" Target="../embeddings/oleObject81.bin"/><Relationship Id="rId10" Type="http://schemas.openxmlformats.org/officeDocument/2006/relationships/oleObject" Target="../embeddings/oleObject70.bin"/><Relationship Id="rId19" Type="http://schemas.openxmlformats.org/officeDocument/2006/relationships/oleObject" Target="../embeddings/oleObject77.bin"/><Relationship Id="rId4" Type="http://schemas.openxmlformats.org/officeDocument/2006/relationships/oleObject" Target="../embeddings/oleObject67.bin"/><Relationship Id="rId9" Type="http://schemas.openxmlformats.org/officeDocument/2006/relationships/image" Target="../media/image43.wmf"/><Relationship Id="rId14" Type="http://schemas.openxmlformats.org/officeDocument/2006/relationships/oleObject" Target="../embeddings/oleObject73.bin"/><Relationship Id="rId22" Type="http://schemas.openxmlformats.org/officeDocument/2006/relationships/oleObject" Target="../embeddings/oleObject80.bin"/></Relationships>
</file>

<file path=ppt/slides/_rels/slide40.xml.rels><?xml version="1.0" encoding="UTF-8" standalone="yes"?>
<Relationships xmlns="http://schemas.openxmlformats.org/package/2006/relationships"><Relationship Id="rId8" Type="http://schemas.openxmlformats.org/officeDocument/2006/relationships/oleObject" Target="../embeddings/oleObject85.bin"/><Relationship Id="rId13" Type="http://schemas.openxmlformats.org/officeDocument/2006/relationships/oleObject" Target="../embeddings/oleObject89.bin"/><Relationship Id="rId18" Type="http://schemas.openxmlformats.org/officeDocument/2006/relationships/oleObject" Target="../embeddings/oleObject93.bin"/><Relationship Id="rId26" Type="http://schemas.openxmlformats.org/officeDocument/2006/relationships/image" Target="../media/image60.wmf"/><Relationship Id="rId3" Type="http://schemas.openxmlformats.org/officeDocument/2006/relationships/notesSlide" Target="../notesSlides/notesSlide30.xml"/><Relationship Id="rId21" Type="http://schemas.openxmlformats.org/officeDocument/2006/relationships/oleObject" Target="../embeddings/oleObject96.bin"/><Relationship Id="rId34" Type="http://schemas.openxmlformats.org/officeDocument/2006/relationships/oleObject" Target="../embeddings/oleObject103.bin"/><Relationship Id="rId7" Type="http://schemas.openxmlformats.org/officeDocument/2006/relationships/image" Target="../media/image43.wmf"/><Relationship Id="rId12" Type="http://schemas.openxmlformats.org/officeDocument/2006/relationships/oleObject" Target="../embeddings/oleObject88.bin"/><Relationship Id="rId17" Type="http://schemas.openxmlformats.org/officeDocument/2006/relationships/oleObject" Target="../embeddings/oleObject92.bin"/><Relationship Id="rId25" Type="http://schemas.openxmlformats.org/officeDocument/2006/relationships/oleObject" Target="../embeddings/oleObject98.bin"/><Relationship Id="rId33" Type="http://schemas.openxmlformats.org/officeDocument/2006/relationships/oleObject" Target="../embeddings/oleObject102.bin"/><Relationship Id="rId2" Type="http://schemas.openxmlformats.org/officeDocument/2006/relationships/slideLayout" Target="../slideLayouts/slideLayout1.xml"/><Relationship Id="rId16" Type="http://schemas.openxmlformats.org/officeDocument/2006/relationships/oleObject" Target="../embeddings/oleObject91.bin"/><Relationship Id="rId20" Type="http://schemas.openxmlformats.org/officeDocument/2006/relationships/oleObject" Target="../embeddings/oleObject95.bin"/><Relationship Id="rId29" Type="http://schemas.openxmlformats.org/officeDocument/2006/relationships/oleObject" Target="../embeddings/oleObject100.bin"/><Relationship Id="rId1" Type="http://schemas.openxmlformats.org/officeDocument/2006/relationships/vmlDrawing" Target="../drawings/vmlDrawing15.vml"/><Relationship Id="rId6" Type="http://schemas.openxmlformats.org/officeDocument/2006/relationships/oleObject" Target="../embeddings/oleObject84.bin"/><Relationship Id="rId11" Type="http://schemas.openxmlformats.org/officeDocument/2006/relationships/oleObject" Target="../embeddings/oleObject87.bin"/><Relationship Id="rId24" Type="http://schemas.openxmlformats.org/officeDocument/2006/relationships/image" Target="../media/image59.wmf"/><Relationship Id="rId32" Type="http://schemas.openxmlformats.org/officeDocument/2006/relationships/image" Target="../media/image54.wmf"/><Relationship Id="rId5" Type="http://schemas.openxmlformats.org/officeDocument/2006/relationships/image" Target="../media/image42.wmf"/><Relationship Id="rId15" Type="http://schemas.openxmlformats.org/officeDocument/2006/relationships/oleObject" Target="../embeddings/oleObject90.bin"/><Relationship Id="rId23" Type="http://schemas.openxmlformats.org/officeDocument/2006/relationships/oleObject" Target="../embeddings/oleObject97.bin"/><Relationship Id="rId28" Type="http://schemas.openxmlformats.org/officeDocument/2006/relationships/image" Target="../media/image55.wmf"/><Relationship Id="rId10" Type="http://schemas.openxmlformats.org/officeDocument/2006/relationships/oleObject" Target="../embeddings/oleObject86.bin"/><Relationship Id="rId19" Type="http://schemas.openxmlformats.org/officeDocument/2006/relationships/oleObject" Target="../embeddings/oleObject94.bin"/><Relationship Id="rId31" Type="http://schemas.openxmlformats.org/officeDocument/2006/relationships/oleObject" Target="../embeddings/oleObject101.bin"/><Relationship Id="rId4" Type="http://schemas.openxmlformats.org/officeDocument/2006/relationships/oleObject" Target="../embeddings/oleObject83.bin"/><Relationship Id="rId9" Type="http://schemas.openxmlformats.org/officeDocument/2006/relationships/image" Target="../media/image44.wmf"/><Relationship Id="rId14" Type="http://schemas.openxmlformats.org/officeDocument/2006/relationships/image" Target="../media/image57.wmf"/><Relationship Id="rId22" Type="http://schemas.openxmlformats.org/officeDocument/2006/relationships/image" Target="../media/image58.wmf"/><Relationship Id="rId27" Type="http://schemas.openxmlformats.org/officeDocument/2006/relationships/oleObject" Target="../embeddings/oleObject99.bin"/><Relationship Id="rId30" Type="http://schemas.openxmlformats.org/officeDocument/2006/relationships/image" Target="../media/image61.wmf"/><Relationship Id="rId35" Type="http://schemas.openxmlformats.org/officeDocument/2006/relationships/image" Target="../media/image62.wmf"/></Relationships>
</file>

<file path=ppt/slides/_rels/slide41.xml.rels><?xml version="1.0" encoding="UTF-8" standalone="yes"?>
<Relationships xmlns="http://schemas.openxmlformats.org/package/2006/relationships"><Relationship Id="rId8" Type="http://schemas.openxmlformats.org/officeDocument/2006/relationships/oleObject" Target="../embeddings/oleObject106.bin"/><Relationship Id="rId13" Type="http://schemas.openxmlformats.org/officeDocument/2006/relationships/oleObject" Target="../embeddings/oleObject109.bin"/><Relationship Id="rId18" Type="http://schemas.openxmlformats.org/officeDocument/2006/relationships/image" Target="../media/image63.wmf"/><Relationship Id="rId3" Type="http://schemas.openxmlformats.org/officeDocument/2006/relationships/notesSlide" Target="../notesSlides/notesSlide31.xml"/><Relationship Id="rId7" Type="http://schemas.openxmlformats.org/officeDocument/2006/relationships/image" Target="../media/image43.wmf"/><Relationship Id="rId12" Type="http://schemas.openxmlformats.org/officeDocument/2006/relationships/oleObject" Target="../embeddings/oleObject108.bin"/><Relationship Id="rId17" Type="http://schemas.openxmlformats.org/officeDocument/2006/relationships/oleObject" Target="../embeddings/oleObject112.bin"/><Relationship Id="rId2" Type="http://schemas.openxmlformats.org/officeDocument/2006/relationships/slideLayout" Target="../slideLayouts/slideLayout1.xml"/><Relationship Id="rId16" Type="http://schemas.openxmlformats.org/officeDocument/2006/relationships/image" Target="../media/image45.wmf"/><Relationship Id="rId20" Type="http://schemas.openxmlformats.org/officeDocument/2006/relationships/image" Target="../media/image64.wmf"/><Relationship Id="rId1" Type="http://schemas.openxmlformats.org/officeDocument/2006/relationships/vmlDrawing" Target="../drawings/vmlDrawing16.vml"/><Relationship Id="rId6" Type="http://schemas.openxmlformats.org/officeDocument/2006/relationships/oleObject" Target="../embeddings/oleObject105.bin"/><Relationship Id="rId11" Type="http://schemas.openxmlformats.org/officeDocument/2006/relationships/image" Target="../media/image18.wmf"/><Relationship Id="rId5" Type="http://schemas.openxmlformats.org/officeDocument/2006/relationships/image" Target="../media/image42.wmf"/><Relationship Id="rId15" Type="http://schemas.openxmlformats.org/officeDocument/2006/relationships/oleObject" Target="../embeddings/oleObject111.bin"/><Relationship Id="rId10" Type="http://schemas.openxmlformats.org/officeDocument/2006/relationships/oleObject" Target="../embeddings/oleObject107.bin"/><Relationship Id="rId19" Type="http://schemas.openxmlformats.org/officeDocument/2006/relationships/oleObject" Target="../embeddings/oleObject113.bin"/><Relationship Id="rId4" Type="http://schemas.openxmlformats.org/officeDocument/2006/relationships/oleObject" Target="../embeddings/oleObject104.bin"/><Relationship Id="rId9" Type="http://schemas.openxmlformats.org/officeDocument/2006/relationships/image" Target="../media/image44.wmf"/><Relationship Id="rId14" Type="http://schemas.openxmlformats.org/officeDocument/2006/relationships/oleObject" Target="../embeddings/oleObject110.bin"/></Relationships>
</file>

<file path=ppt/slides/_rels/slide42.xml.rels><?xml version="1.0" encoding="UTF-8" standalone="yes"?>
<Relationships xmlns="http://schemas.openxmlformats.org/package/2006/relationships"><Relationship Id="rId8" Type="http://schemas.openxmlformats.org/officeDocument/2006/relationships/oleObject" Target="../embeddings/oleObject116.bin"/><Relationship Id="rId13" Type="http://schemas.openxmlformats.org/officeDocument/2006/relationships/oleObject" Target="../embeddings/oleObject120.bin"/><Relationship Id="rId18" Type="http://schemas.openxmlformats.org/officeDocument/2006/relationships/oleObject" Target="../embeddings/oleObject124.bin"/><Relationship Id="rId26" Type="http://schemas.openxmlformats.org/officeDocument/2006/relationships/image" Target="../media/image60.wmf"/><Relationship Id="rId39" Type="http://schemas.openxmlformats.org/officeDocument/2006/relationships/oleObject" Target="../embeddings/oleObject137.bin"/><Relationship Id="rId3" Type="http://schemas.openxmlformats.org/officeDocument/2006/relationships/notesSlide" Target="../notesSlides/notesSlide32.xml"/><Relationship Id="rId21" Type="http://schemas.openxmlformats.org/officeDocument/2006/relationships/oleObject" Target="../embeddings/oleObject127.bin"/><Relationship Id="rId34" Type="http://schemas.openxmlformats.org/officeDocument/2006/relationships/oleObject" Target="../embeddings/oleObject134.bin"/><Relationship Id="rId7" Type="http://schemas.openxmlformats.org/officeDocument/2006/relationships/image" Target="../media/image43.wmf"/><Relationship Id="rId12" Type="http://schemas.openxmlformats.org/officeDocument/2006/relationships/oleObject" Target="../embeddings/oleObject119.bin"/><Relationship Id="rId17" Type="http://schemas.openxmlformats.org/officeDocument/2006/relationships/oleObject" Target="../embeddings/oleObject123.bin"/><Relationship Id="rId25" Type="http://schemas.openxmlformats.org/officeDocument/2006/relationships/oleObject" Target="../embeddings/oleObject129.bin"/><Relationship Id="rId33" Type="http://schemas.openxmlformats.org/officeDocument/2006/relationships/oleObject" Target="../embeddings/oleObject133.bin"/><Relationship Id="rId38" Type="http://schemas.openxmlformats.org/officeDocument/2006/relationships/oleObject" Target="../embeddings/oleObject136.bin"/><Relationship Id="rId2" Type="http://schemas.openxmlformats.org/officeDocument/2006/relationships/slideLayout" Target="../slideLayouts/slideLayout1.xml"/><Relationship Id="rId16" Type="http://schemas.openxmlformats.org/officeDocument/2006/relationships/oleObject" Target="../embeddings/oleObject122.bin"/><Relationship Id="rId20" Type="http://schemas.openxmlformats.org/officeDocument/2006/relationships/oleObject" Target="../embeddings/oleObject126.bin"/><Relationship Id="rId29" Type="http://schemas.openxmlformats.org/officeDocument/2006/relationships/oleObject" Target="../embeddings/oleObject131.bin"/><Relationship Id="rId1" Type="http://schemas.openxmlformats.org/officeDocument/2006/relationships/vmlDrawing" Target="../drawings/vmlDrawing17.vml"/><Relationship Id="rId6" Type="http://schemas.openxmlformats.org/officeDocument/2006/relationships/oleObject" Target="../embeddings/oleObject115.bin"/><Relationship Id="rId11" Type="http://schemas.openxmlformats.org/officeDocument/2006/relationships/oleObject" Target="../embeddings/oleObject118.bin"/><Relationship Id="rId24" Type="http://schemas.openxmlformats.org/officeDocument/2006/relationships/image" Target="../media/image59.wmf"/><Relationship Id="rId32" Type="http://schemas.openxmlformats.org/officeDocument/2006/relationships/image" Target="../media/image54.wmf"/><Relationship Id="rId37" Type="http://schemas.openxmlformats.org/officeDocument/2006/relationships/image" Target="../media/image64.wmf"/><Relationship Id="rId5" Type="http://schemas.openxmlformats.org/officeDocument/2006/relationships/image" Target="../media/image42.wmf"/><Relationship Id="rId15" Type="http://schemas.openxmlformats.org/officeDocument/2006/relationships/oleObject" Target="../embeddings/oleObject121.bin"/><Relationship Id="rId23" Type="http://schemas.openxmlformats.org/officeDocument/2006/relationships/oleObject" Target="../embeddings/oleObject128.bin"/><Relationship Id="rId28" Type="http://schemas.openxmlformats.org/officeDocument/2006/relationships/image" Target="../media/image55.wmf"/><Relationship Id="rId36" Type="http://schemas.openxmlformats.org/officeDocument/2006/relationships/oleObject" Target="../embeddings/oleObject135.bin"/><Relationship Id="rId10" Type="http://schemas.openxmlformats.org/officeDocument/2006/relationships/oleObject" Target="../embeddings/oleObject117.bin"/><Relationship Id="rId19" Type="http://schemas.openxmlformats.org/officeDocument/2006/relationships/oleObject" Target="../embeddings/oleObject125.bin"/><Relationship Id="rId31" Type="http://schemas.openxmlformats.org/officeDocument/2006/relationships/oleObject" Target="../embeddings/oleObject132.bin"/><Relationship Id="rId4" Type="http://schemas.openxmlformats.org/officeDocument/2006/relationships/oleObject" Target="../embeddings/oleObject114.bin"/><Relationship Id="rId9" Type="http://schemas.openxmlformats.org/officeDocument/2006/relationships/image" Target="../media/image44.wmf"/><Relationship Id="rId14" Type="http://schemas.openxmlformats.org/officeDocument/2006/relationships/image" Target="../media/image57.wmf"/><Relationship Id="rId22" Type="http://schemas.openxmlformats.org/officeDocument/2006/relationships/image" Target="../media/image58.wmf"/><Relationship Id="rId27" Type="http://schemas.openxmlformats.org/officeDocument/2006/relationships/oleObject" Target="../embeddings/oleObject130.bin"/><Relationship Id="rId30" Type="http://schemas.openxmlformats.org/officeDocument/2006/relationships/image" Target="../media/image61.wmf"/><Relationship Id="rId35" Type="http://schemas.openxmlformats.org/officeDocument/2006/relationships/image" Target="../media/image62.wmf"/></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6.jpeg"/><Relationship Id="rId7" Type="http://schemas.openxmlformats.org/officeDocument/2006/relationships/image" Target="../media/image70.jpeg"/><Relationship Id="rId2" Type="http://schemas.openxmlformats.org/officeDocument/2006/relationships/image" Target="../media/image65.jpeg"/><Relationship Id="rId1" Type="http://schemas.openxmlformats.org/officeDocument/2006/relationships/slideLayout" Target="../slideLayouts/slideLayout1.xml"/><Relationship Id="rId6" Type="http://schemas.openxmlformats.org/officeDocument/2006/relationships/image" Target="../media/image69.jpeg"/><Relationship Id="rId5" Type="http://schemas.openxmlformats.org/officeDocument/2006/relationships/image" Target="../media/image68.jpeg"/><Relationship Id="rId4" Type="http://schemas.openxmlformats.org/officeDocument/2006/relationships/image" Target="../media/image67.jpe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8" Type="http://schemas.openxmlformats.org/officeDocument/2006/relationships/oleObject" Target="../embeddings/oleObject140.bin"/><Relationship Id="rId13" Type="http://schemas.openxmlformats.org/officeDocument/2006/relationships/image" Target="../media/image75.wmf"/><Relationship Id="rId18" Type="http://schemas.openxmlformats.org/officeDocument/2006/relationships/oleObject" Target="../embeddings/oleObject145.bin"/><Relationship Id="rId3" Type="http://schemas.openxmlformats.org/officeDocument/2006/relationships/notesSlide" Target="../notesSlides/notesSlide36.xml"/><Relationship Id="rId7" Type="http://schemas.openxmlformats.org/officeDocument/2006/relationships/image" Target="../media/image72.wmf"/><Relationship Id="rId12" Type="http://schemas.openxmlformats.org/officeDocument/2006/relationships/oleObject" Target="../embeddings/oleObject142.bin"/><Relationship Id="rId17" Type="http://schemas.openxmlformats.org/officeDocument/2006/relationships/image" Target="../media/image43.wmf"/><Relationship Id="rId2" Type="http://schemas.openxmlformats.org/officeDocument/2006/relationships/slideLayout" Target="../slideLayouts/slideLayout7.xml"/><Relationship Id="rId16" Type="http://schemas.openxmlformats.org/officeDocument/2006/relationships/oleObject" Target="../embeddings/oleObject144.bin"/><Relationship Id="rId1" Type="http://schemas.openxmlformats.org/officeDocument/2006/relationships/vmlDrawing" Target="../drawings/vmlDrawing18.vml"/><Relationship Id="rId6" Type="http://schemas.openxmlformats.org/officeDocument/2006/relationships/oleObject" Target="../embeddings/oleObject139.bin"/><Relationship Id="rId11" Type="http://schemas.openxmlformats.org/officeDocument/2006/relationships/image" Target="../media/image74.wmf"/><Relationship Id="rId5" Type="http://schemas.openxmlformats.org/officeDocument/2006/relationships/image" Target="../media/image71.wmf"/><Relationship Id="rId15" Type="http://schemas.openxmlformats.org/officeDocument/2006/relationships/image" Target="../media/image42.wmf"/><Relationship Id="rId10" Type="http://schemas.openxmlformats.org/officeDocument/2006/relationships/oleObject" Target="../embeddings/oleObject141.bin"/><Relationship Id="rId19" Type="http://schemas.openxmlformats.org/officeDocument/2006/relationships/image" Target="../media/image44.wmf"/><Relationship Id="rId4" Type="http://schemas.openxmlformats.org/officeDocument/2006/relationships/oleObject" Target="../embeddings/oleObject138.bin"/><Relationship Id="rId9" Type="http://schemas.openxmlformats.org/officeDocument/2006/relationships/image" Target="../media/image73.wmf"/><Relationship Id="rId14" Type="http://schemas.openxmlformats.org/officeDocument/2006/relationships/oleObject" Target="../embeddings/oleObject143.bin"/></Relationships>
</file>

<file path=ppt/slides/_rels/slide49.xml.rels><?xml version="1.0" encoding="UTF-8" standalone="yes"?>
<Relationships xmlns="http://schemas.openxmlformats.org/package/2006/relationships"><Relationship Id="rId8" Type="http://schemas.openxmlformats.org/officeDocument/2006/relationships/oleObject" Target="../embeddings/oleObject148.bin"/><Relationship Id="rId13" Type="http://schemas.openxmlformats.org/officeDocument/2006/relationships/image" Target="../media/image78.wmf"/><Relationship Id="rId18" Type="http://schemas.openxmlformats.org/officeDocument/2006/relationships/oleObject" Target="../embeddings/oleObject153.bin"/><Relationship Id="rId3" Type="http://schemas.openxmlformats.org/officeDocument/2006/relationships/notesSlide" Target="../notesSlides/notesSlide37.xml"/><Relationship Id="rId7" Type="http://schemas.openxmlformats.org/officeDocument/2006/relationships/image" Target="../media/image72.wmf"/><Relationship Id="rId12" Type="http://schemas.openxmlformats.org/officeDocument/2006/relationships/oleObject" Target="../embeddings/oleObject150.bin"/><Relationship Id="rId17" Type="http://schemas.openxmlformats.org/officeDocument/2006/relationships/image" Target="../media/image80.wmf"/><Relationship Id="rId2" Type="http://schemas.openxmlformats.org/officeDocument/2006/relationships/slideLayout" Target="../slideLayouts/slideLayout7.xml"/><Relationship Id="rId16" Type="http://schemas.openxmlformats.org/officeDocument/2006/relationships/oleObject" Target="../embeddings/oleObject152.bin"/><Relationship Id="rId1" Type="http://schemas.openxmlformats.org/officeDocument/2006/relationships/vmlDrawing" Target="../drawings/vmlDrawing19.vml"/><Relationship Id="rId6" Type="http://schemas.openxmlformats.org/officeDocument/2006/relationships/oleObject" Target="../embeddings/oleObject147.bin"/><Relationship Id="rId11" Type="http://schemas.openxmlformats.org/officeDocument/2006/relationships/image" Target="../media/image74.wmf"/><Relationship Id="rId5" Type="http://schemas.openxmlformats.org/officeDocument/2006/relationships/image" Target="../media/image76.wmf"/><Relationship Id="rId15" Type="http://schemas.openxmlformats.org/officeDocument/2006/relationships/image" Target="../media/image79.wmf"/><Relationship Id="rId10" Type="http://schemas.openxmlformats.org/officeDocument/2006/relationships/oleObject" Target="../embeddings/oleObject149.bin"/><Relationship Id="rId19" Type="http://schemas.openxmlformats.org/officeDocument/2006/relationships/image" Target="../media/image81.wmf"/><Relationship Id="rId4" Type="http://schemas.openxmlformats.org/officeDocument/2006/relationships/oleObject" Target="../embeddings/oleObject146.bin"/><Relationship Id="rId9" Type="http://schemas.openxmlformats.org/officeDocument/2006/relationships/image" Target="../media/image77.wmf"/><Relationship Id="rId14" Type="http://schemas.openxmlformats.org/officeDocument/2006/relationships/oleObject" Target="../embeddings/oleObject151.bin"/></Relationships>
</file>

<file path=ppt/slides/_rels/slide50.xml.rels><?xml version="1.0" encoding="UTF-8" standalone="yes"?>
<Relationships xmlns="http://schemas.openxmlformats.org/package/2006/relationships"><Relationship Id="rId8" Type="http://schemas.openxmlformats.org/officeDocument/2006/relationships/oleObject" Target="../embeddings/oleObject156.bin"/><Relationship Id="rId13" Type="http://schemas.openxmlformats.org/officeDocument/2006/relationships/image" Target="../media/image83.wmf"/><Relationship Id="rId18" Type="http://schemas.openxmlformats.org/officeDocument/2006/relationships/oleObject" Target="../embeddings/oleObject161.bin"/><Relationship Id="rId26" Type="http://schemas.openxmlformats.org/officeDocument/2006/relationships/oleObject" Target="../embeddings/oleObject166.bin"/><Relationship Id="rId3" Type="http://schemas.openxmlformats.org/officeDocument/2006/relationships/notesSlide" Target="../notesSlides/notesSlide38.xml"/><Relationship Id="rId21" Type="http://schemas.openxmlformats.org/officeDocument/2006/relationships/image" Target="../media/image44.wmf"/><Relationship Id="rId7" Type="http://schemas.openxmlformats.org/officeDocument/2006/relationships/image" Target="../media/image72.wmf"/><Relationship Id="rId12" Type="http://schemas.openxmlformats.org/officeDocument/2006/relationships/oleObject" Target="../embeddings/oleObject158.bin"/><Relationship Id="rId17" Type="http://schemas.openxmlformats.org/officeDocument/2006/relationships/image" Target="../media/image42.wmf"/><Relationship Id="rId25" Type="http://schemas.openxmlformats.org/officeDocument/2006/relationships/oleObject" Target="../embeddings/oleObject165.bin"/><Relationship Id="rId2" Type="http://schemas.openxmlformats.org/officeDocument/2006/relationships/slideLayout" Target="../slideLayouts/slideLayout7.xml"/><Relationship Id="rId16" Type="http://schemas.openxmlformats.org/officeDocument/2006/relationships/oleObject" Target="../embeddings/oleObject160.bin"/><Relationship Id="rId20" Type="http://schemas.openxmlformats.org/officeDocument/2006/relationships/oleObject" Target="../embeddings/oleObject162.bin"/><Relationship Id="rId29" Type="http://schemas.openxmlformats.org/officeDocument/2006/relationships/oleObject" Target="../embeddings/oleObject169.bin"/><Relationship Id="rId1" Type="http://schemas.openxmlformats.org/officeDocument/2006/relationships/vmlDrawing" Target="../drawings/vmlDrawing20.vml"/><Relationship Id="rId6" Type="http://schemas.openxmlformats.org/officeDocument/2006/relationships/oleObject" Target="../embeddings/oleObject155.bin"/><Relationship Id="rId11" Type="http://schemas.openxmlformats.org/officeDocument/2006/relationships/image" Target="../media/image74.wmf"/><Relationship Id="rId24" Type="http://schemas.openxmlformats.org/officeDocument/2006/relationships/oleObject" Target="../embeddings/oleObject164.bin"/><Relationship Id="rId5" Type="http://schemas.openxmlformats.org/officeDocument/2006/relationships/image" Target="../media/image71.wmf"/><Relationship Id="rId15" Type="http://schemas.openxmlformats.org/officeDocument/2006/relationships/image" Target="../media/image84.wmf"/><Relationship Id="rId23" Type="http://schemas.openxmlformats.org/officeDocument/2006/relationships/image" Target="../media/image85.wmf"/><Relationship Id="rId28" Type="http://schemas.openxmlformats.org/officeDocument/2006/relationships/oleObject" Target="../embeddings/oleObject168.bin"/><Relationship Id="rId10" Type="http://schemas.openxmlformats.org/officeDocument/2006/relationships/oleObject" Target="../embeddings/oleObject157.bin"/><Relationship Id="rId19" Type="http://schemas.openxmlformats.org/officeDocument/2006/relationships/image" Target="../media/image43.wmf"/><Relationship Id="rId31" Type="http://schemas.openxmlformats.org/officeDocument/2006/relationships/oleObject" Target="../embeddings/oleObject171.bin"/><Relationship Id="rId4" Type="http://schemas.openxmlformats.org/officeDocument/2006/relationships/oleObject" Target="../embeddings/oleObject154.bin"/><Relationship Id="rId9" Type="http://schemas.openxmlformats.org/officeDocument/2006/relationships/image" Target="../media/image82.wmf"/><Relationship Id="rId14" Type="http://schemas.openxmlformats.org/officeDocument/2006/relationships/oleObject" Target="../embeddings/oleObject159.bin"/><Relationship Id="rId22" Type="http://schemas.openxmlformats.org/officeDocument/2006/relationships/oleObject" Target="../embeddings/oleObject163.bin"/><Relationship Id="rId27" Type="http://schemas.openxmlformats.org/officeDocument/2006/relationships/oleObject" Target="../embeddings/oleObject167.bin"/><Relationship Id="rId30" Type="http://schemas.openxmlformats.org/officeDocument/2006/relationships/oleObject" Target="../embeddings/oleObject170.bin"/></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7.xml"/><Relationship Id="rId1" Type="http://schemas.openxmlformats.org/officeDocument/2006/relationships/vmlDrawing" Target="../drawings/vmlDrawing21.vml"/><Relationship Id="rId5" Type="http://schemas.openxmlformats.org/officeDocument/2006/relationships/image" Target="../media/image86.wmf"/><Relationship Id="rId4" Type="http://schemas.openxmlformats.org/officeDocument/2006/relationships/oleObject" Target="../embeddings/oleObject172.bin"/></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40.xml"/><Relationship Id="rId7" Type="http://schemas.openxmlformats.org/officeDocument/2006/relationships/image" Target="../media/image88.wmf"/><Relationship Id="rId2" Type="http://schemas.openxmlformats.org/officeDocument/2006/relationships/slideLayout" Target="../slideLayouts/slideLayout7.xml"/><Relationship Id="rId1" Type="http://schemas.openxmlformats.org/officeDocument/2006/relationships/vmlDrawing" Target="../drawings/vmlDrawing22.vml"/><Relationship Id="rId6" Type="http://schemas.openxmlformats.org/officeDocument/2006/relationships/oleObject" Target="../embeddings/oleObject174.bin"/><Relationship Id="rId5" Type="http://schemas.openxmlformats.org/officeDocument/2006/relationships/image" Target="../media/image87.wmf"/><Relationship Id="rId4" Type="http://schemas.openxmlformats.org/officeDocument/2006/relationships/oleObject" Target="../embeddings/oleObject173.bin"/></Relationships>
</file>

<file path=ppt/slides/_rels/slide53.xml.rels><?xml version="1.0" encoding="UTF-8" standalone="yes"?>
<Relationships xmlns="http://schemas.openxmlformats.org/package/2006/relationships"><Relationship Id="rId8" Type="http://schemas.openxmlformats.org/officeDocument/2006/relationships/oleObject" Target="../embeddings/oleObject177.bin"/><Relationship Id="rId3" Type="http://schemas.openxmlformats.org/officeDocument/2006/relationships/notesSlide" Target="../notesSlides/notesSlide41.xml"/><Relationship Id="rId7" Type="http://schemas.openxmlformats.org/officeDocument/2006/relationships/image" Target="../media/image90.wmf"/><Relationship Id="rId2" Type="http://schemas.openxmlformats.org/officeDocument/2006/relationships/slideLayout" Target="../slideLayouts/slideLayout7.xml"/><Relationship Id="rId1" Type="http://schemas.openxmlformats.org/officeDocument/2006/relationships/vmlDrawing" Target="../drawings/vmlDrawing23.vml"/><Relationship Id="rId6" Type="http://schemas.openxmlformats.org/officeDocument/2006/relationships/oleObject" Target="../embeddings/oleObject176.bin"/><Relationship Id="rId11" Type="http://schemas.openxmlformats.org/officeDocument/2006/relationships/image" Target="../media/image92.wmf"/><Relationship Id="rId5" Type="http://schemas.openxmlformats.org/officeDocument/2006/relationships/image" Target="../media/image89.wmf"/><Relationship Id="rId10" Type="http://schemas.openxmlformats.org/officeDocument/2006/relationships/oleObject" Target="../embeddings/oleObject178.bin"/><Relationship Id="rId4" Type="http://schemas.openxmlformats.org/officeDocument/2006/relationships/oleObject" Target="../embeddings/oleObject175.bin"/><Relationship Id="rId9" Type="http://schemas.openxmlformats.org/officeDocument/2006/relationships/image" Target="../media/image91.wmf"/></Relationships>
</file>

<file path=ppt/slides/_rels/slide54.xml.rels><?xml version="1.0" encoding="UTF-8" standalone="yes"?>
<Relationships xmlns="http://schemas.openxmlformats.org/package/2006/relationships"><Relationship Id="rId8" Type="http://schemas.openxmlformats.org/officeDocument/2006/relationships/image" Target="../media/image82.wmf"/><Relationship Id="rId13" Type="http://schemas.openxmlformats.org/officeDocument/2006/relationships/oleObject" Target="../embeddings/oleObject184.bin"/><Relationship Id="rId18" Type="http://schemas.openxmlformats.org/officeDocument/2006/relationships/image" Target="../media/image44.wmf"/><Relationship Id="rId3" Type="http://schemas.openxmlformats.org/officeDocument/2006/relationships/oleObject" Target="../embeddings/oleObject179.bin"/><Relationship Id="rId21" Type="http://schemas.openxmlformats.org/officeDocument/2006/relationships/oleObject" Target="../embeddings/oleObject188.bin"/><Relationship Id="rId7" Type="http://schemas.openxmlformats.org/officeDocument/2006/relationships/oleObject" Target="../embeddings/oleObject181.bin"/><Relationship Id="rId12" Type="http://schemas.openxmlformats.org/officeDocument/2006/relationships/image" Target="../media/image83.wmf"/><Relationship Id="rId17" Type="http://schemas.openxmlformats.org/officeDocument/2006/relationships/oleObject" Target="../embeddings/oleObject186.bin"/><Relationship Id="rId2" Type="http://schemas.openxmlformats.org/officeDocument/2006/relationships/slideLayout" Target="../slideLayouts/slideLayout2.xml"/><Relationship Id="rId16" Type="http://schemas.openxmlformats.org/officeDocument/2006/relationships/image" Target="../media/image43.wmf"/><Relationship Id="rId20" Type="http://schemas.openxmlformats.org/officeDocument/2006/relationships/image" Target="../media/image93.wmf"/><Relationship Id="rId1" Type="http://schemas.openxmlformats.org/officeDocument/2006/relationships/vmlDrawing" Target="../drawings/vmlDrawing24.vml"/><Relationship Id="rId6" Type="http://schemas.openxmlformats.org/officeDocument/2006/relationships/image" Target="../media/image72.wmf"/><Relationship Id="rId11" Type="http://schemas.openxmlformats.org/officeDocument/2006/relationships/oleObject" Target="../embeddings/oleObject183.bin"/><Relationship Id="rId5" Type="http://schemas.openxmlformats.org/officeDocument/2006/relationships/oleObject" Target="../embeddings/oleObject180.bin"/><Relationship Id="rId15" Type="http://schemas.openxmlformats.org/officeDocument/2006/relationships/oleObject" Target="../embeddings/oleObject185.bin"/><Relationship Id="rId10" Type="http://schemas.openxmlformats.org/officeDocument/2006/relationships/image" Target="../media/image74.wmf"/><Relationship Id="rId19" Type="http://schemas.openxmlformats.org/officeDocument/2006/relationships/oleObject" Target="../embeddings/oleObject187.bin"/><Relationship Id="rId4" Type="http://schemas.openxmlformats.org/officeDocument/2006/relationships/image" Target="../media/image71.wmf"/><Relationship Id="rId9" Type="http://schemas.openxmlformats.org/officeDocument/2006/relationships/oleObject" Target="../embeddings/oleObject182.bin"/><Relationship Id="rId14" Type="http://schemas.openxmlformats.org/officeDocument/2006/relationships/image" Target="../media/image42.wmf"/><Relationship Id="rId22" Type="http://schemas.openxmlformats.org/officeDocument/2006/relationships/image" Target="../media/image94.wmf"/></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42.xml"/><Relationship Id="rId7" Type="http://schemas.openxmlformats.org/officeDocument/2006/relationships/image" Target="../media/image96.wmf"/><Relationship Id="rId2" Type="http://schemas.openxmlformats.org/officeDocument/2006/relationships/slideLayout" Target="../slideLayouts/slideLayout2.xml"/><Relationship Id="rId1" Type="http://schemas.openxmlformats.org/officeDocument/2006/relationships/vmlDrawing" Target="../drawings/vmlDrawing25.vml"/><Relationship Id="rId6" Type="http://schemas.openxmlformats.org/officeDocument/2006/relationships/oleObject" Target="../embeddings/oleObject190.bin"/><Relationship Id="rId5" Type="http://schemas.openxmlformats.org/officeDocument/2006/relationships/image" Target="../media/image95.wmf"/><Relationship Id="rId4" Type="http://schemas.openxmlformats.org/officeDocument/2006/relationships/oleObject" Target="../embeddings/oleObject189.bin"/></Relationships>
</file>

<file path=ppt/slides/_rels/slide56.xml.rels><?xml version="1.0" encoding="UTF-8" standalone="yes"?>
<Relationships xmlns="http://schemas.openxmlformats.org/package/2006/relationships"><Relationship Id="rId8" Type="http://schemas.openxmlformats.org/officeDocument/2006/relationships/image" Target="../media/image82.wmf"/><Relationship Id="rId13" Type="http://schemas.openxmlformats.org/officeDocument/2006/relationships/oleObject" Target="../embeddings/oleObject196.bin"/><Relationship Id="rId18" Type="http://schemas.openxmlformats.org/officeDocument/2006/relationships/image" Target="../media/image44.wmf"/><Relationship Id="rId26" Type="http://schemas.openxmlformats.org/officeDocument/2006/relationships/image" Target="../media/image98.wmf"/><Relationship Id="rId3" Type="http://schemas.openxmlformats.org/officeDocument/2006/relationships/oleObject" Target="../embeddings/oleObject191.bin"/><Relationship Id="rId21" Type="http://schemas.openxmlformats.org/officeDocument/2006/relationships/oleObject" Target="../embeddings/oleObject200.bin"/><Relationship Id="rId7" Type="http://schemas.openxmlformats.org/officeDocument/2006/relationships/oleObject" Target="../embeddings/oleObject193.bin"/><Relationship Id="rId12" Type="http://schemas.openxmlformats.org/officeDocument/2006/relationships/image" Target="../media/image83.wmf"/><Relationship Id="rId17" Type="http://schemas.openxmlformats.org/officeDocument/2006/relationships/oleObject" Target="../embeddings/oleObject198.bin"/><Relationship Id="rId25" Type="http://schemas.openxmlformats.org/officeDocument/2006/relationships/oleObject" Target="../embeddings/oleObject202.bin"/><Relationship Id="rId2" Type="http://schemas.openxmlformats.org/officeDocument/2006/relationships/slideLayout" Target="../slideLayouts/slideLayout2.xml"/><Relationship Id="rId16" Type="http://schemas.openxmlformats.org/officeDocument/2006/relationships/image" Target="../media/image43.wmf"/><Relationship Id="rId20" Type="http://schemas.openxmlformats.org/officeDocument/2006/relationships/image" Target="../media/image93.wmf"/><Relationship Id="rId29" Type="http://schemas.openxmlformats.org/officeDocument/2006/relationships/oleObject" Target="../embeddings/oleObject204.bin"/><Relationship Id="rId1" Type="http://schemas.openxmlformats.org/officeDocument/2006/relationships/vmlDrawing" Target="../drawings/vmlDrawing26.vml"/><Relationship Id="rId6" Type="http://schemas.openxmlformats.org/officeDocument/2006/relationships/image" Target="../media/image72.wmf"/><Relationship Id="rId11" Type="http://schemas.openxmlformats.org/officeDocument/2006/relationships/oleObject" Target="../embeddings/oleObject195.bin"/><Relationship Id="rId24" Type="http://schemas.openxmlformats.org/officeDocument/2006/relationships/image" Target="../media/image97.wmf"/><Relationship Id="rId5" Type="http://schemas.openxmlformats.org/officeDocument/2006/relationships/oleObject" Target="../embeddings/oleObject192.bin"/><Relationship Id="rId15" Type="http://schemas.openxmlformats.org/officeDocument/2006/relationships/oleObject" Target="../embeddings/oleObject197.bin"/><Relationship Id="rId23" Type="http://schemas.openxmlformats.org/officeDocument/2006/relationships/oleObject" Target="../embeddings/oleObject201.bin"/><Relationship Id="rId28" Type="http://schemas.openxmlformats.org/officeDocument/2006/relationships/image" Target="../media/image99.wmf"/><Relationship Id="rId10" Type="http://schemas.openxmlformats.org/officeDocument/2006/relationships/image" Target="../media/image74.wmf"/><Relationship Id="rId19" Type="http://schemas.openxmlformats.org/officeDocument/2006/relationships/oleObject" Target="../embeddings/oleObject199.bin"/><Relationship Id="rId4" Type="http://schemas.openxmlformats.org/officeDocument/2006/relationships/image" Target="../media/image71.wmf"/><Relationship Id="rId9" Type="http://schemas.openxmlformats.org/officeDocument/2006/relationships/oleObject" Target="../embeddings/oleObject194.bin"/><Relationship Id="rId14" Type="http://schemas.openxmlformats.org/officeDocument/2006/relationships/image" Target="../media/image42.wmf"/><Relationship Id="rId22" Type="http://schemas.openxmlformats.org/officeDocument/2006/relationships/image" Target="../media/image94.wmf"/><Relationship Id="rId27" Type="http://schemas.openxmlformats.org/officeDocument/2006/relationships/oleObject" Target="../embeddings/oleObject203.bin"/><Relationship Id="rId30" Type="http://schemas.openxmlformats.org/officeDocument/2006/relationships/image" Target="../media/image100.wmf"/></Relationships>
</file>

<file path=ppt/slides/_rels/slide57.xml.rels><?xml version="1.0" encoding="UTF-8" standalone="yes"?>
<Relationships xmlns="http://schemas.openxmlformats.org/package/2006/relationships"><Relationship Id="rId3" Type="http://schemas.openxmlformats.org/officeDocument/2006/relationships/oleObject" Target="../embeddings/oleObject205.bin"/><Relationship Id="rId2" Type="http://schemas.openxmlformats.org/officeDocument/2006/relationships/slideLayout" Target="../slideLayouts/slideLayout2.xml"/><Relationship Id="rId1" Type="http://schemas.openxmlformats.org/officeDocument/2006/relationships/vmlDrawing" Target="../drawings/vmlDrawing27.vml"/><Relationship Id="rId4" Type="http://schemas.openxmlformats.org/officeDocument/2006/relationships/image" Target="../media/image101.wmf"/></Relationships>
</file>

<file path=ppt/slides/_rels/slide58.xml.rels><?xml version="1.0" encoding="UTF-8" standalone="yes"?>
<Relationships xmlns="http://schemas.openxmlformats.org/package/2006/relationships"><Relationship Id="rId8" Type="http://schemas.openxmlformats.org/officeDocument/2006/relationships/image" Target="../media/image82.wmf"/><Relationship Id="rId13" Type="http://schemas.openxmlformats.org/officeDocument/2006/relationships/oleObject" Target="../embeddings/oleObject211.bin"/><Relationship Id="rId18" Type="http://schemas.openxmlformats.org/officeDocument/2006/relationships/image" Target="../media/image44.wmf"/><Relationship Id="rId26" Type="http://schemas.openxmlformats.org/officeDocument/2006/relationships/image" Target="../media/image98.wmf"/><Relationship Id="rId3" Type="http://schemas.openxmlformats.org/officeDocument/2006/relationships/oleObject" Target="../embeddings/oleObject206.bin"/><Relationship Id="rId21" Type="http://schemas.openxmlformats.org/officeDocument/2006/relationships/oleObject" Target="../embeddings/oleObject215.bin"/><Relationship Id="rId7" Type="http://schemas.openxmlformats.org/officeDocument/2006/relationships/oleObject" Target="../embeddings/oleObject208.bin"/><Relationship Id="rId12" Type="http://schemas.openxmlformats.org/officeDocument/2006/relationships/image" Target="../media/image83.wmf"/><Relationship Id="rId17" Type="http://schemas.openxmlformats.org/officeDocument/2006/relationships/oleObject" Target="../embeddings/oleObject213.bin"/><Relationship Id="rId25" Type="http://schemas.openxmlformats.org/officeDocument/2006/relationships/oleObject" Target="../embeddings/oleObject217.bin"/><Relationship Id="rId2" Type="http://schemas.openxmlformats.org/officeDocument/2006/relationships/slideLayout" Target="../slideLayouts/slideLayout12.xml"/><Relationship Id="rId16" Type="http://schemas.openxmlformats.org/officeDocument/2006/relationships/image" Target="../media/image43.wmf"/><Relationship Id="rId20" Type="http://schemas.openxmlformats.org/officeDocument/2006/relationships/image" Target="../media/image93.wmf"/><Relationship Id="rId29" Type="http://schemas.openxmlformats.org/officeDocument/2006/relationships/oleObject" Target="../embeddings/oleObject219.bin"/><Relationship Id="rId1" Type="http://schemas.openxmlformats.org/officeDocument/2006/relationships/vmlDrawing" Target="../drawings/vmlDrawing28.vml"/><Relationship Id="rId6" Type="http://schemas.openxmlformats.org/officeDocument/2006/relationships/image" Target="../media/image72.wmf"/><Relationship Id="rId11" Type="http://schemas.openxmlformats.org/officeDocument/2006/relationships/oleObject" Target="../embeddings/oleObject210.bin"/><Relationship Id="rId24" Type="http://schemas.openxmlformats.org/officeDocument/2006/relationships/image" Target="../media/image97.wmf"/><Relationship Id="rId32" Type="http://schemas.openxmlformats.org/officeDocument/2006/relationships/image" Target="../media/image104.wmf"/><Relationship Id="rId5" Type="http://schemas.openxmlformats.org/officeDocument/2006/relationships/oleObject" Target="../embeddings/oleObject207.bin"/><Relationship Id="rId15" Type="http://schemas.openxmlformats.org/officeDocument/2006/relationships/oleObject" Target="../embeddings/oleObject212.bin"/><Relationship Id="rId23" Type="http://schemas.openxmlformats.org/officeDocument/2006/relationships/oleObject" Target="../embeddings/oleObject216.bin"/><Relationship Id="rId28" Type="http://schemas.openxmlformats.org/officeDocument/2006/relationships/image" Target="../media/image102.wmf"/><Relationship Id="rId10" Type="http://schemas.openxmlformats.org/officeDocument/2006/relationships/image" Target="../media/image74.wmf"/><Relationship Id="rId19" Type="http://schemas.openxmlformats.org/officeDocument/2006/relationships/oleObject" Target="../embeddings/oleObject214.bin"/><Relationship Id="rId31" Type="http://schemas.openxmlformats.org/officeDocument/2006/relationships/oleObject" Target="../embeddings/oleObject220.bin"/><Relationship Id="rId4" Type="http://schemas.openxmlformats.org/officeDocument/2006/relationships/image" Target="../media/image71.wmf"/><Relationship Id="rId9" Type="http://schemas.openxmlformats.org/officeDocument/2006/relationships/oleObject" Target="../embeddings/oleObject209.bin"/><Relationship Id="rId14" Type="http://schemas.openxmlformats.org/officeDocument/2006/relationships/image" Target="../media/image42.wmf"/><Relationship Id="rId22" Type="http://schemas.openxmlformats.org/officeDocument/2006/relationships/image" Target="../media/image94.wmf"/><Relationship Id="rId27" Type="http://schemas.openxmlformats.org/officeDocument/2006/relationships/oleObject" Target="../embeddings/oleObject218.bin"/><Relationship Id="rId30" Type="http://schemas.openxmlformats.org/officeDocument/2006/relationships/image" Target="../media/image103.wmf"/></Relationships>
</file>

<file path=ppt/slides/_rels/slide59.xml.rels><?xml version="1.0" encoding="UTF-8" standalone="yes"?>
<Relationships xmlns="http://schemas.openxmlformats.org/package/2006/relationships"><Relationship Id="rId8" Type="http://schemas.openxmlformats.org/officeDocument/2006/relationships/image" Target="../media/image44.wmf"/><Relationship Id="rId3" Type="http://schemas.openxmlformats.org/officeDocument/2006/relationships/oleObject" Target="../embeddings/oleObject221.bin"/><Relationship Id="rId7" Type="http://schemas.openxmlformats.org/officeDocument/2006/relationships/oleObject" Target="../embeddings/oleObject223.bin"/><Relationship Id="rId2" Type="http://schemas.openxmlformats.org/officeDocument/2006/relationships/slideLayout" Target="../slideLayouts/slideLayout2.xml"/><Relationship Id="rId1" Type="http://schemas.openxmlformats.org/officeDocument/2006/relationships/vmlDrawing" Target="../drawings/vmlDrawing29.vml"/><Relationship Id="rId6" Type="http://schemas.openxmlformats.org/officeDocument/2006/relationships/image" Target="../media/image43.wmf"/><Relationship Id="rId5" Type="http://schemas.openxmlformats.org/officeDocument/2006/relationships/oleObject" Target="../embeddings/oleObject222.bin"/><Relationship Id="rId10" Type="http://schemas.openxmlformats.org/officeDocument/2006/relationships/image" Target="../media/image102.wmf"/><Relationship Id="rId4" Type="http://schemas.openxmlformats.org/officeDocument/2006/relationships/image" Target="../media/image42.wmf"/><Relationship Id="rId9" Type="http://schemas.openxmlformats.org/officeDocument/2006/relationships/oleObject" Target="../embeddings/oleObject224.bin"/></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WordArt 4"/>
          <p:cNvSpPr>
            <a:spLocks noChangeArrowheads="1" noChangeShapeType="1" noTextEdit="1"/>
          </p:cNvSpPr>
          <p:nvPr/>
        </p:nvSpPr>
        <p:spPr bwMode="auto">
          <a:xfrm>
            <a:off x="1042988" y="4221163"/>
            <a:ext cx="7129462" cy="2160587"/>
          </a:xfrm>
          <a:prstGeom prst="rect">
            <a:avLst/>
          </a:prstGeom>
        </p:spPr>
        <p:txBody>
          <a:bodyPr wrap="none" fromWordArt="1">
            <a:prstTxWarp prst="textDeflate">
              <a:avLst>
                <a:gd name="adj" fmla="val 37500"/>
              </a:avLst>
            </a:prstTxWarp>
          </a:bodyPr>
          <a:lstStyle/>
          <a:p>
            <a:pPr algn="ctr" rtl="1"/>
            <a:r>
              <a:rPr lang="fa-IR"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Mashgh Mazar"/>
              </a:rPr>
              <a:t>تصميم گيری با شاخصهای چندگانه</a:t>
            </a:r>
            <a:endParaRPr lang="en-U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Mashgh Mazar"/>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0" y="908050"/>
            <a:ext cx="8893175" cy="496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3600">
                <a:cs typeface="Farnaz" pitchFamily="2" charset="-78"/>
              </a:rPr>
              <a:t>الف) فرايند تحليل سلسله مراتبي- دکتر قدسي پور</a:t>
            </a:r>
            <a:endParaRPr lang="en-US" altLang="en-US" sz="3600">
              <a:cs typeface="Farnaz" pitchFamily="2" charset="-78"/>
            </a:endParaRPr>
          </a:p>
          <a:p>
            <a:pPr algn="r" rtl="1" eaLnBrk="1" hangingPunct="1"/>
            <a:endParaRPr lang="fa-IR" altLang="en-US" sz="2000">
              <a:cs typeface="Farnaz" pitchFamily="2" charset="-78"/>
            </a:endParaRPr>
          </a:p>
          <a:p>
            <a:pPr algn="r" rtl="1" eaLnBrk="1" hangingPunct="1"/>
            <a:r>
              <a:rPr lang="fa-IR" altLang="en-US" sz="3600">
                <a:cs typeface="Farnaz" pitchFamily="2" charset="-78"/>
              </a:rPr>
              <a:t>ب)  تصميم گيري کاربردي-دکتر عادل آذر</a:t>
            </a:r>
            <a:endParaRPr lang="en-US" altLang="en-US" sz="3600">
              <a:cs typeface="Farnaz" pitchFamily="2" charset="-78"/>
            </a:endParaRPr>
          </a:p>
          <a:p>
            <a:pPr algn="r" rtl="1" eaLnBrk="1" hangingPunct="1"/>
            <a:endParaRPr lang="fa-IR" altLang="en-US" sz="2000">
              <a:cs typeface="Farnaz" pitchFamily="2" charset="-78"/>
            </a:endParaRPr>
          </a:p>
          <a:p>
            <a:pPr algn="r" rtl="1" eaLnBrk="1" hangingPunct="1"/>
            <a:r>
              <a:rPr lang="fa-IR" altLang="en-US" sz="3600">
                <a:cs typeface="Farnaz" pitchFamily="2" charset="-78"/>
              </a:rPr>
              <a:t>ج) تصميم گيري هاي چند معياره-دکتر اصغرپور</a:t>
            </a:r>
          </a:p>
          <a:p>
            <a:pPr algn="r" rtl="1" eaLnBrk="1" hangingPunct="1"/>
            <a:endParaRPr lang="fa-IR" altLang="en-US" sz="2000">
              <a:cs typeface="Farnaz" pitchFamily="2" charset="-78"/>
            </a:endParaRPr>
          </a:p>
          <a:p>
            <a:pPr algn="r" rtl="1" eaLnBrk="1" hangingPunct="1"/>
            <a:r>
              <a:rPr lang="fa-IR" altLang="en-US" sz="3600">
                <a:cs typeface="Farnaz" pitchFamily="2" charset="-78"/>
              </a:rPr>
              <a:t>د) تصميم گيري و خط مشي گذاري عمومي-دکتر الواني</a:t>
            </a:r>
            <a:endParaRPr lang="en-US" altLang="en-US" sz="3600">
              <a:cs typeface="Farnaz" pitchFamily="2" charset="-78"/>
            </a:endParaRPr>
          </a:p>
          <a:p>
            <a:pPr algn="r" rtl="1" eaLnBrk="1" hangingPunct="1"/>
            <a:endParaRPr lang="fa-IR" altLang="en-US" sz="2000">
              <a:cs typeface="Farnaz" pitchFamily="2" charset="-78"/>
            </a:endParaRPr>
          </a:p>
          <a:p>
            <a:pPr algn="r" rtl="1" eaLnBrk="1" hangingPunct="1"/>
            <a:r>
              <a:rPr lang="fa-IR" altLang="en-US" sz="3600">
                <a:cs typeface="Farnaz" pitchFamily="2" charset="-78"/>
              </a:rPr>
              <a:t>هـ) جزوه کلاسي پژوهش عملياتي-دکتر عادل آذر</a:t>
            </a:r>
            <a:endParaRPr lang="en-US" altLang="en-US" sz="2000">
              <a:cs typeface="Farnaz"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ChangeArrowheads="1"/>
          </p:cNvSpPr>
          <p:nvPr/>
        </p:nvSpPr>
        <p:spPr bwMode="auto">
          <a:xfrm>
            <a:off x="900113" y="908050"/>
            <a:ext cx="7488237" cy="496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4000">
                <a:cs typeface="Farnaz" pitchFamily="2" charset="-78"/>
              </a:rPr>
              <a:t>الف) مفاهيم تصميم گيري</a:t>
            </a:r>
            <a:endParaRPr lang="en-US" altLang="en-US" sz="4000">
              <a:cs typeface="Farnaz" pitchFamily="2" charset="-78"/>
            </a:endParaRPr>
          </a:p>
          <a:p>
            <a:pPr algn="r" rtl="1" eaLnBrk="1" hangingPunct="1"/>
            <a:endParaRPr lang="fa-IR" altLang="en-US" sz="4000">
              <a:cs typeface="Farnaz" pitchFamily="2" charset="-78"/>
            </a:endParaRPr>
          </a:p>
          <a:p>
            <a:pPr algn="r" rtl="1" eaLnBrk="1" hangingPunct="1"/>
            <a:r>
              <a:rPr lang="fa-IR" altLang="en-US" sz="4000">
                <a:cs typeface="Farnaz" pitchFamily="2" charset="-78"/>
              </a:rPr>
              <a:t>ب)  تصميم گيري چند شاخصه</a:t>
            </a:r>
            <a:endParaRPr lang="en-US" altLang="en-US" sz="4000">
              <a:cs typeface="Farnaz" pitchFamily="2" charset="-78"/>
            </a:endParaRPr>
          </a:p>
          <a:p>
            <a:pPr algn="r" rtl="1" eaLnBrk="1" hangingPunct="1"/>
            <a:endParaRPr lang="fa-IR" altLang="en-US" sz="4000">
              <a:cs typeface="Farnaz" pitchFamily="2" charset="-78"/>
            </a:endParaRPr>
          </a:p>
          <a:p>
            <a:pPr algn="r" rtl="1" eaLnBrk="1" hangingPunct="1"/>
            <a:r>
              <a:rPr lang="fa-IR" altLang="en-US" sz="4000">
                <a:cs typeface="Farnaz" pitchFamily="2" charset="-78"/>
              </a:rPr>
              <a:t>ج) تجزيه و تحليل سلسله مراتبي</a:t>
            </a:r>
            <a:r>
              <a:rPr lang="en-US" altLang="en-US" sz="4000">
                <a:cs typeface="Farnaz" pitchFamily="2" charset="-78"/>
              </a:rPr>
              <a:t> </a:t>
            </a:r>
            <a:r>
              <a:rPr lang="en-US" altLang="en-US" sz="4000" b="1">
                <a:latin typeface="Times New Roman" panose="02020603050405020304" pitchFamily="18" charset="0"/>
                <a:cs typeface="Times New Roman" panose="02020603050405020304" pitchFamily="18" charset="0"/>
              </a:rPr>
              <a:t>AHP</a:t>
            </a:r>
            <a:r>
              <a:rPr lang="en-US" altLang="en-US" sz="4000">
                <a:cs typeface="Farnaz" pitchFamily="2" charset="-78"/>
              </a:rPr>
              <a:t> </a:t>
            </a:r>
            <a:endParaRPr lang="fa-IR" altLang="en-US" sz="4000">
              <a:cs typeface="Farnaz" pitchFamily="2" charset="-78"/>
            </a:endParaRPr>
          </a:p>
          <a:p>
            <a:pPr algn="r" rtl="1" eaLnBrk="1" hangingPunct="1"/>
            <a:endParaRPr lang="en-US" altLang="en-US" sz="4000">
              <a:cs typeface="Farnaz" pitchFamily="2" charset="-78"/>
            </a:endParaRPr>
          </a:p>
          <a:p>
            <a:pPr algn="r" rtl="1" eaLnBrk="1" hangingPunct="1"/>
            <a:r>
              <a:rPr lang="fa-IR" altLang="en-US" sz="4000">
                <a:cs typeface="Farnaz" pitchFamily="2" charset="-78"/>
              </a:rPr>
              <a:t>د) تاپسيس</a:t>
            </a:r>
            <a:r>
              <a:rPr lang="en-US" altLang="en-US" sz="4000">
                <a:cs typeface="Farnaz" pitchFamily="2" charset="-78"/>
              </a:rPr>
              <a:t> </a:t>
            </a:r>
            <a:r>
              <a:rPr lang="en-US" altLang="en-US" sz="4000" b="1">
                <a:latin typeface="Times New Roman" panose="02020603050405020304" pitchFamily="18" charset="0"/>
                <a:cs typeface="Times New Roman" panose="02020603050405020304" pitchFamily="18" charset="0"/>
              </a:rPr>
              <a:t>TOPSIS</a:t>
            </a:r>
            <a:r>
              <a:rPr lang="en-US" altLang="en-US" sz="4000">
                <a:cs typeface="Farnaz" pitchFamily="2" charset="-78"/>
              </a:rPr>
              <a:t>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900113" y="2492375"/>
            <a:ext cx="7488237" cy="1223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4000">
                <a:solidFill>
                  <a:srgbClr val="800000"/>
                </a:solidFill>
                <a:cs typeface="Farnaz" pitchFamily="2" charset="-78"/>
              </a:rPr>
              <a:t>الف) مفاهيم تصميم گيري</a:t>
            </a:r>
            <a:endParaRPr lang="en-US" altLang="en-US" sz="4000">
              <a:cs typeface="Farnaz"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AutoShape 2"/>
          <p:cNvSpPr>
            <a:spLocks noChangeArrowheads="1"/>
          </p:cNvSpPr>
          <p:nvPr/>
        </p:nvSpPr>
        <p:spPr bwMode="auto">
          <a:xfrm>
            <a:off x="1258888" y="115888"/>
            <a:ext cx="6553200" cy="765175"/>
          </a:xfrm>
          <a:prstGeom prst="flowChartTerminator">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3600" b="1"/>
              <a:t>فرايند تصميم گيري</a:t>
            </a:r>
            <a:endParaRPr lang="en-US" altLang="en-US" sz="3600" b="1"/>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AutoShape 2"/>
          <p:cNvSpPr>
            <a:spLocks noChangeArrowheads="1"/>
          </p:cNvSpPr>
          <p:nvPr/>
        </p:nvSpPr>
        <p:spPr bwMode="auto">
          <a:xfrm>
            <a:off x="1258888" y="0"/>
            <a:ext cx="6553200" cy="908050"/>
          </a:xfrm>
          <a:prstGeom prst="flowChartTerminator">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3600" b="1"/>
              <a:t>مدل هاي تصميم گيري</a:t>
            </a:r>
            <a:endParaRPr lang="en-US" altLang="en-US" sz="3600" b="1"/>
          </a:p>
        </p:txBody>
      </p:sp>
      <p:sp>
        <p:nvSpPr>
          <p:cNvPr id="8195" name="AutoShape 3"/>
          <p:cNvSpPr>
            <a:spLocks noChangeArrowheads="1"/>
          </p:cNvSpPr>
          <p:nvPr/>
        </p:nvSpPr>
        <p:spPr bwMode="auto">
          <a:xfrm>
            <a:off x="5003800" y="1484313"/>
            <a:ext cx="2808288" cy="1439862"/>
          </a:xfrm>
          <a:prstGeom prst="flowChartManualInpu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تصميم گيري عقلايي</a:t>
            </a:r>
            <a:endParaRPr lang="en-US" altLang="en-US"/>
          </a:p>
        </p:txBody>
      </p:sp>
      <p:sp>
        <p:nvSpPr>
          <p:cNvPr id="8196" name="AutoShape 4"/>
          <p:cNvSpPr>
            <a:spLocks noChangeArrowheads="1"/>
          </p:cNvSpPr>
          <p:nvPr/>
        </p:nvSpPr>
        <p:spPr bwMode="auto">
          <a:xfrm>
            <a:off x="5003800" y="2940050"/>
            <a:ext cx="2808288" cy="1439863"/>
          </a:xfrm>
          <a:prstGeom prst="flowChartManualInpu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تصميم گيري سازماني</a:t>
            </a:r>
            <a:endParaRPr lang="en-US" altLang="en-US"/>
          </a:p>
        </p:txBody>
      </p:sp>
      <p:sp>
        <p:nvSpPr>
          <p:cNvPr id="8197" name="AutoShape 5"/>
          <p:cNvSpPr>
            <a:spLocks noChangeArrowheads="1"/>
          </p:cNvSpPr>
          <p:nvPr/>
        </p:nvSpPr>
        <p:spPr bwMode="auto">
          <a:xfrm>
            <a:off x="5003800" y="4381500"/>
            <a:ext cx="2808288" cy="1439863"/>
          </a:xfrm>
          <a:prstGeom prst="flowChartManualInpu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تصميم گيري سياسي</a:t>
            </a:r>
            <a:endParaRPr lang="en-US" altLang="en-US"/>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900113" y="2420938"/>
            <a:ext cx="7488237" cy="158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4000">
                <a:solidFill>
                  <a:srgbClr val="800000"/>
                </a:solidFill>
                <a:cs typeface="Farnaz" pitchFamily="2" charset="-78"/>
              </a:rPr>
              <a:t>ب)  تصميم گيري چند شاخصه</a:t>
            </a:r>
            <a:endParaRPr lang="en-US" altLang="en-US" sz="4000">
              <a:cs typeface="Farnaz"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Oval 4"/>
          <p:cNvSpPr>
            <a:spLocks noChangeArrowheads="1"/>
          </p:cNvSpPr>
          <p:nvPr/>
        </p:nvSpPr>
        <p:spPr bwMode="auto">
          <a:xfrm>
            <a:off x="3057525" y="908050"/>
            <a:ext cx="3097213" cy="8636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حالتهای تصمیم گیری</a:t>
            </a:r>
            <a:endParaRPr lang="en-US" altLang="en-US"/>
          </a:p>
        </p:txBody>
      </p:sp>
      <p:sp>
        <p:nvSpPr>
          <p:cNvPr id="10243" name="Oval 5"/>
          <p:cNvSpPr>
            <a:spLocks noChangeArrowheads="1"/>
          </p:cNvSpPr>
          <p:nvPr/>
        </p:nvSpPr>
        <p:spPr bwMode="auto">
          <a:xfrm>
            <a:off x="5578475" y="2205038"/>
            <a:ext cx="2232025" cy="936625"/>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چند معیاره</a:t>
            </a:r>
            <a:endParaRPr lang="en-US" altLang="en-US"/>
          </a:p>
          <a:p>
            <a:pPr algn="ctr" rtl="1" eaLnBrk="1" hangingPunct="1"/>
            <a:r>
              <a:rPr lang="en-US" altLang="en-US" sz="2000" b="1">
                <a:latin typeface="Times New Roman" panose="02020603050405020304" pitchFamily="18" charset="0"/>
                <a:cs typeface="Times New Roman" panose="02020603050405020304" pitchFamily="18" charset="0"/>
              </a:rPr>
              <a:t>MCDM</a:t>
            </a:r>
          </a:p>
        </p:txBody>
      </p:sp>
      <p:sp>
        <p:nvSpPr>
          <p:cNvPr id="10244" name="Oval 6"/>
          <p:cNvSpPr>
            <a:spLocks noChangeArrowheads="1"/>
          </p:cNvSpPr>
          <p:nvPr/>
        </p:nvSpPr>
        <p:spPr bwMode="auto">
          <a:xfrm>
            <a:off x="1474788" y="2133600"/>
            <a:ext cx="2232025" cy="936625"/>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تک معیاره</a:t>
            </a:r>
            <a:endParaRPr lang="en-US" altLang="en-US"/>
          </a:p>
        </p:txBody>
      </p:sp>
      <p:sp>
        <p:nvSpPr>
          <p:cNvPr id="10245" name="Rectangle 7"/>
          <p:cNvSpPr>
            <a:spLocks noChangeArrowheads="1"/>
          </p:cNvSpPr>
          <p:nvPr/>
        </p:nvSpPr>
        <p:spPr bwMode="auto">
          <a:xfrm>
            <a:off x="4859338" y="3644900"/>
            <a:ext cx="3168650" cy="1368425"/>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با معیارهای کمی</a:t>
            </a:r>
          </a:p>
          <a:p>
            <a:pPr algn="ctr" rtl="1" eaLnBrk="1" hangingPunct="1"/>
            <a:r>
              <a:rPr lang="ar-AE" altLang="en-US"/>
              <a:t>با معیارهای کیفی</a:t>
            </a:r>
          </a:p>
          <a:p>
            <a:pPr algn="ctr" rtl="1" eaLnBrk="1" hangingPunct="1"/>
            <a:r>
              <a:rPr lang="ar-AE" altLang="en-US"/>
              <a:t>با معیارهای تلفیقی(کیفی و کمی)</a:t>
            </a:r>
            <a:endParaRPr lang="en-US" altLang="en-US"/>
          </a:p>
        </p:txBody>
      </p:sp>
      <p:sp>
        <p:nvSpPr>
          <p:cNvPr id="10246" name="Rectangle 8"/>
          <p:cNvSpPr>
            <a:spLocks noChangeArrowheads="1"/>
          </p:cNvSpPr>
          <p:nvPr/>
        </p:nvSpPr>
        <p:spPr bwMode="auto">
          <a:xfrm>
            <a:off x="1331913" y="3644900"/>
            <a:ext cx="3167062" cy="1368425"/>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با معیار کمی</a:t>
            </a:r>
          </a:p>
          <a:p>
            <a:pPr algn="ctr" rtl="1" eaLnBrk="1" hangingPunct="1"/>
            <a:r>
              <a:rPr lang="ar-AE" altLang="en-US"/>
              <a:t>با معیار کیفی</a:t>
            </a:r>
          </a:p>
        </p:txBody>
      </p:sp>
      <p:cxnSp>
        <p:nvCxnSpPr>
          <p:cNvPr id="10247" name="AutoShape 13"/>
          <p:cNvCxnSpPr>
            <a:cxnSpLocks noChangeShapeType="1"/>
            <a:stCxn id="10242" idx="5"/>
            <a:endCxn id="10243" idx="0"/>
          </p:cNvCxnSpPr>
          <p:nvPr/>
        </p:nvCxnSpPr>
        <p:spPr bwMode="auto">
          <a:xfrm rot="16200000" flipH="1">
            <a:off x="5917407" y="1427956"/>
            <a:ext cx="560388" cy="993775"/>
          </a:xfrm>
          <a:prstGeom prst="curvedConnector3">
            <a:avLst>
              <a:gd name="adj1" fmla="val 61190"/>
            </a:avLst>
          </a:prstGeom>
          <a:noFill/>
          <a:ln w="9525">
            <a:solidFill>
              <a:schemeClr val="tx1"/>
            </a:solidFill>
            <a:round/>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248" name="AutoShape 14"/>
          <p:cNvCxnSpPr>
            <a:cxnSpLocks noChangeShapeType="1"/>
            <a:stCxn id="10242" idx="3"/>
            <a:endCxn id="10244" idx="0"/>
          </p:cNvCxnSpPr>
          <p:nvPr/>
        </p:nvCxnSpPr>
        <p:spPr bwMode="auto">
          <a:xfrm rot="5400000">
            <a:off x="2806700" y="1428750"/>
            <a:ext cx="488950" cy="920750"/>
          </a:xfrm>
          <a:prstGeom prst="curvedConnector3">
            <a:avLst>
              <a:gd name="adj1" fmla="val 62986"/>
            </a:avLst>
          </a:prstGeom>
          <a:noFill/>
          <a:ln w="9525">
            <a:solidFill>
              <a:schemeClr val="tx1"/>
            </a:solidFill>
            <a:round/>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249" name="AutoShape 19"/>
          <p:cNvCxnSpPr>
            <a:cxnSpLocks noChangeShapeType="1"/>
            <a:stCxn id="10244" idx="4"/>
            <a:endCxn id="10246" idx="0"/>
          </p:cNvCxnSpPr>
          <p:nvPr/>
        </p:nvCxnSpPr>
        <p:spPr bwMode="auto">
          <a:xfrm rot="16200000" flipH="1">
            <a:off x="2466181" y="3194844"/>
            <a:ext cx="574675" cy="325438"/>
          </a:xfrm>
          <a:prstGeom prst="bentConnector3">
            <a:avLst>
              <a:gd name="adj1" fmla="val 50000"/>
            </a:avLst>
          </a:prstGeom>
          <a:noFill/>
          <a:ln w="9525">
            <a:solidFill>
              <a:schemeClr val="tx1"/>
            </a:solidFill>
            <a:miter lim="800000"/>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250" name="AutoShape 20"/>
          <p:cNvCxnSpPr>
            <a:cxnSpLocks noChangeShapeType="1"/>
            <a:stCxn id="10243" idx="4"/>
            <a:endCxn id="10245" idx="0"/>
          </p:cNvCxnSpPr>
          <p:nvPr/>
        </p:nvCxnSpPr>
        <p:spPr bwMode="auto">
          <a:xfrm rot="5400000">
            <a:off x="6317457" y="3267869"/>
            <a:ext cx="503237" cy="250825"/>
          </a:xfrm>
          <a:prstGeom prst="bentConnector3">
            <a:avLst>
              <a:gd name="adj1" fmla="val 49843"/>
            </a:avLst>
          </a:prstGeom>
          <a:noFill/>
          <a:ln w="9525">
            <a:solidFill>
              <a:schemeClr val="tx1"/>
            </a:solidFill>
            <a:miter lim="800000"/>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251" name="Rectangle 21"/>
          <p:cNvSpPr>
            <a:spLocks noChangeArrowheads="1"/>
          </p:cNvSpPr>
          <p:nvPr/>
        </p:nvSpPr>
        <p:spPr bwMode="auto">
          <a:xfrm>
            <a:off x="0" y="112713"/>
            <a:ext cx="9144000"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eaLnBrk="1" hangingPunct="1"/>
            <a:r>
              <a:rPr lang="ar-AE" altLang="en-US" sz="3000"/>
              <a:t>حالتهاي تصميم گيري</a:t>
            </a:r>
            <a:endParaRPr lang="en-US" altLang="en-US" sz="3000"/>
          </a:p>
        </p:txBody>
      </p:sp>
      <p:sp>
        <p:nvSpPr>
          <p:cNvPr id="10252" name="AutoShape 23"/>
          <p:cNvSpPr>
            <a:spLocks noChangeArrowheads="1"/>
          </p:cNvSpPr>
          <p:nvPr/>
        </p:nvSpPr>
        <p:spPr bwMode="auto">
          <a:xfrm>
            <a:off x="2641600" y="5157788"/>
            <a:ext cx="3384550" cy="647700"/>
          </a:xfrm>
          <a:prstGeom prst="flowChartTerminator">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چند شاخصه </a:t>
            </a:r>
            <a:r>
              <a:rPr lang="en-US" altLang="en-US" sz="2000" b="1">
                <a:latin typeface="Times New Roman" panose="02020603050405020304" pitchFamily="18" charset="0"/>
                <a:cs typeface="Times New Roman" panose="02020603050405020304" pitchFamily="18" charset="0"/>
              </a:rPr>
              <a:t>MADM</a:t>
            </a:r>
            <a:r>
              <a:rPr lang="fa-IR" altLang="en-US"/>
              <a:t> </a:t>
            </a:r>
            <a:endParaRPr lang="en-US" altLang="en-US"/>
          </a:p>
        </p:txBody>
      </p:sp>
      <p:sp>
        <p:nvSpPr>
          <p:cNvPr id="10253" name="AutoShape 24"/>
          <p:cNvSpPr>
            <a:spLocks noChangeArrowheads="1"/>
          </p:cNvSpPr>
          <p:nvPr/>
        </p:nvSpPr>
        <p:spPr bwMode="auto">
          <a:xfrm>
            <a:off x="2640013" y="5876925"/>
            <a:ext cx="3384550" cy="647700"/>
          </a:xfrm>
          <a:prstGeom prst="flowChartTerminator">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چند هدفه </a:t>
            </a:r>
            <a:r>
              <a:rPr lang="en-US" altLang="en-US" sz="2000" b="1">
                <a:latin typeface="Times New Roman" panose="02020603050405020304" pitchFamily="18" charset="0"/>
                <a:cs typeface="Times New Roman" panose="02020603050405020304" pitchFamily="18" charset="0"/>
              </a:rPr>
              <a:t>MODM</a:t>
            </a:r>
            <a:r>
              <a:rPr lang="fa-IR" altLang="en-US"/>
              <a:t> </a:t>
            </a:r>
            <a:endParaRPr lang="en-US" altLang="en-US"/>
          </a:p>
        </p:txBody>
      </p:sp>
      <p:cxnSp>
        <p:nvCxnSpPr>
          <p:cNvPr id="10254" name="AutoShape 25"/>
          <p:cNvCxnSpPr>
            <a:cxnSpLocks noChangeShapeType="1"/>
            <a:stCxn id="10245" idx="2"/>
            <a:endCxn id="10252" idx="3"/>
          </p:cNvCxnSpPr>
          <p:nvPr/>
        </p:nvCxnSpPr>
        <p:spPr bwMode="auto">
          <a:xfrm rot="5400000">
            <a:off x="6000750" y="5038725"/>
            <a:ext cx="468313" cy="417513"/>
          </a:xfrm>
          <a:prstGeom prst="curvedConnector2">
            <a:avLst/>
          </a:prstGeom>
          <a:noFill/>
          <a:ln w="9525">
            <a:solidFill>
              <a:schemeClr val="tx1"/>
            </a:solidFill>
            <a:round/>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255" name="AutoShape 26"/>
          <p:cNvCxnSpPr>
            <a:cxnSpLocks noChangeShapeType="1"/>
            <a:stCxn id="10245" idx="2"/>
            <a:endCxn id="10253" idx="3"/>
          </p:cNvCxnSpPr>
          <p:nvPr/>
        </p:nvCxnSpPr>
        <p:spPr bwMode="auto">
          <a:xfrm rot="5400000">
            <a:off x="5640388" y="5397500"/>
            <a:ext cx="1187450" cy="419100"/>
          </a:xfrm>
          <a:prstGeom prst="curvedConnector2">
            <a:avLst/>
          </a:prstGeom>
          <a:noFill/>
          <a:ln w="9525">
            <a:solidFill>
              <a:schemeClr val="tx1"/>
            </a:solidFill>
            <a:round/>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AutoShape 3"/>
          <p:cNvSpPr>
            <a:spLocks noChangeArrowheads="1"/>
          </p:cNvSpPr>
          <p:nvPr/>
        </p:nvSpPr>
        <p:spPr bwMode="auto">
          <a:xfrm>
            <a:off x="2916238" y="1143000"/>
            <a:ext cx="3313112" cy="790575"/>
          </a:xfrm>
          <a:prstGeom prst="flowChartTerminator">
            <a:avLst/>
          </a:prstGeom>
          <a:gradFill rotWithShape="1">
            <a:gsLst>
              <a:gs pos="0">
                <a:srgbClr val="FFFFFF"/>
              </a:gs>
              <a:gs pos="100000">
                <a:srgbClr val="FF99CC"/>
              </a:gs>
            </a:gsLst>
            <a:path path="shape">
              <a:fillToRect l="50000" t="50000" r="50000" b="50000"/>
            </a:path>
          </a:gradFill>
          <a:ln w="9525">
            <a:miter lim="800000"/>
            <a:headEnd/>
            <a:tailEnd/>
          </a:ln>
          <a:effectLst/>
          <a:scene3d>
            <a:camera prst="legacyObliqueTop">
              <a:rot lat="20399998" lon="0" rev="0"/>
            </a:camera>
            <a:lightRig rig="legacyFlat3" dir="r"/>
          </a:scene3d>
          <a:sp3d extrusionH="430200" prstMaterial="legacyMatte">
            <a:bevelT w="13500" h="13500" prst="angle"/>
            <a:bevelB w="13500" h="13500" prst="angle"/>
            <a:extrusionClr>
              <a:srgbClr val="FF99CC"/>
            </a:extrusionClr>
            <a:contourClr>
              <a:srgbClr val="FFFFFF"/>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2400">
                <a:cs typeface="Titr" pitchFamily="2" charset="-78"/>
              </a:rPr>
              <a:t>تصميم گيري چند معياره</a:t>
            </a:r>
          </a:p>
          <a:p>
            <a:pPr algn="ctr" rtl="1" eaLnBrk="1" hangingPunct="1"/>
            <a:r>
              <a:rPr lang="en-US" altLang="en-US" sz="2800" b="1">
                <a:latin typeface="Times New Roman" panose="02020603050405020304" pitchFamily="18" charset="0"/>
                <a:cs typeface="Times New Roman" panose="02020603050405020304" pitchFamily="18" charset="0"/>
              </a:rPr>
              <a:t>MCDM</a:t>
            </a:r>
          </a:p>
        </p:txBody>
      </p:sp>
      <p:sp>
        <p:nvSpPr>
          <p:cNvPr id="11267" name="AutoShape 4"/>
          <p:cNvSpPr>
            <a:spLocks noChangeArrowheads="1"/>
          </p:cNvSpPr>
          <p:nvPr/>
        </p:nvSpPr>
        <p:spPr bwMode="auto">
          <a:xfrm>
            <a:off x="827088" y="2028825"/>
            <a:ext cx="2808287" cy="792163"/>
          </a:xfrm>
          <a:prstGeom prst="flowChartAlternateProcess">
            <a:avLst/>
          </a:prstGeom>
          <a:gradFill rotWithShape="1">
            <a:gsLst>
              <a:gs pos="0">
                <a:srgbClr val="CC99FF"/>
              </a:gs>
              <a:gs pos="100000">
                <a:srgbClr val="FFFFFF"/>
              </a:gs>
            </a:gsLst>
            <a:path path="rect">
              <a:fillToRect l="100000" b="100000"/>
            </a:path>
          </a:gradFill>
          <a:ln>
            <a:noFill/>
          </a:ln>
          <a:effectLst>
            <a:prstShdw prst="shdw17" dist="91581" dir="19578596">
              <a:srgbClr val="7A5C99"/>
            </a:prstShdw>
          </a:effectLst>
          <a:extLst>
            <a:ext uri="{91240B29-F687-4F45-9708-019B960494DF}">
              <a14:hiddenLine xmlns:a14="http://schemas.microsoft.com/office/drawing/2010/main" w="9525" algn="ctr">
                <a:solidFill>
                  <a:srgbClr val="99CC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2400">
                <a:cs typeface="Titr" pitchFamily="2" charset="-78"/>
              </a:rPr>
              <a:t>تصميم گيري چند شاخصه</a:t>
            </a:r>
          </a:p>
          <a:p>
            <a:pPr algn="ctr" rtl="1" eaLnBrk="1" hangingPunct="1"/>
            <a:r>
              <a:rPr lang="en-US" altLang="en-US" sz="2800" b="1">
                <a:latin typeface="Times New Roman" panose="02020603050405020304" pitchFamily="18" charset="0"/>
                <a:cs typeface="Times New Roman" panose="02020603050405020304" pitchFamily="18" charset="0"/>
              </a:rPr>
              <a:t>MADM</a:t>
            </a:r>
          </a:p>
        </p:txBody>
      </p:sp>
      <p:sp>
        <p:nvSpPr>
          <p:cNvPr id="11268" name="AutoShape 5"/>
          <p:cNvSpPr>
            <a:spLocks noChangeArrowheads="1"/>
          </p:cNvSpPr>
          <p:nvPr/>
        </p:nvSpPr>
        <p:spPr bwMode="auto">
          <a:xfrm>
            <a:off x="5580063" y="2012950"/>
            <a:ext cx="2592387" cy="792163"/>
          </a:xfrm>
          <a:prstGeom prst="flowChartAlternateProcess">
            <a:avLst/>
          </a:prstGeom>
          <a:gradFill rotWithShape="1">
            <a:gsLst>
              <a:gs pos="0">
                <a:srgbClr val="CC99FF"/>
              </a:gs>
              <a:gs pos="100000">
                <a:srgbClr val="FFFFFF"/>
              </a:gs>
            </a:gsLst>
            <a:path path="rect">
              <a:fillToRect r="100000" b="100000"/>
            </a:path>
          </a:gradFill>
          <a:ln>
            <a:noFill/>
          </a:ln>
          <a:effectLst>
            <a:prstShdw prst="shdw17" dist="85194" dir="12393903">
              <a:srgbClr val="7A5C99"/>
            </a:prstShdw>
          </a:effectLst>
          <a:extLst>
            <a:ext uri="{91240B29-F687-4F45-9708-019B960494DF}">
              <a14:hiddenLine xmlns:a14="http://schemas.microsoft.com/office/drawing/2010/main" w="9525">
                <a:solidFill>
                  <a:srgbClr val="99CC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2400">
                <a:cs typeface="Titr" pitchFamily="2" charset="-78"/>
              </a:rPr>
              <a:t>تصميم گيري چند هدفه</a:t>
            </a:r>
          </a:p>
          <a:p>
            <a:pPr algn="ctr" rtl="1" eaLnBrk="1" hangingPunct="1"/>
            <a:r>
              <a:rPr lang="en-US" altLang="en-US" sz="2800" b="1">
                <a:latin typeface="Times New Roman" panose="02020603050405020304" pitchFamily="18" charset="0"/>
                <a:cs typeface="Times New Roman" panose="02020603050405020304" pitchFamily="18" charset="0"/>
              </a:rPr>
              <a:t>MODM</a:t>
            </a:r>
          </a:p>
        </p:txBody>
      </p:sp>
      <p:sp>
        <p:nvSpPr>
          <p:cNvPr id="11269" name="AutoShape 6"/>
          <p:cNvSpPr>
            <a:spLocks noChangeArrowheads="1"/>
          </p:cNvSpPr>
          <p:nvPr/>
        </p:nvSpPr>
        <p:spPr bwMode="auto">
          <a:xfrm>
            <a:off x="4652963" y="2819400"/>
            <a:ext cx="4284662" cy="3889375"/>
          </a:xfrm>
          <a:prstGeom prst="flowChartAlternateProcess">
            <a:avLst/>
          </a:prstGeom>
          <a:gradFill rotWithShape="1">
            <a:gsLst>
              <a:gs pos="0">
                <a:srgbClr val="CC99FF"/>
              </a:gs>
              <a:gs pos="100000">
                <a:srgbClr val="FFFFFF"/>
              </a:gs>
            </a:gsLst>
            <a:path path="rect">
              <a:fillToRect r="100000" b="100000"/>
            </a:path>
          </a:gradFill>
          <a:ln>
            <a:noFill/>
          </a:ln>
          <a:effectLst>
            <a:prstShdw prst="shdw17" dist="64758" dir="678596">
              <a:srgbClr val="7A5C99"/>
            </a:prstShdw>
          </a:effectLst>
          <a:extLst>
            <a:ext uri="{91240B29-F687-4F45-9708-019B960494DF}">
              <a14:hiddenLine xmlns:a14="http://schemas.microsoft.com/office/drawing/2010/main" w="9525">
                <a:solidFill>
                  <a:srgbClr val="99CC00"/>
                </a:solidFill>
                <a:miter lim="800000"/>
                <a:headEnd/>
                <a:tailEnd/>
              </a14:hiddenLine>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2800" b="1">
                <a:cs typeface="Titr" pitchFamily="2" charset="-78"/>
              </a:rPr>
              <a:t>در اين مدلهاي تصميم گيري چندين</a:t>
            </a:r>
            <a:r>
              <a:rPr lang="ar-AE" altLang="en-US" sz="2800" b="1">
                <a:solidFill>
                  <a:srgbClr val="800000"/>
                </a:solidFill>
                <a:cs typeface="Titr" pitchFamily="2" charset="-78"/>
              </a:rPr>
              <a:t> هدف</a:t>
            </a:r>
            <a:r>
              <a:rPr lang="ar-AE" altLang="en-US" sz="2800" b="1">
                <a:cs typeface="Titr" pitchFamily="2" charset="-78"/>
              </a:rPr>
              <a:t> به طور همزمان جهت بهينه شدن مورد توجه قرار مي گيرند. بهترين تکنيک تصميـم گيـري چنـد هـدفه </a:t>
            </a:r>
            <a:br>
              <a:rPr lang="ar-AE" altLang="en-US" sz="2800" b="1">
                <a:cs typeface="Titr" pitchFamily="2" charset="-78"/>
              </a:rPr>
            </a:br>
            <a:r>
              <a:rPr lang="ar-AE" altLang="en-US" sz="2800" b="1">
                <a:cs typeface="Titr" pitchFamily="2" charset="-78"/>
              </a:rPr>
              <a:t>برنامه ريزي آرماني مي باشد.</a:t>
            </a:r>
            <a:endParaRPr lang="en-US" altLang="en-US" sz="2800" b="1">
              <a:cs typeface="Titr" pitchFamily="2" charset="-78"/>
            </a:endParaRPr>
          </a:p>
        </p:txBody>
      </p:sp>
      <p:sp>
        <p:nvSpPr>
          <p:cNvPr id="11270" name="AutoShape 7"/>
          <p:cNvSpPr>
            <a:spLocks noChangeArrowheads="1"/>
          </p:cNvSpPr>
          <p:nvPr/>
        </p:nvSpPr>
        <p:spPr bwMode="auto">
          <a:xfrm>
            <a:off x="230188" y="2819400"/>
            <a:ext cx="4176712" cy="3889375"/>
          </a:xfrm>
          <a:prstGeom prst="flowChartAlternateProcess">
            <a:avLst/>
          </a:prstGeom>
          <a:gradFill rotWithShape="1">
            <a:gsLst>
              <a:gs pos="0">
                <a:srgbClr val="CC99FF"/>
              </a:gs>
              <a:gs pos="100000">
                <a:srgbClr val="FFFFFF"/>
              </a:gs>
            </a:gsLst>
            <a:path path="rect">
              <a:fillToRect l="100000" b="100000"/>
            </a:path>
          </a:gradFill>
          <a:ln>
            <a:noFill/>
          </a:ln>
          <a:effectLst>
            <a:prstShdw prst="shdw17" dist="77251" dir="10232261">
              <a:srgbClr val="7A5C99"/>
            </a:prstShdw>
          </a:effectLst>
          <a:extLst>
            <a:ext uri="{91240B29-F687-4F45-9708-019B960494DF}">
              <a14:hiddenLine xmlns:a14="http://schemas.microsoft.com/office/drawing/2010/main" w="9525">
                <a:solidFill>
                  <a:srgbClr val="99CC00"/>
                </a:solidFill>
                <a:miter lim="800000"/>
                <a:headEnd/>
                <a:tailEnd/>
              </a14:hiddenLine>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2800" b="1">
                <a:cs typeface="Titr" pitchFamily="2" charset="-78"/>
              </a:rPr>
              <a:t>در اين مـدلها، انـتخاب يک </a:t>
            </a:r>
            <a:r>
              <a:rPr lang="ar-AE" altLang="en-US" sz="2800" b="1">
                <a:solidFill>
                  <a:srgbClr val="800000"/>
                </a:solidFill>
                <a:cs typeface="Titr" pitchFamily="2" charset="-78"/>
              </a:rPr>
              <a:t>گـزينه</a:t>
            </a:r>
            <a:r>
              <a:rPr lang="ar-AE" altLang="en-US" sz="2800" b="1">
                <a:cs typeface="Titr" pitchFamily="2" charset="-78"/>
              </a:rPr>
              <a:t> از بـين گـ</a:t>
            </a:r>
            <a:r>
              <a:rPr lang="fa-IR" altLang="en-US" sz="2800" b="1">
                <a:cs typeface="Titr" pitchFamily="2" charset="-78"/>
              </a:rPr>
              <a:t>ز</a:t>
            </a:r>
            <a:r>
              <a:rPr lang="ar-AE" altLang="en-US" sz="2800" b="1">
                <a:cs typeface="Titr" pitchFamily="2" charset="-78"/>
              </a:rPr>
              <a:t>ينه هـاي مـوجـود مد نظـر است.بـه عـبارتي تـصميم گـيري چند شـاخصه به تـصميمات خاصي مانند ارزيابي، اولويت گذاري و يا انتخاب از بين گزينه هاي موجود اطلاق مي گردد.</a:t>
            </a:r>
            <a:endParaRPr lang="en-US" altLang="en-US" sz="2800" b="1">
              <a:cs typeface="Titr" pitchFamily="2" charset="-78"/>
            </a:endParaRPr>
          </a:p>
        </p:txBody>
      </p:sp>
      <p:sp>
        <p:nvSpPr>
          <p:cNvPr id="11271" name="Rectangle 8"/>
          <p:cNvSpPr>
            <a:spLocks noChangeArrowheads="1"/>
          </p:cNvSpPr>
          <p:nvPr/>
        </p:nvSpPr>
        <p:spPr bwMode="auto">
          <a:xfrm>
            <a:off x="17463" y="107950"/>
            <a:ext cx="9144000"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3000" b="1"/>
              <a:t>انواع تصميم گيري چند معياره</a:t>
            </a:r>
            <a:endParaRPr lang="en-US" altLang="en-US" sz="3000" b="1"/>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AutoShape 13"/>
          <p:cNvSpPr>
            <a:spLocks noChangeArrowheads="1"/>
          </p:cNvSpPr>
          <p:nvPr/>
        </p:nvSpPr>
        <p:spPr bwMode="auto">
          <a:xfrm>
            <a:off x="395288" y="981075"/>
            <a:ext cx="8280400" cy="647700"/>
          </a:xfrm>
          <a:prstGeom prst="flowChartTerminator">
            <a:avLst/>
          </a:prstGeom>
          <a:gradFill rotWithShape="1">
            <a:gsLst>
              <a:gs pos="0">
                <a:srgbClr val="FCFDFF"/>
              </a:gs>
              <a:gs pos="100000">
                <a:srgbClr val="99CCFF">
                  <a:alpha val="78998"/>
                </a:srgbClr>
              </a:gs>
            </a:gsLst>
            <a:path path="shape">
              <a:fillToRect l="50000" t="50000" r="50000" b="50000"/>
            </a:path>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ar-AE" altLang="en-US" sz="2500"/>
              <a:t>1- امکان فرموله کردن مساله و تجدید نظر در آن را بدهد</a:t>
            </a:r>
            <a:endParaRPr lang="en-US" altLang="en-US" sz="2500"/>
          </a:p>
        </p:txBody>
      </p:sp>
      <p:sp>
        <p:nvSpPr>
          <p:cNvPr id="12291" name="AutoShape 14"/>
          <p:cNvSpPr>
            <a:spLocks noChangeArrowheads="1"/>
          </p:cNvSpPr>
          <p:nvPr/>
        </p:nvSpPr>
        <p:spPr bwMode="auto">
          <a:xfrm>
            <a:off x="395288" y="1773238"/>
            <a:ext cx="8280400" cy="647700"/>
          </a:xfrm>
          <a:prstGeom prst="flowChartTerminator">
            <a:avLst/>
          </a:prstGeom>
          <a:gradFill rotWithShape="1">
            <a:gsLst>
              <a:gs pos="0">
                <a:srgbClr val="FCFDFF"/>
              </a:gs>
              <a:gs pos="100000">
                <a:srgbClr val="99CCFF">
                  <a:alpha val="78998"/>
                </a:srgbClr>
              </a:gs>
            </a:gsLst>
            <a:path path="shape">
              <a:fillToRect l="50000" t="50000" r="50000" b="50000"/>
            </a:path>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ar-AE" altLang="en-US" sz="2500"/>
              <a:t>2- گزینه های مختلف را در نظر بگیرد</a:t>
            </a:r>
            <a:endParaRPr lang="en-US" altLang="en-US" sz="2500"/>
          </a:p>
        </p:txBody>
      </p:sp>
      <p:sp>
        <p:nvSpPr>
          <p:cNvPr id="12292" name="AutoShape 15"/>
          <p:cNvSpPr>
            <a:spLocks noChangeArrowheads="1"/>
          </p:cNvSpPr>
          <p:nvPr/>
        </p:nvSpPr>
        <p:spPr bwMode="auto">
          <a:xfrm>
            <a:off x="395288" y="2565400"/>
            <a:ext cx="8280400" cy="647700"/>
          </a:xfrm>
          <a:prstGeom prst="flowChartTerminator">
            <a:avLst/>
          </a:prstGeom>
          <a:gradFill rotWithShape="1">
            <a:gsLst>
              <a:gs pos="0">
                <a:srgbClr val="FCFDFF"/>
              </a:gs>
              <a:gs pos="100000">
                <a:srgbClr val="99CCFF">
                  <a:alpha val="78998"/>
                </a:srgbClr>
              </a:gs>
            </a:gsLst>
            <a:path path="shape">
              <a:fillToRect l="50000" t="50000" r="50000" b="50000"/>
            </a:path>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ar-AE" altLang="en-US" sz="2500"/>
              <a:t>3- معیارهای مختلف را(که عموما در تضاد نیز هستند) در نظر بگیرد</a:t>
            </a:r>
            <a:endParaRPr lang="en-US" altLang="en-US" sz="2500"/>
          </a:p>
        </p:txBody>
      </p:sp>
      <p:sp>
        <p:nvSpPr>
          <p:cNvPr id="12293" name="AutoShape 16"/>
          <p:cNvSpPr>
            <a:spLocks noChangeArrowheads="1"/>
          </p:cNvSpPr>
          <p:nvPr/>
        </p:nvSpPr>
        <p:spPr bwMode="auto">
          <a:xfrm>
            <a:off x="395288" y="3357563"/>
            <a:ext cx="8280400" cy="647700"/>
          </a:xfrm>
          <a:prstGeom prst="flowChartTerminator">
            <a:avLst/>
          </a:prstGeom>
          <a:gradFill rotWithShape="1">
            <a:gsLst>
              <a:gs pos="0">
                <a:srgbClr val="FCFDFF"/>
              </a:gs>
              <a:gs pos="100000">
                <a:srgbClr val="99CCFF">
                  <a:alpha val="78998"/>
                </a:srgbClr>
              </a:gs>
            </a:gsLst>
            <a:path path="shape">
              <a:fillToRect l="50000" t="50000" r="50000" b="50000"/>
            </a:path>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ar-AE" altLang="en-US" sz="2500"/>
              <a:t>4- معیارهای کمی و کیفی را در تصمیم گیری دخالت دهد</a:t>
            </a:r>
            <a:endParaRPr lang="en-US" altLang="en-US" sz="2500"/>
          </a:p>
        </p:txBody>
      </p:sp>
      <p:sp>
        <p:nvSpPr>
          <p:cNvPr id="12294" name="AutoShape 17"/>
          <p:cNvSpPr>
            <a:spLocks noChangeArrowheads="1"/>
          </p:cNvSpPr>
          <p:nvPr/>
        </p:nvSpPr>
        <p:spPr bwMode="auto">
          <a:xfrm>
            <a:off x="395288" y="4149725"/>
            <a:ext cx="8280400" cy="647700"/>
          </a:xfrm>
          <a:prstGeom prst="flowChartTerminator">
            <a:avLst/>
          </a:prstGeom>
          <a:gradFill rotWithShape="1">
            <a:gsLst>
              <a:gs pos="0">
                <a:srgbClr val="FCFDFF"/>
              </a:gs>
              <a:gs pos="100000">
                <a:srgbClr val="99CCFF">
                  <a:alpha val="78998"/>
                </a:srgbClr>
              </a:gs>
            </a:gsLst>
            <a:path path="shape">
              <a:fillToRect l="50000" t="50000" r="50000" b="50000"/>
            </a:path>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ar-AE" altLang="en-US" sz="2500"/>
              <a:t>5- نظرات افراد مختلف را در مورد گزینه ها و معیارها لحاظ کند</a:t>
            </a:r>
            <a:endParaRPr lang="en-US" altLang="en-US" sz="2500"/>
          </a:p>
        </p:txBody>
      </p:sp>
      <p:sp>
        <p:nvSpPr>
          <p:cNvPr id="12295" name="AutoShape 18"/>
          <p:cNvSpPr>
            <a:spLocks noChangeArrowheads="1"/>
          </p:cNvSpPr>
          <p:nvPr/>
        </p:nvSpPr>
        <p:spPr bwMode="auto">
          <a:xfrm>
            <a:off x="395288" y="4941888"/>
            <a:ext cx="8280400" cy="647700"/>
          </a:xfrm>
          <a:prstGeom prst="flowChartTerminator">
            <a:avLst/>
          </a:prstGeom>
          <a:gradFill rotWithShape="1">
            <a:gsLst>
              <a:gs pos="0">
                <a:srgbClr val="FCFDFF"/>
              </a:gs>
              <a:gs pos="100000">
                <a:srgbClr val="99CCFF">
                  <a:alpha val="78998"/>
                </a:srgbClr>
              </a:gs>
            </a:gsLst>
            <a:path path="shape">
              <a:fillToRect l="50000" t="50000" r="50000" b="50000"/>
            </a:path>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ar-AE" altLang="en-US" sz="2500"/>
              <a:t>6- امکان تلفیق قضاوت ها برای محاسبه نرخ نهایی را بدهد</a:t>
            </a:r>
            <a:endParaRPr lang="en-US" altLang="en-US" sz="2500"/>
          </a:p>
        </p:txBody>
      </p:sp>
      <p:sp>
        <p:nvSpPr>
          <p:cNvPr id="12296" name="AutoShape 19"/>
          <p:cNvSpPr>
            <a:spLocks noChangeArrowheads="1"/>
          </p:cNvSpPr>
          <p:nvPr/>
        </p:nvSpPr>
        <p:spPr bwMode="auto">
          <a:xfrm>
            <a:off x="395288" y="5734050"/>
            <a:ext cx="8280400" cy="647700"/>
          </a:xfrm>
          <a:prstGeom prst="flowChartTerminator">
            <a:avLst/>
          </a:prstGeom>
          <a:gradFill rotWithShape="1">
            <a:gsLst>
              <a:gs pos="0">
                <a:srgbClr val="FCFDFF"/>
              </a:gs>
              <a:gs pos="100000">
                <a:srgbClr val="99CCFF">
                  <a:alpha val="78998"/>
                </a:srgbClr>
              </a:gs>
            </a:gsLst>
            <a:path path="shape">
              <a:fillToRect l="50000" t="50000" r="50000" b="50000"/>
            </a:path>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ar-AE" altLang="en-US" sz="2500"/>
              <a:t>7- بر مبنای یک تئوری قوی استوار باشد</a:t>
            </a:r>
            <a:endParaRPr lang="en-US" altLang="en-US" sz="2500"/>
          </a:p>
        </p:txBody>
      </p:sp>
      <p:sp>
        <p:nvSpPr>
          <p:cNvPr id="12297" name="Rectangle 21"/>
          <p:cNvSpPr>
            <a:spLocks noChangeArrowheads="1"/>
          </p:cNvSpPr>
          <p:nvPr/>
        </p:nvSpPr>
        <p:spPr bwMode="auto">
          <a:xfrm>
            <a:off x="0" y="112713"/>
            <a:ext cx="9144000"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3000"/>
              <a:t>ویژگی های سیستم پشتیبانی تصمیم گیری چند معیاره(فورمن)</a:t>
            </a:r>
            <a:endParaRPr lang="en-US" altLang="en-US" sz="300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71" name="Group 59"/>
          <p:cNvGraphicFramePr>
            <a:graphicFrameLocks noGrp="1"/>
          </p:cNvGraphicFramePr>
          <p:nvPr>
            <p:ph/>
          </p:nvPr>
        </p:nvGraphicFramePr>
        <p:xfrm>
          <a:off x="106363" y="1444625"/>
          <a:ext cx="8893175" cy="4359275"/>
        </p:xfrm>
        <a:graphic>
          <a:graphicData uri="http://schemas.openxmlformats.org/drawingml/2006/table">
            <a:tbl>
              <a:tblPr/>
              <a:tblGrid>
                <a:gridCol w="2101850"/>
                <a:gridCol w="1481137"/>
                <a:gridCol w="1103313"/>
                <a:gridCol w="1401762"/>
                <a:gridCol w="1323975"/>
                <a:gridCol w="1481138"/>
              </a:tblGrid>
              <a:tr h="1450890">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Titr" pitchFamily="2" charset="-78"/>
                        </a:rPr>
                        <a:t>ملاک ها</a:t>
                      </a:r>
                      <a:endParaRPr kumimoji="0" lang="en-US" sz="2800" b="0" i="0" u="none" strike="noStrike" cap="none" normalizeH="0" baseline="0" smtClean="0">
                        <a:ln>
                          <a:noFill/>
                        </a:ln>
                        <a:solidFill>
                          <a:schemeClr val="tx1"/>
                        </a:solidFill>
                        <a:effectLst/>
                        <a:latin typeface="Arial" charset="0"/>
                        <a:cs typeface="Titr" pitchFamily="2" charset="-78"/>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AE" sz="2800" b="0" i="0" u="none" strike="noStrike" cap="none" normalizeH="0" baseline="0" smtClean="0">
                        <a:ln>
                          <a:noFill/>
                        </a:ln>
                        <a:solidFill>
                          <a:schemeClr val="tx1"/>
                        </a:solidFill>
                        <a:effectLst/>
                        <a:latin typeface="Arial" charset="0"/>
                        <a:cs typeface="Titr" pitchFamily="2" charset="-78"/>
                      </a:endParaRPr>
                    </a:p>
                    <a:p>
                      <a:pPr marL="0" marR="0" lvl="0" indent="0" algn="l"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Titr" pitchFamily="2" charset="-78"/>
                        </a:rPr>
                        <a:t>گزينه ها</a:t>
                      </a:r>
                      <a:endParaRPr kumimoji="0" lang="en-US" sz="2800" b="0" i="0" u="none" strike="noStrike" cap="none" normalizeH="0" baseline="0" smtClean="0">
                        <a:ln>
                          <a:noFill/>
                        </a:ln>
                        <a:solidFill>
                          <a:schemeClr val="tx1"/>
                        </a:solidFill>
                        <a:effectLst/>
                        <a:latin typeface="Arial" charset="0"/>
                        <a:cs typeface="Titr" pitchFamily="2" charset="-78"/>
                      </a:endParaRPr>
                    </a:p>
                  </a:txBody>
                  <a:tcPr marL="0" marR="0"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lnBlToTr>
                      <a:noFill/>
                    </a:lnBlToTr>
                    <a:gradFill rotWithShape="0">
                      <a:gsLst>
                        <a:gs pos="0">
                          <a:schemeClr val="accent1">
                            <a:gamma/>
                            <a:tint val="0"/>
                            <a:invGamma/>
                          </a:schemeClr>
                        </a:gs>
                        <a:gs pos="100000">
                          <a:schemeClr val="accent1"/>
                        </a:gs>
                      </a:gsLst>
                      <a:path path="shape">
                        <a:fillToRect l="50000" t="50000" r="50000" b="50000"/>
                      </a:path>
                    </a:gra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Titr" pitchFamily="2" charset="-78"/>
                        </a:rPr>
                        <a:t>رنگ</a:t>
                      </a:r>
                      <a:endParaRPr kumimoji="0" lang="fa-IR" sz="2800" b="0" i="0" u="none" strike="noStrike" cap="none" normalizeH="0" baseline="0" smtClean="0">
                        <a:ln>
                          <a:noFill/>
                        </a:ln>
                        <a:solidFill>
                          <a:schemeClr val="tx1"/>
                        </a:solidFill>
                        <a:effectLst/>
                        <a:latin typeface="Arial" charset="0"/>
                        <a:cs typeface="Titr" pitchFamily="2" charset="-78"/>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Titr" pitchFamily="2" charset="-78"/>
                        </a:rPr>
                        <a:t>(کيفيت)</a:t>
                      </a:r>
                      <a:endParaRPr kumimoji="0" lang="en-US" sz="2000" b="0" i="0" u="none" strike="noStrike" cap="none" normalizeH="0" baseline="0" smtClean="0">
                        <a:ln>
                          <a:noFill/>
                        </a:ln>
                        <a:solidFill>
                          <a:schemeClr val="tx1"/>
                        </a:solidFill>
                        <a:effectLst/>
                        <a:latin typeface="Arial" charset="0"/>
                        <a:cs typeface="Titr" pitchFamily="2" charset="-78"/>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chemeClr val="accent1">
                            <a:gamma/>
                            <a:tint val="0"/>
                            <a:invGamma/>
                          </a:schemeClr>
                        </a:gs>
                        <a:gs pos="100000">
                          <a:schemeClr val="accent1"/>
                        </a:gs>
                      </a:gsLst>
                      <a:path path="shape">
                        <a:fillToRect l="50000" t="50000" r="50000" b="50000"/>
                      </a:path>
                    </a:gra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Titr" pitchFamily="2" charset="-78"/>
                        </a:rPr>
                        <a:t>طعم</a:t>
                      </a:r>
                      <a:endParaRPr kumimoji="0" lang="fa-IR" sz="2800" b="0" i="0" u="none" strike="noStrike" cap="none" normalizeH="0" baseline="0" smtClean="0">
                        <a:ln>
                          <a:noFill/>
                        </a:ln>
                        <a:solidFill>
                          <a:schemeClr val="tx1"/>
                        </a:solidFill>
                        <a:effectLst/>
                        <a:latin typeface="Arial" charset="0"/>
                        <a:cs typeface="Titr" pitchFamily="2" charset="-78"/>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Titr" pitchFamily="2" charset="-78"/>
                        </a:rPr>
                        <a:t>(کيفيت)</a:t>
                      </a:r>
                      <a:endParaRPr kumimoji="0" lang="en-US" sz="2000" b="0" i="0" u="none" strike="noStrike" cap="none" normalizeH="0" baseline="0" smtClean="0">
                        <a:ln>
                          <a:noFill/>
                        </a:ln>
                        <a:solidFill>
                          <a:schemeClr val="tx1"/>
                        </a:solidFill>
                        <a:effectLst/>
                        <a:latin typeface="Arial" charset="0"/>
                        <a:cs typeface="Titr" pitchFamily="2" charset="-78"/>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chemeClr val="accent1">
                            <a:gamma/>
                            <a:tint val="0"/>
                            <a:invGamma/>
                          </a:schemeClr>
                        </a:gs>
                        <a:gs pos="100000">
                          <a:schemeClr val="accent1"/>
                        </a:gs>
                      </a:gsLst>
                      <a:path path="shape">
                        <a:fillToRect l="50000" t="50000" r="50000" b="50000"/>
                      </a:path>
                    </a:gra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Titr" pitchFamily="2" charset="-78"/>
                        </a:rPr>
                        <a:t>زمان دم کشيدن</a:t>
                      </a:r>
                      <a:endParaRPr kumimoji="0" lang="fa-IR" sz="2800" b="0" i="0" u="none" strike="noStrike" cap="none" normalizeH="0" baseline="0" smtClean="0">
                        <a:ln>
                          <a:noFill/>
                        </a:ln>
                        <a:solidFill>
                          <a:schemeClr val="tx1"/>
                        </a:solidFill>
                        <a:effectLst/>
                        <a:latin typeface="Arial" charset="0"/>
                        <a:cs typeface="Titr" pitchFamily="2" charset="-78"/>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Titr" pitchFamily="2" charset="-78"/>
                        </a:rPr>
                        <a:t>(زمان)</a:t>
                      </a:r>
                      <a:endParaRPr kumimoji="0" lang="en-US" sz="2000" b="0" i="0" u="none" strike="noStrike" cap="none" normalizeH="0" baseline="0" smtClean="0">
                        <a:ln>
                          <a:noFill/>
                        </a:ln>
                        <a:solidFill>
                          <a:schemeClr val="tx1"/>
                        </a:solidFill>
                        <a:effectLst/>
                        <a:latin typeface="Arial" charset="0"/>
                        <a:cs typeface="Titr" pitchFamily="2" charset="-78"/>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chemeClr val="accent1">
                            <a:gamma/>
                            <a:tint val="0"/>
                            <a:invGamma/>
                          </a:schemeClr>
                        </a:gs>
                        <a:gs pos="100000">
                          <a:schemeClr val="accent1"/>
                        </a:gs>
                      </a:gsLst>
                      <a:path path="shape">
                        <a:fillToRect l="50000" t="50000" r="50000" b="50000"/>
                      </a:path>
                    </a:gra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Titr" pitchFamily="2" charset="-78"/>
                        </a:rPr>
                        <a:t>قيمت</a:t>
                      </a:r>
                      <a:br>
                        <a:rPr kumimoji="0" lang="ar-AE" sz="2800" b="0" i="0" u="none" strike="noStrike" cap="none" normalizeH="0" baseline="0" smtClean="0">
                          <a:ln>
                            <a:noFill/>
                          </a:ln>
                          <a:solidFill>
                            <a:schemeClr val="tx1"/>
                          </a:solidFill>
                          <a:effectLst/>
                          <a:latin typeface="Arial" charset="0"/>
                          <a:cs typeface="Titr" pitchFamily="2" charset="-78"/>
                        </a:rPr>
                      </a:br>
                      <a:r>
                        <a:rPr kumimoji="0" lang="ar-AE" sz="2000" b="0" i="0" u="none" strike="noStrike" cap="none" normalizeH="0" baseline="0" smtClean="0">
                          <a:ln>
                            <a:noFill/>
                          </a:ln>
                          <a:solidFill>
                            <a:schemeClr val="tx1"/>
                          </a:solidFill>
                          <a:effectLst/>
                          <a:latin typeface="Arial" charset="0"/>
                          <a:cs typeface="Titr" pitchFamily="2" charset="-78"/>
                        </a:rPr>
                        <a:t>(</a:t>
                      </a:r>
                      <a:r>
                        <a:rPr kumimoji="0" lang="fa-IR" sz="2000" b="0" i="0" u="none" strike="noStrike" cap="none" normalizeH="0" baseline="0" smtClean="0">
                          <a:ln>
                            <a:noFill/>
                          </a:ln>
                          <a:solidFill>
                            <a:schemeClr val="tx1"/>
                          </a:solidFill>
                          <a:effectLst/>
                          <a:latin typeface="Arial" charset="0"/>
                          <a:cs typeface="Titr" pitchFamily="2" charset="-78"/>
                        </a:rPr>
                        <a:t>هزار تومان</a:t>
                      </a:r>
                      <a:r>
                        <a:rPr kumimoji="0" lang="ar-AE" sz="2000" b="0" i="0" u="none" strike="noStrike" cap="none" normalizeH="0" baseline="0" smtClean="0">
                          <a:ln>
                            <a:noFill/>
                          </a:ln>
                          <a:solidFill>
                            <a:schemeClr val="tx1"/>
                          </a:solidFill>
                          <a:effectLst/>
                          <a:latin typeface="Arial" charset="0"/>
                          <a:cs typeface="Titr" pitchFamily="2" charset="-78"/>
                        </a:rPr>
                        <a:t>)</a:t>
                      </a:r>
                      <a:endParaRPr kumimoji="0" lang="en-US" sz="2000" b="0" i="0" u="none" strike="noStrike" cap="none" normalizeH="0" baseline="0" smtClean="0">
                        <a:ln>
                          <a:noFill/>
                        </a:ln>
                        <a:solidFill>
                          <a:schemeClr val="tx1"/>
                        </a:solidFill>
                        <a:effectLst/>
                        <a:latin typeface="Arial" charset="0"/>
                        <a:cs typeface="Titr" pitchFamily="2" charset="-78"/>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chemeClr val="accent1">
                            <a:gamma/>
                            <a:tint val="0"/>
                            <a:invGamma/>
                          </a:schemeClr>
                        </a:gs>
                        <a:gs pos="100000">
                          <a:schemeClr val="accent1"/>
                        </a:gs>
                      </a:gsLst>
                      <a:path path="shape">
                        <a:fillToRect l="50000" t="50000" r="50000" b="50000"/>
                      </a:path>
                    </a:gra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Titr" pitchFamily="2" charset="-78"/>
                        </a:rPr>
                        <a:t>بسته بندي</a:t>
                      </a:r>
                      <a:endParaRPr kumimoji="0" lang="fa-IR" sz="2800" b="0" i="0" u="none" strike="noStrike" cap="none" normalizeH="0" baseline="0" smtClean="0">
                        <a:ln>
                          <a:noFill/>
                        </a:ln>
                        <a:solidFill>
                          <a:schemeClr val="tx1"/>
                        </a:solidFill>
                        <a:effectLst/>
                        <a:latin typeface="Arial" charset="0"/>
                        <a:cs typeface="Titr" pitchFamily="2" charset="-78"/>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Titr" pitchFamily="2" charset="-78"/>
                        </a:rPr>
                        <a:t>(کيفيت)</a:t>
                      </a:r>
                      <a:endParaRPr kumimoji="0" lang="en-US" sz="2000" b="0" i="0" u="none" strike="noStrike" cap="none" normalizeH="0" baseline="0" smtClean="0">
                        <a:ln>
                          <a:noFill/>
                        </a:ln>
                        <a:solidFill>
                          <a:schemeClr val="tx1"/>
                        </a:solidFill>
                        <a:effectLst/>
                        <a:latin typeface="Arial" charset="0"/>
                        <a:cs typeface="Titr" pitchFamily="2" charset="-78"/>
                      </a:endParaRPr>
                    </a:p>
                  </a:txBody>
                  <a:tcPr marL="0" marR="0"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chemeClr val="accent1">
                            <a:gamma/>
                            <a:tint val="0"/>
                            <a:invGamma/>
                          </a:schemeClr>
                        </a:gs>
                        <a:gs pos="100000">
                          <a:schemeClr val="accent1"/>
                        </a:gs>
                      </a:gsLst>
                      <a:path path="shape">
                        <a:fillToRect l="50000" t="50000" r="50000" b="50000"/>
                      </a:path>
                    </a:gradFill>
                  </a:tcPr>
                </a:tc>
              </a:tr>
              <a:tr h="617556">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Titr" pitchFamily="2" charset="-78"/>
                        </a:rPr>
                        <a:t>احمد</a:t>
                      </a:r>
                      <a:endParaRPr kumimoji="0" lang="en-US" sz="2800" b="0" i="0" u="none" strike="noStrike" cap="none" normalizeH="0" baseline="0" smtClean="0">
                        <a:ln>
                          <a:noFill/>
                        </a:ln>
                        <a:solidFill>
                          <a:schemeClr val="tx1"/>
                        </a:solidFill>
                        <a:effectLst/>
                        <a:latin typeface="Arial" charset="0"/>
                        <a:cs typeface="Titr" pitchFamily="2" charset="-78"/>
                      </a:endParaRP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chemeClr val="accent1">
                            <a:gamma/>
                            <a:tint val="0"/>
                            <a:invGamma/>
                          </a:schemeClr>
                        </a:gs>
                        <a:gs pos="100000">
                          <a:schemeClr val="accent1"/>
                        </a:gs>
                      </a:gsLst>
                      <a:path path="shape">
                        <a:fillToRect l="50000" t="50000" r="50000" b="50000"/>
                      </a:path>
                    </a:gra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متوسط</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عالي</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15</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5</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عالي</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6280">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Titr" pitchFamily="2" charset="-78"/>
                        </a:rPr>
                        <a:t>ليپتون</a:t>
                      </a:r>
                      <a:endParaRPr kumimoji="0" lang="en-US" sz="2800" b="0" i="0" u="none" strike="noStrike" cap="none" normalizeH="0" baseline="0" smtClean="0">
                        <a:ln>
                          <a:noFill/>
                        </a:ln>
                        <a:solidFill>
                          <a:schemeClr val="tx1"/>
                        </a:solidFill>
                        <a:effectLst/>
                        <a:latin typeface="Arial" charset="0"/>
                        <a:cs typeface="Titr" pitchFamily="2" charset="-78"/>
                      </a:endParaRP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chemeClr val="accent1">
                            <a:gamma/>
                            <a:tint val="0"/>
                            <a:invGamma/>
                          </a:schemeClr>
                        </a:gs>
                        <a:gs pos="100000">
                          <a:schemeClr val="accent1"/>
                        </a:gs>
                      </a:gsLst>
                      <a:path path="shape">
                        <a:fillToRect l="50000" t="50000" r="50000" b="50000"/>
                      </a:path>
                    </a:gra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خيلي زياد</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عالي</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5</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9</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عالي</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61991">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Titr" pitchFamily="2" charset="-78"/>
                        </a:rPr>
                        <a:t>گلستان</a:t>
                      </a:r>
                      <a:endParaRPr kumimoji="0" lang="en-US" sz="2800" b="0" i="0" u="none" strike="noStrike" cap="none" normalizeH="0" baseline="0" smtClean="0">
                        <a:ln>
                          <a:noFill/>
                        </a:ln>
                        <a:solidFill>
                          <a:schemeClr val="tx1"/>
                        </a:solidFill>
                        <a:effectLst/>
                        <a:latin typeface="Arial" charset="0"/>
                        <a:cs typeface="Titr" pitchFamily="2" charset="-78"/>
                      </a:endParaRP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chemeClr val="accent1">
                            <a:gamma/>
                            <a:tint val="0"/>
                            <a:invGamma/>
                          </a:schemeClr>
                        </a:gs>
                        <a:gs pos="100000">
                          <a:schemeClr val="accent1"/>
                        </a:gs>
                      </a:gsLst>
                      <a:path path="shape">
                        <a:fillToRect l="50000" t="50000" r="50000" b="50000"/>
                      </a:path>
                    </a:gra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زياد</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عالي</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5</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5/4</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خوب</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6280">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Titr" pitchFamily="2" charset="-78"/>
                        </a:rPr>
                        <a:t>صندوقي</a:t>
                      </a:r>
                      <a:endParaRPr kumimoji="0" lang="en-US" sz="2800" b="0" i="0" u="none" strike="noStrike" cap="none" normalizeH="0" baseline="0" smtClean="0">
                        <a:ln>
                          <a:noFill/>
                        </a:ln>
                        <a:solidFill>
                          <a:schemeClr val="tx1"/>
                        </a:solidFill>
                        <a:effectLst/>
                        <a:latin typeface="Arial" charset="0"/>
                        <a:cs typeface="Titr" pitchFamily="2" charset="-78"/>
                      </a:endParaRP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chemeClr val="accent1">
                            <a:gamma/>
                            <a:tint val="0"/>
                            <a:invGamma/>
                          </a:schemeClr>
                        </a:gs>
                        <a:gs pos="100000">
                          <a:schemeClr val="accent1"/>
                        </a:gs>
                      </a:gsLst>
                      <a:path path="shape">
                        <a:fillToRect l="50000" t="50000" r="50000" b="50000"/>
                      </a:path>
                    </a:gra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متوسط</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خوب</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10</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4</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خيلي بد</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6280">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Titr" pitchFamily="2" charset="-78"/>
                        </a:rPr>
                        <a:t>بهاره</a:t>
                      </a:r>
                      <a:endParaRPr kumimoji="0" lang="en-US" sz="2800" b="0" i="0" u="none" strike="noStrike" cap="none" normalizeH="0" baseline="0" smtClean="0">
                        <a:ln>
                          <a:noFill/>
                        </a:ln>
                        <a:solidFill>
                          <a:schemeClr val="tx1"/>
                        </a:solidFill>
                        <a:effectLst/>
                        <a:latin typeface="Arial" charset="0"/>
                        <a:cs typeface="Titr" pitchFamily="2" charset="-78"/>
                      </a:endParaRP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gradFill rotWithShape="0">
                      <a:gsLst>
                        <a:gs pos="0">
                          <a:schemeClr val="accent1">
                            <a:gamma/>
                            <a:tint val="0"/>
                            <a:invGamma/>
                          </a:schemeClr>
                        </a:gs>
                        <a:gs pos="100000">
                          <a:schemeClr val="accent1"/>
                        </a:gs>
                      </a:gsLst>
                      <a:path path="shape">
                        <a:fillToRect l="50000" t="50000" r="50000" b="50000"/>
                      </a:path>
                    </a:gra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کم</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متوسط</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20</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2</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800" b="0" i="0" u="none" strike="noStrike" cap="none" normalizeH="0" baseline="0" smtClean="0">
                          <a:ln>
                            <a:noFill/>
                          </a:ln>
                          <a:solidFill>
                            <a:schemeClr val="tx1"/>
                          </a:solidFill>
                          <a:effectLst/>
                          <a:latin typeface="Arial" charset="0"/>
                          <a:cs typeface="Homa" pitchFamily="2" charset="-78"/>
                        </a:rPr>
                        <a:t>بد</a:t>
                      </a:r>
                      <a:endParaRPr kumimoji="0" lang="en-US" sz="2800" b="0" i="0" u="none" strike="noStrike" cap="none" normalizeH="0" baseline="0" smtClean="0">
                        <a:ln>
                          <a:noFill/>
                        </a:ln>
                        <a:solidFill>
                          <a:schemeClr val="tx1"/>
                        </a:solidFill>
                        <a:effectLst/>
                        <a:latin typeface="Arial" charset="0"/>
                        <a:cs typeface="Homa" pitchFamily="2" charset="-78"/>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3366" name="Rectangle 57"/>
          <p:cNvSpPr>
            <a:spLocks noChangeArrowheads="1"/>
          </p:cNvSpPr>
          <p:nvPr/>
        </p:nvSpPr>
        <p:spPr bwMode="auto">
          <a:xfrm>
            <a:off x="-1588" y="103188"/>
            <a:ext cx="9144001"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eaLnBrk="1" hangingPunct="1"/>
            <a:r>
              <a:rPr lang="ar-AE" altLang="en-US" sz="3000" b="1"/>
              <a:t>مشکلات روش تصميم گيري با شاخصهاي چندگانه</a:t>
            </a:r>
            <a:endParaRPr lang="en-US" altLang="en-US" sz="3000" b="1"/>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58"/>
          <p:cNvSpPr>
            <a:spLocks noChangeArrowheads="1"/>
          </p:cNvSpPr>
          <p:nvPr/>
        </p:nvSpPr>
        <p:spPr bwMode="auto">
          <a:xfrm>
            <a:off x="-11113" y="5138738"/>
            <a:ext cx="4624388" cy="1719262"/>
          </a:xfrm>
          <a:prstGeom prst="rect">
            <a:avLst/>
          </a:prstGeom>
          <a:gradFill rotWithShape="1">
            <a:gsLst>
              <a:gs pos="0">
                <a:srgbClr val="FFFFFF"/>
              </a:gs>
              <a:gs pos="100000">
                <a:srgbClr val="99CCFF"/>
              </a:gs>
            </a:gsLst>
            <a:path path="shape">
              <a:fillToRect l="50000" t="50000" r="50000" b="50000"/>
            </a:path>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14339" name="Rectangle 57"/>
          <p:cNvSpPr>
            <a:spLocks noChangeArrowheads="1"/>
          </p:cNvSpPr>
          <p:nvPr/>
        </p:nvSpPr>
        <p:spPr bwMode="auto">
          <a:xfrm>
            <a:off x="-17463" y="2840038"/>
            <a:ext cx="4624388" cy="2305050"/>
          </a:xfrm>
          <a:prstGeom prst="rect">
            <a:avLst/>
          </a:prstGeom>
          <a:gradFill rotWithShape="1">
            <a:gsLst>
              <a:gs pos="0">
                <a:srgbClr val="FFFFFF"/>
              </a:gs>
              <a:gs pos="100000">
                <a:srgbClr val="CCFFCC"/>
              </a:gs>
            </a:gsLst>
            <a:path path="shape">
              <a:fillToRect l="50000" t="50000" r="50000" b="50000"/>
            </a:path>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14340" name="Rectangle 56"/>
          <p:cNvSpPr>
            <a:spLocks noChangeArrowheads="1"/>
          </p:cNvSpPr>
          <p:nvPr/>
        </p:nvSpPr>
        <p:spPr bwMode="auto">
          <a:xfrm>
            <a:off x="4591050" y="2852738"/>
            <a:ext cx="4559300" cy="4005262"/>
          </a:xfrm>
          <a:prstGeom prst="rect">
            <a:avLst/>
          </a:prstGeom>
          <a:gradFill rotWithShape="1">
            <a:gsLst>
              <a:gs pos="0">
                <a:srgbClr val="FFFFFF"/>
              </a:gs>
              <a:gs pos="100000">
                <a:srgbClr val="FFCC99"/>
              </a:gs>
            </a:gsLst>
            <a:path path="shape">
              <a:fillToRect l="50000" t="50000" r="50000" b="50000"/>
            </a:path>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14341" name="Rectangle 55"/>
          <p:cNvSpPr>
            <a:spLocks noChangeArrowheads="1"/>
          </p:cNvSpPr>
          <p:nvPr/>
        </p:nvSpPr>
        <p:spPr bwMode="auto">
          <a:xfrm>
            <a:off x="0" y="836613"/>
            <a:ext cx="9144000" cy="2016125"/>
          </a:xfrm>
          <a:prstGeom prst="rect">
            <a:avLst/>
          </a:prstGeom>
          <a:gradFill rotWithShape="1">
            <a:gsLst>
              <a:gs pos="0">
                <a:srgbClr val="FFFFFF"/>
              </a:gs>
              <a:gs pos="100000">
                <a:srgbClr val="CC99FF"/>
              </a:gs>
            </a:gsLst>
            <a:path path="shape">
              <a:fillToRect l="50000" t="50000" r="50000" b="50000"/>
            </a:path>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14342" name="Rectangle 11"/>
          <p:cNvSpPr>
            <a:spLocks noChangeArrowheads="1"/>
          </p:cNvSpPr>
          <p:nvPr/>
        </p:nvSpPr>
        <p:spPr bwMode="auto">
          <a:xfrm>
            <a:off x="0" y="112713"/>
            <a:ext cx="9144000"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3000"/>
              <a:t>مشکلات روش “تصميم گيري با شاخص هاي چندگانه”</a:t>
            </a:r>
            <a:endParaRPr lang="en-US" altLang="en-US" sz="3000"/>
          </a:p>
        </p:txBody>
      </p:sp>
      <p:sp>
        <p:nvSpPr>
          <p:cNvPr id="24588" name="AutoShape 12"/>
          <p:cNvSpPr>
            <a:spLocks noChangeArrowheads="1"/>
          </p:cNvSpPr>
          <p:nvPr/>
        </p:nvSpPr>
        <p:spPr bwMode="auto">
          <a:xfrm>
            <a:off x="7140575" y="4089400"/>
            <a:ext cx="1885950" cy="1008063"/>
          </a:xfrm>
          <a:prstGeom prst="flowChartTerminator">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يکسان نبودن واحدهاي سنجش</a:t>
            </a:r>
            <a:endParaRPr lang="en-US" altLang="en-US"/>
          </a:p>
        </p:txBody>
      </p:sp>
      <p:sp>
        <p:nvSpPr>
          <p:cNvPr id="24589" name="AutoShape 13"/>
          <p:cNvSpPr>
            <a:spLocks noChangeArrowheads="1"/>
          </p:cNvSpPr>
          <p:nvPr/>
        </p:nvSpPr>
        <p:spPr bwMode="auto">
          <a:xfrm>
            <a:off x="165100" y="5300663"/>
            <a:ext cx="1885950" cy="1008062"/>
          </a:xfrm>
          <a:prstGeom prst="flowChartTerminator">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يکسان نبودن اهميت ملاکها</a:t>
            </a:r>
            <a:endParaRPr lang="en-US" altLang="en-US"/>
          </a:p>
        </p:txBody>
      </p:sp>
      <p:sp>
        <p:nvSpPr>
          <p:cNvPr id="24592" name="AutoShape 16"/>
          <p:cNvSpPr>
            <a:spLocks noChangeArrowheads="1"/>
          </p:cNvSpPr>
          <p:nvPr/>
        </p:nvSpPr>
        <p:spPr bwMode="auto">
          <a:xfrm>
            <a:off x="7150100" y="1265238"/>
            <a:ext cx="1885950" cy="1008062"/>
          </a:xfrm>
          <a:prstGeom prst="flowChartTerminator">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مختلف المقياس بودن شاخص ها</a:t>
            </a:r>
            <a:endParaRPr lang="en-US" altLang="en-US"/>
          </a:p>
        </p:txBody>
      </p:sp>
      <p:sp>
        <p:nvSpPr>
          <p:cNvPr id="24593" name="AutoShape 17"/>
          <p:cNvSpPr>
            <a:spLocks noChangeArrowheads="1"/>
          </p:cNvSpPr>
          <p:nvPr/>
        </p:nvSpPr>
        <p:spPr bwMode="auto">
          <a:xfrm>
            <a:off x="250825" y="3367088"/>
            <a:ext cx="1885950" cy="1008062"/>
          </a:xfrm>
          <a:prstGeom prst="flowChartTerminator">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تعارض بين ملاکها</a:t>
            </a:r>
            <a:endParaRPr lang="en-US" altLang="en-US"/>
          </a:p>
        </p:txBody>
      </p:sp>
      <p:sp>
        <p:nvSpPr>
          <p:cNvPr id="24597" name="AutoShape 21"/>
          <p:cNvSpPr>
            <a:spLocks noChangeArrowheads="1"/>
          </p:cNvSpPr>
          <p:nvPr/>
        </p:nvSpPr>
        <p:spPr bwMode="auto">
          <a:xfrm>
            <a:off x="5351463" y="904875"/>
            <a:ext cx="1295400" cy="865188"/>
          </a:xfrm>
          <a:prstGeom prst="flowChartDecision">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کمي</a:t>
            </a:r>
            <a:endParaRPr lang="en-US" altLang="en-US"/>
          </a:p>
        </p:txBody>
      </p:sp>
      <p:sp>
        <p:nvSpPr>
          <p:cNvPr id="24598" name="AutoShape 22"/>
          <p:cNvSpPr>
            <a:spLocks noChangeArrowheads="1"/>
          </p:cNvSpPr>
          <p:nvPr/>
        </p:nvSpPr>
        <p:spPr bwMode="auto">
          <a:xfrm>
            <a:off x="5348288" y="1839913"/>
            <a:ext cx="1295400" cy="865187"/>
          </a:xfrm>
          <a:prstGeom prst="flowChartDecision">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کيفي</a:t>
            </a:r>
            <a:endParaRPr lang="en-US" altLang="en-US"/>
          </a:p>
        </p:txBody>
      </p:sp>
      <p:cxnSp>
        <p:nvCxnSpPr>
          <p:cNvPr id="24599" name="AutoShape 23"/>
          <p:cNvCxnSpPr>
            <a:cxnSpLocks noChangeShapeType="1"/>
            <a:stCxn id="24592" idx="1"/>
            <a:endCxn id="24597" idx="3"/>
          </p:cNvCxnSpPr>
          <p:nvPr/>
        </p:nvCxnSpPr>
        <p:spPr bwMode="auto">
          <a:xfrm flipH="1" flipV="1">
            <a:off x="6646863" y="1338263"/>
            <a:ext cx="503237" cy="431800"/>
          </a:xfrm>
          <a:prstGeom prst="straightConnector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600" name="AutoShape 24"/>
          <p:cNvCxnSpPr>
            <a:cxnSpLocks noChangeShapeType="1"/>
            <a:stCxn id="24592" idx="1"/>
            <a:endCxn id="24598" idx="3"/>
          </p:cNvCxnSpPr>
          <p:nvPr/>
        </p:nvCxnSpPr>
        <p:spPr bwMode="auto">
          <a:xfrm flipH="1">
            <a:off x="6643688" y="1770063"/>
            <a:ext cx="506412" cy="503237"/>
          </a:xfrm>
          <a:prstGeom prst="straightConnector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4601" name="AutoShape 25"/>
          <p:cNvSpPr>
            <a:spLocks noChangeArrowheads="1"/>
          </p:cNvSpPr>
          <p:nvPr/>
        </p:nvSpPr>
        <p:spPr bwMode="auto">
          <a:xfrm>
            <a:off x="385763" y="914400"/>
            <a:ext cx="4772025" cy="979488"/>
          </a:xfrm>
          <a:prstGeom prst="wave">
            <a:avLst>
              <a:gd name="adj1" fmla="val 7477"/>
              <a:gd name="adj2" fmla="val 0"/>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a:t>الف) فقدان استاندارد براي اندازه گيري معيارهاي کيفي</a:t>
            </a:r>
          </a:p>
          <a:p>
            <a:pPr algn="r" rtl="1" eaLnBrk="1" hangingPunct="1"/>
            <a:endParaRPr lang="fa-IR" altLang="en-US"/>
          </a:p>
        </p:txBody>
      </p:sp>
      <p:sp>
        <p:nvSpPr>
          <p:cNvPr id="24602" name="AutoShape 26"/>
          <p:cNvSpPr>
            <a:spLocks noChangeArrowheads="1"/>
          </p:cNvSpPr>
          <p:nvPr/>
        </p:nvSpPr>
        <p:spPr bwMode="auto">
          <a:xfrm>
            <a:off x="385763" y="1763713"/>
            <a:ext cx="4772025" cy="1008062"/>
          </a:xfrm>
          <a:prstGeom prst="wave">
            <a:avLst>
              <a:gd name="adj1" fmla="val 7477"/>
              <a:gd name="adj2" fmla="val 0"/>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a:t>ب) فقدان واحد براي تبديل معيارها به يکديگر</a:t>
            </a:r>
          </a:p>
          <a:p>
            <a:pPr algn="r" rtl="1" eaLnBrk="1" hangingPunct="1"/>
            <a:endParaRPr lang="fa-IR" altLang="en-US"/>
          </a:p>
        </p:txBody>
      </p:sp>
      <p:sp>
        <p:nvSpPr>
          <p:cNvPr id="24603" name="AutoShape 27"/>
          <p:cNvSpPr>
            <a:spLocks/>
          </p:cNvSpPr>
          <p:nvPr/>
        </p:nvSpPr>
        <p:spPr bwMode="auto">
          <a:xfrm>
            <a:off x="5133975" y="885825"/>
            <a:ext cx="360363" cy="1943100"/>
          </a:xfrm>
          <a:prstGeom prst="rightBrace">
            <a:avLst>
              <a:gd name="adj1" fmla="val 44934"/>
              <a:gd name="adj2" fmla="val 50000"/>
            </a:avLst>
          </a:prstGeom>
          <a:noFill/>
          <a:ln w="508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24604" name="AutoShape 28"/>
          <p:cNvSpPr>
            <a:spLocks noChangeArrowheads="1"/>
          </p:cNvSpPr>
          <p:nvPr/>
        </p:nvSpPr>
        <p:spPr bwMode="auto">
          <a:xfrm>
            <a:off x="2554288" y="3068638"/>
            <a:ext cx="1728787" cy="698500"/>
          </a:xfrm>
          <a:prstGeom prst="flowChartDecision">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با جنبه مثبت</a:t>
            </a:r>
            <a:endParaRPr lang="en-US" altLang="en-US"/>
          </a:p>
        </p:txBody>
      </p:sp>
      <p:sp>
        <p:nvSpPr>
          <p:cNvPr id="24605" name="AutoShape 29"/>
          <p:cNvSpPr>
            <a:spLocks noChangeArrowheads="1"/>
          </p:cNvSpPr>
          <p:nvPr/>
        </p:nvSpPr>
        <p:spPr bwMode="auto">
          <a:xfrm>
            <a:off x="2570163" y="3892550"/>
            <a:ext cx="1727200" cy="698500"/>
          </a:xfrm>
          <a:prstGeom prst="flowChartDecision">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با جنبه منفي</a:t>
            </a:r>
            <a:endParaRPr lang="en-US" altLang="en-US"/>
          </a:p>
        </p:txBody>
      </p:sp>
      <p:cxnSp>
        <p:nvCxnSpPr>
          <p:cNvPr id="24609" name="AutoShape 33"/>
          <p:cNvCxnSpPr>
            <a:cxnSpLocks noChangeShapeType="1"/>
            <a:stCxn id="24593" idx="3"/>
            <a:endCxn id="24604" idx="1"/>
          </p:cNvCxnSpPr>
          <p:nvPr/>
        </p:nvCxnSpPr>
        <p:spPr bwMode="auto">
          <a:xfrm flipV="1">
            <a:off x="2136775" y="3417888"/>
            <a:ext cx="417513" cy="454025"/>
          </a:xfrm>
          <a:prstGeom prst="curvedConnector3">
            <a:avLst>
              <a:gd name="adj1" fmla="val 49810"/>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610" name="AutoShape 34"/>
          <p:cNvCxnSpPr>
            <a:cxnSpLocks noChangeShapeType="1"/>
            <a:stCxn id="24593" idx="3"/>
            <a:endCxn id="24605" idx="1"/>
          </p:cNvCxnSpPr>
          <p:nvPr/>
        </p:nvCxnSpPr>
        <p:spPr bwMode="auto">
          <a:xfrm>
            <a:off x="2136775" y="3871913"/>
            <a:ext cx="433388" cy="369887"/>
          </a:xfrm>
          <a:prstGeom prst="curvedConnector3">
            <a:avLst>
              <a:gd name="adj1" fmla="val 49815"/>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4611" name="AutoShape 35"/>
          <p:cNvSpPr>
            <a:spLocks noChangeArrowheads="1"/>
          </p:cNvSpPr>
          <p:nvPr/>
        </p:nvSpPr>
        <p:spPr bwMode="auto">
          <a:xfrm>
            <a:off x="5356225" y="3357563"/>
            <a:ext cx="1366838" cy="698500"/>
          </a:xfrm>
          <a:prstGeom prst="flowChartDecision">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کيلو گرم</a:t>
            </a:r>
            <a:endParaRPr lang="en-US" altLang="en-US"/>
          </a:p>
        </p:txBody>
      </p:sp>
      <p:sp>
        <p:nvSpPr>
          <p:cNvPr id="24612" name="AutoShape 36"/>
          <p:cNvSpPr>
            <a:spLocks noChangeArrowheads="1"/>
          </p:cNvSpPr>
          <p:nvPr/>
        </p:nvSpPr>
        <p:spPr bwMode="auto">
          <a:xfrm>
            <a:off x="4716463" y="3795713"/>
            <a:ext cx="1366837" cy="698500"/>
          </a:xfrm>
          <a:prstGeom prst="flowChartDecision">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کيلومتر</a:t>
            </a:r>
            <a:endParaRPr lang="en-US" altLang="en-US"/>
          </a:p>
        </p:txBody>
      </p:sp>
      <p:sp>
        <p:nvSpPr>
          <p:cNvPr id="24613" name="AutoShape 37"/>
          <p:cNvSpPr>
            <a:spLocks noChangeArrowheads="1"/>
          </p:cNvSpPr>
          <p:nvPr/>
        </p:nvSpPr>
        <p:spPr bwMode="auto">
          <a:xfrm>
            <a:off x="5353050" y="4257675"/>
            <a:ext cx="1366838" cy="698500"/>
          </a:xfrm>
          <a:prstGeom prst="flowChartDecision">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ريال</a:t>
            </a:r>
            <a:endParaRPr lang="en-US" altLang="en-US"/>
          </a:p>
        </p:txBody>
      </p:sp>
      <p:sp>
        <p:nvSpPr>
          <p:cNvPr id="24614" name="AutoShape 38"/>
          <p:cNvSpPr>
            <a:spLocks noChangeArrowheads="1"/>
          </p:cNvSpPr>
          <p:nvPr/>
        </p:nvSpPr>
        <p:spPr bwMode="auto">
          <a:xfrm>
            <a:off x="4752975" y="4725988"/>
            <a:ext cx="1366838" cy="698500"/>
          </a:xfrm>
          <a:prstGeom prst="flowChartDecision">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بايت</a:t>
            </a:r>
            <a:endParaRPr lang="en-US" altLang="en-US"/>
          </a:p>
        </p:txBody>
      </p:sp>
      <p:sp>
        <p:nvSpPr>
          <p:cNvPr id="24615" name="AutoShape 39"/>
          <p:cNvSpPr>
            <a:spLocks noChangeArrowheads="1"/>
          </p:cNvSpPr>
          <p:nvPr/>
        </p:nvSpPr>
        <p:spPr bwMode="auto">
          <a:xfrm>
            <a:off x="5378450" y="5178425"/>
            <a:ext cx="1366838" cy="698500"/>
          </a:xfrm>
          <a:prstGeom prst="flowChartDecision">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a:t>
            </a:r>
            <a:endParaRPr lang="en-US" altLang="en-US"/>
          </a:p>
        </p:txBody>
      </p:sp>
      <p:cxnSp>
        <p:nvCxnSpPr>
          <p:cNvPr id="24621" name="AutoShape 45"/>
          <p:cNvCxnSpPr>
            <a:cxnSpLocks noChangeShapeType="1"/>
            <a:stCxn id="24588" idx="1"/>
            <a:endCxn id="24611" idx="3"/>
          </p:cNvCxnSpPr>
          <p:nvPr/>
        </p:nvCxnSpPr>
        <p:spPr bwMode="auto">
          <a:xfrm flipH="1" flipV="1">
            <a:off x="6723063" y="3706813"/>
            <a:ext cx="417512" cy="887412"/>
          </a:xfrm>
          <a:prstGeom prst="straightConnector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622" name="AutoShape 46"/>
          <p:cNvCxnSpPr>
            <a:cxnSpLocks noChangeShapeType="1"/>
            <a:stCxn id="24588" idx="1"/>
            <a:endCxn id="24612" idx="3"/>
          </p:cNvCxnSpPr>
          <p:nvPr/>
        </p:nvCxnSpPr>
        <p:spPr bwMode="auto">
          <a:xfrm flipH="1" flipV="1">
            <a:off x="6083300" y="4144963"/>
            <a:ext cx="1057275" cy="449262"/>
          </a:xfrm>
          <a:prstGeom prst="straightConnector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623" name="AutoShape 47"/>
          <p:cNvCxnSpPr>
            <a:cxnSpLocks noChangeShapeType="1"/>
            <a:stCxn id="24588" idx="1"/>
            <a:endCxn id="24613" idx="3"/>
          </p:cNvCxnSpPr>
          <p:nvPr/>
        </p:nvCxnSpPr>
        <p:spPr bwMode="auto">
          <a:xfrm flipH="1">
            <a:off x="6719888" y="4594225"/>
            <a:ext cx="420687" cy="12700"/>
          </a:xfrm>
          <a:prstGeom prst="straightConnector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624" name="AutoShape 48"/>
          <p:cNvCxnSpPr>
            <a:cxnSpLocks noChangeShapeType="1"/>
            <a:stCxn id="24588" idx="1"/>
            <a:endCxn id="24614" idx="3"/>
          </p:cNvCxnSpPr>
          <p:nvPr/>
        </p:nvCxnSpPr>
        <p:spPr bwMode="auto">
          <a:xfrm flipH="1">
            <a:off x="6119813" y="4594225"/>
            <a:ext cx="1020762" cy="481013"/>
          </a:xfrm>
          <a:prstGeom prst="straightConnector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4625" name="AutoShape 49"/>
          <p:cNvCxnSpPr>
            <a:cxnSpLocks noChangeShapeType="1"/>
            <a:stCxn id="24588" idx="1"/>
            <a:endCxn id="24615" idx="3"/>
          </p:cNvCxnSpPr>
          <p:nvPr/>
        </p:nvCxnSpPr>
        <p:spPr bwMode="auto">
          <a:xfrm flipH="1">
            <a:off x="6745288" y="4594225"/>
            <a:ext cx="395287" cy="933450"/>
          </a:xfrm>
          <a:prstGeom prst="straightConnector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4626" name="Rectangle 50"/>
          <p:cNvSpPr>
            <a:spLocks noChangeArrowheads="1"/>
          </p:cNvSpPr>
          <p:nvPr/>
        </p:nvSpPr>
        <p:spPr bwMode="auto">
          <a:xfrm>
            <a:off x="2398713" y="1408113"/>
            <a:ext cx="2736850"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solidFill>
                  <a:srgbClr val="800000"/>
                </a:solidFill>
              </a:rPr>
              <a:t>راه حل: (استفاده از طيف)</a:t>
            </a:r>
            <a:endParaRPr lang="en-US" altLang="en-US"/>
          </a:p>
        </p:txBody>
      </p:sp>
      <p:sp>
        <p:nvSpPr>
          <p:cNvPr id="24627" name="Rectangle 51"/>
          <p:cNvSpPr>
            <a:spLocks noChangeArrowheads="1"/>
          </p:cNvSpPr>
          <p:nvPr/>
        </p:nvSpPr>
        <p:spPr bwMode="auto">
          <a:xfrm>
            <a:off x="2417763" y="2254250"/>
            <a:ext cx="2736850"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solidFill>
                  <a:srgbClr val="800000"/>
                </a:solidFill>
              </a:rPr>
              <a:t>راه حل: (بي مقياس کردن)</a:t>
            </a:r>
          </a:p>
        </p:txBody>
      </p:sp>
      <p:sp>
        <p:nvSpPr>
          <p:cNvPr id="24628" name="Rectangle 52"/>
          <p:cNvSpPr>
            <a:spLocks noChangeArrowheads="1"/>
          </p:cNvSpPr>
          <p:nvPr/>
        </p:nvSpPr>
        <p:spPr bwMode="auto">
          <a:xfrm>
            <a:off x="179388" y="4508500"/>
            <a:ext cx="4248150" cy="51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1200">
                <a:solidFill>
                  <a:srgbClr val="800000"/>
                </a:solidFill>
              </a:rPr>
              <a:t>راه حل: (رفع تعارض بين ملاکها با روشهاي مختلف از مانند مقياس دوقطبي)</a:t>
            </a:r>
          </a:p>
        </p:txBody>
      </p:sp>
      <p:sp>
        <p:nvSpPr>
          <p:cNvPr id="24629" name="Rectangle 53"/>
          <p:cNvSpPr>
            <a:spLocks noChangeArrowheads="1"/>
          </p:cNvSpPr>
          <p:nvPr/>
        </p:nvSpPr>
        <p:spPr bwMode="auto">
          <a:xfrm>
            <a:off x="5521325" y="5878513"/>
            <a:ext cx="2736850"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solidFill>
                  <a:srgbClr val="800000"/>
                </a:solidFill>
              </a:rPr>
              <a:t>راه حل: (بي مقياس کردن)</a:t>
            </a:r>
          </a:p>
        </p:txBody>
      </p:sp>
      <p:sp>
        <p:nvSpPr>
          <p:cNvPr id="24630" name="Rectangle 54"/>
          <p:cNvSpPr>
            <a:spLocks noChangeArrowheads="1"/>
          </p:cNvSpPr>
          <p:nvPr/>
        </p:nvSpPr>
        <p:spPr bwMode="auto">
          <a:xfrm>
            <a:off x="1042988" y="6381750"/>
            <a:ext cx="2736850"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solidFill>
                  <a:srgbClr val="800000"/>
                </a:solidFill>
              </a:rPr>
              <a:t>راه حل: (وزن گذاري)</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4592"/>
                                        </p:tgtEl>
                                        <p:attrNameLst>
                                          <p:attrName>style.visibility</p:attrName>
                                        </p:attrNameLst>
                                      </p:cBhvr>
                                      <p:to>
                                        <p:strVal val="visible"/>
                                      </p:to>
                                    </p:set>
                                    <p:anim calcmode="lin" valueType="num">
                                      <p:cBhvr>
                                        <p:cTn id="7" dur="1000" fill="hold"/>
                                        <p:tgtEl>
                                          <p:spTgt spid="24592"/>
                                        </p:tgtEl>
                                        <p:attrNameLst>
                                          <p:attrName>ppt_w</p:attrName>
                                        </p:attrNameLst>
                                      </p:cBhvr>
                                      <p:tavLst>
                                        <p:tav tm="0">
                                          <p:val>
                                            <p:fltVal val="0"/>
                                          </p:val>
                                        </p:tav>
                                        <p:tav tm="100000">
                                          <p:val>
                                            <p:strVal val="#ppt_w"/>
                                          </p:val>
                                        </p:tav>
                                      </p:tavLst>
                                    </p:anim>
                                    <p:anim calcmode="lin" valueType="num">
                                      <p:cBhvr>
                                        <p:cTn id="8" dur="1000" fill="hold"/>
                                        <p:tgtEl>
                                          <p:spTgt spid="24592"/>
                                        </p:tgtEl>
                                        <p:attrNameLst>
                                          <p:attrName>ppt_h</p:attrName>
                                        </p:attrNameLst>
                                      </p:cBhvr>
                                      <p:tavLst>
                                        <p:tav tm="0">
                                          <p:val>
                                            <p:fltVal val="0"/>
                                          </p:val>
                                        </p:tav>
                                        <p:tav tm="100000">
                                          <p:val>
                                            <p:strVal val="#ppt_h"/>
                                          </p:val>
                                        </p:tav>
                                      </p:tavLst>
                                    </p:anim>
                                    <p:anim calcmode="lin" valueType="num">
                                      <p:cBhvr>
                                        <p:cTn id="9" dur="1000" fill="hold"/>
                                        <p:tgtEl>
                                          <p:spTgt spid="24592"/>
                                        </p:tgtEl>
                                        <p:attrNameLst>
                                          <p:attrName>style.rotation</p:attrName>
                                        </p:attrNameLst>
                                      </p:cBhvr>
                                      <p:tavLst>
                                        <p:tav tm="0">
                                          <p:val>
                                            <p:fltVal val="360"/>
                                          </p:val>
                                        </p:tav>
                                        <p:tav tm="100000">
                                          <p:val>
                                            <p:fltVal val="0"/>
                                          </p:val>
                                        </p:tav>
                                      </p:tavLst>
                                    </p:anim>
                                    <p:animEffect transition="in" filter="fade">
                                      <p:cBhvr>
                                        <p:cTn id="10" dur="1000"/>
                                        <p:tgtEl>
                                          <p:spTgt spid="24592"/>
                                        </p:tgtEl>
                                      </p:cBhvr>
                                    </p:animEffect>
                                  </p:childTnLst>
                                </p:cTn>
                              </p:par>
                              <p:par>
                                <p:cTn id="11" presetID="2" presetClass="entr" presetSubtype="2" fill="hold" nodeType="withEffect">
                                  <p:stCondLst>
                                    <p:cond delay="0"/>
                                  </p:stCondLst>
                                  <p:childTnLst>
                                    <p:set>
                                      <p:cBhvr>
                                        <p:cTn id="12" dur="1" fill="hold">
                                          <p:stCondLst>
                                            <p:cond delay="0"/>
                                          </p:stCondLst>
                                        </p:cTn>
                                        <p:tgtEl>
                                          <p:spTgt spid="24600"/>
                                        </p:tgtEl>
                                        <p:attrNameLst>
                                          <p:attrName>style.visibility</p:attrName>
                                        </p:attrNameLst>
                                      </p:cBhvr>
                                      <p:to>
                                        <p:strVal val="visible"/>
                                      </p:to>
                                    </p:set>
                                    <p:anim calcmode="lin" valueType="num">
                                      <p:cBhvr additive="base">
                                        <p:cTn id="13" dur="500" fill="hold"/>
                                        <p:tgtEl>
                                          <p:spTgt spid="24600"/>
                                        </p:tgtEl>
                                        <p:attrNameLst>
                                          <p:attrName>ppt_x</p:attrName>
                                        </p:attrNameLst>
                                      </p:cBhvr>
                                      <p:tavLst>
                                        <p:tav tm="0">
                                          <p:val>
                                            <p:strVal val="1+#ppt_w/2"/>
                                          </p:val>
                                        </p:tav>
                                        <p:tav tm="100000">
                                          <p:val>
                                            <p:strVal val="#ppt_x"/>
                                          </p:val>
                                        </p:tav>
                                      </p:tavLst>
                                    </p:anim>
                                    <p:anim calcmode="lin" valueType="num">
                                      <p:cBhvr additive="base">
                                        <p:cTn id="14" dur="500" fill="hold"/>
                                        <p:tgtEl>
                                          <p:spTgt spid="24600"/>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24599"/>
                                        </p:tgtEl>
                                        <p:attrNameLst>
                                          <p:attrName>style.visibility</p:attrName>
                                        </p:attrNameLst>
                                      </p:cBhvr>
                                      <p:to>
                                        <p:strVal val="visible"/>
                                      </p:to>
                                    </p:set>
                                    <p:anim calcmode="lin" valueType="num">
                                      <p:cBhvr additive="base">
                                        <p:cTn id="17" dur="500" fill="hold"/>
                                        <p:tgtEl>
                                          <p:spTgt spid="24599"/>
                                        </p:tgtEl>
                                        <p:attrNameLst>
                                          <p:attrName>ppt_x</p:attrName>
                                        </p:attrNameLst>
                                      </p:cBhvr>
                                      <p:tavLst>
                                        <p:tav tm="0">
                                          <p:val>
                                            <p:strVal val="1+#ppt_w/2"/>
                                          </p:val>
                                        </p:tav>
                                        <p:tav tm="100000">
                                          <p:val>
                                            <p:strVal val="#ppt_x"/>
                                          </p:val>
                                        </p:tav>
                                      </p:tavLst>
                                    </p:anim>
                                    <p:anim calcmode="lin" valueType="num">
                                      <p:cBhvr additive="base">
                                        <p:cTn id="18" dur="500" fill="hold"/>
                                        <p:tgtEl>
                                          <p:spTgt spid="24599"/>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000"/>
                            </p:stCondLst>
                            <p:childTnLst>
                              <p:par>
                                <p:cTn id="20" presetID="31" presetClass="entr" presetSubtype="0" fill="hold" grpId="0" nodeType="afterEffect">
                                  <p:stCondLst>
                                    <p:cond delay="0"/>
                                  </p:stCondLst>
                                  <p:iterate type="lt">
                                    <p:tmPct val="5000"/>
                                  </p:iterate>
                                  <p:childTnLst>
                                    <p:set>
                                      <p:cBhvr>
                                        <p:cTn id="21" dur="1" fill="hold">
                                          <p:stCondLst>
                                            <p:cond delay="0"/>
                                          </p:stCondLst>
                                        </p:cTn>
                                        <p:tgtEl>
                                          <p:spTgt spid="24597"/>
                                        </p:tgtEl>
                                        <p:attrNameLst>
                                          <p:attrName>style.visibility</p:attrName>
                                        </p:attrNameLst>
                                      </p:cBhvr>
                                      <p:to>
                                        <p:strVal val="visible"/>
                                      </p:to>
                                    </p:set>
                                    <p:anim calcmode="lin" valueType="num">
                                      <p:cBhvr>
                                        <p:cTn id="22" dur="1000" fill="hold"/>
                                        <p:tgtEl>
                                          <p:spTgt spid="24597"/>
                                        </p:tgtEl>
                                        <p:attrNameLst>
                                          <p:attrName>ppt_w</p:attrName>
                                        </p:attrNameLst>
                                      </p:cBhvr>
                                      <p:tavLst>
                                        <p:tav tm="0">
                                          <p:val>
                                            <p:fltVal val="0"/>
                                          </p:val>
                                        </p:tav>
                                        <p:tav tm="100000">
                                          <p:val>
                                            <p:strVal val="#ppt_w"/>
                                          </p:val>
                                        </p:tav>
                                      </p:tavLst>
                                    </p:anim>
                                    <p:anim calcmode="lin" valueType="num">
                                      <p:cBhvr>
                                        <p:cTn id="23" dur="1000" fill="hold"/>
                                        <p:tgtEl>
                                          <p:spTgt spid="24597"/>
                                        </p:tgtEl>
                                        <p:attrNameLst>
                                          <p:attrName>ppt_h</p:attrName>
                                        </p:attrNameLst>
                                      </p:cBhvr>
                                      <p:tavLst>
                                        <p:tav tm="0">
                                          <p:val>
                                            <p:fltVal val="0"/>
                                          </p:val>
                                        </p:tav>
                                        <p:tav tm="100000">
                                          <p:val>
                                            <p:strVal val="#ppt_h"/>
                                          </p:val>
                                        </p:tav>
                                      </p:tavLst>
                                    </p:anim>
                                    <p:anim calcmode="lin" valueType="num">
                                      <p:cBhvr>
                                        <p:cTn id="24" dur="1000" fill="hold"/>
                                        <p:tgtEl>
                                          <p:spTgt spid="24597"/>
                                        </p:tgtEl>
                                        <p:attrNameLst>
                                          <p:attrName>style.rotation</p:attrName>
                                        </p:attrNameLst>
                                      </p:cBhvr>
                                      <p:tavLst>
                                        <p:tav tm="0">
                                          <p:val>
                                            <p:fltVal val="90"/>
                                          </p:val>
                                        </p:tav>
                                        <p:tav tm="100000">
                                          <p:val>
                                            <p:fltVal val="0"/>
                                          </p:val>
                                        </p:tav>
                                      </p:tavLst>
                                    </p:anim>
                                    <p:animEffect transition="in" filter="fade">
                                      <p:cBhvr>
                                        <p:cTn id="25" dur="1000"/>
                                        <p:tgtEl>
                                          <p:spTgt spid="24597"/>
                                        </p:tgtEl>
                                      </p:cBhvr>
                                    </p:animEffect>
                                  </p:childTnLst>
                                </p:cTn>
                              </p:par>
                            </p:childTnLst>
                          </p:cTn>
                        </p:par>
                        <p:par>
                          <p:cTn id="26" fill="hold" nodeType="afterGroup">
                            <p:stCondLst>
                              <p:cond delay="2100"/>
                            </p:stCondLst>
                            <p:childTnLst>
                              <p:par>
                                <p:cTn id="27" presetID="31" presetClass="entr" presetSubtype="0" fill="hold" grpId="0" nodeType="afterEffect">
                                  <p:stCondLst>
                                    <p:cond delay="0"/>
                                  </p:stCondLst>
                                  <p:iterate type="lt">
                                    <p:tmPct val="5000"/>
                                  </p:iterate>
                                  <p:childTnLst>
                                    <p:set>
                                      <p:cBhvr>
                                        <p:cTn id="28" dur="1" fill="hold">
                                          <p:stCondLst>
                                            <p:cond delay="0"/>
                                          </p:stCondLst>
                                        </p:cTn>
                                        <p:tgtEl>
                                          <p:spTgt spid="24598"/>
                                        </p:tgtEl>
                                        <p:attrNameLst>
                                          <p:attrName>style.visibility</p:attrName>
                                        </p:attrNameLst>
                                      </p:cBhvr>
                                      <p:to>
                                        <p:strVal val="visible"/>
                                      </p:to>
                                    </p:set>
                                    <p:anim calcmode="lin" valueType="num">
                                      <p:cBhvr>
                                        <p:cTn id="29" dur="1000" fill="hold"/>
                                        <p:tgtEl>
                                          <p:spTgt spid="24598"/>
                                        </p:tgtEl>
                                        <p:attrNameLst>
                                          <p:attrName>ppt_w</p:attrName>
                                        </p:attrNameLst>
                                      </p:cBhvr>
                                      <p:tavLst>
                                        <p:tav tm="0">
                                          <p:val>
                                            <p:fltVal val="0"/>
                                          </p:val>
                                        </p:tav>
                                        <p:tav tm="100000">
                                          <p:val>
                                            <p:strVal val="#ppt_w"/>
                                          </p:val>
                                        </p:tav>
                                      </p:tavLst>
                                    </p:anim>
                                    <p:anim calcmode="lin" valueType="num">
                                      <p:cBhvr>
                                        <p:cTn id="30" dur="1000" fill="hold"/>
                                        <p:tgtEl>
                                          <p:spTgt spid="24598"/>
                                        </p:tgtEl>
                                        <p:attrNameLst>
                                          <p:attrName>ppt_h</p:attrName>
                                        </p:attrNameLst>
                                      </p:cBhvr>
                                      <p:tavLst>
                                        <p:tav tm="0">
                                          <p:val>
                                            <p:fltVal val="0"/>
                                          </p:val>
                                        </p:tav>
                                        <p:tav tm="100000">
                                          <p:val>
                                            <p:strVal val="#ppt_h"/>
                                          </p:val>
                                        </p:tav>
                                      </p:tavLst>
                                    </p:anim>
                                    <p:anim calcmode="lin" valueType="num">
                                      <p:cBhvr>
                                        <p:cTn id="31" dur="1000" fill="hold"/>
                                        <p:tgtEl>
                                          <p:spTgt spid="24598"/>
                                        </p:tgtEl>
                                        <p:attrNameLst>
                                          <p:attrName>style.rotation</p:attrName>
                                        </p:attrNameLst>
                                      </p:cBhvr>
                                      <p:tavLst>
                                        <p:tav tm="0">
                                          <p:val>
                                            <p:fltVal val="90"/>
                                          </p:val>
                                        </p:tav>
                                        <p:tav tm="100000">
                                          <p:val>
                                            <p:fltVal val="0"/>
                                          </p:val>
                                        </p:tav>
                                      </p:tavLst>
                                    </p:anim>
                                    <p:animEffect transition="in" filter="fade">
                                      <p:cBhvr>
                                        <p:cTn id="32" dur="1000"/>
                                        <p:tgtEl>
                                          <p:spTgt spid="24598"/>
                                        </p:tgtEl>
                                      </p:cBhvr>
                                    </p:animEffect>
                                  </p:childTnLst>
                                </p:cTn>
                              </p:par>
                            </p:childTnLst>
                          </p:cTn>
                        </p:par>
                        <p:par>
                          <p:cTn id="33" fill="hold" nodeType="afterGroup">
                            <p:stCondLst>
                              <p:cond delay="3250"/>
                            </p:stCondLst>
                            <p:childTnLst>
                              <p:par>
                                <p:cTn id="34" presetID="15" presetClass="entr" presetSubtype="0" fill="hold" grpId="0" nodeType="afterEffect">
                                  <p:stCondLst>
                                    <p:cond delay="0"/>
                                  </p:stCondLst>
                                  <p:childTnLst>
                                    <p:set>
                                      <p:cBhvr>
                                        <p:cTn id="35" dur="1" fill="hold">
                                          <p:stCondLst>
                                            <p:cond delay="0"/>
                                          </p:stCondLst>
                                        </p:cTn>
                                        <p:tgtEl>
                                          <p:spTgt spid="24603"/>
                                        </p:tgtEl>
                                        <p:attrNameLst>
                                          <p:attrName>style.visibility</p:attrName>
                                        </p:attrNameLst>
                                      </p:cBhvr>
                                      <p:to>
                                        <p:strVal val="visible"/>
                                      </p:to>
                                    </p:set>
                                    <p:anim calcmode="lin" valueType="num">
                                      <p:cBhvr>
                                        <p:cTn id="36" dur="1000" fill="hold"/>
                                        <p:tgtEl>
                                          <p:spTgt spid="24603"/>
                                        </p:tgtEl>
                                        <p:attrNameLst>
                                          <p:attrName>ppt_w</p:attrName>
                                        </p:attrNameLst>
                                      </p:cBhvr>
                                      <p:tavLst>
                                        <p:tav tm="0">
                                          <p:val>
                                            <p:fltVal val="0"/>
                                          </p:val>
                                        </p:tav>
                                        <p:tav tm="100000">
                                          <p:val>
                                            <p:strVal val="#ppt_w"/>
                                          </p:val>
                                        </p:tav>
                                      </p:tavLst>
                                    </p:anim>
                                    <p:anim calcmode="lin" valueType="num">
                                      <p:cBhvr>
                                        <p:cTn id="37" dur="1000" fill="hold"/>
                                        <p:tgtEl>
                                          <p:spTgt spid="24603"/>
                                        </p:tgtEl>
                                        <p:attrNameLst>
                                          <p:attrName>ppt_h</p:attrName>
                                        </p:attrNameLst>
                                      </p:cBhvr>
                                      <p:tavLst>
                                        <p:tav tm="0">
                                          <p:val>
                                            <p:fltVal val="0"/>
                                          </p:val>
                                        </p:tav>
                                        <p:tav tm="100000">
                                          <p:val>
                                            <p:strVal val="#ppt_h"/>
                                          </p:val>
                                        </p:tav>
                                      </p:tavLst>
                                    </p:anim>
                                    <p:anim calcmode="lin" valueType="num">
                                      <p:cBhvr>
                                        <p:cTn id="38" dur="1000" fill="hold"/>
                                        <p:tgtEl>
                                          <p:spTgt spid="24603"/>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24603"/>
                                        </p:tgtEl>
                                        <p:attrNameLst>
                                          <p:attrName>ppt_y</p:attrName>
                                        </p:attrNameLst>
                                      </p:cBhvr>
                                      <p:tavLst>
                                        <p:tav tm="0" fmla="#ppt_y+(sin(-2*pi*(1-$))*-#ppt_x+cos(-2*pi*(1-$))*(1-#ppt_y))*(1-$)">
                                          <p:val>
                                            <p:fltVal val="0"/>
                                          </p:val>
                                        </p:tav>
                                        <p:tav tm="100000">
                                          <p:val>
                                            <p:fltVal val="1"/>
                                          </p:val>
                                        </p:tav>
                                      </p:tavLst>
                                    </p:anim>
                                  </p:childTnLst>
                                </p:cTn>
                              </p:par>
                            </p:childTnLst>
                          </p:cTn>
                        </p:par>
                        <p:par>
                          <p:cTn id="40" fill="hold" nodeType="afterGroup">
                            <p:stCondLst>
                              <p:cond delay="4250"/>
                            </p:stCondLst>
                            <p:childTnLst>
                              <p:par>
                                <p:cTn id="41" presetID="15" presetClass="entr" presetSubtype="0" fill="hold" grpId="0" nodeType="afterEffect">
                                  <p:stCondLst>
                                    <p:cond delay="0"/>
                                  </p:stCondLst>
                                  <p:childTnLst>
                                    <p:set>
                                      <p:cBhvr>
                                        <p:cTn id="42" dur="1" fill="hold">
                                          <p:stCondLst>
                                            <p:cond delay="0"/>
                                          </p:stCondLst>
                                        </p:cTn>
                                        <p:tgtEl>
                                          <p:spTgt spid="24601"/>
                                        </p:tgtEl>
                                        <p:attrNameLst>
                                          <p:attrName>style.visibility</p:attrName>
                                        </p:attrNameLst>
                                      </p:cBhvr>
                                      <p:to>
                                        <p:strVal val="visible"/>
                                      </p:to>
                                    </p:set>
                                    <p:anim calcmode="lin" valueType="num">
                                      <p:cBhvr>
                                        <p:cTn id="43" dur="1000" fill="hold"/>
                                        <p:tgtEl>
                                          <p:spTgt spid="24601"/>
                                        </p:tgtEl>
                                        <p:attrNameLst>
                                          <p:attrName>ppt_w</p:attrName>
                                        </p:attrNameLst>
                                      </p:cBhvr>
                                      <p:tavLst>
                                        <p:tav tm="0">
                                          <p:val>
                                            <p:fltVal val="0"/>
                                          </p:val>
                                        </p:tav>
                                        <p:tav tm="100000">
                                          <p:val>
                                            <p:strVal val="#ppt_w"/>
                                          </p:val>
                                        </p:tav>
                                      </p:tavLst>
                                    </p:anim>
                                    <p:anim calcmode="lin" valueType="num">
                                      <p:cBhvr>
                                        <p:cTn id="44" dur="1000" fill="hold"/>
                                        <p:tgtEl>
                                          <p:spTgt spid="24601"/>
                                        </p:tgtEl>
                                        <p:attrNameLst>
                                          <p:attrName>ppt_h</p:attrName>
                                        </p:attrNameLst>
                                      </p:cBhvr>
                                      <p:tavLst>
                                        <p:tav tm="0">
                                          <p:val>
                                            <p:fltVal val="0"/>
                                          </p:val>
                                        </p:tav>
                                        <p:tav tm="100000">
                                          <p:val>
                                            <p:strVal val="#ppt_h"/>
                                          </p:val>
                                        </p:tav>
                                      </p:tavLst>
                                    </p:anim>
                                    <p:anim calcmode="lin" valueType="num">
                                      <p:cBhvr>
                                        <p:cTn id="45" dur="1000" fill="hold"/>
                                        <p:tgtEl>
                                          <p:spTgt spid="24601"/>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24601"/>
                                        </p:tgtEl>
                                        <p:attrNameLst>
                                          <p:attrName>ppt_y</p:attrName>
                                        </p:attrNameLst>
                                      </p:cBhvr>
                                      <p:tavLst>
                                        <p:tav tm="0" fmla="#ppt_y+(sin(-2*pi*(1-$))*-#ppt_x+cos(-2*pi*(1-$))*(1-#ppt_y))*(1-$)">
                                          <p:val>
                                            <p:fltVal val="0"/>
                                          </p:val>
                                        </p:tav>
                                        <p:tav tm="100000">
                                          <p:val>
                                            <p:fltVal val="1"/>
                                          </p:val>
                                        </p:tav>
                                      </p:tavLst>
                                    </p:anim>
                                  </p:childTnLst>
                                </p:cTn>
                              </p:par>
                            </p:childTnLst>
                          </p:cTn>
                        </p:par>
                        <p:par>
                          <p:cTn id="47" fill="hold" nodeType="afterGroup">
                            <p:stCondLst>
                              <p:cond delay="5250"/>
                            </p:stCondLst>
                            <p:childTnLst>
                              <p:par>
                                <p:cTn id="48" presetID="15" presetClass="entr" presetSubtype="0" fill="hold" grpId="0" nodeType="afterEffect">
                                  <p:stCondLst>
                                    <p:cond delay="0"/>
                                  </p:stCondLst>
                                  <p:childTnLst>
                                    <p:set>
                                      <p:cBhvr>
                                        <p:cTn id="49" dur="1" fill="hold">
                                          <p:stCondLst>
                                            <p:cond delay="0"/>
                                          </p:stCondLst>
                                        </p:cTn>
                                        <p:tgtEl>
                                          <p:spTgt spid="24602"/>
                                        </p:tgtEl>
                                        <p:attrNameLst>
                                          <p:attrName>style.visibility</p:attrName>
                                        </p:attrNameLst>
                                      </p:cBhvr>
                                      <p:to>
                                        <p:strVal val="visible"/>
                                      </p:to>
                                    </p:set>
                                    <p:anim calcmode="lin" valueType="num">
                                      <p:cBhvr>
                                        <p:cTn id="50" dur="1000" fill="hold"/>
                                        <p:tgtEl>
                                          <p:spTgt spid="24602"/>
                                        </p:tgtEl>
                                        <p:attrNameLst>
                                          <p:attrName>ppt_w</p:attrName>
                                        </p:attrNameLst>
                                      </p:cBhvr>
                                      <p:tavLst>
                                        <p:tav tm="0">
                                          <p:val>
                                            <p:fltVal val="0"/>
                                          </p:val>
                                        </p:tav>
                                        <p:tav tm="100000">
                                          <p:val>
                                            <p:strVal val="#ppt_w"/>
                                          </p:val>
                                        </p:tav>
                                      </p:tavLst>
                                    </p:anim>
                                    <p:anim calcmode="lin" valueType="num">
                                      <p:cBhvr>
                                        <p:cTn id="51" dur="1000" fill="hold"/>
                                        <p:tgtEl>
                                          <p:spTgt spid="24602"/>
                                        </p:tgtEl>
                                        <p:attrNameLst>
                                          <p:attrName>ppt_h</p:attrName>
                                        </p:attrNameLst>
                                      </p:cBhvr>
                                      <p:tavLst>
                                        <p:tav tm="0">
                                          <p:val>
                                            <p:fltVal val="0"/>
                                          </p:val>
                                        </p:tav>
                                        <p:tav tm="100000">
                                          <p:val>
                                            <p:strVal val="#ppt_h"/>
                                          </p:val>
                                        </p:tav>
                                      </p:tavLst>
                                    </p:anim>
                                    <p:anim calcmode="lin" valueType="num">
                                      <p:cBhvr>
                                        <p:cTn id="52" dur="1000" fill="hold"/>
                                        <p:tgtEl>
                                          <p:spTgt spid="24602"/>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2460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4" fill="hold" nodeType="clickPar">
                      <p:stCondLst>
                        <p:cond delay="indefinite"/>
                      </p:stCondLst>
                      <p:childTnLst>
                        <p:par>
                          <p:cTn id="55" fill="hold" nodeType="withGroup">
                            <p:stCondLst>
                              <p:cond delay="0"/>
                            </p:stCondLst>
                            <p:childTnLst>
                              <p:par>
                                <p:cTn id="56" presetID="49" presetClass="entr" presetSubtype="0" decel="100000" fill="hold" grpId="0" nodeType="clickEffect">
                                  <p:stCondLst>
                                    <p:cond delay="0"/>
                                  </p:stCondLst>
                                  <p:childTnLst>
                                    <p:set>
                                      <p:cBhvr>
                                        <p:cTn id="57" dur="1" fill="hold">
                                          <p:stCondLst>
                                            <p:cond delay="0"/>
                                          </p:stCondLst>
                                        </p:cTn>
                                        <p:tgtEl>
                                          <p:spTgt spid="24588"/>
                                        </p:tgtEl>
                                        <p:attrNameLst>
                                          <p:attrName>style.visibility</p:attrName>
                                        </p:attrNameLst>
                                      </p:cBhvr>
                                      <p:to>
                                        <p:strVal val="visible"/>
                                      </p:to>
                                    </p:set>
                                    <p:anim calcmode="lin" valueType="num">
                                      <p:cBhvr>
                                        <p:cTn id="58" dur="500" fill="hold"/>
                                        <p:tgtEl>
                                          <p:spTgt spid="24588"/>
                                        </p:tgtEl>
                                        <p:attrNameLst>
                                          <p:attrName>ppt_w</p:attrName>
                                        </p:attrNameLst>
                                      </p:cBhvr>
                                      <p:tavLst>
                                        <p:tav tm="0">
                                          <p:val>
                                            <p:fltVal val="0"/>
                                          </p:val>
                                        </p:tav>
                                        <p:tav tm="100000">
                                          <p:val>
                                            <p:strVal val="#ppt_w"/>
                                          </p:val>
                                        </p:tav>
                                      </p:tavLst>
                                    </p:anim>
                                    <p:anim calcmode="lin" valueType="num">
                                      <p:cBhvr>
                                        <p:cTn id="59" dur="500" fill="hold"/>
                                        <p:tgtEl>
                                          <p:spTgt spid="24588"/>
                                        </p:tgtEl>
                                        <p:attrNameLst>
                                          <p:attrName>ppt_h</p:attrName>
                                        </p:attrNameLst>
                                      </p:cBhvr>
                                      <p:tavLst>
                                        <p:tav tm="0">
                                          <p:val>
                                            <p:fltVal val="0"/>
                                          </p:val>
                                        </p:tav>
                                        <p:tav tm="100000">
                                          <p:val>
                                            <p:strVal val="#ppt_h"/>
                                          </p:val>
                                        </p:tav>
                                      </p:tavLst>
                                    </p:anim>
                                    <p:anim calcmode="lin" valueType="num">
                                      <p:cBhvr>
                                        <p:cTn id="60" dur="500" fill="hold"/>
                                        <p:tgtEl>
                                          <p:spTgt spid="24588"/>
                                        </p:tgtEl>
                                        <p:attrNameLst>
                                          <p:attrName>style.rotation</p:attrName>
                                        </p:attrNameLst>
                                      </p:cBhvr>
                                      <p:tavLst>
                                        <p:tav tm="0">
                                          <p:val>
                                            <p:fltVal val="360"/>
                                          </p:val>
                                        </p:tav>
                                        <p:tav tm="100000">
                                          <p:val>
                                            <p:fltVal val="0"/>
                                          </p:val>
                                        </p:tav>
                                      </p:tavLst>
                                    </p:anim>
                                    <p:animEffect transition="in" filter="fade">
                                      <p:cBhvr>
                                        <p:cTn id="61" dur="500"/>
                                        <p:tgtEl>
                                          <p:spTgt spid="24588"/>
                                        </p:tgtEl>
                                      </p:cBhvr>
                                    </p:animEffect>
                                  </p:childTnLst>
                                </p:cTn>
                              </p:par>
                            </p:childTnLst>
                          </p:cTn>
                        </p:par>
                        <p:par>
                          <p:cTn id="62" fill="hold" nodeType="afterGroup">
                            <p:stCondLst>
                              <p:cond delay="500"/>
                            </p:stCondLst>
                            <p:childTnLst>
                              <p:par>
                                <p:cTn id="63" presetID="2" presetClass="entr" presetSubtype="2" fill="hold" nodeType="afterEffect">
                                  <p:stCondLst>
                                    <p:cond delay="0"/>
                                  </p:stCondLst>
                                  <p:childTnLst>
                                    <p:set>
                                      <p:cBhvr>
                                        <p:cTn id="64" dur="1" fill="hold">
                                          <p:stCondLst>
                                            <p:cond delay="0"/>
                                          </p:stCondLst>
                                        </p:cTn>
                                        <p:tgtEl>
                                          <p:spTgt spid="24621"/>
                                        </p:tgtEl>
                                        <p:attrNameLst>
                                          <p:attrName>style.visibility</p:attrName>
                                        </p:attrNameLst>
                                      </p:cBhvr>
                                      <p:to>
                                        <p:strVal val="visible"/>
                                      </p:to>
                                    </p:set>
                                    <p:anim calcmode="lin" valueType="num">
                                      <p:cBhvr additive="base">
                                        <p:cTn id="65" dur="500" fill="hold"/>
                                        <p:tgtEl>
                                          <p:spTgt spid="24621"/>
                                        </p:tgtEl>
                                        <p:attrNameLst>
                                          <p:attrName>ppt_x</p:attrName>
                                        </p:attrNameLst>
                                      </p:cBhvr>
                                      <p:tavLst>
                                        <p:tav tm="0">
                                          <p:val>
                                            <p:strVal val="1+#ppt_w/2"/>
                                          </p:val>
                                        </p:tav>
                                        <p:tav tm="100000">
                                          <p:val>
                                            <p:strVal val="#ppt_x"/>
                                          </p:val>
                                        </p:tav>
                                      </p:tavLst>
                                    </p:anim>
                                    <p:anim calcmode="lin" valueType="num">
                                      <p:cBhvr additive="base">
                                        <p:cTn id="66" dur="500" fill="hold"/>
                                        <p:tgtEl>
                                          <p:spTgt spid="24621"/>
                                        </p:tgtEl>
                                        <p:attrNameLst>
                                          <p:attrName>ppt_y</p:attrName>
                                        </p:attrNameLst>
                                      </p:cBhvr>
                                      <p:tavLst>
                                        <p:tav tm="0">
                                          <p:val>
                                            <p:strVal val="#ppt_y"/>
                                          </p:val>
                                        </p:tav>
                                        <p:tav tm="100000">
                                          <p:val>
                                            <p:strVal val="#ppt_y"/>
                                          </p:val>
                                        </p:tav>
                                      </p:tavLst>
                                    </p:anim>
                                  </p:childTnLst>
                                </p:cTn>
                              </p:par>
                            </p:childTnLst>
                          </p:cTn>
                        </p:par>
                        <p:par>
                          <p:cTn id="67" fill="hold" nodeType="afterGroup">
                            <p:stCondLst>
                              <p:cond delay="1000"/>
                            </p:stCondLst>
                            <p:childTnLst>
                              <p:par>
                                <p:cTn id="68" presetID="2" presetClass="entr" presetSubtype="2" fill="hold" nodeType="afterEffect">
                                  <p:stCondLst>
                                    <p:cond delay="0"/>
                                  </p:stCondLst>
                                  <p:childTnLst>
                                    <p:set>
                                      <p:cBhvr>
                                        <p:cTn id="69" dur="1" fill="hold">
                                          <p:stCondLst>
                                            <p:cond delay="0"/>
                                          </p:stCondLst>
                                        </p:cTn>
                                        <p:tgtEl>
                                          <p:spTgt spid="24622"/>
                                        </p:tgtEl>
                                        <p:attrNameLst>
                                          <p:attrName>style.visibility</p:attrName>
                                        </p:attrNameLst>
                                      </p:cBhvr>
                                      <p:to>
                                        <p:strVal val="visible"/>
                                      </p:to>
                                    </p:set>
                                    <p:anim calcmode="lin" valueType="num">
                                      <p:cBhvr additive="base">
                                        <p:cTn id="70" dur="500" fill="hold"/>
                                        <p:tgtEl>
                                          <p:spTgt spid="24622"/>
                                        </p:tgtEl>
                                        <p:attrNameLst>
                                          <p:attrName>ppt_x</p:attrName>
                                        </p:attrNameLst>
                                      </p:cBhvr>
                                      <p:tavLst>
                                        <p:tav tm="0">
                                          <p:val>
                                            <p:strVal val="1+#ppt_w/2"/>
                                          </p:val>
                                        </p:tav>
                                        <p:tav tm="100000">
                                          <p:val>
                                            <p:strVal val="#ppt_x"/>
                                          </p:val>
                                        </p:tav>
                                      </p:tavLst>
                                    </p:anim>
                                    <p:anim calcmode="lin" valueType="num">
                                      <p:cBhvr additive="base">
                                        <p:cTn id="71" dur="500" fill="hold"/>
                                        <p:tgtEl>
                                          <p:spTgt spid="24622"/>
                                        </p:tgtEl>
                                        <p:attrNameLst>
                                          <p:attrName>ppt_y</p:attrName>
                                        </p:attrNameLst>
                                      </p:cBhvr>
                                      <p:tavLst>
                                        <p:tav tm="0">
                                          <p:val>
                                            <p:strVal val="#ppt_y"/>
                                          </p:val>
                                        </p:tav>
                                        <p:tav tm="100000">
                                          <p:val>
                                            <p:strVal val="#ppt_y"/>
                                          </p:val>
                                        </p:tav>
                                      </p:tavLst>
                                    </p:anim>
                                  </p:childTnLst>
                                </p:cTn>
                              </p:par>
                            </p:childTnLst>
                          </p:cTn>
                        </p:par>
                        <p:par>
                          <p:cTn id="72" fill="hold" nodeType="afterGroup">
                            <p:stCondLst>
                              <p:cond delay="1500"/>
                            </p:stCondLst>
                            <p:childTnLst>
                              <p:par>
                                <p:cTn id="73" presetID="2" presetClass="entr" presetSubtype="2" fill="hold" nodeType="afterEffect">
                                  <p:stCondLst>
                                    <p:cond delay="0"/>
                                  </p:stCondLst>
                                  <p:childTnLst>
                                    <p:set>
                                      <p:cBhvr>
                                        <p:cTn id="74" dur="1" fill="hold">
                                          <p:stCondLst>
                                            <p:cond delay="0"/>
                                          </p:stCondLst>
                                        </p:cTn>
                                        <p:tgtEl>
                                          <p:spTgt spid="24623"/>
                                        </p:tgtEl>
                                        <p:attrNameLst>
                                          <p:attrName>style.visibility</p:attrName>
                                        </p:attrNameLst>
                                      </p:cBhvr>
                                      <p:to>
                                        <p:strVal val="visible"/>
                                      </p:to>
                                    </p:set>
                                    <p:anim calcmode="lin" valueType="num">
                                      <p:cBhvr additive="base">
                                        <p:cTn id="75" dur="500" fill="hold"/>
                                        <p:tgtEl>
                                          <p:spTgt spid="24623"/>
                                        </p:tgtEl>
                                        <p:attrNameLst>
                                          <p:attrName>ppt_x</p:attrName>
                                        </p:attrNameLst>
                                      </p:cBhvr>
                                      <p:tavLst>
                                        <p:tav tm="0">
                                          <p:val>
                                            <p:strVal val="1+#ppt_w/2"/>
                                          </p:val>
                                        </p:tav>
                                        <p:tav tm="100000">
                                          <p:val>
                                            <p:strVal val="#ppt_x"/>
                                          </p:val>
                                        </p:tav>
                                      </p:tavLst>
                                    </p:anim>
                                    <p:anim calcmode="lin" valueType="num">
                                      <p:cBhvr additive="base">
                                        <p:cTn id="76" dur="500" fill="hold"/>
                                        <p:tgtEl>
                                          <p:spTgt spid="24623"/>
                                        </p:tgtEl>
                                        <p:attrNameLst>
                                          <p:attrName>ppt_y</p:attrName>
                                        </p:attrNameLst>
                                      </p:cBhvr>
                                      <p:tavLst>
                                        <p:tav tm="0">
                                          <p:val>
                                            <p:strVal val="#ppt_y"/>
                                          </p:val>
                                        </p:tav>
                                        <p:tav tm="100000">
                                          <p:val>
                                            <p:strVal val="#ppt_y"/>
                                          </p:val>
                                        </p:tav>
                                      </p:tavLst>
                                    </p:anim>
                                  </p:childTnLst>
                                </p:cTn>
                              </p:par>
                            </p:childTnLst>
                          </p:cTn>
                        </p:par>
                        <p:par>
                          <p:cTn id="77" fill="hold" nodeType="afterGroup">
                            <p:stCondLst>
                              <p:cond delay="2000"/>
                            </p:stCondLst>
                            <p:childTnLst>
                              <p:par>
                                <p:cTn id="78" presetID="2" presetClass="entr" presetSubtype="2" fill="hold" nodeType="afterEffect">
                                  <p:stCondLst>
                                    <p:cond delay="0"/>
                                  </p:stCondLst>
                                  <p:childTnLst>
                                    <p:set>
                                      <p:cBhvr>
                                        <p:cTn id="79" dur="1" fill="hold">
                                          <p:stCondLst>
                                            <p:cond delay="0"/>
                                          </p:stCondLst>
                                        </p:cTn>
                                        <p:tgtEl>
                                          <p:spTgt spid="24624"/>
                                        </p:tgtEl>
                                        <p:attrNameLst>
                                          <p:attrName>style.visibility</p:attrName>
                                        </p:attrNameLst>
                                      </p:cBhvr>
                                      <p:to>
                                        <p:strVal val="visible"/>
                                      </p:to>
                                    </p:set>
                                    <p:anim calcmode="lin" valueType="num">
                                      <p:cBhvr additive="base">
                                        <p:cTn id="80" dur="500" fill="hold"/>
                                        <p:tgtEl>
                                          <p:spTgt spid="24624"/>
                                        </p:tgtEl>
                                        <p:attrNameLst>
                                          <p:attrName>ppt_x</p:attrName>
                                        </p:attrNameLst>
                                      </p:cBhvr>
                                      <p:tavLst>
                                        <p:tav tm="0">
                                          <p:val>
                                            <p:strVal val="1+#ppt_w/2"/>
                                          </p:val>
                                        </p:tav>
                                        <p:tav tm="100000">
                                          <p:val>
                                            <p:strVal val="#ppt_x"/>
                                          </p:val>
                                        </p:tav>
                                      </p:tavLst>
                                    </p:anim>
                                    <p:anim calcmode="lin" valueType="num">
                                      <p:cBhvr additive="base">
                                        <p:cTn id="81" dur="500" fill="hold"/>
                                        <p:tgtEl>
                                          <p:spTgt spid="24624"/>
                                        </p:tgtEl>
                                        <p:attrNameLst>
                                          <p:attrName>ppt_y</p:attrName>
                                        </p:attrNameLst>
                                      </p:cBhvr>
                                      <p:tavLst>
                                        <p:tav tm="0">
                                          <p:val>
                                            <p:strVal val="#ppt_y"/>
                                          </p:val>
                                        </p:tav>
                                        <p:tav tm="100000">
                                          <p:val>
                                            <p:strVal val="#ppt_y"/>
                                          </p:val>
                                        </p:tav>
                                      </p:tavLst>
                                    </p:anim>
                                  </p:childTnLst>
                                </p:cTn>
                              </p:par>
                            </p:childTnLst>
                          </p:cTn>
                        </p:par>
                        <p:par>
                          <p:cTn id="82" fill="hold" nodeType="afterGroup">
                            <p:stCondLst>
                              <p:cond delay="2500"/>
                            </p:stCondLst>
                            <p:childTnLst>
                              <p:par>
                                <p:cTn id="83" presetID="2" presetClass="entr" presetSubtype="2" fill="hold" nodeType="afterEffect">
                                  <p:stCondLst>
                                    <p:cond delay="0"/>
                                  </p:stCondLst>
                                  <p:childTnLst>
                                    <p:set>
                                      <p:cBhvr>
                                        <p:cTn id="84" dur="1" fill="hold">
                                          <p:stCondLst>
                                            <p:cond delay="0"/>
                                          </p:stCondLst>
                                        </p:cTn>
                                        <p:tgtEl>
                                          <p:spTgt spid="24625"/>
                                        </p:tgtEl>
                                        <p:attrNameLst>
                                          <p:attrName>style.visibility</p:attrName>
                                        </p:attrNameLst>
                                      </p:cBhvr>
                                      <p:to>
                                        <p:strVal val="visible"/>
                                      </p:to>
                                    </p:set>
                                    <p:anim calcmode="lin" valueType="num">
                                      <p:cBhvr additive="base">
                                        <p:cTn id="85" dur="500" fill="hold"/>
                                        <p:tgtEl>
                                          <p:spTgt spid="24625"/>
                                        </p:tgtEl>
                                        <p:attrNameLst>
                                          <p:attrName>ppt_x</p:attrName>
                                        </p:attrNameLst>
                                      </p:cBhvr>
                                      <p:tavLst>
                                        <p:tav tm="0">
                                          <p:val>
                                            <p:strVal val="1+#ppt_w/2"/>
                                          </p:val>
                                        </p:tav>
                                        <p:tav tm="100000">
                                          <p:val>
                                            <p:strVal val="#ppt_x"/>
                                          </p:val>
                                        </p:tav>
                                      </p:tavLst>
                                    </p:anim>
                                    <p:anim calcmode="lin" valueType="num">
                                      <p:cBhvr additive="base">
                                        <p:cTn id="86" dur="500" fill="hold"/>
                                        <p:tgtEl>
                                          <p:spTgt spid="24625"/>
                                        </p:tgtEl>
                                        <p:attrNameLst>
                                          <p:attrName>ppt_y</p:attrName>
                                        </p:attrNameLst>
                                      </p:cBhvr>
                                      <p:tavLst>
                                        <p:tav tm="0">
                                          <p:val>
                                            <p:strVal val="#ppt_y"/>
                                          </p:val>
                                        </p:tav>
                                        <p:tav tm="100000">
                                          <p:val>
                                            <p:strVal val="#ppt_y"/>
                                          </p:val>
                                        </p:tav>
                                      </p:tavLst>
                                    </p:anim>
                                  </p:childTnLst>
                                </p:cTn>
                              </p:par>
                            </p:childTnLst>
                          </p:cTn>
                        </p:par>
                        <p:par>
                          <p:cTn id="87" fill="hold" nodeType="afterGroup">
                            <p:stCondLst>
                              <p:cond delay="3000"/>
                            </p:stCondLst>
                            <p:childTnLst>
                              <p:par>
                                <p:cTn id="88" presetID="2" presetClass="entr" presetSubtype="2" fill="hold" grpId="0" nodeType="afterEffect">
                                  <p:stCondLst>
                                    <p:cond delay="0"/>
                                  </p:stCondLst>
                                  <p:childTnLst>
                                    <p:set>
                                      <p:cBhvr>
                                        <p:cTn id="89" dur="1" fill="hold">
                                          <p:stCondLst>
                                            <p:cond delay="0"/>
                                          </p:stCondLst>
                                        </p:cTn>
                                        <p:tgtEl>
                                          <p:spTgt spid="24611"/>
                                        </p:tgtEl>
                                        <p:attrNameLst>
                                          <p:attrName>style.visibility</p:attrName>
                                        </p:attrNameLst>
                                      </p:cBhvr>
                                      <p:to>
                                        <p:strVal val="visible"/>
                                      </p:to>
                                    </p:set>
                                    <p:anim calcmode="lin" valueType="num">
                                      <p:cBhvr additive="base">
                                        <p:cTn id="90" dur="500" fill="hold"/>
                                        <p:tgtEl>
                                          <p:spTgt spid="24611"/>
                                        </p:tgtEl>
                                        <p:attrNameLst>
                                          <p:attrName>ppt_x</p:attrName>
                                        </p:attrNameLst>
                                      </p:cBhvr>
                                      <p:tavLst>
                                        <p:tav tm="0">
                                          <p:val>
                                            <p:strVal val="1+#ppt_w/2"/>
                                          </p:val>
                                        </p:tav>
                                        <p:tav tm="100000">
                                          <p:val>
                                            <p:strVal val="#ppt_x"/>
                                          </p:val>
                                        </p:tav>
                                      </p:tavLst>
                                    </p:anim>
                                    <p:anim calcmode="lin" valueType="num">
                                      <p:cBhvr additive="base">
                                        <p:cTn id="91" dur="500" fill="hold"/>
                                        <p:tgtEl>
                                          <p:spTgt spid="24611"/>
                                        </p:tgtEl>
                                        <p:attrNameLst>
                                          <p:attrName>ppt_y</p:attrName>
                                        </p:attrNameLst>
                                      </p:cBhvr>
                                      <p:tavLst>
                                        <p:tav tm="0">
                                          <p:val>
                                            <p:strVal val="#ppt_y"/>
                                          </p:val>
                                        </p:tav>
                                        <p:tav tm="100000">
                                          <p:val>
                                            <p:strVal val="#ppt_y"/>
                                          </p:val>
                                        </p:tav>
                                      </p:tavLst>
                                    </p:anim>
                                  </p:childTnLst>
                                </p:cTn>
                              </p:par>
                            </p:childTnLst>
                          </p:cTn>
                        </p:par>
                        <p:par>
                          <p:cTn id="92" fill="hold" nodeType="afterGroup">
                            <p:stCondLst>
                              <p:cond delay="3500"/>
                            </p:stCondLst>
                            <p:childTnLst>
                              <p:par>
                                <p:cTn id="93" presetID="2" presetClass="entr" presetSubtype="2" fill="hold" grpId="0" nodeType="afterEffect">
                                  <p:stCondLst>
                                    <p:cond delay="0"/>
                                  </p:stCondLst>
                                  <p:childTnLst>
                                    <p:set>
                                      <p:cBhvr>
                                        <p:cTn id="94" dur="1" fill="hold">
                                          <p:stCondLst>
                                            <p:cond delay="0"/>
                                          </p:stCondLst>
                                        </p:cTn>
                                        <p:tgtEl>
                                          <p:spTgt spid="24612"/>
                                        </p:tgtEl>
                                        <p:attrNameLst>
                                          <p:attrName>style.visibility</p:attrName>
                                        </p:attrNameLst>
                                      </p:cBhvr>
                                      <p:to>
                                        <p:strVal val="visible"/>
                                      </p:to>
                                    </p:set>
                                    <p:anim calcmode="lin" valueType="num">
                                      <p:cBhvr additive="base">
                                        <p:cTn id="95" dur="500" fill="hold"/>
                                        <p:tgtEl>
                                          <p:spTgt spid="24612"/>
                                        </p:tgtEl>
                                        <p:attrNameLst>
                                          <p:attrName>ppt_x</p:attrName>
                                        </p:attrNameLst>
                                      </p:cBhvr>
                                      <p:tavLst>
                                        <p:tav tm="0">
                                          <p:val>
                                            <p:strVal val="1+#ppt_w/2"/>
                                          </p:val>
                                        </p:tav>
                                        <p:tav tm="100000">
                                          <p:val>
                                            <p:strVal val="#ppt_x"/>
                                          </p:val>
                                        </p:tav>
                                      </p:tavLst>
                                    </p:anim>
                                    <p:anim calcmode="lin" valueType="num">
                                      <p:cBhvr additive="base">
                                        <p:cTn id="96" dur="500" fill="hold"/>
                                        <p:tgtEl>
                                          <p:spTgt spid="24612"/>
                                        </p:tgtEl>
                                        <p:attrNameLst>
                                          <p:attrName>ppt_y</p:attrName>
                                        </p:attrNameLst>
                                      </p:cBhvr>
                                      <p:tavLst>
                                        <p:tav tm="0">
                                          <p:val>
                                            <p:strVal val="#ppt_y"/>
                                          </p:val>
                                        </p:tav>
                                        <p:tav tm="100000">
                                          <p:val>
                                            <p:strVal val="#ppt_y"/>
                                          </p:val>
                                        </p:tav>
                                      </p:tavLst>
                                    </p:anim>
                                  </p:childTnLst>
                                </p:cTn>
                              </p:par>
                            </p:childTnLst>
                          </p:cTn>
                        </p:par>
                        <p:par>
                          <p:cTn id="97" fill="hold" nodeType="afterGroup">
                            <p:stCondLst>
                              <p:cond delay="4000"/>
                            </p:stCondLst>
                            <p:childTnLst>
                              <p:par>
                                <p:cTn id="98" presetID="2" presetClass="entr" presetSubtype="2" fill="hold" grpId="0" nodeType="afterEffect">
                                  <p:stCondLst>
                                    <p:cond delay="0"/>
                                  </p:stCondLst>
                                  <p:childTnLst>
                                    <p:set>
                                      <p:cBhvr>
                                        <p:cTn id="99" dur="1" fill="hold">
                                          <p:stCondLst>
                                            <p:cond delay="0"/>
                                          </p:stCondLst>
                                        </p:cTn>
                                        <p:tgtEl>
                                          <p:spTgt spid="24613"/>
                                        </p:tgtEl>
                                        <p:attrNameLst>
                                          <p:attrName>style.visibility</p:attrName>
                                        </p:attrNameLst>
                                      </p:cBhvr>
                                      <p:to>
                                        <p:strVal val="visible"/>
                                      </p:to>
                                    </p:set>
                                    <p:anim calcmode="lin" valueType="num">
                                      <p:cBhvr additive="base">
                                        <p:cTn id="100" dur="500" fill="hold"/>
                                        <p:tgtEl>
                                          <p:spTgt spid="24613"/>
                                        </p:tgtEl>
                                        <p:attrNameLst>
                                          <p:attrName>ppt_x</p:attrName>
                                        </p:attrNameLst>
                                      </p:cBhvr>
                                      <p:tavLst>
                                        <p:tav tm="0">
                                          <p:val>
                                            <p:strVal val="1+#ppt_w/2"/>
                                          </p:val>
                                        </p:tav>
                                        <p:tav tm="100000">
                                          <p:val>
                                            <p:strVal val="#ppt_x"/>
                                          </p:val>
                                        </p:tav>
                                      </p:tavLst>
                                    </p:anim>
                                    <p:anim calcmode="lin" valueType="num">
                                      <p:cBhvr additive="base">
                                        <p:cTn id="101" dur="500" fill="hold"/>
                                        <p:tgtEl>
                                          <p:spTgt spid="24613"/>
                                        </p:tgtEl>
                                        <p:attrNameLst>
                                          <p:attrName>ppt_y</p:attrName>
                                        </p:attrNameLst>
                                      </p:cBhvr>
                                      <p:tavLst>
                                        <p:tav tm="0">
                                          <p:val>
                                            <p:strVal val="#ppt_y"/>
                                          </p:val>
                                        </p:tav>
                                        <p:tav tm="100000">
                                          <p:val>
                                            <p:strVal val="#ppt_y"/>
                                          </p:val>
                                        </p:tav>
                                      </p:tavLst>
                                    </p:anim>
                                  </p:childTnLst>
                                </p:cTn>
                              </p:par>
                            </p:childTnLst>
                          </p:cTn>
                        </p:par>
                        <p:par>
                          <p:cTn id="102" fill="hold" nodeType="afterGroup">
                            <p:stCondLst>
                              <p:cond delay="4500"/>
                            </p:stCondLst>
                            <p:childTnLst>
                              <p:par>
                                <p:cTn id="103" presetID="2" presetClass="entr" presetSubtype="2" fill="hold" grpId="0" nodeType="afterEffect">
                                  <p:stCondLst>
                                    <p:cond delay="0"/>
                                  </p:stCondLst>
                                  <p:childTnLst>
                                    <p:set>
                                      <p:cBhvr>
                                        <p:cTn id="104" dur="1" fill="hold">
                                          <p:stCondLst>
                                            <p:cond delay="0"/>
                                          </p:stCondLst>
                                        </p:cTn>
                                        <p:tgtEl>
                                          <p:spTgt spid="24614"/>
                                        </p:tgtEl>
                                        <p:attrNameLst>
                                          <p:attrName>style.visibility</p:attrName>
                                        </p:attrNameLst>
                                      </p:cBhvr>
                                      <p:to>
                                        <p:strVal val="visible"/>
                                      </p:to>
                                    </p:set>
                                    <p:anim calcmode="lin" valueType="num">
                                      <p:cBhvr additive="base">
                                        <p:cTn id="105" dur="500" fill="hold"/>
                                        <p:tgtEl>
                                          <p:spTgt spid="24614"/>
                                        </p:tgtEl>
                                        <p:attrNameLst>
                                          <p:attrName>ppt_x</p:attrName>
                                        </p:attrNameLst>
                                      </p:cBhvr>
                                      <p:tavLst>
                                        <p:tav tm="0">
                                          <p:val>
                                            <p:strVal val="1+#ppt_w/2"/>
                                          </p:val>
                                        </p:tav>
                                        <p:tav tm="100000">
                                          <p:val>
                                            <p:strVal val="#ppt_x"/>
                                          </p:val>
                                        </p:tav>
                                      </p:tavLst>
                                    </p:anim>
                                    <p:anim calcmode="lin" valueType="num">
                                      <p:cBhvr additive="base">
                                        <p:cTn id="106" dur="500" fill="hold"/>
                                        <p:tgtEl>
                                          <p:spTgt spid="24614"/>
                                        </p:tgtEl>
                                        <p:attrNameLst>
                                          <p:attrName>ppt_y</p:attrName>
                                        </p:attrNameLst>
                                      </p:cBhvr>
                                      <p:tavLst>
                                        <p:tav tm="0">
                                          <p:val>
                                            <p:strVal val="#ppt_y"/>
                                          </p:val>
                                        </p:tav>
                                        <p:tav tm="100000">
                                          <p:val>
                                            <p:strVal val="#ppt_y"/>
                                          </p:val>
                                        </p:tav>
                                      </p:tavLst>
                                    </p:anim>
                                  </p:childTnLst>
                                </p:cTn>
                              </p:par>
                            </p:childTnLst>
                          </p:cTn>
                        </p:par>
                        <p:par>
                          <p:cTn id="107" fill="hold" nodeType="afterGroup">
                            <p:stCondLst>
                              <p:cond delay="5000"/>
                            </p:stCondLst>
                            <p:childTnLst>
                              <p:par>
                                <p:cTn id="108" presetID="2" presetClass="entr" presetSubtype="2" fill="hold" grpId="0" nodeType="afterEffect">
                                  <p:stCondLst>
                                    <p:cond delay="0"/>
                                  </p:stCondLst>
                                  <p:childTnLst>
                                    <p:set>
                                      <p:cBhvr>
                                        <p:cTn id="109" dur="1" fill="hold">
                                          <p:stCondLst>
                                            <p:cond delay="0"/>
                                          </p:stCondLst>
                                        </p:cTn>
                                        <p:tgtEl>
                                          <p:spTgt spid="24615"/>
                                        </p:tgtEl>
                                        <p:attrNameLst>
                                          <p:attrName>style.visibility</p:attrName>
                                        </p:attrNameLst>
                                      </p:cBhvr>
                                      <p:to>
                                        <p:strVal val="visible"/>
                                      </p:to>
                                    </p:set>
                                    <p:anim calcmode="lin" valueType="num">
                                      <p:cBhvr additive="base">
                                        <p:cTn id="110" dur="500" fill="hold"/>
                                        <p:tgtEl>
                                          <p:spTgt spid="24615"/>
                                        </p:tgtEl>
                                        <p:attrNameLst>
                                          <p:attrName>ppt_x</p:attrName>
                                        </p:attrNameLst>
                                      </p:cBhvr>
                                      <p:tavLst>
                                        <p:tav tm="0">
                                          <p:val>
                                            <p:strVal val="1+#ppt_w/2"/>
                                          </p:val>
                                        </p:tav>
                                        <p:tav tm="100000">
                                          <p:val>
                                            <p:strVal val="#ppt_x"/>
                                          </p:val>
                                        </p:tav>
                                      </p:tavLst>
                                    </p:anim>
                                    <p:anim calcmode="lin" valueType="num">
                                      <p:cBhvr additive="base">
                                        <p:cTn id="111" dur="500" fill="hold"/>
                                        <p:tgtEl>
                                          <p:spTgt spid="24615"/>
                                        </p:tgtEl>
                                        <p:attrNameLst>
                                          <p:attrName>ppt_y</p:attrName>
                                        </p:attrNameLst>
                                      </p:cBhvr>
                                      <p:tavLst>
                                        <p:tav tm="0">
                                          <p:val>
                                            <p:strVal val="#ppt_y"/>
                                          </p:val>
                                        </p:tav>
                                        <p:tav tm="100000">
                                          <p:val>
                                            <p:strVal val="#ppt_y"/>
                                          </p:val>
                                        </p:tav>
                                      </p:tavLst>
                                    </p:anim>
                                  </p:childTnLst>
                                </p:cTn>
                              </p:par>
                            </p:childTnLst>
                          </p:cTn>
                        </p:par>
                      </p:childTnLst>
                    </p:cTn>
                  </p:par>
                  <p:par>
                    <p:cTn id="112" fill="hold" nodeType="clickPar">
                      <p:stCondLst>
                        <p:cond delay="indefinite"/>
                      </p:stCondLst>
                      <p:childTnLst>
                        <p:par>
                          <p:cTn id="113" fill="hold" nodeType="withGroup">
                            <p:stCondLst>
                              <p:cond delay="0"/>
                            </p:stCondLst>
                            <p:childTnLst>
                              <p:par>
                                <p:cTn id="114" presetID="49" presetClass="entr" presetSubtype="0" decel="100000" fill="hold" grpId="0" nodeType="clickEffect">
                                  <p:stCondLst>
                                    <p:cond delay="0"/>
                                  </p:stCondLst>
                                  <p:childTnLst>
                                    <p:set>
                                      <p:cBhvr>
                                        <p:cTn id="115" dur="1" fill="hold">
                                          <p:stCondLst>
                                            <p:cond delay="0"/>
                                          </p:stCondLst>
                                        </p:cTn>
                                        <p:tgtEl>
                                          <p:spTgt spid="24593"/>
                                        </p:tgtEl>
                                        <p:attrNameLst>
                                          <p:attrName>style.visibility</p:attrName>
                                        </p:attrNameLst>
                                      </p:cBhvr>
                                      <p:to>
                                        <p:strVal val="visible"/>
                                      </p:to>
                                    </p:set>
                                    <p:anim calcmode="lin" valueType="num">
                                      <p:cBhvr>
                                        <p:cTn id="116" dur="500" fill="hold"/>
                                        <p:tgtEl>
                                          <p:spTgt spid="24593"/>
                                        </p:tgtEl>
                                        <p:attrNameLst>
                                          <p:attrName>ppt_w</p:attrName>
                                        </p:attrNameLst>
                                      </p:cBhvr>
                                      <p:tavLst>
                                        <p:tav tm="0">
                                          <p:val>
                                            <p:fltVal val="0"/>
                                          </p:val>
                                        </p:tav>
                                        <p:tav tm="100000">
                                          <p:val>
                                            <p:strVal val="#ppt_w"/>
                                          </p:val>
                                        </p:tav>
                                      </p:tavLst>
                                    </p:anim>
                                    <p:anim calcmode="lin" valueType="num">
                                      <p:cBhvr>
                                        <p:cTn id="117" dur="500" fill="hold"/>
                                        <p:tgtEl>
                                          <p:spTgt spid="24593"/>
                                        </p:tgtEl>
                                        <p:attrNameLst>
                                          <p:attrName>ppt_h</p:attrName>
                                        </p:attrNameLst>
                                      </p:cBhvr>
                                      <p:tavLst>
                                        <p:tav tm="0">
                                          <p:val>
                                            <p:fltVal val="0"/>
                                          </p:val>
                                        </p:tav>
                                        <p:tav tm="100000">
                                          <p:val>
                                            <p:strVal val="#ppt_h"/>
                                          </p:val>
                                        </p:tav>
                                      </p:tavLst>
                                    </p:anim>
                                    <p:anim calcmode="lin" valueType="num">
                                      <p:cBhvr>
                                        <p:cTn id="118" dur="500" fill="hold"/>
                                        <p:tgtEl>
                                          <p:spTgt spid="24593"/>
                                        </p:tgtEl>
                                        <p:attrNameLst>
                                          <p:attrName>style.rotation</p:attrName>
                                        </p:attrNameLst>
                                      </p:cBhvr>
                                      <p:tavLst>
                                        <p:tav tm="0">
                                          <p:val>
                                            <p:fltVal val="360"/>
                                          </p:val>
                                        </p:tav>
                                        <p:tav tm="100000">
                                          <p:val>
                                            <p:fltVal val="0"/>
                                          </p:val>
                                        </p:tav>
                                      </p:tavLst>
                                    </p:anim>
                                    <p:animEffect transition="in" filter="fade">
                                      <p:cBhvr>
                                        <p:cTn id="119" dur="500"/>
                                        <p:tgtEl>
                                          <p:spTgt spid="24593"/>
                                        </p:tgtEl>
                                      </p:cBhvr>
                                    </p:animEffect>
                                  </p:childTnLst>
                                </p:cTn>
                              </p:par>
                            </p:childTnLst>
                          </p:cTn>
                        </p:par>
                        <p:par>
                          <p:cTn id="120" fill="hold" nodeType="afterGroup">
                            <p:stCondLst>
                              <p:cond delay="500"/>
                            </p:stCondLst>
                            <p:childTnLst>
                              <p:par>
                                <p:cTn id="121" presetID="2" presetClass="entr" presetSubtype="8" fill="hold" nodeType="afterEffect">
                                  <p:stCondLst>
                                    <p:cond delay="0"/>
                                  </p:stCondLst>
                                  <p:childTnLst>
                                    <p:set>
                                      <p:cBhvr>
                                        <p:cTn id="122" dur="1" fill="hold">
                                          <p:stCondLst>
                                            <p:cond delay="0"/>
                                          </p:stCondLst>
                                        </p:cTn>
                                        <p:tgtEl>
                                          <p:spTgt spid="24609"/>
                                        </p:tgtEl>
                                        <p:attrNameLst>
                                          <p:attrName>style.visibility</p:attrName>
                                        </p:attrNameLst>
                                      </p:cBhvr>
                                      <p:to>
                                        <p:strVal val="visible"/>
                                      </p:to>
                                    </p:set>
                                    <p:anim calcmode="lin" valueType="num">
                                      <p:cBhvr additive="base">
                                        <p:cTn id="123" dur="500" fill="hold"/>
                                        <p:tgtEl>
                                          <p:spTgt spid="24609"/>
                                        </p:tgtEl>
                                        <p:attrNameLst>
                                          <p:attrName>ppt_x</p:attrName>
                                        </p:attrNameLst>
                                      </p:cBhvr>
                                      <p:tavLst>
                                        <p:tav tm="0">
                                          <p:val>
                                            <p:strVal val="0-#ppt_w/2"/>
                                          </p:val>
                                        </p:tav>
                                        <p:tav tm="100000">
                                          <p:val>
                                            <p:strVal val="#ppt_x"/>
                                          </p:val>
                                        </p:tav>
                                      </p:tavLst>
                                    </p:anim>
                                    <p:anim calcmode="lin" valueType="num">
                                      <p:cBhvr additive="base">
                                        <p:cTn id="124" dur="500" fill="hold"/>
                                        <p:tgtEl>
                                          <p:spTgt spid="24609"/>
                                        </p:tgtEl>
                                        <p:attrNameLst>
                                          <p:attrName>ppt_y</p:attrName>
                                        </p:attrNameLst>
                                      </p:cBhvr>
                                      <p:tavLst>
                                        <p:tav tm="0">
                                          <p:val>
                                            <p:strVal val="#ppt_y"/>
                                          </p:val>
                                        </p:tav>
                                        <p:tav tm="100000">
                                          <p:val>
                                            <p:strVal val="#ppt_y"/>
                                          </p:val>
                                        </p:tav>
                                      </p:tavLst>
                                    </p:anim>
                                  </p:childTnLst>
                                </p:cTn>
                              </p:par>
                            </p:childTnLst>
                          </p:cTn>
                        </p:par>
                        <p:par>
                          <p:cTn id="125" fill="hold" nodeType="afterGroup">
                            <p:stCondLst>
                              <p:cond delay="1000"/>
                            </p:stCondLst>
                            <p:childTnLst>
                              <p:par>
                                <p:cTn id="126" presetID="2" presetClass="entr" presetSubtype="8" fill="hold" nodeType="afterEffect">
                                  <p:stCondLst>
                                    <p:cond delay="0"/>
                                  </p:stCondLst>
                                  <p:childTnLst>
                                    <p:set>
                                      <p:cBhvr>
                                        <p:cTn id="127" dur="1" fill="hold">
                                          <p:stCondLst>
                                            <p:cond delay="0"/>
                                          </p:stCondLst>
                                        </p:cTn>
                                        <p:tgtEl>
                                          <p:spTgt spid="24610"/>
                                        </p:tgtEl>
                                        <p:attrNameLst>
                                          <p:attrName>style.visibility</p:attrName>
                                        </p:attrNameLst>
                                      </p:cBhvr>
                                      <p:to>
                                        <p:strVal val="visible"/>
                                      </p:to>
                                    </p:set>
                                    <p:anim calcmode="lin" valueType="num">
                                      <p:cBhvr additive="base">
                                        <p:cTn id="128" dur="500" fill="hold"/>
                                        <p:tgtEl>
                                          <p:spTgt spid="24610"/>
                                        </p:tgtEl>
                                        <p:attrNameLst>
                                          <p:attrName>ppt_x</p:attrName>
                                        </p:attrNameLst>
                                      </p:cBhvr>
                                      <p:tavLst>
                                        <p:tav tm="0">
                                          <p:val>
                                            <p:strVal val="0-#ppt_w/2"/>
                                          </p:val>
                                        </p:tav>
                                        <p:tav tm="100000">
                                          <p:val>
                                            <p:strVal val="#ppt_x"/>
                                          </p:val>
                                        </p:tav>
                                      </p:tavLst>
                                    </p:anim>
                                    <p:anim calcmode="lin" valueType="num">
                                      <p:cBhvr additive="base">
                                        <p:cTn id="129" dur="500" fill="hold"/>
                                        <p:tgtEl>
                                          <p:spTgt spid="24610"/>
                                        </p:tgtEl>
                                        <p:attrNameLst>
                                          <p:attrName>ppt_y</p:attrName>
                                        </p:attrNameLst>
                                      </p:cBhvr>
                                      <p:tavLst>
                                        <p:tav tm="0">
                                          <p:val>
                                            <p:strVal val="#ppt_y"/>
                                          </p:val>
                                        </p:tav>
                                        <p:tav tm="100000">
                                          <p:val>
                                            <p:strVal val="#ppt_y"/>
                                          </p:val>
                                        </p:tav>
                                      </p:tavLst>
                                    </p:anim>
                                  </p:childTnLst>
                                </p:cTn>
                              </p:par>
                            </p:childTnLst>
                          </p:cTn>
                        </p:par>
                        <p:par>
                          <p:cTn id="130" fill="hold" nodeType="afterGroup">
                            <p:stCondLst>
                              <p:cond delay="1500"/>
                            </p:stCondLst>
                            <p:childTnLst>
                              <p:par>
                                <p:cTn id="131" presetID="2" presetClass="entr" presetSubtype="8" fill="hold" grpId="0" nodeType="afterEffect">
                                  <p:stCondLst>
                                    <p:cond delay="0"/>
                                  </p:stCondLst>
                                  <p:childTnLst>
                                    <p:set>
                                      <p:cBhvr>
                                        <p:cTn id="132" dur="1" fill="hold">
                                          <p:stCondLst>
                                            <p:cond delay="0"/>
                                          </p:stCondLst>
                                        </p:cTn>
                                        <p:tgtEl>
                                          <p:spTgt spid="24604"/>
                                        </p:tgtEl>
                                        <p:attrNameLst>
                                          <p:attrName>style.visibility</p:attrName>
                                        </p:attrNameLst>
                                      </p:cBhvr>
                                      <p:to>
                                        <p:strVal val="visible"/>
                                      </p:to>
                                    </p:set>
                                    <p:anim calcmode="lin" valueType="num">
                                      <p:cBhvr additive="base">
                                        <p:cTn id="133" dur="500" fill="hold"/>
                                        <p:tgtEl>
                                          <p:spTgt spid="24604"/>
                                        </p:tgtEl>
                                        <p:attrNameLst>
                                          <p:attrName>ppt_x</p:attrName>
                                        </p:attrNameLst>
                                      </p:cBhvr>
                                      <p:tavLst>
                                        <p:tav tm="0">
                                          <p:val>
                                            <p:strVal val="0-#ppt_w/2"/>
                                          </p:val>
                                        </p:tav>
                                        <p:tav tm="100000">
                                          <p:val>
                                            <p:strVal val="#ppt_x"/>
                                          </p:val>
                                        </p:tav>
                                      </p:tavLst>
                                    </p:anim>
                                    <p:anim calcmode="lin" valueType="num">
                                      <p:cBhvr additive="base">
                                        <p:cTn id="134" dur="500" fill="hold"/>
                                        <p:tgtEl>
                                          <p:spTgt spid="24604"/>
                                        </p:tgtEl>
                                        <p:attrNameLst>
                                          <p:attrName>ppt_y</p:attrName>
                                        </p:attrNameLst>
                                      </p:cBhvr>
                                      <p:tavLst>
                                        <p:tav tm="0">
                                          <p:val>
                                            <p:strVal val="#ppt_y"/>
                                          </p:val>
                                        </p:tav>
                                        <p:tav tm="100000">
                                          <p:val>
                                            <p:strVal val="#ppt_y"/>
                                          </p:val>
                                        </p:tav>
                                      </p:tavLst>
                                    </p:anim>
                                  </p:childTnLst>
                                </p:cTn>
                              </p:par>
                            </p:childTnLst>
                          </p:cTn>
                        </p:par>
                        <p:par>
                          <p:cTn id="135" fill="hold" nodeType="afterGroup">
                            <p:stCondLst>
                              <p:cond delay="2000"/>
                            </p:stCondLst>
                            <p:childTnLst>
                              <p:par>
                                <p:cTn id="136" presetID="2" presetClass="entr" presetSubtype="8" fill="hold" grpId="0" nodeType="afterEffect">
                                  <p:stCondLst>
                                    <p:cond delay="0"/>
                                  </p:stCondLst>
                                  <p:childTnLst>
                                    <p:set>
                                      <p:cBhvr>
                                        <p:cTn id="137" dur="1" fill="hold">
                                          <p:stCondLst>
                                            <p:cond delay="0"/>
                                          </p:stCondLst>
                                        </p:cTn>
                                        <p:tgtEl>
                                          <p:spTgt spid="24605"/>
                                        </p:tgtEl>
                                        <p:attrNameLst>
                                          <p:attrName>style.visibility</p:attrName>
                                        </p:attrNameLst>
                                      </p:cBhvr>
                                      <p:to>
                                        <p:strVal val="visible"/>
                                      </p:to>
                                    </p:set>
                                    <p:anim calcmode="lin" valueType="num">
                                      <p:cBhvr additive="base">
                                        <p:cTn id="138" dur="500" fill="hold"/>
                                        <p:tgtEl>
                                          <p:spTgt spid="24605"/>
                                        </p:tgtEl>
                                        <p:attrNameLst>
                                          <p:attrName>ppt_x</p:attrName>
                                        </p:attrNameLst>
                                      </p:cBhvr>
                                      <p:tavLst>
                                        <p:tav tm="0">
                                          <p:val>
                                            <p:strVal val="0-#ppt_w/2"/>
                                          </p:val>
                                        </p:tav>
                                        <p:tav tm="100000">
                                          <p:val>
                                            <p:strVal val="#ppt_x"/>
                                          </p:val>
                                        </p:tav>
                                      </p:tavLst>
                                    </p:anim>
                                    <p:anim calcmode="lin" valueType="num">
                                      <p:cBhvr additive="base">
                                        <p:cTn id="139" dur="500" fill="hold"/>
                                        <p:tgtEl>
                                          <p:spTgt spid="24605"/>
                                        </p:tgtEl>
                                        <p:attrNameLst>
                                          <p:attrName>ppt_y</p:attrName>
                                        </p:attrNameLst>
                                      </p:cBhvr>
                                      <p:tavLst>
                                        <p:tav tm="0">
                                          <p:val>
                                            <p:strVal val="#ppt_y"/>
                                          </p:val>
                                        </p:tav>
                                        <p:tav tm="100000">
                                          <p:val>
                                            <p:strVal val="#ppt_y"/>
                                          </p:val>
                                        </p:tav>
                                      </p:tavLst>
                                    </p:anim>
                                  </p:childTnLst>
                                </p:cTn>
                              </p:par>
                            </p:childTnLst>
                          </p:cTn>
                        </p:par>
                      </p:childTnLst>
                    </p:cTn>
                  </p:par>
                  <p:par>
                    <p:cTn id="140" fill="hold" nodeType="clickPar">
                      <p:stCondLst>
                        <p:cond delay="indefinite"/>
                      </p:stCondLst>
                      <p:childTnLst>
                        <p:par>
                          <p:cTn id="141" fill="hold" nodeType="withGroup">
                            <p:stCondLst>
                              <p:cond delay="0"/>
                            </p:stCondLst>
                            <p:childTnLst>
                              <p:par>
                                <p:cTn id="142" presetID="49" presetClass="entr" presetSubtype="0" decel="100000" fill="hold" grpId="0" nodeType="clickEffect">
                                  <p:stCondLst>
                                    <p:cond delay="0"/>
                                  </p:stCondLst>
                                  <p:childTnLst>
                                    <p:set>
                                      <p:cBhvr>
                                        <p:cTn id="143" dur="1" fill="hold">
                                          <p:stCondLst>
                                            <p:cond delay="0"/>
                                          </p:stCondLst>
                                        </p:cTn>
                                        <p:tgtEl>
                                          <p:spTgt spid="24589"/>
                                        </p:tgtEl>
                                        <p:attrNameLst>
                                          <p:attrName>style.visibility</p:attrName>
                                        </p:attrNameLst>
                                      </p:cBhvr>
                                      <p:to>
                                        <p:strVal val="visible"/>
                                      </p:to>
                                    </p:set>
                                    <p:anim calcmode="lin" valueType="num">
                                      <p:cBhvr>
                                        <p:cTn id="144" dur="500" fill="hold"/>
                                        <p:tgtEl>
                                          <p:spTgt spid="24589"/>
                                        </p:tgtEl>
                                        <p:attrNameLst>
                                          <p:attrName>ppt_w</p:attrName>
                                        </p:attrNameLst>
                                      </p:cBhvr>
                                      <p:tavLst>
                                        <p:tav tm="0">
                                          <p:val>
                                            <p:fltVal val="0"/>
                                          </p:val>
                                        </p:tav>
                                        <p:tav tm="100000">
                                          <p:val>
                                            <p:strVal val="#ppt_w"/>
                                          </p:val>
                                        </p:tav>
                                      </p:tavLst>
                                    </p:anim>
                                    <p:anim calcmode="lin" valueType="num">
                                      <p:cBhvr>
                                        <p:cTn id="145" dur="500" fill="hold"/>
                                        <p:tgtEl>
                                          <p:spTgt spid="24589"/>
                                        </p:tgtEl>
                                        <p:attrNameLst>
                                          <p:attrName>ppt_h</p:attrName>
                                        </p:attrNameLst>
                                      </p:cBhvr>
                                      <p:tavLst>
                                        <p:tav tm="0">
                                          <p:val>
                                            <p:fltVal val="0"/>
                                          </p:val>
                                        </p:tav>
                                        <p:tav tm="100000">
                                          <p:val>
                                            <p:strVal val="#ppt_h"/>
                                          </p:val>
                                        </p:tav>
                                      </p:tavLst>
                                    </p:anim>
                                    <p:anim calcmode="lin" valueType="num">
                                      <p:cBhvr>
                                        <p:cTn id="146" dur="500" fill="hold"/>
                                        <p:tgtEl>
                                          <p:spTgt spid="24589"/>
                                        </p:tgtEl>
                                        <p:attrNameLst>
                                          <p:attrName>style.rotation</p:attrName>
                                        </p:attrNameLst>
                                      </p:cBhvr>
                                      <p:tavLst>
                                        <p:tav tm="0">
                                          <p:val>
                                            <p:fltVal val="360"/>
                                          </p:val>
                                        </p:tav>
                                        <p:tav tm="100000">
                                          <p:val>
                                            <p:fltVal val="0"/>
                                          </p:val>
                                        </p:tav>
                                      </p:tavLst>
                                    </p:anim>
                                    <p:animEffect transition="in" filter="fade">
                                      <p:cBhvr>
                                        <p:cTn id="147" dur="500"/>
                                        <p:tgtEl>
                                          <p:spTgt spid="24589"/>
                                        </p:tgtEl>
                                      </p:cBhvr>
                                    </p:animEffect>
                                  </p:childTnLst>
                                </p:cTn>
                              </p:par>
                            </p:childTnLst>
                          </p:cTn>
                        </p:par>
                      </p:childTnLst>
                    </p:cTn>
                  </p:par>
                  <p:par>
                    <p:cTn id="148" fill="hold" nodeType="clickPar">
                      <p:stCondLst>
                        <p:cond delay="indefinite"/>
                      </p:stCondLst>
                      <p:childTnLst>
                        <p:par>
                          <p:cTn id="149" fill="hold" nodeType="withGroup">
                            <p:stCondLst>
                              <p:cond delay="0"/>
                            </p:stCondLst>
                            <p:childTnLst>
                              <p:par>
                                <p:cTn id="150" presetID="31" presetClass="entr" presetSubtype="0" fill="hold" grpId="0" nodeType="clickEffect">
                                  <p:stCondLst>
                                    <p:cond delay="0"/>
                                  </p:stCondLst>
                                  <p:iterate type="lt">
                                    <p:tmPct val="5000"/>
                                  </p:iterate>
                                  <p:childTnLst>
                                    <p:set>
                                      <p:cBhvr>
                                        <p:cTn id="151" dur="1" fill="hold">
                                          <p:stCondLst>
                                            <p:cond delay="0"/>
                                          </p:stCondLst>
                                        </p:cTn>
                                        <p:tgtEl>
                                          <p:spTgt spid="24626"/>
                                        </p:tgtEl>
                                        <p:attrNameLst>
                                          <p:attrName>style.visibility</p:attrName>
                                        </p:attrNameLst>
                                      </p:cBhvr>
                                      <p:to>
                                        <p:strVal val="visible"/>
                                      </p:to>
                                    </p:set>
                                    <p:anim calcmode="lin" valueType="num">
                                      <p:cBhvr>
                                        <p:cTn id="152" dur="1000" fill="hold"/>
                                        <p:tgtEl>
                                          <p:spTgt spid="24626"/>
                                        </p:tgtEl>
                                        <p:attrNameLst>
                                          <p:attrName>ppt_w</p:attrName>
                                        </p:attrNameLst>
                                      </p:cBhvr>
                                      <p:tavLst>
                                        <p:tav tm="0">
                                          <p:val>
                                            <p:fltVal val="0"/>
                                          </p:val>
                                        </p:tav>
                                        <p:tav tm="100000">
                                          <p:val>
                                            <p:strVal val="#ppt_w"/>
                                          </p:val>
                                        </p:tav>
                                      </p:tavLst>
                                    </p:anim>
                                    <p:anim calcmode="lin" valueType="num">
                                      <p:cBhvr>
                                        <p:cTn id="153" dur="1000" fill="hold"/>
                                        <p:tgtEl>
                                          <p:spTgt spid="24626"/>
                                        </p:tgtEl>
                                        <p:attrNameLst>
                                          <p:attrName>ppt_h</p:attrName>
                                        </p:attrNameLst>
                                      </p:cBhvr>
                                      <p:tavLst>
                                        <p:tav tm="0">
                                          <p:val>
                                            <p:fltVal val="0"/>
                                          </p:val>
                                        </p:tav>
                                        <p:tav tm="100000">
                                          <p:val>
                                            <p:strVal val="#ppt_h"/>
                                          </p:val>
                                        </p:tav>
                                      </p:tavLst>
                                    </p:anim>
                                    <p:anim calcmode="lin" valueType="num">
                                      <p:cBhvr>
                                        <p:cTn id="154" dur="1000" fill="hold"/>
                                        <p:tgtEl>
                                          <p:spTgt spid="24626"/>
                                        </p:tgtEl>
                                        <p:attrNameLst>
                                          <p:attrName>style.rotation</p:attrName>
                                        </p:attrNameLst>
                                      </p:cBhvr>
                                      <p:tavLst>
                                        <p:tav tm="0">
                                          <p:val>
                                            <p:fltVal val="90"/>
                                          </p:val>
                                        </p:tav>
                                        <p:tav tm="100000">
                                          <p:val>
                                            <p:fltVal val="0"/>
                                          </p:val>
                                        </p:tav>
                                      </p:tavLst>
                                    </p:anim>
                                    <p:animEffect transition="in" filter="fade">
                                      <p:cBhvr>
                                        <p:cTn id="155" dur="1000"/>
                                        <p:tgtEl>
                                          <p:spTgt spid="24626"/>
                                        </p:tgtEl>
                                      </p:cBhvr>
                                    </p:animEffect>
                                  </p:childTnLst>
                                </p:cTn>
                              </p:par>
                              <p:par>
                                <p:cTn id="156" presetID="31" presetClass="entr" presetSubtype="0" fill="hold" grpId="0" nodeType="withEffect">
                                  <p:stCondLst>
                                    <p:cond delay="0"/>
                                  </p:stCondLst>
                                  <p:iterate type="lt">
                                    <p:tmPct val="5000"/>
                                  </p:iterate>
                                  <p:childTnLst>
                                    <p:set>
                                      <p:cBhvr>
                                        <p:cTn id="157" dur="1" fill="hold">
                                          <p:stCondLst>
                                            <p:cond delay="0"/>
                                          </p:stCondLst>
                                        </p:cTn>
                                        <p:tgtEl>
                                          <p:spTgt spid="24627"/>
                                        </p:tgtEl>
                                        <p:attrNameLst>
                                          <p:attrName>style.visibility</p:attrName>
                                        </p:attrNameLst>
                                      </p:cBhvr>
                                      <p:to>
                                        <p:strVal val="visible"/>
                                      </p:to>
                                    </p:set>
                                    <p:anim calcmode="lin" valueType="num">
                                      <p:cBhvr>
                                        <p:cTn id="158" dur="1000" fill="hold"/>
                                        <p:tgtEl>
                                          <p:spTgt spid="24627"/>
                                        </p:tgtEl>
                                        <p:attrNameLst>
                                          <p:attrName>ppt_w</p:attrName>
                                        </p:attrNameLst>
                                      </p:cBhvr>
                                      <p:tavLst>
                                        <p:tav tm="0">
                                          <p:val>
                                            <p:fltVal val="0"/>
                                          </p:val>
                                        </p:tav>
                                        <p:tav tm="100000">
                                          <p:val>
                                            <p:strVal val="#ppt_w"/>
                                          </p:val>
                                        </p:tav>
                                      </p:tavLst>
                                    </p:anim>
                                    <p:anim calcmode="lin" valueType="num">
                                      <p:cBhvr>
                                        <p:cTn id="159" dur="1000" fill="hold"/>
                                        <p:tgtEl>
                                          <p:spTgt spid="24627"/>
                                        </p:tgtEl>
                                        <p:attrNameLst>
                                          <p:attrName>ppt_h</p:attrName>
                                        </p:attrNameLst>
                                      </p:cBhvr>
                                      <p:tavLst>
                                        <p:tav tm="0">
                                          <p:val>
                                            <p:fltVal val="0"/>
                                          </p:val>
                                        </p:tav>
                                        <p:tav tm="100000">
                                          <p:val>
                                            <p:strVal val="#ppt_h"/>
                                          </p:val>
                                        </p:tav>
                                      </p:tavLst>
                                    </p:anim>
                                    <p:anim calcmode="lin" valueType="num">
                                      <p:cBhvr>
                                        <p:cTn id="160" dur="1000" fill="hold"/>
                                        <p:tgtEl>
                                          <p:spTgt spid="24627"/>
                                        </p:tgtEl>
                                        <p:attrNameLst>
                                          <p:attrName>style.rotation</p:attrName>
                                        </p:attrNameLst>
                                      </p:cBhvr>
                                      <p:tavLst>
                                        <p:tav tm="0">
                                          <p:val>
                                            <p:fltVal val="90"/>
                                          </p:val>
                                        </p:tav>
                                        <p:tav tm="100000">
                                          <p:val>
                                            <p:fltVal val="0"/>
                                          </p:val>
                                        </p:tav>
                                      </p:tavLst>
                                    </p:anim>
                                    <p:animEffect transition="in" filter="fade">
                                      <p:cBhvr>
                                        <p:cTn id="161" dur="1000"/>
                                        <p:tgtEl>
                                          <p:spTgt spid="24627"/>
                                        </p:tgtEl>
                                      </p:cBhvr>
                                    </p:animEffect>
                                  </p:childTnLst>
                                </p:cTn>
                              </p:par>
                            </p:childTnLst>
                          </p:cTn>
                        </p:par>
                      </p:childTnLst>
                    </p:cTn>
                  </p:par>
                  <p:par>
                    <p:cTn id="162" fill="hold" nodeType="clickPar">
                      <p:stCondLst>
                        <p:cond delay="indefinite"/>
                      </p:stCondLst>
                      <p:childTnLst>
                        <p:par>
                          <p:cTn id="163" fill="hold" nodeType="withGroup">
                            <p:stCondLst>
                              <p:cond delay="0"/>
                            </p:stCondLst>
                            <p:childTnLst>
                              <p:par>
                                <p:cTn id="164" presetID="31" presetClass="entr" presetSubtype="0" fill="hold" grpId="0" nodeType="clickEffect">
                                  <p:stCondLst>
                                    <p:cond delay="0"/>
                                  </p:stCondLst>
                                  <p:iterate type="lt">
                                    <p:tmPct val="5000"/>
                                  </p:iterate>
                                  <p:childTnLst>
                                    <p:set>
                                      <p:cBhvr>
                                        <p:cTn id="165" dur="1" fill="hold">
                                          <p:stCondLst>
                                            <p:cond delay="0"/>
                                          </p:stCondLst>
                                        </p:cTn>
                                        <p:tgtEl>
                                          <p:spTgt spid="24629"/>
                                        </p:tgtEl>
                                        <p:attrNameLst>
                                          <p:attrName>style.visibility</p:attrName>
                                        </p:attrNameLst>
                                      </p:cBhvr>
                                      <p:to>
                                        <p:strVal val="visible"/>
                                      </p:to>
                                    </p:set>
                                    <p:anim calcmode="lin" valueType="num">
                                      <p:cBhvr>
                                        <p:cTn id="166" dur="1000" fill="hold"/>
                                        <p:tgtEl>
                                          <p:spTgt spid="24629"/>
                                        </p:tgtEl>
                                        <p:attrNameLst>
                                          <p:attrName>ppt_w</p:attrName>
                                        </p:attrNameLst>
                                      </p:cBhvr>
                                      <p:tavLst>
                                        <p:tav tm="0">
                                          <p:val>
                                            <p:fltVal val="0"/>
                                          </p:val>
                                        </p:tav>
                                        <p:tav tm="100000">
                                          <p:val>
                                            <p:strVal val="#ppt_w"/>
                                          </p:val>
                                        </p:tav>
                                      </p:tavLst>
                                    </p:anim>
                                    <p:anim calcmode="lin" valueType="num">
                                      <p:cBhvr>
                                        <p:cTn id="167" dur="1000" fill="hold"/>
                                        <p:tgtEl>
                                          <p:spTgt spid="24629"/>
                                        </p:tgtEl>
                                        <p:attrNameLst>
                                          <p:attrName>ppt_h</p:attrName>
                                        </p:attrNameLst>
                                      </p:cBhvr>
                                      <p:tavLst>
                                        <p:tav tm="0">
                                          <p:val>
                                            <p:fltVal val="0"/>
                                          </p:val>
                                        </p:tav>
                                        <p:tav tm="100000">
                                          <p:val>
                                            <p:strVal val="#ppt_h"/>
                                          </p:val>
                                        </p:tav>
                                      </p:tavLst>
                                    </p:anim>
                                    <p:anim calcmode="lin" valueType="num">
                                      <p:cBhvr>
                                        <p:cTn id="168" dur="1000" fill="hold"/>
                                        <p:tgtEl>
                                          <p:spTgt spid="24629"/>
                                        </p:tgtEl>
                                        <p:attrNameLst>
                                          <p:attrName>style.rotation</p:attrName>
                                        </p:attrNameLst>
                                      </p:cBhvr>
                                      <p:tavLst>
                                        <p:tav tm="0">
                                          <p:val>
                                            <p:fltVal val="90"/>
                                          </p:val>
                                        </p:tav>
                                        <p:tav tm="100000">
                                          <p:val>
                                            <p:fltVal val="0"/>
                                          </p:val>
                                        </p:tav>
                                      </p:tavLst>
                                    </p:anim>
                                    <p:animEffect transition="in" filter="fade">
                                      <p:cBhvr>
                                        <p:cTn id="169" dur="1000"/>
                                        <p:tgtEl>
                                          <p:spTgt spid="24629"/>
                                        </p:tgtEl>
                                      </p:cBhvr>
                                    </p:animEffect>
                                  </p:childTnLst>
                                </p:cTn>
                              </p:par>
                            </p:childTnLst>
                          </p:cTn>
                        </p:par>
                      </p:childTnLst>
                    </p:cTn>
                  </p:par>
                  <p:par>
                    <p:cTn id="170" fill="hold" nodeType="clickPar">
                      <p:stCondLst>
                        <p:cond delay="indefinite"/>
                      </p:stCondLst>
                      <p:childTnLst>
                        <p:par>
                          <p:cTn id="171" fill="hold" nodeType="withGroup">
                            <p:stCondLst>
                              <p:cond delay="0"/>
                            </p:stCondLst>
                            <p:childTnLst>
                              <p:par>
                                <p:cTn id="172" presetID="31" presetClass="entr" presetSubtype="0" fill="hold" grpId="0" nodeType="clickEffect">
                                  <p:stCondLst>
                                    <p:cond delay="0"/>
                                  </p:stCondLst>
                                  <p:iterate type="lt">
                                    <p:tmPct val="5000"/>
                                  </p:iterate>
                                  <p:childTnLst>
                                    <p:set>
                                      <p:cBhvr>
                                        <p:cTn id="173" dur="1" fill="hold">
                                          <p:stCondLst>
                                            <p:cond delay="0"/>
                                          </p:stCondLst>
                                        </p:cTn>
                                        <p:tgtEl>
                                          <p:spTgt spid="24628"/>
                                        </p:tgtEl>
                                        <p:attrNameLst>
                                          <p:attrName>style.visibility</p:attrName>
                                        </p:attrNameLst>
                                      </p:cBhvr>
                                      <p:to>
                                        <p:strVal val="visible"/>
                                      </p:to>
                                    </p:set>
                                    <p:anim calcmode="lin" valueType="num">
                                      <p:cBhvr>
                                        <p:cTn id="174" dur="1000" fill="hold"/>
                                        <p:tgtEl>
                                          <p:spTgt spid="24628"/>
                                        </p:tgtEl>
                                        <p:attrNameLst>
                                          <p:attrName>ppt_w</p:attrName>
                                        </p:attrNameLst>
                                      </p:cBhvr>
                                      <p:tavLst>
                                        <p:tav tm="0">
                                          <p:val>
                                            <p:fltVal val="0"/>
                                          </p:val>
                                        </p:tav>
                                        <p:tav tm="100000">
                                          <p:val>
                                            <p:strVal val="#ppt_w"/>
                                          </p:val>
                                        </p:tav>
                                      </p:tavLst>
                                    </p:anim>
                                    <p:anim calcmode="lin" valueType="num">
                                      <p:cBhvr>
                                        <p:cTn id="175" dur="1000" fill="hold"/>
                                        <p:tgtEl>
                                          <p:spTgt spid="24628"/>
                                        </p:tgtEl>
                                        <p:attrNameLst>
                                          <p:attrName>ppt_h</p:attrName>
                                        </p:attrNameLst>
                                      </p:cBhvr>
                                      <p:tavLst>
                                        <p:tav tm="0">
                                          <p:val>
                                            <p:fltVal val="0"/>
                                          </p:val>
                                        </p:tav>
                                        <p:tav tm="100000">
                                          <p:val>
                                            <p:strVal val="#ppt_h"/>
                                          </p:val>
                                        </p:tav>
                                      </p:tavLst>
                                    </p:anim>
                                    <p:anim calcmode="lin" valueType="num">
                                      <p:cBhvr>
                                        <p:cTn id="176" dur="1000" fill="hold"/>
                                        <p:tgtEl>
                                          <p:spTgt spid="24628"/>
                                        </p:tgtEl>
                                        <p:attrNameLst>
                                          <p:attrName>style.rotation</p:attrName>
                                        </p:attrNameLst>
                                      </p:cBhvr>
                                      <p:tavLst>
                                        <p:tav tm="0">
                                          <p:val>
                                            <p:fltVal val="90"/>
                                          </p:val>
                                        </p:tav>
                                        <p:tav tm="100000">
                                          <p:val>
                                            <p:fltVal val="0"/>
                                          </p:val>
                                        </p:tav>
                                      </p:tavLst>
                                    </p:anim>
                                    <p:animEffect transition="in" filter="fade">
                                      <p:cBhvr>
                                        <p:cTn id="177" dur="1000"/>
                                        <p:tgtEl>
                                          <p:spTgt spid="24628"/>
                                        </p:tgtEl>
                                      </p:cBhvr>
                                    </p:animEffect>
                                  </p:childTnLst>
                                </p:cTn>
                              </p:par>
                            </p:childTnLst>
                          </p:cTn>
                        </p:par>
                      </p:childTnLst>
                    </p:cTn>
                  </p:par>
                  <p:par>
                    <p:cTn id="178" fill="hold" nodeType="clickPar">
                      <p:stCondLst>
                        <p:cond delay="indefinite"/>
                      </p:stCondLst>
                      <p:childTnLst>
                        <p:par>
                          <p:cTn id="179" fill="hold" nodeType="withGroup">
                            <p:stCondLst>
                              <p:cond delay="0"/>
                            </p:stCondLst>
                            <p:childTnLst>
                              <p:par>
                                <p:cTn id="180" presetID="31" presetClass="entr" presetSubtype="0" fill="hold" grpId="0" nodeType="clickEffect">
                                  <p:stCondLst>
                                    <p:cond delay="0"/>
                                  </p:stCondLst>
                                  <p:iterate type="lt">
                                    <p:tmPct val="5000"/>
                                  </p:iterate>
                                  <p:childTnLst>
                                    <p:set>
                                      <p:cBhvr>
                                        <p:cTn id="181" dur="1" fill="hold">
                                          <p:stCondLst>
                                            <p:cond delay="0"/>
                                          </p:stCondLst>
                                        </p:cTn>
                                        <p:tgtEl>
                                          <p:spTgt spid="24630"/>
                                        </p:tgtEl>
                                        <p:attrNameLst>
                                          <p:attrName>style.visibility</p:attrName>
                                        </p:attrNameLst>
                                      </p:cBhvr>
                                      <p:to>
                                        <p:strVal val="visible"/>
                                      </p:to>
                                    </p:set>
                                    <p:anim calcmode="lin" valueType="num">
                                      <p:cBhvr>
                                        <p:cTn id="182" dur="1000" fill="hold"/>
                                        <p:tgtEl>
                                          <p:spTgt spid="24630"/>
                                        </p:tgtEl>
                                        <p:attrNameLst>
                                          <p:attrName>ppt_w</p:attrName>
                                        </p:attrNameLst>
                                      </p:cBhvr>
                                      <p:tavLst>
                                        <p:tav tm="0">
                                          <p:val>
                                            <p:fltVal val="0"/>
                                          </p:val>
                                        </p:tav>
                                        <p:tav tm="100000">
                                          <p:val>
                                            <p:strVal val="#ppt_w"/>
                                          </p:val>
                                        </p:tav>
                                      </p:tavLst>
                                    </p:anim>
                                    <p:anim calcmode="lin" valueType="num">
                                      <p:cBhvr>
                                        <p:cTn id="183" dur="1000" fill="hold"/>
                                        <p:tgtEl>
                                          <p:spTgt spid="24630"/>
                                        </p:tgtEl>
                                        <p:attrNameLst>
                                          <p:attrName>ppt_h</p:attrName>
                                        </p:attrNameLst>
                                      </p:cBhvr>
                                      <p:tavLst>
                                        <p:tav tm="0">
                                          <p:val>
                                            <p:fltVal val="0"/>
                                          </p:val>
                                        </p:tav>
                                        <p:tav tm="100000">
                                          <p:val>
                                            <p:strVal val="#ppt_h"/>
                                          </p:val>
                                        </p:tav>
                                      </p:tavLst>
                                    </p:anim>
                                    <p:anim calcmode="lin" valueType="num">
                                      <p:cBhvr>
                                        <p:cTn id="184" dur="1000" fill="hold"/>
                                        <p:tgtEl>
                                          <p:spTgt spid="24630"/>
                                        </p:tgtEl>
                                        <p:attrNameLst>
                                          <p:attrName>style.rotation</p:attrName>
                                        </p:attrNameLst>
                                      </p:cBhvr>
                                      <p:tavLst>
                                        <p:tav tm="0">
                                          <p:val>
                                            <p:fltVal val="90"/>
                                          </p:val>
                                        </p:tav>
                                        <p:tav tm="100000">
                                          <p:val>
                                            <p:fltVal val="0"/>
                                          </p:val>
                                        </p:tav>
                                      </p:tavLst>
                                    </p:anim>
                                    <p:animEffect transition="in" filter="fade">
                                      <p:cBhvr>
                                        <p:cTn id="185" dur="1000"/>
                                        <p:tgtEl>
                                          <p:spTgt spid="246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8" grpId="0" animBg="1"/>
      <p:bldP spid="24589" grpId="0" animBg="1"/>
      <p:bldP spid="24592" grpId="0" animBg="1"/>
      <p:bldP spid="24593" grpId="0" animBg="1"/>
      <p:bldP spid="24597" grpId="0" animBg="1"/>
      <p:bldP spid="24598" grpId="0" animBg="1"/>
      <p:bldP spid="24601" grpId="0" animBg="1"/>
      <p:bldP spid="24602" grpId="0" animBg="1"/>
      <p:bldP spid="24603" grpId="0" animBg="1"/>
      <p:bldP spid="24604" grpId="0" animBg="1"/>
      <p:bldP spid="24605" grpId="0" animBg="1"/>
      <p:bldP spid="24611" grpId="0" animBg="1"/>
      <p:bldP spid="24612" grpId="0" animBg="1"/>
      <p:bldP spid="24613" grpId="0" animBg="1"/>
      <p:bldP spid="24614" grpId="0" animBg="1"/>
      <p:bldP spid="24615" grpId="0" animBg="1"/>
      <p:bldP spid="24626" grpId="0"/>
      <p:bldP spid="24627" grpId="0"/>
      <p:bldP spid="24628" grpId="0"/>
      <p:bldP spid="24629" grpId="0"/>
      <p:bldP spid="246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0" y="112713"/>
            <a:ext cx="9144000"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b="1"/>
              <a:t>مشکلات روش “تصميم گيري با شاخص هاي چندگانه”</a:t>
            </a:r>
            <a:endParaRPr lang="en-US" altLang="en-US" b="1"/>
          </a:p>
        </p:txBody>
      </p:sp>
      <p:sp>
        <p:nvSpPr>
          <p:cNvPr id="15363" name="AutoShape 3"/>
          <p:cNvSpPr>
            <a:spLocks noChangeArrowheads="1"/>
          </p:cNvSpPr>
          <p:nvPr/>
        </p:nvSpPr>
        <p:spPr bwMode="auto">
          <a:xfrm>
            <a:off x="250825" y="111125"/>
            <a:ext cx="3829050" cy="647700"/>
          </a:xfrm>
          <a:prstGeom prst="flowChartTerminator">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مختلف المقياس بودن شاخص ها</a:t>
            </a:r>
            <a:endParaRPr lang="en-US" altLang="en-US"/>
          </a:p>
        </p:txBody>
      </p:sp>
      <p:sp>
        <p:nvSpPr>
          <p:cNvPr id="15364" name="AutoShape 10"/>
          <p:cNvSpPr>
            <a:spLocks noChangeArrowheads="1"/>
          </p:cNvSpPr>
          <p:nvPr/>
        </p:nvSpPr>
        <p:spPr bwMode="auto">
          <a:xfrm>
            <a:off x="6391275" y="836613"/>
            <a:ext cx="2736850" cy="6021387"/>
          </a:xfrm>
          <a:prstGeom prst="flowChartPunchedCard">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b="1" i="1">
                <a:solidFill>
                  <a:srgbClr val="800000"/>
                </a:solidFill>
              </a:rPr>
              <a:t>اندازه گيري  شاخص هاي کيفي به صورت کمي:</a:t>
            </a:r>
            <a:endParaRPr lang="en-US" altLang="en-US" b="1" i="1">
              <a:solidFill>
                <a:srgbClr val="800000"/>
              </a:solidFill>
            </a:endParaRPr>
          </a:p>
          <a:p>
            <a:pPr algn="ctr" rtl="1" eaLnBrk="1" hangingPunct="1"/>
            <a:endParaRPr lang="en-US" altLang="en-US" b="1" i="1"/>
          </a:p>
          <a:p>
            <a:pPr algn="ctr" rtl="1" eaLnBrk="1" hangingPunct="1"/>
            <a:endParaRPr lang="fa-IR" altLang="en-US" b="1" i="1"/>
          </a:p>
          <a:p>
            <a:pPr algn="just" rtl="1" eaLnBrk="1" hangingPunct="1"/>
            <a:r>
              <a:rPr lang="fa-IR" altLang="en-US"/>
              <a:t> يک گزينه ممکن است با دو نوع شاخص توصيف شود، شاخص کمي(هزينه، ظرفيت، سرعت و غيره) و شاخص کيفي(راحتي، زيبايي، انعطاف پذبري و غيره)</a:t>
            </a:r>
          </a:p>
          <a:p>
            <a:pPr algn="just" rtl="1" eaLnBrk="1" hangingPunct="1"/>
            <a:r>
              <a:rPr lang="fa-IR" altLang="en-US"/>
              <a:t> به جهت مختلف المقياس بودن دو مشکل عمده بوجود مي آيد:</a:t>
            </a:r>
          </a:p>
          <a:p>
            <a:pPr algn="just" rtl="1" eaLnBrk="1" hangingPunct="1"/>
            <a:r>
              <a:rPr lang="fa-IR" altLang="en-US"/>
              <a:t>الف)فقـدان</a:t>
            </a:r>
            <a:r>
              <a:rPr lang="en-US" altLang="en-US"/>
              <a:t> </a:t>
            </a:r>
            <a:r>
              <a:rPr lang="fa-IR" altLang="en-US"/>
              <a:t>استـاندارد براي</a:t>
            </a:r>
            <a:r>
              <a:rPr lang="en-US" altLang="en-US"/>
              <a:t> </a:t>
            </a:r>
            <a:r>
              <a:rPr lang="fa-IR" altLang="en-US"/>
              <a:t>انداره گيري معيارهاي کيفي</a:t>
            </a:r>
          </a:p>
          <a:p>
            <a:pPr algn="just" rtl="1" eaLnBrk="1" hangingPunct="1"/>
            <a:r>
              <a:rPr lang="fa-IR" altLang="en-US"/>
              <a:t>ب) فقدان واحد براي تبديل معيارها(اعم از کيفي و کمي) به يگديکر</a:t>
            </a:r>
          </a:p>
        </p:txBody>
      </p:sp>
      <p:sp>
        <p:nvSpPr>
          <p:cNvPr id="15365" name="Line 12"/>
          <p:cNvSpPr>
            <a:spLocks noChangeShapeType="1"/>
          </p:cNvSpPr>
          <p:nvPr/>
        </p:nvSpPr>
        <p:spPr bwMode="auto">
          <a:xfrm>
            <a:off x="847725" y="3933825"/>
            <a:ext cx="4103688" cy="0"/>
          </a:xfrm>
          <a:prstGeom prst="line">
            <a:avLst/>
          </a:prstGeom>
          <a:noFill/>
          <a:ln w="349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366" name="Rectangle 13"/>
          <p:cNvSpPr>
            <a:spLocks noChangeArrowheads="1"/>
          </p:cNvSpPr>
          <p:nvPr/>
        </p:nvSpPr>
        <p:spPr bwMode="auto">
          <a:xfrm>
            <a:off x="395288" y="3013075"/>
            <a:ext cx="936625" cy="1804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خيلي</a:t>
            </a:r>
          </a:p>
          <a:p>
            <a:pPr algn="ctr" rtl="1" eaLnBrk="1" hangingPunct="1"/>
            <a:r>
              <a:rPr lang="fa-IR" altLang="en-US"/>
              <a:t>کم</a:t>
            </a:r>
          </a:p>
          <a:p>
            <a:pPr algn="ctr" rtl="1" eaLnBrk="1" hangingPunct="1"/>
            <a:endParaRPr lang="fa-IR" altLang="en-US"/>
          </a:p>
          <a:p>
            <a:pPr algn="ctr" rtl="1" eaLnBrk="1" hangingPunct="1"/>
            <a:endParaRPr lang="fa-IR" altLang="en-US"/>
          </a:p>
          <a:p>
            <a:pPr algn="ctr" rtl="1" eaLnBrk="1" hangingPunct="1"/>
            <a:endParaRPr lang="fa-IR" altLang="en-US"/>
          </a:p>
          <a:p>
            <a:pPr algn="ctr" rtl="1" eaLnBrk="1" hangingPunct="1"/>
            <a:r>
              <a:rPr lang="fa-IR" altLang="en-US"/>
              <a:t>خيلي</a:t>
            </a:r>
          </a:p>
          <a:p>
            <a:pPr algn="ctr" rtl="1" eaLnBrk="1" hangingPunct="1"/>
            <a:r>
              <a:rPr lang="fa-IR" altLang="en-US"/>
              <a:t>زياد</a:t>
            </a:r>
            <a:endParaRPr lang="en-US" altLang="en-US"/>
          </a:p>
        </p:txBody>
      </p:sp>
      <p:sp>
        <p:nvSpPr>
          <p:cNvPr id="15367" name="Rectangle 14"/>
          <p:cNvSpPr>
            <a:spLocks noChangeArrowheads="1"/>
          </p:cNvSpPr>
          <p:nvPr/>
        </p:nvSpPr>
        <p:spPr bwMode="auto">
          <a:xfrm>
            <a:off x="1403350" y="3068638"/>
            <a:ext cx="936625" cy="1657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کم</a:t>
            </a:r>
          </a:p>
          <a:p>
            <a:pPr algn="ctr" rtl="1" eaLnBrk="1" hangingPunct="1"/>
            <a:endParaRPr lang="fa-IR" altLang="en-US"/>
          </a:p>
          <a:p>
            <a:pPr algn="ctr" rtl="1" eaLnBrk="1" hangingPunct="1"/>
            <a:endParaRPr lang="fa-IR" altLang="en-US"/>
          </a:p>
          <a:p>
            <a:pPr algn="ctr" rtl="1" eaLnBrk="1" hangingPunct="1"/>
            <a:endParaRPr lang="fa-IR" altLang="en-US"/>
          </a:p>
          <a:p>
            <a:pPr algn="ctr" rtl="1" eaLnBrk="1" hangingPunct="1"/>
            <a:r>
              <a:rPr lang="fa-IR" altLang="en-US"/>
              <a:t>زياد</a:t>
            </a:r>
            <a:endParaRPr lang="en-US" altLang="en-US"/>
          </a:p>
        </p:txBody>
      </p:sp>
      <p:sp>
        <p:nvSpPr>
          <p:cNvPr id="15368" name="Rectangle 15"/>
          <p:cNvSpPr>
            <a:spLocks noChangeArrowheads="1"/>
          </p:cNvSpPr>
          <p:nvPr/>
        </p:nvSpPr>
        <p:spPr bwMode="auto">
          <a:xfrm>
            <a:off x="2484438" y="3068638"/>
            <a:ext cx="936625" cy="1657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متوسط</a:t>
            </a:r>
          </a:p>
          <a:p>
            <a:pPr algn="ctr" rtl="1" eaLnBrk="1" hangingPunct="1"/>
            <a:endParaRPr lang="fa-IR" altLang="en-US"/>
          </a:p>
          <a:p>
            <a:pPr algn="ctr" rtl="1" eaLnBrk="1" hangingPunct="1"/>
            <a:endParaRPr lang="fa-IR" altLang="en-US"/>
          </a:p>
          <a:p>
            <a:pPr algn="ctr" rtl="1" eaLnBrk="1" hangingPunct="1"/>
            <a:endParaRPr lang="fa-IR" altLang="en-US"/>
          </a:p>
          <a:p>
            <a:pPr algn="ctr" rtl="1" eaLnBrk="1" hangingPunct="1"/>
            <a:r>
              <a:rPr lang="fa-IR" altLang="en-US"/>
              <a:t>متوسط</a:t>
            </a:r>
            <a:endParaRPr lang="en-US" altLang="en-US"/>
          </a:p>
        </p:txBody>
      </p:sp>
      <p:sp>
        <p:nvSpPr>
          <p:cNvPr id="15369" name="Rectangle 16"/>
          <p:cNvSpPr>
            <a:spLocks noChangeArrowheads="1"/>
          </p:cNvSpPr>
          <p:nvPr/>
        </p:nvSpPr>
        <p:spPr bwMode="auto">
          <a:xfrm>
            <a:off x="3492500" y="3068638"/>
            <a:ext cx="936625" cy="1657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زياد</a:t>
            </a:r>
          </a:p>
          <a:p>
            <a:pPr algn="ctr" rtl="1" eaLnBrk="1" hangingPunct="1"/>
            <a:endParaRPr lang="fa-IR" altLang="en-US"/>
          </a:p>
          <a:p>
            <a:pPr algn="ctr" rtl="1" eaLnBrk="1" hangingPunct="1"/>
            <a:endParaRPr lang="fa-IR" altLang="en-US"/>
          </a:p>
          <a:p>
            <a:pPr algn="ctr" rtl="1" eaLnBrk="1" hangingPunct="1"/>
            <a:endParaRPr lang="fa-IR" altLang="en-US"/>
          </a:p>
          <a:p>
            <a:pPr algn="ctr" rtl="1" eaLnBrk="1" hangingPunct="1"/>
            <a:r>
              <a:rPr lang="fa-IR" altLang="en-US"/>
              <a:t>کم</a:t>
            </a:r>
            <a:endParaRPr lang="en-US" altLang="en-US"/>
          </a:p>
        </p:txBody>
      </p:sp>
      <p:sp>
        <p:nvSpPr>
          <p:cNvPr id="15370" name="Rectangle 17"/>
          <p:cNvSpPr>
            <a:spLocks noChangeArrowheads="1"/>
          </p:cNvSpPr>
          <p:nvPr/>
        </p:nvSpPr>
        <p:spPr bwMode="auto">
          <a:xfrm>
            <a:off x="4519613" y="3067050"/>
            <a:ext cx="936625" cy="1657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خيلي</a:t>
            </a:r>
          </a:p>
          <a:p>
            <a:pPr algn="ctr" rtl="1" eaLnBrk="1" hangingPunct="1"/>
            <a:r>
              <a:rPr lang="fa-IR" altLang="en-US"/>
              <a:t>زياد</a:t>
            </a:r>
          </a:p>
          <a:p>
            <a:pPr algn="ctr" rtl="1" eaLnBrk="1" hangingPunct="1"/>
            <a:endParaRPr lang="fa-IR" altLang="en-US"/>
          </a:p>
          <a:p>
            <a:pPr algn="ctr" rtl="1" eaLnBrk="1" hangingPunct="1"/>
            <a:endParaRPr lang="fa-IR" altLang="en-US"/>
          </a:p>
          <a:p>
            <a:pPr algn="ctr" rtl="1" eaLnBrk="1" hangingPunct="1"/>
            <a:endParaRPr lang="fa-IR" altLang="en-US"/>
          </a:p>
          <a:p>
            <a:pPr algn="ctr" rtl="1" eaLnBrk="1" hangingPunct="1"/>
            <a:r>
              <a:rPr lang="fa-IR" altLang="en-US"/>
              <a:t>خيلي</a:t>
            </a:r>
          </a:p>
          <a:p>
            <a:pPr algn="ctr" rtl="1" eaLnBrk="1" hangingPunct="1"/>
            <a:r>
              <a:rPr lang="fa-IR" altLang="en-US"/>
              <a:t>کم</a:t>
            </a:r>
            <a:endParaRPr lang="en-US" altLang="en-US"/>
          </a:p>
        </p:txBody>
      </p:sp>
      <p:sp>
        <p:nvSpPr>
          <p:cNvPr id="15371" name="AutoShape 19"/>
          <p:cNvSpPr>
            <a:spLocks noChangeArrowheads="1"/>
          </p:cNvSpPr>
          <p:nvPr/>
        </p:nvSpPr>
        <p:spPr bwMode="auto">
          <a:xfrm>
            <a:off x="935038" y="2062163"/>
            <a:ext cx="3887787" cy="719137"/>
          </a:xfrm>
          <a:prstGeom prst="flowChartOffpageConnector">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الف) شاخص هاي با جنبه مثبت</a:t>
            </a:r>
            <a:endParaRPr lang="en-US" altLang="en-US"/>
          </a:p>
        </p:txBody>
      </p:sp>
      <p:sp>
        <p:nvSpPr>
          <p:cNvPr id="70676" name="AutoShape 20"/>
          <p:cNvSpPr>
            <a:spLocks noChangeArrowheads="1"/>
          </p:cNvSpPr>
          <p:nvPr/>
        </p:nvSpPr>
        <p:spPr bwMode="auto">
          <a:xfrm>
            <a:off x="3419475" y="998538"/>
            <a:ext cx="3278188" cy="558800"/>
          </a:xfrm>
          <a:prstGeom prst="roundRect">
            <a:avLst>
              <a:gd name="adj" fmla="val 16667"/>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1">
              <a:defRPr/>
            </a:pPr>
            <a:r>
              <a:rPr lang="fa-IR" b="1">
                <a:effectLst>
                  <a:outerShdw blurRad="38100" dist="38100" dir="2700000" algn="tl">
                    <a:srgbClr val="C0C0C0"/>
                  </a:outerShdw>
                </a:effectLst>
                <a:latin typeface="Arial" charset="0"/>
              </a:rPr>
              <a:t>استفاده از طيف 5 يا 9تايي ليکرت</a:t>
            </a:r>
            <a:endParaRPr lang="en-US" b="1">
              <a:effectLst>
                <a:outerShdw blurRad="38100" dist="38100" dir="2700000" algn="tl">
                  <a:srgbClr val="C0C0C0"/>
                </a:outerShdw>
              </a:effectLst>
              <a:latin typeface="Arial" charset="0"/>
            </a:endParaRPr>
          </a:p>
        </p:txBody>
      </p:sp>
      <p:sp>
        <p:nvSpPr>
          <p:cNvPr id="15373" name="AutoShape 21"/>
          <p:cNvSpPr>
            <a:spLocks noChangeArrowheads="1"/>
          </p:cNvSpPr>
          <p:nvPr/>
        </p:nvSpPr>
        <p:spPr bwMode="auto">
          <a:xfrm>
            <a:off x="558800" y="3608388"/>
            <a:ext cx="576263" cy="647700"/>
          </a:xfrm>
          <a:prstGeom prst="upDownArrow">
            <a:avLst>
              <a:gd name="adj1" fmla="val 50000"/>
              <a:gd name="adj2" fmla="val 22479"/>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1</a:t>
            </a:r>
            <a:endParaRPr lang="en-US" altLang="en-US"/>
          </a:p>
        </p:txBody>
      </p:sp>
      <p:sp>
        <p:nvSpPr>
          <p:cNvPr id="15374" name="AutoShape 22"/>
          <p:cNvSpPr>
            <a:spLocks noChangeArrowheads="1"/>
          </p:cNvSpPr>
          <p:nvPr/>
        </p:nvSpPr>
        <p:spPr bwMode="auto">
          <a:xfrm>
            <a:off x="1589088" y="3608388"/>
            <a:ext cx="576262" cy="647700"/>
          </a:xfrm>
          <a:prstGeom prst="upDownArrow">
            <a:avLst>
              <a:gd name="adj1" fmla="val 50000"/>
              <a:gd name="adj2" fmla="val 22479"/>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3</a:t>
            </a:r>
            <a:endParaRPr lang="en-US" altLang="en-US"/>
          </a:p>
        </p:txBody>
      </p:sp>
      <p:sp>
        <p:nvSpPr>
          <p:cNvPr id="15375" name="AutoShape 23"/>
          <p:cNvSpPr>
            <a:spLocks noChangeArrowheads="1"/>
          </p:cNvSpPr>
          <p:nvPr/>
        </p:nvSpPr>
        <p:spPr bwMode="auto">
          <a:xfrm>
            <a:off x="2614613" y="3608388"/>
            <a:ext cx="576262" cy="647700"/>
          </a:xfrm>
          <a:prstGeom prst="upDownArrow">
            <a:avLst>
              <a:gd name="adj1" fmla="val 50000"/>
              <a:gd name="adj2" fmla="val 22479"/>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5</a:t>
            </a:r>
            <a:endParaRPr lang="en-US" altLang="en-US"/>
          </a:p>
        </p:txBody>
      </p:sp>
      <p:sp>
        <p:nvSpPr>
          <p:cNvPr id="15376" name="AutoShape 24"/>
          <p:cNvSpPr>
            <a:spLocks noChangeArrowheads="1"/>
          </p:cNvSpPr>
          <p:nvPr/>
        </p:nvSpPr>
        <p:spPr bwMode="auto">
          <a:xfrm>
            <a:off x="3643313" y="3611563"/>
            <a:ext cx="576262" cy="647700"/>
          </a:xfrm>
          <a:prstGeom prst="upDownArrow">
            <a:avLst>
              <a:gd name="adj1" fmla="val 50000"/>
              <a:gd name="adj2" fmla="val 22479"/>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7</a:t>
            </a:r>
            <a:endParaRPr lang="en-US" altLang="en-US"/>
          </a:p>
        </p:txBody>
      </p:sp>
      <p:sp>
        <p:nvSpPr>
          <p:cNvPr id="15377" name="AutoShape 25"/>
          <p:cNvSpPr>
            <a:spLocks noChangeArrowheads="1"/>
          </p:cNvSpPr>
          <p:nvPr/>
        </p:nvSpPr>
        <p:spPr bwMode="auto">
          <a:xfrm>
            <a:off x="4664075" y="3608388"/>
            <a:ext cx="576263" cy="647700"/>
          </a:xfrm>
          <a:prstGeom prst="upDownArrow">
            <a:avLst>
              <a:gd name="adj1" fmla="val 50000"/>
              <a:gd name="adj2" fmla="val 22479"/>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9</a:t>
            </a:r>
            <a:endParaRPr lang="en-US" altLang="en-US"/>
          </a:p>
        </p:txBody>
      </p:sp>
      <p:sp>
        <p:nvSpPr>
          <p:cNvPr id="15378" name="AutoShape 27"/>
          <p:cNvSpPr>
            <a:spLocks noChangeArrowheads="1"/>
          </p:cNvSpPr>
          <p:nvPr/>
        </p:nvSpPr>
        <p:spPr bwMode="auto">
          <a:xfrm rot="10800000">
            <a:off x="936625" y="5014913"/>
            <a:ext cx="3886200" cy="719137"/>
          </a:xfrm>
          <a:prstGeom prst="flowChartOffpageConnector">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ب) شاخص هاي با جنبه منفي</a:t>
            </a:r>
            <a:endParaRPr lang="en-US" altLang="en-US"/>
          </a:p>
        </p:txBody>
      </p:sp>
      <p:sp>
        <p:nvSpPr>
          <p:cNvPr id="15379" name="Oval 28"/>
          <p:cNvSpPr>
            <a:spLocks noChangeArrowheads="1"/>
          </p:cNvSpPr>
          <p:nvPr/>
        </p:nvSpPr>
        <p:spPr bwMode="auto">
          <a:xfrm>
            <a:off x="5508625" y="2852738"/>
            <a:ext cx="576263" cy="2376487"/>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eaLnBrk="1" hangingPunct="1"/>
            <a:r>
              <a:rPr lang="fa-IR" altLang="en-US"/>
              <a:t>مقياس دو قطبي</a:t>
            </a:r>
            <a:endParaRPr lang="en-US" alt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0" y="112713"/>
            <a:ext cx="9144000"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b="1"/>
              <a:t>مشکلات روش “تصميم گيري با شاخص هاي چندگانه”</a:t>
            </a:r>
            <a:endParaRPr lang="en-US" altLang="en-US" b="1"/>
          </a:p>
        </p:txBody>
      </p:sp>
      <p:sp>
        <p:nvSpPr>
          <p:cNvPr id="16387" name="AutoShape 3"/>
          <p:cNvSpPr>
            <a:spLocks noChangeArrowheads="1"/>
          </p:cNvSpPr>
          <p:nvPr/>
        </p:nvSpPr>
        <p:spPr bwMode="auto">
          <a:xfrm>
            <a:off x="250825" y="98425"/>
            <a:ext cx="3829050" cy="647700"/>
          </a:xfrm>
          <a:prstGeom prst="flowChartTerminator">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تعارض بين ملاکها</a:t>
            </a:r>
            <a:endParaRPr lang="en-US" altLang="en-US"/>
          </a:p>
        </p:txBody>
      </p:sp>
      <p:sp>
        <p:nvSpPr>
          <p:cNvPr id="16388" name="AutoShape 4"/>
          <p:cNvSpPr>
            <a:spLocks noChangeArrowheads="1"/>
          </p:cNvSpPr>
          <p:nvPr/>
        </p:nvSpPr>
        <p:spPr bwMode="auto">
          <a:xfrm>
            <a:off x="4859338" y="765175"/>
            <a:ext cx="4321175" cy="6092825"/>
          </a:xfrm>
          <a:prstGeom prst="flowChartPunchedCard">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b="1" i="1">
                <a:solidFill>
                  <a:srgbClr val="800000"/>
                </a:solidFill>
              </a:rPr>
              <a:t>حذف تعارض بين شاخص ها:</a:t>
            </a:r>
            <a:endParaRPr lang="en-US" altLang="en-US" b="1" i="1">
              <a:solidFill>
                <a:srgbClr val="800000"/>
              </a:solidFill>
            </a:endParaRPr>
          </a:p>
          <a:p>
            <a:pPr algn="ctr" rtl="1" eaLnBrk="1" hangingPunct="1"/>
            <a:endParaRPr lang="en-US" altLang="en-US" b="1" i="1">
              <a:solidFill>
                <a:srgbClr val="800000"/>
              </a:solidFill>
            </a:endParaRPr>
          </a:p>
          <a:p>
            <a:pPr algn="ctr" rtl="1" eaLnBrk="1" hangingPunct="1"/>
            <a:endParaRPr lang="fa-IR" altLang="en-US" b="1" i="1">
              <a:solidFill>
                <a:srgbClr val="800000"/>
              </a:solidFill>
            </a:endParaRPr>
          </a:p>
          <a:p>
            <a:pPr algn="ctr" rtl="1" eaLnBrk="1" hangingPunct="1"/>
            <a:r>
              <a:rPr lang="fa-IR" altLang="en-US"/>
              <a:t>شاخص ها از نظر تعارض به دو دسته تقسيم مي شوند: </a:t>
            </a:r>
          </a:p>
          <a:p>
            <a:pPr algn="r" rtl="1" eaLnBrk="1" hangingPunct="1"/>
            <a:r>
              <a:rPr lang="fa-IR" altLang="en-US"/>
              <a:t>الف) با جنبه مثبت مانند سود که در اين حالت هر قدر ميزان شاخص بيشتر باشد، مطلوبتر خواهد بود</a:t>
            </a:r>
          </a:p>
          <a:p>
            <a:pPr algn="r" rtl="1" eaLnBrk="1" hangingPunct="1"/>
            <a:r>
              <a:rPr lang="fa-IR" altLang="en-US"/>
              <a:t>ب) با جنبه منفي مانند هزينه که در اين حالت هر قدر ميزان شاخص کمتر باشد، مطلوبتر خواهد بود</a:t>
            </a:r>
          </a:p>
          <a:p>
            <a:pPr algn="ctr" rtl="1" eaLnBrk="1" hangingPunct="1"/>
            <a:r>
              <a:rPr lang="fa-IR" altLang="en-US"/>
              <a:t>جهت رفع تعارض بين ملاکها روش خاصي ارائه نشده است، البته اگر شاخص ها از نوع کيفي باشند و يا تبديل به کيفي گردند مي توان از طيف معکوس-مقياس دو قطبي- استفاده کرد(همانطور که در تبديل مقياس هاي کيفي به کمي مطرح شد) در مورد شاخص هاي کمي که از جنبه منفي برخوردار مي باشند مي توان يک عدد بزرگتر از داده هاي موجود را مبنا گرفت و بقيه را نسبت به آن سنجيد</a:t>
            </a:r>
            <a:endParaRPr lang="en-US" altLang="en-US"/>
          </a:p>
        </p:txBody>
      </p:sp>
      <p:graphicFrame>
        <p:nvGraphicFramePr>
          <p:cNvPr id="72901" name="Group 197"/>
          <p:cNvGraphicFramePr>
            <a:graphicFrameLocks noGrp="1"/>
          </p:cNvGraphicFramePr>
          <p:nvPr/>
        </p:nvGraphicFramePr>
        <p:xfrm>
          <a:off x="34925" y="828675"/>
          <a:ext cx="4610100" cy="5848350"/>
        </p:xfrm>
        <a:graphic>
          <a:graphicData uri="http://schemas.openxmlformats.org/drawingml/2006/table">
            <a:tbl>
              <a:tblPr/>
              <a:tblGrid>
                <a:gridCol w="1585913"/>
                <a:gridCol w="1800225"/>
                <a:gridCol w="1223962"/>
              </a:tblGrid>
              <a:tr h="719060">
                <a:tc row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AE" sz="2400" b="0" i="0" u="none" strike="noStrike" cap="none" normalizeH="0" baseline="0" smtClean="0">
                          <a:ln>
                            <a:noFill/>
                          </a:ln>
                          <a:solidFill>
                            <a:schemeClr val="tx1"/>
                          </a:solidFill>
                          <a:effectLst/>
                          <a:latin typeface="Arial" charset="0"/>
                          <a:cs typeface="Titr" pitchFamily="2" charset="-78"/>
                        </a:rPr>
                        <a:t>ملاک ها</a:t>
                      </a:r>
                      <a:endParaRPr kumimoji="0" lang="fa-IR" sz="2400" b="0" i="0" u="none" strike="noStrike" cap="none" normalizeH="0" baseline="0" smtClean="0">
                        <a:ln>
                          <a:noFill/>
                        </a:ln>
                        <a:solidFill>
                          <a:schemeClr val="tx1"/>
                        </a:solidFill>
                        <a:effectLst/>
                        <a:latin typeface="Arial" charset="0"/>
                        <a:cs typeface="Titr" pitchFamily="2" charset="-78"/>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cs typeface="Titr" pitchFamily="2" charset="-78"/>
                      </a:endParaRPr>
                    </a:p>
                    <a:p>
                      <a:pPr marL="0" marR="0" lvl="0" indent="0" algn="l" defTabSz="914400" rtl="1" eaLnBrk="1" fontAlgn="base" latinLnBrk="0" hangingPunct="1">
                        <a:lnSpc>
                          <a:spcPct val="100000"/>
                        </a:lnSpc>
                        <a:spcBef>
                          <a:spcPct val="20000"/>
                        </a:spcBef>
                        <a:spcAft>
                          <a:spcPct val="0"/>
                        </a:spcAft>
                        <a:buClrTx/>
                        <a:buSzTx/>
                        <a:buFontTx/>
                        <a:buNone/>
                        <a:tabLst/>
                      </a:pPr>
                      <a:r>
                        <a:rPr kumimoji="0" lang="ar-AE" sz="2400" b="0" i="0" u="none" strike="noStrike" cap="none" normalizeH="0" baseline="0" smtClean="0">
                          <a:ln>
                            <a:noFill/>
                          </a:ln>
                          <a:solidFill>
                            <a:schemeClr val="tx1"/>
                          </a:solidFill>
                          <a:effectLst/>
                          <a:latin typeface="Arial" charset="0"/>
                          <a:cs typeface="Titr" pitchFamily="2" charset="-78"/>
                        </a:rPr>
                        <a:t>گزينه ها</a:t>
                      </a:r>
                      <a:endParaRPr kumimoji="0" lang="en-US" sz="2400" b="0" i="0" u="none" strike="noStrike" cap="none" normalizeH="0" baseline="0" smtClean="0">
                        <a:ln>
                          <a:noFill/>
                        </a:ln>
                        <a:solidFill>
                          <a:schemeClr val="tx1"/>
                        </a:solidFill>
                        <a:effectLst/>
                        <a:latin typeface="Arial" charset="0"/>
                        <a:cs typeface="Titr" pitchFamily="2" charset="-78"/>
                      </a:endParaRPr>
                    </a:p>
                  </a:txBody>
                  <a:tcPr marL="0" marR="0"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lnBlToTr>
                      <a:noFill/>
                    </a:lnBlToTr>
                    <a:gradFill rotWithShape="0">
                      <a:gsLst>
                        <a:gs pos="0">
                          <a:schemeClr val="accent1">
                            <a:gamma/>
                            <a:tint val="0"/>
                            <a:invGamma/>
                          </a:schemeClr>
                        </a:gs>
                        <a:gs pos="100000">
                          <a:schemeClr val="accent1"/>
                        </a:gs>
                      </a:gsLst>
                      <a:path path="shape">
                        <a:fillToRect l="50000" t="50000" r="50000" b="50000"/>
                      </a:path>
                    </a:gra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1800" b="0" i="0" u="none" strike="noStrike" cap="none" normalizeH="0" baseline="0" smtClean="0">
                          <a:ln>
                            <a:noFill/>
                          </a:ln>
                          <a:solidFill>
                            <a:schemeClr val="tx1"/>
                          </a:solidFill>
                          <a:effectLst/>
                          <a:latin typeface="Arial" charset="0"/>
                          <a:cs typeface="Titr" pitchFamily="2" charset="-78"/>
                        </a:rPr>
                        <a:t>زمان دم کشيدن</a:t>
                      </a:r>
                      <a:endParaRPr kumimoji="0" lang="en-US" sz="1800" b="0" i="0" u="none" strike="noStrike" cap="none" normalizeH="0" baseline="0" smtClean="0">
                        <a:ln>
                          <a:noFill/>
                        </a:ln>
                        <a:solidFill>
                          <a:schemeClr val="tx1"/>
                        </a:solidFill>
                        <a:effectLst/>
                        <a:latin typeface="Arial" charset="0"/>
                        <a:cs typeface="Titr" pitchFamily="2" charset="-78"/>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chemeClr val="accent1">
                            <a:gamma/>
                            <a:tint val="0"/>
                            <a:invGamma/>
                          </a:schemeClr>
                        </a:gs>
                        <a:gs pos="100000">
                          <a:schemeClr val="accent1"/>
                        </a:gs>
                      </a:gsLst>
                      <a:path path="shape">
                        <a:fillToRect l="50000" t="50000" r="50000" b="50000"/>
                      </a:path>
                    </a:gra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1800" b="0" i="0" u="none" strike="noStrike" cap="none" normalizeH="0" baseline="0" smtClean="0">
                          <a:ln>
                            <a:noFill/>
                          </a:ln>
                          <a:solidFill>
                            <a:schemeClr val="tx1"/>
                          </a:solidFill>
                          <a:effectLst/>
                          <a:latin typeface="Arial" charset="0"/>
                          <a:cs typeface="Titr" pitchFamily="2" charset="-78"/>
                        </a:rPr>
                        <a:t>قيمت</a:t>
                      </a:r>
                      <a:endParaRPr kumimoji="0" lang="en-US" sz="1800" b="0" i="0" u="none" strike="noStrike" cap="none" normalizeH="0" baseline="0" smtClean="0">
                        <a:ln>
                          <a:noFill/>
                        </a:ln>
                        <a:solidFill>
                          <a:schemeClr val="tx1"/>
                        </a:solidFill>
                        <a:effectLst/>
                        <a:latin typeface="Arial" charset="0"/>
                        <a:cs typeface="Titr" pitchFamily="2" charset="-78"/>
                      </a:endParaRPr>
                    </a:p>
                  </a:txBody>
                  <a:tcPr marL="0" marR="0"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chemeClr val="accent1">
                            <a:gamma/>
                            <a:tint val="0"/>
                            <a:invGamma/>
                          </a:schemeClr>
                        </a:gs>
                        <a:gs pos="100000">
                          <a:schemeClr val="accent1"/>
                        </a:gs>
                      </a:gsLst>
                      <a:path path="shape">
                        <a:fillToRect l="50000" t="50000" r="50000" b="50000"/>
                      </a:path>
                    </a:gradFill>
                  </a:tcPr>
                </a:tc>
              </a:tr>
              <a:tr h="700964">
                <a:tc vMerge="1">
                  <a:txBody>
                    <a:bodyPr/>
                    <a:lstStyle/>
                    <a:p>
                      <a:endParaRPr lang="en-US"/>
                    </a:p>
                  </a:txBody>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Homa" pitchFamily="2" charset="-78"/>
                        </a:rPr>
                        <a:t>زمان باقيمانده براي دم کشيدن</a:t>
                      </a:r>
                      <a:endParaRPr kumimoji="0" lang="en-US" sz="2000" b="0" i="0" u="none" strike="noStrike" cap="none" normalizeH="0" baseline="0" smtClean="0">
                        <a:ln>
                          <a:noFill/>
                        </a:ln>
                        <a:solidFill>
                          <a:schemeClr val="tx1"/>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B1D5"/>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Homa" pitchFamily="2" charset="-78"/>
                        </a:rPr>
                        <a:t>قيمت باقيمانده</a:t>
                      </a:r>
                      <a:endParaRPr kumimoji="0" lang="en-US" sz="2000" b="0" i="0" u="none" strike="noStrike" cap="none" normalizeH="0" baseline="0" smtClean="0">
                        <a:ln>
                          <a:noFill/>
                        </a:ln>
                        <a:solidFill>
                          <a:schemeClr val="tx1"/>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B1D5"/>
                    </a:solidFill>
                  </a:tcPr>
                </a:tc>
              </a:tr>
              <a:tr h="396197">
                <a:tc row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AE" sz="2000" b="0" i="0" u="none" strike="noStrike" cap="none" normalizeH="0" baseline="0" smtClean="0">
                          <a:ln>
                            <a:noFill/>
                          </a:ln>
                          <a:solidFill>
                            <a:schemeClr val="tx1"/>
                          </a:solidFill>
                          <a:effectLst/>
                          <a:latin typeface="Arial" charset="0"/>
                          <a:cs typeface="Titr" pitchFamily="2" charset="-78"/>
                        </a:rPr>
                        <a:t>احمد</a:t>
                      </a:r>
                      <a:endParaRPr kumimoji="0" lang="en-US" sz="2000" b="0" i="0" u="none" strike="noStrike" cap="none" normalizeH="0" baseline="0" smtClean="0">
                        <a:ln>
                          <a:noFill/>
                        </a:ln>
                        <a:solidFill>
                          <a:schemeClr val="tx1"/>
                        </a:solidFill>
                        <a:effectLst/>
                        <a:latin typeface="Arial" charset="0"/>
                        <a:cs typeface="Titr" pitchFamily="2" charset="-78"/>
                      </a:endParaRPr>
                    </a:p>
                  </a:txBody>
                  <a:tcPr marL="90000" marR="90000" marT="46795" marB="4679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chemeClr val="accent1">
                            <a:gamma/>
                            <a:tint val="0"/>
                            <a:invGamma/>
                          </a:schemeClr>
                        </a:gs>
                        <a:gs pos="100000">
                          <a:schemeClr val="accent1"/>
                        </a:gs>
                      </a:gsLst>
                      <a:path path="shape">
                        <a:fillToRect l="50000" t="50000" r="50000" b="50000"/>
                      </a:path>
                    </a:gra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000" b="0" i="0" u="none" strike="noStrike" cap="none" normalizeH="0" baseline="0" smtClean="0">
                          <a:ln>
                            <a:noFill/>
                          </a:ln>
                          <a:solidFill>
                            <a:schemeClr val="tx1"/>
                          </a:solidFill>
                          <a:effectLst/>
                          <a:latin typeface="Arial" charset="0"/>
                          <a:cs typeface="Homa" pitchFamily="2" charset="-78"/>
                        </a:rPr>
                        <a:t>15</a:t>
                      </a:r>
                      <a:endParaRPr kumimoji="0" lang="en-US" sz="2000" b="0" i="0" u="none" strike="noStrike" cap="none" normalizeH="0" baseline="0" smtClean="0">
                        <a:ln>
                          <a:noFill/>
                        </a:ln>
                        <a:solidFill>
                          <a:schemeClr val="tx1"/>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000" b="0" i="0" u="none" strike="noStrike" cap="none" normalizeH="0" baseline="0" smtClean="0">
                          <a:ln>
                            <a:noFill/>
                          </a:ln>
                          <a:solidFill>
                            <a:schemeClr val="tx1"/>
                          </a:solidFill>
                          <a:effectLst/>
                          <a:latin typeface="Arial" charset="0"/>
                          <a:cs typeface="Homa" pitchFamily="2" charset="-78"/>
                        </a:rPr>
                        <a:t>5</a:t>
                      </a:r>
                      <a:endParaRPr kumimoji="0" lang="en-US" sz="2000" b="0" i="0" u="none" strike="noStrike" cap="none" normalizeH="0" baseline="0" smtClean="0">
                        <a:ln>
                          <a:noFill/>
                        </a:ln>
                        <a:solidFill>
                          <a:schemeClr val="tx1"/>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6197">
                <a:tc vMerge="1">
                  <a:txBody>
                    <a:bodyPr/>
                    <a:lstStyle/>
                    <a:p>
                      <a:endParaRPr lang="en-US"/>
                    </a:p>
                  </a:txBody>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800000"/>
                          </a:solidFill>
                          <a:effectLst/>
                          <a:latin typeface="Arial" charset="0"/>
                          <a:cs typeface="Homa" pitchFamily="2" charset="-78"/>
                        </a:rPr>
                        <a:t>10</a:t>
                      </a:r>
                      <a:endParaRPr kumimoji="0" lang="en-US" sz="2000" b="0" i="0" u="none" strike="noStrike" cap="none" normalizeH="0" baseline="0" smtClean="0">
                        <a:ln>
                          <a:noFill/>
                        </a:ln>
                        <a:solidFill>
                          <a:srgbClr val="800000"/>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B1D5"/>
                    </a:solid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AE" sz="2000" b="0" i="0" u="none" strike="noStrike" cap="none" normalizeH="0" baseline="0" smtClean="0">
                          <a:ln>
                            <a:noFill/>
                          </a:ln>
                          <a:solidFill>
                            <a:srgbClr val="800000"/>
                          </a:solidFill>
                          <a:effectLst/>
                          <a:latin typeface="Arial" charset="0"/>
                          <a:cs typeface="Homa" pitchFamily="2" charset="-78"/>
                        </a:rPr>
                        <a:t>5</a:t>
                      </a:r>
                      <a:endParaRPr kumimoji="0" lang="en-US" sz="2000" b="0" i="0" u="none" strike="noStrike" cap="none" normalizeH="0" baseline="0" smtClean="0">
                        <a:ln>
                          <a:noFill/>
                        </a:ln>
                        <a:solidFill>
                          <a:srgbClr val="800000"/>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B1D5"/>
                    </a:solidFill>
                  </a:tcPr>
                </a:tc>
              </a:tr>
              <a:tr h="396197">
                <a:tc row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AE" sz="2000" b="0" i="0" u="none" strike="noStrike" cap="none" normalizeH="0" baseline="0" smtClean="0">
                          <a:ln>
                            <a:noFill/>
                          </a:ln>
                          <a:solidFill>
                            <a:schemeClr val="tx1"/>
                          </a:solidFill>
                          <a:effectLst/>
                          <a:latin typeface="Arial" charset="0"/>
                          <a:cs typeface="Titr" pitchFamily="2" charset="-78"/>
                        </a:rPr>
                        <a:t>ليپتون</a:t>
                      </a:r>
                      <a:endParaRPr kumimoji="0" lang="en-US" sz="2000" b="0" i="0" u="none" strike="noStrike" cap="none" normalizeH="0" baseline="0" smtClean="0">
                        <a:ln>
                          <a:noFill/>
                        </a:ln>
                        <a:solidFill>
                          <a:schemeClr val="tx1"/>
                        </a:solidFill>
                        <a:effectLst/>
                        <a:latin typeface="Arial" charset="0"/>
                        <a:cs typeface="Titr" pitchFamily="2" charset="-78"/>
                      </a:endParaRPr>
                    </a:p>
                  </a:txBody>
                  <a:tcPr marL="90000" marR="90000" marT="46795" marB="4679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chemeClr val="accent1">
                            <a:gamma/>
                            <a:tint val="0"/>
                            <a:invGamma/>
                          </a:schemeClr>
                        </a:gs>
                        <a:gs pos="100000">
                          <a:schemeClr val="accent1"/>
                        </a:gs>
                      </a:gsLst>
                      <a:path path="shape">
                        <a:fillToRect l="50000" t="50000" r="50000" b="50000"/>
                      </a:path>
                    </a:gra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000" b="0" i="0" u="none" strike="noStrike" cap="none" normalizeH="0" baseline="0" smtClean="0">
                          <a:ln>
                            <a:noFill/>
                          </a:ln>
                          <a:solidFill>
                            <a:schemeClr val="tx1"/>
                          </a:solidFill>
                          <a:effectLst/>
                          <a:latin typeface="Arial" charset="0"/>
                          <a:cs typeface="Homa" pitchFamily="2" charset="-78"/>
                        </a:rPr>
                        <a:t>5</a:t>
                      </a:r>
                      <a:endParaRPr kumimoji="0" lang="en-US" sz="2000" b="0" i="0" u="none" strike="noStrike" cap="none" normalizeH="0" baseline="0" smtClean="0">
                        <a:ln>
                          <a:noFill/>
                        </a:ln>
                        <a:solidFill>
                          <a:schemeClr val="tx1"/>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000" b="0" i="0" u="none" strike="noStrike" cap="none" normalizeH="0" baseline="0" smtClean="0">
                          <a:ln>
                            <a:noFill/>
                          </a:ln>
                          <a:solidFill>
                            <a:schemeClr val="tx1"/>
                          </a:solidFill>
                          <a:effectLst/>
                          <a:latin typeface="Arial" charset="0"/>
                          <a:cs typeface="Homa" pitchFamily="2" charset="-78"/>
                        </a:rPr>
                        <a:t>9</a:t>
                      </a:r>
                      <a:endParaRPr kumimoji="0" lang="en-US" sz="2000" b="0" i="0" u="none" strike="noStrike" cap="none" normalizeH="0" baseline="0" smtClean="0">
                        <a:ln>
                          <a:noFill/>
                        </a:ln>
                        <a:solidFill>
                          <a:schemeClr val="tx1"/>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6197">
                <a:tc vMerge="1">
                  <a:txBody>
                    <a:bodyPr/>
                    <a:lstStyle/>
                    <a:p>
                      <a:endParaRPr lang="en-US"/>
                    </a:p>
                  </a:txBody>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800000"/>
                          </a:solidFill>
                          <a:effectLst/>
                          <a:latin typeface="Arial" charset="0"/>
                          <a:cs typeface="Homa" pitchFamily="2" charset="-78"/>
                        </a:rPr>
                        <a:t>20</a:t>
                      </a:r>
                      <a:endParaRPr kumimoji="0" lang="en-US" sz="2000" b="0" i="0" u="none" strike="noStrike" cap="none" normalizeH="0" baseline="0" smtClean="0">
                        <a:ln>
                          <a:noFill/>
                        </a:ln>
                        <a:solidFill>
                          <a:srgbClr val="800000"/>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B1D5"/>
                    </a:solid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800000"/>
                          </a:solidFill>
                          <a:effectLst/>
                          <a:latin typeface="Arial" charset="0"/>
                          <a:cs typeface="Homa" pitchFamily="2" charset="-78"/>
                        </a:rPr>
                        <a:t>1</a:t>
                      </a:r>
                      <a:endParaRPr kumimoji="0" lang="en-US" sz="2000" b="0" i="0" u="none" strike="noStrike" cap="none" normalizeH="0" baseline="0" smtClean="0">
                        <a:ln>
                          <a:noFill/>
                        </a:ln>
                        <a:solidFill>
                          <a:srgbClr val="800000"/>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B1D5"/>
                    </a:solidFill>
                  </a:tcPr>
                </a:tc>
              </a:tr>
              <a:tr h="396197">
                <a:tc row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AE" sz="2000" b="0" i="0" u="none" strike="noStrike" cap="none" normalizeH="0" baseline="0" smtClean="0">
                          <a:ln>
                            <a:noFill/>
                          </a:ln>
                          <a:solidFill>
                            <a:schemeClr val="tx1"/>
                          </a:solidFill>
                          <a:effectLst/>
                          <a:latin typeface="Arial" charset="0"/>
                          <a:cs typeface="Titr" pitchFamily="2" charset="-78"/>
                        </a:rPr>
                        <a:t>گلستان</a:t>
                      </a:r>
                      <a:endParaRPr kumimoji="0" lang="en-US" sz="2000" b="0" i="0" u="none" strike="noStrike" cap="none" normalizeH="0" baseline="0" smtClean="0">
                        <a:ln>
                          <a:noFill/>
                        </a:ln>
                        <a:solidFill>
                          <a:schemeClr val="tx1"/>
                        </a:solidFill>
                        <a:effectLst/>
                        <a:latin typeface="Arial" charset="0"/>
                        <a:cs typeface="Titr" pitchFamily="2" charset="-78"/>
                      </a:endParaRPr>
                    </a:p>
                  </a:txBody>
                  <a:tcPr marL="90000" marR="90000" marT="46795" marB="4679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chemeClr val="accent1">
                            <a:gamma/>
                            <a:tint val="0"/>
                            <a:invGamma/>
                          </a:schemeClr>
                        </a:gs>
                        <a:gs pos="100000">
                          <a:schemeClr val="accent1"/>
                        </a:gs>
                      </a:gsLst>
                      <a:path path="shape">
                        <a:fillToRect l="50000" t="50000" r="50000" b="50000"/>
                      </a:path>
                    </a:gra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000" b="0" i="0" u="none" strike="noStrike" cap="none" normalizeH="0" baseline="0" smtClean="0">
                          <a:ln>
                            <a:noFill/>
                          </a:ln>
                          <a:solidFill>
                            <a:schemeClr val="tx1"/>
                          </a:solidFill>
                          <a:effectLst/>
                          <a:latin typeface="Arial" charset="0"/>
                          <a:cs typeface="Homa" pitchFamily="2" charset="-78"/>
                        </a:rPr>
                        <a:t>5</a:t>
                      </a:r>
                      <a:endParaRPr kumimoji="0" lang="en-US" sz="2000" b="0" i="0" u="none" strike="noStrike" cap="none" normalizeH="0" baseline="0" smtClean="0">
                        <a:ln>
                          <a:noFill/>
                        </a:ln>
                        <a:solidFill>
                          <a:schemeClr val="tx1"/>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000" b="0" i="0" u="none" strike="noStrike" cap="none" normalizeH="0" baseline="0" smtClean="0">
                          <a:ln>
                            <a:noFill/>
                          </a:ln>
                          <a:solidFill>
                            <a:schemeClr val="tx1"/>
                          </a:solidFill>
                          <a:effectLst/>
                          <a:latin typeface="Arial" charset="0"/>
                          <a:cs typeface="Homa" pitchFamily="2" charset="-78"/>
                        </a:rPr>
                        <a:t>5/4</a:t>
                      </a:r>
                      <a:endParaRPr kumimoji="0" lang="en-US" sz="2000" b="0" i="0" u="none" strike="noStrike" cap="none" normalizeH="0" baseline="0" smtClean="0">
                        <a:ln>
                          <a:noFill/>
                        </a:ln>
                        <a:solidFill>
                          <a:schemeClr val="tx1"/>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6197">
                <a:tc vMerge="1">
                  <a:txBody>
                    <a:bodyPr/>
                    <a:lstStyle/>
                    <a:p>
                      <a:endParaRPr lang="en-US"/>
                    </a:p>
                  </a:txBody>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800000"/>
                          </a:solidFill>
                          <a:effectLst/>
                          <a:latin typeface="Arial" charset="0"/>
                          <a:cs typeface="Homa" pitchFamily="2" charset="-78"/>
                        </a:rPr>
                        <a:t>20</a:t>
                      </a:r>
                      <a:endParaRPr kumimoji="0" lang="en-US" sz="2000" b="0" i="0" u="none" strike="noStrike" cap="none" normalizeH="0" baseline="0" smtClean="0">
                        <a:ln>
                          <a:noFill/>
                        </a:ln>
                        <a:solidFill>
                          <a:srgbClr val="800000"/>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B1D5"/>
                    </a:solid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AE" sz="2000" b="0" i="0" u="none" strike="noStrike" cap="none" normalizeH="0" baseline="0" smtClean="0">
                          <a:ln>
                            <a:noFill/>
                          </a:ln>
                          <a:solidFill>
                            <a:srgbClr val="800000"/>
                          </a:solidFill>
                          <a:effectLst/>
                          <a:latin typeface="Arial" charset="0"/>
                          <a:cs typeface="Homa" pitchFamily="2" charset="-78"/>
                        </a:rPr>
                        <a:t>5/</a:t>
                      </a:r>
                      <a:r>
                        <a:rPr kumimoji="0" lang="fa-IR" sz="2000" b="0" i="0" u="none" strike="noStrike" cap="none" normalizeH="0" baseline="0" smtClean="0">
                          <a:ln>
                            <a:noFill/>
                          </a:ln>
                          <a:solidFill>
                            <a:srgbClr val="800000"/>
                          </a:solidFill>
                          <a:effectLst/>
                          <a:latin typeface="Arial" charset="0"/>
                          <a:cs typeface="Homa" pitchFamily="2" charset="-78"/>
                        </a:rPr>
                        <a:t>5</a:t>
                      </a:r>
                      <a:endParaRPr kumimoji="0" lang="en-US" sz="2000" b="0" i="0" u="none" strike="noStrike" cap="none" normalizeH="0" baseline="0" smtClean="0">
                        <a:ln>
                          <a:noFill/>
                        </a:ln>
                        <a:solidFill>
                          <a:srgbClr val="800000"/>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B1D5"/>
                    </a:solidFill>
                  </a:tcPr>
                </a:tc>
              </a:tr>
              <a:tr h="396197">
                <a:tc row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AE" sz="2000" b="0" i="0" u="none" strike="noStrike" cap="none" normalizeH="0" baseline="0" smtClean="0">
                          <a:ln>
                            <a:noFill/>
                          </a:ln>
                          <a:solidFill>
                            <a:schemeClr val="tx1"/>
                          </a:solidFill>
                          <a:effectLst/>
                          <a:latin typeface="Arial" charset="0"/>
                          <a:cs typeface="Titr" pitchFamily="2" charset="-78"/>
                        </a:rPr>
                        <a:t>صندوقي</a:t>
                      </a:r>
                      <a:endParaRPr kumimoji="0" lang="en-US" sz="2000" b="0" i="0" u="none" strike="noStrike" cap="none" normalizeH="0" baseline="0" smtClean="0">
                        <a:ln>
                          <a:noFill/>
                        </a:ln>
                        <a:solidFill>
                          <a:schemeClr val="tx1"/>
                        </a:solidFill>
                        <a:effectLst/>
                        <a:latin typeface="Arial" charset="0"/>
                        <a:cs typeface="Titr" pitchFamily="2" charset="-78"/>
                      </a:endParaRPr>
                    </a:p>
                  </a:txBody>
                  <a:tcPr marL="90000" marR="90000" marT="46795" marB="4679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chemeClr val="accent1">
                            <a:gamma/>
                            <a:tint val="0"/>
                            <a:invGamma/>
                          </a:schemeClr>
                        </a:gs>
                        <a:gs pos="100000">
                          <a:schemeClr val="accent1"/>
                        </a:gs>
                      </a:gsLst>
                      <a:path path="shape">
                        <a:fillToRect l="50000" t="50000" r="50000" b="50000"/>
                      </a:path>
                    </a:gra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000" b="0" i="0" u="none" strike="noStrike" cap="none" normalizeH="0" baseline="0" smtClean="0">
                          <a:ln>
                            <a:noFill/>
                          </a:ln>
                          <a:solidFill>
                            <a:schemeClr val="tx1"/>
                          </a:solidFill>
                          <a:effectLst/>
                          <a:latin typeface="Arial" charset="0"/>
                          <a:cs typeface="Homa" pitchFamily="2" charset="-78"/>
                        </a:rPr>
                        <a:t>10</a:t>
                      </a:r>
                      <a:endParaRPr kumimoji="0" lang="en-US" sz="2000" b="0" i="0" u="none" strike="noStrike" cap="none" normalizeH="0" baseline="0" smtClean="0">
                        <a:ln>
                          <a:noFill/>
                        </a:ln>
                        <a:solidFill>
                          <a:schemeClr val="tx1"/>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000" b="0" i="0" u="none" strike="noStrike" cap="none" normalizeH="0" baseline="0" smtClean="0">
                          <a:ln>
                            <a:noFill/>
                          </a:ln>
                          <a:solidFill>
                            <a:schemeClr val="tx1"/>
                          </a:solidFill>
                          <a:effectLst/>
                          <a:latin typeface="Arial" charset="0"/>
                          <a:cs typeface="Homa" pitchFamily="2" charset="-78"/>
                        </a:rPr>
                        <a:t>4</a:t>
                      </a:r>
                      <a:endParaRPr kumimoji="0" lang="en-US" sz="2000" b="0" i="0" u="none" strike="noStrike" cap="none" normalizeH="0" baseline="0" smtClean="0">
                        <a:ln>
                          <a:noFill/>
                        </a:ln>
                        <a:solidFill>
                          <a:schemeClr val="tx1"/>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6197">
                <a:tc vMerge="1">
                  <a:txBody>
                    <a:bodyPr/>
                    <a:lstStyle/>
                    <a:p>
                      <a:endParaRPr lang="en-US"/>
                    </a:p>
                  </a:txBody>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800000"/>
                          </a:solidFill>
                          <a:effectLst/>
                          <a:latin typeface="Arial" charset="0"/>
                          <a:cs typeface="Homa" pitchFamily="2" charset="-78"/>
                        </a:rPr>
                        <a:t>15</a:t>
                      </a:r>
                      <a:endParaRPr kumimoji="0" lang="en-US" sz="2000" b="0" i="0" u="none" strike="noStrike" cap="none" normalizeH="0" baseline="0" smtClean="0">
                        <a:ln>
                          <a:noFill/>
                        </a:ln>
                        <a:solidFill>
                          <a:srgbClr val="800000"/>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B1D5"/>
                    </a:solid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800000"/>
                          </a:solidFill>
                          <a:effectLst/>
                          <a:latin typeface="Arial" charset="0"/>
                          <a:cs typeface="Homa" pitchFamily="2" charset="-78"/>
                        </a:rPr>
                        <a:t>6</a:t>
                      </a:r>
                      <a:endParaRPr kumimoji="0" lang="en-US" sz="2000" b="0" i="0" u="none" strike="noStrike" cap="none" normalizeH="0" baseline="0" smtClean="0">
                        <a:ln>
                          <a:noFill/>
                        </a:ln>
                        <a:solidFill>
                          <a:srgbClr val="800000"/>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B1D5"/>
                    </a:solidFill>
                  </a:tcPr>
                </a:tc>
              </a:tr>
              <a:tr h="422229">
                <a:tc row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AE" sz="2000" b="0" i="0" u="none" strike="noStrike" cap="none" normalizeH="0" baseline="0" smtClean="0">
                          <a:ln>
                            <a:noFill/>
                          </a:ln>
                          <a:solidFill>
                            <a:schemeClr val="tx1"/>
                          </a:solidFill>
                          <a:effectLst/>
                          <a:latin typeface="Arial" charset="0"/>
                          <a:cs typeface="Titr" pitchFamily="2" charset="-78"/>
                        </a:rPr>
                        <a:t>بهاره</a:t>
                      </a:r>
                      <a:endParaRPr kumimoji="0" lang="en-US" sz="2000" b="0" i="0" u="none" strike="noStrike" cap="none" normalizeH="0" baseline="0" smtClean="0">
                        <a:ln>
                          <a:noFill/>
                        </a:ln>
                        <a:solidFill>
                          <a:schemeClr val="tx1"/>
                        </a:solidFill>
                        <a:effectLst/>
                        <a:latin typeface="Arial" charset="0"/>
                        <a:cs typeface="Titr" pitchFamily="2" charset="-78"/>
                      </a:endParaRPr>
                    </a:p>
                  </a:txBody>
                  <a:tcPr marL="90000" marR="90000" marT="46795" marB="4679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chemeClr val="accent1">
                            <a:gamma/>
                            <a:tint val="0"/>
                            <a:invGamma/>
                          </a:schemeClr>
                        </a:gs>
                        <a:gs pos="100000">
                          <a:schemeClr val="accent1"/>
                        </a:gs>
                      </a:gsLst>
                      <a:path path="shape">
                        <a:fillToRect l="50000" t="50000" r="50000" b="50000"/>
                      </a:path>
                    </a:gra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000" b="0" i="0" u="none" strike="noStrike" cap="none" normalizeH="0" baseline="0" smtClean="0">
                          <a:ln>
                            <a:noFill/>
                          </a:ln>
                          <a:solidFill>
                            <a:schemeClr val="tx1"/>
                          </a:solidFill>
                          <a:effectLst/>
                          <a:latin typeface="Arial" charset="0"/>
                          <a:cs typeface="Homa" pitchFamily="2" charset="-78"/>
                        </a:rPr>
                        <a:t>20</a:t>
                      </a:r>
                      <a:endParaRPr kumimoji="0" lang="en-US" sz="2000" b="0" i="0" u="none" strike="noStrike" cap="none" normalizeH="0" baseline="0" smtClean="0">
                        <a:ln>
                          <a:noFill/>
                        </a:ln>
                        <a:solidFill>
                          <a:schemeClr val="tx1"/>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AE" sz="2000" b="0" i="0" u="none" strike="noStrike" cap="none" normalizeH="0" baseline="0" smtClean="0">
                          <a:ln>
                            <a:noFill/>
                          </a:ln>
                          <a:solidFill>
                            <a:schemeClr val="tx1"/>
                          </a:solidFill>
                          <a:effectLst/>
                          <a:latin typeface="Arial" charset="0"/>
                          <a:cs typeface="Homa" pitchFamily="2" charset="-78"/>
                        </a:rPr>
                        <a:t>2</a:t>
                      </a:r>
                      <a:endParaRPr kumimoji="0" lang="en-US" sz="2000" b="0" i="0" u="none" strike="noStrike" cap="none" normalizeH="0" baseline="0" smtClean="0">
                        <a:ln>
                          <a:noFill/>
                        </a:ln>
                        <a:solidFill>
                          <a:schemeClr val="tx1"/>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2229">
                <a:tc vMerge="1">
                  <a:txBody>
                    <a:bodyPr/>
                    <a:lstStyle/>
                    <a:p>
                      <a:endParaRPr lang="en-US"/>
                    </a:p>
                  </a:txBody>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800000"/>
                          </a:solidFill>
                          <a:effectLst/>
                          <a:latin typeface="Arial" charset="0"/>
                          <a:cs typeface="Homa" pitchFamily="2" charset="-78"/>
                        </a:rPr>
                        <a:t>5</a:t>
                      </a:r>
                      <a:endParaRPr kumimoji="0" lang="en-US" sz="2000" b="0" i="0" u="none" strike="noStrike" cap="none" normalizeH="0" baseline="0" smtClean="0">
                        <a:ln>
                          <a:noFill/>
                        </a:ln>
                        <a:solidFill>
                          <a:srgbClr val="800000"/>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B1D5"/>
                    </a:solid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800000"/>
                          </a:solidFill>
                          <a:effectLst/>
                          <a:latin typeface="Arial" charset="0"/>
                          <a:cs typeface="Homa" pitchFamily="2" charset="-78"/>
                        </a:rPr>
                        <a:t>8</a:t>
                      </a:r>
                      <a:endParaRPr kumimoji="0" lang="en-US" sz="2000" b="0" i="0" u="none" strike="noStrike" cap="none" normalizeH="0" baseline="0" smtClean="0">
                        <a:ln>
                          <a:noFill/>
                        </a:ln>
                        <a:solidFill>
                          <a:srgbClr val="800000"/>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B1D5"/>
                    </a:solidFill>
                  </a:tcPr>
                </a:tc>
              </a:tr>
              <a:tr h="414293">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Titr" pitchFamily="2" charset="-78"/>
                        </a:rPr>
                        <a:t>عدد مبنا</a:t>
                      </a:r>
                      <a:endParaRPr kumimoji="0" lang="en-US" sz="2000" b="0" i="0" u="none" strike="noStrike" cap="none" normalizeH="0" baseline="0" smtClean="0">
                        <a:ln>
                          <a:noFill/>
                        </a:ln>
                        <a:solidFill>
                          <a:schemeClr val="tx1"/>
                        </a:solidFill>
                        <a:effectLst/>
                        <a:latin typeface="Arial" charset="0"/>
                        <a:cs typeface="Titr" pitchFamily="2" charset="-78"/>
                      </a:endParaRPr>
                    </a:p>
                  </a:txBody>
                  <a:tcPr marL="90000" marR="90000" marT="46795" marB="46795"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Homa" pitchFamily="2" charset="-78"/>
                        </a:rPr>
                        <a:t>20</a:t>
                      </a:r>
                      <a:endParaRPr kumimoji="0" lang="en-US" sz="2000" b="0" i="0" u="none" strike="noStrike" cap="none" normalizeH="0" baseline="0" smtClean="0">
                        <a:ln>
                          <a:noFill/>
                        </a:ln>
                        <a:solidFill>
                          <a:schemeClr val="tx1"/>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hlink"/>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Homa" pitchFamily="2" charset="-78"/>
                        </a:rPr>
                        <a:t>10</a:t>
                      </a:r>
                      <a:endParaRPr kumimoji="0" lang="en-US" sz="2000" b="0" i="0" u="none" strike="noStrike" cap="none" normalizeH="0" baseline="0" smtClean="0">
                        <a:ln>
                          <a:noFill/>
                        </a:ln>
                        <a:solidFill>
                          <a:schemeClr val="tx1"/>
                        </a:solidFill>
                        <a:effectLst/>
                        <a:latin typeface="Arial" charset="0"/>
                        <a:cs typeface="Homa" pitchFamily="2" charset="-78"/>
                      </a:endParaRP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hlink"/>
                    </a:solidFill>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1"/>
          <p:cNvSpPr>
            <a:spLocks noChangeArrowheads="1"/>
          </p:cNvSpPr>
          <p:nvPr/>
        </p:nvSpPr>
        <p:spPr bwMode="auto">
          <a:xfrm>
            <a:off x="3246438" y="1125538"/>
            <a:ext cx="1397000" cy="143986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17411" name="Rectangle 20"/>
          <p:cNvSpPr>
            <a:spLocks noChangeArrowheads="1"/>
          </p:cNvSpPr>
          <p:nvPr/>
        </p:nvSpPr>
        <p:spPr bwMode="auto">
          <a:xfrm>
            <a:off x="1258888" y="1125538"/>
            <a:ext cx="1455737" cy="143986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17412" name="Rectangle 2"/>
          <p:cNvSpPr>
            <a:spLocks noChangeArrowheads="1"/>
          </p:cNvSpPr>
          <p:nvPr/>
        </p:nvSpPr>
        <p:spPr bwMode="auto">
          <a:xfrm>
            <a:off x="0" y="112713"/>
            <a:ext cx="9144000"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b="1"/>
              <a:t>مشکلات روش “تصميم گيري با شاخص هاي چندگانه”</a:t>
            </a:r>
            <a:endParaRPr lang="en-US" altLang="en-US" b="1"/>
          </a:p>
        </p:txBody>
      </p:sp>
      <p:sp>
        <p:nvSpPr>
          <p:cNvPr id="17413" name="AutoShape 3"/>
          <p:cNvSpPr>
            <a:spLocks noChangeArrowheads="1"/>
          </p:cNvSpPr>
          <p:nvPr/>
        </p:nvSpPr>
        <p:spPr bwMode="auto">
          <a:xfrm>
            <a:off x="250825" y="111125"/>
            <a:ext cx="3829050" cy="647700"/>
          </a:xfrm>
          <a:prstGeom prst="flowChartTerminator">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يکسان نبودن واحدهاي سنجش</a:t>
            </a:r>
            <a:endParaRPr lang="en-US" altLang="en-US"/>
          </a:p>
        </p:txBody>
      </p:sp>
      <p:sp>
        <p:nvSpPr>
          <p:cNvPr id="17414" name="AutoShape 11"/>
          <p:cNvSpPr>
            <a:spLocks noChangeArrowheads="1"/>
          </p:cNvSpPr>
          <p:nvPr/>
        </p:nvSpPr>
        <p:spPr bwMode="auto">
          <a:xfrm>
            <a:off x="5940425" y="836613"/>
            <a:ext cx="3187700" cy="6021387"/>
          </a:xfrm>
          <a:prstGeom prst="flowChartPunchedCard">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eaLnBrk="1" hangingPunct="1"/>
            <a:r>
              <a:rPr lang="fa-IR" altLang="en-US" b="1" i="1">
                <a:solidFill>
                  <a:srgbClr val="800000"/>
                </a:solidFill>
              </a:rPr>
              <a:t>بي مقياس کردن شاخص ها:</a:t>
            </a:r>
          </a:p>
          <a:p>
            <a:pPr algn="ctr" rtl="1" eaLnBrk="1" hangingPunct="1"/>
            <a:r>
              <a:rPr lang="fa-IR" altLang="en-US"/>
              <a:t> </a:t>
            </a:r>
            <a:endParaRPr lang="en-US" altLang="en-US"/>
          </a:p>
          <a:p>
            <a:pPr algn="ctr" rtl="1" eaLnBrk="1" hangingPunct="1"/>
            <a:endParaRPr lang="fa-IR" altLang="en-US"/>
          </a:p>
          <a:p>
            <a:pPr algn="ctr" eaLnBrk="1" hangingPunct="1"/>
            <a:r>
              <a:rPr lang="fa-IR" altLang="en-US"/>
              <a:t>با توجه به اينکه واحدهاي اندازه گيري شاخص ها متفاوت مي ياشد انجام عمليات مقابسه اي و رياضي را مشکل و حتي ناممکن مي سازد به عنوان مثال هزينه به ريال و وزن به کيلوگرم مي باشد(قابل ذکر است که هر دو مثال فوق کمي مي باشند) جهت حل اين معضل و به منظور قابل مقايسه شدن واحدهاي مختلف اندازه گيري مي بايد اعداد را يدون بعد(نرماليزه يا بي مقياس) نمود</a:t>
            </a:r>
            <a:endParaRPr lang="en-US" altLang="en-US"/>
          </a:p>
        </p:txBody>
      </p:sp>
      <p:graphicFrame>
        <p:nvGraphicFramePr>
          <p:cNvPr id="17415" name="Object 12"/>
          <p:cNvGraphicFramePr>
            <a:graphicFrameLocks noChangeAspect="1"/>
          </p:cNvGraphicFramePr>
          <p:nvPr/>
        </p:nvGraphicFramePr>
        <p:xfrm>
          <a:off x="1258888" y="1196975"/>
          <a:ext cx="3313112" cy="768350"/>
        </p:xfrm>
        <a:graphic>
          <a:graphicData uri="http://schemas.openxmlformats.org/presentationml/2006/ole">
            <mc:AlternateContent xmlns:mc="http://schemas.openxmlformats.org/markup-compatibility/2006">
              <mc:Choice xmlns:v="urn:schemas-microsoft-com:vml" Requires="v">
                <p:oleObj spid="_x0000_s17425" name="Equation" r:id="rId4" imgW="1244600" imgH="241300" progId="Equation.3">
                  <p:embed/>
                </p:oleObj>
              </mc:Choice>
              <mc:Fallback>
                <p:oleObj name="Equation" r:id="rId4" imgW="1244600" imgH="241300" progId="Equation.3">
                  <p:embed/>
                  <p:pic>
                    <p:nvPicPr>
                      <p:cNvPr id="0" name="Object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58888" y="1196975"/>
                        <a:ext cx="3313112" cy="768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7416" name="Object 13"/>
          <p:cNvGraphicFramePr>
            <a:graphicFrameLocks noChangeAspect="1"/>
          </p:cNvGraphicFramePr>
          <p:nvPr/>
        </p:nvGraphicFramePr>
        <p:xfrm>
          <a:off x="539750" y="3097213"/>
          <a:ext cx="1800225" cy="1555750"/>
        </p:xfrm>
        <a:graphic>
          <a:graphicData uri="http://schemas.openxmlformats.org/presentationml/2006/ole">
            <mc:AlternateContent xmlns:mc="http://schemas.openxmlformats.org/markup-compatibility/2006">
              <mc:Choice xmlns:v="urn:schemas-microsoft-com:vml" Requires="v">
                <p:oleObj spid="_x0000_s17426" name="Equation" r:id="rId6" imgW="672808" imgH="647419" progId="Equation.3">
                  <p:embed/>
                </p:oleObj>
              </mc:Choice>
              <mc:Fallback>
                <p:oleObj name="Equation" r:id="rId6" imgW="672808" imgH="647419" progId="Equation.3">
                  <p:embed/>
                  <p:pic>
                    <p:nvPicPr>
                      <p:cNvPr id="0" name="Object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9750" y="3097213"/>
                        <a:ext cx="1800225" cy="1555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7417" name="Object 14"/>
          <p:cNvGraphicFramePr>
            <a:graphicFrameLocks noChangeAspect="1"/>
          </p:cNvGraphicFramePr>
          <p:nvPr/>
        </p:nvGraphicFramePr>
        <p:xfrm>
          <a:off x="536575" y="4808538"/>
          <a:ext cx="2106613" cy="1676400"/>
        </p:xfrm>
        <a:graphic>
          <a:graphicData uri="http://schemas.openxmlformats.org/presentationml/2006/ole">
            <mc:AlternateContent xmlns:mc="http://schemas.openxmlformats.org/markup-compatibility/2006">
              <mc:Choice xmlns:v="urn:schemas-microsoft-com:vml" Requires="v">
                <p:oleObj spid="_x0000_s17427" name="Equation" r:id="rId8" imgW="787400" imgH="698500" progId="Equation.3">
                  <p:embed/>
                </p:oleObj>
              </mc:Choice>
              <mc:Fallback>
                <p:oleObj name="Equation" r:id="rId8" imgW="787400" imgH="698500" progId="Equation.3">
                  <p:embed/>
                  <p:pic>
                    <p:nvPicPr>
                      <p:cNvPr id="0" name="Object 1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6575" y="4808538"/>
                        <a:ext cx="2106613" cy="1676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7418" name="Rectangle 15"/>
          <p:cNvSpPr>
            <a:spLocks noChangeArrowheads="1"/>
          </p:cNvSpPr>
          <p:nvPr/>
        </p:nvSpPr>
        <p:spPr bwMode="auto">
          <a:xfrm>
            <a:off x="3563938" y="3141663"/>
            <a:ext cx="2447925" cy="1008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400"/>
              <a:t>1) روش درصدي</a:t>
            </a:r>
            <a:endParaRPr lang="en-US" altLang="en-US" sz="2400"/>
          </a:p>
        </p:txBody>
      </p:sp>
      <p:sp>
        <p:nvSpPr>
          <p:cNvPr id="17419" name="Rectangle 16"/>
          <p:cNvSpPr>
            <a:spLocks noChangeArrowheads="1"/>
          </p:cNvSpPr>
          <p:nvPr/>
        </p:nvSpPr>
        <p:spPr bwMode="auto">
          <a:xfrm>
            <a:off x="2987675" y="4941888"/>
            <a:ext cx="3024188" cy="1008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400"/>
              <a:t>2) روش نرم اقليدسي</a:t>
            </a:r>
            <a:endParaRPr lang="en-US" altLang="en-US" sz="2400"/>
          </a:p>
        </p:txBody>
      </p:sp>
      <p:sp>
        <p:nvSpPr>
          <p:cNvPr id="17420" name="Rectangle 18"/>
          <p:cNvSpPr>
            <a:spLocks noChangeArrowheads="1"/>
          </p:cNvSpPr>
          <p:nvPr/>
        </p:nvSpPr>
        <p:spPr bwMode="auto">
          <a:xfrm>
            <a:off x="1331913" y="1916113"/>
            <a:ext cx="1295400" cy="576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000"/>
              <a:t>ماتريس</a:t>
            </a:r>
          </a:p>
          <a:p>
            <a:pPr algn="ctr" rtl="1" eaLnBrk="1" hangingPunct="1"/>
            <a:r>
              <a:rPr lang="fa-IR" altLang="en-US" sz="2000"/>
              <a:t> اوليه</a:t>
            </a:r>
            <a:endParaRPr lang="en-US" altLang="en-US" sz="2000"/>
          </a:p>
        </p:txBody>
      </p:sp>
      <p:sp>
        <p:nvSpPr>
          <p:cNvPr id="17421" name="Rectangle 19"/>
          <p:cNvSpPr>
            <a:spLocks noChangeArrowheads="1"/>
          </p:cNvSpPr>
          <p:nvPr/>
        </p:nvSpPr>
        <p:spPr bwMode="auto">
          <a:xfrm>
            <a:off x="3132138" y="1916113"/>
            <a:ext cx="1728787" cy="576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000"/>
              <a:t>ماتريس </a:t>
            </a:r>
          </a:p>
          <a:p>
            <a:pPr algn="ctr" rtl="1" eaLnBrk="1" hangingPunct="1"/>
            <a:r>
              <a:rPr lang="fa-IR" altLang="en-US" sz="2000"/>
              <a:t>نرماليزه شده</a:t>
            </a:r>
            <a:endParaRPr lang="en-US" altLang="en-US" sz="200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0" y="112713"/>
            <a:ext cx="9144000"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b="1"/>
              <a:t>مشکلات روش “تصميم گيري با شاخص هاي چندگانه”</a:t>
            </a:r>
            <a:endParaRPr lang="en-US" altLang="en-US" b="1"/>
          </a:p>
        </p:txBody>
      </p:sp>
      <p:sp>
        <p:nvSpPr>
          <p:cNvPr id="18435" name="AutoShape 3"/>
          <p:cNvSpPr>
            <a:spLocks noChangeArrowheads="1"/>
          </p:cNvSpPr>
          <p:nvPr/>
        </p:nvSpPr>
        <p:spPr bwMode="auto">
          <a:xfrm>
            <a:off x="250825" y="111125"/>
            <a:ext cx="3829050" cy="647700"/>
          </a:xfrm>
          <a:prstGeom prst="flowChartTerminator">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يکسان نبودن واحدهاي سنجش</a:t>
            </a:r>
            <a:endParaRPr lang="en-US" altLang="en-US"/>
          </a:p>
        </p:txBody>
      </p:sp>
      <p:graphicFrame>
        <p:nvGraphicFramePr>
          <p:cNvPr id="18436" name="Object 6"/>
          <p:cNvGraphicFramePr>
            <a:graphicFrameLocks noChangeAspect="1"/>
          </p:cNvGraphicFramePr>
          <p:nvPr/>
        </p:nvGraphicFramePr>
        <p:xfrm>
          <a:off x="419100" y="1122363"/>
          <a:ext cx="2000250" cy="1473200"/>
        </p:xfrm>
        <a:graphic>
          <a:graphicData uri="http://schemas.openxmlformats.org/presentationml/2006/ole">
            <mc:AlternateContent xmlns:mc="http://schemas.openxmlformats.org/markup-compatibility/2006">
              <mc:Choice xmlns:v="urn:schemas-microsoft-com:vml" Requires="v">
                <p:oleObj spid="_x0000_s18452" name="Equation" r:id="rId4" imgW="596641" imgH="495085" progId="Equation.3">
                  <p:embed/>
                </p:oleObj>
              </mc:Choice>
              <mc:Fallback>
                <p:oleObj name="Equation" r:id="rId4" imgW="596641" imgH="495085" progId="Equation.3">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9100" y="1122363"/>
                        <a:ext cx="2000250" cy="1473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8437" name="Rectangle 8"/>
          <p:cNvSpPr>
            <a:spLocks noChangeArrowheads="1"/>
          </p:cNvSpPr>
          <p:nvPr/>
        </p:nvSpPr>
        <p:spPr bwMode="auto">
          <a:xfrm>
            <a:off x="3924300" y="549275"/>
            <a:ext cx="5184775"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400"/>
              <a:t>3) روش مقياس اسمي (بي مقياس کردن خطي)</a:t>
            </a:r>
            <a:endParaRPr lang="en-US" altLang="en-US" sz="2400"/>
          </a:p>
        </p:txBody>
      </p:sp>
      <p:sp>
        <p:nvSpPr>
          <p:cNvPr id="18438" name="Rectangle 9"/>
          <p:cNvSpPr>
            <a:spLocks noChangeArrowheads="1"/>
          </p:cNvSpPr>
          <p:nvPr/>
        </p:nvSpPr>
        <p:spPr bwMode="auto">
          <a:xfrm>
            <a:off x="2843213" y="1227138"/>
            <a:ext cx="6300787" cy="1150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a:t>1/3) اگر کليه شاخص ها با جنبه مثبت(مانند سود، کيفيت،استحکام) باشند</a:t>
            </a:r>
            <a:endParaRPr lang="en-US" altLang="en-US"/>
          </a:p>
        </p:txBody>
      </p:sp>
      <p:graphicFrame>
        <p:nvGraphicFramePr>
          <p:cNvPr id="18439" name="Object 10"/>
          <p:cNvGraphicFramePr>
            <a:graphicFrameLocks noChangeAspect="1"/>
          </p:cNvGraphicFramePr>
          <p:nvPr/>
        </p:nvGraphicFramePr>
        <p:xfrm>
          <a:off x="341313" y="2565400"/>
          <a:ext cx="2552700" cy="1473200"/>
        </p:xfrm>
        <a:graphic>
          <a:graphicData uri="http://schemas.openxmlformats.org/presentationml/2006/ole">
            <mc:AlternateContent xmlns:mc="http://schemas.openxmlformats.org/markup-compatibility/2006">
              <mc:Choice xmlns:v="urn:schemas-microsoft-com:vml" Requires="v">
                <p:oleObj spid="_x0000_s18453" name="Equation" r:id="rId6" imgW="761669" imgH="495085" progId="Equation.3">
                  <p:embed/>
                </p:oleObj>
              </mc:Choice>
              <mc:Fallback>
                <p:oleObj name="Equation" r:id="rId6" imgW="761669" imgH="495085" progId="Equation.3">
                  <p:embed/>
                  <p:pic>
                    <p:nvPicPr>
                      <p:cNvPr id="0" name="Object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1313" y="2565400"/>
                        <a:ext cx="2552700" cy="1473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8440" name="Rectangle 11"/>
          <p:cNvSpPr>
            <a:spLocks noChangeArrowheads="1"/>
          </p:cNvSpPr>
          <p:nvPr/>
        </p:nvSpPr>
        <p:spPr bwMode="auto">
          <a:xfrm>
            <a:off x="2987675" y="2741613"/>
            <a:ext cx="6156325" cy="1150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a:t>2/3) اگر کليه شاخص ها با جنبه منفي(مانند هزينه، زشتي،سوخت) باشند</a:t>
            </a:r>
            <a:endParaRPr lang="en-US" altLang="en-US"/>
          </a:p>
        </p:txBody>
      </p:sp>
      <p:sp>
        <p:nvSpPr>
          <p:cNvPr id="18441" name="Rectangle 13"/>
          <p:cNvSpPr>
            <a:spLocks noChangeArrowheads="1"/>
          </p:cNvSpPr>
          <p:nvPr/>
        </p:nvSpPr>
        <p:spPr bwMode="auto">
          <a:xfrm>
            <a:off x="5973763" y="4868863"/>
            <a:ext cx="3206750" cy="1150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a:t>3/3) اگر برخي از شاخص ها با جنبه </a:t>
            </a:r>
            <a:br>
              <a:rPr lang="fa-IR" altLang="en-US"/>
            </a:br>
            <a:r>
              <a:rPr lang="fa-IR" altLang="en-US"/>
              <a:t>         منفي و برخي با جنبه مثبت باشند</a:t>
            </a:r>
            <a:endParaRPr lang="en-US" altLang="en-US"/>
          </a:p>
        </p:txBody>
      </p:sp>
      <p:sp>
        <p:nvSpPr>
          <p:cNvPr id="18442" name="Line 14"/>
          <p:cNvSpPr>
            <a:spLocks noChangeShapeType="1"/>
          </p:cNvSpPr>
          <p:nvPr/>
        </p:nvSpPr>
        <p:spPr bwMode="auto">
          <a:xfrm>
            <a:off x="1908175" y="2636838"/>
            <a:ext cx="45354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443" name="Line 15"/>
          <p:cNvSpPr>
            <a:spLocks noChangeShapeType="1"/>
          </p:cNvSpPr>
          <p:nvPr/>
        </p:nvSpPr>
        <p:spPr bwMode="auto">
          <a:xfrm>
            <a:off x="1908175" y="4005263"/>
            <a:ext cx="453548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aphicFrame>
        <p:nvGraphicFramePr>
          <p:cNvPr id="18444" name="Object 16"/>
          <p:cNvGraphicFramePr>
            <a:graphicFrameLocks noChangeAspect="1"/>
          </p:cNvGraphicFramePr>
          <p:nvPr/>
        </p:nvGraphicFramePr>
        <p:xfrm>
          <a:off x="368300" y="3860800"/>
          <a:ext cx="2043113" cy="1473200"/>
        </p:xfrm>
        <a:graphic>
          <a:graphicData uri="http://schemas.openxmlformats.org/presentationml/2006/ole">
            <mc:AlternateContent xmlns:mc="http://schemas.openxmlformats.org/markup-compatibility/2006">
              <mc:Choice xmlns:v="urn:schemas-microsoft-com:vml" Requires="v">
                <p:oleObj spid="_x0000_s18454" name="Equation" r:id="rId8" imgW="609336" imgH="495085" progId="Equation.3">
                  <p:embed/>
                </p:oleObj>
              </mc:Choice>
              <mc:Fallback>
                <p:oleObj name="Equation" r:id="rId8" imgW="609336" imgH="495085" progId="Equation.3">
                  <p:embed/>
                  <p:pic>
                    <p:nvPicPr>
                      <p:cNvPr id="0" name="Object 1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8300" y="3860800"/>
                        <a:ext cx="2043113" cy="1473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8445" name="Object 17"/>
          <p:cNvGraphicFramePr>
            <a:graphicFrameLocks noChangeAspect="1"/>
          </p:cNvGraphicFramePr>
          <p:nvPr/>
        </p:nvGraphicFramePr>
        <p:xfrm>
          <a:off x="366713" y="5449888"/>
          <a:ext cx="1957387" cy="1435100"/>
        </p:xfrm>
        <a:graphic>
          <a:graphicData uri="http://schemas.openxmlformats.org/presentationml/2006/ole">
            <mc:AlternateContent xmlns:mc="http://schemas.openxmlformats.org/markup-compatibility/2006">
              <mc:Choice xmlns:v="urn:schemas-microsoft-com:vml" Requires="v">
                <p:oleObj spid="_x0000_s18455" name="Equation" r:id="rId10" imgW="583947" imgH="482391" progId="Equation.3">
                  <p:embed/>
                </p:oleObj>
              </mc:Choice>
              <mc:Fallback>
                <p:oleObj name="Equation" r:id="rId10" imgW="583947" imgH="482391" progId="Equation.3">
                  <p:embed/>
                  <p:pic>
                    <p:nvPicPr>
                      <p:cNvPr id="0" name="Object 1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66713" y="5449888"/>
                        <a:ext cx="1957387" cy="1435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8446" name="Rectangle 18"/>
          <p:cNvSpPr>
            <a:spLocks noChangeArrowheads="1"/>
          </p:cNvSpPr>
          <p:nvPr/>
        </p:nvSpPr>
        <p:spPr bwMode="auto">
          <a:xfrm>
            <a:off x="3203575" y="4292600"/>
            <a:ext cx="2305050" cy="72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براي شاخص هاي با جنبه</a:t>
            </a:r>
          </a:p>
          <a:p>
            <a:pPr algn="ctr" rtl="1" eaLnBrk="1" hangingPunct="1"/>
            <a:r>
              <a:rPr lang="fa-IR" altLang="en-US"/>
              <a:t>مثبت</a:t>
            </a:r>
            <a:endParaRPr lang="en-US" altLang="en-US"/>
          </a:p>
        </p:txBody>
      </p:sp>
      <p:sp>
        <p:nvSpPr>
          <p:cNvPr id="18447" name="Rectangle 19"/>
          <p:cNvSpPr>
            <a:spLocks noChangeArrowheads="1"/>
          </p:cNvSpPr>
          <p:nvPr/>
        </p:nvSpPr>
        <p:spPr bwMode="auto">
          <a:xfrm>
            <a:off x="3203575" y="5734050"/>
            <a:ext cx="2305050" cy="72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براي شاخص هاي با جنبه</a:t>
            </a:r>
          </a:p>
          <a:p>
            <a:pPr algn="ctr" rtl="1" eaLnBrk="1" hangingPunct="1"/>
            <a:r>
              <a:rPr lang="fa-IR" altLang="en-US"/>
              <a:t>منفي</a:t>
            </a:r>
            <a:endParaRPr lang="en-US" alt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0" y="112713"/>
            <a:ext cx="9144000"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b="1"/>
              <a:t>مشکلات روش “تصميم گيري با شاخص هاي چندگانه”</a:t>
            </a:r>
            <a:endParaRPr lang="en-US" altLang="en-US" b="1"/>
          </a:p>
        </p:txBody>
      </p:sp>
      <p:sp>
        <p:nvSpPr>
          <p:cNvPr id="19459" name="AutoShape 3"/>
          <p:cNvSpPr>
            <a:spLocks noChangeArrowheads="1"/>
          </p:cNvSpPr>
          <p:nvPr/>
        </p:nvSpPr>
        <p:spPr bwMode="auto">
          <a:xfrm>
            <a:off x="250825" y="111125"/>
            <a:ext cx="3829050" cy="647700"/>
          </a:xfrm>
          <a:prstGeom prst="flowChartTerminator">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يکسان نبودن واحدهاي سنجش</a:t>
            </a:r>
            <a:endParaRPr lang="en-US" altLang="en-US"/>
          </a:p>
        </p:txBody>
      </p:sp>
      <p:graphicFrame>
        <p:nvGraphicFramePr>
          <p:cNvPr id="19460" name="Object 4"/>
          <p:cNvGraphicFramePr>
            <a:graphicFrameLocks noChangeAspect="1"/>
          </p:cNvGraphicFramePr>
          <p:nvPr/>
        </p:nvGraphicFramePr>
        <p:xfrm>
          <a:off x="381000" y="1916113"/>
          <a:ext cx="3276600" cy="1511300"/>
        </p:xfrm>
        <a:graphic>
          <a:graphicData uri="http://schemas.openxmlformats.org/presentationml/2006/ole">
            <mc:AlternateContent xmlns:mc="http://schemas.openxmlformats.org/markup-compatibility/2006">
              <mc:Choice xmlns:v="urn:schemas-microsoft-com:vml" Requires="v">
                <p:oleObj spid="_x0000_s19467" name="Equation" r:id="rId4" imgW="977900" imgH="508000" progId="Equation.3">
                  <p:embed/>
                </p:oleObj>
              </mc:Choice>
              <mc:Fallback>
                <p:oleObj name="Equation" r:id="rId4" imgW="977900" imgH="508000" progId="Equation.3">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 y="1916113"/>
                        <a:ext cx="3276600" cy="1511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9461" name="Rectangle 5"/>
          <p:cNvSpPr>
            <a:spLocks noChangeArrowheads="1"/>
          </p:cNvSpPr>
          <p:nvPr/>
        </p:nvSpPr>
        <p:spPr bwMode="auto">
          <a:xfrm>
            <a:off x="6011863" y="765175"/>
            <a:ext cx="3024187"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400"/>
              <a:t>4) روش بي مقياسي فازي</a:t>
            </a:r>
            <a:endParaRPr lang="en-US" altLang="en-US" sz="2400"/>
          </a:p>
        </p:txBody>
      </p:sp>
      <p:sp>
        <p:nvSpPr>
          <p:cNvPr id="19462" name="Rectangle 6"/>
          <p:cNvSpPr>
            <a:spLocks noChangeArrowheads="1"/>
          </p:cNvSpPr>
          <p:nvPr/>
        </p:nvSpPr>
        <p:spPr bwMode="auto">
          <a:xfrm>
            <a:off x="3276600" y="2058988"/>
            <a:ext cx="5867400" cy="1150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a:t>1/4) براي يک شاخص با جنبه مثبت</a:t>
            </a:r>
            <a:endParaRPr lang="en-US" altLang="en-US"/>
          </a:p>
        </p:txBody>
      </p:sp>
      <p:graphicFrame>
        <p:nvGraphicFramePr>
          <p:cNvPr id="19463" name="Object 16"/>
          <p:cNvGraphicFramePr>
            <a:graphicFrameLocks noChangeAspect="1"/>
          </p:cNvGraphicFramePr>
          <p:nvPr/>
        </p:nvGraphicFramePr>
        <p:xfrm>
          <a:off x="374650" y="4221163"/>
          <a:ext cx="3276600" cy="1511300"/>
        </p:xfrm>
        <a:graphic>
          <a:graphicData uri="http://schemas.openxmlformats.org/presentationml/2006/ole">
            <mc:AlternateContent xmlns:mc="http://schemas.openxmlformats.org/markup-compatibility/2006">
              <mc:Choice xmlns:v="urn:schemas-microsoft-com:vml" Requires="v">
                <p:oleObj spid="_x0000_s19468" name="Equation" r:id="rId6" imgW="977900" imgH="508000" progId="Equation.3">
                  <p:embed/>
                </p:oleObj>
              </mc:Choice>
              <mc:Fallback>
                <p:oleObj name="Equation" r:id="rId6" imgW="977900" imgH="508000" progId="Equation.3">
                  <p:embed/>
                  <p:pic>
                    <p:nvPicPr>
                      <p:cNvPr id="0" name="Object 1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4650" y="4221163"/>
                        <a:ext cx="3276600" cy="1511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9464" name="Rectangle 17"/>
          <p:cNvSpPr>
            <a:spLocks noChangeArrowheads="1"/>
          </p:cNvSpPr>
          <p:nvPr/>
        </p:nvSpPr>
        <p:spPr bwMode="auto">
          <a:xfrm>
            <a:off x="3270250" y="4364038"/>
            <a:ext cx="5867400" cy="1150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a:t>1/4) براي يک شاخص با جنبه منفي</a:t>
            </a:r>
            <a:endParaRPr lang="en-US" alt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0" y="112713"/>
            <a:ext cx="9144000"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b="1"/>
              <a:t>مشکلات روش “تصميم گيري با شاخص هاي چندگانه”</a:t>
            </a:r>
            <a:endParaRPr lang="en-US" altLang="en-US" b="1"/>
          </a:p>
        </p:txBody>
      </p:sp>
      <p:sp>
        <p:nvSpPr>
          <p:cNvPr id="20483" name="AutoShape 3"/>
          <p:cNvSpPr>
            <a:spLocks noChangeArrowheads="1"/>
          </p:cNvSpPr>
          <p:nvPr/>
        </p:nvSpPr>
        <p:spPr bwMode="auto">
          <a:xfrm>
            <a:off x="250825" y="111125"/>
            <a:ext cx="3829050" cy="647700"/>
          </a:xfrm>
          <a:prstGeom prst="flowChartTerminator">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يکسان نبودن اهميت ملاکها</a:t>
            </a:r>
            <a:endParaRPr lang="en-US" altLang="en-US"/>
          </a:p>
        </p:txBody>
      </p:sp>
      <p:sp>
        <p:nvSpPr>
          <p:cNvPr id="20484" name="AutoShape 5" descr="Stationery"/>
          <p:cNvSpPr>
            <a:spLocks noChangeArrowheads="1"/>
          </p:cNvSpPr>
          <p:nvPr/>
        </p:nvSpPr>
        <p:spPr bwMode="auto">
          <a:xfrm>
            <a:off x="80963" y="895350"/>
            <a:ext cx="8997950" cy="468313"/>
          </a:xfrm>
          <a:prstGeom prst="roundRect">
            <a:avLst>
              <a:gd name="adj" fmla="val 16667"/>
            </a:avLst>
          </a:prstGeom>
          <a:blipFill dpi="0" rotWithShape="1">
            <a:blip r:embed="rId3"/>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000"/>
              <a:t>1) روش ذهني(قضاوت کارشناسي)</a:t>
            </a:r>
            <a:endParaRPr lang="en-US" altLang="en-US" sz="2000"/>
          </a:p>
        </p:txBody>
      </p:sp>
      <p:sp>
        <p:nvSpPr>
          <p:cNvPr id="20485" name="AutoShape 6" descr="Stationery"/>
          <p:cNvSpPr>
            <a:spLocks noChangeArrowheads="1"/>
          </p:cNvSpPr>
          <p:nvPr/>
        </p:nvSpPr>
        <p:spPr bwMode="auto">
          <a:xfrm>
            <a:off x="95250" y="1516063"/>
            <a:ext cx="8997950" cy="468312"/>
          </a:xfrm>
          <a:prstGeom prst="roundRect">
            <a:avLst>
              <a:gd name="adj" fmla="val 16667"/>
            </a:avLst>
          </a:prstGeom>
          <a:blipFill dpi="0" rotWithShape="1">
            <a:blip r:embed="rId3"/>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000"/>
              <a:t>2) روش آنتروپي(</a:t>
            </a:r>
            <a:r>
              <a:rPr lang="en-US" altLang="en-US" sz="2000">
                <a:latin typeface="Times New Roman" panose="02020603050405020304" pitchFamily="18" charset="0"/>
                <a:cs typeface="Times New Roman" panose="02020603050405020304" pitchFamily="18" charset="0"/>
              </a:rPr>
              <a:t>Entropy</a:t>
            </a:r>
            <a:r>
              <a:rPr lang="fa-IR" altLang="en-US" sz="2000"/>
              <a:t>)</a:t>
            </a:r>
            <a:endParaRPr lang="en-US" altLang="en-US" sz="2000"/>
          </a:p>
        </p:txBody>
      </p:sp>
      <p:sp>
        <p:nvSpPr>
          <p:cNvPr id="20486" name="AutoShape 7" descr="Stationery"/>
          <p:cNvSpPr>
            <a:spLocks noChangeArrowheads="1"/>
          </p:cNvSpPr>
          <p:nvPr/>
        </p:nvSpPr>
        <p:spPr bwMode="auto">
          <a:xfrm>
            <a:off x="95250" y="2133600"/>
            <a:ext cx="8997950" cy="468313"/>
          </a:xfrm>
          <a:prstGeom prst="roundRect">
            <a:avLst>
              <a:gd name="adj" fmla="val 16667"/>
            </a:avLst>
          </a:prstGeom>
          <a:blipFill dpi="0" rotWithShape="1">
            <a:blip r:embed="rId3"/>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000"/>
              <a:t>3) روش مقايسات زوجي</a:t>
            </a:r>
            <a:endParaRPr lang="en-US" altLang="en-US" sz="2000"/>
          </a:p>
        </p:txBody>
      </p:sp>
      <p:sp>
        <p:nvSpPr>
          <p:cNvPr id="20487" name="AutoShape 8" descr="Pink tissue paper"/>
          <p:cNvSpPr>
            <a:spLocks noChangeArrowheads="1"/>
          </p:cNvSpPr>
          <p:nvPr/>
        </p:nvSpPr>
        <p:spPr bwMode="auto">
          <a:xfrm>
            <a:off x="1435100" y="3392488"/>
            <a:ext cx="3168650" cy="1611312"/>
          </a:xfrm>
          <a:prstGeom prst="roundRect">
            <a:avLst>
              <a:gd name="adj" fmla="val 11296"/>
            </a:avLst>
          </a:prstGeom>
          <a:blipFill dpi="0" rotWithShape="1">
            <a:blip r:embed="rId4">
              <a:alphaModFix amt="70000"/>
            </a:blip>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1600"/>
              <a:t>1/ب) روش بردار ويژه</a:t>
            </a:r>
          </a:p>
          <a:p>
            <a:pPr algn="r" rtl="1" eaLnBrk="1" hangingPunct="1"/>
            <a:endParaRPr lang="fa-IR" altLang="en-US" sz="900"/>
          </a:p>
          <a:p>
            <a:pPr algn="r" rtl="1" eaLnBrk="1" hangingPunct="1"/>
            <a:r>
              <a:rPr lang="fa-IR" altLang="en-US" sz="1600"/>
              <a:t>2/ب) روش حداقل مربعات</a:t>
            </a:r>
          </a:p>
          <a:p>
            <a:pPr algn="r" rtl="1" eaLnBrk="1" hangingPunct="1"/>
            <a:endParaRPr lang="fa-IR" altLang="en-US" sz="900"/>
          </a:p>
          <a:p>
            <a:pPr algn="r" rtl="1" eaLnBrk="1" hangingPunct="1"/>
            <a:r>
              <a:rPr lang="fa-IR" altLang="en-US" sz="1600"/>
              <a:t>3/ب) روش حداقل مربعات لگاريتمي</a:t>
            </a:r>
          </a:p>
          <a:p>
            <a:pPr algn="r" rtl="1" eaLnBrk="1" hangingPunct="1"/>
            <a:endParaRPr lang="fa-IR" altLang="en-US" sz="900"/>
          </a:p>
          <a:p>
            <a:pPr algn="r" rtl="1" eaLnBrk="1" hangingPunct="1"/>
            <a:r>
              <a:rPr lang="fa-IR" altLang="en-US" sz="1600"/>
              <a:t>4/ب) روشهاي تقريبي</a:t>
            </a:r>
            <a:endParaRPr lang="en-US" altLang="en-US" sz="1600"/>
          </a:p>
        </p:txBody>
      </p:sp>
      <p:sp>
        <p:nvSpPr>
          <p:cNvPr id="20488" name="AutoShape 9" descr="Pink tissue paper"/>
          <p:cNvSpPr>
            <a:spLocks noChangeArrowheads="1"/>
          </p:cNvSpPr>
          <p:nvPr/>
        </p:nvSpPr>
        <p:spPr bwMode="auto">
          <a:xfrm>
            <a:off x="138113" y="4598988"/>
            <a:ext cx="2555875" cy="1466850"/>
          </a:xfrm>
          <a:prstGeom prst="roundRect">
            <a:avLst>
              <a:gd name="adj" fmla="val 11940"/>
            </a:avLst>
          </a:prstGeom>
          <a:blipFill dpi="0" rotWithShape="1">
            <a:blip r:embed="rId4">
              <a:alphaModFix amt="70000"/>
            </a:blip>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1400"/>
              <a:t>1/4/ب) روش مجموع سطري</a:t>
            </a:r>
          </a:p>
          <a:p>
            <a:pPr algn="r" rtl="1" eaLnBrk="1" hangingPunct="1"/>
            <a:endParaRPr lang="fa-IR" altLang="en-US" sz="800"/>
          </a:p>
          <a:p>
            <a:pPr algn="r" rtl="1" eaLnBrk="1" hangingPunct="1"/>
            <a:r>
              <a:rPr lang="fa-IR" altLang="en-US" sz="1400"/>
              <a:t>2/4/ب) روش مجموع ستوني</a:t>
            </a:r>
          </a:p>
          <a:p>
            <a:pPr algn="r" rtl="1" eaLnBrk="1" hangingPunct="1"/>
            <a:endParaRPr lang="fa-IR" altLang="en-US" sz="800"/>
          </a:p>
          <a:p>
            <a:pPr algn="r" rtl="1" eaLnBrk="1" hangingPunct="1"/>
            <a:r>
              <a:rPr lang="fa-IR" altLang="en-US" sz="1400"/>
              <a:t>3/4/ب) روش ميانگين حسابي</a:t>
            </a:r>
          </a:p>
          <a:p>
            <a:pPr algn="r" rtl="1" eaLnBrk="1" hangingPunct="1"/>
            <a:endParaRPr lang="fa-IR" altLang="en-US" sz="800"/>
          </a:p>
          <a:p>
            <a:pPr algn="r" rtl="1" eaLnBrk="1" hangingPunct="1"/>
            <a:r>
              <a:rPr lang="fa-IR" altLang="en-US" sz="1400"/>
              <a:t>4/4/ب) روش ميانگين هندسي</a:t>
            </a:r>
            <a:endParaRPr lang="en-US" altLang="en-US" sz="1400"/>
          </a:p>
        </p:txBody>
      </p:sp>
      <p:sp>
        <p:nvSpPr>
          <p:cNvPr id="20489" name="AutoShape 10" descr="Papyrus"/>
          <p:cNvSpPr>
            <a:spLocks noChangeArrowheads="1"/>
          </p:cNvSpPr>
          <p:nvPr/>
        </p:nvSpPr>
        <p:spPr bwMode="auto">
          <a:xfrm>
            <a:off x="123825" y="2727325"/>
            <a:ext cx="4464050" cy="574675"/>
          </a:xfrm>
          <a:prstGeom prst="roundRect">
            <a:avLst>
              <a:gd name="adj" fmla="val 16667"/>
            </a:avLst>
          </a:prstGeom>
          <a:blipFill dpi="0" rotWithShape="1">
            <a:blip r:embed="rId5"/>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1600"/>
              <a:t>بردار وزن از نرماليزه کردن عناصر يک ستون </a:t>
            </a:r>
            <a:br>
              <a:rPr lang="fa-IR" altLang="en-US" sz="1600"/>
            </a:br>
            <a:r>
              <a:rPr lang="fa-IR" altLang="en-US" sz="1600"/>
              <a:t>بدست مي آيد(انتخاب ستون اختياري مي باشد)</a:t>
            </a:r>
            <a:endParaRPr lang="en-US" altLang="en-US" sz="1600"/>
          </a:p>
        </p:txBody>
      </p:sp>
      <p:sp>
        <p:nvSpPr>
          <p:cNvPr id="20490" name="AutoShape 12" descr="Papyrus"/>
          <p:cNvSpPr>
            <a:spLocks noChangeArrowheads="1"/>
          </p:cNvSpPr>
          <p:nvPr/>
        </p:nvSpPr>
        <p:spPr bwMode="auto">
          <a:xfrm>
            <a:off x="5207000" y="2741613"/>
            <a:ext cx="2735263" cy="574675"/>
          </a:xfrm>
          <a:prstGeom prst="roundRect">
            <a:avLst>
              <a:gd name="adj" fmla="val 16667"/>
            </a:avLst>
          </a:prstGeom>
          <a:blipFill dpi="0" rotWithShape="1">
            <a:blip r:embed="rId5"/>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1600"/>
              <a:t>الف) در صورت سازگاري سيستم</a:t>
            </a:r>
            <a:br>
              <a:rPr lang="fa-IR" altLang="en-US" sz="1600"/>
            </a:br>
            <a:r>
              <a:rPr lang="fa-IR" altLang="en-US" sz="1600"/>
              <a:t>(ماتريس سازگار)</a:t>
            </a:r>
            <a:endParaRPr lang="en-US" altLang="en-US" sz="1600"/>
          </a:p>
        </p:txBody>
      </p:sp>
      <p:sp>
        <p:nvSpPr>
          <p:cNvPr id="20491" name="AutoShape 13" descr="Pink tissue paper"/>
          <p:cNvSpPr>
            <a:spLocks noChangeArrowheads="1"/>
          </p:cNvSpPr>
          <p:nvPr/>
        </p:nvSpPr>
        <p:spPr bwMode="auto">
          <a:xfrm>
            <a:off x="5207000" y="3405188"/>
            <a:ext cx="2736850" cy="574675"/>
          </a:xfrm>
          <a:prstGeom prst="roundRect">
            <a:avLst>
              <a:gd name="adj" fmla="val 16667"/>
            </a:avLst>
          </a:prstGeom>
          <a:blipFill dpi="0" rotWithShape="1">
            <a:blip r:embed="rId4">
              <a:alphaModFix amt="70000"/>
            </a:blip>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1600"/>
              <a:t>ب) در صورت عدم سازگاري سيستم</a:t>
            </a:r>
            <a:br>
              <a:rPr lang="fa-IR" altLang="en-US" sz="1600"/>
            </a:br>
            <a:r>
              <a:rPr lang="fa-IR" altLang="en-US" sz="1600"/>
              <a:t>(ماتريس ناسازگار)</a:t>
            </a:r>
            <a:endParaRPr lang="en-US" altLang="en-US" sz="1600"/>
          </a:p>
        </p:txBody>
      </p:sp>
      <p:sp>
        <p:nvSpPr>
          <p:cNvPr id="20492" name="AutoShape 14" descr="Stationery"/>
          <p:cNvSpPr>
            <a:spLocks noChangeArrowheads="1"/>
          </p:cNvSpPr>
          <p:nvPr/>
        </p:nvSpPr>
        <p:spPr bwMode="auto">
          <a:xfrm>
            <a:off x="95250" y="6200775"/>
            <a:ext cx="8997950" cy="468313"/>
          </a:xfrm>
          <a:prstGeom prst="roundRect">
            <a:avLst>
              <a:gd name="adj" fmla="val 16667"/>
            </a:avLst>
          </a:prstGeom>
          <a:blipFill dpi="0" rotWithShape="1">
            <a:blip r:embed="rId3"/>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000"/>
              <a:t>4) روش ترکيبي( روش ذهني+روش آنتروپي)</a:t>
            </a:r>
            <a:endParaRPr lang="en-US" altLang="en-US" sz="2000"/>
          </a:p>
        </p:txBody>
      </p:sp>
      <p:sp>
        <p:nvSpPr>
          <p:cNvPr id="20493" name="AutoShape 15" descr="Papyrus"/>
          <p:cNvSpPr>
            <a:spLocks noChangeArrowheads="1"/>
          </p:cNvSpPr>
          <p:nvPr/>
        </p:nvSpPr>
        <p:spPr bwMode="auto">
          <a:xfrm rot="10800000">
            <a:off x="4703763" y="2795588"/>
            <a:ext cx="360362" cy="431800"/>
          </a:xfrm>
          <a:prstGeom prst="notchedRightArrow">
            <a:avLst>
              <a:gd name="adj1" fmla="val 50000"/>
              <a:gd name="adj2" fmla="val 25000"/>
            </a:avLst>
          </a:prstGeom>
          <a:blipFill dpi="0" rotWithShape="1">
            <a:blip r:embed="rId5"/>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20494" name="AutoShape 16" descr="Pink tissue paper"/>
          <p:cNvSpPr>
            <a:spLocks noChangeArrowheads="1"/>
          </p:cNvSpPr>
          <p:nvPr/>
        </p:nvSpPr>
        <p:spPr bwMode="auto">
          <a:xfrm rot="10800000">
            <a:off x="4703763" y="3502025"/>
            <a:ext cx="360362" cy="431800"/>
          </a:xfrm>
          <a:prstGeom prst="notchedRightArrow">
            <a:avLst>
              <a:gd name="adj1" fmla="val 50000"/>
              <a:gd name="adj2" fmla="val 25000"/>
            </a:avLst>
          </a:prstGeom>
          <a:blipFill dpi="0" rotWithShape="1">
            <a:blip r:embed="rId4">
              <a:alphaModFix amt="70000"/>
            </a:blip>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20495" name="Rectangle 17" descr="Stationery"/>
          <p:cNvSpPr>
            <a:spLocks noChangeArrowheads="1"/>
          </p:cNvSpPr>
          <p:nvPr/>
        </p:nvSpPr>
        <p:spPr bwMode="auto">
          <a:xfrm>
            <a:off x="8591550" y="2593975"/>
            <a:ext cx="144463" cy="1266825"/>
          </a:xfrm>
          <a:prstGeom prst="rect">
            <a:avLst/>
          </a:prstGeom>
          <a:blipFill dpi="0" rotWithShape="1">
            <a:blip r:embed="rId3"/>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20496" name="AutoShape 18" descr="Stationery"/>
          <p:cNvSpPr>
            <a:spLocks noChangeArrowheads="1"/>
          </p:cNvSpPr>
          <p:nvPr/>
        </p:nvSpPr>
        <p:spPr bwMode="auto">
          <a:xfrm>
            <a:off x="8231188" y="2852738"/>
            <a:ext cx="360362" cy="360362"/>
          </a:xfrm>
          <a:prstGeom prst="leftArrow">
            <a:avLst>
              <a:gd name="adj1" fmla="val 50000"/>
              <a:gd name="adj2" fmla="val 25000"/>
            </a:avLst>
          </a:prstGeom>
          <a:blipFill dpi="0" rotWithShape="1">
            <a:blip r:embed="rId3"/>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20497" name="AutoShape 20" descr="Stationery"/>
          <p:cNvSpPr>
            <a:spLocks noChangeArrowheads="1"/>
          </p:cNvSpPr>
          <p:nvPr/>
        </p:nvSpPr>
        <p:spPr bwMode="auto">
          <a:xfrm>
            <a:off x="8231188" y="3587750"/>
            <a:ext cx="360362" cy="360363"/>
          </a:xfrm>
          <a:prstGeom prst="leftArrow">
            <a:avLst>
              <a:gd name="adj1" fmla="val 50000"/>
              <a:gd name="adj2" fmla="val 25000"/>
            </a:avLst>
          </a:prstGeom>
          <a:blipFill dpi="0" rotWithShape="1">
            <a:blip r:embed="rId3"/>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3"/>
          <p:cNvSpPr>
            <a:spLocks noChangeArrowheads="1"/>
          </p:cNvSpPr>
          <p:nvPr/>
        </p:nvSpPr>
        <p:spPr bwMode="auto">
          <a:xfrm>
            <a:off x="42863" y="2932113"/>
            <a:ext cx="4427537" cy="3883025"/>
          </a:xfrm>
          <a:prstGeom prst="rect">
            <a:avLst/>
          </a:prstGeom>
          <a:solidFill>
            <a:srgbClr val="C0C0C0">
              <a:alpha val="2196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21507" name="Rectangle 2"/>
          <p:cNvSpPr>
            <a:spLocks noChangeArrowheads="1"/>
          </p:cNvSpPr>
          <p:nvPr/>
        </p:nvSpPr>
        <p:spPr bwMode="auto">
          <a:xfrm>
            <a:off x="0" y="112713"/>
            <a:ext cx="9144000"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b="1"/>
              <a:t>مشکلات روش “تصميم گيري با شاخص هاي چندگانه”</a:t>
            </a:r>
            <a:endParaRPr lang="en-US" altLang="en-US" b="1"/>
          </a:p>
        </p:txBody>
      </p:sp>
      <p:sp>
        <p:nvSpPr>
          <p:cNvPr id="21508" name="AutoShape 3"/>
          <p:cNvSpPr>
            <a:spLocks noChangeArrowheads="1"/>
          </p:cNvSpPr>
          <p:nvPr/>
        </p:nvSpPr>
        <p:spPr bwMode="auto">
          <a:xfrm>
            <a:off x="250825" y="111125"/>
            <a:ext cx="3829050" cy="647700"/>
          </a:xfrm>
          <a:prstGeom prst="flowChartTerminator">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يکسان نبودن اهميت ملاکها</a:t>
            </a:r>
            <a:endParaRPr lang="en-US" altLang="en-US"/>
          </a:p>
        </p:txBody>
      </p:sp>
      <p:sp>
        <p:nvSpPr>
          <p:cNvPr id="21509" name="AutoShape 5" descr="Stationery"/>
          <p:cNvSpPr>
            <a:spLocks noChangeArrowheads="1"/>
          </p:cNvSpPr>
          <p:nvPr/>
        </p:nvSpPr>
        <p:spPr bwMode="auto">
          <a:xfrm>
            <a:off x="82550" y="908050"/>
            <a:ext cx="8997950" cy="468313"/>
          </a:xfrm>
          <a:prstGeom prst="roundRect">
            <a:avLst>
              <a:gd name="adj" fmla="val 16667"/>
            </a:avLst>
          </a:prstGeom>
          <a:blipFill dpi="0" rotWithShape="1">
            <a:blip r:embed="rId4"/>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000"/>
              <a:t>2) روش آنتروپي(</a:t>
            </a:r>
            <a:r>
              <a:rPr lang="en-US" altLang="en-US" sz="2000">
                <a:latin typeface="Times New Roman" panose="02020603050405020304" pitchFamily="18" charset="0"/>
                <a:cs typeface="Times New Roman" panose="02020603050405020304" pitchFamily="18" charset="0"/>
              </a:rPr>
              <a:t>Entropy</a:t>
            </a:r>
            <a:r>
              <a:rPr lang="fa-IR" altLang="en-US" sz="2000"/>
              <a:t>)</a:t>
            </a:r>
            <a:endParaRPr lang="en-US" altLang="en-US" sz="2000"/>
          </a:p>
        </p:txBody>
      </p:sp>
      <p:graphicFrame>
        <p:nvGraphicFramePr>
          <p:cNvPr id="21510" name="Object 18"/>
          <p:cNvGraphicFramePr>
            <a:graphicFrameLocks noChangeAspect="1"/>
          </p:cNvGraphicFramePr>
          <p:nvPr/>
        </p:nvGraphicFramePr>
        <p:xfrm>
          <a:off x="106363" y="3644900"/>
          <a:ext cx="4170362" cy="863600"/>
        </p:xfrm>
        <a:graphic>
          <a:graphicData uri="http://schemas.openxmlformats.org/presentationml/2006/ole">
            <mc:AlternateContent xmlns:mc="http://schemas.openxmlformats.org/markup-compatibility/2006">
              <mc:Choice xmlns:v="urn:schemas-microsoft-com:vml" Requires="v">
                <p:oleObj spid="_x0000_s21521" name="Equation" r:id="rId5" imgW="1244600" imgH="431800" progId="Equation.3">
                  <p:embed/>
                </p:oleObj>
              </mc:Choice>
              <mc:Fallback>
                <p:oleObj name="Equation" r:id="rId5" imgW="1244600" imgH="431800" progId="Equation.3">
                  <p:embed/>
                  <p:pic>
                    <p:nvPicPr>
                      <p:cNvPr id="0" name="Object 1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363" y="3644900"/>
                        <a:ext cx="4170362" cy="863600"/>
                      </a:xfrm>
                      <a:prstGeom prst="rect">
                        <a:avLst/>
                      </a:prstGeom>
                      <a:gradFill rotWithShape="1">
                        <a:gsLst>
                          <a:gs pos="0">
                            <a:srgbClr val="FFFFFF"/>
                          </a:gs>
                          <a:gs pos="100000">
                            <a:srgbClr val="CCFFCC"/>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1511" name="Object 19"/>
          <p:cNvGraphicFramePr>
            <a:graphicFrameLocks noChangeAspect="1"/>
          </p:cNvGraphicFramePr>
          <p:nvPr/>
        </p:nvGraphicFramePr>
        <p:xfrm>
          <a:off x="109538" y="4564063"/>
          <a:ext cx="1655762" cy="720725"/>
        </p:xfrm>
        <a:graphic>
          <a:graphicData uri="http://schemas.openxmlformats.org/presentationml/2006/ole">
            <mc:AlternateContent xmlns:mc="http://schemas.openxmlformats.org/markup-compatibility/2006">
              <mc:Choice xmlns:v="urn:schemas-microsoft-com:vml" Requires="v">
                <p:oleObj spid="_x0000_s21522" name="Equation" r:id="rId7" imgW="583947" imgH="393529" progId="Equation.3">
                  <p:embed/>
                </p:oleObj>
              </mc:Choice>
              <mc:Fallback>
                <p:oleObj name="Equation" r:id="rId7" imgW="583947" imgH="393529" progId="Equation.3">
                  <p:embed/>
                  <p:pic>
                    <p:nvPicPr>
                      <p:cNvPr id="0" name="Object 1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538" y="4564063"/>
                        <a:ext cx="1655762" cy="720725"/>
                      </a:xfrm>
                      <a:prstGeom prst="rect">
                        <a:avLst/>
                      </a:prstGeom>
                      <a:gradFill rotWithShape="1">
                        <a:gsLst>
                          <a:gs pos="0">
                            <a:srgbClr val="FFFFFF"/>
                          </a:gs>
                          <a:gs pos="100000">
                            <a:srgbClr val="CCFFCC"/>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1512" name="Object 20"/>
          <p:cNvGraphicFramePr>
            <a:graphicFrameLocks noChangeAspect="1"/>
          </p:cNvGraphicFramePr>
          <p:nvPr/>
        </p:nvGraphicFramePr>
        <p:xfrm>
          <a:off x="107950" y="5360988"/>
          <a:ext cx="2254250" cy="1379537"/>
        </p:xfrm>
        <a:graphic>
          <a:graphicData uri="http://schemas.openxmlformats.org/presentationml/2006/ole">
            <mc:AlternateContent xmlns:mc="http://schemas.openxmlformats.org/markup-compatibility/2006">
              <mc:Choice xmlns:v="urn:schemas-microsoft-com:vml" Requires="v">
                <p:oleObj spid="_x0000_s21523" name="Equation" r:id="rId9" imgW="672808" imgH="647419" progId="Equation.3">
                  <p:embed/>
                </p:oleObj>
              </mc:Choice>
              <mc:Fallback>
                <p:oleObj name="Equation" r:id="rId9" imgW="672808" imgH="647419" progId="Equation.3">
                  <p:embed/>
                  <p:pic>
                    <p:nvPicPr>
                      <p:cNvPr id="0" name="Object 2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7950" y="5360988"/>
                        <a:ext cx="2254250" cy="1379537"/>
                      </a:xfrm>
                      <a:prstGeom prst="rect">
                        <a:avLst/>
                      </a:prstGeom>
                      <a:gradFill rotWithShape="1">
                        <a:gsLst>
                          <a:gs pos="0">
                            <a:srgbClr val="FFFFFF"/>
                          </a:gs>
                          <a:gs pos="100000">
                            <a:srgbClr val="CCFFCC"/>
                          </a:gs>
                        </a:gsLst>
                        <a:path path="shape">
                          <a:fillToRect l="50000" t="50000" r="50000" b="50000"/>
                        </a:path>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1513" name="Object 21"/>
          <p:cNvGraphicFramePr>
            <a:graphicFrameLocks noChangeAspect="1"/>
          </p:cNvGraphicFramePr>
          <p:nvPr/>
        </p:nvGraphicFramePr>
        <p:xfrm>
          <a:off x="849313" y="1489075"/>
          <a:ext cx="2159000" cy="1343025"/>
        </p:xfrm>
        <a:graphic>
          <a:graphicData uri="http://schemas.openxmlformats.org/presentationml/2006/ole">
            <mc:AlternateContent xmlns:mc="http://schemas.openxmlformats.org/markup-compatibility/2006">
              <mc:Choice xmlns:v="urn:schemas-microsoft-com:vml" Requires="v">
                <p:oleObj spid="_x0000_s21524" name="Equation" r:id="rId11" imgW="723586" imgH="672808" progId="Equation.3">
                  <p:embed/>
                </p:oleObj>
              </mc:Choice>
              <mc:Fallback>
                <p:oleObj name="Equation" r:id="rId11" imgW="723586" imgH="672808" progId="Equation.3">
                  <p:embed/>
                  <p:pic>
                    <p:nvPicPr>
                      <p:cNvPr id="0" name="Object 2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49313" y="1489075"/>
                        <a:ext cx="2159000" cy="1343025"/>
                      </a:xfrm>
                      <a:prstGeom prst="rect">
                        <a:avLst/>
                      </a:prstGeom>
                      <a:gradFill rotWithShape="1">
                        <a:gsLst>
                          <a:gs pos="0">
                            <a:srgbClr val="FFCC99"/>
                          </a:gs>
                          <a:gs pos="50000">
                            <a:srgbClr val="FFFFFF"/>
                          </a:gs>
                          <a:gs pos="100000">
                            <a:srgbClr val="FFCC99"/>
                          </a:gs>
                        </a:gsLst>
                        <a:lin ang="5400000" scaled="1"/>
                      </a:gradFill>
                      <a:ln w="9525">
                        <a:solidFill>
                          <a:srgbClr val="00CC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1514" name="Object 22"/>
          <p:cNvGraphicFramePr>
            <a:graphicFrameLocks noChangeAspect="1"/>
          </p:cNvGraphicFramePr>
          <p:nvPr/>
        </p:nvGraphicFramePr>
        <p:xfrm>
          <a:off x="107950" y="3033713"/>
          <a:ext cx="2093913" cy="514350"/>
        </p:xfrm>
        <a:graphic>
          <a:graphicData uri="http://schemas.openxmlformats.org/presentationml/2006/ole">
            <mc:AlternateContent xmlns:mc="http://schemas.openxmlformats.org/markup-compatibility/2006">
              <mc:Choice xmlns:v="urn:schemas-microsoft-com:vml" Requires="v">
                <p:oleObj spid="_x0000_s21525" name="Equation" r:id="rId13" imgW="660113" imgH="241195" progId="Equation.3">
                  <p:embed/>
                </p:oleObj>
              </mc:Choice>
              <mc:Fallback>
                <p:oleObj name="Equation" r:id="rId13" imgW="660113" imgH="241195" progId="Equation.3">
                  <p:embed/>
                  <p:pic>
                    <p:nvPicPr>
                      <p:cNvPr id="0" name="Object 2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07950" y="3033713"/>
                        <a:ext cx="2093913" cy="514350"/>
                      </a:xfrm>
                      <a:prstGeom prst="rect">
                        <a:avLst/>
                      </a:prstGeom>
                      <a:gradFill rotWithShape="1">
                        <a:gsLst>
                          <a:gs pos="0">
                            <a:srgbClr val="FFFFFF"/>
                          </a:gs>
                          <a:gs pos="50000">
                            <a:srgbClr val="99CCFF"/>
                          </a:gs>
                          <a:gs pos="100000">
                            <a:srgbClr val="FFFFFF"/>
                          </a:gs>
                        </a:gsLst>
                        <a:lin ang="18900000" scaled="1"/>
                      </a:gradFill>
                      <a:ln w="9525">
                        <a:solidFill>
                          <a:srgbClr val="FF66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1515" name="Rectangle 24"/>
          <p:cNvSpPr>
            <a:spLocks noChangeArrowheads="1"/>
          </p:cNvSpPr>
          <p:nvPr/>
        </p:nvSpPr>
        <p:spPr bwMode="auto">
          <a:xfrm>
            <a:off x="5364163" y="2565400"/>
            <a:ext cx="2952750" cy="3095625"/>
          </a:xfrm>
          <a:prstGeom prst="rect">
            <a:avLst/>
          </a:prstGeom>
          <a:noFill/>
          <a:ln w="9525">
            <a:solidFill>
              <a:srgbClr val="99CC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just" rtl="1" eaLnBrk="1" hangingPunct="1"/>
            <a:r>
              <a:rPr lang="fa-IR" altLang="en-US" sz="2000">
                <a:solidFill>
                  <a:srgbClr val="800000"/>
                </a:solidFill>
                <a:cs typeface="Farnaz" pitchFamily="2" charset="-78"/>
              </a:rPr>
              <a:t>آنتروپي، تمايل به بي نظمي در يک سيستم مي باشد.در تصميم گيري آنتروپي به معني نامشخص و مبهم بودن و فقدان اطلاعات براي تصميم گيري مي باشد</a:t>
            </a:r>
            <a:endParaRPr lang="en-US" altLang="en-US" sz="2000">
              <a:solidFill>
                <a:srgbClr val="800000"/>
              </a:solidFill>
              <a:cs typeface="Farnaz" pitchFamily="2" charset="-7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ChangeArrowheads="1"/>
          </p:cNvSpPr>
          <p:nvPr/>
        </p:nvSpPr>
        <p:spPr bwMode="auto">
          <a:xfrm>
            <a:off x="0" y="112713"/>
            <a:ext cx="9144000"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b="1"/>
              <a:t>مشکلات روش “تصميم گيري با شاخص هاي چندگانه”</a:t>
            </a:r>
            <a:endParaRPr lang="en-US" altLang="en-US" b="1"/>
          </a:p>
        </p:txBody>
      </p:sp>
      <p:sp>
        <p:nvSpPr>
          <p:cNvPr id="22531" name="AutoShape 3"/>
          <p:cNvSpPr>
            <a:spLocks noChangeArrowheads="1"/>
          </p:cNvSpPr>
          <p:nvPr/>
        </p:nvSpPr>
        <p:spPr bwMode="auto">
          <a:xfrm>
            <a:off x="250825" y="111125"/>
            <a:ext cx="3829050" cy="647700"/>
          </a:xfrm>
          <a:prstGeom prst="flowChartTerminator">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يکسان نبودن اهميت ملاکها</a:t>
            </a:r>
            <a:endParaRPr lang="en-US" altLang="en-US"/>
          </a:p>
        </p:txBody>
      </p:sp>
      <p:sp>
        <p:nvSpPr>
          <p:cNvPr id="22532" name="AutoShape 6" descr="Stationery"/>
          <p:cNvSpPr>
            <a:spLocks noChangeArrowheads="1"/>
          </p:cNvSpPr>
          <p:nvPr/>
        </p:nvSpPr>
        <p:spPr bwMode="auto">
          <a:xfrm>
            <a:off x="95250" y="869950"/>
            <a:ext cx="8997950" cy="468313"/>
          </a:xfrm>
          <a:prstGeom prst="roundRect">
            <a:avLst>
              <a:gd name="adj" fmla="val 16667"/>
            </a:avLst>
          </a:prstGeom>
          <a:blipFill dpi="0" rotWithShape="1">
            <a:blip r:embed="rId3"/>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000"/>
              <a:t>3) روش مقايسات زوجي</a:t>
            </a:r>
            <a:r>
              <a:rPr lang="fa-IR" altLang="en-US" sz="1600"/>
              <a:t>(در حالت ماتريس ناسازگار)</a:t>
            </a:r>
            <a:endParaRPr lang="en-US" altLang="en-US" sz="1600"/>
          </a:p>
        </p:txBody>
      </p:sp>
      <p:sp>
        <p:nvSpPr>
          <p:cNvPr id="22533" name="AutoShape 7" descr="Pink tissue paper"/>
          <p:cNvSpPr>
            <a:spLocks noChangeArrowheads="1"/>
          </p:cNvSpPr>
          <p:nvPr/>
        </p:nvSpPr>
        <p:spPr bwMode="auto">
          <a:xfrm>
            <a:off x="755650" y="868363"/>
            <a:ext cx="3168650" cy="468312"/>
          </a:xfrm>
          <a:prstGeom prst="roundRect">
            <a:avLst>
              <a:gd name="adj" fmla="val 11296"/>
            </a:avLst>
          </a:prstGeom>
          <a:blipFill dpi="0" rotWithShape="1">
            <a:blip r:embed="rId4">
              <a:alphaModFix amt="70000"/>
            </a:blip>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1600"/>
              <a:t>4/ب) روشهاي تقريبي</a:t>
            </a:r>
            <a:endParaRPr lang="en-US" altLang="en-US" sz="1600"/>
          </a:p>
        </p:txBody>
      </p:sp>
      <p:sp>
        <p:nvSpPr>
          <p:cNvPr id="22534" name="Rectangle 19"/>
          <p:cNvSpPr>
            <a:spLocks noChangeArrowheads="1"/>
          </p:cNvSpPr>
          <p:nvPr/>
        </p:nvSpPr>
        <p:spPr bwMode="auto">
          <a:xfrm>
            <a:off x="395288" y="1700213"/>
            <a:ext cx="828040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just" rtl="1" eaLnBrk="1" hangingPunct="1"/>
            <a:r>
              <a:rPr lang="fa-IR" altLang="en-US" sz="3200" i="1"/>
              <a:t>1/4/ب) </a:t>
            </a:r>
            <a:r>
              <a:rPr lang="fa-IR" altLang="en-US" sz="3200" b="1" i="1"/>
              <a:t>روش مجموع سطري:</a:t>
            </a:r>
            <a:r>
              <a:rPr lang="fa-IR" altLang="en-US" sz="2800"/>
              <a:t> در اين روش ابتدا مجموع عناصر هر سطر محاسبه شده تا يک بردار ستوني حاصل گردد، سپس اين بردار ستوني نرماليزه مي شود. بردار ستوني نرماليزه شده بردار وزن مي باشد.</a:t>
            </a:r>
            <a:endParaRPr lang="en-US" altLang="en-US" sz="2800"/>
          </a:p>
        </p:txBody>
      </p:sp>
      <p:sp>
        <p:nvSpPr>
          <p:cNvPr id="22535" name="Rectangle 23"/>
          <p:cNvSpPr>
            <a:spLocks noChangeArrowheads="1"/>
          </p:cNvSpPr>
          <p:nvPr/>
        </p:nvSpPr>
        <p:spPr bwMode="auto">
          <a:xfrm>
            <a:off x="431800" y="4075113"/>
            <a:ext cx="8245475" cy="2017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just" rtl="1" eaLnBrk="1" hangingPunct="1"/>
            <a:r>
              <a:rPr lang="fa-IR" altLang="en-US" sz="3200" b="1" i="1"/>
              <a:t>2/4/ب) روش مجموع ستوني:</a:t>
            </a:r>
            <a:r>
              <a:rPr lang="fa-IR" altLang="en-US" sz="2800"/>
              <a:t> در اين روش ابتدا مجموع عناصر هر ستون محاسبه شده تا يک بردار سطري حاصل گردد، عناصر اين بردار معکوس گشته، سپس بردار حاصل  نرماليزه </a:t>
            </a:r>
            <a:br>
              <a:rPr lang="fa-IR" altLang="en-US" sz="2800"/>
            </a:br>
            <a:r>
              <a:rPr lang="fa-IR" altLang="en-US" sz="2800"/>
              <a:t>مي شود. بردار سطري  نرماليزه شده بردار وزن مي باشد</a:t>
            </a:r>
            <a:r>
              <a:rPr lang="fa-IR" altLang="en-US" sz="1600"/>
              <a:t> </a:t>
            </a:r>
            <a:endParaRPr lang="en-US" altLang="en-US" sz="160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ChangeArrowheads="1"/>
          </p:cNvSpPr>
          <p:nvPr/>
        </p:nvSpPr>
        <p:spPr bwMode="auto">
          <a:xfrm>
            <a:off x="0" y="112713"/>
            <a:ext cx="9144000"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b="1"/>
              <a:t>مشکلات روش “تصميم گيري با شاخص هاي چندگانه”</a:t>
            </a:r>
            <a:endParaRPr lang="en-US" altLang="en-US" b="1"/>
          </a:p>
        </p:txBody>
      </p:sp>
      <p:sp>
        <p:nvSpPr>
          <p:cNvPr id="23555" name="AutoShape 3"/>
          <p:cNvSpPr>
            <a:spLocks noChangeArrowheads="1"/>
          </p:cNvSpPr>
          <p:nvPr/>
        </p:nvSpPr>
        <p:spPr bwMode="auto">
          <a:xfrm>
            <a:off x="250825" y="111125"/>
            <a:ext cx="3829050" cy="647700"/>
          </a:xfrm>
          <a:prstGeom prst="flowChartTerminator">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يکسان نبودن اهميت ملاکها</a:t>
            </a:r>
            <a:endParaRPr lang="en-US" altLang="en-US"/>
          </a:p>
        </p:txBody>
      </p:sp>
      <p:sp>
        <p:nvSpPr>
          <p:cNvPr id="23556" name="AutoShape 4" descr="Stationery"/>
          <p:cNvSpPr>
            <a:spLocks noChangeArrowheads="1"/>
          </p:cNvSpPr>
          <p:nvPr/>
        </p:nvSpPr>
        <p:spPr bwMode="auto">
          <a:xfrm>
            <a:off x="95250" y="869950"/>
            <a:ext cx="8997950" cy="468313"/>
          </a:xfrm>
          <a:prstGeom prst="roundRect">
            <a:avLst>
              <a:gd name="adj" fmla="val 16667"/>
            </a:avLst>
          </a:prstGeom>
          <a:blipFill dpi="0" rotWithShape="1">
            <a:blip r:embed="rId4"/>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000"/>
              <a:t>3) روش مقايسات زوجي</a:t>
            </a:r>
            <a:r>
              <a:rPr lang="fa-IR" altLang="en-US" sz="1600"/>
              <a:t>(در حالت ماتريس ناسازگار)</a:t>
            </a:r>
            <a:endParaRPr lang="en-US" altLang="en-US" sz="1600"/>
          </a:p>
        </p:txBody>
      </p:sp>
      <p:sp>
        <p:nvSpPr>
          <p:cNvPr id="23557" name="AutoShape 5" descr="Pink tissue paper"/>
          <p:cNvSpPr>
            <a:spLocks noChangeArrowheads="1"/>
          </p:cNvSpPr>
          <p:nvPr/>
        </p:nvSpPr>
        <p:spPr bwMode="auto">
          <a:xfrm>
            <a:off x="755650" y="868363"/>
            <a:ext cx="3168650" cy="468312"/>
          </a:xfrm>
          <a:prstGeom prst="roundRect">
            <a:avLst>
              <a:gd name="adj" fmla="val 11296"/>
            </a:avLst>
          </a:prstGeom>
          <a:blipFill dpi="0" rotWithShape="1">
            <a:blip r:embed="rId5">
              <a:alphaModFix amt="70000"/>
            </a:blip>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1600"/>
              <a:t>4/ب) روشهاي تقريبي</a:t>
            </a:r>
            <a:endParaRPr lang="en-US" altLang="en-US" sz="1600"/>
          </a:p>
        </p:txBody>
      </p:sp>
      <p:sp>
        <p:nvSpPr>
          <p:cNvPr id="23558" name="Rectangle 8"/>
          <p:cNvSpPr>
            <a:spLocks noChangeArrowheads="1"/>
          </p:cNvSpPr>
          <p:nvPr/>
        </p:nvSpPr>
        <p:spPr bwMode="auto">
          <a:xfrm>
            <a:off x="4211638" y="1844675"/>
            <a:ext cx="4860925" cy="158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just" rtl="1" eaLnBrk="1" hangingPunct="1"/>
            <a:r>
              <a:rPr lang="fa-IR" altLang="en-US" sz="2800" b="1" i="1"/>
              <a:t>1/4/ب) روش ميانگين حسابي:</a:t>
            </a:r>
            <a:r>
              <a:rPr lang="fa-IR" altLang="en-US" sz="2400"/>
              <a:t> در اين روش ابتدا هر ستون نرماليزه شده و سپس ميانگين(حسابي) سطري عناصر محاسبه مي شوند تا بردار وزن بدست آيد.</a:t>
            </a:r>
            <a:endParaRPr lang="en-US" altLang="en-US" sz="2400"/>
          </a:p>
        </p:txBody>
      </p:sp>
      <p:sp>
        <p:nvSpPr>
          <p:cNvPr id="23559" name="Rectangle 9"/>
          <p:cNvSpPr>
            <a:spLocks noChangeArrowheads="1"/>
          </p:cNvSpPr>
          <p:nvPr/>
        </p:nvSpPr>
        <p:spPr bwMode="auto">
          <a:xfrm>
            <a:off x="4216400" y="4508500"/>
            <a:ext cx="4860925" cy="158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just" rtl="1" eaLnBrk="1" hangingPunct="1"/>
            <a:r>
              <a:rPr lang="fa-IR" altLang="en-US" sz="2800" b="1" i="1"/>
              <a:t>1/4/ب) روش ميانگين هندسي:</a:t>
            </a:r>
            <a:r>
              <a:rPr lang="fa-IR" altLang="en-US" sz="2400"/>
              <a:t> در اين روش ميانگين هندسي عناصر هر سطر محاسبه شده و سپس بردار حاصل نرماليزه مي شود تا بردار وزن بدست آيد</a:t>
            </a:r>
            <a:endParaRPr lang="en-US" altLang="en-US" sz="2400"/>
          </a:p>
        </p:txBody>
      </p:sp>
      <p:graphicFrame>
        <p:nvGraphicFramePr>
          <p:cNvPr id="23560" name="Object 12"/>
          <p:cNvGraphicFramePr>
            <a:graphicFrameLocks noChangeAspect="1"/>
          </p:cNvGraphicFramePr>
          <p:nvPr/>
        </p:nvGraphicFramePr>
        <p:xfrm>
          <a:off x="900113" y="1831975"/>
          <a:ext cx="1901825" cy="1525588"/>
        </p:xfrm>
        <a:graphic>
          <a:graphicData uri="http://schemas.openxmlformats.org/presentationml/2006/ole">
            <mc:AlternateContent xmlns:mc="http://schemas.openxmlformats.org/markup-compatibility/2006">
              <mc:Choice xmlns:v="urn:schemas-microsoft-com:vml" Requires="v">
                <p:oleObj spid="_x0000_s23564" name="Equation" r:id="rId6" imgW="710891" imgH="634725" progId="Equation.3">
                  <p:embed/>
                </p:oleObj>
              </mc:Choice>
              <mc:Fallback>
                <p:oleObj name="Equation" r:id="rId6" imgW="710891" imgH="634725" progId="Equation.3">
                  <p:embed/>
                  <p:pic>
                    <p:nvPicPr>
                      <p:cNvPr id="0" name="Object 1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0113" y="1831975"/>
                        <a:ext cx="1901825" cy="15255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3561" name="Object 13"/>
          <p:cNvGraphicFramePr>
            <a:graphicFrameLocks noChangeAspect="1"/>
          </p:cNvGraphicFramePr>
          <p:nvPr/>
        </p:nvGraphicFramePr>
        <p:xfrm>
          <a:off x="307975" y="4581525"/>
          <a:ext cx="3584575" cy="701675"/>
        </p:xfrm>
        <a:graphic>
          <a:graphicData uri="http://schemas.openxmlformats.org/presentationml/2006/ole">
            <mc:AlternateContent xmlns:mc="http://schemas.openxmlformats.org/markup-compatibility/2006">
              <mc:Choice xmlns:v="urn:schemas-microsoft-com:vml" Requires="v">
                <p:oleObj spid="_x0000_s23565" name="Equation" r:id="rId8" imgW="1422400" imgH="292100" progId="Equation.3">
                  <p:embed/>
                </p:oleObj>
              </mc:Choice>
              <mc:Fallback>
                <p:oleObj name="Equation" r:id="rId8" imgW="1422400" imgH="292100" progId="Equation.3">
                  <p:embed/>
                  <p:pic>
                    <p:nvPicPr>
                      <p:cNvPr id="0" name="Object 1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7975" y="4581525"/>
                        <a:ext cx="3584575" cy="7016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0" y="112713"/>
            <a:ext cx="9144000"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b="1"/>
              <a:t>مشکلات روش “تصميم گيري با شاخص هاي چندگانه”</a:t>
            </a:r>
            <a:endParaRPr lang="en-US" altLang="en-US" b="1"/>
          </a:p>
        </p:txBody>
      </p:sp>
      <p:sp>
        <p:nvSpPr>
          <p:cNvPr id="24579" name="AutoShape 3"/>
          <p:cNvSpPr>
            <a:spLocks noChangeArrowheads="1"/>
          </p:cNvSpPr>
          <p:nvPr/>
        </p:nvSpPr>
        <p:spPr bwMode="auto">
          <a:xfrm>
            <a:off x="250825" y="111125"/>
            <a:ext cx="3829050" cy="647700"/>
          </a:xfrm>
          <a:prstGeom prst="flowChartTerminator">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يکسان نبودن اهميت ملاکها</a:t>
            </a:r>
            <a:endParaRPr lang="en-US" altLang="en-US"/>
          </a:p>
        </p:txBody>
      </p:sp>
      <p:sp>
        <p:nvSpPr>
          <p:cNvPr id="24580" name="AutoShape 4" descr="Stationery"/>
          <p:cNvSpPr>
            <a:spLocks noChangeArrowheads="1"/>
          </p:cNvSpPr>
          <p:nvPr/>
        </p:nvSpPr>
        <p:spPr bwMode="auto">
          <a:xfrm>
            <a:off x="95250" y="869950"/>
            <a:ext cx="8997950" cy="468313"/>
          </a:xfrm>
          <a:prstGeom prst="roundRect">
            <a:avLst>
              <a:gd name="adj" fmla="val 16667"/>
            </a:avLst>
          </a:prstGeom>
          <a:blipFill dpi="0" rotWithShape="1">
            <a:blip r:embed="rId4"/>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000"/>
              <a:t>3) روش مقايسات زوجي</a:t>
            </a:r>
            <a:r>
              <a:rPr lang="fa-IR" altLang="en-US" sz="1600"/>
              <a:t>(در حالت ماتريس ناسازگار)</a:t>
            </a:r>
            <a:endParaRPr lang="en-US" altLang="en-US" sz="1600"/>
          </a:p>
        </p:txBody>
      </p:sp>
      <p:sp>
        <p:nvSpPr>
          <p:cNvPr id="24581" name="AutoShape 5" descr="Pink tissue paper"/>
          <p:cNvSpPr>
            <a:spLocks noChangeArrowheads="1"/>
          </p:cNvSpPr>
          <p:nvPr/>
        </p:nvSpPr>
        <p:spPr bwMode="auto">
          <a:xfrm>
            <a:off x="755650" y="868363"/>
            <a:ext cx="3168650" cy="468312"/>
          </a:xfrm>
          <a:prstGeom prst="roundRect">
            <a:avLst>
              <a:gd name="adj" fmla="val 11296"/>
            </a:avLst>
          </a:prstGeom>
          <a:blipFill dpi="0" rotWithShape="1">
            <a:blip r:embed="rId5">
              <a:alphaModFix amt="70000"/>
            </a:blip>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1600"/>
              <a:t>1/ب) روش بردار ويژه</a:t>
            </a:r>
            <a:endParaRPr lang="en-US" altLang="en-US" sz="1600"/>
          </a:p>
        </p:txBody>
      </p:sp>
      <p:graphicFrame>
        <p:nvGraphicFramePr>
          <p:cNvPr id="24582" name="Object 6"/>
          <p:cNvGraphicFramePr>
            <a:graphicFrameLocks noChangeAspect="1"/>
          </p:cNvGraphicFramePr>
          <p:nvPr/>
        </p:nvGraphicFramePr>
        <p:xfrm>
          <a:off x="395288" y="2682875"/>
          <a:ext cx="3787775" cy="1322388"/>
        </p:xfrm>
        <a:graphic>
          <a:graphicData uri="http://schemas.openxmlformats.org/presentationml/2006/ole">
            <mc:AlternateContent xmlns:mc="http://schemas.openxmlformats.org/markup-compatibility/2006">
              <mc:Choice xmlns:v="urn:schemas-microsoft-com:vml" Requires="v">
                <p:oleObj spid="_x0000_s24588" name="Equation" r:id="rId6" imgW="1129810" imgH="444307" progId="Equation.3">
                  <p:embed/>
                </p:oleObj>
              </mc:Choice>
              <mc:Fallback>
                <p:oleObj name="Equation" r:id="rId6" imgW="1129810" imgH="444307" progId="Equation.3">
                  <p:embed/>
                  <p:pic>
                    <p:nvPicPr>
                      <p:cNvPr id="0" name="Object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5288" y="2682875"/>
                        <a:ext cx="3787775" cy="13223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4583" name="Rectangle 7"/>
          <p:cNvSpPr>
            <a:spLocks noChangeArrowheads="1"/>
          </p:cNvSpPr>
          <p:nvPr/>
        </p:nvSpPr>
        <p:spPr bwMode="auto">
          <a:xfrm>
            <a:off x="103188" y="1438275"/>
            <a:ext cx="8964612" cy="40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1400"/>
              <a:t>ساعتي، اثبات کرد که براي يک ماتريس </a:t>
            </a:r>
            <a:r>
              <a:rPr lang="fa-IR" altLang="en-US" sz="1400" i="1" u="sng"/>
              <a:t>مثبت</a:t>
            </a:r>
            <a:r>
              <a:rPr lang="fa-IR" altLang="en-US" sz="1400"/>
              <a:t> و </a:t>
            </a:r>
            <a:r>
              <a:rPr lang="fa-IR" altLang="en-US" sz="1400" b="1" u="sng"/>
              <a:t>معکوس</a:t>
            </a:r>
            <a:r>
              <a:rPr lang="fa-IR" altLang="en-US" sz="1400"/>
              <a:t>-همچون ماتريس مقايسات زوجي </a:t>
            </a:r>
            <a:r>
              <a:rPr lang="ar-SA" altLang="en-US" sz="1400"/>
              <a:t>–</a:t>
            </a:r>
            <a:r>
              <a:rPr lang="fa-IR" altLang="en-US" sz="1400"/>
              <a:t> بردار ويژه را مي توان از رابطه زير به دست آورد:</a:t>
            </a:r>
            <a:endParaRPr lang="en-US" altLang="en-US" sz="1400"/>
          </a:p>
        </p:txBody>
      </p:sp>
      <p:graphicFrame>
        <p:nvGraphicFramePr>
          <p:cNvPr id="24584" name="Object 8"/>
          <p:cNvGraphicFramePr>
            <a:graphicFrameLocks noChangeAspect="1"/>
          </p:cNvGraphicFramePr>
          <p:nvPr/>
        </p:nvGraphicFramePr>
        <p:xfrm>
          <a:off x="6156325" y="2349500"/>
          <a:ext cx="1176338" cy="1871663"/>
        </p:xfrm>
        <a:graphic>
          <a:graphicData uri="http://schemas.openxmlformats.org/presentationml/2006/ole">
            <mc:AlternateContent xmlns:mc="http://schemas.openxmlformats.org/markup-compatibility/2006">
              <mc:Choice xmlns:v="urn:schemas-microsoft-com:vml" Requires="v">
                <p:oleObj spid="_x0000_s24589" name="Equation" r:id="rId8" imgW="431800" imgH="1143000" progId="Equation.3">
                  <p:embed/>
                </p:oleObj>
              </mc:Choice>
              <mc:Fallback>
                <p:oleObj name="Equation" r:id="rId8" imgW="431800" imgH="1143000" progId="Equation.3">
                  <p:embed/>
                  <p:pic>
                    <p:nvPicPr>
                      <p:cNvPr id="0" name="Object 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56325" y="2349500"/>
                        <a:ext cx="1176338" cy="18716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4585" name="Rectangle 9"/>
          <p:cNvSpPr>
            <a:spLocks noChangeArrowheads="1"/>
          </p:cNvSpPr>
          <p:nvPr/>
        </p:nvSpPr>
        <p:spPr bwMode="auto">
          <a:xfrm>
            <a:off x="396875" y="4652963"/>
            <a:ext cx="8351838"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000"/>
              <a:t>وزنهاي حاصل از فرمول فوق در صورتي مبناي تصميم گيري قرار مي گيرند که دو تکرار </a:t>
            </a:r>
            <a:r>
              <a:rPr lang="en-US" altLang="en-US" sz="2800">
                <a:latin typeface="Times New Roman" panose="02020603050405020304" pitchFamily="18" charset="0"/>
                <a:cs typeface="Times New Roman" panose="02020603050405020304" pitchFamily="18" charset="0"/>
              </a:rPr>
              <a:t>k </a:t>
            </a:r>
            <a:r>
              <a:rPr lang="fa-IR" altLang="en-US" sz="2800">
                <a:latin typeface="Times New Roman" panose="02020603050405020304" pitchFamily="18" charset="0"/>
                <a:cs typeface="Times New Roman" panose="02020603050405020304" pitchFamily="18" charset="0"/>
              </a:rPr>
              <a:t> </a:t>
            </a:r>
            <a:r>
              <a:rPr lang="fa-IR" altLang="en-US" sz="2000">
                <a:latin typeface="Times New Roman" panose="02020603050405020304" pitchFamily="18" charset="0"/>
              </a:rPr>
              <a:t>و 1-</a:t>
            </a:r>
            <a:r>
              <a:rPr lang="en-US" altLang="en-US" sz="2800">
                <a:latin typeface="Times New Roman" panose="02020603050405020304" pitchFamily="18" charset="0"/>
                <a:cs typeface="Times New Roman" panose="02020603050405020304" pitchFamily="18" charset="0"/>
              </a:rPr>
              <a:t>k</a:t>
            </a:r>
            <a:r>
              <a:rPr lang="fa-IR" altLang="en-US" sz="2000">
                <a:latin typeface="Times New Roman" panose="02020603050405020304" pitchFamily="18" charset="0"/>
              </a:rPr>
              <a:t> منجر به وزنهاي همگرا شوند. در اين صورت وزنهاي حاصل از توان </a:t>
            </a:r>
            <a:r>
              <a:rPr lang="en-US" altLang="en-US" sz="2800">
                <a:latin typeface="Times New Roman" panose="02020603050405020304" pitchFamily="18" charset="0"/>
                <a:cs typeface="Times New Roman" panose="02020603050405020304" pitchFamily="18" charset="0"/>
              </a:rPr>
              <a:t>k</a:t>
            </a:r>
            <a:r>
              <a:rPr lang="fa-IR" altLang="en-US" sz="2000">
                <a:latin typeface="Times New Roman" panose="02020603050405020304" pitchFamily="18" charset="0"/>
              </a:rPr>
              <a:t>ام مبنا خواهد بود.</a:t>
            </a:r>
            <a:endParaRPr lang="en-US" altLang="en-US" sz="280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AutoShape 4" descr="Stationery"/>
          <p:cNvSpPr>
            <a:spLocks noChangeArrowheads="1"/>
          </p:cNvSpPr>
          <p:nvPr/>
        </p:nvSpPr>
        <p:spPr bwMode="auto">
          <a:xfrm>
            <a:off x="95250" y="117475"/>
            <a:ext cx="8997950" cy="468313"/>
          </a:xfrm>
          <a:prstGeom prst="roundRect">
            <a:avLst>
              <a:gd name="adj" fmla="val 16667"/>
            </a:avLst>
          </a:prstGeom>
          <a:blipFill dpi="0" rotWithShape="1">
            <a:blip r:embed="rId4"/>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000"/>
              <a:t>3) روش مقايسات زوجي</a:t>
            </a:r>
            <a:r>
              <a:rPr lang="fa-IR" altLang="en-US" sz="1600"/>
              <a:t>(در حالت ماتريس ناسازگار)</a:t>
            </a:r>
            <a:endParaRPr lang="en-US" altLang="en-US" sz="1600"/>
          </a:p>
        </p:txBody>
      </p:sp>
      <p:sp>
        <p:nvSpPr>
          <p:cNvPr id="25603" name="AutoShape 5" descr="Pink tissue paper"/>
          <p:cNvSpPr>
            <a:spLocks noChangeArrowheads="1"/>
          </p:cNvSpPr>
          <p:nvPr/>
        </p:nvSpPr>
        <p:spPr bwMode="auto">
          <a:xfrm>
            <a:off x="755650" y="115888"/>
            <a:ext cx="3168650" cy="468312"/>
          </a:xfrm>
          <a:prstGeom prst="roundRect">
            <a:avLst>
              <a:gd name="adj" fmla="val 11296"/>
            </a:avLst>
          </a:prstGeom>
          <a:blipFill dpi="0" rotWithShape="1">
            <a:blip r:embed="rId5">
              <a:alphaModFix amt="70000"/>
            </a:blip>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1600"/>
              <a:t>1/ب) روش بردار ويژه</a:t>
            </a:r>
            <a:endParaRPr lang="en-US" altLang="en-US" sz="1600"/>
          </a:p>
        </p:txBody>
      </p:sp>
      <p:graphicFrame>
        <p:nvGraphicFramePr>
          <p:cNvPr id="25604" name="Object 6"/>
          <p:cNvGraphicFramePr>
            <a:graphicFrameLocks noChangeAspect="1"/>
          </p:cNvGraphicFramePr>
          <p:nvPr/>
        </p:nvGraphicFramePr>
        <p:xfrm>
          <a:off x="395288" y="1604963"/>
          <a:ext cx="2724150" cy="1247775"/>
        </p:xfrm>
        <a:graphic>
          <a:graphicData uri="http://schemas.openxmlformats.org/presentationml/2006/ole">
            <mc:AlternateContent xmlns:mc="http://schemas.openxmlformats.org/markup-compatibility/2006">
              <mc:Choice xmlns:v="urn:schemas-microsoft-com:vml" Requires="v">
                <p:oleObj spid="_x0000_s25620" name="Equation" r:id="rId6" imgW="812447" imgH="418918" progId="Equation.3">
                  <p:embed/>
                </p:oleObj>
              </mc:Choice>
              <mc:Fallback>
                <p:oleObj name="Equation" r:id="rId6" imgW="812447" imgH="418918" progId="Equation.3">
                  <p:embed/>
                  <p:pic>
                    <p:nvPicPr>
                      <p:cNvPr id="0" name="Object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5288" y="1604963"/>
                        <a:ext cx="2724150" cy="1247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5605" name="Rectangle 7"/>
          <p:cNvSpPr>
            <a:spLocks noChangeArrowheads="1"/>
          </p:cNvSpPr>
          <p:nvPr/>
        </p:nvSpPr>
        <p:spPr bwMode="auto">
          <a:xfrm>
            <a:off x="7092950" y="1196975"/>
            <a:ext cx="1758950" cy="695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000"/>
              <a:t>ماتريس حاصل از</a:t>
            </a:r>
            <a:br>
              <a:rPr lang="fa-IR" altLang="en-US" sz="2000"/>
            </a:br>
            <a:r>
              <a:rPr lang="fa-IR" altLang="en-US" sz="2000"/>
              <a:t> مقايسات زوجي:</a:t>
            </a:r>
            <a:endParaRPr lang="en-US" altLang="en-US" sz="2000"/>
          </a:p>
        </p:txBody>
      </p:sp>
      <p:graphicFrame>
        <p:nvGraphicFramePr>
          <p:cNvPr id="25606" name="Object 10"/>
          <p:cNvGraphicFramePr>
            <a:graphicFrameLocks noChangeAspect="1"/>
          </p:cNvGraphicFramePr>
          <p:nvPr/>
        </p:nvGraphicFramePr>
        <p:xfrm>
          <a:off x="180975" y="3778250"/>
          <a:ext cx="4535488" cy="1595438"/>
        </p:xfrm>
        <a:graphic>
          <a:graphicData uri="http://schemas.openxmlformats.org/presentationml/2006/ole">
            <mc:AlternateContent xmlns:mc="http://schemas.openxmlformats.org/markup-compatibility/2006">
              <mc:Choice xmlns:v="urn:schemas-microsoft-com:vml" Requires="v">
                <p:oleObj spid="_x0000_s25621" name="Equation" r:id="rId8" imgW="2755900" imgH="1092200" progId="Equation.3">
                  <p:embed/>
                </p:oleObj>
              </mc:Choice>
              <mc:Fallback>
                <p:oleObj name="Equation" r:id="rId8" imgW="2755900" imgH="1092200" progId="Equation.3">
                  <p:embed/>
                  <p:pic>
                    <p:nvPicPr>
                      <p:cNvPr id="0" name="Object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0975" y="3778250"/>
                        <a:ext cx="4535488" cy="1595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5607" name="Object 11"/>
          <p:cNvGraphicFramePr>
            <a:graphicFrameLocks noChangeAspect="1"/>
          </p:cNvGraphicFramePr>
          <p:nvPr/>
        </p:nvGraphicFramePr>
        <p:xfrm>
          <a:off x="3779838" y="719138"/>
          <a:ext cx="2808287" cy="1701800"/>
        </p:xfrm>
        <a:graphic>
          <a:graphicData uri="http://schemas.openxmlformats.org/presentationml/2006/ole">
            <mc:AlternateContent xmlns:mc="http://schemas.openxmlformats.org/markup-compatibility/2006">
              <mc:Choice xmlns:v="urn:schemas-microsoft-com:vml" Requires="v">
                <p:oleObj spid="_x0000_s25622" name="Equation" r:id="rId10" imgW="1600200" imgH="1091880" progId="Equation.3">
                  <p:embed/>
                </p:oleObj>
              </mc:Choice>
              <mc:Fallback>
                <p:oleObj name="Equation" r:id="rId10" imgW="1600200" imgH="1091880" progId="Equation.3">
                  <p:embed/>
                  <p:pic>
                    <p:nvPicPr>
                      <p:cNvPr id="0" name="Object 1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779838" y="719138"/>
                        <a:ext cx="2808287" cy="170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5608" name="Object 12"/>
          <p:cNvGraphicFramePr>
            <a:graphicFrameLocks noChangeAspect="1"/>
          </p:cNvGraphicFramePr>
          <p:nvPr/>
        </p:nvGraphicFramePr>
        <p:xfrm>
          <a:off x="4500563" y="2562225"/>
          <a:ext cx="4262437" cy="1371600"/>
        </p:xfrm>
        <a:graphic>
          <a:graphicData uri="http://schemas.openxmlformats.org/presentationml/2006/ole">
            <mc:AlternateContent xmlns:mc="http://schemas.openxmlformats.org/markup-compatibility/2006">
              <mc:Choice xmlns:v="urn:schemas-microsoft-com:vml" Requires="v">
                <p:oleObj spid="_x0000_s25623" name="Equation" r:id="rId12" imgW="2590800" imgH="939800" progId="Equation.3">
                  <p:embed/>
                </p:oleObj>
              </mc:Choice>
              <mc:Fallback>
                <p:oleObj name="Equation" r:id="rId12" imgW="2590800" imgH="939800" progId="Equation.3">
                  <p:embed/>
                  <p:pic>
                    <p:nvPicPr>
                      <p:cNvPr id="0" name="Object 1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500563" y="2562225"/>
                        <a:ext cx="4262437" cy="1371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5609" name="Object 13"/>
          <p:cNvGraphicFramePr>
            <a:graphicFrameLocks noChangeAspect="1"/>
          </p:cNvGraphicFramePr>
          <p:nvPr/>
        </p:nvGraphicFramePr>
        <p:xfrm>
          <a:off x="3851275" y="4546600"/>
          <a:ext cx="4392613" cy="2246313"/>
        </p:xfrm>
        <a:graphic>
          <a:graphicData uri="http://schemas.openxmlformats.org/presentationml/2006/ole">
            <mc:AlternateContent xmlns:mc="http://schemas.openxmlformats.org/markup-compatibility/2006">
              <mc:Choice xmlns:v="urn:schemas-microsoft-com:vml" Requires="v">
                <p:oleObj spid="_x0000_s25624" name="Equation" r:id="rId14" imgW="2425700" imgH="1397000" progId="Equation.3">
                  <p:embed/>
                </p:oleObj>
              </mc:Choice>
              <mc:Fallback>
                <p:oleObj name="Equation" r:id="rId14" imgW="2425700" imgH="1397000" progId="Equation.3">
                  <p:embed/>
                  <p:pic>
                    <p:nvPicPr>
                      <p:cNvPr id="0" name="Object 13"/>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851275" y="4546600"/>
                        <a:ext cx="4392613" cy="22463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5610" name="AutoShape 14"/>
          <p:cNvSpPr>
            <a:spLocks noChangeArrowheads="1"/>
          </p:cNvSpPr>
          <p:nvPr/>
        </p:nvSpPr>
        <p:spPr bwMode="auto">
          <a:xfrm>
            <a:off x="3276600" y="2693988"/>
            <a:ext cx="1079500" cy="1081087"/>
          </a:xfrm>
          <a:prstGeom prst="rightArrow">
            <a:avLst>
              <a:gd name="adj1" fmla="val 63000"/>
              <a:gd name="adj2" fmla="val 26324"/>
            </a:avLst>
          </a:prstGeom>
          <a:noFill/>
          <a:ln w="9525">
            <a:solidFill>
              <a:srgbClr val="9933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eaLnBrk="1" hangingPunct="1"/>
            <a:r>
              <a:rPr lang="fa-IR" altLang="en-US"/>
              <a:t>مخرج کسر</a:t>
            </a:r>
            <a:endParaRPr lang="en-US" altLang="en-US"/>
          </a:p>
        </p:txBody>
      </p:sp>
      <p:sp>
        <p:nvSpPr>
          <p:cNvPr id="25611" name="AutoShape 15"/>
          <p:cNvSpPr>
            <a:spLocks noChangeArrowheads="1"/>
          </p:cNvSpPr>
          <p:nvPr/>
        </p:nvSpPr>
        <p:spPr bwMode="auto">
          <a:xfrm>
            <a:off x="215900" y="2954338"/>
            <a:ext cx="2411413" cy="576262"/>
          </a:xfrm>
          <a:prstGeom prst="downArrow">
            <a:avLst>
              <a:gd name="adj1" fmla="val 65111"/>
              <a:gd name="adj2" fmla="val 22588"/>
            </a:avLst>
          </a:prstGeom>
          <a:noFill/>
          <a:ln w="9525" algn="ctr">
            <a:solidFill>
              <a:srgbClr val="9933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eaLnBrk="1" hangingPunct="1"/>
            <a:r>
              <a:rPr lang="fa-IR" altLang="en-US"/>
              <a:t>صورت کسر</a:t>
            </a:r>
            <a:endParaRPr lang="en-US" altLang="en-US"/>
          </a:p>
        </p:txBody>
      </p:sp>
      <p:sp>
        <p:nvSpPr>
          <p:cNvPr id="25612" name="Freeform 16"/>
          <p:cNvSpPr>
            <a:spLocks/>
          </p:cNvSpPr>
          <p:nvPr/>
        </p:nvSpPr>
        <p:spPr bwMode="auto">
          <a:xfrm>
            <a:off x="4356100" y="2420938"/>
            <a:ext cx="4464050" cy="1700212"/>
          </a:xfrm>
          <a:custGeom>
            <a:avLst/>
            <a:gdLst>
              <a:gd name="T0" fmla="*/ 595313 w 2812"/>
              <a:gd name="T1" fmla="*/ 392112 h 1071"/>
              <a:gd name="T2" fmla="*/ 1368425 w 2812"/>
              <a:gd name="T3" fmla="*/ 431800 h 1071"/>
              <a:gd name="T4" fmla="*/ 1871663 w 2812"/>
              <a:gd name="T5" fmla="*/ 215900 h 1071"/>
              <a:gd name="T6" fmla="*/ 3095625 w 2812"/>
              <a:gd name="T7" fmla="*/ 0 h 1071"/>
              <a:gd name="T8" fmla="*/ 3671888 w 2812"/>
              <a:gd name="T9" fmla="*/ 71437 h 1071"/>
              <a:gd name="T10" fmla="*/ 3744913 w 2812"/>
              <a:gd name="T11" fmla="*/ 431800 h 1071"/>
              <a:gd name="T12" fmla="*/ 4464050 w 2812"/>
              <a:gd name="T13" fmla="*/ 503237 h 1071"/>
              <a:gd name="T14" fmla="*/ 4435475 w 2812"/>
              <a:gd name="T15" fmla="*/ 1123950 h 1071"/>
              <a:gd name="T16" fmla="*/ 3671888 w 2812"/>
              <a:gd name="T17" fmla="*/ 1152525 h 1071"/>
              <a:gd name="T18" fmla="*/ 3381375 w 2812"/>
              <a:gd name="T19" fmla="*/ 1673225 h 1071"/>
              <a:gd name="T20" fmla="*/ 2495550 w 2812"/>
              <a:gd name="T21" fmla="*/ 1700212 h 1071"/>
              <a:gd name="T22" fmla="*/ 2016125 w 2812"/>
              <a:gd name="T23" fmla="*/ 1152525 h 1071"/>
              <a:gd name="T24" fmla="*/ 1046163 w 2812"/>
              <a:gd name="T25" fmla="*/ 1025525 h 1071"/>
              <a:gd name="T26" fmla="*/ 503238 w 2812"/>
              <a:gd name="T27" fmla="*/ 1223962 h 1071"/>
              <a:gd name="T28" fmla="*/ 0 w 2812"/>
              <a:gd name="T29" fmla="*/ 1223962 h 1071"/>
              <a:gd name="T30" fmla="*/ 88900 w 2812"/>
              <a:gd name="T31" fmla="*/ 814387 h 1071"/>
              <a:gd name="T32" fmla="*/ 61913 w 2812"/>
              <a:gd name="T33" fmla="*/ 547687 h 1071"/>
              <a:gd name="T34" fmla="*/ 595313 w 2812"/>
              <a:gd name="T35" fmla="*/ 392112 h 107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812" h="1071">
                <a:moveTo>
                  <a:pt x="375" y="247"/>
                </a:moveTo>
                <a:lnTo>
                  <a:pt x="862" y="272"/>
                </a:lnTo>
                <a:lnTo>
                  <a:pt x="1179" y="136"/>
                </a:lnTo>
                <a:lnTo>
                  <a:pt x="1950" y="0"/>
                </a:lnTo>
                <a:lnTo>
                  <a:pt x="2313" y="45"/>
                </a:lnTo>
                <a:lnTo>
                  <a:pt x="2359" y="272"/>
                </a:lnTo>
                <a:lnTo>
                  <a:pt x="2812" y="317"/>
                </a:lnTo>
                <a:lnTo>
                  <a:pt x="2794" y="708"/>
                </a:lnTo>
                <a:lnTo>
                  <a:pt x="2313" y="726"/>
                </a:lnTo>
                <a:lnTo>
                  <a:pt x="2130" y="1054"/>
                </a:lnTo>
                <a:lnTo>
                  <a:pt x="1572" y="1071"/>
                </a:lnTo>
                <a:lnTo>
                  <a:pt x="1270" y="726"/>
                </a:lnTo>
                <a:lnTo>
                  <a:pt x="659" y="646"/>
                </a:lnTo>
                <a:lnTo>
                  <a:pt x="317" y="771"/>
                </a:lnTo>
                <a:lnTo>
                  <a:pt x="0" y="771"/>
                </a:lnTo>
                <a:lnTo>
                  <a:pt x="56" y="513"/>
                </a:lnTo>
                <a:lnTo>
                  <a:pt x="39" y="345"/>
                </a:lnTo>
                <a:lnTo>
                  <a:pt x="375" y="247"/>
                </a:lnTo>
                <a:close/>
              </a:path>
            </a:pathLst>
          </a:custGeom>
          <a:noFill/>
          <a:ln w="9525">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613" name="Freeform 17"/>
          <p:cNvSpPr>
            <a:spLocks/>
          </p:cNvSpPr>
          <p:nvPr/>
        </p:nvSpPr>
        <p:spPr bwMode="auto">
          <a:xfrm>
            <a:off x="107950" y="3643313"/>
            <a:ext cx="4900613" cy="1997075"/>
          </a:xfrm>
          <a:custGeom>
            <a:avLst/>
            <a:gdLst>
              <a:gd name="T0" fmla="*/ 1987550 w 3087"/>
              <a:gd name="T1" fmla="*/ 69850 h 1258"/>
              <a:gd name="T2" fmla="*/ 2354263 w 3087"/>
              <a:gd name="T3" fmla="*/ 155575 h 1258"/>
              <a:gd name="T4" fmla="*/ 2889250 w 3087"/>
              <a:gd name="T5" fmla="*/ 28575 h 1258"/>
              <a:gd name="T6" fmla="*/ 3367088 w 3087"/>
              <a:gd name="T7" fmla="*/ 211138 h 1258"/>
              <a:gd name="T8" fmla="*/ 3746500 w 3087"/>
              <a:gd name="T9" fmla="*/ 112713 h 1258"/>
              <a:gd name="T10" fmla="*/ 4176713 w 3087"/>
              <a:gd name="T11" fmla="*/ 217488 h 1258"/>
              <a:gd name="T12" fmla="*/ 4506913 w 3087"/>
              <a:gd name="T13" fmla="*/ 112713 h 1258"/>
              <a:gd name="T14" fmla="*/ 4829175 w 3087"/>
              <a:gd name="T15" fmla="*/ 268288 h 1258"/>
              <a:gd name="T16" fmla="*/ 4802188 w 3087"/>
              <a:gd name="T17" fmla="*/ 731838 h 1258"/>
              <a:gd name="T18" fmla="*/ 4900613 w 3087"/>
              <a:gd name="T19" fmla="*/ 1223963 h 1258"/>
              <a:gd name="T20" fmla="*/ 4660900 w 3087"/>
              <a:gd name="T21" fmla="*/ 1646238 h 1258"/>
              <a:gd name="T22" fmla="*/ 4013200 w 3087"/>
              <a:gd name="T23" fmla="*/ 1898650 h 1258"/>
              <a:gd name="T24" fmla="*/ 3197225 w 3087"/>
              <a:gd name="T25" fmla="*/ 1758950 h 1258"/>
              <a:gd name="T26" fmla="*/ 2649538 w 3087"/>
              <a:gd name="T27" fmla="*/ 1912938 h 1258"/>
              <a:gd name="T28" fmla="*/ 2114550 w 3087"/>
              <a:gd name="T29" fmla="*/ 1800225 h 1258"/>
              <a:gd name="T30" fmla="*/ 1327150 w 3087"/>
              <a:gd name="T31" fmla="*/ 1997075 h 1258"/>
              <a:gd name="T32" fmla="*/ 638175 w 3087"/>
              <a:gd name="T33" fmla="*/ 1885950 h 1258"/>
              <a:gd name="T34" fmla="*/ 647700 w 3087"/>
              <a:gd name="T35" fmla="*/ 1298575 h 1258"/>
              <a:gd name="T36" fmla="*/ 215900 w 3087"/>
              <a:gd name="T37" fmla="*/ 1154113 h 1258"/>
              <a:gd name="T38" fmla="*/ 71438 w 3087"/>
              <a:gd name="T39" fmla="*/ 1081088 h 1258"/>
              <a:gd name="T40" fmla="*/ 0 w 3087"/>
              <a:gd name="T41" fmla="*/ 865188 h 1258"/>
              <a:gd name="T42" fmla="*/ 503238 w 3087"/>
              <a:gd name="T43" fmla="*/ 506413 h 1258"/>
              <a:gd name="T44" fmla="*/ 503238 w 3087"/>
              <a:gd name="T45" fmla="*/ 146050 h 1258"/>
              <a:gd name="T46" fmla="*/ 947738 w 3087"/>
              <a:gd name="T47" fmla="*/ 0 h 1258"/>
              <a:gd name="T48" fmla="*/ 1524000 w 3087"/>
              <a:gd name="T49" fmla="*/ 141288 h 1258"/>
              <a:gd name="T50" fmla="*/ 1987550 w 3087"/>
              <a:gd name="T51" fmla="*/ 69850 h 125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087" h="1258">
                <a:moveTo>
                  <a:pt x="1252" y="44"/>
                </a:moveTo>
                <a:lnTo>
                  <a:pt x="1483" y="98"/>
                </a:lnTo>
                <a:lnTo>
                  <a:pt x="1820" y="18"/>
                </a:lnTo>
                <a:lnTo>
                  <a:pt x="2121" y="133"/>
                </a:lnTo>
                <a:lnTo>
                  <a:pt x="2360" y="71"/>
                </a:lnTo>
                <a:lnTo>
                  <a:pt x="2631" y="137"/>
                </a:lnTo>
                <a:lnTo>
                  <a:pt x="2839" y="71"/>
                </a:lnTo>
                <a:lnTo>
                  <a:pt x="3042" y="169"/>
                </a:lnTo>
                <a:lnTo>
                  <a:pt x="3025" y="461"/>
                </a:lnTo>
                <a:lnTo>
                  <a:pt x="3087" y="771"/>
                </a:lnTo>
                <a:lnTo>
                  <a:pt x="2936" y="1037"/>
                </a:lnTo>
                <a:lnTo>
                  <a:pt x="2528" y="1196"/>
                </a:lnTo>
                <a:lnTo>
                  <a:pt x="2014" y="1108"/>
                </a:lnTo>
                <a:lnTo>
                  <a:pt x="1669" y="1205"/>
                </a:lnTo>
                <a:lnTo>
                  <a:pt x="1332" y="1134"/>
                </a:lnTo>
                <a:lnTo>
                  <a:pt x="836" y="1258"/>
                </a:lnTo>
                <a:lnTo>
                  <a:pt x="402" y="1188"/>
                </a:lnTo>
                <a:lnTo>
                  <a:pt x="408" y="818"/>
                </a:lnTo>
                <a:lnTo>
                  <a:pt x="136" y="727"/>
                </a:lnTo>
                <a:lnTo>
                  <a:pt x="45" y="681"/>
                </a:lnTo>
                <a:lnTo>
                  <a:pt x="0" y="545"/>
                </a:lnTo>
                <a:lnTo>
                  <a:pt x="317" y="319"/>
                </a:lnTo>
                <a:lnTo>
                  <a:pt x="317" y="92"/>
                </a:lnTo>
                <a:lnTo>
                  <a:pt x="597" y="0"/>
                </a:lnTo>
                <a:lnTo>
                  <a:pt x="960" y="89"/>
                </a:lnTo>
                <a:lnTo>
                  <a:pt x="1252" y="44"/>
                </a:lnTo>
                <a:close/>
              </a:path>
            </a:pathLst>
          </a:custGeom>
          <a:noFill/>
          <a:ln w="9525">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5614" name="Freeform 18"/>
          <p:cNvSpPr>
            <a:spLocks/>
          </p:cNvSpPr>
          <p:nvPr/>
        </p:nvSpPr>
        <p:spPr bwMode="auto">
          <a:xfrm>
            <a:off x="3671888" y="4233863"/>
            <a:ext cx="4740275" cy="2574925"/>
          </a:xfrm>
          <a:custGeom>
            <a:avLst/>
            <a:gdLst>
              <a:gd name="T0" fmla="*/ 323850 w 2986"/>
              <a:gd name="T1" fmla="*/ 1533525 h 1622"/>
              <a:gd name="T2" fmla="*/ 755650 w 2986"/>
              <a:gd name="T3" fmla="*/ 1427163 h 1622"/>
              <a:gd name="T4" fmla="*/ 1406525 w 2986"/>
              <a:gd name="T5" fmla="*/ 1209675 h 1622"/>
              <a:gd name="T6" fmla="*/ 1673225 w 2986"/>
              <a:gd name="T7" fmla="*/ 788988 h 1622"/>
              <a:gd name="T8" fmla="*/ 1547813 w 2986"/>
              <a:gd name="T9" fmla="*/ 274638 h 1622"/>
              <a:gd name="T10" fmla="*/ 2193925 w 2986"/>
              <a:gd name="T11" fmla="*/ 196850 h 1622"/>
              <a:gd name="T12" fmla="*/ 2743200 w 2986"/>
              <a:gd name="T13" fmla="*/ 0 h 1622"/>
              <a:gd name="T14" fmla="*/ 3192463 w 2986"/>
              <a:gd name="T15" fmla="*/ 282575 h 1622"/>
              <a:gd name="T16" fmla="*/ 3132138 w 2986"/>
              <a:gd name="T17" fmla="*/ 850900 h 1622"/>
              <a:gd name="T18" fmla="*/ 3727450 w 2986"/>
              <a:gd name="T19" fmla="*/ 985838 h 1622"/>
              <a:gd name="T20" fmla="*/ 4356100 w 2986"/>
              <a:gd name="T21" fmla="*/ 708025 h 1622"/>
              <a:gd name="T22" fmla="*/ 4740275 w 2986"/>
              <a:gd name="T23" fmla="*/ 1084263 h 1622"/>
              <a:gd name="T24" fmla="*/ 4656138 w 2986"/>
              <a:gd name="T25" fmla="*/ 1689100 h 1622"/>
              <a:gd name="T26" fmla="*/ 4740275 w 2986"/>
              <a:gd name="T27" fmla="*/ 2462213 h 1622"/>
              <a:gd name="T28" fmla="*/ 4094163 w 2986"/>
              <a:gd name="T29" fmla="*/ 2574925 h 1622"/>
              <a:gd name="T30" fmla="*/ 3192463 w 2986"/>
              <a:gd name="T31" fmla="*/ 2546350 h 1622"/>
              <a:gd name="T32" fmla="*/ 2686050 w 2986"/>
              <a:gd name="T33" fmla="*/ 2265363 h 1622"/>
              <a:gd name="T34" fmla="*/ 2109788 w 2986"/>
              <a:gd name="T35" fmla="*/ 2209800 h 1622"/>
              <a:gd name="T36" fmla="*/ 1560513 w 2986"/>
              <a:gd name="T37" fmla="*/ 2433638 h 1622"/>
              <a:gd name="T38" fmla="*/ 928688 w 2986"/>
              <a:gd name="T39" fmla="*/ 2222500 h 1622"/>
              <a:gd name="T40" fmla="*/ 211138 w 2986"/>
              <a:gd name="T41" fmla="*/ 2152650 h 1622"/>
              <a:gd name="T42" fmla="*/ 0 w 2986"/>
              <a:gd name="T43" fmla="*/ 1787525 h 1622"/>
              <a:gd name="T44" fmla="*/ 323850 w 2986"/>
              <a:gd name="T45" fmla="*/ 1533525 h 162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986" h="1622">
                <a:moveTo>
                  <a:pt x="204" y="966"/>
                </a:moveTo>
                <a:lnTo>
                  <a:pt x="476" y="899"/>
                </a:lnTo>
                <a:lnTo>
                  <a:pt x="886" y="762"/>
                </a:lnTo>
                <a:lnTo>
                  <a:pt x="1054" y="497"/>
                </a:lnTo>
                <a:lnTo>
                  <a:pt x="975" y="173"/>
                </a:lnTo>
                <a:lnTo>
                  <a:pt x="1382" y="124"/>
                </a:lnTo>
                <a:lnTo>
                  <a:pt x="1728" y="0"/>
                </a:lnTo>
                <a:lnTo>
                  <a:pt x="2011" y="178"/>
                </a:lnTo>
                <a:lnTo>
                  <a:pt x="1973" y="536"/>
                </a:lnTo>
                <a:lnTo>
                  <a:pt x="2348" y="621"/>
                </a:lnTo>
                <a:lnTo>
                  <a:pt x="2744" y="446"/>
                </a:lnTo>
                <a:lnTo>
                  <a:pt x="2986" y="683"/>
                </a:lnTo>
                <a:lnTo>
                  <a:pt x="2933" y="1064"/>
                </a:lnTo>
                <a:lnTo>
                  <a:pt x="2986" y="1551"/>
                </a:lnTo>
                <a:lnTo>
                  <a:pt x="2579" y="1622"/>
                </a:lnTo>
                <a:lnTo>
                  <a:pt x="2011" y="1604"/>
                </a:lnTo>
                <a:lnTo>
                  <a:pt x="1692" y="1427"/>
                </a:lnTo>
                <a:lnTo>
                  <a:pt x="1329" y="1392"/>
                </a:lnTo>
                <a:lnTo>
                  <a:pt x="983" y="1533"/>
                </a:lnTo>
                <a:lnTo>
                  <a:pt x="585" y="1400"/>
                </a:lnTo>
                <a:lnTo>
                  <a:pt x="133" y="1356"/>
                </a:lnTo>
                <a:lnTo>
                  <a:pt x="0" y="1126"/>
                </a:lnTo>
                <a:lnTo>
                  <a:pt x="204" y="966"/>
                </a:lnTo>
                <a:close/>
              </a:path>
            </a:pathLst>
          </a:custGeom>
          <a:noFill/>
          <a:ln w="9525">
            <a:solidFill>
              <a:srgbClr val="3366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AutoShape 2" descr="Stationery"/>
          <p:cNvSpPr>
            <a:spLocks noChangeArrowheads="1"/>
          </p:cNvSpPr>
          <p:nvPr/>
        </p:nvSpPr>
        <p:spPr bwMode="auto">
          <a:xfrm>
            <a:off x="95250" y="117475"/>
            <a:ext cx="8997950" cy="468313"/>
          </a:xfrm>
          <a:prstGeom prst="roundRect">
            <a:avLst>
              <a:gd name="adj" fmla="val 16667"/>
            </a:avLst>
          </a:prstGeom>
          <a:blipFill dpi="0" rotWithShape="1">
            <a:blip r:embed="rId4"/>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000"/>
              <a:t>3) روش مقايسات زوجي</a:t>
            </a:r>
            <a:r>
              <a:rPr lang="fa-IR" altLang="en-US" sz="1600"/>
              <a:t>(در حالت ماتريس ناسازگار)</a:t>
            </a:r>
            <a:endParaRPr lang="en-US" altLang="en-US" sz="1600"/>
          </a:p>
        </p:txBody>
      </p:sp>
      <p:sp>
        <p:nvSpPr>
          <p:cNvPr id="26627" name="AutoShape 3" descr="Pink tissue paper"/>
          <p:cNvSpPr>
            <a:spLocks noChangeArrowheads="1"/>
          </p:cNvSpPr>
          <p:nvPr/>
        </p:nvSpPr>
        <p:spPr bwMode="auto">
          <a:xfrm>
            <a:off x="755650" y="115888"/>
            <a:ext cx="3168650" cy="468312"/>
          </a:xfrm>
          <a:prstGeom prst="roundRect">
            <a:avLst>
              <a:gd name="adj" fmla="val 11296"/>
            </a:avLst>
          </a:prstGeom>
          <a:blipFill dpi="0" rotWithShape="1">
            <a:blip r:embed="rId5">
              <a:alphaModFix amt="70000"/>
            </a:blip>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1600"/>
              <a:t>1/ب) روش بردار ويژه</a:t>
            </a:r>
            <a:endParaRPr lang="en-US" altLang="en-US" sz="1600"/>
          </a:p>
        </p:txBody>
      </p:sp>
      <p:graphicFrame>
        <p:nvGraphicFramePr>
          <p:cNvPr id="154781" name="Group 157"/>
          <p:cNvGraphicFramePr>
            <a:graphicFrameLocks noGrp="1"/>
          </p:cNvGraphicFramePr>
          <p:nvPr/>
        </p:nvGraphicFramePr>
        <p:xfrm>
          <a:off x="539750" y="1268413"/>
          <a:ext cx="7299325" cy="4805362"/>
        </p:xfrm>
        <a:graphic>
          <a:graphicData uri="http://schemas.openxmlformats.org/drawingml/2006/table">
            <a:tbl>
              <a:tblPr/>
              <a:tblGrid>
                <a:gridCol w="1016000"/>
                <a:gridCol w="1016000"/>
                <a:gridCol w="1362075"/>
                <a:gridCol w="1325563"/>
                <a:gridCol w="1192212"/>
                <a:gridCol w="1387475"/>
              </a:tblGrid>
              <a:tr h="7413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تکرار</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5">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بردار وزن</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812800">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اول</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0.05837  ) </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51675/0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16651/0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  25837/0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a:noFill/>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2800">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دوم</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0.05867  ) </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51196/0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15994/0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  26943/0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a:noFill/>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2800">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سوم</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0.05882  ) </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51259/0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15958/0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  26886/0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a:noFill/>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2800">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چهارم</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0.05882) </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51261/0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15971/0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  26886/0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a:noFill/>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2800">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پنجم</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0.05882) </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a:noFill/>
                    </a:lnL>
                    <a:lnR>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51261/0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a:noFill/>
                    </a:lnL>
                    <a:lnR>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15971/0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a:noFill/>
                    </a:lnL>
                    <a:lnR>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  26886/0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a:noFill/>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26671" name="Object 4"/>
          <p:cNvGraphicFramePr>
            <a:graphicFrameLocks noChangeAspect="1"/>
          </p:cNvGraphicFramePr>
          <p:nvPr/>
        </p:nvGraphicFramePr>
        <p:xfrm>
          <a:off x="1733550" y="2017713"/>
          <a:ext cx="863600" cy="652462"/>
        </p:xfrm>
        <a:graphic>
          <a:graphicData uri="http://schemas.openxmlformats.org/presentationml/2006/ole">
            <mc:AlternateContent xmlns:mc="http://schemas.openxmlformats.org/markup-compatibility/2006">
              <mc:Choice xmlns:v="urn:schemas-microsoft-com:vml" Requires="v">
                <p:oleObj spid="_x0000_s26683" name="Equation" r:id="rId6" imgW="330057" imgH="203112" progId="Equation.3">
                  <p:embed/>
                </p:oleObj>
              </mc:Choice>
              <mc:Fallback>
                <p:oleObj name="Equation" r:id="rId6" imgW="330057" imgH="203112" progId="Equation.3">
                  <p:embed/>
                  <p:pic>
                    <p:nvPicPr>
                      <p:cNvPr id="0"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33550" y="2017713"/>
                        <a:ext cx="863600" cy="652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6672" name="Object 110"/>
          <p:cNvGraphicFramePr>
            <a:graphicFrameLocks noChangeAspect="1"/>
          </p:cNvGraphicFramePr>
          <p:nvPr/>
        </p:nvGraphicFramePr>
        <p:xfrm>
          <a:off x="1733550" y="2833688"/>
          <a:ext cx="896938" cy="652462"/>
        </p:xfrm>
        <a:graphic>
          <a:graphicData uri="http://schemas.openxmlformats.org/presentationml/2006/ole">
            <mc:AlternateContent xmlns:mc="http://schemas.openxmlformats.org/markup-compatibility/2006">
              <mc:Choice xmlns:v="urn:schemas-microsoft-com:vml" Requires="v">
                <p:oleObj spid="_x0000_s26684" name="Equation" r:id="rId8" imgW="342751" imgH="203112" progId="Equation.3">
                  <p:embed/>
                </p:oleObj>
              </mc:Choice>
              <mc:Fallback>
                <p:oleObj name="Equation" r:id="rId8" imgW="342751" imgH="203112" progId="Equation.3">
                  <p:embed/>
                  <p:pic>
                    <p:nvPicPr>
                      <p:cNvPr id="0" name="Object 1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33550" y="2833688"/>
                        <a:ext cx="896938" cy="652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6673" name="Object 111"/>
          <p:cNvGraphicFramePr>
            <a:graphicFrameLocks noChangeAspect="1"/>
          </p:cNvGraphicFramePr>
          <p:nvPr/>
        </p:nvGraphicFramePr>
        <p:xfrm>
          <a:off x="1749425" y="3627438"/>
          <a:ext cx="895350" cy="652462"/>
        </p:xfrm>
        <a:graphic>
          <a:graphicData uri="http://schemas.openxmlformats.org/presentationml/2006/ole">
            <mc:AlternateContent xmlns:mc="http://schemas.openxmlformats.org/markup-compatibility/2006">
              <mc:Choice xmlns:v="urn:schemas-microsoft-com:vml" Requires="v">
                <p:oleObj spid="_x0000_s26685" name="Equation" r:id="rId10" imgW="342751" imgH="203112" progId="Equation.3">
                  <p:embed/>
                </p:oleObj>
              </mc:Choice>
              <mc:Fallback>
                <p:oleObj name="Equation" r:id="rId10" imgW="342751" imgH="203112" progId="Equation.3">
                  <p:embed/>
                  <p:pic>
                    <p:nvPicPr>
                      <p:cNvPr id="0" name="Object 11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749425" y="3627438"/>
                        <a:ext cx="895350" cy="652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6674" name="Object 112"/>
          <p:cNvGraphicFramePr>
            <a:graphicFrameLocks noChangeAspect="1"/>
          </p:cNvGraphicFramePr>
          <p:nvPr/>
        </p:nvGraphicFramePr>
        <p:xfrm>
          <a:off x="1751013" y="4462463"/>
          <a:ext cx="895350" cy="652462"/>
        </p:xfrm>
        <a:graphic>
          <a:graphicData uri="http://schemas.openxmlformats.org/presentationml/2006/ole">
            <mc:AlternateContent xmlns:mc="http://schemas.openxmlformats.org/markup-compatibility/2006">
              <mc:Choice xmlns:v="urn:schemas-microsoft-com:vml" Requires="v">
                <p:oleObj spid="_x0000_s26686" name="Equation" r:id="rId12" imgW="342751" imgH="203112" progId="Equation.3">
                  <p:embed/>
                </p:oleObj>
              </mc:Choice>
              <mc:Fallback>
                <p:oleObj name="Equation" r:id="rId12" imgW="342751" imgH="203112" progId="Equation.3">
                  <p:embed/>
                  <p:pic>
                    <p:nvPicPr>
                      <p:cNvPr id="0" name="Object 11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751013" y="4462463"/>
                        <a:ext cx="895350" cy="652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6675" name="Object 158"/>
          <p:cNvGraphicFramePr>
            <a:graphicFrameLocks noChangeAspect="1"/>
          </p:cNvGraphicFramePr>
          <p:nvPr/>
        </p:nvGraphicFramePr>
        <p:xfrm>
          <a:off x="1690688" y="5267325"/>
          <a:ext cx="896937" cy="652463"/>
        </p:xfrm>
        <a:graphic>
          <a:graphicData uri="http://schemas.openxmlformats.org/presentationml/2006/ole">
            <mc:AlternateContent xmlns:mc="http://schemas.openxmlformats.org/markup-compatibility/2006">
              <mc:Choice xmlns:v="urn:schemas-microsoft-com:vml" Requires="v">
                <p:oleObj spid="_x0000_s26687" name="Equation" r:id="rId14" imgW="342751" imgH="203112" progId="Equation.3">
                  <p:embed/>
                </p:oleObj>
              </mc:Choice>
              <mc:Fallback>
                <p:oleObj name="Equation" r:id="rId14" imgW="342751" imgH="203112" progId="Equation.3">
                  <p:embed/>
                  <p:pic>
                    <p:nvPicPr>
                      <p:cNvPr id="0" name="Object 158"/>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690688" y="5267325"/>
                        <a:ext cx="896937" cy="6524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6676" name="AutoShape 159"/>
          <p:cNvSpPr>
            <a:spLocks/>
          </p:cNvSpPr>
          <p:nvPr/>
        </p:nvSpPr>
        <p:spPr bwMode="auto">
          <a:xfrm>
            <a:off x="7920038" y="4437063"/>
            <a:ext cx="107950" cy="1655762"/>
          </a:xfrm>
          <a:prstGeom prst="rightBrace">
            <a:avLst>
              <a:gd name="adj1" fmla="val 127819"/>
              <a:gd name="adj2" fmla="val 50000"/>
            </a:avLst>
          </a:prstGeom>
          <a:noFill/>
          <a:ln w="222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26677" name="Rectangle 160"/>
          <p:cNvSpPr>
            <a:spLocks noChangeArrowheads="1"/>
          </p:cNvSpPr>
          <p:nvPr/>
        </p:nvSpPr>
        <p:spPr bwMode="auto">
          <a:xfrm>
            <a:off x="8101013" y="4581525"/>
            <a:ext cx="827087" cy="129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eaLnBrk="1" hangingPunct="1"/>
            <a:r>
              <a:rPr lang="fa-IR" altLang="en-US"/>
              <a:t>وزنهاي</a:t>
            </a:r>
            <a:br>
              <a:rPr lang="fa-IR" altLang="en-US"/>
            </a:br>
            <a:r>
              <a:rPr lang="fa-IR" altLang="en-US"/>
              <a:t>همگرا</a:t>
            </a:r>
            <a:endParaRPr lang="en-US" alt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AutoShape 24"/>
          <p:cNvSpPr>
            <a:spLocks noChangeArrowheads="1"/>
          </p:cNvSpPr>
          <p:nvPr/>
        </p:nvSpPr>
        <p:spPr bwMode="auto">
          <a:xfrm>
            <a:off x="4875213" y="3429000"/>
            <a:ext cx="576262" cy="617538"/>
          </a:xfrm>
          <a:prstGeom prst="flowChartDelay">
            <a:avLst/>
          </a:prstGeom>
          <a:gradFill rotWithShape="1">
            <a:gsLst>
              <a:gs pos="0">
                <a:srgbClr val="99CCFF"/>
              </a:gs>
              <a:gs pos="50000">
                <a:srgbClr val="FFFFFF"/>
              </a:gs>
              <a:gs pos="100000">
                <a:srgbClr val="99CCFF"/>
              </a:gs>
            </a:gsLst>
            <a:lin ang="18900000" scaled="1"/>
          </a:gradFill>
          <a:ln w="9525">
            <a:solidFill>
              <a:srgbClr val="99CC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27651" name="AutoShape 25"/>
          <p:cNvSpPr>
            <a:spLocks noChangeArrowheads="1"/>
          </p:cNvSpPr>
          <p:nvPr/>
        </p:nvSpPr>
        <p:spPr bwMode="auto">
          <a:xfrm rot="10800000">
            <a:off x="4140200" y="3443288"/>
            <a:ext cx="603250" cy="604837"/>
          </a:xfrm>
          <a:prstGeom prst="flowChartDelay">
            <a:avLst/>
          </a:prstGeom>
          <a:gradFill rotWithShape="1">
            <a:gsLst>
              <a:gs pos="0">
                <a:srgbClr val="FFCC99"/>
              </a:gs>
              <a:gs pos="50000">
                <a:srgbClr val="FFFFFF"/>
              </a:gs>
              <a:gs pos="100000">
                <a:srgbClr val="FFCC99"/>
              </a:gs>
            </a:gsLst>
            <a:lin ang="2700000" scaled="1"/>
          </a:gradFill>
          <a:ln w="9525" algn="ctr">
            <a:solidFill>
              <a:srgbClr val="FF99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27652" name="Rectangle 2"/>
          <p:cNvSpPr>
            <a:spLocks noChangeArrowheads="1"/>
          </p:cNvSpPr>
          <p:nvPr/>
        </p:nvSpPr>
        <p:spPr bwMode="auto">
          <a:xfrm>
            <a:off x="0" y="112713"/>
            <a:ext cx="9144000"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b="1"/>
              <a:t>مشکلات روش “تصميم گيري با شاخص هاي چندگانه”</a:t>
            </a:r>
            <a:endParaRPr lang="en-US" altLang="en-US" b="1"/>
          </a:p>
        </p:txBody>
      </p:sp>
      <p:sp>
        <p:nvSpPr>
          <p:cNvPr id="27653" name="AutoShape 3"/>
          <p:cNvSpPr>
            <a:spLocks noChangeArrowheads="1"/>
          </p:cNvSpPr>
          <p:nvPr/>
        </p:nvSpPr>
        <p:spPr bwMode="auto">
          <a:xfrm>
            <a:off x="250825" y="111125"/>
            <a:ext cx="3829050" cy="647700"/>
          </a:xfrm>
          <a:prstGeom prst="flowChartTerminator">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يکسان نبودن اهميت ملاکها</a:t>
            </a:r>
            <a:endParaRPr lang="en-US" altLang="en-US"/>
          </a:p>
        </p:txBody>
      </p:sp>
      <p:sp>
        <p:nvSpPr>
          <p:cNvPr id="27654" name="AutoShape 12" descr="Stationery"/>
          <p:cNvSpPr>
            <a:spLocks noChangeArrowheads="1"/>
          </p:cNvSpPr>
          <p:nvPr/>
        </p:nvSpPr>
        <p:spPr bwMode="auto">
          <a:xfrm>
            <a:off x="107950" y="981075"/>
            <a:ext cx="8997950" cy="468313"/>
          </a:xfrm>
          <a:prstGeom prst="roundRect">
            <a:avLst>
              <a:gd name="adj" fmla="val 16667"/>
            </a:avLst>
          </a:prstGeom>
          <a:blipFill dpi="0" rotWithShape="1">
            <a:blip r:embed="rId4"/>
            <a:srcRect/>
            <a:tile tx="0" ty="0" sx="100000" sy="100000" flip="none" algn="tl"/>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000"/>
              <a:t>4) روش ترکيبي( روش ذهني+روش آنتروپي)</a:t>
            </a:r>
            <a:endParaRPr lang="en-US" altLang="en-US" sz="2000"/>
          </a:p>
        </p:txBody>
      </p:sp>
      <p:graphicFrame>
        <p:nvGraphicFramePr>
          <p:cNvPr id="27655" name="Object 18"/>
          <p:cNvGraphicFramePr>
            <a:graphicFrameLocks noChangeAspect="1"/>
          </p:cNvGraphicFramePr>
          <p:nvPr/>
        </p:nvGraphicFramePr>
        <p:xfrm>
          <a:off x="2827338" y="3371850"/>
          <a:ext cx="3022600" cy="2001838"/>
        </p:xfrm>
        <a:graphic>
          <a:graphicData uri="http://schemas.openxmlformats.org/presentationml/2006/ole">
            <mc:AlternateContent xmlns:mc="http://schemas.openxmlformats.org/markup-compatibility/2006">
              <mc:Choice xmlns:v="urn:schemas-microsoft-com:vml" Requires="v">
                <p:oleObj spid="_x0000_s27662" name="Equation" r:id="rId5" imgW="901309" imgH="672808" progId="Equation.3">
                  <p:embed/>
                </p:oleObj>
              </mc:Choice>
              <mc:Fallback>
                <p:oleObj name="Equation" r:id="rId5" imgW="901309" imgH="672808" progId="Equation.3">
                  <p:embed/>
                  <p:pic>
                    <p:nvPicPr>
                      <p:cNvPr id="0" name="Object 1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27338" y="3371850"/>
                        <a:ext cx="3022600" cy="20018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7656" name="Rectangle 19"/>
          <p:cNvSpPr>
            <a:spLocks noChangeArrowheads="1"/>
          </p:cNvSpPr>
          <p:nvPr/>
        </p:nvSpPr>
        <p:spPr bwMode="auto">
          <a:xfrm>
            <a:off x="755650" y="3716338"/>
            <a:ext cx="2305050" cy="72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وزن تعديل شده</a:t>
            </a:r>
            <a:endParaRPr lang="en-US" altLang="en-US"/>
          </a:p>
        </p:txBody>
      </p:sp>
      <p:sp>
        <p:nvSpPr>
          <p:cNvPr id="27657" name="AutoShape 26"/>
          <p:cNvSpPr>
            <a:spLocks noChangeArrowheads="1"/>
          </p:cNvSpPr>
          <p:nvPr/>
        </p:nvSpPr>
        <p:spPr bwMode="auto">
          <a:xfrm>
            <a:off x="1260475" y="1846263"/>
            <a:ext cx="3024188" cy="1006475"/>
          </a:xfrm>
          <a:prstGeom prst="flowChartTerminator">
            <a:avLst/>
          </a:prstGeom>
          <a:gradFill rotWithShape="1">
            <a:gsLst>
              <a:gs pos="0">
                <a:srgbClr val="FFCC99"/>
              </a:gs>
              <a:gs pos="50000">
                <a:srgbClr val="FFFFFF"/>
              </a:gs>
              <a:gs pos="100000">
                <a:srgbClr val="FFCC99"/>
              </a:gs>
            </a:gsLst>
            <a:lin ang="2700000" scaled="1"/>
          </a:gradFill>
          <a:ln w="9525">
            <a:solidFill>
              <a:srgbClr val="FF99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000"/>
              <a:t>وزن حاصل از روش ذهني</a:t>
            </a:r>
            <a:endParaRPr lang="en-US" altLang="en-US" sz="2000"/>
          </a:p>
        </p:txBody>
      </p:sp>
      <p:cxnSp>
        <p:nvCxnSpPr>
          <p:cNvPr id="27658" name="AutoShape 27"/>
          <p:cNvCxnSpPr>
            <a:cxnSpLocks noChangeShapeType="1"/>
            <a:stCxn id="27657" idx="2"/>
            <a:endCxn id="27651" idx="3"/>
          </p:cNvCxnSpPr>
          <p:nvPr/>
        </p:nvCxnSpPr>
        <p:spPr bwMode="auto">
          <a:xfrm rot="16200000" flipH="1">
            <a:off x="3009901" y="2616200"/>
            <a:ext cx="893762" cy="1366837"/>
          </a:xfrm>
          <a:prstGeom prst="curvedConnector2">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659" name="AutoShape 28"/>
          <p:cNvSpPr>
            <a:spLocks noChangeArrowheads="1"/>
          </p:cNvSpPr>
          <p:nvPr/>
        </p:nvSpPr>
        <p:spPr bwMode="auto">
          <a:xfrm>
            <a:off x="5365750" y="1773238"/>
            <a:ext cx="3022600" cy="1008062"/>
          </a:xfrm>
          <a:prstGeom prst="flowChartTerminator">
            <a:avLst/>
          </a:prstGeom>
          <a:gradFill rotWithShape="1">
            <a:gsLst>
              <a:gs pos="0">
                <a:srgbClr val="99CCFF"/>
              </a:gs>
              <a:gs pos="50000">
                <a:srgbClr val="FFFFFF"/>
              </a:gs>
              <a:gs pos="100000">
                <a:srgbClr val="99CCFF"/>
              </a:gs>
            </a:gsLst>
            <a:lin ang="18900000" scaled="1"/>
          </a:gradFill>
          <a:ln w="9525">
            <a:solidFill>
              <a:srgbClr val="99CC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000"/>
              <a:t>وزن حاصل از روش آنتروپي</a:t>
            </a:r>
          </a:p>
        </p:txBody>
      </p:sp>
      <p:cxnSp>
        <p:nvCxnSpPr>
          <p:cNvPr id="27660" name="AutoShape 29"/>
          <p:cNvCxnSpPr>
            <a:cxnSpLocks noChangeShapeType="1"/>
            <a:stCxn id="27659" idx="2"/>
            <a:endCxn id="27650" idx="3"/>
          </p:cNvCxnSpPr>
          <p:nvPr/>
        </p:nvCxnSpPr>
        <p:spPr bwMode="auto">
          <a:xfrm rot="5400000">
            <a:off x="5685631" y="2547144"/>
            <a:ext cx="957263" cy="1425575"/>
          </a:xfrm>
          <a:prstGeom prst="curvedConnector2">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0" y="112713"/>
            <a:ext cx="9144000"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3000" b="1"/>
              <a:t>تعيين سازگاري سيستم در ماتريسهاي حاصل از مقايسات زوجي</a:t>
            </a:r>
            <a:endParaRPr lang="en-US" altLang="en-US" sz="3000" b="1"/>
          </a:p>
        </p:txBody>
      </p:sp>
      <p:sp>
        <p:nvSpPr>
          <p:cNvPr id="28675" name="Rectangle 6"/>
          <p:cNvSpPr>
            <a:spLocks noChangeArrowheads="1"/>
          </p:cNvSpPr>
          <p:nvPr/>
        </p:nvSpPr>
        <p:spPr bwMode="auto">
          <a:xfrm>
            <a:off x="2122488" y="2565400"/>
            <a:ext cx="2305050" cy="72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صفحه 21 کتاب قدسي پور</a:t>
            </a:r>
            <a:endParaRPr lang="en-US" alt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4"/>
          <p:cNvSpPr>
            <a:spLocks noChangeArrowheads="1"/>
          </p:cNvSpPr>
          <p:nvPr/>
        </p:nvSpPr>
        <p:spPr bwMode="auto">
          <a:xfrm>
            <a:off x="0" y="112713"/>
            <a:ext cx="9144000"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3000"/>
              <a:t> از نظر نحوه کاربرد </a:t>
            </a:r>
            <a:r>
              <a:rPr lang="en-US" altLang="en-US" sz="3000" b="1">
                <a:latin typeface="Times New Roman" panose="02020603050405020304" pitchFamily="18" charset="0"/>
                <a:cs typeface="Times New Roman" panose="02020603050405020304" pitchFamily="18" charset="0"/>
              </a:rPr>
              <a:t>MADM</a:t>
            </a:r>
            <a:r>
              <a:rPr lang="fa-IR" altLang="en-US" sz="3000"/>
              <a:t> انواع مختلف روشهاي </a:t>
            </a:r>
            <a:endParaRPr lang="en-US" altLang="en-US" sz="3000"/>
          </a:p>
        </p:txBody>
      </p:sp>
      <p:sp>
        <p:nvSpPr>
          <p:cNvPr id="29699" name="Rectangle 5"/>
          <p:cNvSpPr>
            <a:spLocks noChangeArrowheads="1"/>
          </p:cNvSpPr>
          <p:nvPr/>
        </p:nvSpPr>
        <p:spPr bwMode="auto">
          <a:xfrm>
            <a:off x="5940425" y="1125538"/>
            <a:ext cx="2879725" cy="790575"/>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اگر هيج گونه اطلاعاتي در مورد شاخص در دسترس نباشد</a:t>
            </a:r>
            <a:endParaRPr lang="en-US" altLang="en-US"/>
          </a:p>
        </p:txBody>
      </p:sp>
      <p:sp>
        <p:nvSpPr>
          <p:cNvPr id="29700" name="Rectangle 6"/>
          <p:cNvSpPr>
            <a:spLocks noChangeArrowheads="1"/>
          </p:cNvSpPr>
          <p:nvPr/>
        </p:nvSpPr>
        <p:spPr bwMode="auto">
          <a:xfrm>
            <a:off x="5148263" y="2854325"/>
            <a:ext cx="3744912" cy="790575"/>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اگر فقط درمورد محيط و فضاي تصميم گيري اطلاعات در دسترس باشد</a:t>
            </a:r>
            <a:endParaRPr lang="en-US" altLang="en-US"/>
          </a:p>
        </p:txBody>
      </p:sp>
      <p:sp>
        <p:nvSpPr>
          <p:cNvPr id="29701" name="Rectangle 7"/>
          <p:cNvSpPr>
            <a:spLocks noChangeArrowheads="1"/>
          </p:cNvSpPr>
          <p:nvPr/>
        </p:nvSpPr>
        <p:spPr bwMode="auto">
          <a:xfrm>
            <a:off x="4643438" y="4437063"/>
            <a:ext cx="4248150" cy="790575"/>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اگر اطلاعات در مورد شاخص ها ارائه شده باشد</a:t>
            </a:r>
            <a:endParaRPr lang="en-US" alt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ChangeArrowheads="1"/>
          </p:cNvSpPr>
          <p:nvPr/>
        </p:nvSpPr>
        <p:spPr bwMode="auto">
          <a:xfrm>
            <a:off x="900113" y="2636838"/>
            <a:ext cx="7488237" cy="1439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4000">
                <a:solidFill>
                  <a:srgbClr val="800000"/>
                </a:solidFill>
                <a:cs typeface="Farnaz" pitchFamily="2" charset="-78"/>
              </a:rPr>
              <a:t>ج) تجزيه و تحليل سلسله مراتبي</a:t>
            </a:r>
            <a:r>
              <a:rPr lang="en-US" altLang="en-US" sz="4000">
                <a:solidFill>
                  <a:srgbClr val="800000"/>
                </a:solidFill>
                <a:cs typeface="Farnaz" pitchFamily="2" charset="-78"/>
              </a:rPr>
              <a:t> </a:t>
            </a:r>
            <a:r>
              <a:rPr lang="en-US" altLang="en-US" sz="4000" b="1">
                <a:solidFill>
                  <a:srgbClr val="800000"/>
                </a:solidFill>
                <a:latin typeface="Times New Roman" panose="02020603050405020304" pitchFamily="18" charset="0"/>
                <a:cs typeface="Times New Roman" panose="02020603050405020304" pitchFamily="18" charset="0"/>
              </a:rPr>
              <a:t>AHP</a:t>
            </a:r>
            <a:r>
              <a:rPr lang="en-US" altLang="en-US" sz="4000">
                <a:solidFill>
                  <a:srgbClr val="800000"/>
                </a:solidFill>
                <a:cs typeface="Farnaz" pitchFamily="2" charset="-78"/>
              </a:rPr>
              <a:t>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ChangeArrowheads="1"/>
          </p:cNvSpPr>
          <p:nvPr/>
        </p:nvSpPr>
        <p:spPr bwMode="auto">
          <a:xfrm flipV="1">
            <a:off x="315913" y="6397625"/>
            <a:ext cx="8693150" cy="55563"/>
          </a:xfrm>
          <a:prstGeom prst="rect">
            <a:avLst/>
          </a:prstGeom>
          <a:gradFill rotWithShape="1">
            <a:gsLst>
              <a:gs pos="0">
                <a:srgbClr val="FF0000"/>
              </a:gs>
              <a:gs pos="100000">
                <a:srgbClr val="FFFFFF"/>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35843" name="Rectangle 3"/>
          <p:cNvSpPr>
            <a:spLocks noChangeArrowheads="1"/>
          </p:cNvSpPr>
          <p:nvPr/>
        </p:nvSpPr>
        <p:spPr bwMode="auto">
          <a:xfrm flipV="1">
            <a:off x="77788" y="6510338"/>
            <a:ext cx="8693150" cy="55562"/>
          </a:xfrm>
          <a:prstGeom prst="rect">
            <a:avLst/>
          </a:prstGeom>
          <a:gradFill rotWithShape="1">
            <a:gsLst>
              <a:gs pos="0">
                <a:schemeClr val="folHlink">
                  <a:gamma/>
                  <a:tint val="0"/>
                  <a:invGamma/>
                </a:schemeClr>
              </a:gs>
              <a:gs pos="100000">
                <a:schemeClr val="folHlink"/>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latin typeface="Arial" charset="0"/>
            </a:endParaRPr>
          </a:p>
        </p:txBody>
      </p:sp>
      <p:grpSp>
        <p:nvGrpSpPr>
          <p:cNvPr id="31748" name="Group 4"/>
          <p:cNvGrpSpPr>
            <a:grpSpLocks/>
          </p:cNvGrpSpPr>
          <p:nvPr/>
        </p:nvGrpSpPr>
        <p:grpSpPr bwMode="auto">
          <a:xfrm>
            <a:off x="290513" y="5964238"/>
            <a:ext cx="711200" cy="474662"/>
            <a:chOff x="720" y="336"/>
            <a:chExt cx="624" cy="432"/>
          </a:xfrm>
        </p:grpSpPr>
        <p:sp>
          <p:nvSpPr>
            <p:cNvPr id="31766" name="Rectangle 5"/>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31767" name="Rectangle 6"/>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grpSp>
      <p:grpSp>
        <p:nvGrpSpPr>
          <p:cNvPr id="31749" name="Group 7"/>
          <p:cNvGrpSpPr>
            <a:grpSpLocks/>
          </p:cNvGrpSpPr>
          <p:nvPr/>
        </p:nvGrpSpPr>
        <p:grpSpPr bwMode="auto">
          <a:xfrm>
            <a:off x="414338" y="6386513"/>
            <a:ext cx="738187" cy="474662"/>
            <a:chOff x="912" y="2640"/>
            <a:chExt cx="672" cy="432"/>
          </a:xfrm>
        </p:grpSpPr>
        <p:sp>
          <p:nvSpPr>
            <p:cNvPr id="31764" name="Rectangle 8"/>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31765" name="Rectangle 9"/>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grpSp>
      <p:sp>
        <p:nvSpPr>
          <p:cNvPr id="31750" name="Rectangle 10"/>
          <p:cNvSpPr>
            <a:spLocks noChangeArrowheads="1"/>
          </p:cNvSpPr>
          <p:nvPr/>
        </p:nvSpPr>
        <p:spPr bwMode="auto">
          <a:xfrm>
            <a:off x="0" y="6313488"/>
            <a:ext cx="560388"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grpSp>
        <p:nvGrpSpPr>
          <p:cNvPr id="31751" name="Group 11"/>
          <p:cNvGrpSpPr>
            <a:grpSpLocks/>
          </p:cNvGrpSpPr>
          <p:nvPr/>
        </p:nvGrpSpPr>
        <p:grpSpPr bwMode="auto">
          <a:xfrm>
            <a:off x="8267700" y="5969000"/>
            <a:ext cx="711200" cy="474663"/>
            <a:chOff x="720" y="336"/>
            <a:chExt cx="624" cy="432"/>
          </a:xfrm>
        </p:grpSpPr>
        <p:sp>
          <p:nvSpPr>
            <p:cNvPr id="31762" name="Rectangle 12"/>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31763" name="Rectangle 13"/>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grpSp>
      <p:sp>
        <p:nvSpPr>
          <p:cNvPr id="35854" name="Rectangle 14"/>
          <p:cNvSpPr>
            <a:spLocks noChangeArrowheads="1"/>
          </p:cNvSpPr>
          <p:nvPr/>
        </p:nvSpPr>
        <p:spPr bwMode="auto">
          <a:xfrm>
            <a:off x="8070850" y="6410325"/>
            <a:ext cx="749300" cy="474663"/>
          </a:xfrm>
          <a:prstGeom prst="rect">
            <a:avLst/>
          </a:prstGeom>
          <a:gradFill rotWithShape="1">
            <a:gsLst>
              <a:gs pos="0">
                <a:schemeClr val="accent2">
                  <a:gamma/>
                  <a:tint val="0"/>
                  <a:invGamma/>
                </a:schemeClr>
              </a:gs>
              <a:gs pos="100000">
                <a:schemeClr val="accent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latin typeface="Arial" charset="0"/>
            </a:endParaRPr>
          </a:p>
        </p:txBody>
      </p:sp>
      <p:sp>
        <p:nvSpPr>
          <p:cNvPr id="31753" name="Rectangle 15"/>
          <p:cNvSpPr>
            <a:spLocks noChangeArrowheads="1"/>
          </p:cNvSpPr>
          <p:nvPr/>
        </p:nvSpPr>
        <p:spPr bwMode="auto">
          <a:xfrm>
            <a:off x="8589963" y="6318250"/>
            <a:ext cx="560387" cy="422275"/>
          </a:xfrm>
          <a:prstGeom prst="rect">
            <a:avLst/>
          </a:prstGeom>
          <a:gradFill rotWithShape="0">
            <a:gsLst>
              <a:gs pos="0">
                <a:schemeClr val="hlink"/>
              </a:gs>
              <a:gs pos="100000">
                <a:schemeClr val="bg1"/>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31754" name="AutoShape 16"/>
          <p:cNvSpPr>
            <a:spLocks noChangeArrowheads="1"/>
          </p:cNvSpPr>
          <p:nvPr/>
        </p:nvSpPr>
        <p:spPr bwMode="auto">
          <a:xfrm>
            <a:off x="3132138" y="3019425"/>
            <a:ext cx="3671887" cy="1223963"/>
          </a:xfrm>
          <a:prstGeom prst="flowChartAlternateProcess">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35857" name="WordArt 17"/>
          <p:cNvSpPr>
            <a:spLocks noChangeArrowheads="1" noChangeShapeType="1" noTextEdit="1"/>
          </p:cNvSpPr>
          <p:nvPr/>
        </p:nvSpPr>
        <p:spPr bwMode="auto">
          <a:xfrm>
            <a:off x="779463" y="819150"/>
            <a:ext cx="2495550" cy="2590800"/>
          </a:xfrm>
          <a:prstGeom prst="rect">
            <a:avLst/>
          </a:prstGeom>
        </p:spPr>
        <p:txBody>
          <a:bodyPr wrap="none" fromWordArt="1">
            <a:prstTxWarp prst="textInflateTop">
              <a:avLst>
                <a:gd name="adj" fmla="val 34194"/>
              </a:avLst>
            </a:prstTxWarp>
          </a:bodyPr>
          <a:lstStyle/>
          <a:p>
            <a:pPr algn="ctr"/>
            <a:r>
              <a:rPr lang="en-US" sz="3600" b="1" kern="10">
                <a:ln w="12700">
                  <a:solidFill>
                    <a:srgbClr val="3333CC"/>
                  </a:solidFill>
                  <a:round/>
                  <a:headEnd/>
                  <a:tailEnd/>
                </a:ln>
                <a:solidFill>
                  <a:srgbClr val="CC99FF">
                    <a:alpha val="50195"/>
                  </a:srgbClr>
                </a:solidFill>
                <a:effectLst>
                  <a:outerShdw dist="45791" dir="2021404" algn="ctr" rotWithShape="0">
                    <a:srgbClr val="9999FF"/>
                  </a:outerShdw>
                </a:effectLst>
                <a:latin typeface="Monotype Corsiva" panose="03010101010201010101" pitchFamily="66" charset="0"/>
              </a:rPr>
              <a:t>A</a:t>
            </a:r>
          </a:p>
        </p:txBody>
      </p:sp>
      <p:sp>
        <p:nvSpPr>
          <p:cNvPr id="35858" name="WordArt 18"/>
          <p:cNvSpPr>
            <a:spLocks noChangeArrowheads="1" noChangeShapeType="1" noTextEdit="1"/>
          </p:cNvSpPr>
          <p:nvPr/>
        </p:nvSpPr>
        <p:spPr bwMode="auto">
          <a:xfrm>
            <a:off x="3041650" y="1938338"/>
            <a:ext cx="3168650" cy="2376487"/>
          </a:xfrm>
          <a:prstGeom prst="rect">
            <a:avLst/>
          </a:prstGeom>
        </p:spPr>
        <p:txBody>
          <a:bodyPr wrap="none" fromWordArt="1">
            <a:prstTxWarp prst="textCanDown">
              <a:avLst>
                <a:gd name="adj" fmla="val 14287"/>
              </a:avLst>
            </a:prstTxWarp>
          </a:bodyPr>
          <a:lstStyle/>
          <a:p>
            <a:pPr algn="ctr"/>
            <a:r>
              <a:rPr lang="en-US" sz="3600" b="1" kern="10">
                <a:ln w="12700">
                  <a:solidFill>
                    <a:srgbClr val="3333CC"/>
                  </a:solidFill>
                  <a:round/>
                  <a:headEnd/>
                  <a:tailEnd/>
                </a:ln>
                <a:solidFill>
                  <a:srgbClr val="FF99CC">
                    <a:alpha val="50195"/>
                  </a:srgbClr>
                </a:solidFill>
                <a:effectLst>
                  <a:outerShdw dist="45791" dir="2021404" algn="ctr" rotWithShape="0">
                    <a:srgbClr val="9999FF"/>
                  </a:outerShdw>
                </a:effectLst>
                <a:latin typeface="Monotype Corsiva" panose="03010101010201010101" pitchFamily="66" charset="0"/>
              </a:rPr>
              <a:t>H</a:t>
            </a:r>
          </a:p>
        </p:txBody>
      </p:sp>
      <p:sp>
        <p:nvSpPr>
          <p:cNvPr id="35859" name="WordArt 19"/>
          <p:cNvSpPr>
            <a:spLocks noChangeArrowheads="1" noChangeShapeType="1" noTextEdit="1"/>
          </p:cNvSpPr>
          <p:nvPr/>
        </p:nvSpPr>
        <p:spPr bwMode="auto">
          <a:xfrm>
            <a:off x="5446713" y="3017838"/>
            <a:ext cx="2303462" cy="2376487"/>
          </a:xfrm>
          <a:prstGeom prst="rect">
            <a:avLst/>
          </a:prstGeom>
        </p:spPr>
        <p:txBody>
          <a:bodyPr wrap="none" fromWordArt="1">
            <a:prstTxWarp prst="textInflateTop">
              <a:avLst>
                <a:gd name="adj" fmla="val 31917"/>
              </a:avLst>
            </a:prstTxWarp>
          </a:bodyPr>
          <a:lstStyle/>
          <a:p>
            <a:pPr algn="ctr"/>
            <a:r>
              <a:rPr lang="en-US" sz="3600" b="1" kern="10">
                <a:ln w="12700">
                  <a:solidFill>
                    <a:srgbClr val="3333CC"/>
                  </a:solidFill>
                  <a:round/>
                  <a:headEnd/>
                  <a:tailEnd/>
                </a:ln>
                <a:solidFill>
                  <a:srgbClr val="FFCC99">
                    <a:alpha val="50195"/>
                  </a:srgbClr>
                </a:solidFill>
                <a:effectLst>
                  <a:outerShdw dist="45791" dir="2021404" algn="ctr" rotWithShape="0">
                    <a:srgbClr val="9999FF"/>
                  </a:outerShdw>
                </a:effectLst>
                <a:latin typeface="Monotype Corsiva" panose="03010101010201010101" pitchFamily="66" charset="0"/>
              </a:rPr>
              <a:t>P</a:t>
            </a:r>
          </a:p>
        </p:txBody>
      </p:sp>
      <p:sp>
        <p:nvSpPr>
          <p:cNvPr id="35860" name="Oval 20"/>
          <p:cNvSpPr>
            <a:spLocks noChangeArrowheads="1"/>
          </p:cNvSpPr>
          <p:nvPr/>
        </p:nvSpPr>
        <p:spPr bwMode="auto">
          <a:xfrm>
            <a:off x="1250950" y="3162300"/>
            <a:ext cx="1800225" cy="792163"/>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eaLnBrk="1" hangingPunct="1"/>
            <a:r>
              <a:rPr lang="en-US" altLang="en-US" sz="2400" b="1">
                <a:latin typeface="Times New Roman" panose="02020603050405020304" pitchFamily="18" charset="0"/>
                <a:cs typeface="Times New Roman" panose="02020603050405020304" pitchFamily="18" charset="0"/>
              </a:rPr>
              <a:t>Analytical</a:t>
            </a:r>
          </a:p>
        </p:txBody>
      </p:sp>
      <p:sp>
        <p:nvSpPr>
          <p:cNvPr id="35861" name="Oval 21"/>
          <p:cNvSpPr>
            <a:spLocks noChangeArrowheads="1"/>
          </p:cNvSpPr>
          <p:nvPr/>
        </p:nvSpPr>
        <p:spPr bwMode="auto">
          <a:xfrm>
            <a:off x="3257550" y="4171950"/>
            <a:ext cx="1800225" cy="792163"/>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eaLnBrk="1" hangingPunct="1"/>
            <a:r>
              <a:rPr lang="en-US" altLang="en-US" sz="2400" b="1">
                <a:latin typeface="Times New Roman" panose="02020603050405020304" pitchFamily="18" charset="0"/>
                <a:cs typeface="Times New Roman" panose="02020603050405020304" pitchFamily="18" charset="0"/>
              </a:rPr>
              <a:t>Hierarchy</a:t>
            </a:r>
          </a:p>
        </p:txBody>
      </p:sp>
      <p:sp>
        <p:nvSpPr>
          <p:cNvPr id="35862" name="Oval 22"/>
          <p:cNvSpPr>
            <a:spLocks noChangeArrowheads="1"/>
          </p:cNvSpPr>
          <p:nvPr/>
        </p:nvSpPr>
        <p:spPr bwMode="auto">
          <a:xfrm>
            <a:off x="5294313" y="5373688"/>
            <a:ext cx="1800225" cy="79216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eaLnBrk="1" hangingPunct="1"/>
            <a:r>
              <a:rPr lang="en-US" altLang="en-US" sz="2400" b="1">
                <a:latin typeface="Times New Roman" panose="02020603050405020304" pitchFamily="18" charset="0"/>
                <a:cs typeface="Times New Roman" panose="02020603050405020304" pitchFamily="18" charset="0"/>
              </a:rPr>
              <a:t>Process</a:t>
            </a:r>
          </a:p>
        </p:txBody>
      </p:sp>
      <p:sp>
        <p:nvSpPr>
          <p:cNvPr id="31761" name="AutoShape 23"/>
          <p:cNvSpPr>
            <a:spLocks noChangeArrowheads="1"/>
          </p:cNvSpPr>
          <p:nvPr/>
        </p:nvSpPr>
        <p:spPr bwMode="auto">
          <a:xfrm>
            <a:off x="1258888" y="0"/>
            <a:ext cx="6553200" cy="908050"/>
          </a:xfrm>
          <a:prstGeom prst="flowChartTerminator">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3600" b="1">
                <a:cs typeface="Homa" pitchFamily="2" charset="-78"/>
              </a:rPr>
              <a:t>فرايند تجزيه و تحليل سلسله مراتبي</a:t>
            </a:r>
            <a:endParaRPr lang="en-US" altLang="en-US" sz="3600" b="1">
              <a:cs typeface="Homa" pitchFamily="2" charset="-78"/>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5860"/>
                                        </p:tgtEl>
                                        <p:attrNameLst>
                                          <p:attrName>style.visibility</p:attrName>
                                        </p:attrNameLst>
                                      </p:cBhvr>
                                      <p:to>
                                        <p:strVal val="visible"/>
                                      </p:to>
                                    </p:set>
                                    <p:animEffect transition="in" filter="wipe(down)">
                                      <p:cBhvr>
                                        <p:cTn id="7" dur="580">
                                          <p:stCondLst>
                                            <p:cond delay="0"/>
                                          </p:stCondLst>
                                        </p:cTn>
                                        <p:tgtEl>
                                          <p:spTgt spid="35860"/>
                                        </p:tgtEl>
                                      </p:cBhvr>
                                    </p:animEffect>
                                    <p:anim calcmode="lin" valueType="num">
                                      <p:cBhvr>
                                        <p:cTn id="8" dur="1822" tmFilter="0,0; 0.14,0.36; 0.43,0.73; 0.71,0.91; 1.0,1.0">
                                          <p:stCondLst>
                                            <p:cond delay="0"/>
                                          </p:stCondLst>
                                        </p:cTn>
                                        <p:tgtEl>
                                          <p:spTgt spid="3586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586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586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586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5860"/>
                                        </p:tgtEl>
                                        <p:attrNameLst>
                                          <p:attrName>ppt_y</p:attrName>
                                        </p:attrNameLst>
                                      </p:cBhvr>
                                      <p:tavLst>
                                        <p:tav tm="0" fmla="#ppt_y-sin(pi*$)/81">
                                          <p:val>
                                            <p:fltVal val="0"/>
                                          </p:val>
                                        </p:tav>
                                        <p:tav tm="100000">
                                          <p:val>
                                            <p:fltVal val="1"/>
                                          </p:val>
                                        </p:tav>
                                      </p:tavLst>
                                    </p:anim>
                                    <p:animScale>
                                      <p:cBhvr>
                                        <p:cTn id="13" dur="26">
                                          <p:stCondLst>
                                            <p:cond delay="650"/>
                                          </p:stCondLst>
                                        </p:cTn>
                                        <p:tgtEl>
                                          <p:spTgt spid="35860"/>
                                        </p:tgtEl>
                                      </p:cBhvr>
                                      <p:to x="100000" y="60000"/>
                                    </p:animScale>
                                    <p:animScale>
                                      <p:cBhvr>
                                        <p:cTn id="14" dur="166" decel="50000">
                                          <p:stCondLst>
                                            <p:cond delay="676"/>
                                          </p:stCondLst>
                                        </p:cTn>
                                        <p:tgtEl>
                                          <p:spTgt spid="35860"/>
                                        </p:tgtEl>
                                      </p:cBhvr>
                                      <p:to x="100000" y="100000"/>
                                    </p:animScale>
                                    <p:animScale>
                                      <p:cBhvr>
                                        <p:cTn id="15" dur="26">
                                          <p:stCondLst>
                                            <p:cond delay="1312"/>
                                          </p:stCondLst>
                                        </p:cTn>
                                        <p:tgtEl>
                                          <p:spTgt spid="35860"/>
                                        </p:tgtEl>
                                      </p:cBhvr>
                                      <p:to x="100000" y="80000"/>
                                    </p:animScale>
                                    <p:animScale>
                                      <p:cBhvr>
                                        <p:cTn id="16" dur="166" decel="50000">
                                          <p:stCondLst>
                                            <p:cond delay="1338"/>
                                          </p:stCondLst>
                                        </p:cTn>
                                        <p:tgtEl>
                                          <p:spTgt spid="35860"/>
                                        </p:tgtEl>
                                      </p:cBhvr>
                                      <p:to x="100000" y="100000"/>
                                    </p:animScale>
                                    <p:animScale>
                                      <p:cBhvr>
                                        <p:cTn id="17" dur="26">
                                          <p:stCondLst>
                                            <p:cond delay="1642"/>
                                          </p:stCondLst>
                                        </p:cTn>
                                        <p:tgtEl>
                                          <p:spTgt spid="35860"/>
                                        </p:tgtEl>
                                      </p:cBhvr>
                                      <p:to x="100000" y="90000"/>
                                    </p:animScale>
                                    <p:animScale>
                                      <p:cBhvr>
                                        <p:cTn id="18" dur="166" decel="50000">
                                          <p:stCondLst>
                                            <p:cond delay="1668"/>
                                          </p:stCondLst>
                                        </p:cTn>
                                        <p:tgtEl>
                                          <p:spTgt spid="35860"/>
                                        </p:tgtEl>
                                      </p:cBhvr>
                                      <p:to x="100000" y="100000"/>
                                    </p:animScale>
                                    <p:animScale>
                                      <p:cBhvr>
                                        <p:cTn id="19" dur="26">
                                          <p:stCondLst>
                                            <p:cond delay="1808"/>
                                          </p:stCondLst>
                                        </p:cTn>
                                        <p:tgtEl>
                                          <p:spTgt spid="35860"/>
                                        </p:tgtEl>
                                      </p:cBhvr>
                                      <p:to x="100000" y="95000"/>
                                    </p:animScale>
                                    <p:animScale>
                                      <p:cBhvr>
                                        <p:cTn id="20" dur="166" decel="50000">
                                          <p:stCondLst>
                                            <p:cond delay="1834"/>
                                          </p:stCondLst>
                                        </p:cTn>
                                        <p:tgtEl>
                                          <p:spTgt spid="35860"/>
                                        </p:tgtEl>
                                      </p:cBhvr>
                                      <p:to x="100000" y="100000"/>
                                    </p:animScale>
                                  </p:childTnLst>
                                </p:cTn>
                              </p:par>
                            </p:childTnLst>
                          </p:cTn>
                        </p:par>
                        <p:par>
                          <p:cTn id="21" fill="hold" nodeType="afterGroup">
                            <p:stCondLst>
                              <p:cond delay="2000"/>
                            </p:stCondLst>
                            <p:childTnLst>
                              <p:par>
                                <p:cTn id="22" presetID="26" presetClass="entr" presetSubtype="0" fill="hold" grpId="0" nodeType="afterEffect">
                                  <p:stCondLst>
                                    <p:cond delay="0"/>
                                  </p:stCondLst>
                                  <p:childTnLst>
                                    <p:set>
                                      <p:cBhvr>
                                        <p:cTn id="23" dur="1" fill="hold">
                                          <p:stCondLst>
                                            <p:cond delay="0"/>
                                          </p:stCondLst>
                                        </p:cTn>
                                        <p:tgtEl>
                                          <p:spTgt spid="35861"/>
                                        </p:tgtEl>
                                        <p:attrNameLst>
                                          <p:attrName>style.visibility</p:attrName>
                                        </p:attrNameLst>
                                      </p:cBhvr>
                                      <p:to>
                                        <p:strVal val="visible"/>
                                      </p:to>
                                    </p:set>
                                    <p:animEffect transition="in" filter="wipe(down)">
                                      <p:cBhvr>
                                        <p:cTn id="24" dur="580">
                                          <p:stCondLst>
                                            <p:cond delay="0"/>
                                          </p:stCondLst>
                                        </p:cTn>
                                        <p:tgtEl>
                                          <p:spTgt spid="35861"/>
                                        </p:tgtEl>
                                      </p:cBhvr>
                                    </p:animEffect>
                                    <p:anim calcmode="lin" valueType="num">
                                      <p:cBhvr>
                                        <p:cTn id="25" dur="1822" tmFilter="0,0; 0.14,0.36; 0.43,0.73; 0.71,0.91; 1.0,1.0">
                                          <p:stCondLst>
                                            <p:cond delay="0"/>
                                          </p:stCondLst>
                                        </p:cTn>
                                        <p:tgtEl>
                                          <p:spTgt spid="35861"/>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35861"/>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35861"/>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35861"/>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35861"/>
                                        </p:tgtEl>
                                        <p:attrNameLst>
                                          <p:attrName>ppt_y</p:attrName>
                                        </p:attrNameLst>
                                      </p:cBhvr>
                                      <p:tavLst>
                                        <p:tav tm="0" fmla="#ppt_y-sin(pi*$)/81">
                                          <p:val>
                                            <p:fltVal val="0"/>
                                          </p:val>
                                        </p:tav>
                                        <p:tav tm="100000">
                                          <p:val>
                                            <p:fltVal val="1"/>
                                          </p:val>
                                        </p:tav>
                                      </p:tavLst>
                                    </p:anim>
                                    <p:animScale>
                                      <p:cBhvr>
                                        <p:cTn id="30" dur="26">
                                          <p:stCondLst>
                                            <p:cond delay="650"/>
                                          </p:stCondLst>
                                        </p:cTn>
                                        <p:tgtEl>
                                          <p:spTgt spid="35861"/>
                                        </p:tgtEl>
                                      </p:cBhvr>
                                      <p:to x="100000" y="60000"/>
                                    </p:animScale>
                                    <p:animScale>
                                      <p:cBhvr>
                                        <p:cTn id="31" dur="166" decel="50000">
                                          <p:stCondLst>
                                            <p:cond delay="676"/>
                                          </p:stCondLst>
                                        </p:cTn>
                                        <p:tgtEl>
                                          <p:spTgt spid="35861"/>
                                        </p:tgtEl>
                                      </p:cBhvr>
                                      <p:to x="100000" y="100000"/>
                                    </p:animScale>
                                    <p:animScale>
                                      <p:cBhvr>
                                        <p:cTn id="32" dur="26">
                                          <p:stCondLst>
                                            <p:cond delay="1312"/>
                                          </p:stCondLst>
                                        </p:cTn>
                                        <p:tgtEl>
                                          <p:spTgt spid="35861"/>
                                        </p:tgtEl>
                                      </p:cBhvr>
                                      <p:to x="100000" y="80000"/>
                                    </p:animScale>
                                    <p:animScale>
                                      <p:cBhvr>
                                        <p:cTn id="33" dur="166" decel="50000">
                                          <p:stCondLst>
                                            <p:cond delay="1338"/>
                                          </p:stCondLst>
                                        </p:cTn>
                                        <p:tgtEl>
                                          <p:spTgt spid="35861"/>
                                        </p:tgtEl>
                                      </p:cBhvr>
                                      <p:to x="100000" y="100000"/>
                                    </p:animScale>
                                    <p:animScale>
                                      <p:cBhvr>
                                        <p:cTn id="34" dur="26">
                                          <p:stCondLst>
                                            <p:cond delay="1642"/>
                                          </p:stCondLst>
                                        </p:cTn>
                                        <p:tgtEl>
                                          <p:spTgt spid="35861"/>
                                        </p:tgtEl>
                                      </p:cBhvr>
                                      <p:to x="100000" y="90000"/>
                                    </p:animScale>
                                    <p:animScale>
                                      <p:cBhvr>
                                        <p:cTn id="35" dur="166" decel="50000">
                                          <p:stCondLst>
                                            <p:cond delay="1668"/>
                                          </p:stCondLst>
                                        </p:cTn>
                                        <p:tgtEl>
                                          <p:spTgt spid="35861"/>
                                        </p:tgtEl>
                                      </p:cBhvr>
                                      <p:to x="100000" y="100000"/>
                                    </p:animScale>
                                    <p:animScale>
                                      <p:cBhvr>
                                        <p:cTn id="36" dur="26">
                                          <p:stCondLst>
                                            <p:cond delay="1808"/>
                                          </p:stCondLst>
                                        </p:cTn>
                                        <p:tgtEl>
                                          <p:spTgt spid="35861"/>
                                        </p:tgtEl>
                                      </p:cBhvr>
                                      <p:to x="100000" y="95000"/>
                                    </p:animScale>
                                    <p:animScale>
                                      <p:cBhvr>
                                        <p:cTn id="37" dur="166" decel="50000">
                                          <p:stCondLst>
                                            <p:cond delay="1834"/>
                                          </p:stCondLst>
                                        </p:cTn>
                                        <p:tgtEl>
                                          <p:spTgt spid="35861"/>
                                        </p:tgtEl>
                                      </p:cBhvr>
                                      <p:to x="100000" y="100000"/>
                                    </p:animScale>
                                  </p:childTnLst>
                                </p:cTn>
                              </p:par>
                            </p:childTnLst>
                          </p:cTn>
                        </p:par>
                        <p:par>
                          <p:cTn id="38" fill="hold" nodeType="afterGroup">
                            <p:stCondLst>
                              <p:cond delay="4000"/>
                            </p:stCondLst>
                            <p:childTnLst>
                              <p:par>
                                <p:cTn id="39" presetID="26" presetClass="entr" presetSubtype="0" fill="hold" grpId="0" nodeType="afterEffect">
                                  <p:stCondLst>
                                    <p:cond delay="0"/>
                                  </p:stCondLst>
                                  <p:childTnLst>
                                    <p:set>
                                      <p:cBhvr>
                                        <p:cTn id="40" dur="1" fill="hold">
                                          <p:stCondLst>
                                            <p:cond delay="0"/>
                                          </p:stCondLst>
                                        </p:cTn>
                                        <p:tgtEl>
                                          <p:spTgt spid="35862"/>
                                        </p:tgtEl>
                                        <p:attrNameLst>
                                          <p:attrName>style.visibility</p:attrName>
                                        </p:attrNameLst>
                                      </p:cBhvr>
                                      <p:to>
                                        <p:strVal val="visible"/>
                                      </p:to>
                                    </p:set>
                                    <p:animEffect transition="in" filter="wipe(down)">
                                      <p:cBhvr>
                                        <p:cTn id="41" dur="580">
                                          <p:stCondLst>
                                            <p:cond delay="0"/>
                                          </p:stCondLst>
                                        </p:cTn>
                                        <p:tgtEl>
                                          <p:spTgt spid="35862"/>
                                        </p:tgtEl>
                                      </p:cBhvr>
                                    </p:animEffect>
                                    <p:anim calcmode="lin" valueType="num">
                                      <p:cBhvr>
                                        <p:cTn id="42" dur="1822" tmFilter="0,0; 0.14,0.36; 0.43,0.73; 0.71,0.91; 1.0,1.0">
                                          <p:stCondLst>
                                            <p:cond delay="0"/>
                                          </p:stCondLst>
                                        </p:cTn>
                                        <p:tgtEl>
                                          <p:spTgt spid="35862"/>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35862"/>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35862"/>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35862"/>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35862"/>
                                        </p:tgtEl>
                                        <p:attrNameLst>
                                          <p:attrName>ppt_y</p:attrName>
                                        </p:attrNameLst>
                                      </p:cBhvr>
                                      <p:tavLst>
                                        <p:tav tm="0" fmla="#ppt_y-sin(pi*$)/81">
                                          <p:val>
                                            <p:fltVal val="0"/>
                                          </p:val>
                                        </p:tav>
                                        <p:tav tm="100000">
                                          <p:val>
                                            <p:fltVal val="1"/>
                                          </p:val>
                                        </p:tav>
                                      </p:tavLst>
                                    </p:anim>
                                    <p:animScale>
                                      <p:cBhvr>
                                        <p:cTn id="47" dur="26">
                                          <p:stCondLst>
                                            <p:cond delay="650"/>
                                          </p:stCondLst>
                                        </p:cTn>
                                        <p:tgtEl>
                                          <p:spTgt spid="35862"/>
                                        </p:tgtEl>
                                      </p:cBhvr>
                                      <p:to x="100000" y="60000"/>
                                    </p:animScale>
                                    <p:animScale>
                                      <p:cBhvr>
                                        <p:cTn id="48" dur="166" decel="50000">
                                          <p:stCondLst>
                                            <p:cond delay="676"/>
                                          </p:stCondLst>
                                        </p:cTn>
                                        <p:tgtEl>
                                          <p:spTgt spid="35862"/>
                                        </p:tgtEl>
                                      </p:cBhvr>
                                      <p:to x="100000" y="100000"/>
                                    </p:animScale>
                                    <p:animScale>
                                      <p:cBhvr>
                                        <p:cTn id="49" dur="26">
                                          <p:stCondLst>
                                            <p:cond delay="1312"/>
                                          </p:stCondLst>
                                        </p:cTn>
                                        <p:tgtEl>
                                          <p:spTgt spid="35862"/>
                                        </p:tgtEl>
                                      </p:cBhvr>
                                      <p:to x="100000" y="80000"/>
                                    </p:animScale>
                                    <p:animScale>
                                      <p:cBhvr>
                                        <p:cTn id="50" dur="166" decel="50000">
                                          <p:stCondLst>
                                            <p:cond delay="1338"/>
                                          </p:stCondLst>
                                        </p:cTn>
                                        <p:tgtEl>
                                          <p:spTgt spid="35862"/>
                                        </p:tgtEl>
                                      </p:cBhvr>
                                      <p:to x="100000" y="100000"/>
                                    </p:animScale>
                                    <p:animScale>
                                      <p:cBhvr>
                                        <p:cTn id="51" dur="26">
                                          <p:stCondLst>
                                            <p:cond delay="1642"/>
                                          </p:stCondLst>
                                        </p:cTn>
                                        <p:tgtEl>
                                          <p:spTgt spid="35862"/>
                                        </p:tgtEl>
                                      </p:cBhvr>
                                      <p:to x="100000" y="90000"/>
                                    </p:animScale>
                                    <p:animScale>
                                      <p:cBhvr>
                                        <p:cTn id="52" dur="166" decel="50000">
                                          <p:stCondLst>
                                            <p:cond delay="1668"/>
                                          </p:stCondLst>
                                        </p:cTn>
                                        <p:tgtEl>
                                          <p:spTgt spid="35862"/>
                                        </p:tgtEl>
                                      </p:cBhvr>
                                      <p:to x="100000" y="100000"/>
                                    </p:animScale>
                                    <p:animScale>
                                      <p:cBhvr>
                                        <p:cTn id="53" dur="26">
                                          <p:stCondLst>
                                            <p:cond delay="1808"/>
                                          </p:stCondLst>
                                        </p:cTn>
                                        <p:tgtEl>
                                          <p:spTgt spid="35862"/>
                                        </p:tgtEl>
                                      </p:cBhvr>
                                      <p:to x="100000" y="95000"/>
                                    </p:animScale>
                                    <p:animScale>
                                      <p:cBhvr>
                                        <p:cTn id="54" dur="166" decel="50000">
                                          <p:stCondLst>
                                            <p:cond delay="1834"/>
                                          </p:stCondLst>
                                        </p:cTn>
                                        <p:tgtEl>
                                          <p:spTgt spid="35862"/>
                                        </p:tgtEl>
                                      </p:cBhvr>
                                      <p:to x="100000" y="100000"/>
                                    </p:animScale>
                                  </p:childTnLst>
                                </p:cTn>
                              </p:par>
                            </p:childTnLst>
                          </p:cTn>
                        </p:par>
                        <p:par>
                          <p:cTn id="55" fill="hold" nodeType="afterGroup">
                            <p:stCondLst>
                              <p:cond delay="6000"/>
                            </p:stCondLst>
                            <p:childTnLst>
                              <p:par>
                                <p:cTn id="56" presetID="26" presetClass="entr" presetSubtype="0" fill="hold" grpId="0" nodeType="afterEffect">
                                  <p:stCondLst>
                                    <p:cond delay="0"/>
                                  </p:stCondLst>
                                  <p:childTnLst>
                                    <p:set>
                                      <p:cBhvr>
                                        <p:cTn id="57" dur="1" fill="hold">
                                          <p:stCondLst>
                                            <p:cond delay="0"/>
                                          </p:stCondLst>
                                        </p:cTn>
                                        <p:tgtEl>
                                          <p:spTgt spid="35857"/>
                                        </p:tgtEl>
                                        <p:attrNameLst>
                                          <p:attrName>style.visibility</p:attrName>
                                        </p:attrNameLst>
                                      </p:cBhvr>
                                      <p:to>
                                        <p:strVal val="visible"/>
                                      </p:to>
                                    </p:set>
                                    <p:animEffect transition="in" filter="wipe(down)">
                                      <p:cBhvr>
                                        <p:cTn id="58" dur="580">
                                          <p:stCondLst>
                                            <p:cond delay="0"/>
                                          </p:stCondLst>
                                        </p:cTn>
                                        <p:tgtEl>
                                          <p:spTgt spid="35857"/>
                                        </p:tgtEl>
                                      </p:cBhvr>
                                    </p:animEffect>
                                    <p:anim calcmode="lin" valueType="num">
                                      <p:cBhvr>
                                        <p:cTn id="59" dur="1822" tmFilter="0,0; 0.14,0.36; 0.43,0.73; 0.71,0.91; 1.0,1.0">
                                          <p:stCondLst>
                                            <p:cond delay="0"/>
                                          </p:stCondLst>
                                        </p:cTn>
                                        <p:tgtEl>
                                          <p:spTgt spid="35857"/>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35857"/>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35857"/>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35857"/>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35857"/>
                                        </p:tgtEl>
                                        <p:attrNameLst>
                                          <p:attrName>ppt_y</p:attrName>
                                        </p:attrNameLst>
                                      </p:cBhvr>
                                      <p:tavLst>
                                        <p:tav tm="0" fmla="#ppt_y-sin(pi*$)/81">
                                          <p:val>
                                            <p:fltVal val="0"/>
                                          </p:val>
                                        </p:tav>
                                        <p:tav tm="100000">
                                          <p:val>
                                            <p:fltVal val="1"/>
                                          </p:val>
                                        </p:tav>
                                      </p:tavLst>
                                    </p:anim>
                                    <p:animScale>
                                      <p:cBhvr>
                                        <p:cTn id="64" dur="26">
                                          <p:stCondLst>
                                            <p:cond delay="650"/>
                                          </p:stCondLst>
                                        </p:cTn>
                                        <p:tgtEl>
                                          <p:spTgt spid="35857"/>
                                        </p:tgtEl>
                                      </p:cBhvr>
                                      <p:to x="100000" y="60000"/>
                                    </p:animScale>
                                    <p:animScale>
                                      <p:cBhvr>
                                        <p:cTn id="65" dur="166" decel="50000">
                                          <p:stCondLst>
                                            <p:cond delay="676"/>
                                          </p:stCondLst>
                                        </p:cTn>
                                        <p:tgtEl>
                                          <p:spTgt spid="35857"/>
                                        </p:tgtEl>
                                      </p:cBhvr>
                                      <p:to x="100000" y="100000"/>
                                    </p:animScale>
                                    <p:animScale>
                                      <p:cBhvr>
                                        <p:cTn id="66" dur="26">
                                          <p:stCondLst>
                                            <p:cond delay="1312"/>
                                          </p:stCondLst>
                                        </p:cTn>
                                        <p:tgtEl>
                                          <p:spTgt spid="35857"/>
                                        </p:tgtEl>
                                      </p:cBhvr>
                                      <p:to x="100000" y="80000"/>
                                    </p:animScale>
                                    <p:animScale>
                                      <p:cBhvr>
                                        <p:cTn id="67" dur="166" decel="50000">
                                          <p:stCondLst>
                                            <p:cond delay="1338"/>
                                          </p:stCondLst>
                                        </p:cTn>
                                        <p:tgtEl>
                                          <p:spTgt spid="35857"/>
                                        </p:tgtEl>
                                      </p:cBhvr>
                                      <p:to x="100000" y="100000"/>
                                    </p:animScale>
                                    <p:animScale>
                                      <p:cBhvr>
                                        <p:cTn id="68" dur="26">
                                          <p:stCondLst>
                                            <p:cond delay="1642"/>
                                          </p:stCondLst>
                                        </p:cTn>
                                        <p:tgtEl>
                                          <p:spTgt spid="35857"/>
                                        </p:tgtEl>
                                      </p:cBhvr>
                                      <p:to x="100000" y="90000"/>
                                    </p:animScale>
                                    <p:animScale>
                                      <p:cBhvr>
                                        <p:cTn id="69" dur="166" decel="50000">
                                          <p:stCondLst>
                                            <p:cond delay="1668"/>
                                          </p:stCondLst>
                                        </p:cTn>
                                        <p:tgtEl>
                                          <p:spTgt spid="35857"/>
                                        </p:tgtEl>
                                      </p:cBhvr>
                                      <p:to x="100000" y="100000"/>
                                    </p:animScale>
                                    <p:animScale>
                                      <p:cBhvr>
                                        <p:cTn id="70" dur="26">
                                          <p:stCondLst>
                                            <p:cond delay="1808"/>
                                          </p:stCondLst>
                                        </p:cTn>
                                        <p:tgtEl>
                                          <p:spTgt spid="35857"/>
                                        </p:tgtEl>
                                      </p:cBhvr>
                                      <p:to x="100000" y="95000"/>
                                    </p:animScale>
                                    <p:animScale>
                                      <p:cBhvr>
                                        <p:cTn id="71" dur="166" decel="50000">
                                          <p:stCondLst>
                                            <p:cond delay="1834"/>
                                          </p:stCondLst>
                                        </p:cTn>
                                        <p:tgtEl>
                                          <p:spTgt spid="35857"/>
                                        </p:tgtEl>
                                      </p:cBhvr>
                                      <p:to x="100000" y="100000"/>
                                    </p:animScale>
                                  </p:childTnLst>
                                </p:cTn>
                              </p:par>
                            </p:childTnLst>
                          </p:cTn>
                        </p:par>
                        <p:par>
                          <p:cTn id="72" fill="hold" nodeType="afterGroup">
                            <p:stCondLst>
                              <p:cond delay="8000"/>
                            </p:stCondLst>
                            <p:childTnLst>
                              <p:par>
                                <p:cTn id="73" presetID="26" presetClass="entr" presetSubtype="0" fill="hold" grpId="0" nodeType="afterEffect">
                                  <p:stCondLst>
                                    <p:cond delay="0"/>
                                  </p:stCondLst>
                                  <p:childTnLst>
                                    <p:set>
                                      <p:cBhvr>
                                        <p:cTn id="74" dur="1" fill="hold">
                                          <p:stCondLst>
                                            <p:cond delay="0"/>
                                          </p:stCondLst>
                                        </p:cTn>
                                        <p:tgtEl>
                                          <p:spTgt spid="35858"/>
                                        </p:tgtEl>
                                        <p:attrNameLst>
                                          <p:attrName>style.visibility</p:attrName>
                                        </p:attrNameLst>
                                      </p:cBhvr>
                                      <p:to>
                                        <p:strVal val="visible"/>
                                      </p:to>
                                    </p:set>
                                    <p:animEffect transition="in" filter="wipe(down)">
                                      <p:cBhvr>
                                        <p:cTn id="75" dur="580">
                                          <p:stCondLst>
                                            <p:cond delay="0"/>
                                          </p:stCondLst>
                                        </p:cTn>
                                        <p:tgtEl>
                                          <p:spTgt spid="35858"/>
                                        </p:tgtEl>
                                      </p:cBhvr>
                                    </p:animEffect>
                                    <p:anim calcmode="lin" valueType="num">
                                      <p:cBhvr>
                                        <p:cTn id="76" dur="1822" tmFilter="0,0; 0.14,0.36; 0.43,0.73; 0.71,0.91; 1.0,1.0">
                                          <p:stCondLst>
                                            <p:cond delay="0"/>
                                          </p:stCondLst>
                                        </p:cTn>
                                        <p:tgtEl>
                                          <p:spTgt spid="35858"/>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35858"/>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35858"/>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35858"/>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35858"/>
                                        </p:tgtEl>
                                        <p:attrNameLst>
                                          <p:attrName>ppt_y</p:attrName>
                                        </p:attrNameLst>
                                      </p:cBhvr>
                                      <p:tavLst>
                                        <p:tav tm="0" fmla="#ppt_y-sin(pi*$)/81">
                                          <p:val>
                                            <p:fltVal val="0"/>
                                          </p:val>
                                        </p:tav>
                                        <p:tav tm="100000">
                                          <p:val>
                                            <p:fltVal val="1"/>
                                          </p:val>
                                        </p:tav>
                                      </p:tavLst>
                                    </p:anim>
                                    <p:animScale>
                                      <p:cBhvr>
                                        <p:cTn id="81" dur="26">
                                          <p:stCondLst>
                                            <p:cond delay="650"/>
                                          </p:stCondLst>
                                        </p:cTn>
                                        <p:tgtEl>
                                          <p:spTgt spid="35858"/>
                                        </p:tgtEl>
                                      </p:cBhvr>
                                      <p:to x="100000" y="60000"/>
                                    </p:animScale>
                                    <p:animScale>
                                      <p:cBhvr>
                                        <p:cTn id="82" dur="166" decel="50000">
                                          <p:stCondLst>
                                            <p:cond delay="676"/>
                                          </p:stCondLst>
                                        </p:cTn>
                                        <p:tgtEl>
                                          <p:spTgt spid="35858"/>
                                        </p:tgtEl>
                                      </p:cBhvr>
                                      <p:to x="100000" y="100000"/>
                                    </p:animScale>
                                    <p:animScale>
                                      <p:cBhvr>
                                        <p:cTn id="83" dur="26">
                                          <p:stCondLst>
                                            <p:cond delay="1312"/>
                                          </p:stCondLst>
                                        </p:cTn>
                                        <p:tgtEl>
                                          <p:spTgt spid="35858"/>
                                        </p:tgtEl>
                                      </p:cBhvr>
                                      <p:to x="100000" y="80000"/>
                                    </p:animScale>
                                    <p:animScale>
                                      <p:cBhvr>
                                        <p:cTn id="84" dur="166" decel="50000">
                                          <p:stCondLst>
                                            <p:cond delay="1338"/>
                                          </p:stCondLst>
                                        </p:cTn>
                                        <p:tgtEl>
                                          <p:spTgt spid="35858"/>
                                        </p:tgtEl>
                                      </p:cBhvr>
                                      <p:to x="100000" y="100000"/>
                                    </p:animScale>
                                    <p:animScale>
                                      <p:cBhvr>
                                        <p:cTn id="85" dur="26">
                                          <p:stCondLst>
                                            <p:cond delay="1642"/>
                                          </p:stCondLst>
                                        </p:cTn>
                                        <p:tgtEl>
                                          <p:spTgt spid="35858"/>
                                        </p:tgtEl>
                                      </p:cBhvr>
                                      <p:to x="100000" y="90000"/>
                                    </p:animScale>
                                    <p:animScale>
                                      <p:cBhvr>
                                        <p:cTn id="86" dur="166" decel="50000">
                                          <p:stCondLst>
                                            <p:cond delay="1668"/>
                                          </p:stCondLst>
                                        </p:cTn>
                                        <p:tgtEl>
                                          <p:spTgt spid="35858"/>
                                        </p:tgtEl>
                                      </p:cBhvr>
                                      <p:to x="100000" y="100000"/>
                                    </p:animScale>
                                    <p:animScale>
                                      <p:cBhvr>
                                        <p:cTn id="87" dur="26">
                                          <p:stCondLst>
                                            <p:cond delay="1808"/>
                                          </p:stCondLst>
                                        </p:cTn>
                                        <p:tgtEl>
                                          <p:spTgt spid="35858"/>
                                        </p:tgtEl>
                                      </p:cBhvr>
                                      <p:to x="100000" y="95000"/>
                                    </p:animScale>
                                    <p:animScale>
                                      <p:cBhvr>
                                        <p:cTn id="88" dur="166" decel="50000">
                                          <p:stCondLst>
                                            <p:cond delay="1834"/>
                                          </p:stCondLst>
                                        </p:cTn>
                                        <p:tgtEl>
                                          <p:spTgt spid="35858"/>
                                        </p:tgtEl>
                                      </p:cBhvr>
                                      <p:to x="100000" y="100000"/>
                                    </p:animScale>
                                  </p:childTnLst>
                                </p:cTn>
                              </p:par>
                            </p:childTnLst>
                          </p:cTn>
                        </p:par>
                        <p:par>
                          <p:cTn id="89" fill="hold" nodeType="afterGroup">
                            <p:stCondLst>
                              <p:cond delay="10000"/>
                            </p:stCondLst>
                            <p:childTnLst>
                              <p:par>
                                <p:cTn id="90" presetID="26" presetClass="entr" presetSubtype="0" fill="hold" grpId="0" nodeType="afterEffect">
                                  <p:stCondLst>
                                    <p:cond delay="0"/>
                                  </p:stCondLst>
                                  <p:childTnLst>
                                    <p:set>
                                      <p:cBhvr>
                                        <p:cTn id="91" dur="1" fill="hold">
                                          <p:stCondLst>
                                            <p:cond delay="0"/>
                                          </p:stCondLst>
                                        </p:cTn>
                                        <p:tgtEl>
                                          <p:spTgt spid="35859"/>
                                        </p:tgtEl>
                                        <p:attrNameLst>
                                          <p:attrName>style.visibility</p:attrName>
                                        </p:attrNameLst>
                                      </p:cBhvr>
                                      <p:to>
                                        <p:strVal val="visible"/>
                                      </p:to>
                                    </p:set>
                                    <p:animEffect transition="in" filter="wipe(down)">
                                      <p:cBhvr>
                                        <p:cTn id="92" dur="580">
                                          <p:stCondLst>
                                            <p:cond delay="0"/>
                                          </p:stCondLst>
                                        </p:cTn>
                                        <p:tgtEl>
                                          <p:spTgt spid="35859"/>
                                        </p:tgtEl>
                                      </p:cBhvr>
                                    </p:animEffect>
                                    <p:anim calcmode="lin" valueType="num">
                                      <p:cBhvr>
                                        <p:cTn id="93" dur="1822" tmFilter="0,0; 0.14,0.36; 0.43,0.73; 0.71,0.91; 1.0,1.0">
                                          <p:stCondLst>
                                            <p:cond delay="0"/>
                                          </p:stCondLst>
                                        </p:cTn>
                                        <p:tgtEl>
                                          <p:spTgt spid="35859"/>
                                        </p:tgtEl>
                                        <p:attrNameLst>
                                          <p:attrName>ppt_x</p:attrName>
                                        </p:attrNameLst>
                                      </p:cBhvr>
                                      <p:tavLst>
                                        <p:tav tm="0">
                                          <p:val>
                                            <p:strVal val="#ppt_x-0.25"/>
                                          </p:val>
                                        </p:tav>
                                        <p:tav tm="100000">
                                          <p:val>
                                            <p:strVal val="#ppt_x"/>
                                          </p:val>
                                        </p:tav>
                                      </p:tavLst>
                                    </p:anim>
                                    <p:anim calcmode="lin" valueType="num">
                                      <p:cBhvr>
                                        <p:cTn id="94" dur="664" tmFilter="0.0,0.0; 0.25,0.07; 0.50,0.2; 0.75,0.467; 1.0,1.0">
                                          <p:stCondLst>
                                            <p:cond delay="0"/>
                                          </p:stCondLst>
                                        </p:cTn>
                                        <p:tgtEl>
                                          <p:spTgt spid="35859"/>
                                        </p:tgtEl>
                                        <p:attrNameLst>
                                          <p:attrName>ppt_y</p:attrName>
                                        </p:attrNameLst>
                                      </p:cBhvr>
                                      <p:tavLst>
                                        <p:tav tm="0" fmla="#ppt_y-sin(pi*$)/3">
                                          <p:val>
                                            <p:fltVal val="0.5"/>
                                          </p:val>
                                        </p:tav>
                                        <p:tav tm="100000">
                                          <p:val>
                                            <p:fltVal val="1"/>
                                          </p:val>
                                        </p:tav>
                                      </p:tavLst>
                                    </p:anim>
                                    <p:anim calcmode="lin" valueType="num">
                                      <p:cBhvr>
                                        <p:cTn id="95" dur="664" tmFilter="0, 0; 0.125,0.2665; 0.25,0.4; 0.375,0.465; 0.5,0.5;  0.625,0.535; 0.75,0.6; 0.875,0.7335; 1,1">
                                          <p:stCondLst>
                                            <p:cond delay="664"/>
                                          </p:stCondLst>
                                        </p:cTn>
                                        <p:tgtEl>
                                          <p:spTgt spid="35859"/>
                                        </p:tgtEl>
                                        <p:attrNameLst>
                                          <p:attrName>ppt_y</p:attrName>
                                        </p:attrNameLst>
                                      </p:cBhvr>
                                      <p:tavLst>
                                        <p:tav tm="0" fmla="#ppt_y-sin(pi*$)/9">
                                          <p:val>
                                            <p:fltVal val="0"/>
                                          </p:val>
                                        </p:tav>
                                        <p:tav tm="100000">
                                          <p:val>
                                            <p:fltVal val="1"/>
                                          </p:val>
                                        </p:tav>
                                      </p:tavLst>
                                    </p:anim>
                                    <p:anim calcmode="lin" valueType="num">
                                      <p:cBhvr>
                                        <p:cTn id="96" dur="332" tmFilter="0, 0; 0.125,0.2665; 0.25,0.4; 0.375,0.465; 0.5,0.5;  0.625,0.535; 0.75,0.6; 0.875,0.7335; 1,1">
                                          <p:stCondLst>
                                            <p:cond delay="1324"/>
                                          </p:stCondLst>
                                        </p:cTn>
                                        <p:tgtEl>
                                          <p:spTgt spid="35859"/>
                                        </p:tgtEl>
                                        <p:attrNameLst>
                                          <p:attrName>ppt_y</p:attrName>
                                        </p:attrNameLst>
                                      </p:cBhvr>
                                      <p:tavLst>
                                        <p:tav tm="0" fmla="#ppt_y-sin(pi*$)/27">
                                          <p:val>
                                            <p:fltVal val="0"/>
                                          </p:val>
                                        </p:tav>
                                        <p:tav tm="100000">
                                          <p:val>
                                            <p:fltVal val="1"/>
                                          </p:val>
                                        </p:tav>
                                      </p:tavLst>
                                    </p:anim>
                                    <p:anim calcmode="lin" valueType="num">
                                      <p:cBhvr>
                                        <p:cTn id="97" dur="164" tmFilter="0, 0; 0.125,0.2665; 0.25,0.4; 0.375,0.465; 0.5,0.5;  0.625,0.535; 0.75,0.6; 0.875,0.7335; 1,1">
                                          <p:stCondLst>
                                            <p:cond delay="1656"/>
                                          </p:stCondLst>
                                        </p:cTn>
                                        <p:tgtEl>
                                          <p:spTgt spid="35859"/>
                                        </p:tgtEl>
                                        <p:attrNameLst>
                                          <p:attrName>ppt_y</p:attrName>
                                        </p:attrNameLst>
                                      </p:cBhvr>
                                      <p:tavLst>
                                        <p:tav tm="0" fmla="#ppt_y-sin(pi*$)/81">
                                          <p:val>
                                            <p:fltVal val="0"/>
                                          </p:val>
                                        </p:tav>
                                        <p:tav tm="100000">
                                          <p:val>
                                            <p:fltVal val="1"/>
                                          </p:val>
                                        </p:tav>
                                      </p:tavLst>
                                    </p:anim>
                                    <p:animScale>
                                      <p:cBhvr>
                                        <p:cTn id="98" dur="26">
                                          <p:stCondLst>
                                            <p:cond delay="650"/>
                                          </p:stCondLst>
                                        </p:cTn>
                                        <p:tgtEl>
                                          <p:spTgt spid="35859"/>
                                        </p:tgtEl>
                                      </p:cBhvr>
                                      <p:to x="100000" y="60000"/>
                                    </p:animScale>
                                    <p:animScale>
                                      <p:cBhvr>
                                        <p:cTn id="99" dur="166" decel="50000">
                                          <p:stCondLst>
                                            <p:cond delay="676"/>
                                          </p:stCondLst>
                                        </p:cTn>
                                        <p:tgtEl>
                                          <p:spTgt spid="35859"/>
                                        </p:tgtEl>
                                      </p:cBhvr>
                                      <p:to x="100000" y="100000"/>
                                    </p:animScale>
                                    <p:animScale>
                                      <p:cBhvr>
                                        <p:cTn id="100" dur="26">
                                          <p:stCondLst>
                                            <p:cond delay="1312"/>
                                          </p:stCondLst>
                                        </p:cTn>
                                        <p:tgtEl>
                                          <p:spTgt spid="35859"/>
                                        </p:tgtEl>
                                      </p:cBhvr>
                                      <p:to x="100000" y="80000"/>
                                    </p:animScale>
                                    <p:animScale>
                                      <p:cBhvr>
                                        <p:cTn id="101" dur="166" decel="50000">
                                          <p:stCondLst>
                                            <p:cond delay="1338"/>
                                          </p:stCondLst>
                                        </p:cTn>
                                        <p:tgtEl>
                                          <p:spTgt spid="35859"/>
                                        </p:tgtEl>
                                      </p:cBhvr>
                                      <p:to x="100000" y="100000"/>
                                    </p:animScale>
                                    <p:animScale>
                                      <p:cBhvr>
                                        <p:cTn id="102" dur="26">
                                          <p:stCondLst>
                                            <p:cond delay="1642"/>
                                          </p:stCondLst>
                                        </p:cTn>
                                        <p:tgtEl>
                                          <p:spTgt spid="35859"/>
                                        </p:tgtEl>
                                      </p:cBhvr>
                                      <p:to x="100000" y="90000"/>
                                    </p:animScale>
                                    <p:animScale>
                                      <p:cBhvr>
                                        <p:cTn id="103" dur="166" decel="50000">
                                          <p:stCondLst>
                                            <p:cond delay="1668"/>
                                          </p:stCondLst>
                                        </p:cTn>
                                        <p:tgtEl>
                                          <p:spTgt spid="35859"/>
                                        </p:tgtEl>
                                      </p:cBhvr>
                                      <p:to x="100000" y="100000"/>
                                    </p:animScale>
                                    <p:animScale>
                                      <p:cBhvr>
                                        <p:cTn id="104" dur="26">
                                          <p:stCondLst>
                                            <p:cond delay="1808"/>
                                          </p:stCondLst>
                                        </p:cTn>
                                        <p:tgtEl>
                                          <p:spTgt spid="35859"/>
                                        </p:tgtEl>
                                      </p:cBhvr>
                                      <p:to x="100000" y="95000"/>
                                    </p:animScale>
                                    <p:animScale>
                                      <p:cBhvr>
                                        <p:cTn id="105" dur="166" decel="50000">
                                          <p:stCondLst>
                                            <p:cond delay="1834"/>
                                          </p:stCondLst>
                                        </p:cTn>
                                        <p:tgtEl>
                                          <p:spTgt spid="3585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57" grpId="0" animBg="1"/>
      <p:bldP spid="35858" grpId="0" animBg="1"/>
      <p:bldP spid="35859" grpId="0" animBg="1"/>
      <p:bldP spid="35860" grpId="0" animBg="1"/>
      <p:bldP spid="35861" grpId="0" animBg="1"/>
      <p:bldP spid="3586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AutoShape 11"/>
          <p:cNvSpPr>
            <a:spLocks noChangeArrowheads="1"/>
          </p:cNvSpPr>
          <p:nvPr/>
        </p:nvSpPr>
        <p:spPr bwMode="auto">
          <a:xfrm>
            <a:off x="279400" y="1196975"/>
            <a:ext cx="8497888" cy="1489075"/>
          </a:xfrm>
          <a:prstGeom prst="wave">
            <a:avLst>
              <a:gd name="adj1" fmla="val 13005"/>
              <a:gd name="adj2" fmla="val 0"/>
            </a:avLst>
          </a:prstGeom>
          <a:gradFill rotWithShape="1">
            <a:gsLst>
              <a:gs pos="0">
                <a:srgbClr val="FFFFFF"/>
              </a:gs>
              <a:gs pos="100000">
                <a:srgbClr val="99CCFF"/>
              </a:gs>
            </a:gsLst>
            <a:path path="rect">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ar-AE" altLang="en-US" sz="2400" b="1" i="1"/>
              <a:t>شرط معکوسی:</a:t>
            </a:r>
            <a:r>
              <a:rPr lang="ar-AE" altLang="en-US" sz="2000"/>
              <a:t> اگر ترجیح عنصر </a:t>
            </a:r>
            <a:r>
              <a:rPr lang="en-US" altLang="en-US" sz="2000" b="1">
                <a:latin typeface="Times New Roman" panose="02020603050405020304" pitchFamily="18" charset="0"/>
                <a:cs typeface="Times New Roman" panose="02020603050405020304" pitchFamily="18" charset="0"/>
              </a:rPr>
              <a:t>A</a:t>
            </a:r>
            <a:r>
              <a:rPr lang="ar-AE" altLang="en-US" sz="2000"/>
              <a:t> بر عنصر </a:t>
            </a:r>
            <a:r>
              <a:rPr lang="en-US" altLang="en-US" sz="2000" b="1">
                <a:latin typeface="Times New Roman" panose="02020603050405020304" pitchFamily="18" charset="0"/>
                <a:cs typeface="Times New Roman" panose="02020603050405020304" pitchFamily="18" charset="0"/>
              </a:rPr>
              <a:t>B</a:t>
            </a:r>
            <a:r>
              <a:rPr lang="ar-AE" altLang="en-US" sz="2000"/>
              <a:t> برابر </a:t>
            </a:r>
            <a:r>
              <a:rPr lang="en-US" altLang="en-US" sz="2000" b="1">
                <a:latin typeface="Times New Roman" panose="02020603050405020304" pitchFamily="18" charset="0"/>
                <a:cs typeface="Times New Roman" panose="02020603050405020304" pitchFamily="18" charset="0"/>
              </a:rPr>
              <a:t>C</a:t>
            </a:r>
            <a:r>
              <a:rPr lang="ar-AE" altLang="en-US" sz="2000"/>
              <a:t> باشد، ترجیح عنصر </a:t>
            </a:r>
            <a:r>
              <a:rPr lang="en-US" altLang="en-US" sz="2000" b="1">
                <a:latin typeface="Times New Roman" panose="02020603050405020304" pitchFamily="18" charset="0"/>
                <a:cs typeface="Times New Roman" panose="02020603050405020304" pitchFamily="18" charset="0"/>
              </a:rPr>
              <a:t>B</a:t>
            </a:r>
            <a:r>
              <a:rPr lang="ar-AE" altLang="en-US" sz="2000"/>
              <a:t> بر </a:t>
            </a:r>
            <a:r>
              <a:rPr lang="en-US" altLang="en-US" sz="2000" b="1">
                <a:latin typeface="Times New Roman" panose="02020603050405020304" pitchFamily="18" charset="0"/>
                <a:cs typeface="Times New Roman" panose="02020603050405020304" pitchFamily="18" charset="0"/>
              </a:rPr>
              <a:t>A</a:t>
            </a:r>
            <a:r>
              <a:rPr lang="ar-AE" altLang="en-US" sz="2000"/>
              <a:t> برابر یک بر روی </a:t>
            </a:r>
            <a:r>
              <a:rPr lang="en-US" altLang="en-US" sz="2000" b="1">
                <a:latin typeface="Times New Roman" panose="02020603050405020304" pitchFamily="18" charset="0"/>
                <a:cs typeface="Times New Roman" panose="02020603050405020304" pitchFamily="18" charset="0"/>
              </a:rPr>
              <a:t>C</a:t>
            </a:r>
            <a:r>
              <a:rPr lang="ar-AE" altLang="en-US" sz="2000"/>
              <a:t> خواهد بود</a:t>
            </a:r>
            <a:endParaRPr lang="en-US" altLang="en-US" sz="2000"/>
          </a:p>
        </p:txBody>
      </p:sp>
      <p:sp>
        <p:nvSpPr>
          <p:cNvPr id="32771" name="AutoShape 13"/>
          <p:cNvSpPr>
            <a:spLocks noChangeArrowheads="1"/>
          </p:cNvSpPr>
          <p:nvPr/>
        </p:nvSpPr>
        <p:spPr bwMode="auto">
          <a:xfrm>
            <a:off x="250825" y="2365375"/>
            <a:ext cx="8497888" cy="1489075"/>
          </a:xfrm>
          <a:prstGeom prst="wave">
            <a:avLst>
              <a:gd name="adj1" fmla="val 13005"/>
              <a:gd name="adj2" fmla="val 0"/>
            </a:avLst>
          </a:prstGeom>
          <a:gradFill rotWithShape="1">
            <a:gsLst>
              <a:gs pos="0">
                <a:srgbClr val="FFFFFF"/>
              </a:gs>
              <a:gs pos="100000">
                <a:srgbClr val="99CCFF"/>
              </a:gs>
            </a:gsLst>
            <a:path path="rect">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ar-AE" altLang="en-US" sz="2400" b="1" i="1"/>
              <a:t>اصل همگنی:</a:t>
            </a:r>
            <a:r>
              <a:rPr lang="ar-AE" altLang="en-US" sz="2000"/>
              <a:t> عنصر </a:t>
            </a:r>
            <a:r>
              <a:rPr lang="en-US" altLang="en-US" sz="2000" b="1">
                <a:latin typeface="Times New Roman" panose="02020603050405020304" pitchFamily="18" charset="0"/>
                <a:cs typeface="Times New Roman" panose="02020603050405020304" pitchFamily="18" charset="0"/>
              </a:rPr>
              <a:t>A</a:t>
            </a:r>
            <a:r>
              <a:rPr lang="ar-AE" altLang="en-US" sz="2000"/>
              <a:t> بر </a:t>
            </a:r>
            <a:r>
              <a:rPr lang="en-US" altLang="en-US" sz="2000" b="1">
                <a:latin typeface="Times New Roman" panose="02020603050405020304" pitchFamily="18" charset="0"/>
                <a:cs typeface="Times New Roman" panose="02020603050405020304" pitchFamily="18" charset="0"/>
              </a:rPr>
              <a:t>B</a:t>
            </a:r>
            <a:r>
              <a:rPr lang="ar-AE" altLang="en-US" sz="2000"/>
              <a:t> باید همگن و قابل مقایسه باشند. به بیان دیگر برتری عنصر </a:t>
            </a:r>
            <a:r>
              <a:rPr lang="en-US" altLang="en-US" sz="2000" b="1">
                <a:latin typeface="Times New Roman" panose="02020603050405020304" pitchFamily="18" charset="0"/>
                <a:cs typeface="Times New Roman" panose="02020603050405020304" pitchFamily="18" charset="0"/>
              </a:rPr>
              <a:t>A</a:t>
            </a:r>
            <a:r>
              <a:rPr lang="ar-AE" altLang="en-US" sz="2000"/>
              <a:t> بر عنصر </a:t>
            </a:r>
            <a:r>
              <a:rPr lang="en-US" altLang="en-US" sz="2000" b="1">
                <a:latin typeface="Times New Roman" panose="02020603050405020304" pitchFamily="18" charset="0"/>
                <a:cs typeface="Times New Roman" panose="02020603050405020304" pitchFamily="18" charset="0"/>
              </a:rPr>
              <a:t>B</a:t>
            </a:r>
            <a:r>
              <a:rPr lang="ar-AE" altLang="en-US" sz="2000"/>
              <a:t> نمی تواند بی نهایت یا صفر باشد</a:t>
            </a:r>
            <a:endParaRPr lang="en-US" altLang="en-US" sz="2000"/>
          </a:p>
        </p:txBody>
      </p:sp>
      <p:sp>
        <p:nvSpPr>
          <p:cNvPr id="32772" name="AutoShape 15"/>
          <p:cNvSpPr>
            <a:spLocks noChangeArrowheads="1"/>
          </p:cNvSpPr>
          <p:nvPr/>
        </p:nvSpPr>
        <p:spPr bwMode="auto">
          <a:xfrm>
            <a:off x="257175" y="3589338"/>
            <a:ext cx="8497888" cy="1381125"/>
          </a:xfrm>
          <a:prstGeom prst="wave">
            <a:avLst>
              <a:gd name="adj1" fmla="val 11991"/>
              <a:gd name="adj2" fmla="val 0"/>
            </a:avLst>
          </a:prstGeom>
          <a:gradFill rotWithShape="1">
            <a:gsLst>
              <a:gs pos="0">
                <a:srgbClr val="FFFFFF"/>
              </a:gs>
              <a:gs pos="100000">
                <a:srgbClr val="99CCFF"/>
              </a:gs>
            </a:gsLst>
            <a:path path="rect">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ar-AE" altLang="en-US" sz="2400" b="1" i="1"/>
              <a:t>وابستگی:</a:t>
            </a:r>
            <a:r>
              <a:rPr lang="ar-AE" altLang="en-US" sz="2000"/>
              <a:t> هر عنصر سلسله مراتبی به عنصر سطح بالاتر خود می تواند وابسته باشد و به صورت خطی این وابستگی تا بالاترین سطح می تواند ادامه داشته باشد</a:t>
            </a:r>
            <a:endParaRPr lang="en-US" altLang="en-US" sz="2000"/>
          </a:p>
        </p:txBody>
      </p:sp>
      <p:sp>
        <p:nvSpPr>
          <p:cNvPr id="32773" name="AutoShape 17"/>
          <p:cNvSpPr>
            <a:spLocks noChangeArrowheads="1"/>
          </p:cNvSpPr>
          <p:nvPr/>
        </p:nvSpPr>
        <p:spPr bwMode="auto">
          <a:xfrm>
            <a:off x="242888" y="4692650"/>
            <a:ext cx="8497887" cy="1489075"/>
          </a:xfrm>
          <a:prstGeom prst="wave">
            <a:avLst>
              <a:gd name="adj1" fmla="val 13005"/>
              <a:gd name="adj2" fmla="val 0"/>
            </a:avLst>
          </a:prstGeom>
          <a:gradFill rotWithShape="1">
            <a:gsLst>
              <a:gs pos="0">
                <a:srgbClr val="FFFFFF"/>
              </a:gs>
              <a:gs pos="100000">
                <a:srgbClr val="99CCFF"/>
              </a:gs>
            </a:gsLst>
            <a:path path="rect">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ar-AE" altLang="en-US" sz="2400" b="1" i="1"/>
              <a:t>انتظارات:</a:t>
            </a:r>
            <a:r>
              <a:rPr lang="ar-AE" altLang="en-US" sz="2000"/>
              <a:t> هر گاه تغییری در ساختمان سلسله مراتبی رخ دهد </a:t>
            </a:r>
            <a:r>
              <a:rPr lang="fa-IR" altLang="en-US" sz="2000"/>
              <a:t>فرايند</a:t>
            </a:r>
            <a:r>
              <a:rPr lang="ar-AE" altLang="en-US" sz="2000"/>
              <a:t> ارزیابی باید مجددا انجام گیرد</a:t>
            </a:r>
            <a:endParaRPr lang="en-US" altLang="en-US" sz="2000"/>
          </a:p>
        </p:txBody>
      </p:sp>
      <p:sp>
        <p:nvSpPr>
          <p:cNvPr id="32774" name="Rectangle 19"/>
          <p:cNvSpPr>
            <a:spLocks noChangeArrowheads="1"/>
          </p:cNvSpPr>
          <p:nvPr/>
        </p:nvSpPr>
        <p:spPr bwMode="auto">
          <a:xfrm>
            <a:off x="0" y="112713"/>
            <a:ext cx="9144000"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3000"/>
              <a:t>اصول فرایند سلسله مراتبی(توماس.ال.ساعتی)</a:t>
            </a:r>
            <a:endParaRPr lang="en-US" altLang="en-US" sz="300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5"/>
          <p:cNvSpPr>
            <a:spLocks noChangeArrowheads="1"/>
          </p:cNvSpPr>
          <p:nvPr/>
        </p:nvSpPr>
        <p:spPr bwMode="auto">
          <a:xfrm>
            <a:off x="0" y="112713"/>
            <a:ext cx="9144000"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3000"/>
              <a:t>مراحل تجزيه و تحليل</a:t>
            </a:r>
            <a:r>
              <a:rPr lang="ar-AE" altLang="en-US" sz="3000"/>
              <a:t> سلسله مراتبی</a:t>
            </a:r>
            <a:endParaRPr lang="en-US" altLang="en-US" sz="3000"/>
          </a:p>
        </p:txBody>
      </p:sp>
      <p:sp>
        <p:nvSpPr>
          <p:cNvPr id="76806" name="AutoShape 6"/>
          <p:cNvSpPr>
            <a:spLocks noChangeArrowheads="1"/>
          </p:cNvSpPr>
          <p:nvPr/>
        </p:nvSpPr>
        <p:spPr bwMode="auto">
          <a:xfrm>
            <a:off x="395288" y="1196975"/>
            <a:ext cx="8353425" cy="755650"/>
          </a:xfrm>
          <a:prstGeom prst="flowChartOffpageConnector">
            <a:avLst/>
          </a:prstGeom>
          <a:gradFill rotWithShape="1">
            <a:gsLst>
              <a:gs pos="0">
                <a:srgbClr val="FFFFFF"/>
              </a:gs>
              <a:gs pos="100000">
                <a:srgbClr val="9933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400"/>
              <a:t>1) جمع آوري داده ها و تعريف مساله(ساختن درخت سلسله مراتبي)</a:t>
            </a:r>
          </a:p>
        </p:txBody>
      </p:sp>
      <p:sp>
        <p:nvSpPr>
          <p:cNvPr id="76807" name="AutoShape 7"/>
          <p:cNvSpPr>
            <a:spLocks noChangeArrowheads="1"/>
          </p:cNvSpPr>
          <p:nvPr/>
        </p:nvSpPr>
        <p:spPr bwMode="auto">
          <a:xfrm>
            <a:off x="709613" y="2090738"/>
            <a:ext cx="7737475" cy="755650"/>
          </a:xfrm>
          <a:prstGeom prst="flowChartOffpageConnector">
            <a:avLst/>
          </a:prstGeom>
          <a:gradFill rotWithShape="1">
            <a:gsLst>
              <a:gs pos="0">
                <a:srgbClr val="FFFFFF"/>
              </a:gs>
              <a:gs pos="100000">
                <a:srgbClr val="FF66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400"/>
              <a:t>2) تشکيل ماتريس هاي مقايسات زوجي براي سطوح مختلف درخت تصميم</a:t>
            </a:r>
            <a:endParaRPr lang="en-US" altLang="en-US" sz="2400"/>
          </a:p>
        </p:txBody>
      </p:sp>
      <p:sp>
        <p:nvSpPr>
          <p:cNvPr id="76808" name="AutoShape 8"/>
          <p:cNvSpPr>
            <a:spLocks noChangeArrowheads="1"/>
          </p:cNvSpPr>
          <p:nvPr/>
        </p:nvSpPr>
        <p:spPr bwMode="auto">
          <a:xfrm>
            <a:off x="966788" y="2982913"/>
            <a:ext cx="7197725" cy="755650"/>
          </a:xfrm>
          <a:prstGeom prst="flowChartOffpageConnector">
            <a:avLst/>
          </a:prstGeom>
          <a:gradFill rotWithShape="1">
            <a:gsLst>
              <a:gs pos="0">
                <a:srgbClr val="FFFFFF"/>
              </a:gs>
              <a:gs pos="100000">
                <a:srgbClr val="FF99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400"/>
              <a:t>3) نرماليزه سازي (تشکيل ماتريس بي مقياس)</a:t>
            </a:r>
            <a:endParaRPr lang="en-US" altLang="en-US" sz="2400"/>
          </a:p>
        </p:txBody>
      </p:sp>
      <p:sp>
        <p:nvSpPr>
          <p:cNvPr id="76809" name="AutoShape 9"/>
          <p:cNvSpPr>
            <a:spLocks noChangeArrowheads="1"/>
          </p:cNvSpPr>
          <p:nvPr/>
        </p:nvSpPr>
        <p:spPr bwMode="auto">
          <a:xfrm>
            <a:off x="1509713" y="4770438"/>
            <a:ext cx="6118225" cy="755650"/>
          </a:xfrm>
          <a:prstGeom prst="flowChartOffpageConnector">
            <a:avLst/>
          </a:prstGeom>
          <a:gradFill rotWithShape="1">
            <a:gsLst>
              <a:gs pos="0">
                <a:srgbClr val="FFFFFF"/>
              </a:gs>
              <a:gs pos="100000">
                <a:srgbClr val="FFCC99"/>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400"/>
              <a:t>5) محاسبه وزن نهايي </a:t>
            </a:r>
            <a:endParaRPr lang="en-US" altLang="en-US" sz="2400"/>
          </a:p>
        </p:txBody>
      </p:sp>
      <p:sp>
        <p:nvSpPr>
          <p:cNvPr id="76810" name="AutoShape 10"/>
          <p:cNvSpPr>
            <a:spLocks noChangeArrowheads="1"/>
          </p:cNvSpPr>
          <p:nvPr/>
        </p:nvSpPr>
        <p:spPr bwMode="auto">
          <a:xfrm>
            <a:off x="1238250" y="3878263"/>
            <a:ext cx="6657975" cy="755650"/>
          </a:xfrm>
          <a:prstGeom prst="flowChartOffpageConnector">
            <a:avLst/>
          </a:prstGeom>
          <a:gradFill rotWithShape="1">
            <a:gsLst>
              <a:gs pos="0">
                <a:srgbClr val="FFFFFF"/>
              </a:gs>
              <a:gs pos="100000">
                <a:srgbClr val="FFCC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400"/>
              <a:t>4) محاسبه وزن نسبي</a:t>
            </a:r>
          </a:p>
        </p:txBody>
      </p:sp>
      <p:sp>
        <p:nvSpPr>
          <p:cNvPr id="76812" name="AutoShape 12"/>
          <p:cNvSpPr>
            <a:spLocks noChangeArrowheads="1"/>
          </p:cNvSpPr>
          <p:nvPr/>
        </p:nvSpPr>
        <p:spPr bwMode="auto">
          <a:xfrm>
            <a:off x="1782763" y="5640388"/>
            <a:ext cx="5578475" cy="755650"/>
          </a:xfrm>
          <a:prstGeom prst="flowChartOffpageConnector">
            <a:avLst/>
          </a:prstGeom>
          <a:gradFill rotWithShape="1">
            <a:gsLst>
              <a:gs pos="0">
                <a:srgbClr val="FFFFFF"/>
              </a:gs>
              <a:gs pos="100000">
                <a:srgbClr val="FFCC99">
                  <a:alpha val="48000"/>
                </a:srgbClr>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400"/>
              <a:t>6) تصميم گيري(تعيين اولويت ها) </a:t>
            </a:r>
            <a:endParaRPr lang="en-US" altLang="en-US" sz="2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76806"/>
                                        </p:tgtEl>
                                        <p:attrNameLst>
                                          <p:attrName>style.visibility</p:attrName>
                                        </p:attrNameLst>
                                      </p:cBhvr>
                                      <p:to>
                                        <p:strVal val="visible"/>
                                      </p:to>
                                    </p:set>
                                    <p:animEffect transition="in" filter="wipe(down)">
                                      <p:cBhvr>
                                        <p:cTn id="7" dur="870">
                                          <p:stCondLst>
                                            <p:cond delay="0"/>
                                          </p:stCondLst>
                                        </p:cTn>
                                        <p:tgtEl>
                                          <p:spTgt spid="76806"/>
                                        </p:tgtEl>
                                      </p:cBhvr>
                                    </p:animEffect>
                                    <p:anim calcmode="lin" valueType="num">
                                      <p:cBhvr>
                                        <p:cTn id="8" dur="2733" tmFilter="0,0; 0.14,0.36; 0.43,0.73; 0.71,0.91; 1.0,1.0">
                                          <p:stCondLst>
                                            <p:cond delay="0"/>
                                          </p:stCondLst>
                                        </p:cTn>
                                        <p:tgtEl>
                                          <p:spTgt spid="76806"/>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76806"/>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76806"/>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76806"/>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76806"/>
                                        </p:tgtEl>
                                        <p:attrNameLst>
                                          <p:attrName>ppt_y</p:attrName>
                                        </p:attrNameLst>
                                      </p:cBhvr>
                                      <p:tavLst>
                                        <p:tav tm="0" fmla="#ppt_y-sin(pi*$)/81">
                                          <p:val>
                                            <p:fltVal val="0"/>
                                          </p:val>
                                        </p:tav>
                                        <p:tav tm="100000">
                                          <p:val>
                                            <p:fltVal val="1"/>
                                          </p:val>
                                        </p:tav>
                                      </p:tavLst>
                                    </p:anim>
                                    <p:animScale>
                                      <p:cBhvr>
                                        <p:cTn id="13" dur="39">
                                          <p:stCondLst>
                                            <p:cond delay="975"/>
                                          </p:stCondLst>
                                        </p:cTn>
                                        <p:tgtEl>
                                          <p:spTgt spid="76806"/>
                                        </p:tgtEl>
                                      </p:cBhvr>
                                      <p:to x="100000" y="60000"/>
                                    </p:animScale>
                                    <p:animScale>
                                      <p:cBhvr>
                                        <p:cTn id="14" dur="249" decel="50000">
                                          <p:stCondLst>
                                            <p:cond delay="1014"/>
                                          </p:stCondLst>
                                        </p:cTn>
                                        <p:tgtEl>
                                          <p:spTgt spid="76806"/>
                                        </p:tgtEl>
                                      </p:cBhvr>
                                      <p:to x="100000" y="100000"/>
                                    </p:animScale>
                                    <p:animScale>
                                      <p:cBhvr>
                                        <p:cTn id="15" dur="39">
                                          <p:stCondLst>
                                            <p:cond delay="1968"/>
                                          </p:stCondLst>
                                        </p:cTn>
                                        <p:tgtEl>
                                          <p:spTgt spid="76806"/>
                                        </p:tgtEl>
                                      </p:cBhvr>
                                      <p:to x="100000" y="80000"/>
                                    </p:animScale>
                                    <p:animScale>
                                      <p:cBhvr>
                                        <p:cTn id="16" dur="249" decel="50000">
                                          <p:stCondLst>
                                            <p:cond delay="2007"/>
                                          </p:stCondLst>
                                        </p:cTn>
                                        <p:tgtEl>
                                          <p:spTgt spid="76806"/>
                                        </p:tgtEl>
                                      </p:cBhvr>
                                      <p:to x="100000" y="100000"/>
                                    </p:animScale>
                                    <p:animScale>
                                      <p:cBhvr>
                                        <p:cTn id="17" dur="39">
                                          <p:stCondLst>
                                            <p:cond delay="2463"/>
                                          </p:stCondLst>
                                        </p:cTn>
                                        <p:tgtEl>
                                          <p:spTgt spid="76806"/>
                                        </p:tgtEl>
                                      </p:cBhvr>
                                      <p:to x="100000" y="90000"/>
                                    </p:animScale>
                                    <p:animScale>
                                      <p:cBhvr>
                                        <p:cTn id="18" dur="249" decel="50000">
                                          <p:stCondLst>
                                            <p:cond delay="2502"/>
                                          </p:stCondLst>
                                        </p:cTn>
                                        <p:tgtEl>
                                          <p:spTgt spid="76806"/>
                                        </p:tgtEl>
                                      </p:cBhvr>
                                      <p:to x="100000" y="100000"/>
                                    </p:animScale>
                                    <p:animScale>
                                      <p:cBhvr>
                                        <p:cTn id="19" dur="39">
                                          <p:stCondLst>
                                            <p:cond delay="2712"/>
                                          </p:stCondLst>
                                        </p:cTn>
                                        <p:tgtEl>
                                          <p:spTgt spid="76806"/>
                                        </p:tgtEl>
                                      </p:cBhvr>
                                      <p:to x="100000" y="95000"/>
                                    </p:animScale>
                                    <p:animScale>
                                      <p:cBhvr>
                                        <p:cTn id="20" dur="249" decel="50000">
                                          <p:stCondLst>
                                            <p:cond delay="2751"/>
                                          </p:stCondLst>
                                        </p:cTn>
                                        <p:tgtEl>
                                          <p:spTgt spid="76806"/>
                                        </p:tgtEl>
                                      </p:cBhvr>
                                      <p:to x="100000" y="100000"/>
                                    </p:animScale>
                                  </p:childTnLst>
                                </p:cTn>
                              </p:par>
                            </p:childTnLst>
                          </p:cTn>
                        </p:par>
                        <p:par>
                          <p:cTn id="21" fill="hold" nodeType="afterGroup">
                            <p:stCondLst>
                              <p:cond delay="3000"/>
                            </p:stCondLst>
                            <p:childTnLst>
                              <p:par>
                                <p:cTn id="22" presetID="26" presetClass="entr" presetSubtype="0" fill="hold" grpId="0" nodeType="afterEffect">
                                  <p:stCondLst>
                                    <p:cond delay="0"/>
                                  </p:stCondLst>
                                  <p:childTnLst>
                                    <p:set>
                                      <p:cBhvr>
                                        <p:cTn id="23" dur="1" fill="hold">
                                          <p:stCondLst>
                                            <p:cond delay="0"/>
                                          </p:stCondLst>
                                        </p:cTn>
                                        <p:tgtEl>
                                          <p:spTgt spid="76807"/>
                                        </p:tgtEl>
                                        <p:attrNameLst>
                                          <p:attrName>style.visibility</p:attrName>
                                        </p:attrNameLst>
                                      </p:cBhvr>
                                      <p:to>
                                        <p:strVal val="visible"/>
                                      </p:to>
                                    </p:set>
                                    <p:animEffect transition="in" filter="wipe(down)">
                                      <p:cBhvr>
                                        <p:cTn id="24" dur="870">
                                          <p:stCondLst>
                                            <p:cond delay="0"/>
                                          </p:stCondLst>
                                        </p:cTn>
                                        <p:tgtEl>
                                          <p:spTgt spid="76807"/>
                                        </p:tgtEl>
                                      </p:cBhvr>
                                    </p:animEffect>
                                    <p:anim calcmode="lin" valueType="num">
                                      <p:cBhvr>
                                        <p:cTn id="25" dur="2733" tmFilter="0,0; 0.14,0.36; 0.43,0.73; 0.71,0.91; 1.0,1.0">
                                          <p:stCondLst>
                                            <p:cond delay="0"/>
                                          </p:stCondLst>
                                        </p:cTn>
                                        <p:tgtEl>
                                          <p:spTgt spid="76807"/>
                                        </p:tgtEl>
                                        <p:attrNameLst>
                                          <p:attrName>ppt_x</p:attrName>
                                        </p:attrNameLst>
                                      </p:cBhvr>
                                      <p:tavLst>
                                        <p:tav tm="0">
                                          <p:val>
                                            <p:strVal val="#ppt_x-0.25"/>
                                          </p:val>
                                        </p:tav>
                                        <p:tav tm="100000">
                                          <p:val>
                                            <p:strVal val="#ppt_x"/>
                                          </p:val>
                                        </p:tav>
                                      </p:tavLst>
                                    </p:anim>
                                    <p:anim calcmode="lin" valueType="num">
                                      <p:cBhvr>
                                        <p:cTn id="26" dur="996" tmFilter="0.0,0.0; 0.25,0.07; 0.50,0.2; 0.75,0.467; 1.0,1.0">
                                          <p:stCondLst>
                                            <p:cond delay="0"/>
                                          </p:stCondLst>
                                        </p:cTn>
                                        <p:tgtEl>
                                          <p:spTgt spid="76807"/>
                                        </p:tgtEl>
                                        <p:attrNameLst>
                                          <p:attrName>ppt_y</p:attrName>
                                        </p:attrNameLst>
                                      </p:cBhvr>
                                      <p:tavLst>
                                        <p:tav tm="0" fmla="#ppt_y-sin(pi*$)/3">
                                          <p:val>
                                            <p:fltVal val="0.5"/>
                                          </p:val>
                                        </p:tav>
                                        <p:tav tm="100000">
                                          <p:val>
                                            <p:fltVal val="1"/>
                                          </p:val>
                                        </p:tav>
                                      </p:tavLst>
                                    </p:anim>
                                    <p:anim calcmode="lin" valueType="num">
                                      <p:cBhvr>
                                        <p:cTn id="27" dur="996" tmFilter="0, 0; 0.125,0.2665; 0.25,0.4; 0.375,0.465; 0.5,0.5;  0.625,0.535; 0.75,0.6; 0.875,0.7335; 1,1">
                                          <p:stCondLst>
                                            <p:cond delay="996"/>
                                          </p:stCondLst>
                                        </p:cTn>
                                        <p:tgtEl>
                                          <p:spTgt spid="76807"/>
                                        </p:tgtEl>
                                        <p:attrNameLst>
                                          <p:attrName>ppt_y</p:attrName>
                                        </p:attrNameLst>
                                      </p:cBhvr>
                                      <p:tavLst>
                                        <p:tav tm="0" fmla="#ppt_y-sin(pi*$)/9">
                                          <p:val>
                                            <p:fltVal val="0"/>
                                          </p:val>
                                        </p:tav>
                                        <p:tav tm="100000">
                                          <p:val>
                                            <p:fltVal val="1"/>
                                          </p:val>
                                        </p:tav>
                                      </p:tavLst>
                                    </p:anim>
                                    <p:anim calcmode="lin" valueType="num">
                                      <p:cBhvr>
                                        <p:cTn id="28" dur="498" tmFilter="0, 0; 0.125,0.2665; 0.25,0.4; 0.375,0.465; 0.5,0.5;  0.625,0.535; 0.75,0.6; 0.875,0.7335; 1,1">
                                          <p:stCondLst>
                                            <p:cond delay="1986"/>
                                          </p:stCondLst>
                                        </p:cTn>
                                        <p:tgtEl>
                                          <p:spTgt spid="76807"/>
                                        </p:tgtEl>
                                        <p:attrNameLst>
                                          <p:attrName>ppt_y</p:attrName>
                                        </p:attrNameLst>
                                      </p:cBhvr>
                                      <p:tavLst>
                                        <p:tav tm="0" fmla="#ppt_y-sin(pi*$)/27">
                                          <p:val>
                                            <p:fltVal val="0"/>
                                          </p:val>
                                        </p:tav>
                                        <p:tav tm="100000">
                                          <p:val>
                                            <p:fltVal val="1"/>
                                          </p:val>
                                        </p:tav>
                                      </p:tavLst>
                                    </p:anim>
                                    <p:anim calcmode="lin" valueType="num">
                                      <p:cBhvr>
                                        <p:cTn id="29" dur="246" tmFilter="0, 0; 0.125,0.2665; 0.25,0.4; 0.375,0.465; 0.5,0.5;  0.625,0.535; 0.75,0.6; 0.875,0.7335; 1,1">
                                          <p:stCondLst>
                                            <p:cond delay="2484"/>
                                          </p:stCondLst>
                                        </p:cTn>
                                        <p:tgtEl>
                                          <p:spTgt spid="76807"/>
                                        </p:tgtEl>
                                        <p:attrNameLst>
                                          <p:attrName>ppt_y</p:attrName>
                                        </p:attrNameLst>
                                      </p:cBhvr>
                                      <p:tavLst>
                                        <p:tav tm="0" fmla="#ppt_y-sin(pi*$)/81">
                                          <p:val>
                                            <p:fltVal val="0"/>
                                          </p:val>
                                        </p:tav>
                                        <p:tav tm="100000">
                                          <p:val>
                                            <p:fltVal val="1"/>
                                          </p:val>
                                        </p:tav>
                                      </p:tavLst>
                                    </p:anim>
                                    <p:animScale>
                                      <p:cBhvr>
                                        <p:cTn id="30" dur="39">
                                          <p:stCondLst>
                                            <p:cond delay="975"/>
                                          </p:stCondLst>
                                        </p:cTn>
                                        <p:tgtEl>
                                          <p:spTgt spid="76807"/>
                                        </p:tgtEl>
                                      </p:cBhvr>
                                      <p:to x="100000" y="60000"/>
                                    </p:animScale>
                                    <p:animScale>
                                      <p:cBhvr>
                                        <p:cTn id="31" dur="249" decel="50000">
                                          <p:stCondLst>
                                            <p:cond delay="1014"/>
                                          </p:stCondLst>
                                        </p:cTn>
                                        <p:tgtEl>
                                          <p:spTgt spid="76807"/>
                                        </p:tgtEl>
                                      </p:cBhvr>
                                      <p:to x="100000" y="100000"/>
                                    </p:animScale>
                                    <p:animScale>
                                      <p:cBhvr>
                                        <p:cTn id="32" dur="39">
                                          <p:stCondLst>
                                            <p:cond delay="1968"/>
                                          </p:stCondLst>
                                        </p:cTn>
                                        <p:tgtEl>
                                          <p:spTgt spid="76807"/>
                                        </p:tgtEl>
                                      </p:cBhvr>
                                      <p:to x="100000" y="80000"/>
                                    </p:animScale>
                                    <p:animScale>
                                      <p:cBhvr>
                                        <p:cTn id="33" dur="249" decel="50000">
                                          <p:stCondLst>
                                            <p:cond delay="2007"/>
                                          </p:stCondLst>
                                        </p:cTn>
                                        <p:tgtEl>
                                          <p:spTgt spid="76807"/>
                                        </p:tgtEl>
                                      </p:cBhvr>
                                      <p:to x="100000" y="100000"/>
                                    </p:animScale>
                                    <p:animScale>
                                      <p:cBhvr>
                                        <p:cTn id="34" dur="39">
                                          <p:stCondLst>
                                            <p:cond delay="2463"/>
                                          </p:stCondLst>
                                        </p:cTn>
                                        <p:tgtEl>
                                          <p:spTgt spid="76807"/>
                                        </p:tgtEl>
                                      </p:cBhvr>
                                      <p:to x="100000" y="90000"/>
                                    </p:animScale>
                                    <p:animScale>
                                      <p:cBhvr>
                                        <p:cTn id="35" dur="249" decel="50000">
                                          <p:stCondLst>
                                            <p:cond delay="2502"/>
                                          </p:stCondLst>
                                        </p:cTn>
                                        <p:tgtEl>
                                          <p:spTgt spid="76807"/>
                                        </p:tgtEl>
                                      </p:cBhvr>
                                      <p:to x="100000" y="100000"/>
                                    </p:animScale>
                                    <p:animScale>
                                      <p:cBhvr>
                                        <p:cTn id="36" dur="39">
                                          <p:stCondLst>
                                            <p:cond delay="2712"/>
                                          </p:stCondLst>
                                        </p:cTn>
                                        <p:tgtEl>
                                          <p:spTgt spid="76807"/>
                                        </p:tgtEl>
                                      </p:cBhvr>
                                      <p:to x="100000" y="95000"/>
                                    </p:animScale>
                                    <p:animScale>
                                      <p:cBhvr>
                                        <p:cTn id="37" dur="249" decel="50000">
                                          <p:stCondLst>
                                            <p:cond delay="2751"/>
                                          </p:stCondLst>
                                        </p:cTn>
                                        <p:tgtEl>
                                          <p:spTgt spid="76807"/>
                                        </p:tgtEl>
                                      </p:cBhvr>
                                      <p:to x="100000" y="100000"/>
                                    </p:animScale>
                                  </p:childTnLst>
                                </p:cTn>
                              </p:par>
                            </p:childTnLst>
                          </p:cTn>
                        </p:par>
                        <p:par>
                          <p:cTn id="38" fill="hold" nodeType="afterGroup">
                            <p:stCondLst>
                              <p:cond delay="6000"/>
                            </p:stCondLst>
                            <p:childTnLst>
                              <p:par>
                                <p:cTn id="39" presetID="26" presetClass="entr" presetSubtype="0" fill="hold" grpId="0" nodeType="afterEffect">
                                  <p:stCondLst>
                                    <p:cond delay="0"/>
                                  </p:stCondLst>
                                  <p:childTnLst>
                                    <p:set>
                                      <p:cBhvr>
                                        <p:cTn id="40" dur="1" fill="hold">
                                          <p:stCondLst>
                                            <p:cond delay="0"/>
                                          </p:stCondLst>
                                        </p:cTn>
                                        <p:tgtEl>
                                          <p:spTgt spid="76808"/>
                                        </p:tgtEl>
                                        <p:attrNameLst>
                                          <p:attrName>style.visibility</p:attrName>
                                        </p:attrNameLst>
                                      </p:cBhvr>
                                      <p:to>
                                        <p:strVal val="visible"/>
                                      </p:to>
                                    </p:set>
                                    <p:animEffect transition="in" filter="wipe(down)">
                                      <p:cBhvr>
                                        <p:cTn id="41" dur="870">
                                          <p:stCondLst>
                                            <p:cond delay="0"/>
                                          </p:stCondLst>
                                        </p:cTn>
                                        <p:tgtEl>
                                          <p:spTgt spid="76808"/>
                                        </p:tgtEl>
                                      </p:cBhvr>
                                    </p:animEffect>
                                    <p:anim calcmode="lin" valueType="num">
                                      <p:cBhvr>
                                        <p:cTn id="42" dur="2733" tmFilter="0,0; 0.14,0.36; 0.43,0.73; 0.71,0.91; 1.0,1.0">
                                          <p:stCondLst>
                                            <p:cond delay="0"/>
                                          </p:stCondLst>
                                        </p:cTn>
                                        <p:tgtEl>
                                          <p:spTgt spid="76808"/>
                                        </p:tgtEl>
                                        <p:attrNameLst>
                                          <p:attrName>ppt_x</p:attrName>
                                        </p:attrNameLst>
                                      </p:cBhvr>
                                      <p:tavLst>
                                        <p:tav tm="0">
                                          <p:val>
                                            <p:strVal val="#ppt_x-0.25"/>
                                          </p:val>
                                        </p:tav>
                                        <p:tav tm="100000">
                                          <p:val>
                                            <p:strVal val="#ppt_x"/>
                                          </p:val>
                                        </p:tav>
                                      </p:tavLst>
                                    </p:anim>
                                    <p:anim calcmode="lin" valueType="num">
                                      <p:cBhvr>
                                        <p:cTn id="43" dur="996" tmFilter="0.0,0.0; 0.25,0.07; 0.50,0.2; 0.75,0.467; 1.0,1.0">
                                          <p:stCondLst>
                                            <p:cond delay="0"/>
                                          </p:stCondLst>
                                        </p:cTn>
                                        <p:tgtEl>
                                          <p:spTgt spid="76808"/>
                                        </p:tgtEl>
                                        <p:attrNameLst>
                                          <p:attrName>ppt_y</p:attrName>
                                        </p:attrNameLst>
                                      </p:cBhvr>
                                      <p:tavLst>
                                        <p:tav tm="0" fmla="#ppt_y-sin(pi*$)/3">
                                          <p:val>
                                            <p:fltVal val="0.5"/>
                                          </p:val>
                                        </p:tav>
                                        <p:tav tm="100000">
                                          <p:val>
                                            <p:fltVal val="1"/>
                                          </p:val>
                                        </p:tav>
                                      </p:tavLst>
                                    </p:anim>
                                    <p:anim calcmode="lin" valueType="num">
                                      <p:cBhvr>
                                        <p:cTn id="44" dur="996" tmFilter="0, 0; 0.125,0.2665; 0.25,0.4; 0.375,0.465; 0.5,0.5;  0.625,0.535; 0.75,0.6; 0.875,0.7335; 1,1">
                                          <p:stCondLst>
                                            <p:cond delay="996"/>
                                          </p:stCondLst>
                                        </p:cTn>
                                        <p:tgtEl>
                                          <p:spTgt spid="76808"/>
                                        </p:tgtEl>
                                        <p:attrNameLst>
                                          <p:attrName>ppt_y</p:attrName>
                                        </p:attrNameLst>
                                      </p:cBhvr>
                                      <p:tavLst>
                                        <p:tav tm="0" fmla="#ppt_y-sin(pi*$)/9">
                                          <p:val>
                                            <p:fltVal val="0"/>
                                          </p:val>
                                        </p:tav>
                                        <p:tav tm="100000">
                                          <p:val>
                                            <p:fltVal val="1"/>
                                          </p:val>
                                        </p:tav>
                                      </p:tavLst>
                                    </p:anim>
                                    <p:anim calcmode="lin" valueType="num">
                                      <p:cBhvr>
                                        <p:cTn id="45" dur="498" tmFilter="0, 0; 0.125,0.2665; 0.25,0.4; 0.375,0.465; 0.5,0.5;  0.625,0.535; 0.75,0.6; 0.875,0.7335; 1,1">
                                          <p:stCondLst>
                                            <p:cond delay="1986"/>
                                          </p:stCondLst>
                                        </p:cTn>
                                        <p:tgtEl>
                                          <p:spTgt spid="76808"/>
                                        </p:tgtEl>
                                        <p:attrNameLst>
                                          <p:attrName>ppt_y</p:attrName>
                                        </p:attrNameLst>
                                      </p:cBhvr>
                                      <p:tavLst>
                                        <p:tav tm="0" fmla="#ppt_y-sin(pi*$)/27">
                                          <p:val>
                                            <p:fltVal val="0"/>
                                          </p:val>
                                        </p:tav>
                                        <p:tav tm="100000">
                                          <p:val>
                                            <p:fltVal val="1"/>
                                          </p:val>
                                        </p:tav>
                                      </p:tavLst>
                                    </p:anim>
                                    <p:anim calcmode="lin" valueType="num">
                                      <p:cBhvr>
                                        <p:cTn id="46" dur="246" tmFilter="0, 0; 0.125,0.2665; 0.25,0.4; 0.375,0.465; 0.5,0.5;  0.625,0.535; 0.75,0.6; 0.875,0.7335; 1,1">
                                          <p:stCondLst>
                                            <p:cond delay="2484"/>
                                          </p:stCondLst>
                                        </p:cTn>
                                        <p:tgtEl>
                                          <p:spTgt spid="76808"/>
                                        </p:tgtEl>
                                        <p:attrNameLst>
                                          <p:attrName>ppt_y</p:attrName>
                                        </p:attrNameLst>
                                      </p:cBhvr>
                                      <p:tavLst>
                                        <p:tav tm="0" fmla="#ppt_y-sin(pi*$)/81">
                                          <p:val>
                                            <p:fltVal val="0"/>
                                          </p:val>
                                        </p:tav>
                                        <p:tav tm="100000">
                                          <p:val>
                                            <p:fltVal val="1"/>
                                          </p:val>
                                        </p:tav>
                                      </p:tavLst>
                                    </p:anim>
                                    <p:animScale>
                                      <p:cBhvr>
                                        <p:cTn id="47" dur="39">
                                          <p:stCondLst>
                                            <p:cond delay="975"/>
                                          </p:stCondLst>
                                        </p:cTn>
                                        <p:tgtEl>
                                          <p:spTgt spid="76808"/>
                                        </p:tgtEl>
                                      </p:cBhvr>
                                      <p:to x="100000" y="60000"/>
                                    </p:animScale>
                                    <p:animScale>
                                      <p:cBhvr>
                                        <p:cTn id="48" dur="249" decel="50000">
                                          <p:stCondLst>
                                            <p:cond delay="1014"/>
                                          </p:stCondLst>
                                        </p:cTn>
                                        <p:tgtEl>
                                          <p:spTgt spid="76808"/>
                                        </p:tgtEl>
                                      </p:cBhvr>
                                      <p:to x="100000" y="100000"/>
                                    </p:animScale>
                                    <p:animScale>
                                      <p:cBhvr>
                                        <p:cTn id="49" dur="39">
                                          <p:stCondLst>
                                            <p:cond delay="1968"/>
                                          </p:stCondLst>
                                        </p:cTn>
                                        <p:tgtEl>
                                          <p:spTgt spid="76808"/>
                                        </p:tgtEl>
                                      </p:cBhvr>
                                      <p:to x="100000" y="80000"/>
                                    </p:animScale>
                                    <p:animScale>
                                      <p:cBhvr>
                                        <p:cTn id="50" dur="249" decel="50000">
                                          <p:stCondLst>
                                            <p:cond delay="2007"/>
                                          </p:stCondLst>
                                        </p:cTn>
                                        <p:tgtEl>
                                          <p:spTgt spid="76808"/>
                                        </p:tgtEl>
                                      </p:cBhvr>
                                      <p:to x="100000" y="100000"/>
                                    </p:animScale>
                                    <p:animScale>
                                      <p:cBhvr>
                                        <p:cTn id="51" dur="39">
                                          <p:stCondLst>
                                            <p:cond delay="2463"/>
                                          </p:stCondLst>
                                        </p:cTn>
                                        <p:tgtEl>
                                          <p:spTgt spid="76808"/>
                                        </p:tgtEl>
                                      </p:cBhvr>
                                      <p:to x="100000" y="90000"/>
                                    </p:animScale>
                                    <p:animScale>
                                      <p:cBhvr>
                                        <p:cTn id="52" dur="249" decel="50000">
                                          <p:stCondLst>
                                            <p:cond delay="2502"/>
                                          </p:stCondLst>
                                        </p:cTn>
                                        <p:tgtEl>
                                          <p:spTgt spid="76808"/>
                                        </p:tgtEl>
                                      </p:cBhvr>
                                      <p:to x="100000" y="100000"/>
                                    </p:animScale>
                                    <p:animScale>
                                      <p:cBhvr>
                                        <p:cTn id="53" dur="39">
                                          <p:stCondLst>
                                            <p:cond delay="2712"/>
                                          </p:stCondLst>
                                        </p:cTn>
                                        <p:tgtEl>
                                          <p:spTgt spid="76808"/>
                                        </p:tgtEl>
                                      </p:cBhvr>
                                      <p:to x="100000" y="95000"/>
                                    </p:animScale>
                                    <p:animScale>
                                      <p:cBhvr>
                                        <p:cTn id="54" dur="249" decel="50000">
                                          <p:stCondLst>
                                            <p:cond delay="2751"/>
                                          </p:stCondLst>
                                        </p:cTn>
                                        <p:tgtEl>
                                          <p:spTgt spid="76808"/>
                                        </p:tgtEl>
                                      </p:cBhvr>
                                      <p:to x="100000" y="100000"/>
                                    </p:animScale>
                                  </p:childTnLst>
                                </p:cTn>
                              </p:par>
                            </p:childTnLst>
                          </p:cTn>
                        </p:par>
                        <p:par>
                          <p:cTn id="55" fill="hold" nodeType="afterGroup">
                            <p:stCondLst>
                              <p:cond delay="9000"/>
                            </p:stCondLst>
                            <p:childTnLst>
                              <p:par>
                                <p:cTn id="56" presetID="26" presetClass="entr" presetSubtype="0" fill="hold" grpId="0" nodeType="afterEffect">
                                  <p:stCondLst>
                                    <p:cond delay="0"/>
                                  </p:stCondLst>
                                  <p:childTnLst>
                                    <p:set>
                                      <p:cBhvr>
                                        <p:cTn id="57" dur="1" fill="hold">
                                          <p:stCondLst>
                                            <p:cond delay="0"/>
                                          </p:stCondLst>
                                        </p:cTn>
                                        <p:tgtEl>
                                          <p:spTgt spid="76810"/>
                                        </p:tgtEl>
                                        <p:attrNameLst>
                                          <p:attrName>style.visibility</p:attrName>
                                        </p:attrNameLst>
                                      </p:cBhvr>
                                      <p:to>
                                        <p:strVal val="visible"/>
                                      </p:to>
                                    </p:set>
                                    <p:animEffect transition="in" filter="wipe(down)">
                                      <p:cBhvr>
                                        <p:cTn id="58" dur="870">
                                          <p:stCondLst>
                                            <p:cond delay="0"/>
                                          </p:stCondLst>
                                        </p:cTn>
                                        <p:tgtEl>
                                          <p:spTgt spid="76810"/>
                                        </p:tgtEl>
                                      </p:cBhvr>
                                    </p:animEffect>
                                    <p:anim calcmode="lin" valueType="num">
                                      <p:cBhvr>
                                        <p:cTn id="59" dur="2733" tmFilter="0,0; 0.14,0.36; 0.43,0.73; 0.71,0.91; 1.0,1.0">
                                          <p:stCondLst>
                                            <p:cond delay="0"/>
                                          </p:stCondLst>
                                        </p:cTn>
                                        <p:tgtEl>
                                          <p:spTgt spid="76810"/>
                                        </p:tgtEl>
                                        <p:attrNameLst>
                                          <p:attrName>ppt_x</p:attrName>
                                        </p:attrNameLst>
                                      </p:cBhvr>
                                      <p:tavLst>
                                        <p:tav tm="0">
                                          <p:val>
                                            <p:strVal val="#ppt_x-0.25"/>
                                          </p:val>
                                        </p:tav>
                                        <p:tav tm="100000">
                                          <p:val>
                                            <p:strVal val="#ppt_x"/>
                                          </p:val>
                                        </p:tav>
                                      </p:tavLst>
                                    </p:anim>
                                    <p:anim calcmode="lin" valueType="num">
                                      <p:cBhvr>
                                        <p:cTn id="60" dur="996" tmFilter="0.0,0.0; 0.25,0.07; 0.50,0.2; 0.75,0.467; 1.0,1.0">
                                          <p:stCondLst>
                                            <p:cond delay="0"/>
                                          </p:stCondLst>
                                        </p:cTn>
                                        <p:tgtEl>
                                          <p:spTgt spid="76810"/>
                                        </p:tgtEl>
                                        <p:attrNameLst>
                                          <p:attrName>ppt_y</p:attrName>
                                        </p:attrNameLst>
                                      </p:cBhvr>
                                      <p:tavLst>
                                        <p:tav tm="0" fmla="#ppt_y-sin(pi*$)/3">
                                          <p:val>
                                            <p:fltVal val="0.5"/>
                                          </p:val>
                                        </p:tav>
                                        <p:tav tm="100000">
                                          <p:val>
                                            <p:fltVal val="1"/>
                                          </p:val>
                                        </p:tav>
                                      </p:tavLst>
                                    </p:anim>
                                    <p:anim calcmode="lin" valueType="num">
                                      <p:cBhvr>
                                        <p:cTn id="61" dur="996" tmFilter="0, 0; 0.125,0.2665; 0.25,0.4; 0.375,0.465; 0.5,0.5;  0.625,0.535; 0.75,0.6; 0.875,0.7335; 1,1">
                                          <p:stCondLst>
                                            <p:cond delay="996"/>
                                          </p:stCondLst>
                                        </p:cTn>
                                        <p:tgtEl>
                                          <p:spTgt spid="76810"/>
                                        </p:tgtEl>
                                        <p:attrNameLst>
                                          <p:attrName>ppt_y</p:attrName>
                                        </p:attrNameLst>
                                      </p:cBhvr>
                                      <p:tavLst>
                                        <p:tav tm="0" fmla="#ppt_y-sin(pi*$)/9">
                                          <p:val>
                                            <p:fltVal val="0"/>
                                          </p:val>
                                        </p:tav>
                                        <p:tav tm="100000">
                                          <p:val>
                                            <p:fltVal val="1"/>
                                          </p:val>
                                        </p:tav>
                                      </p:tavLst>
                                    </p:anim>
                                    <p:anim calcmode="lin" valueType="num">
                                      <p:cBhvr>
                                        <p:cTn id="62" dur="498" tmFilter="0, 0; 0.125,0.2665; 0.25,0.4; 0.375,0.465; 0.5,0.5;  0.625,0.535; 0.75,0.6; 0.875,0.7335; 1,1">
                                          <p:stCondLst>
                                            <p:cond delay="1986"/>
                                          </p:stCondLst>
                                        </p:cTn>
                                        <p:tgtEl>
                                          <p:spTgt spid="76810"/>
                                        </p:tgtEl>
                                        <p:attrNameLst>
                                          <p:attrName>ppt_y</p:attrName>
                                        </p:attrNameLst>
                                      </p:cBhvr>
                                      <p:tavLst>
                                        <p:tav tm="0" fmla="#ppt_y-sin(pi*$)/27">
                                          <p:val>
                                            <p:fltVal val="0"/>
                                          </p:val>
                                        </p:tav>
                                        <p:tav tm="100000">
                                          <p:val>
                                            <p:fltVal val="1"/>
                                          </p:val>
                                        </p:tav>
                                      </p:tavLst>
                                    </p:anim>
                                    <p:anim calcmode="lin" valueType="num">
                                      <p:cBhvr>
                                        <p:cTn id="63" dur="246" tmFilter="0, 0; 0.125,0.2665; 0.25,0.4; 0.375,0.465; 0.5,0.5;  0.625,0.535; 0.75,0.6; 0.875,0.7335; 1,1">
                                          <p:stCondLst>
                                            <p:cond delay="2484"/>
                                          </p:stCondLst>
                                        </p:cTn>
                                        <p:tgtEl>
                                          <p:spTgt spid="76810"/>
                                        </p:tgtEl>
                                        <p:attrNameLst>
                                          <p:attrName>ppt_y</p:attrName>
                                        </p:attrNameLst>
                                      </p:cBhvr>
                                      <p:tavLst>
                                        <p:tav tm="0" fmla="#ppt_y-sin(pi*$)/81">
                                          <p:val>
                                            <p:fltVal val="0"/>
                                          </p:val>
                                        </p:tav>
                                        <p:tav tm="100000">
                                          <p:val>
                                            <p:fltVal val="1"/>
                                          </p:val>
                                        </p:tav>
                                      </p:tavLst>
                                    </p:anim>
                                    <p:animScale>
                                      <p:cBhvr>
                                        <p:cTn id="64" dur="39">
                                          <p:stCondLst>
                                            <p:cond delay="975"/>
                                          </p:stCondLst>
                                        </p:cTn>
                                        <p:tgtEl>
                                          <p:spTgt spid="76810"/>
                                        </p:tgtEl>
                                      </p:cBhvr>
                                      <p:to x="100000" y="60000"/>
                                    </p:animScale>
                                    <p:animScale>
                                      <p:cBhvr>
                                        <p:cTn id="65" dur="249" decel="50000">
                                          <p:stCondLst>
                                            <p:cond delay="1014"/>
                                          </p:stCondLst>
                                        </p:cTn>
                                        <p:tgtEl>
                                          <p:spTgt spid="76810"/>
                                        </p:tgtEl>
                                      </p:cBhvr>
                                      <p:to x="100000" y="100000"/>
                                    </p:animScale>
                                    <p:animScale>
                                      <p:cBhvr>
                                        <p:cTn id="66" dur="39">
                                          <p:stCondLst>
                                            <p:cond delay="1968"/>
                                          </p:stCondLst>
                                        </p:cTn>
                                        <p:tgtEl>
                                          <p:spTgt spid="76810"/>
                                        </p:tgtEl>
                                      </p:cBhvr>
                                      <p:to x="100000" y="80000"/>
                                    </p:animScale>
                                    <p:animScale>
                                      <p:cBhvr>
                                        <p:cTn id="67" dur="249" decel="50000">
                                          <p:stCondLst>
                                            <p:cond delay="2007"/>
                                          </p:stCondLst>
                                        </p:cTn>
                                        <p:tgtEl>
                                          <p:spTgt spid="76810"/>
                                        </p:tgtEl>
                                      </p:cBhvr>
                                      <p:to x="100000" y="100000"/>
                                    </p:animScale>
                                    <p:animScale>
                                      <p:cBhvr>
                                        <p:cTn id="68" dur="39">
                                          <p:stCondLst>
                                            <p:cond delay="2463"/>
                                          </p:stCondLst>
                                        </p:cTn>
                                        <p:tgtEl>
                                          <p:spTgt spid="76810"/>
                                        </p:tgtEl>
                                      </p:cBhvr>
                                      <p:to x="100000" y="90000"/>
                                    </p:animScale>
                                    <p:animScale>
                                      <p:cBhvr>
                                        <p:cTn id="69" dur="249" decel="50000">
                                          <p:stCondLst>
                                            <p:cond delay="2502"/>
                                          </p:stCondLst>
                                        </p:cTn>
                                        <p:tgtEl>
                                          <p:spTgt spid="76810"/>
                                        </p:tgtEl>
                                      </p:cBhvr>
                                      <p:to x="100000" y="100000"/>
                                    </p:animScale>
                                    <p:animScale>
                                      <p:cBhvr>
                                        <p:cTn id="70" dur="39">
                                          <p:stCondLst>
                                            <p:cond delay="2712"/>
                                          </p:stCondLst>
                                        </p:cTn>
                                        <p:tgtEl>
                                          <p:spTgt spid="76810"/>
                                        </p:tgtEl>
                                      </p:cBhvr>
                                      <p:to x="100000" y="95000"/>
                                    </p:animScale>
                                    <p:animScale>
                                      <p:cBhvr>
                                        <p:cTn id="71" dur="249" decel="50000">
                                          <p:stCondLst>
                                            <p:cond delay="2751"/>
                                          </p:stCondLst>
                                        </p:cTn>
                                        <p:tgtEl>
                                          <p:spTgt spid="76810"/>
                                        </p:tgtEl>
                                      </p:cBhvr>
                                      <p:to x="100000" y="100000"/>
                                    </p:animScale>
                                  </p:childTnLst>
                                </p:cTn>
                              </p:par>
                            </p:childTnLst>
                          </p:cTn>
                        </p:par>
                        <p:par>
                          <p:cTn id="72" fill="hold" nodeType="afterGroup">
                            <p:stCondLst>
                              <p:cond delay="12000"/>
                            </p:stCondLst>
                            <p:childTnLst>
                              <p:par>
                                <p:cTn id="73" presetID="26" presetClass="entr" presetSubtype="0" fill="hold" grpId="0" nodeType="afterEffect">
                                  <p:stCondLst>
                                    <p:cond delay="0"/>
                                  </p:stCondLst>
                                  <p:childTnLst>
                                    <p:set>
                                      <p:cBhvr>
                                        <p:cTn id="74" dur="1" fill="hold">
                                          <p:stCondLst>
                                            <p:cond delay="0"/>
                                          </p:stCondLst>
                                        </p:cTn>
                                        <p:tgtEl>
                                          <p:spTgt spid="76809"/>
                                        </p:tgtEl>
                                        <p:attrNameLst>
                                          <p:attrName>style.visibility</p:attrName>
                                        </p:attrNameLst>
                                      </p:cBhvr>
                                      <p:to>
                                        <p:strVal val="visible"/>
                                      </p:to>
                                    </p:set>
                                    <p:animEffect transition="in" filter="wipe(down)">
                                      <p:cBhvr>
                                        <p:cTn id="75" dur="870">
                                          <p:stCondLst>
                                            <p:cond delay="0"/>
                                          </p:stCondLst>
                                        </p:cTn>
                                        <p:tgtEl>
                                          <p:spTgt spid="76809"/>
                                        </p:tgtEl>
                                      </p:cBhvr>
                                    </p:animEffect>
                                    <p:anim calcmode="lin" valueType="num">
                                      <p:cBhvr>
                                        <p:cTn id="76" dur="2733" tmFilter="0,0; 0.14,0.36; 0.43,0.73; 0.71,0.91; 1.0,1.0">
                                          <p:stCondLst>
                                            <p:cond delay="0"/>
                                          </p:stCondLst>
                                        </p:cTn>
                                        <p:tgtEl>
                                          <p:spTgt spid="76809"/>
                                        </p:tgtEl>
                                        <p:attrNameLst>
                                          <p:attrName>ppt_x</p:attrName>
                                        </p:attrNameLst>
                                      </p:cBhvr>
                                      <p:tavLst>
                                        <p:tav tm="0">
                                          <p:val>
                                            <p:strVal val="#ppt_x-0.25"/>
                                          </p:val>
                                        </p:tav>
                                        <p:tav tm="100000">
                                          <p:val>
                                            <p:strVal val="#ppt_x"/>
                                          </p:val>
                                        </p:tav>
                                      </p:tavLst>
                                    </p:anim>
                                    <p:anim calcmode="lin" valueType="num">
                                      <p:cBhvr>
                                        <p:cTn id="77" dur="996" tmFilter="0.0,0.0; 0.25,0.07; 0.50,0.2; 0.75,0.467; 1.0,1.0">
                                          <p:stCondLst>
                                            <p:cond delay="0"/>
                                          </p:stCondLst>
                                        </p:cTn>
                                        <p:tgtEl>
                                          <p:spTgt spid="76809"/>
                                        </p:tgtEl>
                                        <p:attrNameLst>
                                          <p:attrName>ppt_y</p:attrName>
                                        </p:attrNameLst>
                                      </p:cBhvr>
                                      <p:tavLst>
                                        <p:tav tm="0" fmla="#ppt_y-sin(pi*$)/3">
                                          <p:val>
                                            <p:fltVal val="0.5"/>
                                          </p:val>
                                        </p:tav>
                                        <p:tav tm="100000">
                                          <p:val>
                                            <p:fltVal val="1"/>
                                          </p:val>
                                        </p:tav>
                                      </p:tavLst>
                                    </p:anim>
                                    <p:anim calcmode="lin" valueType="num">
                                      <p:cBhvr>
                                        <p:cTn id="78" dur="996" tmFilter="0, 0; 0.125,0.2665; 0.25,0.4; 0.375,0.465; 0.5,0.5;  0.625,0.535; 0.75,0.6; 0.875,0.7335; 1,1">
                                          <p:stCondLst>
                                            <p:cond delay="996"/>
                                          </p:stCondLst>
                                        </p:cTn>
                                        <p:tgtEl>
                                          <p:spTgt spid="76809"/>
                                        </p:tgtEl>
                                        <p:attrNameLst>
                                          <p:attrName>ppt_y</p:attrName>
                                        </p:attrNameLst>
                                      </p:cBhvr>
                                      <p:tavLst>
                                        <p:tav tm="0" fmla="#ppt_y-sin(pi*$)/9">
                                          <p:val>
                                            <p:fltVal val="0"/>
                                          </p:val>
                                        </p:tav>
                                        <p:tav tm="100000">
                                          <p:val>
                                            <p:fltVal val="1"/>
                                          </p:val>
                                        </p:tav>
                                      </p:tavLst>
                                    </p:anim>
                                    <p:anim calcmode="lin" valueType="num">
                                      <p:cBhvr>
                                        <p:cTn id="79" dur="498" tmFilter="0, 0; 0.125,0.2665; 0.25,0.4; 0.375,0.465; 0.5,0.5;  0.625,0.535; 0.75,0.6; 0.875,0.7335; 1,1">
                                          <p:stCondLst>
                                            <p:cond delay="1986"/>
                                          </p:stCondLst>
                                        </p:cTn>
                                        <p:tgtEl>
                                          <p:spTgt spid="76809"/>
                                        </p:tgtEl>
                                        <p:attrNameLst>
                                          <p:attrName>ppt_y</p:attrName>
                                        </p:attrNameLst>
                                      </p:cBhvr>
                                      <p:tavLst>
                                        <p:tav tm="0" fmla="#ppt_y-sin(pi*$)/27">
                                          <p:val>
                                            <p:fltVal val="0"/>
                                          </p:val>
                                        </p:tav>
                                        <p:tav tm="100000">
                                          <p:val>
                                            <p:fltVal val="1"/>
                                          </p:val>
                                        </p:tav>
                                      </p:tavLst>
                                    </p:anim>
                                    <p:anim calcmode="lin" valueType="num">
                                      <p:cBhvr>
                                        <p:cTn id="80" dur="246" tmFilter="0, 0; 0.125,0.2665; 0.25,0.4; 0.375,0.465; 0.5,0.5;  0.625,0.535; 0.75,0.6; 0.875,0.7335; 1,1">
                                          <p:stCondLst>
                                            <p:cond delay="2484"/>
                                          </p:stCondLst>
                                        </p:cTn>
                                        <p:tgtEl>
                                          <p:spTgt spid="76809"/>
                                        </p:tgtEl>
                                        <p:attrNameLst>
                                          <p:attrName>ppt_y</p:attrName>
                                        </p:attrNameLst>
                                      </p:cBhvr>
                                      <p:tavLst>
                                        <p:tav tm="0" fmla="#ppt_y-sin(pi*$)/81">
                                          <p:val>
                                            <p:fltVal val="0"/>
                                          </p:val>
                                        </p:tav>
                                        <p:tav tm="100000">
                                          <p:val>
                                            <p:fltVal val="1"/>
                                          </p:val>
                                        </p:tav>
                                      </p:tavLst>
                                    </p:anim>
                                    <p:animScale>
                                      <p:cBhvr>
                                        <p:cTn id="81" dur="39">
                                          <p:stCondLst>
                                            <p:cond delay="975"/>
                                          </p:stCondLst>
                                        </p:cTn>
                                        <p:tgtEl>
                                          <p:spTgt spid="76809"/>
                                        </p:tgtEl>
                                      </p:cBhvr>
                                      <p:to x="100000" y="60000"/>
                                    </p:animScale>
                                    <p:animScale>
                                      <p:cBhvr>
                                        <p:cTn id="82" dur="249" decel="50000">
                                          <p:stCondLst>
                                            <p:cond delay="1014"/>
                                          </p:stCondLst>
                                        </p:cTn>
                                        <p:tgtEl>
                                          <p:spTgt spid="76809"/>
                                        </p:tgtEl>
                                      </p:cBhvr>
                                      <p:to x="100000" y="100000"/>
                                    </p:animScale>
                                    <p:animScale>
                                      <p:cBhvr>
                                        <p:cTn id="83" dur="39">
                                          <p:stCondLst>
                                            <p:cond delay="1968"/>
                                          </p:stCondLst>
                                        </p:cTn>
                                        <p:tgtEl>
                                          <p:spTgt spid="76809"/>
                                        </p:tgtEl>
                                      </p:cBhvr>
                                      <p:to x="100000" y="80000"/>
                                    </p:animScale>
                                    <p:animScale>
                                      <p:cBhvr>
                                        <p:cTn id="84" dur="249" decel="50000">
                                          <p:stCondLst>
                                            <p:cond delay="2007"/>
                                          </p:stCondLst>
                                        </p:cTn>
                                        <p:tgtEl>
                                          <p:spTgt spid="76809"/>
                                        </p:tgtEl>
                                      </p:cBhvr>
                                      <p:to x="100000" y="100000"/>
                                    </p:animScale>
                                    <p:animScale>
                                      <p:cBhvr>
                                        <p:cTn id="85" dur="39">
                                          <p:stCondLst>
                                            <p:cond delay="2463"/>
                                          </p:stCondLst>
                                        </p:cTn>
                                        <p:tgtEl>
                                          <p:spTgt spid="76809"/>
                                        </p:tgtEl>
                                      </p:cBhvr>
                                      <p:to x="100000" y="90000"/>
                                    </p:animScale>
                                    <p:animScale>
                                      <p:cBhvr>
                                        <p:cTn id="86" dur="249" decel="50000">
                                          <p:stCondLst>
                                            <p:cond delay="2502"/>
                                          </p:stCondLst>
                                        </p:cTn>
                                        <p:tgtEl>
                                          <p:spTgt spid="76809"/>
                                        </p:tgtEl>
                                      </p:cBhvr>
                                      <p:to x="100000" y="100000"/>
                                    </p:animScale>
                                    <p:animScale>
                                      <p:cBhvr>
                                        <p:cTn id="87" dur="39">
                                          <p:stCondLst>
                                            <p:cond delay="2712"/>
                                          </p:stCondLst>
                                        </p:cTn>
                                        <p:tgtEl>
                                          <p:spTgt spid="76809"/>
                                        </p:tgtEl>
                                      </p:cBhvr>
                                      <p:to x="100000" y="95000"/>
                                    </p:animScale>
                                    <p:animScale>
                                      <p:cBhvr>
                                        <p:cTn id="88" dur="249" decel="50000">
                                          <p:stCondLst>
                                            <p:cond delay="2751"/>
                                          </p:stCondLst>
                                        </p:cTn>
                                        <p:tgtEl>
                                          <p:spTgt spid="76809"/>
                                        </p:tgtEl>
                                      </p:cBhvr>
                                      <p:to x="100000" y="100000"/>
                                    </p:animScale>
                                  </p:childTnLst>
                                </p:cTn>
                              </p:par>
                            </p:childTnLst>
                          </p:cTn>
                        </p:par>
                        <p:par>
                          <p:cTn id="89" fill="hold" nodeType="afterGroup">
                            <p:stCondLst>
                              <p:cond delay="15000"/>
                            </p:stCondLst>
                            <p:childTnLst>
                              <p:par>
                                <p:cTn id="90" presetID="26" presetClass="entr" presetSubtype="0" fill="hold" grpId="0" nodeType="afterEffect">
                                  <p:stCondLst>
                                    <p:cond delay="0"/>
                                  </p:stCondLst>
                                  <p:childTnLst>
                                    <p:set>
                                      <p:cBhvr>
                                        <p:cTn id="91" dur="1" fill="hold">
                                          <p:stCondLst>
                                            <p:cond delay="0"/>
                                          </p:stCondLst>
                                        </p:cTn>
                                        <p:tgtEl>
                                          <p:spTgt spid="76812"/>
                                        </p:tgtEl>
                                        <p:attrNameLst>
                                          <p:attrName>style.visibility</p:attrName>
                                        </p:attrNameLst>
                                      </p:cBhvr>
                                      <p:to>
                                        <p:strVal val="visible"/>
                                      </p:to>
                                    </p:set>
                                    <p:animEffect transition="in" filter="wipe(down)">
                                      <p:cBhvr>
                                        <p:cTn id="92" dur="870">
                                          <p:stCondLst>
                                            <p:cond delay="0"/>
                                          </p:stCondLst>
                                        </p:cTn>
                                        <p:tgtEl>
                                          <p:spTgt spid="76812"/>
                                        </p:tgtEl>
                                      </p:cBhvr>
                                    </p:animEffect>
                                    <p:anim calcmode="lin" valueType="num">
                                      <p:cBhvr>
                                        <p:cTn id="93" dur="2733" tmFilter="0,0; 0.14,0.36; 0.43,0.73; 0.71,0.91; 1.0,1.0">
                                          <p:stCondLst>
                                            <p:cond delay="0"/>
                                          </p:stCondLst>
                                        </p:cTn>
                                        <p:tgtEl>
                                          <p:spTgt spid="76812"/>
                                        </p:tgtEl>
                                        <p:attrNameLst>
                                          <p:attrName>ppt_x</p:attrName>
                                        </p:attrNameLst>
                                      </p:cBhvr>
                                      <p:tavLst>
                                        <p:tav tm="0">
                                          <p:val>
                                            <p:strVal val="#ppt_x-0.25"/>
                                          </p:val>
                                        </p:tav>
                                        <p:tav tm="100000">
                                          <p:val>
                                            <p:strVal val="#ppt_x"/>
                                          </p:val>
                                        </p:tav>
                                      </p:tavLst>
                                    </p:anim>
                                    <p:anim calcmode="lin" valueType="num">
                                      <p:cBhvr>
                                        <p:cTn id="94" dur="996" tmFilter="0.0,0.0; 0.25,0.07; 0.50,0.2; 0.75,0.467; 1.0,1.0">
                                          <p:stCondLst>
                                            <p:cond delay="0"/>
                                          </p:stCondLst>
                                        </p:cTn>
                                        <p:tgtEl>
                                          <p:spTgt spid="76812"/>
                                        </p:tgtEl>
                                        <p:attrNameLst>
                                          <p:attrName>ppt_y</p:attrName>
                                        </p:attrNameLst>
                                      </p:cBhvr>
                                      <p:tavLst>
                                        <p:tav tm="0" fmla="#ppt_y-sin(pi*$)/3">
                                          <p:val>
                                            <p:fltVal val="0.5"/>
                                          </p:val>
                                        </p:tav>
                                        <p:tav tm="100000">
                                          <p:val>
                                            <p:fltVal val="1"/>
                                          </p:val>
                                        </p:tav>
                                      </p:tavLst>
                                    </p:anim>
                                    <p:anim calcmode="lin" valueType="num">
                                      <p:cBhvr>
                                        <p:cTn id="95" dur="996" tmFilter="0, 0; 0.125,0.2665; 0.25,0.4; 0.375,0.465; 0.5,0.5;  0.625,0.535; 0.75,0.6; 0.875,0.7335; 1,1">
                                          <p:stCondLst>
                                            <p:cond delay="996"/>
                                          </p:stCondLst>
                                        </p:cTn>
                                        <p:tgtEl>
                                          <p:spTgt spid="76812"/>
                                        </p:tgtEl>
                                        <p:attrNameLst>
                                          <p:attrName>ppt_y</p:attrName>
                                        </p:attrNameLst>
                                      </p:cBhvr>
                                      <p:tavLst>
                                        <p:tav tm="0" fmla="#ppt_y-sin(pi*$)/9">
                                          <p:val>
                                            <p:fltVal val="0"/>
                                          </p:val>
                                        </p:tav>
                                        <p:tav tm="100000">
                                          <p:val>
                                            <p:fltVal val="1"/>
                                          </p:val>
                                        </p:tav>
                                      </p:tavLst>
                                    </p:anim>
                                    <p:anim calcmode="lin" valueType="num">
                                      <p:cBhvr>
                                        <p:cTn id="96" dur="498" tmFilter="0, 0; 0.125,0.2665; 0.25,0.4; 0.375,0.465; 0.5,0.5;  0.625,0.535; 0.75,0.6; 0.875,0.7335; 1,1">
                                          <p:stCondLst>
                                            <p:cond delay="1986"/>
                                          </p:stCondLst>
                                        </p:cTn>
                                        <p:tgtEl>
                                          <p:spTgt spid="76812"/>
                                        </p:tgtEl>
                                        <p:attrNameLst>
                                          <p:attrName>ppt_y</p:attrName>
                                        </p:attrNameLst>
                                      </p:cBhvr>
                                      <p:tavLst>
                                        <p:tav tm="0" fmla="#ppt_y-sin(pi*$)/27">
                                          <p:val>
                                            <p:fltVal val="0"/>
                                          </p:val>
                                        </p:tav>
                                        <p:tav tm="100000">
                                          <p:val>
                                            <p:fltVal val="1"/>
                                          </p:val>
                                        </p:tav>
                                      </p:tavLst>
                                    </p:anim>
                                    <p:anim calcmode="lin" valueType="num">
                                      <p:cBhvr>
                                        <p:cTn id="97" dur="246" tmFilter="0, 0; 0.125,0.2665; 0.25,0.4; 0.375,0.465; 0.5,0.5;  0.625,0.535; 0.75,0.6; 0.875,0.7335; 1,1">
                                          <p:stCondLst>
                                            <p:cond delay="2484"/>
                                          </p:stCondLst>
                                        </p:cTn>
                                        <p:tgtEl>
                                          <p:spTgt spid="76812"/>
                                        </p:tgtEl>
                                        <p:attrNameLst>
                                          <p:attrName>ppt_y</p:attrName>
                                        </p:attrNameLst>
                                      </p:cBhvr>
                                      <p:tavLst>
                                        <p:tav tm="0" fmla="#ppt_y-sin(pi*$)/81">
                                          <p:val>
                                            <p:fltVal val="0"/>
                                          </p:val>
                                        </p:tav>
                                        <p:tav tm="100000">
                                          <p:val>
                                            <p:fltVal val="1"/>
                                          </p:val>
                                        </p:tav>
                                      </p:tavLst>
                                    </p:anim>
                                    <p:animScale>
                                      <p:cBhvr>
                                        <p:cTn id="98" dur="39">
                                          <p:stCondLst>
                                            <p:cond delay="975"/>
                                          </p:stCondLst>
                                        </p:cTn>
                                        <p:tgtEl>
                                          <p:spTgt spid="76812"/>
                                        </p:tgtEl>
                                      </p:cBhvr>
                                      <p:to x="100000" y="60000"/>
                                    </p:animScale>
                                    <p:animScale>
                                      <p:cBhvr>
                                        <p:cTn id="99" dur="249" decel="50000">
                                          <p:stCondLst>
                                            <p:cond delay="1014"/>
                                          </p:stCondLst>
                                        </p:cTn>
                                        <p:tgtEl>
                                          <p:spTgt spid="76812"/>
                                        </p:tgtEl>
                                      </p:cBhvr>
                                      <p:to x="100000" y="100000"/>
                                    </p:animScale>
                                    <p:animScale>
                                      <p:cBhvr>
                                        <p:cTn id="100" dur="39">
                                          <p:stCondLst>
                                            <p:cond delay="1968"/>
                                          </p:stCondLst>
                                        </p:cTn>
                                        <p:tgtEl>
                                          <p:spTgt spid="76812"/>
                                        </p:tgtEl>
                                      </p:cBhvr>
                                      <p:to x="100000" y="80000"/>
                                    </p:animScale>
                                    <p:animScale>
                                      <p:cBhvr>
                                        <p:cTn id="101" dur="249" decel="50000">
                                          <p:stCondLst>
                                            <p:cond delay="2007"/>
                                          </p:stCondLst>
                                        </p:cTn>
                                        <p:tgtEl>
                                          <p:spTgt spid="76812"/>
                                        </p:tgtEl>
                                      </p:cBhvr>
                                      <p:to x="100000" y="100000"/>
                                    </p:animScale>
                                    <p:animScale>
                                      <p:cBhvr>
                                        <p:cTn id="102" dur="39">
                                          <p:stCondLst>
                                            <p:cond delay="2463"/>
                                          </p:stCondLst>
                                        </p:cTn>
                                        <p:tgtEl>
                                          <p:spTgt spid="76812"/>
                                        </p:tgtEl>
                                      </p:cBhvr>
                                      <p:to x="100000" y="90000"/>
                                    </p:animScale>
                                    <p:animScale>
                                      <p:cBhvr>
                                        <p:cTn id="103" dur="249" decel="50000">
                                          <p:stCondLst>
                                            <p:cond delay="2502"/>
                                          </p:stCondLst>
                                        </p:cTn>
                                        <p:tgtEl>
                                          <p:spTgt spid="76812"/>
                                        </p:tgtEl>
                                      </p:cBhvr>
                                      <p:to x="100000" y="100000"/>
                                    </p:animScale>
                                    <p:animScale>
                                      <p:cBhvr>
                                        <p:cTn id="104" dur="39">
                                          <p:stCondLst>
                                            <p:cond delay="2712"/>
                                          </p:stCondLst>
                                        </p:cTn>
                                        <p:tgtEl>
                                          <p:spTgt spid="76812"/>
                                        </p:tgtEl>
                                      </p:cBhvr>
                                      <p:to x="100000" y="95000"/>
                                    </p:animScale>
                                    <p:animScale>
                                      <p:cBhvr>
                                        <p:cTn id="105" dur="249" decel="50000">
                                          <p:stCondLst>
                                            <p:cond delay="2751"/>
                                          </p:stCondLst>
                                        </p:cTn>
                                        <p:tgtEl>
                                          <p:spTgt spid="7681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6" grpId="0" animBg="1"/>
      <p:bldP spid="76807" grpId="0" animBg="1"/>
      <p:bldP spid="76808" grpId="0" animBg="1"/>
      <p:bldP spid="76809" grpId="0" animBg="1"/>
      <p:bldP spid="76810" grpId="0" animBg="1"/>
      <p:bldP spid="768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AutoShape 11"/>
          <p:cNvSpPr>
            <a:spLocks noChangeArrowheads="1"/>
          </p:cNvSpPr>
          <p:nvPr/>
        </p:nvSpPr>
        <p:spPr bwMode="auto">
          <a:xfrm>
            <a:off x="539750" y="1062038"/>
            <a:ext cx="8135938" cy="2844800"/>
          </a:xfrm>
          <a:prstGeom prst="flowChartOffpageConnector">
            <a:avLst/>
          </a:prstGeom>
          <a:gradFill rotWithShape="1">
            <a:gsLst>
              <a:gs pos="0">
                <a:srgbClr val="99CC00"/>
              </a:gs>
              <a:gs pos="50000">
                <a:srgbClr val="FFFFFF"/>
              </a:gs>
              <a:gs pos="100000">
                <a:srgbClr val="99CC00"/>
              </a:gs>
            </a:gsLst>
            <a:lin ang="5400000" scaled="1"/>
          </a:gradFill>
          <a:ln w="9525">
            <a:solidFill>
              <a:srgbClr val="CC99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just" rtl="1" eaLnBrk="1" hangingPunct="1"/>
            <a:r>
              <a:rPr lang="ar-AE" altLang="en-US" sz="2400"/>
              <a:t>سلسله مراتبی یک نمایش گرافیکی از مساله پیچیده واقعی می باشد که در راس آن هدف کلی مساله و در سطوح بعدی معیارها و گزینه ها قرار دارند.هر </a:t>
            </a:r>
            <a:r>
              <a:rPr lang="fa-IR" altLang="en-US" sz="2400"/>
              <a:t>چ</a:t>
            </a:r>
            <a:r>
              <a:rPr lang="ar-AE" altLang="en-US" sz="2400"/>
              <a:t>ند که یک قاعده ثابت و قطعی برای ترسیم سلسله مراتبی وجود ندارد ولی برخی از اندیشمندان قواعدی کلی برای آن بیان نموده اند. به عنوان نمونه دایر و فورمن بیان می کنند که سلسله مراتبی ممکن است به یکی از صورتهای زیر باشد:</a:t>
            </a:r>
            <a:endParaRPr lang="en-US" altLang="en-US" sz="2400"/>
          </a:p>
        </p:txBody>
      </p:sp>
      <p:sp>
        <p:nvSpPr>
          <p:cNvPr id="34819" name="AutoShape 12" descr="White marble"/>
          <p:cNvSpPr>
            <a:spLocks noChangeArrowheads="1"/>
          </p:cNvSpPr>
          <p:nvPr/>
        </p:nvSpPr>
        <p:spPr bwMode="auto">
          <a:xfrm>
            <a:off x="1619250" y="4265613"/>
            <a:ext cx="5942013" cy="2127250"/>
          </a:xfrm>
          <a:prstGeom prst="roundRect">
            <a:avLst>
              <a:gd name="adj" fmla="val 16667"/>
            </a:avLst>
          </a:prstGeom>
          <a:blipFill dpi="0" rotWithShape="1">
            <a:blip r:embed="rId3"/>
            <a:srcRect/>
            <a:tile tx="0" ty="0" sx="100000" sy="100000" flip="none" algn="tl"/>
          </a:blip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400"/>
              <a:t>الف) </a:t>
            </a:r>
            <a:r>
              <a:rPr lang="ar-AE" altLang="en-US" sz="2400"/>
              <a:t>هدف – معیارها – زیرمعیارها – گزینه ها</a:t>
            </a:r>
            <a:endParaRPr lang="fa-IR" altLang="en-US" sz="2400"/>
          </a:p>
          <a:p>
            <a:pPr algn="r" rtl="1" eaLnBrk="1" hangingPunct="1"/>
            <a:endParaRPr lang="ar-AE" altLang="en-US" sz="2400"/>
          </a:p>
          <a:p>
            <a:pPr algn="r" rtl="1" eaLnBrk="1" hangingPunct="1"/>
            <a:r>
              <a:rPr lang="fa-IR" altLang="en-US" sz="2400"/>
              <a:t>ب) </a:t>
            </a:r>
            <a:r>
              <a:rPr lang="ar-AE" altLang="en-US" sz="2400"/>
              <a:t>هدف – معیارها – عوامل – زیرعوامل – گزینه ها</a:t>
            </a:r>
            <a:endParaRPr lang="fa-IR" altLang="en-US" sz="2400"/>
          </a:p>
          <a:p>
            <a:pPr algn="r" rtl="1" eaLnBrk="1" hangingPunct="1"/>
            <a:endParaRPr lang="ar-AE" altLang="en-US" sz="2400"/>
          </a:p>
          <a:p>
            <a:pPr algn="r" rtl="1" eaLnBrk="1" hangingPunct="1"/>
            <a:r>
              <a:rPr lang="fa-IR" altLang="en-US" sz="2400"/>
              <a:t>ج) </a:t>
            </a:r>
            <a:r>
              <a:rPr lang="ar-AE" altLang="en-US" sz="2400"/>
              <a:t>هدف - ........</a:t>
            </a:r>
            <a:endParaRPr lang="en-US" altLang="en-US" sz="2400"/>
          </a:p>
        </p:txBody>
      </p:sp>
      <p:sp>
        <p:nvSpPr>
          <p:cNvPr id="6159" name="AutoShape 15"/>
          <p:cNvSpPr>
            <a:spLocks noChangeArrowheads="1"/>
          </p:cNvSpPr>
          <p:nvPr/>
        </p:nvSpPr>
        <p:spPr bwMode="auto">
          <a:xfrm>
            <a:off x="395288" y="103188"/>
            <a:ext cx="8353425" cy="755650"/>
          </a:xfrm>
          <a:prstGeom prst="flowChartOffpageConnector">
            <a:avLst/>
          </a:prstGeom>
          <a:gradFill rotWithShape="1">
            <a:gsLst>
              <a:gs pos="0">
                <a:srgbClr val="FFFFFF"/>
              </a:gs>
              <a:gs pos="100000">
                <a:srgbClr val="9933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400"/>
              <a:t>1) جمع آوري داده ها و تعريف مساله(ساختن درخت سلسله مراتبي)</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6159"/>
                                        </p:tgtEl>
                                        <p:attrNameLst>
                                          <p:attrName>style.visibility</p:attrName>
                                        </p:attrNameLst>
                                      </p:cBhvr>
                                      <p:to>
                                        <p:strVal val="visible"/>
                                      </p:to>
                                    </p:set>
                                    <p:animEffect transition="in" filter="wipe(down)">
                                      <p:cBhvr>
                                        <p:cTn id="7" dur="870">
                                          <p:stCondLst>
                                            <p:cond delay="0"/>
                                          </p:stCondLst>
                                        </p:cTn>
                                        <p:tgtEl>
                                          <p:spTgt spid="6159"/>
                                        </p:tgtEl>
                                      </p:cBhvr>
                                    </p:animEffect>
                                    <p:anim calcmode="lin" valueType="num">
                                      <p:cBhvr>
                                        <p:cTn id="8" dur="2733" tmFilter="0,0; 0.14,0.36; 0.43,0.73; 0.71,0.91; 1.0,1.0">
                                          <p:stCondLst>
                                            <p:cond delay="0"/>
                                          </p:stCondLst>
                                        </p:cTn>
                                        <p:tgtEl>
                                          <p:spTgt spid="6159"/>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6159"/>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6159"/>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6159"/>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6159"/>
                                        </p:tgtEl>
                                        <p:attrNameLst>
                                          <p:attrName>ppt_y</p:attrName>
                                        </p:attrNameLst>
                                      </p:cBhvr>
                                      <p:tavLst>
                                        <p:tav tm="0" fmla="#ppt_y-sin(pi*$)/81">
                                          <p:val>
                                            <p:fltVal val="0"/>
                                          </p:val>
                                        </p:tav>
                                        <p:tav tm="100000">
                                          <p:val>
                                            <p:fltVal val="1"/>
                                          </p:val>
                                        </p:tav>
                                      </p:tavLst>
                                    </p:anim>
                                    <p:animScale>
                                      <p:cBhvr>
                                        <p:cTn id="13" dur="39">
                                          <p:stCondLst>
                                            <p:cond delay="975"/>
                                          </p:stCondLst>
                                        </p:cTn>
                                        <p:tgtEl>
                                          <p:spTgt spid="6159"/>
                                        </p:tgtEl>
                                      </p:cBhvr>
                                      <p:to x="100000" y="60000"/>
                                    </p:animScale>
                                    <p:animScale>
                                      <p:cBhvr>
                                        <p:cTn id="14" dur="249" decel="50000">
                                          <p:stCondLst>
                                            <p:cond delay="1014"/>
                                          </p:stCondLst>
                                        </p:cTn>
                                        <p:tgtEl>
                                          <p:spTgt spid="6159"/>
                                        </p:tgtEl>
                                      </p:cBhvr>
                                      <p:to x="100000" y="100000"/>
                                    </p:animScale>
                                    <p:animScale>
                                      <p:cBhvr>
                                        <p:cTn id="15" dur="39">
                                          <p:stCondLst>
                                            <p:cond delay="1968"/>
                                          </p:stCondLst>
                                        </p:cTn>
                                        <p:tgtEl>
                                          <p:spTgt spid="6159"/>
                                        </p:tgtEl>
                                      </p:cBhvr>
                                      <p:to x="100000" y="80000"/>
                                    </p:animScale>
                                    <p:animScale>
                                      <p:cBhvr>
                                        <p:cTn id="16" dur="249" decel="50000">
                                          <p:stCondLst>
                                            <p:cond delay="2007"/>
                                          </p:stCondLst>
                                        </p:cTn>
                                        <p:tgtEl>
                                          <p:spTgt spid="6159"/>
                                        </p:tgtEl>
                                      </p:cBhvr>
                                      <p:to x="100000" y="100000"/>
                                    </p:animScale>
                                    <p:animScale>
                                      <p:cBhvr>
                                        <p:cTn id="17" dur="39">
                                          <p:stCondLst>
                                            <p:cond delay="2463"/>
                                          </p:stCondLst>
                                        </p:cTn>
                                        <p:tgtEl>
                                          <p:spTgt spid="6159"/>
                                        </p:tgtEl>
                                      </p:cBhvr>
                                      <p:to x="100000" y="90000"/>
                                    </p:animScale>
                                    <p:animScale>
                                      <p:cBhvr>
                                        <p:cTn id="18" dur="249" decel="50000">
                                          <p:stCondLst>
                                            <p:cond delay="2502"/>
                                          </p:stCondLst>
                                        </p:cTn>
                                        <p:tgtEl>
                                          <p:spTgt spid="6159"/>
                                        </p:tgtEl>
                                      </p:cBhvr>
                                      <p:to x="100000" y="100000"/>
                                    </p:animScale>
                                    <p:animScale>
                                      <p:cBhvr>
                                        <p:cTn id="19" dur="39">
                                          <p:stCondLst>
                                            <p:cond delay="2712"/>
                                          </p:stCondLst>
                                        </p:cTn>
                                        <p:tgtEl>
                                          <p:spTgt spid="6159"/>
                                        </p:tgtEl>
                                      </p:cBhvr>
                                      <p:to x="100000" y="95000"/>
                                    </p:animScale>
                                    <p:animScale>
                                      <p:cBhvr>
                                        <p:cTn id="20" dur="249" decel="50000">
                                          <p:stCondLst>
                                            <p:cond delay="2751"/>
                                          </p:stCondLst>
                                        </p:cTn>
                                        <p:tgtEl>
                                          <p:spTgt spid="615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6"/>
          <p:cNvSpPr>
            <a:spLocks noChangeArrowheads="1"/>
          </p:cNvSpPr>
          <p:nvPr/>
        </p:nvSpPr>
        <p:spPr bwMode="auto">
          <a:xfrm>
            <a:off x="3205163" y="1125538"/>
            <a:ext cx="2303462" cy="376237"/>
          </a:xfrm>
          <a:prstGeom prst="rect">
            <a:avLst/>
          </a:prstGeom>
          <a:gradFill rotWithShape="1">
            <a:gsLst>
              <a:gs pos="0">
                <a:srgbClr val="FFCC00"/>
              </a:gs>
              <a:gs pos="50000">
                <a:srgbClr val="FFFFFF"/>
              </a:gs>
              <a:gs pos="100000">
                <a:srgbClr val="FFCC00"/>
              </a:gs>
            </a:gsLst>
            <a:lin ang="189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تصمیم کلی مساله(هدف)</a:t>
            </a:r>
            <a:endParaRPr lang="en-US" altLang="en-US"/>
          </a:p>
        </p:txBody>
      </p:sp>
      <p:sp>
        <p:nvSpPr>
          <p:cNvPr id="35843" name="Rectangle 7"/>
          <p:cNvSpPr>
            <a:spLocks noChangeArrowheads="1"/>
          </p:cNvSpPr>
          <p:nvPr/>
        </p:nvSpPr>
        <p:spPr bwMode="auto">
          <a:xfrm>
            <a:off x="2627313" y="2349500"/>
            <a:ext cx="1439862" cy="376238"/>
          </a:xfrm>
          <a:prstGeom prst="rect">
            <a:avLst/>
          </a:prstGeom>
          <a:gradFill rotWithShape="1">
            <a:gsLst>
              <a:gs pos="0">
                <a:srgbClr val="99CCFF"/>
              </a:gs>
              <a:gs pos="50000">
                <a:srgbClr val="FFFFFF"/>
              </a:gs>
              <a:gs pos="100000">
                <a:srgbClr val="99CCFF"/>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معیار 2</a:t>
            </a:r>
            <a:endParaRPr lang="en-US" altLang="en-US"/>
          </a:p>
        </p:txBody>
      </p:sp>
      <p:sp>
        <p:nvSpPr>
          <p:cNvPr id="35844" name="Rectangle 9"/>
          <p:cNvSpPr>
            <a:spLocks noChangeArrowheads="1"/>
          </p:cNvSpPr>
          <p:nvPr/>
        </p:nvSpPr>
        <p:spPr bwMode="auto">
          <a:xfrm>
            <a:off x="6300788" y="2335213"/>
            <a:ext cx="1584325" cy="406400"/>
          </a:xfrm>
          <a:prstGeom prst="rect">
            <a:avLst/>
          </a:prstGeom>
          <a:gradFill rotWithShape="1">
            <a:gsLst>
              <a:gs pos="0">
                <a:srgbClr val="99CCFF"/>
              </a:gs>
              <a:gs pos="50000">
                <a:srgbClr val="FFFFFF"/>
              </a:gs>
              <a:gs pos="100000">
                <a:srgbClr val="99CCFF"/>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معیار </a:t>
            </a:r>
            <a:r>
              <a:rPr lang="en-US" altLang="en-US" sz="2000" b="1">
                <a:latin typeface="Times New Roman" panose="02020603050405020304" pitchFamily="18" charset="0"/>
                <a:cs typeface="Times New Roman" panose="02020603050405020304" pitchFamily="18" charset="0"/>
              </a:rPr>
              <a:t>N</a:t>
            </a:r>
          </a:p>
        </p:txBody>
      </p:sp>
      <p:sp>
        <p:nvSpPr>
          <p:cNvPr id="35845" name="Rectangle 10"/>
          <p:cNvSpPr>
            <a:spLocks noChangeArrowheads="1"/>
          </p:cNvSpPr>
          <p:nvPr/>
        </p:nvSpPr>
        <p:spPr bwMode="auto">
          <a:xfrm>
            <a:off x="4500563" y="2349500"/>
            <a:ext cx="1439862" cy="376238"/>
          </a:xfrm>
          <a:prstGeom prst="rect">
            <a:avLst/>
          </a:prstGeom>
          <a:gradFill rotWithShape="1">
            <a:gsLst>
              <a:gs pos="0">
                <a:srgbClr val="99CCFF"/>
              </a:gs>
              <a:gs pos="50000">
                <a:srgbClr val="FFFFFF"/>
              </a:gs>
              <a:gs pos="100000">
                <a:srgbClr val="99CCFF"/>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a:t>
            </a:r>
            <a:endParaRPr lang="en-US" altLang="en-US"/>
          </a:p>
        </p:txBody>
      </p:sp>
      <p:sp>
        <p:nvSpPr>
          <p:cNvPr id="35846" name="Rectangle 11"/>
          <p:cNvSpPr>
            <a:spLocks noChangeArrowheads="1"/>
          </p:cNvSpPr>
          <p:nvPr/>
        </p:nvSpPr>
        <p:spPr bwMode="auto">
          <a:xfrm>
            <a:off x="755650" y="2349500"/>
            <a:ext cx="1439863" cy="376238"/>
          </a:xfrm>
          <a:prstGeom prst="rect">
            <a:avLst/>
          </a:prstGeom>
          <a:gradFill rotWithShape="1">
            <a:gsLst>
              <a:gs pos="0">
                <a:srgbClr val="99CCFF"/>
              </a:gs>
              <a:gs pos="50000">
                <a:srgbClr val="FFFFFF"/>
              </a:gs>
              <a:gs pos="100000">
                <a:srgbClr val="99CCFF"/>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معیار 1</a:t>
            </a:r>
            <a:endParaRPr lang="en-US" altLang="en-US"/>
          </a:p>
        </p:txBody>
      </p:sp>
      <p:sp>
        <p:nvSpPr>
          <p:cNvPr id="35847" name="AutoShape 17"/>
          <p:cNvSpPr>
            <a:spLocks noChangeArrowheads="1"/>
          </p:cNvSpPr>
          <p:nvPr/>
        </p:nvSpPr>
        <p:spPr bwMode="auto">
          <a:xfrm>
            <a:off x="2881313" y="3829050"/>
            <a:ext cx="1474787" cy="407988"/>
          </a:xfrm>
          <a:prstGeom prst="roundRect">
            <a:avLst>
              <a:gd name="adj" fmla="val 16667"/>
            </a:avLst>
          </a:prstGeom>
          <a:gradFill rotWithShape="1">
            <a:gsLst>
              <a:gs pos="0">
                <a:srgbClr val="FFFFFF"/>
              </a:gs>
              <a:gs pos="50000">
                <a:srgbClr val="22CA06"/>
              </a:gs>
              <a:gs pos="100000">
                <a:srgbClr val="FFFFFF"/>
              </a:gs>
            </a:gsLst>
            <a:lin ang="54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زیر معیار 2</a:t>
            </a:r>
            <a:endParaRPr lang="en-US" altLang="en-US"/>
          </a:p>
        </p:txBody>
      </p:sp>
      <p:sp>
        <p:nvSpPr>
          <p:cNvPr id="35848" name="AutoShape 18"/>
          <p:cNvSpPr>
            <a:spLocks noChangeArrowheads="1"/>
          </p:cNvSpPr>
          <p:nvPr/>
        </p:nvSpPr>
        <p:spPr bwMode="auto">
          <a:xfrm>
            <a:off x="5964238" y="3813175"/>
            <a:ext cx="1619250" cy="441325"/>
          </a:xfrm>
          <a:prstGeom prst="roundRect">
            <a:avLst>
              <a:gd name="adj" fmla="val 16667"/>
            </a:avLst>
          </a:prstGeom>
          <a:gradFill rotWithShape="1">
            <a:gsLst>
              <a:gs pos="0">
                <a:srgbClr val="FFFFFF"/>
              </a:gs>
              <a:gs pos="50000">
                <a:srgbClr val="22CA06"/>
              </a:gs>
              <a:gs pos="100000">
                <a:srgbClr val="FFFFFF"/>
              </a:gs>
            </a:gsLst>
            <a:lin ang="54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زیر معیار </a:t>
            </a:r>
            <a:r>
              <a:rPr lang="en-US" altLang="en-US" sz="2000" b="1">
                <a:latin typeface="Times New Roman" panose="02020603050405020304" pitchFamily="18" charset="0"/>
                <a:cs typeface="Times New Roman" panose="02020603050405020304" pitchFamily="18" charset="0"/>
              </a:rPr>
              <a:t>N</a:t>
            </a:r>
          </a:p>
        </p:txBody>
      </p:sp>
      <p:sp>
        <p:nvSpPr>
          <p:cNvPr id="35849" name="AutoShape 19"/>
          <p:cNvSpPr>
            <a:spLocks noChangeArrowheads="1"/>
          </p:cNvSpPr>
          <p:nvPr/>
        </p:nvSpPr>
        <p:spPr bwMode="auto">
          <a:xfrm>
            <a:off x="4416425" y="3829050"/>
            <a:ext cx="1474788" cy="407988"/>
          </a:xfrm>
          <a:prstGeom prst="roundRect">
            <a:avLst>
              <a:gd name="adj" fmla="val 16667"/>
            </a:avLst>
          </a:prstGeom>
          <a:gradFill rotWithShape="1">
            <a:gsLst>
              <a:gs pos="0">
                <a:srgbClr val="FFFFFF"/>
              </a:gs>
              <a:gs pos="50000">
                <a:srgbClr val="22CA06"/>
              </a:gs>
              <a:gs pos="100000">
                <a:srgbClr val="FFFFFF"/>
              </a:gs>
            </a:gsLst>
            <a:lin ang="54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a:t>
            </a:r>
            <a:endParaRPr lang="en-US" altLang="en-US"/>
          </a:p>
        </p:txBody>
      </p:sp>
      <p:sp>
        <p:nvSpPr>
          <p:cNvPr id="35850" name="AutoShape 20"/>
          <p:cNvSpPr>
            <a:spLocks noChangeArrowheads="1"/>
          </p:cNvSpPr>
          <p:nvPr/>
        </p:nvSpPr>
        <p:spPr bwMode="auto">
          <a:xfrm>
            <a:off x="1350963" y="3829050"/>
            <a:ext cx="1474787" cy="407988"/>
          </a:xfrm>
          <a:prstGeom prst="roundRect">
            <a:avLst>
              <a:gd name="adj" fmla="val 16667"/>
            </a:avLst>
          </a:prstGeom>
          <a:gradFill rotWithShape="1">
            <a:gsLst>
              <a:gs pos="0">
                <a:srgbClr val="FFFFFF"/>
              </a:gs>
              <a:gs pos="50000">
                <a:srgbClr val="22CA06"/>
              </a:gs>
              <a:gs pos="100000">
                <a:srgbClr val="FFFFFF"/>
              </a:gs>
            </a:gsLst>
            <a:lin ang="54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زیر معیار 1</a:t>
            </a:r>
            <a:endParaRPr lang="en-US" altLang="en-US"/>
          </a:p>
        </p:txBody>
      </p:sp>
      <p:sp>
        <p:nvSpPr>
          <p:cNvPr id="35851" name="Oval 37"/>
          <p:cNvSpPr>
            <a:spLocks noChangeArrowheads="1"/>
          </p:cNvSpPr>
          <p:nvPr/>
        </p:nvSpPr>
        <p:spPr bwMode="auto">
          <a:xfrm>
            <a:off x="2484438" y="5300663"/>
            <a:ext cx="1841500" cy="490537"/>
          </a:xfrm>
          <a:prstGeom prst="ellipse">
            <a:avLst/>
          </a:prstGeom>
          <a:gradFill rotWithShape="1">
            <a:gsLst>
              <a:gs pos="0">
                <a:srgbClr val="FFFFFF"/>
              </a:gs>
              <a:gs pos="100000">
                <a:srgbClr val="FBA3B8"/>
              </a:gs>
            </a:gsLst>
            <a:path path="shape">
              <a:fillToRect l="50000" t="50000" r="50000" b="5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گزینه 2</a:t>
            </a:r>
            <a:endParaRPr lang="en-US" altLang="en-US"/>
          </a:p>
        </p:txBody>
      </p:sp>
      <p:sp>
        <p:nvSpPr>
          <p:cNvPr id="35852" name="Oval 38"/>
          <p:cNvSpPr>
            <a:spLocks noChangeArrowheads="1"/>
          </p:cNvSpPr>
          <p:nvPr/>
        </p:nvSpPr>
        <p:spPr bwMode="auto">
          <a:xfrm>
            <a:off x="6948488" y="5280025"/>
            <a:ext cx="1944687" cy="533400"/>
          </a:xfrm>
          <a:prstGeom prst="ellipse">
            <a:avLst/>
          </a:prstGeom>
          <a:gradFill rotWithShape="1">
            <a:gsLst>
              <a:gs pos="0">
                <a:srgbClr val="FFFFFF"/>
              </a:gs>
              <a:gs pos="100000">
                <a:srgbClr val="FBA3B8"/>
              </a:gs>
            </a:gsLst>
            <a:path path="shape">
              <a:fillToRect l="50000" t="50000" r="50000" b="5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گزینه </a:t>
            </a:r>
            <a:r>
              <a:rPr lang="en-US" altLang="en-US" sz="2000" b="1">
                <a:latin typeface="Times New Roman" panose="02020603050405020304" pitchFamily="18" charset="0"/>
                <a:cs typeface="Times New Roman" panose="02020603050405020304" pitchFamily="18" charset="0"/>
              </a:rPr>
              <a:t>N</a:t>
            </a:r>
          </a:p>
        </p:txBody>
      </p:sp>
      <p:sp>
        <p:nvSpPr>
          <p:cNvPr id="35853" name="Oval 39"/>
          <p:cNvSpPr>
            <a:spLocks noChangeArrowheads="1"/>
          </p:cNvSpPr>
          <p:nvPr/>
        </p:nvSpPr>
        <p:spPr bwMode="auto">
          <a:xfrm>
            <a:off x="4884738" y="5300663"/>
            <a:ext cx="1698625" cy="490537"/>
          </a:xfrm>
          <a:prstGeom prst="ellipse">
            <a:avLst/>
          </a:prstGeom>
          <a:gradFill rotWithShape="1">
            <a:gsLst>
              <a:gs pos="0">
                <a:srgbClr val="FFFFFF"/>
              </a:gs>
              <a:gs pos="100000">
                <a:srgbClr val="FBA3B8"/>
              </a:gs>
            </a:gsLst>
            <a:path path="shape">
              <a:fillToRect l="50000" t="50000" r="50000" b="5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a:t>
            </a:r>
            <a:endParaRPr lang="en-US" altLang="en-US"/>
          </a:p>
        </p:txBody>
      </p:sp>
      <p:sp>
        <p:nvSpPr>
          <p:cNvPr id="35854" name="Oval 40"/>
          <p:cNvSpPr>
            <a:spLocks noChangeArrowheads="1"/>
          </p:cNvSpPr>
          <p:nvPr/>
        </p:nvSpPr>
        <p:spPr bwMode="auto">
          <a:xfrm>
            <a:off x="209550" y="5300663"/>
            <a:ext cx="1770063" cy="490537"/>
          </a:xfrm>
          <a:prstGeom prst="ellipse">
            <a:avLst/>
          </a:prstGeom>
          <a:gradFill rotWithShape="1">
            <a:gsLst>
              <a:gs pos="0">
                <a:srgbClr val="FFFFFF"/>
              </a:gs>
              <a:gs pos="100000">
                <a:srgbClr val="FBA3B8"/>
              </a:gs>
            </a:gsLst>
            <a:path path="shape">
              <a:fillToRect l="50000" t="50000" r="50000" b="50000"/>
            </a:path>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گزینه 1</a:t>
            </a:r>
            <a:endParaRPr lang="en-US" altLang="en-US"/>
          </a:p>
        </p:txBody>
      </p:sp>
      <p:cxnSp>
        <p:nvCxnSpPr>
          <p:cNvPr id="35855" name="AutoShape 57"/>
          <p:cNvCxnSpPr>
            <a:cxnSpLocks noChangeShapeType="1"/>
            <a:stCxn id="35842" idx="2"/>
            <a:endCxn id="35844" idx="0"/>
          </p:cNvCxnSpPr>
          <p:nvPr/>
        </p:nvCxnSpPr>
        <p:spPr bwMode="auto">
          <a:xfrm>
            <a:off x="4357688" y="1501775"/>
            <a:ext cx="2735262" cy="833438"/>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56" name="AutoShape 58"/>
          <p:cNvCxnSpPr>
            <a:cxnSpLocks noChangeShapeType="1"/>
            <a:stCxn id="35842" idx="2"/>
            <a:endCxn id="35845" idx="0"/>
          </p:cNvCxnSpPr>
          <p:nvPr/>
        </p:nvCxnSpPr>
        <p:spPr bwMode="auto">
          <a:xfrm>
            <a:off x="4357688" y="1501775"/>
            <a:ext cx="863600" cy="847725"/>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57" name="AutoShape 59"/>
          <p:cNvCxnSpPr>
            <a:cxnSpLocks noChangeShapeType="1"/>
            <a:stCxn id="35842" idx="2"/>
            <a:endCxn id="35843" idx="0"/>
          </p:cNvCxnSpPr>
          <p:nvPr/>
        </p:nvCxnSpPr>
        <p:spPr bwMode="auto">
          <a:xfrm flipH="1">
            <a:off x="3348038" y="1501775"/>
            <a:ext cx="1009650" cy="847725"/>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58" name="AutoShape 60"/>
          <p:cNvCxnSpPr>
            <a:cxnSpLocks noChangeShapeType="1"/>
            <a:stCxn id="35842" idx="2"/>
            <a:endCxn id="35846" idx="0"/>
          </p:cNvCxnSpPr>
          <p:nvPr/>
        </p:nvCxnSpPr>
        <p:spPr bwMode="auto">
          <a:xfrm flipH="1">
            <a:off x="1476375" y="1501775"/>
            <a:ext cx="2881313" cy="847725"/>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59" name="AutoShape 61"/>
          <p:cNvCxnSpPr>
            <a:cxnSpLocks noChangeShapeType="1"/>
            <a:stCxn id="35844" idx="2"/>
            <a:endCxn id="35848" idx="0"/>
          </p:cNvCxnSpPr>
          <p:nvPr/>
        </p:nvCxnSpPr>
        <p:spPr bwMode="auto">
          <a:xfrm flipH="1">
            <a:off x="6773863" y="2741613"/>
            <a:ext cx="319087" cy="1071562"/>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60" name="AutoShape 62"/>
          <p:cNvCxnSpPr>
            <a:cxnSpLocks noChangeShapeType="1"/>
            <a:stCxn id="35844" idx="2"/>
            <a:endCxn id="35849" idx="0"/>
          </p:cNvCxnSpPr>
          <p:nvPr/>
        </p:nvCxnSpPr>
        <p:spPr bwMode="auto">
          <a:xfrm flipH="1">
            <a:off x="5154613" y="2741613"/>
            <a:ext cx="1938337" cy="1087437"/>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61" name="AutoShape 63"/>
          <p:cNvCxnSpPr>
            <a:cxnSpLocks noChangeShapeType="1"/>
            <a:stCxn id="35844" idx="2"/>
            <a:endCxn id="35847" idx="0"/>
          </p:cNvCxnSpPr>
          <p:nvPr/>
        </p:nvCxnSpPr>
        <p:spPr bwMode="auto">
          <a:xfrm flipH="1">
            <a:off x="3619500" y="2741613"/>
            <a:ext cx="3473450" cy="1087437"/>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62" name="AutoShape 64"/>
          <p:cNvCxnSpPr>
            <a:cxnSpLocks noChangeShapeType="1"/>
            <a:stCxn id="35844" idx="2"/>
            <a:endCxn id="35850" idx="0"/>
          </p:cNvCxnSpPr>
          <p:nvPr/>
        </p:nvCxnSpPr>
        <p:spPr bwMode="auto">
          <a:xfrm flipH="1">
            <a:off x="2089150" y="2741613"/>
            <a:ext cx="5003800" cy="1087437"/>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63" name="AutoShape 65"/>
          <p:cNvCxnSpPr>
            <a:cxnSpLocks noChangeShapeType="1"/>
            <a:stCxn id="35845" idx="2"/>
            <a:endCxn id="35848" idx="0"/>
          </p:cNvCxnSpPr>
          <p:nvPr/>
        </p:nvCxnSpPr>
        <p:spPr bwMode="auto">
          <a:xfrm>
            <a:off x="5221288" y="2725738"/>
            <a:ext cx="1552575" cy="1087437"/>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64" name="AutoShape 66"/>
          <p:cNvCxnSpPr>
            <a:cxnSpLocks noChangeShapeType="1"/>
            <a:stCxn id="35845" idx="2"/>
            <a:endCxn id="35849" idx="0"/>
          </p:cNvCxnSpPr>
          <p:nvPr/>
        </p:nvCxnSpPr>
        <p:spPr bwMode="auto">
          <a:xfrm flipH="1">
            <a:off x="5154613" y="2725738"/>
            <a:ext cx="66675" cy="1103312"/>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65" name="AutoShape 67"/>
          <p:cNvCxnSpPr>
            <a:cxnSpLocks noChangeShapeType="1"/>
            <a:stCxn id="35845" idx="2"/>
            <a:endCxn id="35847" idx="0"/>
          </p:cNvCxnSpPr>
          <p:nvPr/>
        </p:nvCxnSpPr>
        <p:spPr bwMode="auto">
          <a:xfrm flipH="1">
            <a:off x="3619500" y="2725738"/>
            <a:ext cx="1601788" cy="1103312"/>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66" name="AutoShape 68"/>
          <p:cNvCxnSpPr>
            <a:cxnSpLocks noChangeShapeType="1"/>
            <a:stCxn id="35845" idx="2"/>
            <a:endCxn id="35850" idx="0"/>
          </p:cNvCxnSpPr>
          <p:nvPr/>
        </p:nvCxnSpPr>
        <p:spPr bwMode="auto">
          <a:xfrm flipH="1">
            <a:off x="2089150" y="2725738"/>
            <a:ext cx="3132138" cy="1103312"/>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67" name="AutoShape 69"/>
          <p:cNvCxnSpPr>
            <a:cxnSpLocks noChangeShapeType="1"/>
            <a:stCxn id="35843" idx="2"/>
            <a:endCxn id="35848" idx="0"/>
          </p:cNvCxnSpPr>
          <p:nvPr/>
        </p:nvCxnSpPr>
        <p:spPr bwMode="auto">
          <a:xfrm>
            <a:off x="3348038" y="2725738"/>
            <a:ext cx="3425825" cy="1087437"/>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68" name="AutoShape 70"/>
          <p:cNvCxnSpPr>
            <a:cxnSpLocks noChangeShapeType="1"/>
            <a:stCxn id="35843" idx="2"/>
            <a:endCxn id="35849" idx="0"/>
          </p:cNvCxnSpPr>
          <p:nvPr/>
        </p:nvCxnSpPr>
        <p:spPr bwMode="auto">
          <a:xfrm>
            <a:off x="3348038" y="2725738"/>
            <a:ext cx="1806575" cy="1103312"/>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69" name="AutoShape 71"/>
          <p:cNvCxnSpPr>
            <a:cxnSpLocks noChangeShapeType="1"/>
            <a:stCxn id="35843" idx="2"/>
            <a:endCxn id="35847" idx="0"/>
          </p:cNvCxnSpPr>
          <p:nvPr/>
        </p:nvCxnSpPr>
        <p:spPr bwMode="auto">
          <a:xfrm>
            <a:off x="3348038" y="2725738"/>
            <a:ext cx="271462" cy="1103312"/>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70" name="AutoShape 72"/>
          <p:cNvCxnSpPr>
            <a:cxnSpLocks noChangeShapeType="1"/>
            <a:stCxn id="35843" idx="2"/>
            <a:endCxn id="35850" idx="0"/>
          </p:cNvCxnSpPr>
          <p:nvPr/>
        </p:nvCxnSpPr>
        <p:spPr bwMode="auto">
          <a:xfrm flipH="1">
            <a:off x="2089150" y="2725738"/>
            <a:ext cx="1258888" cy="1103312"/>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71" name="AutoShape 73"/>
          <p:cNvCxnSpPr>
            <a:cxnSpLocks noChangeShapeType="1"/>
            <a:stCxn id="35846" idx="2"/>
            <a:endCxn id="35848" idx="0"/>
          </p:cNvCxnSpPr>
          <p:nvPr/>
        </p:nvCxnSpPr>
        <p:spPr bwMode="auto">
          <a:xfrm>
            <a:off x="1476375" y="2725738"/>
            <a:ext cx="5297488" cy="1087437"/>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72" name="AutoShape 74"/>
          <p:cNvCxnSpPr>
            <a:cxnSpLocks noChangeShapeType="1"/>
            <a:stCxn id="35846" idx="2"/>
            <a:endCxn id="35849" idx="0"/>
          </p:cNvCxnSpPr>
          <p:nvPr/>
        </p:nvCxnSpPr>
        <p:spPr bwMode="auto">
          <a:xfrm>
            <a:off x="1476375" y="2725738"/>
            <a:ext cx="3678238" cy="1103312"/>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73" name="AutoShape 75"/>
          <p:cNvCxnSpPr>
            <a:cxnSpLocks noChangeShapeType="1"/>
            <a:stCxn id="35846" idx="2"/>
            <a:endCxn id="35847" idx="0"/>
          </p:cNvCxnSpPr>
          <p:nvPr/>
        </p:nvCxnSpPr>
        <p:spPr bwMode="auto">
          <a:xfrm>
            <a:off x="1476375" y="2725738"/>
            <a:ext cx="2143125" cy="1103312"/>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74" name="AutoShape 76"/>
          <p:cNvCxnSpPr>
            <a:cxnSpLocks noChangeShapeType="1"/>
            <a:stCxn id="35846" idx="2"/>
            <a:endCxn id="35850" idx="0"/>
          </p:cNvCxnSpPr>
          <p:nvPr/>
        </p:nvCxnSpPr>
        <p:spPr bwMode="auto">
          <a:xfrm>
            <a:off x="1476375" y="2725738"/>
            <a:ext cx="612775" cy="1103312"/>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75" name="AutoShape 77"/>
          <p:cNvCxnSpPr>
            <a:cxnSpLocks noChangeShapeType="1"/>
            <a:stCxn id="35848" idx="2"/>
            <a:endCxn id="35852" idx="0"/>
          </p:cNvCxnSpPr>
          <p:nvPr/>
        </p:nvCxnSpPr>
        <p:spPr bwMode="auto">
          <a:xfrm>
            <a:off x="6773863" y="4254500"/>
            <a:ext cx="1147762" cy="1025525"/>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76" name="AutoShape 78"/>
          <p:cNvCxnSpPr>
            <a:cxnSpLocks noChangeShapeType="1"/>
            <a:stCxn id="35848" idx="2"/>
            <a:endCxn id="35853" idx="0"/>
          </p:cNvCxnSpPr>
          <p:nvPr/>
        </p:nvCxnSpPr>
        <p:spPr bwMode="auto">
          <a:xfrm flipH="1">
            <a:off x="5734050" y="4254500"/>
            <a:ext cx="1039813" cy="1046163"/>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77" name="AutoShape 79"/>
          <p:cNvCxnSpPr>
            <a:cxnSpLocks noChangeShapeType="1"/>
            <a:stCxn id="35848" idx="2"/>
            <a:endCxn id="35851" idx="0"/>
          </p:cNvCxnSpPr>
          <p:nvPr/>
        </p:nvCxnSpPr>
        <p:spPr bwMode="auto">
          <a:xfrm flipH="1">
            <a:off x="3405188" y="4254500"/>
            <a:ext cx="3368675" cy="1046163"/>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78" name="AutoShape 80"/>
          <p:cNvCxnSpPr>
            <a:cxnSpLocks noChangeShapeType="1"/>
            <a:stCxn id="35848" idx="2"/>
            <a:endCxn id="35854" idx="0"/>
          </p:cNvCxnSpPr>
          <p:nvPr/>
        </p:nvCxnSpPr>
        <p:spPr bwMode="auto">
          <a:xfrm flipH="1">
            <a:off x="1095375" y="4254500"/>
            <a:ext cx="5678488" cy="1046163"/>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79" name="AutoShape 81"/>
          <p:cNvCxnSpPr>
            <a:cxnSpLocks noChangeShapeType="1"/>
            <a:stCxn id="35849" idx="2"/>
            <a:endCxn id="35852" idx="0"/>
          </p:cNvCxnSpPr>
          <p:nvPr/>
        </p:nvCxnSpPr>
        <p:spPr bwMode="auto">
          <a:xfrm>
            <a:off x="5154613" y="4237038"/>
            <a:ext cx="2767012" cy="1042987"/>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80" name="AutoShape 82"/>
          <p:cNvCxnSpPr>
            <a:cxnSpLocks noChangeShapeType="1"/>
            <a:stCxn id="35849" idx="2"/>
            <a:endCxn id="35853" idx="0"/>
          </p:cNvCxnSpPr>
          <p:nvPr/>
        </p:nvCxnSpPr>
        <p:spPr bwMode="auto">
          <a:xfrm>
            <a:off x="5154613" y="4237038"/>
            <a:ext cx="579437" cy="1063625"/>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81" name="AutoShape 83"/>
          <p:cNvCxnSpPr>
            <a:cxnSpLocks noChangeShapeType="1"/>
            <a:stCxn id="35849" idx="2"/>
            <a:endCxn id="35851" idx="0"/>
          </p:cNvCxnSpPr>
          <p:nvPr/>
        </p:nvCxnSpPr>
        <p:spPr bwMode="auto">
          <a:xfrm flipH="1">
            <a:off x="3405188" y="4237038"/>
            <a:ext cx="1749425" cy="1063625"/>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82" name="AutoShape 84"/>
          <p:cNvCxnSpPr>
            <a:cxnSpLocks noChangeShapeType="1"/>
            <a:stCxn id="35849" idx="2"/>
            <a:endCxn id="35854" idx="0"/>
          </p:cNvCxnSpPr>
          <p:nvPr/>
        </p:nvCxnSpPr>
        <p:spPr bwMode="auto">
          <a:xfrm flipH="1">
            <a:off x="1095375" y="4237038"/>
            <a:ext cx="4059238" cy="1063625"/>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83" name="AutoShape 85"/>
          <p:cNvCxnSpPr>
            <a:cxnSpLocks noChangeShapeType="1"/>
            <a:stCxn id="35847" idx="2"/>
            <a:endCxn id="35852" idx="0"/>
          </p:cNvCxnSpPr>
          <p:nvPr/>
        </p:nvCxnSpPr>
        <p:spPr bwMode="auto">
          <a:xfrm>
            <a:off x="3619500" y="4237038"/>
            <a:ext cx="4302125" cy="1042987"/>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84" name="AutoShape 86"/>
          <p:cNvCxnSpPr>
            <a:cxnSpLocks noChangeShapeType="1"/>
            <a:stCxn id="35847" idx="2"/>
            <a:endCxn id="35853" idx="0"/>
          </p:cNvCxnSpPr>
          <p:nvPr/>
        </p:nvCxnSpPr>
        <p:spPr bwMode="auto">
          <a:xfrm>
            <a:off x="3619500" y="4237038"/>
            <a:ext cx="2114550" cy="1063625"/>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85" name="AutoShape 87"/>
          <p:cNvCxnSpPr>
            <a:cxnSpLocks noChangeShapeType="1"/>
            <a:stCxn id="35847" idx="2"/>
            <a:endCxn id="35851" idx="0"/>
          </p:cNvCxnSpPr>
          <p:nvPr/>
        </p:nvCxnSpPr>
        <p:spPr bwMode="auto">
          <a:xfrm flipH="1">
            <a:off x="3405188" y="4237038"/>
            <a:ext cx="214312" cy="1063625"/>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86" name="AutoShape 88"/>
          <p:cNvCxnSpPr>
            <a:cxnSpLocks noChangeShapeType="1"/>
            <a:stCxn id="35847" idx="2"/>
            <a:endCxn id="35854" idx="0"/>
          </p:cNvCxnSpPr>
          <p:nvPr/>
        </p:nvCxnSpPr>
        <p:spPr bwMode="auto">
          <a:xfrm flipH="1">
            <a:off x="1095375" y="4237038"/>
            <a:ext cx="2524125" cy="1063625"/>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87" name="AutoShape 89"/>
          <p:cNvCxnSpPr>
            <a:cxnSpLocks noChangeShapeType="1"/>
            <a:stCxn id="35850" idx="2"/>
            <a:endCxn id="35852" idx="0"/>
          </p:cNvCxnSpPr>
          <p:nvPr/>
        </p:nvCxnSpPr>
        <p:spPr bwMode="auto">
          <a:xfrm>
            <a:off x="2089150" y="4237038"/>
            <a:ext cx="5832475" cy="1042987"/>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88" name="AutoShape 90"/>
          <p:cNvCxnSpPr>
            <a:cxnSpLocks noChangeShapeType="1"/>
            <a:stCxn id="35850" idx="2"/>
            <a:endCxn id="35853" idx="0"/>
          </p:cNvCxnSpPr>
          <p:nvPr/>
        </p:nvCxnSpPr>
        <p:spPr bwMode="auto">
          <a:xfrm>
            <a:off x="2089150" y="4237038"/>
            <a:ext cx="3644900" cy="1063625"/>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89" name="AutoShape 91"/>
          <p:cNvCxnSpPr>
            <a:cxnSpLocks noChangeShapeType="1"/>
            <a:stCxn id="35850" idx="2"/>
            <a:endCxn id="35851" idx="0"/>
          </p:cNvCxnSpPr>
          <p:nvPr/>
        </p:nvCxnSpPr>
        <p:spPr bwMode="auto">
          <a:xfrm>
            <a:off x="2089150" y="4237038"/>
            <a:ext cx="1316038" cy="1063625"/>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890" name="AutoShape 92"/>
          <p:cNvCxnSpPr>
            <a:cxnSpLocks noChangeShapeType="1"/>
            <a:stCxn id="35850" idx="2"/>
            <a:endCxn id="35854" idx="0"/>
          </p:cNvCxnSpPr>
          <p:nvPr/>
        </p:nvCxnSpPr>
        <p:spPr bwMode="auto">
          <a:xfrm flipH="1">
            <a:off x="1095375" y="4237038"/>
            <a:ext cx="993775" cy="1063625"/>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262" name="AutoShape 94"/>
          <p:cNvSpPr>
            <a:spLocks noChangeArrowheads="1"/>
          </p:cNvSpPr>
          <p:nvPr/>
        </p:nvSpPr>
        <p:spPr bwMode="auto">
          <a:xfrm>
            <a:off x="395288" y="103188"/>
            <a:ext cx="8353425" cy="755650"/>
          </a:xfrm>
          <a:prstGeom prst="flowChartOffpageConnector">
            <a:avLst/>
          </a:prstGeom>
          <a:gradFill rotWithShape="1">
            <a:gsLst>
              <a:gs pos="0">
                <a:srgbClr val="FFFFFF"/>
              </a:gs>
              <a:gs pos="100000">
                <a:srgbClr val="9933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400"/>
              <a:t>1) جمع آوري داده ها و تعريف مساله(ساختن درخت سلسله مراتبي)</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7262"/>
                                        </p:tgtEl>
                                        <p:attrNameLst>
                                          <p:attrName>style.visibility</p:attrName>
                                        </p:attrNameLst>
                                      </p:cBhvr>
                                      <p:to>
                                        <p:strVal val="visible"/>
                                      </p:to>
                                    </p:set>
                                    <p:animEffect transition="in" filter="wipe(down)">
                                      <p:cBhvr>
                                        <p:cTn id="7" dur="870">
                                          <p:stCondLst>
                                            <p:cond delay="0"/>
                                          </p:stCondLst>
                                        </p:cTn>
                                        <p:tgtEl>
                                          <p:spTgt spid="7262"/>
                                        </p:tgtEl>
                                      </p:cBhvr>
                                    </p:animEffect>
                                    <p:anim calcmode="lin" valueType="num">
                                      <p:cBhvr>
                                        <p:cTn id="8" dur="2733" tmFilter="0,0; 0.14,0.36; 0.43,0.73; 0.71,0.91; 1.0,1.0">
                                          <p:stCondLst>
                                            <p:cond delay="0"/>
                                          </p:stCondLst>
                                        </p:cTn>
                                        <p:tgtEl>
                                          <p:spTgt spid="7262"/>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7262"/>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7262"/>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7262"/>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7262"/>
                                        </p:tgtEl>
                                        <p:attrNameLst>
                                          <p:attrName>ppt_y</p:attrName>
                                        </p:attrNameLst>
                                      </p:cBhvr>
                                      <p:tavLst>
                                        <p:tav tm="0" fmla="#ppt_y-sin(pi*$)/81">
                                          <p:val>
                                            <p:fltVal val="0"/>
                                          </p:val>
                                        </p:tav>
                                        <p:tav tm="100000">
                                          <p:val>
                                            <p:fltVal val="1"/>
                                          </p:val>
                                        </p:tav>
                                      </p:tavLst>
                                    </p:anim>
                                    <p:animScale>
                                      <p:cBhvr>
                                        <p:cTn id="13" dur="39">
                                          <p:stCondLst>
                                            <p:cond delay="975"/>
                                          </p:stCondLst>
                                        </p:cTn>
                                        <p:tgtEl>
                                          <p:spTgt spid="7262"/>
                                        </p:tgtEl>
                                      </p:cBhvr>
                                      <p:to x="100000" y="60000"/>
                                    </p:animScale>
                                    <p:animScale>
                                      <p:cBhvr>
                                        <p:cTn id="14" dur="249" decel="50000">
                                          <p:stCondLst>
                                            <p:cond delay="1014"/>
                                          </p:stCondLst>
                                        </p:cTn>
                                        <p:tgtEl>
                                          <p:spTgt spid="7262"/>
                                        </p:tgtEl>
                                      </p:cBhvr>
                                      <p:to x="100000" y="100000"/>
                                    </p:animScale>
                                    <p:animScale>
                                      <p:cBhvr>
                                        <p:cTn id="15" dur="39">
                                          <p:stCondLst>
                                            <p:cond delay="1968"/>
                                          </p:stCondLst>
                                        </p:cTn>
                                        <p:tgtEl>
                                          <p:spTgt spid="7262"/>
                                        </p:tgtEl>
                                      </p:cBhvr>
                                      <p:to x="100000" y="80000"/>
                                    </p:animScale>
                                    <p:animScale>
                                      <p:cBhvr>
                                        <p:cTn id="16" dur="249" decel="50000">
                                          <p:stCondLst>
                                            <p:cond delay="2007"/>
                                          </p:stCondLst>
                                        </p:cTn>
                                        <p:tgtEl>
                                          <p:spTgt spid="7262"/>
                                        </p:tgtEl>
                                      </p:cBhvr>
                                      <p:to x="100000" y="100000"/>
                                    </p:animScale>
                                    <p:animScale>
                                      <p:cBhvr>
                                        <p:cTn id="17" dur="39">
                                          <p:stCondLst>
                                            <p:cond delay="2463"/>
                                          </p:stCondLst>
                                        </p:cTn>
                                        <p:tgtEl>
                                          <p:spTgt spid="7262"/>
                                        </p:tgtEl>
                                      </p:cBhvr>
                                      <p:to x="100000" y="90000"/>
                                    </p:animScale>
                                    <p:animScale>
                                      <p:cBhvr>
                                        <p:cTn id="18" dur="249" decel="50000">
                                          <p:stCondLst>
                                            <p:cond delay="2502"/>
                                          </p:stCondLst>
                                        </p:cTn>
                                        <p:tgtEl>
                                          <p:spTgt spid="7262"/>
                                        </p:tgtEl>
                                      </p:cBhvr>
                                      <p:to x="100000" y="100000"/>
                                    </p:animScale>
                                    <p:animScale>
                                      <p:cBhvr>
                                        <p:cTn id="19" dur="39">
                                          <p:stCondLst>
                                            <p:cond delay="2712"/>
                                          </p:stCondLst>
                                        </p:cTn>
                                        <p:tgtEl>
                                          <p:spTgt spid="7262"/>
                                        </p:tgtEl>
                                      </p:cBhvr>
                                      <p:to x="100000" y="95000"/>
                                    </p:animScale>
                                    <p:animScale>
                                      <p:cBhvr>
                                        <p:cTn id="20" dur="249" decel="50000">
                                          <p:stCondLst>
                                            <p:cond delay="2751"/>
                                          </p:stCondLst>
                                        </p:cTn>
                                        <p:tgtEl>
                                          <p:spTgt spid="726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6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0" y="112713"/>
            <a:ext cx="9144000"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3000" b="1"/>
              <a:t>سلسله مراتب انتخاب </a:t>
            </a:r>
            <a:r>
              <a:rPr lang="ar-SA" altLang="en-US" sz="3000" b="1"/>
              <a:t>بهترين مدرسه</a:t>
            </a:r>
            <a:endParaRPr lang="en-US" altLang="en-US" sz="3000" b="1"/>
          </a:p>
        </p:txBody>
      </p:sp>
      <p:sp>
        <p:nvSpPr>
          <p:cNvPr id="36867" name="AutoShape 3"/>
          <p:cNvSpPr>
            <a:spLocks noChangeArrowheads="1"/>
          </p:cNvSpPr>
          <p:nvPr/>
        </p:nvSpPr>
        <p:spPr bwMode="auto">
          <a:xfrm>
            <a:off x="2670175" y="908050"/>
            <a:ext cx="3860800" cy="801688"/>
          </a:xfrm>
          <a:prstGeom prst="cloudCallout">
            <a:avLst>
              <a:gd name="adj1" fmla="val -1523"/>
              <a:gd name="adj2" fmla="val 83269"/>
            </a:avLst>
          </a:prstGeom>
          <a:gradFill rotWithShape="1">
            <a:gsLst>
              <a:gs pos="0">
                <a:srgbClr val="00FF00"/>
              </a:gs>
              <a:gs pos="100000">
                <a:srgbClr val="FFFFFF"/>
              </a:gs>
            </a:gsLst>
            <a:lin ang="5400000" scaled="1"/>
          </a:gradFill>
          <a:ln>
            <a:noFill/>
          </a:ln>
          <a:effectLst>
            <a:prstShdw prst="shdw17" dist="28398" dir="17793903">
              <a:schemeClr val="folHlink"/>
            </a:prstShdw>
          </a:effectLst>
          <a:extLst>
            <a:ext uri="{91240B29-F687-4F45-9708-019B960494DF}">
              <a14:hiddenLine xmlns:a14="http://schemas.microsoft.com/office/drawing/2010/main" w="9525">
                <a:solidFill>
                  <a:schemeClr val="tx1"/>
                </a:solidFill>
                <a:round/>
                <a:headEnd/>
                <a:tailEnd/>
              </a14:hiddenLine>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2400" b="1"/>
              <a:t>انتخاب </a:t>
            </a:r>
            <a:r>
              <a:rPr lang="ar-SA" altLang="en-US" sz="2400" b="1"/>
              <a:t>مدرسه</a:t>
            </a:r>
            <a:endParaRPr lang="en-US" altLang="en-US" sz="2400" b="1"/>
          </a:p>
        </p:txBody>
      </p:sp>
      <p:sp>
        <p:nvSpPr>
          <p:cNvPr id="36868" name="Oval 4"/>
          <p:cNvSpPr>
            <a:spLocks noChangeArrowheads="1"/>
          </p:cNvSpPr>
          <p:nvPr/>
        </p:nvSpPr>
        <p:spPr bwMode="auto">
          <a:xfrm>
            <a:off x="3644900" y="2582863"/>
            <a:ext cx="2005013" cy="481012"/>
          </a:xfrm>
          <a:prstGeom prst="ellipse">
            <a:avLst/>
          </a:prstGeom>
          <a:gradFill rotWithShape="1">
            <a:gsLst>
              <a:gs pos="0">
                <a:srgbClr val="FFFFFF"/>
              </a:gs>
              <a:gs pos="100000">
                <a:srgbClr val="EDB1D5"/>
              </a:gs>
            </a:gsLst>
            <a:path path="shape">
              <a:fillToRect l="50000" t="50000" r="50000" b="50000"/>
            </a:path>
          </a:gradFill>
          <a:ln w="9525">
            <a:round/>
            <a:headEnd/>
            <a:tailEnd/>
          </a:ln>
          <a:effectLst/>
          <a:scene3d>
            <a:camera prst="legacyObliqueTopRight"/>
            <a:lightRig rig="legacyFlat3" dir="b"/>
          </a:scene3d>
          <a:sp3d extrusionH="100000" prstMaterial="legacyMatte">
            <a:bevelT w="13500" h="13500" prst="angle"/>
            <a:bevelB w="13500" h="13500" prst="angle"/>
            <a:extrusionClr>
              <a:srgbClr val="EDB1D5"/>
            </a:extrusionClr>
            <a:contourClr>
              <a:srgbClr val="FFFFFF"/>
            </a:contourClr>
          </a:sp3d>
          <a:extLst>
            <a:ext uri="{AF507438-7753-43E0-B8FC-AC1667EBCBE1}">
              <a14:hiddenEffects xmlns:a14="http://schemas.microsoft.com/office/drawing/2010/main">
                <a:effectLst>
                  <a:outerShdw dist="17961" dir="2700000" algn="ctr" rotWithShape="0">
                    <a:srgbClr val="8E6A80"/>
                  </a:outerShdw>
                </a:effectLst>
              </a14:hiddenEffects>
            </a:ext>
          </a:extLst>
        </p:spPr>
        <p:txBody>
          <a:bodyPr anchor="ctr">
            <a:spAutoFit/>
            <a:flatTx/>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SA" altLang="en-US"/>
              <a:t>فرهنگي</a:t>
            </a:r>
            <a:endParaRPr lang="en-US" altLang="en-US"/>
          </a:p>
        </p:txBody>
      </p:sp>
      <p:sp>
        <p:nvSpPr>
          <p:cNvPr id="36869" name="Oval 5"/>
          <p:cNvSpPr>
            <a:spLocks noChangeArrowheads="1"/>
          </p:cNvSpPr>
          <p:nvPr/>
        </p:nvSpPr>
        <p:spPr bwMode="auto">
          <a:xfrm>
            <a:off x="5868988" y="2592388"/>
            <a:ext cx="2058987" cy="481012"/>
          </a:xfrm>
          <a:prstGeom prst="ellipse">
            <a:avLst/>
          </a:prstGeom>
          <a:gradFill rotWithShape="1">
            <a:gsLst>
              <a:gs pos="0">
                <a:srgbClr val="FFFFFF"/>
              </a:gs>
              <a:gs pos="100000">
                <a:srgbClr val="EDB1D5"/>
              </a:gs>
            </a:gsLst>
            <a:path path="shape">
              <a:fillToRect l="50000" t="50000" r="50000" b="50000"/>
            </a:path>
          </a:gradFill>
          <a:ln w="9525">
            <a:round/>
            <a:headEnd/>
            <a:tailEnd/>
          </a:ln>
          <a:effectLst/>
          <a:scene3d>
            <a:camera prst="legacyObliqueTopRight"/>
            <a:lightRig rig="legacyFlat3" dir="b"/>
          </a:scene3d>
          <a:sp3d extrusionH="100000" prstMaterial="legacyMatte">
            <a:bevelT w="13500" h="13500" prst="angle"/>
            <a:bevelB w="13500" h="13500" prst="angle"/>
            <a:extrusionClr>
              <a:srgbClr val="EDB1D5"/>
            </a:extrusionClr>
            <a:contourClr>
              <a:srgbClr val="FFFFFF"/>
            </a:contourClr>
          </a:sp3d>
          <a:extLst>
            <a:ext uri="{AF507438-7753-43E0-B8FC-AC1667EBCBE1}">
              <a14:hiddenEffects xmlns:a14="http://schemas.microsoft.com/office/drawing/2010/main">
                <a:effectLst>
                  <a:outerShdw dist="17961" dir="2700000" algn="ctr" rotWithShape="0">
                    <a:srgbClr val="8E6A80"/>
                  </a:outerShdw>
                </a:effectLst>
              </a14:hiddenEffects>
            </a:ext>
          </a:extLst>
        </p:spPr>
        <p:txBody>
          <a:bodyPr anchor="ctr">
            <a:spAutoFit/>
            <a:flatTx/>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SA" altLang="en-US"/>
              <a:t>اجتماعي</a:t>
            </a:r>
            <a:endParaRPr lang="en-US" altLang="en-US"/>
          </a:p>
        </p:txBody>
      </p:sp>
      <p:sp>
        <p:nvSpPr>
          <p:cNvPr id="36870" name="Oval 6"/>
          <p:cNvSpPr>
            <a:spLocks noChangeArrowheads="1"/>
          </p:cNvSpPr>
          <p:nvPr/>
        </p:nvSpPr>
        <p:spPr bwMode="auto">
          <a:xfrm>
            <a:off x="1477963" y="2592388"/>
            <a:ext cx="1951037" cy="481012"/>
          </a:xfrm>
          <a:prstGeom prst="ellipse">
            <a:avLst/>
          </a:prstGeom>
          <a:gradFill rotWithShape="1">
            <a:gsLst>
              <a:gs pos="0">
                <a:srgbClr val="FFFFFF"/>
              </a:gs>
              <a:gs pos="100000">
                <a:srgbClr val="EDB1D5"/>
              </a:gs>
            </a:gsLst>
            <a:path path="shape">
              <a:fillToRect l="50000" t="50000" r="50000" b="50000"/>
            </a:path>
          </a:gradFill>
          <a:ln w="9525">
            <a:round/>
            <a:headEnd/>
            <a:tailEnd/>
          </a:ln>
          <a:effectLst/>
          <a:scene3d>
            <a:camera prst="legacyObliqueTopRight"/>
            <a:lightRig rig="legacyFlat3" dir="b"/>
          </a:scene3d>
          <a:sp3d extrusionH="100000" prstMaterial="legacyMatte">
            <a:bevelT w="13500" h="13500" prst="angle"/>
            <a:bevelB w="13500" h="13500" prst="angle"/>
            <a:extrusionClr>
              <a:srgbClr val="EDB1D5"/>
            </a:extrusionClr>
            <a:contourClr>
              <a:srgbClr val="FFFFFF"/>
            </a:contourClr>
          </a:sp3d>
          <a:extLst>
            <a:ext uri="{AF507438-7753-43E0-B8FC-AC1667EBCBE1}">
              <a14:hiddenEffects xmlns:a14="http://schemas.microsoft.com/office/drawing/2010/main">
                <a:effectLst>
                  <a:outerShdw dist="17961" dir="2700000" algn="ctr" rotWithShape="0">
                    <a:srgbClr val="8E6A80"/>
                  </a:outerShdw>
                </a:effectLst>
              </a14:hiddenEffects>
            </a:ext>
          </a:extLst>
        </p:spPr>
        <p:txBody>
          <a:bodyPr anchor="ctr">
            <a:spAutoFit/>
            <a:flatTx/>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SA" altLang="en-US"/>
              <a:t>آموزشي</a:t>
            </a:r>
            <a:endParaRPr lang="en-US" altLang="en-US"/>
          </a:p>
        </p:txBody>
      </p:sp>
      <p:cxnSp>
        <p:nvCxnSpPr>
          <p:cNvPr id="12307" name="AutoShape 19"/>
          <p:cNvCxnSpPr>
            <a:cxnSpLocks noChangeShapeType="1"/>
            <a:stCxn id="36867" idx="4"/>
            <a:endCxn id="36869" idx="0"/>
          </p:cNvCxnSpPr>
          <p:nvPr/>
        </p:nvCxnSpPr>
        <p:spPr bwMode="auto">
          <a:xfrm>
            <a:off x="4541838" y="1976438"/>
            <a:ext cx="2357437" cy="615950"/>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08" name="AutoShape 20"/>
          <p:cNvCxnSpPr>
            <a:cxnSpLocks noChangeShapeType="1"/>
            <a:stCxn id="36867" idx="4"/>
            <a:endCxn id="36868" idx="0"/>
          </p:cNvCxnSpPr>
          <p:nvPr/>
        </p:nvCxnSpPr>
        <p:spPr bwMode="auto">
          <a:xfrm>
            <a:off x="4541838" y="1976438"/>
            <a:ext cx="106362" cy="606425"/>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09" name="AutoShape 21"/>
          <p:cNvCxnSpPr>
            <a:cxnSpLocks noChangeShapeType="1"/>
            <a:stCxn id="36867" idx="4"/>
            <a:endCxn id="36870" idx="0"/>
          </p:cNvCxnSpPr>
          <p:nvPr/>
        </p:nvCxnSpPr>
        <p:spPr bwMode="auto">
          <a:xfrm flipH="1">
            <a:off x="2454275" y="1976438"/>
            <a:ext cx="2087563" cy="615950"/>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sp>
        <p:nvSpPr>
          <p:cNvPr id="12310" name="Oval 22"/>
          <p:cNvSpPr>
            <a:spLocks noChangeArrowheads="1"/>
          </p:cNvSpPr>
          <p:nvPr/>
        </p:nvSpPr>
        <p:spPr bwMode="auto">
          <a:xfrm>
            <a:off x="995363" y="3500438"/>
            <a:ext cx="431800" cy="503237"/>
          </a:xfrm>
          <a:prstGeom prst="ellipse">
            <a:avLst/>
          </a:prstGeom>
          <a:gradFill rotWithShape="1">
            <a:gsLst>
              <a:gs pos="0">
                <a:schemeClr val="hlink">
                  <a:gamma/>
                  <a:tint val="0"/>
                  <a:invGamma/>
                </a:schemeClr>
              </a:gs>
              <a:gs pos="100000">
                <a:schemeClr val="hlink"/>
              </a:gs>
            </a:gsLst>
            <a:path path="shape">
              <a:fillToRect l="50000" t="50000" r="50000" b="50000"/>
            </a:path>
          </a:gradFill>
          <a:ln>
            <a:noFill/>
          </a:ln>
          <a:effectLst/>
          <a:scene3d>
            <a:camera prst="legacyObliqueTopRight"/>
            <a:lightRig rig="legacyFlat3" dir="b"/>
          </a:scene3d>
          <a:sp3d extrusionH="100000" prstMaterial="legacyMatte">
            <a:bevelT w="13500" h="13500" prst="angle"/>
            <a:bevelB w="13500" h="13500" prst="angle"/>
            <a:extrusionClr>
              <a:schemeClr val="hlink"/>
            </a:extrusion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flatTx/>
          </a:bodyPr>
          <a:lstStyle/>
          <a:p>
            <a:pPr algn="ctr">
              <a:defRPr/>
            </a:pPr>
            <a:r>
              <a:rPr lang="en-US" sz="2000" b="1">
                <a:latin typeface="Times New Roman" pitchFamily="18" charset="0"/>
                <a:cs typeface="Times New Roman" pitchFamily="18" charset="0"/>
              </a:rPr>
              <a:t>S</a:t>
            </a:r>
          </a:p>
        </p:txBody>
      </p:sp>
      <p:sp>
        <p:nvSpPr>
          <p:cNvPr id="12311" name="Oval 23"/>
          <p:cNvSpPr>
            <a:spLocks noChangeArrowheads="1"/>
          </p:cNvSpPr>
          <p:nvPr/>
        </p:nvSpPr>
        <p:spPr bwMode="auto">
          <a:xfrm>
            <a:off x="1490663" y="3506788"/>
            <a:ext cx="431800" cy="503237"/>
          </a:xfrm>
          <a:prstGeom prst="ellipse">
            <a:avLst/>
          </a:prstGeom>
          <a:gradFill rotWithShape="1">
            <a:gsLst>
              <a:gs pos="0">
                <a:schemeClr val="hlink">
                  <a:gamma/>
                  <a:tint val="0"/>
                  <a:invGamma/>
                </a:schemeClr>
              </a:gs>
              <a:gs pos="100000">
                <a:schemeClr val="hlink"/>
              </a:gs>
            </a:gsLst>
            <a:path path="shape">
              <a:fillToRect l="50000" t="50000" r="50000" b="50000"/>
            </a:path>
          </a:gradFill>
          <a:ln>
            <a:noFill/>
          </a:ln>
          <a:effectLst/>
          <a:scene3d>
            <a:camera prst="legacyObliqueTopRight"/>
            <a:lightRig rig="legacyFlat3" dir="b"/>
          </a:scene3d>
          <a:sp3d extrusionH="100000" prstMaterial="legacyMatte">
            <a:bevelT w="13500" h="13500" prst="angle"/>
            <a:bevelB w="13500" h="13500" prst="angle"/>
            <a:extrusionClr>
              <a:schemeClr val="hlink"/>
            </a:extrusion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flatTx/>
          </a:bodyPr>
          <a:lstStyle/>
          <a:p>
            <a:pPr algn="ctr">
              <a:defRPr/>
            </a:pPr>
            <a:r>
              <a:rPr lang="en-US" sz="2000" b="1">
                <a:latin typeface="Times New Roman" pitchFamily="18" charset="0"/>
                <a:cs typeface="Times New Roman" pitchFamily="18" charset="0"/>
              </a:rPr>
              <a:t>F</a:t>
            </a:r>
          </a:p>
        </p:txBody>
      </p:sp>
      <p:sp>
        <p:nvSpPr>
          <p:cNvPr id="12312" name="Oval 24"/>
          <p:cNvSpPr>
            <a:spLocks noChangeArrowheads="1"/>
          </p:cNvSpPr>
          <p:nvPr/>
        </p:nvSpPr>
        <p:spPr bwMode="auto">
          <a:xfrm>
            <a:off x="1979613" y="3521075"/>
            <a:ext cx="431800" cy="503238"/>
          </a:xfrm>
          <a:prstGeom prst="ellipse">
            <a:avLst/>
          </a:prstGeom>
          <a:gradFill rotWithShape="1">
            <a:gsLst>
              <a:gs pos="0">
                <a:schemeClr val="hlink">
                  <a:gamma/>
                  <a:tint val="0"/>
                  <a:invGamma/>
                </a:schemeClr>
              </a:gs>
              <a:gs pos="100000">
                <a:schemeClr val="hlink"/>
              </a:gs>
            </a:gsLst>
            <a:path path="shape">
              <a:fillToRect l="50000" t="50000" r="50000" b="50000"/>
            </a:path>
          </a:gradFill>
          <a:ln>
            <a:noFill/>
          </a:ln>
          <a:effectLst/>
          <a:scene3d>
            <a:camera prst="legacyObliqueTopRight"/>
            <a:lightRig rig="legacyFlat3" dir="b"/>
          </a:scene3d>
          <a:sp3d extrusionH="100000" prstMaterial="legacyMatte">
            <a:bevelT w="13500" h="13500" prst="angle"/>
            <a:bevelB w="13500" h="13500" prst="angle"/>
            <a:extrusionClr>
              <a:schemeClr val="hlink"/>
            </a:extrusion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flatTx/>
          </a:bodyPr>
          <a:lstStyle/>
          <a:p>
            <a:pPr algn="ctr">
              <a:defRPr/>
            </a:pPr>
            <a:r>
              <a:rPr lang="en-US" sz="2000" b="1">
                <a:latin typeface="Times New Roman" pitchFamily="18" charset="0"/>
                <a:cs typeface="Times New Roman" pitchFamily="18" charset="0"/>
              </a:rPr>
              <a:t>V</a:t>
            </a:r>
          </a:p>
        </p:txBody>
      </p:sp>
      <p:sp>
        <p:nvSpPr>
          <p:cNvPr id="12313" name="Oval 25"/>
          <p:cNvSpPr>
            <a:spLocks noChangeArrowheads="1"/>
          </p:cNvSpPr>
          <p:nvPr/>
        </p:nvSpPr>
        <p:spPr bwMode="auto">
          <a:xfrm>
            <a:off x="2474913" y="3527425"/>
            <a:ext cx="431800" cy="503238"/>
          </a:xfrm>
          <a:prstGeom prst="ellipse">
            <a:avLst/>
          </a:prstGeom>
          <a:gradFill rotWithShape="1">
            <a:gsLst>
              <a:gs pos="0">
                <a:schemeClr val="hlink">
                  <a:gamma/>
                  <a:tint val="0"/>
                  <a:invGamma/>
                </a:schemeClr>
              </a:gs>
              <a:gs pos="100000">
                <a:schemeClr val="hlink"/>
              </a:gs>
            </a:gsLst>
            <a:path path="shape">
              <a:fillToRect l="50000" t="50000" r="50000" b="50000"/>
            </a:path>
          </a:gradFill>
          <a:ln>
            <a:noFill/>
          </a:ln>
          <a:effectLst/>
          <a:scene3d>
            <a:camera prst="legacyObliqueTopRight"/>
            <a:lightRig rig="legacyFlat3" dir="b"/>
          </a:scene3d>
          <a:sp3d extrusionH="100000" prstMaterial="legacyMatte">
            <a:bevelT w="13500" h="13500" prst="angle"/>
            <a:bevelB w="13500" h="13500" prst="angle"/>
            <a:extrusionClr>
              <a:schemeClr val="hlink"/>
            </a:extrusion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flatTx/>
          </a:bodyPr>
          <a:lstStyle/>
          <a:p>
            <a:pPr algn="ctr">
              <a:defRPr/>
            </a:pPr>
            <a:r>
              <a:rPr lang="en-US" sz="2000" b="1">
                <a:latin typeface="Times New Roman" pitchFamily="18" charset="0"/>
                <a:cs typeface="Times New Roman" pitchFamily="18" charset="0"/>
              </a:rPr>
              <a:t>K</a:t>
            </a:r>
          </a:p>
        </p:txBody>
      </p:sp>
      <p:sp>
        <p:nvSpPr>
          <p:cNvPr id="12314" name="Oval 26"/>
          <p:cNvSpPr>
            <a:spLocks noChangeArrowheads="1"/>
          </p:cNvSpPr>
          <p:nvPr/>
        </p:nvSpPr>
        <p:spPr bwMode="auto">
          <a:xfrm>
            <a:off x="2987675" y="3533775"/>
            <a:ext cx="431800" cy="503238"/>
          </a:xfrm>
          <a:prstGeom prst="ellipse">
            <a:avLst/>
          </a:prstGeom>
          <a:gradFill rotWithShape="1">
            <a:gsLst>
              <a:gs pos="0">
                <a:schemeClr val="hlink">
                  <a:gamma/>
                  <a:tint val="0"/>
                  <a:invGamma/>
                </a:schemeClr>
              </a:gs>
              <a:gs pos="100000">
                <a:schemeClr val="hlink"/>
              </a:gs>
            </a:gsLst>
            <a:path path="shape">
              <a:fillToRect l="50000" t="50000" r="50000" b="50000"/>
            </a:path>
          </a:gradFill>
          <a:ln>
            <a:noFill/>
          </a:ln>
          <a:effectLst/>
          <a:scene3d>
            <a:camera prst="legacyObliqueTopRight"/>
            <a:lightRig rig="legacyFlat3" dir="b"/>
          </a:scene3d>
          <a:sp3d extrusionH="100000" prstMaterial="legacyMatte">
            <a:bevelT w="13500" h="13500" prst="angle"/>
            <a:bevelB w="13500" h="13500" prst="angle"/>
            <a:extrusionClr>
              <a:schemeClr val="hlink"/>
            </a:extrusion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flatTx/>
          </a:bodyPr>
          <a:lstStyle/>
          <a:p>
            <a:pPr algn="ctr">
              <a:defRPr/>
            </a:pPr>
            <a:r>
              <a:rPr lang="en-US" sz="2000" b="1">
                <a:latin typeface="Times New Roman" pitchFamily="18" charset="0"/>
                <a:cs typeface="Times New Roman" pitchFamily="18" charset="0"/>
              </a:rPr>
              <a:t>L</a:t>
            </a:r>
          </a:p>
        </p:txBody>
      </p:sp>
      <p:sp>
        <p:nvSpPr>
          <p:cNvPr id="12315" name="Oval 27"/>
          <p:cNvSpPr>
            <a:spLocks noChangeArrowheads="1"/>
          </p:cNvSpPr>
          <p:nvPr/>
        </p:nvSpPr>
        <p:spPr bwMode="auto">
          <a:xfrm>
            <a:off x="2627313" y="5300663"/>
            <a:ext cx="431800" cy="503237"/>
          </a:xfrm>
          <a:prstGeom prst="ellipse">
            <a:avLst/>
          </a:prstGeom>
          <a:gradFill rotWithShape="1">
            <a:gsLst>
              <a:gs pos="0">
                <a:schemeClr val="hlink">
                  <a:gamma/>
                  <a:tint val="0"/>
                  <a:invGamma/>
                </a:schemeClr>
              </a:gs>
              <a:gs pos="100000">
                <a:schemeClr val="hlink"/>
              </a:gs>
            </a:gsLst>
            <a:path path="shape">
              <a:fillToRect l="50000" t="50000" r="50000" b="50000"/>
            </a:path>
          </a:gradFill>
          <a:ln>
            <a:noFill/>
          </a:ln>
          <a:effectLst/>
          <a:scene3d>
            <a:camera prst="legacyObliqueTopRight"/>
            <a:lightRig rig="legacyFlat3" dir="b"/>
          </a:scene3d>
          <a:sp3d extrusionH="100000" prstMaterial="legacyMatte">
            <a:bevelT w="13500" h="13500" prst="angle"/>
            <a:bevelB w="13500" h="13500" prst="angle"/>
            <a:extrusionClr>
              <a:schemeClr val="hlink"/>
            </a:extrusion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flatTx/>
          </a:bodyPr>
          <a:lstStyle/>
          <a:p>
            <a:pPr algn="ctr">
              <a:defRPr/>
            </a:pPr>
            <a:r>
              <a:rPr lang="en-US" sz="2000" b="1">
                <a:latin typeface="Times New Roman" pitchFamily="18" charset="0"/>
                <a:cs typeface="Times New Roman" pitchFamily="18" charset="0"/>
              </a:rPr>
              <a:t>A</a:t>
            </a:r>
          </a:p>
        </p:txBody>
      </p:sp>
      <p:sp>
        <p:nvSpPr>
          <p:cNvPr id="12316" name="Oval 28"/>
          <p:cNvSpPr>
            <a:spLocks noChangeArrowheads="1"/>
          </p:cNvSpPr>
          <p:nvPr/>
        </p:nvSpPr>
        <p:spPr bwMode="auto">
          <a:xfrm>
            <a:off x="4059238" y="5307013"/>
            <a:ext cx="431800" cy="503237"/>
          </a:xfrm>
          <a:prstGeom prst="ellipse">
            <a:avLst/>
          </a:prstGeom>
          <a:gradFill rotWithShape="1">
            <a:gsLst>
              <a:gs pos="0">
                <a:schemeClr val="hlink">
                  <a:gamma/>
                  <a:tint val="0"/>
                  <a:invGamma/>
                </a:schemeClr>
              </a:gs>
              <a:gs pos="100000">
                <a:schemeClr val="hlink"/>
              </a:gs>
            </a:gsLst>
            <a:path path="shape">
              <a:fillToRect l="50000" t="50000" r="50000" b="50000"/>
            </a:path>
          </a:gradFill>
          <a:ln>
            <a:noFill/>
          </a:ln>
          <a:effectLst/>
          <a:scene3d>
            <a:camera prst="legacyObliqueTopRight"/>
            <a:lightRig rig="legacyFlat3" dir="b"/>
          </a:scene3d>
          <a:sp3d extrusionH="100000" prstMaterial="legacyMatte">
            <a:bevelT w="13500" h="13500" prst="angle"/>
            <a:bevelB w="13500" h="13500" prst="angle"/>
            <a:extrusionClr>
              <a:schemeClr val="hlink"/>
            </a:extrusion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flatTx/>
          </a:bodyPr>
          <a:lstStyle/>
          <a:p>
            <a:pPr algn="ctr">
              <a:defRPr/>
            </a:pPr>
            <a:r>
              <a:rPr lang="en-US" sz="2000" b="1">
                <a:latin typeface="Times New Roman" pitchFamily="18" charset="0"/>
                <a:cs typeface="Times New Roman" pitchFamily="18" charset="0"/>
              </a:rPr>
              <a:t>B</a:t>
            </a:r>
          </a:p>
        </p:txBody>
      </p:sp>
      <p:sp>
        <p:nvSpPr>
          <p:cNvPr id="12317" name="Oval 29"/>
          <p:cNvSpPr>
            <a:spLocks noChangeArrowheads="1"/>
          </p:cNvSpPr>
          <p:nvPr/>
        </p:nvSpPr>
        <p:spPr bwMode="auto">
          <a:xfrm>
            <a:off x="5795963" y="5313363"/>
            <a:ext cx="431800" cy="503237"/>
          </a:xfrm>
          <a:prstGeom prst="ellipse">
            <a:avLst/>
          </a:prstGeom>
          <a:gradFill rotWithShape="1">
            <a:gsLst>
              <a:gs pos="0">
                <a:schemeClr val="hlink">
                  <a:gamma/>
                  <a:tint val="0"/>
                  <a:invGamma/>
                </a:schemeClr>
              </a:gs>
              <a:gs pos="100000">
                <a:schemeClr val="hlink"/>
              </a:gs>
            </a:gsLst>
            <a:path path="shape">
              <a:fillToRect l="50000" t="50000" r="50000" b="50000"/>
            </a:path>
          </a:gradFill>
          <a:ln>
            <a:noFill/>
          </a:ln>
          <a:effectLst/>
          <a:scene3d>
            <a:camera prst="legacyObliqueTopRight"/>
            <a:lightRig rig="legacyFlat3" dir="b"/>
          </a:scene3d>
          <a:sp3d extrusionH="100000" prstMaterial="legacyMatte">
            <a:bevelT w="13500" h="13500" prst="angle"/>
            <a:bevelB w="13500" h="13500" prst="angle"/>
            <a:extrusionClr>
              <a:schemeClr val="hlink"/>
            </a:extrusion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17961" dir="2700000" algn="ctr" rotWithShape="0">
                    <a:schemeClr val="hlink">
                      <a:gamma/>
                      <a:shade val="60000"/>
                      <a:invGamma/>
                    </a:schemeClr>
                  </a:outerShdw>
                </a:effectLst>
              </a14:hiddenEffects>
            </a:ext>
          </a:extLst>
        </p:spPr>
        <p:txBody>
          <a:bodyPr wrap="none" anchor="ctr">
            <a:flatTx/>
          </a:bodyPr>
          <a:lstStyle/>
          <a:p>
            <a:pPr algn="ctr">
              <a:defRPr/>
            </a:pPr>
            <a:r>
              <a:rPr lang="en-US" sz="2000" b="1">
                <a:latin typeface="Times New Roman" pitchFamily="18" charset="0"/>
                <a:cs typeface="Times New Roman" pitchFamily="18" charset="0"/>
              </a:rPr>
              <a:t>C</a:t>
            </a:r>
          </a:p>
        </p:txBody>
      </p:sp>
      <p:cxnSp>
        <p:nvCxnSpPr>
          <p:cNvPr id="12318" name="AutoShape 30"/>
          <p:cNvCxnSpPr>
            <a:cxnSpLocks noChangeShapeType="1"/>
            <a:stCxn id="36869" idx="4"/>
            <a:endCxn id="12317" idx="0"/>
          </p:cNvCxnSpPr>
          <p:nvPr/>
        </p:nvCxnSpPr>
        <p:spPr bwMode="auto">
          <a:xfrm flipH="1">
            <a:off x="6011863" y="3073400"/>
            <a:ext cx="887412" cy="2239963"/>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19" name="AutoShape 31"/>
          <p:cNvCxnSpPr>
            <a:cxnSpLocks noChangeShapeType="1"/>
            <a:stCxn id="36869" idx="4"/>
            <a:endCxn id="12316" idx="0"/>
          </p:cNvCxnSpPr>
          <p:nvPr/>
        </p:nvCxnSpPr>
        <p:spPr bwMode="auto">
          <a:xfrm flipH="1">
            <a:off x="4275138" y="3073400"/>
            <a:ext cx="2624137" cy="2233613"/>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20" name="AutoShape 32"/>
          <p:cNvCxnSpPr>
            <a:cxnSpLocks noChangeShapeType="1"/>
            <a:stCxn id="36869" idx="4"/>
            <a:endCxn id="12315" idx="0"/>
          </p:cNvCxnSpPr>
          <p:nvPr/>
        </p:nvCxnSpPr>
        <p:spPr bwMode="auto">
          <a:xfrm flipH="1">
            <a:off x="2843213" y="3073400"/>
            <a:ext cx="4056062" cy="2227263"/>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21" name="AutoShape 33"/>
          <p:cNvCxnSpPr>
            <a:cxnSpLocks noChangeShapeType="1"/>
            <a:stCxn id="36868" idx="4"/>
            <a:endCxn id="12315" idx="0"/>
          </p:cNvCxnSpPr>
          <p:nvPr/>
        </p:nvCxnSpPr>
        <p:spPr bwMode="auto">
          <a:xfrm flipH="1">
            <a:off x="2843213" y="3063875"/>
            <a:ext cx="1804987" cy="2236788"/>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22" name="AutoShape 34"/>
          <p:cNvCxnSpPr>
            <a:cxnSpLocks noChangeShapeType="1"/>
            <a:stCxn id="36868" idx="4"/>
            <a:endCxn id="12316" idx="0"/>
          </p:cNvCxnSpPr>
          <p:nvPr/>
        </p:nvCxnSpPr>
        <p:spPr bwMode="auto">
          <a:xfrm flipH="1">
            <a:off x="4275138" y="3063875"/>
            <a:ext cx="373062" cy="2243138"/>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23" name="AutoShape 35"/>
          <p:cNvCxnSpPr>
            <a:cxnSpLocks noChangeShapeType="1"/>
            <a:stCxn id="36868" idx="4"/>
            <a:endCxn id="12317" idx="0"/>
          </p:cNvCxnSpPr>
          <p:nvPr/>
        </p:nvCxnSpPr>
        <p:spPr bwMode="auto">
          <a:xfrm>
            <a:off x="4648200" y="3063875"/>
            <a:ext cx="1363663" cy="2249488"/>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24" name="AutoShape 36"/>
          <p:cNvCxnSpPr>
            <a:cxnSpLocks noChangeShapeType="1"/>
            <a:stCxn id="36870" idx="4"/>
            <a:endCxn id="12310" idx="0"/>
          </p:cNvCxnSpPr>
          <p:nvPr/>
        </p:nvCxnSpPr>
        <p:spPr bwMode="auto">
          <a:xfrm flipH="1">
            <a:off x="1211263" y="3073400"/>
            <a:ext cx="1243012" cy="427038"/>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25" name="AutoShape 37"/>
          <p:cNvCxnSpPr>
            <a:cxnSpLocks noChangeShapeType="1"/>
            <a:stCxn id="36870" idx="4"/>
            <a:endCxn id="12311" idx="0"/>
          </p:cNvCxnSpPr>
          <p:nvPr/>
        </p:nvCxnSpPr>
        <p:spPr bwMode="auto">
          <a:xfrm flipH="1">
            <a:off x="1706563" y="3073400"/>
            <a:ext cx="747712" cy="433388"/>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26" name="AutoShape 38"/>
          <p:cNvCxnSpPr>
            <a:cxnSpLocks noChangeShapeType="1"/>
            <a:stCxn id="36870" idx="4"/>
            <a:endCxn id="12312" idx="0"/>
          </p:cNvCxnSpPr>
          <p:nvPr/>
        </p:nvCxnSpPr>
        <p:spPr bwMode="auto">
          <a:xfrm flipH="1">
            <a:off x="2195513" y="3073400"/>
            <a:ext cx="258762" cy="447675"/>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27" name="AutoShape 39"/>
          <p:cNvCxnSpPr>
            <a:cxnSpLocks noChangeShapeType="1"/>
            <a:stCxn id="36870" idx="4"/>
            <a:endCxn id="12313" idx="0"/>
          </p:cNvCxnSpPr>
          <p:nvPr/>
        </p:nvCxnSpPr>
        <p:spPr bwMode="auto">
          <a:xfrm>
            <a:off x="2454275" y="3073400"/>
            <a:ext cx="236538" cy="454025"/>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28" name="AutoShape 40"/>
          <p:cNvCxnSpPr>
            <a:cxnSpLocks noChangeShapeType="1"/>
            <a:stCxn id="36870" idx="4"/>
            <a:endCxn id="12314" idx="0"/>
          </p:cNvCxnSpPr>
          <p:nvPr/>
        </p:nvCxnSpPr>
        <p:spPr bwMode="auto">
          <a:xfrm>
            <a:off x="2454275" y="3073400"/>
            <a:ext cx="749300" cy="460375"/>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29" name="AutoShape 41"/>
          <p:cNvCxnSpPr>
            <a:cxnSpLocks noChangeShapeType="1"/>
            <a:stCxn id="12314" idx="4"/>
            <a:endCxn id="12317" idx="0"/>
          </p:cNvCxnSpPr>
          <p:nvPr/>
        </p:nvCxnSpPr>
        <p:spPr bwMode="auto">
          <a:xfrm>
            <a:off x="3203575" y="4037013"/>
            <a:ext cx="2808288" cy="1276350"/>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30" name="AutoShape 42"/>
          <p:cNvCxnSpPr>
            <a:cxnSpLocks noChangeShapeType="1"/>
            <a:stCxn id="12314" idx="4"/>
            <a:endCxn id="12316" idx="0"/>
          </p:cNvCxnSpPr>
          <p:nvPr/>
        </p:nvCxnSpPr>
        <p:spPr bwMode="auto">
          <a:xfrm>
            <a:off x="3203575" y="4037013"/>
            <a:ext cx="1071563" cy="1270000"/>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31" name="AutoShape 43"/>
          <p:cNvCxnSpPr>
            <a:cxnSpLocks noChangeShapeType="1"/>
            <a:stCxn id="12314" idx="4"/>
            <a:endCxn id="12315" idx="0"/>
          </p:cNvCxnSpPr>
          <p:nvPr/>
        </p:nvCxnSpPr>
        <p:spPr bwMode="auto">
          <a:xfrm flipH="1">
            <a:off x="2843213" y="4037013"/>
            <a:ext cx="360362" cy="1263650"/>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33" name="AutoShape 45"/>
          <p:cNvCxnSpPr>
            <a:cxnSpLocks noChangeShapeType="1"/>
            <a:stCxn id="12313" idx="4"/>
            <a:endCxn id="12317" idx="0"/>
          </p:cNvCxnSpPr>
          <p:nvPr/>
        </p:nvCxnSpPr>
        <p:spPr bwMode="auto">
          <a:xfrm>
            <a:off x="2690813" y="4030663"/>
            <a:ext cx="3321050" cy="1282700"/>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34" name="AutoShape 46"/>
          <p:cNvCxnSpPr>
            <a:cxnSpLocks noChangeShapeType="1"/>
            <a:stCxn id="12313" idx="4"/>
            <a:endCxn id="12316" idx="0"/>
          </p:cNvCxnSpPr>
          <p:nvPr/>
        </p:nvCxnSpPr>
        <p:spPr bwMode="auto">
          <a:xfrm>
            <a:off x="2690813" y="4030663"/>
            <a:ext cx="1584325" cy="1276350"/>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35" name="AutoShape 47"/>
          <p:cNvCxnSpPr>
            <a:cxnSpLocks noChangeShapeType="1"/>
            <a:stCxn id="12313" idx="4"/>
            <a:endCxn id="12315" idx="0"/>
          </p:cNvCxnSpPr>
          <p:nvPr/>
        </p:nvCxnSpPr>
        <p:spPr bwMode="auto">
          <a:xfrm>
            <a:off x="2690813" y="4030663"/>
            <a:ext cx="152400" cy="1270000"/>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36" name="AutoShape 48"/>
          <p:cNvCxnSpPr>
            <a:cxnSpLocks noChangeShapeType="1"/>
            <a:stCxn id="12312" idx="4"/>
            <a:endCxn id="12317" idx="0"/>
          </p:cNvCxnSpPr>
          <p:nvPr/>
        </p:nvCxnSpPr>
        <p:spPr bwMode="auto">
          <a:xfrm>
            <a:off x="2195513" y="4024313"/>
            <a:ext cx="3816350" cy="1289050"/>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37" name="AutoShape 49"/>
          <p:cNvCxnSpPr>
            <a:cxnSpLocks noChangeShapeType="1"/>
            <a:stCxn id="12312" idx="4"/>
            <a:endCxn id="12316" idx="0"/>
          </p:cNvCxnSpPr>
          <p:nvPr/>
        </p:nvCxnSpPr>
        <p:spPr bwMode="auto">
          <a:xfrm>
            <a:off x="2195513" y="4024313"/>
            <a:ext cx="2079625" cy="1282700"/>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38" name="AutoShape 50"/>
          <p:cNvCxnSpPr>
            <a:cxnSpLocks noChangeShapeType="1"/>
            <a:stCxn id="12312" idx="4"/>
            <a:endCxn id="12315" idx="0"/>
          </p:cNvCxnSpPr>
          <p:nvPr/>
        </p:nvCxnSpPr>
        <p:spPr bwMode="auto">
          <a:xfrm>
            <a:off x="2195513" y="4024313"/>
            <a:ext cx="647700" cy="1276350"/>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39" name="AutoShape 51"/>
          <p:cNvCxnSpPr>
            <a:cxnSpLocks noChangeShapeType="1"/>
            <a:stCxn id="12311" idx="4"/>
            <a:endCxn id="12317" idx="0"/>
          </p:cNvCxnSpPr>
          <p:nvPr/>
        </p:nvCxnSpPr>
        <p:spPr bwMode="auto">
          <a:xfrm>
            <a:off x="1706563" y="4010025"/>
            <a:ext cx="4305300" cy="1303338"/>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40" name="AutoShape 52"/>
          <p:cNvCxnSpPr>
            <a:cxnSpLocks noChangeShapeType="1"/>
            <a:stCxn id="12311" idx="4"/>
            <a:endCxn id="12316" idx="0"/>
          </p:cNvCxnSpPr>
          <p:nvPr/>
        </p:nvCxnSpPr>
        <p:spPr bwMode="auto">
          <a:xfrm>
            <a:off x="1706563" y="4010025"/>
            <a:ext cx="2568575" cy="1296988"/>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41" name="AutoShape 53"/>
          <p:cNvCxnSpPr>
            <a:cxnSpLocks noChangeShapeType="1"/>
            <a:stCxn id="12311" idx="4"/>
            <a:endCxn id="12315" idx="0"/>
          </p:cNvCxnSpPr>
          <p:nvPr/>
        </p:nvCxnSpPr>
        <p:spPr bwMode="auto">
          <a:xfrm>
            <a:off x="1706563" y="4010025"/>
            <a:ext cx="1136650" cy="1290638"/>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42" name="AutoShape 54"/>
          <p:cNvCxnSpPr>
            <a:cxnSpLocks noChangeShapeType="1"/>
            <a:stCxn id="12310" idx="4"/>
            <a:endCxn id="12317" idx="0"/>
          </p:cNvCxnSpPr>
          <p:nvPr/>
        </p:nvCxnSpPr>
        <p:spPr bwMode="auto">
          <a:xfrm>
            <a:off x="1211263" y="4003675"/>
            <a:ext cx="4800600" cy="1309688"/>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43" name="AutoShape 55"/>
          <p:cNvCxnSpPr>
            <a:cxnSpLocks noChangeShapeType="1"/>
            <a:stCxn id="12310" idx="4"/>
            <a:endCxn id="12316" idx="0"/>
          </p:cNvCxnSpPr>
          <p:nvPr/>
        </p:nvCxnSpPr>
        <p:spPr bwMode="auto">
          <a:xfrm>
            <a:off x="1211263" y="4003675"/>
            <a:ext cx="3063875" cy="1303338"/>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2344" name="AutoShape 56"/>
          <p:cNvCxnSpPr>
            <a:cxnSpLocks noChangeShapeType="1"/>
            <a:stCxn id="12310" idx="4"/>
            <a:endCxn id="12315" idx="0"/>
          </p:cNvCxnSpPr>
          <p:nvPr/>
        </p:nvCxnSpPr>
        <p:spPr bwMode="auto">
          <a:xfrm>
            <a:off x="1211263" y="4003675"/>
            <a:ext cx="1631950" cy="1296988"/>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ChangeArrowheads="1"/>
          </p:cNvSpPr>
          <p:nvPr/>
        </p:nvSpPr>
        <p:spPr bwMode="auto">
          <a:xfrm>
            <a:off x="0" y="115888"/>
            <a:ext cx="9144000"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3000" b="1"/>
              <a:t>سلسله مراتب انتخاب یک مدیر</a:t>
            </a:r>
            <a:endParaRPr lang="en-US" altLang="en-US" sz="3000" b="1"/>
          </a:p>
        </p:txBody>
      </p:sp>
      <p:sp>
        <p:nvSpPr>
          <p:cNvPr id="37891" name="AutoShape 3"/>
          <p:cNvSpPr>
            <a:spLocks noChangeArrowheads="1"/>
          </p:cNvSpPr>
          <p:nvPr/>
        </p:nvSpPr>
        <p:spPr bwMode="auto">
          <a:xfrm>
            <a:off x="1662113" y="1412875"/>
            <a:ext cx="3860800" cy="801688"/>
          </a:xfrm>
          <a:prstGeom prst="cloudCallout">
            <a:avLst>
              <a:gd name="adj1" fmla="val -1523"/>
              <a:gd name="adj2" fmla="val 83269"/>
            </a:avLst>
          </a:prstGeom>
          <a:gradFill rotWithShape="1">
            <a:gsLst>
              <a:gs pos="0">
                <a:srgbClr val="00FF00"/>
              </a:gs>
              <a:gs pos="100000">
                <a:srgbClr val="FFFFFF"/>
              </a:gs>
            </a:gsLst>
            <a:lin ang="54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2400" b="1"/>
              <a:t>انتخاب مدیر</a:t>
            </a:r>
            <a:endParaRPr lang="en-US" altLang="en-US" sz="2400" b="1"/>
          </a:p>
        </p:txBody>
      </p:sp>
      <p:sp>
        <p:nvSpPr>
          <p:cNvPr id="37892" name="Oval 4"/>
          <p:cNvSpPr>
            <a:spLocks noChangeArrowheads="1"/>
          </p:cNvSpPr>
          <p:nvPr/>
        </p:nvSpPr>
        <p:spPr bwMode="auto">
          <a:xfrm>
            <a:off x="2484438" y="3441700"/>
            <a:ext cx="2159000" cy="539750"/>
          </a:xfrm>
          <a:prstGeom prst="ellipse">
            <a:avLst/>
          </a:prstGeom>
          <a:gradFill rotWithShape="1">
            <a:gsLst>
              <a:gs pos="0">
                <a:srgbClr val="FFFFFF"/>
              </a:gs>
              <a:gs pos="100000">
                <a:srgbClr val="EDB1D5"/>
              </a:gs>
            </a:gsLst>
            <a:path path="shape">
              <a:fillToRect l="50000" t="50000" r="50000" b="50000"/>
            </a:path>
          </a:gradFill>
          <a:ln w="38100" cmpd="dbl" algn="ctr">
            <a:solidFill>
              <a:srgbClr val="8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مهارتهای فنی</a:t>
            </a:r>
            <a:endParaRPr lang="en-US" altLang="en-US"/>
          </a:p>
        </p:txBody>
      </p:sp>
      <p:sp>
        <p:nvSpPr>
          <p:cNvPr id="37893" name="Oval 6"/>
          <p:cNvSpPr>
            <a:spLocks noChangeArrowheads="1"/>
          </p:cNvSpPr>
          <p:nvPr/>
        </p:nvSpPr>
        <p:spPr bwMode="auto">
          <a:xfrm>
            <a:off x="4787900" y="3433763"/>
            <a:ext cx="2159000" cy="539750"/>
          </a:xfrm>
          <a:prstGeom prst="ellipse">
            <a:avLst/>
          </a:prstGeom>
          <a:gradFill rotWithShape="1">
            <a:gsLst>
              <a:gs pos="0">
                <a:srgbClr val="FFFFFF"/>
              </a:gs>
              <a:gs pos="100000">
                <a:srgbClr val="EDB1D5"/>
              </a:gs>
            </a:gsLst>
            <a:path path="shape">
              <a:fillToRect l="50000" t="50000" r="50000" b="50000"/>
            </a:path>
          </a:gradFill>
          <a:ln w="38100" cmpd="dbl">
            <a:solidFill>
              <a:srgbClr val="8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مهارتهای </a:t>
            </a:r>
            <a:r>
              <a:rPr lang="fa-IR" altLang="en-US"/>
              <a:t>مديريتي</a:t>
            </a:r>
            <a:endParaRPr lang="en-US" altLang="en-US"/>
          </a:p>
        </p:txBody>
      </p:sp>
      <p:sp>
        <p:nvSpPr>
          <p:cNvPr id="37894" name="Oval 7"/>
          <p:cNvSpPr>
            <a:spLocks noChangeArrowheads="1"/>
          </p:cNvSpPr>
          <p:nvPr/>
        </p:nvSpPr>
        <p:spPr bwMode="auto">
          <a:xfrm>
            <a:off x="179388" y="3433763"/>
            <a:ext cx="2159000" cy="539750"/>
          </a:xfrm>
          <a:prstGeom prst="ellipse">
            <a:avLst/>
          </a:prstGeom>
          <a:gradFill rotWithShape="1">
            <a:gsLst>
              <a:gs pos="0">
                <a:srgbClr val="FFFFFF"/>
              </a:gs>
              <a:gs pos="100000">
                <a:srgbClr val="EDB1D5"/>
              </a:gs>
            </a:gsLst>
            <a:path path="shape">
              <a:fillToRect l="50000" t="50000" r="50000" b="50000"/>
            </a:path>
          </a:gradFill>
          <a:ln w="38100" cmpd="dbl" algn="ctr">
            <a:solidFill>
              <a:srgbClr val="8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a:t>مهارتهای انسانی</a:t>
            </a:r>
            <a:endParaRPr lang="en-US" altLang="en-US"/>
          </a:p>
        </p:txBody>
      </p:sp>
      <p:sp>
        <p:nvSpPr>
          <p:cNvPr id="37895" name="AutoShape 13"/>
          <p:cNvSpPr>
            <a:spLocks noChangeArrowheads="1"/>
          </p:cNvSpPr>
          <p:nvPr/>
        </p:nvSpPr>
        <p:spPr bwMode="auto">
          <a:xfrm>
            <a:off x="2805113" y="5251450"/>
            <a:ext cx="1436687" cy="554038"/>
          </a:xfrm>
          <a:prstGeom prst="flowChartPunchedTape">
            <a:avLst/>
          </a:prstGeom>
          <a:solidFill>
            <a:schemeClr val="accent1"/>
          </a:solidFill>
          <a:ln w="9525">
            <a:miter lim="800000"/>
            <a:headEnd/>
            <a:tailEnd/>
          </a:ln>
          <a:effectLst/>
          <a:scene3d>
            <a:camera prst="legacyPerspectiveFront">
              <a:rot lat="20099998" lon="20099998" rev="0"/>
            </a:camera>
            <a:lightRig rig="legacyFlat2" dir="t"/>
          </a:scene3d>
          <a:sp3d extrusionH="4302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17961" dir="2700000" algn="ctr" rotWithShape="0">
                    <a:srgbClr val="708688"/>
                  </a:outerShdw>
                </a:effectLst>
              </a14:hiddenEffects>
            </a:ext>
          </a:extLst>
        </p:spPr>
        <p:txBody>
          <a:bodyPr anchor="ctr">
            <a:spAutoFit/>
            <a:flatTx/>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b="1"/>
              <a:t>کاندید 2</a:t>
            </a:r>
            <a:endParaRPr lang="en-US" altLang="en-US" b="1"/>
          </a:p>
        </p:txBody>
      </p:sp>
      <p:sp>
        <p:nvSpPr>
          <p:cNvPr id="37896" name="AutoShape 55"/>
          <p:cNvSpPr>
            <a:spLocks noChangeArrowheads="1"/>
          </p:cNvSpPr>
          <p:nvPr/>
        </p:nvSpPr>
        <p:spPr bwMode="auto">
          <a:xfrm>
            <a:off x="4465638" y="5238750"/>
            <a:ext cx="1436687" cy="554038"/>
          </a:xfrm>
          <a:prstGeom prst="flowChartPunchedTape">
            <a:avLst/>
          </a:prstGeom>
          <a:solidFill>
            <a:schemeClr val="accent1"/>
          </a:solidFill>
          <a:ln w="9525">
            <a:miter lim="800000"/>
            <a:headEnd/>
            <a:tailEnd/>
          </a:ln>
          <a:effectLst/>
          <a:scene3d>
            <a:camera prst="legacyPerspectiveFront">
              <a:rot lat="20099998" lon="20099998" rev="0"/>
            </a:camera>
            <a:lightRig rig="legacyFlat2" dir="t"/>
          </a:scene3d>
          <a:sp3d extrusionH="4302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17961" dir="2700000" algn="ctr" rotWithShape="0">
                    <a:srgbClr val="708688"/>
                  </a:outerShdw>
                </a:effectLst>
              </a14:hiddenEffects>
            </a:ext>
          </a:extLst>
        </p:spPr>
        <p:txBody>
          <a:bodyPr anchor="ctr">
            <a:spAutoFit/>
            <a:flatTx/>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b="1"/>
              <a:t>کاندید </a:t>
            </a:r>
            <a:r>
              <a:rPr lang="ar-SA" altLang="en-US" b="1"/>
              <a:t>1</a:t>
            </a:r>
            <a:endParaRPr lang="en-US" altLang="en-US" b="1"/>
          </a:p>
        </p:txBody>
      </p:sp>
      <p:sp>
        <p:nvSpPr>
          <p:cNvPr id="37897" name="AutoShape 56"/>
          <p:cNvSpPr>
            <a:spLocks noChangeArrowheads="1"/>
          </p:cNvSpPr>
          <p:nvPr/>
        </p:nvSpPr>
        <p:spPr bwMode="auto">
          <a:xfrm>
            <a:off x="1158875" y="5245100"/>
            <a:ext cx="1436688" cy="554038"/>
          </a:xfrm>
          <a:prstGeom prst="flowChartPunchedTape">
            <a:avLst/>
          </a:prstGeom>
          <a:solidFill>
            <a:schemeClr val="accent1"/>
          </a:solidFill>
          <a:ln w="9525">
            <a:miter lim="800000"/>
            <a:headEnd/>
            <a:tailEnd/>
          </a:ln>
          <a:effectLst/>
          <a:scene3d>
            <a:camera prst="legacyPerspectiveFront">
              <a:rot lat="20099998" lon="20099998" rev="0"/>
            </a:camera>
            <a:lightRig rig="legacyFlat2" dir="t"/>
          </a:scene3d>
          <a:sp3d extrusionH="4302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17961" dir="2700000" algn="ctr" rotWithShape="0">
                    <a:srgbClr val="708688"/>
                  </a:outerShdw>
                </a:effectLst>
              </a14:hiddenEffects>
            </a:ext>
          </a:extLst>
        </p:spPr>
        <p:txBody>
          <a:bodyPr anchor="ctr">
            <a:spAutoFit/>
            <a:flatTx/>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b="1"/>
              <a:t>کاندید </a:t>
            </a:r>
            <a:r>
              <a:rPr lang="ar-SA" altLang="en-US" b="1"/>
              <a:t>3</a:t>
            </a:r>
            <a:endParaRPr lang="en-US" altLang="en-US" b="1"/>
          </a:p>
        </p:txBody>
      </p:sp>
      <p:cxnSp>
        <p:nvCxnSpPr>
          <p:cNvPr id="37898" name="AutoShape 57"/>
          <p:cNvCxnSpPr>
            <a:cxnSpLocks noChangeShapeType="1"/>
            <a:stCxn id="37893" idx="4"/>
            <a:endCxn id="37896" idx="0"/>
          </p:cNvCxnSpPr>
          <p:nvPr/>
        </p:nvCxnSpPr>
        <p:spPr bwMode="auto">
          <a:xfrm flipH="1">
            <a:off x="5184775" y="3992563"/>
            <a:ext cx="682625" cy="1301750"/>
          </a:xfrm>
          <a:prstGeom prst="straightConnector1">
            <a:avLst/>
          </a:prstGeom>
          <a:noFill/>
          <a:ln w="38100">
            <a:solidFill>
              <a:schemeClr val="folHlink"/>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899" name="AutoShape 58"/>
          <p:cNvCxnSpPr>
            <a:cxnSpLocks noChangeShapeType="1"/>
            <a:stCxn id="37893" idx="4"/>
            <a:endCxn id="37895" idx="0"/>
          </p:cNvCxnSpPr>
          <p:nvPr/>
        </p:nvCxnSpPr>
        <p:spPr bwMode="auto">
          <a:xfrm flipH="1">
            <a:off x="3524250" y="3992563"/>
            <a:ext cx="2343150" cy="1314450"/>
          </a:xfrm>
          <a:prstGeom prst="straightConnector1">
            <a:avLst/>
          </a:prstGeom>
          <a:noFill/>
          <a:ln w="38100">
            <a:solidFill>
              <a:schemeClr val="folHlink"/>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900" name="AutoShape 59"/>
          <p:cNvCxnSpPr>
            <a:cxnSpLocks noChangeShapeType="1"/>
            <a:stCxn id="37893" idx="4"/>
            <a:endCxn id="37897" idx="0"/>
          </p:cNvCxnSpPr>
          <p:nvPr/>
        </p:nvCxnSpPr>
        <p:spPr bwMode="auto">
          <a:xfrm flipH="1">
            <a:off x="1878013" y="3992563"/>
            <a:ext cx="3989387" cy="1308100"/>
          </a:xfrm>
          <a:prstGeom prst="straightConnector1">
            <a:avLst/>
          </a:prstGeom>
          <a:noFill/>
          <a:ln w="38100">
            <a:solidFill>
              <a:schemeClr val="folHlink"/>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901" name="AutoShape 60"/>
          <p:cNvCxnSpPr>
            <a:cxnSpLocks noChangeShapeType="1"/>
            <a:stCxn id="37892" idx="4"/>
            <a:endCxn id="37896" idx="0"/>
          </p:cNvCxnSpPr>
          <p:nvPr/>
        </p:nvCxnSpPr>
        <p:spPr bwMode="auto">
          <a:xfrm>
            <a:off x="3563938" y="4000500"/>
            <a:ext cx="1620837" cy="1293813"/>
          </a:xfrm>
          <a:prstGeom prst="straightConnector1">
            <a:avLst/>
          </a:prstGeom>
          <a:noFill/>
          <a:ln w="38100">
            <a:solidFill>
              <a:schemeClr val="accent2"/>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902" name="AutoShape 61"/>
          <p:cNvCxnSpPr>
            <a:cxnSpLocks noChangeShapeType="1"/>
            <a:stCxn id="37892" idx="4"/>
            <a:endCxn id="37895" idx="0"/>
          </p:cNvCxnSpPr>
          <p:nvPr/>
        </p:nvCxnSpPr>
        <p:spPr bwMode="auto">
          <a:xfrm flipH="1">
            <a:off x="3524250" y="4000500"/>
            <a:ext cx="39688" cy="1306513"/>
          </a:xfrm>
          <a:prstGeom prst="straightConnector1">
            <a:avLst/>
          </a:prstGeom>
          <a:noFill/>
          <a:ln w="38100">
            <a:solidFill>
              <a:schemeClr val="accent2"/>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903" name="AutoShape 62"/>
          <p:cNvCxnSpPr>
            <a:cxnSpLocks noChangeShapeType="1"/>
            <a:stCxn id="37892" idx="4"/>
            <a:endCxn id="37897" idx="0"/>
          </p:cNvCxnSpPr>
          <p:nvPr/>
        </p:nvCxnSpPr>
        <p:spPr bwMode="auto">
          <a:xfrm flipH="1">
            <a:off x="1878013" y="4000500"/>
            <a:ext cx="1685925" cy="1300163"/>
          </a:xfrm>
          <a:prstGeom prst="straightConnector1">
            <a:avLst/>
          </a:prstGeom>
          <a:noFill/>
          <a:ln w="38100">
            <a:solidFill>
              <a:schemeClr val="accent2"/>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904" name="AutoShape 63"/>
          <p:cNvCxnSpPr>
            <a:cxnSpLocks noChangeShapeType="1"/>
            <a:stCxn id="37894" idx="4"/>
            <a:endCxn id="37896" idx="0"/>
          </p:cNvCxnSpPr>
          <p:nvPr/>
        </p:nvCxnSpPr>
        <p:spPr bwMode="auto">
          <a:xfrm>
            <a:off x="1258888" y="3992563"/>
            <a:ext cx="3925887" cy="1301750"/>
          </a:xfrm>
          <a:prstGeom prst="straightConnector1">
            <a:avLst/>
          </a:prstGeom>
          <a:noFill/>
          <a:ln w="38100">
            <a:solidFill>
              <a:srgbClr val="8000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905" name="AutoShape 64"/>
          <p:cNvCxnSpPr>
            <a:cxnSpLocks noChangeShapeType="1"/>
            <a:stCxn id="37894" idx="4"/>
            <a:endCxn id="37895" idx="0"/>
          </p:cNvCxnSpPr>
          <p:nvPr/>
        </p:nvCxnSpPr>
        <p:spPr bwMode="auto">
          <a:xfrm>
            <a:off x="1258888" y="3992563"/>
            <a:ext cx="2265362" cy="1314450"/>
          </a:xfrm>
          <a:prstGeom prst="straightConnector1">
            <a:avLst/>
          </a:prstGeom>
          <a:noFill/>
          <a:ln w="38100">
            <a:solidFill>
              <a:srgbClr val="8000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7906" name="AutoShape 65"/>
          <p:cNvCxnSpPr>
            <a:cxnSpLocks noChangeShapeType="1"/>
            <a:stCxn id="37894" idx="4"/>
            <a:endCxn id="37897" idx="0"/>
          </p:cNvCxnSpPr>
          <p:nvPr/>
        </p:nvCxnSpPr>
        <p:spPr bwMode="auto">
          <a:xfrm>
            <a:off x="1258888" y="3992563"/>
            <a:ext cx="619125" cy="1308100"/>
          </a:xfrm>
          <a:prstGeom prst="straightConnector1">
            <a:avLst/>
          </a:prstGeom>
          <a:noFill/>
          <a:ln w="38100">
            <a:solidFill>
              <a:srgbClr val="8000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258" name="AutoShape 66"/>
          <p:cNvCxnSpPr>
            <a:cxnSpLocks noChangeShapeType="1"/>
            <a:stCxn id="37891" idx="4"/>
            <a:endCxn id="37893" idx="0"/>
          </p:cNvCxnSpPr>
          <p:nvPr/>
        </p:nvCxnSpPr>
        <p:spPr bwMode="auto">
          <a:xfrm>
            <a:off x="3533775" y="2481263"/>
            <a:ext cx="2333625" cy="933450"/>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8259" name="AutoShape 67"/>
          <p:cNvCxnSpPr>
            <a:cxnSpLocks noChangeShapeType="1"/>
            <a:stCxn id="37891" idx="4"/>
            <a:endCxn id="37892" idx="0"/>
          </p:cNvCxnSpPr>
          <p:nvPr/>
        </p:nvCxnSpPr>
        <p:spPr bwMode="auto">
          <a:xfrm>
            <a:off x="3533775" y="2481263"/>
            <a:ext cx="30163" cy="941387"/>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8260" name="AutoShape 68"/>
          <p:cNvCxnSpPr>
            <a:cxnSpLocks noChangeShapeType="1"/>
            <a:stCxn id="37891" idx="4"/>
            <a:endCxn id="37894" idx="0"/>
          </p:cNvCxnSpPr>
          <p:nvPr/>
        </p:nvCxnSpPr>
        <p:spPr bwMode="auto">
          <a:xfrm flipH="1">
            <a:off x="1258888" y="2481263"/>
            <a:ext cx="2274887" cy="933450"/>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sp>
        <p:nvSpPr>
          <p:cNvPr id="37910" name="AutoShape 70"/>
          <p:cNvSpPr>
            <a:spLocks noChangeArrowheads="1"/>
          </p:cNvSpPr>
          <p:nvPr/>
        </p:nvSpPr>
        <p:spPr bwMode="auto">
          <a:xfrm>
            <a:off x="7451725" y="1268413"/>
            <a:ext cx="1370013" cy="1008062"/>
          </a:xfrm>
          <a:prstGeom prst="leftArrow">
            <a:avLst>
              <a:gd name="adj1" fmla="val 50000"/>
              <a:gd name="adj2" fmla="val 33976"/>
            </a:avLst>
          </a:prstGeom>
          <a:noFill/>
          <a:ln w="9525">
            <a:solidFill>
              <a:srgbClr val="00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just" rtl="1" eaLnBrk="1" hangingPunct="1"/>
            <a:r>
              <a:rPr lang="fa-IR" altLang="en-US" sz="2100"/>
              <a:t>هدف:</a:t>
            </a:r>
            <a:endParaRPr lang="en-US" altLang="en-US" sz="2100"/>
          </a:p>
        </p:txBody>
      </p:sp>
      <p:sp>
        <p:nvSpPr>
          <p:cNvPr id="37911" name="AutoShape 72"/>
          <p:cNvSpPr>
            <a:spLocks noChangeArrowheads="1"/>
          </p:cNvSpPr>
          <p:nvPr/>
        </p:nvSpPr>
        <p:spPr bwMode="auto">
          <a:xfrm>
            <a:off x="7439025" y="3141663"/>
            <a:ext cx="1370013" cy="1008062"/>
          </a:xfrm>
          <a:prstGeom prst="leftArrow">
            <a:avLst>
              <a:gd name="adj1" fmla="val 50000"/>
              <a:gd name="adj2" fmla="val 33976"/>
            </a:avLst>
          </a:prstGeom>
          <a:noFill/>
          <a:ln w="9525">
            <a:solidFill>
              <a:srgbClr val="00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just" rtl="1" eaLnBrk="1" hangingPunct="1"/>
            <a:r>
              <a:rPr lang="fa-IR" altLang="en-US" sz="2100"/>
              <a:t>معيارها:</a:t>
            </a:r>
            <a:endParaRPr lang="en-US" altLang="en-US" sz="2100"/>
          </a:p>
        </p:txBody>
      </p:sp>
      <p:sp>
        <p:nvSpPr>
          <p:cNvPr id="37912" name="AutoShape 73"/>
          <p:cNvSpPr>
            <a:spLocks noChangeArrowheads="1"/>
          </p:cNvSpPr>
          <p:nvPr/>
        </p:nvSpPr>
        <p:spPr bwMode="auto">
          <a:xfrm>
            <a:off x="7426325" y="5013325"/>
            <a:ext cx="1370013" cy="1008063"/>
          </a:xfrm>
          <a:prstGeom prst="leftArrow">
            <a:avLst>
              <a:gd name="adj1" fmla="val 50000"/>
              <a:gd name="adj2" fmla="val 33976"/>
            </a:avLst>
          </a:prstGeom>
          <a:noFill/>
          <a:ln w="9525">
            <a:solidFill>
              <a:srgbClr val="00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just" rtl="1" eaLnBrk="1" hangingPunct="1"/>
            <a:r>
              <a:rPr lang="fa-IR" altLang="en-US" sz="2100"/>
              <a:t>گزينه ها:</a:t>
            </a:r>
            <a:endParaRPr lang="en-US" altLang="en-US" sz="2100"/>
          </a:p>
        </p:txBody>
      </p:sp>
      <p:graphicFrame>
        <p:nvGraphicFramePr>
          <p:cNvPr id="37913" name="Object 74"/>
          <p:cNvGraphicFramePr>
            <a:graphicFrameLocks noChangeAspect="1"/>
          </p:cNvGraphicFramePr>
          <p:nvPr/>
        </p:nvGraphicFramePr>
        <p:xfrm>
          <a:off x="4760913" y="5919788"/>
          <a:ext cx="747712" cy="517525"/>
        </p:xfrm>
        <a:graphic>
          <a:graphicData uri="http://schemas.openxmlformats.org/presentationml/2006/ole">
            <mc:AlternateContent xmlns:mc="http://schemas.openxmlformats.org/markup-compatibility/2006">
              <mc:Choice xmlns:v="urn:schemas-microsoft-com:vml" Requires="v">
                <p:oleObj spid="_x0000_s37927" name="Equation" r:id="rId4" imgW="279279" imgH="215806" progId="Equation.3">
                  <p:embed/>
                </p:oleObj>
              </mc:Choice>
              <mc:Fallback>
                <p:oleObj name="Equation" r:id="rId4" imgW="279279" imgH="215806" progId="Equation.3">
                  <p:embed/>
                  <p:pic>
                    <p:nvPicPr>
                      <p:cNvPr id="0" name="Object 7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60913" y="5919788"/>
                        <a:ext cx="747712"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7914" name="Object 75"/>
          <p:cNvGraphicFramePr>
            <a:graphicFrameLocks noChangeAspect="1"/>
          </p:cNvGraphicFramePr>
          <p:nvPr/>
        </p:nvGraphicFramePr>
        <p:xfrm>
          <a:off x="3070225" y="5934075"/>
          <a:ext cx="709613" cy="519113"/>
        </p:xfrm>
        <a:graphic>
          <a:graphicData uri="http://schemas.openxmlformats.org/presentationml/2006/ole">
            <mc:AlternateContent xmlns:mc="http://schemas.openxmlformats.org/markup-compatibility/2006">
              <mc:Choice xmlns:v="urn:schemas-microsoft-com:vml" Requires="v">
                <p:oleObj spid="_x0000_s37928" name="Equation" r:id="rId6" imgW="291847" imgH="215713" progId="Equation.3">
                  <p:embed/>
                </p:oleObj>
              </mc:Choice>
              <mc:Fallback>
                <p:oleObj name="Equation" r:id="rId6" imgW="291847" imgH="215713" progId="Equation.3">
                  <p:embed/>
                  <p:pic>
                    <p:nvPicPr>
                      <p:cNvPr id="0" name="Object 7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70225" y="5934075"/>
                        <a:ext cx="709613"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7915" name="Object 76"/>
          <p:cNvGraphicFramePr>
            <a:graphicFrameLocks noChangeAspect="1"/>
          </p:cNvGraphicFramePr>
          <p:nvPr/>
        </p:nvGraphicFramePr>
        <p:xfrm>
          <a:off x="1376363" y="5918200"/>
          <a:ext cx="819150" cy="519113"/>
        </p:xfrm>
        <a:graphic>
          <a:graphicData uri="http://schemas.openxmlformats.org/presentationml/2006/ole">
            <mc:AlternateContent xmlns:mc="http://schemas.openxmlformats.org/markup-compatibility/2006">
              <mc:Choice xmlns:v="urn:schemas-microsoft-com:vml" Requires="v">
                <p:oleObj spid="_x0000_s37929" name="Equation" r:id="rId8" imgW="304536" imgH="215713" progId="Equation.3">
                  <p:embed/>
                </p:oleObj>
              </mc:Choice>
              <mc:Fallback>
                <p:oleObj name="Equation" r:id="rId8" imgW="304536" imgH="215713" progId="Equation.3">
                  <p:embed/>
                  <p:pic>
                    <p:nvPicPr>
                      <p:cNvPr id="0" name="Object 7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76363" y="5918200"/>
                        <a:ext cx="819150"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7916" name="Object 78"/>
          <p:cNvGraphicFramePr>
            <a:graphicFrameLocks noChangeAspect="1"/>
          </p:cNvGraphicFramePr>
          <p:nvPr/>
        </p:nvGraphicFramePr>
        <p:xfrm>
          <a:off x="6251575" y="3933825"/>
          <a:ext cx="696913" cy="517525"/>
        </p:xfrm>
        <a:graphic>
          <a:graphicData uri="http://schemas.openxmlformats.org/presentationml/2006/ole">
            <mc:AlternateContent xmlns:mc="http://schemas.openxmlformats.org/markup-compatibility/2006">
              <mc:Choice xmlns:v="urn:schemas-microsoft-com:vml" Requires="v">
                <p:oleObj spid="_x0000_s37930" name="Equation" r:id="rId10" imgW="279279" imgH="215806" progId="Equation.3">
                  <p:embed/>
                </p:oleObj>
              </mc:Choice>
              <mc:Fallback>
                <p:oleObj name="Equation" r:id="rId10" imgW="279279" imgH="215806" progId="Equation.3">
                  <p:embed/>
                  <p:pic>
                    <p:nvPicPr>
                      <p:cNvPr id="0" name="Object 78"/>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251575" y="3933825"/>
                        <a:ext cx="696913"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7917" name="Object 79"/>
          <p:cNvGraphicFramePr>
            <a:graphicFrameLocks noChangeAspect="1"/>
          </p:cNvGraphicFramePr>
          <p:nvPr/>
        </p:nvGraphicFramePr>
        <p:xfrm>
          <a:off x="3924300" y="3917950"/>
          <a:ext cx="719138" cy="519113"/>
        </p:xfrm>
        <a:graphic>
          <a:graphicData uri="http://schemas.openxmlformats.org/presentationml/2006/ole">
            <mc:AlternateContent xmlns:mc="http://schemas.openxmlformats.org/markup-compatibility/2006">
              <mc:Choice xmlns:v="urn:schemas-microsoft-com:vml" Requires="v">
                <p:oleObj spid="_x0000_s37931" name="Equation" r:id="rId12" imgW="291847" imgH="215713" progId="Equation.3">
                  <p:embed/>
                </p:oleObj>
              </mc:Choice>
              <mc:Fallback>
                <p:oleObj name="Equation" r:id="rId12" imgW="291847" imgH="215713" progId="Equation.3">
                  <p:embed/>
                  <p:pic>
                    <p:nvPicPr>
                      <p:cNvPr id="0" name="Object 79"/>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924300" y="3917950"/>
                        <a:ext cx="719138"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7918" name="Object 80"/>
          <p:cNvGraphicFramePr>
            <a:graphicFrameLocks noChangeAspect="1"/>
          </p:cNvGraphicFramePr>
          <p:nvPr/>
        </p:nvGraphicFramePr>
        <p:xfrm>
          <a:off x="468313" y="3989388"/>
          <a:ext cx="720725" cy="519112"/>
        </p:xfrm>
        <a:graphic>
          <a:graphicData uri="http://schemas.openxmlformats.org/presentationml/2006/ole">
            <mc:AlternateContent xmlns:mc="http://schemas.openxmlformats.org/markup-compatibility/2006">
              <mc:Choice xmlns:v="urn:schemas-microsoft-com:vml" Requires="v">
                <p:oleObj spid="_x0000_s37932" name="Equation" r:id="rId14" imgW="304536" imgH="215713" progId="Equation.3">
                  <p:embed/>
                </p:oleObj>
              </mc:Choice>
              <mc:Fallback>
                <p:oleObj name="Equation" r:id="rId14" imgW="304536" imgH="215713" progId="Equation.3">
                  <p:embed/>
                  <p:pic>
                    <p:nvPicPr>
                      <p:cNvPr id="0" name="Object 80"/>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68313" y="3989388"/>
                        <a:ext cx="72072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7919" name="Object 81"/>
          <p:cNvGraphicFramePr>
            <a:graphicFrameLocks noChangeAspect="1"/>
          </p:cNvGraphicFramePr>
          <p:nvPr/>
        </p:nvGraphicFramePr>
        <p:xfrm>
          <a:off x="4186238" y="2060575"/>
          <a:ext cx="603250" cy="517525"/>
        </p:xfrm>
        <a:graphic>
          <a:graphicData uri="http://schemas.openxmlformats.org/presentationml/2006/ole">
            <mc:AlternateContent xmlns:mc="http://schemas.openxmlformats.org/markup-compatibility/2006">
              <mc:Choice xmlns:v="urn:schemas-microsoft-com:vml" Requires="v">
                <p:oleObj spid="_x0000_s37933" name="Equation" r:id="rId16" imgW="241091" imgH="215713" progId="Equation.3">
                  <p:embed/>
                </p:oleObj>
              </mc:Choice>
              <mc:Fallback>
                <p:oleObj name="Equation" r:id="rId16" imgW="241091" imgH="215713" progId="Equation.3">
                  <p:embed/>
                  <p:pic>
                    <p:nvPicPr>
                      <p:cNvPr id="0" name="Object 81"/>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186238" y="2060575"/>
                        <a:ext cx="603250"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9" name="AutoShape 5"/>
          <p:cNvSpPr>
            <a:spLocks noChangeArrowheads="1"/>
          </p:cNvSpPr>
          <p:nvPr/>
        </p:nvSpPr>
        <p:spPr bwMode="auto">
          <a:xfrm>
            <a:off x="709613" y="104775"/>
            <a:ext cx="7737475" cy="755650"/>
          </a:xfrm>
          <a:prstGeom prst="flowChartOffpageConnector">
            <a:avLst/>
          </a:prstGeom>
          <a:gradFill rotWithShape="1">
            <a:gsLst>
              <a:gs pos="0">
                <a:srgbClr val="FFFFFF"/>
              </a:gs>
              <a:gs pos="100000">
                <a:srgbClr val="FF66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400"/>
              <a:t>2) تشکيل ماتريس هاي مقايسات زوجي براي سطوح مختلف درخت تصميم</a:t>
            </a:r>
            <a:endParaRPr lang="en-US" altLang="en-US" sz="2400"/>
          </a:p>
        </p:txBody>
      </p:sp>
      <p:graphicFrame>
        <p:nvGraphicFramePr>
          <p:cNvPr id="38915" name="Object 6"/>
          <p:cNvGraphicFramePr>
            <a:graphicFrameLocks noChangeAspect="1"/>
          </p:cNvGraphicFramePr>
          <p:nvPr/>
        </p:nvGraphicFramePr>
        <p:xfrm>
          <a:off x="250825" y="968375"/>
          <a:ext cx="1712913" cy="936625"/>
        </p:xfrm>
        <a:graphic>
          <a:graphicData uri="http://schemas.openxmlformats.org/presentationml/2006/ole">
            <mc:AlternateContent xmlns:mc="http://schemas.openxmlformats.org/markup-compatibility/2006">
              <mc:Choice xmlns:v="urn:schemas-microsoft-com:vml" Requires="v">
                <p:oleObj spid="_x0000_s38952" name="Equation" r:id="rId4" imgW="710891" imgH="393529" progId="Equation.3">
                  <p:embed/>
                </p:oleObj>
              </mc:Choice>
              <mc:Fallback>
                <p:oleObj name="Equation" r:id="rId4" imgW="710891" imgH="393529" progId="Equation.3">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825" y="968375"/>
                        <a:ext cx="1712913" cy="936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8916" name="Rectangle 7"/>
          <p:cNvSpPr>
            <a:spLocks noChangeArrowheads="1"/>
          </p:cNvSpPr>
          <p:nvPr/>
        </p:nvSpPr>
        <p:spPr bwMode="auto">
          <a:xfrm>
            <a:off x="2051050" y="838200"/>
            <a:ext cx="6913563" cy="1425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just" rtl="1" eaLnBrk="1" hangingPunct="1"/>
            <a:r>
              <a:rPr lang="fa-IR" altLang="en-US" sz="2100"/>
              <a:t>*  در اين مقايسه ها تصميم گيرندگان از قضاوتهاي شفاهي(ذهني) استفاده خواهند کرد، به گونه اي که اگر عنصر </a:t>
            </a:r>
            <a:r>
              <a:rPr lang="en-US" altLang="en-US" sz="2100" b="1">
                <a:latin typeface="Times New Roman" panose="02020603050405020304" pitchFamily="18" charset="0"/>
                <a:cs typeface="Times New Roman" panose="02020603050405020304" pitchFamily="18" charset="0"/>
              </a:rPr>
              <a:t>i</a:t>
            </a:r>
            <a:r>
              <a:rPr lang="fa-IR" altLang="en-US" sz="2100"/>
              <a:t> با عنصر </a:t>
            </a:r>
            <a:r>
              <a:rPr lang="en-US" altLang="en-US" sz="2100" b="1">
                <a:latin typeface="Times New Roman" panose="02020603050405020304" pitchFamily="18" charset="0"/>
                <a:cs typeface="Times New Roman" panose="02020603050405020304" pitchFamily="18" charset="0"/>
              </a:rPr>
              <a:t>j</a:t>
            </a:r>
            <a:r>
              <a:rPr lang="fa-IR" altLang="en-US" sz="2100"/>
              <a:t> مقايسه شود، تصميم گيرنده خواهد گفت که اهميت </a:t>
            </a:r>
            <a:r>
              <a:rPr lang="en-US" altLang="en-US" sz="2100" b="1">
                <a:latin typeface="Times New Roman" panose="02020603050405020304" pitchFamily="18" charset="0"/>
                <a:cs typeface="Times New Roman" panose="02020603050405020304" pitchFamily="18" charset="0"/>
              </a:rPr>
              <a:t>i</a:t>
            </a:r>
            <a:r>
              <a:rPr lang="fa-IR" altLang="en-US" sz="2100"/>
              <a:t> بر </a:t>
            </a:r>
            <a:r>
              <a:rPr lang="en-US" altLang="en-US" sz="2100" b="1">
                <a:latin typeface="Times New Roman" panose="02020603050405020304" pitchFamily="18" charset="0"/>
                <a:cs typeface="Times New Roman" panose="02020603050405020304" pitchFamily="18" charset="0"/>
              </a:rPr>
              <a:t>j</a:t>
            </a:r>
            <a:r>
              <a:rPr lang="fa-IR" altLang="en-US" sz="2100"/>
              <a:t>  يکي از حالتهاي زير است: (اين قضاوتها توسط ساعتي به مقادير کمي بين 1 تا 9 تبديل شده اند) </a:t>
            </a:r>
            <a:endParaRPr lang="en-US" altLang="en-US" sz="2100"/>
          </a:p>
        </p:txBody>
      </p:sp>
      <p:graphicFrame>
        <p:nvGraphicFramePr>
          <p:cNvPr id="134289" name="Group 145"/>
          <p:cNvGraphicFramePr>
            <a:graphicFrameLocks noGrp="1"/>
          </p:cNvGraphicFramePr>
          <p:nvPr/>
        </p:nvGraphicFramePr>
        <p:xfrm>
          <a:off x="142875" y="2278063"/>
          <a:ext cx="8823325" cy="3744912"/>
        </p:xfrm>
        <a:graphic>
          <a:graphicData uri="http://schemas.openxmlformats.org/drawingml/2006/table">
            <a:tbl>
              <a:tblPr/>
              <a:tblGrid>
                <a:gridCol w="1333500"/>
                <a:gridCol w="3225800"/>
                <a:gridCol w="4264025"/>
              </a:tblGrid>
              <a:tr h="546100">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مقدار عددي</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400" b="0" i="0" u="none" strike="noStrike" cap="none" normalizeH="0" baseline="0" smtClean="0">
                          <a:ln>
                            <a:noFill/>
                          </a:ln>
                          <a:solidFill>
                            <a:schemeClr val="tx1"/>
                          </a:solidFill>
                          <a:effectLst/>
                          <a:latin typeface="Arial" charset="0"/>
                          <a:cs typeface="B Titr" pitchFamily="2" charset="-78"/>
                        </a:rPr>
                        <a:t>ترجيحات(قضاوت شفاهي)</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r>
              <a:tr h="546100">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9</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chemeClr val="tx1"/>
                          </a:solidFill>
                          <a:effectLst/>
                          <a:latin typeface="Times New Roman" pitchFamily="18" charset="0"/>
                          <a:cs typeface="Times New Roman" pitchFamily="18" charset="0"/>
                        </a:rPr>
                        <a:t>Extremely Prefered</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کاملا مرجح يا کاملا مهم تر و يا کاملا مطلوبتر</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4350">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7</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chemeClr val="tx1"/>
                          </a:solidFill>
                          <a:effectLst/>
                          <a:latin typeface="Times New Roman" pitchFamily="18" charset="0"/>
                          <a:cs typeface="Times New Roman" pitchFamily="18" charset="0"/>
                        </a:rPr>
                        <a:t>Very Strongly Prefered</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ترجيح يا اهميت يا مطلوبيت خيلي قوي</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34988">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5</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chemeClr val="tx1"/>
                          </a:solidFill>
                          <a:effectLst/>
                          <a:latin typeface="Times New Roman" pitchFamily="18" charset="0"/>
                          <a:cs typeface="Times New Roman" pitchFamily="18" charset="0"/>
                        </a:rPr>
                        <a:t>Strongly Prefered</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ترجيح يا اهميت يا مطلوبيت قوي</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34988">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3</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chemeClr val="tx1"/>
                          </a:solidFill>
                          <a:effectLst/>
                          <a:latin typeface="Times New Roman" pitchFamily="18" charset="0"/>
                          <a:cs typeface="Times New Roman" pitchFamily="18" charset="0"/>
                        </a:rPr>
                        <a:t>Moderately Prefered</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کمي مرجح يا کمي مهمتر يا کمي مطلوبتر</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33400">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chemeClr val="tx1"/>
                          </a:solidFill>
                          <a:effectLst/>
                          <a:latin typeface="Times New Roman" pitchFamily="18" charset="0"/>
                          <a:cs typeface="Times New Roman" pitchFamily="18" charset="0"/>
                        </a:rPr>
                        <a:t>Equally Prefered</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ترجيح يا اهميت يا مطلوبيت يکسان</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34988">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2و4و6و8</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smtClean="0">
                        <a:ln>
                          <a:noFill/>
                        </a:ln>
                        <a:solidFill>
                          <a:schemeClr val="tx1"/>
                        </a:solidFill>
                        <a:effectLst/>
                        <a:latin typeface="Times New Roman" pitchFamily="18" charset="0"/>
                        <a:cs typeface="Times New Roman" pitchFamily="18" charset="0"/>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ترجيحات بين فواصل فوق</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8950" name="Rectangle 146"/>
          <p:cNvSpPr>
            <a:spLocks noChangeArrowheads="1"/>
          </p:cNvSpPr>
          <p:nvPr/>
        </p:nvSpPr>
        <p:spPr bwMode="auto">
          <a:xfrm>
            <a:off x="1981200" y="6092825"/>
            <a:ext cx="5400675" cy="633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just" rtl="1" eaLnBrk="1" hangingPunct="1"/>
            <a:r>
              <a:rPr lang="fa-IR" altLang="en-US" sz="2100"/>
              <a:t>ماتريس مقايسات زوجي، داراي قطر واحد مي باشد و عناصر بالا و پايين قطر، معکوس يکديگر مي باشند. </a:t>
            </a:r>
            <a:endParaRPr lang="en-US" altLang="en-US" sz="21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34149"/>
                                        </p:tgtEl>
                                        <p:attrNameLst>
                                          <p:attrName>style.visibility</p:attrName>
                                        </p:attrNameLst>
                                      </p:cBhvr>
                                      <p:to>
                                        <p:strVal val="visible"/>
                                      </p:to>
                                    </p:set>
                                    <p:animEffect transition="in" filter="wipe(down)">
                                      <p:cBhvr>
                                        <p:cTn id="7" dur="870">
                                          <p:stCondLst>
                                            <p:cond delay="0"/>
                                          </p:stCondLst>
                                        </p:cTn>
                                        <p:tgtEl>
                                          <p:spTgt spid="134149"/>
                                        </p:tgtEl>
                                      </p:cBhvr>
                                    </p:animEffect>
                                    <p:anim calcmode="lin" valueType="num">
                                      <p:cBhvr>
                                        <p:cTn id="8" dur="2733" tmFilter="0,0; 0.14,0.36; 0.43,0.73; 0.71,0.91; 1.0,1.0">
                                          <p:stCondLst>
                                            <p:cond delay="0"/>
                                          </p:stCondLst>
                                        </p:cTn>
                                        <p:tgtEl>
                                          <p:spTgt spid="134149"/>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134149"/>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134149"/>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134149"/>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134149"/>
                                        </p:tgtEl>
                                        <p:attrNameLst>
                                          <p:attrName>ppt_y</p:attrName>
                                        </p:attrNameLst>
                                      </p:cBhvr>
                                      <p:tavLst>
                                        <p:tav tm="0" fmla="#ppt_y-sin(pi*$)/81">
                                          <p:val>
                                            <p:fltVal val="0"/>
                                          </p:val>
                                        </p:tav>
                                        <p:tav tm="100000">
                                          <p:val>
                                            <p:fltVal val="1"/>
                                          </p:val>
                                        </p:tav>
                                      </p:tavLst>
                                    </p:anim>
                                    <p:animScale>
                                      <p:cBhvr>
                                        <p:cTn id="13" dur="39">
                                          <p:stCondLst>
                                            <p:cond delay="975"/>
                                          </p:stCondLst>
                                        </p:cTn>
                                        <p:tgtEl>
                                          <p:spTgt spid="134149"/>
                                        </p:tgtEl>
                                      </p:cBhvr>
                                      <p:to x="100000" y="60000"/>
                                    </p:animScale>
                                    <p:animScale>
                                      <p:cBhvr>
                                        <p:cTn id="14" dur="249" decel="50000">
                                          <p:stCondLst>
                                            <p:cond delay="1014"/>
                                          </p:stCondLst>
                                        </p:cTn>
                                        <p:tgtEl>
                                          <p:spTgt spid="134149"/>
                                        </p:tgtEl>
                                      </p:cBhvr>
                                      <p:to x="100000" y="100000"/>
                                    </p:animScale>
                                    <p:animScale>
                                      <p:cBhvr>
                                        <p:cTn id="15" dur="39">
                                          <p:stCondLst>
                                            <p:cond delay="1968"/>
                                          </p:stCondLst>
                                        </p:cTn>
                                        <p:tgtEl>
                                          <p:spTgt spid="134149"/>
                                        </p:tgtEl>
                                      </p:cBhvr>
                                      <p:to x="100000" y="80000"/>
                                    </p:animScale>
                                    <p:animScale>
                                      <p:cBhvr>
                                        <p:cTn id="16" dur="249" decel="50000">
                                          <p:stCondLst>
                                            <p:cond delay="2007"/>
                                          </p:stCondLst>
                                        </p:cTn>
                                        <p:tgtEl>
                                          <p:spTgt spid="134149"/>
                                        </p:tgtEl>
                                      </p:cBhvr>
                                      <p:to x="100000" y="100000"/>
                                    </p:animScale>
                                    <p:animScale>
                                      <p:cBhvr>
                                        <p:cTn id="17" dur="39">
                                          <p:stCondLst>
                                            <p:cond delay="2463"/>
                                          </p:stCondLst>
                                        </p:cTn>
                                        <p:tgtEl>
                                          <p:spTgt spid="134149"/>
                                        </p:tgtEl>
                                      </p:cBhvr>
                                      <p:to x="100000" y="90000"/>
                                    </p:animScale>
                                    <p:animScale>
                                      <p:cBhvr>
                                        <p:cTn id="18" dur="249" decel="50000">
                                          <p:stCondLst>
                                            <p:cond delay="2502"/>
                                          </p:stCondLst>
                                        </p:cTn>
                                        <p:tgtEl>
                                          <p:spTgt spid="134149"/>
                                        </p:tgtEl>
                                      </p:cBhvr>
                                      <p:to x="100000" y="100000"/>
                                    </p:animScale>
                                    <p:animScale>
                                      <p:cBhvr>
                                        <p:cTn id="19" dur="39">
                                          <p:stCondLst>
                                            <p:cond delay="2712"/>
                                          </p:stCondLst>
                                        </p:cTn>
                                        <p:tgtEl>
                                          <p:spTgt spid="134149"/>
                                        </p:tgtEl>
                                      </p:cBhvr>
                                      <p:to x="100000" y="95000"/>
                                    </p:animScale>
                                    <p:animScale>
                                      <p:cBhvr>
                                        <p:cTn id="20" dur="249" decel="50000">
                                          <p:stCondLst>
                                            <p:cond delay="2751"/>
                                          </p:stCondLst>
                                        </p:cTn>
                                        <p:tgtEl>
                                          <p:spTgt spid="13414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4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AutoShape 2"/>
          <p:cNvSpPr>
            <a:spLocks noChangeArrowheads="1"/>
          </p:cNvSpPr>
          <p:nvPr/>
        </p:nvSpPr>
        <p:spPr bwMode="auto">
          <a:xfrm>
            <a:off x="709613" y="104775"/>
            <a:ext cx="7737475" cy="755650"/>
          </a:xfrm>
          <a:prstGeom prst="flowChartOffpageConnector">
            <a:avLst/>
          </a:prstGeom>
          <a:gradFill rotWithShape="1">
            <a:gsLst>
              <a:gs pos="0">
                <a:srgbClr val="FFFFFF"/>
              </a:gs>
              <a:gs pos="100000">
                <a:srgbClr val="FF66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400"/>
              <a:t>2) تشکيل ماتريس هاي مقايسات زوجي براي سطوح مختلف درخت تصميم</a:t>
            </a:r>
            <a:endParaRPr lang="en-US" altLang="en-US" sz="2400"/>
          </a:p>
        </p:txBody>
      </p:sp>
      <p:graphicFrame>
        <p:nvGraphicFramePr>
          <p:cNvPr id="136353" name="Group 161"/>
          <p:cNvGraphicFramePr>
            <a:graphicFrameLocks noGrp="1"/>
          </p:cNvGraphicFramePr>
          <p:nvPr/>
        </p:nvGraphicFramePr>
        <p:xfrm>
          <a:off x="1116013" y="1512888"/>
          <a:ext cx="6842125" cy="4508500"/>
        </p:xfrm>
        <a:graphic>
          <a:graphicData uri="http://schemas.openxmlformats.org/drawingml/2006/table">
            <a:tbl>
              <a:tblPr/>
              <a:tblGrid>
                <a:gridCol w="1830387"/>
                <a:gridCol w="1554163"/>
                <a:gridCol w="1657350"/>
                <a:gridCol w="1800225"/>
              </a:tblGrid>
              <a:tr h="576263">
                <a:tc gridSpan="4">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مقايسه گزينه ها نسبت به معيار “مهارتهاي مديريتي”</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cap="flat">
                      <a:noFill/>
                    </a:lnL>
                    <a:lnR cap="flat">
                      <a:noFill/>
                    </a:lnR>
                    <a:lnT cap="flat">
                      <a:noFill/>
                    </a:lnT>
                    <a:lnB w="28575"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935038">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گزينه(کانديد)</a:t>
                      </a:r>
                      <a:br>
                        <a:rPr kumimoji="0" lang="fa-IR" sz="1800" b="0" i="0" u="none" strike="noStrike" cap="none" normalizeH="0" baseline="0" smtClean="0">
                          <a:ln>
                            <a:noFill/>
                          </a:ln>
                          <a:solidFill>
                            <a:schemeClr val="tx1"/>
                          </a:solidFill>
                          <a:effectLst/>
                          <a:latin typeface="Arial" charset="0"/>
                          <a:cs typeface="B Titr" pitchFamily="2" charset="-78"/>
                        </a:rPr>
                      </a:br>
                      <a:r>
                        <a:rPr kumimoji="0" lang="fa-IR" sz="1800" b="0" i="0" u="none" strike="noStrike" cap="none" normalizeH="0" baseline="0" smtClean="0">
                          <a:ln>
                            <a:noFill/>
                          </a:ln>
                          <a:solidFill>
                            <a:schemeClr val="tx1"/>
                          </a:solidFill>
                          <a:effectLst/>
                          <a:latin typeface="Arial" charset="0"/>
                          <a:cs typeface="B Titr" pitchFamily="2" charset="-78"/>
                        </a:rPr>
                        <a:t> اول</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گزينه(کانديد)</a:t>
                      </a:r>
                      <a:br>
                        <a:rPr kumimoji="0" lang="fa-IR" sz="1800" b="0" i="0" u="none" strike="noStrike" cap="none" normalizeH="0" baseline="0" smtClean="0">
                          <a:ln>
                            <a:noFill/>
                          </a:ln>
                          <a:solidFill>
                            <a:schemeClr val="tx1"/>
                          </a:solidFill>
                          <a:effectLst/>
                          <a:latin typeface="Arial" charset="0"/>
                          <a:cs typeface="B Titr" pitchFamily="2" charset="-78"/>
                        </a:rPr>
                      </a:br>
                      <a:r>
                        <a:rPr kumimoji="0" lang="fa-IR" sz="1800" b="0" i="0" u="none" strike="noStrike" cap="none" normalizeH="0" baseline="0" smtClean="0">
                          <a:ln>
                            <a:noFill/>
                          </a:ln>
                          <a:solidFill>
                            <a:schemeClr val="tx1"/>
                          </a:solidFill>
                          <a:effectLst/>
                          <a:latin typeface="Arial" charset="0"/>
                          <a:cs typeface="B Titr" pitchFamily="2" charset="-78"/>
                        </a:rPr>
                        <a:t> دوم</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گزينه(کانديد)</a:t>
                      </a:r>
                      <a:br>
                        <a:rPr kumimoji="0" lang="fa-IR" sz="1800" b="0" i="0" u="none" strike="noStrike" cap="none" normalizeH="0" baseline="0" smtClean="0">
                          <a:ln>
                            <a:noFill/>
                          </a:ln>
                          <a:solidFill>
                            <a:schemeClr val="tx1"/>
                          </a:solidFill>
                          <a:effectLst/>
                          <a:latin typeface="Arial" charset="0"/>
                          <a:cs typeface="B Titr" pitchFamily="2" charset="-78"/>
                        </a:rPr>
                      </a:br>
                      <a:r>
                        <a:rPr kumimoji="0" lang="fa-IR" sz="1800" b="0" i="0" u="none" strike="noStrike" cap="none" normalizeH="0" baseline="0" smtClean="0">
                          <a:ln>
                            <a:noFill/>
                          </a:ln>
                          <a:solidFill>
                            <a:schemeClr val="tx1"/>
                          </a:solidFill>
                          <a:effectLst/>
                          <a:latin typeface="Arial" charset="0"/>
                          <a:cs typeface="B Titr" pitchFamily="2" charset="-78"/>
                        </a:rPr>
                        <a:t> سوم</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81075">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گزينه(کانديد)</a:t>
                      </a:r>
                      <a:br>
                        <a:rPr kumimoji="0" lang="fa-IR" sz="1800" b="0" i="0" u="none" strike="noStrike" cap="none" normalizeH="0" baseline="0" smtClean="0">
                          <a:ln>
                            <a:noFill/>
                          </a:ln>
                          <a:solidFill>
                            <a:schemeClr val="tx1"/>
                          </a:solidFill>
                          <a:effectLst/>
                          <a:latin typeface="Arial" charset="0"/>
                          <a:cs typeface="B Titr" pitchFamily="2" charset="-78"/>
                        </a:rPr>
                      </a:br>
                      <a:r>
                        <a:rPr kumimoji="0" lang="fa-IR" sz="1800" b="0" i="0" u="none" strike="noStrike" cap="none" normalizeH="0" baseline="0" smtClean="0">
                          <a:ln>
                            <a:noFill/>
                          </a:ln>
                          <a:solidFill>
                            <a:schemeClr val="tx1"/>
                          </a:solidFill>
                          <a:effectLst/>
                          <a:latin typeface="Arial" charset="0"/>
                          <a:cs typeface="B Titr" pitchFamily="2" charset="-78"/>
                        </a:rPr>
                        <a:t> اول</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1</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3E2BB"/>
                    </a:solid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3</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B1D5"/>
                    </a:solid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9</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folHlink"/>
                    </a:solidFill>
                  </a:tcPr>
                </a:tc>
              </a:tr>
              <a:tr h="1008063">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گزينه(کانديد)</a:t>
                      </a:r>
                      <a:br>
                        <a:rPr kumimoji="0" lang="fa-IR" sz="1800" b="0" i="0" u="none" strike="noStrike" cap="none" normalizeH="0" baseline="0" smtClean="0">
                          <a:ln>
                            <a:noFill/>
                          </a:ln>
                          <a:solidFill>
                            <a:schemeClr val="tx1"/>
                          </a:solidFill>
                          <a:effectLst/>
                          <a:latin typeface="Arial" charset="0"/>
                          <a:cs typeface="B Titr" pitchFamily="2" charset="-78"/>
                        </a:rPr>
                      </a:br>
                      <a:r>
                        <a:rPr kumimoji="0" lang="fa-IR" sz="1800" b="0" i="0" u="none" strike="noStrike" cap="none" normalizeH="0" baseline="0" smtClean="0">
                          <a:ln>
                            <a:noFill/>
                          </a:ln>
                          <a:solidFill>
                            <a:schemeClr val="tx1"/>
                          </a:solidFill>
                          <a:effectLst/>
                          <a:latin typeface="Arial" charset="0"/>
                          <a:cs typeface="B Titr" pitchFamily="2" charset="-78"/>
                        </a:rPr>
                        <a:t> دوم</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3200" b="1" i="0" u="none" strike="noStrike" cap="none" normalizeH="0" baseline="-25000" smtClean="0">
                          <a:ln>
                            <a:noFill/>
                          </a:ln>
                          <a:solidFill>
                            <a:schemeClr val="tx1"/>
                          </a:solidFill>
                          <a:effectLst/>
                          <a:latin typeface="Arial" charset="0"/>
                          <a:cs typeface="B Titr" pitchFamily="2" charset="-78"/>
                        </a:rPr>
                        <a:t>3</a:t>
                      </a:r>
                      <a:r>
                        <a:rPr kumimoji="0" lang="fa-IR" sz="3200" b="1" i="0" u="none" strike="noStrike" cap="none" normalizeH="0" baseline="0" smtClean="0">
                          <a:ln>
                            <a:noFill/>
                          </a:ln>
                          <a:solidFill>
                            <a:schemeClr val="tx1"/>
                          </a:solidFill>
                          <a:effectLst/>
                          <a:latin typeface="Arial" charset="0"/>
                          <a:cs typeface="B Titr" pitchFamily="2" charset="-78"/>
                        </a:rPr>
                        <a:t>/</a:t>
                      </a:r>
                      <a:r>
                        <a:rPr kumimoji="0" lang="fa-IR" sz="3200" b="1" i="0" u="none" strike="noStrike" cap="none" normalizeH="0" baseline="30000" smtClean="0">
                          <a:ln>
                            <a:noFill/>
                          </a:ln>
                          <a:solidFill>
                            <a:schemeClr val="tx1"/>
                          </a:solidFill>
                          <a:effectLst/>
                          <a:latin typeface="Arial" charset="0"/>
                          <a:cs typeface="B Titr" pitchFamily="2" charset="-78"/>
                        </a:rPr>
                        <a:t>1</a:t>
                      </a:r>
                      <a:endParaRPr kumimoji="0" lang="en-US" sz="3200" b="1" i="0" u="none" strike="noStrike" cap="none" normalizeH="0" baseline="3000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DB1D5"/>
                    </a:solid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1</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3E2BB"/>
                    </a:solid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6</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hlink"/>
                    </a:solidFill>
                  </a:tcPr>
                </a:tc>
              </a:tr>
              <a:tr h="1008063">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گزينه(کانديد)</a:t>
                      </a:r>
                      <a:br>
                        <a:rPr kumimoji="0" lang="fa-IR" sz="1800" b="0" i="0" u="none" strike="noStrike" cap="none" normalizeH="0" baseline="0" smtClean="0">
                          <a:ln>
                            <a:noFill/>
                          </a:ln>
                          <a:solidFill>
                            <a:schemeClr val="tx1"/>
                          </a:solidFill>
                          <a:effectLst/>
                          <a:latin typeface="Arial" charset="0"/>
                          <a:cs typeface="B Titr" pitchFamily="2" charset="-78"/>
                        </a:rPr>
                      </a:br>
                      <a:r>
                        <a:rPr kumimoji="0" lang="fa-IR" sz="1800" b="0" i="0" u="none" strike="noStrike" cap="none" normalizeH="0" baseline="0" smtClean="0">
                          <a:ln>
                            <a:noFill/>
                          </a:ln>
                          <a:solidFill>
                            <a:schemeClr val="tx1"/>
                          </a:solidFill>
                          <a:effectLst/>
                          <a:latin typeface="Arial" charset="0"/>
                          <a:cs typeface="B Titr" pitchFamily="2" charset="-78"/>
                        </a:rPr>
                        <a:t> سوم</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3200" b="1" i="0" u="none" strike="noStrike" cap="none" normalizeH="0" baseline="-25000" smtClean="0">
                          <a:ln>
                            <a:noFill/>
                          </a:ln>
                          <a:solidFill>
                            <a:schemeClr val="tx1"/>
                          </a:solidFill>
                          <a:effectLst/>
                          <a:latin typeface="Arial" charset="0"/>
                          <a:cs typeface="B Titr" pitchFamily="2" charset="-78"/>
                        </a:rPr>
                        <a:t>9</a:t>
                      </a:r>
                      <a:r>
                        <a:rPr kumimoji="0" lang="fa-IR" sz="3200" b="1" i="0" u="none" strike="noStrike" cap="none" normalizeH="0" baseline="0" smtClean="0">
                          <a:ln>
                            <a:noFill/>
                          </a:ln>
                          <a:solidFill>
                            <a:schemeClr val="tx1"/>
                          </a:solidFill>
                          <a:effectLst/>
                          <a:latin typeface="Arial" charset="0"/>
                          <a:cs typeface="B Titr" pitchFamily="2" charset="-78"/>
                        </a:rPr>
                        <a:t>/</a:t>
                      </a:r>
                      <a:r>
                        <a:rPr kumimoji="0" lang="fa-IR" sz="3200" b="1" i="0" u="none" strike="noStrike" cap="none" normalizeH="0" baseline="30000" smtClean="0">
                          <a:ln>
                            <a:noFill/>
                          </a:ln>
                          <a:solidFill>
                            <a:schemeClr val="tx1"/>
                          </a:solidFill>
                          <a:effectLst/>
                          <a:latin typeface="Arial" charset="0"/>
                          <a:cs typeface="B Titr" pitchFamily="2" charset="-78"/>
                        </a:rPr>
                        <a:t>1</a:t>
                      </a:r>
                      <a:endParaRPr kumimoji="0" lang="en-US" sz="3200" b="1" i="0" u="none" strike="noStrike" cap="none" normalizeH="0" baseline="3000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folHlink"/>
                    </a:solid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3200" b="1" i="0" u="none" strike="noStrike" cap="none" normalizeH="0" baseline="-25000" smtClean="0">
                          <a:ln>
                            <a:noFill/>
                          </a:ln>
                          <a:solidFill>
                            <a:schemeClr val="tx1"/>
                          </a:solidFill>
                          <a:effectLst/>
                          <a:latin typeface="Arial" charset="0"/>
                          <a:cs typeface="B Titr" pitchFamily="2" charset="-78"/>
                        </a:rPr>
                        <a:t>6</a:t>
                      </a:r>
                      <a:r>
                        <a:rPr kumimoji="0" lang="fa-IR" sz="3200" b="1" i="0" u="none" strike="noStrike" cap="none" normalizeH="0" baseline="0" smtClean="0">
                          <a:ln>
                            <a:noFill/>
                          </a:ln>
                          <a:solidFill>
                            <a:schemeClr val="tx1"/>
                          </a:solidFill>
                          <a:effectLst/>
                          <a:latin typeface="Arial" charset="0"/>
                          <a:cs typeface="B Titr" pitchFamily="2" charset="-78"/>
                        </a:rPr>
                        <a:t>/</a:t>
                      </a:r>
                      <a:r>
                        <a:rPr kumimoji="0" lang="fa-IR" sz="3200" b="1" i="0" u="none" strike="noStrike" cap="none" normalizeH="0" baseline="30000" smtClean="0">
                          <a:ln>
                            <a:noFill/>
                          </a:ln>
                          <a:solidFill>
                            <a:schemeClr val="tx1"/>
                          </a:solidFill>
                          <a:effectLst/>
                          <a:latin typeface="Arial" charset="0"/>
                          <a:cs typeface="B Titr" pitchFamily="2" charset="-78"/>
                        </a:rPr>
                        <a:t>1</a:t>
                      </a:r>
                      <a:endParaRPr kumimoji="0" lang="en-US" sz="3200" b="1" i="0" u="none" strike="noStrike" cap="none" normalizeH="0" baseline="3000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hlink"/>
                    </a:solid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1</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E3E2BB"/>
                    </a:solidFill>
                  </a:tcPr>
                </a:tc>
              </a:tr>
            </a:tbl>
          </a:graphicData>
        </a:graphic>
      </p:graphicFrame>
      <p:graphicFrame>
        <p:nvGraphicFramePr>
          <p:cNvPr id="39967" name="Object 114"/>
          <p:cNvGraphicFramePr>
            <a:graphicFrameLocks noChangeAspect="1"/>
          </p:cNvGraphicFramePr>
          <p:nvPr/>
        </p:nvGraphicFramePr>
        <p:xfrm>
          <a:off x="1174750" y="3443288"/>
          <a:ext cx="496888" cy="517525"/>
        </p:xfrm>
        <a:graphic>
          <a:graphicData uri="http://schemas.openxmlformats.org/presentationml/2006/ole">
            <mc:AlternateContent xmlns:mc="http://schemas.openxmlformats.org/markup-compatibility/2006">
              <mc:Choice xmlns:v="urn:schemas-microsoft-com:vml" Requires="v">
                <p:oleObj spid="_x0000_s39987" name="Equation" r:id="rId4" imgW="164885" imgH="215619" progId="Equation.3">
                  <p:embed/>
                </p:oleObj>
              </mc:Choice>
              <mc:Fallback>
                <p:oleObj name="Equation" r:id="rId4" imgW="164885" imgH="215619" progId="Equation.3">
                  <p:embed/>
                  <p:pic>
                    <p:nvPicPr>
                      <p:cNvPr id="0" name="Object 11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74750" y="3443288"/>
                        <a:ext cx="496888"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9968" name="Object 115"/>
          <p:cNvGraphicFramePr>
            <a:graphicFrameLocks noChangeAspect="1"/>
          </p:cNvGraphicFramePr>
          <p:nvPr/>
        </p:nvGraphicFramePr>
        <p:xfrm>
          <a:off x="1173163" y="4276725"/>
          <a:ext cx="536575" cy="519113"/>
        </p:xfrm>
        <a:graphic>
          <a:graphicData uri="http://schemas.openxmlformats.org/presentationml/2006/ole">
            <mc:AlternateContent xmlns:mc="http://schemas.openxmlformats.org/markup-compatibility/2006">
              <mc:Choice xmlns:v="urn:schemas-microsoft-com:vml" Requires="v">
                <p:oleObj spid="_x0000_s39988" name="Equation" r:id="rId6" imgW="177569" imgH="215619" progId="Equation.3">
                  <p:embed/>
                </p:oleObj>
              </mc:Choice>
              <mc:Fallback>
                <p:oleObj name="Equation" r:id="rId6" imgW="177569" imgH="215619" progId="Equation.3">
                  <p:embed/>
                  <p:pic>
                    <p:nvPicPr>
                      <p:cNvPr id="0" name="Object 11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73163" y="4276725"/>
                        <a:ext cx="5365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9969" name="Object 116"/>
          <p:cNvGraphicFramePr>
            <a:graphicFrameLocks noChangeAspect="1"/>
          </p:cNvGraphicFramePr>
          <p:nvPr/>
        </p:nvGraphicFramePr>
        <p:xfrm>
          <a:off x="1158875" y="5141913"/>
          <a:ext cx="574675" cy="519112"/>
        </p:xfrm>
        <a:graphic>
          <a:graphicData uri="http://schemas.openxmlformats.org/presentationml/2006/ole">
            <mc:AlternateContent xmlns:mc="http://schemas.openxmlformats.org/markup-compatibility/2006">
              <mc:Choice xmlns:v="urn:schemas-microsoft-com:vml" Requires="v">
                <p:oleObj spid="_x0000_s39989" name="Equation" r:id="rId8" imgW="190335" imgH="215713" progId="Equation.3">
                  <p:embed/>
                </p:oleObj>
              </mc:Choice>
              <mc:Fallback>
                <p:oleObj name="Equation" r:id="rId8" imgW="190335" imgH="215713" progId="Equation.3">
                  <p:embed/>
                  <p:pic>
                    <p:nvPicPr>
                      <p:cNvPr id="0" name="Object 11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58875" y="5141913"/>
                        <a:ext cx="5746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9970" name="Object 118"/>
          <p:cNvGraphicFramePr>
            <a:graphicFrameLocks noChangeAspect="1"/>
          </p:cNvGraphicFramePr>
          <p:nvPr/>
        </p:nvGraphicFramePr>
        <p:xfrm>
          <a:off x="1476375" y="2290763"/>
          <a:ext cx="879475" cy="517525"/>
        </p:xfrm>
        <a:graphic>
          <a:graphicData uri="http://schemas.openxmlformats.org/presentationml/2006/ole">
            <mc:AlternateContent xmlns:mc="http://schemas.openxmlformats.org/markup-compatibility/2006">
              <mc:Choice xmlns:v="urn:schemas-microsoft-com:vml" Requires="v">
                <p:oleObj spid="_x0000_s39990" name="Equation" r:id="rId10" imgW="291847" imgH="215713" progId="Equation.3">
                  <p:embed/>
                </p:oleObj>
              </mc:Choice>
              <mc:Fallback>
                <p:oleObj name="Equation" r:id="rId10" imgW="291847" imgH="215713" progId="Equation.3">
                  <p:embed/>
                  <p:pic>
                    <p:nvPicPr>
                      <p:cNvPr id="0" name="Object 118"/>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476375" y="2290763"/>
                        <a:ext cx="879475"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9971" name="Object 119"/>
          <p:cNvGraphicFramePr>
            <a:graphicFrameLocks noChangeAspect="1"/>
          </p:cNvGraphicFramePr>
          <p:nvPr/>
        </p:nvGraphicFramePr>
        <p:xfrm>
          <a:off x="1547813" y="1570038"/>
          <a:ext cx="534987" cy="517525"/>
        </p:xfrm>
        <a:graphic>
          <a:graphicData uri="http://schemas.openxmlformats.org/presentationml/2006/ole">
            <mc:AlternateContent xmlns:mc="http://schemas.openxmlformats.org/markup-compatibility/2006">
              <mc:Choice xmlns:v="urn:schemas-microsoft-com:vml" Requires="v">
                <p:oleObj spid="_x0000_s39991" name="Equation" r:id="rId12" imgW="177569" imgH="215619" progId="Equation.3">
                  <p:embed/>
                </p:oleObj>
              </mc:Choice>
              <mc:Fallback>
                <p:oleObj name="Equation" r:id="rId12" imgW="177569" imgH="215619" progId="Equation.3">
                  <p:embed/>
                  <p:pic>
                    <p:nvPicPr>
                      <p:cNvPr id="0" name="Object 119"/>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547813" y="1570038"/>
                        <a:ext cx="53498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9972" name="Object 120"/>
          <p:cNvGraphicFramePr>
            <a:graphicFrameLocks noChangeAspect="1"/>
          </p:cNvGraphicFramePr>
          <p:nvPr/>
        </p:nvGraphicFramePr>
        <p:xfrm>
          <a:off x="2987675" y="2549525"/>
          <a:ext cx="496888" cy="517525"/>
        </p:xfrm>
        <a:graphic>
          <a:graphicData uri="http://schemas.openxmlformats.org/presentationml/2006/ole">
            <mc:AlternateContent xmlns:mc="http://schemas.openxmlformats.org/markup-compatibility/2006">
              <mc:Choice xmlns:v="urn:schemas-microsoft-com:vml" Requires="v">
                <p:oleObj spid="_x0000_s39992" name="Equation" r:id="rId14" imgW="164885" imgH="215619" progId="Equation.3">
                  <p:embed/>
                </p:oleObj>
              </mc:Choice>
              <mc:Fallback>
                <p:oleObj name="Equation" r:id="rId14" imgW="164885" imgH="215619" progId="Equation.3">
                  <p:embed/>
                  <p:pic>
                    <p:nvPicPr>
                      <p:cNvPr id="0" name="Object 12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7675" y="2549525"/>
                        <a:ext cx="496888"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9973" name="Object 121"/>
          <p:cNvGraphicFramePr>
            <a:graphicFrameLocks noChangeAspect="1"/>
          </p:cNvGraphicFramePr>
          <p:nvPr/>
        </p:nvGraphicFramePr>
        <p:xfrm>
          <a:off x="4616450" y="2563813"/>
          <a:ext cx="536575" cy="519112"/>
        </p:xfrm>
        <a:graphic>
          <a:graphicData uri="http://schemas.openxmlformats.org/presentationml/2006/ole">
            <mc:AlternateContent xmlns:mc="http://schemas.openxmlformats.org/markup-compatibility/2006">
              <mc:Choice xmlns:v="urn:schemas-microsoft-com:vml" Requires="v">
                <p:oleObj spid="_x0000_s39993" name="Equation" r:id="rId15" imgW="177569" imgH="215619" progId="Equation.3">
                  <p:embed/>
                </p:oleObj>
              </mc:Choice>
              <mc:Fallback>
                <p:oleObj name="Equation" r:id="rId15" imgW="177569" imgH="215619" progId="Equation.3">
                  <p:embed/>
                  <p:pic>
                    <p:nvPicPr>
                      <p:cNvPr id="0" name="Object 12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16450" y="2563813"/>
                        <a:ext cx="5365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9974" name="Object 122"/>
          <p:cNvGraphicFramePr>
            <a:graphicFrameLocks noChangeAspect="1"/>
          </p:cNvGraphicFramePr>
          <p:nvPr/>
        </p:nvGraphicFramePr>
        <p:xfrm>
          <a:off x="6343650" y="2563813"/>
          <a:ext cx="574675" cy="519112"/>
        </p:xfrm>
        <a:graphic>
          <a:graphicData uri="http://schemas.openxmlformats.org/presentationml/2006/ole">
            <mc:AlternateContent xmlns:mc="http://schemas.openxmlformats.org/markup-compatibility/2006">
              <mc:Choice xmlns:v="urn:schemas-microsoft-com:vml" Requires="v">
                <p:oleObj spid="_x0000_s39994" name="Equation" r:id="rId16" imgW="190335" imgH="215713" progId="Equation.3">
                  <p:embed/>
                </p:oleObj>
              </mc:Choice>
              <mc:Fallback>
                <p:oleObj name="Equation" r:id="rId16" imgW="190335" imgH="215713" progId="Equation.3">
                  <p:embed/>
                  <p:pic>
                    <p:nvPicPr>
                      <p:cNvPr id="0" name="Object 12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343650" y="2563813"/>
                        <a:ext cx="5746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9975" name="AutoShape 153"/>
          <p:cNvSpPr>
            <a:spLocks noChangeArrowheads="1"/>
          </p:cNvSpPr>
          <p:nvPr/>
        </p:nvSpPr>
        <p:spPr bwMode="auto">
          <a:xfrm rot="1878029">
            <a:off x="2743200" y="4276725"/>
            <a:ext cx="5321300" cy="474663"/>
          </a:xfrm>
          <a:prstGeom prst="flowChartTerminator">
            <a:avLst/>
          </a:prstGeom>
          <a:noFill/>
          <a:ln w="381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39976" name="Freeform 166"/>
          <p:cNvSpPr>
            <a:spLocks/>
          </p:cNvSpPr>
          <p:nvPr/>
        </p:nvSpPr>
        <p:spPr bwMode="auto">
          <a:xfrm>
            <a:off x="4067175" y="3573463"/>
            <a:ext cx="2376488" cy="1727200"/>
          </a:xfrm>
          <a:custGeom>
            <a:avLst/>
            <a:gdLst>
              <a:gd name="T0" fmla="*/ 0 w 1497"/>
              <a:gd name="T1" fmla="*/ 1727200 h 1088"/>
              <a:gd name="T2" fmla="*/ 822325 w 1497"/>
              <a:gd name="T3" fmla="*/ 455613 h 1088"/>
              <a:gd name="T4" fmla="*/ 2376488 w 1497"/>
              <a:gd name="T5" fmla="*/ 0 h 1088"/>
              <a:gd name="T6" fmla="*/ 0 60000 65536"/>
              <a:gd name="T7" fmla="*/ 0 60000 65536"/>
              <a:gd name="T8" fmla="*/ 0 60000 65536"/>
            </a:gdLst>
            <a:ahLst/>
            <a:cxnLst>
              <a:cxn ang="T6">
                <a:pos x="T0" y="T1"/>
              </a:cxn>
              <a:cxn ang="T7">
                <a:pos x="T2" y="T3"/>
              </a:cxn>
              <a:cxn ang="T8">
                <a:pos x="T4" y="T5"/>
              </a:cxn>
            </a:cxnLst>
            <a:rect l="0" t="0" r="r" b="b"/>
            <a:pathLst>
              <a:path w="1497" h="1088">
                <a:moveTo>
                  <a:pt x="0" y="1088"/>
                </a:moveTo>
                <a:cubicBezTo>
                  <a:pt x="86" y="955"/>
                  <a:pt x="269" y="468"/>
                  <a:pt x="518" y="287"/>
                </a:cubicBezTo>
                <a:cubicBezTo>
                  <a:pt x="767" y="106"/>
                  <a:pt x="1293" y="60"/>
                  <a:pt x="1497" y="0"/>
                </a:cubicBezTo>
              </a:path>
            </a:pathLst>
          </a:custGeom>
          <a:noFill/>
          <a:ln w="63500">
            <a:solidFill>
              <a:schemeClr val="tx1"/>
            </a:solidFill>
            <a:round/>
            <a:headEnd type="stealth" w="med" len="med"/>
            <a:tailEnd type="stealth"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9977" name="Freeform 167"/>
          <p:cNvSpPr>
            <a:spLocks/>
          </p:cNvSpPr>
          <p:nvPr/>
        </p:nvSpPr>
        <p:spPr bwMode="auto">
          <a:xfrm>
            <a:off x="3851275" y="3500438"/>
            <a:ext cx="1079500" cy="792162"/>
          </a:xfrm>
          <a:custGeom>
            <a:avLst/>
            <a:gdLst>
              <a:gd name="T0" fmla="*/ 0 w 680"/>
              <a:gd name="T1" fmla="*/ 792162 h 499"/>
              <a:gd name="T2" fmla="*/ 349250 w 680"/>
              <a:gd name="T3" fmla="*/ 169862 h 499"/>
              <a:gd name="T4" fmla="*/ 1079500 w 680"/>
              <a:gd name="T5" fmla="*/ 0 h 499"/>
              <a:gd name="T6" fmla="*/ 0 60000 65536"/>
              <a:gd name="T7" fmla="*/ 0 60000 65536"/>
              <a:gd name="T8" fmla="*/ 0 60000 65536"/>
            </a:gdLst>
            <a:ahLst/>
            <a:cxnLst>
              <a:cxn ang="T6">
                <a:pos x="T0" y="T1"/>
              </a:cxn>
              <a:cxn ang="T7">
                <a:pos x="T2" y="T3"/>
              </a:cxn>
              <a:cxn ang="T8">
                <a:pos x="T4" y="T5"/>
              </a:cxn>
            </a:cxnLst>
            <a:rect l="0" t="0" r="r" b="b"/>
            <a:pathLst>
              <a:path w="680" h="499">
                <a:moveTo>
                  <a:pt x="0" y="499"/>
                </a:moveTo>
                <a:cubicBezTo>
                  <a:pt x="37" y="434"/>
                  <a:pt x="107" y="190"/>
                  <a:pt x="220" y="107"/>
                </a:cubicBezTo>
                <a:cubicBezTo>
                  <a:pt x="333" y="24"/>
                  <a:pt x="584" y="22"/>
                  <a:pt x="680" y="0"/>
                </a:cubicBezTo>
              </a:path>
            </a:pathLst>
          </a:custGeom>
          <a:noFill/>
          <a:ln w="63500">
            <a:solidFill>
              <a:schemeClr val="tx1"/>
            </a:solidFill>
            <a:round/>
            <a:headEnd type="stealth" w="med" len="med"/>
            <a:tailEnd type="stealth"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9978" name="Freeform 169"/>
          <p:cNvSpPr>
            <a:spLocks/>
          </p:cNvSpPr>
          <p:nvPr/>
        </p:nvSpPr>
        <p:spPr bwMode="auto">
          <a:xfrm>
            <a:off x="5508625" y="4508500"/>
            <a:ext cx="1079500" cy="792163"/>
          </a:xfrm>
          <a:custGeom>
            <a:avLst/>
            <a:gdLst>
              <a:gd name="T0" fmla="*/ 0 w 680"/>
              <a:gd name="T1" fmla="*/ 792163 h 499"/>
              <a:gd name="T2" fmla="*/ 322263 w 680"/>
              <a:gd name="T3" fmla="*/ 155575 h 499"/>
              <a:gd name="T4" fmla="*/ 1079500 w 680"/>
              <a:gd name="T5" fmla="*/ 0 h 499"/>
              <a:gd name="T6" fmla="*/ 0 60000 65536"/>
              <a:gd name="T7" fmla="*/ 0 60000 65536"/>
              <a:gd name="T8" fmla="*/ 0 60000 65536"/>
            </a:gdLst>
            <a:ahLst/>
            <a:cxnLst>
              <a:cxn ang="T6">
                <a:pos x="T0" y="T1"/>
              </a:cxn>
              <a:cxn ang="T7">
                <a:pos x="T2" y="T3"/>
              </a:cxn>
              <a:cxn ang="T8">
                <a:pos x="T4" y="T5"/>
              </a:cxn>
            </a:cxnLst>
            <a:rect l="0" t="0" r="r" b="b"/>
            <a:pathLst>
              <a:path w="680" h="499">
                <a:moveTo>
                  <a:pt x="0" y="499"/>
                </a:moveTo>
                <a:cubicBezTo>
                  <a:pt x="34" y="432"/>
                  <a:pt x="90" y="181"/>
                  <a:pt x="203" y="98"/>
                </a:cubicBezTo>
                <a:cubicBezTo>
                  <a:pt x="316" y="15"/>
                  <a:pt x="581" y="20"/>
                  <a:pt x="680" y="0"/>
                </a:cubicBezTo>
              </a:path>
            </a:pathLst>
          </a:custGeom>
          <a:noFill/>
          <a:ln w="63500">
            <a:solidFill>
              <a:schemeClr val="tx1"/>
            </a:solidFill>
            <a:round/>
            <a:headEnd type="stealth" w="med" len="med"/>
            <a:tailEnd type="stealth"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36194"/>
                                        </p:tgtEl>
                                        <p:attrNameLst>
                                          <p:attrName>style.visibility</p:attrName>
                                        </p:attrNameLst>
                                      </p:cBhvr>
                                      <p:to>
                                        <p:strVal val="visible"/>
                                      </p:to>
                                    </p:set>
                                    <p:animEffect transition="in" filter="wipe(down)">
                                      <p:cBhvr>
                                        <p:cTn id="7" dur="870">
                                          <p:stCondLst>
                                            <p:cond delay="0"/>
                                          </p:stCondLst>
                                        </p:cTn>
                                        <p:tgtEl>
                                          <p:spTgt spid="136194"/>
                                        </p:tgtEl>
                                      </p:cBhvr>
                                    </p:animEffect>
                                    <p:anim calcmode="lin" valueType="num">
                                      <p:cBhvr>
                                        <p:cTn id="8" dur="2733" tmFilter="0,0; 0.14,0.36; 0.43,0.73; 0.71,0.91; 1.0,1.0">
                                          <p:stCondLst>
                                            <p:cond delay="0"/>
                                          </p:stCondLst>
                                        </p:cTn>
                                        <p:tgtEl>
                                          <p:spTgt spid="136194"/>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136194"/>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136194"/>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136194"/>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136194"/>
                                        </p:tgtEl>
                                        <p:attrNameLst>
                                          <p:attrName>ppt_y</p:attrName>
                                        </p:attrNameLst>
                                      </p:cBhvr>
                                      <p:tavLst>
                                        <p:tav tm="0" fmla="#ppt_y-sin(pi*$)/81">
                                          <p:val>
                                            <p:fltVal val="0"/>
                                          </p:val>
                                        </p:tav>
                                        <p:tav tm="100000">
                                          <p:val>
                                            <p:fltVal val="1"/>
                                          </p:val>
                                        </p:tav>
                                      </p:tavLst>
                                    </p:anim>
                                    <p:animScale>
                                      <p:cBhvr>
                                        <p:cTn id="13" dur="39">
                                          <p:stCondLst>
                                            <p:cond delay="975"/>
                                          </p:stCondLst>
                                        </p:cTn>
                                        <p:tgtEl>
                                          <p:spTgt spid="136194"/>
                                        </p:tgtEl>
                                      </p:cBhvr>
                                      <p:to x="100000" y="60000"/>
                                    </p:animScale>
                                    <p:animScale>
                                      <p:cBhvr>
                                        <p:cTn id="14" dur="249" decel="50000">
                                          <p:stCondLst>
                                            <p:cond delay="1014"/>
                                          </p:stCondLst>
                                        </p:cTn>
                                        <p:tgtEl>
                                          <p:spTgt spid="136194"/>
                                        </p:tgtEl>
                                      </p:cBhvr>
                                      <p:to x="100000" y="100000"/>
                                    </p:animScale>
                                    <p:animScale>
                                      <p:cBhvr>
                                        <p:cTn id="15" dur="39">
                                          <p:stCondLst>
                                            <p:cond delay="1968"/>
                                          </p:stCondLst>
                                        </p:cTn>
                                        <p:tgtEl>
                                          <p:spTgt spid="136194"/>
                                        </p:tgtEl>
                                      </p:cBhvr>
                                      <p:to x="100000" y="80000"/>
                                    </p:animScale>
                                    <p:animScale>
                                      <p:cBhvr>
                                        <p:cTn id="16" dur="249" decel="50000">
                                          <p:stCondLst>
                                            <p:cond delay="2007"/>
                                          </p:stCondLst>
                                        </p:cTn>
                                        <p:tgtEl>
                                          <p:spTgt spid="136194"/>
                                        </p:tgtEl>
                                      </p:cBhvr>
                                      <p:to x="100000" y="100000"/>
                                    </p:animScale>
                                    <p:animScale>
                                      <p:cBhvr>
                                        <p:cTn id="17" dur="39">
                                          <p:stCondLst>
                                            <p:cond delay="2463"/>
                                          </p:stCondLst>
                                        </p:cTn>
                                        <p:tgtEl>
                                          <p:spTgt spid="136194"/>
                                        </p:tgtEl>
                                      </p:cBhvr>
                                      <p:to x="100000" y="90000"/>
                                    </p:animScale>
                                    <p:animScale>
                                      <p:cBhvr>
                                        <p:cTn id="18" dur="249" decel="50000">
                                          <p:stCondLst>
                                            <p:cond delay="2502"/>
                                          </p:stCondLst>
                                        </p:cTn>
                                        <p:tgtEl>
                                          <p:spTgt spid="136194"/>
                                        </p:tgtEl>
                                      </p:cBhvr>
                                      <p:to x="100000" y="100000"/>
                                    </p:animScale>
                                    <p:animScale>
                                      <p:cBhvr>
                                        <p:cTn id="19" dur="39">
                                          <p:stCondLst>
                                            <p:cond delay="2712"/>
                                          </p:stCondLst>
                                        </p:cTn>
                                        <p:tgtEl>
                                          <p:spTgt spid="136194"/>
                                        </p:tgtEl>
                                      </p:cBhvr>
                                      <p:to x="100000" y="95000"/>
                                    </p:animScale>
                                    <p:animScale>
                                      <p:cBhvr>
                                        <p:cTn id="20" dur="249" decel="50000">
                                          <p:stCondLst>
                                            <p:cond delay="2751"/>
                                          </p:stCondLst>
                                        </p:cTn>
                                        <p:tgtEl>
                                          <p:spTgt spid="13619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AutoShape 2"/>
          <p:cNvSpPr>
            <a:spLocks noChangeArrowheads="1"/>
          </p:cNvSpPr>
          <p:nvPr/>
        </p:nvSpPr>
        <p:spPr bwMode="auto">
          <a:xfrm>
            <a:off x="709613" y="104775"/>
            <a:ext cx="7737475" cy="755650"/>
          </a:xfrm>
          <a:prstGeom prst="flowChartOffpageConnector">
            <a:avLst/>
          </a:prstGeom>
          <a:gradFill rotWithShape="1">
            <a:gsLst>
              <a:gs pos="0">
                <a:srgbClr val="FFFFFF"/>
              </a:gs>
              <a:gs pos="100000">
                <a:srgbClr val="FF66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400"/>
              <a:t>2) تشکيل ماتريس هاي مقايسات زوجي براي سطوح مختلف درخت تصميم</a:t>
            </a:r>
            <a:endParaRPr lang="en-US" altLang="en-US" sz="2400"/>
          </a:p>
        </p:txBody>
      </p:sp>
      <p:graphicFrame>
        <p:nvGraphicFramePr>
          <p:cNvPr id="138429" name="Group 189"/>
          <p:cNvGraphicFramePr>
            <a:graphicFrameLocks noGrp="1"/>
          </p:cNvGraphicFramePr>
          <p:nvPr/>
        </p:nvGraphicFramePr>
        <p:xfrm>
          <a:off x="538163" y="1325563"/>
          <a:ext cx="3673475" cy="2427287"/>
        </p:xfrm>
        <a:graphic>
          <a:graphicData uri="http://schemas.openxmlformats.org/drawingml/2006/table">
            <a:tbl>
              <a:tblPr/>
              <a:tblGrid>
                <a:gridCol w="865187"/>
                <a:gridCol w="935038"/>
                <a:gridCol w="936625"/>
                <a:gridCol w="936625"/>
              </a:tblGrid>
              <a:tr h="547573">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790" marB="4679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790" marB="4679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790" marB="4679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790" marB="4679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1158">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790" marB="46790"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1</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790" marB="4679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3200" b="1" i="0" u="none" strike="noStrike" cap="none" normalizeH="0" baseline="-25000" smtClean="0">
                          <a:ln>
                            <a:noFill/>
                          </a:ln>
                          <a:solidFill>
                            <a:schemeClr val="tx1"/>
                          </a:solidFill>
                          <a:effectLst/>
                          <a:latin typeface="Arial" charset="0"/>
                          <a:cs typeface="B Titr" pitchFamily="2" charset="-78"/>
                        </a:rPr>
                        <a:t>2</a:t>
                      </a:r>
                      <a:r>
                        <a:rPr kumimoji="0" lang="fa-IR" sz="3200" b="1" i="0" u="none" strike="noStrike" cap="none" normalizeH="0" baseline="0" smtClean="0">
                          <a:ln>
                            <a:noFill/>
                          </a:ln>
                          <a:solidFill>
                            <a:schemeClr val="tx1"/>
                          </a:solidFill>
                          <a:effectLst/>
                          <a:latin typeface="Arial" charset="0"/>
                          <a:cs typeface="B Titr" pitchFamily="2" charset="-78"/>
                        </a:rPr>
                        <a:t>/</a:t>
                      </a:r>
                      <a:r>
                        <a:rPr kumimoji="0" lang="fa-IR" sz="3200" b="1" i="0" u="none" strike="noStrike" cap="none" normalizeH="0" baseline="30000" smtClean="0">
                          <a:ln>
                            <a:noFill/>
                          </a:ln>
                          <a:solidFill>
                            <a:schemeClr val="tx1"/>
                          </a:solidFill>
                          <a:effectLst/>
                          <a:latin typeface="Arial" charset="0"/>
                          <a:cs typeface="B Titr" pitchFamily="2" charset="-78"/>
                        </a:rPr>
                        <a:t>1</a:t>
                      </a:r>
                      <a:endParaRPr kumimoji="0" lang="en-US" sz="3200" b="1" i="0" u="none" strike="noStrike" cap="none" normalizeH="0" baseline="30000" smtClean="0">
                        <a:ln>
                          <a:noFill/>
                        </a:ln>
                        <a:solidFill>
                          <a:schemeClr val="tx1"/>
                        </a:solidFill>
                        <a:effectLst/>
                        <a:latin typeface="Arial" charset="0"/>
                        <a:cs typeface="B Titr" pitchFamily="2" charset="-78"/>
                      </a:endParaRPr>
                    </a:p>
                  </a:txBody>
                  <a:tcPr marL="90000" marR="90000" marT="46790" marB="4679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3200" b="1" i="0" u="none" strike="noStrike" cap="none" normalizeH="0" baseline="-25000" smtClean="0">
                          <a:ln>
                            <a:noFill/>
                          </a:ln>
                          <a:solidFill>
                            <a:schemeClr val="tx1"/>
                          </a:solidFill>
                          <a:effectLst/>
                          <a:latin typeface="Arial" charset="0"/>
                          <a:cs typeface="B Titr" pitchFamily="2" charset="-78"/>
                        </a:rPr>
                        <a:t>8</a:t>
                      </a:r>
                      <a:r>
                        <a:rPr kumimoji="0" lang="fa-IR" sz="3200" b="1" i="0" u="none" strike="noStrike" cap="none" normalizeH="0" baseline="0" smtClean="0">
                          <a:ln>
                            <a:noFill/>
                          </a:ln>
                          <a:solidFill>
                            <a:schemeClr val="tx1"/>
                          </a:solidFill>
                          <a:effectLst/>
                          <a:latin typeface="Arial" charset="0"/>
                          <a:cs typeface="B Titr" pitchFamily="2" charset="-78"/>
                        </a:rPr>
                        <a:t>/</a:t>
                      </a:r>
                      <a:r>
                        <a:rPr kumimoji="0" lang="fa-IR" sz="3200" b="1" i="0" u="none" strike="noStrike" cap="none" normalizeH="0" baseline="30000" smtClean="0">
                          <a:ln>
                            <a:noFill/>
                          </a:ln>
                          <a:solidFill>
                            <a:schemeClr val="tx1"/>
                          </a:solidFill>
                          <a:effectLst/>
                          <a:latin typeface="Arial" charset="0"/>
                          <a:cs typeface="B Titr" pitchFamily="2" charset="-78"/>
                        </a:rPr>
                        <a:t>1</a:t>
                      </a:r>
                      <a:endParaRPr kumimoji="0" lang="en-US" sz="3200" b="1" i="0" u="none" strike="noStrike" cap="none" normalizeH="0" baseline="30000" smtClean="0">
                        <a:ln>
                          <a:noFill/>
                        </a:ln>
                        <a:solidFill>
                          <a:schemeClr val="tx1"/>
                        </a:solidFill>
                        <a:effectLst/>
                        <a:latin typeface="Arial" charset="0"/>
                        <a:cs typeface="B Titr" pitchFamily="2" charset="-78"/>
                      </a:endParaRPr>
                    </a:p>
                  </a:txBody>
                  <a:tcPr marL="90000" marR="90000" marT="46790" marB="4679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1158">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790" marB="46790"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2</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790" marB="4679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1</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790" marB="4679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3200" b="1" i="0" u="none" strike="noStrike" cap="none" normalizeH="0" baseline="-25000" smtClean="0">
                          <a:ln>
                            <a:noFill/>
                          </a:ln>
                          <a:solidFill>
                            <a:schemeClr val="tx1"/>
                          </a:solidFill>
                          <a:effectLst/>
                          <a:latin typeface="Arial" charset="0"/>
                          <a:cs typeface="B Titr" pitchFamily="2" charset="-78"/>
                        </a:rPr>
                        <a:t>5</a:t>
                      </a:r>
                      <a:r>
                        <a:rPr kumimoji="0" lang="fa-IR" sz="3200" b="1" i="0" u="none" strike="noStrike" cap="none" normalizeH="0" baseline="0" smtClean="0">
                          <a:ln>
                            <a:noFill/>
                          </a:ln>
                          <a:solidFill>
                            <a:schemeClr val="tx1"/>
                          </a:solidFill>
                          <a:effectLst/>
                          <a:latin typeface="Arial" charset="0"/>
                          <a:cs typeface="B Titr" pitchFamily="2" charset="-78"/>
                        </a:rPr>
                        <a:t>/</a:t>
                      </a:r>
                      <a:r>
                        <a:rPr kumimoji="0" lang="fa-IR" sz="3200" b="1" i="0" u="none" strike="noStrike" cap="none" normalizeH="0" baseline="30000" smtClean="0">
                          <a:ln>
                            <a:noFill/>
                          </a:ln>
                          <a:solidFill>
                            <a:schemeClr val="tx1"/>
                          </a:solidFill>
                          <a:effectLst/>
                          <a:latin typeface="Arial" charset="0"/>
                          <a:cs typeface="B Titr" pitchFamily="2" charset="-78"/>
                        </a:rPr>
                        <a:t>1</a:t>
                      </a:r>
                      <a:endParaRPr kumimoji="0" lang="en-US" sz="3200" b="1" i="0" u="none" strike="noStrike" cap="none" normalizeH="0" baseline="30000" smtClean="0">
                        <a:ln>
                          <a:noFill/>
                        </a:ln>
                        <a:solidFill>
                          <a:schemeClr val="tx1"/>
                        </a:solidFill>
                        <a:effectLst/>
                        <a:latin typeface="Arial" charset="0"/>
                        <a:cs typeface="B Titr" pitchFamily="2" charset="-78"/>
                      </a:endParaRPr>
                    </a:p>
                  </a:txBody>
                  <a:tcPr marL="90000" marR="90000" marT="46790" marB="4679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17399">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790" marB="46790"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8</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790" marB="4679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5</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790" marB="4679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1</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790" marB="4679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40990" name="Object 34"/>
          <p:cNvGraphicFramePr>
            <a:graphicFrameLocks noChangeAspect="1"/>
          </p:cNvGraphicFramePr>
          <p:nvPr/>
        </p:nvGraphicFramePr>
        <p:xfrm>
          <a:off x="755650" y="1873250"/>
          <a:ext cx="496888" cy="517525"/>
        </p:xfrm>
        <a:graphic>
          <a:graphicData uri="http://schemas.openxmlformats.org/presentationml/2006/ole">
            <mc:AlternateContent xmlns:mc="http://schemas.openxmlformats.org/markup-compatibility/2006">
              <mc:Choice xmlns:v="urn:schemas-microsoft-com:vml" Requires="v">
                <p:oleObj spid="_x0000_s41108" name="Equation" r:id="rId4" imgW="164885" imgH="215619" progId="Equation.3">
                  <p:embed/>
                </p:oleObj>
              </mc:Choice>
              <mc:Fallback>
                <p:oleObj name="Equation" r:id="rId4" imgW="164885" imgH="215619" progId="Equation.3">
                  <p:embed/>
                  <p:pic>
                    <p:nvPicPr>
                      <p:cNvPr id="0" name="Object 3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5650" y="1873250"/>
                        <a:ext cx="496888"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0991" name="Object 35"/>
          <p:cNvGraphicFramePr>
            <a:graphicFrameLocks noChangeAspect="1"/>
          </p:cNvGraphicFramePr>
          <p:nvPr/>
        </p:nvGraphicFramePr>
        <p:xfrm>
          <a:off x="755650" y="2520950"/>
          <a:ext cx="536575" cy="519113"/>
        </p:xfrm>
        <a:graphic>
          <a:graphicData uri="http://schemas.openxmlformats.org/presentationml/2006/ole">
            <mc:AlternateContent xmlns:mc="http://schemas.openxmlformats.org/markup-compatibility/2006">
              <mc:Choice xmlns:v="urn:schemas-microsoft-com:vml" Requires="v">
                <p:oleObj spid="_x0000_s41109" name="Equation" r:id="rId6" imgW="177569" imgH="215619" progId="Equation.3">
                  <p:embed/>
                </p:oleObj>
              </mc:Choice>
              <mc:Fallback>
                <p:oleObj name="Equation" r:id="rId6" imgW="177569" imgH="215619" progId="Equation.3">
                  <p:embed/>
                  <p:pic>
                    <p:nvPicPr>
                      <p:cNvPr id="0" name="Object 3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5650" y="2520950"/>
                        <a:ext cx="5365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0992" name="Object 36"/>
          <p:cNvGraphicFramePr>
            <a:graphicFrameLocks noChangeAspect="1"/>
          </p:cNvGraphicFramePr>
          <p:nvPr/>
        </p:nvGraphicFramePr>
        <p:xfrm>
          <a:off x="755650" y="3170238"/>
          <a:ext cx="574675" cy="519112"/>
        </p:xfrm>
        <a:graphic>
          <a:graphicData uri="http://schemas.openxmlformats.org/presentationml/2006/ole">
            <mc:AlternateContent xmlns:mc="http://schemas.openxmlformats.org/markup-compatibility/2006">
              <mc:Choice xmlns:v="urn:schemas-microsoft-com:vml" Requires="v">
                <p:oleObj spid="_x0000_s41110" name="Equation" r:id="rId8" imgW="190335" imgH="215713" progId="Equation.3">
                  <p:embed/>
                </p:oleObj>
              </mc:Choice>
              <mc:Fallback>
                <p:oleObj name="Equation" r:id="rId8" imgW="190335" imgH="215713" progId="Equation.3">
                  <p:embed/>
                  <p:pic>
                    <p:nvPicPr>
                      <p:cNvPr id="0" name="Object 3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5650" y="3170238"/>
                        <a:ext cx="5746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0993" name="Object 37"/>
          <p:cNvGraphicFramePr>
            <a:graphicFrameLocks noChangeAspect="1"/>
          </p:cNvGraphicFramePr>
          <p:nvPr/>
        </p:nvGraphicFramePr>
        <p:xfrm>
          <a:off x="625475" y="1370013"/>
          <a:ext cx="719138" cy="517525"/>
        </p:xfrm>
        <a:graphic>
          <a:graphicData uri="http://schemas.openxmlformats.org/presentationml/2006/ole">
            <mc:AlternateContent xmlns:mc="http://schemas.openxmlformats.org/markup-compatibility/2006">
              <mc:Choice xmlns:v="urn:schemas-microsoft-com:vml" Requires="v">
                <p:oleObj spid="_x0000_s41111" name="Equation" r:id="rId10" imgW="304536" imgH="215713" progId="Equation.3">
                  <p:embed/>
                </p:oleObj>
              </mc:Choice>
              <mc:Fallback>
                <p:oleObj name="Equation" r:id="rId10" imgW="304536" imgH="215713" progId="Equation.3">
                  <p:embed/>
                  <p:pic>
                    <p:nvPicPr>
                      <p:cNvPr id="0" name="Object 3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25475" y="1370013"/>
                        <a:ext cx="719138"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0994" name="Object 39"/>
          <p:cNvGraphicFramePr>
            <a:graphicFrameLocks noChangeAspect="1"/>
          </p:cNvGraphicFramePr>
          <p:nvPr/>
        </p:nvGraphicFramePr>
        <p:xfrm>
          <a:off x="1619250" y="1384300"/>
          <a:ext cx="496888" cy="517525"/>
        </p:xfrm>
        <a:graphic>
          <a:graphicData uri="http://schemas.openxmlformats.org/presentationml/2006/ole">
            <mc:AlternateContent xmlns:mc="http://schemas.openxmlformats.org/markup-compatibility/2006">
              <mc:Choice xmlns:v="urn:schemas-microsoft-com:vml" Requires="v">
                <p:oleObj spid="_x0000_s41112" name="Equation" r:id="rId12" imgW="164885" imgH="215619" progId="Equation.3">
                  <p:embed/>
                </p:oleObj>
              </mc:Choice>
              <mc:Fallback>
                <p:oleObj name="Equation" r:id="rId12" imgW="164885" imgH="215619" progId="Equation.3">
                  <p:embed/>
                  <p:pic>
                    <p:nvPicPr>
                      <p:cNvPr id="0" name="Object 3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19250" y="1384300"/>
                        <a:ext cx="496888"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0995" name="Object 40"/>
          <p:cNvGraphicFramePr>
            <a:graphicFrameLocks noChangeAspect="1"/>
          </p:cNvGraphicFramePr>
          <p:nvPr/>
        </p:nvGraphicFramePr>
        <p:xfrm>
          <a:off x="2482850" y="1384300"/>
          <a:ext cx="536575" cy="519113"/>
        </p:xfrm>
        <a:graphic>
          <a:graphicData uri="http://schemas.openxmlformats.org/presentationml/2006/ole">
            <mc:AlternateContent xmlns:mc="http://schemas.openxmlformats.org/markup-compatibility/2006">
              <mc:Choice xmlns:v="urn:schemas-microsoft-com:vml" Requires="v">
                <p:oleObj spid="_x0000_s41113" name="Equation" r:id="rId13" imgW="177569" imgH="215619" progId="Equation.3">
                  <p:embed/>
                </p:oleObj>
              </mc:Choice>
              <mc:Fallback>
                <p:oleObj name="Equation" r:id="rId13" imgW="177569" imgH="215619" progId="Equation.3">
                  <p:embed/>
                  <p:pic>
                    <p:nvPicPr>
                      <p:cNvPr id="0" name="Object 4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82850" y="1384300"/>
                        <a:ext cx="5365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0996" name="Object 41"/>
          <p:cNvGraphicFramePr>
            <a:graphicFrameLocks noChangeAspect="1"/>
          </p:cNvGraphicFramePr>
          <p:nvPr/>
        </p:nvGraphicFramePr>
        <p:xfrm>
          <a:off x="3419475" y="1384300"/>
          <a:ext cx="574675" cy="519113"/>
        </p:xfrm>
        <a:graphic>
          <a:graphicData uri="http://schemas.openxmlformats.org/presentationml/2006/ole">
            <mc:AlternateContent xmlns:mc="http://schemas.openxmlformats.org/markup-compatibility/2006">
              <mc:Choice xmlns:v="urn:schemas-microsoft-com:vml" Requires="v">
                <p:oleObj spid="_x0000_s41114" name="Equation" r:id="rId14" imgW="190335" imgH="215713" progId="Equation.3">
                  <p:embed/>
                </p:oleObj>
              </mc:Choice>
              <mc:Fallback>
                <p:oleObj name="Equation" r:id="rId14" imgW="190335" imgH="215713" progId="Equation.3">
                  <p:embed/>
                  <p:pic>
                    <p:nvPicPr>
                      <p:cNvPr id="0" name="Object 4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9475" y="1384300"/>
                        <a:ext cx="5746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0997" name="Rectangle 49"/>
          <p:cNvSpPr>
            <a:spLocks noChangeArrowheads="1"/>
          </p:cNvSpPr>
          <p:nvPr/>
        </p:nvSpPr>
        <p:spPr bwMode="auto">
          <a:xfrm>
            <a:off x="568325" y="950913"/>
            <a:ext cx="3529013" cy="446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1600"/>
              <a:t>مقايسه گزينه ها نسبت به معيار “مهارتهاي فني”</a:t>
            </a:r>
            <a:endParaRPr lang="en-US" altLang="en-US" sz="1600"/>
          </a:p>
        </p:txBody>
      </p:sp>
      <p:graphicFrame>
        <p:nvGraphicFramePr>
          <p:cNvPr id="138432" name="Group 192"/>
          <p:cNvGraphicFramePr>
            <a:graphicFrameLocks noGrp="1"/>
          </p:cNvGraphicFramePr>
          <p:nvPr/>
        </p:nvGraphicFramePr>
        <p:xfrm>
          <a:off x="4787900" y="1327150"/>
          <a:ext cx="3673475" cy="2417763"/>
        </p:xfrm>
        <a:graphic>
          <a:graphicData uri="http://schemas.openxmlformats.org/drawingml/2006/table">
            <a:tbl>
              <a:tblPr/>
              <a:tblGrid>
                <a:gridCol w="865188"/>
                <a:gridCol w="935037"/>
                <a:gridCol w="936625"/>
                <a:gridCol w="936625"/>
              </a:tblGrid>
              <a:tr h="547688">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6263">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1</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1</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6</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6263">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1</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1</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3</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17550">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3200" b="1" i="0" u="none" strike="noStrike" cap="none" normalizeH="0" baseline="-25000" smtClean="0">
                          <a:ln>
                            <a:noFill/>
                          </a:ln>
                          <a:solidFill>
                            <a:schemeClr val="tx1"/>
                          </a:solidFill>
                          <a:effectLst/>
                          <a:latin typeface="Arial" charset="0"/>
                          <a:cs typeface="B Titr" pitchFamily="2" charset="-78"/>
                        </a:rPr>
                        <a:t>6</a:t>
                      </a:r>
                      <a:r>
                        <a:rPr kumimoji="0" lang="fa-IR" sz="3200" b="1" i="0" u="none" strike="noStrike" cap="none" normalizeH="0" baseline="0" smtClean="0">
                          <a:ln>
                            <a:noFill/>
                          </a:ln>
                          <a:solidFill>
                            <a:schemeClr val="tx1"/>
                          </a:solidFill>
                          <a:effectLst/>
                          <a:latin typeface="Arial" charset="0"/>
                          <a:cs typeface="B Titr" pitchFamily="2" charset="-78"/>
                        </a:rPr>
                        <a:t>/</a:t>
                      </a:r>
                      <a:r>
                        <a:rPr kumimoji="0" lang="fa-IR" sz="3200" b="1" i="0" u="none" strike="noStrike" cap="none" normalizeH="0" baseline="30000" smtClean="0">
                          <a:ln>
                            <a:noFill/>
                          </a:ln>
                          <a:solidFill>
                            <a:schemeClr val="tx1"/>
                          </a:solidFill>
                          <a:effectLst/>
                          <a:latin typeface="Arial" charset="0"/>
                          <a:cs typeface="B Titr" pitchFamily="2" charset="-78"/>
                        </a:rPr>
                        <a:t>1</a:t>
                      </a:r>
                      <a:endParaRPr kumimoji="0" lang="en-US" sz="3200" b="1" i="0" u="none" strike="noStrike" cap="none" normalizeH="0" baseline="3000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3200" b="1" i="0" u="none" strike="noStrike" cap="none" normalizeH="0" baseline="-25000" smtClean="0">
                          <a:ln>
                            <a:noFill/>
                          </a:ln>
                          <a:solidFill>
                            <a:schemeClr val="tx1"/>
                          </a:solidFill>
                          <a:effectLst/>
                          <a:latin typeface="Arial" charset="0"/>
                          <a:cs typeface="B Titr" pitchFamily="2" charset="-78"/>
                        </a:rPr>
                        <a:t>3</a:t>
                      </a:r>
                      <a:r>
                        <a:rPr kumimoji="0" lang="fa-IR" sz="3200" b="1" i="0" u="none" strike="noStrike" cap="none" normalizeH="0" baseline="0" smtClean="0">
                          <a:ln>
                            <a:noFill/>
                          </a:ln>
                          <a:solidFill>
                            <a:schemeClr val="tx1"/>
                          </a:solidFill>
                          <a:effectLst/>
                          <a:latin typeface="Arial" charset="0"/>
                          <a:cs typeface="B Titr" pitchFamily="2" charset="-78"/>
                        </a:rPr>
                        <a:t>/</a:t>
                      </a:r>
                      <a:r>
                        <a:rPr kumimoji="0" lang="fa-IR" sz="3200" b="1" i="0" u="none" strike="noStrike" cap="none" normalizeH="0" baseline="30000" smtClean="0">
                          <a:ln>
                            <a:noFill/>
                          </a:ln>
                          <a:solidFill>
                            <a:schemeClr val="tx1"/>
                          </a:solidFill>
                          <a:effectLst/>
                          <a:latin typeface="Arial" charset="0"/>
                          <a:cs typeface="B Titr" pitchFamily="2" charset="-78"/>
                        </a:rPr>
                        <a:t>1</a:t>
                      </a:r>
                      <a:endParaRPr kumimoji="0" lang="en-US" sz="3200" b="1" i="0" u="none" strike="noStrike" cap="none" normalizeH="0" baseline="3000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1</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41025" name="Object 146"/>
          <p:cNvGraphicFramePr>
            <a:graphicFrameLocks noChangeAspect="1"/>
          </p:cNvGraphicFramePr>
          <p:nvPr/>
        </p:nvGraphicFramePr>
        <p:xfrm>
          <a:off x="5005388" y="1874838"/>
          <a:ext cx="496887" cy="517525"/>
        </p:xfrm>
        <a:graphic>
          <a:graphicData uri="http://schemas.openxmlformats.org/presentationml/2006/ole">
            <mc:AlternateContent xmlns:mc="http://schemas.openxmlformats.org/markup-compatibility/2006">
              <mc:Choice xmlns:v="urn:schemas-microsoft-com:vml" Requires="v">
                <p:oleObj spid="_x0000_s41115" name="Equation" r:id="rId15" imgW="164885" imgH="215619" progId="Equation.3">
                  <p:embed/>
                </p:oleObj>
              </mc:Choice>
              <mc:Fallback>
                <p:oleObj name="Equation" r:id="rId15" imgW="164885" imgH="215619" progId="Equation.3">
                  <p:embed/>
                  <p:pic>
                    <p:nvPicPr>
                      <p:cNvPr id="0" name="Object 14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5388" y="1874838"/>
                        <a:ext cx="49688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1026" name="Object 147"/>
          <p:cNvGraphicFramePr>
            <a:graphicFrameLocks noChangeAspect="1"/>
          </p:cNvGraphicFramePr>
          <p:nvPr/>
        </p:nvGraphicFramePr>
        <p:xfrm>
          <a:off x="5005388" y="2522538"/>
          <a:ext cx="536575" cy="519112"/>
        </p:xfrm>
        <a:graphic>
          <a:graphicData uri="http://schemas.openxmlformats.org/presentationml/2006/ole">
            <mc:AlternateContent xmlns:mc="http://schemas.openxmlformats.org/markup-compatibility/2006">
              <mc:Choice xmlns:v="urn:schemas-microsoft-com:vml" Requires="v">
                <p:oleObj spid="_x0000_s41116" name="Equation" r:id="rId16" imgW="177569" imgH="215619" progId="Equation.3">
                  <p:embed/>
                </p:oleObj>
              </mc:Choice>
              <mc:Fallback>
                <p:oleObj name="Equation" r:id="rId16" imgW="177569" imgH="215619" progId="Equation.3">
                  <p:embed/>
                  <p:pic>
                    <p:nvPicPr>
                      <p:cNvPr id="0" name="Object 14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05388" y="2522538"/>
                        <a:ext cx="5365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1027" name="Object 148"/>
          <p:cNvGraphicFramePr>
            <a:graphicFrameLocks noChangeAspect="1"/>
          </p:cNvGraphicFramePr>
          <p:nvPr/>
        </p:nvGraphicFramePr>
        <p:xfrm>
          <a:off x="5005388" y="3171825"/>
          <a:ext cx="574675" cy="519113"/>
        </p:xfrm>
        <a:graphic>
          <a:graphicData uri="http://schemas.openxmlformats.org/presentationml/2006/ole">
            <mc:AlternateContent xmlns:mc="http://schemas.openxmlformats.org/markup-compatibility/2006">
              <mc:Choice xmlns:v="urn:schemas-microsoft-com:vml" Requires="v">
                <p:oleObj spid="_x0000_s41117" name="Equation" r:id="rId17" imgW="190335" imgH="215713" progId="Equation.3">
                  <p:embed/>
                </p:oleObj>
              </mc:Choice>
              <mc:Fallback>
                <p:oleObj name="Equation" r:id="rId17" imgW="190335" imgH="215713" progId="Equation.3">
                  <p:embed/>
                  <p:pic>
                    <p:nvPicPr>
                      <p:cNvPr id="0" name="Object 14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05388" y="3171825"/>
                        <a:ext cx="5746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1028" name="Object 149"/>
          <p:cNvGraphicFramePr>
            <a:graphicFrameLocks noChangeAspect="1"/>
          </p:cNvGraphicFramePr>
          <p:nvPr/>
        </p:nvGraphicFramePr>
        <p:xfrm>
          <a:off x="4875213" y="1371600"/>
          <a:ext cx="719137" cy="517525"/>
        </p:xfrm>
        <a:graphic>
          <a:graphicData uri="http://schemas.openxmlformats.org/presentationml/2006/ole">
            <mc:AlternateContent xmlns:mc="http://schemas.openxmlformats.org/markup-compatibility/2006">
              <mc:Choice xmlns:v="urn:schemas-microsoft-com:vml" Requires="v">
                <p:oleObj spid="_x0000_s41118" name="Equation" r:id="rId18" imgW="304536" imgH="215713" progId="Equation.3">
                  <p:embed/>
                </p:oleObj>
              </mc:Choice>
              <mc:Fallback>
                <p:oleObj name="Equation" r:id="rId18" imgW="304536" imgH="215713" progId="Equation.3">
                  <p:embed/>
                  <p:pic>
                    <p:nvPicPr>
                      <p:cNvPr id="0" name="Object 149"/>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4875213" y="1371600"/>
                        <a:ext cx="71913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1029" name="Object 150"/>
          <p:cNvGraphicFramePr>
            <a:graphicFrameLocks noChangeAspect="1"/>
          </p:cNvGraphicFramePr>
          <p:nvPr/>
        </p:nvGraphicFramePr>
        <p:xfrm>
          <a:off x="5868988" y="1385888"/>
          <a:ext cx="496887" cy="517525"/>
        </p:xfrm>
        <a:graphic>
          <a:graphicData uri="http://schemas.openxmlformats.org/presentationml/2006/ole">
            <mc:AlternateContent xmlns:mc="http://schemas.openxmlformats.org/markup-compatibility/2006">
              <mc:Choice xmlns:v="urn:schemas-microsoft-com:vml" Requires="v">
                <p:oleObj spid="_x0000_s41119" name="Equation" r:id="rId20" imgW="164885" imgH="215619" progId="Equation.3">
                  <p:embed/>
                </p:oleObj>
              </mc:Choice>
              <mc:Fallback>
                <p:oleObj name="Equation" r:id="rId20" imgW="164885" imgH="215619" progId="Equation.3">
                  <p:embed/>
                  <p:pic>
                    <p:nvPicPr>
                      <p:cNvPr id="0" name="Object 15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68988" y="1385888"/>
                        <a:ext cx="49688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1030" name="Object 151"/>
          <p:cNvGraphicFramePr>
            <a:graphicFrameLocks noChangeAspect="1"/>
          </p:cNvGraphicFramePr>
          <p:nvPr/>
        </p:nvGraphicFramePr>
        <p:xfrm>
          <a:off x="6732588" y="1385888"/>
          <a:ext cx="536575" cy="519112"/>
        </p:xfrm>
        <a:graphic>
          <a:graphicData uri="http://schemas.openxmlformats.org/presentationml/2006/ole">
            <mc:AlternateContent xmlns:mc="http://schemas.openxmlformats.org/markup-compatibility/2006">
              <mc:Choice xmlns:v="urn:schemas-microsoft-com:vml" Requires="v">
                <p:oleObj spid="_x0000_s41120" name="Equation" r:id="rId21" imgW="177569" imgH="215619" progId="Equation.3">
                  <p:embed/>
                </p:oleObj>
              </mc:Choice>
              <mc:Fallback>
                <p:oleObj name="Equation" r:id="rId21" imgW="177569" imgH="215619" progId="Equation.3">
                  <p:embed/>
                  <p:pic>
                    <p:nvPicPr>
                      <p:cNvPr id="0" name="Object 15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32588" y="1385888"/>
                        <a:ext cx="5365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1031" name="Object 152"/>
          <p:cNvGraphicFramePr>
            <a:graphicFrameLocks noChangeAspect="1"/>
          </p:cNvGraphicFramePr>
          <p:nvPr/>
        </p:nvGraphicFramePr>
        <p:xfrm>
          <a:off x="7669213" y="1385888"/>
          <a:ext cx="574675" cy="519112"/>
        </p:xfrm>
        <a:graphic>
          <a:graphicData uri="http://schemas.openxmlformats.org/presentationml/2006/ole">
            <mc:AlternateContent xmlns:mc="http://schemas.openxmlformats.org/markup-compatibility/2006">
              <mc:Choice xmlns:v="urn:schemas-microsoft-com:vml" Requires="v">
                <p:oleObj spid="_x0000_s41121" name="Equation" r:id="rId22" imgW="190335" imgH="215713" progId="Equation.3">
                  <p:embed/>
                </p:oleObj>
              </mc:Choice>
              <mc:Fallback>
                <p:oleObj name="Equation" r:id="rId22" imgW="190335" imgH="215713" progId="Equation.3">
                  <p:embed/>
                  <p:pic>
                    <p:nvPicPr>
                      <p:cNvPr id="0" name="Object 15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69213" y="1385888"/>
                        <a:ext cx="5746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1032" name="Rectangle 153"/>
          <p:cNvSpPr>
            <a:spLocks noChangeArrowheads="1"/>
          </p:cNvSpPr>
          <p:nvPr/>
        </p:nvSpPr>
        <p:spPr bwMode="auto">
          <a:xfrm>
            <a:off x="4830763" y="952500"/>
            <a:ext cx="3630612" cy="446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1600"/>
              <a:t>مقايسه گزينه ها نسبت به معيار “مهارتهاي انساني”</a:t>
            </a:r>
            <a:endParaRPr lang="en-US" altLang="en-US" sz="1600"/>
          </a:p>
        </p:txBody>
      </p:sp>
      <p:graphicFrame>
        <p:nvGraphicFramePr>
          <p:cNvPr id="138394" name="Group 154"/>
          <p:cNvGraphicFramePr>
            <a:graphicFrameLocks noGrp="1"/>
          </p:cNvGraphicFramePr>
          <p:nvPr/>
        </p:nvGraphicFramePr>
        <p:xfrm>
          <a:off x="552450" y="4278313"/>
          <a:ext cx="3673475" cy="2422525"/>
        </p:xfrm>
        <a:graphic>
          <a:graphicData uri="http://schemas.openxmlformats.org/drawingml/2006/table">
            <a:tbl>
              <a:tblPr/>
              <a:tblGrid>
                <a:gridCol w="865188"/>
                <a:gridCol w="935037"/>
                <a:gridCol w="936625"/>
                <a:gridCol w="936625"/>
              </a:tblGrid>
              <a:tr h="547630">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795" marB="46795"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795" marB="46795"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795" marB="46795"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795" marB="46795"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6202">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795" marB="46795"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1</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795" marB="46795"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3</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795" marB="46795"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9</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795" marB="46795"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1219">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795" marB="46795"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3200" b="1" i="0" u="none" strike="noStrike" cap="none" normalizeH="0" baseline="-25000" smtClean="0">
                          <a:ln>
                            <a:noFill/>
                          </a:ln>
                          <a:solidFill>
                            <a:schemeClr val="tx1"/>
                          </a:solidFill>
                          <a:effectLst/>
                          <a:latin typeface="Arial" charset="0"/>
                          <a:cs typeface="B Titr" pitchFamily="2" charset="-78"/>
                        </a:rPr>
                        <a:t>3</a:t>
                      </a:r>
                      <a:r>
                        <a:rPr kumimoji="0" lang="fa-IR" sz="3200" b="1" i="0" u="none" strike="noStrike" cap="none" normalizeH="0" baseline="0" smtClean="0">
                          <a:ln>
                            <a:noFill/>
                          </a:ln>
                          <a:solidFill>
                            <a:schemeClr val="tx1"/>
                          </a:solidFill>
                          <a:effectLst/>
                          <a:latin typeface="Arial" charset="0"/>
                          <a:cs typeface="B Titr" pitchFamily="2" charset="-78"/>
                        </a:rPr>
                        <a:t>/</a:t>
                      </a:r>
                      <a:r>
                        <a:rPr kumimoji="0" lang="fa-IR" sz="3200" b="1" i="0" u="none" strike="noStrike" cap="none" normalizeH="0" baseline="30000" smtClean="0">
                          <a:ln>
                            <a:noFill/>
                          </a:ln>
                          <a:solidFill>
                            <a:schemeClr val="tx1"/>
                          </a:solidFill>
                          <a:effectLst/>
                          <a:latin typeface="Arial" charset="0"/>
                          <a:cs typeface="B Titr" pitchFamily="2" charset="-78"/>
                        </a:rPr>
                        <a:t>1</a:t>
                      </a:r>
                      <a:endParaRPr kumimoji="0" lang="en-US" sz="3200" b="1" i="0" u="none" strike="noStrike" cap="none" normalizeH="0" baseline="30000" smtClean="0">
                        <a:ln>
                          <a:noFill/>
                        </a:ln>
                        <a:solidFill>
                          <a:schemeClr val="tx1"/>
                        </a:solidFill>
                        <a:effectLst/>
                        <a:latin typeface="Arial" charset="0"/>
                        <a:cs typeface="B Titr" pitchFamily="2" charset="-78"/>
                      </a:endParaRPr>
                    </a:p>
                  </a:txBody>
                  <a:tcPr marL="90000" marR="90000" marT="46795" marB="46795"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1</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795" marB="46795"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6</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795" marB="46795"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17474">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795" marB="46795"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3200" b="1" i="0" u="none" strike="noStrike" cap="none" normalizeH="0" baseline="-25000" smtClean="0">
                          <a:ln>
                            <a:noFill/>
                          </a:ln>
                          <a:solidFill>
                            <a:schemeClr val="tx1"/>
                          </a:solidFill>
                          <a:effectLst/>
                          <a:latin typeface="Arial" charset="0"/>
                          <a:cs typeface="B Titr" pitchFamily="2" charset="-78"/>
                        </a:rPr>
                        <a:t>9</a:t>
                      </a:r>
                      <a:r>
                        <a:rPr kumimoji="0" lang="fa-IR" sz="3200" b="1" i="0" u="none" strike="noStrike" cap="none" normalizeH="0" baseline="0" smtClean="0">
                          <a:ln>
                            <a:noFill/>
                          </a:ln>
                          <a:solidFill>
                            <a:schemeClr val="tx1"/>
                          </a:solidFill>
                          <a:effectLst/>
                          <a:latin typeface="Arial" charset="0"/>
                          <a:cs typeface="B Titr" pitchFamily="2" charset="-78"/>
                        </a:rPr>
                        <a:t>/</a:t>
                      </a:r>
                      <a:r>
                        <a:rPr kumimoji="0" lang="fa-IR" sz="3200" b="1" i="0" u="none" strike="noStrike" cap="none" normalizeH="0" baseline="30000" smtClean="0">
                          <a:ln>
                            <a:noFill/>
                          </a:ln>
                          <a:solidFill>
                            <a:schemeClr val="tx1"/>
                          </a:solidFill>
                          <a:effectLst/>
                          <a:latin typeface="Arial" charset="0"/>
                          <a:cs typeface="B Titr" pitchFamily="2" charset="-78"/>
                        </a:rPr>
                        <a:t>1</a:t>
                      </a:r>
                      <a:endParaRPr kumimoji="0" lang="en-US" sz="3200" b="1" i="0" u="none" strike="noStrike" cap="none" normalizeH="0" baseline="30000" smtClean="0">
                        <a:ln>
                          <a:noFill/>
                        </a:ln>
                        <a:solidFill>
                          <a:schemeClr val="tx1"/>
                        </a:solidFill>
                        <a:effectLst/>
                        <a:latin typeface="Arial" charset="0"/>
                        <a:cs typeface="B Titr" pitchFamily="2" charset="-78"/>
                      </a:endParaRPr>
                    </a:p>
                  </a:txBody>
                  <a:tcPr marL="90000" marR="90000" marT="46795" marB="46795"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3200" b="1" i="0" u="none" strike="noStrike" cap="none" normalizeH="0" baseline="-25000" smtClean="0">
                          <a:ln>
                            <a:noFill/>
                          </a:ln>
                          <a:solidFill>
                            <a:schemeClr val="tx1"/>
                          </a:solidFill>
                          <a:effectLst/>
                          <a:latin typeface="Arial" charset="0"/>
                          <a:cs typeface="B Titr" pitchFamily="2" charset="-78"/>
                        </a:rPr>
                        <a:t>6</a:t>
                      </a:r>
                      <a:r>
                        <a:rPr kumimoji="0" lang="fa-IR" sz="3200" b="1" i="0" u="none" strike="noStrike" cap="none" normalizeH="0" baseline="0" smtClean="0">
                          <a:ln>
                            <a:noFill/>
                          </a:ln>
                          <a:solidFill>
                            <a:schemeClr val="tx1"/>
                          </a:solidFill>
                          <a:effectLst/>
                          <a:latin typeface="Arial" charset="0"/>
                          <a:cs typeface="B Titr" pitchFamily="2" charset="-78"/>
                        </a:rPr>
                        <a:t>/</a:t>
                      </a:r>
                      <a:r>
                        <a:rPr kumimoji="0" lang="fa-IR" sz="3200" b="1" i="0" u="none" strike="noStrike" cap="none" normalizeH="0" baseline="30000" smtClean="0">
                          <a:ln>
                            <a:noFill/>
                          </a:ln>
                          <a:solidFill>
                            <a:schemeClr val="tx1"/>
                          </a:solidFill>
                          <a:effectLst/>
                          <a:latin typeface="Arial" charset="0"/>
                          <a:cs typeface="B Titr" pitchFamily="2" charset="-78"/>
                        </a:rPr>
                        <a:t>1</a:t>
                      </a:r>
                      <a:endParaRPr kumimoji="0" lang="en-US" sz="3200" b="1" i="0" u="none" strike="noStrike" cap="none" normalizeH="0" baseline="30000" smtClean="0">
                        <a:ln>
                          <a:noFill/>
                        </a:ln>
                        <a:solidFill>
                          <a:schemeClr val="tx1"/>
                        </a:solidFill>
                        <a:effectLst/>
                        <a:latin typeface="Arial" charset="0"/>
                        <a:cs typeface="B Titr" pitchFamily="2" charset="-78"/>
                      </a:endParaRPr>
                    </a:p>
                  </a:txBody>
                  <a:tcPr marL="90000" marR="90000" marT="46795" marB="46795"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1</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795" marB="46795"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41060" name="Object 181"/>
          <p:cNvGraphicFramePr>
            <a:graphicFrameLocks noChangeAspect="1"/>
          </p:cNvGraphicFramePr>
          <p:nvPr/>
        </p:nvGraphicFramePr>
        <p:xfrm>
          <a:off x="750888" y="4826000"/>
          <a:ext cx="534987" cy="517525"/>
        </p:xfrm>
        <a:graphic>
          <a:graphicData uri="http://schemas.openxmlformats.org/presentationml/2006/ole">
            <mc:AlternateContent xmlns:mc="http://schemas.openxmlformats.org/markup-compatibility/2006">
              <mc:Choice xmlns:v="urn:schemas-microsoft-com:vml" Requires="v">
                <p:oleObj spid="_x0000_s41122" name="Equation" r:id="rId23" imgW="177569" imgH="215619" progId="Equation.3">
                  <p:embed/>
                </p:oleObj>
              </mc:Choice>
              <mc:Fallback>
                <p:oleObj name="Equation" r:id="rId23" imgW="177569" imgH="215619" progId="Equation.3">
                  <p:embed/>
                  <p:pic>
                    <p:nvPicPr>
                      <p:cNvPr id="0" name="Object 181"/>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750888" y="4826000"/>
                        <a:ext cx="53498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1061" name="Object 182"/>
          <p:cNvGraphicFramePr>
            <a:graphicFrameLocks noChangeAspect="1"/>
          </p:cNvGraphicFramePr>
          <p:nvPr/>
        </p:nvGraphicFramePr>
        <p:xfrm>
          <a:off x="750888" y="5473700"/>
          <a:ext cx="574675" cy="519113"/>
        </p:xfrm>
        <a:graphic>
          <a:graphicData uri="http://schemas.openxmlformats.org/presentationml/2006/ole">
            <mc:AlternateContent xmlns:mc="http://schemas.openxmlformats.org/markup-compatibility/2006">
              <mc:Choice xmlns:v="urn:schemas-microsoft-com:vml" Requires="v">
                <p:oleObj spid="_x0000_s41123" name="Equation" r:id="rId25" imgW="190335" imgH="215713" progId="Equation.3">
                  <p:embed/>
                </p:oleObj>
              </mc:Choice>
              <mc:Fallback>
                <p:oleObj name="Equation" r:id="rId25" imgW="190335" imgH="215713" progId="Equation.3">
                  <p:embed/>
                  <p:pic>
                    <p:nvPicPr>
                      <p:cNvPr id="0" name="Object 182"/>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750888" y="5473700"/>
                        <a:ext cx="5746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1062" name="Object 183"/>
          <p:cNvGraphicFramePr>
            <a:graphicFrameLocks noChangeAspect="1"/>
          </p:cNvGraphicFramePr>
          <p:nvPr/>
        </p:nvGraphicFramePr>
        <p:xfrm>
          <a:off x="769938" y="6122988"/>
          <a:ext cx="574675" cy="519112"/>
        </p:xfrm>
        <a:graphic>
          <a:graphicData uri="http://schemas.openxmlformats.org/presentationml/2006/ole">
            <mc:AlternateContent xmlns:mc="http://schemas.openxmlformats.org/markup-compatibility/2006">
              <mc:Choice xmlns:v="urn:schemas-microsoft-com:vml" Requires="v">
                <p:oleObj spid="_x0000_s41124" name="Equation" r:id="rId27" imgW="190335" imgH="215713" progId="Equation.3">
                  <p:embed/>
                </p:oleObj>
              </mc:Choice>
              <mc:Fallback>
                <p:oleObj name="Equation" r:id="rId27" imgW="190335" imgH="215713" progId="Equation.3">
                  <p:embed/>
                  <p:pic>
                    <p:nvPicPr>
                      <p:cNvPr id="0" name="Object 183"/>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769938" y="6122988"/>
                        <a:ext cx="5746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1063" name="Object 184"/>
          <p:cNvGraphicFramePr>
            <a:graphicFrameLocks noChangeAspect="1"/>
          </p:cNvGraphicFramePr>
          <p:nvPr/>
        </p:nvGraphicFramePr>
        <p:xfrm>
          <a:off x="698500" y="4322763"/>
          <a:ext cx="600075" cy="517525"/>
        </p:xfrm>
        <a:graphic>
          <a:graphicData uri="http://schemas.openxmlformats.org/presentationml/2006/ole">
            <mc:AlternateContent xmlns:mc="http://schemas.openxmlformats.org/markup-compatibility/2006">
              <mc:Choice xmlns:v="urn:schemas-microsoft-com:vml" Requires="v">
                <p:oleObj spid="_x0000_s41125" name="Equation" r:id="rId29" imgW="253780" imgH="215713" progId="Equation.3">
                  <p:embed/>
                </p:oleObj>
              </mc:Choice>
              <mc:Fallback>
                <p:oleObj name="Equation" r:id="rId29" imgW="253780" imgH="215713" progId="Equation.3">
                  <p:embed/>
                  <p:pic>
                    <p:nvPicPr>
                      <p:cNvPr id="0" name="Object 184"/>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98500" y="4322763"/>
                        <a:ext cx="600075"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1064" name="Object 185"/>
          <p:cNvGraphicFramePr>
            <a:graphicFrameLocks noChangeAspect="1"/>
          </p:cNvGraphicFramePr>
          <p:nvPr/>
        </p:nvGraphicFramePr>
        <p:xfrm>
          <a:off x="1614488" y="4337050"/>
          <a:ext cx="534987" cy="517525"/>
        </p:xfrm>
        <a:graphic>
          <a:graphicData uri="http://schemas.openxmlformats.org/presentationml/2006/ole">
            <mc:AlternateContent xmlns:mc="http://schemas.openxmlformats.org/markup-compatibility/2006">
              <mc:Choice xmlns:v="urn:schemas-microsoft-com:vml" Requires="v">
                <p:oleObj spid="_x0000_s41126" name="Equation" r:id="rId31" imgW="177569" imgH="215619" progId="Equation.3">
                  <p:embed/>
                </p:oleObj>
              </mc:Choice>
              <mc:Fallback>
                <p:oleObj name="Equation" r:id="rId31" imgW="177569" imgH="215619" progId="Equation.3">
                  <p:embed/>
                  <p:pic>
                    <p:nvPicPr>
                      <p:cNvPr id="0" name="Object 185"/>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1614488" y="4337050"/>
                        <a:ext cx="53498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1065" name="Object 186"/>
          <p:cNvGraphicFramePr>
            <a:graphicFrameLocks noChangeAspect="1"/>
          </p:cNvGraphicFramePr>
          <p:nvPr/>
        </p:nvGraphicFramePr>
        <p:xfrm>
          <a:off x="2478088" y="4337050"/>
          <a:ext cx="574675" cy="519113"/>
        </p:xfrm>
        <a:graphic>
          <a:graphicData uri="http://schemas.openxmlformats.org/presentationml/2006/ole">
            <mc:AlternateContent xmlns:mc="http://schemas.openxmlformats.org/markup-compatibility/2006">
              <mc:Choice xmlns:v="urn:schemas-microsoft-com:vml" Requires="v">
                <p:oleObj spid="_x0000_s41127" name="Equation" r:id="rId33" imgW="190335" imgH="215713" progId="Equation.3">
                  <p:embed/>
                </p:oleObj>
              </mc:Choice>
              <mc:Fallback>
                <p:oleObj name="Equation" r:id="rId33" imgW="190335" imgH="215713" progId="Equation.3">
                  <p:embed/>
                  <p:pic>
                    <p:nvPicPr>
                      <p:cNvPr id="0" name="Object 186"/>
                      <p:cNvPicPr>
                        <a:picLocks noChangeAspect="1" noChangeArrowheads="1"/>
                      </p:cNvPicPr>
                      <p:nvPr/>
                    </p:nvPicPr>
                    <p:blipFill>
                      <a:blip r:embed="rId34">
                        <a:extLst>
                          <a:ext uri="{28A0092B-C50C-407E-A947-70E740481C1C}">
                            <a14:useLocalDpi xmlns:a14="http://schemas.microsoft.com/office/drawing/2010/main" val="0"/>
                          </a:ext>
                        </a:extLst>
                      </a:blip>
                      <a:srcRect/>
                      <a:stretch>
                        <a:fillRect/>
                      </a:stretch>
                    </p:blipFill>
                    <p:spPr bwMode="auto">
                      <a:xfrm>
                        <a:off x="2478088" y="4337050"/>
                        <a:ext cx="5746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1066" name="Object 187"/>
          <p:cNvGraphicFramePr>
            <a:graphicFrameLocks noChangeAspect="1"/>
          </p:cNvGraphicFramePr>
          <p:nvPr/>
        </p:nvGraphicFramePr>
        <p:xfrm>
          <a:off x="3433763" y="4337050"/>
          <a:ext cx="574675" cy="519113"/>
        </p:xfrm>
        <a:graphic>
          <a:graphicData uri="http://schemas.openxmlformats.org/presentationml/2006/ole">
            <mc:AlternateContent xmlns:mc="http://schemas.openxmlformats.org/markup-compatibility/2006">
              <mc:Choice xmlns:v="urn:schemas-microsoft-com:vml" Requires="v">
                <p:oleObj spid="_x0000_s41128" name="Equation" r:id="rId35" imgW="190335" imgH="215713" progId="Equation.3">
                  <p:embed/>
                </p:oleObj>
              </mc:Choice>
              <mc:Fallback>
                <p:oleObj name="Equation" r:id="rId35" imgW="190335" imgH="215713" progId="Equation.3">
                  <p:embed/>
                  <p:pic>
                    <p:nvPicPr>
                      <p:cNvPr id="0" name="Object 187"/>
                      <p:cNvPicPr>
                        <a:picLocks noChangeAspect="1" noChangeArrowheads="1"/>
                      </p:cNvPicPr>
                      <p:nvPr/>
                    </p:nvPicPr>
                    <p:blipFill>
                      <a:blip r:embed="rId36">
                        <a:extLst>
                          <a:ext uri="{28A0092B-C50C-407E-A947-70E740481C1C}">
                            <a14:useLocalDpi xmlns:a14="http://schemas.microsoft.com/office/drawing/2010/main" val="0"/>
                          </a:ext>
                        </a:extLst>
                      </a:blip>
                      <a:srcRect/>
                      <a:stretch>
                        <a:fillRect/>
                      </a:stretch>
                    </p:blipFill>
                    <p:spPr bwMode="auto">
                      <a:xfrm>
                        <a:off x="3433763" y="4337050"/>
                        <a:ext cx="5746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1067" name="Rectangle 188"/>
          <p:cNvSpPr>
            <a:spLocks noChangeArrowheads="1"/>
          </p:cNvSpPr>
          <p:nvPr/>
        </p:nvSpPr>
        <p:spPr bwMode="auto">
          <a:xfrm>
            <a:off x="582613" y="3889375"/>
            <a:ext cx="3529012" cy="446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1600"/>
              <a:t>مقايسه معيارها نسبت به هدف</a:t>
            </a:r>
            <a:endParaRPr lang="en-US" altLang="en-US" sz="1600"/>
          </a:p>
        </p:txBody>
      </p:sp>
      <p:sp>
        <p:nvSpPr>
          <p:cNvPr id="41068" name="AutoShape 220"/>
          <p:cNvSpPr>
            <a:spLocks noChangeArrowheads="1"/>
          </p:cNvSpPr>
          <p:nvPr/>
        </p:nvSpPr>
        <p:spPr bwMode="auto">
          <a:xfrm>
            <a:off x="5719763" y="4005263"/>
            <a:ext cx="1657350" cy="546100"/>
          </a:xfrm>
          <a:prstGeom prst="cloudCallout">
            <a:avLst>
              <a:gd name="adj1" fmla="val 22796"/>
              <a:gd name="adj2" fmla="val 70347"/>
            </a:avLst>
          </a:prstGeom>
          <a:gradFill rotWithShape="1">
            <a:gsLst>
              <a:gs pos="0">
                <a:srgbClr val="00FF00"/>
              </a:gs>
              <a:gs pos="100000">
                <a:srgbClr val="FFFFFF"/>
              </a:gs>
            </a:gsLst>
            <a:lin ang="54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1400" b="1"/>
              <a:t>انتخاب مدیر</a:t>
            </a:r>
            <a:endParaRPr lang="en-US" altLang="en-US" sz="1400" b="1"/>
          </a:p>
        </p:txBody>
      </p:sp>
      <p:sp>
        <p:nvSpPr>
          <p:cNvPr id="41069" name="Oval 221"/>
          <p:cNvSpPr>
            <a:spLocks noChangeArrowheads="1"/>
          </p:cNvSpPr>
          <p:nvPr/>
        </p:nvSpPr>
        <p:spPr bwMode="auto">
          <a:xfrm>
            <a:off x="6081713" y="5084763"/>
            <a:ext cx="1152525" cy="404812"/>
          </a:xfrm>
          <a:prstGeom prst="ellipse">
            <a:avLst/>
          </a:prstGeom>
          <a:gradFill rotWithShape="1">
            <a:gsLst>
              <a:gs pos="0">
                <a:srgbClr val="FFFFFF"/>
              </a:gs>
              <a:gs pos="100000">
                <a:srgbClr val="EDB1D5"/>
              </a:gs>
            </a:gsLst>
            <a:path path="shape">
              <a:fillToRect l="50000" t="50000" r="50000" b="50000"/>
            </a:path>
          </a:gradFill>
          <a:ln w="38100" cmpd="dbl" algn="ctr">
            <a:solidFill>
              <a:srgbClr val="8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1000"/>
              <a:t>مهارتهای فنی</a:t>
            </a:r>
            <a:endParaRPr lang="en-US" altLang="en-US" sz="1000"/>
          </a:p>
        </p:txBody>
      </p:sp>
      <p:sp>
        <p:nvSpPr>
          <p:cNvPr id="41070" name="Oval 222"/>
          <p:cNvSpPr>
            <a:spLocks noChangeArrowheads="1"/>
          </p:cNvSpPr>
          <p:nvPr/>
        </p:nvSpPr>
        <p:spPr bwMode="auto">
          <a:xfrm>
            <a:off x="7305675" y="5076825"/>
            <a:ext cx="1223963" cy="404813"/>
          </a:xfrm>
          <a:prstGeom prst="ellipse">
            <a:avLst/>
          </a:prstGeom>
          <a:gradFill rotWithShape="1">
            <a:gsLst>
              <a:gs pos="0">
                <a:srgbClr val="FFFFFF"/>
              </a:gs>
              <a:gs pos="100000">
                <a:srgbClr val="EDB1D5"/>
              </a:gs>
            </a:gsLst>
            <a:path path="shape">
              <a:fillToRect l="50000" t="50000" r="50000" b="50000"/>
            </a:path>
          </a:gradFill>
          <a:ln w="38100" cmpd="dbl">
            <a:solidFill>
              <a:srgbClr val="8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1000"/>
              <a:t>مهارتهای </a:t>
            </a:r>
            <a:r>
              <a:rPr lang="fa-IR" altLang="en-US" sz="1000"/>
              <a:t>مديريتي</a:t>
            </a:r>
            <a:endParaRPr lang="en-US" altLang="en-US" sz="1000"/>
          </a:p>
        </p:txBody>
      </p:sp>
      <p:sp>
        <p:nvSpPr>
          <p:cNvPr id="41071" name="Oval 223"/>
          <p:cNvSpPr>
            <a:spLocks noChangeArrowheads="1"/>
          </p:cNvSpPr>
          <p:nvPr/>
        </p:nvSpPr>
        <p:spPr bwMode="auto">
          <a:xfrm>
            <a:off x="4859338" y="5076825"/>
            <a:ext cx="1150937" cy="404813"/>
          </a:xfrm>
          <a:prstGeom prst="ellipse">
            <a:avLst/>
          </a:prstGeom>
          <a:gradFill rotWithShape="1">
            <a:gsLst>
              <a:gs pos="0">
                <a:srgbClr val="FFFFFF"/>
              </a:gs>
              <a:gs pos="100000">
                <a:srgbClr val="EDB1D5"/>
              </a:gs>
            </a:gsLst>
            <a:path path="shape">
              <a:fillToRect l="50000" t="50000" r="50000" b="50000"/>
            </a:path>
          </a:gradFill>
          <a:ln w="38100" cmpd="dbl" algn="ctr">
            <a:solidFill>
              <a:srgbClr val="8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1000"/>
              <a:t>مهارتهای انسانی</a:t>
            </a:r>
            <a:endParaRPr lang="en-US" altLang="en-US" sz="1000"/>
          </a:p>
        </p:txBody>
      </p:sp>
      <p:sp>
        <p:nvSpPr>
          <p:cNvPr id="41072" name="AutoShape 224"/>
          <p:cNvSpPr>
            <a:spLocks noChangeArrowheads="1"/>
          </p:cNvSpPr>
          <p:nvPr/>
        </p:nvSpPr>
        <p:spPr bwMode="auto">
          <a:xfrm>
            <a:off x="6388100" y="6105525"/>
            <a:ext cx="1062038" cy="349250"/>
          </a:xfrm>
          <a:prstGeom prst="flowChartPunchedTape">
            <a:avLst/>
          </a:prstGeom>
          <a:solidFill>
            <a:schemeClr val="accent1"/>
          </a:solidFill>
          <a:ln w="9525">
            <a:miter lim="800000"/>
            <a:headEnd/>
            <a:tailEnd/>
          </a:ln>
          <a:effectLst/>
          <a:scene3d>
            <a:camera prst="legacyPerspectiveFront">
              <a:rot lat="20099998" lon="20099998" rev="0"/>
            </a:camera>
            <a:lightRig rig="legacyFlat2" dir="t"/>
          </a:scene3d>
          <a:sp3d extrusionH="4302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17961" dir="2700000" algn="ctr" rotWithShape="0">
                    <a:srgbClr val="708688"/>
                  </a:outerShdw>
                </a:effectLst>
              </a14:hiddenEffects>
            </a:ext>
          </a:extLst>
        </p:spPr>
        <p:txBody>
          <a:bodyPr anchor="ctr">
            <a:spAutoFit/>
            <a:flatTx/>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1000" b="1"/>
              <a:t>کاندید 2</a:t>
            </a:r>
            <a:endParaRPr lang="en-US" altLang="en-US" sz="1000" b="1"/>
          </a:p>
        </p:txBody>
      </p:sp>
      <p:sp>
        <p:nvSpPr>
          <p:cNvPr id="41073" name="AutoShape 225"/>
          <p:cNvSpPr>
            <a:spLocks noChangeArrowheads="1"/>
          </p:cNvSpPr>
          <p:nvPr/>
        </p:nvSpPr>
        <p:spPr bwMode="auto">
          <a:xfrm>
            <a:off x="7593013" y="6092825"/>
            <a:ext cx="1062037" cy="349250"/>
          </a:xfrm>
          <a:prstGeom prst="flowChartPunchedTape">
            <a:avLst/>
          </a:prstGeom>
          <a:solidFill>
            <a:schemeClr val="accent1"/>
          </a:solidFill>
          <a:ln w="9525">
            <a:miter lim="800000"/>
            <a:headEnd/>
            <a:tailEnd/>
          </a:ln>
          <a:effectLst/>
          <a:scene3d>
            <a:camera prst="legacyPerspectiveFront">
              <a:rot lat="20099998" lon="20099998" rev="0"/>
            </a:camera>
            <a:lightRig rig="legacyFlat2" dir="t"/>
          </a:scene3d>
          <a:sp3d extrusionH="4302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17961" dir="2700000" algn="ctr" rotWithShape="0">
                    <a:srgbClr val="708688"/>
                  </a:outerShdw>
                </a:effectLst>
              </a14:hiddenEffects>
            </a:ext>
          </a:extLst>
        </p:spPr>
        <p:txBody>
          <a:bodyPr anchor="ctr">
            <a:spAutoFit/>
            <a:flatTx/>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1000" b="1"/>
              <a:t>کاندید </a:t>
            </a:r>
            <a:r>
              <a:rPr lang="ar-SA" altLang="en-US" sz="1000" b="1"/>
              <a:t>1</a:t>
            </a:r>
            <a:endParaRPr lang="en-US" altLang="en-US" sz="1000" b="1"/>
          </a:p>
        </p:txBody>
      </p:sp>
      <p:sp>
        <p:nvSpPr>
          <p:cNvPr id="41074" name="AutoShape 226"/>
          <p:cNvSpPr>
            <a:spLocks noChangeArrowheads="1"/>
          </p:cNvSpPr>
          <p:nvPr/>
        </p:nvSpPr>
        <p:spPr bwMode="auto">
          <a:xfrm>
            <a:off x="5164138" y="6092825"/>
            <a:ext cx="1062037" cy="349250"/>
          </a:xfrm>
          <a:prstGeom prst="flowChartPunchedTape">
            <a:avLst/>
          </a:prstGeom>
          <a:solidFill>
            <a:schemeClr val="accent1"/>
          </a:solidFill>
          <a:ln w="9525">
            <a:miter lim="800000"/>
            <a:headEnd/>
            <a:tailEnd/>
          </a:ln>
          <a:effectLst/>
          <a:scene3d>
            <a:camera prst="legacyPerspectiveFront">
              <a:rot lat="20099998" lon="20099998" rev="0"/>
            </a:camera>
            <a:lightRig rig="legacyFlat2" dir="t"/>
          </a:scene3d>
          <a:sp3d extrusionH="4302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17961" dir="2700000" algn="ctr" rotWithShape="0">
                    <a:srgbClr val="708688"/>
                  </a:outerShdw>
                </a:effectLst>
              </a14:hiddenEffects>
            </a:ext>
          </a:extLst>
        </p:spPr>
        <p:txBody>
          <a:bodyPr anchor="ctr">
            <a:spAutoFit/>
            <a:flatTx/>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1000" b="1"/>
              <a:t>کاندید </a:t>
            </a:r>
            <a:r>
              <a:rPr lang="ar-SA" altLang="en-US" sz="1000" b="1"/>
              <a:t>3</a:t>
            </a:r>
            <a:endParaRPr lang="en-US" altLang="en-US" sz="1000" b="1"/>
          </a:p>
        </p:txBody>
      </p:sp>
      <p:cxnSp>
        <p:nvCxnSpPr>
          <p:cNvPr id="41075" name="AutoShape 227"/>
          <p:cNvCxnSpPr>
            <a:cxnSpLocks noChangeShapeType="1"/>
            <a:stCxn id="41070" idx="4"/>
            <a:endCxn id="41073" idx="0"/>
          </p:cNvCxnSpPr>
          <p:nvPr/>
        </p:nvCxnSpPr>
        <p:spPr bwMode="auto">
          <a:xfrm>
            <a:off x="7918450" y="5500688"/>
            <a:ext cx="206375" cy="627062"/>
          </a:xfrm>
          <a:prstGeom prst="straightConnector1">
            <a:avLst/>
          </a:prstGeom>
          <a:noFill/>
          <a:ln w="38100">
            <a:solidFill>
              <a:schemeClr val="folHlink"/>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076" name="AutoShape 228"/>
          <p:cNvCxnSpPr>
            <a:cxnSpLocks noChangeShapeType="1"/>
            <a:stCxn id="41070" idx="4"/>
            <a:endCxn id="41072" idx="0"/>
          </p:cNvCxnSpPr>
          <p:nvPr/>
        </p:nvCxnSpPr>
        <p:spPr bwMode="auto">
          <a:xfrm flipH="1">
            <a:off x="6919913" y="5500688"/>
            <a:ext cx="998537" cy="639762"/>
          </a:xfrm>
          <a:prstGeom prst="straightConnector1">
            <a:avLst/>
          </a:prstGeom>
          <a:noFill/>
          <a:ln w="38100">
            <a:solidFill>
              <a:schemeClr val="folHlink"/>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077" name="AutoShape 229"/>
          <p:cNvCxnSpPr>
            <a:cxnSpLocks noChangeShapeType="1"/>
            <a:stCxn id="41070" idx="4"/>
            <a:endCxn id="41074" idx="0"/>
          </p:cNvCxnSpPr>
          <p:nvPr/>
        </p:nvCxnSpPr>
        <p:spPr bwMode="auto">
          <a:xfrm flipH="1">
            <a:off x="5695950" y="5500688"/>
            <a:ext cx="2222500" cy="627062"/>
          </a:xfrm>
          <a:prstGeom prst="straightConnector1">
            <a:avLst/>
          </a:prstGeom>
          <a:noFill/>
          <a:ln w="38100">
            <a:solidFill>
              <a:schemeClr val="folHlink"/>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078" name="AutoShape 230"/>
          <p:cNvCxnSpPr>
            <a:cxnSpLocks noChangeShapeType="1"/>
            <a:stCxn id="41069" idx="4"/>
            <a:endCxn id="41073" idx="0"/>
          </p:cNvCxnSpPr>
          <p:nvPr/>
        </p:nvCxnSpPr>
        <p:spPr bwMode="auto">
          <a:xfrm>
            <a:off x="6657975" y="5508625"/>
            <a:ext cx="1466850" cy="619125"/>
          </a:xfrm>
          <a:prstGeom prst="straightConnector1">
            <a:avLst/>
          </a:prstGeom>
          <a:noFill/>
          <a:ln w="38100">
            <a:solidFill>
              <a:schemeClr val="accent2"/>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079" name="AutoShape 231"/>
          <p:cNvCxnSpPr>
            <a:cxnSpLocks noChangeShapeType="1"/>
            <a:stCxn id="41069" idx="4"/>
            <a:endCxn id="41072" idx="0"/>
          </p:cNvCxnSpPr>
          <p:nvPr/>
        </p:nvCxnSpPr>
        <p:spPr bwMode="auto">
          <a:xfrm>
            <a:off x="6657975" y="5508625"/>
            <a:ext cx="261938" cy="631825"/>
          </a:xfrm>
          <a:prstGeom prst="straightConnector1">
            <a:avLst/>
          </a:prstGeom>
          <a:noFill/>
          <a:ln w="38100">
            <a:solidFill>
              <a:schemeClr val="accent2"/>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080" name="AutoShape 232"/>
          <p:cNvCxnSpPr>
            <a:cxnSpLocks noChangeShapeType="1"/>
            <a:stCxn id="41069" idx="4"/>
            <a:endCxn id="41074" idx="0"/>
          </p:cNvCxnSpPr>
          <p:nvPr/>
        </p:nvCxnSpPr>
        <p:spPr bwMode="auto">
          <a:xfrm flipH="1">
            <a:off x="5695950" y="5508625"/>
            <a:ext cx="962025" cy="619125"/>
          </a:xfrm>
          <a:prstGeom prst="straightConnector1">
            <a:avLst/>
          </a:prstGeom>
          <a:noFill/>
          <a:ln w="38100">
            <a:solidFill>
              <a:schemeClr val="accent2"/>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081" name="AutoShape 233"/>
          <p:cNvCxnSpPr>
            <a:cxnSpLocks noChangeShapeType="1"/>
            <a:stCxn id="41071" idx="4"/>
            <a:endCxn id="41073" idx="0"/>
          </p:cNvCxnSpPr>
          <p:nvPr/>
        </p:nvCxnSpPr>
        <p:spPr bwMode="auto">
          <a:xfrm>
            <a:off x="5435600" y="5500688"/>
            <a:ext cx="2689225" cy="627062"/>
          </a:xfrm>
          <a:prstGeom prst="straightConnector1">
            <a:avLst/>
          </a:prstGeom>
          <a:noFill/>
          <a:ln w="38100">
            <a:solidFill>
              <a:srgbClr val="8000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082" name="AutoShape 234"/>
          <p:cNvCxnSpPr>
            <a:cxnSpLocks noChangeShapeType="1"/>
            <a:stCxn id="41071" idx="4"/>
            <a:endCxn id="41072" idx="0"/>
          </p:cNvCxnSpPr>
          <p:nvPr/>
        </p:nvCxnSpPr>
        <p:spPr bwMode="auto">
          <a:xfrm>
            <a:off x="5435600" y="5500688"/>
            <a:ext cx="1484313" cy="639762"/>
          </a:xfrm>
          <a:prstGeom prst="straightConnector1">
            <a:avLst/>
          </a:prstGeom>
          <a:noFill/>
          <a:ln w="38100">
            <a:solidFill>
              <a:srgbClr val="8000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083" name="AutoShape 235"/>
          <p:cNvCxnSpPr>
            <a:cxnSpLocks noChangeShapeType="1"/>
            <a:stCxn id="41071" idx="4"/>
            <a:endCxn id="41074" idx="0"/>
          </p:cNvCxnSpPr>
          <p:nvPr/>
        </p:nvCxnSpPr>
        <p:spPr bwMode="auto">
          <a:xfrm>
            <a:off x="5435600" y="5500688"/>
            <a:ext cx="260350" cy="627062"/>
          </a:xfrm>
          <a:prstGeom prst="straightConnector1">
            <a:avLst/>
          </a:prstGeom>
          <a:noFill/>
          <a:ln w="38100">
            <a:solidFill>
              <a:srgbClr val="8000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8476" name="AutoShape 236"/>
          <p:cNvCxnSpPr>
            <a:cxnSpLocks noChangeShapeType="1"/>
            <a:stCxn id="41068" idx="4"/>
            <a:endCxn id="41070" idx="0"/>
          </p:cNvCxnSpPr>
          <p:nvPr/>
        </p:nvCxnSpPr>
        <p:spPr bwMode="auto">
          <a:xfrm>
            <a:off x="6926263" y="4662488"/>
            <a:ext cx="992187" cy="395287"/>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38477" name="AutoShape 237"/>
          <p:cNvCxnSpPr>
            <a:cxnSpLocks noChangeShapeType="1"/>
            <a:stCxn id="41068" idx="4"/>
            <a:endCxn id="41069" idx="0"/>
          </p:cNvCxnSpPr>
          <p:nvPr/>
        </p:nvCxnSpPr>
        <p:spPr bwMode="auto">
          <a:xfrm flipH="1">
            <a:off x="6657975" y="4662488"/>
            <a:ext cx="268288" cy="403225"/>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38478" name="AutoShape 238"/>
          <p:cNvCxnSpPr>
            <a:cxnSpLocks noChangeShapeType="1"/>
            <a:stCxn id="41068" idx="4"/>
            <a:endCxn id="41071" idx="0"/>
          </p:cNvCxnSpPr>
          <p:nvPr/>
        </p:nvCxnSpPr>
        <p:spPr bwMode="auto">
          <a:xfrm flipH="1">
            <a:off x="5435600" y="4662488"/>
            <a:ext cx="1490663" cy="395287"/>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38242"/>
                                        </p:tgtEl>
                                        <p:attrNameLst>
                                          <p:attrName>style.visibility</p:attrName>
                                        </p:attrNameLst>
                                      </p:cBhvr>
                                      <p:to>
                                        <p:strVal val="visible"/>
                                      </p:to>
                                    </p:set>
                                    <p:animEffect transition="in" filter="wipe(down)">
                                      <p:cBhvr>
                                        <p:cTn id="7" dur="870">
                                          <p:stCondLst>
                                            <p:cond delay="0"/>
                                          </p:stCondLst>
                                        </p:cTn>
                                        <p:tgtEl>
                                          <p:spTgt spid="138242"/>
                                        </p:tgtEl>
                                      </p:cBhvr>
                                    </p:animEffect>
                                    <p:anim calcmode="lin" valueType="num">
                                      <p:cBhvr>
                                        <p:cTn id="8" dur="2733" tmFilter="0,0; 0.14,0.36; 0.43,0.73; 0.71,0.91; 1.0,1.0">
                                          <p:stCondLst>
                                            <p:cond delay="0"/>
                                          </p:stCondLst>
                                        </p:cTn>
                                        <p:tgtEl>
                                          <p:spTgt spid="138242"/>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138242"/>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138242"/>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138242"/>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138242"/>
                                        </p:tgtEl>
                                        <p:attrNameLst>
                                          <p:attrName>ppt_y</p:attrName>
                                        </p:attrNameLst>
                                      </p:cBhvr>
                                      <p:tavLst>
                                        <p:tav tm="0" fmla="#ppt_y-sin(pi*$)/81">
                                          <p:val>
                                            <p:fltVal val="0"/>
                                          </p:val>
                                        </p:tav>
                                        <p:tav tm="100000">
                                          <p:val>
                                            <p:fltVal val="1"/>
                                          </p:val>
                                        </p:tav>
                                      </p:tavLst>
                                    </p:anim>
                                    <p:animScale>
                                      <p:cBhvr>
                                        <p:cTn id="13" dur="39">
                                          <p:stCondLst>
                                            <p:cond delay="975"/>
                                          </p:stCondLst>
                                        </p:cTn>
                                        <p:tgtEl>
                                          <p:spTgt spid="138242"/>
                                        </p:tgtEl>
                                      </p:cBhvr>
                                      <p:to x="100000" y="60000"/>
                                    </p:animScale>
                                    <p:animScale>
                                      <p:cBhvr>
                                        <p:cTn id="14" dur="249" decel="50000">
                                          <p:stCondLst>
                                            <p:cond delay="1014"/>
                                          </p:stCondLst>
                                        </p:cTn>
                                        <p:tgtEl>
                                          <p:spTgt spid="138242"/>
                                        </p:tgtEl>
                                      </p:cBhvr>
                                      <p:to x="100000" y="100000"/>
                                    </p:animScale>
                                    <p:animScale>
                                      <p:cBhvr>
                                        <p:cTn id="15" dur="39">
                                          <p:stCondLst>
                                            <p:cond delay="1968"/>
                                          </p:stCondLst>
                                        </p:cTn>
                                        <p:tgtEl>
                                          <p:spTgt spid="138242"/>
                                        </p:tgtEl>
                                      </p:cBhvr>
                                      <p:to x="100000" y="80000"/>
                                    </p:animScale>
                                    <p:animScale>
                                      <p:cBhvr>
                                        <p:cTn id="16" dur="249" decel="50000">
                                          <p:stCondLst>
                                            <p:cond delay="2007"/>
                                          </p:stCondLst>
                                        </p:cTn>
                                        <p:tgtEl>
                                          <p:spTgt spid="138242"/>
                                        </p:tgtEl>
                                      </p:cBhvr>
                                      <p:to x="100000" y="100000"/>
                                    </p:animScale>
                                    <p:animScale>
                                      <p:cBhvr>
                                        <p:cTn id="17" dur="39">
                                          <p:stCondLst>
                                            <p:cond delay="2463"/>
                                          </p:stCondLst>
                                        </p:cTn>
                                        <p:tgtEl>
                                          <p:spTgt spid="138242"/>
                                        </p:tgtEl>
                                      </p:cBhvr>
                                      <p:to x="100000" y="90000"/>
                                    </p:animScale>
                                    <p:animScale>
                                      <p:cBhvr>
                                        <p:cTn id="18" dur="249" decel="50000">
                                          <p:stCondLst>
                                            <p:cond delay="2502"/>
                                          </p:stCondLst>
                                        </p:cTn>
                                        <p:tgtEl>
                                          <p:spTgt spid="138242"/>
                                        </p:tgtEl>
                                      </p:cBhvr>
                                      <p:to x="100000" y="100000"/>
                                    </p:animScale>
                                    <p:animScale>
                                      <p:cBhvr>
                                        <p:cTn id="19" dur="39">
                                          <p:stCondLst>
                                            <p:cond delay="2712"/>
                                          </p:stCondLst>
                                        </p:cTn>
                                        <p:tgtEl>
                                          <p:spTgt spid="138242"/>
                                        </p:tgtEl>
                                      </p:cBhvr>
                                      <p:to x="100000" y="95000"/>
                                    </p:animScale>
                                    <p:animScale>
                                      <p:cBhvr>
                                        <p:cTn id="20" dur="249" decel="50000">
                                          <p:stCondLst>
                                            <p:cond delay="2751"/>
                                          </p:stCondLst>
                                        </p:cTn>
                                        <p:tgtEl>
                                          <p:spTgt spid="13824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4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78" name="AutoShape 42"/>
          <p:cNvSpPr>
            <a:spLocks noChangeArrowheads="1"/>
          </p:cNvSpPr>
          <p:nvPr/>
        </p:nvSpPr>
        <p:spPr bwMode="auto">
          <a:xfrm>
            <a:off x="966788" y="101600"/>
            <a:ext cx="7197725" cy="755650"/>
          </a:xfrm>
          <a:prstGeom prst="flowChartOffpageConnector">
            <a:avLst/>
          </a:prstGeom>
          <a:gradFill rotWithShape="1">
            <a:gsLst>
              <a:gs pos="0">
                <a:srgbClr val="FFFFFF"/>
              </a:gs>
              <a:gs pos="100000">
                <a:srgbClr val="FF99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400"/>
              <a:t>3) نرماليزه سازي (تشکيل ماتريس بي مقياس)</a:t>
            </a:r>
            <a:endParaRPr lang="en-US" altLang="en-US" sz="2400"/>
          </a:p>
        </p:txBody>
      </p:sp>
      <p:graphicFrame>
        <p:nvGraphicFramePr>
          <p:cNvPr id="142519" name="Group 183"/>
          <p:cNvGraphicFramePr>
            <a:graphicFrameLocks noGrp="1"/>
          </p:cNvGraphicFramePr>
          <p:nvPr/>
        </p:nvGraphicFramePr>
        <p:xfrm>
          <a:off x="179388" y="981075"/>
          <a:ext cx="4897437" cy="3055938"/>
        </p:xfrm>
        <a:graphic>
          <a:graphicData uri="http://schemas.openxmlformats.org/drawingml/2006/table">
            <a:tbl>
              <a:tblPr/>
              <a:tblGrid>
                <a:gridCol w="1152525"/>
                <a:gridCol w="1223962"/>
                <a:gridCol w="1295400"/>
                <a:gridCol w="1225550"/>
              </a:tblGrid>
              <a:tr h="57616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792" marB="46792"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792" marB="4679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792" marB="4679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792" marB="46792"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616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792" marB="46792"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1</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792" marB="4679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3</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792" marB="4679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9</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792" marB="46792"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118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792" marB="46792"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3200" b="1" i="0" u="none" strike="noStrike" cap="none" normalizeH="0" baseline="-25000" smtClean="0">
                          <a:ln>
                            <a:noFill/>
                          </a:ln>
                          <a:solidFill>
                            <a:schemeClr val="tx1"/>
                          </a:solidFill>
                          <a:effectLst/>
                          <a:latin typeface="Arial" charset="0"/>
                          <a:cs typeface="B Titr" pitchFamily="2" charset="-78"/>
                        </a:rPr>
                        <a:t>3</a:t>
                      </a:r>
                      <a:r>
                        <a:rPr kumimoji="0" lang="fa-IR" sz="3200" b="1" i="0" u="none" strike="noStrike" cap="none" normalizeH="0" baseline="0" smtClean="0">
                          <a:ln>
                            <a:noFill/>
                          </a:ln>
                          <a:solidFill>
                            <a:schemeClr val="tx1"/>
                          </a:solidFill>
                          <a:effectLst/>
                          <a:latin typeface="Arial" charset="0"/>
                          <a:cs typeface="B Titr" pitchFamily="2" charset="-78"/>
                        </a:rPr>
                        <a:t>/</a:t>
                      </a:r>
                      <a:r>
                        <a:rPr kumimoji="0" lang="fa-IR" sz="3200" b="1" i="0" u="none" strike="noStrike" cap="none" normalizeH="0" baseline="30000" smtClean="0">
                          <a:ln>
                            <a:noFill/>
                          </a:ln>
                          <a:solidFill>
                            <a:schemeClr val="tx1"/>
                          </a:solidFill>
                          <a:effectLst/>
                          <a:latin typeface="Arial" charset="0"/>
                          <a:cs typeface="B Titr" pitchFamily="2" charset="-78"/>
                        </a:rPr>
                        <a:t>1</a:t>
                      </a:r>
                      <a:endParaRPr kumimoji="0" lang="en-US" sz="3200" b="1" i="0" u="none" strike="noStrike" cap="none" normalizeH="0" baseline="30000" smtClean="0">
                        <a:ln>
                          <a:noFill/>
                        </a:ln>
                        <a:solidFill>
                          <a:schemeClr val="tx1"/>
                        </a:solidFill>
                        <a:effectLst/>
                        <a:latin typeface="Arial" charset="0"/>
                        <a:cs typeface="B Titr" pitchFamily="2" charset="-78"/>
                      </a:endParaRPr>
                    </a:p>
                  </a:txBody>
                  <a:tcPr marL="90000" marR="90000" marT="46792" marB="4679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1</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792" marB="4679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6</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792" marB="46792"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118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792" marB="46792"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3200" b="1" i="0" u="none" strike="noStrike" cap="none" normalizeH="0" baseline="-25000" smtClean="0">
                          <a:ln>
                            <a:noFill/>
                          </a:ln>
                          <a:solidFill>
                            <a:schemeClr val="tx1"/>
                          </a:solidFill>
                          <a:effectLst/>
                          <a:latin typeface="Arial" charset="0"/>
                          <a:cs typeface="B Titr" pitchFamily="2" charset="-78"/>
                        </a:rPr>
                        <a:t>9</a:t>
                      </a:r>
                      <a:r>
                        <a:rPr kumimoji="0" lang="fa-IR" sz="3200" b="1" i="0" u="none" strike="noStrike" cap="none" normalizeH="0" baseline="0" smtClean="0">
                          <a:ln>
                            <a:noFill/>
                          </a:ln>
                          <a:solidFill>
                            <a:schemeClr val="tx1"/>
                          </a:solidFill>
                          <a:effectLst/>
                          <a:latin typeface="Arial" charset="0"/>
                          <a:cs typeface="B Titr" pitchFamily="2" charset="-78"/>
                        </a:rPr>
                        <a:t>/</a:t>
                      </a:r>
                      <a:r>
                        <a:rPr kumimoji="0" lang="fa-IR" sz="3200" b="1" i="0" u="none" strike="noStrike" cap="none" normalizeH="0" baseline="30000" smtClean="0">
                          <a:ln>
                            <a:noFill/>
                          </a:ln>
                          <a:solidFill>
                            <a:schemeClr val="tx1"/>
                          </a:solidFill>
                          <a:effectLst/>
                          <a:latin typeface="Arial" charset="0"/>
                          <a:cs typeface="B Titr" pitchFamily="2" charset="-78"/>
                        </a:rPr>
                        <a:t>1</a:t>
                      </a:r>
                      <a:endParaRPr kumimoji="0" lang="en-US" sz="3200" b="1" i="0" u="none" strike="noStrike" cap="none" normalizeH="0" baseline="30000" smtClean="0">
                        <a:ln>
                          <a:noFill/>
                        </a:ln>
                        <a:solidFill>
                          <a:schemeClr val="tx1"/>
                        </a:solidFill>
                        <a:effectLst/>
                        <a:latin typeface="Arial" charset="0"/>
                        <a:cs typeface="B Titr" pitchFamily="2" charset="-78"/>
                      </a:endParaRPr>
                    </a:p>
                  </a:txBody>
                  <a:tcPr marL="90000" marR="90000" marT="46792" marB="4679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3200" b="1" i="0" u="none" strike="noStrike" cap="none" normalizeH="0" baseline="-25000" smtClean="0">
                          <a:ln>
                            <a:noFill/>
                          </a:ln>
                          <a:solidFill>
                            <a:schemeClr val="tx1"/>
                          </a:solidFill>
                          <a:effectLst/>
                          <a:latin typeface="Arial" charset="0"/>
                          <a:cs typeface="B Titr" pitchFamily="2" charset="-78"/>
                        </a:rPr>
                        <a:t>6</a:t>
                      </a:r>
                      <a:r>
                        <a:rPr kumimoji="0" lang="fa-IR" sz="3200" b="1" i="0" u="none" strike="noStrike" cap="none" normalizeH="0" baseline="0" smtClean="0">
                          <a:ln>
                            <a:noFill/>
                          </a:ln>
                          <a:solidFill>
                            <a:schemeClr val="tx1"/>
                          </a:solidFill>
                          <a:effectLst/>
                          <a:latin typeface="Arial" charset="0"/>
                          <a:cs typeface="B Titr" pitchFamily="2" charset="-78"/>
                        </a:rPr>
                        <a:t>/</a:t>
                      </a:r>
                      <a:r>
                        <a:rPr kumimoji="0" lang="fa-IR" sz="3200" b="1" i="0" u="none" strike="noStrike" cap="none" normalizeH="0" baseline="30000" smtClean="0">
                          <a:ln>
                            <a:noFill/>
                          </a:ln>
                          <a:solidFill>
                            <a:schemeClr val="tx1"/>
                          </a:solidFill>
                          <a:effectLst/>
                          <a:latin typeface="Arial" charset="0"/>
                          <a:cs typeface="B Titr" pitchFamily="2" charset="-78"/>
                        </a:rPr>
                        <a:t>1</a:t>
                      </a:r>
                      <a:endParaRPr kumimoji="0" lang="en-US" sz="3200" b="1" i="0" u="none" strike="noStrike" cap="none" normalizeH="0" baseline="30000" smtClean="0">
                        <a:ln>
                          <a:noFill/>
                        </a:ln>
                        <a:solidFill>
                          <a:schemeClr val="tx1"/>
                        </a:solidFill>
                        <a:effectLst/>
                        <a:latin typeface="Arial" charset="0"/>
                        <a:cs typeface="B Titr" pitchFamily="2" charset="-78"/>
                      </a:endParaRPr>
                    </a:p>
                  </a:txBody>
                  <a:tcPr marL="90000" marR="90000" marT="46792" marB="4679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charset="0"/>
                          <a:cs typeface="B Titr" pitchFamily="2" charset="-78"/>
                        </a:rPr>
                        <a:t>1</a:t>
                      </a:r>
                      <a:endParaRPr kumimoji="0" lang="en-US" sz="2000" b="1" i="0" u="none" strike="noStrike" cap="none" normalizeH="0" baseline="0" smtClean="0">
                        <a:ln>
                          <a:noFill/>
                        </a:ln>
                        <a:solidFill>
                          <a:schemeClr val="tx1"/>
                        </a:solidFill>
                        <a:effectLst/>
                        <a:latin typeface="Arial" charset="0"/>
                        <a:cs typeface="B Titr" pitchFamily="2" charset="-78"/>
                      </a:endParaRPr>
                    </a:p>
                  </a:txBody>
                  <a:tcPr marL="90000" marR="90000" marT="46792" marB="46792"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74123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792" marB="46792"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444/1</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792" marB="4679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167/1</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792" marB="4679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16</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792" marB="46792"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42019" name="Object 101"/>
          <p:cNvGraphicFramePr>
            <a:graphicFrameLocks noChangeAspect="1"/>
          </p:cNvGraphicFramePr>
          <p:nvPr/>
        </p:nvGraphicFramePr>
        <p:xfrm>
          <a:off x="279400" y="3255963"/>
          <a:ext cx="1020763" cy="792162"/>
        </p:xfrm>
        <a:graphic>
          <a:graphicData uri="http://schemas.openxmlformats.org/presentationml/2006/ole">
            <mc:AlternateContent xmlns:mc="http://schemas.openxmlformats.org/markup-compatibility/2006">
              <mc:Choice xmlns:v="urn:schemas-microsoft-com:vml" Requires="v">
                <p:oleObj spid="_x0000_s42086" name="Equation" r:id="rId4" imgW="380835" imgH="431613" progId="Equation.3">
                  <p:embed/>
                </p:oleObj>
              </mc:Choice>
              <mc:Fallback>
                <p:oleObj name="Equation" r:id="rId4" imgW="380835" imgH="431613" progId="Equation.3">
                  <p:embed/>
                  <p:pic>
                    <p:nvPicPr>
                      <p:cNvPr id="0" name="Object 1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9400" y="3255963"/>
                        <a:ext cx="1020763" cy="792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2020" name="Object 102"/>
          <p:cNvGraphicFramePr>
            <a:graphicFrameLocks noChangeAspect="1"/>
          </p:cNvGraphicFramePr>
          <p:nvPr/>
        </p:nvGraphicFramePr>
        <p:xfrm>
          <a:off x="534988" y="1573213"/>
          <a:ext cx="496887" cy="517525"/>
        </p:xfrm>
        <a:graphic>
          <a:graphicData uri="http://schemas.openxmlformats.org/presentationml/2006/ole">
            <mc:AlternateContent xmlns:mc="http://schemas.openxmlformats.org/markup-compatibility/2006">
              <mc:Choice xmlns:v="urn:schemas-microsoft-com:vml" Requires="v">
                <p:oleObj spid="_x0000_s42087" name="Equation" r:id="rId6" imgW="164885" imgH="215619" progId="Equation.3">
                  <p:embed/>
                </p:oleObj>
              </mc:Choice>
              <mc:Fallback>
                <p:oleObj name="Equation" r:id="rId6" imgW="164885" imgH="215619" progId="Equation.3">
                  <p:embed/>
                  <p:pic>
                    <p:nvPicPr>
                      <p:cNvPr id="0" name="Object 10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4988" y="1573213"/>
                        <a:ext cx="49688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2021" name="Object 103"/>
          <p:cNvGraphicFramePr>
            <a:graphicFrameLocks noChangeAspect="1"/>
          </p:cNvGraphicFramePr>
          <p:nvPr/>
        </p:nvGraphicFramePr>
        <p:xfrm>
          <a:off x="504825" y="2147888"/>
          <a:ext cx="536575" cy="519112"/>
        </p:xfrm>
        <a:graphic>
          <a:graphicData uri="http://schemas.openxmlformats.org/presentationml/2006/ole">
            <mc:AlternateContent xmlns:mc="http://schemas.openxmlformats.org/markup-compatibility/2006">
              <mc:Choice xmlns:v="urn:schemas-microsoft-com:vml" Requires="v">
                <p:oleObj spid="_x0000_s42088" name="Equation" r:id="rId8" imgW="177569" imgH="215619" progId="Equation.3">
                  <p:embed/>
                </p:oleObj>
              </mc:Choice>
              <mc:Fallback>
                <p:oleObj name="Equation" r:id="rId8" imgW="177569" imgH="215619" progId="Equation.3">
                  <p:embed/>
                  <p:pic>
                    <p:nvPicPr>
                      <p:cNvPr id="0" name="Object 10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4825" y="2147888"/>
                        <a:ext cx="5365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2022" name="Object 104"/>
          <p:cNvGraphicFramePr>
            <a:graphicFrameLocks noChangeAspect="1"/>
          </p:cNvGraphicFramePr>
          <p:nvPr/>
        </p:nvGraphicFramePr>
        <p:xfrm>
          <a:off x="447675" y="2708275"/>
          <a:ext cx="574675" cy="519113"/>
        </p:xfrm>
        <a:graphic>
          <a:graphicData uri="http://schemas.openxmlformats.org/presentationml/2006/ole">
            <mc:AlternateContent xmlns:mc="http://schemas.openxmlformats.org/markup-compatibility/2006">
              <mc:Choice xmlns:v="urn:schemas-microsoft-com:vml" Requires="v">
                <p:oleObj spid="_x0000_s42089" name="Equation" r:id="rId10" imgW="190335" imgH="215713" progId="Equation.3">
                  <p:embed/>
                </p:oleObj>
              </mc:Choice>
              <mc:Fallback>
                <p:oleObj name="Equation" r:id="rId10" imgW="190335" imgH="215713" progId="Equation.3">
                  <p:embed/>
                  <p:pic>
                    <p:nvPicPr>
                      <p:cNvPr id="0" name="Object 104"/>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47675" y="2708275"/>
                        <a:ext cx="5746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42533" name="Group 197"/>
          <p:cNvGraphicFramePr>
            <a:graphicFrameLocks noGrp="1"/>
          </p:cNvGraphicFramePr>
          <p:nvPr/>
        </p:nvGraphicFramePr>
        <p:xfrm>
          <a:off x="165100" y="4292600"/>
          <a:ext cx="4897438" cy="2376488"/>
        </p:xfrm>
        <a:graphic>
          <a:graphicData uri="http://schemas.openxmlformats.org/drawingml/2006/table">
            <a:tbl>
              <a:tblPr/>
              <a:tblGrid>
                <a:gridCol w="1152525"/>
                <a:gridCol w="1223963"/>
                <a:gridCol w="1295400"/>
                <a:gridCol w="1225550"/>
              </a:tblGrid>
              <a:tr h="5857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29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692/0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72/0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564/0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41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231/0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24/0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375/0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1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077/0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04/0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063/0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1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جمع</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42055" name="Object 148"/>
          <p:cNvGraphicFramePr>
            <a:graphicFrameLocks noChangeAspect="1"/>
          </p:cNvGraphicFramePr>
          <p:nvPr/>
        </p:nvGraphicFramePr>
        <p:xfrm>
          <a:off x="493713" y="4811713"/>
          <a:ext cx="496887" cy="517525"/>
        </p:xfrm>
        <a:graphic>
          <a:graphicData uri="http://schemas.openxmlformats.org/presentationml/2006/ole">
            <mc:AlternateContent xmlns:mc="http://schemas.openxmlformats.org/markup-compatibility/2006">
              <mc:Choice xmlns:v="urn:schemas-microsoft-com:vml" Requires="v">
                <p:oleObj spid="_x0000_s42090" name="Equation" r:id="rId12" imgW="164885" imgH="215619" progId="Equation.3">
                  <p:embed/>
                </p:oleObj>
              </mc:Choice>
              <mc:Fallback>
                <p:oleObj name="Equation" r:id="rId12" imgW="164885" imgH="215619" progId="Equation.3">
                  <p:embed/>
                  <p:pic>
                    <p:nvPicPr>
                      <p:cNvPr id="0" name="Object 14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3713" y="4811713"/>
                        <a:ext cx="49688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2056" name="Object 149"/>
          <p:cNvGraphicFramePr>
            <a:graphicFrameLocks noChangeAspect="1"/>
          </p:cNvGraphicFramePr>
          <p:nvPr/>
        </p:nvGraphicFramePr>
        <p:xfrm>
          <a:off x="463550" y="5257800"/>
          <a:ext cx="536575" cy="519113"/>
        </p:xfrm>
        <a:graphic>
          <a:graphicData uri="http://schemas.openxmlformats.org/presentationml/2006/ole">
            <mc:AlternateContent xmlns:mc="http://schemas.openxmlformats.org/markup-compatibility/2006">
              <mc:Choice xmlns:v="urn:schemas-microsoft-com:vml" Requires="v">
                <p:oleObj spid="_x0000_s42091" name="Equation" r:id="rId13" imgW="177569" imgH="215619" progId="Equation.3">
                  <p:embed/>
                </p:oleObj>
              </mc:Choice>
              <mc:Fallback>
                <p:oleObj name="Equation" r:id="rId13" imgW="177569" imgH="215619" progId="Equation.3">
                  <p:embed/>
                  <p:pic>
                    <p:nvPicPr>
                      <p:cNvPr id="0" name="Object 14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3550" y="5257800"/>
                        <a:ext cx="5365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2057" name="Object 150"/>
          <p:cNvGraphicFramePr>
            <a:graphicFrameLocks noChangeAspect="1"/>
          </p:cNvGraphicFramePr>
          <p:nvPr/>
        </p:nvGraphicFramePr>
        <p:xfrm>
          <a:off x="406400" y="5718175"/>
          <a:ext cx="574675" cy="519113"/>
        </p:xfrm>
        <a:graphic>
          <a:graphicData uri="http://schemas.openxmlformats.org/presentationml/2006/ole">
            <mc:AlternateContent xmlns:mc="http://schemas.openxmlformats.org/markup-compatibility/2006">
              <mc:Choice xmlns:v="urn:schemas-microsoft-com:vml" Requires="v">
                <p:oleObj spid="_x0000_s42092" name="Equation" r:id="rId14" imgW="190335" imgH="215713" progId="Equation.3">
                  <p:embed/>
                </p:oleObj>
              </mc:Choice>
              <mc:Fallback>
                <p:oleObj name="Equation" r:id="rId14" imgW="190335" imgH="215713" progId="Equation.3">
                  <p:embed/>
                  <p:pic>
                    <p:nvPicPr>
                      <p:cNvPr id="0" name="Object 15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6400" y="5718175"/>
                        <a:ext cx="5746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2058" name="AutoShape 151"/>
          <p:cNvSpPr>
            <a:spLocks/>
          </p:cNvSpPr>
          <p:nvPr/>
        </p:nvSpPr>
        <p:spPr bwMode="auto">
          <a:xfrm>
            <a:off x="5262563" y="4937125"/>
            <a:ext cx="144462" cy="1223963"/>
          </a:xfrm>
          <a:prstGeom prst="rightBrace">
            <a:avLst>
              <a:gd name="adj1" fmla="val 70605"/>
              <a:gd name="adj2" fmla="val 50000"/>
            </a:avLst>
          </a:prstGeom>
          <a:noFill/>
          <a:ln w="222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42059" name="Rectangle 152"/>
          <p:cNvSpPr>
            <a:spLocks noChangeArrowheads="1"/>
          </p:cNvSpPr>
          <p:nvPr/>
        </p:nvSpPr>
        <p:spPr bwMode="auto">
          <a:xfrm>
            <a:off x="5580063" y="5005388"/>
            <a:ext cx="900112" cy="1081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eaLnBrk="1" hangingPunct="1"/>
            <a:r>
              <a:rPr lang="fa-IR" altLang="en-US"/>
              <a:t>ماتريس</a:t>
            </a:r>
          </a:p>
          <a:p>
            <a:pPr algn="ctr" eaLnBrk="1" hangingPunct="1"/>
            <a:r>
              <a:rPr lang="fa-IR" altLang="en-US"/>
              <a:t>نرماليزه</a:t>
            </a:r>
            <a:endParaRPr lang="en-US" altLang="en-US"/>
          </a:p>
        </p:txBody>
      </p:sp>
      <p:graphicFrame>
        <p:nvGraphicFramePr>
          <p:cNvPr id="42060" name="Object 155"/>
          <p:cNvGraphicFramePr>
            <a:graphicFrameLocks noChangeAspect="1"/>
          </p:cNvGraphicFramePr>
          <p:nvPr/>
        </p:nvGraphicFramePr>
        <p:xfrm>
          <a:off x="6877050" y="1890713"/>
          <a:ext cx="1800225" cy="1555750"/>
        </p:xfrm>
        <a:graphic>
          <a:graphicData uri="http://schemas.openxmlformats.org/presentationml/2006/ole">
            <mc:AlternateContent xmlns:mc="http://schemas.openxmlformats.org/markup-compatibility/2006">
              <mc:Choice xmlns:v="urn:schemas-microsoft-com:vml" Requires="v">
                <p:oleObj spid="_x0000_s42093" name="Equation" r:id="rId15" imgW="672808" imgH="647419" progId="Equation.3">
                  <p:embed/>
                </p:oleObj>
              </mc:Choice>
              <mc:Fallback>
                <p:oleObj name="Equation" r:id="rId15" imgW="672808" imgH="647419" progId="Equation.3">
                  <p:embed/>
                  <p:pic>
                    <p:nvPicPr>
                      <p:cNvPr id="0" name="Object 155"/>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6877050" y="1890713"/>
                        <a:ext cx="1800225" cy="15557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2061" name="Rectangle 156"/>
          <p:cNvSpPr>
            <a:spLocks noChangeArrowheads="1"/>
          </p:cNvSpPr>
          <p:nvPr/>
        </p:nvSpPr>
        <p:spPr bwMode="auto">
          <a:xfrm>
            <a:off x="7019925" y="1052513"/>
            <a:ext cx="1727200" cy="1008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400"/>
              <a:t>روش درصدي</a:t>
            </a:r>
            <a:endParaRPr lang="en-US" altLang="en-US" sz="2400"/>
          </a:p>
        </p:txBody>
      </p:sp>
      <p:graphicFrame>
        <p:nvGraphicFramePr>
          <p:cNvPr id="42062" name="Object 174"/>
          <p:cNvGraphicFramePr>
            <a:graphicFrameLocks noChangeAspect="1"/>
          </p:cNvGraphicFramePr>
          <p:nvPr/>
        </p:nvGraphicFramePr>
        <p:xfrm>
          <a:off x="1676400" y="4365625"/>
          <a:ext cx="496888" cy="517525"/>
        </p:xfrm>
        <a:graphic>
          <a:graphicData uri="http://schemas.openxmlformats.org/presentationml/2006/ole">
            <mc:AlternateContent xmlns:mc="http://schemas.openxmlformats.org/markup-compatibility/2006">
              <mc:Choice xmlns:v="urn:schemas-microsoft-com:vml" Requires="v">
                <p:oleObj spid="_x0000_s42094" name="Equation" r:id="rId17" imgW="164885" imgH="215619" progId="Equation.3">
                  <p:embed/>
                </p:oleObj>
              </mc:Choice>
              <mc:Fallback>
                <p:oleObj name="Equation" r:id="rId17" imgW="164885" imgH="215619" progId="Equation.3">
                  <p:embed/>
                  <p:pic>
                    <p:nvPicPr>
                      <p:cNvPr id="0" name="Object 17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76400" y="4365625"/>
                        <a:ext cx="496888"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2063" name="Object 175"/>
          <p:cNvGraphicFramePr>
            <a:graphicFrameLocks noChangeAspect="1"/>
          </p:cNvGraphicFramePr>
          <p:nvPr/>
        </p:nvGraphicFramePr>
        <p:xfrm>
          <a:off x="2943225" y="4351338"/>
          <a:ext cx="536575" cy="519112"/>
        </p:xfrm>
        <a:graphic>
          <a:graphicData uri="http://schemas.openxmlformats.org/presentationml/2006/ole">
            <mc:AlternateContent xmlns:mc="http://schemas.openxmlformats.org/markup-compatibility/2006">
              <mc:Choice xmlns:v="urn:schemas-microsoft-com:vml" Requires="v">
                <p:oleObj spid="_x0000_s42095" name="Equation" r:id="rId18" imgW="177569" imgH="215619" progId="Equation.3">
                  <p:embed/>
                </p:oleObj>
              </mc:Choice>
              <mc:Fallback>
                <p:oleObj name="Equation" r:id="rId18" imgW="177569" imgH="215619" progId="Equation.3">
                  <p:embed/>
                  <p:pic>
                    <p:nvPicPr>
                      <p:cNvPr id="0" name="Object 17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943225" y="4351338"/>
                        <a:ext cx="5365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2064" name="Object 176"/>
          <p:cNvGraphicFramePr>
            <a:graphicFrameLocks noChangeAspect="1"/>
          </p:cNvGraphicFramePr>
          <p:nvPr/>
        </p:nvGraphicFramePr>
        <p:xfrm>
          <a:off x="4224338" y="4337050"/>
          <a:ext cx="574675" cy="519113"/>
        </p:xfrm>
        <a:graphic>
          <a:graphicData uri="http://schemas.openxmlformats.org/presentationml/2006/ole">
            <mc:AlternateContent xmlns:mc="http://schemas.openxmlformats.org/markup-compatibility/2006">
              <mc:Choice xmlns:v="urn:schemas-microsoft-com:vml" Requires="v">
                <p:oleObj spid="_x0000_s42096" name="Equation" r:id="rId19" imgW="190335" imgH="215713" progId="Equation.3">
                  <p:embed/>
                </p:oleObj>
              </mc:Choice>
              <mc:Fallback>
                <p:oleObj name="Equation" r:id="rId19" imgW="190335" imgH="215713" progId="Equation.3">
                  <p:embed/>
                  <p:pic>
                    <p:nvPicPr>
                      <p:cNvPr id="0" name="Object 17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24338" y="4337050"/>
                        <a:ext cx="5746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2065" name="Object 184"/>
          <p:cNvGraphicFramePr>
            <a:graphicFrameLocks noChangeAspect="1"/>
          </p:cNvGraphicFramePr>
          <p:nvPr/>
        </p:nvGraphicFramePr>
        <p:xfrm>
          <a:off x="1677988" y="1082675"/>
          <a:ext cx="496887" cy="517525"/>
        </p:xfrm>
        <a:graphic>
          <a:graphicData uri="http://schemas.openxmlformats.org/presentationml/2006/ole">
            <mc:AlternateContent xmlns:mc="http://schemas.openxmlformats.org/markup-compatibility/2006">
              <mc:Choice xmlns:v="urn:schemas-microsoft-com:vml" Requires="v">
                <p:oleObj spid="_x0000_s42097" name="Equation" r:id="rId20" imgW="164885" imgH="215619" progId="Equation.3">
                  <p:embed/>
                </p:oleObj>
              </mc:Choice>
              <mc:Fallback>
                <p:oleObj name="Equation" r:id="rId20" imgW="164885" imgH="215619" progId="Equation.3">
                  <p:embed/>
                  <p:pic>
                    <p:nvPicPr>
                      <p:cNvPr id="0" name="Object 18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77988" y="1082675"/>
                        <a:ext cx="49688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2066" name="Object 185"/>
          <p:cNvGraphicFramePr>
            <a:graphicFrameLocks noChangeAspect="1"/>
          </p:cNvGraphicFramePr>
          <p:nvPr/>
        </p:nvGraphicFramePr>
        <p:xfrm>
          <a:off x="2944813" y="1068388"/>
          <a:ext cx="536575" cy="519112"/>
        </p:xfrm>
        <a:graphic>
          <a:graphicData uri="http://schemas.openxmlformats.org/presentationml/2006/ole">
            <mc:AlternateContent xmlns:mc="http://schemas.openxmlformats.org/markup-compatibility/2006">
              <mc:Choice xmlns:v="urn:schemas-microsoft-com:vml" Requires="v">
                <p:oleObj spid="_x0000_s42098" name="Equation" r:id="rId21" imgW="177569" imgH="215619" progId="Equation.3">
                  <p:embed/>
                </p:oleObj>
              </mc:Choice>
              <mc:Fallback>
                <p:oleObj name="Equation" r:id="rId21" imgW="177569" imgH="215619" progId="Equation.3">
                  <p:embed/>
                  <p:pic>
                    <p:nvPicPr>
                      <p:cNvPr id="0" name="Object 18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944813" y="1068388"/>
                        <a:ext cx="5365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2067" name="Object 186"/>
          <p:cNvGraphicFramePr>
            <a:graphicFrameLocks noChangeAspect="1"/>
          </p:cNvGraphicFramePr>
          <p:nvPr/>
        </p:nvGraphicFramePr>
        <p:xfrm>
          <a:off x="4225925" y="1054100"/>
          <a:ext cx="574675" cy="519113"/>
        </p:xfrm>
        <a:graphic>
          <a:graphicData uri="http://schemas.openxmlformats.org/presentationml/2006/ole">
            <mc:AlternateContent xmlns:mc="http://schemas.openxmlformats.org/markup-compatibility/2006">
              <mc:Choice xmlns:v="urn:schemas-microsoft-com:vml" Requires="v">
                <p:oleObj spid="_x0000_s42099" name="Equation" r:id="rId22" imgW="190335" imgH="215713" progId="Equation.3">
                  <p:embed/>
                </p:oleObj>
              </mc:Choice>
              <mc:Fallback>
                <p:oleObj name="Equation" r:id="rId22" imgW="190335" imgH="215713" progId="Equation.3">
                  <p:embed/>
                  <p:pic>
                    <p:nvPicPr>
                      <p:cNvPr id="0" name="Object 18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25925" y="1054100"/>
                        <a:ext cx="5746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2068" name="Object 187"/>
          <p:cNvGraphicFramePr>
            <a:graphicFrameLocks noChangeAspect="1"/>
          </p:cNvGraphicFramePr>
          <p:nvPr/>
        </p:nvGraphicFramePr>
        <p:xfrm>
          <a:off x="236538" y="1038225"/>
          <a:ext cx="879475" cy="517525"/>
        </p:xfrm>
        <a:graphic>
          <a:graphicData uri="http://schemas.openxmlformats.org/presentationml/2006/ole">
            <mc:AlternateContent xmlns:mc="http://schemas.openxmlformats.org/markup-compatibility/2006">
              <mc:Choice xmlns:v="urn:schemas-microsoft-com:vml" Requires="v">
                <p:oleObj spid="_x0000_s42100" name="Equation" r:id="rId23" imgW="291847" imgH="215713" progId="Equation.3">
                  <p:embed/>
                </p:oleObj>
              </mc:Choice>
              <mc:Fallback>
                <p:oleObj name="Equation" r:id="rId23" imgW="291847" imgH="215713" progId="Equation.3">
                  <p:embed/>
                  <p:pic>
                    <p:nvPicPr>
                      <p:cNvPr id="0" name="Object 187"/>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236538" y="1038225"/>
                        <a:ext cx="879475"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2069" name="Object 188"/>
          <p:cNvGraphicFramePr>
            <a:graphicFrameLocks noChangeAspect="1"/>
          </p:cNvGraphicFramePr>
          <p:nvPr/>
        </p:nvGraphicFramePr>
        <p:xfrm>
          <a:off x="179388" y="4351338"/>
          <a:ext cx="879475" cy="517525"/>
        </p:xfrm>
        <a:graphic>
          <a:graphicData uri="http://schemas.openxmlformats.org/presentationml/2006/ole">
            <mc:AlternateContent xmlns:mc="http://schemas.openxmlformats.org/markup-compatibility/2006">
              <mc:Choice xmlns:v="urn:schemas-microsoft-com:vml" Requires="v">
                <p:oleObj spid="_x0000_s42101" name="Equation" r:id="rId25" imgW="291847" imgH="215713" progId="Equation.3">
                  <p:embed/>
                </p:oleObj>
              </mc:Choice>
              <mc:Fallback>
                <p:oleObj name="Equation" r:id="rId25" imgW="291847" imgH="215713" progId="Equation.3">
                  <p:embed/>
                  <p:pic>
                    <p:nvPicPr>
                      <p:cNvPr id="0" name="Object 188"/>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179388" y="4351338"/>
                        <a:ext cx="879475"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42378"/>
                                        </p:tgtEl>
                                        <p:attrNameLst>
                                          <p:attrName>style.visibility</p:attrName>
                                        </p:attrNameLst>
                                      </p:cBhvr>
                                      <p:to>
                                        <p:strVal val="visible"/>
                                      </p:to>
                                    </p:set>
                                    <p:animEffect transition="in" filter="wipe(down)">
                                      <p:cBhvr>
                                        <p:cTn id="7" dur="870">
                                          <p:stCondLst>
                                            <p:cond delay="0"/>
                                          </p:stCondLst>
                                        </p:cTn>
                                        <p:tgtEl>
                                          <p:spTgt spid="142378"/>
                                        </p:tgtEl>
                                      </p:cBhvr>
                                    </p:animEffect>
                                    <p:anim calcmode="lin" valueType="num">
                                      <p:cBhvr>
                                        <p:cTn id="8" dur="2733" tmFilter="0,0; 0.14,0.36; 0.43,0.73; 0.71,0.91; 1.0,1.0">
                                          <p:stCondLst>
                                            <p:cond delay="0"/>
                                          </p:stCondLst>
                                        </p:cTn>
                                        <p:tgtEl>
                                          <p:spTgt spid="142378"/>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142378"/>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142378"/>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142378"/>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142378"/>
                                        </p:tgtEl>
                                        <p:attrNameLst>
                                          <p:attrName>ppt_y</p:attrName>
                                        </p:attrNameLst>
                                      </p:cBhvr>
                                      <p:tavLst>
                                        <p:tav tm="0" fmla="#ppt_y-sin(pi*$)/81">
                                          <p:val>
                                            <p:fltVal val="0"/>
                                          </p:val>
                                        </p:tav>
                                        <p:tav tm="100000">
                                          <p:val>
                                            <p:fltVal val="1"/>
                                          </p:val>
                                        </p:tav>
                                      </p:tavLst>
                                    </p:anim>
                                    <p:animScale>
                                      <p:cBhvr>
                                        <p:cTn id="13" dur="39">
                                          <p:stCondLst>
                                            <p:cond delay="975"/>
                                          </p:stCondLst>
                                        </p:cTn>
                                        <p:tgtEl>
                                          <p:spTgt spid="142378"/>
                                        </p:tgtEl>
                                      </p:cBhvr>
                                      <p:to x="100000" y="60000"/>
                                    </p:animScale>
                                    <p:animScale>
                                      <p:cBhvr>
                                        <p:cTn id="14" dur="249" decel="50000">
                                          <p:stCondLst>
                                            <p:cond delay="1014"/>
                                          </p:stCondLst>
                                        </p:cTn>
                                        <p:tgtEl>
                                          <p:spTgt spid="142378"/>
                                        </p:tgtEl>
                                      </p:cBhvr>
                                      <p:to x="100000" y="100000"/>
                                    </p:animScale>
                                    <p:animScale>
                                      <p:cBhvr>
                                        <p:cTn id="15" dur="39">
                                          <p:stCondLst>
                                            <p:cond delay="1968"/>
                                          </p:stCondLst>
                                        </p:cTn>
                                        <p:tgtEl>
                                          <p:spTgt spid="142378"/>
                                        </p:tgtEl>
                                      </p:cBhvr>
                                      <p:to x="100000" y="80000"/>
                                    </p:animScale>
                                    <p:animScale>
                                      <p:cBhvr>
                                        <p:cTn id="16" dur="249" decel="50000">
                                          <p:stCondLst>
                                            <p:cond delay="2007"/>
                                          </p:stCondLst>
                                        </p:cTn>
                                        <p:tgtEl>
                                          <p:spTgt spid="142378"/>
                                        </p:tgtEl>
                                      </p:cBhvr>
                                      <p:to x="100000" y="100000"/>
                                    </p:animScale>
                                    <p:animScale>
                                      <p:cBhvr>
                                        <p:cTn id="17" dur="39">
                                          <p:stCondLst>
                                            <p:cond delay="2463"/>
                                          </p:stCondLst>
                                        </p:cTn>
                                        <p:tgtEl>
                                          <p:spTgt spid="142378"/>
                                        </p:tgtEl>
                                      </p:cBhvr>
                                      <p:to x="100000" y="90000"/>
                                    </p:animScale>
                                    <p:animScale>
                                      <p:cBhvr>
                                        <p:cTn id="18" dur="249" decel="50000">
                                          <p:stCondLst>
                                            <p:cond delay="2502"/>
                                          </p:stCondLst>
                                        </p:cTn>
                                        <p:tgtEl>
                                          <p:spTgt spid="142378"/>
                                        </p:tgtEl>
                                      </p:cBhvr>
                                      <p:to x="100000" y="100000"/>
                                    </p:animScale>
                                    <p:animScale>
                                      <p:cBhvr>
                                        <p:cTn id="19" dur="39">
                                          <p:stCondLst>
                                            <p:cond delay="2712"/>
                                          </p:stCondLst>
                                        </p:cTn>
                                        <p:tgtEl>
                                          <p:spTgt spid="142378"/>
                                        </p:tgtEl>
                                      </p:cBhvr>
                                      <p:to x="100000" y="95000"/>
                                    </p:animScale>
                                    <p:animScale>
                                      <p:cBhvr>
                                        <p:cTn id="20" dur="249" decel="50000">
                                          <p:stCondLst>
                                            <p:cond delay="2751"/>
                                          </p:stCondLst>
                                        </p:cTn>
                                        <p:tgtEl>
                                          <p:spTgt spid="14237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7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396" name="AutoShape 108"/>
          <p:cNvSpPr>
            <a:spLocks noChangeArrowheads="1"/>
          </p:cNvSpPr>
          <p:nvPr/>
        </p:nvSpPr>
        <p:spPr bwMode="auto">
          <a:xfrm>
            <a:off x="966788" y="101600"/>
            <a:ext cx="7197725" cy="755650"/>
          </a:xfrm>
          <a:prstGeom prst="flowChartOffpageConnector">
            <a:avLst/>
          </a:prstGeom>
          <a:gradFill rotWithShape="1">
            <a:gsLst>
              <a:gs pos="0">
                <a:srgbClr val="FFFFFF"/>
              </a:gs>
              <a:gs pos="100000">
                <a:srgbClr val="FF99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400"/>
              <a:t>3) نرماليزه سازي (تشکيل ماتريس بي مقياس)</a:t>
            </a:r>
            <a:endParaRPr lang="en-US" altLang="en-US" sz="2400"/>
          </a:p>
        </p:txBody>
      </p:sp>
      <p:graphicFrame>
        <p:nvGraphicFramePr>
          <p:cNvPr id="140520" name="Group 232"/>
          <p:cNvGraphicFramePr>
            <a:graphicFrameLocks noGrp="1"/>
          </p:cNvGraphicFramePr>
          <p:nvPr/>
        </p:nvGraphicFramePr>
        <p:xfrm>
          <a:off x="468313" y="1484313"/>
          <a:ext cx="3816350" cy="1944687"/>
        </p:xfrm>
        <a:graphic>
          <a:graphicData uri="http://schemas.openxmlformats.org/drawingml/2006/table">
            <a:tbl>
              <a:tblPr/>
              <a:tblGrid>
                <a:gridCol w="1022350"/>
                <a:gridCol w="950912"/>
                <a:gridCol w="863600"/>
                <a:gridCol w="979488"/>
              </a:tblGrid>
              <a:tr h="58578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29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091/0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077/0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094/0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41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182/0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154/0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151/0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1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727/0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769/0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755/0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43038" name="Object 137"/>
          <p:cNvGraphicFramePr>
            <a:graphicFrameLocks noChangeAspect="1"/>
          </p:cNvGraphicFramePr>
          <p:nvPr/>
        </p:nvGraphicFramePr>
        <p:xfrm>
          <a:off x="695325" y="2003425"/>
          <a:ext cx="496888" cy="517525"/>
        </p:xfrm>
        <a:graphic>
          <a:graphicData uri="http://schemas.openxmlformats.org/presentationml/2006/ole">
            <mc:AlternateContent xmlns:mc="http://schemas.openxmlformats.org/markup-compatibility/2006">
              <mc:Choice xmlns:v="urn:schemas-microsoft-com:vml" Requires="v">
                <p:oleObj spid="_x0000_s43134" name="Equation" r:id="rId4" imgW="164885" imgH="215619" progId="Equation.3">
                  <p:embed/>
                </p:oleObj>
              </mc:Choice>
              <mc:Fallback>
                <p:oleObj name="Equation" r:id="rId4" imgW="164885" imgH="215619" progId="Equation.3">
                  <p:embed/>
                  <p:pic>
                    <p:nvPicPr>
                      <p:cNvPr id="0" name="Object 13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5325" y="2003425"/>
                        <a:ext cx="496888"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039" name="Object 138"/>
          <p:cNvGraphicFramePr>
            <a:graphicFrameLocks noChangeAspect="1"/>
          </p:cNvGraphicFramePr>
          <p:nvPr/>
        </p:nvGraphicFramePr>
        <p:xfrm>
          <a:off x="665163" y="2449513"/>
          <a:ext cx="536575" cy="519112"/>
        </p:xfrm>
        <a:graphic>
          <a:graphicData uri="http://schemas.openxmlformats.org/presentationml/2006/ole">
            <mc:AlternateContent xmlns:mc="http://schemas.openxmlformats.org/markup-compatibility/2006">
              <mc:Choice xmlns:v="urn:schemas-microsoft-com:vml" Requires="v">
                <p:oleObj spid="_x0000_s43135" name="Equation" r:id="rId6" imgW="177569" imgH="215619" progId="Equation.3">
                  <p:embed/>
                </p:oleObj>
              </mc:Choice>
              <mc:Fallback>
                <p:oleObj name="Equation" r:id="rId6" imgW="177569" imgH="215619" progId="Equation.3">
                  <p:embed/>
                  <p:pic>
                    <p:nvPicPr>
                      <p:cNvPr id="0" name="Object 13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5163" y="2449513"/>
                        <a:ext cx="5365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040" name="Object 139"/>
          <p:cNvGraphicFramePr>
            <a:graphicFrameLocks noChangeAspect="1"/>
          </p:cNvGraphicFramePr>
          <p:nvPr/>
        </p:nvGraphicFramePr>
        <p:xfrm>
          <a:off x="608013" y="2909888"/>
          <a:ext cx="574675" cy="519112"/>
        </p:xfrm>
        <a:graphic>
          <a:graphicData uri="http://schemas.openxmlformats.org/presentationml/2006/ole">
            <mc:AlternateContent xmlns:mc="http://schemas.openxmlformats.org/markup-compatibility/2006">
              <mc:Choice xmlns:v="urn:schemas-microsoft-com:vml" Requires="v">
                <p:oleObj spid="_x0000_s43136" name="Equation" r:id="rId8" imgW="190335" imgH="215713" progId="Equation.3">
                  <p:embed/>
                </p:oleObj>
              </mc:Choice>
              <mc:Fallback>
                <p:oleObj name="Equation" r:id="rId8" imgW="190335" imgH="215713" progId="Equation.3">
                  <p:embed/>
                  <p:pic>
                    <p:nvPicPr>
                      <p:cNvPr id="0" name="Object 13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8013" y="2909888"/>
                        <a:ext cx="5746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041" name="Object 140"/>
          <p:cNvGraphicFramePr>
            <a:graphicFrameLocks noChangeAspect="1"/>
          </p:cNvGraphicFramePr>
          <p:nvPr/>
        </p:nvGraphicFramePr>
        <p:xfrm>
          <a:off x="1746250" y="1557338"/>
          <a:ext cx="496888" cy="517525"/>
        </p:xfrm>
        <a:graphic>
          <a:graphicData uri="http://schemas.openxmlformats.org/presentationml/2006/ole">
            <mc:AlternateContent xmlns:mc="http://schemas.openxmlformats.org/markup-compatibility/2006">
              <mc:Choice xmlns:v="urn:schemas-microsoft-com:vml" Requires="v">
                <p:oleObj spid="_x0000_s43137" name="Equation" r:id="rId10" imgW="164885" imgH="215619" progId="Equation.3">
                  <p:embed/>
                </p:oleObj>
              </mc:Choice>
              <mc:Fallback>
                <p:oleObj name="Equation" r:id="rId10" imgW="164885" imgH="215619" progId="Equation.3">
                  <p:embed/>
                  <p:pic>
                    <p:nvPicPr>
                      <p:cNvPr id="0" name="Object 14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46250" y="1557338"/>
                        <a:ext cx="496888"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042" name="Object 141"/>
          <p:cNvGraphicFramePr>
            <a:graphicFrameLocks noChangeAspect="1"/>
          </p:cNvGraphicFramePr>
          <p:nvPr/>
        </p:nvGraphicFramePr>
        <p:xfrm>
          <a:off x="2595563" y="1555750"/>
          <a:ext cx="536575" cy="519113"/>
        </p:xfrm>
        <a:graphic>
          <a:graphicData uri="http://schemas.openxmlformats.org/presentationml/2006/ole">
            <mc:AlternateContent xmlns:mc="http://schemas.openxmlformats.org/markup-compatibility/2006">
              <mc:Choice xmlns:v="urn:schemas-microsoft-com:vml" Requires="v">
                <p:oleObj spid="_x0000_s43138" name="Equation" r:id="rId11" imgW="177569" imgH="215619" progId="Equation.3">
                  <p:embed/>
                </p:oleObj>
              </mc:Choice>
              <mc:Fallback>
                <p:oleObj name="Equation" r:id="rId11" imgW="177569" imgH="215619" progId="Equation.3">
                  <p:embed/>
                  <p:pic>
                    <p:nvPicPr>
                      <p:cNvPr id="0" name="Object 14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95563" y="1555750"/>
                        <a:ext cx="5365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043" name="Object 142"/>
          <p:cNvGraphicFramePr>
            <a:graphicFrameLocks noChangeAspect="1"/>
          </p:cNvGraphicFramePr>
          <p:nvPr/>
        </p:nvGraphicFramePr>
        <p:xfrm>
          <a:off x="3494088" y="1528763"/>
          <a:ext cx="574675" cy="519112"/>
        </p:xfrm>
        <a:graphic>
          <a:graphicData uri="http://schemas.openxmlformats.org/presentationml/2006/ole">
            <mc:AlternateContent xmlns:mc="http://schemas.openxmlformats.org/markup-compatibility/2006">
              <mc:Choice xmlns:v="urn:schemas-microsoft-com:vml" Requires="v">
                <p:oleObj spid="_x0000_s43139" name="Equation" r:id="rId12" imgW="190335" imgH="215713" progId="Equation.3">
                  <p:embed/>
                </p:oleObj>
              </mc:Choice>
              <mc:Fallback>
                <p:oleObj name="Equation" r:id="rId12" imgW="190335" imgH="215713" progId="Equation.3">
                  <p:embed/>
                  <p:pic>
                    <p:nvPicPr>
                      <p:cNvPr id="0" name="Object 14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94088" y="1528763"/>
                        <a:ext cx="5746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044" name="Object 143"/>
          <p:cNvGraphicFramePr>
            <a:graphicFrameLocks noChangeAspect="1"/>
          </p:cNvGraphicFramePr>
          <p:nvPr/>
        </p:nvGraphicFramePr>
        <p:xfrm>
          <a:off x="485775" y="1543050"/>
          <a:ext cx="917575" cy="517525"/>
        </p:xfrm>
        <a:graphic>
          <a:graphicData uri="http://schemas.openxmlformats.org/presentationml/2006/ole">
            <mc:AlternateContent xmlns:mc="http://schemas.openxmlformats.org/markup-compatibility/2006">
              <mc:Choice xmlns:v="urn:schemas-microsoft-com:vml" Requires="v">
                <p:oleObj spid="_x0000_s43140" name="Equation" r:id="rId13" imgW="304536" imgH="215713" progId="Equation.3">
                  <p:embed/>
                </p:oleObj>
              </mc:Choice>
              <mc:Fallback>
                <p:oleObj name="Equation" r:id="rId13" imgW="304536" imgH="215713" progId="Equation.3">
                  <p:embed/>
                  <p:pic>
                    <p:nvPicPr>
                      <p:cNvPr id="0" name="Object 14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85775" y="1543050"/>
                        <a:ext cx="917575"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40525" name="Group 237"/>
          <p:cNvGraphicFramePr>
            <a:graphicFrameLocks noGrp="1"/>
          </p:cNvGraphicFramePr>
          <p:nvPr/>
        </p:nvGraphicFramePr>
        <p:xfrm>
          <a:off x="4937125" y="1484313"/>
          <a:ext cx="3763963" cy="1944687"/>
        </p:xfrm>
        <a:graphic>
          <a:graphicData uri="http://schemas.openxmlformats.org/drawingml/2006/table">
            <a:tbl>
              <a:tblPr/>
              <a:tblGrid>
                <a:gridCol w="1152525"/>
                <a:gridCol w="865188"/>
                <a:gridCol w="850900"/>
                <a:gridCol w="895350"/>
              </a:tblGrid>
              <a:tr h="58578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29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462/0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429/0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6/0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41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462/0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429/0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3/0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1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077/0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143/0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43072" name="Object 171"/>
          <p:cNvGraphicFramePr>
            <a:graphicFrameLocks noChangeAspect="1"/>
          </p:cNvGraphicFramePr>
          <p:nvPr/>
        </p:nvGraphicFramePr>
        <p:xfrm>
          <a:off x="5265738" y="2003425"/>
          <a:ext cx="496887" cy="517525"/>
        </p:xfrm>
        <a:graphic>
          <a:graphicData uri="http://schemas.openxmlformats.org/presentationml/2006/ole">
            <mc:AlternateContent xmlns:mc="http://schemas.openxmlformats.org/markup-compatibility/2006">
              <mc:Choice xmlns:v="urn:schemas-microsoft-com:vml" Requires="v">
                <p:oleObj spid="_x0000_s43141" name="Equation" r:id="rId15" imgW="164885" imgH="215619" progId="Equation.3">
                  <p:embed/>
                </p:oleObj>
              </mc:Choice>
              <mc:Fallback>
                <p:oleObj name="Equation" r:id="rId15" imgW="164885" imgH="215619" progId="Equation.3">
                  <p:embed/>
                  <p:pic>
                    <p:nvPicPr>
                      <p:cNvPr id="0" name="Object 17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65738" y="2003425"/>
                        <a:ext cx="49688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073" name="Object 172"/>
          <p:cNvGraphicFramePr>
            <a:graphicFrameLocks noChangeAspect="1"/>
          </p:cNvGraphicFramePr>
          <p:nvPr/>
        </p:nvGraphicFramePr>
        <p:xfrm>
          <a:off x="5235575" y="2449513"/>
          <a:ext cx="536575" cy="519112"/>
        </p:xfrm>
        <a:graphic>
          <a:graphicData uri="http://schemas.openxmlformats.org/presentationml/2006/ole">
            <mc:AlternateContent xmlns:mc="http://schemas.openxmlformats.org/markup-compatibility/2006">
              <mc:Choice xmlns:v="urn:schemas-microsoft-com:vml" Requires="v">
                <p:oleObj spid="_x0000_s43142" name="Equation" r:id="rId16" imgW="177569" imgH="215619" progId="Equation.3">
                  <p:embed/>
                </p:oleObj>
              </mc:Choice>
              <mc:Fallback>
                <p:oleObj name="Equation" r:id="rId16" imgW="177569" imgH="215619" progId="Equation.3">
                  <p:embed/>
                  <p:pic>
                    <p:nvPicPr>
                      <p:cNvPr id="0" name="Object 17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35575" y="2449513"/>
                        <a:ext cx="5365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074" name="Object 173"/>
          <p:cNvGraphicFramePr>
            <a:graphicFrameLocks noChangeAspect="1"/>
          </p:cNvGraphicFramePr>
          <p:nvPr/>
        </p:nvGraphicFramePr>
        <p:xfrm>
          <a:off x="5178425" y="2909888"/>
          <a:ext cx="574675" cy="519112"/>
        </p:xfrm>
        <a:graphic>
          <a:graphicData uri="http://schemas.openxmlformats.org/presentationml/2006/ole">
            <mc:AlternateContent xmlns:mc="http://schemas.openxmlformats.org/markup-compatibility/2006">
              <mc:Choice xmlns:v="urn:schemas-microsoft-com:vml" Requires="v">
                <p:oleObj spid="_x0000_s43143" name="Equation" r:id="rId17" imgW="190335" imgH="215713" progId="Equation.3">
                  <p:embed/>
                </p:oleObj>
              </mc:Choice>
              <mc:Fallback>
                <p:oleObj name="Equation" r:id="rId17" imgW="190335" imgH="215713" progId="Equation.3">
                  <p:embed/>
                  <p:pic>
                    <p:nvPicPr>
                      <p:cNvPr id="0" name="Object 17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178425" y="2909888"/>
                        <a:ext cx="5746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075" name="Object 174"/>
          <p:cNvGraphicFramePr>
            <a:graphicFrameLocks noChangeAspect="1"/>
          </p:cNvGraphicFramePr>
          <p:nvPr/>
        </p:nvGraphicFramePr>
        <p:xfrm>
          <a:off x="6307138" y="1557338"/>
          <a:ext cx="496887" cy="517525"/>
        </p:xfrm>
        <a:graphic>
          <a:graphicData uri="http://schemas.openxmlformats.org/presentationml/2006/ole">
            <mc:AlternateContent xmlns:mc="http://schemas.openxmlformats.org/markup-compatibility/2006">
              <mc:Choice xmlns:v="urn:schemas-microsoft-com:vml" Requires="v">
                <p:oleObj spid="_x0000_s43144" name="Equation" r:id="rId18" imgW="164885" imgH="215619" progId="Equation.3">
                  <p:embed/>
                </p:oleObj>
              </mc:Choice>
              <mc:Fallback>
                <p:oleObj name="Equation" r:id="rId18" imgW="164885" imgH="215619" progId="Equation.3">
                  <p:embed/>
                  <p:pic>
                    <p:nvPicPr>
                      <p:cNvPr id="0" name="Object 17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7138" y="1557338"/>
                        <a:ext cx="49688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076" name="Object 175"/>
          <p:cNvGraphicFramePr>
            <a:graphicFrameLocks noChangeAspect="1"/>
          </p:cNvGraphicFramePr>
          <p:nvPr/>
        </p:nvGraphicFramePr>
        <p:xfrm>
          <a:off x="7131050" y="1543050"/>
          <a:ext cx="536575" cy="519113"/>
        </p:xfrm>
        <a:graphic>
          <a:graphicData uri="http://schemas.openxmlformats.org/presentationml/2006/ole">
            <mc:AlternateContent xmlns:mc="http://schemas.openxmlformats.org/markup-compatibility/2006">
              <mc:Choice xmlns:v="urn:schemas-microsoft-com:vml" Requires="v">
                <p:oleObj spid="_x0000_s43145" name="Equation" r:id="rId19" imgW="177569" imgH="215619" progId="Equation.3">
                  <p:embed/>
                </p:oleObj>
              </mc:Choice>
              <mc:Fallback>
                <p:oleObj name="Equation" r:id="rId19" imgW="177569" imgH="215619" progId="Equation.3">
                  <p:embed/>
                  <p:pic>
                    <p:nvPicPr>
                      <p:cNvPr id="0" name="Object 17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31050" y="1543050"/>
                        <a:ext cx="5365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077" name="Object 176"/>
          <p:cNvGraphicFramePr>
            <a:graphicFrameLocks noChangeAspect="1"/>
          </p:cNvGraphicFramePr>
          <p:nvPr/>
        </p:nvGraphicFramePr>
        <p:xfrm>
          <a:off x="7958138" y="1528763"/>
          <a:ext cx="574675" cy="519112"/>
        </p:xfrm>
        <a:graphic>
          <a:graphicData uri="http://schemas.openxmlformats.org/presentationml/2006/ole">
            <mc:AlternateContent xmlns:mc="http://schemas.openxmlformats.org/markup-compatibility/2006">
              <mc:Choice xmlns:v="urn:schemas-microsoft-com:vml" Requires="v">
                <p:oleObj spid="_x0000_s43146" name="Equation" r:id="rId20" imgW="190335" imgH="215713" progId="Equation.3">
                  <p:embed/>
                </p:oleObj>
              </mc:Choice>
              <mc:Fallback>
                <p:oleObj name="Equation" r:id="rId20" imgW="190335" imgH="215713" progId="Equation.3">
                  <p:embed/>
                  <p:pic>
                    <p:nvPicPr>
                      <p:cNvPr id="0" name="Object 17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958138" y="1528763"/>
                        <a:ext cx="5746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078" name="Object 177"/>
          <p:cNvGraphicFramePr>
            <a:graphicFrameLocks noChangeAspect="1"/>
          </p:cNvGraphicFramePr>
          <p:nvPr/>
        </p:nvGraphicFramePr>
        <p:xfrm>
          <a:off x="4983163" y="1543050"/>
          <a:ext cx="917575" cy="517525"/>
        </p:xfrm>
        <a:graphic>
          <a:graphicData uri="http://schemas.openxmlformats.org/presentationml/2006/ole">
            <mc:AlternateContent xmlns:mc="http://schemas.openxmlformats.org/markup-compatibility/2006">
              <mc:Choice xmlns:v="urn:schemas-microsoft-com:vml" Requires="v">
                <p:oleObj spid="_x0000_s43147" name="Equation" r:id="rId21" imgW="304536" imgH="215713" progId="Equation.3">
                  <p:embed/>
                </p:oleObj>
              </mc:Choice>
              <mc:Fallback>
                <p:oleObj name="Equation" r:id="rId21" imgW="304536" imgH="215713" progId="Equation.3">
                  <p:embed/>
                  <p:pic>
                    <p:nvPicPr>
                      <p:cNvPr id="0" name="Object 177"/>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4983163" y="1543050"/>
                        <a:ext cx="917575"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40530" name="Group 242"/>
          <p:cNvGraphicFramePr>
            <a:graphicFrameLocks noGrp="1"/>
          </p:cNvGraphicFramePr>
          <p:nvPr/>
        </p:nvGraphicFramePr>
        <p:xfrm>
          <a:off x="2671763" y="4005263"/>
          <a:ext cx="3673475" cy="1944687"/>
        </p:xfrm>
        <a:graphic>
          <a:graphicData uri="http://schemas.openxmlformats.org/drawingml/2006/table">
            <a:tbl>
              <a:tblPr/>
              <a:tblGrid>
                <a:gridCol w="1022350"/>
                <a:gridCol w="881062"/>
                <a:gridCol w="874713"/>
                <a:gridCol w="895350"/>
              </a:tblGrid>
              <a:tr h="58578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29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083/0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03/0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2/0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41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667/0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242/0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2/0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1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25/0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727/0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6/0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43106" name="Object 216"/>
          <p:cNvGraphicFramePr>
            <a:graphicFrameLocks noChangeAspect="1"/>
          </p:cNvGraphicFramePr>
          <p:nvPr/>
        </p:nvGraphicFramePr>
        <p:xfrm>
          <a:off x="2981325" y="4524375"/>
          <a:ext cx="534988" cy="517525"/>
        </p:xfrm>
        <a:graphic>
          <a:graphicData uri="http://schemas.openxmlformats.org/presentationml/2006/ole">
            <mc:AlternateContent xmlns:mc="http://schemas.openxmlformats.org/markup-compatibility/2006">
              <mc:Choice xmlns:v="urn:schemas-microsoft-com:vml" Requires="v">
                <p:oleObj spid="_x0000_s43148" name="Equation" r:id="rId23" imgW="177569" imgH="215619" progId="Equation.3">
                  <p:embed/>
                </p:oleObj>
              </mc:Choice>
              <mc:Fallback>
                <p:oleObj name="Equation" r:id="rId23" imgW="177569" imgH="215619" progId="Equation.3">
                  <p:embed/>
                  <p:pic>
                    <p:nvPicPr>
                      <p:cNvPr id="0" name="Object 216"/>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2981325" y="4524375"/>
                        <a:ext cx="534988"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107" name="Object 217"/>
          <p:cNvGraphicFramePr>
            <a:graphicFrameLocks noChangeAspect="1"/>
          </p:cNvGraphicFramePr>
          <p:nvPr/>
        </p:nvGraphicFramePr>
        <p:xfrm>
          <a:off x="2951163" y="4970463"/>
          <a:ext cx="574675" cy="519112"/>
        </p:xfrm>
        <a:graphic>
          <a:graphicData uri="http://schemas.openxmlformats.org/presentationml/2006/ole">
            <mc:AlternateContent xmlns:mc="http://schemas.openxmlformats.org/markup-compatibility/2006">
              <mc:Choice xmlns:v="urn:schemas-microsoft-com:vml" Requires="v">
                <p:oleObj spid="_x0000_s43149" name="Equation" r:id="rId25" imgW="190335" imgH="215713" progId="Equation.3">
                  <p:embed/>
                </p:oleObj>
              </mc:Choice>
              <mc:Fallback>
                <p:oleObj name="Equation" r:id="rId25" imgW="190335" imgH="215713" progId="Equation.3">
                  <p:embed/>
                  <p:pic>
                    <p:nvPicPr>
                      <p:cNvPr id="0" name="Object 217"/>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2951163" y="4970463"/>
                        <a:ext cx="5746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108" name="Object 218"/>
          <p:cNvGraphicFramePr>
            <a:graphicFrameLocks noChangeAspect="1"/>
          </p:cNvGraphicFramePr>
          <p:nvPr/>
        </p:nvGraphicFramePr>
        <p:xfrm>
          <a:off x="2913063" y="5430838"/>
          <a:ext cx="574675" cy="519112"/>
        </p:xfrm>
        <a:graphic>
          <a:graphicData uri="http://schemas.openxmlformats.org/presentationml/2006/ole">
            <mc:AlternateContent xmlns:mc="http://schemas.openxmlformats.org/markup-compatibility/2006">
              <mc:Choice xmlns:v="urn:schemas-microsoft-com:vml" Requires="v">
                <p:oleObj spid="_x0000_s43150" name="Equation" r:id="rId27" imgW="190335" imgH="215713" progId="Equation.3">
                  <p:embed/>
                </p:oleObj>
              </mc:Choice>
              <mc:Fallback>
                <p:oleObj name="Equation" r:id="rId27" imgW="190335" imgH="215713" progId="Equation.3">
                  <p:embed/>
                  <p:pic>
                    <p:nvPicPr>
                      <p:cNvPr id="0" name="Object 218"/>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2913063" y="5430838"/>
                        <a:ext cx="5746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109" name="Object 219"/>
          <p:cNvGraphicFramePr>
            <a:graphicFrameLocks noChangeAspect="1"/>
          </p:cNvGraphicFramePr>
          <p:nvPr/>
        </p:nvGraphicFramePr>
        <p:xfrm>
          <a:off x="3903663" y="4078288"/>
          <a:ext cx="536575" cy="517525"/>
        </p:xfrm>
        <a:graphic>
          <a:graphicData uri="http://schemas.openxmlformats.org/presentationml/2006/ole">
            <mc:AlternateContent xmlns:mc="http://schemas.openxmlformats.org/markup-compatibility/2006">
              <mc:Choice xmlns:v="urn:schemas-microsoft-com:vml" Requires="v">
                <p:oleObj spid="_x0000_s43151" name="Equation" r:id="rId29" imgW="177569" imgH="215619" progId="Equation.3">
                  <p:embed/>
                </p:oleObj>
              </mc:Choice>
              <mc:Fallback>
                <p:oleObj name="Equation" r:id="rId29" imgW="177569" imgH="215619" progId="Equation.3">
                  <p:embed/>
                  <p:pic>
                    <p:nvPicPr>
                      <p:cNvPr id="0" name="Object 219"/>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3903663" y="4078288"/>
                        <a:ext cx="536575"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110" name="Object 220"/>
          <p:cNvGraphicFramePr>
            <a:graphicFrameLocks noChangeAspect="1"/>
          </p:cNvGraphicFramePr>
          <p:nvPr/>
        </p:nvGraphicFramePr>
        <p:xfrm>
          <a:off x="4810125" y="4076700"/>
          <a:ext cx="574675" cy="519113"/>
        </p:xfrm>
        <a:graphic>
          <a:graphicData uri="http://schemas.openxmlformats.org/presentationml/2006/ole">
            <mc:AlternateContent xmlns:mc="http://schemas.openxmlformats.org/markup-compatibility/2006">
              <mc:Choice xmlns:v="urn:schemas-microsoft-com:vml" Requires="v">
                <p:oleObj spid="_x0000_s43152" name="Equation" r:id="rId31" imgW="190335" imgH="215713" progId="Equation.3">
                  <p:embed/>
                </p:oleObj>
              </mc:Choice>
              <mc:Fallback>
                <p:oleObj name="Equation" r:id="rId31" imgW="190335" imgH="215713" progId="Equation.3">
                  <p:embed/>
                  <p:pic>
                    <p:nvPicPr>
                      <p:cNvPr id="0" name="Object 220"/>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4810125" y="4076700"/>
                        <a:ext cx="5746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111" name="Object 221"/>
          <p:cNvGraphicFramePr>
            <a:graphicFrameLocks noChangeAspect="1"/>
          </p:cNvGraphicFramePr>
          <p:nvPr/>
        </p:nvGraphicFramePr>
        <p:xfrm>
          <a:off x="5600700" y="4049713"/>
          <a:ext cx="574675" cy="519112"/>
        </p:xfrm>
        <a:graphic>
          <a:graphicData uri="http://schemas.openxmlformats.org/presentationml/2006/ole">
            <mc:AlternateContent xmlns:mc="http://schemas.openxmlformats.org/markup-compatibility/2006">
              <mc:Choice xmlns:v="urn:schemas-microsoft-com:vml" Requires="v">
                <p:oleObj spid="_x0000_s43153" name="Equation" r:id="rId33" imgW="190335" imgH="215713" progId="Equation.3">
                  <p:embed/>
                </p:oleObj>
              </mc:Choice>
              <mc:Fallback>
                <p:oleObj name="Equation" r:id="rId33" imgW="190335" imgH="215713" progId="Equation.3">
                  <p:embed/>
                  <p:pic>
                    <p:nvPicPr>
                      <p:cNvPr id="0" name="Object 221"/>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5600700" y="4049713"/>
                        <a:ext cx="5746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112" name="Object 222"/>
          <p:cNvGraphicFramePr>
            <a:graphicFrameLocks noChangeAspect="1"/>
          </p:cNvGraphicFramePr>
          <p:nvPr/>
        </p:nvGraphicFramePr>
        <p:xfrm>
          <a:off x="2743200" y="4064000"/>
          <a:ext cx="765175" cy="517525"/>
        </p:xfrm>
        <a:graphic>
          <a:graphicData uri="http://schemas.openxmlformats.org/presentationml/2006/ole">
            <mc:AlternateContent xmlns:mc="http://schemas.openxmlformats.org/markup-compatibility/2006">
              <mc:Choice xmlns:v="urn:schemas-microsoft-com:vml" Requires="v">
                <p:oleObj spid="_x0000_s43154" name="Equation" r:id="rId34" imgW="253780" imgH="215713" progId="Equation.3">
                  <p:embed/>
                </p:oleObj>
              </mc:Choice>
              <mc:Fallback>
                <p:oleObj name="Equation" r:id="rId34" imgW="253780" imgH="215713" progId="Equation.3">
                  <p:embed/>
                  <p:pic>
                    <p:nvPicPr>
                      <p:cNvPr id="0" name="Object 222"/>
                      <p:cNvPicPr>
                        <a:picLocks noChangeAspect="1" noChangeArrowheads="1"/>
                      </p:cNvPicPr>
                      <p:nvPr/>
                    </p:nvPicPr>
                    <p:blipFill>
                      <a:blip r:embed="rId35">
                        <a:extLst>
                          <a:ext uri="{28A0092B-C50C-407E-A947-70E740481C1C}">
                            <a14:useLocalDpi xmlns:a14="http://schemas.microsoft.com/office/drawing/2010/main" val="0"/>
                          </a:ext>
                        </a:extLst>
                      </a:blip>
                      <a:srcRect/>
                      <a:stretch>
                        <a:fillRect/>
                      </a:stretch>
                    </p:blipFill>
                    <p:spPr bwMode="auto">
                      <a:xfrm>
                        <a:off x="2743200" y="4064000"/>
                        <a:ext cx="765175"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40396"/>
                                        </p:tgtEl>
                                        <p:attrNameLst>
                                          <p:attrName>style.visibility</p:attrName>
                                        </p:attrNameLst>
                                      </p:cBhvr>
                                      <p:to>
                                        <p:strVal val="visible"/>
                                      </p:to>
                                    </p:set>
                                    <p:animEffect transition="in" filter="wipe(down)">
                                      <p:cBhvr>
                                        <p:cTn id="7" dur="870">
                                          <p:stCondLst>
                                            <p:cond delay="0"/>
                                          </p:stCondLst>
                                        </p:cTn>
                                        <p:tgtEl>
                                          <p:spTgt spid="140396"/>
                                        </p:tgtEl>
                                      </p:cBhvr>
                                    </p:animEffect>
                                    <p:anim calcmode="lin" valueType="num">
                                      <p:cBhvr>
                                        <p:cTn id="8" dur="2733" tmFilter="0,0; 0.14,0.36; 0.43,0.73; 0.71,0.91; 1.0,1.0">
                                          <p:stCondLst>
                                            <p:cond delay="0"/>
                                          </p:stCondLst>
                                        </p:cTn>
                                        <p:tgtEl>
                                          <p:spTgt spid="140396"/>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140396"/>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140396"/>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140396"/>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140396"/>
                                        </p:tgtEl>
                                        <p:attrNameLst>
                                          <p:attrName>ppt_y</p:attrName>
                                        </p:attrNameLst>
                                      </p:cBhvr>
                                      <p:tavLst>
                                        <p:tav tm="0" fmla="#ppt_y-sin(pi*$)/81">
                                          <p:val>
                                            <p:fltVal val="0"/>
                                          </p:val>
                                        </p:tav>
                                        <p:tav tm="100000">
                                          <p:val>
                                            <p:fltVal val="1"/>
                                          </p:val>
                                        </p:tav>
                                      </p:tavLst>
                                    </p:anim>
                                    <p:animScale>
                                      <p:cBhvr>
                                        <p:cTn id="13" dur="39">
                                          <p:stCondLst>
                                            <p:cond delay="975"/>
                                          </p:stCondLst>
                                        </p:cTn>
                                        <p:tgtEl>
                                          <p:spTgt spid="140396"/>
                                        </p:tgtEl>
                                      </p:cBhvr>
                                      <p:to x="100000" y="60000"/>
                                    </p:animScale>
                                    <p:animScale>
                                      <p:cBhvr>
                                        <p:cTn id="14" dur="249" decel="50000">
                                          <p:stCondLst>
                                            <p:cond delay="1014"/>
                                          </p:stCondLst>
                                        </p:cTn>
                                        <p:tgtEl>
                                          <p:spTgt spid="140396"/>
                                        </p:tgtEl>
                                      </p:cBhvr>
                                      <p:to x="100000" y="100000"/>
                                    </p:animScale>
                                    <p:animScale>
                                      <p:cBhvr>
                                        <p:cTn id="15" dur="39">
                                          <p:stCondLst>
                                            <p:cond delay="1968"/>
                                          </p:stCondLst>
                                        </p:cTn>
                                        <p:tgtEl>
                                          <p:spTgt spid="140396"/>
                                        </p:tgtEl>
                                      </p:cBhvr>
                                      <p:to x="100000" y="80000"/>
                                    </p:animScale>
                                    <p:animScale>
                                      <p:cBhvr>
                                        <p:cTn id="16" dur="249" decel="50000">
                                          <p:stCondLst>
                                            <p:cond delay="2007"/>
                                          </p:stCondLst>
                                        </p:cTn>
                                        <p:tgtEl>
                                          <p:spTgt spid="140396"/>
                                        </p:tgtEl>
                                      </p:cBhvr>
                                      <p:to x="100000" y="100000"/>
                                    </p:animScale>
                                    <p:animScale>
                                      <p:cBhvr>
                                        <p:cTn id="17" dur="39">
                                          <p:stCondLst>
                                            <p:cond delay="2463"/>
                                          </p:stCondLst>
                                        </p:cTn>
                                        <p:tgtEl>
                                          <p:spTgt spid="140396"/>
                                        </p:tgtEl>
                                      </p:cBhvr>
                                      <p:to x="100000" y="90000"/>
                                    </p:animScale>
                                    <p:animScale>
                                      <p:cBhvr>
                                        <p:cTn id="18" dur="249" decel="50000">
                                          <p:stCondLst>
                                            <p:cond delay="2502"/>
                                          </p:stCondLst>
                                        </p:cTn>
                                        <p:tgtEl>
                                          <p:spTgt spid="140396"/>
                                        </p:tgtEl>
                                      </p:cBhvr>
                                      <p:to x="100000" y="100000"/>
                                    </p:animScale>
                                    <p:animScale>
                                      <p:cBhvr>
                                        <p:cTn id="19" dur="39">
                                          <p:stCondLst>
                                            <p:cond delay="2712"/>
                                          </p:stCondLst>
                                        </p:cTn>
                                        <p:tgtEl>
                                          <p:spTgt spid="140396"/>
                                        </p:tgtEl>
                                      </p:cBhvr>
                                      <p:to x="100000" y="95000"/>
                                    </p:animScale>
                                    <p:animScale>
                                      <p:cBhvr>
                                        <p:cTn id="20" dur="249" decel="50000">
                                          <p:stCondLst>
                                            <p:cond delay="2751"/>
                                          </p:stCondLst>
                                        </p:cTn>
                                        <p:tgtEl>
                                          <p:spTgt spid="14039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39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626" name="Group 242"/>
          <p:cNvGraphicFramePr>
            <a:graphicFrameLocks noGrp="1"/>
          </p:cNvGraphicFramePr>
          <p:nvPr/>
        </p:nvGraphicFramePr>
        <p:xfrm>
          <a:off x="900113" y="2924175"/>
          <a:ext cx="7348537" cy="2736850"/>
        </p:xfrm>
        <a:graphic>
          <a:graphicData uri="http://schemas.openxmlformats.org/drawingml/2006/table">
            <a:tbl>
              <a:tblPr/>
              <a:tblGrid>
                <a:gridCol w="1152525"/>
                <a:gridCol w="1223962"/>
                <a:gridCol w="1295400"/>
                <a:gridCol w="1225550"/>
                <a:gridCol w="1225550"/>
                <a:gridCol w="1225550"/>
              </a:tblGrid>
              <a:tr h="9461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وزن</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29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692/0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72/0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564/0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976/1</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658/0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41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231/0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24/0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375/0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846/0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282/0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1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077/0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04/0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063/0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18/0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06/0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431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جمع</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44078" name="Object 71"/>
          <p:cNvGraphicFramePr>
            <a:graphicFrameLocks noChangeAspect="1"/>
          </p:cNvGraphicFramePr>
          <p:nvPr/>
        </p:nvGraphicFramePr>
        <p:xfrm>
          <a:off x="1228725" y="3803650"/>
          <a:ext cx="496888" cy="517525"/>
        </p:xfrm>
        <a:graphic>
          <a:graphicData uri="http://schemas.openxmlformats.org/presentationml/2006/ole">
            <mc:AlternateContent xmlns:mc="http://schemas.openxmlformats.org/markup-compatibility/2006">
              <mc:Choice xmlns:v="urn:schemas-microsoft-com:vml" Requires="v">
                <p:oleObj spid="_x0000_s44101" name="Equation" r:id="rId4" imgW="164885" imgH="215619" progId="Equation.3">
                  <p:embed/>
                </p:oleObj>
              </mc:Choice>
              <mc:Fallback>
                <p:oleObj name="Equation" r:id="rId4" imgW="164885" imgH="215619" progId="Equation.3">
                  <p:embed/>
                  <p:pic>
                    <p:nvPicPr>
                      <p:cNvPr id="0" name="Object 7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28725" y="3803650"/>
                        <a:ext cx="496888"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4079" name="Object 72"/>
          <p:cNvGraphicFramePr>
            <a:graphicFrameLocks noChangeAspect="1"/>
          </p:cNvGraphicFramePr>
          <p:nvPr/>
        </p:nvGraphicFramePr>
        <p:xfrm>
          <a:off x="1198563" y="4249738"/>
          <a:ext cx="536575" cy="519112"/>
        </p:xfrm>
        <a:graphic>
          <a:graphicData uri="http://schemas.openxmlformats.org/presentationml/2006/ole">
            <mc:AlternateContent xmlns:mc="http://schemas.openxmlformats.org/markup-compatibility/2006">
              <mc:Choice xmlns:v="urn:schemas-microsoft-com:vml" Requires="v">
                <p:oleObj spid="_x0000_s44102" name="Equation" r:id="rId6" imgW="177569" imgH="215619" progId="Equation.3">
                  <p:embed/>
                </p:oleObj>
              </mc:Choice>
              <mc:Fallback>
                <p:oleObj name="Equation" r:id="rId6" imgW="177569" imgH="215619" progId="Equation.3">
                  <p:embed/>
                  <p:pic>
                    <p:nvPicPr>
                      <p:cNvPr id="0" name="Object 7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98563" y="4249738"/>
                        <a:ext cx="5365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4080" name="Object 73"/>
          <p:cNvGraphicFramePr>
            <a:graphicFrameLocks noChangeAspect="1"/>
          </p:cNvGraphicFramePr>
          <p:nvPr/>
        </p:nvGraphicFramePr>
        <p:xfrm>
          <a:off x="1141413" y="4710113"/>
          <a:ext cx="574675" cy="519112"/>
        </p:xfrm>
        <a:graphic>
          <a:graphicData uri="http://schemas.openxmlformats.org/presentationml/2006/ole">
            <mc:AlternateContent xmlns:mc="http://schemas.openxmlformats.org/markup-compatibility/2006">
              <mc:Choice xmlns:v="urn:schemas-microsoft-com:vml" Requires="v">
                <p:oleObj spid="_x0000_s44103" name="Equation" r:id="rId8" imgW="190335" imgH="215713" progId="Equation.3">
                  <p:embed/>
                </p:oleObj>
              </mc:Choice>
              <mc:Fallback>
                <p:oleObj name="Equation" r:id="rId8" imgW="190335" imgH="215713" progId="Equation.3">
                  <p:embed/>
                  <p:pic>
                    <p:nvPicPr>
                      <p:cNvPr id="0" name="Object 7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41413" y="4710113"/>
                        <a:ext cx="5746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4081" name="Object 76"/>
          <p:cNvGraphicFramePr>
            <a:graphicFrameLocks noChangeAspect="1"/>
          </p:cNvGraphicFramePr>
          <p:nvPr/>
        </p:nvGraphicFramePr>
        <p:xfrm>
          <a:off x="1476375" y="1052513"/>
          <a:ext cx="1901825" cy="1525587"/>
        </p:xfrm>
        <a:graphic>
          <a:graphicData uri="http://schemas.openxmlformats.org/presentationml/2006/ole">
            <mc:AlternateContent xmlns:mc="http://schemas.openxmlformats.org/markup-compatibility/2006">
              <mc:Choice xmlns:v="urn:schemas-microsoft-com:vml" Requires="v">
                <p:oleObj spid="_x0000_s44104" name="Equation" r:id="rId10" imgW="710891" imgH="634725" progId="Equation.3">
                  <p:embed/>
                </p:oleObj>
              </mc:Choice>
              <mc:Fallback>
                <p:oleObj name="Equation" r:id="rId10" imgW="710891" imgH="634725" progId="Equation.3">
                  <p:embed/>
                  <p:pic>
                    <p:nvPicPr>
                      <p:cNvPr id="0" name="Object 7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476375" y="1052513"/>
                        <a:ext cx="1901825" cy="15255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4082" name="Rectangle 77"/>
          <p:cNvSpPr>
            <a:spLocks noChangeArrowheads="1"/>
          </p:cNvSpPr>
          <p:nvPr/>
        </p:nvSpPr>
        <p:spPr bwMode="auto">
          <a:xfrm>
            <a:off x="4572000" y="1484313"/>
            <a:ext cx="2590800" cy="1008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400"/>
              <a:t>روش ميانگين حسابي</a:t>
            </a:r>
            <a:endParaRPr lang="en-US" altLang="en-US" sz="2400"/>
          </a:p>
        </p:txBody>
      </p:sp>
      <p:graphicFrame>
        <p:nvGraphicFramePr>
          <p:cNvPr id="44083" name="Object 78"/>
          <p:cNvGraphicFramePr>
            <a:graphicFrameLocks noChangeAspect="1"/>
          </p:cNvGraphicFramePr>
          <p:nvPr/>
        </p:nvGraphicFramePr>
        <p:xfrm>
          <a:off x="2411413" y="3198813"/>
          <a:ext cx="496887" cy="517525"/>
        </p:xfrm>
        <a:graphic>
          <a:graphicData uri="http://schemas.openxmlformats.org/presentationml/2006/ole">
            <mc:AlternateContent xmlns:mc="http://schemas.openxmlformats.org/markup-compatibility/2006">
              <mc:Choice xmlns:v="urn:schemas-microsoft-com:vml" Requires="v">
                <p:oleObj spid="_x0000_s44105" name="Equation" r:id="rId12" imgW="164885" imgH="215619" progId="Equation.3">
                  <p:embed/>
                </p:oleObj>
              </mc:Choice>
              <mc:Fallback>
                <p:oleObj name="Equation" r:id="rId12" imgW="164885" imgH="215619" progId="Equation.3">
                  <p:embed/>
                  <p:pic>
                    <p:nvPicPr>
                      <p:cNvPr id="0" name="Object 7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11413" y="3198813"/>
                        <a:ext cx="49688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4084" name="Object 79"/>
          <p:cNvGraphicFramePr>
            <a:graphicFrameLocks noChangeAspect="1"/>
          </p:cNvGraphicFramePr>
          <p:nvPr/>
        </p:nvGraphicFramePr>
        <p:xfrm>
          <a:off x="3678238" y="3165475"/>
          <a:ext cx="536575" cy="519113"/>
        </p:xfrm>
        <a:graphic>
          <a:graphicData uri="http://schemas.openxmlformats.org/presentationml/2006/ole">
            <mc:AlternateContent xmlns:mc="http://schemas.openxmlformats.org/markup-compatibility/2006">
              <mc:Choice xmlns:v="urn:schemas-microsoft-com:vml" Requires="v">
                <p:oleObj spid="_x0000_s44106" name="Equation" r:id="rId13" imgW="177569" imgH="215619" progId="Equation.3">
                  <p:embed/>
                </p:oleObj>
              </mc:Choice>
              <mc:Fallback>
                <p:oleObj name="Equation" r:id="rId13" imgW="177569" imgH="215619" progId="Equation.3">
                  <p:embed/>
                  <p:pic>
                    <p:nvPicPr>
                      <p:cNvPr id="0" name="Object 7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78238" y="3165475"/>
                        <a:ext cx="5365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4085" name="Object 80"/>
          <p:cNvGraphicFramePr>
            <a:graphicFrameLocks noChangeAspect="1"/>
          </p:cNvGraphicFramePr>
          <p:nvPr/>
        </p:nvGraphicFramePr>
        <p:xfrm>
          <a:off x="4959350" y="3151188"/>
          <a:ext cx="574675" cy="519112"/>
        </p:xfrm>
        <a:graphic>
          <a:graphicData uri="http://schemas.openxmlformats.org/presentationml/2006/ole">
            <mc:AlternateContent xmlns:mc="http://schemas.openxmlformats.org/markup-compatibility/2006">
              <mc:Choice xmlns:v="urn:schemas-microsoft-com:vml" Requires="v">
                <p:oleObj spid="_x0000_s44107" name="Equation" r:id="rId14" imgW="190335" imgH="215713" progId="Equation.3">
                  <p:embed/>
                </p:oleObj>
              </mc:Choice>
              <mc:Fallback>
                <p:oleObj name="Equation" r:id="rId14" imgW="190335" imgH="215713" progId="Equation.3">
                  <p:embed/>
                  <p:pic>
                    <p:nvPicPr>
                      <p:cNvPr id="0" name="Object 8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59350" y="3151188"/>
                        <a:ext cx="5746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4086" name="Object 85"/>
          <p:cNvGraphicFramePr>
            <a:graphicFrameLocks noChangeAspect="1"/>
          </p:cNvGraphicFramePr>
          <p:nvPr/>
        </p:nvGraphicFramePr>
        <p:xfrm>
          <a:off x="914400" y="3165475"/>
          <a:ext cx="879475" cy="517525"/>
        </p:xfrm>
        <a:graphic>
          <a:graphicData uri="http://schemas.openxmlformats.org/presentationml/2006/ole">
            <mc:AlternateContent xmlns:mc="http://schemas.openxmlformats.org/markup-compatibility/2006">
              <mc:Choice xmlns:v="urn:schemas-microsoft-com:vml" Requires="v">
                <p:oleObj spid="_x0000_s44108" name="Equation" r:id="rId15" imgW="291847" imgH="215713" progId="Equation.3">
                  <p:embed/>
                </p:oleObj>
              </mc:Choice>
              <mc:Fallback>
                <p:oleObj name="Equation" r:id="rId15" imgW="291847" imgH="215713" progId="Equation.3">
                  <p:embed/>
                  <p:pic>
                    <p:nvPicPr>
                      <p:cNvPr id="0" name="Object 85"/>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914400" y="3165475"/>
                        <a:ext cx="879475"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44470" name="AutoShape 86"/>
          <p:cNvSpPr>
            <a:spLocks noChangeArrowheads="1"/>
          </p:cNvSpPr>
          <p:nvPr/>
        </p:nvSpPr>
        <p:spPr bwMode="auto">
          <a:xfrm>
            <a:off x="1238250" y="104775"/>
            <a:ext cx="6657975" cy="755650"/>
          </a:xfrm>
          <a:prstGeom prst="flowChartOffpageConnector">
            <a:avLst/>
          </a:prstGeom>
          <a:gradFill rotWithShape="1">
            <a:gsLst>
              <a:gs pos="0">
                <a:srgbClr val="FFFFFF"/>
              </a:gs>
              <a:gs pos="100000">
                <a:srgbClr val="FFCC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400"/>
              <a:t>4) محاسبه وزن نسبي</a:t>
            </a:r>
          </a:p>
        </p:txBody>
      </p:sp>
      <p:graphicFrame>
        <p:nvGraphicFramePr>
          <p:cNvPr id="44088" name="Object 129"/>
          <p:cNvGraphicFramePr>
            <a:graphicFrameLocks noChangeAspect="1"/>
          </p:cNvGraphicFramePr>
          <p:nvPr/>
        </p:nvGraphicFramePr>
        <p:xfrm>
          <a:off x="5954713" y="2997200"/>
          <a:ext cx="950912" cy="863600"/>
        </p:xfrm>
        <a:graphic>
          <a:graphicData uri="http://schemas.openxmlformats.org/presentationml/2006/ole">
            <mc:AlternateContent xmlns:mc="http://schemas.openxmlformats.org/markup-compatibility/2006">
              <mc:Choice xmlns:v="urn:schemas-microsoft-com:vml" Requires="v">
                <p:oleObj spid="_x0000_s44109" name="Equation" r:id="rId17" imgW="355292" imgH="444114" progId="Equation.3">
                  <p:embed/>
                </p:oleObj>
              </mc:Choice>
              <mc:Fallback>
                <p:oleObj name="Equation" r:id="rId17" imgW="355292" imgH="444114" progId="Equation.3">
                  <p:embed/>
                  <p:pic>
                    <p:nvPicPr>
                      <p:cNvPr id="0" name="Object 129"/>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5954713" y="2997200"/>
                        <a:ext cx="950912" cy="863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4089" name="Object 241"/>
          <p:cNvGraphicFramePr>
            <a:graphicFrameLocks noChangeAspect="1"/>
          </p:cNvGraphicFramePr>
          <p:nvPr/>
        </p:nvGraphicFramePr>
        <p:xfrm>
          <a:off x="7375525" y="3263900"/>
          <a:ext cx="544513" cy="579438"/>
        </p:xfrm>
        <a:graphic>
          <a:graphicData uri="http://schemas.openxmlformats.org/presentationml/2006/ole">
            <mc:AlternateContent xmlns:mc="http://schemas.openxmlformats.org/markup-compatibility/2006">
              <mc:Choice xmlns:v="urn:schemas-microsoft-com:vml" Requires="v">
                <p:oleObj spid="_x0000_s44110" name="Equation" r:id="rId19" imgW="203112" imgH="241195" progId="Equation.3">
                  <p:embed/>
                </p:oleObj>
              </mc:Choice>
              <mc:Fallback>
                <p:oleObj name="Equation" r:id="rId19" imgW="203112" imgH="241195" progId="Equation.3">
                  <p:embed/>
                  <p:pic>
                    <p:nvPicPr>
                      <p:cNvPr id="0" name="Object 241"/>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7375525" y="3263900"/>
                        <a:ext cx="544513" cy="579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4090" name="Rectangle 243"/>
          <p:cNvSpPr>
            <a:spLocks noChangeArrowheads="1"/>
          </p:cNvSpPr>
          <p:nvPr/>
        </p:nvSpPr>
        <p:spPr bwMode="auto">
          <a:xfrm>
            <a:off x="900113" y="5805488"/>
            <a:ext cx="7129462" cy="792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000"/>
              <a:t>توضيح: در مقايسات زوجي وزن دقيق از روش “بردار ويژه” بدست مي آيد0 در مثال فوق بدليل سهولت محاسبات از روش “ميانگين حسابي” استفاده شده است.</a:t>
            </a:r>
            <a:endParaRPr lang="en-US" altLang="en-US" sz="20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44470"/>
                                        </p:tgtEl>
                                        <p:attrNameLst>
                                          <p:attrName>style.visibility</p:attrName>
                                        </p:attrNameLst>
                                      </p:cBhvr>
                                      <p:to>
                                        <p:strVal val="visible"/>
                                      </p:to>
                                    </p:set>
                                    <p:animEffect transition="in" filter="wipe(down)">
                                      <p:cBhvr>
                                        <p:cTn id="7" dur="870">
                                          <p:stCondLst>
                                            <p:cond delay="0"/>
                                          </p:stCondLst>
                                        </p:cTn>
                                        <p:tgtEl>
                                          <p:spTgt spid="144470"/>
                                        </p:tgtEl>
                                      </p:cBhvr>
                                    </p:animEffect>
                                    <p:anim calcmode="lin" valueType="num">
                                      <p:cBhvr>
                                        <p:cTn id="8" dur="2733" tmFilter="0,0; 0.14,0.36; 0.43,0.73; 0.71,0.91; 1.0,1.0">
                                          <p:stCondLst>
                                            <p:cond delay="0"/>
                                          </p:stCondLst>
                                        </p:cTn>
                                        <p:tgtEl>
                                          <p:spTgt spid="144470"/>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144470"/>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144470"/>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144470"/>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144470"/>
                                        </p:tgtEl>
                                        <p:attrNameLst>
                                          <p:attrName>ppt_y</p:attrName>
                                        </p:attrNameLst>
                                      </p:cBhvr>
                                      <p:tavLst>
                                        <p:tav tm="0" fmla="#ppt_y-sin(pi*$)/81">
                                          <p:val>
                                            <p:fltVal val="0"/>
                                          </p:val>
                                        </p:tav>
                                        <p:tav tm="100000">
                                          <p:val>
                                            <p:fltVal val="1"/>
                                          </p:val>
                                        </p:tav>
                                      </p:tavLst>
                                    </p:anim>
                                    <p:animScale>
                                      <p:cBhvr>
                                        <p:cTn id="13" dur="39">
                                          <p:stCondLst>
                                            <p:cond delay="975"/>
                                          </p:stCondLst>
                                        </p:cTn>
                                        <p:tgtEl>
                                          <p:spTgt spid="144470"/>
                                        </p:tgtEl>
                                      </p:cBhvr>
                                      <p:to x="100000" y="60000"/>
                                    </p:animScale>
                                    <p:animScale>
                                      <p:cBhvr>
                                        <p:cTn id="14" dur="249" decel="50000">
                                          <p:stCondLst>
                                            <p:cond delay="1014"/>
                                          </p:stCondLst>
                                        </p:cTn>
                                        <p:tgtEl>
                                          <p:spTgt spid="144470"/>
                                        </p:tgtEl>
                                      </p:cBhvr>
                                      <p:to x="100000" y="100000"/>
                                    </p:animScale>
                                    <p:animScale>
                                      <p:cBhvr>
                                        <p:cTn id="15" dur="39">
                                          <p:stCondLst>
                                            <p:cond delay="1968"/>
                                          </p:stCondLst>
                                        </p:cTn>
                                        <p:tgtEl>
                                          <p:spTgt spid="144470"/>
                                        </p:tgtEl>
                                      </p:cBhvr>
                                      <p:to x="100000" y="80000"/>
                                    </p:animScale>
                                    <p:animScale>
                                      <p:cBhvr>
                                        <p:cTn id="16" dur="249" decel="50000">
                                          <p:stCondLst>
                                            <p:cond delay="2007"/>
                                          </p:stCondLst>
                                        </p:cTn>
                                        <p:tgtEl>
                                          <p:spTgt spid="144470"/>
                                        </p:tgtEl>
                                      </p:cBhvr>
                                      <p:to x="100000" y="100000"/>
                                    </p:animScale>
                                    <p:animScale>
                                      <p:cBhvr>
                                        <p:cTn id="17" dur="39">
                                          <p:stCondLst>
                                            <p:cond delay="2463"/>
                                          </p:stCondLst>
                                        </p:cTn>
                                        <p:tgtEl>
                                          <p:spTgt spid="144470"/>
                                        </p:tgtEl>
                                      </p:cBhvr>
                                      <p:to x="100000" y="90000"/>
                                    </p:animScale>
                                    <p:animScale>
                                      <p:cBhvr>
                                        <p:cTn id="18" dur="249" decel="50000">
                                          <p:stCondLst>
                                            <p:cond delay="2502"/>
                                          </p:stCondLst>
                                        </p:cTn>
                                        <p:tgtEl>
                                          <p:spTgt spid="144470"/>
                                        </p:tgtEl>
                                      </p:cBhvr>
                                      <p:to x="100000" y="100000"/>
                                    </p:animScale>
                                    <p:animScale>
                                      <p:cBhvr>
                                        <p:cTn id="19" dur="39">
                                          <p:stCondLst>
                                            <p:cond delay="2712"/>
                                          </p:stCondLst>
                                        </p:cTn>
                                        <p:tgtEl>
                                          <p:spTgt spid="144470"/>
                                        </p:tgtEl>
                                      </p:cBhvr>
                                      <p:to x="100000" y="95000"/>
                                    </p:animScale>
                                    <p:animScale>
                                      <p:cBhvr>
                                        <p:cTn id="20" dur="249" decel="50000">
                                          <p:stCondLst>
                                            <p:cond delay="2751"/>
                                          </p:stCondLst>
                                        </p:cTn>
                                        <p:tgtEl>
                                          <p:spTgt spid="14447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47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6636" name="Group 204"/>
          <p:cNvGraphicFramePr>
            <a:graphicFrameLocks noGrp="1"/>
          </p:cNvGraphicFramePr>
          <p:nvPr/>
        </p:nvGraphicFramePr>
        <p:xfrm>
          <a:off x="193675" y="1484313"/>
          <a:ext cx="4330700" cy="1944687"/>
        </p:xfrm>
        <a:graphic>
          <a:graphicData uri="http://schemas.openxmlformats.org/drawingml/2006/table">
            <a:tbl>
              <a:tblPr/>
              <a:tblGrid>
                <a:gridCol w="947738"/>
                <a:gridCol w="806450"/>
                <a:gridCol w="787400"/>
                <a:gridCol w="809625"/>
                <a:gridCol w="979487"/>
              </a:tblGrid>
              <a:tr h="58578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29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091/0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077/0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094/0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087/0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41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182/0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154/0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151/0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162/0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1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727/0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769/0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755/0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75/0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45090" name="Object 30"/>
          <p:cNvGraphicFramePr>
            <a:graphicFrameLocks noChangeAspect="1"/>
          </p:cNvGraphicFramePr>
          <p:nvPr/>
        </p:nvGraphicFramePr>
        <p:xfrm>
          <a:off x="420688" y="2003425"/>
          <a:ext cx="496887" cy="517525"/>
        </p:xfrm>
        <a:graphic>
          <a:graphicData uri="http://schemas.openxmlformats.org/presentationml/2006/ole">
            <mc:AlternateContent xmlns:mc="http://schemas.openxmlformats.org/markup-compatibility/2006">
              <mc:Choice xmlns:v="urn:schemas-microsoft-com:vml" Requires="v">
                <p:oleObj spid="_x0000_s45203" name="Equation" r:id="rId4" imgW="164885" imgH="215619" progId="Equation.3">
                  <p:embed/>
                </p:oleObj>
              </mc:Choice>
              <mc:Fallback>
                <p:oleObj name="Equation" r:id="rId4" imgW="164885" imgH="215619" progId="Equation.3">
                  <p:embed/>
                  <p:pic>
                    <p:nvPicPr>
                      <p:cNvPr id="0" name="Object 3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0688" y="2003425"/>
                        <a:ext cx="49688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5091" name="Object 31"/>
          <p:cNvGraphicFramePr>
            <a:graphicFrameLocks noChangeAspect="1"/>
          </p:cNvGraphicFramePr>
          <p:nvPr/>
        </p:nvGraphicFramePr>
        <p:xfrm>
          <a:off x="390525" y="2449513"/>
          <a:ext cx="536575" cy="519112"/>
        </p:xfrm>
        <a:graphic>
          <a:graphicData uri="http://schemas.openxmlformats.org/presentationml/2006/ole">
            <mc:AlternateContent xmlns:mc="http://schemas.openxmlformats.org/markup-compatibility/2006">
              <mc:Choice xmlns:v="urn:schemas-microsoft-com:vml" Requires="v">
                <p:oleObj spid="_x0000_s45204" name="Equation" r:id="rId6" imgW="177569" imgH="215619" progId="Equation.3">
                  <p:embed/>
                </p:oleObj>
              </mc:Choice>
              <mc:Fallback>
                <p:oleObj name="Equation" r:id="rId6" imgW="177569" imgH="215619" progId="Equation.3">
                  <p:embed/>
                  <p:pic>
                    <p:nvPicPr>
                      <p:cNvPr id="0" name="Object 3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0525" y="2449513"/>
                        <a:ext cx="5365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5092" name="Object 32"/>
          <p:cNvGraphicFramePr>
            <a:graphicFrameLocks noChangeAspect="1"/>
          </p:cNvGraphicFramePr>
          <p:nvPr/>
        </p:nvGraphicFramePr>
        <p:xfrm>
          <a:off x="333375" y="2909888"/>
          <a:ext cx="574675" cy="519112"/>
        </p:xfrm>
        <a:graphic>
          <a:graphicData uri="http://schemas.openxmlformats.org/presentationml/2006/ole">
            <mc:AlternateContent xmlns:mc="http://schemas.openxmlformats.org/markup-compatibility/2006">
              <mc:Choice xmlns:v="urn:schemas-microsoft-com:vml" Requires="v">
                <p:oleObj spid="_x0000_s45205" name="Equation" r:id="rId8" imgW="190335" imgH="215713" progId="Equation.3">
                  <p:embed/>
                </p:oleObj>
              </mc:Choice>
              <mc:Fallback>
                <p:oleObj name="Equation" r:id="rId8" imgW="190335" imgH="215713" progId="Equation.3">
                  <p:embed/>
                  <p:pic>
                    <p:nvPicPr>
                      <p:cNvPr id="0" name="Object 3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3375" y="2909888"/>
                        <a:ext cx="5746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5093" name="Object 33"/>
          <p:cNvGraphicFramePr>
            <a:graphicFrameLocks noChangeAspect="1"/>
          </p:cNvGraphicFramePr>
          <p:nvPr/>
        </p:nvGraphicFramePr>
        <p:xfrm>
          <a:off x="1344613" y="1557338"/>
          <a:ext cx="496887" cy="517525"/>
        </p:xfrm>
        <a:graphic>
          <a:graphicData uri="http://schemas.openxmlformats.org/presentationml/2006/ole">
            <mc:AlternateContent xmlns:mc="http://schemas.openxmlformats.org/markup-compatibility/2006">
              <mc:Choice xmlns:v="urn:schemas-microsoft-com:vml" Requires="v">
                <p:oleObj spid="_x0000_s45206" name="Equation" r:id="rId10" imgW="164885" imgH="215619" progId="Equation.3">
                  <p:embed/>
                </p:oleObj>
              </mc:Choice>
              <mc:Fallback>
                <p:oleObj name="Equation" r:id="rId10" imgW="164885" imgH="215619" progId="Equation.3">
                  <p:embed/>
                  <p:pic>
                    <p:nvPicPr>
                      <p:cNvPr id="0" name="Object 3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44613" y="1557338"/>
                        <a:ext cx="49688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5094" name="Object 34"/>
          <p:cNvGraphicFramePr>
            <a:graphicFrameLocks noChangeAspect="1"/>
          </p:cNvGraphicFramePr>
          <p:nvPr/>
        </p:nvGraphicFramePr>
        <p:xfrm>
          <a:off x="2066925" y="1555750"/>
          <a:ext cx="536575" cy="519113"/>
        </p:xfrm>
        <a:graphic>
          <a:graphicData uri="http://schemas.openxmlformats.org/presentationml/2006/ole">
            <mc:AlternateContent xmlns:mc="http://schemas.openxmlformats.org/markup-compatibility/2006">
              <mc:Choice xmlns:v="urn:schemas-microsoft-com:vml" Requires="v">
                <p:oleObj spid="_x0000_s45207" name="Equation" r:id="rId11" imgW="177569" imgH="215619" progId="Equation.3">
                  <p:embed/>
                </p:oleObj>
              </mc:Choice>
              <mc:Fallback>
                <p:oleObj name="Equation" r:id="rId11" imgW="177569" imgH="215619" progId="Equation.3">
                  <p:embed/>
                  <p:pic>
                    <p:nvPicPr>
                      <p:cNvPr id="0" name="Object 3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66925" y="1555750"/>
                        <a:ext cx="5365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5095" name="Object 35"/>
          <p:cNvGraphicFramePr>
            <a:graphicFrameLocks noChangeAspect="1"/>
          </p:cNvGraphicFramePr>
          <p:nvPr/>
        </p:nvGraphicFramePr>
        <p:xfrm>
          <a:off x="2889250" y="1528763"/>
          <a:ext cx="574675" cy="519112"/>
        </p:xfrm>
        <a:graphic>
          <a:graphicData uri="http://schemas.openxmlformats.org/presentationml/2006/ole">
            <mc:AlternateContent xmlns:mc="http://schemas.openxmlformats.org/markup-compatibility/2006">
              <mc:Choice xmlns:v="urn:schemas-microsoft-com:vml" Requires="v">
                <p:oleObj spid="_x0000_s45208" name="Equation" r:id="rId12" imgW="190335" imgH="215713" progId="Equation.3">
                  <p:embed/>
                </p:oleObj>
              </mc:Choice>
              <mc:Fallback>
                <p:oleObj name="Equation" r:id="rId12" imgW="190335" imgH="215713" progId="Equation.3">
                  <p:embed/>
                  <p:pic>
                    <p:nvPicPr>
                      <p:cNvPr id="0" name="Object 3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89250" y="1528763"/>
                        <a:ext cx="5746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5096" name="Object 36"/>
          <p:cNvGraphicFramePr>
            <a:graphicFrameLocks noChangeAspect="1"/>
          </p:cNvGraphicFramePr>
          <p:nvPr/>
        </p:nvGraphicFramePr>
        <p:xfrm>
          <a:off x="211138" y="1543050"/>
          <a:ext cx="917575" cy="517525"/>
        </p:xfrm>
        <a:graphic>
          <a:graphicData uri="http://schemas.openxmlformats.org/presentationml/2006/ole">
            <mc:AlternateContent xmlns:mc="http://schemas.openxmlformats.org/markup-compatibility/2006">
              <mc:Choice xmlns:v="urn:schemas-microsoft-com:vml" Requires="v">
                <p:oleObj spid="_x0000_s45209" name="Equation" r:id="rId13" imgW="304536" imgH="215713" progId="Equation.3">
                  <p:embed/>
                </p:oleObj>
              </mc:Choice>
              <mc:Fallback>
                <p:oleObj name="Equation" r:id="rId13" imgW="304536" imgH="215713" progId="Equation.3">
                  <p:embed/>
                  <p:pic>
                    <p:nvPicPr>
                      <p:cNvPr id="0" name="Object 3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11138" y="1543050"/>
                        <a:ext cx="917575"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46638" name="Group 206"/>
          <p:cNvGraphicFramePr>
            <a:graphicFrameLocks noGrp="1"/>
          </p:cNvGraphicFramePr>
          <p:nvPr/>
        </p:nvGraphicFramePr>
        <p:xfrm>
          <a:off x="4870450" y="1484313"/>
          <a:ext cx="4094163" cy="1944687"/>
        </p:xfrm>
        <a:graphic>
          <a:graphicData uri="http://schemas.openxmlformats.org/drawingml/2006/table">
            <a:tbl>
              <a:tblPr/>
              <a:tblGrid>
                <a:gridCol w="1003300"/>
                <a:gridCol w="796925"/>
                <a:gridCol w="782638"/>
                <a:gridCol w="647700"/>
                <a:gridCol w="863600"/>
              </a:tblGrid>
              <a:tr h="58578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29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462/0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429/0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6/0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497/0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41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462/0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429/0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3/0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397/0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1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077/0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143/0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1/0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107/0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45129" name="Object 64"/>
          <p:cNvGraphicFramePr>
            <a:graphicFrameLocks noChangeAspect="1"/>
          </p:cNvGraphicFramePr>
          <p:nvPr/>
        </p:nvGraphicFramePr>
        <p:xfrm>
          <a:off x="5199063" y="2003425"/>
          <a:ext cx="496887" cy="517525"/>
        </p:xfrm>
        <a:graphic>
          <a:graphicData uri="http://schemas.openxmlformats.org/presentationml/2006/ole">
            <mc:AlternateContent xmlns:mc="http://schemas.openxmlformats.org/markup-compatibility/2006">
              <mc:Choice xmlns:v="urn:schemas-microsoft-com:vml" Requires="v">
                <p:oleObj spid="_x0000_s45210" name="Equation" r:id="rId15" imgW="164885" imgH="215619" progId="Equation.3">
                  <p:embed/>
                </p:oleObj>
              </mc:Choice>
              <mc:Fallback>
                <p:oleObj name="Equation" r:id="rId15" imgW="164885" imgH="215619" progId="Equation.3">
                  <p:embed/>
                  <p:pic>
                    <p:nvPicPr>
                      <p:cNvPr id="0" name="Object 6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99063" y="2003425"/>
                        <a:ext cx="49688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5130" name="Object 65"/>
          <p:cNvGraphicFramePr>
            <a:graphicFrameLocks noChangeAspect="1"/>
          </p:cNvGraphicFramePr>
          <p:nvPr/>
        </p:nvGraphicFramePr>
        <p:xfrm>
          <a:off x="5168900" y="2449513"/>
          <a:ext cx="536575" cy="519112"/>
        </p:xfrm>
        <a:graphic>
          <a:graphicData uri="http://schemas.openxmlformats.org/presentationml/2006/ole">
            <mc:AlternateContent xmlns:mc="http://schemas.openxmlformats.org/markup-compatibility/2006">
              <mc:Choice xmlns:v="urn:schemas-microsoft-com:vml" Requires="v">
                <p:oleObj spid="_x0000_s45211" name="Equation" r:id="rId16" imgW="177569" imgH="215619" progId="Equation.3">
                  <p:embed/>
                </p:oleObj>
              </mc:Choice>
              <mc:Fallback>
                <p:oleObj name="Equation" r:id="rId16" imgW="177569" imgH="215619" progId="Equation.3">
                  <p:embed/>
                  <p:pic>
                    <p:nvPicPr>
                      <p:cNvPr id="0" name="Object 6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68900" y="2449513"/>
                        <a:ext cx="5365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5131" name="Object 66"/>
          <p:cNvGraphicFramePr>
            <a:graphicFrameLocks noChangeAspect="1"/>
          </p:cNvGraphicFramePr>
          <p:nvPr/>
        </p:nvGraphicFramePr>
        <p:xfrm>
          <a:off x="5111750" y="2909888"/>
          <a:ext cx="574675" cy="519112"/>
        </p:xfrm>
        <a:graphic>
          <a:graphicData uri="http://schemas.openxmlformats.org/presentationml/2006/ole">
            <mc:AlternateContent xmlns:mc="http://schemas.openxmlformats.org/markup-compatibility/2006">
              <mc:Choice xmlns:v="urn:schemas-microsoft-com:vml" Requires="v">
                <p:oleObj spid="_x0000_s45212" name="Equation" r:id="rId17" imgW="190335" imgH="215713" progId="Equation.3">
                  <p:embed/>
                </p:oleObj>
              </mc:Choice>
              <mc:Fallback>
                <p:oleObj name="Equation" r:id="rId17" imgW="190335" imgH="215713" progId="Equation.3">
                  <p:embed/>
                  <p:pic>
                    <p:nvPicPr>
                      <p:cNvPr id="0" name="Object 6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111750" y="2909888"/>
                        <a:ext cx="5746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5132" name="Object 67"/>
          <p:cNvGraphicFramePr>
            <a:graphicFrameLocks noChangeAspect="1"/>
          </p:cNvGraphicFramePr>
          <p:nvPr/>
        </p:nvGraphicFramePr>
        <p:xfrm>
          <a:off x="6100763" y="1557338"/>
          <a:ext cx="496887" cy="517525"/>
        </p:xfrm>
        <a:graphic>
          <a:graphicData uri="http://schemas.openxmlformats.org/presentationml/2006/ole">
            <mc:AlternateContent xmlns:mc="http://schemas.openxmlformats.org/markup-compatibility/2006">
              <mc:Choice xmlns:v="urn:schemas-microsoft-com:vml" Requires="v">
                <p:oleObj spid="_x0000_s45213" name="Equation" r:id="rId18" imgW="164885" imgH="215619" progId="Equation.3">
                  <p:embed/>
                </p:oleObj>
              </mc:Choice>
              <mc:Fallback>
                <p:oleObj name="Equation" r:id="rId18" imgW="164885" imgH="215619" progId="Equation.3">
                  <p:embed/>
                  <p:pic>
                    <p:nvPicPr>
                      <p:cNvPr id="0" name="Object 6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00763" y="1557338"/>
                        <a:ext cx="49688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5133" name="Object 68"/>
          <p:cNvGraphicFramePr>
            <a:graphicFrameLocks noChangeAspect="1"/>
          </p:cNvGraphicFramePr>
          <p:nvPr/>
        </p:nvGraphicFramePr>
        <p:xfrm>
          <a:off x="6886575" y="1543050"/>
          <a:ext cx="536575" cy="519113"/>
        </p:xfrm>
        <a:graphic>
          <a:graphicData uri="http://schemas.openxmlformats.org/presentationml/2006/ole">
            <mc:AlternateContent xmlns:mc="http://schemas.openxmlformats.org/markup-compatibility/2006">
              <mc:Choice xmlns:v="urn:schemas-microsoft-com:vml" Requires="v">
                <p:oleObj spid="_x0000_s45214" name="Equation" r:id="rId19" imgW="177569" imgH="215619" progId="Equation.3">
                  <p:embed/>
                </p:oleObj>
              </mc:Choice>
              <mc:Fallback>
                <p:oleObj name="Equation" r:id="rId19" imgW="177569" imgH="215619" progId="Equation.3">
                  <p:embed/>
                  <p:pic>
                    <p:nvPicPr>
                      <p:cNvPr id="0" name="Object 6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86575" y="1543050"/>
                        <a:ext cx="5365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5134" name="Object 69"/>
          <p:cNvGraphicFramePr>
            <a:graphicFrameLocks noChangeAspect="1"/>
          </p:cNvGraphicFramePr>
          <p:nvPr/>
        </p:nvGraphicFramePr>
        <p:xfrm>
          <a:off x="7561263" y="1528763"/>
          <a:ext cx="574675" cy="519112"/>
        </p:xfrm>
        <a:graphic>
          <a:graphicData uri="http://schemas.openxmlformats.org/presentationml/2006/ole">
            <mc:AlternateContent xmlns:mc="http://schemas.openxmlformats.org/markup-compatibility/2006">
              <mc:Choice xmlns:v="urn:schemas-microsoft-com:vml" Requires="v">
                <p:oleObj spid="_x0000_s45215" name="Equation" r:id="rId20" imgW="190335" imgH="215713" progId="Equation.3">
                  <p:embed/>
                </p:oleObj>
              </mc:Choice>
              <mc:Fallback>
                <p:oleObj name="Equation" r:id="rId20" imgW="190335" imgH="215713" progId="Equation.3">
                  <p:embed/>
                  <p:pic>
                    <p:nvPicPr>
                      <p:cNvPr id="0" name="Object 6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61263" y="1528763"/>
                        <a:ext cx="5746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5135" name="Object 70"/>
          <p:cNvGraphicFramePr>
            <a:graphicFrameLocks noChangeAspect="1"/>
          </p:cNvGraphicFramePr>
          <p:nvPr/>
        </p:nvGraphicFramePr>
        <p:xfrm>
          <a:off x="4916488" y="1543050"/>
          <a:ext cx="917575" cy="517525"/>
        </p:xfrm>
        <a:graphic>
          <a:graphicData uri="http://schemas.openxmlformats.org/presentationml/2006/ole">
            <mc:AlternateContent xmlns:mc="http://schemas.openxmlformats.org/markup-compatibility/2006">
              <mc:Choice xmlns:v="urn:schemas-microsoft-com:vml" Requires="v">
                <p:oleObj spid="_x0000_s45216" name="Equation" r:id="rId21" imgW="304536" imgH="215713" progId="Equation.3">
                  <p:embed/>
                </p:oleObj>
              </mc:Choice>
              <mc:Fallback>
                <p:oleObj name="Equation" r:id="rId21" imgW="304536" imgH="215713" progId="Equation.3">
                  <p:embed/>
                  <p:pic>
                    <p:nvPicPr>
                      <p:cNvPr id="0" name="Object 70"/>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4916488" y="1543050"/>
                        <a:ext cx="917575"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46633" name="Group 201"/>
          <p:cNvGraphicFramePr>
            <a:graphicFrameLocks noGrp="1"/>
          </p:cNvGraphicFramePr>
          <p:nvPr/>
        </p:nvGraphicFramePr>
        <p:xfrm>
          <a:off x="2124075" y="4005263"/>
          <a:ext cx="4924425" cy="1944687"/>
        </p:xfrm>
        <a:graphic>
          <a:graphicData uri="http://schemas.openxmlformats.org/drawingml/2006/table">
            <a:tbl>
              <a:tblPr/>
              <a:tblGrid>
                <a:gridCol w="1022350"/>
                <a:gridCol w="881063"/>
                <a:gridCol w="874712"/>
                <a:gridCol w="895350"/>
                <a:gridCol w="1250950"/>
              </a:tblGrid>
              <a:tr h="58578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29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083/0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03/0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2/0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105/0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41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667/0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242/0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2/0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37/0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1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25/0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727/0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6/0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526/0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45168" name="Object 98"/>
          <p:cNvGraphicFramePr>
            <a:graphicFrameLocks noChangeAspect="1"/>
          </p:cNvGraphicFramePr>
          <p:nvPr/>
        </p:nvGraphicFramePr>
        <p:xfrm>
          <a:off x="2433638" y="4524375"/>
          <a:ext cx="534987" cy="517525"/>
        </p:xfrm>
        <a:graphic>
          <a:graphicData uri="http://schemas.openxmlformats.org/presentationml/2006/ole">
            <mc:AlternateContent xmlns:mc="http://schemas.openxmlformats.org/markup-compatibility/2006">
              <mc:Choice xmlns:v="urn:schemas-microsoft-com:vml" Requires="v">
                <p:oleObj spid="_x0000_s45217" name="Equation" r:id="rId23" imgW="177569" imgH="215619" progId="Equation.3">
                  <p:embed/>
                </p:oleObj>
              </mc:Choice>
              <mc:Fallback>
                <p:oleObj name="Equation" r:id="rId23" imgW="177569" imgH="215619" progId="Equation.3">
                  <p:embed/>
                  <p:pic>
                    <p:nvPicPr>
                      <p:cNvPr id="0" name="Object 98"/>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2433638" y="4524375"/>
                        <a:ext cx="53498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5169" name="Object 99"/>
          <p:cNvGraphicFramePr>
            <a:graphicFrameLocks noChangeAspect="1"/>
          </p:cNvGraphicFramePr>
          <p:nvPr/>
        </p:nvGraphicFramePr>
        <p:xfrm>
          <a:off x="2403475" y="4970463"/>
          <a:ext cx="574675" cy="519112"/>
        </p:xfrm>
        <a:graphic>
          <a:graphicData uri="http://schemas.openxmlformats.org/presentationml/2006/ole">
            <mc:AlternateContent xmlns:mc="http://schemas.openxmlformats.org/markup-compatibility/2006">
              <mc:Choice xmlns:v="urn:schemas-microsoft-com:vml" Requires="v">
                <p:oleObj spid="_x0000_s45218" name="Equation" r:id="rId25" imgW="190335" imgH="215713" progId="Equation.3">
                  <p:embed/>
                </p:oleObj>
              </mc:Choice>
              <mc:Fallback>
                <p:oleObj name="Equation" r:id="rId25" imgW="190335" imgH="215713" progId="Equation.3">
                  <p:embed/>
                  <p:pic>
                    <p:nvPicPr>
                      <p:cNvPr id="0" name="Object 99"/>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2403475" y="4970463"/>
                        <a:ext cx="5746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5170" name="Object 100"/>
          <p:cNvGraphicFramePr>
            <a:graphicFrameLocks noChangeAspect="1"/>
          </p:cNvGraphicFramePr>
          <p:nvPr/>
        </p:nvGraphicFramePr>
        <p:xfrm>
          <a:off x="2365375" y="5430838"/>
          <a:ext cx="574675" cy="519112"/>
        </p:xfrm>
        <a:graphic>
          <a:graphicData uri="http://schemas.openxmlformats.org/presentationml/2006/ole">
            <mc:AlternateContent xmlns:mc="http://schemas.openxmlformats.org/markup-compatibility/2006">
              <mc:Choice xmlns:v="urn:schemas-microsoft-com:vml" Requires="v">
                <p:oleObj spid="_x0000_s45219" name="Equation" r:id="rId27" imgW="190335" imgH="215713" progId="Equation.3">
                  <p:embed/>
                </p:oleObj>
              </mc:Choice>
              <mc:Fallback>
                <p:oleObj name="Equation" r:id="rId27" imgW="190335" imgH="215713" progId="Equation.3">
                  <p:embed/>
                  <p:pic>
                    <p:nvPicPr>
                      <p:cNvPr id="0" name="Object 100"/>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2365375" y="5430838"/>
                        <a:ext cx="5746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5171" name="Object 101"/>
          <p:cNvGraphicFramePr>
            <a:graphicFrameLocks noChangeAspect="1"/>
          </p:cNvGraphicFramePr>
          <p:nvPr/>
        </p:nvGraphicFramePr>
        <p:xfrm>
          <a:off x="3355975" y="4078288"/>
          <a:ext cx="536575" cy="517525"/>
        </p:xfrm>
        <a:graphic>
          <a:graphicData uri="http://schemas.openxmlformats.org/presentationml/2006/ole">
            <mc:AlternateContent xmlns:mc="http://schemas.openxmlformats.org/markup-compatibility/2006">
              <mc:Choice xmlns:v="urn:schemas-microsoft-com:vml" Requires="v">
                <p:oleObj spid="_x0000_s45220" name="Equation" r:id="rId29" imgW="177569" imgH="215619" progId="Equation.3">
                  <p:embed/>
                </p:oleObj>
              </mc:Choice>
              <mc:Fallback>
                <p:oleObj name="Equation" r:id="rId29" imgW="177569" imgH="215619" progId="Equation.3">
                  <p:embed/>
                  <p:pic>
                    <p:nvPicPr>
                      <p:cNvPr id="0" name="Object 101"/>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3355975" y="4078288"/>
                        <a:ext cx="536575"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5172" name="Object 102"/>
          <p:cNvGraphicFramePr>
            <a:graphicFrameLocks noChangeAspect="1"/>
          </p:cNvGraphicFramePr>
          <p:nvPr/>
        </p:nvGraphicFramePr>
        <p:xfrm>
          <a:off x="4262438" y="4076700"/>
          <a:ext cx="574675" cy="519113"/>
        </p:xfrm>
        <a:graphic>
          <a:graphicData uri="http://schemas.openxmlformats.org/presentationml/2006/ole">
            <mc:AlternateContent xmlns:mc="http://schemas.openxmlformats.org/markup-compatibility/2006">
              <mc:Choice xmlns:v="urn:schemas-microsoft-com:vml" Requires="v">
                <p:oleObj spid="_x0000_s45221" name="Equation" r:id="rId31" imgW="190335" imgH="215713" progId="Equation.3">
                  <p:embed/>
                </p:oleObj>
              </mc:Choice>
              <mc:Fallback>
                <p:oleObj name="Equation" r:id="rId31" imgW="190335" imgH="215713" progId="Equation.3">
                  <p:embed/>
                  <p:pic>
                    <p:nvPicPr>
                      <p:cNvPr id="0" name="Object 102"/>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4262438" y="4076700"/>
                        <a:ext cx="5746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5173" name="Object 103"/>
          <p:cNvGraphicFramePr>
            <a:graphicFrameLocks noChangeAspect="1"/>
          </p:cNvGraphicFramePr>
          <p:nvPr/>
        </p:nvGraphicFramePr>
        <p:xfrm>
          <a:off x="5053013" y="4049713"/>
          <a:ext cx="574675" cy="519112"/>
        </p:xfrm>
        <a:graphic>
          <a:graphicData uri="http://schemas.openxmlformats.org/presentationml/2006/ole">
            <mc:AlternateContent xmlns:mc="http://schemas.openxmlformats.org/markup-compatibility/2006">
              <mc:Choice xmlns:v="urn:schemas-microsoft-com:vml" Requires="v">
                <p:oleObj spid="_x0000_s45222" name="Equation" r:id="rId33" imgW="190335" imgH="215713" progId="Equation.3">
                  <p:embed/>
                </p:oleObj>
              </mc:Choice>
              <mc:Fallback>
                <p:oleObj name="Equation" r:id="rId33" imgW="190335" imgH="215713" progId="Equation.3">
                  <p:embed/>
                  <p:pic>
                    <p:nvPicPr>
                      <p:cNvPr id="0" name="Object 103"/>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5053013" y="4049713"/>
                        <a:ext cx="5746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5174" name="Object 104"/>
          <p:cNvGraphicFramePr>
            <a:graphicFrameLocks noChangeAspect="1"/>
          </p:cNvGraphicFramePr>
          <p:nvPr/>
        </p:nvGraphicFramePr>
        <p:xfrm>
          <a:off x="2195513" y="4064000"/>
          <a:ext cx="765175" cy="517525"/>
        </p:xfrm>
        <a:graphic>
          <a:graphicData uri="http://schemas.openxmlformats.org/presentationml/2006/ole">
            <mc:AlternateContent xmlns:mc="http://schemas.openxmlformats.org/markup-compatibility/2006">
              <mc:Choice xmlns:v="urn:schemas-microsoft-com:vml" Requires="v">
                <p:oleObj spid="_x0000_s45223" name="Equation" r:id="rId34" imgW="253780" imgH="215713" progId="Equation.3">
                  <p:embed/>
                </p:oleObj>
              </mc:Choice>
              <mc:Fallback>
                <p:oleObj name="Equation" r:id="rId34" imgW="253780" imgH="215713" progId="Equation.3">
                  <p:embed/>
                  <p:pic>
                    <p:nvPicPr>
                      <p:cNvPr id="0" name="Object 104"/>
                      <p:cNvPicPr>
                        <a:picLocks noChangeAspect="1" noChangeArrowheads="1"/>
                      </p:cNvPicPr>
                      <p:nvPr/>
                    </p:nvPicPr>
                    <p:blipFill>
                      <a:blip r:embed="rId35">
                        <a:extLst>
                          <a:ext uri="{28A0092B-C50C-407E-A947-70E740481C1C}">
                            <a14:useLocalDpi xmlns:a14="http://schemas.microsoft.com/office/drawing/2010/main" val="0"/>
                          </a:ext>
                        </a:extLst>
                      </a:blip>
                      <a:srcRect/>
                      <a:stretch>
                        <a:fillRect/>
                      </a:stretch>
                    </p:blipFill>
                    <p:spPr bwMode="auto">
                      <a:xfrm>
                        <a:off x="2195513" y="4064000"/>
                        <a:ext cx="765175"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46537" name="AutoShape 105"/>
          <p:cNvSpPr>
            <a:spLocks noChangeArrowheads="1"/>
          </p:cNvSpPr>
          <p:nvPr/>
        </p:nvSpPr>
        <p:spPr bwMode="auto">
          <a:xfrm>
            <a:off x="1238250" y="104775"/>
            <a:ext cx="6657975" cy="755650"/>
          </a:xfrm>
          <a:prstGeom prst="flowChartOffpageConnector">
            <a:avLst/>
          </a:prstGeom>
          <a:gradFill rotWithShape="1">
            <a:gsLst>
              <a:gs pos="0">
                <a:srgbClr val="FFFFFF"/>
              </a:gs>
              <a:gs pos="100000">
                <a:srgbClr val="FFCC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400"/>
              <a:t>4) محاسبه وزن نسبي</a:t>
            </a:r>
          </a:p>
        </p:txBody>
      </p:sp>
      <p:graphicFrame>
        <p:nvGraphicFramePr>
          <p:cNvPr id="45176" name="Object 207"/>
          <p:cNvGraphicFramePr>
            <a:graphicFrameLocks noChangeAspect="1"/>
          </p:cNvGraphicFramePr>
          <p:nvPr/>
        </p:nvGraphicFramePr>
        <p:xfrm>
          <a:off x="3789363" y="1492250"/>
          <a:ext cx="544512" cy="579438"/>
        </p:xfrm>
        <a:graphic>
          <a:graphicData uri="http://schemas.openxmlformats.org/presentationml/2006/ole">
            <mc:AlternateContent xmlns:mc="http://schemas.openxmlformats.org/markup-compatibility/2006">
              <mc:Choice xmlns:v="urn:schemas-microsoft-com:vml" Requires="v">
                <p:oleObj spid="_x0000_s45224" name="Equation" r:id="rId36" imgW="203112" imgH="241195" progId="Equation.3">
                  <p:embed/>
                </p:oleObj>
              </mc:Choice>
              <mc:Fallback>
                <p:oleObj name="Equation" r:id="rId36" imgW="203112" imgH="241195" progId="Equation.3">
                  <p:embed/>
                  <p:pic>
                    <p:nvPicPr>
                      <p:cNvPr id="0" name="Object 207"/>
                      <p:cNvPicPr>
                        <a:picLocks noChangeAspect="1" noChangeArrowheads="1"/>
                      </p:cNvPicPr>
                      <p:nvPr/>
                    </p:nvPicPr>
                    <p:blipFill>
                      <a:blip r:embed="rId37">
                        <a:extLst>
                          <a:ext uri="{28A0092B-C50C-407E-A947-70E740481C1C}">
                            <a14:useLocalDpi xmlns:a14="http://schemas.microsoft.com/office/drawing/2010/main" val="0"/>
                          </a:ext>
                        </a:extLst>
                      </a:blip>
                      <a:srcRect/>
                      <a:stretch>
                        <a:fillRect/>
                      </a:stretch>
                    </p:blipFill>
                    <p:spPr bwMode="auto">
                      <a:xfrm>
                        <a:off x="3789363" y="1492250"/>
                        <a:ext cx="544512" cy="579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5177" name="Object 208"/>
          <p:cNvGraphicFramePr>
            <a:graphicFrameLocks noChangeAspect="1"/>
          </p:cNvGraphicFramePr>
          <p:nvPr/>
        </p:nvGraphicFramePr>
        <p:xfrm>
          <a:off x="8272463" y="1517650"/>
          <a:ext cx="544512" cy="579438"/>
        </p:xfrm>
        <a:graphic>
          <a:graphicData uri="http://schemas.openxmlformats.org/presentationml/2006/ole">
            <mc:AlternateContent xmlns:mc="http://schemas.openxmlformats.org/markup-compatibility/2006">
              <mc:Choice xmlns:v="urn:schemas-microsoft-com:vml" Requires="v">
                <p:oleObj spid="_x0000_s45225" name="Equation" r:id="rId38" imgW="203112" imgH="241195" progId="Equation.3">
                  <p:embed/>
                </p:oleObj>
              </mc:Choice>
              <mc:Fallback>
                <p:oleObj name="Equation" r:id="rId38" imgW="203112" imgH="241195" progId="Equation.3">
                  <p:embed/>
                  <p:pic>
                    <p:nvPicPr>
                      <p:cNvPr id="0" name="Object 208"/>
                      <p:cNvPicPr>
                        <a:picLocks noChangeAspect="1" noChangeArrowheads="1"/>
                      </p:cNvPicPr>
                      <p:nvPr/>
                    </p:nvPicPr>
                    <p:blipFill>
                      <a:blip r:embed="rId37">
                        <a:extLst>
                          <a:ext uri="{28A0092B-C50C-407E-A947-70E740481C1C}">
                            <a14:useLocalDpi xmlns:a14="http://schemas.microsoft.com/office/drawing/2010/main" val="0"/>
                          </a:ext>
                        </a:extLst>
                      </a:blip>
                      <a:srcRect/>
                      <a:stretch>
                        <a:fillRect/>
                      </a:stretch>
                    </p:blipFill>
                    <p:spPr bwMode="auto">
                      <a:xfrm>
                        <a:off x="8272463" y="1517650"/>
                        <a:ext cx="544512" cy="579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5178" name="Object 209"/>
          <p:cNvGraphicFramePr>
            <a:graphicFrameLocks noChangeAspect="1"/>
          </p:cNvGraphicFramePr>
          <p:nvPr/>
        </p:nvGraphicFramePr>
        <p:xfrm>
          <a:off x="6189663" y="4017963"/>
          <a:ext cx="544512" cy="579437"/>
        </p:xfrm>
        <a:graphic>
          <a:graphicData uri="http://schemas.openxmlformats.org/presentationml/2006/ole">
            <mc:AlternateContent xmlns:mc="http://schemas.openxmlformats.org/markup-compatibility/2006">
              <mc:Choice xmlns:v="urn:schemas-microsoft-com:vml" Requires="v">
                <p:oleObj spid="_x0000_s45226" name="Equation" r:id="rId39" imgW="203112" imgH="241195" progId="Equation.3">
                  <p:embed/>
                </p:oleObj>
              </mc:Choice>
              <mc:Fallback>
                <p:oleObj name="Equation" r:id="rId39" imgW="203112" imgH="241195" progId="Equation.3">
                  <p:embed/>
                  <p:pic>
                    <p:nvPicPr>
                      <p:cNvPr id="0" name="Object 209"/>
                      <p:cNvPicPr>
                        <a:picLocks noChangeAspect="1" noChangeArrowheads="1"/>
                      </p:cNvPicPr>
                      <p:nvPr/>
                    </p:nvPicPr>
                    <p:blipFill>
                      <a:blip r:embed="rId37">
                        <a:extLst>
                          <a:ext uri="{28A0092B-C50C-407E-A947-70E740481C1C}">
                            <a14:useLocalDpi xmlns:a14="http://schemas.microsoft.com/office/drawing/2010/main" val="0"/>
                          </a:ext>
                        </a:extLst>
                      </a:blip>
                      <a:srcRect/>
                      <a:stretch>
                        <a:fillRect/>
                      </a:stretch>
                    </p:blipFill>
                    <p:spPr bwMode="auto">
                      <a:xfrm>
                        <a:off x="6189663" y="4017963"/>
                        <a:ext cx="544512" cy="579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46537"/>
                                        </p:tgtEl>
                                        <p:attrNameLst>
                                          <p:attrName>style.visibility</p:attrName>
                                        </p:attrNameLst>
                                      </p:cBhvr>
                                      <p:to>
                                        <p:strVal val="visible"/>
                                      </p:to>
                                    </p:set>
                                    <p:animEffect transition="in" filter="wipe(down)">
                                      <p:cBhvr>
                                        <p:cTn id="7" dur="870">
                                          <p:stCondLst>
                                            <p:cond delay="0"/>
                                          </p:stCondLst>
                                        </p:cTn>
                                        <p:tgtEl>
                                          <p:spTgt spid="146537"/>
                                        </p:tgtEl>
                                      </p:cBhvr>
                                    </p:animEffect>
                                    <p:anim calcmode="lin" valueType="num">
                                      <p:cBhvr>
                                        <p:cTn id="8" dur="2733" tmFilter="0,0; 0.14,0.36; 0.43,0.73; 0.71,0.91; 1.0,1.0">
                                          <p:stCondLst>
                                            <p:cond delay="0"/>
                                          </p:stCondLst>
                                        </p:cTn>
                                        <p:tgtEl>
                                          <p:spTgt spid="146537"/>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146537"/>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146537"/>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146537"/>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146537"/>
                                        </p:tgtEl>
                                        <p:attrNameLst>
                                          <p:attrName>ppt_y</p:attrName>
                                        </p:attrNameLst>
                                      </p:cBhvr>
                                      <p:tavLst>
                                        <p:tav tm="0" fmla="#ppt_y-sin(pi*$)/81">
                                          <p:val>
                                            <p:fltVal val="0"/>
                                          </p:val>
                                        </p:tav>
                                        <p:tav tm="100000">
                                          <p:val>
                                            <p:fltVal val="1"/>
                                          </p:val>
                                        </p:tav>
                                      </p:tavLst>
                                    </p:anim>
                                    <p:animScale>
                                      <p:cBhvr>
                                        <p:cTn id="13" dur="39">
                                          <p:stCondLst>
                                            <p:cond delay="975"/>
                                          </p:stCondLst>
                                        </p:cTn>
                                        <p:tgtEl>
                                          <p:spTgt spid="146537"/>
                                        </p:tgtEl>
                                      </p:cBhvr>
                                      <p:to x="100000" y="60000"/>
                                    </p:animScale>
                                    <p:animScale>
                                      <p:cBhvr>
                                        <p:cTn id="14" dur="249" decel="50000">
                                          <p:stCondLst>
                                            <p:cond delay="1014"/>
                                          </p:stCondLst>
                                        </p:cTn>
                                        <p:tgtEl>
                                          <p:spTgt spid="146537"/>
                                        </p:tgtEl>
                                      </p:cBhvr>
                                      <p:to x="100000" y="100000"/>
                                    </p:animScale>
                                    <p:animScale>
                                      <p:cBhvr>
                                        <p:cTn id="15" dur="39">
                                          <p:stCondLst>
                                            <p:cond delay="1968"/>
                                          </p:stCondLst>
                                        </p:cTn>
                                        <p:tgtEl>
                                          <p:spTgt spid="146537"/>
                                        </p:tgtEl>
                                      </p:cBhvr>
                                      <p:to x="100000" y="80000"/>
                                    </p:animScale>
                                    <p:animScale>
                                      <p:cBhvr>
                                        <p:cTn id="16" dur="249" decel="50000">
                                          <p:stCondLst>
                                            <p:cond delay="2007"/>
                                          </p:stCondLst>
                                        </p:cTn>
                                        <p:tgtEl>
                                          <p:spTgt spid="146537"/>
                                        </p:tgtEl>
                                      </p:cBhvr>
                                      <p:to x="100000" y="100000"/>
                                    </p:animScale>
                                    <p:animScale>
                                      <p:cBhvr>
                                        <p:cTn id="17" dur="39">
                                          <p:stCondLst>
                                            <p:cond delay="2463"/>
                                          </p:stCondLst>
                                        </p:cTn>
                                        <p:tgtEl>
                                          <p:spTgt spid="146537"/>
                                        </p:tgtEl>
                                      </p:cBhvr>
                                      <p:to x="100000" y="90000"/>
                                    </p:animScale>
                                    <p:animScale>
                                      <p:cBhvr>
                                        <p:cTn id="18" dur="249" decel="50000">
                                          <p:stCondLst>
                                            <p:cond delay="2502"/>
                                          </p:stCondLst>
                                        </p:cTn>
                                        <p:tgtEl>
                                          <p:spTgt spid="146537"/>
                                        </p:tgtEl>
                                      </p:cBhvr>
                                      <p:to x="100000" y="100000"/>
                                    </p:animScale>
                                    <p:animScale>
                                      <p:cBhvr>
                                        <p:cTn id="19" dur="39">
                                          <p:stCondLst>
                                            <p:cond delay="2712"/>
                                          </p:stCondLst>
                                        </p:cTn>
                                        <p:tgtEl>
                                          <p:spTgt spid="146537"/>
                                        </p:tgtEl>
                                      </p:cBhvr>
                                      <p:to x="100000" y="95000"/>
                                    </p:animScale>
                                    <p:animScale>
                                      <p:cBhvr>
                                        <p:cTn id="20" dur="249" decel="50000">
                                          <p:stCondLst>
                                            <p:cond delay="2751"/>
                                          </p:stCondLst>
                                        </p:cTn>
                                        <p:tgtEl>
                                          <p:spTgt spid="14653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53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633" name="AutoShape 153"/>
          <p:cNvSpPr>
            <a:spLocks noChangeArrowheads="1"/>
          </p:cNvSpPr>
          <p:nvPr/>
        </p:nvSpPr>
        <p:spPr bwMode="auto">
          <a:xfrm>
            <a:off x="1509713" y="112713"/>
            <a:ext cx="6118225" cy="755650"/>
          </a:xfrm>
          <a:prstGeom prst="flowChartOffpageConnector">
            <a:avLst/>
          </a:prstGeom>
          <a:gradFill rotWithShape="1">
            <a:gsLst>
              <a:gs pos="0">
                <a:srgbClr val="FFFFFF"/>
              </a:gs>
              <a:gs pos="100000">
                <a:srgbClr val="FFCC99"/>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400"/>
              <a:t>5) محاسبه وزن نهايي </a:t>
            </a:r>
            <a:endParaRPr lang="en-US" altLang="en-US" sz="2400"/>
          </a:p>
        </p:txBody>
      </p:sp>
      <p:sp>
        <p:nvSpPr>
          <p:cNvPr id="46083" name="Rectangle 154"/>
          <p:cNvSpPr>
            <a:spLocks noChangeArrowheads="1"/>
          </p:cNvSpPr>
          <p:nvPr/>
        </p:nvSpPr>
        <p:spPr bwMode="auto">
          <a:xfrm>
            <a:off x="179388" y="871538"/>
            <a:ext cx="8607425" cy="973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000"/>
              <a:t>وزن نهايي از ترکيب اوزان نسبي بدست مي آيد. وزن نهايي هر گزينه در يک فرايند سلسله مراتبي از مجموع حاصل ضرب اهميت معيارها در وزن گزينه ها، بدست مي آيد. جمع اوزان نهايي گزينه ها برابر يک مي باشد</a:t>
            </a:r>
            <a:endParaRPr lang="en-US" altLang="en-US" sz="2000"/>
          </a:p>
        </p:txBody>
      </p:sp>
      <p:sp>
        <p:nvSpPr>
          <p:cNvPr id="46084" name="AutoShape 155"/>
          <p:cNvSpPr>
            <a:spLocks noChangeArrowheads="1"/>
          </p:cNvSpPr>
          <p:nvPr/>
        </p:nvSpPr>
        <p:spPr bwMode="auto">
          <a:xfrm>
            <a:off x="2525713" y="1781175"/>
            <a:ext cx="3860800" cy="514350"/>
          </a:xfrm>
          <a:prstGeom prst="cloudCallout">
            <a:avLst>
              <a:gd name="adj1" fmla="val -1523"/>
              <a:gd name="adj2" fmla="val 83644"/>
            </a:avLst>
          </a:prstGeom>
          <a:gradFill rotWithShape="1">
            <a:gsLst>
              <a:gs pos="0">
                <a:srgbClr val="00FF00"/>
              </a:gs>
              <a:gs pos="100000">
                <a:srgbClr val="FFFFFF"/>
              </a:gs>
            </a:gsLst>
            <a:lin ang="54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2400" b="1"/>
              <a:t>انتخاب مدیر</a:t>
            </a:r>
            <a:endParaRPr lang="en-US" altLang="en-US" sz="2400" b="1"/>
          </a:p>
        </p:txBody>
      </p:sp>
      <p:sp>
        <p:nvSpPr>
          <p:cNvPr id="46085" name="Oval 156"/>
          <p:cNvSpPr>
            <a:spLocks noChangeArrowheads="1"/>
          </p:cNvSpPr>
          <p:nvPr/>
        </p:nvSpPr>
        <p:spPr bwMode="auto">
          <a:xfrm>
            <a:off x="3562350" y="2797175"/>
            <a:ext cx="1728788" cy="631825"/>
          </a:xfrm>
          <a:prstGeom prst="ellipse">
            <a:avLst/>
          </a:prstGeom>
          <a:gradFill rotWithShape="1">
            <a:gsLst>
              <a:gs pos="0">
                <a:srgbClr val="FFFFFF"/>
              </a:gs>
              <a:gs pos="100000">
                <a:srgbClr val="EDB1D5"/>
              </a:gs>
            </a:gsLst>
            <a:path path="shape">
              <a:fillToRect l="50000" t="50000" r="50000" b="50000"/>
            </a:path>
          </a:gradFill>
          <a:ln w="38100" cmpd="dbl" algn="ctr">
            <a:solidFill>
              <a:srgbClr val="8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1600"/>
              <a:t>مهارتهای فنی</a:t>
            </a:r>
            <a:endParaRPr lang="fa-IR" altLang="en-US" sz="1600"/>
          </a:p>
          <a:p>
            <a:pPr algn="ctr" rtl="1" eaLnBrk="1" hangingPunct="1"/>
            <a:r>
              <a:rPr lang="fa-IR" altLang="en-US" sz="1600"/>
              <a:t>37/0</a:t>
            </a:r>
            <a:endParaRPr lang="en-US" altLang="en-US" sz="1600"/>
          </a:p>
        </p:txBody>
      </p:sp>
      <p:sp>
        <p:nvSpPr>
          <p:cNvPr id="46086" name="Oval 157"/>
          <p:cNvSpPr>
            <a:spLocks noChangeArrowheads="1"/>
          </p:cNvSpPr>
          <p:nvPr/>
        </p:nvSpPr>
        <p:spPr bwMode="auto">
          <a:xfrm>
            <a:off x="5435600" y="2789238"/>
            <a:ext cx="1800225" cy="631825"/>
          </a:xfrm>
          <a:prstGeom prst="ellipse">
            <a:avLst/>
          </a:prstGeom>
          <a:gradFill rotWithShape="1">
            <a:gsLst>
              <a:gs pos="0">
                <a:srgbClr val="FFFFFF"/>
              </a:gs>
              <a:gs pos="100000">
                <a:srgbClr val="EDB1D5"/>
              </a:gs>
            </a:gsLst>
            <a:path path="shape">
              <a:fillToRect l="50000" t="50000" r="50000" b="50000"/>
            </a:path>
          </a:gradFill>
          <a:ln w="38100" cmpd="dbl">
            <a:solidFill>
              <a:srgbClr val="8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1600"/>
              <a:t>مهارتهای </a:t>
            </a:r>
            <a:r>
              <a:rPr lang="fa-IR" altLang="en-US" sz="1600"/>
              <a:t>مديريتي</a:t>
            </a:r>
          </a:p>
          <a:p>
            <a:pPr algn="ctr" rtl="1" eaLnBrk="1" hangingPunct="1"/>
            <a:r>
              <a:rPr lang="fa-IR" altLang="en-US" sz="1600"/>
              <a:t>105/0</a:t>
            </a:r>
            <a:endParaRPr lang="en-US" altLang="en-US" sz="1600"/>
          </a:p>
        </p:txBody>
      </p:sp>
      <p:sp>
        <p:nvSpPr>
          <p:cNvPr id="46087" name="Oval 158"/>
          <p:cNvSpPr>
            <a:spLocks noChangeArrowheads="1"/>
          </p:cNvSpPr>
          <p:nvPr/>
        </p:nvSpPr>
        <p:spPr bwMode="auto">
          <a:xfrm>
            <a:off x="1835150" y="2789238"/>
            <a:ext cx="1584325" cy="631825"/>
          </a:xfrm>
          <a:prstGeom prst="ellipse">
            <a:avLst/>
          </a:prstGeom>
          <a:gradFill rotWithShape="1">
            <a:gsLst>
              <a:gs pos="0">
                <a:srgbClr val="FFFFFF"/>
              </a:gs>
              <a:gs pos="100000">
                <a:srgbClr val="EDB1D5"/>
              </a:gs>
            </a:gsLst>
            <a:path path="shape">
              <a:fillToRect l="50000" t="50000" r="50000" b="50000"/>
            </a:path>
          </a:gradFill>
          <a:ln w="38100" cmpd="dbl" algn="ctr">
            <a:solidFill>
              <a:srgbClr val="8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ar-AE" altLang="en-US" sz="1600"/>
              <a:t>مهارتهای انسانی</a:t>
            </a:r>
            <a:endParaRPr lang="fa-IR" altLang="en-US" sz="1600"/>
          </a:p>
          <a:p>
            <a:pPr algn="ctr" rtl="1" eaLnBrk="1" hangingPunct="1"/>
            <a:r>
              <a:rPr lang="fa-IR" altLang="en-US" sz="1600"/>
              <a:t>526/0</a:t>
            </a:r>
            <a:endParaRPr lang="en-US" altLang="en-US" sz="1600"/>
          </a:p>
        </p:txBody>
      </p:sp>
      <p:sp>
        <p:nvSpPr>
          <p:cNvPr id="46088" name="AutoShape 159"/>
          <p:cNvSpPr>
            <a:spLocks noChangeArrowheads="1"/>
          </p:cNvSpPr>
          <p:nvPr/>
        </p:nvSpPr>
        <p:spPr bwMode="auto">
          <a:xfrm>
            <a:off x="3668713" y="4051300"/>
            <a:ext cx="1436687" cy="1119188"/>
          </a:xfrm>
          <a:prstGeom prst="flowChartPunchedTap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708688"/>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1600" b="1"/>
              <a:t>087/0</a:t>
            </a:r>
          </a:p>
          <a:p>
            <a:pPr algn="ctr" rtl="1" eaLnBrk="1" hangingPunct="1"/>
            <a:r>
              <a:rPr lang="fa-IR" altLang="en-US" sz="1600" b="1"/>
              <a:t>162/0</a:t>
            </a:r>
          </a:p>
          <a:p>
            <a:pPr algn="ctr" rtl="1" eaLnBrk="1" hangingPunct="1"/>
            <a:r>
              <a:rPr lang="fa-IR" altLang="en-US" sz="1600" b="1"/>
              <a:t>75/0</a:t>
            </a:r>
            <a:endParaRPr lang="en-US" altLang="en-US" sz="1600" b="1"/>
          </a:p>
        </p:txBody>
      </p:sp>
      <p:sp>
        <p:nvSpPr>
          <p:cNvPr id="46089" name="AutoShape 160"/>
          <p:cNvSpPr>
            <a:spLocks noChangeArrowheads="1"/>
          </p:cNvSpPr>
          <p:nvPr/>
        </p:nvSpPr>
        <p:spPr bwMode="auto">
          <a:xfrm>
            <a:off x="5329238" y="4038600"/>
            <a:ext cx="1436687" cy="1119188"/>
          </a:xfrm>
          <a:prstGeom prst="flowChartPunchedTap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708688"/>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1600" b="1"/>
              <a:t>658/0</a:t>
            </a:r>
          </a:p>
          <a:p>
            <a:pPr algn="ctr" rtl="1" eaLnBrk="1" hangingPunct="1"/>
            <a:r>
              <a:rPr lang="fa-IR" altLang="en-US" sz="1600" b="1"/>
              <a:t>282/0</a:t>
            </a:r>
          </a:p>
          <a:p>
            <a:pPr algn="ctr" rtl="1" eaLnBrk="1" hangingPunct="1"/>
            <a:r>
              <a:rPr lang="fa-IR" altLang="en-US" sz="1600" b="1"/>
              <a:t>06/0</a:t>
            </a:r>
            <a:endParaRPr lang="en-US" altLang="en-US" sz="1600" b="1"/>
          </a:p>
        </p:txBody>
      </p:sp>
      <p:sp>
        <p:nvSpPr>
          <p:cNvPr id="46090" name="AutoShape 161"/>
          <p:cNvSpPr>
            <a:spLocks noChangeArrowheads="1"/>
          </p:cNvSpPr>
          <p:nvPr/>
        </p:nvSpPr>
        <p:spPr bwMode="auto">
          <a:xfrm>
            <a:off x="2022475" y="4044950"/>
            <a:ext cx="1436688" cy="1119188"/>
          </a:xfrm>
          <a:prstGeom prst="flowChartPunchedTap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708688"/>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1600" b="1"/>
              <a:t>497/0</a:t>
            </a:r>
          </a:p>
          <a:p>
            <a:pPr algn="ctr" rtl="1" eaLnBrk="1" hangingPunct="1"/>
            <a:r>
              <a:rPr lang="fa-IR" altLang="en-US" sz="1600" b="1"/>
              <a:t>396/0</a:t>
            </a:r>
          </a:p>
          <a:p>
            <a:pPr algn="ctr" rtl="1" eaLnBrk="1" hangingPunct="1"/>
            <a:r>
              <a:rPr lang="fa-IR" altLang="en-US" sz="1600" b="1"/>
              <a:t>107/0</a:t>
            </a:r>
            <a:endParaRPr lang="en-US" altLang="en-US" sz="1600" b="1"/>
          </a:p>
        </p:txBody>
      </p:sp>
      <p:cxnSp>
        <p:nvCxnSpPr>
          <p:cNvPr id="46091" name="AutoShape 162"/>
          <p:cNvCxnSpPr>
            <a:cxnSpLocks noChangeShapeType="1"/>
            <a:stCxn id="46086" idx="4"/>
            <a:endCxn id="46089" idx="0"/>
          </p:cNvCxnSpPr>
          <p:nvPr/>
        </p:nvCxnSpPr>
        <p:spPr bwMode="auto">
          <a:xfrm flipH="1">
            <a:off x="6048375" y="3440113"/>
            <a:ext cx="287338" cy="709612"/>
          </a:xfrm>
          <a:prstGeom prst="straightConnector1">
            <a:avLst/>
          </a:prstGeom>
          <a:noFill/>
          <a:ln w="38100">
            <a:solidFill>
              <a:schemeClr val="folHlink"/>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6092" name="AutoShape 163"/>
          <p:cNvCxnSpPr>
            <a:cxnSpLocks noChangeShapeType="1"/>
            <a:stCxn id="46086" idx="4"/>
            <a:endCxn id="46088" idx="0"/>
          </p:cNvCxnSpPr>
          <p:nvPr/>
        </p:nvCxnSpPr>
        <p:spPr bwMode="auto">
          <a:xfrm flipH="1">
            <a:off x="4387850" y="3440113"/>
            <a:ext cx="1947863" cy="722312"/>
          </a:xfrm>
          <a:prstGeom prst="straightConnector1">
            <a:avLst/>
          </a:prstGeom>
          <a:noFill/>
          <a:ln w="38100">
            <a:solidFill>
              <a:schemeClr val="folHlink"/>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6093" name="AutoShape 164"/>
          <p:cNvCxnSpPr>
            <a:cxnSpLocks noChangeShapeType="1"/>
            <a:stCxn id="46086" idx="4"/>
            <a:endCxn id="46090" idx="0"/>
          </p:cNvCxnSpPr>
          <p:nvPr/>
        </p:nvCxnSpPr>
        <p:spPr bwMode="auto">
          <a:xfrm flipH="1">
            <a:off x="2741613" y="3440113"/>
            <a:ext cx="3594100" cy="715962"/>
          </a:xfrm>
          <a:prstGeom prst="straightConnector1">
            <a:avLst/>
          </a:prstGeom>
          <a:noFill/>
          <a:ln w="38100">
            <a:solidFill>
              <a:schemeClr val="folHlink"/>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6094" name="AutoShape 165"/>
          <p:cNvCxnSpPr>
            <a:cxnSpLocks noChangeShapeType="1"/>
            <a:stCxn id="46085" idx="4"/>
            <a:endCxn id="46089" idx="0"/>
          </p:cNvCxnSpPr>
          <p:nvPr/>
        </p:nvCxnSpPr>
        <p:spPr bwMode="auto">
          <a:xfrm>
            <a:off x="4427538" y="3448050"/>
            <a:ext cx="1620837" cy="701675"/>
          </a:xfrm>
          <a:prstGeom prst="straightConnector1">
            <a:avLst/>
          </a:prstGeom>
          <a:noFill/>
          <a:ln w="38100">
            <a:solidFill>
              <a:schemeClr val="accent2"/>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6095" name="AutoShape 166"/>
          <p:cNvCxnSpPr>
            <a:cxnSpLocks noChangeShapeType="1"/>
            <a:stCxn id="46085" idx="4"/>
            <a:endCxn id="46088" idx="0"/>
          </p:cNvCxnSpPr>
          <p:nvPr/>
        </p:nvCxnSpPr>
        <p:spPr bwMode="auto">
          <a:xfrm flipH="1">
            <a:off x="4387850" y="3448050"/>
            <a:ext cx="39688" cy="714375"/>
          </a:xfrm>
          <a:prstGeom prst="straightConnector1">
            <a:avLst/>
          </a:prstGeom>
          <a:noFill/>
          <a:ln w="38100">
            <a:solidFill>
              <a:schemeClr val="accent2"/>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6096" name="AutoShape 167"/>
          <p:cNvCxnSpPr>
            <a:cxnSpLocks noChangeShapeType="1"/>
            <a:stCxn id="46085" idx="4"/>
            <a:endCxn id="46090" idx="0"/>
          </p:cNvCxnSpPr>
          <p:nvPr/>
        </p:nvCxnSpPr>
        <p:spPr bwMode="auto">
          <a:xfrm flipH="1">
            <a:off x="2741613" y="3448050"/>
            <a:ext cx="1685925" cy="708025"/>
          </a:xfrm>
          <a:prstGeom prst="straightConnector1">
            <a:avLst/>
          </a:prstGeom>
          <a:noFill/>
          <a:ln w="38100">
            <a:solidFill>
              <a:schemeClr val="accent2"/>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6097" name="AutoShape 168"/>
          <p:cNvCxnSpPr>
            <a:cxnSpLocks noChangeShapeType="1"/>
            <a:stCxn id="46087" idx="4"/>
            <a:endCxn id="46089" idx="0"/>
          </p:cNvCxnSpPr>
          <p:nvPr/>
        </p:nvCxnSpPr>
        <p:spPr bwMode="auto">
          <a:xfrm>
            <a:off x="2627313" y="3440113"/>
            <a:ext cx="3421062" cy="709612"/>
          </a:xfrm>
          <a:prstGeom prst="straightConnector1">
            <a:avLst/>
          </a:prstGeom>
          <a:noFill/>
          <a:ln w="38100">
            <a:solidFill>
              <a:srgbClr val="8000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6098" name="AutoShape 169"/>
          <p:cNvCxnSpPr>
            <a:cxnSpLocks noChangeShapeType="1"/>
            <a:stCxn id="46087" idx="4"/>
            <a:endCxn id="46088" idx="0"/>
          </p:cNvCxnSpPr>
          <p:nvPr/>
        </p:nvCxnSpPr>
        <p:spPr bwMode="auto">
          <a:xfrm>
            <a:off x="2627313" y="3440113"/>
            <a:ext cx="1760537" cy="722312"/>
          </a:xfrm>
          <a:prstGeom prst="straightConnector1">
            <a:avLst/>
          </a:prstGeom>
          <a:noFill/>
          <a:ln w="38100">
            <a:solidFill>
              <a:srgbClr val="8000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6099" name="AutoShape 170"/>
          <p:cNvCxnSpPr>
            <a:cxnSpLocks noChangeShapeType="1"/>
            <a:stCxn id="46087" idx="4"/>
            <a:endCxn id="46090" idx="0"/>
          </p:cNvCxnSpPr>
          <p:nvPr/>
        </p:nvCxnSpPr>
        <p:spPr bwMode="auto">
          <a:xfrm>
            <a:off x="2627313" y="3440113"/>
            <a:ext cx="114300" cy="715962"/>
          </a:xfrm>
          <a:prstGeom prst="straightConnector1">
            <a:avLst/>
          </a:prstGeom>
          <a:noFill/>
          <a:ln w="38100">
            <a:solidFill>
              <a:srgbClr val="8000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8651" name="AutoShape 171"/>
          <p:cNvCxnSpPr>
            <a:cxnSpLocks noChangeShapeType="1"/>
            <a:stCxn id="46084" idx="4"/>
            <a:endCxn id="46086" idx="0"/>
          </p:cNvCxnSpPr>
          <p:nvPr/>
        </p:nvCxnSpPr>
        <p:spPr bwMode="auto">
          <a:xfrm>
            <a:off x="4397375" y="2468563"/>
            <a:ext cx="1938338" cy="301625"/>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48652" name="AutoShape 172"/>
          <p:cNvCxnSpPr>
            <a:cxnSpLocks noChangeShapeType="1"/>
            <a:stCxn id="46084" idx="4"/>
            <a:endCxn id="46085" idx="0"/>
          </p:cNvCxnSpPr>
          <p:nvPr/>
        </p:nvCxnSpPr>
        <p:spPr bwMode="auto">
          <a:xfrm>
            <a:off x="4397375" y="2468563"/>
            <a:ext cx="30163" cy="309562"/>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cxnSp>
        <p:nvCxnSpPr>
          <p:cNvPr id="148653" name="AutoShape 173"/>
          <p:cNvCxnSpPr>
            <a:cxnSpLocks noChangeShapeType="1"/>
            <a:stCxn id="46084" idx="4"/>
            <a:endCxn id="46087" idx="0"/>
          </p:cNvCxnSpPr>
          <p:nvPr/>
        </p:nvCxnSpPr>
        <p:spPr bwMode="auto">
          <a:xfrm flipH="1">
            <a:off x="2627313" y="2468563"/>
            <a:ext cx="1770062" cy="301625"/>
          </a:xfrm>
          <a:prstGeom prst="straightConnector1">
            <a:avLst/>
          </a:prstGeom>
          <a:noFill/>
          <a:ln w="9525">
            <a:solidFill>
              <a:schemeClr val="accent2"/>
            </a:solidFill>
            <a:round/>
            <a:headEnd/>
            <a:tailEnd/>
          </a:ln>
          <a:effectLst>
            <a:prstShdw prst="shdw17" dist="17961" dir="2700000">
              <a:schemeClr val="accent2">
                <a:gamma/>
                <a:shade val="60000"/>
                <a:invGamma/>
              </a:schemeClr>
            </a:prstShdw>
          </a:effectLst>
          <a:extLst>
            <a:ext uri="{909E8E84-426E-40DD-AFC4-6F175D3DCCD1}">
              <a14:hiddenFill xmlns:a14="http://schemas.microsoft.com/office/drawing/2010/main">
                <a:noFill/>
              </a14:hiddenFill>
            </a:ext>
          </a:extLst>
        </p:spPr>
      </p:cxnSp>
      <p:sp>
        <p:nvSpPr>
          <p:cNvPr id="46103" name="AutoShape 181"/>
          <p:cNvSpPr>
            <a:spLocks noChangeArrowheads="1"/>
          </p:cNvSpPr>
          <p:nvPr/>
        </p:nvSpPr>
        <p:spPr bwMode="auto">
          <a:xfrm>
            <a:off x="90488" y="4124325"/>
            <a:ext cx="1168400" cy="1119188"/>
          </a:xfrm>
          <a:prstGeom prst="flowChartPunchedTap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708688"/>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1600" b="1"/>
              <a:t>کانديد 1</a:t>
            </a:r>
          </a:p>
          <a:p>
            <a:pPr algn="ctr" rtl="1" eaLnBrk="1" hangingPunct="1"/>
            <a:r>
              <a:rPr lang="fa-IR" altLang="en-US" sz="1600" b="1"/>
              <a:t>کانديد 2</a:t>
            </a:r>
          </a:p>
          <a:p>
            <a:pPr algn="ctr" rtl="1" eaLnBrk="1" hangingPunct="1"/>
            <a:r>
              <a:rPr lang="fa-IR" altLang="en-US" sz="1600" b="1"/>
              <a:t>کانديد 3</a:t>
            </a:r>
            <a:endParaRPr lang="en-US" altLang="en-US" sz="1600" b="1"/>
          </a:p>
        </p:txBody>
      </p:sp>
      <p:sp>
        <p:nvSpPr>
          <p:cNvPr id="46104" name="AutoShape 182"/>
          <p:cNvSpPr>
            <a:spLocks noChangeArrowheads="1"/>
          </p:cNvSpPr>
          <p:nvPr/>
        </p:nvSpPr>
        <p:spPr bwMode="auto">
          <a:xfrm>
            <a:off x="1301750" y="4365625"/>
            <a:ext cx="504825" cy="498475"/>
          </a:xfrm>
          <a:prstGeom prst="rightArrow">
            <a:avLst>
              <a:gd name="adj1" fmla="val 50000"/>
              <a:gd name="adj2" fmla="val 25318"/>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graphicFrame>
        <p:nvGraphicFramePr>
          <p:cNvPr id="148709" name="Group 229"/>
          <p:cNvGraphicFramePr>
            <a:graphicFrameLocks noGrp="1"/>
          </p:cNvGraphicFramePr>
          <p:nvPr/>
        </p:nvGraphicFramePr>
        <p:xfrm>
          <a:off x="57150" y="5351463"/>
          <a:ext cx="7362825" cy="1435100"/>
        </p:xfrm>
        <a:graphic>
          <a:graphicData uri="http://schemas.openxmlformats.org/drawingml/2006/table">
            <a:tbl>
              <a:tblPr/>
              <a:tblGrid>
                <a:gridCol w="1419225"/>
                <a:gridCol w="4967288"/>
                <a:gridCol w="976312"/>
              </a:tblGrid>
              <a:tr h="38400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700" b="0" i="0" u="none" strike="noStrike" cap="none" normalizeH="0" baseline="0" smtClean="0">
                          <a:ln>
                            <a:noFill/>
                          </a:ln>
                          <a:solidFill>
                            <a:schemeClr val="tx1"/>
                          </a:solidFill>
                          <a:effectLst/>
                          <a:latin typeface="Arial" charset="0"/>
                          <a:cs typeface="B Titr" pitchFamily="2" charset="-78"/>
                        </a:rPr>
                        <a:t>گزينه ها</a:t>
                      </a:r>
                      <a:endParaRPr kumimoji="0" lang="en-US" sz="1700" b="0" i="0" u="none" strike="noStrike" cap="none" normalizeH="0" baseline="0" smtClean="0">
                        <a:ln>
                          <a:noFill/>
                        </a:ln>
                        <a:solidFill>
                          <a:schemeClr val="tx1"/>
                        </a:solidFill>
                        <a:effectLst/>
                        <a:latin typeface="Arial" charset="0"/>
                        <a:cs typeface="B Titr" pitchFamily="2" charset="-78"/>
                      </a:endParaRPr>
                    </a:p>
                  </a:txBody>
                  <a:tcPr marT="45700" marB="457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700" b="0" i="0" u="none" strike="noStrike" cap="none" normalizeH="0" baseline="0" smtClean="0">
                          <a:ln>
                            <a:noFill/>
                          </a:ln>
                          <a:solidFill>
                            <a:schemeClr val="tx1"/>
                          </a:solidFill>
                          <a:effectLst/>
                          <a:latin typeface="Arial" charset="0"/>
                          <a:cs typeface="B Titr" pitchFamily="2" charset="-78"/>
                        </a:rPr>
                        <a:t>ترکيب اوزان نسبي</a:t>
                      </a:r>
                      <a:endParaRPr kumimoji="0" lang="en-US" sz="1700" b="0" i="0" u="none" strike="noStrike" cap="none" normalizeH="0" baseline="0" smtClean="0">
                        <a:ln>
                          <a:noFill/>
                        </a:ln>
                        <a:solidFill>
                          <a:schemeClr val="tx1"/>
                        </a:solidFill>
                        <a:effectLst/>
                        <a:latin typeface="Arial" charset="0"/>
                        <a:cs typeface="B Titr" pitchFamily="2" charset="-78"/>
                      </a:endParaRPr>
                    </a:p>
                  </a:txBody>
                  <a:tcPr marT="45700" marB="457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700" b="0" i="0" u="none" strike="noStrike" cap="none" normalizeH="0" baseline="0" smtClean="0">
                          <a:ln>
                            <a:noFill/>
                          </a:ln>
                          <a:solidFill>
                            <a:schemeClr val="tx1"/>
                          </a:solidFill>
                          <a:effectLst/>
                          <a:latin typeface="Arial" charset="0"/>
                          <a:cs typeface="B Titr" pitchFamily="2" charset="-78"/>
                        </a:rPr>
                        <a:t>وزن نهايي</a:t>
                      </a:r>
                      <a:endParaRPr kumimoji="0" lang="en-US" sz="1700" b="0" i="0" u="none" strike="noStrike" cap="none" normalizeH="0" baseline="0" smtClean="0">
                        <a:ln>
                          <a:noFill/>
                        </a:ln>
                        <a:solidFill>
                          <a:schemeClr val="tx1"/>
                        </a:solidFill>
                        <a:effectLst/>
                        <a:latin typeface="Arial" charset="0"/>
                        <a:cs typeface="B Titr" pitchFamily="2" charset="-78"/>
                      </a:endParaRPr>
                    </a:p>
                  </a:txBody>
                  <a:tcPr marT="45700" marB="457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036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sz="1700" b="0" i="0" u="none" strike="noStrike" cap="none" normalizeH="0" baseline="0" smtClean="0">
                          <a:ln>
                            <a:noFill/>
                          </a:ln>
                          <a:solidFill>
                            <a:schemeClr val="tx1"/>
                          </a:solidFill>
                          <a:effectLst/>
                          <a:latin typeface="Arial" charset="0"/>
                          <a:cs typeface="B Titr" pitchFamily="2" charset="-78"/>
                        </a:rPr>
                        <a:t>کانديد اول</a:t>
                      </a:r>
                      <a:endParaRPr kumimoji="0" lang="en-US" sz="1700" b="0" i="0" u="none" strike="noStrike" cap="none" normalizeH="0" baseline="0" smtClean="0">
                        <a:ln>
                          <a:noFill/>
                        </a:ln>
                        <a:solidFill>
                          <a:schemeClr val="tx1"/>
                        </a:solidFill>
                        <a:effectLst/>
                        <a:latin typeface="Arial" charset="0"/>
                        <a:cs typeface="B Titr" pitchFamily="2" charset="-78"/>
                      </a:endParaRPr>
                    </a:p>
                  </a:txBody>
                  <a:tcPr marT="45700" marB="457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sz="1700" b="0" i="0" u="none" strike="noStrike" cap="none" normalizeH="0" baseline="0" smtClean="0">
                          <a:ln>
                            <a:noFill/>
                          </a:ln>
                          <a:solidFill>
                            <a:schemeClr val="tx1"/>
                          </a:solidFill>
                          <a:effectLst/>
                          <a:latin typeface="Arial" charset="0"/>
                          <a:cs typeface="B Titr" pitchFamily="2" charset="-78"/>
                        </a:rPr>
                        <a:t>(497/0×526/0) +(087/0×37/0) +(658/0×105/0)</a:t>
                      </a:r>
                      <a:endParaRPr kumimoji="0" lang="en-US" sz="1700" b="0" i="0" u="none" strike="noStrike" cap="none" normalizeH="0" baseline="0" smtClean="0">
                        <a:ln>
                          <a:noFill/>
                        </a:ln>
                        <a:solidFill>
                          <a:schemeClr val="tx1"/>
                        </a:solidFill>
                        <a:effectLst/>
                        <a:latin typeface="Arial" charset="0"/>
                        <a:cs typeface="B Titr" pitchFamily="2" charset="-78"/>
                      </a:endParaRPr>
                    </a:p>
                  </a:txBody>
                  <a:tcPr marT="45700" marB="457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sz="1700" b="0" i="0" u="none" strike="noStrike" cap="none" normalizeH="0" baseline="0" smtClean="0">
                          <a:ln>
                            <a:noFill/>
                          </a:ln>
                          <a:solidFill>
                            <a:schemeClr val="tx1"/>
                          </a:solidFill>
                          <a:effectLst/>
                          <a:latin typeface="Arial" charset="0"/>
                          <a:cs typeface="B Titr" pitchFamily="2" charset="-78"/>
                        </a:rPr>
                        <a:t>362/0</a:t>
                      </a:r>
                      <a:endParaRPr kumimoji="0" lang="en-US" sz="1700" b="0" i="0" u="none" strike="noStrike" cap="none" normalizeH="0" baseline="0" smtClean="0">
                        <a:ln>
                          <a:noFill/>
                        </a:ln>
                        <a:solidFill>
                          <a:schemeClr val="tx1"/>
                        </a:solidFill>
                        <a:effectLst/>
                        <a:latin typeface="Arial" charset="0"/>
                        <a:cs typeface="B Titr" pitchFamily="2" charset="-78"/>
                      </a:endParaRPr>
                    </a:p>
                  </a:txBody>
                  <a:tcPr marT="45700" marB="457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036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sz="1700" b="0" i="0" u="none" strike="noStrike" cap="none" normalizeH="0" baseline="0" smtClean="0">
                          <a:ln>
                            <a:noFill/>
                          </a:ln>
                          <a:solidFill>
                            <a:schemeClr val="tx1"/>
                          </a:solidFill>
                          <a:effectLst/>
                          <a:latin typeface="Arial" charset="0"/>
                          <a:cs typeface="B Titr" pitchFamily="2" charset="-78"/>
                        </a:rPr>
                        <a:t>کانديد دوم </a:t>
                      </a:r>
                      <a:endParaRPr kumimoji="0" lang="en-US" sz="1700" b="0" i="0" u="none" strike="noStrike" cap="none" normalizeH="0" baseline="0" smtClean="0">
                        <a:ln>
                          <a:noFill/>
                        </a:ln>
                        <a:solidFill>
                          <a:schemeClr val="tx1"/>
                        </a:solidFill>
                        <a:effectLst/>
                        <a:latin typeface="Arial" charset="0"/>
                        <a:cs typeface="B Titr" pitchFamily="2" charset="-78"/>
                      </a:endParaRPr>
                    </a:p>
                  </a:txBody>
                  <a:tcPr marT="45700" marB="457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sz="1700" b="0" i="0" u="none" strike="noStrike" cap="none" normalizeH="0" baseline="0" smtClean="0">
                          <a:ln>
                            <a:noFill/>
                          </a:ln>
                          <a:solidFill>
                            <a:schemeClr val="tx1"/>
                          </a:solidFill>
                          <a:effectLst/>
                          <a:latin typeface="Arial" charset="0"/>
                          <a:cs typeface="B Titr" pitchFamily="2" charset="-78"/>
                        </a:rPr>
                        <a:t>(396/0×526/0) +(162/0×37/0) +(282/0×105/0)</a:t>
                      </a:r>
                      <a:endParaRPr kumimoji="0" lang="en-US" sz="1700" b="0" i="0" u="none" strike="noStrike" cap="none" normalizeH="0" baseline="0" smtClean="0">
                        <a:ln>
                          <a:noFill/>
                        </a:ln>
                        <a:solidFill>
                          <a:schemeClr val="tx1"/>
                        </a:solidFill>
                        <a:effectLst/>
                        <a:latin typeface="Arial" charset="0"/>
                        <a:cs typeface="B Titr" pitchFamily="2" charset="-78"/>
                      </a:endParaRPr>
                    </a:p>
                  </a:txBody>
                  <a:tcPr marT="45700" marB="457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sz="1700" b="0" i="0" u="none" strike="noStrike" cap="none" normalizeH="0" baseline="0" smtClean="0">
                          <a:ln>
                            <a:noFill/>
                          </a:ln>
                          <a:solidFill>
                            <a:schemeClr val="tx1"/>
                          </a:solidFill>
                          <a:effectLst/>
                          <a:latin typeface="Arial" charset="0"/>
                          <a:cs typeface="B Titr" pitchFamily="2" charset="-78"/>
                        </a:rPr>
                        <a:t>298/0</a:t>
                      </a:r>
                      <a:endParaRPr kumimoji="0" lang="en-US" sz="1700" b="0" i="0" u="none" strike="noStrike" cap="none" normalizeH="0" baseline="0" smtClean="0">
                        <a:ln>
                          <a:noFill/>
                        </a:ln>
                        <a:solidFill>
                          <a:schemeClr val="tx1"/>
                        </a:solidFill>
                        <a:effectLst/>
                        <a:latin typeface="Arial" charset="0"/>
                        <a:cs typeface="B Titr" pitchFamily="2" charset="-78"/>
                      </a:endParaRPr>
                    </a:p>
                  </a:txBody>
                  <a:tcPr marT="45700" marB="457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036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sz="1700" b="0" i="0" u="none" strike="noStrike" cap="none" normalizeH="0" baseline="0" smtClean="0">
                          <a:ln>
                            <a:noFill/>
                          </a:ln>
                          <a:solidFill>
                            <a:schemeClr val="tx1"/>
                          </a:solidFill>
                          <a:effectLst/>
                          <a:latin typeface="Arial" charset="0"/>
                          <a:cs typeface="B Titr" pitchFamily="2" charset="-78"/>
                        </a:rPr>
                        <a:t>کانديد سوم</a:t>
                      </a:r>
                      <a:endParaRPr kumimoji="0" lang="en-US" sz="1700" b="0" i="0" u="none" strike="noStrike" cap="none" normalizeH="0" baseline="0" smtClean="0">
                        <a:ln>
                          <a:noFill/>
                        </a:ln>
                        <a:solidFill>
                          <a:schemeClr val="tx1"/>
                        </a:solidFill>
                        <a:effectLst/>
                        <a:latin typeface="Arial" charset="0"/>
                        <a:cs typeface="B Titr" pitchFamily="2" charset="-78"/>
                      </a:endParaRPr>
                    </a:p>
                  </a:txBody>
                  <a:tcPr marT="45700" marB="457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sz="1700" b="0" i="0" u="none" strike="noStrike" cap="none" normalizeH="0" baseline="0" smtClean="0">
                          <a:ln>
                            <a:noFill/>
                          </a:ln>
                          <a:solidFill>
                            <a:schemeClr val="tx1"/>
                          </a:solidFill>
                          <a:effectLst/>
                          <a:latin typeface="Arial" charset="0"/>
                          <a:cs typeface="B Titr" pitchFamily="2" charset="-78"/>
                        </a:rPr>
                        <a:t>(06/0×526/0) +(75/0×37/0) +(107/0×105/0)</a:t>
                      </a:r>
                      <a:endParaRPr kumimoji="0" lang="en-US" sz="1700" b="0" i="0" u="none" strike="noStrike" cap="none" normalizeH="0" baseline="0" smtClean="0">
                        <a:ln>
                          <a:noFill/>
                        </a:ln>
                        <a:solidFill>
                          <a:schemeClr val="tx1"/>
                        </a:solidFill>
                        <a:effectLst/>
                        <a:latin typeface="Arial" charset="0"/>
                        <a:cs typeface="B Titr" pitchFamily="2" charset="-78"/>
                      </a:endParaRPr>
                    </a:p>
                  </a:txBody>
                  <a:tcPr marT="45700" marB="457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sz="1700" b="0" i="0" u="none" strike="noStrike" cap="none" normalizeH="0" baseline="0" smtClean="0">
                          <a:ln>
                            <a:noFill/>
                          </a:ln>
                          <a:solidFill>
                            <a:schemeClr val="tx1"/>
                          </a:solidFill>
                          <a:effectLst/>
                          <a:latin typeface="Arial" charset="0"/>
                          <a:cs typeface="B Titr" pitchFamily="2" charset="-78"/>
                        </a:rPr>
                        <a:t>34/0</a:t>
                      </a:r>
                      <a:endParaRPr kumimoji="0" lang="en-US" sz="1700" b="0" i="0" u="none" strike="noStrike" cap="none" normalizeH="0" baseline="0" smtClean="0">
                        <a:ln>
                          <a:noFill/>
                        </a:ln>
                        <a:solidFill>
                          <a:schemeClr val="tx1"/>
                        </a:solidFill>
                        <a:effectLst/>
                        <a:latin typeface="Arial" charset="0"/>
                        <a:cs typeface="B Titr" pitchFamily="2" charset="-78"/>
                      </a:endParaRPr>
                    </a:p>
                  </a:txBody>
                  <a:tcPr marT="45700" marB="457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48633"/>
                                        </p:tgtEl>
                                        <p:attrNameLst>
                                          <p:attrName>style.visibility</p:attrName>
                                        </p:attrNameLst>
                                      </p:cBhvr>
                                      <p:to>
                                        <p:strVal val="visible"/>
                                      </p:to>
                                    </p:set>
                                    <p:animEffect transition="in" filter="wipe(down)">
                                      <p:cBhvr>
                                        <p:cTn id="7" dur="870">
                                          <p:stCondLst>
                                            <p:cond delay="0"/>
                                          </p:stCondLst>
                                        </p:cTn>
                                        <p:tgtEl>
                                          <p:spTgt spid="148633"/>
                                        </p:tgtEl>
                                      </p:cBhvr>
                                    </p:animEffect>
                                    <p:anim calcmode="lin" valueType="num">
                                      <p:cBhvr>
                                        <p:cTn id="8" dur="2733" tmFilter="0,0; 0.14,0.36; 0.43,0.73; 0.71,0.91; 1.0,1.0">
                                          <p:stCondLst>
                                            <p:cond delay="0"/>
                                          </p:stCondLst>
                                        </p:cTn>
                                        <p:tgtEl>
                                          <p:spTgt spid="148633"/>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148633"/>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148633"/>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148633"/>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148633"/>
                                        </p:tgtEl>
                                        <p:attrNameLst>
                                          <p:attrName>ppt_y</p:attrName>
                                        </p:attrNameLst>
                                      </p:cBhvr>
                                      <p:tavLst>
                                        <p:tav tm="0" fmla="#ppt_y-sin(pi*$)/81">
                                          <p:val>
                                            <p:fltVal val="0"/>
                                          </p:val>
                                        </p:tav>
                                        <p:tav tm="100000">
                                          <p:val>
                                            <p:fltVal val="1"/>
                                          </p:val>
                                        </p:tav>
                                      </p:tavLst>
                                    </p:anim>
                                    <p:animScale>
                                      <p:cBhvr>
                                        <p:cTn id="13" dur="39">
                                          <p:stCondLst>
                                            <p:cond delay="975"/>
                                          </p:stCondLst>
                                        </p:cTn>
                                        <p:tgtEl>
                                          <p:spTgt spid="148633"/>
                                        </p:tgtEl>
                                      </p:cBhvr>
                                      <p:to x="100000" y="60000"/>
                                    </p:animScale>
                                    <p:animScale>
                                      <p:cBhvr>
                                        <p:cTn id="14" dur="249" decel="50000">
                                          <p:stCondLst>
                                            <p:cond delay="1014"/>
                                          </p:stCondLst>
                                        </p:cTn>
                                        <p:tgtEl>
                                          <p:spTgt spid="148633"/>
                                        </p:tgtEl>
                                      </p:cBhvr>
                                      <p:to x="100000" y="100000"/>
                                    </p:animScale>
                                    <p:animScale>
                                      <p:cBhvr>
                                        <p:cTn id="15" dur="39">
                                          <p:stCondLst>
                                            <p:cond delay="1968"/>
                                          </p:stCondLst>
                                        </p:cTn>
                                        <p:tgtEl>
                                          <p:spTgt spid="148633"/>
                                        </p:tgtEl>
                                      </p:cBhvr>
                                      <p:to x="100000" y="80000"/>
                                    </p:animScale>
                                    <p:animScale>
                                      <p:cBhvr>
                                        <p:cTn id="16" dur="249" decel="50000">
                                          <p:stCondLst>
                                            <p:cond delay="2007"/>
                                          </p:stCondLst>
                                        </p:cTn>
                                        <p:tgtEl>
                                          <p:spTgt spid="148633"/>
                                        </p:tgtEl>
                                      </p:cBhvr>
                                      <p:to x="100000" y="100000"/>
                                    </p:animScale>
                                    <p:animScale>
                                      <p:cBhvr>
                                        <p:cTn id="17" dur="39">
                                          <p:stCondLst>
                                            <p:cond delay="2463"/>
                                          </p:stCondLst>
                                        </p:cTn>
                                        <p:tgtEl>
                                          <p:spTgt spid="148633"/>
                                        </p:tgtEl>
                                      </p:cBhvr>
                                      <p:to x="100000" y="90000"/>
                                    </p:animScale>
                                    <p:animScale>
                                      <p:cBhvr>
                                        <p:cTn id="18" dur="249" decel="50000">
                                          <p:stCondLst>
                                            <p:cond delay="2502"/>
                                          </p:stCondLst>
                                        </p:cTn>
                                        <p:tgtEl>
                                          <p:spTgt spid="148633"/>
                                        </p:tgtEl>
                                      </p:cBhvr>
                                      <p:to x="100000" y="100000"/>
                                    </p:animScale>
                                    <p:animScale>
                                      <p:cBhvr>
                                        <p:cTn id="19" dur="39">
                                          <p:stCondLst>
                                            <p:cond delay="2712"/>
                                          </p:stCondLst>
                                        </p:cTn>
                                        <p:tgtEl>
                                          <p:spTgt spid="148633"/>
                                        </p:tgtEl>
                                      </p:cBhvr>
                                      <p:to x="100000" y="95000"/>
                                    </p:animScale>
                                    <p:animScale>
                                      <p:cBhvr>
                                        <p:cTn id="20" dur="249" decel="50000">
                                          <p:stCondLst>
                                            <p:cond delay="2751"/>
                                          </p:stCondLst>
                                        </p:cTn>
                                        <p:tgtEl>
                                          <p:spTgt spid="14863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63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ChangeArrowheads="1"/>
          </p:cNvSpPr>
          <p:nvPr/>
        </p:nvSpPr>
        <p:spPr bwMode="auto">
          <a:xfrm>
            <a:off x="107950" y="1016000"/>
            <a:ext cx="8607425" cy="612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000"/>
              <a:t>رتبه بندي: ترتيب صعودي گزينه ها بر اساس وزن نهايي آنها ملاک رتبه بندي مي باشد</a:t>
            </a:r>
            <a:endParaRPr lang="en-US" altLang="en-US" sz="2000"/>
          </a:p>
        </p:txBody>
      </p:sp>
      <p:graphicFrame>
        <p:nvGraphicFramePr>
          <p:cNvPr id="150598" name="Group 70"/>
          <p:cNvGraphicFramePr>
            <a:graphicFrameLocks noGrp="1"/>
          </p:cNvGraphicFramePr>
          <p:nvPr/>
        </p:nvGraphicFramePr>
        <p:xfrm>
          <a:off x="179388" y="2492375"/>
          <a:ext cx="3887787" cy="2635250"/>
        </p:xfrm>
        <a:graphic>
          <a:graphicData uri="http://schemas.openxmlformats.org/drawingml/2006/table">
            <a:tbl>
              <a:tblPr/>
              <a:tblGrid>
                <a:gridCol w="2078037"/>
                <a:gridCol w="1809750"/>
              </a:tblGrid>
              <a:tr h="576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500" b="0" i="0" u="none" strike="noStrike" cap="none" normalizeH="0" baseline="0" smtClean="0">
                          <a:ln>
                            <a:noFill/>
                          </a:ln>
                          <a:solidFill>
                            <a:schemeClr val="tx1"/>
                          </a:solidFill>
                          <a:effectLst/>
                          <a:latin typeface="Arial" charset="0"/>
                          <a:cs typeface="B Titr" pitchFamily="2" charset="-78"/>
                        </a:rPr>
                        <a:t>گزينه ها</a:t>
                      </a:r>
                      <a:endParaRPr kumimoji="0" lang="en-US" sz="2500" b="0" i="0" u="none" strike="noStrike" cap="none" normalizeH="0" baseline="0" smtClean="0">
                        <a:ln>
                          <a:noFill/>
                        </a:ln>
                        <a:solidFill>
                          <a:schemeClr val="tx1"/>
                        </a:solidFill>
                        <a:effectLst/>
                        <a:latin typeface="Arial" charset="0"/>
                        <a:cs typeface="B Titr" pitchFamily="2" charset="-78"/>
                      </a:endParaRPr>
                    </a:p>
                  </a:txBody>
                  <a:tcPr marL="90000" marR="90000" marT="46801" marB="46801"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500" b="0" i="0" u="none" strike="noStrike" cap="none" normalizeH="0" baseline="0" smtClean="0">
                          <a:ln>
                            <a:noFill/>
                          </a:ln>
                          <a:solidFill>
                            <a:schemeClr val="tx1"/>
                          </a:solidFill>
                          <a:effectLst/>
                          <a:latin typeface="Arial" charset="0"/>
                          <a:cs typeface="B Titr" pitchFamily="2" charset="-78"/>
                        </a:rPr>
                        <a:t>وزن نهايي</a:t>
                      </a:r>
                      <a:endParaRPr kumimoji="0" lang="en-US" sz="2500" b="0" i="0" u="none" strike="noStrike" cap="none" normalizeH="0" baseline="0" smtClean="0">
                        <a:ln>
                          <a:noFill/>
                        </a:ln>
                        <a:solidFill>
                          <a:schemeClr val="tx1"/>
                        </a:solidFill>
                        <a:effectLst/>
                        <a:latin typeface="Arial" charset="0"/>
                        <a:cs typeface="B Titr" pitchFamily="2" charset="-78"/>
                      </a:endParaRPr>
                    </a:p>
                  </a:txBody>
                  <a:tcPr marL="90000" marR="90000" marT="46801" marB="46801"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483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sz="2500" b="0" i="0" u="none" strike="noStrike" cap="none" normalizeH="0" baseline="0" smtClean="0">
                          <a:ln>
                            <a:noFill/>
                          </a:ln>
                          <a:solidFill>
                            <a:schemeClr val="tx1"/>
                          </a:solidFill>
                          <a:effectLst/>
                          <a:latin typeface="Arial" charset="0"/>
                          <a:cs typeface="B Titr" pitchFamily="2" charset="-78"/>
                        </a:rPr>
                        <a:t>کانديد اول</a:t>
                      </a:r>
                      <a:endParaRPr kumimoji="0" lang="en-US" sz="2500" b="0" i="0" u="none" strike="noStrike" cap="none" normalizeH="0" baseline="0" smtClean="0">
                        <a:ln>
                          <a:noFill/>
                        </a:ln>
                        <a:solidFill>
                          <a:schemeClr val="tx1"/>
                        </a:solidFill>
                        <a:effectLst/>
                        <a:latin typeface="Arial" charset="0"/>
                        <a:cs typeface="B Titr" pitchFamily="2" charset="-78"/>
                      </a:endParaRPr>
                    </a:p>
                  </a:txBody>
                  <a:tcPr marL="90000" marR="90000" marT="46801" marB="4680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500" b="0" i="0" u="none" strike="noStrike" cap="none" normalizeH="0" baseline="0" smtClean="0">
                          <a:ln>
                            <a:noFill/>
                          </a:ln>
                          <a:solidFill>
                            <a:schemeClr val="tx1"/>
                          </a:solidFill>
                          <a:effectLst/>
                          <a:latin typeface="Arial" charset="0"/>
                          <a:cs typeface="B Titr" pitchFamily="2" charset="-78"/>
                        </a:rPr>
                        <a:t>362/0</a:t>
                      </a:r>
                      <a:endParaRPr kumimoji="0" lang="en-US" sz="2500" b="0" i="0" u="none" strike="noStrike" cap="none" normalizeH="0" baseline="0" smtClean="0">
                        <a:ln>
                          <a:noFill/>
                        </a:ln>
                        <a:solidFill>
                          <a:schemeClr val="tx1"/>
                        </a:solidFill>
                        <a:effectLst/>
                        <a:latin typeface="Arial" charset="0"/>
                        <a:cs typeface="B Titr" pitchFamily="2" charset="-78"/>
                      </a:endParaRPr>
                    </a:p>
                  </a:txBody>
                  <a:tcPr marL="90000" marR="90000" marT="46801" marB="46801"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627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sz="2500" b="0" i="0" u="none" strike="noStrike" cap="none" normalizeH="0" baseline="0" smtClean="0">
                          <a:ln>
                            <a:noFill/>
                          </a:ln>
                          <a:solidFill>
                            <a:schemeClr val="tx1"/>
                          </a:solidFill>
                          <a:effectLst/>
                          <a:latin typeface="Arial" charset="0"/>
                          <a:cs typeface="B Titr" pitchFamily="2" charset="-78"/>
                        </a:rPr>
                        <a:t>کانديد دوم </a:t>
                      </a:r>
                      <a:endParaRPr kumimoji="0" lang="en-US" sz="2500" b="0" i="0" u="none" strike="noStrike" cap="none" normalizeH="0" baseline="0" smtClean="0">
                        <a:ln>
                          <a:noFill/>
                        </a:ln>
                        <a:solidFill>
                          <a:schemeClr val="tx1"/>
                        </a:solidFill>
                        <a:effectLst/>
                        <a:latin typeface="Arial" charset="0"/>
                        <a:cs typeface="B Titr" pitchFamily="2" charset="-78"/>
                      </a:endParaRPr>
                    </a:p>
                  </a:txBody>
                  <a:tcPr marL="90000" marR="90000" marT="46801" marB="4680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500" b="0" i="0" u="none" strike="noStrike" cap="none" normalizeH="0" baseline="0" smtClean="0">
                          <a:ln>
                            <a:noFill/>
                          </a:ln>
                          <a:solidFill>
                            <a:schemeClr val="tx1"/>
                          </a:solidFill>
                          <a:effectLst/>
                          <a:latin typeface="Arial" charset="0"/>
                          <a:cs typeface="B Titr" pitchFamily="2" charset="-78"/>
                        </a:rPr>
                        <a:t>298/0</a:t>
                      </a:r>
                      <a:endParaRPr kumimoji="0" lang="en-US" sz="2500" b="0" i="0" u="none" strike="noStrike" cap="none" normalizeH="0" baseline="0" smtClean="0">
                        <a:ln>
                          <a:noFill/>
                        </a:ln>
                        <a:solidFill>
                          <a:schemeClr val="tx1"/>
                        </a:solidFill>
                        <a:effectLst/>
                        <a:latin typeface="Arial" charset="0"/>
                        <a:cs typeface="B Titr" pitchFamily="2" charset="-78"/>
                      </a:endParaRPr>
                    </a:p>
                  </a:txBody>
                  <a:tcPr marL="90000" marR="90000" marT="46801" marB="46801"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3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a-IR" sz="2500" b="0" i="0" u="none" strike="noStrike" cap="none" normalizeH="0" baseline="0" smtClean="0">
                          <a:ln>
                            <a:noFill/>
                          </a:ln>
                          <a:solidFill>
                            <a:schemeClr val="tx1"/>
                          </a:solidFill>
                          <a:effectLst/>
                          <a:latin typeface="Arial" charset="0"/>
                          <a:cs typeface="B Titr" pitchFamily="2" charset="-78"/>
                        </a:rPr>
                        <a:t>کانديد سوم</a:t>
                      </a:r>
                      <a:endParaRPr kumimoji="0" lang="en-US" sz="2500" b="0" i="0" u="none" strike="noStrike" cap="none" normalizeH="0" baseline="0" smtClean="0">
                        <a:ln>
                          <a:noFill/>
                        </a:ln>
                        <a:solidFill>
                          <a:schemeClr val="tx1"/>
                        </a:solidFill>
                        <a:effectLst/>
                        <a:latin typeface="Arial" charset="0"/>
                        <a:cs typeface="B Titr" pitchFamily="2" charset="-78"/>
                      </a:endParaRPr>
                    </a:p>
                  </a:txBody>
                  <a:tcPr marL="90000" marR="90000" marT="46801" marB="46801"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500" b="0" i="0" u="none" strike="noStrike" cap="none" normalizeH="0" baseline="0" smtClean="0">
                          <a:ln>
                            <a:noFill/>
                          </a:ln>
                          <a:solidFill>
                            <a:schemeClr val="tx1"/>
                          </a:solidFill>
                          <a:effectLst/>
                          <a:latin typeface="Arial" charset="0"/>
                          <a:cs typeface="B Titr" pitchFamily="2" charset="-78"/>
                        </a:rPr>
                        <a:t>34/0</a:t>
                      </a:r>
                      <a:endParaRPr kumimoji="0" lang="en-US" sz="2500" b="0" i="0" u="none" strike="noStrike" cap="none" normalizeH="0" baseline="0" smtClean="0">
                        <a:ln>
                          <a:noFill/>
                        </a:ln>
                        <a:solidFill>
                          <a:schemeClr val="tx1"/>
                        </a:solidFill>
                        <a:effectLst/>
                        <a:latin typeface="Arial" charset="0"/>
                        <a:cs typeface="B Titr" pitchFamily="2" charset="-78"/>
                      </a:endParaRPr>
                    </a:p>
                  </a:txBody>
                  <a:tcPr marL="90000" marR="90000" marT="46801" marB="46801"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47461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500" b="0" i="0" u="none" strike="noStrike" cap="none" normalizeH="0" baseline="0" smtClean="0">
                          <a:ln>
                            <a:noFill/>
                          </a:ln>
                          <a:solidFill>
                            <a:schemeClr val="tx1"/>
                          </a:solidFill>
                          <a:effectLst/>
                          <a:latin typeface="Arial" charset="0"/>
                          <a:cs typeface="B Titr" pitchFamily="2" charset="-78"/>
                        </a:rPr>
                        <a:t>جمع</a:t>
                      </a:r>
                      <a:endParaRPr kumimoji="0" lang="en-US" sz="2500" b="0" i="0" u="none" strike="noStrike" cap="none" normalizeH="0" baseline="0" smtClean="0">
                        <a:ln>
                          <a:noFill/>
                        </a:ln>
                        <a:solidFill>
                          <a:schemeClr val="tx1"/>
                        </a:solidFill>
                        <a:effectLst/>
                        <a:latin typeface="Arial" charset="0"/>
                        <a:cs typeface="B Titr" pitchFamily="2" charset="-78"/>
                      </a:endParaRPr>
                    </a:p>
                  </a:txBody>
                  <a:tcPr marL="90000" marR="90000" marT="46801" marB="46801"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500" b="0" i="0" u="none" strike="noStrike" cap="none" normalizeH="0" baseline="0" smtClean="0">
                          <a:ln>
                            <a:noFill/>
                          </a:ln>
                          <a:solidFill>
                            <a:schemeClr val="tx1"/>
                          </a:solidFill>
                          <a:effectLst/>
                          <a:latin typeface="Arial" charset="0"/>
                          <a:cs typeface="B Titr" pitchFamily="2" charset="-78"/>
                        </a:rPr>
                        <a:t>1</a:t>
                      </a:r>
                      <a:endParaRPr kumimoji="0" lang="en-US" sz="2500" b="0" i="0" u="none" strike="noStrike" cap="none" normalizeH="0" baseline="0" smtClean="0">
                        <a:ln>
                          <a:noFill/>
                        </a:ln>
                        <a:solidFill>
                          <a:schemeClr val="tx1"/>
                        </a:solidFill>
                        <a:effectLst/>
                        <a:latin typeface="Arial" charset="0"/>
                        <a:cs typeface="B Titr" pitchFamily="2" charset="-78"/>
                      </a:endParaRPr>
                    </a:p>
                  </a:txBody>
                  <a:tcPr marL="90000" marR="90000" marT="46801" marB="46801"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50575" name="AutoShape 47"/>
          <p:cNvSpPr>
            <a:spLocks noChangeArrowheads="1"/>
          </p:cNvSpPr>
          <p:nvPr/>
        </p:nvSpPr>
        <p:spPr bwMode="auto">
          <a:xfrm>
            <a:off x="1782763" y="115888"/>
            <a:ext cx="5578475" cy="755650"/>
          </a:xfrm>
          <a:prstGeom prst="flowChartOffpageConnector">
            <a:avLst/>
          </a:prstGeom>
          <a:gradFill rotWithShape="1">
            <a:gsLst>
              <a:gs pos="0">
                <a:srgbClr val="FFFFFF"/>
              </a:gs>
              <a:gs pos="100000">
                <a:srgbClr val="FFCC99">
                  <a:alpha val="48000"/>
                </a:srgbClr>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400"/>
              <a:t>6) تصميم گيري(تعيين اولويت ها) </a:t>
            </a:r>
            <a:endParaRPr lang="en-US" altLang="en-US" sz="2400"/>
          </a:p>
        </p:txBody>
      </p:sp>
      <p:sp>
        <p:nvSpPr>
          <p:cNvPr id="47128" name="Rectangle 71"/>
          <p:cNvSpPr>
            <a:spLocks noChangeArrowheads="1"/>
          </p:cNvSpPr>
          <p:nvPr/>
        </p:nvSpPr>
        <p:spPr bwMode="auto">
          <a:xfrm>
            <a:off x="5003800" y="2492375"/>
            <a:ext cx="3495675" cy="2700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000"/>
              <a:t>گزينه ها به ترتيب اولويت عبارتند از:</a:t>
            </a:r>
          </a:p>
          <a:p>
            <a:pPr algn="r" rtl="1" eaLnBrk="1" hangingPunct="1"/>
            <a:endParaRPr lang="fa-IR" altLang="en-US" sz="2000"/>
          </a:p>
          <a:p>
            <a:pPr algn="r" rtl="1" eaLnBrk="1" hangingPunct="1"/>
            <a:r>
              <a:rPr lang="fa-IR" altLang="en-US" sz="2000"/>
              <a:t>اولويت اول) کانديد اول</a:t>
            </a:r>
          </a:p>
          <a:p>
            <a:pPr algn="r" rtl="1" eaLnBrk="1" hangingPunct="1"/>
            <a:endParaRPr lang="fa-IR" altLang="en-US" sz="2000"/>
          </a:p>
          <a:p>
            <a:pPr algn="r" rtl="1" eaLnBrk="1" hangingPunct="1"/>
            <a:r>
              <a:rPr lang="fa-IR" altLang="en-US" sz="2000"/>
              <a:t>اولويت دوم: کانديد سوم</a:t>
            </a:r>
          </a:p>
          <a:p>
            <a:pPr algn="r" rtl="1" eaLnBrk="1" hangingPunct="1"/>
            <a:endParaRPr lang="fa-IR" altLang="en-US" sz="2000"/>
          </a:p>
          <a:p>
            <a:pPr algn="r" rtl="1" eaLnBrk="1" hangingPunct="1"/>
            <a:r>
              <a:rPr lang="fa-IR" altLang="en-US" sz="2000"/>
              <a:t>اولويت سوم: کانديد دوم</a:t>
            </a:r>
            <a:endParaRPr lang="en-US" altLang="en-US" sz="20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50575"/>
                                        </p:tgtEl>
                                        <p:attrNameLst>
                                          <p:attrName>style.visibility</p:attrName>
                                        </p:attrNameLst>
                                      </p:cBhvr>
                                      <p:to>
                                        <p:strVal val="visible"/>
                                      </p:to>
                                    </p:set>
                                    <p:animEffect transition="in" filter="wipe(down)">
                                      <p:cBhvr>
                                        <p:cTn id="7" dur="870">
                                          <p:stCondLst>
                                            <p:cond delay="0"/>
                                          </p:stCondLst>
                                        </p:cTn>
                                        <p:tgtEl>
                                          <p:spTgt spid="150575"/>
                                        </p:tgtEl>
                                      </p:cBhvr>
                                    </p:animEffect>
                                    <p:anim calcmode="lin" valueType="num">
                                      <p:cBhvr>
                                        <p:cTn id="8" dur="2733" tmFilter="0,0; 0.14,0.36; 0.43,0.73; 0.71,0.91; 1.0,1.0">
                                          <p:stCondLst>
                                            <p:cond delay="0"/>
                                          </p:stCondLst>
                                        </p:cTn>
                                        <p:tgtEl>
                                          <p:spTgt spid="150575"/>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150575"/>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150575"/>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150575"/>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150575"/>
                                        </p:tgtEl>
                                        <p:attrNameLst>
                                          <p:attrName>ppt_y</p:attrName>
                                        </p:attrNameLst>
                                      </p:cBhvr>
                                      <p:tavLst>
                                        <p:tav tm="0" fmla="#ppt_y-sin(pi*$)/81">
                                          <p:val>
                                            <p:fltVal val="0"/>
                                          </p:val>
                                        </p:tav>
                                        <p:tav tm="100000">
                                          <p:val>
                                            <p:fltVal val="1"/>
                                          </p:val>
                                        </p:tav>
                                      </p:tavLst>
                                    </p:anim>
                                    <p:animScale>
                                      <p:cBhvr>
                                        <p:cTn id="13" dur="39">
                                          <p:stCondLst>
                                            <p:cond delay="975"/>
                                          </p:stCondLst>
                                        </p:cTn>
                                        <p:tgtEl>
                                          <p:spTgt spid="150575"/>
                                        </p:tgtEl>
                                      </p:cBhvr>
                                      <p:to x="100000" y="60000"/>
                                    </p:animScale>
                                    <p:animScale>
                                      <p:cBhvr>
                                        <p:cTn id="14" dur="249" decel="50000">
                                          <p:stCondLst>
                                            <p:cond delay="1014"/>
                                          </p:stCondLst>
                                        </p:cTn>
                                        <p:tgtEl>
                                          <p:spTgt spid="150575"/>
                                        </p:tgtEl>
                                      </p:cBhvr>
                                      <p:to x="100000" y="100000"/>
                                    </p:animScale>
                                    <p:animScale>
                                      <p:cBhvr>
                                        <p:cTn id="15" dur="39">
                                          <p:stCondLst>
                                            <p:cond delay="1968"/>
                                          </p:stCondLst>
                                        </p:cTn>
                                        <p:tgtEl>
                                          <p:spTgt spid="150575"/>
                                        </p:tgtEl>
                                      </p:cBhvr>
                                      <p:to x="100000" y="80000"/>
                                    </p:animScale>
                                    <p:animScale>
                                      <p:cBhvr>
                                        <p:cTn id="16" dur="249" decel="50000">
                                          <p:stCondLst>
                                            <p:cond delay="2007"/>
                                          </p:stCondLst>
                                        </p:cTn>
                                        <p:tgtEl>
                                          <p:spTgt spid="150575"/>
                                        </p:tgtEl>
                                      </p:cBhvr>
                                      <p:to x="100000" y="100000"/>
                                    </p:animScale>
                                    <p:animScale>
                                      <p:cBhvr>
                                        <p:cTn id="17" dur="39">
                                          <p:stCondLst>
                                            <p:cond delay="2463"/>
                                          </p:stCondLst>
                                        </p:cTn>
                                        <p:tgtEl>
                                          <p:spTgt spid="150575"/>
                                        </p:tgtEl>
                                      </p:cBhvr>
                                      <p:to x="100000" y="90000"/>
                                    </p:animScale>
                                    <p:animScale>
                                      <p:cBhvr>
                                        <p:cTn id="18" dur="249" decel="50000">
                                          <p:stCondLst>
                                            <p:cond delay="2502"/>
                                          </p:stCondLst>
                                        </p:cTn>
                                        <p:tgtEl>
                                          <p:spTgt spid="150575"/>
                                        </p:tgtEl>
                                      </p:cBhvr>
                                      <p:to x="100000" y="100000"/>
                                    </p:animScale>
                                    <p:animScale>
                                      <p:cBhvr>
                                        <p:cTn id="19" dur="39">
                                          <p:stCondLst>
                                            <p:cond delay="2712"/>
                                          </p:stCondLst>
                                        </p:cTn>
                                        <p:tgtEl>
                                          <p:spTgt spid="150575"/>
                                        </p:tgtEl>
                                      </p:cBhvr>
                                      <p:to x="100000" y="95000"/>
                                    </p:animScale>
                                    <p:animScale>
                                      <p:cBhvr>
                                        <p:cTn id="20" dur="249" decel="50000">
                                          <p:stCondLst>
                                            <p:cond delay="2751"/>
                                          </p:stCondLst>
                                        </p:cTn>
                                        <p:tgtEl>
                                          <p:spTgt spid="15057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57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ChangeArrowheads="1"/>
          </p:cNvSpPr>
          <p:nvPr/>
        </p:nvSpPr>
        <p:spPr bwMode="auto">
          <a:xfrm>
            <a:off x="900113" y="2205038"/>
            <a:ext cx="7488237" cy="158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4000">
                <a:solidFill>
                  <a:srgbClr val="800000"/>
                </a:solidFill>
                <a:cs typeface="Farnaz" pitchFamily="2" charset="-78"/>
              </a:rPr>
              <a:t>د) تاپسيس</a:t>
            </a:r>
            <a:r>
              <a:rPr lang="en-US" altLang="en-US" sz="4000">
                <a:solidFill>
                  <a:srgbClr val="800000"/>
                </a:solidFill>
                <a:cs typeface="Farnaz" pitchFamily="2" charset="-78"/>
              </a:rPr>
              <a:t> </a:t>
            </a:r>
            <a:r>
              <a:rPr lang="en-US" altLang="en-US" sz="4000" b="1">
                <a:solidFill>
                  <a:srgbClr val="800000"/>
                </a:solidFill>
                <a:latin typeface="Times New Roman" panose="02020603050405020304" pitchFamily="18" charset="0"/>
                <a:cs typeface="Times New Roman" panose="02020603050405020304" pitchFamily="18" charset="0"/>
              </a:rPr>
              <a:t>TOPSIS</a:t>
            </a:r>
            <a:r>
              <a:rPr lang="en-US" altLang="en-US" sz="4000">
                <a:solidFill>
                  <a:srgbClr val="800000"/>
                </a:solidFill>
                <a:cs typeface="Farnaz" pitchFamily="2" charset="-78"/>
              </a:rPr>
              <a:t>   </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4" name="Rectangle 2"/>
          <p:cNvSpPr>
            <a:spLocks noChangeArrowheads="1"/>
          </p:cNvSpPr>
          <p:nvPr/>
        </p:nvSpPr>
        <p:spPr bwMode="auto">
          <a:xfrm flipV="1">
            <a:off x="315913" y="6397625"/>
            <a:ext cx="8693150" cy="55563"/>
          </a:xfrm>
          <a:prstGeom prst="rect">
            <a:avLst/>
          </a:prstGeom>
          <a:gradFill rotWithShape="1">
            <a:gsLst>
              <a:gs pos="0">
                <a:srgbClr val="FF0000"/>
              </a:gs>
              <a:gs pos="100000">
                <a:srgbClr val="FFFFFF"/>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50179" name="Rectangle 3"/>
          <p:cNvSpPr>
            <a:spLocks noChangeArrowheads="1"/>
          </p:cNvSpPr>
          <p:nvPr/>
        </p:nvSpPr>
        <p:spPr bwMode="auto">
          <a:xfrm flipV="1">
            <a:off x="77788" y="6510338"/>
            <a:ext cx="8693150" cy="55562"/>
          </a:xfrm>
          <a:prstGeom prst="rect">
            <a:avLst/>
          </a:prstGeom>
          <a:gradFill rotWithShape="1">
            <a:gsLst>
              <a:gs pos="0">
                <a:schemeClr val="folHlink">
                  <a:gamma/>
                  <a:tint val="0"/>
                  <a:invGamma/>
                </a:schemeClr>
              </a:gs>
              <a:gs pos="100000">
                <a:schemeClr val="folHlink"/>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latin typeface="Arial" charset="0"/>
            </a:endParaRPr>
          </a:p>
        </p:txBody>
      </p:sp>
      <p:grpSp>
        <p:nvGrpSpPr>
          <p:cNvPr id="49156" name="Group 4"/>
          <p:cNvGrpSpPr>
            <a:grpSpLocks/>
          </p:cNvGrpSpPr>
          <p:nvPr/>
        </p:nvGrpSpPr>
        <p:grpSpPr bwMode="auto">
          <a:xfrm>
            <a:off x="290513" y="5964238"/>
            <a:ext cx="711200" cy="474662"/>
            <a:chOff x="720" y="336"/>
            <a:chExt cx="624" cy="432"/>
          </a:xfrm>
        </p:grpSpPr>
        <p:sp>
          <p:nvSpPr>
            <p:cNvPr id="49174" name="Rectangle 5"/>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49175" name="Rectangle 6"/>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grpSp>
      <p:grpSp>
        <p:nvGrpSpPr>
          <p:cNvPr id="49157" name="Group 7"/>
          <p:cNvGrpSpPr>
            <a:grpSpLocks/>
          </p:cNvGrpSpPr>
          <p:nvPr/>
        </p:nvGrpSpPr>
        <p:grpSpPr bwMode="auto">
          <a:xfrm>
            <a:off x="414338" y="6386513"/>
            <a:ext cx="738187" cy="474662"/>
            <a:chOff x="912" y="2640"/>
            <a:chExt cx="672" cy="432"/>
          </a:xfrm>
        </p:grpSpPr>
        <p:sp>
          <p:nvSpPr>
            <p:cNvPr id="49172" name="Rectangle 8"/>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49173" name="Rectangle 9"/>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grpSp>
      <p:sp>
        <p:nvSpPr>
          <p:cNvPr id="49158" name="Rectangle 10"/>
          <p:cNvSpPr>
            <a:spLocks noChangeArrowheads="1"/>
          </p:cNvSpPr>
          <p:nvPr/>
        </p:nvSpPr>
        <p:spPr bwMode="auto">
          <a:xfrm>
            <a:off x="0" y="6313488"/>
            <a:ext cx="560388"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grpSp>
        <p:nvGrpSpPr>
          <p:cNvPr id="49159" name="Group 11"/>
          <p:cNvGrpSpPr>
            <a:grpSpLocks/>
          </p:cNvGrpSpPr>
          <p:nvPr/>
        </p:nvGrpSpPr>
        <p:grpSpPr bwMode="auto">
          <a:xfrm>
            <a:off x="8267700" y="5969000"/>
            <a:ext cx="711200" cy="474663"/>
            <a:chOff x="720" y="336"/>
            <a:chExt cx="624" cy="432"/>
          </a:xfrm>
        </p:grpSpPr>
        <p:sp>
          <p:nvSpPr>
            <p:cNvPr id="49170" name="Rectangle 12"/>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49171" name="Rectangle 13"/>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grpSp>
      <p:sp>
        <p:nvSpPr>
          <p:cNvPr id="50190" name="Rectangle 14"/>
          <p:cNvSpPr>
            <a:spLocks noChangeArrowheads="1"/>
          </p:cNvSpPr>
          <p:nvPr/>
        </p:nvSpPr>
        <p:spPr bwMode="auto">
          <a:xfrm>
            <a:off x="8070850" y="6410325"/>
            <a:ext cx="749300" cy="474663"/>
          </a:xfrm>
          <a:prstGeom prst="rect">
            <a:avLst/>
          </a:prstGeom>
          <a:gradFill rotWithShape="1">
            <a:gsLst>
              <a:gs pos="0">
                <a:schemeClr val="accent2">
                  <a:gamma/>
                  <a:tint val="0"/>
                  <a:invGamma/>
                </a:schemeClr>
              </a:gs>
              <a:gs pos="100000">
                <a:schemeClr val="accent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latin typeface="Arial" charset="0"/>
            </a:endParaRPr>
          </a:p>
        </p:txBody>
      </p:sp>
      <p:sp>
        <p:nvSpPr>
          <p:cNvPr id="49161" name="Rectangle 15"/>
          <p:cNvSpPr>
            <a:spLocks noChangeArrowheads="1"/>
          </p:cNvSpPr>
          <p:nvPr/>
        </p:nvSpPr>
        <p:spPr bwMode="auto">
          <a:xfrm>
            <a:off x="8589963" y="6318250"/>
            <a:ext cx="560387" cy="422275"/>
          </a:xfrm>
          <a:prstGeom prst="rect">
            <a:avLst/>
          </a:prstGeom>
          <a:gradFill rotWithShape="0">
            <a:gsLst>
              <a:gs pos="0">
                <a:schemeClr val="hlink"/>
              </a:gs>
              <a:gs pos="100000">
                <a:schemeClr val="bg1"/>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49162" name="AutoShape 16"/>
          <p:cNvSpPr>
            <a:spLocks noChangeArrowheads="1"/>
          </p:cNvSpPr>
          <p:nvPr/>
        </p:nvSpPr>
        <p:spPr bwMode="auto">
          <a:xfrm>
            <a:off x="3132138" y="3019425"/>
            <a:ext cx="3671887" cy="1223963"/>
          </a:xfrm>
          <a:prstGeom prst="flowChartAlternateProcess">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50193" name="WordArt 17" descr="Denim"/>
          <p:cNvSpPr>
            <a:spLocks noChangeArrowheads="1" noChangeShapeType="1" noTextEdit="1"/>
          </p:cNvSpPr>
          <p:nvPr/>
        </p:nvSpPr>
        <p:spPr bwMode="auto">
          <a:xfrm>
            <a:off x="3419475" y="2082800"/>
            <a:ext cx="1212850" cy="2282825"/>
          </a:xfrm>
          <a:prstGeom prst="rect">
            <a:avLst/>
          </a:prstGeom>
        </p:spPr>
        <p:txBody>
          <a:bodyPr wrap="none" fromWordArt="1">
            <a:prstTxWarp prst="textInflateTop">
              <a:avLst>
                <a:gd name="adj" fmla="val 31917"/>
              </a:avLst>
            </a:prstTxWarp>
          </a:bodyPr>
          <a:lstStyle/>
          <a:p>
            <a:pPr algn="ctr"/>
            <a:r>
              <a:rPr lang="en-US" sz="3600" b="1" kern="10">
                <a:ln w="12700">
                  <a:solidFill>
                    <a:srgbClr val="3333CC"/>
                  </a:solidFill>
                  <a:round/>
                  <a:headEnd/>
                  <a:tailEnd/>
                </a:ln>
                <a:blipFill dpi="0" rotWithShape="1">
                  <a:blip r:embed="rId2">
                    <a:alphaModFix amt="50000"/>
                  </a:blip>
                  <a:srcRect/>
                  <a:tile tx="0" ty="0" sx="100000" sy="100000" flip="none" algn="tl"/>
                </a:blipFill>
                <a:effectLst>
                  <a:outerShdw dist="45791" dir="2021404" algn="ctr" rotWithShape="0">
                    <a:srgbClr val="9999FF"/>
                  </a:outerShdw>
                </a:effectLst>
                <a:latin typeface="Monotype Corsiva" panose="03010101010201010101" pitchFamily="66" charset="0"/>
              </a:rPr>
              <a:t>P</a:t>
            </a:r>
          </a:p>
        </p:txBody>
      </p:sp>
      <p:sp>
        <p:nvSpPr>
          <p:cNvPr id="49164" name="AutoShape 18"/>
          <p:cNvSpPr>
            <a:spLocks noChangeArrowheads="1"/>
          </p:cNvSpPr>
          <p:nvPr/>
        </p:nvSpPr>
        <p:spPr bwMode="auto">
          <a:xfrm>
            <a:off x="1258888" y="0"/>
            <a:ext cx="6553200" cy="908050"/>
          </a:xfrm>
          <a:prstGeom prst="flowChartTerminator">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eaLnBrk="1" hangingPunct="1"/>
            <a:endParaRPr lang="ar-AE" altLang="en-US" sz="3600" b="1">
              <a:cs typeface="Homa" pitchFamily="2" charset="-78"/>
            </a:endParaRPr>
          </a:p>
        </p:txBody>
      </p:sp>
      <p:sp>
        <p:nvSpPr>
          <p:cNvPr id="50195" name="WordArt 19" descr="Fish fossil"/>
          <p:cNvSpPr>
            <a:spLocks noChangeArrowheads="1" noChangeShapeType="1" noTextEdit="1"/>
          </p:cNvSpPr>
          <p:nvPr/>
        </p:nvSpPr>
        <p:spPr bwMode="auto">
          <a:xfrm>
            <a:off x="468313" y="1916113"/>
            <a:ext cx="1325562" cy="2449512"/>
          </a:xfrm>
          <a:prstGeom prst="rect">
            <a:avLst/>
          </a:prstGeom>
        </p:spPr>
        <p:txBody>
          <a:bodyPr wrap="none" fromWordArt="1">
            <a:prstTxWarp prst="textInflateTop">
              <a:avLst>
                <a:gd name="adj" fmla="val 31917"/>
              </a:avLst>
            </a:prstTxWarp>
          </a:bodyPr>
          <a:lstStyle/>
          <a:p>
            <a:pPr algn="ctr"/>
            <a:r>
              <a:rPr lang="en-US" sz="3600" b="1" kern="10">
                <a:ln w="12700">
                  <a:solidFill>
                    <a:srgbClr val="3333CC"/>
                  </a:solidFill>
                  <a:round/>
                  <a:headEnd/>
                  <a:tailEnd/>
                </a:ln>
                <a:blipFill dpi="0" rotWithShape="1">
                  <a:blip r:embed="rId3">
                    <a:alphaModFix amt="50000"/>
                  </a:blip>
                  <a:srcRect/>
                  <a:tile tx="0" ty="0" sx="100000" sy="100000" flip="none" algn="tl"/>
                </a:blipFill>
                <a:effectLst>
                  <a:outerShdw dist="45791" dir="2021404" algn="ctr" rotWithShape="0">
                    <a:srgbClr val="9999FF"/>
                  </a:outerShdw>
                </a:effectLst>
                <a:latin typeface="Monotype Corsiva" panose="03010101010201010101" pitchFamily="66" charset="0"/>
              </a:rPr>
              <a:t>T</a:t>
            </a:r>
          </a:p>
        </p:txBody>
      </p:sp>
      <p:sp>
        <p:nvSpPr>
          <p:cNvPr id="50196" name="WordArt 20" descr="Woven mat"/>
          <p:cNvSpPr>
            <a:spLocks noChangeArrowheads="1" noChangeShapeType="1" noTextEdit="1"/>
          </p:cNvSpPr>
          <p:nvPr/>
        </p:nvSpPr>
        <p:spPr bwMode="auto">
          <a:xfrm>
            <a:off x="1906588" y="2133600"/>
            <a:ext cx="1212850" cy="2211388"/>
          </a:xfrm>
          <a:prstGeom prst="rect">
            <a:avLst/>
          </a:prstGeom>
        </p:spPr>
        <p:txBody>
          <a:bodyPr wrap="none" fromWordArt="1">
            <a:prstTxWarp prst="textInflateTop">
              <a:avLst>
                <a:gd name="adj" fmla="val 31917"/>
              </a:avLst>
            </a:prstTxWarp>
          </a:bodyPr>
          <a:lstStyle/>
          <a:p>
            <a:pPr algn="ctr"/>
            <a:r>
              <a:rPr lang="en-US" sz="3600" b="1" kern="10">
                <a:ln w="12700">
                  <a:solidFill>
                    <a:srgbClr val="3333CC"/>
                  </a:solidFill>
                  <a:round/>
                  <a:headEnd/>
                  <a:tailEnd/>
                </a:ln>
                <a:blipFill dpi="0" rotWithShape="1">
                  <a:blip r:embed="rId4">
                    <a:alphaModFix amt="50000"/>
                  </a:blip>
                  <a:srcRect/>
                  <a:tile tx="0" ty="0" sx="100000" sy="100000" flip="none" algn="tl"/>
                </a:blipFill>
                <a:effectLst>
                  <a:outerShdw dist="45791" dir="2021404" algn="ctr" rotWithShape="0">
                    <a:srgbClr val="9999FF"/>
                  </a:outerShdw>
                </a:effectLst>
                <a:latin typeface="Monotype Corsiva" panose="03010101010201010101" pitchFamily="66" charset="0"/>
              </a:rPr>
              <a:t>O</a:t>
            </a:r>
          </a:p>
        </p:txBody>
      </p:sp>
      <p:sp>
        <p:nvSpPr>
          <p:cNvPr id="50197" name="WordArt 21" descr="Paper bag"/>
          <p:cNvSpPr>
            <a:spLocks noChangeArrowheads="1" noChangeShapeType="1" noTextEdit="1"/>
          </p:cNvSpPr>
          <p:nvPr/>
        </p:nvSpPr>
        <p:spPr bwMode="auto">
          <a:xfrm>
            <a:off x="4643438" y="2062163"/>
            <a:ext cx="1212850" cy="2282825"/>
          </a:xfrm>
          <a:prstGeom prst="rect">
            <a:avLst/>
          </a:prstGeom>
        </p:spPr>
        <p:txBody>
          <a:bodyPr wrap="none" fromWordArt="1">
            <a:prstTxWarp prst="textInflateTop">
              <a:avLst>
                <a:gd name="adj" fmla="val 31917"/>
              </a:avLst>
            </a:prstTxWarp>
          </a:bodyPr>
          <a:lstStyle/>
          <a:p>
            <a:pPr algn="ctr"/>
            <a:r>
              <a:rPr lang="en-US" sz="3600" b="1" kern="10">
                <a:ln w="12700">
                  <a:solidFill>
                    <a:srgbClr val="3333CC"/>
                  </a:solidFill>
                  <a:round/>
                  <a:headEnd/>
                  <a:tailEnd/>
                </a:ln>
                <a:blipFill dpi="0" rotWithShape="1">
                  <a:blip r:embed="rId5">
                    <a:alphaModFix amt="50000"/>
                  </a:blip>
                  <a:srcRect/>
                  <a:tile tx="0" ty="0" sx="100000" sy="100000" flip="none" algn="tl"/>
                </a:blipFill>
                <a:effectLst>
                  <a:outerShdw dist="45791" dir="2021404" algn="ctr" rotWithShape="0">
                    <a:srgbClr val="9999FF"/>
                  </a:outerShdw>
                </a:effectLst>
                <a:latin typeface="Monotype Corsiva" panose="03010101010201010101" pitchFamily="66" charset="0"/>
              </a:rPr>
              <a:t>S</a:t>
            </a:r>
          </a:p>
        </p:txBody>
      </p:sp>
      <p:sp>
        <p:nvSpPr>
          <p:cNvPr id="50198" name="WordArt 22" descr="Cork"/>
          <p:cNvSpPr>
            <a:spLocks noChangeArrowheads="1" noChangeShapeType="1" noTextEdit="1"/>
          </p:cNvSpPr>
          <p:nvPr/>
        </p:nvSpPr>
        <p:spPr bwMode="auto">
          <a:xfrm>
            <a:off x="5938838" y="2071688"/>
            <a:ext cx="1212850" cy="2282825"/>
          </a:xfrm>
          <a:prstGeom prst="rect">
            <a:avLst/>
          </a:prstGeom>
        </p:spPr>
        <p:txBody>
          <a:bodyPr wrap="none" fromWordArt="1">
            <a:prstTxWarp prst="textInflateTop">
              <a:avLst>
                <a:gd name="adj" fmla="val 31917"/>
              </a:avLst>
            </a:prstTxWarp>
          </a:bodyPr>
          <a:lstStyle/>
          <a:p>
            <a:pPr algn="ctr"/>
            <a:r>
              <a:rPr lang="en-US" sz="3600" b="1" kern="10">
                <a:ln w="12700">
                  <a:solidFill>
                    <a:srgbClr val="3333CC"/>
                  </a:solidFill>
                  <a:round/>
                  <a:headEnd/>
                  <a:tailEnd/>
                </a:ln>
                <a:blipFill dpi="0" rotWithShape="1">
                  <a:blip r:embed="rId6">
                    <a:alphaModFix amt="50000"/>
                  </a:blip>
                  <a:srcRect/>
                  <a:tile tx="0" ty="0" sx="100000" sy="100000" flip="none" algn="tl"/>
                </a:blipFill>
                <a:effectLst>
                  <a:outerShdw dist="45791" dir="2021404" algn="ctr" rotWithShape="0">
                    <a:srgbClr val="9999FF"/>
                  </a:outerShdw>
                </a:effectLst>
                <a:latin typeface="Monotype Corsiva" panose="03010101010201010101" pitchFamily="66" charset="0"/>
              </a:rPr>
              <a:t>I</a:t>
            </a:r>
          </a:p>
        </p:txBody>
      </p:sp>
      <p:sp>
        <p:nvSpPr>
          <p:cNvPr id="50199" name="WordArt 23" descr="Sand"/>
          <p:cNvSpPr>
            <a:spLocks noChangeArrowheads="1" noChangeShapeType="1" noTextEdit="1"/>
          </p:cNvSpPr>
          <p:nvPr/>
        </p:nvSpPr>
        <p:spPr bwMode="auto">
          <a:xfrm>
            <a:off x="7175500" y="2071688"/>
            <a:ext cx="1212850" cy="2282825"/>
          </a:xfrm>
          <a:prstGeom prst="rect">
            <a:avLst/>
          </a:prstGeom>
        </p:spPr>
        <p:txBody>
          <a:bodyPr wrap="none" fromWordArt="1">
            <a:prstTxWarp prst="textInflateTop">
              <a:avLst>
                <a:gd name="adj" fmla="val 31917"/>
              </a:avLst>
            </a:prstTxWarp>
          </a:bodyPr>
          <a:lstStyle/>
          <a:p>
            <a:pPr algn="ctr"/>
            <a:r>
              <a:rPr lang="en-US" sz="3600" b="1" kern="10">
                <a:ln w="12700">
                  <a:solidFill>
                    <a:srgbClr val="3333CC"/>
                  </a:solidFill>
                  <a:round/>
                  <a:headEnd/>
                  <a:tailEnd/>
                </a:ln>
                <a:blipFill dpi="0" rotWithShape="1">
                  <a:blip r:embed="rId7">
                    <a:alphaModFix amt="50000"/>
                  </a:blip>
                  <a:srcRect/>
                  <a:tile tx="0" ty="0" sx="100000" sy="100000" flip="none" algn="tl"/>
                </a:blipFill>
                <a:effectLst>
                  <a:outerShdw dist="45791" dir="2021404" algn="ctr" rotWithShape="0">
                    <a:srgbClr val="9999FF"/>
                  </a:outerShdw>
                </a:effectLst>
                <a:latin typeface="Monotype Corsiva" panose="03010101010201010101" pitchFamily="66" charset="0"/>
              </a:rPr>
              <a:t>S</a:t>
            </a: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afterEffect">
                                  <p:stCondLst>
                                    <p:cond delay="0"/>
                                  </p:stCondLst>
                                  <p:childTnLst>
                                    <p:set>
                                      <p:cBhvr>
                                        <p:cTn id="6" dur="1" fill="hold">
                                          <p:stCondLst>
                                            <p:cond delay="0"/>
                                          </p:stCondLst>
                                        </p:cTn>
                                        <p:tgtEl>
                                          <p:spTgt spid="50195"/>
                                        </p:tgtEl>
                                        <p:attrNameLst>
                                          <p:attrName>style.visibility</p:attrName>
                                        </p:attrNameLst>
                                      </p:cBhvr>
                                      <p:to>
                                        <p:strVal val="visible"/>
                                      </p:to>
                                    </p:set>
                                    <p:anim calcmode="lin" valueType="num">
                                      <p:cBhvr additive="base">
                                        <p:cTn id="7" dur="1000" fill="hold"/>
                                        <p:tgtEl>
                                          <p:spTgt spid="50195"/>
                                        </p:tgtEl>
                                        <p:attrNameLst>
                                          <p:attrName>ppt_x</p:attrName>
                                        </p:attrNameLst>
                                      </p:cBhvr>
                                      <p:tavLst>
                                        <p:tav tm="0">
                                          <p:val>
                                            <p:strVal val="0-#ppt_w/2"/>
                                          </p:val>
                                        </p:tav>
                                        <p:tav tm="100000">
                                          <p:val>
                                            <p:strVal val="#ppt_x"/>
                                          </p:val>
                                        </p:tav>
                                      </p:tavLst>
                                    </p:anim>
                                    <p:anim calcmode="lin" valueType="num">
                                      <p:cBhvr additive="base">
                                        <p:cTn id="8" dur="1000" fill="hold"/>
                                        <p:tgtEl>
                                          <p:spTgt spid="50195"/>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1000"/>
                            </p:stCondLst>
                            <p:childTnLst>
                              <p:par>
                                <p:cTn id="10" presetID="2" presetClass="entr" presetSubtype="9" fill="hold" grpId="0" nodeType="afterEffect">
                                  <p:stCondLst>
                                    <p:cond delay="0"/>
                                  </p:stCondLst>
                                  <p:childTnLst>
                                    <p:set>
                                      <p:cBhvr>
                                        <p:cTn id="11" dur="1" fill="hold">
                                          <p:stCondLst>
                                            <p:cond delay="0"/>
                                          </p:stCondLst>
                                        </p:cTn>
                                        <p:tgtEl>
                                          <p:spTgt spid="50196"/>
                                        </p:tgtEl>
                                        <p:attrNameLst>
                                          <p:attrName>style.visibility</p:attrName>
                                        </p:attrNameLst>
                                      </p:cBhvr>
                                      <p:to>
                                        <p:strVal val="visible"/>
                                      </p:to>
                                    </p:set>
                                    <p:anim calcmode="lin" valueType="num">
                                      <p:cBhvr additive="base">
                                        <p:cTn id="12" dur="1000" fill="hold"/>
                                        <p:tgtEl>
                                          <p:spTgt spid="50196"/>
                                        </p:tgtEl>
                                        <p:attrNameLst>
                                          <p:attrName>ppt_x</p:attrName>
                                        </p:attrNameLst>
                                      </p:cBhvr>
                                      <p:tavLst>
                                        <p:tav tm="0">
                                          <p:val>
                                            <p:strVal val="0-#ppt_w/2"/>
                                          </p:val>
                                        </p:tav>
                                        <p:tav tm="100000">
                                          <p:val>
                                            <p:strVal val="#ppt_x"/>
                                          </p:val>
                                        </p:tav>
                                      </p:tavLst>
                                    </p:anim>
                                    <p:anim calcmode="lin" valueType="num">
                                      <p:cBhvr additive="base">
                                        <p:cTn id="13" dur="1000" fill="hold"/>
                                        <p:tgtEl>
                                          <p:spTgt spid="50196"/>
                                        </p:tgtEl>
                                        <p:attrNameLst>
                                          <p:attrName>ppt_y</p:attrName>
                                        </p:attrNameLst>
                                      </p:cBhvr>
                                      <p:tavLst>
                                        <p:tav tm="0">
                                          <p:val>
                                            <p:strVal val="0-#ppt_h/2"/>
                                          </p:val>
                                        </p:tav>
                                        <p:tav tm="100000">
                                          <p:val>
                                            <p:strVal val="#ppt_y"/>
                                          </p:val>
                                        </p:tav>
                                      </p:tavLst>
                                    </p:anim>
                                  </p:childTnLst>
                                </p:cTn>
                              </p:par>
                            </p:childTnLst>
                          </p:cTn>
                        </p:par>
                        <p:par>
                          <p:cTn id="14" fill="hold" nodeType="afterGroup">
                            <p:stCondLst>
                              <p:cond delay="2000"/>
                            </p:stCondLst>
                            <p:childTnLst>
                              <p:par>
                                <p:cTn id="15" presetID="2" presetClass="entr" presetSubtype="9" fill="hold" grpId="0" nodeType="afterEffect">
                                  <p:stCondLst>
                                    <p:cond delay="0"/>
                                  </p:stCondLst>
                                  <p:childTnLst>
                                    <p:set>
                                      <p:cBhvr>
                                        <p:cTn id="16" dur="1" fill="hold">
                                          <p:stCondLst>
                                            <p:cond delay="0"/>
                                          </p:stCondLst>
                                        </p:cTn>
                                        <p:tgtEl>
                                          <p:spTgt spid="50193"/>
                                        </p:tgtEl>
                                        <p:attrNameLst>
                                          <p:attrName>style.visibility</p:attrName>
                                        </p:attrNameLst>
                                      </p:cBhvr>
                                      <p:to>
                                        <p:strVal val="visible"/>
                                      </p:to>
                                    </p:set>
                                    <p:anim calcmode="lin" valueType="num">
                                      <p:cBhvr additive="base">
                                        <p:cTn id="17" dur="1000" fill="hold"/>
                                        <p:tgtEl>
                                          <p:spTgt spid="50193"/>
                                        </p:tgtEl>
                                        <p:attrNameLst>
                                          <p:attrName>ppt_x</p:attrName>
                                        </p:attrNameLst>
                                      </p:cBhvr>
                                      <p:tavLst>
                                        <p:tav tm="0">
                                          <p:val>
                                            <p:strVal val="0-#ppt_w/2"/>
                                          </p:val>
                                        </p:tav>
                                        <p:tav tm="100000">
                                          <p:val>
                                            <p:strVal val="#ppt_x"/>
                                          </p:val>
                                        </p:tav>
                                      </p:tavLst>
                                    </p:anim>
                                    <p:anim calcmode="lin" valueType="num">
                                      <p:cBhvr additive="base">
                                        <p:cTn id="18" dur="1000" fill="hold"/>
                                        <p:tgtEl>
                                          <p:spTgt spid="50193"/>
                                        </p:tgtEl>
                                        <p:attrNameLst>
                                          <p:attrName>ppt_y</p:attrName>
                                        </p:attrNameLst>
                                      </p:cBhvr>
                                      <p:tavLst>
                                        <p:tav tm="0">
                                          <p:val>
                                            <p:strVal val="0-#ppt_h/2"/>
                                          </p:val>
                                        </p:tav>
                                        <p:tav tm="100000">
                                          <p:val>
                                            <p:strVal val="#ppt_y"/>
                                          </p:val>
                                        </p:tav>
                                      </p:tavLst>
                                    </p:anim>
                                  </p:childTnLst>
                                </p:cTn>
                              </p:par>
                            </p:childTnLst>
                          </p:cTn>
                        </p:par>
                        <p:par>
                          <p:cTn id="19" fill="hold" nodeType="afterGroup">
                            <p:stCondLst>
                              <p:cond delay="3000"/>
                            </p:stCondLst>
                            <p:childTnLst>
                              <p:par>
                                <p:cTn id="20" presetID="2" presetClass="entr" presetSubtype="3" fill="hold" grpId="0" nodeType="afterEffect">
                                  <p:stCondLst>
                                    <p:cond delay="0"/>
                                  </p:stCondLst>
                                  <p:childTnLst>
                                    <p:set>
                                      <p:cBhvr>
                                        <p:cTn id="21" dur="1" fill="hold">
                                          <p:stCondLst>
                                            <p:cond delay="0"/>
                                          </p:stCondLst>
                                        </p:cTn>
                                        <p:tgtEl>
                                          <p:spTgt spid="50197"/>
                                        </p:tgtEl>
                                        <p:attrNameLst>
                                          <p:attrName>style.visibility</p:attrName>
                                        </p:attrNameLst>
                                      </p:cBhvr>
                                      <p:to>
                                        <p:strVal val="visible"/>
                                      </p:to>
                                    </p:set>
                                    <p:anim calcmode="lin" valueType="num">
                                      <p:cBhvr additive="base">
                                        <p:cTn id="22" dur="1000" fill="hold"/>
                                        <p:tgtEl>
                                          <p:spTgt spid="50197"/>
                                        </p:tgtEl>
                                        <p:attrNameLst>
                                          <p:attrName>ppt_x</p:attrName>
                                        </p:attrNameLst>
                                      </p:cBhvr>
                                      <p:tavLst>
                                        <p:tav tm="0">
                                          <p:val>
                                            <p:strVal val="1+#ppt_w/2"/>
                                          </p:val>
                                        </p:tav>
                                        <p:tav tm="100000">
                                          <p:val>
                                            <p:strVal val="#ppt_x"/>
                                          </p:val>
                                        </p:tav>
                                      </p:tavLst>
                                    </p:anim>
                                    <p:anim calcmode="lin" valueType="num">
                                      <p:cBhvr additive="base">
                                        <p:cTn id="23" dur="1000" fill="hold"/>
                                        <p:tgtEl>
                                          <p:spTgt spid="50197"/>
                                        </p:tgtEl>
                                        <p:attrNameLst>
                                          <p:attrName>ppt_y</p:attrName>
                                        </p:attrNameLst>
                                      </p:cBhvr>
                                      <p:tavLst>
                                        <p:tav tm="0">
                                          <p:val>
                                            <p:strVal val="0-#ppt_h/2"/>
                                          </p:val>
                                        </p:tav>
                                        <p:tav tm="100000">
                                          <p:val>
                                            <p:strVal val="#ppt_y"/>
                                          </p:val>
                                        </p:tav>
                                      </p:tavLst>
                                    </p:anim>
                                  </p:childTnLst>
                                </p:cTn>
                              </p:par>
                            </p:childTnLst>
                          </p:cTn>
                        </p:par>
                        <p:par>
                          <p:cTn id="24" fill="hold" nodeType="afterGroup">
                            <p:stCondLst>
                              <p:cond delay="4000"/>
                            </p:stCondLst>
                            <p:childTnLst>
                              <p:par>
                                <p:cTn id="25" presetID="2" presetClass="entr" presetSubtype="3" fill="hold" grpId="0" nodeType="afterEffect">
                                  <p:stCondLst>
                                    <p:cond delay="0"/>
                                  </p:stCondLst>
                                  <p:childTnLst>
                                    <p:set>
                                      <p:cBhvr>
                                        <p:cTn id="26" dur="1" fill="hold">
                                          <p:stCondLst>
                                            <p:cond delay="0"/>
                                          </p:stCondLst>
                                        </p:cTn>
                                        <p:tgtEl>
                                          <p:spTgt spid="50198"/>
                                        </p:tgtEl>
                                        <p:attrNameLst>
                                          <p:attrName>style.visibility</p:attrName>
                                        </p:attrNameLst>
                                      </p:cBhvr>
                                      <p:to>
                                        <p:strVal val="visible"/>
                                      </p:to>
                                    </p:set>
                                    <p:anim calcmode="lin" valueType="num">
                                      <p:cBhvr additive="base">
                                        <p:cTn id="27" dur="1000" fill="hold"/>
                                        <p:tgtEl>
                                          <p:spTgt spid="50198"/>
                                        </p:tgtEl>
                                        <p:attrNameLst>
                                          <p:attrName>ppt_x</p:attrName>
                                        </p:attrNameLst>
                                      </p:cBhvr>
                                      <p:tavLst>
                                        <p:tav tm="0">
                                          <p:val>
                                            <p:strVal val="1+#ppt_w/2"/>
                                          </p:val>
                                        </p:tav>
                                        <p:tav tm="100000">
                                          <p:val>
                                            <p:strVal val="#ppt_x"/>
                                          </p:val>
                                        </p:tav>
                                      </p:tavLst>
                                    </p:anim>
                                    <p:anim calcmode="lin" valueType="num">
                                      <p:cBhvr additive="base">
                                        <p:cTn id="28" dur="1000" fill="hold"/>
                                        <p:tgtEl>
                                          <p:spTgt spid="50198"/>
                                        </p:tgtEl>
                                        <p:attrNameLst>
                                          <p:attrName>ppt_y</p:attrName>
                                        </p:attrNameLst>
                                      </p:cBhvr>
                                      <p:tavLst>
                                        <p:tav tm="0">
                                          <p:val>
                                            <p:strVal val="0-#ppt_h/2"/>
                                          </p:val>
                                        </p:tav>
                                        <p:tav tm="100000">
                                          <p:val>
                                            <p:strVal val="#ppt_y"/>
                                          </p:val>
                                        </p:tav>
                                      </p:tavLst>
                                    </p:anim>
                                  </p:childTnLst>
                                </p:cTn>
                              </p:par>
                            </p:childTnLst>
                          </p:cTn>
                        </p:par>
                        <p:par>
                          <p:cTn id="29" fill="hold" nodeType="afterGroup">
                            <p:stCondLst>
                              <p:cond delay="5000"/>
                            </p:stCondLst>
                            <p:childTnLst>
                              <p:par>
                                <p:cTn id="30" presetID="2" presetClass="entr" presetSubtype="3" fill="hold" grpId="0" nodeType="afterEffect">
                                  <p:stCondLst>
                                    <p:cond delay="0"/>
                                  </p:stCondLst>
                                  <p:childTnLst>
                                    <p:set>
                                      <p:cBhvr>
                                        <p:cTn id="31" dur="1" fill="hold">
                                          <p:stCondLst>
                                            <p:cond delay="0"/>
                                          </p:stCondLst>
                                        </p:cTn>
                                        <p:tgtEl>
                                          <p:spTgt spid="50199"/>
                                        </p:tgtEl>
                                        <p:attrNameLst>
                                          <p:attrName>style.visibility</p:attrName>
                                        </p:attrNameLst>
                                      </p:cBhvr>
                                      <p:to>
                                        <p:strVal val="visible"/>
                                      </p:to>
                                    </p:set>
                                    <p:anim calcmode="lin" valueType="num">
                                      <p:cBhvr additive="base">
                                        <p:cTn id="32" dur="1000" fill="hold"/>
                                        <p:tgtEl>
                                          <p:spTgt spid="50199"/>
                                        </p:tgtEl>
                                        <p:attrNameLst>
                                          <p:attrName>ppt_x</p:attrName>
                                        </p:attrNameLst>
                                      </p:cBhvr>
                                      <p:tavLst>
                                        <p:tav tm="0">
                                          <p:val>
                                            <p:strVal val="1+#ppt_w/2"/>
                                          </p:val>
                                        </p:tav>
                                        <p:tav tm="100000">
                                          <p:val>
                                            <p:strVal val="#ppt_x"/>
                                          </p:val>
                                        </p:tav>
                                      </p:tavLst>
                                    </p:anim>
                                    <p:anim calcmode="lin" valueType="num">
                                      <p:cBhvr additive="base">
                                        <p:cTn id="33" dur="1000" fill="hold"/>
                                        <p:tgtEl>
                                          <p:spTgt spid="5019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93" grpId="0" animBg="1"/>
      <p:bldP spid="50195" grpId="0" animBg="1"/>
      <p:bldP spid="50196" grpId="0" animBg="1"/>
      <p:bldP spid="50197" grpId="0" animBg="1"/>
      <p:bldP spid="50198" grpId="0" animBg="1"/>
      <p:bldP spid="5019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ChangeArrowheads="1"/>
          </p:cNvSpPr>
          <p:nvPr/>
        </p:nvSpPr>
        <p:spPr bwMode="auto">
          <a:xfrm>
            <a:off x="0" y="112713"/>
            <a:ext cx="9144000" cy="647700"/>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3000"/>
              <a:t>مراحل </a:t>
            </a:r>
            <a:r>
              <a:rPr lang="en-US" altLang="en-US" sz="3000" b="1">
                <a:latin typeface="Times New Roman" panose="02020603050405020304" pitchFamily="18" charset="0"/>
                <a:cs typeface="Times New Roman" panose="02020603050405020304" pitchFamily="18" charset="0"/>
              </a:rPr>
              <a:t>TOPSIS</a:t>
            </a:r>
          </a:p>
        </p:txBody>
      </p:sp>
      <p:sp>
        <p:nvSpPr>
          <p:cNvPr id="96259" name="AutoShape 3"/>
          <p:cNvSpPr>
            <a:spLocks noChangeArrowheads="1"/>
          </p:cNvSpPr>
          <p:nvPr/>
        </p:nvSpPr>
        <p:spPr bwMode="auto">
          <a:xfrm>
            <a:off x="250825" y="850900"/>
            <a:ext cx="8637588" cy="755650"/>
          </a:xfrm>
          <a:prstGeom prst="flowChartOffpageConnector">
            <a:avLst/>
          </a:prstGeom>
          <a:gradFill rotWithShape="1">
            <a:gsLst>
              <a:gs pos="0">
                <a:srgbClr val="FFFFFF"/>
              </a:gs>
              <a:gs pos="100000">
                <a:srgbClr val="9933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200"/>
              <a:t>1) جمع آوري داده ها و تعريف مساله(تشکيل ماتريس تصميم)</a:t>
            </a:r>
          </a:p>
        </p:txBody>
      </p:sp>
      <p:sp>
        <p:nvSpPr>
          <p:cNvPr id="96260" name="AutoShape 4"/>
          <p:cNvSpPr>
            <a:spLocks noChangeArrowheads="1"/>
          </p:cNvSpPr>
          <p:nvPr/>
        </p:nvSpPr>
        <p:spPr bwMode="auto">
          <a:xfrm>
            <a:off x="514350" y="1716088"/>
            <a:ext cx="8097838" cy="755650"/>
          </a:xfrm>
          <a:prstGeom prst="flowChartOffpageConnector">
            <a:avLst/>
          </a:prstGeom>
          <a:gradFill rotWithShape="1">
            <a:gsLst>
              <a:gs pos="0">
                <a:srgbClr val="FFFFFF"/>
              </a:gs>
              <a:gs pos="100000">
                <a:srgbClr val="FF66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200"/>
              <a:t>2) تشکيل ماتريس نرماليزه به روش نرم اقليدسي</a:t>
            </a:r>
            <a:endParaRPr lang="en-US" altLang="en-US" sz="2200"/>
          </a:p>
        </p:txBody>
      </p:sp>
      <p:sp>
        <p:nvSpPr>
          <p:cNvPr id="96261" name="AutoShape 5"/>
          <p:cNvSpPr>
            <a:spLocks noChangeArrowheads="1"/>
          </p:cNvSpPr>
          <p:nvPr/>
        </p:nvSpPr>
        <p:spPr bwMode="auto">
          <a:xfrm>
            <a:off x="763588" y="2579688"/>
            <a:ext cx="7558087" cy="755650"/>
          </a:xfrm>
          <a:prstGeom prst="flowChartOffpageConnector">
            <a:avLst/>
          </a:prstGeom>
          <a:gradFill rotWithShape="1">
            <a:gsLst>
              <a:gs pos="0">
                <a:srgbClr val="FFFFFF"/>
              </a:gs>
              <a:gs pos="100000">
                <a:srgbClr val="FF99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200"/>
              <a:t>3) تشکيل ماتريس موزون(ماتريس بي مقياس وزين)</a:t>
            </a:r>
            <a:endParaRPr lang="en-US" altLang="en-US" sz="2200"/>
          </a:p>
        </p:txBody>
      </p:sp>
      <p:sp>
        <p:nvSpPr>
          <p:cNvPr id="96262" name="AutoShape 6"/>
          <p:cNvSpPr>
            <a:spLocks noChangeArrowheads="1"/>
          </p:cNvSpPr>
          <p:nvPr/>
        </p:nvSpPr>
        <p:spPr bwMode="auto">
          <a:xfrm>
            <a:off x="1293813" y="4286250"/>
            <a:ext cx="6478587" cy="755650"/>
          </a:xfrm>
          <a:prstGeom prst="flowChartOffpageConnector">
            <a:avLst/>
          </a:prstGeom>
          <a:gradFill rotWithShape="1">
            <a:gsLst>
              <a:gs pos="0">
                <a:srgbClr val="FFFFFF"/>
              </a:gs>
              <a:gs pos="100000">
                <a:srgbClr val="FFCC99"/>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200"/>
              <a:t>5) محاسبه جدايي(فاصله) به ازاء راه حل  مثبت ومنفي</a:t>
            </a:r>
            <a:endParaRPr lang="en-US" altLang="en-US" sz="2200"/>
          </a:p>
        </p:txBody>
      </p:sp>
      <p:sp>
        <p:nvSpPr>
          <p:cNvPr id="96263" name="AutoShape 7"/>
          <p:cNvSpPr>
            <a:spLocks noChangeArrowheads="1"/>
          </p:cNvSpPr>
          <p:nvPr/>
        </p:nvSpPr>
        <p:spPr bwMode="auto">
          <a:xfrm>
            <a:off x="1022350" y="3432175"/>
            <a:ext cx="7018338" cy="755650"/>
          </a:xfrm>
          <a:prstGeom prst="flowChartOffpageConnector">
            <a:avLst/>
          </a:prstGeom>
          <a:gradFill rotWithShape="1">
            <a:gsLst>
              <a:gs pos="0">
                <a:srgbClr val="FFFFFF"/>
              </a:gs>
              <a:gs pos="100000">
                <a:srgbClr val="FFCC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200"/>
              <a:t>4) تعيين راه حل ايده آل مثبت و ايده ال منفي</a:t>
            </a:r>
          </a:p>
        </p:txBody>
      </p:sp>
      <p:sp>
        <p:nvSpPr>
          <p:cNvPr id="96264" name="AutoShape 8"/>
          <p:cNvSpPr>
            <a:spLocks noChangeArrowheads="1"/>
          </p:cNvSpPr>
          <p:nvPr/>
        </p:nvSpPr>
        <p:spPr bwMode="auto">
          <a:xfrm>
            <a:off x="1554163" y="5130800"/>
            <a:ext cx="5938837" cy="755650"/>
          </a:xfrm>
          <a:prstGeom prst="flowChartOffpageConnector">
            <a:avLst/>
          </a:prstGeom>
          <a:gradFill rotWithShape="1">
            <a:gsLst>
              <a:gs pos="0">
                <a:srgbClr val="FFFFFF"/>
              </a:gs>
              <a:gs pos="100000">
                <a:srgbClr val="FFCC99">
                  <a:alpha val="48000"/>
                </a:srgbClr>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200"/>
              <a:t>6) محاسبه نزديکي نسبي از  راه حل ايده آل براي هر گزينه </a:t>
            </a:r>
            <a:endParaRPr lang="en-US" altLang="en-US" sz="2200"/>
          </a:p>
        </p:txBody>
      </p:sp>
      <p:sp>
        <p:nvSpPr>
          <p:cNvPr id="96265" name="AutoShape 9"/>
          <p:cNvSpPr>
            <a:spLocks noChangeArrowheads="1"/>
          </p:cNvSpPr>
          <p:nvPr/>
        </p:nvSpPr>
        <p:spPr bwMode="auto">
          <a:xfrm>
            <a:off x="1800225" y="5991225"/>
            <a:ext cx="5399088" cy="755650"/>
          </a:xfrm>
          <a:prstGeom prst="flowChartOffpageConnector">
            <a:avLst/>
          </a:prstGeom>
          <a:gradFill rotWithShape="1">
            <a:gsLst>
              <a:gs pos="0">
                <a:srgbClr val="FFFFFF"/>
              </a:gs>
              <a:gs pos="100000">
                <a:srgbClr val="FFCC99">
                  <a:alpha val="48000"/>
                </a:srgbClr>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200"/>
              <a:t>7) رتبه بندي گزينه ها(تصميم گيري)</a:t>
            </a:r>
            <a:endParaRPr lang="en-US" altLang="en-US" sz="22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96259"/>
                                        </p:tgtEl>
                                        <p:attrNameLst>
                                          <p:attrName>style.visibility</p:attrName>
                                        </p:attrNameLst>
                                      </p:cBhvr>
                                      <p:to>
                                        <p:strVal val="visible"/>
                                      </p:to>
                                    </p:set>
                                    <p:animEffect transition="in" filter="wipe(down)">
                                      <p:cBhvr>
                                        <p:cTn id="7" dur="870">
                                          <p:stCondLst>
                                            <p:cond delay="0"/>
                                          </p:stCondLst>
                                        </p:cTn>
                                        <p:tgtEl>
                                          <p:spTgt spid="96259"/>
                                        </p:tgtEl>
                                      </p:cBhvr>
                                    </p:animEffect>
                                    <p:anim calcmode="lin" valueType="num">
                                      <p:cBhvr>
                                        <p:cTn id="8" dur="2733" tmFilter="0,0; 0.14,0.36; 0.43,0.73; 0.71,0.91; 1.0,1.0">
                                          <p:stCondLst>
                                            <p:cond delay="0"/>
                                          </p:stCondLst>
                                        </p:cTn>
                                        <p:tgtEl>
                                          <p:spTgt spid="96259"/>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96259"/>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96259"/>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96259"/>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96259"/>
                                        </p:tgtEl>
                                        <p:attrNameLst>
                                          <p:attrName>ppt_y</p:attrName>
                                        </p:attrNameLst>
                                      </p:cBhvr>
                                      <p:tavLst>
                                        <p:tav tm="0" fmla="#ppt_y-sin(pi*$)/81">
                                          <p:val>
                                            <p:fltVal val="0"/>
                                          </p:val>
                                        </p:tav>
                                        <p:tav tm="100000">
                                          <p:val>
                                            <p:fltVal val="1"/>
                                          </p:val>
                                        </p:tav>
                                      </p:tavLst>
                                    </p:anim>
                                    <p:animScale>
                                      <p:cBhvr>
                                        <p:cTn id="13" dur="39">
                                          <p:stCondLst>
                                            <p:cond delay="975"/>
                                          </p:stCondLst>
                                        </p:cTn>
                                        <p:tgtEl>
                                          <p:spTgt spid="96259"/>
                                        </p:tgtEl>
                                      </p:cBhvr>
                                      <p:to x="100000" y="60000"/>
                                    </p:animScale>
                                    <p:animScale>
                                      <p:cBhvr>
                                        <p:cTn id="14" dur="249" decel="50000">
                                          <p:stCondLst>
                                            <p:cond delay="1014"/>
                                          </p:stCondLst>
                                        </p:cTn>
                                        <p:tgtEl>
                                          <p:spTgt spid="96259"/>
                                        </p:tgtEl>
                                      </p:cBhvr>
                                      <p:to x="100000" y="100000"/>
                                    </p:animScale>
                                    <p:animScale>
                                      <p:cBhvr>
                                        <p:cTn id="15" dur="39">
                                          <p:stCondLst>
                                            <p:cond delay="1968"/>
                                          </p:stCondLst>
                                        </p:cTn>
                                        <p:tgtEl>
                                          <p:spTgt spid="96259"/>
                                        </p:tgtEl>
                                      </p:cBhvr>
                                      <p:to x="100000" y="80000"/>
                                    </p:animScale>
                                    <p:animScale>
                                      <p:cBhvr>
                                        <p:cTn id="16" dur="249" decel="50000">
                                          <p:stCondLst>
                                            <p:cond delay="2007"/>
                                          </p:stCondLst>
                                        </p:cTn>
                                        <p:tgtEl>
                                          <p:spTgt spid="96259"/>
                                        </p:tgtEl>
                                      </p:cBhvr>
                                      <p:to x="100000" y="100000"/>
                                    </p:animScale>
                                    <p:animScale>
                                      <p:cBhvr>
                                        <p:cTn id="17" dur="39">
                                          <p:stCondLst>
                                            <p:cond delay="2463"/>
                                          </p:stCondLst>
                                        </p:cTn>
                                        <p:tgtEl>
                                          <p:spTgt spid="96259"/>
                                        </p:tgtEl>
                                      </p:cBhvr>
                                      <p:to x="100000" y="90000"/>
                                    </p:animScale>
                                    <p:animScale>
                                      <p:cBhvr>
                                        <p:cTn id="18" dur="249" decel="50000">
                                          <p:stCondLst>
                                            <p:cond delay="2502"/>
                                          </p:stCondLst>
                                        </p:cTn>
                                        <p:tgtEl>
                                          <p:spTgt spid="96259"/>
                                        </p:tgtEl>
                                      </p:cBhvr>
                                      <p:to x="100000" y="100000"/>
                                    </p:animScale>
                                    <p:animScale>
                                      <p:cBhvr>
                                        <p:cTn id="19" dur="39">
                                          <p:stCondLst>
                                            <p:cond delay="2712"/>
                                          </p:stCondLst>
                                        </p:cTn>
                                        <p:tgtEl>
                                          <p:spTgt spid="96259"/>
                                        </p:tgtEl>
                                      </p:cBhvr>
                                      <p:to x="100000" y="95000"/>
                                    </p:animScale>
                                    <p:animScale>
                                      <p:cBhvr>
                                        <p:cTn id="20" dur="249" decel="50000">
                                          <p:stCondLst>
                                            <p:cond delay="2751"/>
                                          </p:stCondLst>
                                        </p:cTn>
                                        <p:tgtEl>
                                          <p:spTgt spid="96259"/>
                                        </p:tgtEl>
                                      </p:cBhvr>
                                      <p:to x="100000" y="100000"/>
                                    </p:animScale>
                                  </p:childTnLst>
                                </p:cTn>
                              </p:par>
                            </p:childTnLst>
                          </p:cTn>
                        </p:par>
                        <p:par>
                          <p:cTn id="21" fill="hold" nodeType="afterGroup">
                            <p:stCondLst>
                              <p:cond delay="3000"/>
                            </p:stCondLst>
                            <p:childTnLst>
                              <p:par>
                                <p:cTn id="22" presetID="26" presetClass="entr" presetSubtype="0" fill="hold" grpId="0" nodeType="afterEffect">
                                  <p:stCondLst>
                                    <p:cond delay="0"/>
                                  </p:stCondLst>
                                  <p:childTnLst>
                                    <p:set>
                                      <p:cBhvr>
                                        <p:cTn id="23" dur="1" fill="hold">
                                          <p:stCondLst>
                                            <p:cond delay="0"/>
                                          </p:stCondLst>
                                        </p:cTn>
                                        <p:tgtEl>
                                          <p:spTgt spid="96260"/>
                                        </p:tgtEl>
                                        <p:attrNameLst>
                                          <p:attrName>style.visibility</p:attrName>
                                        </p:attrNameLst>
                                      </p:cBhvr>
                                      <p:to>
                                        <p:strVal val="visible"/>
                                      </p:to>
                                    </p:set>
                                    <p:animEffect transition="in" filter="wipe(down)">
                                      <p:cBhvr>
                                        <p:cTn id="24" dur="870">
                                          <p:stCondLst>
                                            <p:cond delay="0"/>
                                          </p:stCondLst>
                                        </p:cTn>
                                        <p:tgtEl>
                                          <p:spTgt spid="96260"/>
                                        </p:tgtEl>
                                      </p:cBhvr>
                                    </p:animEffect>
                                    <p:anim calcmode="lin" valueType="num">
                                      <p:cBhvr>
                                        <p:cTn id="25" dur="2733" tmFilter="0,0; 0.14,0.36; 0.43,0.73; 0.71,0.91; 1.0,1.0">
                                          <p:stCondLst>
                                            <p:cond delay="0"/>
                                          </p:stCondLst>
                                        </p:cTn>
                                        <p:tgtEl>
                                          <p:spTgt spid="96260"/>
                                        </p:tgtEl>
                                        <p:attrNameLst>
                                          <p:attrName>ppt_x</p:attrName>
                                        </p:attrNameLst>
                                      </p:cBhvr>
                                      <p:tavLst>
                                        <p:tav tm="0">
                                          <p:val>
                                            <p:strVal val="#ppt_x-0.25"/>
                                          </p:val>
                                        </p:tav>
                                        <p:tav tm="100000">
                                          <p:val>
                                            <p:strVal val="#ppt_x"/>
                                          </p:val>
                                        </p:tav>
                                      </p:tavLst>
                                    </p:anim>
                                    <p:anim calcmode="lin" valueType="num">
                                      <p:cBhvr>
                                        <p:cTn id="26" dur="996" tmFilter="0.0,0.0; 0.25,0.07; 0.50,0.2; 0.75,0.467; 1.0,1.0">
                                          <p:stCondLst>
                                            <p:cond delay="0"/>
                                          </p:stCondLst>
                                        </p:cTn>
                                        <p:tgtEl>
                                          <p:spTgt spid="96260"/>
                                        </p:tgtEl>
                                        <p:attrNameLst>
                                          <p:attrName>ppt_y</p:attrName>
                                        </p:attrNameLst>
                                      </p:cBhvr>
                                      <p:tavLst>
                                        <p:tav tm="0" fmla="#ppt_y-sin(pi*$)/3">
                                          <p:val>
                                            <p:fltVal val="0.5"/>
                                          </p:val>
                                        </p:tav>
                                        <p:tav tm="100000">
                                          <p:val>
                                            <p:fltVal val="1"/>
                                          </p:val>
                                        </p:tav>
                                      </p:tavLst>
                                    </p:anim>
                                    <p:anim calcmode="lin" valueType="num">
                                      <p:cBhvr>
                                        <p:cTn id="27" dur="996" tmFilter="0, 0; 0.125,0.2665; 0.25,0.4; 0.375,0.465; 0.5,0.5;  0.625,0.535; 0.75,0.6; 0.875,0.7335; 1,1">
                                          <p:stCondLst>
                                            <p:cond delay="996"/>
                                          </p:stCondLst>
                                        </p:cTn>
                                        <p:tgtEl>
                                          <p:spTgt spid="96260"/>
                                        </p:tgtEl>
                                        <p:attrNameLst>
                                          <p:attrName>ppt_y</p:attrName>
                                        </p:attrNameLst>
                                      </p:cBhvr>
                                      <p:tavLst>
                                        <p:tav tm="0" fmla="#ppt_y-sin(pi*$)/9">
                                          <p:val>
                                            <p:fltVal val="0"/>
                                          </p:val>
                                        </p:tav>
                                        <p:tav tm="100000">
                                          <p:val>
                                            <p:fltVal val="1"/>
                                          </p:val>
                                        </p:tav>
                                      </p:tavLst>
                                    </p:anim>
                                    <p:anim calcmode="lin" valueType="num">
                                      <p:cBhvr>
                                        <p:cTn id="28" dur="498" tmFilter="0, 0; 0.125,0.2665; 0.25,0.4; 0.375,0.465; 0.5,0.5;  0.625,0.535; 0.75,0.6; 0.875,0.7335; 1,1">
                                          <p:stCondLst>
                                            <p:cond delay="1986"/>
                                          </p:stCondLst>
                                        </p:cTn>
                                        <p:tgtEl>
                                          <p:spTgt spid="96260"/>
                                        </p:tgtEl>
                                        <p:attrNameLst>
                                          <p:attrName>ppt_y</p:attrName>
                                        </p:attrNameLst>
                                      </p:cBhvr>
                                      <p:tavLst>
                                        <p:tav tm="0" fmla="#ppt_y-sin(pi*$)/27">
                                          <p:val>
                                            <p:fltVal val="0"/>
                                          </p:val>
                                        </p:tav>
                                        <p:tav tm="100000">
                                          <p:val>
                                            <p:fltVal val="1"/>
                                          </p:val>
                                        </p:tav>
                                      </p:tavLst>
                                    </p:anim>
                                    <p:anim calcmode="lin" valueType="num">
                                      <p:cBhvr>
                                        <p:cTn id="29" dur="246" tmFilter="0, 0; 0.125,0.2665; 0.25,0.4; 0.375,0.465; 0.5,0.5;  0.625,0.535; 0.75,0.6; 0.875,0.7335; 1,1">
                                          <p:stCondLst>
                                            <p:cond delay="2484"/>
                                          </p:stCondLst>
                                        </p:cTn>
                                        <p:tgtEl>
                                          <p:spTgt spid="96260"/>
                                        </p:tgtEl>
                                        <p:attrNameLst>
                                          <p:attrName>ppt_y</p:attrName>
                                        </p:attrNameLst>
                                      </p:cBhvr>
                                      <p:tavLst>
                                        <p:tav tm="0" fmla="#ppt_y-sin(pi*$)/81">
                                          <p:val>
                                            <p:fltVal val="0"/>
                                          </p:val>
                                        </p:tav>
                                        <p:tav tm="100000">
                                          <p:val>
                                            <p:fltVal val="1"/>
                                          </p:val>
                                        </p:tav>
                                      </p:tavLst>
                                    </p:anim>
                                    <p:animScale>
                                      <p:cBhvr>
                                        <p:cTn id="30" dur="39">
                                          <p:stCondLst>
                                            <p:cond delay="975"/>
                                          </p:stCondLst>
                                        </p:cTn>
                                        <p:tgtEl>
                                          <p:spTgt spid="96260"/>
                                        </p:tgtEl>
                                      </p:cBhvr>
                                      <p:to x="100000" y="60000"/>
                                    </p:animScale>
                                    <p:animScale>
                                      <p:cBhvr>
                                        <p:cTn id="31" dur="249" decel="50000">
                                          <p:stCondLst>
                                            <p:cond delay="1014"/>
                                          </p:stCondLst>
                                        </p:cTn>
                                        <p:tgtEl>
                                          <p:spTgt spid="96260"/>
                                        </p:tgtEl>
                                      </p:cBhvr>
                                      <p:to x="100000" y="100000"/>
                                    </p:animScale>
                                    <p:animScale>
                                      <p:cBhvr>
                                        <p:cTn id="32" dur="39">
                                          <p:stCondLst>
                                            <p:cond delay="1968"/>
                                          </p:stCondLst>
                                        </p:cTn>
                                        <p:tgtEl>
                                          <p:spTgt spid="96260"/>
                                        </p:tgtEl>
                                      </p:cBhvr>
                                      <p:to x="100000" y="80000"/>
                                    </p:animScale>
                                    <p:animScale>
                                      <p:cBhvr>
                                        <p:cTn id="33" dur="249" decel="50000">
                                          <p:stCondLst>
                                            <p:cond delay="2007"/>
                                          </p:stCondLst>
                                        </p:cTn>
                                        <p:tgtEl>
                                          <p:spTgt spid="96260"/>
                                        </p:tgtEl>
                                      </p:cBhvr>
                                      <p:to x="100000" y="100000"/>
                                    </p:animScale>
                                    <p:animScale>
                                      <p:cBhvr>
                                        <p:cTn id="34" dur="39">
                                          <p:stCondLst>
                                            <p:cond delay="2463"/>
                                          </p:stCondLst>
                                        </p:cTn>
                                        <p:tgtEl>
                                          <p:spTgt spid="96260"/>
                                        </p:tgtEl>
                                      </p:cBhvr>
                                      <p:to x="100000" y="90000"/>
                                    </p:animScale>
                                    <p:animScale>
                                      <p:cBhvr>
                                        <p:cTn id="35" dur="249" decel="50000">
                                          <p:stCondLst>
                                            <p:cond delay="2502"/>
                                          </p:stCondLst>
                                        </p:cTn>
                                        <p:tgtEl>
                                          <p:spTgt spid="96260"/>
                                        </p:tgtEl>
                                      </p:cBhvr>
                                      <p:to x="100000" y="100000"/>
                                    </p:animScale>
                                    <p:animScale>
                                      <p:cBhvr>
                                        <p:cTn id="36" dur="39">
                                          <p:stCondLst>
                                            <p:cond delay="2712"/>
                                          </p:stCondLst>
                                        </p:cTn>
                                        <p:tgtEl>
                                          <p:spTgt spid="96260"/>
                                        </p:tgtEl>
                                      </p:cBhvr>
                                      <p:to x="100000" y="95000"/>
                                    </p:animScale>
                                    <p:animScale>
                                      <p:cBhvr>
                                        <p:cTn id="37" dur="249" decel="50000">
                                          <p:stCondLst>
                                            <p:cond delay="2751"/>
                                          </p:stCondLst>
                                        </p:cTn>
                                        <p:tgtEl>
                                          <p:spTgt spid="96260"/>
                                        </p:tgtEl>
                                      </p:cBhvr>
                                      <p:to x="100000" y="100000"/>
                                    </p:animScale>
                                  </p:childTnLst>
                                </p:cTn>
                              </p:par>
                            </p:childTnLst>
                          </p:cTn>
                        </p:par>
                        <p:par>
                          <p:cTn id="38" fill="hold" nodeType="afterGroup">
                            <p:stCondLst>
                              <p:cond delay="6000"/>
                            </p:stCondLst>
                            <p:childTnLst>
                              <p:par>
                                <p:cTn id="39" presetID="26" presetClass="entr" presetSubtype="0" fill="hold" grpId="0" nodeType="afterEffect">
                                  <p:stCondLst>
                                    <p:cond delay="0"/>
                                  </p:stCondLst>
                                  <p:childTnLst>
                                    <p:set>
                                      <p:cBhvr>
                                        <p:cTn id="40" dur="1" fill="hold">
                                          <p:stCondLst>
                                            <p:cond delay="0"/>
                                          </p:stCondLst>
                                        </p:cTn>
                                        <p:tgtEl>
                                          <p:spTgt spid="96261"/>
                                        </p:tgtEl>
                                        <p:attrNameLst>
                                          <p:attrName>style.visibility</p:attrName>
                                        </p:attrNameLst>
                                      </p:cBhvr>
                                      <p:to>
                                        <p:strVal val="visible"/>
                                      </p:to>
                                    </p:set>
                                    <p:animEffect transition="in" filter="wipe(down)">
                                      <p:cBhvr>
                                        <p:cTn id="41" dur="870">
                                          <p:stCondLst>
                                            <p:cond delay="0"/>
                                          </p:stCondLst>
                                        </p:cTn>
                                        <p:tgtEl>
                                          <p:spTgt spid="96261"/>
                                        </p:tgtEl>
                                      </p:cBhvr>
                                    </p:animEffect>
                                    <p:anim calcmode="lin" valueType="num">
                                      <p:cBhvr>
                                        <p:cTn id="42" dur="2733" tmFilter="0,0; 0.14,0.36; 0.43,0.73; 0.71,0.91; 1.0,1.0">
                                          <p:stCondLst>
                                            <p:cond delay="0"/>
                                          </p:stCondLst>
                                        </p:cTn>
                                        <p:tgtEl>
                                          <p:spTgt spid="96261"/>
                                        </p:tgtEl>
                                        <p:attrNameLst>
                                          <p:attrName>ppt_x</p:attrName>
                                        </p:attrNameLst>
                                      </p:cBhvr>
                                      <p:tavLst>
                                        <p:tav tm="0">
                                          <p:val>
                                            <p:strVal val="#ppt_x-0.25"/>
                                          </p:val>
                                        </p:tav>
                                        <p:tav tm="100000">
                                          <p:val>
                                            <p:strVal val="#ppt_x"/>
                                          </p:val>
                                        </p:tav>
                                      </p:tavLst>
                                    </p:anim>
                                    <p:anim calcmode="lin" valueType="num">
                                      <p:cBhvr>
                                        <p:cTn id="43" dur="996" tmFilter="0.0,0.0; 0.25,0.07; 0.50,0.2; 0.75,0.467; 1.0,1.0">
                                          <p:stCondLst>
                                            <p:cond delay="0"/>
                                          </p:stCondLst>
                                        </p:cTn>
                                        <p:tgtEl>
                                          <p:spTgt spid="96261"/>
                                        </p:tgtEl>
                                        <p:attrNameLst>
                                          <p:attrName>ppt_y</p:attrName>
                                        </p:attrNameLst>
                                      </p:cBhvr>
                                      <p:tavLst>
                                        <p:tav tm="0" fmla="#ppt_y-sin(pi*$)/3">
                                          <p:val>
                                            <p:fltVal val="0.5"/>
                                          </p:val>
                                        </p:tav>
                                        <p:tav tm="100000">
                                          <p:val>
                                            <p:fltVal val="1"/>
                                          </p:val>
                                        </p:tav>
                                      </p:tavLst>
                                    </p:anim>
                                    <p:anim calcmode="lin" valueType="num">
                                      <p:cBhvr>
                                        <p:cTn id="44" dur="996" tmFilter="0, 0; 0.125,0.2665; 0.25,0.4; 0.375,0.465; 0.5,0.5;  0.625,0.535; 0.75,0.6; 0.875,0.7335; 1,1">
                                          <p:stCondLst>
                                            <p:cond delay="996"/>
                                          </p:stCondLst>
                                        </p:cTn>
                                        <p:tgtEl>
                                          <p:spTgt spid="96261"/>
                                        </p:tgtEl>
                                        <p:attrNameLst>
                                          <p:attrName>ppt_y</p:attrName>
                                        </p:attrNameLst>
                                      </p:cBhvr>
                                      <p:tavLst>
                                        <p:tav tm="0" fmla="#ppt_y-sin(pi*$)/9">
                                          <p:val>
                                            <p:fltVal val="0"/>
                                          </p:val>
                                        </p:tav>
                                        <p:tav tm="100000">
                                          <p:val>
                                            <p:fltVal val="1"/>
                                          </p:val>
                                        </p:tav>
                                      </p:tavLst>
                                    </p:anim>
                                    <p:anim calcmode="lin" valueType="num">
                                      <p:cBhvr>
                                        <p:cTn id="45" dur="498" tmFilter="0, 0; 0.125,0.2665; 0.25,0.4; 0.375,0.465; 0.5,0.5;  0.625,0.535; 0.75,0.6; 0.875,0.7335; 1,1">
                                          <p:stCondLst>
                                            <p:cond delay="1986"/>
                                          </p:stCondLst>
                                        </p:cTn>
                                        <p:tgtEl>
                                          <p:spTgt spid="96261"/>
                                        </p:tgtEl>
                                        <p:attrNameLst>
                                          <p:attrName>ppt_y</p:attrName>
                                        </p:attrNameLst>
                                      </p:cBhvr>
                                      <p:tavLst>
                                        <p:tav tm="0" fmla="#ppt_y-sin(pi*$)/27">
                                          <p:val>
                                            <p:fltVal val="0"/>
                                          </p:val>
                                        </p:tav>
                                        <p:tav tm="100000">
                                          <p:val>
                                            <p:fltVal val="1"/>
                                          </p:val>
                                        </p:tav>
                                      </p:tavLst>
                                    </p:anim>
                                    <p:anim calcmode="lin" valueType="num">
                                      <p:cBhvr>
                                        <p:cTn id="46" dur="246" tmFilter="0, 0; 0.125,0.2665; 0.25,0.4; 0.375,0.465; 0.5,0.5;  0.625,0.535; 0.75,0.6; 0.875,0.7335; 1,1">
                                          <p:stCondLst>
                                            <p:cond delay="2484"/>
                                          </p:stCondLst>
                                        </p:cTn>
                                        <p:tgtEl>
                                          <p:spTgt spid="96261"/>
                                        </p:tgtEl>
                                        <p:attrNameLst>
                                          <p:attrName>ppt_y</p:attrName>
                                        </p:attrNameLst>
                                      </p:cBhvr>
                                      <p:tavLst>
                                        <p:tav tm="0" fmla="#ppt_y-sin(pi*$)/81">
                                          <p:val>
                                            <p:fltVal val="0"/>
                                          </p:val>
                                        </p:tav>
                                        <p:tav tm="100000">
                                          <p:val>
                                            <p:fltVal val="1"/>
                                          </p:val>
                                        </p:tav>
                                      </p:tavLst>
                                    </p:anim>
                                    <p:animScale>
                                      <p:cBhvr>
                                        <p:cTn id="47" dur="39">
                                          <p:stCondLst>
                                            <p:cond delay="975"/>
                                          </p:stCondLst>
                                        </p:cTn>
                                        <p:tgtEl>
                                          <p:spTgt spid="96261"/>
                                        </p:tgtEl>
                                      </p:cBhvr>
                                      <p:to x="100000" y="60000"/>
                                    </p:animScale>
                                    <p:animScale>
                                      <p:cBhvr>
                                        <p:cTn id="48" dur="249" decel="50000">
                                          <p:stCondLst>
                                            <p:cond delay="1014"/>
                                          </p:stCondLst>
                                        </p:cTn>
                                        <p:tgtEl>
                                          <p:spTgt spid="96261"/>
                                        </p:tgtEl>
                                      </p:cBhvr>
                                      <p:to x="100000" y="100000"/>
                                    </p:animScale>
                                    <p:animScale>
                                      <p:cBhvr>
                                        <p:cTn id="49" dur="39">
                                          <p:stCondLst>
                                            <p:cond delay="1968"/>
                                          </p:stCondLst>
                                        </p:cTn>
                                        <p:tgtEl>
                                          <p:spTgt spid="96261"/>
                                        </p:tgtEl>
                                      </p:cBhvr>
                                      <p:to x="100000" y="80000"/>
                                    </p:animScale>
                                    <p:animScale>
                                      <p:cBhvr>
                                        <p:cTn id="50" dur="249" decel="50000">
                                          <p:stCondLst>
                                            <p:cond delay="2007"/>
                                          </p:stCondLst>
                                        </p:cTn>
                                        <p:tgtEl>
                                          <p:spTgt spid="96261"/>
                                        </p:tgtEl>
                                      </p:cBhvr>
                                      <p:to x="100000" y="100000"/>
                                    </p:animScale>
                                    <p:animScale>
                                      <p:cBhvr>
                                        <p:cTn id="51" dur="39">
                                          <p:stCondLst>
                                            <p:cond delay="2463"/>
                                          </p:stCondLst>
                                        </p:cTn>
                                        <p:tgtEl>
                                          <p:spTgt spid="96261"/>
                                        </p:tgtEl>
                                      </p:cBhvr>
                                      <p:to x="100000" y="90000"/>
                                    </p:animScale>
                                    <p:animScale>
                                      <p:cBhvr>
                                        <p:cTn id="52" dur="249" decel="50000">
                                          <p:stCondLst>
                                            <p:cond delay="2502"/>
                                          </p:stCondLst>
                                        </p:cTn>
                                        <p:tgtEl>
                                          <p:spTgt spid="96261"/>
                                        </p:tgtEl>
                                      </p:cBhvr>
                                      <p:to x="100000" y="100000"/>
                                    </p:animScale>
                                    <p:animScale>
                                      <p:cBhvr>
                                        <p:cTn id="53" dur="39">
                                          <p:stCondLst>
                                            <p:cond delay="2712"/>
                                          </p:stCondLst>
                                        </p:cTn>
                                        <p:tgtEl>
                                          <p:spTgt spid="96261"/>
                                        </p:tgtEl>
                                      </p:cBhvr>
                                      <p:to x="100000" y="95000"/>
                                    </p:animScale>
                                    <p:animScale>
                                      <p:cBhvr>
                                        <p:cTn id="54" dur="249" decel="50000">
                                          <p:stCondLst>
                                            <p:cond delay="2751"/>
                                          </p:stCondLst>
                                        </p:cTn>
                                        <p:tgtEl>
                                          <p:spTgt spid="96261"/>
                                        </p:tgtEl>
                                      </p:cBhvr>
                                      <p:to x="100000" y="100000"/>
                                    </p:animScale>
                                  </p:childTnLst>
                                </p:cTn>
                              </p:par>
                            </p:childTnLst>
                          </p:cTn>
                        </p:par>
                        <p:par>
                          <p:cTn id="55" fill="hold" nodeType="afterGroup">
                            <p:stCondLst>
                              <p:cond delay="9000"/>
                            </p:stCondLst>
                            <p:childTnLst>
                              <p:par>
                                <p:cTn id="56" presetID="26" presetClass="entr" presetSubtype="0" fill="hold" grpId="0" nodeType="afterEffect">
                                  <p:stCondLst>
                                    <p:cond delay="0"/>
                                  </p:stCondLst>
                                  <p:childTnLst>
                                    <p:set>
                                      <p:cBhvr>
                                        <p:cTn id="57" dur="1" fill="hold">
                                          <p:stCondLst>
                                            <p:cond delay="0"/>
                                          </p:stCondLst>
                                        </p:cTn>
                                        <p:tgtEl>
                                          <p:spTgt spid="96263"/>
                                        </p:tgtEl>
                                        <p:attrNameLst>
                                          <p:attrName>style.visibility</p:attrName>
                                        </p:attrNameLst>
                                      </p:cBhvr>
                                      <p:to>
                                        <p:strVal val="visible"/>
                                      </p:to>
                                    </p:set>
                                    <p:animEffect transition="in" filter="wipe(down)">
                                      <p:cBhvr>
                                        <p:cTn id="58" dur="870">
                                          <p:stCondLst>
                                            <p:cond delay="0"/>
                                          </p:stCondLst>
                                        </p:cTn>
                                        <p:tgtEl>
                                          <p:spTgt spid="96263"/>
                                        </p:tgtEl>
                                      </p:cBhvr>
                                    </p:animEffect>
                                    <p:anim calcmode="lin" valueType="num">
                                      <p:cBhvr>
                                        <p:cTn id="59" dur="2733" tmFilter="0,0; 0.14,0.36; 0.43,0.73; 0.71,0.91; 1.0,1.0">
                                          <p:stCondLst>
                                            <p:cond delay="0"/>
                                          </p:stCondLst>
                                        </p:cTn>
                                        <p:tgtEl>
                                          <p:spTgt spid="96263"/>
                                        </p:tgtEl>
                                        <p:attrNameLst>
                                          <p:attrName>ppt_x</p:attrName>
                                        </p:attrNameLst>
                                      </p:cBhvr>
                                      <p:tavLst>
                                        <p:tav tm="0">
                                          <p:val>
                                            <p:strVal val="#ppt_x-0.25"/>
                                          </p:val>
                                        </p:tav>
                                        <p:tav tm="100000">
                                          <p:val>
                                            <p:strVal val="#ppt_x"/>
                                          </p:val>
                                        </p:tav>
                                      </p:tavLst>
                                    </p:anim>
                                    <p:anim calcmode="lin" valueType="num">
                                      <p:cBhvr>
                                        <p:cTn id="60" dur="996" tmFilter="0.0,0.0; 0.25,0.07; 0.50,0.2; 0.75,0.467; 1.0,1.0">
                                          <p:stCondLst>
                                            <p:cond delay="0"/>
                                          </p:stCondLst>
                                        </p:cTn>
                                        <p:tgtEl>
                                          <p:spTgt spid="96263"/>
                                        </p:tgtEl>
                                        <p:attrNameLst>
                                          <p:attrName>ppt_y</p:attrName>
                                        </p:attrNameLst>
                                      </p:cBhvr>
                                      <p:tavLst>
                                        <p:tav tm="0" fmla="#ppt_y-sin(pi*$)/3">
                                          <p:val>
                                            <p:fltVal val="0.5"/>
                                          </p:val>
                                        </p:tav>
                                        <p:tav tm="100000">
                                          <p:val>
                                            <p:fltVal val="1"/>
                                          </p:val>
                                        </p:tav>
                                      </p:tavLst>
                                    </p:anim>
                                    <p:anim calcmode="lin" valueType="num">
                                      <p:cBhvr>
                                        <p:cTn id="61" dur="996" tmFilter="0, 0; 0.125,0.2665; 0.25,0.4; 0.375,0.465; 0.5,0.5;  0.625,0.535; 0.75,0.6; 0.875,0.7335; 1,1">
                                          <p:stCondLst>
                                            <p:cond delay="996"/>
                                          </p:stCondLst>
                                        </p:cTn>
                                        <p:tgtEl>
                                          <p:spTgt spid="96263"/>
                                        </p:tgtEl>
                                        <p:attrNameLst>
                                          <p:attrName>ppt_y</p:attrName>
                                        </p:attrNameLst>
                                      </p:cBhvr>
                                      <p:tavLst>
                                        <p:tav tm="0" fmla="#ppt_y-sin(pi*$)/9">
                                          <p:val>
                                            <p:fltVal val="0"/>
                                          </p:val>
                                        </p:tav>
                                        <p:tav tm="100000">
                                          <p:val>
                                            <p:fltVal val="1"/>
                                          </p:val>
                                        </p:tav>
                                      </p:tavLst>
                                    </p:anim>
                                    <p:anim calcmode="lin" valueType="num">
                                      <p:cBhvr>
                                        <p:cTn id="62" dur="498" tmFilter="0, 0; 0.125,0.2665; 0.25,0.4; 0.375,0.465; 0.5,0.5;  0.625,0.535; 0.75,0.6; 0.875,0.7335; 1,1">
                                          <p:stCondLst>
                                            <p:cond delay="1986"/>
                                          </p:stCondLst>
                                        </p:cTn>
                                        <p:tgtEl>
                                          <p:spTgt spid="96263"/>
                                        </p:tgtEl>
                                        <p:attrNameLst>
                                          <p:attrName>ppt_y</p:attrName>
                                        </p:attrNameLst>
                                      </p:cBhvr>
                                      <p:tavLst>
                                        <p:tav tm="0" fmla="#ppt_y-sin(pi*$)/27">
                                          <p:val>
                                            <p:fltVal val="0"/>
                                          </p:val>
                                        </p:tav>
                                        <p:tav tm="100000">
                                          <p:val>
                                            <p:fltVal val="1"/>
                                          </p:val>
                                        </p:tav>
                                      </p:tavLst>
                                    </p:anim>
                                    <p:anim calcmode="lin" valueType="num">
                                      <p:cBhvr>
                                        <p:cTn id="63" dur="246" tmFilter="0, 0; 0.125,0.2665; 0.25,0.4; 0.375,0.465; 0.5,0.5;  0.625,0.535; 0.75,0.6; 0.875,0.7335; 1,1">
                                          <p:stCondLst>
                                            <p:cond delay="2484"/>
                                          </p:stCondLst>
                                        </p:cTn>
                                        <p:tgtEl>
                                          <p:spTgt spid="96263"/>
                                        </p:tgtEl>
                                        <p:attrNameLst>
                                          <p:attrName>ppt_y</p:attrName>
                                        </p:attrNameLst>
                                      </p:cBhvr>
                                      <p:tavLst>
                                        <p:tav tm="0" fmla="#ppt_y-sin(pi*$)/81">
                                          <p:val>
                                            <p:fltVal val="0"/>
                                          </p:val>
                                        </p:tav>
                                        <p:tav tm="100000">
                                          <p:val>
                                            <p:fltVal val="1"/>
                                          </p:val>
                                        </p:tav>
                                      </p:tavLst>
                                    </p:anim>
                                    <p:animScale>
                                      <p:cBhvr>
                                        <p:cTn id="64" dur="39">
                                          <p:stCondLst>
                                            <p:cond delay="975"/>
                                          </p:stCondLst>
                                        </p:cTn>
                                        <p:tgtEl>
                                          <p:spTgt spid="96263"/>
                                        </p:tgtEl>
                                      </p:cBhvr>
                                      <p:to x="100000" y="60000"/>
                                    </p:animScale>
                                    <p:animScale>
                                      <p:cBhvr>
                                        <p:cTn id="65" dur="249" decel="50000">
                                          <p:stCondLst>
                                            <p:cond delay="1014"/>
                                          </p:stCondLst>
                                        </p:cTn>
                                        <p:tgtEl>
                                          <p:spTgt spid="96263"/>
                                        </p:tgtEl>
                                      </p:cBhvr>
                                      <p:to x="100000" y="100000"/>
                                    </p:animScale>
                                    <p:animScale>
                                      <p:cBhvr>
                                        <p:cTn id="66" dur="39">
                                          <p:stCondLst>
                                            <p:cond delay="1968"/>
                                          </p:stCondLst>
                                        </p:cTn>
                                        <p:tgtEl>
                                          <p:spTgt spid="96263"/>
                                        </p:tgtEl>
                                      </p:cBhvr>
                                      <p:to x="100000" y="80000"/>
                                    </p:animScale>
                                    <p:animScale>
                                      <p:cBhvr>
                                        <p:cTn id="67" dur="249" decel="50000">
                                          <p:stCondLst>
                                            <p:cond delay="2007"/>
                                          </p:stCondLst>
                                        </p:cTn>
                                        <p:tgtEl>
                                          <p:spTgt spid="96263"/>
                                        </p:tgtEl>
                                      </p:cBhvr>
                                      <p:to x="100000" y="100000"/>
                                    </p:animScale>
                                    <p:animScale>
                                      <p:cBhvr>
                                        <p:cTn id="68" dur="39">
                                          <p:stCondLst>
                                            <p:cond delay="2463"/>
                                          </p:stCondLst>
                                        </p:cTn>
                                        <p:tgtEl>
                                          <p:spTgt spid="96263"/>
                                        </p:tgtEl>
                                      </p:cBhvr>
                                      <p:to x="100000" y="90000"/>
                                    </p:animScale>
                                    <p:animScale>
                                      <p:cBhvr>
                                        <p:cTn id="69" dur="249" decel="50000">
                                          <p:stCondLst>
                                            <p:cond delay="2502"/>
                                          </p:stCondLst>
                                        </p:cTn>
                                        <p:tgtEl>
                                          <p:spTgt spid="96263"/>
                                        </p:tgtEl>
                                      </p:cBhvr>
                                      <p:to x="100000" y="100000"/>
                                    </p:animScale>
                                    <p:animScale>
                                      <p:cBhvr>
                                        <p:cTn id="70" dur="39">
                                          <p:stCondLst>
                                            <p:cond delay="2712"/>
                                          </p:stCondLst>
                                        </p:cTn>
                                        <p:tgtEl>
                                          <p:spTgt spid="96263"/>
                                        </p:tgtEl>
                                      </p:cBhvr>
                                      <p:to x="100000" y="95000"/>
                                    </p:animScale>
                                    <p:animScale>
                                      <p:cBhvr>
                                        <p:cTn id="71" dur="249" decel="50000">
                                          <p:stCondLst>
                                            <p:cond delay="2751"/>
                                          </p:stCondLst>
                                        </p:cTn>
                                        <p:tgtEl>
                                          <p:spTgt spid="96263"/>
                                        </p:tgtEl>
                                      </p:cBhvr>
                                      <p:to x="100000" y="100000"/>
                                    </p:animScale>
                                  </p:childTnLst>
                                </p:cTn>
                              </p:par>
                            </p:childTnLst>
                          </p:cTn>
                        </p:par>
                        <p:par>
                          <p:cTn id="72" fill="hold" nodeType="afterGroup">
                            <p:stCondLst>
                              <p:cond delay="12000"/>
                            </p:stCondLst>
                            <p:childTnLst>
                              <p:par>
                                <p:cTn id="73" presetID="26" presetClass="entr" presetSubtype="0" fill="hold" grpId="0" nodeType="afterEffect">
                                  <p:stCondLst>
                                    <p:cond delay="0"/>
                                  </p:stCondLst>
                                  <p:childTnLst>
                                    <p:set>
                                      <p:cBhvr>
                                        <p:cTn id="74" dur="1" fill="hold">
                                          <p:stCondLst>
                                            <p:cond delay="0"/>
                                          </p:stCondLst>
                                        </p:cTn>
                                        <p:tgtEl>
                                          <p:spTgt spid="96262"/>
                                        </p:tgtEl>
                                        <p:attrNameLst>
                                          <p:attrName>style.visibility</p:attrName>
                                        </p:attrNameLst>
                                      </p:cBhvr>
                                      <p:to>
                                        <p:strVal val="visible"/>
                                      </p:to>
                                    </p:set>
                                    <p:animEffect transition="in" filter="wipe(down)">
                                      <p:cBhvr>
                                        <p:cTn id="75" dur="870">
                                          <p:stCondLst>
                                            <p:cond delay="0"/>
                                          </p:stCondLst>
                                        </p:cTn>
                                        <p:tgtEl>
                                          <p:spTgt spid="96262"/>
                                        </p:tgtEl>
                                      </p:cBhvr>
                                    </p:animEffect>
                                    <p:anim calcmode="lin" valueType="num">
                                      <p:cBhvr>
                                        <p:cTn id="76" dur="2733" tmFilter="0,0; 0.14,0.36; 0.43,0.73; 0.71,0.91; 1.0,1.0">
                                          <p:stCondLst>
                                            <p:cond delay="0"/>
                                          </p:stCondLst>
                                        </p:cTn>
                                        <p:tgtEl>
                                          <p:spTgt spid="96262"/>
                                        </p:tgtEl>
                                        <p:attrNameLst>
                                          <p:attrName>ppt_x</p:attrName>
                                        </p:attrNameLst>
                                      </p:cBhvr>
                                      <p:tavLst>
                                        <p:tav tm="0">
                                          <p:val>
                                            <p:strVal val="#ppt_x-0.25"/>
                                          </p:val>
                                        </p:tav>
                                        <p:tav tm="100000">
                                          <p:val>
                                            <p:strVal val="#ppt_x"/>
                                          </p:val>
                                        </p:tav>
                                      </p:tavLst>
                                    </p:anim>
                                    <p:anim calcmode="lin" valueType="num">
                                      <p:cBhvr>
                                        <p:cTn id="77" dur="996" tmFilter="0.0,0.0; 0.25,0.07; 0.50,0.2; 0.75,0.467; 1.0,1.0">
                                          <p:stCondLst>
                                            <p:cond delay="0"/>
                                          </p:stCondLst>
                                        </p:cTn>
                                        <p:tgtEl>
                                          <p:spTgt spid="96262"/>
                                        </p:tgtEl>
                                        <p:attrNameLst>
                                          <p:attrName>ppt_y</p:attrName>
                                        </p:attrNameLst>
                                      </p:cBhvr>
                                      <p:tavLst>
                                        <p:tav tm="0" fmla="#ppt_y-sin(pi*$)/3">
                                          <p:val>
                                            <p:fltVal val="0.5"/>
                                          </p:val>
                                        </p:tav>
                                        <p:tav tm="100000">
                                          <p:val>
                                            <p:fltVal val="1"/>
                                          </p:val>
                                        </p:tav>
                                      </p:tavLst>
                                    </p:anim>
                                    <p:anim calcmode="lin" valueType="num">
                                      <p:cBhvr>
                                        <p:cTn id="78" dur="996" tmFilter="0, 0; 0.125,0.2665; 0.25,0.4; 0.375,0.465; 0.5,0.5;  0.625,0.535; 0.75,0.6; 0.875,0.7335; 1,1">
                                          <p:stCondLst>
                                            <p:cond delay="996"/>
                                          </p:stCondLst>
                                        </p:cTn>
                                        <p:tgtEl>
                                          <p:spTgt spid="96262"/>
                                        </p:tgtEl>
                                        <p:attrNameLst>
                                          <p:attrName>ppt_y</p:attrName>
                                        </p:attrNameLst>
                                      </p:cBhvr>
                                      <p:tavLst>
                                        <p:tav tm="0" fmla="#ppt_y-sin(pi*$)/9">
                                          <p:val>
                                            <p:fltVal val="0"/>
                                          </p:val>
                                        </p:tav>
                                        <p:tav tm="100000">
                                          <p:val>
                                            <p:fltVal val="1"/>
                                          </p:val>
                                        </p:tav>
                                      </p:tavLst>
                                    </p:anim>
                                    <p:anim calcmode="lin" valueType="num">
                                      <p:cBhvr>
                                        <p:cTn id="79" dur="498" tmFilter="0, 0; 0.125,0.2665; 0.25,0.4; 0.375,0.465; 0.5,0.5;  0.625,0.535; 0.75,0.6; 0.875,0.7335; 1,1">
                                          <p:stCondLst>
                                            <p:cond delay="1986"/>
                                          </p:stCondLst>
                                        </p:cTn>
                                        <p:tgtEl>
                                          <p:spTgt spid="96262"/>
                                        </p:tgtEl>
                                        <p:attrNameLst>
                                          <p:attrName>ppt_y</p:attrName>
                                        </p:attrNameLst>
                                      </p:cBhvr>
                                      <p:tavLst>
                                        <p:tav tm="0" fmla="#ppt_y-sin(pi*$)/27">
                                          <p:val>
                                            <p:fltVal val="0"/>
                                          </p:val>
                                        </p:tav>
                                        <p:tav tm="100000">
                                          <p:val>
                                            <p:fltVal val="1"/>
                                          </p:val>
                                        </p:tav>
                                      </p:tavLst>
                                    </p:anim>
                                    <p:anim calcmode="lin" valueType="num">
                                      <p:cBhvr>
                                        <p:cTn id="80" dur="246" tmFilter="0, 0; 0.125,0.2665; 0.25,0.4; 0.375,0.465; 0.5,0.5;  0.625,0.535; 0.75,0.6; 0.875,0.7335; 1,1">
                                          <p:stCondLst>
                                            <p:cond delay="2484"/>
                                          </p:stCondLst>
                                        </p:cTn>
                                        <p:tgtEl>
                                          <p:spTgt spid="96262"/>
                                        </p:tgtEl>
                                        <p:attrNameLst>
                                          <p:attrName>ppt_y</p:attrName>
                                        </p:attrNameLst>
                                      </p:cBhvr>
                                      <p:tavLst>
                                        <p:tav tm="0" fmla="#ppt_y-sin(pi*$)/81">
                                          <p:val>
                                            <p:fltVal val="0"/>
                                          </p:val>
                                        </p:tav>
                                        <p:tav tm="100000">
                                          <p:val>
                                            <p:fltVal val="1"/>
                                          </p:val>
                                        </p:tav>
                                      </p:tavLst>
                                    </p:anim>
                                    <p:animScale>
                                      <p:cBhvr>
                                        <p:cTn id="81" dur="39">
                                          <p:stCondLst>
                                            <p:cond delay="975"/>
                                          </p:stCondLst>
                                        </p:cTn>
                                        <p:tgtEl>
                                          <p:spTgt spid="96262"/>
                                        </p:tgtEl>
                                      </p:cBhvr>
                                      <p:to x="100000" y="60000"/>
                                    </p:animScale>
                                    <p:animScale>
                                      <p:cBhvr>
                                        <p:cTn id="82" dur="249" decel="50000">
                                          <p:stCondLst>
                                            <p:cond delay="1014"/>
                                          </p:stCondLst>
                                        </p:cTn>
                                        <p:tgtEl>
                                          <p:spTgt spid="96262"/>
                                        </p:tgtEl>
                                      </p:cBhvr>
                                      <p:to x="100000" y="100000"/>
                                    </p:animScale>
                                    <p:animScale>
                                      <p:cBhvr>
                                        <p:cTn id="83" dur="39">
                                          <p:stCondLst>
                                            <p:cond delay="1968"/>
                                          </p:stCondLst>
                                        </p:cTn>
                                        <p:tgtEl>
                                          <p:spTgt spid="96262"/>
                                        </p:tgtEl>
                                      </p:cBhvr>
                                      <p:to x="100000" y="80000"/>
                                    </p:animScale>
                                    <p:animScale>
                                      <p:cBhvr>
                                        <p:cTn id="84" dur="249" decel="50000">
                                          <p:stCondLst>
                                            <p:cond delay="2007"/>
                                          </p:stCondLst>
                                        </p:cTn>
                                        <p:tgtEl>
                                          <p:spTgt spid="96262"/>
                                        </p:tgtEl>
                                      </p:cBhvr>
                                      <p:to x="100000" y="100000"/>
                                    </p:animScale>
                                    <p:animScale>
                                      <p:cBhvr>
                                        <p:cTn id="85" dur="39">
                                          <p:stCondLst>
                                            <p:cond delay="2463"/>
                                          </p:stCondLst>
                                        </p:cTn>
                                        <p:tgtEl>
                                          <p:spTgt spid="96262"/>
                                        </p:tgtEl>
                                      </p:cBhvr>
                                      <p:to x="100000" y="90000"/>
                                    </p:animScale>
                                    <p:animScale>
                                      <p:cBhvr>
                                        <p:cTn id="86" dur="249" decel="50000">
                                          <p:stCondLst>
                                            <p:cond delay="2502"/>
                                          </p:stCondLst>
                                        </p:cTn>
                                        <p:tgtEl>
                                          <p:spTgt spid="96262"/>
                                        </p:tgtEl>
                                      </p:cBhvr>
                                      <p:to x="100000" y="100000"/>
                                    </p:animScale>
                                    <p:animScale>
                                      <p:cBhvr>
                                        <p:cTn id="87" dur="39">
                                          <p:stCondLst>
                                            <p:cond delay="2712"/>
                                          </p:stCondLst>
                                        </p:cTn>
                                        <p:tgtEl>
                                          <p:spTgt spid="96262"/>
                                        </p:tgtEl>
                                      </p:cBhvr>
                                      <p:to x="100000" y="95000"/>
                                    </p:animScale>
                                    <p:animScale>
                                      <p:cBhvr>
                                        <p:cTn id="88" dur="249" decel="50000">
                                          <p:stCondLst>
                                            <p:cond delay="2751"/>
                                          </p:stCondLst>
                                        </p:cTn>
                                        <p:tgtEl>
                                          <p:spTgt spid="96262"/>
                                        </p:tgtEl>
                                      </p:cBhvr>
                                      <p:to x="100000" y="100000"/>
                                    </p:animScale>
                                  </p:childTnLst>
                                </p:cTn>
                              </p:par>
                            </p:childTnLst>
                          </p:cTn>
                        </p:par>
                        <p:par>
                          <p:cTn id="89" fill="hold" nodeType="afterGroup">
                            <p:stCondLst>
                              <p:cond delay="15000"/>
                            </p:stCondLst>
                            <p:childTnLst>
                              <p:par>
                                <p:cTn id="90" presetID="26" presetClass="entr" presetSubtype="0" fill="hold" grpId="0" nodeType="afterEffect">
                                  <p:stCondLst>
                                    <p:cond delay="0"/>
                                  </p:stCondLst>
                                  <p:childTnLst>
                                    <p:set>
                                      <p:cBhvr>
                                        <p:cTn id="91" dur="1" fill="hold">
                                          <p:stCondLst>
                                            <p:cond delay="0"/>
                                          </p:stCondLst>
                                        </p:cTn>
                                        <p:tgtEl>
                                          <p:spTgt spid="96264"/>
                                        </p:tgtEl>
                                        <p:attrNameLst>
                                          <p:attrName>style.visibility</p:attrName>
                                        </p:attrNameLst>
                                      </p:cBhvr>
                                      <p:to>
                                        <p:strVal val="visible"/>
                                      </p:to>
                                    </p:set>
                                    <p:animEffect transition="in" filter="wipe(down)">
                                      <p:cBhvr>
                                        <p:cTn id="92" dur="870">
                                          <p:stCondLst>
                                            <p:cond delay="0"/>
                                          </p:stCondLst>
                                        </p:cTn>
                                        <p:tgtEl>
                                          <p:spTgt spid="96264"/>
                                        </p:tgtEl>
                                      </p:cBhvr>
                                    </p:animEffect>
                                    <p:anim calcmode="lin" valueType="num">
                                      <p:cBhvr>
                                        <p:cTn id="93" dur="2733" tmFilter="0,0; 0.14,0.36; 0.43,0.73; 0.71,0.91; 1.0,1.0">
                                          <p:stCondLst>
                                            <p:cond delay="0"/>
                                          </p:stCondLst>
                                        </p:cTn>
                                        <p:tgtEl>
                                          <p:spTgt spid="96264"/>
                                        </p:tgtEl>
                                        <p:attrNameLst>
                                          <p:attrName>ppt_x</p:attrName>
                                        </p:attrNameLst>
                                      </p:cBhvr>
                                      <p:tavLst>
                                        <p:tav tm="0">
                                          <p:val>
                                            <p:strVal val="#ppt_x-0.25"/>
                                          </p:val>
                                        </p:tav>
                                        <p:tav tm="100000">
                                          <p:val>
                                            <p:strVal val="#ppt_x"/>
                                          </p:val>
                                        </p:tav>
                                      </p:tavLst>
                                    </p:anim>
                                    <p:anim calcmode="lin" valueType="num">
                                      <p:cBhvr>
                                        <p:cTn id="94" dur="996" tmFilter="0.0,0.0; 0.25,0.07; 0.50,0.2; 0.75,0.467; 1.0,1.0">
                                          <p:stCondLst>
                                            <p:cond delay="0"/>
                                          </p:stCondLst>
                                        </p:cTn>
                                        <p:tgtEl>
                                          <p:spTgt spid="96264"/>
                                        </p:tgtEl>
                                        <p:attrNameLst>
                                          <p:attrName>ppt_y</p:attrName>
                                        </p:attrNameLst>
                                      </p:cBhvr>
                                      <p:tavLst>
                                        <p:tav tm="0" fmla="#ppt_y-sin(pi*$)/3">
                                          <p:val>
                                            <p:fltVal val="0.5"/>
                                          </p:val>
                                        </p:tav>
                                        <p:tav tm="100000">
                                          <p:val>
                                            <p:fltVal val="1"/>
                                          </p:val>
                                        </p:tav>
                                      </p:tavLst>
                                    </p:anim>
                                    <p:anim calcmode="lin" valueType="num">
                                      <p:cBhvr>
                                        <p:cTn id="95" dur="996" tmFilter="0, 0; 0.125,0.2665; 0.25,0.4; 0.375,0.465; 0.5,0.5;  0.625,0.535; 0.75,0.6; 0.875,0.7335; 1,1">
                                          <p:stCondLst>
                                            <p:cond delay="996"/>
                                          </p:stCondLst>
                                        </p:cTn>
                                        <p:tgtEl>
                                          <p:spTgt spid="96264"/>
                                        </p:tgtEl>
                                        <p:attrNameLst>
                                          <p:attrName>ppt_y</p:attrName>
                                        </p:attrNameLst>
                                      </p:cBhvr>
                                      <p:tavLst>
                                        <p:tav tm="0" fmla="#ppt_y-sin(pi*$)/9">
                                          <p:val>
                                            <p:fltVal val="0"/>
                                          </p:val>
                                        </p:tav>
                                        <p:tav tm="100000">
                                          <p:val>
                                            <p:fltVal val="1"/>
                                          </p:val>
                                        </p:tav>
                                      </p:tavLst>
                                    </p:anim>
                                    <p:anim calcmode="lin" valueType="num">
                                      <p:cBhvr>
                                        <p:cTn id="96" dur="498" tmFilter="0, 0; 0.125,0.2665; 0.25,0.4; 0.375,0.465; 0.5,0.5;  0.625,0.535; 0.75,0.6; 0.875,0.7335; 1,1">
                                          <p:stCondLst>
                                            <p:cond delay="1986"/>
                                          </p:stCondLst>
                                        </p:cTn>
                                        <p:tgtEl>
                                          <p:spTgt spid="96264"/>
                                        </p:tgtEl>
                                        <p:attrNameLst>
                                          <p:attrName>ppt_y</p:attrName>
                                        </p:attrNameLst>
                                      </p:cBhvr>
                                      <p:tavLst>
                                        <p:tav tm="0" fmla="#ppt_y-sin(pi*$)/27">
                                          <p:val>
                                            <p:fltVal val="0"/>
                                          </p:val>
                                        </p:tav>
                                        <p:tav tm="100000">
                                          <p:val>
                                            <p:fltVal val="1"/>
                                          </p:val>
                                        </p:tav>
                                      </p:tavLst>
                                    </p:anim>
                                    <p:anim calcmode="lin" valueType="num">
                                      <p:cBhvr>
                                        <p:cTn id="97" dur="246" tmFilter="0, 0; 0.125,0.2665; 0.25,0.4; 0.375,0.465; 0.5,0.5;  0.625,0.535; 0.75,0.6; 0.875,0.7335; 1,1">
                                          <p:stCondLst>
                                            <p:cond delay="2484"/>
                                          </p:stCondLst>
                                        </p:cTn>
                                        <p:tgtEl>
                                          <p:spTgt spid="96264"/>
                                        </p:tgtEl>
                                        <p:attrNameLst>
                                          <p:attrName>ppt_y</p:attrName>
                                        </p:attrNameLst>
                                      </p:cBhvr>
                                      <p:tavLst>
                                        <p:tav tm="0" fmla="#ppt_y-sin(pi*$)/81">
                                          <p:val>
                                            <p:fltVal val="0"/>
                                          </p:val>
                                        </p:tav>
                                        <p:tav tm="100000">
                                          <p:val>
                                            <p:fltVal val="1"/>
                                          </p:val>
                                        </p:tav>
                                      </p:tavLst>
                                    </p:anim>
                                    <p:animScale>
                                      <p:cBhvr>
                                        <p:cTn id="98" dur="39">
                                          <p:stCondLst>
                                            <p:cond delay="975"/>
                                          </p:stCondLst>
                                        </p:cTn>
                                        <p:tgtEl>
                                          <p:spTgt spid="96264"/>
                                        </p:tgtEl>
                                      </p:cBhvr>
                                      <p:to x="100000" y="60000"/>
                                    </p:animScale>
                                    <p:animScale>
                                      <p:cBhvr>
                                        <p:cTn id="99" dur="249" decel="50000">
                                          <p:stCondLst>
                                            <p:cond delay="1014"/>
                                          </p:stCondLst>
                                        </p:cTn>
                                        <p:tgtEl>
                                          <p:spTgt spid="96264"/>
                                        </p:tgtEl>
                                      </p:cBhvr>
                                      <p:to x="100000" y="100000"/>
                                    </p:animScale>
                                    <p:animScale>
                                      <p:cBhvr>
                                        <p:cTn id="100" dur="39">
                                          <p:stCondLst>
                                            <p:cond delay="1968"/>
                                          </p:stCondLst>
                                        </p:cTn>
                                        <p:tgtEl>
                                          <p:spTgt spid="96264"/>
                                        </p:tgtEl>
                                      </p:cBhvr>
                                      <p:to x="100000" y="80000"/>
                                    </p:animScale>
                                    <p:animScale>
                                      <p:cBhvr>
                                        <p:cTn id="101" dur="249" decel="50000">
                                          <p:stCondLst>
                                            <p:cond delay="2007"/>
                                          </p:stCondLst>
                                        </p:cTn>
                                        <p:tgtEl>
                                          <p:spTgt spid="96264"/>
                                        </p:tgtEl>
                                      </p:cBhvr>
                                      <p:to x="100000" y="100000"/>
                                    </p:animScale>
                                    <p:animScale>
                                      <p:cBhvr>
                                        <p:cTn id="102" dur="39">
                                          <p:stCondLst>
                                            <p:cond delay="2463"/>
                                          </p:stCondLst>
                                        </p:cTn>
                                        <p:tgtEl>
                                          <p:spTgt spid="96264"/>
                                        </p:tgtEl>
                                      </p:cBhvr>
                                      <p:to x="100000" y="90000"/>
                                    </p:animScale>
                                    <p:animScale>
                                      <p:cBhvr>
                                        <p:cTn id="103" dur="249" decel="50000">
                                          <p:stCondLst>
                                            <p:cond delay="2502"/>
                                          </p:stCondLst>
                                        </p:cTn>
                                        <p:tgtEl>
                                          <p:spTgt spid="96264"/>
                                        </p:tgtEl>
                                      </p:cBhvr>
                                      <p:to x="100000" y="100000"/>
                                    </p:animScale>
                                    <p:animScale>
                                      <p:cBhvr>
                                        <p:cTn id="104" dur="39">
                                          <p:stCondLst>
                                            <p:cond delay="2712"/>
                                          </p:stCondLst>
                                        </p:cTn>
                                        <p:tgtEl>
                                          <p:spTgt spid="96264"/>
                                        </p:tgtEl>
                                      </p:cBhvr>
                                      <p:to x="100000" y="95000"/>
                                    </p:animScale>
                                    <p:animScale>
                                      <p:cBhvr>
                                        <p:cTn id="105" dur="249" decel="50000">
                                          <p:stCondLst>
                                            <p:cond delay="2751"/>
                                          </p:stCondLst>
                                        </p:cTn>
                                        <p:tgtEl>
                                          <p:spTgt spid="96264"/>
                                        </p:tgtEl>
                                      </p:cBhvr>
                                      <p:to x="100000" y="100000"/>
                                    </p:animScale>
                                  </p:childTnLst>
                                </p:cTn>
                              </p:par>
                            </p:childTnLst>
                          </p:cTn>
                        </p:par>
                        <p:par>
                          <p:cTn id="106" fill="hold" nodeType="afterGroup">
                            <p:stCondLst>
                              <p:cond delay="18000"/>
                            </p:stCondLst>
                            <p:childTnLst>
                              <p:par>
                                <p:cTn id="107" presetID="26" presetClass="entr" presetSubtype="0" fill="hold" grpId="0" nodeType="afterEffect">
                                  <p:stCondLst>
                                    <p:cond delay="0"/>
                                  </p:stCondLst>
                                  <p:childTnLst>
                                    <p:set>
                                      <p:cBhvr>
                                        <p:cTn id="108" dur="1" fill="hold">
                                          <p:stCondLst>
                                            <p:cond delay="0"/>
                                          </p:stCondLst>
                                        </p:cTn>
                                        <p:tgtEl>
                                          <p:spTgt spid="96265"/>
                                        </p:tgtEl>
                                        <p:attrNameLst>
                                          <p:attrName>style.visibility</p:attrName>
                                        </p:attrNameLst>
                                      </p:cBhvr>
                                      <p:to>
                                        <p:strVal val="visible"/>
                                      </p:to>
                                    </p:set>
                                    <p:animEffect transition="in" filter="wipe(down)">
                                      <p:cBhvr>
                                        <p:cTn id="109" dur="870">
                                          <p:stCondLst>
                                            <p:cond delay="0"/>
                                          </p:stCondLst>
                                        </p:cTn>
                                        <p:tgtEl>
                                          <p:spTgt spid="96265"/>
                                        </p:tgtEl>
                                      </p:cBhvr>
                                    </p:animEffect>
                                    <p:anim calcmode="lin" valueType="num">
                                      <p:cBhvr>
                                        <p:cTn id="110" dur="2733" tmFilter="0,0; 0.14,0.36; 0.43,0.73; 0.71,0.91; 1.0,1.0">
                                          <p:stCondLst>
                                            <p:cond delay="0"/>
                                          </p:stCondLst>
                                        </p:cTn>
                                        <p:tgtEl>
                                          <p:spTgt spid="96265"/>
                                        </p:tgtEl>
                                        <p:attrNameLst>
                                          <p:attrName>ppt_x</p:attrName>
                                        </p:attrNameLst>
                                      </p:cBhvr>
                                      <p:tavLst>
                                        <p:tav tm="0">
                                          <p:val>
                                            <p:strVal val="#ppt_x-0.25"/>
                                          </p:val>
                                        </p:tav>
                                        <p:tav tm="100000">
                                          <p:val>
                                            <p:strVal val="#ppt_x"/>
                                          </p:val>
                                        </p:tav>
                                      </p:tavLst>
                                    </p:anim>
                                    <p:anim calcmode="lin" valueType="num">
                                      <p:cBhvr>
                                        <p:cTn id="111" dur="996" tmFilter="0.0,0.0; 0.25,0.07; 0.50,0.2; 0.75,0.467; 1.0,1.0">
                                          <p:stCondLst>
                                            <p:cond delay="0"/>
                                          </p:stCondLst>
                                        </p:cTn>
                                        <p:tgtEl>
                                          <p:spTgt spid="96265"/>
                                        </p:tgtEl>
                                        <p:attrNameLst>
                                          <p:attrName>ppt_y</p:attrName>
                                        </p:attrNameLst>
                                      </p:cBhvr>
                                      <p:tavLst>
                                        <p:tav tm="0" fmla="#ppt_y-sin(pi*$)/3">
                                          <p:val>
                                            <p:fltVal val="0.5"/>
                                          </p:val>
                                        </p:tav>
                                        <p:tav tm="100000">
                                          <p:val>
                                            <p:fltVal val="1"/>
                                          </p:val>
                                        </p:tav>
                                      </p:tavLst>
                                    </p:anim>
                                    <p:anim calcmode="lin" valueType="num">
                                      <p:cBhvr>
                                        <p:cTn id="112" dur="996" tmFilter="0, 0; 0.125,0.2665; 0.25,0.4; 0.375,0.465; 0.5,0.5;  0.625,0.535; 0.75,0.6; 0.875,0.7335; 1,1">
                                          <p:stCondLst>
                                            <p:cond delay="996"/>
                                          </p:stCondLst>
                                        </p:cTn>
                                        <p:tgtEl>
                                          <p:spTgt spid="96265"/>
                                        </p:tgtEl>
                                        <p:attrNameLst>
                                          <p:attrName>ppt_y</p:attrName>
                                        </p:attrNameLst>
                                      </p:cBhvr>
                                      <p:tavLst>
                                        <p:tav tm="0" fmla="#ppt_y-sin(pi*$)/9">
                                          <p:val>
                                            <p:fltVal val="0"/>
                                          </p:val>
                                        </p:tav>
                                        <p:tav tm="100000">
                                          <p:val>
                                            <p:fltVal val="1"/>
                                          </p:val>
                                        </p:tav>
                                      </p:tavLst>
                                    </p:anim>
                                    <p:anim calcmode="lin" valueType="num">
                                      <p:cBhvr>
                                        <p:cTn id="113" dur="498" tmFilter="0, 0; 0.125,0.2665; 0.25,0.4; 0.375,0.465; 0.5,0.5;  0.625,0.535; 0.75,0.6; 0.875,0.7335; 1,1">
                                          <p:stCondLst>
                                            <p:cond delay="1986"/>
                                          </p:stCondLst>
                                        </p:cTn>
                                        <p:tgtEl>
                                          <p:spTgt spid="96265"/>
                                        </p:tgtEl>
                                        <p:attrNameLst>
                                          <p:attrName>ppt_y</p:attrName>
                                        </p:attrNameLst>
                                      </p:cBhvr>
                                      <p:tavLst>
                                        <p:tav tm="0" fmla="#ppt_y-sin(pi*$)/27">
                                          <p:val>
                                            <p:fltVal val="0"/>
                                          </p:val>
                                        </p:tav>
                                        <p:tav tm="100000">
                                          <p:val>
                                            <p:fltVal val="1"/>
                                          </p:val>
                                        </p:tav>
                                      </p:tavLst>
                                    </p:anim>
                                    <p:anim calcmode="lin" valueType="num">
                                      <p:cBhvr>
                                        <p:cTn id="114" dur="246" tmFilter="0, 0; 0.125,0.2665; 0.25,0.4; 0.375,0.465; 0.5,0.5;  0.625,0.535; 0.75,0.6; 0.875,0.7335; 1,1">
                                          <p:stCondLst>
                                            <p:cond delay="2484"/>
                                          </p:stCondLst>
                                        </p:cTn>
                                        <p:tgtEl>
                                          <p:spTgt spid="96265"/>
                                        </p:tgtEl>
                                        <p:attrNameLst>
                                          <p:attrName>ppt_y</p:attrName>
                                        </p:attrNameLst>
                                      </p:cBhvr>
                                      <p:tavLst>
                                        <p:tav tm="0" fmla="#ppt_y-sin(pi*$)/81">
                                          <p:val>
                                            <p:fltVal val="0"/>
                                          </p:val>
                                        </p:tav>
                                        <p:tav tm="100000">
                                          <p:val>
                                            <p:fltVal val="1"/>
                                          </p:val>
                                        </p:tav>
                                      </p:tavLst>
                                    </p:anim>
                                    <p:animScale>
                                      <p:cBhvr>
                                        <p:cTn id="115" dur="39">
                                          <p:stCondLst>
                                            <p:cond delay="975"/>
                                          </p:stCondLst>
                                        </p:cTn>
                                        <p:tgtEl>
                                          <p:spTgt spid="96265"/>
                                        </p:tgtEl>
                                      </p:cBhvr>
                                      <p:to x="100000" y="60000"/>
                                    </p:animScale>
                                    <p:animScale>
                                      <p:cBhvr>
                                        <p:cTn id="116" dur="249" decel="50000">
                                          <p:stCondLst>
                                            <p:cond delay="1014"/>
                                          </p:stCondLst>
                                        </p:cTn>
                                        <p:tgtEl>
                                          <p:spTgt spid="96265"/>
                                        </p:tgtEl>
                                      </p:cBhvr>
                                      <p:to x="100000" y="100000"/>
                                    </p:animScale>
                                    <p:animScale>
                                      <p:cBhvr>
                                        <p:cTn id="117" dur="39">
                                          <p:stCondLst>
                                            <p:cond delay="1968"/>
                                          </p:stCondLst>
                                        </p:cTn>
                                        <p:tgtEl>
                                          <p:spTgt spid="96265"/>
                                        </p:tgtEl>
                                      </p:cBhvr>
                                      <p:to x="100000" y="80000"/>
                                    </p:animScale>
                                    <p:animScale>
                                      <p:cBhvr>
                                        <p:cTn id="118" dur="249" decel="50000">
                                          <p:stCondLst>
                                            <p:cond delay="2007"/>
                                          </p:stCondLst>
                                        </p:cTn>
                                        <p:tgtEl>
                                          <p:spTgt spid="96265"/>
                                        </p:tgtEl>
                                      </p:cBhvr>
                                      <p:to x="100000" y="100000"/>
                                    </p:animScale>
                                    <p:animScale>
                                      <p:cBhvr>
                                        <p:cTn id="119" dur="39">
                                          <p:stCondLst>
                                            <p:cond delay="2463"/>
                                          </p:stCondLst>
                                        </p:cTn>
                                        <p:tgtEl>
                                          <p:spTgt spid="96265"/>
                                        </p:tgtEl>
                                      </p:cBhvr>
                                      <p:to x="100000" y="90000"/>
                                    </p:animScale>
                                    <p:animScale>
                                      <p:cBhvr>
                                        <p:cTn id="120" dur="249" decel="50000">
                                          <p:stCondLst>
                                            <p:cond delay="2502"/>
                                          </p:stCondLst>
                                        </p:cTn>
                                        <p:tgtEl>
                                          <p:spTgt spid="96265"/>
                                        </p:tgtEl>
                                      </p:cBhvr>
                                      <p:to x="100000" y="100000"/>
                                    </p:animScale>
                                    <p:animScale>
                                      <p:cBhvr>
                                        <p:cTn id="121" dur="39">
                                          <p:stCondLst>
                                            <p:cond delay="2712"/>
                                          </p:stCondLst>
                                        </p:cTn>
                                        <p:tgtEl>
                                          <p:spTgt spid="96265"/>
                                        </p:tgtEl>
                                      </p:cBhvr>
                                      <p:to x="100000" y="95000"/>
                                    </p:animScale>
                                    <p:animScale>
                                      <p:cBhvr>
                                        <p:cTn id="122" dur="249" decel="50000">
                                          <p:stCondLst>
                                            <p:cond delay="2751"/>
                                          </p:stCondLst>
                                        </p:cTn>
                                        <p:tgtEl>
                                          <p:spTgt spid="9626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animBg="1"/>
      <p:bldP spid="96260" grpId="0" animBg="1"/>
      <p:bldP spid="96261" grpId="0" animBg="1"/>
      <p:bldP spid="96262" grpId="0" animBg="1"/>
      <p:bldP spid="96263" grpId="0" animBg="1"/>
      <p:bldP spid="96264" grpId="0" animBg="1"/>
      <p:bldP spid="9626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8495" name="Group 191"/>
          <p:cNvGraphicFramePr>
            <a:graphicFrameLocks noGrp="1"/>
          </p:cNvGraphicFramePr>
          <p:nvPr/>
        </p:nvGraphicFramePr>
        <p:xfrm>
          <a:off x="323850" y="1485900"/>
          <a:ext cx="8424863" cy="4783138"/>
        </p:xfrm>
        <a:graphic>
          <a:graphicData uri="http://schemas.openxmlformats.org/drawingml/2006/table">
            <a:tbl>
              <a:tblPr/>
              <a:tblGrid>
                <a:gridCol w="1368425"/>
                <a:gridCol w="1439863"/>
                <a:gridCol w="1404937"/>
                <a:gridCol w="1403350"/>
                <a:gridCol w="1404938"/>
                <a:gridCol w="1403350"/>
              </a:tblGrid>
              <a:tr h="496750">
                <a:tc row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شاخص ها</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fa-IR" sz="2100" b="0" i="0" u="none" strike="noStrike" cap="none" normalizeH="0" baseline="0" smtClean="0">
                        <a:ln>
                          <a:noFill/>
                        </a:ln>
                        <a:solidFill>
                          <a:schemeClr val="tx1"/>
                        </a:solidFill>
                        <a:effectLst/>
                        <a:latin typeface="Arial" charset="0"/>
                        <a:cs typeface="B Titr" pitchFamily="2" charset="-78"/>
                      </a:endParaRPr>
                    </a:p>
                    <a:p>
                      <a:pPr marL="0" marR="0" lvl="0" indent="0" algn="l"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گزينه ها</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T="48008" marB="480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r>
              <a:tr h="687449">
                <a:tc vMerge="1">
                  <a:txBody>
                    <a:bodyPr/>
                    <a:lstStyle/>
                    <a:p>
                      <a:endParaRPr lang="en-US"/>
                    </a:p>
                  </a:txBody>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هزينه</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b"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استحکام</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b"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وجهه ملي</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b"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ظرفيت</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b"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سختي کار</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b"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r>
              <a:tr h="496750">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100" b="0" i="0" u="none" strike="noStrike" cap="none" normalizeH="0" baseline="0" smtClean="0">
                        <a:ln>
                          <a:noFill/>
                        </a:ln>
                        <a:solidFill>
                          <a:schemeClr val="tx1"/>
                        </a:solidFill>
                        <a:effectLst/>
                        <a:latin typeface="Arial" charset="0"/>
                        <a:cs typeface="B Titr" pitchFamily="2" charset="-78"/>
                      </a:endParaRPr>
                    </a:p>
                  </a:txBody>
                  <a:tcPr marT="48008" marB="480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3</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متوسط</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بسيار زياد</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24000</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خيلي زياد</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96750">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پرسنل داخلي</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T="48008" marB="480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496750">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100" b="0" i="0" u="none" strike="noStrike" cap="none" normalizeH="0" baseline="0" smtClean="0">
                        <a:ln>
                          <a:noFill/>
                        </a:ln>
                        <a:solidFill>
                          <a:schemeClr val="tx1"/>
                        </a:solidFill>
                        <a:effectLst/>
                        <a:latin typeface="Arial" charset="0"/>
                        <a:cs typeface="B Titr" pitchFamily="2" charset="-78"/>
                      </a:endParaRPr>
                    </a:p>
                  </a:txBody>
                  <a:tcPr marT="48008" marB="480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2/1</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زياد</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متوسط</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25000</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زياد</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56794">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پيمانکار داخلي</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T="48008" marB="480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496750">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100" b="0" i="0" u="none" strike="noStrike" cap="none" normalizeH="0" baseline="0" smtClean="0">
                        <a:ln>
                          <a:noFill/>
                        </a:ln>
                        <a:solidFill>
                          <a:schemeClr val="tx1"/>
                        </a:solidFill>
                        <a:effectLst/>
                        <a:latin typeface="Arial" charset="0"/>
                        <a:cs typeface="B Titr" pitchFamily="2" charset="-78"/>
                      </a:endParaRPr>
                    </a:p>
                  </a:txBody>
                  <a:tcPr marT="48008" marB="480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5/1</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خيلي زياد</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کم</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32000</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کم</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855144">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پيمانکار خارجي</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T="48008" marB="480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bl>
          </a:graphicData>
        </a:graphic>
      </p:graphicFrame>
      <p:graphicFrame>
        <p:nvGraphicFramePr>
          <p:cNvPr id="51248" name="Object 192"/>
          <p:cNvGraphicFramePr>
            <a:graphicFrameLocks noChangeAspect="1"/>
          </p:cNvGraphicFramePr>
          <p:nvPr/>
        </p:nvGraphicFramePr>
        <p:xfrm>
          <a:off x="2122488" y="1528763"/>
          <a:ext cx="808037" cy="679450"/>
        </p:xfrm>
        <a:graphic>
          <a:graphicData uri="http://schemas.openxmlformats.org/presentationml/2006/ole">
            <mc:AlternateContent xmlns:mc="http://schemas.openxmlformats.org/markup-compatibility/2006">
              <mc:Choice xmlns:v="urn:schemas-microsoft-com:vml" Requires="v">
                <p:oleObj spid="_x0000_s51265" name="Equation" r:id="rId4" imgW="241300" imgH="228600" progId="Equation.3">
                  <p:embed/>
                </p:oleObj>
              </mc:Choice>
              <mc:Fallback>
                <p:oleObj name="Equation" r:id="rId4" imgW="241300" imgH="228600" progId="Equation.3">
                  <p:embed/>
                  <p:pic>
                    <p:nvPicPr>
                      <p:cNvPr id="0" name="Object 19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22488" y="1528763"/>
                        <a:ext cx="808037" cy="679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1249" name="Object 193"/>
          <p:cNvGraphicFramePr>
            <a:graphicFrameLocks noChangeAspect="1"/>
          </p:cNvGraphicFramePr>
          <p:nvPr/>
        </p:nvGraphicFramePr>
        <p:xfrm>
          <a:off x="3619500" y="1525588"/>
          <a:ext cx="808038" cy="679450"/>
        </p:xfrm>
        <a:graphic>
          <a:graphicData uri="http://schemas.openxmlformats.org/presentationml/2006/ole">
            <mc:AlternateContent xmlns:mc="http://schemas.openxmlformats.org/markup-compatibility/2006">
              <mc:Choice xmlns:v="urn:schemas-microsoft-com:vml" Requires="v">
                <p:oleObj spid="_x0000_s51266" name="Equation" r:id="rId6" imgW="241300" imgH="228600" progId="Equation.3">
                  <p:embed/>
                </p:oleObj>
              </mc:Choice>
              <mc:Fallback>
                <p:oleObj name="Equation" r:id="rId6" imgW="241300" imgH="228600" progId="Equation.3">
                  <p:embed/>
                  <p:pic>
                    <p:nvPicPr>
                      <p:cNvPr id="0" name="Object 19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19500" y="1525588"/>
                        <a:ext cx="808038" cy="679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1250" name="Object 194"/>
          <p:cNvGraphicFramePr>
            <a:graphicFrameLocks noChangeAspect="1"/>
          </p:cNvGraphicFramePr>
          <p:nvPr/>
        </p:nvGraphicFramePr>
        <p:xfrm>
          <a:off x="4916488" y="1525588"/>
          <a:ext cx="808037" cy="679450"/>
        </p:xfrm>
        <a:graphic>
          <a:graphicData uri="http://schemas.openxmlformats.org/presentationml/2006/ole">
            <mc:AlternateContent xmlns:mc="http://schemas.openxmlformats.org/markup-compatibility/2006">
              <mc:Choice xmlns:v="urn:schemas-microsoft-com:vml" Requires="v">
                <p:oleObj spid="_x0000_s51267" name="Equation" r:id="rId8" imgW="241300" imgH="228600" progId="Equation.3">
                  <p:embed/>
                </p:oleObj>
              </mc:Choice>
              <mc:Fallback>
                <p:oleObj name="Equation" r:id="rId8" imgW="241300" imgH="228600" progId="Equation.3">
                  <p:embed/>
                  <p:pic>
                    <p:nvPicPr>
                      <p:cNvPr id="0" name="Object 19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16488" y="1525588"/>
                        <a:ext cx="808037" cy="679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1251" name="Object 195"/>
          <p:cNvGraphicFramePr>
            <a:graphicFrameLocks noChangeAspect="1"/>
          </p:cNvGraphicFramePr>
          <p:nvPr/>
        </p:nvGraphicFramePr>
        <p:xfrm>
          <a:off x="6356350" y="1525588"/>
          <a:ext cx="808038" cy="679450"/>
        </p:xfrm>
        <a:graphic>
          <a:graphicData uri="http://schemas.openxmlformats.org/presentationml/2006/ole">
            <mc:AlternateContent xmlns:mc="http://schemas.openxmlformats.org/markup-compatibility/2006">
              <mc:Choice xmlns:v="urn:schemas-microsoft-com:vml" Requires="v">
                <p:oleObj spid="_x0000_s51268" name="Equation" r:id="rId10" imgW="241300" imgH="228600" progId="Equation.3">
                  <p:embed/>
                </p:oleObj>
              </mc:Choice>
              <mc:Fallback>
                <p:oleObj name="Equation" r:id="rId10" imgW="241300" imgH="228600" progId="Equation.3">
                  <p:embed/>
                  <p:pic>
                    <p:nvPicPr>
                      <p:cNvPr id="0" name="Object 19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56350" y="1525588"/>
                        <a:ext cx="808038" cy="679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1252" name="Object 196"/>
          <p:cNvGraphicFramePr>
            <a:graphicFrameLocks noChangeAspect="1"/>
          </p:cNvGraphicFramePr>
          <p:nvPr/>
        </p:nvGraphicFramePr>
        <p:xfrm>
          <a:off x="7796213" y="1525588"/>
          <a:ext cx="808037" cy="679450"/>
        </p:xfrm>
        <a:graphic>
          <a:graphicData uri="http://schemas.openxmlformats.org/presentationml/2006/ole">
            <mc:AlternateContent xmlns:mc="http://schemas.openxmlformats.org/markup-compatibility/2006">
              <mc:Choice xmlns:v="urn:schemas-microsoft-com:vml" Requires="v">
                <p:oleObj spid="_x0000_s51269" name="Equation" r:id="rId12" imgW="241300" imgH="228600" progId="Equation.3">
                  <p:embed/>
                </p:oleObj>
              </mc:Choice>
              <mc:Fallback>
                <p:oleObj name="Equation" r:id="rId12" imgW="241300" imgH="228600" progId="Equation.3">
                  <p:embed/>
                  <p:pic>
                    <p:nvPicPr>
                      <p:cNvPr id="0" name="Object 19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796213" y="1525588"/>
                        <a:ext cx="808037" cy="679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1253" name="Object 197"/>
          <p:cNvGraphicFramePr>
            <a:graphicFrameLocks noChangeAspect="1"/>
          </p:cNvGraphicFramePr>
          <p:nvPr/>
        </p:nvGraphicFramePr>
        <p:xfrm>
          <a:off x="784225" y="2571750"/>
          <a:ext cx="552450" cy="641350"/>
        </p:xfrm>
        <a:graphic>
          <a:graphicData uri="http://schemas.openxmlformats.org/presentationml/2006/ole">
            <mc:AlternateContent xmlns:mc="http://schemas.openxmlformats.org/markup-compatibility/2006">
              <mc:Choice xmlns:v="urn:schemas-microsoft-com:vml" Requires="v">
                <p:oleObj spid="_x0000_s51270" name="Equation" r:id="rId14" imgW="164885" imgH="215619" progId="Equation.3">
                  <p:embed/>
                </p:oleObj>
              </mc:Choice>
              <mc:Fallback>
                <p:oleObj name="Equation" r:id="rId14" imgW="164885" imgH="215619" progId="Equation.3">
                  <p:embed/>
                  <p:pic>
                    <p:nvPicPr>
                      <p:cNvPr id="0" name="Object 19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84225" y="2571750"/>
                        <a:ext cx="552450"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1254" name="Object 198"/>
          <p:cNvGraphicFramePr>
            <a:graphicFrameLocks noChangeAspect="1"/>
          </p:cNvGraphicFramePr>
          <p:nvPr/>
        </p:nvGraphicFramePr>
        <p:xfrm>
          <a:off x="758825" y="3738563"/>
          <a:ext cx="595313" cy="641350"/>
        </p:xfrm>
        <a:graphic>
          <a:graphicData uri="http://schemas.openxmlformats.org/presentationml/2006/ole">
            <mc:AlternateContent xmlns:mc="http://schemas.openxmlformats.org/markup-compatibility/2006">
              <mc:Choice xmlns:v="urn:schemas-microsoft-com:vml" Requires="v">
                <p:oleObj spid="_x0000_s51271" name="Equation" r:id="rId16" imgW="177569" imgH="215619" progId="Equation.3">
                  <p:embed/>
                </p:oleObj>
              </mc:Choice>
              <mc:Fallback>
                <p:oleObj name="Equation" r:id="rId16" imgW="177569" imgH="215619" progId="Equation.3">
                  <p:embed/>
                  <p:pic>
                    <p:nvPicPr>
                      <p:cNvPr id="0" name="Object 198"/>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58825" y="3738563"/>
                        <a:ext cx="595313"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1255" name="Object 199"/>
          <p:cNvGraphicFramePr>
            <a:graphicFrameLocks noChangeAspect="1"/>
          </p:cNvGraphicFramePr>
          <p:nvPr/>
        </p:nvGraphicFramePr>
        <p:xfrm>
          <a:off x="712788" y="4948238"/>
          <a:ext cx="638175" cy="641350"/>
        </p:xfrm>
        <a:graphic>
          <a:graphicData uri="http://schemas.openxmlformats.org/presentationml/2006/ole">
            <mc:AlternateContent xmlns:mc="http://schemas.openxmlformats.org/markup-compatibility/2006">
              <mc:Choice xmlns:v="urn:schemas-microsoft-com:vml" Requires="v">
                <p:oleObj spid="_x0000_s51272" name="Equation" r:id="rId18" imgW="190335" imgH="215713" progId="Equation.3">
                  <p:embed/>
                </p:oleObj>
              </mc:Choice>
              <mc:Fallback>
                <p:oleObj name="Equation" r:id="rId18" imgW="190335" imgH="215713" progId="Equation.3">
                  <p:embed/>
                  <p:pic>
                    <p:nvPicPr>
                      <p:cNvPr id="0" name="Object 199"/>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712788" y="4948238"/>
                        <a:ext cx="638175"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98504" name="AutoShape 200"/>
          <p:cNvSpPr>
            <a:spLocks noChangeArrowheads="1"/>
          </p:cNvSpPr>
          <p:nvPr/>
        </p:nvSpPr>
        <p:spPr bwMode="auto">
          <a:xfrm>
            <a:off x="250825" y="115888"/>
            <a:ext cx="8637588" cy="755650"/>
          </a:xfrm>
          <a:prstGeom prst="flowChartOffpageConnector">
            <a:avLst/>
          </a:prstGeom>
          <a:gradFill rotWithShape="1">
            <a:gsLst>
              <a:gs pos="0">
                <a:srgbClr val="FFFFFF"/>
              </a:gs>
              <a:gs pos="100000">
                <a:srgbClr val="9933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200"/>
              <a:t>1) جمع آوري داده ها و تعريف مساله(تشکيل ماتريس تصميم)</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98504"/>
                                        </p:tgtEl>
                                        <p:attrNameLst>
                                          <p:attrName>style.visibility</p:attrName>
                                        </p:attrNameLst>
                                      </p:cBhvr>
                                      <p:to>
                                        <p:strVal val="visible"/>
                                      </p:to>
                                    </p:set>
                                    <p:animEffect transition="in" filter="wipe(down)">
                                      <p:cBhvr>
                                        <p:cTn id="7" dur="870">
                                          <p:stCondLst>
                                            <p:cond delay="0"/>
                                          </p:stCondLst>
                                        </p:cTn>
                                        <p:tgtEl>
                                          <p:spTgt spid="98504"/>
                                        </p:tgtEl>
                                      </p:cBhvr>
                                    </p:animEffect>
                                    <p:anim calcmode="lin" valueType="num">
                                      <p:cBhvr>
                                        <p:cTn id="8" dur="2733" tmFilter="0,0; 0.14,0.36; 0.43,0.73; 0.71,0.91; 1.0,1.0">
                                          <p:stCondLst>
                                            <p:cond delay="0"/>
                                          </p:stCondLst>
                                        </p:cTn>
                                        <p:tgtEl>
                                          <p:spTgt spid="98504"/>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98504"/>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98504"/>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98504"/>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98504"/>
                                        </p:tgtEl>
                                        <p:attrNameLst>
                                          <p:attrName>ppt_y</p:attrName>
                                        </p:attrNameLst>
                                      </p:cBhvr>
                                      <p:tavLst>
                                        <p:tav tm="0" fmla="#ppt_y-sin(pi*$)/81">
                                          <p:val>
                                            <p:fltVal val="0"/>
                                          </p:val>
                                        </p:tav>
                                        <p:tav tm="100000">
                                          <p:val>
                                            <p:fltVal val="1"/>
                                          </p:val>
                                        </p:tav>
                                      </p:tavLst>
                                    </p:anim>
                                    <p:animScale>
                                      <p:cBhvr>
                                        <p:cTn id="13" dur="39">
                                          <p:stCondLst>
                                            <p:cond delay="975"/>
                                          </p:stCondLst>
                                        </p:cTn>
                                        <p:tgtEl>
                                          <p:spTgt spid="98504"/>
                                        </p:tgtEl>
                                      </p:cBhvr>
                                      <p:to x="100000" y="60000"/>
                                    </p:animScale>
                                    <p:animScale>
                                      <p:cBhvr>
                                        <p:cTn id="14" dur="249" decel="50000">
                                          <p:stCondLst>
                                            <p:cond delay="1014"/>
                                          </p:stCondLst>
                                        </p:cTn>
                                        <p:tgtEl>
                                          <p:spTgt spid="98504"/>
                                        </p:tgtEl>
                                      </p:cBhvr>
                                      <p:to x="100000" y="100000"/>
                                    </p:animScale>
                                    <p:animScale>
                                      <p:cBhvr>
                                        <p:cTn id="15" dur="39">
                                          <p:stCondLst>
                                            <p:cond delay="1968"/>
                                          </p:stCondLst>
                                        </p:cTn>
                                        <p:tgtEl>
                                          <p:spTgt spid="98504"/>
                                        </p:tgtEl>
                                      </p:cBhvr>
                                      <p:to x="100000" y="80000"/>
                                    </p:animScale>
                                    <p:animScale>
                                      <p:cBhvr>
                                        <p:cTn id="16" dur="249" decel="50000">
                                          <p:stCondLst>
                                            <p:cond delay="2007"/>
                                          </p:stCondLst>
                                        </p:cTn>
                                        <p:tgtEl>
                                          <p:spTgt spid="98504"/>
                                        </p:tgtEl>
                                      </p:cBhvr>
                                      <p:to x="100000" y="100000"/>
                                    </p:animScale>
                                    <p:animScale>
                                      <p:cBhvr>
                                        <p:cTn id="17" dur="39">
                                          <p:stCondLst>
                                            <p:cond delay="2463"/>
                                          </p:stCondLst>
                                        </p:cTn>
                                        <p:tgtEl>
                                          <p:spTgt spid="98504"/>
                                        </p:tgtEl>
                                      </p:cBhvr>
                                      <p:to x="100000" y="90000"/>
                                    </p:animScale>
                                    <p:animScale>
                                      <p:cBhvr>
                                        <p:cTn id="18" dur="249" decel="50000">
                                          <p:stCondLst>
                                            <p:cond delay="2502"/>
                                          </p:stCondLst>
                                        </p:cTn>
                                        <p:tgtEl>
                                          <p:spTgt spid="98504"/>
                                        </p:tgtEl>
                                      </p:cBhvr>
                                      <p:to x="100000" y="100000"/>
                                    </p:animScale>
                                    <p:animScale>
                                      <p:cBhvr>
                                        <p:cTn id="19" dur="39">
                                          <p:stCondLst>
                                            <p:cond delay="2712"/>
                                          </p:stCondLst>
                                        </p:cTn>
                                        <p:tgtEl>
                                          <p:spTgt spid="98504"/>
                                        </p:tgtEl>
                                      </p:cBhvr>
                                      <p:to x="100000" y="95000"/>
                                    </p:animScale>
                                    <p:animScale>
                                      <p:cBhvr>
                                        <p:cTn id="20" dur="249" decel="50000">
                                          <p:stCondLst>
                                            <p:cond delay="2751"/>
                                          </p:stCondLst>
                                        </p:cTn>
                                        <p:tgtEl>
                                          <p:spTgt spid="9850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50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0355" name="Group 3"/>
          <p:cNvGraphicFramePr>
            <a:graphicFrameLocks noGrp="1"/>
          </p:cNvGraphicFramePr>
          <p:nvPr/>
        </p:nvGraphicFramePr>
        <p:xfrm>
          <a:off x="323850" y="1700213"/>
          <a:ext cx="8424863" cy="4783137"/>
        </p:xfrm>
        <a:graphic>
          <a:graphicData uri="http://schemas.openxmlformats.org/drawingml/2006/table">
            <a:tbl>
              <a:tblPr/>
              <a:tblGrid>
                <a:gridCol w="1368425"/>
                <a:gridCol w="1439863"/>
                <a:gridCol w="1404937"/>
                <a:gridCol w="1403350"/>
                <a:gridCol w="1404938"/>
                <a:gridCol w="1403350"/>
              </a:tblGrid>
              <a:tr h="496750">
                <a:tc row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شاخص ها</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fa-IR" sz="2100" b="0" i="0" u="none" strike="noStrike" cap="none" normalizeH="0" baseline="0" smtClean="0">
                        <a:ln>
                          <a:noFill/>
                        </a:ln>
                        <a:solidFill>
                          <a:schemeClr val="tx1"/>
                        </a:solidFill>
                        <a:effectLst/>
                        <a:latin typeface="Arial" charset="0"/>
                        <a:cs typeface="B Titr" pitchFamily="2" charset="-78"/>
                      </a:endParaRPr>
                    </a:p>
                    <a:p>
                      <a:pPr marL="0" marR="0" lvl="0" indent="0" algn="l"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گزينه ها</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T="48008" marB="480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r>
              <a:tr h="687449">
                <a:tc vMerge="1">
                  <a:txBody>
                    <a:bodyPr/>
                    <a:lstStyle/>
                    <a:p>
                      <a:endParaRPr lang="en-US"/>
                    </a:p>
                  </a:txBody>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هزينه</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b"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استحکام</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b"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وجهه ملي</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b"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ظرفيت</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b"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سختي کار</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b"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r>
              <a:tr h="496750">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100" b="0" i="0" u="none" strike="noStrike" cap="none" normalizeH="0" baseline="0" smtClean="0">
                        <a:ln>
                          <a:noFill/>
                        </a:ln>
                        <a:solidFill>
                          <a:schemeClr val="tx1"/>
                        </a:solidFill>
                        <a:effectLst/>
                        <a:latin typeface="Arial" charset="0"/>
                        <a:cs typeface="B Titr" pitchFamily="2" charset="-78"/>
                      </a:endParaRPr>
                    </a:p>
                  </a:txBody>
                  <a:tcPr marT="48008" marB="480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3</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5</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9</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24000</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1</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96750">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پرسنل داخلي</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T="48008" marB="480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496750">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100" b="0" i="0" u="none" strike="noStrike" cap="none" normalizeH="0" baseline="0" smtClean="0">
                        <a:ln>
                          <a:noFill/>
                        </a:ln>
                        <a:solidFill>
                          <a:schemeClr val="tx1"/>
                        </a:solidFill>
                        <a:effectLst/>
                        <a:latin typeface="Arial" charset="0"/>
                        <a:cs typeface="B Titr" pitchFamily="2" charset="-78"/>
                      </a:endParaRPr>
                    </a:p>
                  </a:txBody>
                  <a:tcPr marT="48008" marB="480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2/1</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7</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5</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25000</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3</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56794">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پيمانکار داخلي</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T="48008" marB="480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496750">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100" b="0" i="0" u="none" strike="noStrike" cap="none" normalizeH="0" baseline="0" smtClean="0">
                        <a:ln>
                          <a:noFill/>
                        </a:ln>
                        <a:solidFill>
                          <a:schemeClr val="tx1"/>
                        </a:solidFill>
                        <a:effectLst/>
                        <a:latin typeface="Arial" charset="0"/>
                        <a:cs typeface="B Titr" pitchFamily="2" charset="-78"/>
                      </a:endParaRPr>
                    </a:p>
                  </a:txBody>
                  <a:tcPr marT="48008" marB="480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5/1</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9</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3</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32000</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7</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L="90000" marR="90000" marT="49142" marB="49142"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855144">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100" b="0" i="0" u="none" strike="noStrike" cap="none" normalizeH="0" baseline="0" smtClean="0">
                          <a:ln>
                            <a:noFill/>
                          </a:ln>
                          <a:solidFill>
                            <a:schemeClr val="tx1"/>
                          </a:solidFill>
                          <a:effectLst/>
                          <a:latin typeface="Arial" charset="0"/>
                          <a:cs typeface="B Titr" pitchFamily="2" charset="-78"/>
                        </a:rPr>
                        <a:t>پيمانکار خارجي</a:t>
                      </a:r>
                      <a:endParaRPr kumimoji="0" lang="en-US" sz="2100" b="0" i="0" u="none" strike="noStrike" cap="none" normalizeH="0" baseline="0" smtClean="0">
                        <a:ln>
                          <a:noFill/>
                        </a:ln>
                        <a:solidFill>
                          <a:schemeClr val="tx1"/>
                        </a:solidFill>
                        <a:effectLst/>
                        <a:latin typeface="Arial" charset="0"/>
                        <a:cs typeface="B Titr" pitchFamily="2" charset="-78"/>
                      </a:endParaRPr>
                    </a:p>
                  </a:txBody>
                  <a:tcPr marT="48008" marB="480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bl>
          </a:graphicData>
        </a:graphic>
      </p:graphicFrame>
      <p:graphicFrame>
        <p:nvGraphicFramePr>
          <p:cNvPr id="52272" name="Object 55"/>
          <p:cNvGraphicFramePr>
            <a:graphicFrameLocks noChangeAspect="1"/>
          </p:cNvGraphicFramePr>
          <p:nvPr/>
        </p:nvGraphicFramePr>
        <p:xfrm>
          <a:off x="2122488" y="1766888"/>
          <a:ext cx="808037" cy="679450"/>
        </p:xfrm>
        <a:graphic>
          <a:graphicData uri="http://schemas.openxmlformats.org/presentationml/2006/ole">
            <mc:AlternateContent xmlns:mc="http://schemas.openxmlformats.org/markup-compatibility/2006">
              <mc:Choice xmlns:v="urn:schemas-microsoft-com:vml" Requires="v">
                <p:oleObj spid="_x0000_s52290" name="Equation" r:id="rId4" imgW="241300" imgH="228600" progId="Equation.3">
                  <p:embed/>
                </p:oleObj>
              </mc:Choice>
              <mc:Fallback>
                <p:oleObj name="Equation" r:id="rId4" imgW="241300" imgH="228600" progId="Equation.3">
                  <p:embed/>
                  <p:pic>
                    <p:nvPicPr>
                      <p:cNvPr id="0" name="Object 5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22488" y="1766888"/>
                        <a:ext cx="808037" cy="679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2273" name="Object 56"/>
          <p:cNvGraphicFramePr>
            <a:graphicFrameLocks noChangeAspect="1"/>
          </p:cNvGraphicFramePr>
          <p:nvPr/>
        </p:nvGraphicFramePr>
        <p:xfrm>
          <a:off x="3619500" y="1763713"/>
          <a:ext cx="808038" cy="679450"/>
        </p:xfrm>
        <a:graphic>
          <a:graphicData uri="http://schemas.openxmlformats.org/presentationml/2006/ole">
            <mc:AlternateContent xmlns:mc="http://schemas.openxmlformats.org/markup-compatibility/2006">
              <mc:Choice xmlns:v="urn:schemas-microsoft-com:vml" Requires="v">
                <p:oleObj spid="_x0000_s52291" name="Equation" r:id="rId6" imgW="241300" imgH="228600" progId="Equation.3">
                  <p:embed/>
                </p:oleObj>
              </mc:Choice>
              <mc:Fallback>
                <p:oleObj name="Equation" r:id="rId6" imgW="241300" imgH="228600" progId="Equation.3">
                  <p:embed/>
                  <p:pic>
                    <p:nvPicPr>
                      <p:cNvPr id="0" name="Object 5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19500" y="1763713"/>
                        <a:ext cx="808038" cy="679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2274" name="Object 57"/>
          <p:cNvGraphicFramePr>
            <a:graphicFrameLocks noChangeAspect="1"/>
          </p:cNvGraphicFramePr>
          <p:nvPr/>
        </p:nvGraphicFramePr>
        <p:xfrm>
          <a:off x="4916488" y="1763713"/>
          <a:ext cx="808037" cy="679450"/>
        </p:xfrm>
        <a:graphic>
          <a:graphicData uri="http://schemas.openxmlformats.org/presentationml/2006/ole">
            <mc:AlternateContent xmlns:mc="http://schemas.openxmlformats.org/markup-compatibility/2006">
              <mc:Choice xmlns:v="urn:schemas-microsoft-com:vml" Requires="v">
                <p:oleObj spid="_x0000_s52292" name="Equation" r:id="rId8" imgW="241300" imgH="228600" progId="Equation.3">
                  <p:embed/>
                </p:oleObj>
              </mc:Choice>
              <mc:Fallback>
                <p:oleObj name="Equation" r:id="rId8" imgW="241300" imgH="228600" progId="Equation.3">
                  <p:embed/>
                  <p:pic>
                    <p:nvPicPr>
                      <p:cNvPr id="0" name="Object 5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16488" y="1763713"/>
                        <a:ext cx="808037" cy="679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2275" name="Object 58"/>
          <p:cNvGraphicFramePr>
            <a:graphicFrameLocks noChangeAspect="1"/>
          </p:cNvGraphicFramePr>
          <p:nvPr/>
        </p:nvGraphicFramePr>
        <p:xfrm>
          <a:off x="6356350" y="1763713"/>
          <a:ext cx="808038" cy="679450"/>
        </p:xfrm>
        <a:graphic>
          <a:graphicData uri="http://schemas.openxmlformats.org/presentationml/2006/ole">
            <mc:AlternateContent xmlns:mc="http://schemas.openxmlformats.org/markup-compatibility/2006">
              <mc:Choice xmlns:v="urn:schemas-microsoft-com:vml" Requires="v">
                <p:oleObj spid="_x0000_s52293" name="Equation" r:id="rId10" imgW="241300" imgH="228600" progId="Equation.3">
                  <p:embed/>
                </p:oleObj>
              </mc:Choice>
              <mc:Fallback>
                <p:oleObj name="Equation" r:id="rId10" imgW="241300" imgH="228600" progId="Equation.3">
                  <p:embed/>
                  <p:pic>
                    <p:nvPicPr>
                      <p:cNvPr id="0" name="Object 58"/>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56350" y="1763713"/>
                        <a:ext cx="808038" cy="679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2276" name="Object 59"/>
          <p:cNvGraphicFramePr>
            <a:graphicFrameLocks noChangeAspect="1"/>
          </p:cNvGraphicFramePr>
          <p:nvPr/>
        </p:nvGraphicFramePr>
        <p:xfrm>
          <a:off x="7796213" y="1763713"/>
          <a:ext cx="808037" cy="679450"/>
        </p:xfrm>
        <a:graphic>
          <a:graphicData uri="http://schemas.openxmlformats.org/presentationml/2006/ole">
            <mc:AlternateContent xmlns:mc="http://schemas.openxmlformats.org/markup-compatibility/2006">
              <mc:Choice xmlns:v="urn:schemas-microsoft-com:vml" Requires="v">
                <p:oleObj spid="_x0000_s52294" name="Equation" r:id="rId12" imgW="241300" imgH="228600" progId="Equation.3">
                  <p:embed/>
                </p:oleObj>
              </mc:Choice>
              <mc:Fallback>
                <p:oleObj name="Equation" r:id="rId12" imgW="241300" imgH="228600" progId="Equation.3">
                  <p:embed/>
                  <p:pic>
                    <p:nvPicPr>
                      <p:cNvPr id="0" name="Object 59"/>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796213" y="1763713"/>
                        <a:ext cx="808037" cy="679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2277" name="Object 60"/>
          <p:cNvGraphicFramePr>
            <a:graphicFrameLocks noChangeAspect="1"/>
          </p:cNvGraphicFramePr>
          <p:nvPr/>
        </p:nvGraphicFramePr>
        <p:xfrm>
          <a:off x="784225" y="2811463"/>
          <a:ext cx="552450" cy="641350"/>
        </p:xfrm>
        <a:graphic>
          <a:graphicData uri="http://schemas.openxmlformats.org/presentationml/2006/ole">
            <mc:AlternateContent xmlns:mc="http://schemas.openxmlformats.org/markup-compatibility/2006">
              <mc:Choice xmlns:v="urn:schemas-microsoft-com:vml" Requires="v">
                <p:oleObj spid="_x0000_s52295" name="Equation" r:id="rId14" imgW="164885" imgH="215619" progId="Equation.3">
                  <p:embed/>
                </p:oleObj>
              </mc:Choice>
              <mc:Fallback>
                <p:oleObj name="Equation" r:id="rId14" imgW="164885" imgH="215619" progId="Equation.3">
                  <p:embed/>
                  <p:pic>
                    <p:nvPicPr>
                      <p:cNvPr id="0" name="Object 60"/>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84225" y="2811463"/>
                        <a:ext cx="552450"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2278" name="Object 61"/>
          <p:cNvGraphicFramePr>
            <a:graphicFrameLocks noChangeAspect="1"/>
          </p:cNvGraphicFramePr>
          <p:nvPr/>
        </p:nvGraphicFramePr>
        <p:xfrm>
          <a:off x="758825" y="3978275"/>
          <a:ext cx="595313" cy="641350"/>
        </p:xfrm>
        <a:graphic>
          <a:graphicData uri="http://schemas.openxmlformats.org/presentationml/2006/ole">
            <mc:AlternateContent xmlns:mc="http://schemas.openxmlformats.org/markup-compatibility/2006">
              <mc:Choice xmlns:v="urn:schemas-microsoft-com:vml" Requires="v">
                <p:oleObj spid="_x0000_s52296" name="Equation" r:id="rId16" imgW="177569" imgH="215619" progId="Equation.3">
                  <p:embed/>
                </p:oleObj>
              </mc:Choice>
              <mc:Fallback>
                <p:oleObj name="Equation" r:id="rId16" imgW="177569" imgH="215619" progId="Equation.3">
                  <p:embed/>
                  <p:pic>
                    <p:nvPicPr>
                      <p:cNvPr id="0" name="Object 61"/>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58825" y="3978275"/>
                        <a:ext cx="595313"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2279" name="Object 62"/>
          <p:cNvGraphicFramePr>
            <a:graphicFrameLocks noChangeAspect="1"/>
          </p:cNvGraphicFramePr>
          <p:nvPr/>
        </p:nvGraphicFramePr>
        <p:xfrm>
          <a:off x="712788" y="5187950"/>
          <a:ext cx="638175" cy="641350"/>
        </p:xfrm>
        <a:graphic>
          <a:graphicData uri="http://schemas.openxmlformats.org/presentationml/2006/ole">
            <mc:AlternateContent xmlns:mc="http://schemas.openxmlformats.org/markup-compatibility/2006">
              <mc:Choice xmlns:v="urn:schemas-microsoft-com:vml" Requires="v">
                <p:oleObj spid="_x0000_s52297" name="Equation" r:id="rId18" imgW="190335" imgH="215713" progId="Equation.3">
                  <p:embed/>
                </p:oleObj>
              </mc:Choice>
              <mc:Fallback>
                <p:oleObj name="Equation" r:id="rId18" imgW="190335" imgH="215713" progId="Equation.3">
                  <p:embed/>
                  <p:pic>
                    <p:nvPicPr>
                      <p:cNvPr id="0" name="Object 62"/>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712788" y="5187950"/>
                        <a:ext cx="638175"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2280" name="Rectangle 63"/>
          <p:cNvSpPr>
            <a:spLocks noChangeArrowheads="1"/>
          </p:cNvSpPr>
          <p:nvPr/>
        </p:nvSpPr>
        <p:spPr bwMode="auto">
          <a:xfrm>
            <a:off x="323850" y="1125538"/>
            <a:ext cx="8351838"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000"/>
              <a:t>ابتدا مشکلات موجود در ماتريس خام را حل مي کنيم، ماتريس اوليه به صورت زير خواهد بود:</a:t>
            </a:r>
            <a:endParaRPr lang="en-US" altLang="en-US" sz="2800">
              <a:latin typeface="Times New Roman" panose="02020603050405020304" pitchFamily="18" charset="0"/>
              <a:cs typeface="Times New Roman" panose="02020603050405020304" pitchFamily="18" charset="0"/>
            </a:endParaRPr>
          </a:p>
        </p:txBody>
      </p:sp>
      <p:sp>
        <p:nvSpPr>
          <p:cNvPr id="100416" name="AutoShape 64"/>
          <p:cNvSpPr>
            <a:spLocks noChangeArrowheads="1"/>
          </p:cNvSpPr>
          <p:nvPr/>
        </p:nvSpPr>
        <p:spPr bwMode="auto">
          <a:xfrm>
            <a:off x="250825" y="115888"/>
            <a:ext cx="8637588" cy="755650"/>
          </a:xfrm>
          <a:prstGeom prst="flowChartOffpageConnector">
            <a:avLst/>
          </a:prstGeom>
          <a:gradFill rotWithShape="1">
            <a:gsLst>
              <a:gs pos="0">
                <a:srgbClr val="FFFFFF"/>
              </a:gs>
              <a:gs pos="100000">
                <a:srgbClr val="9933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200"/>
              <a:t>1) جمع آوري داده ها و تعريف مساله(تشکيل ماتريس تصميم)</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00416"/>
                                        </p:tgtEl>
                                        <p:attrNameLst>
                                          <p:attrName>style.visibility</p:attrName>
                                        </p:attrNameLst>
                                      </p:cBhvr>
                                      <p:to>
                                        <p:strVal val="visible"/>
                                      </p:to>
                                    </p:set>
                                    <p:animEffect transition="in" filter="wipe(down)">
                                      <p:cBhvr>
                                        <p:cTn id="7" dur="870">
                                          <p:stCondLst>
                                            <p:cond delay="0"/>
                                          </p:stCondLst>
                                        </p:cTn>
                                        <p:tgtEl>
                                          <p:spTgt spid="100416"/>
                                        </p:tgtEl>
                                      </p:cBhvr>
                                    </p:animEffect>
                                    <p:anim calcmode="lin" valueType="num">
                                      <p:cBhvr>
                                        <p:cTn id="8" dur="2733" tmFilter="0,0; 0.14,0.36; 0.43,0.73; 0.71,0.91; 1.0,1.0">
                                          <p:stCondLst>
                                            <p:cond delay="0"/>
                                          </p:stCondLst>
                                        </p:cTn>
                                        <p:tgtEl>
                                          <p:spTgt spid="100416"/>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100416"/>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100416"/>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100416"/>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100416"/>
                                        </p:tgtEl>
                                        <p:attrNameLst>
                                          <p:attrName>ppt_y</p:attrName>
                                        </p:attrNameLst>
                                      </p:cBhvr>
                                      <p:tavLst>
                                        <p:tav tm="0" fmla="#ppt_y-sin(pi*$)/81">
                                          <p:val>
                                            <p:fltVal val="0"/>
                                          </p:val>
                                        </p:tav>
                                        <p:tav tm="100000">
                                          <p:val>
                                            <p:fltVal val="1"/>
                                          </p:val>
                                        </p:tav>
                                      </p:tavLst>
                                    </p:anim>
                                    <p:animScale>
                                      <p:cBhvr>
                                        <p:cTn id="13" dur="39">
                                          <p:stCondLst>
                                            <p:cond delay="975"/>
                                          </p:stCondLst>
                                        </p:cTn>
                                        <p:tgtEl>
                                          <p:spTgt spid="100416"/>
                                        </p:tgtEl>
                                      </p:cBhvr>
                                      <p:to x="100000" y="60000"/>
                                    </p:animScale>
                                    <p:animScale>
                                      <p:cBhvr>
                                        <p:cTn id="14" dur="249" decel="50000">
                                          <p:stCondLst>
                                            <p:cond delay="1014"/>
                                          </p:stCondLst>
                                        </p:cTn>
                                        <p:tgtEl>
                                          <p:spTgt spid="100416"/>
                                        </p:tgtEl>
                                      </p:cBhvr>
                                      <p:to x="100000" y="100000"/>
                                    </p:animScale>
                                    <p:animScale>
                                      <p:cBhvr>
                                        <p:cTn id="15" dur="39">
                                          <p:stCondLst>
                                            <p:cond delay="1968"/>
                                          </p:stCondLst>
                                        </p:cTn>
                                        <p:tgtEl>
                                          <p:spTgt spid="100416"/>
                                        </p:tgtEl>
                                      </p:cBhvr>
                                      <p:to x="100000" y="80000"/>
                                    </p:animScale>
                                    <p:animScale>
                                      <p:cBhvr>
                                        <p:cTn id="16" dur="249" decel="50000">
                                          <p:stCondLst>
                                            <p:cond delay="2007"/>
                                          </p:stCondLst>
                                        </p:cTn>
                                        <p:tgtEl>
                                          <p:spTgt spid="100416"/>
                                        </p:tgtEl>
                                      </p:cBhvr>
                                      <p:to x="100000" y="100000"/>
                                    </p:animScale>
                                    <p:animScale>
                                      <p:cBhvr>
                                        <p:cTn id="17" dur="39">
                                          <p:stCondLst>
                                            <p:cond delay="2463"/>
                                          </p:stCondLst>
                                        </p:cTn>
                                        <p:tgtEl>
                                          <p:spTgt spid="100416"/>
                                        </p:tgtEl>
                                      </p:cBhvr>
                                      <p:to x="100000" y="90000"/>
                                    </p:animScale>
                                    <p:animScale>
                                      <p:cBhvr>
                                        <p:cTn id="18" dur="249" decel="50000">
                                          <p:stCondLst>
                                            <p:cond delay="2502"/>
                                          </p:stCondLst>
                                        </p:cTn>
                                        <p:tgtEl>
                                          <p:spTgt spid="100416"/>
                                        </p:tgtEl>
                                      </p:cBhvr>
                                      <p:to x="100000" y="100000"/>
                                    </p:animScale>
                                    <p:animScale>
                                      <p:cBhvr>
                                        <p:cTn id="19" dur="39">
                                          <p:stCondLst>
                                            <p:cond delay="2712"/>
                                          </p:stCondLst>
                                        </p:cTn>
                                        <p:tgtEl>
                                          <p:spTgt spid="100416"/>
                                        </p:tgtEl>
                                      </p:cBhvr>
                                      <p:to x="100000" y="95000"/>
                                    </p:animScale>
                                    <p:animScale>
                                      <p:cBhvr>
                                        <p:cTn id="20" dur="249" decel="50000">
                                          <p:stCondLst>
                                            <p:cond delay="2751"/>
                                          </p:stCondLst>
                                        </p:cTn>
                                        <p:tgtEl>
                                          <p:spTgt spid="10041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41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0" name="AutoShape 10"/>
          <p:cNvSpPr>
            <a:spLocks noChangeArrowheads="1"/>
          </p:cNvSpPr>
          <p:nvPr/>
        </p:nvSpPr>
        <p:spPr bwMode="auto">
          <a:xfrm>
            <a:off x="514350" y="115888"/>
            <a:ext cx="8097838" cy="755650"/>
          </a:xfrm>
          <a:prstGeom prst="flowChartOffpageConnector">
            <a:avLst/>
          </a:prstGeom>
          <a:gradFill rotWithShape="1">
            <a:gsLst>
              <a:gs pos="0">
                <a:srgbClr val="FFFFFF"/>
              </a:gs>
              <a:gs pos="100000">
                <a:srgbClr val="FF66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200"/>
              <a:t>2) تشکيل ماتريس نرماليزه به روش نرم اقليدسي</a:t>
            </a:r>
            <a:endParaRPr lang="en-US" altLang="en-US" sz="2200"/>
          </a:p>
        </p:txBody>
      </p:sp>
      <p:graphicFrame>
        <p:nvGraphicFramePr>
          <p:cNvPr id="53251" name="Object 63"/>
          <p:cNvGraphicFramePr>
            <a:graphicFrameLocks noChangeAspect="1"/>
          </p:cNvGraphicFramePr>
          <p:nvPr/>
        </p:nvGraphicFramePr>
        <p:xfrm>
          <a:off x="1531938" y="928688"/>
          <a:ext cx="808037" cy="501650"/>
        </p:xfrm>
        <a:graphic>
          <a:graphicData uri="http://schemas.openxmlformats.org/presentationml/2006/ole">
            <mc:AlternateContent xmlns:mc="http://schemas.openxmlformats.org/markup-compatibility/2006">
              <mc:Choice xmlns:v="urn:schemas-microsoft-com:vml" Requires="v">
                <p:oleObj spid="_x0000_s53379" name="Equation" r:id="rId4" imgW="241300" imgH="228600" progId="Equation.3">
                  <p:embed/>
                </p:oleObj>
              </mc:Choice>
              <mc:Fallback>
                <p:oleObj name="Equation" r:id="rId4" imgW="241300" imgH="228600" progId="Equation.3">
                  <p:embed/>
                  <p:pic>
                    <p:nvPicPr>
                      <p:cNvPr id="0" name="Object 6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31938" y="928688"/>
                        <a:ext cx="808037"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3252" name="Object 64"/>
          <p:cNvGraphicFramePr>
            <a:graphicFrameLocks noChangeAspect="1"/>
          </p:cNvGraphicFramePr>
          <p:nvPr/>
        </p:nvGraphicFramePr>
        <p:xfrm>
          <a:off x="2827338" y="925513"/>
          <a:ext cx="808037" cy="501650"/>
        </p:xfrm>
        <a:graphic>
          <a:graphicData uri="http://schemas.openxmlformats.org/presentationml/2006/ole">
            <mc:AlternateContent xmlns:mc="http://schemas.openxmlformats.org/markup-compatibility/2006">
              <mc:Choice xmlns:v="urn:schemas-microsoft-com:vml" Requires="v">
                <p:oleObj spid="_x0000_s53380" name="Equation" r:id="rId6" imgW="241300" imgH="228600" progId="Equation.3">
                  <p:embed/>
                </p:oleObj>
              </mc:Choice>
              <mc:Fallback>
                <p:oleObj name="Equation" r:id="rId6" imgW="241300" imgH="228600" progId="Equation.3">
                  <p:embed/>
                  <p:pic>
                    <p:nvPicPr>
                      <p:cNvPr id="0" name="Object 6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27338" y="925513"/>
                        <a:ext cx="808037"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3253" name="Object 65"/>
          <p:cNvGraphicFramePr>
            <a:graphicFrameLocks noChangeAspect="1"/>
          </p:cNvGraphicFramePr>
          <p:nvPr/>
        </p:nvGraphicFramePr>
        <p:xfrm>
          <a:off x="4054475" y="925513"/>
          <a:ext cx="808038" cy="501650"/>
        </p:xfrm>
        <a:graphic>
          <a:graphicData uri="http://schemas.openxmlformats.org/presentationml/2006/ole">
            <mc:AlternateContent xmlns:mc="http://schemas.openxmlformats.org/markup-compatibility/2006">
              <mc:Choice xmlns:v="urn:schemas-microsoft-com:vml" Requires="v">
                <p:oleObj spid="_x0000_s53381" name="Equation" r:id="rId8" imgW="241300" imgH="228600" progId="Equation.3">
                  <p:embed/>
                </p:oleObj>
              </mc:Choice>
              <mc:Fallback>
                <p:oleObj name="Equation" r:id="rId8" imgW="241300" imgH="228600" progId="Equation.3">
                  <p:embed/>
                  <p:pic>
                    <p:nvPicPr>
                      <p:cNvPr id="0" name="Object 6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54475" y="925513"/>
                        <a:ext cx="808038"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3254" name="Object 66"/>
          <p:cNvGraphicFramePr>
            <a:graphicFrameLocks noChangeAspect="1"/>
          </p:cNvGraphicFramePr>
          <p:nvPr/>
        </p:nvGraphicFramePr>
        <p:xfrm>
          <a:off x="5435600" y="925513"/>
          <a:ext cx="808038" cy="501650"/>
        </p:xfrm>
        <a:graphic>
          <a:graphicData uri="http://schemas.openxmlformats.org/presentationml/2006/ole">
            <mc:AlternateContent xmlns:mc="http://schemas.openxmlformats.org/markup-compatibility/2006">
              <mc:Choice xmlns:v="urn:schemas-microsoft-com:vml" Requires="v">
                <p:oleObj spid="_x0000_s53382" name="Equation" r:id="rId10" imgW="241300" imgH="228600" progId="Equation.3">
                  <p:embed/>
                </p:oleObj>
              </mc:Choice>
              <mc:Fallback>
                <p:oleObj name="Equation" r:id="rId10" imgW="241300" imgH="228600" progId="Equation.3">
                  <p:embed/>
                  <p:pic>
                    <p:nvPicPr>
                      <p:cNvPr id="0" name="Object 6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435600" y="925513"/>
                        <a:ext cx="808038"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3255" name="Object 67"/>
          <p:cNvGraphicFramePr>
            <a:graphicFrameLocks noChangeAspect="1"/>
          </p:cNvGraphicFramePr>
          <p:nvPr/>
        </p:nvGraphicFramePr>
        <p:xfrm>
          <a:off x="6934200" y="925513"/>
          <a:ext cx="808038" cy="501650"/>
        </p:xfrm>
        <a:graphic>
          <a:graphicData uri="http://schemas.openxmlformats.org/presentationml/2006/ole">
            <mc:AlternateContent xmlns:mc="http://schemas.openxmlformats.org/markup-compatibility/2006">
              <mc:Choice xmlns:v="urn:schemas-microsoft-com:vml" Requires="v">
                <p:oleObj spid="_x0000_s53383" name="Equation" r:id="rId12" imgW="241300" imgH="228600" progId="Equation.3">
                  <p:embed/>
                </p:oleObj>
              </mc:Choice>
              <mc:Fallback>
                <p:oleObj name="Equation" r:id="rId12" imgW="241300" imgH="228600" progId="Equation.3">
                  <p:embed/>
                  <p:pic>
                    <p:nvPicPr>
                      <p:cNvPr id="0" name="Object 67"/>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934200" y="925513"/>
                        <a:ext cx="808038"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02622" name="Group 222"/>
          <p:cNvGraphicFramePr>
            <a:graphicFrameLocks noGrp="1"/>
          </p:cNvGraphicFramePr>
          <p:nvPr/>
        </p:nvGraphicFramePr>
        <p:xfrm>
          <a:off x="179388" y="950913"/>
          <a:ext cx="7705725" cy="3406775"/>
        </p:xfrm>
        <a:graphic>
          <a:graphicData uri="http://schemas.openxmlformats.org/drawingml/2006/table">
            <a:tbl>
              <a:tblPr/>
              <a:tblGrid>
                <a:gridCol w="1152525"/>
                <a:gridCol w="1223962"/>
                <a:gridCol w="1295400"/>
                <a:gridCol w="1225550"/>
                <a:gridCol w="1655763"/>
                <a:gridCol w="1152525"/>
              </a:tblGrid>
              <a:tr h="4429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29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9</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25</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81</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576000000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41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44/1</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49</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25</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625000000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9</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1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25/1</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81</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9</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1024000000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49</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413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69/12</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155</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115</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2225000000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59</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635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56/3</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45/12</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72/10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47170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68/7</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3307" name="AutoShape 120"/>
          <p:cNvSpPr>
            <a:spLocks/>
          </p:cNvSpPr>
          <p:nvPr/>
        </p:nvSpPr>
        <p:spPr bwMode="auto">
          <a:xfrm>
            <a:off x="8027988" y="1400175"/>
            <a:ext cx="107950" cy="1336675"/>
          </a:xfrm>
          <a:prstGeom prst="rightBrace">
            <a:avLst>
              <a:gd name="adj1" fmla="val 103186"/>
              <a:gd name="adj2" fmla="val 50000"/>
            </a:avLst>
          </a:prstGeom>
          <a:noFill/>
          <a:ln w="222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53308" name="Rectangle 121"/>
          <p:cNvSpPr>
            <a:spLocks noChangeArrowheads="1"/>
          </p:cNvSpPr>
          <p:nvPr/>
        </p:nvSpPr>
        <p:spPr bwMode="auto">
          <a:xfrm>
            <a:off x="8135938" y="1484313"/>
            <a:ext cx="900112" cy="1223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eaLnBrk="1" hangingPunct="1"/>
            <a:r>
              <a:rPr lang="fa-IR" altLang="en-US" sz="1600"/>
              <a:t>هر عنصر به توان دو رسيده است</a:t>
            </a:r>
            <a:endParaRPr lang="en-US" altLang="en-US" sz="1600"/>
          </a:p>
        </p:txBody>
      </p:sp>
      <p:graphicFrame>
        <p:nvGraphicFramePr>
          <p:cNvPr id="53309" name="Object 122"/>
          <p:cNvGraphicFramePr>
            <a:graphicFrameLocks noChangeAspect="1"/>
          </p:cNvGraphicFramePr>
          <p:nvPr/>
        </p:nvGraphicFramePr>
        <p:xfrm>
          <a:off x="296863" y="2698750"/>
          <a:ext cx="985837" cy="792163"/>
        </p:xfrm>
        <a:graphic>
          <a:graphicData uri="http://schemas.openxmlformats.org/presentationml/2006/ole">
            <mc:AlternateContent xmlns:mc="http://schemas.openxmlformats.org/markup-compatibility/2006">
              <mc:Choice xmlns:v="urn:schemas-microsoft-com:vml" Requires="v">
                <p:oleObj spid="_x0000_s53384" name="Equation" r:id="rId14" imgW="368140" imgH="431613" progId="Equation.3">
                  <p:embed/>
                </p:oleObj>
              </mc:Choice>
              <mc:Fallback>
                <p:oleObj name="Equation" r:id="rId14" imgW="368140" imgH="431613" progId="Equation.3">
                  <p:embed/>
                  <p:pic>
                    <p:nvPicPr>
                      <p:cNvPr id="0" name="Object 122"/>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96863" y="2698750"/>
                        <a:ext cx="985837" cy="7921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3310" name="Object 68"/>
          <p:cNvGraphicFramePr>
            <a:graphicFrameLocks noChangeAspect="1"/>
          </p:cNvGraphicFramePr>
          <p:nvPr/>
        </p:nvGraphicFramePr>
        <p:xfrm>
          <a:off x="534988" y="1373188"/>
          <a:ext cx="496887" cy="517525"/>
        </p:xfrm>
        <a:graphic>
          <a:graphicData uri="http://schemas.openxmlformats.org/presentationml/2006/ole">
            <mc:AlternateContent xmlns:mc="http://schemas.openxmlformats.org/markup-compatibility/2006">
              <mc:Choice xmlns:v="urn:schemas-microsoft-com:vml" Requires="v">
                <p:oleObj spid="_x0000_s53385" name="Equation" r:id="rId16" imgW="164885" imgH="215619" progId="Equation.3">
                  <p:embed/>
                </p:oleObj>
              </mc:Choice>
              <mc:Fallback>
                <p:oleObj name="Equation" r:id="rId16" imgW="164885" imgH="215619" progId="Equation.3">
                  <p:embed/>
                  <p:pic>
                    <p:nvPicPr>
                      <p:cNvPr id="0" name="Object 68"/>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34988" y="1373188"/>
                        <a:ext cx="49688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3311" name="Object 69"/>
          <p:cNvGraphicFramePr>
            <a:graphicFrameLocks noChangeAspect="1"/>
          </p:cNvGraphicFramePr>
          <p:nvPr/>
        </p:nvGraphicFramePr>
        <p:xfrm>
          <a:off x="504825" y="1819275"/>
          <a:ext cx="536575" cy="519113"/>
        </p:xfrm>
        <a:graphic>
          <a:graphicData uri="http://schemas.openxmlformats.org/presentationml/2006/ole">
            <mc:AlternateContent xmlns:mc="http://schemas.openxmlformats.org/markup-compatibility/2006">
              <mc:Choice xmlns:v="urn:schemas-microsoft-com:vml" Requires="v">
                <p:oleObj spid="_x0000_s53386" name="Equation" r:id="rId18" imgW="177569" imgH="215619" progId="Equation.3">
                  <p:embed/>
                </p:oleObj>
              </mc:Choice>
              <mc:Fallback>
                <p:oleObj name="Equation" r:id="rId18" imgW="177569" imgH="215619" progId="Equation.3">
                  <p:embed/>
                  <p:pic>
                    <p:nvPicPr>
                      <p:cNvPr id="0" name="Object 69"/>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504825" y="1819275"/>
                        <a:ext cx="5365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3312" name="Object 70"/>
          <p:cNvGraphicFramePr>
            <a:graphicFrameLocks noChangeAspect="1"/>
          </p:cNvGraphicFramePr>
          <p:nvPr/>
        </p:nvGraphicFramePr>
        <p:xfrm>
          <a:off x="447675" y="2279650"/>
          <a:ext cx="574675" cy="519113"/>
        </p:xfrm>
        <a:graphic>
          <a:graphicData uri="http://schemas.openxmlformats.org/presentationml/2006/ole">
            <mc:AlternateContent xmlns:mc="http://schemas.openxmlformats.org/markup-compatibility/2006">
              <mc:Choice xmlns:v="urn:schemas-microsoft-com:vml" Requires="v">
                <p:oleObj spid="_x0000_s53387" name="Equation" r:id="rId20" imgW="190335" imgH="215713" progId="Equation.3">
                  <p:embed/>
                </p:oleObj>
              </mc:Choice>
              <mc:Fallback>
                <p:oleObj name="Equation" r:id="rId20" imgW="190335" imgH="215713" progId="Equation.3">
                  <p:embed/>
                  <p:pic>
                    <p:nvPicPr>
                      <p:cNvPr id="0" name="Object 70"/>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447675" y="2279650"/>
                        <a:ext cx="5746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3313" name="Object 150"/>
          <p:cNvGraphicFramePr>
            <a:graphicFrameLocks noChangeAspect="1"/>
          </p:cNvGraphicFramePr>
          <p:nvPr/>
        </p:nvGraphicFramePr>
        <p:xfrm>
          <a:off x="157163" y="3514725"/>
          <a:ext cx="1187450" cy="749300"/>
        </p:xfrm>
        <a:graphic>
          <a:graphicData uri="http://schemas.openxmlformats.org/presentationml/2006/ole">
            <mc:AlternateContent xmlns:mc="http://schemas.openxmlformats.org/markup-compatibility/2006">
              <mc:Choice xmlns:v="urn:schemas-microsoft-com:vml" Requires="v">
                <p:oleObj spid="_x0000_s53388" name="Equation" r:id="rId22" imgW="495085" imgH="482391" progId="Equation.3">
                  <p:embed/>
                </p:oleObj>
              </mc:Choice>
              <mc:Fallback>
                <p:oleObj name="Equation" r:id="rId22" imgW="495085" imgH="482391" progId="Equation.3">
                  <p:embed/>
                  <p:pic>
                    <p:nvPicPr>
                      <p:cNvPr id="0" name="Object 150"/>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157163" y="3514725"/>
                        <a:ext cx="1187450" cy="749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02643" name="Group 243"/>
          <p:cNvGraphicFramePr>
            <a:graphicFrameLocks noGrp="1"/>
          </p:cNvGraphicFramePr>
          <p:nvPr/>
        </p:nvGraphicFramePr>
        <p:xfrm>
          <a:off x="165100" y="4651375"/>
          <a:ext cx="7705725" cy="1801813"/>
        </p:xfrm>
        <a:graphic>
          <a:graphicData uri="http://schemas.openxmlformats.org/drawingml/2006/table">
            <a:tbl>
              <a:tblPr/>
              <a:tblGrid>
                <a:gridCol w="1152525"/>
                <a:gridCol w="1223963"/>
                <a:gridCol w="1295400"/>
                <a:gridCol w="1225550"/>
                <a:gridCol w="1655762"/>
                <a:gridCol w="1152525"/>
              </a:tblGrid>
              <a:tr h="4429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29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842/0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402/0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839/0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509/0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130/0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841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337/0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562/0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466/0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530/0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390/0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1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421/0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723/0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280/0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678/0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911/0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53351" name="Object 223"/>
          <p:cNvGraphicFramePr>
            <a:graphicFrameLocks noChangeAspect="1"/>
          </p:cNvGraphicFramePr>
          <p:nvPr/>
        </p:nvGraphicFramePr>
        <p:xfrm>
          <a:off x="1530350" y="4611688"/>
          <a:ext cx="808038" cy="501650"/>
        </p:xfrm>
        <a:graphic>
          <a:graphicData uri="http://schemas.openxmlformats.org/presentationml/2006/ole">
            <mc:AlternateContent xmlns:mc="http://schemas.openxmlformats.org/markup-compatibility/2006">
              <mc:Choice xmlns:v="urn:schemas-microsoft-com:vml" Requires="v">
                <p:oleObj spid="_x0000_s53389" name="Equation" r:id="rId24" imgW="241300" imgH="228600" progId="Equation.3">
                  <p:embed/>
                </p:oleObj>
              </mc:Choice>
              <mc:Fallback>
                <p:oleObj name="Equation" r:id="rId24" imgW="241300" imgH="228600" progId="Equation.3">
                  <p:embed/>
                  <p:pic>
                    <p:nvPicPr>
                      <p:cNvPr id="0" name="Object 22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30350" y="4611688"/>
                        <a:ext cx="808038"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3352" name="Object 224"/>
          <p:cNvGraphicFramePr>
            <a:graphicFrameLocks noChangeAspect="1"/>
          </p:cNvGraphicFramePr>
          <p:nvPr/>
        </p:nvGraphicFramePr>
        <p:xfrm>
          <a:off x="2825750" y="4608513"/>
          <a:ext cx="808038" cy="501650"/>
        </p:xfrm>
        <a:graphic>
          <a:graphicData uri="http://schemas.openxmlformats.org/presentationml/2006/ole">
            <mc:AlternateContent xmlns:mc="http://schemas.openxmlformats.org/markup-compatibility/2006">
              <mc:Choice xmlns:v="urn:schemas-microsoft-com:vml" Requires="v">
                <p:oleObj spid="_x0000_s53390" name="Equation" r:id="rId25" imgW="241300" imgH="228600" progId="Equation.3">
                  <p:embed/>
                </p:oleObj>
              </mc:Choice>
              <mc:Fallback>
                <p:oleObj name="Equation" r:id="rId25" imgW="241300" imgH="228600" progId="Equation.3">
                  <p:embed/>
                  <p:pic>
                    <p:nvPicPr>
                      <p:cNvPr id="0" name="Object 22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25750" y="4608513"/>
                        <a:ext cx="808038"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3353" name="Object 225"/>
          <p:cNvGraphicFramePr>
            <a:graphicFrameLocks noChangeAspect="1"/>
          </p:cNvGraphicFramePr>
          <p:nvPr/>
        </p:nvGraphicFramePr>
        <p:xfrm>
          <a:off x="4052888" y="4608513"/>
          <a:ext cx="808037" cy="501650"/>
        </p:xfrm>
        <a:graphic>
          <a:graphicData uri="http://schemas.openxmlformats.org/presentationml/2006/ole">
            <mc:AlternateContent xmlns:mc="http://schemas.openxmlformats.org/markup-compatibility/2006">
              <mc:Choice xmlns:v="urn:schemas-microsoft-com:vml" Requires="v">
                <p:oleObj spid="_x0000_s53391" name="Equation" r:id="rId26" imgW="241300" imgH="228600" progId="Equation.3">
                  <p:embed/>
                </p:oleObj>
              </mc:Choice>
              <mc:Fallback>
                <p:oleObj name="Equation" r:id="rId26" imgW="241300" imgH="228600" progId="Equation.3">
                  <p:embed/>
                  <p:pic>
                    <p:nvPicPr>
                      <p:cNvPr id="0" name="Object 22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52888" y="4608513"/>
                        <a:ext cx="808037"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3354" name="Object 226"/>
          <p:cNvGraphicFramePr>
            <a:graphicFrameLocks noChangeAspect="1"/>
          </p:cNvGraphicFramePr>
          <p:nvPr/>
        </p:nvGraphicFramePr>
        <p:xfrm>
          <a:off x="5434013" y="4608513"/>
          <a:ext cx="808037" cy="501650"/>
        </p:xfrm>
        <a:graphic>
          <a:graphicData uri="http://schemas.openxmlformats.org/presentationml/2006/ole">
            <mc:AlternateContent xmlns:mc="http://schemas.openxmlformats.org/markup-compatibility/2006">
              <mc:Choice xmlns:v="urn:schemas-microsoft-com:vml" Requires="v">
                <p:oleObj spid="_x0000_s53392" name="Equation" r:id="rId27" imgW="241300" imgH="228600" progId="Equation.3">
                  <p:embed/>
                </p:oleObj>
              </mc:Choice>
              <mc:Fallback>
                <p:oleObj name="Equation" r:id="rId27" imgW="241300" imgH="228600" progId="Equation.3">
                  <p:embed/>
                  <p:pic>
                    <p:nvPicPr>
                      <p:cNvPr id="0" name="Object 22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434013" y="4608513"/>
                        <a:ext cx="808037"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3355" name="Object 227"/>
          <p:cNvGraphicFramePr>
            <a:graphicFrameLocks noChangeAspect="1"/>
          </p:cNvGraphicFramePr>
          <p:nvPr/>
        </p:nvGraphicFramePr>
        <p:xfrm>
          <a:off x="6932613" y="4608513"/>
          <a:ext cx="808037" cy="501650"/>
        </p:xfrm>
        <a:graphic>
          <a:graphicData uri="http://schemas.openxmlformats.org/presentationml/2006/ole">
            <mc:AlternateContent xmlns:mc="http://schemas.openxmlformats.org/markup-compatibility/2006">
              <mc:Choice xmlns:v="urn:schemas-microsoft-com:vml" Requires="v">
                <p:oleObj spid="_x0000_s53393" name="Equation" r:id="rId28" imgW="241300" imgH="228600" progId="Equation.3">
                  <p:embed/>
                </p:oleObj>
              </mc:Choice>
              <mc:Fallback>
                <p:oleObj name="Equation" r:id="rId28" imgW="241300" imgH="228600" progId="Equation.3">
                  <p:embed/>
                  <p:pic>
                    <p:nvPicPr>
                      <p:cNvPr id="0" name="Object 227"/>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932613" y="4608513"/>
                        <a:ext cx="808037"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3356" name="Object 228"/>
          <p:cNvGraphicFramePr>
            <a:graphicFrameLocks noChangeAspect="1"/>
          </p:cNvGraphicFramePr>
          <p:nvPr/>
        </p:nvGraphicFramePr>
        <p:xfrm>
          <a:off x="493713" y="5027613"/>
          <a:ext cx="496887" cy="517525"/>
        </p:xfrm>
        <a:graphic>
          <a:graphicData uri="http://schemas.openxmlformats.org/presentationml/2006/ole">
            <mc:AlternateContent xmlns:mc="http://schemas.openxmlformats.org/markup-compatibility/2006">
              <mc:Choice xmlns:v="urn:schemas-microsoft-com:vml" Requires="v">
                <p:oleObj spid="_x0000_s53394" name="Equation" r:id="rId29" imgW="164885" imgH="215619" progId="Equation.3">
                  <p:embed/>
                </p:oleObj>
              </mc:Choice>
              <mc:Fallback>
                <p:oleObj name="Equation" r:id="rId29" imgW="164885" imgH="215619" progId="Equation.3">
                  <p:embed/>
                  <p:pic>
                    <p:nvPicPr>
                      <p:cNvPr id="0" name="Object 228"/>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93713" y="5027613"/>
                        <a:ext cx="49688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3357" name="Object 229"/>
          <p:cNvGraphicFramePr>
            <a:graphicFrameLocks noChangeAspect="1"/>
          </p:cNvGraphicFramePr>
          <p:nvPr/>
        </p:nvGraphicFramePr>
        <p:xfrm>
          <a:off x="463550" y="5473700"/>
          <a:ext cx="536575" cy="519113"/>
        </p:xfrm>
        <a:graphic>
          <a:graphicData uri="http://schemas.openxmlformats.org/presentationml/2006/ole">
            <mc:AlternateContent xmlns:mc="http://schemas.openxmlformats.org/markup-compatibility/2006">
              <mc:Choice xmlns:v="urn:schemas-microsoft-com:vml" Requires="v">
                <p:oleObj spid="_x0000_s53395" name="Equation" r:id="rId30" imgW="177569" imgH="215619" progId="Equation.3">
                  <p:embed/>
                </p:oleObj>
              </mc:Choice>
              <mc:Fallback>
                <p:oleObj name="Equation" r:id="rId30" imgW="177569" imgH="215619" progId="Equation.3">
                  <p:embed/>
                  <p:pic>
                    <p:nvPicPr>
                      <p:cNvPr id="0" name="Object 229"/>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463550" y="5473700"/>
                        <a:ext cx="5365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3358" name="Object 230"/>
          <p:cNvGraphicFramePr>
            <a:graphicFrameLocks noChangeAspect="1"/>
          </p:cNvGraphicFramePr>
          <p:nvPr/>
        </p:nvGraphicFramePr>
        <p:xfrm>
          <a:off x="406400" y="5934075"/>
          <a:ext cx="574675" cy="519113"/>
        </p:xfrm>
        <a:graphic>
          <a:graphicData uri="http://schemas.openxmlformats.org/presentationml/2006/ole">
            <mc:AlternateContent xmlns:mc="http://schemas.openxmlformats.org/markup-compatibility/2006">
              <mc:Choice xmlns:v="urn:schemas-microsoft-com:vml" Requires="v">
                <p:oleObj spid="_x0000_s53396" name="Equation" r:id="rId31" imgW="190335" imgH="215713" progId="Equation.3">
                  <p:embed/>
                </p:oleObj>
              </mc:Choice>
              <mc:Fallback>
                <p:oleObj name="Equation" r:id="rId31" imgW="190335" imgH="215713" progId="Equation.3">
                  <p:embed/>
                  <p:pic>
                    <p:nvPicPr>
                      <p:cNvPr id="0" name="Object 230"/>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406400" y="5934075"/>
                        <a:ext cx="5746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3359" name="AutoShape 244"/>
          <p:cNvSpPr>
            <a:spLocks/>
          </p:cNvSpPr>
          <p:nvPr/>
        </p:nvSpPr>
        <p:spPr bwMode="auto">
          <a:xfrm>
            <a:off x="7956550" y="4652963"/>
            <a:ext cx="144463" cy="1800225"/>
          </a:xfrm>
          <a:prstGeom prst="rightBrace">
            <a:avLst>
              <a:gd name="adj1" fmla="val 103846"/>
              <a:gd name="adj2" fmla="val 50000"/>
            </a:avLst>
          </a:prstGeom>
          <a:noFill/>
          <a:ln w="222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53360" name="Rectangle 245"/>
          <p:cNvSpPr>
            <a:spLocks noChangeArrowheads="1"/>
          </p:cNvSpPr>
          <p:nvPr/>
        </p:nvSpPr>
        <p:spPr bwMode="auto">
          <a:xfrm>
            <a:off x="8101013" y="4725988"/>
            <a:ext cx="900112" cy="1655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eaLnBrk="1" hangingPunct="1"/>
            <a:r>
              <a:rPr lang="fa-IR" altLang="en-US"/>
              <a:t>ماتريس</a:t>
            </a:r>
          </a:p>
          <a:p>
            <a:pPr algn="ctr" eaLnBrk="1" hangingPunct="1"/>
            <a:r>
              <a:rPr lang="fa-IR" altLang="en-US"/>
              <a:t>نرماليزه</a:t>
            </a: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02410"/>
                                        </p:tgtEl>
                                        <p:attrNameLst>
                                          <p:attrName>style.visibility</p:attrName>
                                        </p:attrNameLst>
                                      </p:cBhvr>
                                      <p:to>
                                        <p:strVal val="visible"/>
                                      </p:to>
                                    </p:set>
                                    <p:animEffect transition="in" filter="wipe(down)">
                                      <p:cBhvr>
                                        <p:cTn id="7" dur="870">
                                          <p:stCondLst>
                                            <p:cond delay="0"/>
                                          </p:stCondLst>
                                        </p:cTn>
                                        <p:tgtEl>
                                          <p:spTgt spid="102410"/>
                                        </p:tgtEl>
                                      </p:cBhvr>
                                    </p:animEffect>
                                    <p:anim calcmode="lin" valueType="num">
                                      <p:cBhvr>
                                        <p:cTn id="8" dur="2733" tmFilter="0,0; 0.14,0.36; 0.43,0.73; 0.71,0.91; 1.0,1.0">
                                          <p:stCondLst>
                                            <p:cond delay="0"/>
                                          </p:stCondLst>
                                        </p:cTn>
                                        <p:tgtEl>
                                          <p:spTgt spid="102410"/>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102410"/>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102410"/>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102410"/>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102410"/>
                                        </p:tgtEl>
                                        <p:attrNameLst>
                                          <p:attrName>ppt_y</p:attrName>
                                        </p:attrNameLst>
                                      </p:cBhvr>
                                      <p:tavLst>
                                        <p:tav tm="0" fmla="#ppt_y-sin(pi*$)/81">
                                          <p:val>
                                            <p:fltVal val="0"/>
                                          </p:val>
                                        </p:tav>
                                        <p:tav tm="100000">
                                          <p:val>
                                            <p:fltVal val="1"/>
                                          </p:val>
                                        </p:tav>
                                      </p:tavLst>
                                    </p:anim>
                                    <p:animScale>
                                      <p:cBhvr>
                                        <p:cTn id="13" dur="39">
                                          <p:stCondLst>
                                            <p:cond delay="975"/>
                                          </p:stCondLst>
                                        </p:cTn>
                                        <p:tgtEl>
                                          <p:spTgt spid="102410"/>
                                        </p:tgtEl>
                                      </p:cBhvr>
                                      <p:to x="100000" y="60000"/>
                                    </p:animScale>
                                    <p:animScale>
                                      <p:cBhvr>
                                        <p:cTn id="14" dur="249" decel="50000">
                                          <p:stCondLst>
                                            <p:cond delay="1014"/>
                                          </p:stCondLst>
                                        </p:cTn>
                                        <p:tgtEl>
                                          <p:spTgt spid="102410"/>
                                        </p:tgtEl>
                                      </p:cBhvr>
                                      <p:to x="100000" y="100000"/>
                                    </p:animScale>
                                    <p:animScale>
                                      <p:cBhvr>
                                        <p:cTn id="15" dur="39">
                                          <p:stCondLst>
                                            <p:cond delay="1968"/>
                                          </p:stCondLst>
                                        </p:cTn>
                                        <p:tgtEl>
                                          <p:spTgt spid="102410"/>
                                        </p:tgtEl>
                                      </p:cBhvr>
                                      <p:to x="100000" y="80000"/>
                                    </p:animScale>
                                    <p:animScale>
                                      <p:cBhvr>
                                        <p:cTn id="16" dur="249" decel="50000">
                                          <p:stCondLst>
                                            <p:cond delay="2007"/>
                                          </p:stCondLst>
                                        </p:cTn>
                                        <p:tgtEl>
                                          <p:spTgt spid="102410"/>
                                        </p:tgtEl>
                                      </p:cBhvr>
                                      <p:to x="100000" y="100000"/>
                                    </p:animScale>
                                    <p:animScale>
                                      <p:cBhvr>
                                        <p:cTn id="17" dur="39">
                                          <p:stCondLst>
                                            <p:cond delay="2463"/>
                                          </p:stCondLst>
                                        </p:cTn>
                                        <p:tgtEl>
                                          <p:spTgt spid="102410"/>
                                        </p:tgtEl>
                                      </p:cBhvr>
                                      <p:to x="100000" y="90000"/>
                                    </p:animScale>
                                    <p:animScale>
                                      <p:cBhvr>
                                        <p:cTn id="18" dur="249" decel="50000">
                                          <p:stCondLst>
                                            <p:cond delay="2502"/>
                                          </p:stCondLst>
                                        </p:cTn>
                                        <p:tgtEl>
                                          <p:spTgt spid="102410"/>
                                        </p:tgtEl>
                                      </p:cBhvr>
                                      <p:to x="100000" y="100000"/>
                                    </p:animScale>
                                    <p:animScale>
                                      <p:cBhvr>
                                        <p:cTn id="19" dur="39">
                                          <p:stCondLst>
                                            <p:cond delay="2712"/>
                                          </p:stCondLst>
                                        </p:cTn>
                                        <p:tgtEl>
                                          <p:spTgt spid="102410"/>
                                        </p:tgtEl>
                                      </p:cBhvr>
                                      <p:to x="100000" y="95000"/>
                                    </p:animScale>
                                    <p:animScale>
                                      <p:cBhvr>
                                        <p:cTn id="20" dur="249" decel="50000">
                                          <p:stCondLst>
                                            <p:cond delay="2751"/>
                                          </p:stCondLst>
                                        </p:cTn>
                                        <p:tgtEl>
                                          <p:spTgt spid="10241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10"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Oval 13"/>
          <p:cNvSpPr>
            <a:spLocks noChangeArrowheads="1"/>
          </p:cNvSpPr>
          <p:nvPr/>
        </p:nvSpPr>
        <p:spPr bwMode="auto">
          <a:xfrm>
            <a:off x="3895725" y="3300413"/>
            <a:ext cx="762000" cy="1079500"/>
          </a:xfrm>
          <a:prstGeom prst="ellipse">
            <a:avLst/>
          </a:prstGeom>
          <a:gradFill rotWithShape="1">
            <a:gsLst>
              <a:gs pos="0">
                <a:srgbClr val="99CCFF"/>
              </a:gs>
              <a:gs pos="50000">
                <a:srgbClr val="FFFFFF"/>
              </a:gs>
              <a:gs pos="100000">
                <a:srgbClr val="99CCFF"/>
              </a:gs>
            </a:gsLst>
            <a:lin ang="18900000" scaled="1"/>
          </a:gradFill>
          <a:ln w="9525">
            <a:solidFill>
              <a:srgbClr val="99CC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54275" name="Oval 12"/>
          <p:cNvSpPr>
            <a:spLocks noChangeArrowheads="1"/>
          </p:cNvSpPr>
          <p:nvPr/>
        </p:nvSpPr>
        <p:spPr bwMode="auto">
          <a:xfrm>
            <a:off x="3060700" y="3284538"/>
            <a:ext cx="762000" cy="1079500"/>
          </a:xfrm>
          <a:prstGeom prst="ellipse">
            <a:avLst/>
          </a:prstGeom>
          <a:gradFill rotWithShape="1">
            <a:gsLst>
              <a:gs pos="0">
                <a:srgbClr val="FFFFFF"/>
              </a:gs>
              <a:gs pos="50000">
                <a:srgbClr val="FF99CC"/>
              </a:gs>
              <a:gs pos="100000">
                <a:srgbClr val="FFFFFF"/>
              </a:gs>
            </a:gsLst>
            <a:lin ang="18900000" scaled="1"/>
          </a:gradFill>
          <a:ln w="9525">
            <a:solidFill>
              <a:srgbClr val="99CC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54276" name="Oval 11"/>
          <p:cNvSpPr>
            <a:spLocks noChangeArrowheads="1"/>
          </p:cNvSpPr>
          <p:nvPr/>
        </p:nvSpPr>
        <p:spPr bwMode="auto">
          <a:xfrm>
            <a:off x="1763713" y="3284538"/>
            <a:ext cx="762000" cy="1079500"/>
          </a:xfrm>
          <a:prstGeom prst="ellipse">
            <a:avLst/>
          </a:prstGeom>
          <a:gradFill rotWithShape="1">
            <a:gsLst>
              <a:gs pos="0">
                <a:srgbClr val="FFCC99"/>
              </a:gs>
              <a:gs pos="50000">
                <a:srgbClr val="FFFFFF"/>
              </a:gs>
              <a:gs pos="100000">
                <a:srgbClr val="FFCC99"/>
              </a:gs>
            </a:gsLst>
            <a:lin ang="2700000" scaled="1"/>
          </a:gradFill>
          <a:ln w="9525" algn="ctr">
            <a:solidFill>
              <a:srgbClr val="FF99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104453" name="AutoShape 5"/>
          <p:cNvSpPr>
            <a:spLocks noChangeArrowheads="1"/>
          </p:cNvSpPr>
          <p:nvPr/>
        </p:nvSpPr>
        <p:spPr bwMode="auto">
          <a:xfrm>
            <a:off x="763588" y="115888"/>
            <a:ext cx="7558087" cy="755650"/>
          </a:xfrm>
          <a:prstGeom prst="flowChartOffpageConnector">
            <a:avLst/>
          </a:prstGeom>
          <a:gradFill rotWithShape="1">
            <a:gsLst>
              <a:gs pos="0">
                <a:srgbClr val="FFFFFF"/>
              </a:gs>
              <a:gs pos="100000">
                <a:srgbClr val="FF99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200"/>
              <a:t>3) تشکيل ماتريس موزون(ماتريس بي مقياس وزين)</a:t>
            </a:r>
            <a:endParaRPr lang="en-US" altLang="en-US" sz="2200"/>
          </a:p>
        </p:txBody>
      </p:sp>
      <p:graphicFrame>
        <p:nvGraphicFramePr>
          <p:cNvPr id="54278" name="Object 10"/>
          <p:cNvGraphicFramePr>
            <a:graphicFrameLocks noChangeAspect="1"/>
          </p:cNvGraphicFramePr>
          <p:nvPr/>
        </p:nvGraphicFramePr>
        <p:xfrm>
          <a:off x="1906588" y="3429000"/>
          <a:ext cx="2881312" cy="936625"/>
        </p:xfrm>
        <a:graphic>
          <a:graphicData uri="http://schemas.openxmlformats.org/presentationml/2006/ole">
            <mc:AlternateContent xmlns:mc="http://schemas.openxmlformats.org/markup-compatibility/2006">
              <mc:Choice xmlns:v="urn:schemas-microsoft-com:vml" Requires="v">
                <p:oleObj spid="_x0000_s54286" name="Equation" r:id="rId4" imgW="596900" imgH="241300" progId="Equation.3">
                  <p:embed/>
                </p:oleObj>
              </mc:Choice>
              <mc:Fallback>
                <p:oleObj name="Equation" r:id="rId4" imgW="596900" imgH="241300" progId="Equation.3">
                  <p:embed/>
                  <p:pic>
                    <p:nvPicPr>
                      <p:cNvPr id="0" name="Object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06588" y="3429000"/>
                        <a:ext cx="2881312" cy="936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4279" name="AutoShape 14"/>
          <p:cNvSpPr>
            <a:spLocks noChangeArrowheads="1"/>
          </p:cNvSpPr>
          <p:nvPr/>
        </p:nvSpPr>
        <p:spPr bwMode="auto">
          <a:xfrm>
            <a:off x="323850" y="1485900"/>
            <a:ext cx="3024188" cy="1006475"/>
          </a:xfrm>
          <a:prstGeom prst="flowChartTerminator">
            <a:avLst/>
          </a:prstGeom>
          <a:gradFill rotWithShape="1">
            <a:gsLst>
              <a:gs pos="0">
                <a:srgbClr val="FFCC99"/>
              </a:gs>
              <a:gs pos="50000">
                <a:srgbClr val="FFFFFF"/>
              </a:gs>
              <a:gs pos="100000">
                <a:srgbClr val="FFCC99"/>
              </a:gs>
            </a:gsLst>
            <a:lin ang="2700000" scaled="1"/>
          </a:gradFill>
          <a:ln w="9525">
            <a:solidFill>
              <a:srgbClr val="FF99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000"/>
              <a:t>ماتريس بي مقياس وزين:</a:t>
            </a:r>
            <a:endParaRPr lang="en-US" altLang="en-US" sz="2000"/>
          </a:p>
        </p:txBody>
      </p:sp>
      <p:sp>
        <p:nvSpPr>
          <p:cNvPr id="54280" name="AutoShape 16"/>
          <p:cNvSpPr>
            <a:spLocks noChangeArrowheads="1"/>
          </p:cNvSpPr>
          <p:nvPr/>
        </p:nvSpPr>
        <p:spPr bwMode="auto">
          <a:xfrm>
            <a:off x="539750" y="4941888"/>
            <a:ext cx="2987675" cy="1008062"/>
          </a:xfrm>
          <a:prstGeom prst="flowChartTerminator">
            <a:avLst/>
          </a:prstGeom>
          <a:gradFill rotWithShape="1">
            <a:gsLst>
              <a:gs pos="0">
                <a:srgbClr val="FFFFFF"/>
              </a:gs>
              <a:gs pos="50000">
                <a:srgbClr val="FF99CC"/>
              </a:gs>
              <a:gs pos="100000">
                <a:srgbClr val="FFFFFF"/>
              </a:gs>
            </a:gsLst>
            <a:lin ang="18900000" scaled="1"/>
          </a:gradFill>
          <a:ln w="9525">
            <a:solidFill>
              <a:srgbClr val="99CC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000"/>
              <a:t>ماتريس نرماليزه:</a:t>
            </a:r>
          </a:p>
          <a:p>
            <a:pPr algn="ctr" rtl="1" eaLnBrk="1" hangingPunct="1"/>
            <a:r>
              <a:rPr lang="fa-IR" altLang="en-US" sz="2000"/>
              <a:t>(اين ماتريس در مرحله دوم محاسبه شده است)</a:t>
            </a:r>
            <a:endParaRPr lang="en-US" altLang="en-US" sz="2000"/>
          </a:p>
        </p:txBody>
      </p:sp>
      <p:cxnSp>
        <p:nvCxnSpPr>
          <p:cNvPr id="54281" name="AutoShape 17"/>
          <p:cNvCxnSpPr>
            <a:cxnSpLocks noChangeShapeType="1"/>
            <a:stCxn id="54280" idx="0"/>
          </p:cNvCxnSpPr>
          <p:nvPr/>
        </p:nvCxnSpPr>
        <p:spPr bwMode="auto">
          <a:xfrm rot="-5400000">
            <a:off x="2402681" y="3996532"/>
            <a:ext cx="576263" cy="1314450"/>
          </a:xfrm>
          <a:prstGeom prst="curvedConnector3">
            <a:avLst>
              <a:gd name="adj1" fmla="val 4986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4282" name="AutoShape 18"/>
          <p:cNvCxnSpPr>
            <a:cxnSpLocks noChangeShapeType="1"/>
            <a:stCxn id="54279" idx="2"/>
            <a:endCxn id="54276" idx="0"/>
          </p:cNvCxnSpPr>
          <p:nvPr/>
        </p:nvCxnSpPr>
        <p:spPr bwMode="auto">
          <a:xfrm rot="16200000" flipH="1">
            <a:off x="1594644" y="2734469"/>
            <a:ext cx="792163" cy="307975"/>
          </a:xfrm>
          <a:prstGeom prst="curvedConnector3">
            <a:avLst>
              <a:gd name="adj1" fmla="val 49898"/>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4283" name="AutoShape 19"/>
          <p:cNvSpPr>
            <a:spLocks noChangeArrowheads="1"/>
          </p:cNvSpPr>
          <p:nvPr/>
        </p:nvSpPr>
        <p:spPr bwMode="auto">
          <a:xfrm>
            <a:off x="5003800" y="1268413"/>
            <a:ext cx="3779838" cy="2160587"/>
          </a:xfrm>
          <a:prstGeom prst="flowChartTerminator">
            <a:avLst/>
          </a:prstGeom>
          <a:gradFill rotWithShape="1">
            <a:gsLst>
              <a:gs pos="0">
                <a:srgbClr val="99CCFF"/>
              </a:gs>
              <a:gs pos="50000">
                <a:srgbClr val="FFFFFF"/>
              </a:gs>
              <a:gs pos="100000">
                <a:srgbClr val="99CCFF"/>
              </a:gs>
            </a:gsLst>
            <a:lin ang="18900000" scaled="1"/>
          </a:gradFill>
          <a:ln w="9525">
            <a:solidFill>
              <a:srgbClr val="99CC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000"/>
              <a:t>ماتريس وزن:</a:t>
            </a:r>
          </a:p>
          <a:p>
            <a:pPr algn="ctr" rtl="1" eaLnBrk="1" hangingPunct="1"/>
            <a:r>
              <a:rPr lang="fa-IR" altLang="en-US" sz="2000"/>
              <a:t>وزن به  يکي از روشهاي ذهني، آنتروپي و يا ترکيبي از آن دو محاسبه خواهد شد. ماتريس وزن، ماتريسي است قطري که فقط عناصر قطر اصلي آن غير صفر خواهد بود</a:t>
            </a:r>
            <a:endParaRPr lang="en-US" altLang="en-US" sz="2000"/>
          </a:p>
        </p:txBody>
      </p:sp>
      <p:cxnSp>
        <p:nvCxnSpPr>
          <p:cNvPr id="54284" name="AutoShape 20"/>
          <p:cNvCxnSpPr>
            <a:cxnSpLocks noChangeShapeType="1"/>
            <a:stCxn id="54283" idx="2"/>
            <a:endCxn id="54274" idx="6"/>
          </p:cNvCxnSpPr>
          <p:nvPr/>
        </p:nvCxnSpPr>
        <p:spPr bwMode="auto">
          <a:xfrm rot="5400000">
            <a:off x="5570537" y="2516188"/>
            <a:ext cx="411163" cy="2236788"/>
          </a:xfrm>
          <a:prstGeom prst="curvedConnector2">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04453"/>
                                        </p:tgtEl>
                                        <p:attrNameLst>
                                          <p:attrName>style.visibility</p:attrName>
                                        </p:attrNameLst>
                                      </p:cBhvr>
                                      <p:to>
                                        <p:strVal val="visible"/>
                                      </p:to>
                                    </p:set>
                                    <p:animEffect transition="in" filter="wipe(down)">
                                      <p:cBhvr>
                                        <p:cTn id="7" dur="870">
                                          <p:stCondLst>
                                            <p:cond delay="0"/>
                                          </p:stCondLst>
                                        </p:cTn>
                                        <p:tgtEl>
                                          <p:spTgt spid="104453"/>
                                        </p:tgtEl>
                                      </p:cBhvr>
                                    </p:animEffect>
                                    <p:anim calcmode="lin" valueType="num">
                                      <p:cBhvr>
                                        <p:cTn id="8" dur="2733" tmFilter="0,0; 0.14,0.36; 0.43,0.73; 0.71,0.91; 1.0,1.0">
                                          <p:stCondLst>
                                            <p:cond delay="0"/>
                                          </p:stCondLst>
                                        </p:cTn>
                                        <p:tgtEl>
                                          <p:spTgt spid="104453"/>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104453"/>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104453"/>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104453"/>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104453"/>
                                        </p:tgtEl>
                                        <p:attrNameLst>
                                          <p:attrName>ppt_y</p:attrName>
                                        </p:attrNameLst>
                                      </p:cBhvr>
                                      <p:tavLst>
                                        <p:tav tm="0" fmla="#ppt_y-sin(pi*$)/81">
                                          <p:val>
                                            <p:fltVal val="0"/>
                                          </p:val>
                                        </p:tav>
                                        <p:tav tm="100000">
                                          <p:val>
                                            <p:fltVal val="1"/>
                                          </p:val>
                                        </p:tav>
                                      </p:tavLst>
                                    </p:anim>
                                    <p:animScale>
                                      <p:cBhvr>
                                        <p:cTn id="13" dur="39">
                                          <p:stCondLst>
                                            <p:cond delay="975"/>
                                          </p:stCondLst>
                                        </p:cTn>
                                        <p:tgtEl>
                                          <p:spTgt spid="104453"/>
                                        </p:tgtEl>
                                      </p:cBhvr>
                                      <p:to x="100000" y="60000"/>
                                    </p:animScale>
                                    <p:animScale>
                                      <p:cBhvr>
                                        <p:cTn id="14" dur="249" decel="50000">
                                          <p:stCondLst>
                                            <p:cond delay="1014"/>
                                          </p:stCondLst>
                                        </p:cTn>
                                        <p:tgtEl>
                                          <p:spTgt spid="104453"/>
                                        </p:tgtEl>
                                      </p:cBhvr>
                                      <p:to x="100000" y="100000"/>
                                    </p:animScale>
                                    <p:animScale>
                                      <p:cBhvr>
                                        <p:cTn id="15" dur="39">
                                          <p:stCondLst>
                                            <p:cond delay="1968"/>
                                          </p:stCondLst>
                                        </p:cTn>
                                        <p:tgtEl>
                                          <p:spTgt spid="104453"/>
                                        </p:tgtEl>
                                      </p:cBhvr>
                                      <p:to x="100000" y="80000"/>
                                    </p:animScale>
                                    <p:animScale>
                                      <p:cBhvr>
                                        <p:cTn id="16" dur="249" decel="50000">
                                          <p:stCondLst>
                                            <p:cond delay="2007"/>
                                          </p:stCondLst>
                                        </p:cTn>
                                        <p:tgtEl>
                                          <p:spTgt spid="104453"/>
                                        </p:tgtEl>
                                      </p:cBhvr>
                                      <p:to x="100000" y="100000"/>
                                    </p:animScale>
                                    <p:animScale>
                                      <p:cBhvr>
                                        <p:cTn id="17" dur="39">
                                          <p:stCondLst>
                                            <p:cond delay="2463"/>
                                          </p:stCondLst>
                                        </p:cTn>
                                        <p:tgtEl>
                                          <p:spTgt spid="104453"/>
                                        </p:tgtEl>
                                      </p:cBhvr>
                                      <p:to x="100000" y="90000"/>
                                    </p:animScale>
                                    <p:animScale>
                                      <p:cBhvr>
                                        <p:cTn id="18" dur="249" decel="50000">
                                          <p:stCondLst>
                                            <p:cond delay="2502"/>
                                          </p:stCondLst>
                                        </p:cTn>
                                        <p:tgtEl>
                                          <p:spTgt spid="104453"/>
                                        </p:tgtEl>
                                      </p:cBhvr>
                                      <p:to x="100000" y="100000"/>
                                    </p:animScale>
                                    <p:animScale>
                                      <p:cBhvr>
                                        <p:cTn id="19" dur="39">
                                          <p:stCondLst>
                                            <p:cond delay="2712"/>
                                          </p:stCondLst>
                                        </p:cTn>
                                        <p:tgtEl>
                                          <p:spTgt spid="104453"/>
                                        </p:tgtEl>
                                      </p:cBhvr>
                                      <p:to x="100000" y="95000"/>
                                    </p:animScale>
                                    <p:animScale>
                                      <p:cBhvr>
                                        <p:cTn id="20" dur="249" decel="50000">
                                          <p:stCondLst>
                                            <p:cond delay="2751"/>
                                          </p:stCondLst>
                                        </p:cTn>
                                        <p:tgtEl>
                                          <p:spTgt spid="10445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501" name="AutoShape 5"/>
          <p:cNvSpPr>
            <a:spLocks noChangeArrowheads="1"/>
          </p:cNvSpPr>
          <p:nvPr/>
        </p:nvSpPr>
        <p:spPr bwMode="auto">
          <a:xfrm>
            <a:off x="763588" y="115888"/>
            <a:ext cx="7558087" cy="755650"/>
          </a:xfrm>
          <a:prstGeom prst="flowChartOffpageConnector">
            <a:avLst/>
          </a:prstGeom>
          <a:gradFill rotWithShape="1">
            <a:gsLst>
              <a:gs pos="0">
                <a:srgbClr val="FFFFFF"/>
              </a:gs>
              <a:gs pos="100000">
                <a:srgbClr val="FF99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200"/>
              <a:t>3) تشکيل ماتريس موزون(ماتريس بي مقياس وزين)</a:t>
            </a:r>
            <a:endParaRPr lang="en-US" altLang="en-US" sz="2200"/>
          </a:p>
        </p:txBody>
      </p:sp>
      <p:graphicFrame>
        <p:nvGraphicFramePr>
          <p:cNvPr id="55299" name="Object 13"/>
          <p:cNvGraphicFramePr>
            <a:graphicFrameLocks noChangeAspect="1"/>
          </p:cNvGraphicFramePr>
          <p:nvPr/>
        </p:nvGraphicFramePr>
        <p:xfrm>
          <a:off x="174625" y="2125663"/>
          <a:ext cx="8675688" cy="2254250"/>
        </p:xfrm>
        <a:graphic>
          <a:graphicData uri="http://schemas.openxmlformats.org/presentationml/2006/ole">
            <mc:AlternateContent xmlns:mc="http://schemas.openxmlformats.org/markup-compatibility/2006">
              <mc:Choice xmlns:v="urn:schemas-microsoft-com:vml" Requires="v">
                <p:oleObj spid="_x0000_s55306" name="Equation" r:id="rId4" imgW="5143500" imgH="1143000" progId="Equation.3">
                  <p:embed/>
                </p:oleObj>
              </mc:Choice>
              <mc:Fallback>
                <p:oleObj name="Equation" r:id="rId4" imgW="5143500" imgH="1143000" progId="Equation.3">
                  <p:embed/>
                  <p:pic>
                    <p:nvPicPr>
                      <p:cNvPr id="0" name="Object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4625" y="2125663"/>
                        <a:ext cx="8675688" cy="2254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5300" name="AutoShape 14"/>
          <p:cNvSpPr>
            <a:spLocks noChangeArrowheads="1"/>
          </p:cNvSpPr>
          <p:nvPr/>
        </p:nvSpPr>
        <p:spPr bwMode="auto">
          <a:xfrm>
            <a:off x="179388" y="1268413"/>
            <a:ext cx="4968875" cy="719137"/>
          </a:xfrm>
          <a:prstGeom prst="flowChartProcess">
            <a:avLst/>
          </a:prstGeom>
          <a:noFill/>
          <a:ln>
            <a:noFill/>
          </a:ln>
          <a:effectLst/>
          <a:extLst>
            <a:ext uri="{909E8E84-426E-40DD-AFC4-6F175D3DCCD1}">
              <a14:hiddenFill xmlns:a14="http://schemas.microsoft.com/office/drawing/2010/main">
                <a:solidFill>
                  <a:srgbClr val="FFCC99"/>
                </a:solidFill>
              </a14:hiddenFill>
            </a:ext>
            <a:ext uri="{91240B29-F687-4F45-9708-019B960494DF}">
              <a14:hiddenLine xmlns:a14="http://schemas.microsoft.com/office/drawing/2010/main" w="9525">
                <a:solidFill>
                  <a:srgbClr val="FF99CC"/>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rtl="1" eaLnBrk="1" hangingPunct="1"/>
            <a:r>
              <a:rPr lang="fa-IR" altLang="en-US" sz="2800" b="1"/>
              <a:t>{</a:t>
            </a:r>
            <a:r>
              <a:rPr lang="fa-IR" altLang="en-US"/>
              <a:t>531/0, 017/0, 211/0, 062/0, 179/0</a:t>
            </a:r>
            <a:r>
              <a:rPr lang="fa-IR" altLang="en-US" sz="2400" b="1"/>
              <a:t>}</a:t>
            </a:r>
            <a:r>
              <a:rPr lang="fa-IR" altLang="en-US"/>
              <a:t>= </a:t>
            </a:r>
            <a:r>
              <a:rPr lang="en-US" altLang="en-US" sz="2000" b="1">
                <a:latin typeface="Times New Roman" panose="02020603050405020304" pitchFamily="18" charset="0"/>
                <a:cs typeface="Times New Roman" panose="02020603050405020304" pitchFamily="18" charset="0"/>
              </a:rPr>
              <a:t>W</a:t>
            </a:r>
          </a:p>
        </p:txBody>
      </p:sp>
      <p:sp>
        <p:nvSpPr>
          <p:cNvPr id="55301" name="AutoShape 15"/>
          <p:cNvSpPr>
            <a:spLocks noChangeArrowheads="1"/>
          </p:cNvSpPr>
          <p:nvPr/>
        </p:nvSpPr>
        <p:spPr bwMode="auto">
          <a:xfrm>
            <a:off x="5724525" y="1268413"/>
            <a:ext cx="3311525" cy="719137"/>
          </a:xfrm>
          <a:prstGeom prst="flowChartProcess">
            <a:avLst/>
          </a:prstGeom>
          <a:noFill/>
          <a:ln>
            <a:noFill/>
          </a:ln>
          <a:effectLst/>
          <a:extLst>
            <a:ext uri="{909E8E84-426E-40DD-AFC4-6F175D3DCCD1}">
              <a14:hiddenFill xmlns:a14="http://schemas.microsoft.com/office/drawing/2010/main">
                <a:solidFill>
                  <a:srgbClr val="FFCC99"/>
                </a:solidFill>
              </a14:hiddenFill>
            </a:ext>
            <a:ext uri="{91240B29-F687-4F45-9708-019B960494DF}">
              <a14:hiddenLine xmlns:a14="http://schemas.microsoft.com/office/drawing/2010/main" w="9525">
                <a:solidFill>
                  <a:srgbClr val="FF99CC"/>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000" b="1">
                <a:latin typeface="Times New Roman" panose="02020603050405020304" pitchFamily="18" charset="0"/>
              </a:rPr>
              <a:t>بردار  وزن (به روش ذهني)</a:t>
            </a:r>
            <a:endParaRPr lang="en-US" altLang="en-US" sz="2000" b="1">
              <a:latin typeface="Times New Roman" panose="02020603050405020304" pitchFamily="18" charset="0"/>
            </a:endParaRPr>
          </a:p>
        </p:txBody>
      </p:sp>
      <p:sp>
        <p:nvSpPr>
          <p:cNvPr id="55302" name="AutoShape 17"/>
          <p:cNvSpPr>
            <a:spLocks noChangeArrowheads="1"/>
          </p:cNvSpPr>
          <p:nvPr/>
        </p:nvSpPr>
        <p:spPr bwMode="auto">
          <a:xfrm>
            <a:off x="4932363" y="1412875"/>
            <a:ext cx="1008062" cy="431800"/>
          </a:xfrm>
          <a:prstGeom prst="leftArrow">
            <a:avLst>
              <a:gd name="adj1" fmla="val 50000"/>
              <a:gd name="adj2" fmla="val 58364"/>
            </a:avLst>
          </a:prstGeom>
          <a:solidFill>
            <a:srgbClr val="CCFFCC"/>
          </a:solidFill>
          <a:ln w="9525">
            <a:solidFill>
              <a:srgbClr val="CC99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graphicFrame>
        <p:nvGraphicFramePr>
          <p:cNvPr id="55303" name="Object 18"/>
          <p:cNvGraphicFramePr>
            <a:graphicFrameLocks noChangeAspect="1"/>
          </p:cNvGraphicFramePr>
          <p:nvPr/>
        </p:nvGraphicFramePr>
        <p:xfrm>
          <a:off x="946150" y="4624388"/>
          <a:ext cx="6872288" cy="1757362"/>
        </p:xfrm>
        <a:graphic>
          <a:graphicData uri="http://schemas.openxmlformats.org/presentationml/2006/ole">
            <mc:AlternateContent xmlns:mc="http://schemas.openxmlformats.org/markup-compatibility/2006">
              <mc:Choice xmlns:v="urn:schemas-microsoft-com:vml" Requires="v">
                <p:oleObj spid="_x0000_s55307" name="Equation" r:id="rId6" imgW="2971800" imgH="711000" progId="Equation.3">
                  <p:embed/>
                </p:oleObj>
              </mc:Choice>
              <mc:Fallback>
                <p:oleObj name="Equation" r:id="rId6" imgW="2971800" imgH="711000" progId="Equation.3">
                  <p:embed/>
                  <p:pic>
                    <p:nvPicPr>
                      <p:cNvPr id="0" name="Object 1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6150" y="4624388"/>
                        <a:ext cx="6872288" cy="1757362"/>
                      </a:xfrm>
                      <a:prstGeom prst="rect">
                        <a:avLst/>
                      </a:prstGeom>
                      <a:gradFill rotWithShape="1">
                        <a:gsLst>
                          <a:gs pos="0">
                            <a:srgbClr val="FFFFFF"/>
                          </a:gs>
                          <a:gs pos="50000">
                            <a:srgbClr val="FFCC99"/>
                          </a:gs>
                          <a:gs pos="100000">
                            <a:srgbClr val="FFFFFF"/>
                          </a:gs>
                        </a:gsLst>
                        <a:lin ang="18900000" scaled="1"/>
                      </a:gradFill>
                      <a:ln w="9525">
                        <a:solidFill>
                          <a:srgbClr val="99CC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06501"/>
                                        </p:tgtEl>
                                        <p:attrNameLst>
                                          <p:attrName>style.visibility</p:attrName>
                                        </p:attrNameLst>
                                      </p:cBhvr>
                                      <p:to>
                                        <p:strVal val="visible"/>
                                      </p:to>
                                    </p:set>
                                    <p:animEffect transition="in" filter="wipe(down)">
                                      <p:cBhvr>
                                        <p:cTn id="7" dur="870">
                                          <p:stCondLst>
                                            <p:cond delay="0"/>
                                          </p:stCondLst>
                                        </p:cTn>
                                        <p:tgtEl>
                                          <p:spTgt spid="106501"/>
                                        </p:tgtEl>
                                      </p:cBhvr>
                                    </p:animEffect>
                                    <p:anim calcmode="lin" valueType="num">
                                      <p:cBhvr>
                                        <p:cTn id="8" dur="2733" tmFilter="0,0; 0.14,0.36; 0.43,0.73; 0.71,0.91; 1.0,1.0">
                                          <p:stCondLst>
                                            <p:cond delay="0"/>
                                          </p:stCondLst>
                                        </p:cTn>
                                        <p:tgtEl>
                                          <p:spTgt spid="106501"/>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106501"/>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106501"/>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106501"/>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106501"/>
                                        </p:tgtEl>
                                        <p:attrNameLst>
                                          <p:attrName>ppt_y</p:attrName>
                                        </p:attrNameLst>
                                      </p:cBhvr>
                                      <p:tavLst>
                                        <p:tav tm="0" fmla="#ppt_y-sin(pi*$)/81">
                                          <p:val>
                                            <p:fltVal val="0"/>
                                          </p:val>
                                        </p:tav>
                                        <p:tav tm="100000">
                                          <p:val>
                                            <p:fltVal val="1"/>
                                          </p:val>
                                        </p:tav>
                                      </p:tavLst>
                                    </p:anim>
                                    <p:animScale>
                                      <p:cBhvr>
                                        <p:cTn id="13" dur="39">
                                          <p:stCondLst>
                                            <p:cond delay="975"/>
                                          </p:stCondLst>
                                        </p:cTn>
                                        <p:tgtEl>
                                          <p:spTgt spid="106501"/>
                                        </p:tgtEl>
                                      </p:cBhvr>
                                      <p:to x="100000" y="60000"/>
                                    </p:animScale>
                                    <p:animScale>
                                      <p:cBhvr>
                                        <p:cTn id="14" dur="249" decel="50000">
                                          <p:stCondLst>
                                            <p:cond delay="1014"/>
                                          </p:stCondLst>
                                        </p:cTn>
                                        <p:tgtEl>
                                          <p:spTgt spid="106501"/>
                                        </p:tgtEl>
                                      </p:cBhvr>
                                      <p:to x="100000" y="100000"/>
                                    </p:animScale>
                                    <p:animScale>
                                      <p:cBhvr>
                                        <p:cTn id="15" dur="39">
                                          <p:stCondLst>
                                            <p:cond delay="1968"/>
                                          </p:stCondLst>
                                        </p:cTn>
                                        <p:tgtEl>
                                          <p:spTgt spid="106501"/>
                                        </p:tgtEl>
                                      </p:cBhvr>
                                      <p:to x="100000" y="80000"/>
                                    </p:animScale>
                                    <p:animScale>
                                      <p:cBhvr>
                                        <p:cTn id="16" dur="249" decel="50000">
                                          <p:stCondLst>
                                            <p:cond delay="2007"/>
                                          </p:stCondLst>
                                        </p:cTn>
                                        <p:tgtEl>
                                          <p:spTgt spid="106501"/>
                                        </p:tgtEl>
                                      </p:cBhvr>
                                      <p:to x="100000" y="100000"/>
                                    </p:animScale>
                                    <p:animScale>
                                      <p:cBhvr>
                                        <p:cTn id="17" dur="39">
                                          <p:stCondLst>
                                            <p:cond delay="2463"/>
                                          </p:stCondLst>
                                        </p:cTn>
                                        <p:tgtEl>
                                          <p:spTgt spid="106501"/>
                                        </p:tgtEl>
                                      </p:cBhvr>
                                      <p:to x="100000" y="90000"/>
                                    </p:animScale>
                                    <p:animScale>
                                      <p:cBhvr>
                                        <p:cTn id="18" dur="249" decel="50000">
                                          <p:stCondLst>
                                            <p:cond delay="2502"/>
                                          </p:stCondLst>
                                        </p:cTn>
                                        <p:tgtEl>
                                          <p:spTgt spid="106501"/>
                                        </p:tgtEl>
                                      </p:cBhvr>
                                      <p:to x="100000" y="100000"/>
                                    </p:animScale>
                                    <p:animScale>
                                      <p:cBhvr>
                                        <p:cTn id="19" dur="39">
                                          <p:stCondLst>
                                            <p:cond delay="2712"/>
                                          </p:stCondLst>
                                        </p:cTn>
                                        <p:tgtEl>
                                          <p:spTgt spid="106501"/>
                                        </p:tgtEl>
                                      </p:cBhvr>
                                      <p:to x="100000" y="95000"/>
                                    </p:animScale>
                                    <p:animScale>
                                      <p:cBhvr>
                                        <p:cTn id="20" dur="249" decel="50000">
                                          <p:stCondLst>
                                            <p:cond delay="2751"/>
                                          </p:stCondLst>
                                        </p:cTn>
                                        <p:tgtEl>
                                          <p:spTgt spid="10650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50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51" name="AutoShape 7"/>
          <p:cNvSpPr>
            <a:spLocks noChangeArrowheads="1"/>
          </p:cNvSpPr>
          <p:nvPr/>
        </p:nvSpPr>
        <p:spPr bwMode="auto">
          <a:xfrm>
            <a:off x="1022350" y="119063"/>
            <a:ext cx="7018338" cy="755650"/>
          </a:xfrm>
          <a:prstGeom prst="flowChartOffpageConnector">
            <a:avLst/>
          </a:prstGeom>
          <a:gradFill rotWithShape="1">
            <a:gsLst>
              <a:gs pos="0">
                <a:srgbClr val="FFFFFF"/>
              </a:gs>
              <a:gs pos="100000">
                <a:srgbClr val="FFCC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200"/>
              <a:t>4) تعيين راه حل ايده آل مثبت و ايده ال منفي</a:t>
            </a:r>
          </a:p>
        </p:txBody>
      </p:sp>
      <p:graphicFrame>
        <p:nvGraphicFramePr>
          <p:cNvPr id="56323" name="Object 10"/>
          <p:cNvGraphicFramePr>
            <a:graphicFrameLocks noChangeAspect="1"/>
          </p:cNvGraphicFramePr>
          <p:nvPr/>
        </p:nvGraphicFramePr>
        <p:xfrm>
          <a:off x="206375" y="981075"/>
          <a:ext cx="8820150" cy="1895475"/>
        </p:xfrm>
        <a:graphic>
          <a:graphicData uri="http://schemas.openxmlformats.org/presentationml/2006/ole">
            <mc:AlternateContent xmlns:mc="http://schemas.openxmlformats.org/markup-compatibility/2006">
              <mc:Choice xmlns:v="urn:schemas-microsoft-com:vml" Requires="v">
                <p:oleObj spid="_x0000_s56335" name="Equation" r:id="rId4" imgW="3276600" imgH="990600" progId="Equation.3">
                  <p:embed/>
                </p:oleObj>
              </mc:Choice>
              <mc:Fallback>
                <p:oleObj name="Equation" r:id="rId4" imgW="3276600" imgH="990600" progId="Equation.3">
                  <p:embed/>
                  <p:pic>
                    <p:nvPicPr>
                      <p:cNvPr id="0" name="Object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6375" y="981075"/>
                        <a:ext cx="8820150" cy="1895475"/>
                      </a:xfrm>
                      <a:prstGeom prst="rect">
                        <a:avLst/>
                      </a:prstGeom>
                      <a:noFill/>
                      <a:ln w="9525">
                        <a:solidFill>
                          <a:srgbClr val="FF99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6324" name="Object 13"/>
          <p:cNvGraphicFramePr>
            <a:graphicFrameLocks noChangeAspect="1"/>
          </p:cNvGraphicFramePr>
          <p:nvPr/>
        </p:nvGraphicFramePr>
        <p:xfrm>
          <a:off x="209550" y="2957513"/>
          <a:ext cx="8820150" cy="1919287"/>
        </p:xfrm>
        <a:graphic>
          <a:graphicData uri="http://schemas.openxmlformats.org/presentationml/2006/ole">
            <mc:AlternateContent xmlns:mc="http://schemas.openxmlformats.org/markup-compatibility/2006">
              <mc:Choice xmlns:v="urn:schemas-microsoft-com:vml" Requires="v">
                <p:oleObj spid="_x0000_s56336" name="Equation" r:id="rId6" imgW="3365500" imgH="990600" progId="Equation.3">
                  <p:embed/>
                </p:oleObj>
              </mc:Choice>
              <mc:Fallback>
                <p:oleObj name="Equation" r:id="rId6" imgW="3365500" imgH="990600" progId="Equation.3">
                  <p:embed/>
                  <p:pic>
                    <p:nvPicPr>
                      <p:cNvPr id="0" name="Object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9550" y="2957513"/>
                        <a:ext cx="8820150" cy="1919287"/>
                      </a:xfrm>
                      <a:prstGeom prst="rect">
                        <a:avLst/>
                      </a:prstGeom>
                      <a:noFill/>
                      <a:ln w="9525">
                        <a:solidFill>
                          <a:srgbClr val="FF99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6325" name="Rectangle 14"/>
          <p:cNvSpPr>
            <a:spLocks noChangeArrowheads="1"/>
          </p:cNvSpPr>
          <p:nvPr/>
        </p:nvSpPr>
        <p:spPr bwMode="auto">
          <a:xfrm>
            <a:off x="5435600" y="2205038"/>
            <a:ext cx="327660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eaLnBrk="1" hangingPunct="1"/>
            <a:r>
              <a:rPr lang="fa-IR" altLang="en-US" sz="2400" i="1"/>
              <a:t>راه حل ايده آل مثبت :</a:t>
            </a:r>
            <a:endParaRPr lang="en-US" altLang="en-US" sz="2400" i="1"/>
          </a:p>
        </p:txBody>
      </p:sp>
      <p:sp>
        <p:nvSpPr>
          <p:cNvPr id="56326" name="Rectangle 15"/>
          <p:cNvSpPr>
            <a:spLocks noChangeArrowheads="1"/>
          </p:cNvSpPr>
          <p:nvPr/>
        </p:nvSpPr>
        <p:spPr bwMode="auto">
          <a:xfrm>
            <a:off x="5435600" y="4292600"/>
            <a:ext cx="327660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eaLnBrk="1" hangingPunct="1"/>
            <a:r>
              <a:rPr lang="fa-IR" altLang="en-US" sz="2400" i="1"/>
              <a:t>راه حل ايده آل منفي :</a:t>
            </a:r>
            <a:endParaRPr lang="en-US" altLang="en-US" sz="2400" i="1"/>
          </a:p>
        </p:txBody>
      </p:sp>
      <p:graphicFrame>
        <p:nvGraphicFramePr>
          <p:cNvPr id="56327" name="Object 16"/>
          <p:cNvGraphicFramePr>
            <a:graphicFrameLocks noChangeAspect="1"/>
          </p:cNvGraphicFramePr>
          <p:nvPr/>
        </p:nvGraphicFramePr>
        <p:xfrm>
          <a:off x="336550" y="5805488"/>
          <a:ext cx="3573463" cy="720725"/>
        </p:xfrm>
        <a:graphic>
          <a:graphicData uri="http://schemas.openxmlformats.org/presentationml/2006/ole">
            <mc:AlternateContent xmlns:mc="http://schemas.openxmlformats.org/markup-compatibility/2006">
              <mc:Choice xmlns:v="urn:schemas-microsoft-com:vml" Requires="v">
                <p:oleObj spid="_x0000_s56337" name="Equation" r:id="rId8" imgW="2057400" imgH="482400" progId="Equation.3">
                  <p:embed/>
                </p:oleObj>
              </mc:Choice>
              <mc:Fallback>
                <p:oleObj name="Equation" r:id="rId8" imgW="2057400" imgH="482400" progId="Equation.3">
                  <p:embed/>
                  <p:pic>
                    <p:nvPicPr>
                      <p:cNvPr id="0" name="Object 1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6550" y="5805488"/>
                        <a:ext cx="3573463" cy="720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99CC"/>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6328" name="Object 17"/>
          <p:cNvGraphicFramePr>
            <a:graphicFrameLocks noChangeAspect="1"/>
          </p:cNvGraphicFramePr>
          <p:nvPr/>
        </p:nvGraphicFramePr>
        <p:xfrm>
          <a:off x="323850" y="5076825"/>
          <a:ext cx="3816350" cy="720725"/>
        </p:xfrm>
        <a:graphic>
          <a:graphicData uri="http://schemas.openxmlformats.org/presentationml/2006/ole">
            <mc:AlternateContent xmlns:mc="http://schemas.openxmlformats.org/markup-compatibility/2006">
              <mc:Choice xmlns:v="urn:schemas-microsoft-com:vml" Requires="v">
                <p:oleObj spid="_x0000_s56338" name="Equation" r:id="rId10" imgW="2197100" imgH="482600" progId="Equation.3">
                  <p:embed/>
                </p:oleObj>
              </mc:Choice>
              <mc:Fallback>
                <p:oleObj name="Equation" r:id="rId10" imgW="2197100" imgH="482600" progId="Equation.3">
                  <p:embed/>
                  <p:pic>
                    <p:nvPicPr>
                      <p:cNvPr id="0" name="Object 1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23850" y="5076825"/>
                        <a:ext cx="3816350" cy="720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99CC"/>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6329" name="Rectangle 18"/>
          <p:cNvSpPr>
            <a:spLocks noChangeArrowheads="1"/>
          </p:cNvSpPr>
          <p:nvPr/>
        </p:nvSpPr>
        <p:spPr bwMode="auto">
          <a:xfrm>
            <a:off x="4513263" y="5589588"/>
            <a:ext cx="1331912"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eaLnBrk="1" hangingPunct="1"/>
            <a:r>
              <a:rPr lang="fa-IR" altLang="en-US" i="1"/>
              <a:t>به طور ي که :</a:t>
            </a:r>
            <a:endParaRPr lang="en-US" altLang="en-US" i="1"/>
          </a:p>
        </p:txBody>
      </p:sp>
      <p:sp>
        <p:nvSpPr>
          <p:cNvPr id="56330" name="AutoShape 19"/>
          <p:cNvSpPr>
            <a:spLocks/>
          </p:cNvSpPr>
          <p:nvPr/>
        </p:nvSpPr>
        <p:spPr bwMode="auto">
          <a:xfrm>
            <a:off x="4068763" y="5084763"/>
            <a:ext cx="287337" cy="1557337"/>
          </a:xfrm>
          <a:prstGeom prst="rightBrace">
            <a:avLst>
              <a:gd name="adj1" fmla="val 45166"/>
              <a:gd name="adj2" fmla="val 50000"/>
            </a:avLst>
          </a:prstGeom>
          <a:noFill/>
          <a:ln w="222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08551"/>
                                        </p:tgtEl>
                                        <p:attrNameLst>
                                          <p:attrName>style.visibility</p:attrName>
                                        </p:attrNameLst>
                                      </p:cBhvr>
                                      <p:to>
                                        <p:strVal val="visible"/>
                                      </p:to>
                                    </p:set>
                                    <p:animEffect transition="in" filter="wipe(down)">
                                      <p:cBhvr>
                                        <p:cTn id="7" dur="870">
                                          <p:stCondLst>
                                            <p:cond delay="0"/>
                                          </p:stCondLst>
                                        </p:cTn>
                                        <p:tgtEl>
                                          <p:spTgt spid="108551"/>
                                        </p:tgtEl>
                                      </p:cBhvr>
                                    </p:animEffect>
                                    <p:anim calcmode="lin" valueType="num">
                                      <p:cBhvr>
                                        <p:cTn id="8" dur="2733" tmFilter="0,0; 0.14,0.36; 0.43,0.73; 0.71,0.91; 1.0,1.0">
                                          <p:stCondLst>
                                            <p:cond delay="0"/>
                                          </p:stCondLst>
                                        </p:cTn>
                                        <p:tgtEl>
                                          <p:spTgt spid="108551"/>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108551"/>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108551"/>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108551"/>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108551"/>
                                        </p:tgtEl>
                                        <p:attrNameLst>
                                          <p:attrName>ppt_y</p:attrName>
                                        </p:attrNameLst>
                                      </p:cBhvr>
                                      <p:tavLst>
                                        <p:tav tm="0" fmla="#ppt_y-sin(pi*$)/81">
                                          <p:val>
                                            <p:fltVal val="0"/>
                                          </p:val>
                                        </p:tav>
                                        <p:tav tm="100000">
                                          <p:val>
                                            <p:fltVal val="1"/>
                                          </p:val>
                                        </p:tav>
                                      </p:tavLst>
                                    </p:anim>
                                    <p:animScale>
                                      <p:cBhvr>
                                        <p:cTn id="13" dur="39">
                                          <p:stCondLst>
                                            <p:cond delay="975"/>
                                          </p:stCondLst>
                                        </p:cTn>
                                        <p:tgtEl>
                                          <p:spTgt spid="108551"/>
                                        </p:tgtEl>
                                      </p:cBhvr>
                                      <p:to x="100000" y="60000"/>
                                    </p:animScale>
                                    <p:animScale>
                                      <p:cBhvr>
                                        <p:cTn id="14" dur="249" decel="50000">
                                          <p:stCondLst>
                                            <p:cond delay="1014"/>
                                          </p:stCondLst>
                                        </p:cTn>
                                        <p:tgtEl>
                                          <p:spTgt spid="108551"/>
                                        </p:tgtEl>
                                      </p:cBhvr>
                                      <p:to x="100000" y="100000"/>
                                    </p:animScale>
                                    <p:animScale>
                                      <p:cBhvr>
                                        <p:cTn id="15" dur="39">
                                          <p:stCondLst>
                                            <p:cond delay="1968"/>
                                          </p:stCondLst>
                                        </p:cTn>
                                        <p:tgtEl>
                                          <p:spTgt spid="108551"/>
                                        </p:tgtEl>
                                      </p:cBhvr>
                                      <p:to x="100000" y="80000"/>
                                    </p:animScale>
                                    <p:animScale>
                                      <p:cBhvr>
                                        <p:cTn id="16" dur="249" decel="50000">
                                          <p:stCondLst>
                                            <p:cond delay="2007"/>
                                          </p:stCondLst>
                                        </p:cTn>
                                        <p:tgtEl>
                                          <p:spTgt spid="108551"/>
                                        </p:tgtEl>
                                      </p:cBhvr>
                                      <p:to x="100000" y="100000"/>
                                    </p:animScale>
                                    <p:animScale>
                                      <p:cBhvr>
                                        <p:cTn id="17" dur="39">
                                          <p:stCondLst>
                                            <p:cond delay="2463"/>
                                          </p:stCondLst>
                                        </p:cTn>
                                        <p:tgtEl>
                                          <p:spTgt spid="108551"/>
                                        </p:tgtEl>
                                      </p:cBhvr>
                                      <p:to x="100000" y="90000"/>
                                    </p:animScale>
                                    <p:animScale>
                                      <p:cBhvr>
                                        <p:cTn id="18" dur="249" decel="50000">
                                          <p:stCondLst>
                                            <p:cond delay="2502"/>
                                          </p:stCondLst>
                                        </p:cTn>
                                        <p:tgtEl>
                                          <p:spTgt spid="108551"/>
                                        </p:tgtEl>
                                      </p:cBhvr>
                                      <p:to x="100000" y="100000"/>
                                    </p:animScale>
                                    <p:animScale>
                                      <p:cBhvr>
                                        <p:cTn id="19" dur="39">
                                          <p:stCondLst>
                                            <p:cond delay="2712"/>
                                          </p:stCondLst>
                                        </p:cTn>
                                        <p:tgtEl>
                                          <p:spTgt spid="108551"/>
                                        </p:tgtEl>
                                      </p:cBhvr>
                                      <p:to x="100000" y="95000"/>
                                    </p:animScale>
                                    <p:animScale>
                                      <p:cBhvr>
                                        <p:cTn id="20" dur="249" decel="50000">
                                          <p:stCondLst>
                                            <p:cond delay="2751"/>
                                          </p:stCondLst>
                                        </p:cTn>
                                        <p:tgtEl>
                                          <p:spTgt spid="10855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51"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673" name="AutoShape 81"/>
          <p:cNvSpPr>
            <a:spLocks noChangeArrowheads="1"/>
          </p:cNvSpPr>
          <p:nvPr/>
        </p:nvSpPr>
        <p:spPr bwMode="auto">
          <a:xfrm>
            <a:off x="1022350" y="119063"/>
            <a:ext cx="7018338" cy="755650"/>
          </a:xfrm>
          <a:prstGeom prst="flowChartOffpageConnector">
            <a:avLst/>
          </a:prstGeom>
          <a:gradFill rotWithShape="1">
            <a:gsLst>
              <a:gs pos="0">
                <a:srgbClr val="FFFFFF"/>
              </a:gs>
              <a:gs pos="100000">
                <a:srgbClr val="FFCC00"/>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200"/>
              <a:t>4) تعيين راه حل ايده آل مثبت و ايده ال منفي</a:t>
            </a:r>
          </a:p>
        </p:txBody>
      </p:sp>
      <p:graphicFrame>
        <p:nvGraphicFramePr>
          <p:cNvPr id="110952" name="Group 360"/>
          <p:cNvGraphicFramePr>
            <a:graphicFrameLocks noGrp="1"/>
          </p:cNvGraphicFramePr>
          <p:nvPr/>
        </p:nvGraphicFramePr>
        <p:xfrm>
          <a:off x="215900" y="1700213"/>
          <a:ext cx="7705725" cy="4105275"/>
        </p:xfrm>
        <a:graphic>
          <a:graphicData uri="http://schemas.openxmlformats.org/drawingml/2006/table">
            <a:tbl>
              <a:tblPr/>
              <a:tblGrid>
                <a:gridCol w="1152525"/>
                <a:gridCol w="1223963"/>
                <a:gridCol w="1295400"/>
                <a:gridCol w="1225550"/>
                <a:gridCol w="1655762"/>
                <a:gridCol w="1152525"/>
              </a:tblGrid>
              <a:tr h="6302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22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151/0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025/0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177/0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009/0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069/0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62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060/0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035/0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098/0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009/0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207/0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62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075/0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045/0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059/0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011/0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484/0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863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ysDashDot"/>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1" u="none" strike="noStrike" cap="none" normalizeH="0" baseline="0" smtClean="0">
                          <a:ln>
                            <a:noFill/>
                          </a:ln>
                          <a:solidFill>
                            <a:schemeClr val="hlink"/>
                          </a:solidFill>
                          <a:effectLst/>
                          <a:latin typeface="Arial" charset="0"/>
                          <a:cs typeface="B Titr" pitchFamily="2" charset="-78"/>
                        </a:rPr>
                        <a:t>060/0</a:t>
                      </a:r>
                      <a:endParaRPr kumimoji="0" lang="en-US" sz="2000" b="0" i="1" u="none" strike="noStrike" cap="none" normalizeH="0" baseline="0" smtClean="0">
                        <a:ln>
                          <a:noFill/>
                        </a:ln>
                        <a:solidFill>
                          <a:schemeClr val="hlink"/>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ysDashDot"/>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1" u="none" strike="noStrike" cap="none" normalizeH="0" baseline="0" smtClean="0">
                          <a:ln>
                            <a:noFill/>
                          </a:ln>
                          <a:solidFill>
                            <a:schemeClr val="hlink"/>
                          </a:solidFill>
                          <a:effectLst/>
                          <a:latin typeface="Arial" charset="0"/>
                          <a:cs typeface="B Titr" pitchFamily="2" charset="-78"/>
                        </a:rPr>
                        <a:t>045/0</a:t>
                      </a:r>
                      <a:endParaRPr kumimoji="0" lang="en-US" sz="2000" b="0" i="1" u="none" strike="noStrike" cap="none" normalizeH="0" baseline="0" smtClean="0">
                        <a:ln>
                          <a:noFill/>
                        </a:ln>
                        <a:solidFill>
                          <a:schemeClr val="hlink"/>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ysDashDot"/>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1" u="none" strike="noStrike" cap="none" normalizeH="0" baseline="0" smtClean="0">
                          <a:ln>
                            <a:noFill/>
                          </a:ln>
                          <a:solidFill>
                            <a:schemeClr val="hlink"/>
                          </a:solidFill>
                          <a:effectLst/>
                          <a:latin typeface="Arial" charset="0"/>
                          <a:cs typeface="B Titr" pitchFamily="2" charset="-78"/>
                        </a:rPr>
                        <a:t>177/0</a:t>
                      </a:r>
                      <a:endParaRPr kumimoji="0" lang="en-US" sz="2000" b="0" i="1" u="none" strike="noStrike" cap="none" normalizeH="0" baseline="0" smtClean="0">
                        <a:ln>
                          <a:noFill/>
                        </a:ln>
                        <a:solidFill>
                          <a:schemeClr val="hlink"/>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ysDashDot"/>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1" u="none" strike="noStrike" cap="none" normalizeH="0" baseline="0" smtClean="0">
                          <a:ln>
                            <a:noFill/>
                          </a:ln>
                          <a:solidFill>
                            <a:schemeClr val="hlink"/>
                          </a:solidFill>
                          <a:effectLst/>
                          <a:latin typeface="Arial" charset="0"/>
                          <a:cs typeface="B Titr" pitchFamily="2" charset="-78"/>
                        </a:rPr>
                        <a:t>011/0</a:t>
                      </a:r>
                      <a:endParaRPr kumimoji="0" lang="en-US" sz="2000" b="0" i="1" u="none" strike="noStrike" cap="none" normalizeH="0" baseline="0" smtClean="0">
                        <a:ln>
                          <a:noFill/>
                        </a:ln>
                        <a:solidFill>
                          <a:schemeClr val="hlink"/>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ysDashDot"/>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1" u="none" strike="noStrike" cap="none" normalizeH="0" baseline="0" smtClean="0">
                          <a:ln>
                            <a:noFill/>
                          </a:ln>
                          <a:solidFill>
                            <a:schemeClr val="hlink"/>
                          </a:solidFill>
                          <a:effectLst/>
                          <a:latin typeface="Arial" charset="0"/>
                          <a:cs typeface="B Titr" pitchFamily="2" charset="-78"/>
                        </a:rPr>
                        <a:t>484/0</a:t>
                      </a:r>
                      <a:endParaRPr kumimoji="0" lang="en-US" sz="2000" b="0" i="1" u="none" strike="noStrike" cap="none" normalizeH="0" baseline="0" smtClean="0">
                        <a:ln>
                          <a:noFill/>
                        </a:ln>
                        <a:solidFill>
                          <a:schemeClr val="hlink"/>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ysDashDot"/>
                      <a:round/>
                      <a:headEnd type="none" w="med" len="med"/>
                      <a:tailEnd type="none" w="med" len="med"/>
                    </a:lnB>
                    <a:lnTlToBr>
                      <a:noFill/>
                    </a:lnTlToBr>
                    <a:lnBlToTr>
                      <a:noFill/>
                    </a:lnBlToTr>
                    <a:noFill/>
                  </a:tcPr>
                </a:tc>
              </a:tr>
              <a:tr h="9366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ysDashDot"/>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800000"/>
                          </a:solidFill>
                          <a:effectLst/>
                          <a:latin typeface="Arial" charset="0"/>
                          <a:cs typeface="B Titr" pitchFamily="2" charset="-78"/>
                        </a:rPr>
                        <a:t>151/0</a:t>
                      </a:r>
                      <a:endParaRPr kumimoji="0" lang="en-US" sz="2000" b="0" i="0" u="none" strike="noStrike" cap="none" normalizeH="0" baseline="0" smtClean="0">
                        <a:ln>
                          <a:noFill/>
                        </a:ln>
                        <a:solidFill>
                          <a:srgbClr val="800000"/>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ysDashDot"/>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800000"/>
                          </a:solidFill>
                          <a:effectLst/>
                          <a:latin typeface="Arial" charset="0"/>
                          <a:cs typeface="B Titr" pitchFamily="2" charset="-78"/>
                        </a:rPr>
                        <a:t>025/0</a:t>
                      </a:r>
                      <a:endParaRPr kumimoji="0" lang="en-US" sz="2000" b="0" i="0" u="none" strike="noStrike" cap="none" normalizeH="0" baseline="0" smtClean="0">
                        <a:ln>
                          <a:noFill/>
                        </a:ln>
                        <a:solidFill>
                          <a:srgbClr val="800000"/>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ysDashDot"/>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800000"/>
                          </a:solidFill>
                          <a:effectLst/>
                          <a:latin typeface="Arial" charset="0"/>
                          <a:cs typeface="B Titr" pitchFamily="2" charset="-78"/>
                        </a:rPr>
                        <a:t>059/0</a:t>
                      </a:r>
                      <a:endParaRPr kumimoji="0" lang="en-US" sz="2000" b="0" i="0" u="none" strike="noStrike" cap="none" normalizeH="0" baseline="0" smtClean="0">
                        <a:ln>
                          <a:noFill/>
                        </a:ln>
                        <a:solidFill>
                          <a:srgbClr val="800000"/>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ysDashDot"/>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800000"/>
                          </a:solidFill>
                          <a:effectLst/>
                          <a:latin typeface="Arial" charset="0"/>
                          <a:cs typeface="B Titr" pitchFamily="2" charset="-78"/>
                        </a:rPr>
                        <a:t>009/0</a:t>
                      </a:r>
                      <a:endParaRPr kumimoji="0" lang="en-US" sz="2000" b="0" i="0" u="none" strike="noStrike" cap="none" normalizeH="0" baseline="0" smtClean="0">
                        <a:ln>
                          <a:noFill/>
                        </a:ln>
                        <a:solidFill>
                          <a:srgbClr val="800000"/>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ysDashDot"/>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800000"/>
                          </a:solidFill>
                          <a:effectLst/>
                          <a:latin typeface="Arial" charset="0"/>
                          <a:cs typeface="B Titr" pitchFamily="2" charset="-78"/>
                        </a:rPr>
                        <a:t>069/0</a:t>
                      </a:r>
                      <a:endParaRPr kumimoji="0" lang="en-US" sz="2000" b="0" i="0" u="none" strike="noStrike" cap="none" normalizeH="0" baseline="0" smtClean="0">
                        <a:ln>
                          <a:noFill/>
                        </a:ln>
                        <a:solidFill>
                          <a:srgbClr val="800000"/>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ysDashDot"/>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57398" name="Object 119"/>
          <p:cNvGraphicFramePr>
            <a:graphicFrameLocks noChangeAspect="1"/>
          </p:cNvGraphicFramePr>
          <p:nvPr/>
        </p:nvGraphicFramePr>
        <p:xfrm>
          <a:off x="1581150" y="1776413"/>
          <a:ext cx="808038" cy="501650"/>
        </p:xfrm>
        <a:graphic>
          <a:graphicData uri="http://schemas.openxmlformats.org/presentationml/2006/ole">
            <mc:AlternateContent xmlns:mc="http://schemas.openxmlformats.org/markup-compatibility/2006">
              <mc:Choice xmlns:v="urn:schemas-microsoft-com:vml" Requires="v">
                <p:oleObj spid="_x0000_s57422" name="Equation" r:id="rId3" imgW="241300" imgH="228600" progId="Equation.3">
                  <p:embed/>
                </p:oleObj>
              </mc:Choice>
              <mc:Fallback>
                <p:oleObj name="Equation" r:id="rId3" imgW="241300" imgH="228600" progId="Equation.3">
                  <p:embed/>
                  <p:pic>
                    <p:nvPicPr>
                      <p:cNvPr id="0" name="Object 11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1150" y="1776413"/>
                        <a:ext cx="808038"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7399" name="Object 120"/>
          <p:cNvGraphicFramePr>
            <a:graphicFrameLocks noChangeAspect="1"/>
          </p:cNvGraphicFramePr>
          <p:nvPr/>
        </p:nvGraphicFramePr>
        <p:xfrm>
          <a:off x="2876550" y="1773238"/>
          <a:ext cx="808038" cy="501650"/>
        </p:xfrm>
        <a:graphic>
          <a:graphicData uri="http://schemas.openxmlformats.org/presentationml/2006/ole">
            <mc:AlternateContent xmlns:mc="http://schemas.openxmlformats.org/markup-compatibility/2006">
              <mc:Choice xmlns:v="urn:schemas-microsoft-com:vml" Requires="v">
                <p:oleObj spid="_x0000_s57423" name="Equation" r:id="rId5" imgW="241300" imgH="228600" progId="Equation.3">
                  <p:embed/>
                </p:oleObj>
              </mc:Choice>
              <mc:Fallback>
                <p:oleObj name="Equation" r:id="rId5" imgW="241300" imgH="228600" progId="Equation.3">
                  <p:embed/>
                  <p:pic>
                    <p:nvPicPr>
                      <p:cNvPr id="0" name="Object 12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76550" y="1773238"/>
                        <a:ext cx="808038"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7400" name="Object 121"/>
          <p:cNvGraphicFramePr>
            <a:graphicFrameLocks noChangeAspect="1"/>
          </p:cNvGraphicFramePr>
          <p:nvPr/>
        </p:nvGraphicFramePr>
        <p:xfrm>
          <a:off x="4103688" y="1773238"/>
          <a:ext cx="808037" cy="501650"/>
        </p:xfrm>
        <a:graphic>
          <a:graphicData uri="http://schemas.openxmlformats.org/presentationml/2006/ole">
            <mc:AlternateContent xmlns:mc="http://schemas.openxmlformats.org/markup-compatibility/2006">
              <mc:Choice xmlns:v="urn:schemas-microsoft-com:vml" Requires="v">
                <p:oleObj spid="_x0000_s57424" name="Equation" r:id="rId7" imgW="241300" imgH="228600" progId="Equation.3">
                  <p:embed/>
                </p:oleObj>
              </mc:Choice>
              <mc:Fallback>
                <p:oleObj name="Equation" r:id="rId7" imgW="241300" imgH="228600" progId="Equation.3">
                  <p:embed/>
                  <p:pic>
                    <p:nvPicPr>
                      <p:cNvPr id="0" name="Object 12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03688" y="1773238"/>
                        <a:ext cx="808037"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7401" name="Object 122"/>
          <p:cNvGraphicFramePr>
            <a:graphicFrameLocks noChangeAspect="1"/>
          </p:cNvGraphicFramePr>
          <p:nvPr/>
        </p:nvGraphicFramePr>
        <p:xfrm>
          <a:off x="5484813" y="1773238"/>
          <a:ext cx="808037" cy="501650"/>
        </p:xfrm>
        <a:graphic>
          <a:graphicData uri="http://schemas.openxmlformats.org/presentationml/2006/ole">
            <mc:AlternateContent xmlns:mc="http://schemas.openxmlformats.org/markup-compatibility/2006">
              <mc:Choice xmlns:v="urn:schemas-microsoft-com:vml" Requires="v">
                <p:oleObj spid="_x0000_s57425" name="Equation" r:id="rId9" imgW="241300" imgH="228600" progId="Equation.3">
                  <p:embed/>
                </p:oleObj>
              </mc:Choice>
              <mc:Fallback>
                <p:oleObj name="Equation" r:id="rId9" imgW="241300" imgH="228600" progId="Equation.3">
                  <p:embed/>
                  <p:pic>
                    <p:nvPicPr>
                      <p:cNvPr id="0" name="Object 12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484813" y="1773238"/>
                        <a:ext cx="808037"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7402" name="Object 123"/>
          <p:cNvGraphicFramePr>
            <a:graphicFrameLocks noChangeAspect="1"/>
          </p:cNvGraphicFramePr>
          <p:nvPr/>
        </p:nvGraphicFramePr>
        <p:xfrm>
          <a:off x="6983413" y="1773238"/>
          <a:ext cx="808037" cy="501650"/>
        </p:xfrm>
        <a:graphic>
          <a:graphicData uri="http://schemas.openxmlformats.org/presentationml/2006/ole">
            <mc:AlternateContent xmlns:mc="http://schemas.openxmlformats.org/markup-compatibility/2006">
              <mc:Choice xmlns:v="urn:schemas-microsoft-com:vml" Requires="v">
                <p:oleObj spid="_x0000_s57426" name="Equation" r:id="rId11" imgW="241300" imgH="228600" progId="Equation.3">
                  <p:embed/>
                </p:oleObj>
              </mc:Choice>
              <mc:Fallback>
                <p:oleObj name="Equation" r:id="rId11" imgW="241300" imgH="228600" progId="Equation.3">
                  <p:embed/>
                  <p:pic>
                    <p:nvPicPr>
                      <p:cNvPr id="0" name="Object 12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983413" y="1773238"/>
                        <a:ext cx="808037"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7403" name="Object 124"/>
          <p:cNvGraphicFramePr>
            <a:graphicFrameLocks noChangeAspect="1"/>
          </p:cNvGraphicFramePr>
          <p:nvPr/>
        </p:nvGraphicFramePr>
        <p:xfrm>
          <a:off x="544513" y="2359025"/>
          <a:ext cx="496887" cy="517525"/>
        </p:xfrm>
        <a:graphic>
          <a:graphicData uri="http://schemas.openxmlformats.org/presentationml/2006/ole">
            <mc:AlternateContent xmlns:mc="http://schemas.openxmlformats.org/markup-compatibility/2006">
              <mc:Choice xmlns:v="urn:schemas-microsoft-com:vml" Requires="v">
                <p:oleObj spid="_x0000_s57427" name="Equation" r:id="rId13" imgW="164885" imgH="215619" progId="Equation.3">
                  <p:embed/>
                </p:oleObj>
              </mc:Choice>
              <mc:Fallback>
                <p:oleObj name="Equation" r:id="rId13" imgW="164885" imgH="215619" progId="Equation.3">
                  <p:embed/>
                  <p:pic>
                    <p:nvPicPr>
                      <p:cNvPr id="0" name="Object 12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44513" y="2359025"/>
                        <a:ext cx="49688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7404" name="Object 125"/>
          <p:cNvGraphicFramePr>
            <a:graphicFrameLocks noChangeAspect="1"/>
          </p:cNvGraphicFramePr>
          <p:nvPr/>
        </p:nvGraphicFramePr>
        <p:xfrm>
          <a:off x="514350" y="2852738"/>
          <a:ext cx="536575" cy="519112"/>
        </p:xfrm>
        <a:graphic>
          <a:graphicData uri="http://schemas.openxmlformats.org/presentationml/2006/ole">
            <mc:AlternateContent xmlns:mc="http://schemas.openxmlformats.org/markup-compatibility/2006">
              <mc:Choice xmlns:v="urn:schemas-microsoft-com:vml" Requires="v">
                <p:oleObj spid="_x0000_s57428" name="Equation" r:id="rId15" imgW="177569" imgH="215619" progId="Equation.3">
                  <p:embed/>
                </p:oleObj>
              </mc:Choice>
              <mc:Fallback>
                <p:oleObj name="Equation" r:id="rId15" imgW="177569" imgH="215619" progId="Equation.3">
                  <p:embed/>
                  <p:pic>
                    <p:nvPicPr>
                      <p:cNvPr id="0" name="Object 125"/>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14350" y="2852738"/>
                        <a:ext cx="5365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7405" name="Object 126"/>
          <p:cNvGraphicFramePr>
            <a:graphicFrameLocks noChangeAspect="1"/>
          </p:cNvGraphicFramePr>
          <p:nvPr/>
        </p:nvGraphicFramePr>
        <p:xfrm>
          <a:off x="457200" y="3440113"/>
          <a:ext cx="574675" cy="519112"/>
        </p:xfrm>
        <a:graphic>
          <a:graphicData uri="http://schemas.openxmlformats.org/presentationml/2006/ole">
            <mc:AlternateContent xmlns:mc="http://schemas.openxmlformats.org/markup-compatibility/2006">
              <mc:Choice xmlns:v="urn:schemas-microsoft-com:vml" Requires="v">
                <p:oleObj spid="_x0000_s57429" name="Equation" r:id="rId17" imgW="190335" imgH="215713" progId="Equation.3">
                  <p:embed/>
                </p:oleObj>
              </mc:Choice>
              <mc:Fallback>
                <p:oleObj name="Equation" r:id="rId17" imgW="190335" imgH="215713" progId="Equation.3">
                  <p:embed/>
                  <p:pic>
                    <p:nvPicPr>
                      <p:cNvPr id="0" name="Object 126"/>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57200" y="3440113"/>
                        <a:ext cx="574675"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7406" name="AutoShape 127"/>
          <p:cNvSpPr>
            <a:spLocks/>
          </p:cNvSpPr>
          <p:nvPr/>
        </p:nvSpPr>
        <p:spPr bwMode="auto">
          <a:xfrm>
            <a:off x="8048625" y="2333625"/>
            <a:ext cx="215900" cy="1655763"/>
          </a:xfrm>
          <a:prstGeom prst="rightBrace">
            <a:avLst>
              <a:gd name="adj1" fmla="val 63909"/>
              <a:gd name="adj2" fmla="val 49185"/>
            </a:avLst>
          </a:prstGeom>
          <a:noFill/>
          <a:ln w="222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57407" name="Rectangle 311"/>
          <p:cNvSpPr>
            <a:spLocks noChangeArrowheads="1"/>
          </p:cNvSpPr>
          <p:nvPr/>
        </p:nvSpPr>
        <p:spPr bwMode="auto">
          <a:xfrm>
            <a:off x="8208963" y="2565400"/>
            <a:ext cx="900112" cy="107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eaLnBrk="1" hangingPunct="1"/>
            <a:r>
              <a:rPr lang="fa-IR" altLang="en-US"/>
              <a:t>ماتريس</a:t>
            </a:r>
          </a:p>
          <a:p>
            <a:pPr algn="ctr" eaLnBrk="1" hangingPunct="1"/>
            <a:r>
              <a:rPr lang="fa-IR" altLang="en-US"/>
              <a:t>موزون</a:t>
            </a:r>
            <a:endParaRPr lang="en-US" altLang="en-US"/>
          </a:p>
        </p:txBody>
      </p:sp>
      <p:graphicFrame>
        <p:nvGraphicFramePr>
          <p:cNvPr id="57408" name="Object 314"/>
          <p:cNvGraphicFramePr>
            <a:graphicFrameLocks noChangeAspect="1"/>
          </p:cNvGraphicFramePr>
          <p:nvPr/>
        </p:nvGraphicFramePr>
        <p:xfrm>
          <a:off x="409575" y="4195763"/>
          <a:ext cx="650875" cy="457200"/>
        </p:xfrm>
        <a:graphic>
          <a:graphicData uri="http://schemas.openxmlformats.org/presentationml/2006/ole">
            <mc:AlternateContent xmlns:mc="http://schemas.openxmlformats.org/markup-compatibility/2006">
              <mc:Choice xmlns:v="urn:schemas-microsoft-com:vml" Requires="v">
                <p:oleObj spid="_x0000_s57430" name="Equation" r:id="rId19" imgW="215713" imgH="190335" progId="Equation.3">
                  <p:embed/>
                </p:oleObj>
              </mc:Choice>
              <mc:Fallback>
                <p:oleObj name="Equation" r:id="rId19" imgW="215713" imgH="190335" progId="Equation.3">
                  <p:embed/>
                  <p:pic>
                    <p:nvPicPr>
                      <p:cNvPr id="0" name="Object 314"/>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409575" y="4195763"/>
                        <a:ext cx="650875"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7409" name="Object 356"/>
          <p:cNvGraphicFramePr>
            <a:graphicFrameLocks noChangeAspect="1"/>
          </p:cNvGraphicFramePr>
          <p:nvPr/>
        </p:nvGraphicFramePr>
        <p:xfrm>
          <a:off x="417513" y="4987925"/>
          <a:ext cx="650875" cy="457200"/>
        </p:xfrm>
        <a:graphic>
          <a:graphicData uri="http://schemas.openxmlformats.org/presentationml/2006/ole">
            <mc:AlternateContent xmlns:mc="http://schemas.openxmlformats.org/markup-compatibility/2006">
              <mc:Choice xmlns:v="urn:schemas-microsoft-com:vml" Requires="v">
                <p:oleObj spid="_x0000_s57431" name="Equation" r:id="rId21" imgW="215713" imgH="190335" progId="Equation.3">
                  <p:embed/>
                </p:oleObj>
              </mc:Choice>
              <mc:Fallback>
                <p:oleObj name="Equation" r:id="rId21" imgW="215713" imgH="190335" progId="Equation.3">
                  <p:embed/>
                  <p:pic>
                    <p:nvPicPr>
                      <p:cNvPr id="0" name="Object 356"/>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417513" y="4987925"/>
                        <a:ext cx="650875"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7410" name="Rectangle 357"/>
          <p:cNvSpPr>
            <a:spLocks noChangeArrowheads="1"/>
          </p:cNvSpPr>
          <p:nvPr/>
        </p:nvSpPr>
        <p:spPr bwMode="auto">
          <a:xfrm>
            <a:off x="7848600" y="4221163"/>
            <a:ext cx="1403350" cy="50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1600"/>
              <a:t>راه حل</a:t>
            </a:r>
            <a:br>
              <a:rPr lang="fa-IR" altLang="en-US" sz="1600"/>
            </a:br>
            <a:r>
              <a:rPr lang="fa-IR" altLang="en-US" sz="1600"/>
              <a:t>ايده آل مثبت</a:t>
            </a:r>
            <a:endParaRPr lang="en-US" altLang="en-US" sz="1600"/>
          </a:p>
        </p:txBody>
      </p:sp>
      <p:sp>
        <p:nvSpPr>
          <p:cNvPr id="57411" name="Rectangle 358"/>
          <p:cNvSpPr>
            <a:spLocks noChangeArrowheads="1"/>
          </p:cNvSpPr>
          <p:nvPr/>
        </p:nvSpPr>
        <p:spPr bwMode="auto">
          <a:xfrm>
            <a:off x="7848600" y="5157788"/>
            <a:ext cx="1403350" cy="50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1600"/>
              <a:t>راه حل </a:t>
            </a:r>
            <a:br>
              <a:rPr lang="fa-IR" altLang="en-US" sz="1600"/>
            </a:br>
            <a:r>
              <a:rPr lang="fa-IR" altLang="en-US" sz="1600"/>
              <a:t>ايده آل منفي</a:t>
            </a:r>
            <a:endParaRPr lang="en-US" altLang="en-US" sz="16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10673"/>
                                        </p:tgtEl>
                                        <p:attrNameLst>
                                          <p:attrName>style.visibility</p:attrName>
                                        </p:attrNameLst>
                                      </p:cBhvr>
                                      <p:to>
                                        <p:strVal val="visible"/>
                                      </p:to>
                                    </p:set>
                                    <p:animEffect transition="in" filter="wipe(down)">
                                      <p:cBhvr>
                                        <p:cTn id="7" dur="870">
                                          <p:stCondLst>
                                            <p:cond delay="0"/>
                                          </p:stCondLst>
                                        </p:cTn>
                                        <p:tgtEl>
                                          <p:spTgt spid="110673"/>
                                        </p:tgtEl>
                                      </p:cBhvr>
                                    </p:animEffect>
                                    <p:anim calcmode="lin" valueType="num">
                                      <p:cBhvr>
                                        <p:cTn id="8" dur="2733" tmFilter="0,0; 0.14,0.36; 0.43,0.73; 0.71,0.91; 1.0,1.0">
                                          <p:stCondLst>
                                            <p:cond delay="0"/>
                                          </p:stCondLst>
                                        </p:cTn>
                                        <p:tgtEl>
                                          <p:spTgt spid="110673"/>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110673"/>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110673"/>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110673"/>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110673"/>
                                        </p:tgtEl>
                                        <p:attrNameLst>
                                          <p:attrName>ppt_y</p:attrName>
                                        </p:attrNameLst>
                                      </p:cBhvr>
                                      <p:tavLst>
                                        <p:tav tm="0" fmla="#ppt_y-sin(pi*$)/81">
                                          <p:val>
                                            <p:fltVal val="0"/>
                                          </p:val>
                                        </p:tav>
                                        <p:tav tm="100000">
                                          <p:val>
                                            <p:fltVal val="1"/>
                                          </p:val>
                                        </p:tav>
                                      </p:tavLst>
                                    </p:anim>
                                    <p:animScale>
                                      <p:cBhvr>
                                        <p:cTn id="13" dur="39">
                                          <p:stCondLst>
                                            <p:cond delay="975"/>
                                          </p:stCondLst>
                                        </p:cTn>
                                        <p:tgtEl>
                                          <p:spTgt spid="110673"/>
                                        </p:tgtEl>
                                      </p:cBhvr>
                                      <p:to x="100000" y="60000"/>
                                    </p:animScale>
                                    <p:animScale>
                                      <p:cBhvr>
                                        <p:cTn id="14" dur="249" decel="50000">
                                          <p:stCondLst>
                                            <p:cond delay="1014"/>
                                          </p:stCondLst>
                                        </p:cTn>
                                        <p:tgtEl>
                                          <p:spTgt spid="110673"/>
                                        </p:tgtEl>
                                      </p:cBhvr>
                                      <p:to x="100000" y="100000"/>
                                    </p:animScale>
                                    <p:animScale>
                                      <p:cBhvr>
                                        <p:cTn id="15" dur="39">
                                          <p:stCondLst>
                                            <p:cond delay="1968"/>
                                          </p:stCondLst>
                                        </p:cTn>
                                        <p:tgtEl>
                                          <p:spTgt spid="110673"/>
                                        </p:tgtEl>
                                      </p:cBhvr>
                                      <p:to x="100000" y="80000"/>
                                    </p:animScale>
                                    <p:animScale>
                                      <p:cBhvr>
                                        <p:cTn id="16" dur="249" decel="50000">
                                          <p:stCondLst>
                                            <p:cond delay="2007"/>
                                          </p:stCondLst>
                                        </p:cTn>
                                        <p:tgtEl>
                                          <p:spTgt spid="110673"/>
                                        </p:tgtEl>
                                      </p:cBhvr>
                                      <p:to x="100000" y="100000"/>
                                    </p:animScale>
                                    <p:animScale>
                                      <p:cBhvr>
                                        <p:cTn id="17" dur="39">
                                          <p:stCondLst>
                                            <p:cond delay="2463"/>
                                          </p:stCondLst>
                                        </p:cTn>
                                        <p:tgtEl>
                                          <p:spTgt spid="110673"/>
                                        </p:tgtEl>
                                      </p:cBhvr>
                                      <p:to x="100000" y="90000"/>
                                    </p:animScale>
                                    <p:animScale>
                                      <p:cBhvr>
                                        <p:cTn id="18" dur="249" decel="50000">
                                          <p:stCondLst>
                                            <p:cond delay="2502"/>
                                          </p:stCondLst>
                                        </p:cTn>
                                        <p:tgtEl>
                                          <p:spTgt spid="110673"/>
                                        </p:tgtEl>
                                      </p:cBhvr>
                                      <p:to x="100000" y="100000"/>
                                    </p:animScale>
                                    <p:animScale>
                                      <p:cBhvr>
                                        <p:cTn id="19" dur="39">
                                          <p:stCondLst>
                                            <p:cond delay="2712"/>
                                          </p:stCondLst>
                                        </p:cTn>
                                        <p:tgtEl>
                                          <p:spTgt spid="110673"/>
                                        </p:tgtEl>
                                      </p:cBhvr>
                                      <p:to x="100000" y="95000"/>
                                    </p:animScale>
                                    <p:animScale>
                                      <p:cBhvr>
                                        <p:cTn id="20" dur="249" decel="50000">
                                          <p:stCondLst>
                                            <p:cond delay="2751"/>
                                          </p:stCondLst>
                                        </p:cTn>
                                        <p:tgtEl>
                                          <p:spTgt spid="11067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673"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770" name="AutoShape 82"/>
          <p:cNvSpPr>
            <a:spLocks noChangeArrowheads="1"/>
          </p:cNvSpPr>
          <p:nvPr/>
        </p:nvSpPr>
        <p:spPr bwMode="auto">
          <a:xfrm>
            <a:off x="1293813" y="111125"/>
            <a:ext cx="6478587" cy="755650"/>
          </a:xfrm>
          <a:prstGeom prst="flowChartOffpageConnector">
            <a:avLst/>
          </a:prstGeom>
          <a:gradFill rotWithShape="1">
            <a:gsLst>
              <a:gs pos="0">
                <a:srgbClr val="FFFFFF"/>
              </a:gs>
              <a:gs pos="100000">
                <a:srgbClr val="FFCC99"/>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200"/>
              <a:t>5) محاسبه جدايي(فاصله) به ازاء راه حل  مثبت ومنفي</a:t>
            </a:r>
            <a:endParaRPr lang="en-US" altLang="en-US" sz="2200"/>
          </a:p>
        </p:txBody>
      </p:sp>
      <p:graphicFrame>
        <p:nvGraphicFramePr>
          <p:cNvPr id="58371" name="Object 85"/>
          <p:cNvGraphicFramePr>
            <a:graphicFrameLocks noChangeAspect="1"/>
          </p:cNvGraphicFramePr>
          <p:nvPr/>
        </p:nvGraphicFramePr>
        <p:xfrm>
          <a:off x="504825" y="1817688"/>
          <a:ext cx="5383213" cy="1323975"/>
        </p:xfrm>
        <a:graphic>
          <a:graphicData uri="http://schemas.openxmlformats.org/presentationml/2006/ole">
            <mc:AlternateContent xmlns:mc="http://schemas.openxmlformats.org/markup-compatibility/2006">
              <mc:Choice xmlns:v="urn:schemas-microsoft-com:vml" Requires="v">
                <p:oleObj spid="_x0000_s58377" name="Equation" r:id="rId4" imgW="2197100" imgH="520700" progId="Equation.3">
                  <p:embed/>
                </p:oleObj>
              </mc:Choice>
              <mc:Fallback>
                <p:oleObj name="Equation" r:id="rId4" imgW="2197100" imgH="520700" progId="Equation.3">
                  <p:embed/>
                  <p:pic>
                    <p:nvPicPr>
                      <p:cNvPr id="0" name="Object 8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4825" y="1817688"/>
                        <a:ext cx="5383213" cy="1323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99CC"/>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8372" name="Object 88"/>
          <p:cNvGraphicFramePr>
            <a:graphicFrameLocks noChangeAspect="1"/>
          </p:cNvGraphicFramePr>
          <p:nvPr/>
        </p:nvGraphicFramePr>
        <p:xfrm>
          <a:off x="506413" y="4410075"/>
          <a:ext cx="5383212" cy="1323975"/>
        </p:xfrm>
        <a:graphic>
          <a:graphicData uri="http://schemas.openxmlformats.org/presentationml/2006/ole">
            <mc:AlternateContent xmlns:mc="http://schemas.openxmlformats.org/markup-compatibility/2006">
              <mc:Choice xmlns:v="urn:schemas-microsoft-com:vml" Requires="v">
                <p:oleObj spid="_x0000_s58378" name="Equation" r:id="rId6" imgW="2197100" imgH="520700" progId="Equation.3">
                  <p:embed/>
                </p:oleObj>
              </mc:Choice>
              <mc:Fallback>
                <p:oleObj name="Equation" r:id="rId6" imgW="2197100" imgH="520700" progId="Equation.3">
                  <p:embed/>
                  <p:pic>
                    <p:nvPicPr>
                      <p:cNvPr id="0" name="Object 8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6413" y="4410075"/>
                        <a:ext cx="5383212" cy="1323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99CC"/>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8373" name="Rectangle 89"/>
          <p:cNvSpPr>
            <a:spLocks noChangeArrowheads="1"/>
          </p:cNvSpPr>
          <p:nvPr/>
        </p:nvSpPr>
        <p:spPr bwMode="auto">
          <a:xfrm>
            <a:off x="4427538" y="1558925"/>
            <a:ext cx="4284662"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400" i="1"/>
              <a:t>*  فاصله گزينه </a:t>
            </a:r>
            <a:r>
              <a:rPr lang="en-US" altLang="en-US" sz="2400" b="1" i="1">
                <a:latin typeface="Times New Roman" panose="02020603050405020304" pitchFamily="18" charset="0"/>
                <a:cs typeface="Times New Roman" panose="02020603050405020304" pitchFamily="18" charset="0"/>
              </a:rPr>
              <a:t>i</a:t>
            </a:r>
            <a:r>
              <a:rPr lang="fa-IR" altLang="en-US" sz="2400" i="1"/>
              <a:t> ام از ايده آل مثبت :</a:t>
            </a:r>
            <a:endParaRPr lang="en-US" altLang="en-US" sz="2400" i="1"/>
          </a:p>
        </p:txBody>
      </p:sp>
      <p:sp>
        <p:nvSpPr>
          <p:cNvPr id="58374" name="Rectangle 90"/>
          <p:cNvSpPr>
            <a:spLocks noChangeArrowheads="1"/>
          </p:cNvSpPr>
          <p:nvPr/>
        </p:nvSpPr>
        <p:spPr bwMode="auto">
          <a:xfrm>
            <a:off x="4427538" y="3932238"/>
            <a:ext cx="4284662"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400" i="1"/>
              <a:t>*  فاصله گزينه </a:t>
            </a:r>
            <a:r>
              <a:rPr lang="en-US" altLang="en-US" sz="2400" b="1" i="1">
                <a:latin typeface="Times New Roman" panose="02020603050405020304" pitchFamily="18" charset="0"/>
                <a:cs typeface="Times New Roman" panose="02020603050405020304" pitchFamily="18" charset="0"/>
              </a:rPr>
              <a:t>i</a:t>
            </a:r>
            <a:r>
              <a:rPr lang="fa-IR" altLang="en-US" sz="2400" i="1"/>
              <a:t> ام از ايده آل منفي  :</a:t>
            </a:r>
            <a:endParaRPr lang="en-US" altLang="en-US" sz="2400" i="1"/>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14770"/>
                                        </p:tgtEl>
                                        <p:attrNameLst>
                                          <p:attrName>style.visibility</p:attrName>
                                        </p:attrNameLst>
                                      </p:cBhvr>
                                      <p:to>
                                        <p:strVal val="visible"/>
                                      </p:to>
                                    </p:set>
                                    <p:animEffect transition="in" filter="wipe(down)">
                                      <p:cBhvr>
                                        <p:cTn id="7" dur="870">
                                          <p:stCondLst>
                                            <p:cond delay="0"/>
                                          </p:stCondLst>
                                        </p:cTn>
                                        <p:tgtEl>
                                          <p:spTgt spid="114770"/>
                                        </p:tgtEl>
                                      </p:cBhvr>
                                    </p:animEffect>
                                    <p:anim calcmode="lin" valueType="num">
                                      <p:cBhvr>
                                        <p:cTn id="8" dur="2733" tmFilter="0,0; 0.14,0.36; 0.43,0.73; 0.71,0.91; 1.0,1.0">
                                          <p:stCondLst>
                                            <p:cond delay="0"/>
                                          </p:stCondLst>
                                        </p:cTn>
                                        <p:tgtEl>
                                          <p:spTgt spid="114770"/>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114770"/>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114770"/>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114770"/>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114770"/>
                                        </p:tgtEl>
                                        <p:attrNameLst>
                                          <p:attrName>ppt_y</p:attrName>
                                        </p:attrNameLst>
                                      </p:cBhvr>
                                      <p:tavLst>
                                        <p:tav tm="0" fmla="#ppt_y-sin(pi*$)/81">
                                          <p:val>
                                            <p:fltVal val="0"/>
                                          </p:val>
                                        </p:tav>
                                        <p:tav tm="100000">
                                          <p:val>
                                            <p:fltVal val="1"/>
                                          </p:val>
                                        </p:tav>
                                      </p:tavLst>
                                    </p:anim>
                                    <p:animScale>
                                      <p:cBhvr>
                                        <p:cTn id="13" dur="39">
                                          <p:stCondLst>
                                            <p:cond delay="975"/>
                                          </p:stCondLst>
                                        </p:cTn>
                                        <p:tgtEl>
                                          <p:spTgt spid="114770"/>
                                        </p:tgtEl>
                                      </p:cBhvr>
                                      <p:to x="100000" y="60000"/>
                                    </p:animScale>
                                    <p:animScale>
                                      <p:cBhvr>
                                        <p:cTn id="14" dur="249" decel="50000">
                                          <p:stCondLst>
                                            <p:cond delay="1014"/>
                                          </p:stCondLst>
                                        </p:cTn>
                                        <p:tgtEl>
                                          <p:spTgt spid="114770"/>
                                        </p:tgtEl>
                                      </p:cBhvr>
                                      <p:to x="100000" y="100000"/>
                                    </p:animScale>
                                    <p:animScale>
                                      <p:cBhvr>
                                        <p:cTn id="15" dur="39">
                                          <p:stCondLst>
                                            <p:cond delay="1968"/>
                                          </p:stCondLst>
                                        </p:cTn>
                                        <p:tgtEl>
                                          <p:spTgt spid="114770"/>
                                        </p:tgtEl>
                                      </p:cBhvr>
                                      <p:to x="100000" y="80000"/>
                                    </p:animScale>
                                    <p:animScale>
                                      <p:cBhvr>
                                        <p:cTn id="16" dur="249" decel="50000">
                                          <p:stCondLst>
                                            <p:cond delay="2007"/>
                                          </p:stCondLst>
                                        </p:cTn>
                                        <p:tgtEl>
                                          <p:spTgt spid="114770"/>
                                        </p:tgtEl>
                                      </p:cBhvr>
                                      <p:to x="100000" y="100000"/>
                                    </p:animScale>
                                    <p:animScale>
                                      <p:cBhvr>
                                        <p:cTn id="17" dur="39">
                                          <p:stCondLst>
                                            <p:cond delay="2463"/>
                                          </p:stCondLst>
                                        </p:cTn>
                                        <p:tgtEl>
                                          <p:spTgt spid="114770"/>
                                        </p:tgtEl>
                                      </p:cBhvr>
                                      <p:to x="100000" y="90000"/>
                                    </p:animScale>
                                    <p:animScale>
                                      <p:cBhvr>
                                        <p:cTn id="18" dur="249" decel="50000">
                                          <p:stCondLst>
                                            <p:cond delay="2502"/>
                                          </p:stCondLst>
                                        </p:cTn>
                                        <p:tgtEl>
                                          <p:spTgt spid="114770"/>
                                        </p:tgtEl>
                                      </p:cBhvr>
                                      <p:to x="100000" y="100000"/>
                                    </p:animScale>
                                    <p:animScale>
                                      <p:cBhvr>
                                        <p:cTn id="19" dur="39">
                                          <p:stCondLst>
                                            <p:cond delay="2712"/>
                                          </p:stCondLst>
                                        </p:cTn>
                                        <p:tgtEl>
                                          <p:spTgt spid="114770"/>
                                        </p:tgtEl>
                                      </p:cBhvr>
                                      <p:to x="100000" y="95000"/>
                                    </p:animScale>
                                    <p:animScale>
                                      <p:cBhvr>
                                        <p:cTn id="20" dur="249" decel="50000">
                                          <p:stCondLst>
                                            <p:cond delay="2751"/>
                                          </p:stCondLst>
                                        </p:cTn>
                                        <p:tgtEl>
                                          <p:spTgt spid="11477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770"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866" name="AutoShape 82"/>
          <p:cNvSpPr>
            <a:spLocks noChangeArrowheads="1"/>
          </p:cNvSpPr>
          <p:nvPr/>
        </p:nvSpPr>
        <p:spPr bwMode="auto">
          <a:xfrm>
            <a:off x="1293813" y="111125"/>
            <a:ext cx="6478587" cy="755650"/>
          </a:xfrm>
          <a:prstGeom prst="flowChartOffpageConnector">
            <a:avLst/>
          </a:prstGeom>
          <a:gradFill rotWithShape="1">
            <a:gsLst>
              <a:gs pos="0">
                <a:srgbClr val="FFFFFF"/>
              </a:gs>
              <a:gs pos="100000">
                <a:srgbClr val="FFCC99"/>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200"/>
              <a:t>5) محاسبه جدايي(فاصله) به ازاء راه حل  مثبت ومنفي</a:t>
            </a:r>
            <a:endParaRPr lang="en-US" altLang="en-US" sz="2200"/>
          </a:p>
        </p:txBody>
      </p:sp>
      <p:graphicFrame>
        <p:nvGraphicFramePr>
          <p:cNvPr id="119154" name="Group 370"/>
          <p:cNvGraphicFramePr>
            <a:graphicFrameLocks noGrp="1"/>
          </p:cNvGraphicFramePr>
          <p:nvPr/>
        </p:nvGraphicFramePr>
        <p:xfrm>
          <a:off x="431800" y="1628775"/>
          <a:ext cx="7092950" cy="4105275"/>
        </p:xfrm>
        <a:graphic>
          <a:graphicData uri="http://schemas.openxmlformats.org/drawingml/2006/table">
            <a:tbl>
              <a:tblPr/>
              <a:tblGrid>
                <a:gridCol w="633413"/>
                <a:gridCol w="895350"/>
                <a:gridCol w="879475"/>
                <a:gridCol w="874712"/>
                <a:gridCol w="796925"/>
                <a:gridCol w="923925"/>
                <a:gridCol w="1008063"/>
                <a:gridCol w="1081087"/>
              </a:tblGrid>
              <a:tr h="6302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ysDashDot"/>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ysDashDot"/>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22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151/0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025/0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177/0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009/0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069/0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accent2"/>
                          </a:solidFill>
                          <a:effectLst/>
                          <a:latin typeface="Arial" charset="0"/>
                          <a:cs typeface="B Titr" pitchFamily="2" charset="-78"/>
                        </a:rPr>
                        <a:t>425/0</a:t>
                      </a:r>
                      <a:endParaRPr kumimoji="0" lang="en-US" sz="2000" b="0" i="0" u="none" strike="noStrike" cap="none" normalizeH="0" baseline="0" smtClean="0">
                        <a:ln>
                          <a:noFill/>
                        </a:ln>
                        <a:solidFill>
                          <a:schemeClr val="accent2"/>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ysDash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C70936"/>
                          </a:solidFill>
                          <a:effectLst/>
                          <a:latin typeface="Arial" charset="0"/>
                          <a:cs typeface="B Titr" pitchFamily="2" charset="-78"/>
                        </a:rPr>
                        <a:t>118/0</a:t>
                      </a:r>
                      <a:endParaRPr kumimoji="0" lang="en-US" sz="2000" b="0" i="0" u="none" strike="noStrike" cap="none" normalizeH="0" baseline="0" smtClean="0">
                        <a:ln>
                          <a:noFill/>
                        </a:ln>
                        <a:solidFill>
                          <a:srgbClr val="C70936"/>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ysDashDot"/>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62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060/0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035/0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098/0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009/0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207/0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accent2"/>
                          </a:solidFill>
                          <a:effectLst/>
                          <a:latin typeface="Arial" charset="0"/>
                          <a:cs typeface="B Titr" pitchFamily="2" charset="-78"/>
                        </a:rPr>
                        <a:t>288/0</a:t>
                      </a:r>
                      <a:endParaRPr kumimoji="0" lang="en-US" sz="2000" b="0" i="0" u="none" strike="noStrike" cap="none" normalizeH="0" baseline="0" smtClean="0">
                        <a:ln>
                          <a:noFill/>
                        </a:ln>
                        <a:solidFill>
                          <a:schemeClr val="accent2"/>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ysDash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C70936"/>
                          </a:solidFill>
                          <a:effectLst/>
                          <a:latin typeface="Arial" charset="0"/>
                          <a:cs typeface="B Titr" pitchFamily="2" charset="-78"/>
                        </a:rPr>
                        <a:t>170/0</a:t>
                      </a:r>
                      <a:endParaRPr kumimoji="0" lang="en-US" sz="2000" b="0" i="0" u="none" strike="noStrike" cap="none" normalizeH="0" baseline="0" smtClean="0">
                        <a:ln>
                          <a:noFill/>
                        </a:ln>
                        <a:solidFill>
                          <a:srgbClr val="C70936"/>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ysDashDot"/>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62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075/0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045/0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059/0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011/0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484/0</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accent2"/>
                          </a:solidFill>
                          <a:effectLst/>
                          <a:latin typeface="Arial" charset="0"/>
                          <a:cs typeface="B Titr" pitchFamily="2" charset="-78"/>
                        </a:rPr>
                        <a:t>12/0</a:t>
                      </a:r>
                      <a:endParaRPr kumimoji="0" lang="en-US" sz="2000" b="0" i="0" u="none" strike="noStrike" cap="none" normalizeH="0" baseline="0" smtClean="0">
                        <a:ln>
                          <a:noFill/>
                        </a:ln>
                        <a:solidFill>
                          <a:schemeClr val="accent2"/>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ysDashDot"/>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C70936"/>
                          </a:solidFill>
                          <a:effectLst/>
                          <a:latin typeface="Arial" charset="0"/>
                          <a:cs typeface="B Titr" pitchFamily="2" charset="-78"/>
                        </a:rPr>
                        <a:t>422/0</a:t>
                      </a:r>
                      <a:endParaRPr kumimoji="0" lang="en-US" sz="2000" b="0" i="0" u="none" strike="noStrike" cap="none" normalizeH="0" baseline="0" smtClean="0">
                        <a:ln>
                          <a:noFill/>
                        </a:ln>
                        <a:solidFill>
                          <a:srgbClr val="C70936"/>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ysDashDot"/>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863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ysDashDot"/>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1" u="none" strike="noStrike" cap="none" normalizeH="0" baseline="0" smtClean="0">
                          <a:ln>
                            <a:noFill/>
                          </a:ln>
                          <a:solidFill>
                            <a:schemeClr val="hlink"/>
                          </a:solidFill>
                          <a:effectLst/>
                          <a:latin typeface="Arial" charset="0"/>
                          <a:cs typeface="B Titr" pitchFamily="2" charset="-78"/>
                        </a:rPr>
                        <a:t>060/0</a:t>
                      </a:r>
                      <a:endParaRPr kumimoji="0" lang="en-US" sz="2000" b="0" i="1" u="none" strike="noStrike" cap="none" normalizeH="0" baseline="0" smtClean="0">
                        <a:ln>
                          <a:noFill/>
                        </a:ln>
                        <a:solidFill>
                          <a:schemeClr val="hlink"/>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ysDashDot"/>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1" u="none" strike="noStrike" cap="none" normalizeH="0" baseline="0" smtClean="0">
                          <a:ln>
                            <a:noFill/>
                          </a:ln>
                          <a:solidFill>
                            <a:schemeClr val="hlink"/>
                          </a:solidFill>
                          <a:effectLst/>
                          <a:latin typeface="Arial" charset="0"/>
                          <a:cs typeface="B Titr" pitchFamily="2" charset="-78"/>
                        </a:rPr>
                        <a:t>045/0</a:t>
                      </a:r>
                      <a:endParaRPr kumimoji="0" lang="en-US" sz="2000" b="0" i="1" u="none" strike="noStrike" cap="none" normalizeH="0" baseline="0" smtClean="0">
                        <a:ln>
                          <a:noFill/>
                        </a:ln>
                        <a:solidFill>
                          <a:schemeClr val="hlink"/>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ysDashDot"/>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1" u="none" strike="noStrike" cap="none" normalizeH="0" baseline="0" smtClean="0">
                          <a:ln>
                            <a:noFill/>
                          </a:ln>
                          <a:solidFill>
                            <a:schemeClr val="hlink"/>
                          </a:solidFill>
                          <a:effectLst/>
                          <a:latin typeface="Arial" charset="0"/>
                          <a:cs typeface="B Titr" pitchFamily="2" charset="-78"/>
                        </a:rPr>
                        <a:t>177/0</a:t>
                      </a:r>
                      <a:endParaRPr kumimoji="0" lang="en-US" sz="2000" b="0" i="1" u="none" strike="noStrike" cap="none" normalizeH="0" baseline="0" smtClean="0">
                        <a:ln>
                          <a:noFill/>
                        </a:ln>
                        <a:solidFill>
                          <a:schemeClr val="hlink"/>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ysDashDot"/>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1" u="none" strike="noStrike" cap="none" normalizeH="0" baseline="0" smtClean="0">
                          <a:ln>
                            <a:noFill/>
                          </a:ln>
                          <a:solidFill>
                            <a:schemeClr val="hlink"/>
                          </a:solidFill>
                          <a:effectLst/>
                          <a:latin typeface="Arial" charset="0"/>
                          <a:cs typeface="B Titr" pitchFamily="2" charset="-78"/>
                        </a:rPr>
                        <a:t>011/0</a:t>
                      </a:r>
                      <a:endParaRPr kumimoji="0" lang="en-US" sz="2000" b="0" i="1" u="none" strike="noStrike" cap="none" normalizeH="0" baseline="0" smtClean="0">
                        <a:ln>
                          <a:noFill/>
                        </a:ln>
                        <a:solidFill>
                          <a:schemeClr val="hlink"/>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ysDashDot"/>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1" u="none" strike="noStrike" cap="none" normalizeH="0" baseline="0" smtClean="0">
                          <a:ln>
                            <a:noFill/>
                          </a:ln>
                          <a:solidFill>
                            <a:schemeClr val="hlink"/>
                          </a:solidFill>
                          <a:effectLst/>
                          <a:latin typeface="Arial" charset="0"/>
                          <a:cs typeface="B Titr" pitchFamily="2" charset="-78"/>
                        </a:rPr>
                        <a:t>484/0</a:t>
                      </a:r>
                      <a:endParaRPr kumimoji="0" lang="en-US" sz="2000" b="0" i="1" u="none" strike="noStrike" cap="none" normalizeH="0" baseline="0" smtClean="0">
                        <a:ln>
                          <a:noFill/>
                        </a:ln>
                        <a:solidFill>
                          <a:schemeClr val="hlink"/>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ysDashDot"/>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1" u="none" strike="noStrike" cap="none" normalizeH="0" baseline="0" smtClean="0">
                        <a:ln>
                          <a:noFill/>
                        </a:ln>
                        <a:solidFill>
                          <a:schemeClr val="hlink"/>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a:noFill/>
                    </a:lnR>
                    <a:lnT w="381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1" u="none" strike="noStrike" cap="none" normalizeH="0" baseline="0" smtClean="0">
                        <a:ln>
                          <a:noFill/>
                        </a:ln>
                        <a:solidFill>
                          <a:schemeClr val="hlink"/>
                        </a:solidFill>
                        <a:effectLst/>
                        <a:latin typeface="Arial" charset="0"/>
                        <a:cs typeface="B Titr" pitchFamily="2" charset="-78"/>
                      </a:endParaRPr>
                    </a:p>
                  </a:txBody>
                  <a:tcPr marL="90000" marR="90000" marT="46800" marB="46800" anchor="ctr" anchorCtr="1" horzOverflow="overflow">
                    <a:lnL>
                      <a:noFill/>
                    </a:lnL>
                    <a:lnR cap="flat">
                      <a:noFill/>
                    </a:lnR>
                    <a:lnT w="38100" cap="flat" cmpd="sng" algn="ctr">
                      <a:solidFill>
                        <a:schemeClr val="tx1"/>
                      </a:solidFill>
                      <a:prstDash val="solid"/>
                      <a:round/>
                      <a:headEnd type="none" w="med" len="med"/>
                      <a:tailEnd type="none" w="med" len="med"/>
                    </a:lnT>
                    <a:lnB>
                      <a:noFill/>
                    </a:lnB>
                    <a:lnTlToBr>
                      <a:noFill/>
                    </a:lnTlToBr>
                    <a:lnBlToTr>
                      <a:noFill/>
                    </a:lnBlToTr>
                    <a:noFill/>
                  </a:tcPr>
                </a:tc>
              </a:tr>
              <a:tr h="9366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ysDashDot"/>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800000"/>
                          </a:solidFill>
                          <a:effectLst/>
                          <a:latin typeface="Arial" charset="0"/>
                          <a:cs typeface="B Titr" pitchFamily="2" charset="-78"/>
                        </a:rPr>
                        <a:t>151/0</a:t>
                      </a:r>
                      <a:endParaRPr kumimoji="0" lang="en-US" sz="2000" b="0" i="0" u="none" strike="noStrike" cap="none" normalizeH="0" baseline="0" smtClean="0">
                        <a:ln>
                          <a:noFill/>
                        </a:ln>
                        <a:solidFill>
                          <a:srgbClr val="800000"/>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ysDashDot"/>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800000"/>
                          </a:solidFill>
                          <a:effectLst/>
                          <a:latin typeface="Arial" charset="0"/>
                          <a:cs typeface="B Titr" pitchFamily="2" charset="-78"/>
                        </a:rPr>
                        <a:t>025/0</a:t>
                      </a:r>
                      <a:endParaRPr kumimoji="0" lang="en-US" sz="2000" b="0" i="0" u="none" strike="noStrike" cap="none" normalizeH="0" baseline="0" smtClean="0">
                        <a:ln>
                          <a:noFill/>
                        </a:ln>
                        <a:solidFill>
                          <a:srgbClr val="800000"/>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ysDashDot"/>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800000"/>
                          </a:solidFill>
                          <a:effectLst/>
                          <a:latin typeface="Arial" charset="0"/>
                          <a:cs typeface="B Titr" pitchFamily="2" charset="-78"/>
                        </a:rPr>
                        <a:t>059/0</a:t>
                      </a:r>
                      <a:endParaRPr kumimoji="0" lang="en-US" sz="2000" b="0" i="0" u="none" strike="noStrike" cap="none" normalizeH="0" baseline="0" smtClean="0">
                        <a:ln>
                          <a:noFill/>
                        </a:ln>
                        <a:solidFill>
                          <a:srgbClr val="800000"/>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ysDashDot"/>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800000"/>
                          </a:solidFill>
                          <a:effectLst/>
                          <a:latin typeface="Arial" charset="0"/>
                          <a:cs typeface="B Titr" pitchFamily="2" charset="-78"/>
                        </a:rPr>
                        <a:t>009/0</a:t>
                      </a:r>
                      <a:endParaRPr kumimoji="0" lang="en-US" sz="2000" b="0" i="0" u="none" strike="noStrike" cap="none" normalizeH="0" baseline="0" smtClean="0">
                        <a:ln>
                          <a:noFill/>
                        </a:ln>
                        <a:solidFill>
                          <a:srgbClr val="800000"/>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ysDashDot"/>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800000"/>
                          </a:solidFill>
                          <a:effectLst/>
                          <a:latin typeface="Arial" charset="0"/>
                          <a:cs typeface="B Titr" pitchFamily="2" charset="-78"/>
                        </a:rPr>
                        <a:t>069/0</a:t>
                      </a:r>
                      <a:endParaRPr kumimoji="0" lang="en-US" sz="2000" b="0" i="0" u="none" strike="noStrike" cap="none" normalizeH="0" baseline="0" smtClean="0">
                        <a:ln>
                          <a:noFill/>
                        </a:ln>
                        <a:solidFill>
                          <a:srgbClr val="800000"/>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ysDashDot"/>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rgbClr val="800000"/>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rgbClr val="800000"/>
                        </a:solidFill>
                        <a:effectLst/>
                        <a:latin typeface="Arial" charset="0"/>
                        <a:cs typeface="B Titr" pitchFamily="2" charset="-78"/>
                      </a:endParaRPr>
                    </a:p>
                  </a:txBody>
                  <a:tcPr marL="90000" marR="90000" marT="46800" marB="46800" anchor="ctr" anchorCtr="1" horzOverflow="overflow">
                    <a:lnL>
                      <a:noFill/>
                    </a:lnL>
                    <a:lnR cap="flat">
                      <a:noFill/>
                    </a:lnR>
                    <a:lnT>
                      <a:noFill/>
                    </a:lnT>
                    <a:lnB cap="flat">
                      <a:noFill/>
                    </a:lnB>
                    <a:lnTlToBr>
                      <a:noFill/>
                    </a:lnTlToBr>
                    <a:lnBlToTr>
                      <a:noFill/>
                    </a:lnBlToTr>
                    <a:noFill/>
                  </a:tcPr>
                </a:tc>
              </a:tr>
            </a:tbl>
          </a:graphicData>
        </a:graphic>
      </p:graphicFrame>
      <p:graphicFrame>
        <p:nvGraphicFramePr>
          <p:cNvPr id="59461" name="Object 250"/>
          <p:cNvGraphicFramePr>
            <a:graphicFrameLocks noChangeAspect="1"/>
          </p:cNvGraphicFramePr>
          <p:nvPr/>
        </p:nvGraphicFramePr>
        <p:xfrm>
          <a:off x="1116013" y="1704975"/>
          <a:ext cx="808037" cy="501650"/>
        </p:xfrm>
        <a:graphic>
          <a:graphicData uri="http://schemas.openxmlformats.org/presentationml/2006/ole">
            <mc:AlternateContent xmlns:mc="http://schemas.openxmlformats.org/markup-compatibility/2006">
              <mc:Choice xmlns:v="urn:schemas-microsoft-com:vml" Requires="v">
                <p:oleObj spid="_x0000_s59496" name="Equation" r:id="rId3" imgW="241300" imgH="228600" progId="Equation.3">
                  <p:embed/>
                </p:oleObj>
              </mc:Choice>
              <mc:Fallback>
                <p:oleObj name="Equation" r:id="rId3" imgW="241300" imgH="228600" progId="Equation.3">
                  <p:embed/>
                  <p:pic>
                    <p:nvPicPr>
                      <p:cNvPr id="0" name="Object 25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6013" y="1704975"/>
                        <a:ext cx="808037"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9462" name="Object 251"/>
          <p:cNvGraphicFramePr>
            <a:graphicFrameLocks noChangeAspect="1"/>
          </p:cNvGraphicFramePr>
          <p:nvPr/>
        </p:nvGraphicFramePr>
        <p:xfrm>
          <a:off x="2000250" y="1701800"/>
          <a:ext cx="808038" cy="501650"/>
        </p:xfrm>
        <a:graphic>
          <a:graphicData uri="http://schemas.openxmlformats.org/presentationml/2006/ole">
            <mc:AlternateContent xmlns:mc="http://schemas.openxmlformats.org/markup-compatibility/2006">
              <mc:Choice xmlns:v="urn:schemas-microsoft-com:vml" Requires="v">
                <p:oleObj spid="_x0000_s59497" name="Equation" r:id="rId5" imgW="241300" imgH="228600" progId="Equation.3">
                  <p:embed/>
                </p:oleObj>
              </mc:Choice>
              <mc:Fallback>
                <p:oleObj name="Equation" r:id="rId5" imgW="241300" imgH="228600" progId="Equation.3">
                  <p:embed/>
                  <p:pic>
                    <p:nvPicPr>
                      <p:cNvPr id="0" name="Object 25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00250" y="1701800"/>
                        <a:ext cx="808038"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9463" name="Object 252"/>
          <p:cNvGraphicFramePr>
            <a:graphicFrameLocks noChangeAspect="1"/>
          </p:cNvGraphicFramePr>
          <p:nvPr/>
        </p:nvGraphicFramePr>
        <p:xfrm>
          <a:off x="2890838" y="1701800"/>
          <a:ext cx="808037" cy="501650"/>
        </p:xfrm>
        <a:graphic>
          <a:graphicData uri="http://schemas.openxmlformats.org/presentationml/2006/ole">
            <mc:AlternateContent xmlns:mc="http://schemas.openxmlformats.org/markup-compatibility/2006">
              <mc:Choice xmlns:v="urn:schemas-microsoft-com:vml" Requires="v">
                <p:oleObj spid="_x0000_s59498" name="Equation" r:id="rId7" imgW="241300" imgH="228600" progId="Equation.3">
                  <p:embed/>
                </p:oleObj>
              </mc:Choice>
              <mc:Fallback>
                <p:oleObj name="Equation" r:id="rId7" imgW="241300" imgH="228600" progId="Equation.3">
                  <p:embed/>
                  <p:pic>
                    <p:nvPicPr>
                      <p:cNvPr id="0" name="Object 25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90838" y="1701800"/>
                        <a:ext cx="808037"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9464" name="Object 253"/>
          <p:cNvGraphicFramePr>
            <a:graphicFrameLocks noChangeAspect="1"/>
          </p:cNvGraphicFramePr>
          <p:nvPr/>
        </p:nvGraphicFramePr>
        <p:xfrm>
          <a:off x="3763963" y="1701800"/>
          <a:ext cx="808037" cy="501650"/>
        </p:xfrm>
        <a:graphic>
          <a:graphicData uri="http://schemas.openxmlformats.org/presentationml/2006/ole">
            <mc:AlternateContent xmlns:mc="http://schemas.openxmlformats.org/markup-compatibility/2006">
              <mc:Choice xmlns:v="urn:schemas-microsoft-com:vml" Requires="v">
                <p:oleObj spid="_x0000_s59499" name="Equation" r:id="rId9" imgW="241300" imgH="228600" progId="Equation.3">
                  <p:embed/>
                </p:oleObj>
              </mc:Choice>
              <mc:Fallback>
                <p:oleObj name="Equation" r:id="rId9" imgW="241300" imgH="228600" progId="Equation.3">
                  <p:embed/>
                  <p:pic>
                    <p:nvPicPr>
                      <p:cNvPr id="0" name="Object 25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763963" y="1701800"/>
                        <a:ext cx="808037"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9465" name="Object 254"/>
          <p:cNvGraphicFramePr>
            <a:graphicFrameLocks noChangeAspect="1"/>
          </p:cNvGraphicFramePr>
          <p:nvPr/>
        </p:nvGraphicFramePr>
        <p:xfrm>
          <a:off x="4627563" y="1701800"/>
          <a:ext cx="808037" cy="501650"/>
        </p:xfrm>
        <a:graphic>
          <a:graphicData uri="http://schemas.openxmlformats.org/presentationml/2006/ole">
            <mc:AlternateContent xmlns:mc="http://schemas.openxmlformats.org/markup-compatibility/2006">
              <mc:Choice xmlns:v="urn:schemas-microsoft-com:vml" Requires="v">
                <p:oleObj spid="_x0000_s59500" name="Equation" r:id="rId11" imgW="241300" imgH="228600" progId="Equation.3">
                  <p:embed/>
                </p:oleObj>
              </mc:Choice>
              <mc:Fallback>
                <p:oleObj name="Equation" r:id="rId11" imgW="241300" imgH="228600" progId="Equation.3">
                  <p:embed/>
                  <p:pic>
                    <p:nvPicPr>
                      <p:cNvPr id="0" name="Object 25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627563" y="1701800"/>
                        <a:ext cx="808037"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9466" name="Object 255"/>
          <p:cNvGraphicFramePr>
            <a:graphicFrameLocks noChangeAspect="1"/>
          </p:cNvGraphicFramePr>
          <p:nvPr/>
        </p:nvGraphicFramePr>
        <p:xfrm>
          <a:off x="468313" y="2287588"/>
          <a:ext cx="496887" cy="517525"/>
        </p:xfrm>
        <a:graphic>
          <a:graphicData uri="http://schemas.openxmlformats.org/presentationml/2006/ole">
            <mc:AlternateContent xmlns:mc="http://schemas.openxmlformats.org/markup-compatibility/2006">
              <mc:Choice xmlns:v="urn:schemas-microsoft-com:vml" Requires="v">
                <p:oleObj spid="_x0000_s59501" name="Equation" r:id="rId13" imgW="164885" imgH="215619" progId="Equation.3">
                  <p:embed/>
                </p:oleObj>
              </mc:Choice>
              <mc:Fallback>
                <p:oleObj name="Equation" r:id="rId13" imgW="164885" imgH="215619" progId="Equation.3">
                  <p:embed/>
                  <p:pic>
                    <p:nvPicPr>
                      <p:cNvPr id="0" name="Object 255"/>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68313" y="2287588"/>
                        <a:ext cx="49688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9467" name="Object 256"/>
          <p:cNvGraphicFramePr>
            <a:graphicFrameLocks noChangeAspect="1"/>
          </p:cNvGraphicFramePr>
          <p:nvPr/>
        </p:nvGraphicFramePr>
        <p:xfrm>
          <a:off x="463550" y="2794000"/>
          <a:ext cx="536575" cy="519113"/>
        </p:xfrm>
        <a:graphic>
          <a:graphicData uri="http://schemas.openxmlformats.org/presentationml/2006/ole">
            <mc:AlternateContent xmlns:mc="http://schemas.openxmlformats.org/markup-compatibility/2006">
              <mc:Choice xmlns:v="urn:schemas-microsoft-com:vml" Requires="v">
                <p:oleObj spid="_x0000_s59502" name="Equation" r:id="rId15" imgW="177569" imgH="215619" progId="Equation.3">
                  <p:embed/>
                </p:oleObj>
              </mc:Choice>
              <mc:Fallback>
                <p:oleObj name="Equation" r:id="rId15" imgW="177569" imgH="215619" progId="Equation.3">
                  <p:embed/>
                  <p:pic>
                    <p:nvPicPr>
                      <p:cNvPr id="0" name="Object 256"/>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63550" y="2794000"/>
                        <a:ext cx="5365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9468" name="Object 257"/>
          <p:cNvGraphicFramePr>
            <a:graphicFrameLocks noChangeAspect="1"/>
          </p:cNvGraphicFramePr>
          <p:nvPr/>
        </p:nvGraphicFramePr>
        <p:xfrm>
          <a:off x="457200" y="3381375"/>
          <a:ext cx="574675" cy="519113"/>
        </p:xfrm>
        <a:graphic>
          <a:graphicData uri="http://schemas.openxmlformats.org/presentationml/2006/ole">
            <mc:AlternateContent xmlns:mc="http://schemas.openxmlformats.org/markup-compatibility/2006">
              <mc:Choice xmlns:v="urn:schemas-microsoft-com:vml" Requires="v">
                <p:oleObj spid="_x0000_s59503" name="Equation" r:id="rId17" imgW="190335" imgH="215713" progId="Equation.3">
                  <p:embed/>
                </p:oleObj>
              </mc:Choice>
              <mc:Fallback>
                <p:oleObj name="Equation" r:id="rId17" imgW="190335" imgH="215713" progId="Equation.3">
                  <p:embed/>
                  <p:pic>
                    <p:nvPicPr>
                      <p:cNvPr id="0" name="Object 257"/>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57200" y="3381375"/>
                        <a:ext cx="5746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9469" name="Object 260"/>
          <p:cNvGraphicFramePr>
            <a:graphicFrameLocks noChangeAspect="1"/>
          </p:cNvGraphicFramePr>
          <p:nvPr/>
        </p:nvGraphicFramePr>
        <p:xfrm>
          <a:off x="434975" y="4124325"/>
          <a:ext cx="650875" cy="457200"/>
        </p:xfrm>
        <a:graphic>
          <a:graphicData uri="http://schemas.openxmlformats.org/presentationml/2006/ole">
            <mc:AlternateContent xmlns:mc="http://schemas.openxmlformats.org/markup-compatibility/2006">
              <mc:Choice xmlns:v="urn:schemas-microsoft-com:vml" Requires="v">
                <p:oleObj spid="_x0000_s59504" name="Equation" r:id="rId19" imgW="215713" imgH="190335" progId="Equation.3">
                  <p:embed/>
                </p:oleObj>
              </mc:Choice>
              <mc:Fallback>
                <p:oleObj name="Equation" r:id="rId19" imgW="215713" imgH="190335" progId="Equation.3">
                  <p:embed/>
                  <p:pic>
                    <p:nvPicPr>
                      <p:cNvPr id="0" name="Object 260"/>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434975" y="4124325"/>
                        <a:ext cx="650875"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9470" name="Object 261"/>
          <p:cNvGraphicFramePr>
            <a:graphicFrameLocks noChangeAspect="1"/>
          </p:cNvGraphicFramePr>
          <p:nvPr/>
        </p:nvGraphicFramePr>
        <p:xfrm>
          <a:off x="430213" y="4916488"/>
          <a:ext cx="650875" cy="457200"/>
        </p:xfrm>
        <a:graphic>
          <a:graphicData uri="http://schemas.openxmlformats.org/presentationml/2006/ole">
            <mc:AlternateContent xmlns:mc="http://schemas.openxmlformats.org/markup-compatibility/2006">
              <mc:Choice xmlns:v="urn:schemas-microsoft-com:vml" Requires="v">
                <p:oleObj spid="_x0000_s59505" name="Equation" r:id="rId21" imgW="215713" imgH="190335" progId="Equation.3">
                  <p:embed/>
                </p:oleObj>
              </mc:Choice>
              <mc:Fallback>
                <p:oleObj name="Equation" r:id="rId21" imgW="215713" imgH="190335" progId="Equation.3">
                  <p:embed/>
                  <p:pic>
                    <p:nvPicPr>
                      <p:cNvPr id="0" name="Object 261"/>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430213" y="4916488"/>
                        <a:ext cx="650875"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9471" name="Object 182"/>
          <p:cNvGraphicFramePr>
            <a:graphicFrameLocks noChangeAspect="1"/>
          </p:cNvGraphicFramePr>
          <p:nvPr/>
        </p:nvGraphicFramePr>
        <p:xfrm>
          <a:off x="6669088" y="1760538"/>
          <a:ext cx="650875" cy="547687"/>
        </p:xfrm>
        <a:graphic>
          <a:graphicData uri="http://schemas.openxmlformats.org/presentationml/2006/ole">
            <mc:AlternateContent xmlns:mc="http://schemas.openxmlformats.org/markup-compatibility/2006">
              <mc:Choice xmlns:v="urn:schemas-microsoft-com:vml" Requires="v">
                <p:oleObj spid="_x0000_s59506" name="Equation" r:id="rId23" imgW="215806" imgH="228501" progId="Equation.3">
                  <p:embed/>
                </p:oleObj>
              </mc:Choice>
              <mc:Fallback>
                <p:oleObj name="Equation" r:id="rId23" imgW="215806" imgH="228501" progId="Equation.3">
                  <p:embed/>
                  <p:pic>
                    <p:nvPicPr>
                      <p:cNvPr id="0" name="Object 182"/>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6669088" y="1760538"/>
                        <a:ext cx="650875" cy="547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9472" name="Object 354"/>
          <p:cNvGraphicFramePr>
            <a:graphicFrameLocks noChangeAspect="1"/>
          </p:cNvGraphicFramePr>
          <p:nvPr/>
        </p:nvGraphicFramePr>
        <p:xfrm>
          <a:off x="5649913" y="1747838"/>
          <a:ext cx="650875" cy="547687"/>
        </p:xfrm>
        <a:graphic>
          <a:graphicData uri="http://schemas.openxmlformats.org/presentationml/2006/ole">
            <mc:AlternateContent xmlns:mc="http://schemas.openxmlformats.org/markup-compatibility/2006">
              <mc:Choice xmlns:v="urn:schemas-microsoft-com:vml" Requires="v">
                <p:oleObj spid="_x0000_s59507" name="Equation" r:id="rId25" imgW="215806" imgH="228501" progId="Equation.3">
                  <p:embed/>
                </p:oleObj>
              </mc:Choice>
              <mc:Fallback>
                <p:oleObj name="Equation" r:id="rId25" imgW="215806" imgH="228501" progId="Equation.3">
                  <p:embed/>
                  <p:pic>
                    <p:nvPicPr>
                      <p:cNvPr id="0" name="Object 354"/>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5649913" y="1747838"/>
                        <a:ext cx="650875" cy="547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9473" name="AutoShape 371"/>
          <p:cNvSpPr>
            <a:spLocks/>
          </p:cNvSpPr>
          <p:nvPr/>
        </p:nvSpPr>
        <p:spPr bwMode="auto">
          <a:xfrm rot="-5400000">
            <a:off x="6391275" y="446088"/>
            <a:ext cx="190500" cy="2076450"/>
          </a:xfrm>
          <a:prstGeom prst="rightBrace">
            <a:avLst>
              <a:gd name="adj1" fmla="val 90833"/>
              <a:gd name="adj2" fmla="val 49185"/>
            </a:avLst>
          </a:prstGeom>
          <a:noFill/>
          <a:ln w="222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59474" name="Rectangle 372"/>
          <p:cNvSpPr>
            <a:spLocks noChangeArrowheads="1"/>
          </p:cNvSpPr>
          <p:nvPr/>
        </p:nvSpPr>
        <p:spPr bwMode="auto">
          <a:xfrm>
            <a:off x="4932363" y="908050"/>
            <a:ext cx="3097212" cy="503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فواصل به ازاء راه حل مثبت و منفي</a:t>
            </a:r>
            <a:endParaRPr lang="en-US" altLang="en-US"/>
          </a:p>
        </p:txBody>
      </p:sp>
      <p:sp>
        <p:nvSpPr>
          <p:cNvPr id="59475" name="Rectangle 374"/>
          <p:cNvSpPr>
            <a:spLocks noChangeArrowheads="1"/>
          </p:cNvSpPr>
          <p:nvPr/>
        </p:nvSpPr>
        <p:spPr bwMode="auto">
          <a:xfrm>
            <a:off x="-757238" y="5840413"/>
            <a:ext cx="8858251" cy="50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1600">
                <a:solidFill>
                  <a:schemeClr val="accent2"/>
                </a:solidFill>
              </a:rPr>
              <a:t>425/0</a:t>
            </a:r>
            <a:r>
              <a:rPr lang="fa-IR" altLang="en-US" sz="1600"/>
              <a:t>=</a:t>
            </a:r>
            <a:r>
              <a:rPr lang="fa-IR" altLang="en-US" sz="1300" baseline="30000"/>
              <a:t>  5/0</a:t>
            </a:r>
            <a:r>
              <a:rPr lang="fa-IR" altLang="en-US" sz="1900"/>
              <a:t>{</a:t>
            </a:r>
            <a:r>
              <a:rPr lang="fa-IR" altLang="en-US" sz="1300" baseline="30000"/>
              <a:t>2</a:t>
            </a:r>
            <a:r>
              <a:rPr lang="fa-IR" altLang="en-US" sz="1300"/>
              <a:t>(484/0-069/0)+</a:t>
            </a:r>
            <a:r>
              <a:rPr lang="fa-IR" altLang="en-US" sz="1300" baseline="30000"/>
              <a:t>2</a:t>
            </a:r>
            <a:r>
              <a:rPr lang="fa-IR" altLang="en-US" sz="1300"/>
              <a:t>(011/0-009/0)+</a:t>
            </a:r>
            <a:r>
              <a:rPr lang="fa-IR" altLang="en-US" sz="1300" baseline="30000"/>
              <a:t>2</a:t>
            </a:r>
            <a:r>
              <a:rPr lang="fa-IR" altLang="en-US" sz="1300"/>
              <a:t>(177/0-177/0)+</a:t>
            </a:r>
            <a:r>
              <a:rPr lang="fa-IR" altLang="en-US" sz="1300" baseline="30000"/>
              <a:t>2</a:t>
            </a:r>
            <a:r>
              <a:rPr lang="fa-IR" altLang="en-US" sz="1300"/>
              <a:t>(045/0-025/0)+</a:t>
            </a:r>
            <a:r>
              <a:rPr lang="fa-IR" altLang="en-US" sz="1300" baseline="30000"/>
              <a:t>2</a:t>
            </a:r>
            <a:r>
              <a:rPr lang="fa-IR" altLang="en-US" sz="1300"/>
              <a:t>(060/0-151/0)</a:t>
            </a:r>
            <a:r>
              <a:rPr lang="fa-IR" altLang="en-US" sz="1900"/>
              <a:t>}=</a:t>
            </a:r>
            <a:endParaRPr lang="en-US" altLang="en-US" sz="1900"/>
          </a:p>
        </p:txBody>
      </p:sp>
      <p:graphicFrame>
        <p:nvGraphicFramePr>
          <p:cNvPr id="59476" name="Object 377"/>
          <p:cNvGraphicFramePr>
            <a:graphicFrameLocks noChangeAspect="1"/>
          </p:cNvGraphicFramePr>
          <p:nvPr/>
        </p:nvGraphicFramePr>
        <p:xfrm>
          <a:off x="155575" y="5835650"/>
          <a:ext cx="481013" cy="457200"/>
        </p:xfrm>
        <a:graphic>
          <a:graphicData uri="http://schemas.openxmlformats.org/presentationml/2006/ole">
            <mc:AlternateContent xmlns:mc="http://schemas.openxmlformats.org/markup-compatibility/2006">
              <mc:Choice xmlns:v="urn:schemas-microsoft-com:vml" Requires="v">
                <p:oleObj spid="_x0000_s59508" name="Equation" r:id="rId27" imgW="215619" imgH="215619" progId="Equation.3">
                  <p:embed/>
                </p:oleObj>
              </mc:Choice>
              <mc:Fallback>
                <p:oleObj name="Equation" r:id="rId27" imgW="215619" imgH="215619" progId="Equation.3">
                  <p:embed/>
                  <p:pic>
                    <p:nvPicPr>
                      <p:cNvPr id="0" name="Object 377"/>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155575" y="5835650"/>
                        <a:ext cx="481013"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9477" name="Rectangle 380"/>
          <p:cNvSpPr>
            <a:spLocks noChangeArrowheads="1"/>
          </p:cNvSpPr>
          <p:nvPr/>
        </p:nvSpPr>
        <p:spPr bwMode="auto">
          <a:xfrm>
            <a:off x="-752475" y="6323013"/>
            <a:ext cx="8858250" cy="50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1600">
                <a:solidFill>
                  <a:srgbClr val="C70936"/>
                </a:solidFill>
              </a:rPr>
              <a:t>118/0</a:t>
            </a:r>
            <a:r>
              <a:rPr lang="fa-IR" altLang="en-US" sz="1600"/>
              <a:t>=</a:t>
            </a:r>
            <a:r>
              <a:rPr lang="fa-IR" altLang="en-US" sz="1300" baseline="30000"/>
              <a:t>  5/0</a:t>
            </a:r>
            <a:r>
              <a:rPr lang="fa-IR" altLang="en-US" sz="1900"/>
              <a:t>{</a:t>
            </a:r>
            <a:r>
              <a:rPr lang="fa-IR" altLang="en-US" sz="1300" baseline="30000"/>
              <a:t>2</a:t>
            </a:r>
            <a:r>
              <a:rPr lang="fa-IR" altLang="en-US" sz="1300"/>
              <a:t>(484/0-069/0)+</a:t>
            </a:r>
            <a:r>
              <a:rPr lang="fa-IR" altLang="en-US" sz="1300" baseline="30000"/>
              <a:t>2</a:t>
            </a:r>
            <a:r>
              <a:rPr lang="fa-IR" altLang="en-US" sz="1300"/>
              <a:t>(011/0-009/0)+</a:t>
            </a:r>
            <a:r>
              <a:rPr lang="fa-IR" altLang="en-US" sz="1300" baseline="30000"/>
              <a:t>2</a:t>
            </a:r>
            <a:r>
              <a:rPr lang="fa-IR" altLang="en-US" sz="1300"/>
              <a:t>(177/0-177/0)+</a:t>
            </a:r>
            <a:r>
              <a:rPr lang="fa-IR" altLang="en-US" sz="1300" baseline="30000"/>
              <a:t>2</a:t>
            </a:r>
            <a:r>
              <a:rPr lang="fa-IR" altLang="en-US" sz="1300"/>
              <a:t>(045/0-025/0)+</a:t>
            </a:r>
            <a:r>
              <a:rPr lang="fa-IR" altLang="en-US" sz="1300" baseline="30000"/>
              <a:t>2</a:t>
            </a:r>
            <a:r>
              <a:rPr lang="fa-IR" altLang="en-US" sz="1300"/>
              <a:t>(060/0-151/0)</a:t>
            </a:r>
            <a:r>
              <a:rPr lang="fa-IR" altLang="en-US" sz="1900"/>
              <a:t>}=</a:t>
            </a:r>
            <a:endParaRPr lang="en-US" altLang="en-US" sz="1900"/>
          </a:p>
        </p:txBody>
      </p:sp>
      <p:graphicFrame>
        <p:nvGraphicFramePr>
          <p:cNvPr id="59478" name="Object 381"/>
          <p:cNvGraphicFramePr>
            <a:graphicFrameLocks noChangeAspect="1"/>
          </p:cNvGraphicFramePr>
          <p:nvPr/>
        </p:nvGraphicFramePr>
        <p:xfrm>
          <a:off x="160338" y="6318250"/>
          <a:ext cx="481012" cy="457200"/>
        </p:xfrm>
        <a:graphic>
          <a:graphicData uri="http://schemas.openxmlformats.org/presentationml/2006/ole">
            <mc:AlternateContent xmlns:mc="http://schemas.openxmlformats.org/markup-compatibility/2006">
              <mc:Choice xmlns:v="urn:schemas-microsoft-com:vml" Requires="v">
                <p:oleObj spid="_x0000_s59509" name="Equation" r:id="rId29" imgW="215619" imgH="215619" progId="Equation.3">
                  <p:embed/>
                </p:oleObj>
              </mc:Choice>
              <mc:Fallback>
                <p:oleObj name="Equation" r:id="rId29" imgW="215619" imgH="215619" progId="Equation.3">
                  <p:embed/>
                  <p:pic>
                    <p:nvPicPr>
                      <p:cNvPr id="0" name="Object 381"/>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160338" y="6318250"/>
                        <a:ext cx="481012"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9479" name="AutoShape 382"/>
          <p:cNvSpPr>
            <a:spLocks/>
          </p:cNvSpPr>
          <p:nvPr/>
        </p:nvSpPr>
        <p:spPr bwMode="auto">
          <a:xfrm>
            <a:off x="8058150" y="5949950"/>
            <a:ext cx="215900" cy="792163"/>
          </a:xfrm>
          <a:prstGeom prst="rightBrace">
            <a:avLst>
              <a:gd name="adj1" fmla="val 30576"/>
              <a:gd name="adj2" fmla="val 49185"/>
            </a:avLst>
          </a:prstGeom>
          <a:noFill/>
          <a:ln w="222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59480" name="AutoShape 385"/>
          <p:cNvSpPr>
            <a:spLocks noChangeArrowheads="1"/>
          </p:cNvSpPr>
          <p:nvPr/>
        </p:nvSpPr>
        <p:spPr bwMode="auto">
          <a:xfrm rot="20737203" flipH="1">
            <a:off x="8121650" y="2132013"/>
            <a:ext cx="503238" cy="4730750"/>
          </a:xfrm>
          <a:prstGeom prst="curvedRightArrow">
            <a:avLst>
              <a:gd name="adj1" fmla="val 111154"/>
              <a:gd name="adj2" fmla="val 299166"/>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59481" name="AutoShape 386"/>
          <p:cNvSpPr>
            <a:spLocks noChangeArrowheads="1"/>
          </p:cNvSpPr>
          <p:nvPr/>
        </p:nvSpPr>
        <p:spPr bwMode="auto">
          <a:xfrm>
            <a:off x="5495925" y="2293938"/>
            <a:ext cx="2006600" cy="431800"/>
          </a:xfrm>
          <a:prstGeom prst="homePlate">
            <a:avLst>
              <a:gd name="adj" fmla="val 45997"/>
            </a:avLst>
          </a:prstGeom>
          <a:noFill/>
          <a:ln w="31750">
            <a:solidFill>
              <a:schemeClr val="tx1"/>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18866"/>
                                        </p:tgtEl>
                                        <p:attrNameLst>
                                          <p:attrName>style.visibility</p:attrName>
                                        </p:attrNameLst>
                                      </p:cBhvr>
                                      <p:to>
                                        <p:strVal val="visible"/>
                                      </p:to>
                                    </p:set>
                                    <p:animEffect transition="in" filter="wipe(down)">
                                      <p:cBhvr>
                                        <p:cTn id="7" dur="870">
                                          <p:stCondLst>
                                            <p:cond delay="0"/>
                                          </p:stCondLst>
                                        </p:cTn>
                                        <p:tgtEl>
                                          <p:spTgt spid="118866"/>
                                        </p:tgtEl>
                                      </p:cBhvr>
                                    </p:animEffect>
                                    <p:anim calcmode="lin" valueType="num">
                                      <p:cBhvr>
                                        <p:cTn id="8" dur="2733" tmFilter="0,0; 0.14,0.36; 0.43,0.73; 0.71,0.91; 1.0,1.0">
                                          <p:stCondLst>
                                            <p:cond delay="0"/>
                                          </p:stCondLst>
                                        </p:cTn>
                                        <p:tgtEl>
                                          <p:spTgt spid="118866"/>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118866"/>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118866"/>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118866"/>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118866"/>
                                        </p:tgtEl>
                                        <p:attrNameLst>
                                          <p:attrName>ppt_y</p:attrName>
                                        </p:attrNameLst>
                                      </p:cBhvr>
                                      <p:tavLst>
                                        <p:tav tm="0" fmla="#ppt_y-sin(pi*$)/81">
                                          <p:val>
                                            <p:fltVal val="0"/>
                                          </p:val>
                                        </p:tav>
                                        <p:tav tm="100000">
                                          <p:val>
                                            <p:fltVal val="1"/>
                                          </p:val>
                                        </p:tav>
                                      </p:tavLst>
                                    </p:anim>
                                    <p:animScale>
                                      <p:cBhvr>
                                        <p:cTn id="13" dur="39">
                                          <p:stCondLst>
                                            <p:cond delay="975"/>
                                          </p:stCondLst>
                                        </p:cTn>
                                        <p:tgtEl>
                                          <p:spTgt spid="118866"/>
                                        </p:tgtEl>
                                      </p:cBhvr>
                                      <p:to x="100000" y="60000"/>
                                    </p:animScale>
                                    <p:animScale>
                                      <p:cBhvr>
                                        <p:cTn id="14" dur="249" decel="50000">
                                          <p:stCondLst>
                                            <p:cond delay="1014"/>
                                          </p:stCondLst>
                                        </p:cTn>
                                        <p:tgtEl>
                                          <p:spTgt spid="118866"/>
                                        </p:tgtEl>
                                      </p:cBhvr>
                                      <p:to x="100000" y="100000"/>
                                    </p:animScale>
                                    <p:animScale>
                                      <p:cBhvr>
                                        <p:cTn id="15" dur="39">
                                          <p:stCondLst>
                                            <p:cond delay="1968"/>
                                          </p:stCondLst>
                                        </p:cTn>
                                        <p:tgtEl>
                                          <p:spTgt spid="118866"/>
                                        </p:tgtEl>
                                      </p:cBhvr>
                                      <p:to x="100000" y="80000"/>
                                    </p:animScale>
                                    <p:animScale>
                                      <p:cBhvr>
                                        <p:cTn id="16" dur="249" decel="50000">
                                          <p:stCondLst>
                                            <p:cond delay="2007"/>
                                          </p:stCondLst>
                                        </p:cTn>
                                        <p:tgtEl>
                                          <p:spTgt spid="118866"/>
                                        </p:tgtEl>
                                      </p:cBhvr>
                                      <p:to x="100000" y="100000"/>
                                    </p:animScale>
                                    <p:animScale>
                                      <p:cBhvr>
                                        <p:cTn id="17" dur="39">
                                          <p:stCondLst>
                                            <p:cond delay="2463"/>
                                          </p:stCondLst>
                                        </p:cTn>
                                        <p:tgtEl>
                                          <p:spTgt spid="118866"/>
                                        </p:tgtEl>
                                      </p:cBhvr>
                                      <p:to x="100000" y="90000"/>
                                    </p:animScale>
                                    <p:animScale>
                                      <p:cBhvr>
                                        <p:cTn id="18" dur="249" decel="50000">
                                          <p:stCondLst>
                                            <p:cond delay="2502"/>
                                          </p:stCondLst>
                                        </p:cTn>
                                        <p:tgtEl>
                                          <p:spTgt spid="118866"/>
                                        </p:tgtEl>
                                      </p:cBhvr>
                                      <p:to x="100000" y="100000"/>
                                    </p:animScale>
                                    <p:animScale>
                                      <p:cBhvr>
                                        <p:cTn id="19" dur="39">
                                          <p:stCondLst>
                                            <p:cond delay="2712"/>
                                          </p:stCondLst>
                                        </p:cTn>
                                        <p:tgtEl>
                                          <p:spTgt spid="118866"/>
                                        </p:tgtEl>
                                      </p:cBhvr>
                                      <p:to x="100000" y="95000"/>
                                    </p:animScale>
                                    <p:animScale>
                                      <p:cBhvr>
                                        <p:cTn id="20" dur="249" decel="50000">
                                          <p:stCondLst>
                                            <p:cond delay="2751"/>
                                          </p:stCondLst>
                                        </p:cTn>
                                        <p:tgtEl>
                                          <p:spTgt spid="11886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86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152" name="AutoShape 128"/>
          <p:cNvSpPr>
            <a:spLocks noChangeArrowheads="1"/>
          </p:cNvSpPr>
          <p:nvPr/>
        </p:nvSpPr>
        <p:spPr bwMode="auto">
          <a:xfrm>
            <a:off x="1554163" y="112713"/>
            <a:ext cx="5938837" cy="755650"/>
          </a:xfrm>
          <a:prstGeom prst="flowChartOffpageConnector">
            <a:avLst/>
          </a:prstGeom>
          <a:gradFill rotWithShape="1">
            <a:gsLst>
              <a:gs pos="0">
                <a:srgbClr val="FFFFFF"/>
              </a:gs>
              <a:gs pos="100000">
                <a:srgbClr val="FFCC99">
                  <a:alpha val="48000"/>
                </a:srgbClr>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200"/>
              <a:t>6) محاسبه نزديکي نسبي از  راه حل ايده آل براي هر گزينه </a:t>
            </a:r>
            <a:endParaRPr lang="en-US" altLang="en-US" sz="2200"/>
          </a:p>
        </p:txBody>
      </p:sp>
      <p:graphicFrame>
        <p:nvGraphicFramePr>
          <p:cNvPr id="60419" name="Object 133"/>
          <p:cNvGraphicFramePr>
            <a:graphicFrameLocks noChangeAspect="1"/>
          </p:cNvGraphicFramePr>
          <p:nvPr/>
        </p:nvGraphicFramePr>
        <p:xfrm>
          <a:off x="250825" y="2349500"/>
          <a:ext cx="8640763" cy="1800225"/>
        </p:xfrm>
        <a:graphic>
          <a:graphicData uri="http://schemas.openxmlformats.org/presentationml/2006/ole">
            <mc:AlternateContent xmlns:mc="http://schemas.openxmlformats.org/markup-compatibility/2006">
              <mc:Choice xmlns:v="urn:schemas-microsoft-com:vml" Requires="v">
                <p:oleObj spid="_x0000_s60421" name="Equation" r:id="rId3" imgW="2552700" imgH="444500" progId="Equation.3">
                  <p:embed/>
                </p:oleObj>
              </mc:Choice>
              <mc:Fallback>
                <p:oleObj name="Equation" r:id="rId3" imgW="2552700" imgH="444500" progId="Equation.3">
                  <p:embed/>
                  <p:pic>
                    <p:nvPicPr>
                      <p:cNvPr id="0" name="Object 13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825" y="2349500"/>
                        <a:ext cx="8640763" cy="1800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29152"/>
                                        </p:tgtEl>
                                        <p:attrNameLst>
                                          <p:attrName>style.visibility</p:attrName>
                                        </p:attrNameLst>
                                      </p:cBhvr>
                                      <p:to>
                                        <p:strVal val="visible"/>
                                      </p:to>
                                    </p:set>
                                    <p:animEffect transition="in" filter="wipe(down)">
                                      <p:cBhvr>
                                        <p:cTn id="7" dur="870">
                                          <p:stCondLst>
                                            <p:cond delay="0"/>
                                          </p:stCondLst>
                                        </p:cTn>
                                        <p:tgtEl>
                                          <p:spTgt spid="129152"/>
                                        </p:tgtEl>
                                      </p:cBhvr>
                                    </p:animEffect>
                                    <p:anim calcmode="lin" valueType="num">
                                      <p:cBhvr>
                                        <p:cTn id="8" dur="2733" tmFilter="0,0; 0.14,0.36; 0.43,0.73; 0.71,0.91; 1.0,1.0">
                                          <p:stCondLst>
                                            <p:cond delay="0"/>
                                          </p:stCondLst>
                                        </p:cTn>
                                        <p:tgtEl>
                                          <p:spTgt spid="129152"/>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129152"/>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129152"/>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129152"/>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129152"/>
                                        </p:tgtEl>
                                        <p:attrNameLst>
                                          <p:attrName>ppt_y</p:attrName>
                                        </p:attrNameLst>
                                      </p:cBhvr>
                                      <p:tavLst>
                                        <p:tav tm="0" fmla="#ppt_y-sin(pi*$)/81">
                                          <p:val>
                                            <p:fltVal val="0"/>
                                          </p:val>
                                        </p:tav>
                                        <p:tav tm="100000">
                                          <p:val>
                                            <p:fltVal val="1"/>
                                          </p:val>
                                        </p:tav>
                                      </p:tavLst>
                                    </p:anim>
                                    <p:animScale>
                                      <p:cBhvr>
                                        <p:cTn id="13" dur="39">
                                          <p:stCondLst>
                                            <p:cond delay="975"/>
                                          </p:stCondLst>
                                        </p:cTn>
                                        <p:tgtEl>
                                          <p:spTgt spid="129152"/>
                                        </p:tgtEl>
                                      </p:cBhvr>
                                      <p:to x="100000" y="60000"/>
                                    </p:animScale>
                                    <p:animScale>
                                      <p:cBhvr>
                                        <p:cTn id="14" dur="249" decel="50000">
                                          <p:stCondLst>
                                            <p:cond delay="1014"/>
                                          </p:stCondLst>
                                        </p:cTn>
                                        <p:tgtEl>
                                          <p:spTgt spid="129152"/>
                                        </p:tgtEl>
                                      </p:cBhvr>
                                      <p:to x="100000" y="100000"/>
                                    </p:animScale>
                                    <p:animScale>
                                      <p:cBhvr>
                                        <p:cTn id="15" dur="39">
                                          <p:stCondLst>
                                            <p:cond delay="1968"/>
                                          </p:stCondLst>
                                        </p:cTn>
                                        <p:tgtEl>
                                          <p:spTgt spid="129152"/>
                                        </p:tgtEl>
                                      </p:cBhvr>
                                      <p:to x="100000" y="80000"/>
                                    </p:animScale>
                                    <p:animScale>
                                      <p:cBhvr>
                                        <p:cTn id="16" dur="249" decel="50000">
                                          <p:stCondLst>
                                            <p:cond delay="2007"/>
                                          </p:stCondLst>
                                        </p:cTn>
                                        <p:tgtEl>
                                          <p:spTgt spid="129152"/>
                                        </p:tgtEl>
                                      </p:cBhvr>
                                      <p:to x="100000" y="100000"/>
                                    </p:animScale>
                                    <p:animScale>
                                      <p:cBhvr>
                                        <p:cTn id="17" dur="39">
                                          <p:stCondLst>
                                            <p:cond delay="2463"/>
                                          </p:stCondLst>
                                        </p:cTn>
                                        <p:tgtEl>
                                          <p:spTgt spid="129152"/>
                                        </p:tgtEl>
                                      </p:cBhvr>
                                      <p:to x="100000" y="90000"/>
                                    </p:animScale>
                                    <p:animScale>
                                      <p:cBhvr>
                                        <p:cTn id="18" dur="249" decel="50000">
                                          <p:stCondLst>
                                            <p:cond delay="2502"/>
                                          </p:stCondLst>
                                        </p:cTn>
                                        <p:tgtEl>
                                          <p:spTgt spid="129152"/>
                                        </p:tgtEl>
                                      </p:cBhvr>
                                      <p:to x="100000" y="100000"/>
                                    </p:animScale>
                                    <p:animScale>
                                      <p:cBhvr>
                                        <p:cTn id="19" dur="39">
                                          <p:stCondLst>
                                            <p:cond delay="2712"/>
                                          </p:stCondLst>
                                        </p:cTn>
                                        <p:tgtEl>
                                          <p:spTgt spid="129152"/>
                                        </p:tgtEl>
                                      </p:cBhvr>
                                      <p:to x="100000" y="95000"/>
                                    </p:animScale>
                                    <p:animScale>
                                      <p:cBhvr>
                                        <p:cTn id="20" dur="249" decel="50000">
                                          <p:stCondLst>
                                            <p:cond delay="2751"/>
                                          </p:stCondLst>
                                        </p:cTn>
                                        <p:tgtEl>
                                          <p:spTgt spid="12915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152"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190" name="Group 238"/>
          <p:cNvGraphicFramePr>
            <a:graphicFrameLocks noGrp="1"/>
          </p:cNvGraphicFramePr>
          <p:nvPr/>
        </p:nvGraphicFramePr>
        <p:xfrm>
          <a:off x="250825" y="1628775"/>
          <a:ext cx="8429625" cy="4105275"/>
        </p:xfrm>
        <a:graphic>
          <a:graphicData uri="http://schemas.openxmlformats.org/drawingml/2006/table">
            <a:tbl>
              <a:tblPr/>
              <a:tblGrid>
                <a:gridCol w="649288"/>
                <a:gridCol w="796925"/>
                <a:gridCol w="782637"/>
                <a:gridCol w="777875"/>
                <a:gridCol w="712788"/>
                <a:gridCol w="820737"/>
                <a:gridCol w="898525"/>
                <a:gridCol w="936625"/>
                <a:gridCol w="2054225"/>
              </a:tblGrid>
              <a:tr h="6302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ysDashDot"/>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ysDashDot"/>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22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151/0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025/0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177/0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009/0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069/0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accent2"/>
                          </a:solidFill>
                          <a:effectLst/>
                          <a:latin typeface="Arial" charset="0"/>
                          <a:cs typeface="B Titr" pitchFamily="2" charset="-78"/>
                        </a:rPr>
                        <a:t>425/0</a:t>
                      </a:r>
                      <a:endParaRPr kumimoji="0" lang="en-US" sz="2000" b="0" i="0" u="none" strike="noStrike" cap="none" normalizeH="0" baseline="0" smtClean="0">
                        <a:ln>
                          <a:noFill/>
                        </a:ln>
                        <a:solidFill>
                          <a:schemeClr val="accent2"/>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ysDash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C70936"/>
                          </a:solidFill>
                          <a:effectLst/>
                          <a:latin typeface="Arial" charset="0"/>
                          <a:cs typeface="B Titr" pitchFamily="2" charset="-78"/>
                        </a:rPr>
                        <a:t>118/0</a:t>
                      </a:r>
                      <a:endParaRPr kumimoji="0" lang="en-US" sz="2000" b="0" i="0" u="none" strike="noStrike" cap="none" normalizeH="0" baseline="0" smtClean="0">
                        <a:ln>
                          <a:noFill/>
                        </a:ln>
                        <a:solidFill>
                          <a:srgbClr val="C70936"/>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ysDashDot"/>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22CA06"/>
                          </a:solidFill>
                          <a:effectLst/>
                          <a:latin typeface="Arial" charset="0"/>
                          <a:cs typeface="B Titr" pitchFamily="2" charset="-78"/>
                        </a:rPr>
                        <a:t>217/0</a:t>
                      </a:r>
                      <a:endParaRPr kumimoji="0" lang="en-US" sz="2000" b="0" i="0" u="none" strike="noStrike" cap="none" normalizeH="0" baseline="0" smtClean="0">
                        <a:ln>
                          <a:noFill/>
                        </a:ln>
                        <a:solidFill>
                          <a:srgbClr val="22CA06"/>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62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060/0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035/0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098/0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009/0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207/0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accent2"/>
                          </a:solidFill>
                          <a:effectLst/>
                          <a:latin typeface="Arial" charset="0"/>
                          <a:cs typeface="B Titr" pitchFamily="2" charset="-78"/>
                        </a:rPr>
                        <a:t>288/0</a:t>
                      </a:r>
                      <a:endParaRPr kumimoji="0" lang="en-US" sz="2000" b="0" i="0" u="none" strike="noStrike" cap="none" normalizeH="0" baseline="0" smtClean="0">
                        <a:ln>
                          <a:noFill/>
                        </a:ln>
                        <a:solidFill>
                          <a:schemeClr val="accent2"/>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ysDash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C70936"/>
                          </a:solidFill>
                          <a:effectLst/>
                          <a:latin typeface="Arial" charset="0"/>
                          <a:cs typeface="B Titr" pitchFamily="2" charset="-78"/>
                        </a:rPr>
                        <a:t>170/0</a:t>
                      </a:r>
                      <a:endParaRPr kumimoji="0" lang="en-US" sz="2000" b="0" i="0" u="none" strike="noStrike" cap="none" normalizeH="0" baseline="0" smtClean="0">
                        <a:ln>
                          <a:noFill/>
                        </a:ln>
                        <a:solidFill>
                          <a:srgbClr val="C70936"/>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ysDashDot"/>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22CA06"/>
                          </a:solidFill>
                          <a:effectLst/>
                          <a:latin typeface="Arial" charset="0"/>
                          <a:cs typeface="B Titr" pitchFamily="2" charset="-78"/>
                        </a:rPr>
                        <a:t>371/0</a:t>
                      </a:r>
                      <a:endParaRPr kumimoji="0" lang="en-US" sz="2000" b="0" i="0" u="none" strike="noStrike" cap="none" normalizeH="0" baseline="0" smtClean="0">
                        <a:ln>
                          <a:noFill/>
                        </a:ln>
                        <a:solidFill>
                          <a:srgbClr val="22CA06"/>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62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075/0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045/0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059/0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011/0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chemeClr val="tx1"/>
                          </a:solidFill>
                          <a:effectLst/>
                          <a:latin typeface="Arial" charset="0"/>
                          <a:cs typeface="B Titr" pitchFamily="2" charset="-78"/>
                        </a:rPr>
                        <a:t>484/0</a:t>
                      </a:r>
                      <a:endParaRPr kumimoji="0" lang="en-US" sz="18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accent2"/>
                          </a:solidFill>
                          <a:effectLst/>
                          <a:latin typeface="Arial" charset="0"/>
                          <a:cs typeface="B Titr" pitchFamily="2" charset="-78"/>
                        </a:rPr>
                        <a:t>12/0</a:t>
                      </a:r>
                      <a:endParaRPr kumimoji="0" lang="en-US" sz="2000" b="0" i="0" u="none" strike="noStrike" cap="none" normalizeH="0" baseline="0" smtClean="0">
                        <a:ln>
                          <a:noFill/>
                        </a:ln>
                        <a:solidFill>
                          <a:schemeClr val="accent2"/>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28575" cap="flat" cmpd="sng" algn="ctr">
                      <a:solidFill>
                        <a:schemeClr val="tx1"/>
                      </a:solidFill>
                      <a:prstDash val="sysDashDot"/>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C70936"/>
                          </a:solidFill>
                          <a:effectLst/>
                          <a:latin typeface="Arial" charset="0"/>
                          <a:cs typeface="B Titr" pitchFamily="2" charset="-78"/>
                        </a:rPr>
                        <a:t>422/0</a:t>
                      </a:r>
                      <a:endParaRPr kumimoji="0" lang="en-US" sz="2000" b="0" i="0" u="none" strike="noStrike" cap="none" normalizeH="0" baseline="0" smtClean="0">
                        <a:ln>
                          <a:noFill/>
                        </a:ln>
                        <a:solidFill>
                          <a:srgbClr val="C70936"/>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ysDashDot"/>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22CA06"/>
                          </a:solidFill>
                          <a:effectLst/>
                          <a:latin typeface="Arial" charset="0"/>
                          <a:cs typeface="B Titr" pitchFamily="2" charset="-78"/>
                        </a:rPr>
                        <a:t>778/0</a:t>
                      </a:r>
                      <a:endParaRPr kumimoji="0" lang="en-US" sz="2000" b="0" i="0" u="none" strike="noStrike" cap="none" normalizeH="0" baseline="0" smtClean="0">
                        <a:ln>
                          <a:noFill/>
                        </a:ln>
                        <a:solidFill>
                          <a:srgbClr val="22CA06"/>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r h="863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ysDashDot"/>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1" u="none" strike="noStrike" cap="none" normalizeH="0" baseline="0" smtClean="0">
                          <a:ln>
                            <a:noFill/>
                          </a:ln>
                          <a:solidFill>
                            <a:schemeClr val="hlink"/>
                          </a:solidFill>
                          <a:effectLst/>
                          <a:latin typeface="Arial" charset="0"/>
                          <a:cs typeface="B Titr" pitchFamily="2" charset="-78"/>
                        </a:rPr>
                        <a:t>060/0</a:t>
                      </a:r>
                      <a:endParaRPr kumimoji="0" lang="en-US" sz="1800" b="0" i="1" u="none" strike="noStrike" cap="none" normalizeH="0" baseline="0" smtClean="0">
                        <a:ln>
                          <a:noFill/>
                        </a:ln>
                        <a:solidFill>
                          <a:schemeClr val="hlink"/>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ysDashDot"/>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1" u="none" strike="noStrike" cap="none" normalizeH="0" baseline="0" smtClean="0">
                          <a:ln>
                            <a:noFill/>
                          </a:ln>
                          <a:solidFill>
                            <a:schemeClr val="hlink"/>
                          </a:solidFill>
                          <a:effectLst/>
                          <a:latin typeface="Arial" charset="0"/>
                          <a:cs typeface="B Titr" pitchFamily="2" charset="-78"/>
                        </a:rPr>
                        <a:t>045/0</a:t>
                      </a:r>
                      <a:endParaRPr kumimoji="0" lang="en-US" sz="1800" b="0" i="1" u="none" strike="noStrike" cap="none" normalizeH="0" baseline="0" smtClean="0">
                        <a:ln>
                          <a:noFill/>
                        </a:ln>
                        <a:solidFill>
                          <a:schemeClr val="hlink"/>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ysDashDot"/>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1" u="none" strike="noStrike" cap="none" normalizeH="0" baseline="0" smtClean="0">
                          <a:ln>
                            <a:noFill/>
                          </a:ln>
                          <a:solidFill>
                            <a:schemeClr val="hlink"/>
                          </a:solidFill>
                          <a:effectLst/>
                          <a:latin typeface="Arial" charset="0"/>
                          <a:cs typeface="B Titr" pitchFamily="2" charset="-78"/>
                        </a:rPr>
                        <a:t>177/0</a:t>
                      </a:r>
                      <a:endParaRPr kumimoji="0" lang="en-US" sz="1800" b="0" i="1" u="none" strike="noStrike" cap="none" normalizeH="0" baseline="0" smtClean="0">
                        <a:ln>
                          <a:noFill/>
                        </a:ln>
                        <a:solidFill>
                          <a:schemeClr val="hlink"/>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ysDashDot"/>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1" u="none" strike="noStrike" cap="none" normalizeH="0" baseline="0" smtClean="0">
                          <a:ln>
                            <a:noFill/>
                          </a:ln>
                          <a:solidFill>
                            <a:schemeClr val="hlink"/>
                          </a:solidFill>
                          <a:effectLst/>
                          <a:latin typeface="Arial" charset="0"/>
                          <a:cs typeface="B Titr" pitchFamily="2" charset="-78"/>
                        </a:rPr>
                        <a:t>011/0</a:t>
                      </a:r>
                      <a:endParaRPr kumimoji="0" lang="en-US" sz="1800" b="0" i="1" u="none" strike="noStrike" cap="none" normalizeH="0" baseline="0" smtClean="0">
                        <a:ln>
                          <a:noFill/>
                        </a:ln>
                        <a:solidFill>
                          <a:schemeClr val="hlink"/>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ysDashDot"/>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1" u="none" strike="noStrike" cap="none" normalizeH="0" baseline="0" smtClean="0">
                          <a:ln>
                            <a:noFill/>
                          </a:ln>
                          <a:solidFill>
                            <a:schemeClr val="hlink"/>
                          </a:solidFill>
                          <a:effectLst/>
                          <a:latin typeface="Arial" charset="0"/>
                          <a:cs typeface="B Titr" pitchFamily="2" charset="-78"/>
                        </a:rPr>
                        <a:t>484/0</a:t>
                      </a:r>
                      <a:endParaRPr kumimoji="0" lang="en-US" sz="1800" b="0" i="1" u="none" strike="noStrike" cap="none" normalizeH="0" baseline="0" smtClean="0">
                        <a:ln>
                          <a:noFill/>
                        </a:ln>
                        <a:solidFill>
                          <a:schemeClr val="hlink"/>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28575" cap="flat" cmpd="sng" algn="ctr">
                      <a:solidFill>
                        <a:schemeClr val="tx1"/>
                      </a:solidFill>
                      <a:prstDash val="sysDashDot"/>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1" u="none" strike="noStrike" cap="none" normalizeH="0" baseline="0" smtClean="0">
                        <a:ln>
                          <a:noFill/>
                        </a:ln>
                        <a:solidFill>
                          <a:schemeClr val="hlink"/>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a:noFill/>
                    </a:lnR>
                    <a:lnT w="381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1" u="none" strike="noStrike" cap="none" normalizeH="0" baseline="0" smtClean="0">
                        <a:ln>
                          <a:noFill/>
                        </a:ln>
                        <a:solidFill>
                          <a:schemeClr val="hlink"/>
                        </a:solidFill>
                        <a:effectLst/>
                        <a:latin typeface="Arial" charset="0"/>
                        <a:cs typeface="B Titr" pitchFamily="2" charset="-78"/>
                      </a:endParaRPr>
                    </a:p>
                  </a:txBody>
                  <a:tcPr marL="90000" marR="90000" marT="46800" marB="46800" anchor="ctr" anchorCtr="1" horzOverflow="overflow">
                    <a:lnL>
                      <a:noFill/>
                    </a:lnL>
                    <a:lnR>
                      <a:noFill/>
                    </a:lnR>
                    <a:lnT w="381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1" u="none" strike="noStrike" cap="none" normalizeH="0" baseline="0" smtClean="0">
                        <a:ln>
                          <a:noFill/>
                        </a:ln>
                        <a:solidFill>
                          <a:schemeClr val="hlink"/>
                        </a:solidFill>
                        <a:effectLst/>
                        <a:latin typeface="Arial" charset="0"/>
                        <a:cs typeface="B Titr" pitchFamily="2" charset="-78"/>
                      </a:endParaRPr>
                    </a:p>
                  </a:txBody>
                  <a:tcPr marL="90000" marR="90000" marT="46800" marB="46800" anchor="ctr" anchorCtr="1" horzOverflow="overflow">
                    <a:lnL>
                      <a:noFill/>
                    </a:lnL>
                    <a:lnR cap="flat">
                      <a:noFill/>
                    </a:lnR>
                    <a:lnT w="38100" cap="flat" cmpd="sng" algn="ctr">
                      <a:solidFill>
                        <a:schemeClr val="tx1"/>
                      </a:solidFill>
                      <a:prstDash val="solid"/>
                      <a:round/>
                      <a:headEnd type="none" w="med" len="med"/>
                      <a:tailEnd type="none" w="med" len="med"/>
                    </a:lnT>
                    <a:lnB>
                      <a:noFill/>
                    </a:lnB>
                    <a:lnTlToBr>
                      <a:noFill/>
                    </a:lnTlToBr>
                    <a:lnBlToTr>
                      <a:noFill/>
                    </a:lnBlToTr>
                    <a:noFill/>
                  </a:tcPr>
                </a:tc>
              </a:tr>
              <a:tr h="9366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ysDashDot"/>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rgbClr val="800000"/>
                          </a:solidFill>
                          <a:effectLst/>
                          <a:latin typeface="Arial" charset="0"/>
                          <a:cs typeface="B Titr" pitchFamily="2" charset="-78"/>
                        </a:rPr>
                        <a:t>151/0</a:t>
                      </a:r>
                      <a:endParaRPr kumimoji="0" lang="en-US" sz="1800" b="0" i="0" u="none" strike="noStrike" cap="none" normalizeH="0" baseline="0" smtClean="0">
                        <a:ln>
                          <a:noFill/>
                        </a:ln>
                        <a:solidFill>
                          <a:srgbClr val="800000"/>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ysDashDot"/>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rgbClr val="800000"/>
                          </a:solidFill>
                          <a:effectLst/>
                          <a:latin typeface="Arial" charset="0"/>
                          <a:cs typeface="B Titr" pitchFamily="2" charset="-78"/>
                        </a:rPr>
                        <a:t>025/0</a:t>
                      </a:r>
                      <a:endParaRPr kumimoji="0" lang="en-US" sz="1800" b="0" i="0" u="none" strike="noStrike" cap="none" normalizeH="0" baseline="0" smtClean="0">
                        <a:ln>
                          <a:noFill/>
                        </a:ln>
                        <a:solidFill>
                          <a:srgbClr val="800000"/>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ysDashDot"/>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rgbClr val="800000"/>
                          </a:solidFill>
                          <a:effectLst/>
                          <a:latin typeface="Arial" charset="0"/>
                          <a:cs typeface="B Titr" pitchFamily="2" charset="-78"/>
                        </a:rPr>
                        <a:t>059/0</a:t>
                      </a:r>
                      <a:endParaRPr kumimoji="0" lang="en-US" sz="1800" b="0" i="0" u="none" strike="noStrike" cap="none" normalizeH="0" baseline="0" smtClean="0">
                        <a:ln>
                          <a:noFill/>
                        </a:ln>
                        <a:solidFill>
                          <a:srgbClr val="800000"/>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ysDashDot"/>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rgbClr val="800000"/>
                          </a:solidFill>
                          <a:effectLst/>
                          <a:latin typeface="Arial" charset="0"/>
                          <a:cs typeface="B Titr" pitchFamily="2" charset="-78"/>
                        </a:rPr>
                        <a:t>009/0</a:t>
                      </a:r>
                      <a:endParaRPr kumimoji="0" lang="en-US" sz="1800" b="0" i="0" u="none" strike="noStrike" cap="none" normalizeH="0" baseline="0" smtClean="0">
                        <a:ln>
                          <a:noFill/>
                        </a:ln>
                        <a:solidFill>
                          <a:srgbClr val="800000"/>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ysDashDot"/>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1800" b="0" i="0" u="none" strike="noStrike" cap="none" normalizeH="0" baseline="0" smtClean="0">
                          <a:ln>
                            <a:noFill/>
                          </a:ln>
                          <a:solidFill>
                            <a:srgbClr val="800000"/>
                          </a:solidFill>
                          <a:effectLst/>
                          <a:latin typeface="Arial" charset="0"/>
                          <a:cs typeface="B Titr" pitchFamily="2" charset="-78"/>
                        </a:rPr>
                        <a:t>069/0</a:t>
                      </a:r>
                      <a:endParaRPr kumimoji="0" lang="en-US" sz="1800" b="0" i="0" u="none" strike="noStrike" cap="none" normalizeH="0" baseline="0" smtClean="0">
                        <a:ln>
                          <a:noFill/>
                        </a:ln>
                        <a:solidFill>
                          <a:srgbClr val="800000"/>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ysDashDot"/>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rgbClr val="800000"/>
                        </a:solidFill>
                        <a:effectLst/>
                        <a:latin typeface="Arial" charset="0"/>
                        <a:cs typeface="B Titr" pitchFamily="2" charset="-78"/>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rgbClr val="800000"/>
                        </a:solidFill>
                        <a:effectLst/>
                        <a:latin typeface="Arial" charset="0"/>
                        <a:cs typeface="B Titr" pitchFamily="2" charset="-78"/>
                      </a:endParaRPr>
                    </a:p>
                  </a:txBody>
                  <a:tcPr marL="90000" marR="90000" marT="46800" marB="46800" anchor="ctr" anchorCtr="1"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rgbClr val="800000"/>
                        </a:solidFill>
                        <a:effectLst/>
                        <a:latin typeface="Arial" charset="0"/>
                        <a:cs typeface="B Titr" pitchFamily="2" charset="-78"/>
                      </a:endParaRPr>
                    </a:p>
                  </a:txBody>
                  <a:tcPr marL="90000" marR="90000" marT="46800" marB="46800" anchor="ctr" anchorCtr="1" horzOverflow="overflow">
                    <a:lnL>
                      <a:noFill/>
                    </a:lnL>
                    <a:lnR cap="flat">
                      <a:noFill/>
                    </a:lnR>
                    <a:lnT>
                      <a:noFill/>
                    </a:lnT>
                    <a:lnB cap="flat">
                      <a:noFill/>
                    </a:lnB>
                    <a:lnTlToBr>
                      <a:noFill/>
                    </a:lnTlToBr>
                    <a:lnBlToTr>
                      <a:noFill/>
                    </a:lnBlToTr>
                    <a:noFill/>
                  </a:tcPr>
                </a:tc>
              </a:tr>
            </a:tbl>
          </a:graphicData>
        </a:graphic>
      </p:graphicFrame>
      <p:graphicFrame>
        <p:nvGraphicFramePr>
          <p:cNvPr id="61515" name="Object 94"/>
          <p:cNvGraphicFramePr>
            <a:graphicFrameLocks noChangeAspect="1"/>
          </p:cNvGraphicFramePr>
          <p:nvPr/>
        </p:nvGraphicFramePr>
        <p:xfrm>
          <a:off x="1014413" y="1704975"/>
          <a:ext cx="682625" cy="501650"/>
        </p:xfrm>
        <a:graphic>
          <a:graphicData uri="http://schemas.openxmlformats.org/presentationml/2006/ole">
            <mc:AlternateContent xmlns:mc="http://schemas.openxmlformats.org/markup-compatibility/2006">
              <mc:Choice xmlns:v="urn:schemas-microsoft-com:vml" Requires="v">
                <p:oleObj spid="_x0000_s61550" name="Equation" r:id="rId3" imgW="241300" imgH="228600" progId="Equation.3">
                  <p:embed/>
                </p:oleObj>
              </mc:Choice>
              <mc:Fallback>
                <p:oleObj name="Equation" r:id="rId3" imgW="241300" imgH="228600" progId="Equation.3">
                  <p:embed/>
                  <p:pic>
                    <p:nvPicPr>
                      <p:cNvPr id="0" name="Object 9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4413" y="1704975"/>
                        <a:ext cx="682625"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1516" name="Object 95"/>
          <p:cNvGraphicFramePr>
            <a:graphicFrameLocks noChangeAspect="1"/>
          </p:cNvGraphicFramePr>
          <p:nvPr/>
        </p:nvGraphicFramePr>
        <p:xfrm>
          <a:off x="1768475" y="1701800"/>
          <a:ext cx="720725" cy="501650"/>
        </p:xfrm>
        <a:graphic>
          <a:graphicData uri="http://schemas.openxmlformats.org/presentationml/2006/ole">
            <mc:AlternateContent xmlns:mc="http://schemas.openxmlformats.org/markup-compatibility/2006">
              <mc:Choice xmlns:v="urn:schemas-microsoft-com:vml" Requires="v">
                <p:oleObj spid="_x0000_s61551" name="Equation" r:id="rId5" imgW="241300" imgH="228600" progId="Equation.3">
                  <p:embed/>
                </p:oleObj>
              </mc:Choice>
              <mc:Fallback>
                <p:oleObj name="Equation" r:id="rId5" imgW="241300" imgH="228600" progId="Equation.3">
                  <p:embed/>
                  <p:pic>
                    <p:nvPicPr>
                      <p:cNvPr id="0" name="Object 9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68475" y="1701800"/>
                        <a:ext cx="720725"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1517" name="Object 96"/>
          <p:cNvGraphicFramePr>
            <a:graphicFrameLocks noChangeAspect="1"/>
          </p:cNvGraphicFramePr>
          <p:nvPr/>
        </p:nvGraphicFramePr>
        <p:xfrm>
          <a:off x="2535238" y="1701800"/>
          <a:ext cx="744537" cy="501650"/>
        </p:xfrm>
        <a:graphic>
          <a:graphicData uri="http://schemas.openxmlformats.org/presentationml/2006/ole">
            <mc:AlternateContent xmlns:mc="http://schemas.openxmlformats.org/markup-compatibility/2006">
              <mc:Choice xmlns:v="urn:schemas-microsoft-com:vml" Requires="v">
                <p:oleObj spid="_x0000_s61552" name="Equation" r:id="rId7" imgW="241300" imgH="228600" progId="Equation.3">
                  <p:embed/>
                </p:oleObj>
              </mc:Choice>
              <mc:Fallback>
                <p:oleObj name="Equation" r:id="rId7" imgW="241300" imgH="228600" progId="Equation.3">
                  <p:embed/>
                  <p:pic>
                    <p:nvPicPr>
                      <p:cNvPr id="0" name="Object 9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35238" y="1701800"/>
                        <a:ext cx="744537"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1518" name="Object 97"/>
          <p:cNvGraphicFramePr>
            <a:graphicFrameLocks noChangeAspect="1"/>
          </p:cNvGraphicFramePr>
          <p:nvPr/>
        </p:nvGraphicFramePr>
        <p:xfrm>
          <a:off x="3263900" y="1701800"/>
          <a:ext cx="736600" cy="501650"/>
        </p:xfrm>
        <a:graphic>
          <a:graphicData uri="http://schemas.openxmlformats.org/presentationml/2006/ole">
            <mc:AlternateContent xmlns:mc="http://schemas.openxmlformats.org/markup-compatibility/2006">
              <mc:Choice xmlns:v="urn:schemas-microsoft-com:vml" Requires="v">
                <p:oleObj spid="_x0000_s61553" name="Equation" r:id="rId9" imgW="241300" imgH="228600" progId="Equation.3">
                  <p:embed/>
                </p:oleObj>
              </mc:Choice>
              <mc:Fallback>
                <p:oleObj name="Equation" r:id="rId9" imgW="241300" imgH="228600" progId="Equation.3">
                  <p:embed/>
                  <p:pic>
                    <p:nvPicPr>
                      <p:cNvPr id="0" name="Object 9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263900" y="1701800"/>
                        <a:ext cx="736600"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1519" name="Object 98"/>
          <p:cNvGraphicFramePr>
            <a:graphicFrameLocks noChangeAspect="1"/>
          </p:cNvGraphicFramePr>
          <p:nvPr/>
        </p:nvGraphicFramePr>
        <p:xfrm>
          <a:off x="4144963" y="1701800"/>
          <a:ext cx="698500" cy="501650"/>
        </p:xfrm>
        <a:graphic>
          <a:graphicData uri="http://schemas.openxmlformats.org/presentationml/2006/ole">
            <mc:AlternateContent xmlns:mc="http://schemas.openxmlformats.org/markup-compatibility/2006">
              <mc:Choice xmlns:v="urn:schemas-microsoft-com:vml" Requires="v">
                <p:oleObj spid="_x0000_s61554" name="Equation" r:id="rId11" imgW="241300" imgH="228600" progId="Equation.3">
                  <p:embed/>
                </p:oleObj>
              </mc:Choice>
              <mc:Fallback>
                <p:oleObj name="Equation" r:id="rId11" imgW="241300" imgH="228600" progId="Equation.3">
                  <p:embed/>
                  <p:pic>
                    <p:nvPicPr>
                      <p:cNvPr id="0" name="Object 98"/>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144963" y="1701800"/>
                        <a:ext cx="698500"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1520" name="Object 99"/>
          <p:cNvGraphicFramePr>
            <a:graphicFrameLocks noChangeAspect="1"/>
          </p:cNvGraphicFramePr>
          <p:nvPr/>
        </p:nvGraphicFramePr>
        <p:xfrm>
          <a:off x="341313" y="2287588"/>
          <a:ext cx="496887" cy="517525"/>
        </p:xfrm>
        <a:graphic>
          <a:graphicData uri="http://schemas.openxmlformats.org/presentationml/2006/ole">
            <mc:AlternateContent xmlns:mc="http://schemas.openxmlformats.org/markup-compatibility/2006">
              <mc:Choice xmlns:v="urn:schemas-microsoft-com:vml" Requires="v">
                <p:oleObj spid="_x0000_s61555" name="Equation" r:id="rId13" imgW="164885" imgH="215619" progId="Equation.3">
                  <p:embed/>
                </p:oleObj>
              </mc:Choice>
              <mc:Fallback>
                <p:oleObj name="Equation" r:id="rId13" imgW="164885" imgH="215619" progId="Equation.3">
                  <p:embed/>
                  <p:pic>
                    <p:nvPicPr>
                      <p:cNvPr id="0" name="Object 9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41313" y="2287588"/>
                        <a:ext cx="496887"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1521" name="Object 100"/>
          <p:cNvGraphicFramePr>
            <a:graphicFrameLocks noChangeAspect="1"/>
          </p:cNvGraphicFramePr>
          <p:nvPr/>
        </p:nvGraphicFramePr>
        <p:xfrm>
          <a:off x="336550" y="2794000"/>
          <a:ext cx="536575" cy="519113"/>
        </p:xfrm>
        <a:graphic>
          <a:graphicData uri="http://schemas.openxmlformats.org/presentationml/2006/ole">
            <mc:AlternateContent xmlns:mc="http://schemas.openxmlformats.org/markup-compatibility/2006">
              <mc:Choice xmlns:v="urn:schemas-microsoft-com:vml" Requires="v">
                <p:oleObj spid="_x0000_s61556" name="Equation" r:id="rId15" imgW="177569" imgH="215619" progId="Equation.3">
                  <p:embed/>
                </p:oleObj>
              </mc:Choice>
              <mc:Fallback>
                <p:oleObj name="Equation" r:id="rId15" imgW="177569" imgH="215619" progId="Equation.3">
                  <p:embed/>
                  <p:pic>
                    <p:nvPicPr>
                      <p:cNvPr id="0" name="Object 100"/>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36550" y="2794000"/>
                        <a:ext cx="5365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1522" name="Object 101"/>
          <p:cNvGraphicFramePr>
            <a:graphicFrameLocks noChangeAspect="1"/>
          </p:cNvGraphicFramePr>
          <p:nvPr/>
        </p:nvGraphicFramePr>
        <p:xfrm>
          <a:off x="330200" y="3381375"/>
          <a:ext cx="574675" cy="519113"/>
        </p:xfrm>
        <a:graphic>
          <a:graphicData uri="http://schemas.openxmlformats.org/presentationml/2006/ole">
            <mc:AlternateContent xmlns:mc="http://schemas.openxmlformats.org/markup-compatibility/2006">
              <mc:Choice xmlns:v="urn:schemas-microsoft-com:vml" Requires="v">
                <p:oleObj spid="_x0000_s61557" name="Equation" r:id="rId17" imgW="190335" imgH="215713" progId="Equation.3">
                  <p:embed/>
                </p:oleObj>
              </mc:Choice>
              <mc:Fallback>
                <p:oleObj name="Equation" r:id="rId17" imgW="190335" imgH="215713" progId="Equation.3">
                  <p:embed/>
                  <p:pic>
                    <p:nvPicPr>
                      <p:cNvPr id="0" name="Object 101"/>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330200" y="3381375"/>
                        <a:ext cx="5746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1523" name="Object 102"/>
          <p:cNvGraphicFramePr>
            <a:graphicFrameLocks noChangeAspect="1"/>
          </p:cNvGraphicFramePr>
          <p:nvPr/>
        </p:nvGraphicFramePr>
        <p:xfrm>
          <a:off x="307975" y="4124325"/>
          <a:ext cx="650875" cy="457200"/>
        </p:xfrm>
        <a:graphic>
          <a:graphicData uri="http://schemas.openxmlformats.org/presentationml/2006/ole">
            <mc:AlternateContent xmlns:mc="http://schemas.openxmlformats.org/markup-compatibility/2006">
              <mc:Choice xmlns:v="urn:schemas-microsoft-com:vml" Requires="v">
                <p:oleObj spid="_x0000_s61558" name="Equation" r:id="rId19" imgW="215713" imgH="190335" progId="Equation.3">
                  <p:embed/>
                </p:oleObj>
              </mc:Choice>
              <mc:Fallback>
                <p:oleObj name="Equation" r:id="rId19" imgW="215713" imgH="190335" progId="Equation.3">
                  <p:embed/>
                  <p:pic>
                    <p:nvPicPr>
                      <p:cNvPr id="0" name="Object 102"/>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307975" y="4124325"/>
                        <a:ext cx="650875"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1524" name="Object 103"/>
          <p:cNvGraphicFramePr>
            <a:graphicFrameLocks noChangeAspect="1"/>
          </p:cNvGraphicFramePr>
          <p:nvPr/>
        </p:nvGraphicFramePr>
        <p:xfrm>
          <a:off x="303213" y="4916488"/>
          <a:ext cx="650875" cy="457200"/>
        </p:xfrm>
        <a:graphic>
          <a:graphicData uri="http://schemas.openxmlformats.org/presentationml/2006/ole">
            <mc:AlternateContent xmlns:mc="http://schemas.openxmlformats.org/markup-compatibility/2006">
              <mc:Choice xmlns:v="urn:schemas-microsoft-com:vml" Requires="v">
                <p:oleObj spid="_x0000_s61559" name="Equation" r:id="rId21" imgW="215713" imgH="190335" progId="Equation.3">
                  <p:embed/>
                </p:oleObj>
              </mc:Choice>
              <mc:Fallback>
                <p:oleObj name="Equation" r:id="rId21" imgW="215713" imgH="190335" progId="Equation.3">
                  <p:embed/>
                  <p:pic>
                    <p:nvPicPr>
                      <p:cNvPr id="0" name="Object 103"/>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303213" y="4916488"/>
                        <a:ext cx="650875"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1525" name="Object 104"/>
          <p:cNvGraphicFramePr>
            <a:graphicFrameLocks noChangeAspect="1"/>
          </p:cNvGraphicFramePr>
          <p:nvPr/>
        </p:nvGraphicFramePr>
        <p:xfrm>
          <a:off x="5857875" y="1722438"/>
          <a:ext cx="650875" cy="547687"/>
        </p:xfrm>
        <a:graphic>
          <a:graphicData uri="http://schemas.openxmlformats.org/presentationml/2006/ole">
            <mc:AlternateContent xmlns:mc="http://schemas.openxmlformats.org/markup-compatibility/2006">
              <mc:Choice xmlns:v="urn:schemas-microsoft-com:vml" Requires="v">
                <p:oleObj spid="_x0000_s61560" name="Equation" r:id="rId23" imgW="215806" imgH="228501" progId="Equation.3">
                  <p:embed/>
                </p:oleObj>
              </mc:Choice>
              <mc:Fallback>
                <p:oleObj name="Equation" r:id="rId23" imgW="215806" imgH="228501" progId="Equation.3">
                  <p:embed/>
                  <p:pic>
                    <p:nvPicPr>
                      <p:cNvPr id="0" name="Object 104"/>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5857875" y="1722438"/>
                        <a:ext cx="650875" cy="547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1526" name="Object 105"/>
          <p:cNvGraphicFramePr>
            <a:graphicFrameLocks noChangeAspect="1"/>
          </p:cNvGraphicFramePr>
          <p:nvPr/>
        </p:nvGraphicFramePr>
        <p:xfrm>
          <a:off x="4987925" y="1697038"/>
          <a:ext cx="650875" cy="547687"/>
        </p:xfrm>
        <a:graphic>
          <a:graphicData uri="http://schemas.openxmlformats.org/presentationml/2006/ole">
            <mc:AlternateContent xmlns:mc="http://schemas.openxmlformats.org/markup-compatibility/2006">
              <mc:Choice xmlns:v="urn:schemas-microsoft-com:vml" Requires="v">
                <p:oleObj spid="_x0000_s61561" name="Equation" r:id="rId25" imgW="215806" imgH="228501" progId="Equation.3">
                  <p:embed/>
                </p:oleObj>
              </mc:Choice>
              <mc:Fallback>
                <p:oleObj name="Equation" r:id="rId25" imgW="215806" imgH="228501" progId="Equation.3">
                  <p:embed/>
                  <p:pic>
                    <p:nvPicPr>
                      <p:cNvPr id="0" name="Object 105"/>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4987925" y="1697038"/>
                        <a:ext cx="650875" cy="547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1527" name="AutoShape 106"/>
          <p:cNvSpPr>
            <a:spLocks/>
          </p:cNvSpPr>
          <p:nvPr/>
        </p:nvSpPr>
        <p:spPr bwMode="auto">
          <a:xfrm rot="-5400000">
            <a:off x="7585075" y="446088"/>
            <a:ext cx="190500" cy="2076450"/>
          </a:xfrm>
          <a:prstGeom prst="rightBrace">
            <a:avLst>
              <a:gd name="adj1" fmla="val 90833"/>
              <a:gd name="adj2" fmla="val 49185"/>
            </a:avLst>
          </a:prstGeom>
          <a:noFill/>
          <a:ln w="222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61528" name="Rectangle 107"/>
          <p:cNvSpPr>
            <a:spLocks noChangeArrowheads="1"/>
          </p:cNvSpPr>
          <p:nvPr/>
        </p:nvSpPr>
        <p:spPr bwMode="auto">
          <a:xfrm>
            <a:off x="6502400" y="869950"/>
            <a:ext cx="2292350" cy="503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a:t>نزديکي نسبي گزينه ها به ايده آل مثبت</a:t>
            </a:r>
            <a:endParaRPr lang="en-US" altLang="en-US"/>
          </a:p>
        </p:txBody>
      </p:sp>
      <p:sp>
        <p:nvSpPr>
          <p:cNvPr id="126067" name="AutoShape 115"/>
          <p:cNvSpPr>
            <a:spLocks noChangeArrowheads="1"/>
          </p:cNvSpPr>
          <p:nvPr/>
        </p:nvSpPr>
        <p:spPr bwMode="auto">
          <a:xfrm>
            <a:off x="1554163" y="112713"/>
            <a:ext cx="5938837" cy="755650"/>
          </a:xfrm>
          <a:prstGeom prst="flowChartOffpageConnector">
            <a:avLst/>
          </a:prstGeom>
          <a:gradFill rotWithShape="1">
            <a:gsLst>
              <a:gs pos="0">
                <a:srgbClr val="FFFFFF"/>
              </a:gs>
              <a:gs pos="100000">
                <a:srgbClr val="FFCC99">
                  <a:alpha val="48000"/>
                </a:srgbClr>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200"/>
              <a:t>6) محاسبه نزديکي نسبي از  راه حل ايده آل براي هر گزينه </a:t>
            </a:r>
            <a:endParaRPr lang="en-US" altLang="en-US" sz="2200"/>
          </a:p>
        </p:txBody>
      </p:sp>
      <p:graphicFrame>
        <p:nvGraphicFramePr>
          <p:cNvPr id="61530" name="Object 215"/>
          <p:cNvGraphicFramePr>
            <a:graphicFrameLocks noChangeAspect="1"/>
          </p:cNvGraphicFramePr>
          <p:nvPr/>
        </p:nvGraphicFramePr>
        <p:xfrm>
          <a:off x="7313613" y="1700213"/>
          <a:ext cx="727075" cy="547687"/>
        </p:xfrm>
        <a:graphic>
          <a:graphicData uri="http://schemas.openxmlformats.org/presentationml/2006/ole">
            <mc:AlternateContent xmlns:mc="http://schemas.openxmlformats.org/markup-compatibility/2006">
              <mc:Choice xmlns:v="urn:schemas-microsoft-com:vml" Requires="v">
                <p:oleObj spid="_x0000_s61562" name="Equation" r:id="rId27" imgW="241300" imgH="228600" progId="Equation.3">
                  <p:embed/>
                </p:oleObj>
              </mc:Choice>
              <mc:Fallback>
                <p:oleObj name="Equation" r:id="rId27" imgW="241300" imgH="228600" progId="Equation.3">
                  <p:embed/>
                  <p:pic>
                    <p:nvPicPr>
                      <p:cNvPr id="0" name="Object 215"/>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7313613" y="1700213"/>
                        <a:ext cx="727075" cy="547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61531" name="Group 244"/>
          <p:cNvGrpSpPr>
            <a:grpSpLocks/>
          </p:cNvGrpSpPr>
          <p:nvPr/>
        </p:nvGrpSpPr>
        <p:grpSpPr bwMode="auto">
          <a:xfrm>
            <a:off x="4862513" y="4695825"/>
            <a:ext cx="3362325" cy="663575"/>
            <a:chOff x="3189" y="2967"/>
            <a:chExt cx="2118" cy="418"/>
          </a:xfrm>
        </p:grpSpPr>
        <p:graphicFrame>
          <p:nvGraphicFramePr>
            <p:cNvPr id="61533" name="Object 241"/>
            <p:cNvGraphicFramePr>
              <a:graphicFrameLocks noChangeAspect="1"/>
            </p:cNvGraphicFramePr>
            <p:nvPr/>
          </p:nvGraphicFramePr>
          <p:xfrm>
            <a:off x="3547" y="2967"/>
            <a:ext cx="1760" cy="418"/>
          </p:xfrm>
          <a:graphic>
            <a:graphicData uri="http://schemas.openxmlformats.org/presentationml/2006/ole">
              <mc:AlternateContent xmlns:mc="http://schemas.openxmlformats.org/markup-compatibility/2006">
                <mc:Choice xmlns:v="urn:schemas-microsoft-com:vml" Requires="v">
                  <p:oleObj spid="_x0000_s61563" name="Equation" r:id="rId29" imgW="1688367" imgH="431613" progId="Equation.3">
                    <p:embed/>
                  </p:oleObj>
                </mc:Choice>
                <mc:Fallback>
                  <p:oleObj name="Equation" r:id="rId29" imgW="1688367" imgH="431613" progId="Equation.3">
                    <p:embed/>
                    <p:pic>
                      <p:nvPicPr>
                        <p:cNvPr id="0" name="Object 241"/>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3547" y="2967"/>
                          <a:ext cx="1760" cy="41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1534" name="Object 242"/>
            <p:cNvGraphicFramePr>
              <a:graphicFrameLocks noChangeAspect="1"/>
            </p:cNvGraphicFramePr>
            <p:nvPr/>
          </p:nvGraphicFramePr>
          <p:xfrm>
            <a:off x="3189" y="3008"/>
            <a:ext cx="439" cy="355"/>
          </p:xfrm>
          <a:graphic>
            <a:graphicData uri="http://schemas.openxmlformats.org/presentationml/2006/ole">
              <mc:AlternateContent xmlns:mc="http://schemas.openxmlformats.org/markup-compatibility/2006">
                <mc:Choice xmlns:v="urn:schemas-microsoft-com:vml" Requires="v">
                  <p:oleObj spid="_x0000_s61564" name="Equation" r:id="rId31" imgW="266353" imgH="215619" progId="Equation.3">
                    <p:embed/>
                  </p:oleObj>
                </mc:Choice>
                <mc:Fallback>
                  <p:oleObj name="Equation" r:id="rId31" imgW="266353" imgH="215619" progId="Equation.3">
                    <p:embed/>
                    <p:pic>
                      <p:nvPicPr>
                        <p:cNvPr id="0" name="Object 242"/>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3189" y="3008"/>
                          <a:ext cx="439" cy="35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61532" name="AutoShape 245"/>
          <p:cNvSpPr>
            <a:spLocks noChangeArrowheads="1"/>
          </p:cNvSpPr>
          <p:nvPr/>
        </p:nvSpPr>
        <p:spPr bwMode="auto">
          <a:xfrm>
            <a:off x="8215313" y="3500438"/>
            <a:ext cx="360362" cy="1885950"/>
          </a:xfrm>
          <a:prstGeom prst="curvedLeftArrow">
            <a:avLst>
              <a:gd name="adj1" fmla="val 77775"/>
              <a:gd name="adj2" fmla="val 182445"/>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26067"/>
                                        </p:tgtEl>
                                        <p:attrNameLst>
                                          <p:attrName>style.visibility</p:attrName>
                                        </p:attrNameLst>
                                      </p:cBhvr>
                                      <p:to>
                                        <p:strVal val="visible"/>
                                      </p:to>
                                    </p:set>
                                    <p:animEffect transition="in" filter="wipe(down)">
                                      <p:cBhvr>
                                        <p:cTn id="7" dur="870">
                                          <p:stCondLst>
                                            <p:cond delay="0"/>
                                          </p:stCondLst>
                                        </p:cTn>
                                        <p:tgtEl>
                                          <p:spTgt spid="126067"/>
                                        </p:tgtEl>
                                      </p:cBhvr>
                                    </p:animEffect>
                                    <p:anim calcmode="lin" valueType="num">
                                      <p:cBhvr>
                                        <p:cTn id="8" dur="2733" tmFilter="0,0; 0.14,0.36; 0.43,0.73; 0.71,0.91; 1.0,1.0">
                                          <p:stCondLst>
                                            <p:cond delay="0"/>
                                          </p:stCondLst>
                                        </p:cTn>
                                        <p:tgtEl>
                                          <p:spTgt spid="126067"/>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126067"/>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126067"/>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126067"/>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126067"/>
                                        </p:tgtEl>
                                        <p:attrNameLst>
                                          <p:attrName>ppt_y</p:attrName>
                                        </p:attrNameLst>
                                      </p:cBhvr>
                                      <p:tavLst>
                                        <p:tav tm="0" fmla="#ppt_y-sin(pi*$)/81">
                                          <p:val>
                                            <p:fltVal val="0"/>
                                          </p:val>
                                        </p:tav>
                                        <p:tav tm="100000">
                                          <p:val>
                                            <p:fltVal val="1"/>
                                          </p:val>
                                        </p:tav>
                                      </p:tavLst>
                                    </p:anim>
                                    <p:animScale>
                                      <p:cBhvr>
                                        <p:cTn id="13" dur="39">
                                          <p:stCondLst>
                                            <p:cond delay="975"/>
                                          </p:stCondLst>
                                        </p:cTn>
                                        <p:tgtEl>
                                          <p:spTgt spid="126067"/>
                                        </p:tgtEl>
                                      </p:cBhvr>
                                      <p:to x="100000" y="60000"/>
                                    </p:animScale>
                                    <p:animScale>
                                      <p:cBhvr>
                                        <p:cTn id="14" dur="249" decel="50000">
                                          <p:stCondLst>
                                            <p:cond delay="1014"/>
                                          </p:stCondLst>
                                        </p:cTn>
                                        <p:tgtEl>
                                          <p:spTgt spid="126067"/>
                                        </p:tgtEl>
                                      </p:cBhvr>
                                      <p:to x="100000" y="100000"/>
                                    </p:animScale>
                                    <p:animScale>
                                      <p:cBhvr>
                                        <p:cTn id="15" dur="39">
                                          <p:stCondLst>
                                            <p:cond delay="1968"/>
                                          </p:stCondLst>
                                        </p:cTn>
                                        <p:tgtEl>
                                          <p:spTgt spid="126067"/>
                                        </p:tgtEl>
                                      </p:cBhvr>
                                      <p:to x="100000" y="80000"/>
                                    </p:animScale>
                                    <p:animScale>
                                      <p:cBhvr>
                                        <p:cTn id="16" dur="249" decel="50000">
                                          <p:stCondLst>
                                            <p:cond delay="2007"/>
                                          </p:stCondLst>
                                        </p:cTn>
                                        <p:tgtEl>
                                          <p:spTgt spid="126067"/>
                                        </p:tgtEl>
                                      </p:cBhvr>
                                      <p:to x="100000" y="100000"/>
                                    </p:animScale>
                                    <p:animScale>
                                      <p:cBhvr>
                                        <p:cTn id="17" dur="39">
                                          <p:stCondLst>
                                            <p:cond delay="2463"/>
                                          </p:stCondLst>
                                        </p:cTn>
                                        <p:tgtEl>
                                          <p:spTgt spid="126067"/>
                                        </p:tgtEl>
                                      </p:cBhvr>
                                      <p:to x="100000" y="90000"/>
                                    </p:animScale>
                                    <p:animScale>
                                      <p:cBhvr>
                                        <p:cTn id="18" dur="249" decel="50000">
                                          <p:stCondLst>
                                            <p:cond delay="2502"/>
                                          </p:stCondLst>
                                        </p:cTn>
                                        <p:tgtEl>
                                          <p:spTgt spid="126067"/>
                                        </p:tgtEl>
                                      </p:cBhvr>
                                      <p:to x="100000" y="100000"/>
                                    </p:animScale>
                                    <p:animScale>
                                      <p:cBhvr>
                                        <p:cTn id="19" dur="39">
                                          <p:stCondLst>
                                            <p:cond delay="2712"/>
                                          </p:stCondLst>
                                        </p:cTn>
                                        <p:tgtEl>
                                          <p:spTgt spid="126067"/>
                                        </p:tgtEl>
                                      </p:cBhvr>
                                      <p:to x="100000" y="95000"/>
                                    </p:animScale>
                                    <p:animScale>
                                      <p:cBhvr>
                                        <p:cTn id="20" dur="249" decel="50000">
                                          <p:stCondLst>
                                            <p:cond delay="2751"/>
                                          </p:stCondLst>
                                        </p:cTn>
                                        <p:tgtEl>
                                          <p:spTgt spid="12606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06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1232" name="Group 160"/>
          <p:cNvGraphicFramePr>
            <a:graphicFrameLocks noGrp="1"/>
          </p:cNvGraphicFramePr>
          <p:nvPr/>
        </p:nvGraphicFramePr>
        <p:xfrm>
          <a:off x="179388" y="3355975"/>
          <a:ext cx="3744912" cy="2305050"/>
        </p:xfrm>
        <a:graphic>
          <a:graphicData uri="http://schemas.openxmlformats.org/drawingml/2006/table">
            <a:tbl>
              <a:tblPr/>
              <a:tblGrid>
                <a:gridCol w="2305050"/>
                <a:gridCol w="1439862"/>
              </a:tblGrid>
              <a:tr h="63023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2288">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(پرسنل داخلي)</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22CA06"/>
                          </a:solidFill>
                          <a:effectLst/>
                          <a:latin typeface="Arial" charset="0"/>
                          <a:cs typeface="B Titr" pitchFamily="2" charset="-78"/>
                        </a:rPr>
                        <a:t>217/0</a:t>
                      </a:r>
                      <a:endParaRPr kumimoji="0" lang="en-US" sz="2000" b="0" i="0" u="none" strike="noStrike" cap="none" normalizeH="0" baseline="0" smtClean="0">
                        <a:ln>
                          <a:noFill/>
                        </a:ln>
                        <a:solidFill>
                          <a:srgbClr val="22CA06"/>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6263">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(پيمانکار داخلي)</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22CA06"/>
                          </a:solidFill>
                          <a:effectLst/>
                          <a:latin typeface="Arial" charset="0"/>
                          <a:cs typeface="B Titr" pitchFamily="2" charset="-78"/>
                        </a:rPr>
                        <a:t>371/0</a:t>
                      </a:r>
                      <a:endParaRPr kumimoji="0" lang="en-US" sz="2000" b="0" i="0" u="none" strike="noStrike" cap="none" normalizeH="0" baseline="0" smtClean="0">
                        <a:ln>
                          <a:noFill/>
                        </a:ln>
                        <a:solidFill>
                          <a:srgbClr val="22CA06"/>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6263">
                <a:tc>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chemeClr val="tx1"/>
                          </a:solidFill>
                          <a:effectLst/>
                          <a:latin typeface="Arial" charset="0"/>
                          <a:cs typeface="B Titr" pitchFamily="2" charset="-78"/>
                        </a:rPr>
                        <a:t>(پيمانکار خارجي)</a:t>
                      </a:r>
                      <a:endParaRPr kumimoji="0" lang="en-US" sz="2000" b="0" i="0" u="none" strike="noStrike" cap="none" normalizeH="0" baseline="0" smtClean="0">
                        <a:ln>
                          <a:noFill/>
                        </a:ln>
                        <a:solidFill>
                          <a:schemeClr val="tx1"/>
                        </a:solidFill>
                        <a:effectLst/>
                        <a:latin typeface="Arial" charset="0"/>
                        <a:cs typeface="B Titr" pitchFamily="2" charset="-78"/>
                      </a:endParaRPr>
                    </a:p>
                  </a:txBody>
                  <a:tcPr marL="90000" marR="90000" marT="46800" marB="46800" anchor="ctr" horzOverflow="overflow">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a-IR" sz="2000" b="0" i="0" u="none" strike="noStrike" cap="none" normalizeH="0" baseline="0" smtClean="0">
                          <a:ln>
                            <a:noFill/>
                          </a:ln>
                          <a:solidFill>
                            <a:srgbClr val="22CA06"/>
                          </a:solidFill>
                          <a:effectLst/>
                          <a:latin typeface="Arial" charset="0"/>
                          <a:cs typeface="B Titr" pitchFamily="2" charset="-78"/>
                        </a:rPr>
                        <a:t>778/0</a:t>
                      </a:r>
                      <a:endParaRPr kumimoji="0" lang="en-US" sz="2000" b="0" i="0" u="none" strike="noStrike" cap="none" normalizeH="0" baseline="0" smtClean="0">
                        <a:ln>
                          <a:noFill/>
                        </a:ln>
                        <a:solidFill>
                          <a:srgbClr val="22CA06"/>
                        </a:solidFill>
                        <a:effectLst/>
                        <a:latin typeface="Arial" charset="0"/>
                        <a:cs typeface="B Titr" pitchFamily="2" charset="-78"/>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62483" name="Object 109"/>
          <p:cNvGraphicFramePr>
            <a:graphicFrameLocks noChangeAspect="1"/>
          </p:cNvGraphicFramePr>
          <p:nvPr/>
        </p:nvGraphicFramePr>
        <p:xfrm>
          <a:off x="269875" y="4014788"/>
          <a:ext cx="496888" cy="517525"/>
        </p:xfrm>
        <a:graphic>
          <a:graphicData uri="http://schemas.openxmlformats.org/presentationml/2006/ole">
            <mc:AlternateContent xmlns:mc="http://schemas.openxmlformats.org/markup-compatibility/2006">
              <mc:Choice xmlns:v="urn:schemas-microsoft-com:vml" Requires="v">
                <p:oleObj spid="_x0000_s62494" name="Equation" r:id="rId3" imgW="164885" imgH="215619" progId="Equation.3">
                  <p:embed/>
                </p:oleObj>
              </mc:Choice>
              <mc:Fallback>
                <p:oleObj name="Equation" r:id="rId3" imgW="164885" imgH="215619" progId="Equation.3">
                  <p:embed/>
                  <p:pic>
                    <p:nvPicPr>
                      <p:cNvPr id="0" name="Object 10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875" y="4014788"/>
                        <a:ext cx="496888" cy="517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2484" name="Object 110"/>
          <p:cNvGraphicFramePr>
            <a:graphicFrameLocks noChangeAspect="1"/>
          </p:cNvGraphicFramePr>
          <p:nvPr/>
        </p:nvGraphicFramePr>
        <p:xfrm>
          <a:off x="265113" y="4521200"/>
          <a:ext cx="536575" cy="519113"/>
        </p:xfrm>
        <a:graphic>
          <a:graphicData uri="http://schemas.openxmlformats.org/presentationml/2006/ole">
            <mc:AlternateContent xmlns:mc="http://schemas.openxmlformats.org/markup-compatibility/2006">
              <mc:Choice xmlns:v="urn:schemas-microsoft-com:vml" Requires="v">
                <p:oleObj spid="_x0000_s62495" name="Equation" r:id="rId5" imgW="177569" imgH="215619" progId="Equation.3">
                  <p:embed/>
                </p:oleObj>
              </mc:Choice>
              <mc:Fallback>
                <p:oleObj name="Equation" r:id="rId5" imgW="177569" imgH="215619" progId="Equation.3">
                  <p:embed/>
                  <p:pic>
                    <p:nvPicPr>
                      <p:cNvPr id="0" name="Object 1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5113" y="4521200"/>
                        <a:ext cx="5365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2485" name="Object 111"/>
          <p:cNvGraphicFramePr>
            <a:graphicFrameLocks noChangeAspect="1"/>
          </p:cNvGraphicFramePr>
          <p:nvPr/>
        </p:nvGraphicFramePr>
        <p:xfrm>
          <a:off x="258763" y="5108575"/>
          <a:ext cx="574675" cy="519113"/>
        </p:xfrm>
        <a:graphic>
          <a:graphicData uri="http://schemas.openxmlformats.org/presentationml/2006/ole">
            <mc:AlternateContent xmlns:mc="http://schemas.openxmlformats.org/markup-compatibility/2006">
              <mc:Choice xmlns:v="urn:schemas-microsoft-com:vml" Requires="v">
                <p:oleObj spid="_x0000_s62496" name="Equation" r:id="rId7" imgW="190335" imgH="215713" progId="Equation.3">
                  <p:embed/>
                </p:oleObj>
              </mc:Choice>
              <mc:Fallback>
                <p:oleObj name="Equation" r:id="rId7" imgW="190335" imgH="215713" progId="Equation.3">
                  <p:embed/>
                  <p:pic>
                    <p:nvPicPr>
                      <p:cNvPr id="0" name="Object 1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8763" y="5108575"/>
                        <a:ext cx="57467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2486" name="Object 119"/>
          <p:cNvGraphicFramePr>
            <a:graphicFrameLocks noChangeAspect="1"/>
          </p:cNvGraphicFramePr>
          <p:nvPr/>
        </p:nvGraphicFramePr>
        <p:xfrm>
          <a:off x="2987675" y="3403600"/>
          <a:ext cx="727075" cy="547688"/>
        </p:xfrm>
        <a:graphic>
          <a:graphicData uri="http://schemas.openxmlformats.org/presentationml/2006/ole">
            <mc:AlternateContent xmlns:mc="http://schemas.openxmlformats.org/markup-compatibility/2006">
              <mc:Choice xmlns:v="urn:schemas-microsoft-com:vml" Requires="v">
                <p:oleObj spid="_x0000_s62497" name="Equation" r:id="rId9" imgW="241300" imgH="228600" progId="Equation.3">
                  <p:embed/>
                </p:oleObj>
              </mc:Choice>
              <mc:Fallback>
                <p:oleObj name="Equation" r:id="rId9" imgW="241300" imgH="228600" progId="Equation.3">
                  <p:embed/>
                  <p:pic>
                    <p:nvPicPr>
                      <p:cNvPr id="0" name="Object 11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987675" y="3403600"/>
                        <a:ext cx="727075" cy="5476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31222" name="AutoShape 150"/>
          <p:cNvSpPr>
            <a:spLocks noChangeArrowheads="1"/>
          </p:cNvSpPr>
          <p:nvPr/>
        </p:nvSpPr>
        <p:spPr bwMode="auto">
          <a:xfrm>
            <a:off x="1800225" y="115888"/>
            <a:ext cx="5399088" cy="755650"/>
          </a:xfrm>
          <a:prstGeom prst="flowChartOffpageConnector">
            <a:avLst/>
          </a:prstGeom>
          <a:gradFill rotWithShape="1">
            <a:gsLst>
              <a:gs pos="0">
                <a:srgbClr val="FFFFFF"/>
              </a:gs>
              <a:gs pos="100000">
                <a:srgbClr val="FFCC99">
                  <a:alpha val="48000"/>
                </a:srgbClr>
              </a:gs>
            </a:gsLst>
            <a:lin ang="5400000" scaled="1"/>
          </a:gra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ctr" rtl="1" eaLnBrk="1" hangingPunct="1"/>
            <a:r>
              <a:rPr lang="fa-IR" altLang="en-US" sz="2200"/>
              <a:t>7) رتبه بندي گزينه ها(تصميم گيري)</a:t>
            </a:r>
            <a:endParaRPr lang="en-US" altLang="en-US" sz="2200"/>
          </a:p>
        </p:txBody>
      </p:sp>
      <p:sp>
        <p:nvSpPr>
          <p:cNvPr id="62488" name="Rectangle 151"/>
          <p:cNvSpPr>
            <a:spLocks noChangeArrowheads="1"/>
          </p:cNvSpPr>
          <p:nvPr/>
        </p:nvSpPr>
        <p:spPr bwMode="auto">
          <a:xfrm>
            <a:off x="468313" y="1196975"/>
            <a:ext cx="7775575"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sz="2400" b="1" i="1"/>
              <a:t>رتبه بندي:</a:t>
            </a:r>
            <a:r>
              <a:rPr lang="fa-IR" altLang="en-US"/>
              <a:t> </a:t>
            </a:r>
            <a:br>
              <a:rPr lang="fa-IR" altLang="en-US"/>
            </a:br>
            <a:endParaRPr lang="fa-IR" altLang="en-US"/>
          </a:p>
          <a:p>
            <a:pPr algn="r" rtl="1" eaLnBrk="1" hangingPunct="1"/>
            <a:r>
              <a:rPr lang="fa-IR" altLang="en-US"/>
              <a:t>ترتيب نزولي “نزديکي نسبي  گزينه ها به ايده آل“  رتبه گزينه ها را مشخص مي کند</a:t>
            </a:r>
            <a:endParaRPr lang="en-US" altLang="en-US"/>
          </a:p>
        </p:txBody>
      </p:sp>
      <p:sp>
        <p:nvSpPr>
          <p:cNvPr id="62489" name="Rectangle 152"/>
          <p:cNvSpPr>
            <a:spLocks noChangeArrowheads="1"/>
          </p:cNvSpPr>
          <p:nvPr/>
        </p:nvSpPr>
        <p:spPr bwMode="auto">
          <a:xfrm>
            <a:off x="3914775" y="3429000"/>
            <a:ext cx="5076825" cy="2160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algn="r" rtl="1" eaLnBrk="1" hangingPunct="1"/>
            <a:r>
              <a:rPr lang="fa-IR" altLang="en-US"/>
              <a:t>بر اساس “نزديکي نسبي گزينه ها” ترتيب گزينه ها عبارتند از:</a:t>
            </a:r>
          </a:p>
          <a:p>
            <a:pPr algn="r" rtl="1" eaLnBrk="1" hangingPunct="1"/>
            <a:endParaRPr lang="fa-IR" altLang="en-US"/>
          </a:p>
          <a:p>
            <a:pPr algn="r" rtl="1" eaLnBrk="1" hangingPunct="1"/>
            <a:r>
              <a:rPr lang="fa-IR" altLang="en-US"/>
              <a:t>رتبه اول) پرسنل داخلي</a:t>
            </a:r>
          </a:p>
          <a:p>
            <a:pPr algn="r" rtl="1" eaLnBrk="1" hangingPunct="1"/>
            <a:endParaRPr lang="fa-IR" altLang="en-US"/>
          </a:p>
          <a:p>
            <a:pPr algn="r" rtl="1" eaLnBrk="1" hangingPunct="1"/>
            <a:r>
              <a:rPr lang="fa-IR" altLang="en-US"/>
              <a:t>رتبه دوم ) پيمانکار داخلي          </a:t>
            </a:r>
          </a:p>
          <a:p>
            <a:pPr algn="r" rtl="1" eaLnBrk="1" hangingPunct="1"/>
            <a:endParaRPr lang="fa-IR" altLang="en-US"/>
          </a:p>
          <a:p>
            <a:pPr algn="r" rtl="1" eaLnBrk="1" hangingPunct="1"/>
            <a:r>
              <a:rPr lang="fa-IR" altLang="en-US"/>
              <a:t>رتبه سوم) پيمانکار خارجي</a:t>
            </a: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31222"/>
                                        </p:tgtEl>
                                        <p:attrNameLst>
                                          <p:attrName>style.visibility</p:attrName>
                                        </p:attrNameLst>
                                      </p:cBhvr>
                                      <p:to>
                                        <p:strVal val="visible"/>
                                      </p:to>
                                    </p:set>
                                    <p:animEffect transition="in" filter="wipe(down)">
                                      <p:cBhvr>
                                        <p:cTn id="7" dur="870">
                                          <p:stCondLst>
                                            <p:cond delay="0"/>
                                          </p:stCondLst>
                                        </p:cTn>
                                        <p:tgtEl>
                                          <p:spTgt spid="131222"/>
                                        </p:tgtEl>
                                      </p:cBhvr>
                                    </p:animEffect>
                                    <p:anim calcmode="lin" valueType="num">
                                      <p:cBhvr>
                                        <p:cTn id="8" dur="2733" tmFilter="0,0; 0.14,0.36; 0.43,0.73; 0.71,0.91; 1.0,1.0">
                                          <p:stCondLst>
                                            <p:cond delay="0"/>
                                          </p:stCondLst>
                                        </p:cTn>
                                        <p:tgtEl>
                                          <p:spTgt spid="131222"/>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131222"/>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131222"/>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131222"/>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131222"/>
                                        </p:tgtEl>
                                        <p:attrNameLst>
                                          <p:attrName>ppt_y</p:attrName>
                                        </p:attrNameLst>
                                      </p:cBhvr>
                                      <p:tavLst>
                                        <p:tav tm="0" fmla="#ppt_y-sin(pi*$)/81">
                                          <p:val>
                                            <p:fltVal val="0"/>
                                          </p:val>
                                        </p:tav>
                                        <p:tav tm="100000">
                                          <p:val>
                                            <p:fltVal val="1"/>
                                          </p:val>
                                        </p:tav>
                                      </p:tavLst>
                                    </p:anim>
                                    <p:animScale>
                                      <p:cBhvr>
                                        <p:cTn id="13" dur="39">
                                          <p:stCondLst>
                                            <p:cond delay="975"/>
                                          </p:stCondLst>
                                        </p:cTn>
                                        <p:tgtEl>
                                          <p:spTgt spid="131222"/>
                                        </p:tgtEl>
                                      </p:cBhvr>
                                      <p:to x="100000" y="60000"/>
                                    </p:animScale>
                                    <p:animScale>
                                      <p:cBhvr>
                                        <p:cTn id="14" dur="249" decel="50000">
                                          <p:stCondLst>
                                            <p:cond delay="1014"/>
                                          </p:stCondLst>
                                        </p:cTn>
                                        <p:tgtEl>
                                          <p:spTgt spid="131222"/>
                                        </p:tgtEl>
                                      </p:cBhvr>
                                      <p:to x="100000" y="100000"/>
                                    </p:animScale>
                                    <p:animScale>
                                      <p:cBhvr>
                                        <p:cTn id="15" dur="39">
                                          <p:stCondLst>
                                            <p:cond delay="1968"/>
                                          </p:stCondLst>
                                        </p:cTn>
                                        <p:tgtEl>
                                          <p:spTgt spid="131222"/>
                                        </p:tgtEl>
                                      </p:cBhvr>
                                      <p:to x="100000" y="80000"/>
                                    </p:animScale>
                                    <p:animScale>
                                      <p:cBhvr>
                                        <p:cTn id="16" dur="249" decel="50000">
                                          <p:stCondLst>
                                            <p:cond delay="2007"/>
                                          </p:stCondLst>
                                        </p:cTn>
                                        <p:tgtEl>
                                          <p:spTgt spid="131222"/>
                                        </p:tgtEl>
                                      </p:cBhvr>
                                      <p:to x="100000" y="100000"/>
                                    </p:animScale>
                                    <p:animScale>
                                      <p:cBhvr>
                                        <p:cTn id="17" dur="39">
                                          <p:stCondLst>
                                            <p:cond delay="2463"/>
                                          </p:stCondLst>
                                        </p:cTn>
                                        <p:tgtEl>
                                          <p:spTgt spid="131222"/>
                                        </p:tgtEl>
                                      </p:cBhvr>
                                      <p:to x="100000" y="90000"/>
                                    </p:animScale>
                                    <p:animScale>
                                      <p:cBhvr>
                                        <p:cTn id="18" dur="249" decel="50000">
                                          <p:stCondLst>
                                            <p:cond delay="2502"/>
                                          </p:stCondLst>
                                        </p:cTn>
                                        <p:tgtEl>
                                          <p:spTgt spid="131222"/>
                                        </p:tgtEl>
                                      </p:cBhvr>
                                      <p:to x="100000" y="100000"/>
                                    </p:animScale>
                                    <p:animScale>
                                      <p:cBhvr>
                                        <p:cTn id="19" dur="39">
                                          <p:stCondLst>
                                            <p:cond delay="2712"/>
                                          </p:stCondLst>
                                        </p:cTn>
                                        <p:tgtEl>
                                          <p:spTgt spid="131222"/>
                                        </p:tgtEl>
                                      </p:cBhvr>
                                      <p:to x="100000" y="95000"/>
                                    </p:animScale>
                                    <p:animScale>
                                      <p:cBhvr>
                                        <p:cTn id="20" dur="249" decel="50000">
                                          <p:stCondLst>
                                            <p:cond delay="2751"/>
                                          </p:stCondLst>
                                        </p:cTn>
                                        <p:tgtEl>
                                          <p:spTgt spid="13122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222"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eaLnBrk="1" hangingPunct="1"/>
            <a:r>
              <a:rPr lang="en-US" altLang="en-US" b="1" smtClean="0"/>
              <a:t>(A.N.P)</a:t>
            </a:r>
            <a:r>
              <a:rPr lang="en-US" altLang="en-US" smtClean="0"/>
              <a:t> </a:t>
            </a:r>
            <a:r>
              <a:rPr lang="fa-IR" altLang="en-US" smtClean="0">
                <a:cs typeface="B Jadid" pitchFamily="2" charset="-78"/>
              </a:rPr>
              <a:t>فرآیند تحلیل شبکه</a:t>
            </a:r>
            <a:endParaRPr lang="en-US" altLang="en-US" smtClean="0">
              <a:cs typeface="B Jadid" pitchFamily="2" charset="-78"/>
            </a:endParaRPr>
          </a:p>
        </p:txBody>
      </p:sp>
      <p:sp>
        <p:nvSpPr>
          <p:cNvPr id="63491" name="Rectangle 3"/>
          <p:cNvSpPr>
            <a:spLocks noGrp="1" noChangeArrowheads="1"/>
          </p:cNvSpPr>
          <p:nvPr>
            <p:ph type="body" idx="1"/>
          </p:nvPr>
        </p:nvSpPr>
        <p:spPr>
          <a:ln>
            <a:solidFill>
              <a:schemeClr val="tx1"/>
            </a:solidFill>
            <a:miter lim="800000"/>
            <a:headEnd/>
            <a:tailEnd/>
          </a:ln>
        </p:spPr>
        <p:txBody>
          <a:bodyPr/>
          <a:lstStyle/>
          <a:p>
            <a:pPr algn="r" eaLnBrk="1" hangingPunct="1">
              <a:lnSpc>
                <a:spcPct val="80000"/>
              </a:lnSpc>
            </a:pPr>
            <a:r>
              <a:rPr lang="fa-IR" altLang="en-US" sz="3600" b="1" smtClean="0">
                <a:cs typeface="B Lotus" pitchFamily="2" charset="-78"/>
              </a:rPr>
              <a:t>فرآيند تجزيه و تحليل شبکه اي يکي از تکنيکهاي تصميم گيري چند معياره (فرآيند تحليل سلسله مراتبي</a:t>
            </a:r>
            <a:r>
              <a:rPr lang="en-US" altLang="en-US" sz="3600" b="1" smtClean="0">
                <a:cs typeface="B Lotus" pitchFamily="2" charset="-78"/>
              </a:rPr>
              <a:t>) </a:t>
            </a:r>
            <a:r>
              <a:rPr lang="fa-IR" altLang="en-US" sz="3600" b="1" smtClean="0">
                <a:cs typeface="B Lotus" pitchFamily="2" charset="-78"/>
              </a:rPr>
              <a:t>جايگزيني شبکه به جاي سلسله مراتب ) بهبود مي بخشد.</a:t>
            </a:r>
          </a:p>
          <a:p>
            <a:pPr algn="r" eaLnBrk="1" hangingPunct="1">
              <a:lnSpc>
                <a:spcPct val="80000"/>
              </a:lnSpc>
            </a:pPr>
            <a:r>
              <a:rPr lang="fa-IR" altLang="en-US" u="sng" smtClean="0">
                <a:cs typeface="B Lotus" pitchFamily="2" charset="-78"/>
                <a:hlinkClick r:id="" action="ppaction://noaction"/>
              </a:rPr>
              <a:t>فرآیند تحلیل شبکه مانند فرآيند تحليل سلسله مراتبي يک ساختار اکيداً سلسله مراتبي را به مساله تحميل نمي کند، بلکه مسالة تصميم گيري را با بکارگيري ديدگاه سيستمي توام با بازخورد </a:t>
            </a:r>
            <a:r>
              <a:rPr lang="fa-IR" altLang="en-US" sz="2800" u="sng" smtClean="0">
                <a:cs typeface="B Lotus" pitchFamily="2" charset="-78"/>
                <a:hlinkClick r:id="" action="ppaction://noaction"/>
              </a:rPr>
              <a:t>مدلسازي مي کند</a:t>
            </a:r>
          </a:p>
          <a:p>
            <a:pPr algn="r" eaLnBrk="1" hangingPunct="1">
              <a:lnSpc>
                <a:spcPct val="80000"/>
              </a:lnSpc>
              <a:buFontTx/>
              <a:buNone/>
            </a:pPr>
            <a:r>
              <a:rPr lang="en-US" altLang="en-US" sz="2800" smtClean="0">
                <a:cs typeface="B Lotus" pitchFamily="2" charset="-78"/>
                <a:hlinkClick r:id="" action="ppaction://noaction"/>
              </a:rPr>
              <a:t> </a:t>
            </a:r>
            <a:br>
              <a:rPr lang="en-US" altLang="en-US" sz="2800" smtClean="0">
                <a:cs typeface="B Lotus" pitchFamily="2" charset="-78"/>
                <a:hlinkClick r:id="" action="ppaction://noaction"/>
              </a:rPr>
            </a:br>
            <a:endParaRPr lang="en-US" altLang="en-US" sz="3600" smtClean="0">
              <a:cs typeface="B Lotus" pitchFamily="2" charset="-78"/>
              <a:hlinkClick r:id="" action="ppaction://noaction"/>
            </a:endParaRPr>
          </a:p>
          <a:p>
            <a:pPr algn="r" eaLnBrk="1" hangingPunct="1">
              <a:lnSpc>
                <a:spcPct val="80000"/>
              </a:lnSpc>
              <a:buFontTx/>
              <a:buNone/>
            </a:pPr>
            <a:endParaRPr lang="en-US" altLang="en-US" sz="2800" smtClean="0">
              <a:cs typeface="B Lotus" pitchFamily="2" charset="-78"/>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pPr eaLnBrk="1" hangingPunct="1"/>
            <a:r>
              <a:rPr lang="fa-IR" altLang="en-US" smtClean="0"/>
              <a:t>فرآیند تحلیل شبکه تحلیل </a:t>
            </a:r>
            <a:endParaRPr lang="en-US" altLang="en-US" smtClean="0"/>
          </a:p>
        </p:txBody>
      </p:sp>
      <p:sp>
        <p:nvSpPr>
          <p:cNvPr id="64515" name="Rectangle 3"/>
          <p:cNvSpPr>
            <a:spLocks noGrp="1" noChangeArrowheads="1"/>
          </p:cNvSpPr>
          <p:nvPr>
            <p:ph type="body" idx="1"/>
          </p:nvPr>
        </p:nvSpPr>
        <p:spPr/>
        <p:txBody>
          <a:bodyPr/>
          <a:lstStyle/>
          <a:p>
            <a:pPr algn="r" eaLnBrk="1" hangingPunct="1"/>
            <a:r>
              <a:rPr lang="fa-IR" altLang="en-US" sz="2000" smtClean="0">
                <a:cs typeface="B Jadid" pitchFamily="2" charset="-78"/>
              </a:rPr>
              <a:t>ساختار شبکه اي</a:t>
            </a:r>
            <a:r>
              <a:rPr lang="en-US" altLang="en-US" smtClean="0"/>
              <a:t> </a:t>
            </a:r>
          </a:p>
        </p:txBody>
      </p:sp>
      <p:grpSp>
        <p:nvGrpSpPr>
          <p:cNvPr id="64516" name="Group 4"/>
          <p:cNvGrpSpPr>
            <a:grpSpLocks/>
          </p:cNvGrpSpPr>
          <p:nvPr/>
        </p:nvGrpSpPr>
        <p:grpSpPr bwMode="auto">
          <a:xfrm>
            <a:off x="1835150" y="2276475"/>
            <a:ext cx="685800" cy="2171700"/>
            <a:chOff x="3060" y="7560"/>
            <a:chExt cx="1080" cy="3420"/>
          </a:xfrm>
        </p:grpSpPr>
        <p:sp>
          <p:nvSpPr>
            <p:cNvPr id="64533" name="Oval 5"/>
            <p:cNvSpPr>
              <a:spLocks noChangeArrowheads="1"/>
            </p:cNvSpPr>
            <p:nvPr/>
          </p:nvSpPr>
          <p:spPr bwMode="auto">
            <a:xfrm>
              <a:off x="3060" y="8100"/>
              <a:ext cx="1080" cy="540"/>
            </a:xfrm>
            <a:prstGeom prst="ellipse">
              <a:avLst/>
            </a:prstGeom>
            <a:solidFill>
              <a:srgbClr val="FFFFFF"/>
            </a:solidFill>
            <a:ln w="9525">
              <a:solidFill>
                <a:srgbClr val="000000"/>
              </a:solidFill>
              <a:round/>
              <a:headEnd/>
              <a:tailEnd/>
            </a:ln>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64534" name="Oval 6"/>
            <p:cNvSpPr>
              <a:spLocks noChangeArrowheads="1"/>
            </p:cNvSpPr>
            <p:nvPr/>
          </p:nvSpPr>
          <p:spPr bwMode="auto">
            <a:xfrm>
              <a:off x="3060" y="9000"/>
              <a:ext cx="1080" cy="540"/>
            </a:xfrm>
            <a:prstGeom prst="ellipse">
              <a:avLst/>
            </a:prstGeom>
            <a:solidFill>
              <a:srgbClr val="FFFFFF"/>
            </a:solidFill>
            <a:ln w="9525">
              <a:solidFill>
                <a:srgbClr val="000000"/>
              </a:solidFill>
              <a:round/>
              <a:headEnd/>
              <a:tailEnd/>
            </a:ln>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64535" name="Oval 7"/>
            <p:cNvSpPr>
              <a:spLocks noChangeArrowheads="1"/>
            </p:cNvSpPr>
            <p:nvPr/>
          </p:nvSpPr>
          <p:spPr bwMode="auto">
            <a:xfrm>
              <a:off x="3060" y="9900"/>
              <a:ext cx="1080" cy="540"/>
            </a:xfrm>
            <a:prstGeom prst="ellipse">
              <a:avLst/>
            </a:prstGeom>
            <a:solidFill>
              <a:srgbClr val="FFFFFF"/>
            </a:solidFill>
            <a:ln w="9525">
              <a:solidFill>
                <a:srgbClr val="000000"/>
              </a:solidFill>
              <a:round/>
              <a:headEnd/>
              <a:tailEnd/>
            </a:ln>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64536" name="Line 8"/>
            <p:cNvSpPr>
              <a:spLocks noChangeShapeType="1"/>
            </p:cNvSpPr>
            <p:nvPr/>
          </p:nvSpPr>
          <p:spPr bwMode="auto">
            <a:xfrm>
              <a:off x="3600" y="7560"/>
              <a:ext cx="0" cy="540"/>
            </a:xfrm>
            <a:prstGeom prst="line">
              <a:avLst/>
            </a:prstGeom>
            <a:noFill/>
            <a:ln w="9525">
              <a:solidFill>
                <a:srgbClr val="000000"/>
              </a:solidFill>
              <a:round/>
              <a:headEnd type="oval"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4537" name="Line 9"/>
            <p:cNvSpPr>
              <a:spLocks noChangeShapeType="1"/>
            </p:cNvSpPr>
            <p:nvPr/>
          </p:nvSpPr>
          <p:spPr bwMode="auto">
            <a:xfrm>
              <a:off x="3600" y="8640"/>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4538" name="Line 10"/>
            <p:cNvSpPr>
              <a:spLocks noChangeShapeType="1"/>
            </p:cNvSpPr>
            <p:nvPr/>
          </p:nvSpPr>
          <p:spPr bwMode="auto">
            <a:xfrm>
              <a:off x="3600" y="9540"/>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4539" name="Line 11"/>
            <p:cNvSpPr>
              <a:spLocks noChangeShapeType="1"/>
            </p:cNvSpPr>
            <p:nvPr/>
          </p:nvSpPr>
          <p:spPr bwMode="auto">
            <a:xfrm>
              <a:off x="3600" y="10440"/>
              <a:ext cx="0" cy="54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64517" name="Group 12"/>
          <p:cNvGrpSpPr>
            <a:grpSpLocks/>
          </p:cNvGrpSpPr>
          <p:nvPr/>
        </p:nvGrpSpPr>
        <p:grpSpPr bwMode="auto">
          <a:xfrm>
            <a:off x="5580063" y="2565400"/>
            <a:ext cx="2152650" cy="1885950"/>
            <a:chOff x="6120" y="8550"/>
            <a:chExt cx="3390" cy="2970"/>
          </a:xfrm>
        </p:grpSpPr>
        <p:sp>
          <p:nvSpPr>
            <p:cNvPr id="64519" name="Oval 13"/>
            <p:cNvSpPr>
              <a:spLocks noChangeArrowheads="1"/>
            </p:cNvSpPr>
            <p:nvPr/>
          </p:nvSpPr>
          <p:spPr bwMode="auto">
            <a:xfrm>
              <a:off x="6120" y="8640"/>
              <a:ext cx="1080" cy="540"/>
            </a:xfrm>
            <a:prstGeom prst="ellipse">
              <a:avLst/>
            </a:prstGeom>
            <a:solidFill>
              <a:srgbClr val="FFFFFF"/>
            </a:solidFill>
            <a:ln w="9525">
              <a:solidFill>
                <a:srgbClr val="000000"/>
              </a:solidFill>
              <a:round/>
              <a:headEnd/>
              <a:tailEnd/>
            </a:ln>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64520" name="Oval 14"/>
            <p:cNvSpPr>
              <a:spLocks noChangeArrowheads="1"/>
            </p:cNvSpPr>
            <p:nvPr/>
          </p:nvSpPr>
          <p:spPr bwMode="auto">
            <a:xfrm>
              <a:off x="6120" y="9540"/>
              <a:ext cx="1080" cy="540"/>
            </a:xfrm>
            <a:prstGeom prst="ellipse">
              <a:avLst/>
            </a:prstGeom>
            <a:solidFill>
              <a:srgbClr val="FFFFFF"/>
            </a:solidFill>
            <a:ln w="9525">
              <a:solidFill>
                <a:srgbClr val="000000"/>
              </a:solidFill>
              <a:round/>
              <a:headEnd/>
              <a:tailEnd/>
            </a:ln>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64521" name="Oval 15"/>
            <p:cNvSpPr>
              <a:spLocks noChangeArrowheads="1"/>
            </p:cNvSpPr>
            <p:nvPr/>
          </p:nvSpPr>
          <p:spPr bwMode="auto">
            <a:xfrm>
              <a:off x="6120" y="10440"/>
              <a:ext cx="1080" cy="540"/>
            </a:xfrm>
            <a:prstGeom prst="ellipse">
              <a:avLst/>
            </a:prstGeom>
            <a:solidFill>
              <a:srgbClr val="FFFFFF"/>
            </a:solidFill>
            <a:ln w="9525">
              <a:solidFill>
                <a:srgbClr val="000000"/>
              </a:solidFill>
              <a:round/>
              <a:headEnd/>
              <a:tailEnd/>
            </a:ln>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64522" name="Line 16"/>
            <p:cNvSpPr>
              <a:spLocks noChangeShapeType="1"/>
            </p:cNvSpPr>
            <p:nvPr/>
          </p:nvSpPr>
          <p:spPr bwMode="auto">
            <a:xfrm>
              <a:off x="6660" y="9180"/>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4523" name="Line 17"/>
            <p:cNvSpPr>
              <a:spLocks noChangeShapeType="1"/>
            </p:cNvSpPr>
            <p:nvPr/>
          </p:nvSpPr>
          <p:spPr bwMode="auto">
            <a:xfrm>
              <a:off x="6660" y="10080"/>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4524" name="Line 18"/>
            <p:cNvSpPr>
              <a:spLocks noChangeShapeType="1"/>
            </p:cNvSpPr>
            <p:nvPr/>
          </p:nvSpPr>
          <p:spPr bwMode="auto">
            <a:xfrm>
              <a:off x="6660" y="10980"/>
              <a:ext cx="0" cy="54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4525" name="Line 19"/>
            <p:cNvSpPr>
              <a:spLocks noChangeShapeType="1"/>
            </p:cNvSpPr>
            <p:nvPr/>
          </p:nvSpPr>
          <p:spPr bwMode="auto">
            <a:xfrm flipV="1">
              <a:off x="6840" y="10080"/>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4526" name="Oval 20"/>
            <p:cNvSpPr>
              <a:spLocks noChangeArrowheads="1"/>
            </p:cNvSpPr>
            <p:nvPr/>
          </p:nvSpPr>
          <p:spPr bwMode="auto">
            <a:xfrm>
              <a:off x="8055" y="9540"/>
              <a:ext cx="1080" cy="540"/>
            </a:xfrm>
            <a:prstGeom prst="ellipse">
              <a:avLst/>
            </a:prstGeom>
            <a:solidFill>
              <a:srgbClr val="FFFFFF"/>
            </a:solidFill>
            <a:ln w="9525">
              <a:solidFill>
                <a:srgbClr val="000000"/>
              </a:solidFill>
              <a:round/>
              <a:headEnd/>
              <a:tailEnd/>
            </a:ln>
          </p:spPr>
          <p:txBody>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endParaRPr lang="en-US" altLang="en-US"/>
            </a:p>
          </p:txBody>
        </p:sp>
        <p:sp>
          <p:nvSpPr>
            <p:cNvPr id="64527" name="Line 21"/>
            <p:cNvSpPr>
              <a:spLocks noChangeShapeType="1"/>
            </p:cNvSpPr>
            <p:nvPr/>
          </p:nvSpPr>
          <p:spPr bwMode="auto">
            <a:xfrm flipV="1">
              <a:off x="7020" y="9900"/>
              <a:ext cx="1080" cy="54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4528" name="Line 22"/>
            <p:cNvSpPr>
              <a:spLocks noChangeShapeType="1"/>
            </p:cNvSpPr>
            <p:nvPr/>
          </p:nvSpPr>
          <p:spPr bwMode="auto">
            <a:xfrm flipH="1" flipV="1">
              <a:off x="7200" y="9000"/>
              <a:ext cx="900" cy="7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4529" name="Line 23"/>
            <p:cNvSpPr>
              <a:spLocks noChangeShapeType="1"/>
            </p:cNvSpPr>
            <p:nvPr/>
          </p:nvSpPr>
          <p:spPr bwMode="auto">
            <a:xfrm flipH="1" flipV="1">
              <a:off x="7125" y="9060"/>
              <a:ext cx="900" cy="720"/>
            </a:xfrm>
            <a:prstGeom prst="line">
              <a:avLst/>
            </a:prstGeom>
            <a:noFill/>
            <a:ln w="9525">
              <a:solidFill>
                <a:srgbClr val="000000"/>
              </a:solidFill>
              <a:round/>
              <a:headEnd type="triangle" w="med" len="med"/>
              <a:tailEnd/>
            </a:ln>
            <a:extLst>
              <a:ext uri="{909E8E84-426E-40DD-AFC4-6F175D3DCCD1}">
                <a14:hiddenFill xmlns:a14="http://schemas.microsoft.com/office/drawing/2010/main">
                  <a:noFill/>
                </a14:hiddenFill>
              </a:ext>
            </a:extLst>
          </p:spPr>
          <p:txBody>
            <a:bodyPr/>
            <a:lstStyle/>
            <a:p>
              <a:endParaRPr lang="en-US"/>
            </a:p>
          </p:txBody>
        </p:sp>
        <p:sp>
          <p:nvSpPr>
            <p:cNvPr id="64530" name="Freeform 24"/>
            <p:cNvSpPr>
              <a:spLocks/>
            </p:cNvSpPr>
            <p:nvPr/>
          </p:nvSpPr>
          <p:spPr bwMode="auto">
            <a:xfrm>
              <a:off x="7200" y="8550"/>
              <a:ext cx="405" cy="450"/>
            </a:xfrm>
            <a:custGeom>
              <a:avLst/>
              <a:gdLst>
                <a:gd name="T0" fmla="*/ 0 w 390"/>
                <a:gd name="T1" fmla="*/ 210 h 450"/>
                <a:gd name="T2" fmla="*/ 187 w 390"/>
                <a:gd name="T3" fmla="*/ 30 h 450"/>
                <a:gd name="T4" fmla="*/ 374 w 390"/>
                <a:gd name="T5" fmla="*/ 390 h 450"/>
                <a:gd name="T6" fmla="*/ 0 w 390"/>
                <a:gd name="T7" fmla="*/ 390 h 45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90" h="450">
                  <a:moveTo>
                    <a:pt x="0" y="210"/>
                  </a:moveTo>
                  <a:cubicBezTo>
                    <a:pt x="60" y="105"/>
                    <a:pt x="120" y="0"/>
                    <a:pt x="180" y="30"/>
                  </a:cubicBezTo>
                  <a:cubicBezTo>
                    <a:pt x="240" y="60"/>
                    <a:pt x="390" y="330"/>
                    <a:pt x="360" y="390"/>
                  </a:cubicBezTo>
                  <a:cubicBezTo>
                    <a:pt x="330" y="450"/>
                    <a:pt x="60" y="390"/>
                    <a:pt x="0" y="390"/>
                  </a:cubicBez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4531" name="Freeform 25"/>
            <p:cNvSpPr>
              <a:spLocks/>
            </p:cNvSpPr>
            <p:nvPr/>
          </p:nvSpPr>
          <p:spPr bwMode="auto">
            <a:xfrm>
              <a:off x="9105" y="9540"/>
              <a:ext cx="405" cy="450"/>
            </a:xfrm>
            <a:custGeom>
              <a:avLst/>
              <a:gdLst>
                <a:gd name="T0" fmla="*/ 0 w 390"/>
                <a:gd name="T1" fmla="*/ 210 h 450"/>
                <a:gd name="T2" fmla="*/ 187 w 390"/>
                <a:gd name="T3" fmla="*/ 30 h 450"/>
                <a:gd name="T4" fmla="*/ 374 w 390"/>
                <a:gd name="T5" fmla="*/ 390 h 450"/>
                <a:gd name="T6" fmla="*/ 0 w 390"/>
                <a:gd name="T7" fmla="*/ 390 h 45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90" h="450">
                  <a:moveTo>
                    <a:pt x="0" y="210"/>
                  </a:moveTo>
                  <a:cubicBezTo>
                    <a:pt x="60" y="105"/>
                    <a:pt x="120" y="0"/>
                    <a:pt x="180" y="30"/>
                  </a:cubicBezTo>
                  <a:cubicBezTo>
                    <a:pt x="240" y="60"/>
                    <a:pt x="390" y="330"/>
                    <a:pt x="360" y="390"/>
                  </a:cubicBezTo>
                  <a:cubicBezTo>
                    <a:pt x="330" y="450"/>
                    <a:pt x="60" y="390"/>
                    <a:pt x="0" y="390"/>
                  </a:cubicBez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64532" name="Freeform 26"/>
            <p:cNvSpPr>
              <a:spLocks/>
            </p:cNvSpPr>
            <p:nvPr/>
          </p:nvSpPr>
          <p:spPr bwMode="auto">
            <a:xfrm>
              <a:off x="7200" y="10425"/>
              <a:ext cx="405" cy="450"/>
            </a:xfrm>
            <a:custGeom>
              <a:avLst/>
              <a:gdLst>
                <a:gd name="T0" fmla="*/ 0 w 390"/>
                <a:gd name="T1" fmla="*/ 210 h 450"/>
                <a:gd name="T2" fmla="*/ 187 w 390"/>
                <a:gd name="T3" fmla="*/ 30 h 450"/>
                <a:gd name="T4" fmla="*/ 374 w 390"/>
                <a:gd name="T5" fmla="*/ 390 h 450"/>
                <a:gd name="T6" fmla="*/ 0 w 390"/>
                <a:gd name="T7" fmla="*/ 390 h 45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90" h="450">
                  <a:moveTo>
                    <a:pt x="0" y="210"/>
                  </a:moveTo>
                  <a:cubicBezTo>
                    <a:pt x="60" y="105"/>
                    <a:pt x="120" y="0"/>
                    <a:pt x="180" y="30"/>
                  </a:cubicBezTo>
                  <a:cubicBezTo>
                    <a:pt x="240" y="60"/>
                    <a:pt x="390" y="330"/>
                    <a:pt x="360" y="390"/>
                  </a:cubicBezTo>
                  <a:cubicBezTo>
                    <a:pt x="330" y="450"/>
                    <a:pt x="60" y="390"/>
                    <a:pt x="0" y="390"/>
                  </a:cubicBez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n-US"/>
            </a:p>
          </p:txBody>
        </p:sp>
      </p:grpSp>
      <p:sp>
        <p:nvSpPr>
          <p:cNvPr id="64518" name="Rectangle 27"/>
          <p:cNvSpPr>
            <a:spLocks noChangeArrowheads="1"/>
          </p:cNvSpPr>
          <p:nvPr/>
        </p:nvSpPr>
        <p:spPr bwMode="auto">
          <a:xfrm>
            <a:off x="1331913" y="1628775"/>
            <a:ext cx="18573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defRPr>
                <a:solidFill>
                  <a:schemeClr val="tx1"/>
                </a:solidFill>
                <a:latin typeface="Arial" panose="020B0604020202020204" pitchFamily="34" charset="0"/>
                <a:cs typeface="B Titr" pitchFamily="2" charset="-78"/>
              </a:defRPr>
            </a:lvl1pPr>
            <a:lvl2pPr marL="742950" indent="-285750" eaLnBrk="0" hangingPunct="0">
              <a:defRPr>
                <a:solidFill>
                  <a:schemeClr val="tx1"/>
                </a:solidFill>
                <a:latin typeface="Arial" panose="020B0604020202020204" pitchFamily="34" charset="0"/>
                <a:cs typeface="B Titr" pitchFamily="2" charset="-78"/>
              </a:defRPr>
            </a:lvl2pPr>
            <a:lvl3pPr marL="1143000" indent="-228600" eaLnBrk="0" hangingPunct="0">
              <a:defRPr>
                <a:solidFill>
                  <a:schemeClr val="tx1"/>
                </a:solidFill>
                <a:latin typeface="Arial" panose="020B0604020202020204" pitchFamily="34" charset="0"/>
                <a:cs typeface="B Titr" pitchFamily="2" charset="-78"/>
              </a:defRPr>
            </a:lvl3pPr>
            <a:lvl4pPr marL="1600200" indent="-228600" eaLnBrk="0" hangingPunct="0">
              <a:defRPr>
                <a:solidFill>
                  <a:schemeClr val="tx1"/>
                </a:solidFill>
                <a:latin typeface="Arial" panose="020B0604020202020204" pitchFamily="34" charset="0"/>
                <a:cs typeface="B Titr" pitchFamily="2" charset="-78"/>
              </a:defRPr>
            </a:lvl4pPr>
            <a:lvl5pPr marL="2057400" indent="-228600" eaLnBrk="0" hangingPunct="0">
              <a:defRPr>
                <a:solidFill>
                  <a:schemeClr val="tx1"/>
                </a:solidFill>
                <a:latin typeface="Arial" panose="020B0604020202020204" pitchFamily="34" charset="0"/>
                <a:cs typeface="B Titr" pitchFamily="2" charset="-78"/>
              </a:defRPr>
            </a:lvl5pPr>
            <a:lvl6pPr marL="25146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6pPr>
            <a:lvl7pPr marL="29718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7pPr>
            <a:lvl8pPr marL="34290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8pPr>
            <a:lvl9pPr marL="3886200" indent="-228600" eaLnBrk="0" fontAlgn="base" hangingPunct="0">
              <a:spcBef>
                <a:spcPct val="0"/>
              </a:spcBef>
              <a:spcAft>
                <a:spcPct val="0"/>
              </a:spcAft>
              <a:defRPr>
                <a:solidFill>
                  <a:schemeClr val="tx1"/>
                </a:solidFill>
                <a:latin typeface="Arial" panose="020B0604020202020204" pitchFamily="34" charset="0"/>
                <a:cs typeface="B Titr" pitchFamily="2" charset="-78"/>
              </a:defRPr>
            </a:lvl9pPr>
          </a:lstStyle>
          <a:p>
            <a:pPr eaLnBrk="1" hangingPunct="1"/>
            <a:r>
              <a:rPr lang="fa-IR" altLang="en-US"/>
              <a:t>ساختار سلسله مراتبي</a:t>
            </a:r>
            <a:r>
              <a:rPr lang="en-US" altLang="en-US"/>
              <a:t>      </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pPr eaLnBrk="1" hangingPunct="1"/>
            <a:endParaRPr lang="en-US" altLang="en-US" smtClean="0"/>
          </a:p>
        </p:txBody>
      </p:sp>
      <p:sp>
        <p:nvSpPr>
          <p:cNvPr id="65539" name="Rectangle 3"/>
          <p:cNvSpPr>
            <a:spLocks noGrp="1" noChangeArrowheads="1"/>
          </p:cNvSpPr>
          <p:nvPr>
            <p:ph type="body" idx="1"/>
          </p:nvPr>
        </p:nvSpPr>
        <p:spPr/>
        <p:txBody>
          <a:bodyPr/>
          <a:lstStyle/>
          <a:p>
            <a:pPr algn="r" eaLnBrk="1" hangingPunct="1"/>
            <a:r>
              <a:rPr lang="fa-IR" altLang="en-US" smtClean="0">
                <a:cs typeface="B Lotus" pitchFamily="2" charset="-78"/>
              </a:rPr>
              <a:t>در فرآيند تجزيه و تحليل شبکه اي اندازه گيري مقادير اهميت نسبي به مانند فرآيند تحليل سلسله مراتبي با مقايسات زوجي و به کمک طيف یک تا 9 انجام مي شود که در آن 1 نشان دهندة اهميت يکسان بين دو عامل و عدد 9 نشان دهندة اهميت شديد يک عامل نسبت به عامل ديگراست. </a:t>
            </a:r>
            <a:endParaRPr lang="en-US" altLang="en-US" smtClean="0">
              <a:cs typeface="B Lotus" pitchFamily="2" charset="-78"/>
            </a:endParaRP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tasmimgiribamoteghayerchandgane </Template>
  <TotalTime>1</TotalTime>
  <Words>4491</Words>
  <Application>Microsoft Office PowerPoint</Application>
  <PresentationFormat>On-screen Show (4:3)</PresentationFormat>
  <Paragraphs>964</Paragraphs>
  <Slides>62</Slides>
  <Notes>42</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62</vt:i4>
      </vt:variant>
    </vt:vector>
  </HeadingPairs>
  <TitlesOfParts>
    <vt:vector size="72" baseType="lpstr">
      <vt:lpstr>Arial</vt:lpstr>
      <vt:lpstr>B Titr</vt:lpstr>
      <vt:lpstr>Farnaz</vt:lpstr>
      <vt:lpstr>Times New Roman</vt:lpstr>
      <vt:lpstr>Titr</vt:lpstr>
      <vt:lpstr>Homa</vt:lpstr>
      <vt:lpstr>B Jadid</vt:lpstr>
      <vt:lpstr>B Lotus</vt:lpstr>
      <vt:lpstr>Default Design</vt:lpstr>
      <vt:lpstr>Microsoft Equation 3.0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(A.N.P) فرآیند تحلیل شبکه</vt:lpstr>
      <vt:lpstr>فرآیند تحلیل شبکه تحلیل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looksfile1397@gmail.com</dc:creator>
  <cp:lastModifiedBy>looksfile1397@gmail.com</cp:lastModifiedBy>
  <cp:revision>1</cp:revision>
  <dcterms:created xsi:type="dcterms:W3CDTF">2023-05-31T01:09:31Z</dcterms:created>
  <dcterms:modified xsi:type="dcterms:W3CDTF">2023-05-31T01:10:47Z</dcterms:modified>
</cp:coreProperties>
</file>