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05" r:id="rId1"/>
  </p:sldMasterIdLst>
  <p:sldIdLst>
    <p:sldId id="256" r:id="rId2"/>
    <p:sldId id="274" r:id="rId3"/>
    <p:sldId id="257" r:id="rId4"/>
    <p:sldId id="258" r:id="rId5"/>
    <p:sldId id="259" r:id="rId6"/>
    <p:sldId id="264" r:id="rId7"/>
    <p:sldId id="265" r:id="rId8"/>
    <p:sldId id="266" r:id="rId9"/>
    <p:sldId id="267" r:id="rId10"/>
    <p:sldId id="268" r:id="rId11"/>
    <p:sldId id="260" r:id="rId12"/>
    <p:sldId id="261" r:id="rId13"/>
    <p:sldId id="262" r:id="rId14"/>
    <p:sldId id="263" r:id="rId15"/>
    <p:sldId id="269" r:id="rId16"/>
    <p:sldId id="270" r:id="rId17"/>
    <p:sldId id="271" r:id="rId18"/>
    <p:sldId id="272" r:id="rId19"/>
    <p:sldId id="273" r:id="rId20"/>
    <p:sldId id="275" r:id="rId21"/>
    <p:sldId id="276"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5" d="100"/>
          <a:sy n="75" d="100"/>
        </p:scale>
        <p:origin x="78"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48A87A34-81AB-432B-8DAE-1953F412C126}" type="datetimeFigureOut">
              <a:rPr lang="en-US" smtClean="0"/>
              <a:t>8/27/2023</a:t>
            </a:fld>
            <a:endParaRPr lang="en-US" dirty="0"/>
          </a:p>
        </p:txBody>
      </p:sp>
      <p:sp>
        <p:nvSpPr>
          <p:cNvPr id="5" name="Footer Placeholder 4"/>
          <p:cNvSpPr>
            <a:spLocks noGrp="1"/>
          </p:cNvSpPr>
          <p:nvPr>
            <p:ph type="ftr" sz="quarter" idx="11"/>
          </p:nvPr>
        </p:nvSpPr>
        <p:spPr>
          <a:xfrm>
            <a:off x="1371600" y="4323845"/>
            <a:ext cx="6400800" cy="365125"/>
          </a:xfrm>
        </p:spPr>
        <p:txBody>
          <a:bodyPr/>
          <a:lstStyle/>
          <a:p>
            <a:endParaRPr lang="en-US" dirty="0"/>
          </a:p>
        </p:txBody>
      </p:sp>
      <p:sp>
        <p:nvSpPr>
          <p:cNvPr id="6" name="Slide Number Placeholder 5"/>
          <p:cNvSpPr>
            <a:spLocks noGrp="1"/>
          </p:cNvSpPr>
          <p:nvPr>
            <p:ph type="sldNum" sz="quarter" idx="12"/>
          </p:nvPr>
        </p:nvSpPr>
        <p:spPr>
          <a:xfrm>
            <a:off x="8077200" y="1430866"/>
            <a:ext cx="2743200" cy="365125"/>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0116046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8/27/2023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8389990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smtClean="0"/>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smtClean="0"/>
              <a:pPr/>
              <a:t>8/27/2023</a:t>
            </a:fld>
            <a:endParaRPr lang="en-US" dirty="0"/>
          </a:p>
        </p:txBody>
      </p:sp>
      <p:sp>
        <p:nvSpPr>
          <p:cNvPr id="5" name="Footer Placeholder 4"/>
          <p:cNvSpPr>
            <a:spLocks noGrp="1"/>
          </p:cNvSpPr>
          <p:nvPr>
            <p:ph type="ftr" sz="quarter" idx="11"/>
          </p:nvPr>
        </p:nvSpPr>
        <p:spPr>
          <a:xfrm>
            <a:off x="685800" y="381001"/>
            <a:ext cx="6991492" cy="36406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1337466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t>8/27/2023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4702777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t>8/27/2023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2352253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t>8/27/2023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9753714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t>8/27/2023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357450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smtClean="0"/>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8/27/2023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1070688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8/27/2023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7834416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8/27/2023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616309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9" name="Picture 8"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smtClean="0"/>
              <a:pPr/>
              <a:t>8/27/2023</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1489485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1" name="Picture 10"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smtClean="0"/>
              <a:pPr/>
              <a:t>8/27/2023</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smtClean="0"/>
              <a:t>‹#›</a:t>
            </a:fld>
            <a:endParaRPr lang="en-US" dirty="0"/>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88184801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48A87A34-81AB-432B-8DAE-1953F412C126}" type="datetimeFigureOut">
              <a:rPr lang="en-US" smtClean="0"/>
              <a:pPr/>
              <a:t>8/27/2023</a:t>
            </a:fld>
            <a:endParaRPr lang="en-US" dirty="0"/>
          </a:p>
        </p:txBody>
      </p:sp>
      <p:sp>
        <p:nvSpPr>
          <p:cNvPr id="6" name="Footer Placeholder 5"/>
          <p:cNvSpPr>
            <a:spLocks noGrp="1"/>
          </p:cNvSpPr>
          <p:nvPr>
            <p:ph type="ftr" sz="quarter" idx="11"/>
          </p:nvPr>
        </p:nvSpPr>
        <p:spPr>
          <a:xfrm>
            <a:off x="685800" y="378883"/>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54983105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smtClean="0"/>
              <a:t>8/27/2023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77173681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smtClean="0"/>
              <a:t>8/27/2023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86670784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8/27/2023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52010718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9" name="Picture 8"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48A87A34-81AB-432B-8DAE-1953F412C126}" type="datetimeFigureOut">
              <a:rPr lang="en-US" smtClean="0"/>
              <a:pPr/>
              <a:t>8/27/2023</a:t>
            </a:fld>
            <a:endParaRPr lang="en-US" dirty="0"/>
          </a:p>
        </p:txBody>
      </p:sp>
      <p:sp>
        <p:nvSpPr>
          <p:cNvPr id="5" name="Footer Placeholder 4"/>
          <p:cNvSpPr>
            <a:spLocks noGrp="1"/>
          </p:cNvSpPr>
          <p:nvPr>
            <p:ph type="ftr" sz="quarter" idx="11"/>
          </p:nvPr>
        </p:nvSpPr>
        <p:spPr>
          <a:xfrm>
            <a:off x="685800" y="381000"/>
            <a:ext cx="6991492" cy="36512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5197360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descr="C2-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smtClean="0"/>
              <a:pPr/>
              <a:t>8/27/2023</a:t>
            </a:fld>
            <a:endParaRPr lang="en-US" dirty="0"/>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144556432"/>
      </p:ext>
    </p:extLst>
  </p:cSld>
  <p:clrMap bg1="lt1" tx1="dk1" bg2="lt2" tx2="dk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0" r:id="rId5"/>
    <p:sldLayoutId id="2147483711" r:id="rId6"/>
    <p:sldLayoutId id="2147483712" r:id="rId7"/>
    <p:sldLayoutId id="2147483713" r:id="rId8"/>
    <p:sldLayoutId id="2147483714" r:id="rId9"/>
    <p:sldLayoutId id="2147483715" r:id="rId10"/>
    <p:sldLayoutId id="2147483716" r:id="rId11"/>
    <p:sldLayoutId id="2147483717" r:id="rId12"/>
    <p:sldLayoutId id="2147483718" r:id="rId13"/>
    <p:sldLayoutId id="2147483719" r:id="rId14"/>
    <p:sldLayoutId id="2147483720" r:id="rId15"/>
    <p:sldLayoutId id="2147483721" r:id="rId16"/>
    <p:sldLayoutId id="2147483722"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fa-IR" dirty="0" smtClean="0"/>
              <a:t>خودکشی</a:t>
            </a:r>
            <a:endParaRPr lang="en-US" dirty="0"/>
          </a:p>
        </p:txBody>
      </p:sp>
    </p:spTree>
    <p:extLst>
      <p:ext uri="{BB962C8B-B14F-4D97-AF65-F5344CB8AC3E}">
        <p14:creationId xmlns:p14="http://schemas.microsoft.com/office/powerpoint/2010/main" val="11760709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ight Brace 3"/>
          <p:cNvSpPr/>
          <p:nvPr/>
        </p:nvSpPr>
        <p:spPr>
          <a:xfrm>
            <a:off x="7023100" y="1867257"/>
            <a:ext cx="1079500" cy="3530600"/>
          </a:xfrm>
          <a:prstGeom prst="rightBrace">
            <a:avLst/>
          </a:prstGeom>
          <a:effectLst>
            <a:glow rad="101600">
              <a:schemeClr val="accent2">
                <a:satMod val="175000"/>
                <a:alpha val="40000"/>
              </a:schemeClr>
            </a:glow>
          </a:effectLst>
          <a:scene3d>
            <a:camera prst="orthographicFront"/>
            <a:lightRig rig="threePt" dir="t"/>
          </a:scene3d>
          <a:sp3d>
            <a:bevelT w="139700" prst="cross"/>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 name="Rectangle 4"/>
          <p:cNvSpPr/>
          <p:nvPr/>
        </p:nvSpPr>
        <p:spPr>
          <a:xfrm>
            <a:off x="2770843" y="2201396"/>
            <a:ext cx="4592924" cy="2862322"/>
          </a:xfrm>
          <a:prstGeom prst="rect">
            <a:avLst/>
          </a:prstGeom>
          <a:noFill/>
        </p:spPr>
        <p:txBody>
          <a:bodyPr wrap="none" lIns="91440" tIns="45720" rIns="91440" bIns="45720">
            <a:spAutoFit/>
          </a:bodyPr>
          <a:lstStyle/>
          <a:p>
            <a:pPr algn="r"/>
            <a:r>
              <a:rPr lang="fa-IR" sz="3600" b="1" dirty="0" smtClean="0">
                <a:ln w="22225">
                  <a:solidFill>
                    <a:schemeClr val="accent2"/>
                  </a:solidFill>
                  <a:prstDash val="solid"/>
                </a:ln>
                <a:solidFill>
                  <a:schemeClr val="accent2">
                    <a:lumMod val="40000"/>
                    <a:lumOff val="60000"/>
                  </a:schemeClr>
                </a:solidFill>
              </a:rPr>
              <a:t>تعریف خودکشی</a:t>
            </a:r>
          </a:p>
          <a:p>
            <a:pPr algn="r"/>
            <a:r>
              <a:rPr lang="fa-IR" sz="3600" b="1" dirty="0" smtClean="0">
                <a:ln w="22225">
                  <a:solidFill>
                    <a:schemeClr val="accent2"/>
                  </a:solidFill>
                  <a:prstDash val="solid"/>
                </a:ln>
                <a:solidFill>
                  <a:schemeClr val="accent2">
                    <a:lumMod val="40000"/>
                    <a:lumOff val="60000"/>
                  </a:schemeClr>
                </a:solidFill>
              </a:rPr>
              <a:t>انواع خودکشی</a:t>
            </a:r>
          </a:p>
          <a:p>
            <a:pPr algn="r"/>
            <a:r>
              <a:rPr lang="fa-IR" sz="3600" b="1" dirty="0" smtClean="0">
                <a:ln w="22225">
                  <a:solidFill>
                    <a:schemeClr val="accent2"/>
                  </a:solidFill>
                  <a:prstDash val="solid"/>
                </a:ln>
                <a:solidFill>
                  <a:schemeClr val="accent2">
                    <a:lumMod val="40000"/>
                    <a:lumOff val="60000"/>
                  </a:schemeClr>
                </a:solidFill>
              </a:rPr>
              <a:t>علل خودکشی</a:t>
            </a:r>
          </a:p>
          <a:p>
            <a:pPr algn="r"/>
            <a:r>
              <a:rPr lang="fa-IR" sz="3600" b="1" dirty="0" smtClean="0">
                <a:ln w="22225">
                  <a:solidFill>
                    <a:schemeClr val="accent2"/>
                  </a:solidFill>
                  <a:prstDash val="solid"/>
                </a:ln>
                <a:solidFill>
                  <a:schemeClr val="accent2">
                    <a:lumMod val="40000"/>
                    <a:lumOff val="60000"/>
                  </a:schemeClr>
                </a:solidFill>
              </a:rPr>
              <a:t>خودکشی در ایران</a:t>
            </a:r>
          </a:p>
          <a:p>
            <a:pPr algn="r"/>
            <a:r>
              <a:rPr lang="fa-IR" sz="3600" b="1" dirty="0" smtClean="0">
                <a:ln w="22225">
                  <a:solidFill>
                    <a:schemeClr val="accent2"/>
                  </a:solidFill>
                  <a:prstDash val="solid"/>
                </a:ln>
                <a:solidFill>
                  <a:schemeClr val="accent2">
                    <a:lumMod val="40000"/>
                    <a:lumOff val="60000"/>
                  </a:schemeClr>
                </a:solidFill>
              </a:rPr>
              <a:t>راههای پیشگری از خودکشی</a:t>
            </a:r>
          </a:p>
        </p:txBody>
      </p:sp>
      <p:sp>
        <p:nvSpPr>
          <p:cNvPr id="6" name="Rectangle 5"/>
          <p:cNvSpPr/>
          <p:nvPr/>
        </p:nvSpPr>
        <p:spPr>
          <a:xfrm>
            <a:off x="8398424" y="2967335"/>
            <a:ext cx="2151551" cy="923330"/>
          </a:xfrm>
          <a:prstGeom prst="rect">
            <a:avLst/>
          </a:prstGeom>
          <a:noFill/>
        </p:spPr>
        <p:txBody>
          <a:bodyPr wrap="none" lIns="91440" tIns="45720" rIns="91440" bIns="45720">
            <a:spAutoFit/>
          </a:bodyPr>
          <a:lstStyle/>
          <a:p>
            <a:pPr algn="ctr"/>
            <a:r>
              <a:rPr lang="fa-IR" sz="5400" b="1" cap="none" spc="0" dirty="0" smtClean="0">
                <a:ln w="22225">
                  <a:solidFill>
                    <a:schemeClr val="accent2"/>
                  </a:solidFill>
                  <a:prstDash val="solid"/>
                </a:ln>
                <a:solidFill>
                  <a:schemeClr val="accent2">
                    <a:lumMod val="40000"/>
                    <a:lumOff val="60000"/>
                  </a:schemeClr>
                </a:solidFill>
                <a:effectLst/>
              </a:rPr>
              <a:t>خودکشی</a:t>
            </a:r>
            <a:endParaRPr lang="en-US" sz="5400" b="1" cap="none" spc="0" dirty="0">
              <a:ln w="22225">
                <a:solidFill>
                  <a:schemeClr val="accent2"/>
                </a:solidFill>
                <a:prstDash val="solid"/>
              </a:ln>
              <a:solidFill>
                <a:schemeClr val="accent2">
                  <a:lumMod val="40000"/>
                  <a:lumOff val="60000"/>
                </a:schemeClr>
              </a:solidFill>
              <a:effectLst/>
            </a:endParaRPr>
          </a:p>
        </p:txBody>
      </p:sp>
    </p:spTree>
    <p:extLst>
      <p:ext uri="{BB962C8B-B14F-4D97-AF65-F5344CB8AC3E}">
        <p14:creationId xmlns:p14="http://schemas.microsoft.com/office/powerpoint/2010/main" val="3878358216"/>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animEffect transition="in" filter="fade">
                                      <p:cBhvr>
                                        <p:cTn id="14" dur="1000"/>
                                        <p:tgtEl>
                                          <p:spTgt spid="5">
                                            <p:txEl>
                                              <p:pRg st="1" end="1"/>
                                            </p:txEl>
                                          </p:spTgt>
                                        </p:tgtEl>
                                      </p:cBhvr>
                                    </p:animEffect>
                                    <p:anim calcmode="lin" valueType="num">
                                      <p:cBhvr>
                                        <p:cTn id="15"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5">
                                            <p:txEl>
                                              <p:pRg st="2" end="2"/>
                                            </p:txEl>
                                          </p:spTgt>
                                        </p:tgtEl>
                                        <p:attrNameLst>
                                          <p:attrName>style.visibility</p:attrName>
                                        </p:attrNameLst>
                                      </p:cBhvr>
                                      <p:to>
                                        <p:strVal val="visible"/>
                                      </p:to>
                                    </p:set>
                                    <p:animEffect transition="in" filter="fade">
                                      <p:cBhvr>
                                        <p:cTn id="21" dur="1000"/>
                                        <p:tgtEl>
                                          <p:spTgt spid="5">
                                            <p:txEl>
                                              <p:pRg st="2" end="2"/>
                                            </p:txEl>
                                          </p:spTgt>
                                        </p:tgtEl>
                                      </p:cBhvr>
                                    </p:animEffect>
                                    <p:anim calcmode="lin" valueType="num">
                                      <p:cBhvr>
                                        <p:cTn id="22"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5">
                                            <p:txEl>
                                              <p:pRg st="3" end="3"/>
                                            </p:txEl>
                                          </p:spTgt>
                                        </p:tgtEl>
                                        <p:attrNameLst>
                                          <p:attrName>style.visibility</p:attrName>
                                        </p:attrNameLst>
                                      </p:cBhvr>
                                      <p:to>
                                        <p:strVal val="visible"/>
                                      </p:to>
                                    </p:set>
                                    <p:animEffect transition="in" filter="fade">
                                      <p:cBhvr>
                                        <p:cTn id="28" dur="1000"/>
                                        <p:tgtEl>
                                          <p:spTgt spid="5">
                                            <p:txEl>
                                              <p:pRg st="3" end="3"/>
                                            </p:txEl>
                                          </p:spTgt>
                                        </p:tgtEl>
                                      </p:cBhvr>
                                    </p:animEffect>
                                    <p:anim calcmode="lin" valueType="num">
                                      <p:cBhvr>
                                        <p:cTn id="29"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5">
                                            <p:txEl>
                                              <p:pRg st="4" end="4"/>
                                            </p:txEl>
                                          </p:spTgt>
                                        </p:tgtEl>
                                        <p:attrNameLst>
                                          <p:attrName>style.visibility</p:attrName>
                                        </p:attrNameLst>
                                      </p:cBhvr>
                                      <p:to>
                                        <p:strVal val="visible"/>
                                      </p:to>
                                    </p:set>
                                    <p:animEffect transition="in" filter="fade">
                                      <p:cBhvr>
                                        <p:cTn id="35" dur="1000"/>
                                        <p:tgtEl>
                                          <p:spTgt spid="5">
                                            <p:txEl>
                                              <p:pRg st="4" end="4"/>
                                            </p:txEl>
                                          </p:spTgt>
                                        </p:tgtEl>
                                      </p:cBhvr>
                                    </p:animEffect>
                                    <p:anim calcmode="lin" valueType="num">
                                      <p:cBhvr>
                                        <p:cTn id="36" dur="1000" fill="hold"/>
                                        <p:tgtEl>
                                          <p:spTgt spid="5">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5">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r">
              <a:buNone/>
            </a:pPr>
            <a:r>
              <a:rPr lang="fa-IR" dirty="0"/>
              <a:t>خود کشی ,به معنای نابود کردن و از بین بردن خود,پدیده ای است که سالیان دراز از روابط عشیره ای و سنتی تا روابط پیچیده شهرهای امروزی ,گریبان بشر را گرفته است.در فرار راه رشد و توسعه اقتصادی –اجتماعی ,هر چه برپیچیدگی روابط و مناسبات اجتماعی افزوده می شود,فاصله طبقاتی از هم بیشتر می گردد و سرخوردگیها فزونی می یابد و در نهایت به افزایش تعداد خودکشی منجر می شود.</a:t>
            </a:r>
            <a:endParaRPr lang="en-US" dirty="0"/>
          </a:p>
          <a:p>
            <a:endParaRPr lang="en-US" dirty="0"/>
          </a:p>
        </p:txBody>
      </p:sp>
      <p:pic>
        <p:nvPicPr>
          <p:cNvPr id="2" name="Picture 1"/>
          <p:cNvPicPr>
            <a:picLocks noChangeAspect="1"/>
          </p:cNvPicPr>
          <p:nvPr/>
        </p:nvPicPr>
        <p:blipFill>
          <a:blip r:embed="rId2"/>
          <a:stretch>
            <a:fillRect/>
          </a:stretch>
        </p:blipFill>
        <p:spPr>
          <a:xfrm>
            <a:off x="1630361" y="3480174"/>
            <a:ext cx="5031835" cy="3085725"/>
          </a:xfrm>
          <a:prstGeom prst="rect">
            <a:avLst/>
          </a:prstGeom>
        </p:spPr>
      </p:pic>
    </p:spTree>
    <p:extLst>
      <p:ext uri="{BB962C8B-B14F-4D97-AF65-F5344CB8AC3E}">
        <p14:creationId xmlns:p14="http://schemas.microsoft.com/office/powerpoint/2010/main" val="3000761888"/>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t>تعریف خودکشی</a:t>
            </a:r>
            <a:r>
              <a:rPr lang="en-US" b="1" dirty="0"/>
              <a:t/>
            </a:r>
            <a:br>
              <a:rPr lang="en-US" b="1" dirty="0"/>
            </a:br>
            <a:endParaRPr lang="en-US" b="1" dirty="0"/>
          </a:p>
        </p:txBody>
      </p:sp>
      <p:sp>
        <p:nvSpPr>
          <p:cNvPr id="3" name="Content Placeholder 2"/>
          <p:cNvSpPr>
            <a:spLocks noGrp="1"/>
          </p:cNvSpPr>
          <p:nvPr>
            <p:ph idx="1"/>
          </p:nvPr>
        </p:nvSpPr>
        <p:spPr>
          <a:xfrm>
            <a:off x="6527800" y="2194560"/>
            <a:ext cx="4978400" cy="4024125"/>
          </a:xfrm>
        </p:spPr>
        <p:txBody>
          <a:bodyPr/>
          <a:lstStyle/>
          <a:p>
            <a:pPr marL="0" indent="0">
              <a:buNone/>
            </a:pPr>
            <a:r>
              <a:rPr lang="fa-IR" dirty="0"/>
              <a:t> </a:t>
            </a:r>
            <a:endParaRPr lang="en-US" dirty="0"/>
          </a:p>
          <a:p>
            <a:pPr marL="0" indent="0" algn="r">
              <a:buNone/>
            </a:pPr>
            <a:r>
              <a:rPr lang="fa-IR" dirty="0"/>
              <a:t>خودکشی به هر حالتی از مرگ اطلاق می شود که نتیجه مستقیم یا غیر مستقیم عملی باشد که شخص قربانی آن را انجام داد و از نتیجه عملش آگاه است.</a:t>
            </a:r>
            <a:endParaRPr lang="en-US" dirty="0"/>
          </a:p>
        </p:txBody>
      </p:sp>
      <p:pic>
        <p:nvPicPr>
          <p:cNvPr id="4" name="Picture 3"/>
          <p:cNvPicPr>
            <a:picLocks noChangeAspect="1"/>
          </p:cNvPicPr>
          <p:nvPr/>
        </p:nvPicPr>
        <p:blipFill>
          <a:blip r:embed="rId2"/>
          <a:stretch>
            <a:fillRect/>
          </a:stretch>
        </p:blipFill>
        <p:spPr>
          <a:xfrm>
            <a:off x="1435100" y="1647824"/>
            <a:ext cx="4557996" cy="4689476"/>
          </a:xfrm>
          <a:prstGeom prst="rect">
            <a:avLst/>
          </a:prstGeom>
        </p:spPr>
      </p:pic>
    </p:spTree>
    <p:extLst>
      <p:ext uri="{BB962C8B-B14F-4D97-AF65-F5344CB8AC3E}">
        <p14:creationId xmlns:p14="http://schemas.microsoft.com/office/powerpoint/2010/main" val="3104841533"/>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t>پژوهش کلاسیک خودکشی:</a:t>
            </a:r>
            <a:r>
              <a:rPr lang="en-US" b="1" dirty="0"/>
              <a:t/>
            </a:r>
            <a:br>
              <a:rPr lang="en-US" b="1" dirty="0"/>
            </a:br>
            <a:endParaRPr lang="en-US" b="1" dirty="0"/>
          </a:p>
        </p:txBody>
      </p:sp>
      <p:sp>
        <p:nvSpPr>
          <p:cNvPr id="3" name="Content Placeholder 2"/>
          <p:cNvSpPr>
            <a:spLocks noGrp="1"/>
          </p:cNvSpPr>
          <p:nvPr>
            <p:ph idx="1"/>
          </p:nvPr>
        </p:nvSpPr>
        <p:spPr/>
        <p:txBody>
          <a:bodyPr/>
          <a:lstStyle/>
          <a:p>
            <a:pPr marL="0" indent="0" algn="ctr">
              <a:buNone/>
            </a:pPr>
            <a:r>
              <a:rPr lang="fa-IR" dirty="0"/>
              <a:t>دورکیم ,نخستین کسی بود که علتهای زیستی ,اقلیمی و روان شناختی را برای تبیین رفتارهای اجتماعی رد کرد. او معتقد بود فقط  از طریق روشهای جامعه شناختی است که می توان به واقعیت های اجتماعی پی برد.او نظریه خود را درباره علل خودکشی بر پایه همبستگی اجتماعی پایه ریزی کرد.</a:t>
            </a:r>
            <a:endParaRPr lang="en-US" dirty="0"/>
          </a:p>
        </p:txBody>
      </p:sp>
      <p:pic>
        <p:nvPicPr>
          <p:cNvPr id="4" name="Picture 3"/>
          <p:cNvPicPr>
            <a:picLocks noChangeAspect="1"/>
          </p:cNvPicPr>
          <p:nvPr/>
        </p:nvPicPr>
        <p:blipFill>
          <a:blip r:embed="rId2"/>
          <a:stretch>
            <a:fillRect/>
          </a:stretch>
        </p:blipFill>
        <p:spPr>
          <a:xfrm>
            <a:off x="3798887" y="3278120"/>
            <a:ext cx="5764213" cy="3579880"/>
          </a:xfrm>
          <a:prstGeom prst="rect">
            <a:avLst/>
          </a:prstGeom>
        </p:spPr>
      </p:pic>
    </p:spTree>
    <p:extLst>
      <p:ext uri="{BB962C8B-B14F-4D97-AF65-F5344CB8AC3E}">
        <p14:creationId xmlns:p14="http://schemas.microsoft.com/office/powerpoint/2010/main" val="365207562"/>
      </p:ext>
    </p:extLst>
  </p:cSld>
  <p:clrMapOvr>
    <a:masterClrMapping/>
  </p:clrMapOvr>
  <p:transition spd="slow">
    <p:wheel spokes="1"/>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32600" y="3446899"/>
            <a:ext cx="1860550" cy="540901"/>
          </a:xfrm>
          <a:ln>
            <a:noFill/>
          </a:ln>
        </p:spPr>
        <p:style>
          <a:lnRef idx="2">
            <a:schemeClr val="dk1"/>
          </a:lnRef>
          <a:fillRef idx="1">
            <a:schemeClr val="lt1"/>
          </a:fillRef>
          <a:effectRef idx="0">
            <a:schemeClr val="dk1"/>
          </a:effectRef>
          <a:fontRef idx="minor">
            <a:schemeClr val="dk1"/>
          </a:fontRef>
        </p:style>
        <p:txBody>
          <a:bodyPr>
            <a:noAutofit/>
          </a:bodyPr>
          <a:lstStyle/>
          <a:p>
            <a:pPr marL="0" indent="0" algn="ctr">
              <a:buNone/>
            </a:pPr>
            <a:r>
              <a:rPr lang="fa-IR" sz="2400" b="1" dirty="0" smtClean="0">
                <a:ln w="22225">
                  <a:solidFill>
                    <a:schemeClr val="accent2"/>
                  </a:solidFill>
                  <a:prstDash val="solid"/>
                </a:ln>
                <a:solidFill>
                  <a:schemeClr val="accent2">
                    <a:lumMod val="40000"/>
                    <a:lumOff val="60000"/>
                  </a:schemeClr>
                </a:solidFill>
              </a:rPr>
              <a:t>انواع خودکشی</a:t>
            </a:r>
            <a:endParaRPr lang="en-US" sz="2400" b="1" dirty="0">
              <a:ln w="22225">
                <a:solidFill>
                  <a:schemeClr val="accent2"/>
                </a:solidFill>
                <a:prstDash val="solid"/>
              </a:ln>
              <a:solidFill>
                <a:schemeClr val="accent2">
                  <a:lumMod val="40000"/>
                  <a:lumOff val="60000"/>
                </a:schemeClr>
              </a:solidFill>
            </a:endParaRPr>
          </a:p>
        </p:txBody>
      </p:sp>
      <p:sp>
        <p:nvSpPr>
          <p:cNvPr id="14" name="Right Brace 13"/>
          <p:cNvSpPr/>
          <p:nvPr/>
        </p:nvSpPr>
        <p:spPr>
          <a:xfrm>
            <a:off x="5978795" y="1758530"/>
            <a:ext cx="495300" cy="4216400"/>
          </a:xfrm>
          <a:prstGeom prst="rightBrace">
            <a:avLst/>
          </a:prstGeom>
          <a:effectLst>
            <a:glow rad="63500">
              <a:schemeClr val="accent3">
                <a:satMod val="175000"/>
                <a:alpha val="40000"/>
              </a:schemeClr>
            </a:glow>
            <a:outerShdw blurRad="50800" dist="38100" dir="16200000"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7" name="Rectangle 16"/>
          <p:cNvSpPr/>
          <p:nvPr/>
        </p:nvSpPr>
        <p:spPr>
          <a:xfrm>
            <a:off x="3009900" y="2189278"/>
            <a:ext cx="2968895" cy="3785652"/>
          </a:xfrm>
          <a:prstGeom prst="rect">
            <a:avLst/>
          </a:prstGeom>
          <a:noFill/>
        </p:spPr>
        <p:txBody>
          <a:bodyPr wrap="square" lIns="91440" tIns="45720" rIns="91440" bIns="45720">
            <a:spAutoFit/>
          </a:bodyPr>
          <a:lstStyle/>
          <a:p>
            <a:pPr marL="342900" lvl="0" indent="-342900" algn="r" defTabSz="914400" rtl="1" fontAlgn="base">
              <a:spcBef>
                <a:spcPct val="0"/>
              </a:spcBef>
              <a:spcAft>
                <a:spcPct val="0"/>
              </a:spcAft>
              <a:buFontTx/>
              <a:buAutoNum type="arabicParenR"/>
            </a:pPr>
            <a:r>
              <a:rPr lang="ar-SA" altLang="en-US" sz="2400" b="1" cap="none" spc="0" dirty="0">
                <a:ln w="22225">
                  <a:solidFill>
                    <a:schemeClr val="accent2"/>
                  </a:solidFill>
                  <a:prstDash val="solid"/>
                </a:ln>
                <a:solidFill>
                  <a:srgbClr val="C00000"/>
                </a:solidFill>
                <a:effectLst/>
                <a:latin typeface="Times New Roman" panose="02020603050405020304" pitchFamily="18" charset="0"/>
                <a:ea typeface="Times New Roman" panose="02020603050405020304" pitchFamily="18" charset="0"/>
                <a:cs typeface="B Lotus" panose="00000400000000000000" pitchFamily="2" charset="-78"/>
              </a:rPr>
              <a:t>خودكشي </a:t>
            </a:r>
            <a:r>
              <a:rPr lang="ar-SA" altLang="en-US" sz="2400" b="1" cap="none" spc="0" dirty="0" smtClean="0">
                <a:ln w="22225">
                  <a:solidFill>
                    <a:schemeClr val="accent2"/>
                  </a:solidFill>
                  <a:prstDash val="solid"/>
                </a:ln>
                <a:solidFill>
                  <a:srgbClr val="C00000"/>
                </a:solidFill>
                <a:effectLst/>
                <a:latin typeface="Times New Roman" panose="02020603050405020304" pitchFamily="18" charset="0"/>
                <a:ea typeface="Times New Roman" panose="02020603050405020304" pitchFamily="18" charset="0"/>
                <a:cs typeface="B Lotus" panose="00000400000000000000" pitchFamily="2" charset="-78"/>
              </a:rPr>
              <a:t>خودخواهانه</a:t>
            </a:r>
            <a:r>
              <a:rPr lang="fa-IR" altLang="en-US" sz="2400" b="1" cap="none" spc="0" dirty="0" smtClean="0">
                <a:ln w="22225">
                  <a:solidFill>
                    <a:schemeClr val="accent2"/>
                  </a:solidFill>
                  <a:prstDash val="solid"/>
                </a:ln>
                <a:solidFill>
                  <a:srgbClr val="C00000"/>
                </a:solidFill>
                <a:effectLst/>
                <a:latin typeface="Times New Roman" panose="02020603050405020304" pitchFamily="18" charset="0"/>
                <a:ea typeface="Times New Roman" panose="02020603050405020304" pitchFamily="18" charset="0"/>
                <a:cs typeface="B Lotus" panose="00000400000000000000" pitchFamily="2" charset="-78"/>
              </a:rPr>
              <a:t> </a:t>
            </a:r>
            <a:endParaRPr lang="en-US" altLang="en-US" sz="2400" b="1" cap="none" spc="0" dirty="0" smtClean="0">
              <a:ln w="22225">
                <a:solidFill>
                  <a:schemeClr val="accent2"/>
                </a:solidFill>
                <a:prstDash val="solid"/>
              </a:ln>
              <a:solidFill>
                <a:schemeClr val="accent2">
                  <a:lumMod val="40000"/>
                  <a:lumOff val="60000"/>
                </a:schemeClr>
              </a:solidFill>
              <a:effectLst/>
              <a:latin typeface="Times New Roman" panose="02020603050405020304" pitchFamily="18" charset="0"/>
              <a:cs typeface="Times New Roman" panose="02020603050405020304" pitchFamily="18" charset="0"/>
            </a:endParaRPr>
          </a:p>
          <a:p>
            <a:pPr marL="342900" lvl="0" indent="-342900" algn="ctr" defTabSz="914400" rtl="1" fontAlgn="base">
              <a:spcBef>
                <a:spcPct val="0"/>
              </a:spcBef>
              <a:spcAft>
                <a:spcPct val="0"/>
              </a:spcAft>
              <a:buFontTx/>
              <a:buAutoNum type="arabicParenR"/>
            </a:pPr>
            <a:endParaRPr lang="fa-IR" altLang="en-US" sz="2400" b="1" cap="none" spc="0" dirty="0" smtClean="0">
              <a:ln w="22225">
                <a:solidFill>
                  <a:schemeClr val="accent2"/>
                </a:solidFill>
                <a:prstDash val="solid"/>
              </a:ln>
              <a:solidFill>
                <a:schemeClr val="accent2">
                  <a:lumMod val="40000"/>
                  <a:lumOff val="60000"/>
                </a:schemeClr>
              </a:solidFill>
              <a:effectLst/>
              <a:latin typeface="Times New Roman" panose="02020603050405020304" pitchFamily="18" charset="0"/>
              <a:cs typeface="Times New Roman" panose="02020603050405020304" pitchFamily="18" charset="0"/>
            </a:endParaRPr>
          </a:p>
          <a:p>
            <a:pPr lvl="0" algn="ctr" defTabSz="914400" rtl="1" fontAlgn="base">
              <a:spcBef>
                <a:spcPct val="0"/>
              </a:spcBef>
              <a:spcAft>
                <a:spcPct val="0"/>
              </a:spcAft>
            </a:pPr>
            <a:endParaRPr lang="en-US" altLang="en-US" sz="2400" b="1" cap="none" spc="0" dirty="0">
              <a:ln w="22225">
                <a:solidFill>
                  <a:schemeClr val="accent2"/>
                </a:solidFill>
                <a:prstDash val="solid"/>
              </a:ln>
              <a:solidFill>
                <a:schemeClr val="accent2">
                  <a:lumMod val="40000"/>
                  <a:lumOff val="60000"/>
                </a:schemeClr>
              </a:solidFill>
              <a:effectLst/>
              <a:latin typeface="Times New Roman" panose="02020603050405020304" pitchFamily="18" charset="0"/>
              <a:cs typeface="Times New Roman" panose="02020603050405020304" pitchFamily="18" charset="0"/>
            </a:endParaRPr>
          </a:p>
          <a:p>
            <a:pPr marL="342900" lvl="0" indent="-342900" algn="r" defTabSz="914400" rtl="1" eaLnBrk="0" fontAlgn="base" hangingPunct="0">
              <a:spcBef>
                <a:spcPct val="0"/>
              </a:spcBef>
              <a:spcAft>
                <a:spcPct val="0"/>
              </a:spcAft>
            </a:pPr>
            <a:r>
              <a:rPr lang="ar-SA" altLang="en-US" sz="2400" b="1" cap="none" spc="0" dirty="0" smtClean="0">
                <a:ln w="22225">
                  <a:solidFill>
                    <a:schemeClr val="accent2"/>
                  </a:solidFill>
                  <a:prstDash val="solid"/>
                </a:ln>
                <a:solidFill>
                  <a:schemeClr val="accent2">
                    <a:lumMod val="40000"/>
                    <a:lumOff val="60000"/>
                  </a:schemeClr>
                </a:solidFill>
                <a:effectLst/>
                <a:latin typeface="Times New Roman" panose="02020603050405020304" pitchFamily="18" charset="0"/>
                <a:cs typeface="B Lotus" panose="00000400000000000000" pitchFamily="2" charset="-78"/>
              </a:rPr>
              <a:t>2) خودكشي ديگر خواهانه</a:t>
            </a:r>
            <a:endParaRPr lang="en-US" altLang="en-US" sz="2400" b="1" cap="none" spc="0" dirty="0" smtClean="0">
              <a:ln w="22225">
                <a:solidFill>
                  <a:schemeClr val="accent2"/>
                </a:solidFill>
                <a:prstDash val="solid"/>
              </a:ln>
              <a:solidFill>
                <a:schemeClr val="accent2">
                  <a:lumMod val="40000"/>
                  <a:lumOff val="60000"/>
                </a:schemeClr>
              </a:solidFill>
              <a:effectLst/>
              <a:latin typeface="Times New Roman" panose="02020603050405020304" pitchFamily="18" charset="0"/>
              <a:cs typeface="B Lotus" panose="00000400000000000000" pitchFamily="2" charset="-78"/>
            </a:endParaRPr>
          </a:p>
          <a:p>
            <a:pPr marL="342900" lvl="0" indent="-342900" algn="ctr" defTabSz="914400" rtl="1" eaLnBrk="0" fontAlgn="base" hangingPunct="0">
              <a:spcBef>
                <a:spcPct val="0"/>
              </a:spcBef>
              <a:spcAft>
                <a:spcPct val="0"/>
              </a:spcAft>
            </a:pPr>
            <a:endParaRPr lang="en-US" altLang="en-US" sz="2400" b="1" cap="none" spc="0" dirty="0" smtClean="0">
              <a:ln w="22225">
                <a:solidFill>
                  <a:schemeClr val="accent2"/>
                </a:solidFill>
                <a:prstDash val="solid"/>
              </a:ln>
              <a:solidFill>
                <a:schemeClr val="accent2">
                  <a:lumMod val="40000"/>
                  <a:lumOff val="60000"/>
                </a:schemeClr>
              </a:solidFill>
              <a:effectLst/>
              <a:latin typeface="Times New Roman" panose="02020603050405020304" pitchFamily="18" charset="0"/>
              <a:cs typeface="B Lotus" panose="00000400000000000000" pitchFamily="2" charset="-78"/>
            </a:endParaRPr>
          </a:p>
          <a:p>
            <a:pPr marL="342900" lvl="0" indent="-342900" algn="ctr" defTabSz="914400" rtl="1" eaLnBrk="0" fontAlgn="base" hangingPunct="0">
              <a:spcBef>
                <a:spcPct val="0"/>
              </a:spcBef>
              <a:spcAft>
                <a:spcPct val="0"/>
              </a:spcAft>
            </a:pPr>
            <a:endParaRPr lang="en-US" altLang="en-US" sz="2400" b="1" cap="none" spc="0" dirty="0">
              <a:ln w="22225">
                <a:solidFill>
                  <a:schemeClr val="accent2"/>
                </a:solidFill>
                <a:prstDash val="solid"/>
              </a:ln>
              <a:solidFill>
                <a:schemeClr val="accent2">
                  <a:lumMod val="40000"/>
                  <a:lumOff val="60000"/>
                </a:schemeClr>
              </a:solidFill>
              <a:effectLst/>
              <a:latin typeface="Times New Roman" panose="02020603050405020304" pitchFamily="18" charset="0"/>
              <a:cs typeface="Times New Roman" panose="02020603050405020304" pitchFamily="18" charset="0"/>
            </a:endParaRPr>
          </a:p>
          <a:p>
            <a:pPr marL="342900" lvl="0" indent="-342900" algn="r" defTabSz="914400" rtl="1" eaLnBrk="0" fontAlgn="base" hangingPunct="0">
              <a:spcBef>
                <a:spcPct val="0"/>
              </a:spcBef>
              <a:spcAft>
                <a:spcPct val="0"/>
              </a:spcAft>
            </a:pPr>
            <a:r>
              <a:rPr lang="ar-SA" altLang="en-US" sz="2400" b="1" cap="none" spc="0" dirty="0">
                <a:ln w="22225">
                  <a:solidFill>
                    <a:schemeClr val="accent2"/>
                  </a:solidFill>
                  <a:prstDash val="solid"/>
                </a:ln>
                <a:solidFill>
                  <a:schemeClr val="accent2">
                    <a:lumMod val="40000"/>
                    <a:lumOff val="60000"/>
                  </a:schemeClr>
                </a:solidFill>
                <a:effectLst/>
                <a:latin typeface="Times New Roman" panose="02020603050405020304" pitchFamily="18" charset="0"/>
                <a:cs typeface="B Lotus" panose="00000400000000000000" pitchFamily="2" charset="-78"/>
              </a:rPr>
              <a:t>3) خودكشي </a:t>
            </a:r>
            <a:r>
              <a:rPr lang="ar-SA" altLang="en-US" sz="2400" b="1" cap="none" spc="0" dirty="0" smtClean="0">
                <a:ln w="22225">
                  <a:solidFill>
                    <a:schemeClr val="accent2"/>
                  </a:solidFill>
                  <a:prstDash val="solid"/>
                </a:ln>
                <a:solidFill>
                  <a:schemeClr val="accent2">
                    <a:lumMod val="40000"/>
                    <a:lumOff val="60000"/>
                  </a:schemeClr>
                </a:solidFill>
                <a:effectLst/>
                <a:latin typeface="Times New Roman" panose="02020603050405020304" pitchFamily="18" charset="0"/>
                <a:cs typeface="B Lotus" panose="00000400000000000000" pitchFamily="2" charset="-78"/>
              </a:rPr>
              <a:t>آنوميك</a:t>
            </a:r>
            <a:endParaRPr lang="en-US" altLang="en-US" sz="2400" b="1" cap="none" spc="0" dirty="0">
              <a:ln w="22225">
                <a:solidFill>
                  <a:schemeClr val="accent2"/>
                </a:solidFill>
                <a:prstDash val="solid"/>
              </a:ln>
              <a:solidFill>
                <a:schemeClr val="accent2">
                  <a:lumMod val="40000"/>
                  <a:lumOff val="60000"/>
                </a:schemeClr>
              </a:solidFill>
              <a:effectLst/>
              <a:latin typeface="Times New Roman" panose="02020603050405020304" pitchFamily="18" charset="0"/>
              <a:cs typeface="B Lotus" panose="00000400000000000000" pitchFamily="2" charset="-78"/>
            </a:endParaRPr>
          </a:p>
          <a:p>
            <a:pPr marL="342900" lvl="0" indent="-342900" algn="ctr" defTabSz="914400" rtl="1" eaLnBrk="0" fontAlgn="base" hangingPunct="0">
              <a:spcBef>
                <a:spcPct val="0"/>
              </a:spcBef>
              <a:spcAft>
                <a:spcPct val="0"/>
              </a:spcAft>
            </a:pPr>
            <a:endParaRPr lang="en-US" altLang="en-US" sz="2400" b="1" cap="none" spc="0" dirty="0">
              <a:ln w="22225">
                <a:solidFill>
                  <a:schemeClr val="accent2"/>
                </a:solidFill>
                <a:prstDash val="solid"/>
              </a:ln>
              <a:solidFill>
                <a:schemeClr val="accent2">
                  <a:lumMod val="40000"/>
                  <a:lumOff val="60000"/>
                </a:schemeClr>
              </a:solidFill>
              <a:effectLst/>
              <a:latin typeface="Times New Roman" panose="02020603050405020304" pitchFamily="18" charset="0"/>
              <a:cs typeface="B Lotus" panose="00000400000000000000" pitchFamily="2" charset="-78"/>
            </a:endParaRPr>
          </a:p>
          <a:p>
            <a:pPr marL="342900" lvl="0" indent="-342900" algn="ctr" defTabSz="914400" rtl="1" eaLnBrk="0" fontAlgn="base" hangingPunct="0">
              <a:spcBef>
                <a:spcPct val="0"/>
              </a:spcBef>
              <a:spcAft>
                <a:spcPct val="0"/>
              </a:spcAft>
            </a:pPr>
            <a:endParaRPr lang="en-US" altLang="en-US" sz="2400" b="1" cap="none" spc="0" dirty="0">
              <a:ln w="22225">
                <a:solidFill>
                  <a:schemeClr val="accent2"/>
                </a:solidFill>
                <a:prstDash val="solid"/>
              </a:ln>
              <a:solidFill>
                <a:schemeClr val="accent2">
                  <a:lumMod val="40000"/>
                  <a:lumOff val="60000"/>
                </a:schemeClr>
              </a:solidFill>
              <a:effectLst/>
              <a:latin typeface="Times New Roman" panose="02020603050405020304" pitchFamily="18" charset="0"/>
              <a:cs typeface="Times New Roman" panose="02020603050405020304" pitchFamily="18" charset="0"/>
            </a:endParaRPr>
          </a:p>
          <a:p>
            <a:pPr marL="342900" lvl="0" indent="-342900" algn="r" defTabSz="914400" rtl="1" eaLnBrk="0" fontAlgn="base" hangingPunct="0">
              <a:spcBef>
                <a:spcPct val="0"/>
              </a:spcBef>
              <a:spcAft>
                <a:spcPct val="0"/>
              </a:spcAft>
            </a:pPr>
            <a:r>
              <a:rPr lang="ar-SA" altLang="en-US" sz="2400" b="1" cap="none" spc="0" dirty="0">
                <a:ln w="22225">
                  <a:solidFill>
                    <a:schemeClr val="accent2"/>
                  </a:solidFill>
                  <a:prstDash val="solid"/>
                </a:ln>
                <a:solidFill>
                  <a:schemeClr val="accent2">
                    <a:lumMod val="40000"/>
                    <a:lumOff val="60000"/>
                  </a:schemeClr>
                </a:solidFill>
                <a:effectLst/>
                <a:latin typeface="Times New Roman" panose="02020603050405020304" pitchFamily="18" charset="0"/>
                <a:cs typeface="B Lotus" panose="00000400000000000000" pitchFamily="2" charset="-78"/>
              </a:rPr>
              <a:t>4) خودكشي تقدير گرايانه</a:t>
            </a:r>
            <a:endParaRPr lang="en-US" sz="2400" b="1" cap="none" spc="0" dirty="0">
              <a:ln w="22225">
                <a:solidFill>
                  <a:schemeClr val="accent2"/>
                </a:solidFill>
                <a:prstDash val="solid"/>
              </a:ln>
              <a:solidFill>
                <a:schemeClr val="accent2">
                  <a:lumMod val="40000"/>
                  <a:lumOff val="60000"/>
                </a:schemeClr>
              </a:solidFill>
              <a:effectLst/>
            </a:endParaRPr>
          </a:p>
        </p:txBody>
      </p:sp>
      <p:pic>
        <p:nvPicPr>
          <p:cNvPr id="2" name="Picture 1"/>
          <p:cNvPicPr>
            <a:picLocks noChangeAspect="1"/>
          </p:cNvPicPr>
          <p:nvPr/>
        </p:nvPicPr>
        <p:blipFill>
          <a:blip r:embed="rId2"/>
          <a:stretch>
            <a:fillRect/>
          </a:stretch>
        </p:blipFill>
        <p:spPr>
          <a:xfrm>
            <a:off x="6737620" y="465253"/>
            <a:ext cx="2771775" cy="1647825"/>
          </a:xfrm>
          <a:prstGeom prst="rect">
            <a:avLst/>
          </a:prstGeom>
        </p:spPr>
      </p:pic>
      <p:pic>
        <p:nvPicPr>
          <p:cNvPr id="4" name="Picture 3"/>
          <p:cNvPicPr>
            <a:picLocks noChangeAspect="1"/>
          </p:cNvPicPr>
          <p:nvPr/>
        </p:nvPicPr>
        <p:blipFill>
          <a:blip r:embed="rId3"/>
          <a:stretch>
            <a:fillRect/>
          </a:stretch>
        </p:blipFill>
        <p:spPr>
          <a:xfrm>
            <a:off x="9509395" y="2584886"/>
            <a:ext cx="2647950" cy="1724025"/>
          </a:xfrm>
          <a:prstGeom prst="rect">
            <a:avLst/>
          </a:prstGeom>
        </p:spPr>
      </p:pic>
      <p:pic>
        <p:nvPicPr>
          <p:cNvPr id="5" name="Picture 4"/>
          <p:cNvPicPr>
            <a:picLocks noChangeAspect="1"/>
          </p:cNvPicPr>
          <p:nvPr/>
        </p:nvPicPr>
        <p:blipFill>
          <a:blip r:embed="rId4"/>
          <a:stretch>
            <a:fillRect/>
          </a:stretch>
        </p:blipFill>
        <p:spPr>
          <a:xfrm>
            <a:off x="6861445" y="4780719"/>
            <a:ext cx="2647950" cy="1724025"/>
          </a:xfrm>
          <a:prstGeom prst="rect">
            <a:avLst/>
          </a:prstGeom>
        </p:spPr>
      </p:pic>
    </p:spTree>
    <p:extLst>
      <p:ext uri="{BB962C8B-B14F-4D97-AF65-F5344CB8AC3E}">
        <p14:creationId xmlns:p14="http://schemas.microsoft.com/office/powerpoint/2010/main" val="999236902"/>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7">
                                            <p:txEl>
                                              <p:pRg st="0" end="0"/>
                                            </p:txEl>
                                          </p:spTgt>
                                        </p:tgtEl>
                                        <p:attrNameLst>
                                          <p:attrName>style.visibility</p:attrName>
                                        </p:attrNameLst>
                                      </p:cBhvr>
                                      <p:to>
                                        <p:strVal val="visible"/>
                                      </p:to>
                                    </p:set>
                                    <p:animEffect transition="in" filter="fade">
                                      <p:cBhvr>
                                        <p:cTn id="14" dur="1000"/>
                                        <p:tgtEl>
                                          <p:spTgt spid="17">
                                            <p:txEl>
                                              <p:pRg st="0" end="0"/>
                                            </p:txEl>
                                          </p:spTgt>
                                        </p:tgtEl>
                                      </p:cBhvr>
                                    </p:animEffect>
                                    <p:anim calcmode="lin" valueType="num">
                                      <p:cBhvr>
                                        <p:cTn id="15" dur="1000" fill="hold"/>
                                        <p:tgtEl>
                                          <p:spTgt spid="17">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1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7">
                                            <p:txEl>
                                              <p:pRg st="3" end="3"/>
                                            </p:txEl>
                                          </p:spTgt>
                                        </p:tgtEl>
                                        <p:attrNameLst>
                                          <p:attrName>style.visibility</p:attrName>
                                        </p:attrNameLst>
                                      </p:cBhvr>
                                      <p:to>
                                        <p:strVal val="visible"/>
                                      </p:to>
                                    </p:set>
                                    <p:animEffect transition="in" filter="fade">
                                      <p:cBhvr>
                                        <p:cTn id="21" dur="1000"/>
                                        <p:tgtEl>
                                          <p:spTgt spid="17">
                                            <p:txEl>
                                              <p:pRg st="3" end="3"/>
                                            </p:txEl>
                                          </p:spTgt>
                                        </p:tgtEl>
                                      </p:cBhvr>
                                    </p:animEffect>
                                    <p:anim calcmode="lin" valueType="num">
                                      <p:cBhvr>
                                        <p:cTn id="22" dur="1000" fill="hold"/>
                                        <p:tgtEl>
                                          <p:spTgt spid="17">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17">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7">
                                            <p:txEl>
                                              <p:pRg st="6" end="6"/>
                                            </p:txEl>
                                          </p:spTgt>
                                        </p:tgtEl>
                                        <p:attrNameLst>
                                          <p:attrName>style.visibility</p:attrName>
                                        </p:attrNameLst>
                                      </p:cBhvr>
                                      <p:to>
                                        <p:strVal val="visible"/>
                                      </p:to>
                                    </p:set>
                                    <p:animEffect transition="in" filter="fade">
                                      <p:cBhvr>
                                        <p:cTn id="28" dur="1000"/>
                                        <p:tgtEl>
                                          <p:spTgt spid="17">
                                            <p:txEl>
                                              <p:pRg st="6" end="6"/>
                                            </p:txEl>
                                          </p:spTgt>
                                        </p:tgtEl>
                                      </p:cBhvr>
                                    </p:animEffect>
                                    <p:anim calcmode="lin" valueType="num">
                                      <p:cBhvr>
                                        <p:cTn id="29" dur="1000" fill="hold"/>
                                        <p:tgtEl>
                                          <p:spTgt spid="17">
                                            <p:txEl>
                                              <p:pRg st="6" end="6"/>
                                            </p:txEl>
                                          </p:spTgt>
                                        </p:tgtEl>
                                        <p:attrNameLst>
                                          <p:attrName>ppt_x</p:attrName>
                                        </p:attrNameLst>
                                      </p:cBhvr>
                                      <p:tavLst>
                                        <p:tav tm="0">
                                          <p:val>
                                            <p:strVal val="#ppt_x"/>
                                          </p:val>
                                        </p:tav>
                                        <p:tav tm="100000">
                                          <p:val>
                                            <p:strVal val="#ppt_x"/>
                                          </p:val>
                                        </p:tav>
                                      </p:tavLst>
                                    </p:anim>
                                    <p:anim calcmode="lin" valueType="num">
                                      <p:cBhvr>
                                        <p:cTn id="30" dur="1000" fill="hold"/>
                                        <p:tgtEl>
                                          <p:spTgt spid="17">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7">
                                            <p:txEl>
                                              <p:pRg st="9" end="9"/>
                                            </p:txEl>
                                          </p:spTgt>
                                        </p:tgtEl>
                                        <p:attrNameLst>
                                          <p:attrName>style.visibility</p:attrName>
                                        </p:attrNameLst>
                                      </p:cBhvr>
                                      <p:to>
                                        <p:strVal val="visible"/>
                                      </p:to>
                                    </p:set>
                                    <p:animEffect transition="in" filter="fade">
                                      <p:cBhvr>
                                        <p:cTn id="35" dur="1000"/>
                                        <p:tgtEl>
                                          <p:spTgt spid="17">
                                            <p:txEl>
                                              <p:pRg st="9" end="9"/>
                                            </p:txEl>
                                          </p:spTgt>
                                        </p:tgtEl>
                                      </p:cBhvr>
                                    </p:animEffect>
                                    <p:anim calcmode="lin" valueType="num">
                                      <p:cBhvr>
                                        <p:cTn id="36" dur="1000" fill="hold"/>
                                        <p:tgtEl>
                                          <p:spTgt spid="17">
                                            <p:txEl>
                                              <p:pRg st="9" end="9"/>
                                            </p:txEl>
                                          </p:spTgt>
                                        </p:tgtEl>
                                        <p:attrNameLst>
                                          <p:attrName>ppt_x</p:attrName>
                                        </p:attrNameLst>
                                      </p:cBhvr>
                                      <p:tavLst>
                                        <p:tav tm="0">
                                          <p:val>
                                            <p:strVal val="#ppt_x"/>
                                          </p:val>
                                        </p:tav>
                                        <p:tav tm="100000">
                                          <p:val>
                                            <p:strVal val="#ppt_x"/>
                                          </p:val>
                                        </p:tav>
                                      </p:tavLst>
                                    </p:anim>
                                    <p:anim calcmode="lin" valueType="num">
                                      <p:cBhvr>
                                        <p:cTn id="37" dur="1000" fill="hold"/>
                                        <p:tgtEl>
                                          <p:spTgt spid="17">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b="1" dirty="0"/>
              <a:t>خودکشی خودخواهانه </a:t>
            </a:r>
            <a:r>
              <a:rPr lang="ar-SA" dirty="0"/>
              <a:t/>
            </a:r>
            <a:br>
              <a:rPr lang="ar-SA" dirty="0"/>
            </a:br>
            <a:endParaRPr lang="en-US" dirty="0"/>
          </a:p>
        </p:txBody>
      </p:sp>
      <p:sp>
        <p:nvSpPr>
          <p:cNvPr id="3" name="Content Placeholder 2"/>
          <p:cNvSpPr>
            <a:spLocks noGrp="1"/>
          </p:cNvSpPr>
          <p:nvPr>
            <p:ph idx="1"/>
          </p:nvPr>
        </p:nvSpPr>
        <p:spPr>
          <a:xfrm>
            <a:off x="685800" y="1828800"/>
            <a:ext cx="10820400" cy="4389885"/>
          </a:xfrm>
        </p:spPr>
        <p:txBody>
          <a:bodyPr/>
          <a:lstStyle/>
          <a:p>
            <a:pPr marL="0" indent="0" algn="r" rtl="1">
              <a:buNone/>
            </a:pPr>
            <a:r>
              <a:rPr lang="ar-SA" dirty="0"/>
              <a:t>دورکیم این نوع خودکشی را خاص جوامع و اجتماعاتی که دارای فلسفه و سنت فردگرایی، استقلال طلبی افراد، خوداتکایی و خودکفایی می‌باشند، می‌داند در چنین جوامعی به واسطه‌ی میزان کنترل اجتماعی و فشار جمعی بسیار کم، تضعیف روح جمعی، بی طرفی سازمان‌های اجتماعی در مسئولیت‌های فردی، غلبه مناسبات و روابط ثانویه و رسمی بر روابط اولیه و نخستین و عدم تعلق عمیق فرد به گروه ،کمبود یا اختلال شدید همانند سازی با گروه‌های اجتماعی و عدم پشتیبانی اجتماعی و سرپرستی عاطفی و روانی سازمان‌ها از فرد سبب افزایش تمایل او به خودکشی در شرایط بحرانی می‌گردد. در این جوامع افراد شدیداً به اراده خود وابسته‌اند و رفتار خود را بنا به میل شخصی‌شان تنظیم می‌کنند و ارزش‌های حاکم بر جامعه در انتخاب آن‌ها  تأثیری ندارد البته این میزان فردگرایی بسته به جوامع متفاوت ، تغییر می‌کند </a:t>
            </a:r>
            <a:endParaRPr lang="fa-IR" dirty="0" smtClean="0"/>
          </a:p>
          <a:p>
            <a:pPr marL="0" indent="0" algn="r" rtl="1">
              <a:buNone/>
            </a:pPr>
            <a:r>
              <a:rPr lang="ar-SA" dirty="0" smtClean="0"/>
              <a:t>خودکشی </a:t>
            </a:r>
            <a:r>
              <a:rPr lang="ar-SA" dirty="0"/>
              <a:t>خودخواهانه می تواند حاصل احساسی تنهایی، درون گرایی، انزوا، و یا نوعی اختلال روانی باشد. معمولا در خودکشی خودخواهانه همبستگی فرد با زندگی خانوادگی ناچیز و سست است؛ زیرا هرچه اعضای خانواده به هم نزدیکتر و صمیصی تر باشند، ایمنی فرد نسبت به خودکشی بیشتر می شود . نرخ خودکشی نسبتا بالایی که در مجردان دیده می شود، تایید بر  این مدعا است. </a:t>
            </a:r>
          </a:p>
          <a:p>
            <a:pPr marL="0" indent="0" algn="r">
              <a:buNone/>
            </a:pPr>
            <a:endParaRPr lang="en-US" dirty="0"/>
          </a:p>
        </p:txBody>
      </p:sp>
    </p:spTree>
    <p:extLst>
      <p:ext uri="{BB962C8B-B14F-4D97-AF65-F5344CB8AC3E}">
        <p14:creationId xmlns:p14="http://schemas.microsoft.com/office/powerpoint/2010/main" val="838538897"/>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b="1" dirty="0"/>
              <a:t>خودکشی دگر خواهانه( نوعدوستانه)</a:t>
            </a:r>
            <a:r>
              <a:rPr lang="ar-SA" dirty="0"/>
              <a:t/>
            </a:r>
            <a:br>
              <a:rPr lang="ar-SA" dirty="0"/>
            </a:br>
            <a:endParaRPr lang="en-US" dirty="0"/>
          </a:p>
        </p:txBody>
      </p:sp>
      <p:sp>
        <p:nvSpPr>
          <p:cNvPr id="3" name="Content Placeholder 2"/>
          <p:cNvSpPr>
            <a:spLocks noGrp="1"/>
          </p:cNvSpPr>
          <p:nvPr>
            <p:ph idx="1"/>
          </p:nvPr>
        </p:nvSpPr>
        <p:spPr>
          <a:xfrm>
            <a:off x="685800" y="2057402"/>
            <a:ext cx="10820400" cy="4161284"/>
          </a:xfrm>
        </p:spPr>
        <p:txBody>
          <a:bodyPr/>
          <a:lstStyle/>
          <a:p>
            <a:pPr marL="0" indent="0" algn="r" rtl="1">
              <a:buNone/>
            </a:pPr>
            <a:r>
              <a:rPr lang="ar-SA" dirty="0"/>
              <a:t>خودکشی نوع دوستانه به مواردی راجع است که  خودکشی بر اثر شدت عمل مکانیسم تنظیم رفتار افراد صورت می گیرد و نه ضعف آن . دورکیم با تحلیل این نوع خودکشی ، درواقع می خواهد بگوید که رابطه  نرخ خودکشی با تنظیم اجتماعی یک رابطه یک بعدی نیست.نرخ  بالای خودکشی می تواند به فردیت افراطی و هم به تنظیم اجتماعی افراطی ارتباط داشته باشد . در حالت تنظیم افراطی ، درخواست های جامعه چندان نیرومندند که نرخ خودکشی با درجه ی یکپارچگی اجتماعی رابطه ای مستقیم  پیدا می کند و نه معکوس</a:t>
            </a:r>
            <a:r>
              <a:rPr lang="ar-SA" dirty="0" smtClean="0"/>
              <a:t>.</a:t>
            </a:r>
            <a:endParaRPr lang="ar-SA" dirty="0"/>
          </a:p>
          <a:p>
            <a:pPr marL="0" indent="0" algn="r" rtl="1">
              <a:buNone/>
            </a:pPr>
            <a:r>
              <a:rPr lang="ar-SA" dirty="0"/>
              <a:t>درواقع در این نوع خودکشی فرد وظیفه اخلاقی عمیقی را درخود احساس می کند و علاقه مند می شود تا خود را فدای دیگران  کند . وقتی فردی به احساس همبستگی و انسجام قوی نسبت به یک گروه فوق العاده  یکپارچه و متحد مقید باشد . ارزش ها  و هنجارهای گروه را از آن خود می داند و بین منافع خود و گروه فرقی نمی گذارد. به عنوان مثال جاسوسی که دستگیر شده، قبل از آن که حرفی بزند و اسراری را فاش کند، کپسول سمی را می بلعد. درجوامع ابتدایی که از همبستگی گروهی نسبتا بالایی برخوردارند ، خودکشی دگرخواهانه بیشتر رواج دارد. و زندگی فردی را مجموعه ای از سنت ها و عادتهای رایج به شدت کنترل  می کند. البته این نوع خودکشی در جامعه های نوین نیز گاه در ارتش ، یعنی جایی که الگوهای کهن امر ونهی و متداول است دیده </a:t>
            </a:r>
            <a:r>
              <a:rPr lang="ar-SA" dirty="0" smtClean="0"/>
              <a:t>می شو</a:t>
            </a:r>
            <a:r>
              <a:rPr lang="fa-IR" dirty="0" smtClean="0"/>
              <a:t>د</a:t>
            </a:r>
            <a:endParaRPr lang="ar-SA" dirty="0"/>
          </a:p>
          <a:p>
            <a:pPr marL="0" indent="0" algn="r">
              <a:buNone/>
            </a:pPr>
            <a:endParaRPr lang="en-US" dirty="0"/>
          </a:p>
        </p:txBody>
      </p:sp>
    </p:spTree>
    <p:extLst>
      <p:ext uri="{BB962C8B-B14F-4D97-AF65-F5344CB8AC3E}">
        <p14:creationId xmlns:p14="http://schemas.microsoft.com/office/powerpoint/2010/main" val="3168587461"/>
      </p:ext>
    </p:extLst>
  </p:cSld>
  <p:clrMapOvr>
    <a:masterClrMapping/>
  </p:clrMapOvr>
  <p:transition spd="med">
    <p:pull/>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b="1" dirty="0"/>
              <a:t> خودکشی آنومیک </a:t>
            </a:r>
            <a:r>
              <a:rPr lang="ar-SA" dirty="0"/>
              <a:t/>
            </a:r>
            <a:br>
              <a:rPr lang="ar-SA" dirty="0"/>
            </a:br>
            <a:endParaRPr lang="en-US" dirty="0"/>
          </a:p>
        </p:txBody>
      </p:sp>
      <p:sp>
        <p:nvSpPr>
          <p:cNvPr id="3" name="Content Placeholder 2"/>
          <p:cNvSpPr>
            <a:spLocks noGrp="1"/>
          </p:cNvSpPr>
          <p:nvPr>
            <p:ph idx="1"/>
          </p:nvPr>
        </p:nvSpPr>
        <p:spPr/>
        <p:txBody>
          <a:bodyPr>
            <a:normAutofit/>
          </a:bodyPr>
          <a:lstStyle/>
          <a:p>
            <a:pPr marL="0" indent="0" algn="r" rtl="1">
              <a:buNone/>
            </a:pPr>
            <a:r>
              <a:rPr lang="ar-SA" dirty="0"/>
              <a:t>هرگاه نظارتی که جامعه بر رفتارها و هنجارها دارد ضعیف یا حذف شود، حالت "بی هنجاری" یا "نابسامانی"در جامعه به وجود می آید . بی هنجاری از تضعیف وجدان اخلاقی ناشی می شود و عموما با بحران ها ی بزرگ اجتماعی، اقتصادی یا سیاسی همراه است. وقتی که قواعد اخلاقی به عنوان هنجارهای معتبر برای ساخت دادن به کردار افراد اعتبار می افتد، امیالشان نامحدود شده و دیگر با  منابعی که دارند ارضا نمی شوند . این عدم تعادل میان ارزوهای  افسارگسسته و وسایل ارضایشان ناگزیر کشمکش های حاد درونی بر می انگیزد که آنها را به خودکشی سوق می دهد</a:t>
            </a:r>
            <a:r>
              <a:rPr lang="ar-SA" dirty="0" smtClean="0"/>
              <a:t>.</a:t>
            </a:r>
            <a:endParaRPr lang="ar-SA" dirty="0"/>
          </a:p>
          <a:p>
            <a:pPr marL="0" indent="0" algn="r" rtl="1">
              <a:buNone/>
            </a:pPr>
            <a:r>
              <a:rPr lang="ar-SA" dirty="0"/>
              <a:t>امیل دورکیم بر این باور است که در دوران بحران های شدید اقتصادی و اجتماعی و زمانی که فشار تورم در جامعه شدید است، احتمال خودکشی بیشتر می شود. چون در چنین مواقعی هنجارهای اجتماعی بیشتر تضعیف می گردد.</a:t>
            </a:r>
          </a:p>
          <a:p>
            <a:pPr marL="0" indent="0" algn="r" rtl="1">
              <a:buNone/>
            </a:pPr>
            <a:r>
              <a:rPr lang="ar-SA" dirty="0"/>
              <a:t>خودکشی  ناشی از بی هنجاری درست در برابر خودکشی های سنتی که از نوع خودخواهانه است، قرار می گیرد . در این نوع خودکشی، فرد به حیاتش نه از آن رو پایان می دهد که هنجاری را شکسته، یا به قانون مورد پذیرش گردن ننهاده، بلکه بدین سبب دست به خودکشی می زند که بعد از تلاش بسیار زندگی را سراب، پیروزیها را بی فرجام و حیات را پوچ یافته است</a:t>
            </a:r>
            <a:r>
              <a:rPr lang="ar-SA" dirty="0" smtClean="0"/>
              <a:t>.</a:t>
            </a:r>
            <a:endParaRPr lang="ar-SA" dirty="0"/>
          </a:p>
          <a:p>
            <a:pPr marL="0" indent="0" algn="r">
              <a:buNone/>
            </a:pPr>
            <a:endParaRPr lang="en-US" dirty="0"/>
          </a:p>
        </p:txBody>
      </p:sp>
    </p:spTree>
    <p:extLst>
      <p:ext uri="{BB962C8B-B14F-4D97-AF65-F5344CB8AC3E}">
        <p14:creationId xmlns:p14="http://schemas.microsoft.com/office/powerpoint/2010/main" val="382369979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b="1" dirty="0"/>
              <a:t>خودکشی تقدیرگرایانه(جبری)</a:t>
            </a:r>
            <a:r>
              <a:rPr lang="ar-SA" dirty="0"/>
              <a:t/>
            </a:r>
            <a:br>
              <a:rPr lang="ar-SA" dirty="0"/>
            </a:br>
            <a:endParaRPr lang="en-US" dirty="0"/>
          </a:p>
        </p:txBody>
      </p:sp>
      <p:sp>
        <p:nvSpPr>
          <p:cNvPr id="3" name="Content Placeholder 2"/>
          <p:cNvSpPr>
            <a:spLocks noGrp="1"/>
          </p:cNvSpPr>
          <p:nvPr>
            <p:ph idx="1"/>
          </p:nvPr>
        </p:nvSpPr>
        <p:spPr>
          <a:xfrm>
            <a:off x="685800" y="1803400"/>
            <a:ext cx="10820400" cy="4415285"/>
          </a:xfrm>
        </p:spPr>
        <p:txBody>
          <a:bodyPr/>
          <a:lstStyle/>
          <a:p>
            <a:pPr marL="0" indent="0" algn="ctr">
              <a:buNone/>
            </a:pPr>
            <a:r>
              <a:rPr lang="ar-SA" dirty="0"/>
              <a:t>این خودکشی نوعی عکس‌العمل به بازبینی ،کنترل و تنظیم اجتماعی جامعه است زمانی که جامعه به حد مفرط و شدیدی دست به ” ایجاد نظمی دستوری ” می‌زند و فرد به شدت تحت انقیاد و تقلید اجتماعی قرار دارد و هر چیزی تحدید شده ،کنترل شده ،منظم ،خشک و بی روح است. در این مواقع حق گزینش از افراد سلب شده  و فرد تحت شرایط اجباری ، نمی‌تواند اهداف و راه‌های رسیدن به آن‌ها را فراهم کند و سرانجام به قضا و قدر تن می‌دهد</a:t>
            </a:r>
            <a:r>
              <a:rPr lang="ar-SA" dirty="0" smtClean="0"/>
              <a:t>.</a:t>
            </a:r>
            <a:endParaRPr lang="en-US" dirty="0"/>
          </a:p>
        </p:txBody>
      </p:sp>
      <p:pic>
        <p:nvPicPr>
          <p:cNvPr id="4" name="Picture 3"/>
          <p:cNvPicPr>
            <a:picLocks noChangeAspect="1"/>
          </p:cNvPicPr>
          <p:nvPr/>
        </p:nvPicPr>
        <p:blipFill>
          <a:blip r:embed="rId2"/>
          <a:stretch>
            <a:fillRect/>
          </a:stretch>
        </p:blipFill>
        <p:spPr>
          <a:xfrm>
            <a:off x="3655442" y="3503613"/>
            <a:ext cx="5132957" cy="3201988"/>
          </a:xfrm>
          <a:prstGeom prst="rect">
            <a:avLst/>
          </a:prstGeom>
        </p:spPr>
      </p:pic>
    </p:spTree>
    <p:extLst>
      <p:ext uri="{BB962C8B-B14F-4D97-AF65-F5344CB8AC3E}">
        <p14:creationId xmlns:p14="http://schemas.microsoft.com/office/powerpoint/2010/main" val="419833497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t>علل اقدام به خودکشی </a:t>
            </a:r>
            <a:endParaRPr lang="en-US" b="1" dirty="0"/>
          </a:p>
        </p:txBody>
      </p:sp>
      <p:sp>
        <p:nvSpPr>
          <p:cNvPr id="3" name="Content Placeholder 2"/>
          <p:cNvSpPr>
            <a:spLocks noGrp="1"/>
          </p:cNvSpPr>
          <p:nvPr>
            <p:ph idx="1"/>
          </p:nvPr>
        </p:nvSpPr>
        <p:spPr/>
        <p:txBody>
          <a:bodyPr/>
          <a:lstStyle/>
          <a:p>
            <a:pPr marL="0" indent="0" algn="r">
              <a:buNone/>
            </a:pPr>
            <a:r>
              <a:rPr lang="fa-IR" dirty="0"/>
              <a:t>علل اقدام به خودکشی را آندریواف در سه حیط بررسی کرد:</a:t>
            </a:r>
            <a:endParaRPr lang="en-US" dirty="0"/>
          </a:p>
          <a:p>
            <a:pPr marL="0" indent="0" algn="r">
              <a:buNone/>
            </a:pPr>
            <a:r>
              <a:rPr lang="fa-IR" dirty="0"/>
              <a:t>1.اختلالات روان پزشکی :اعتیاد دارویی ,اسکیزوفرنی ,اختلالات شخصیتی از علل عمده در این حیطه هستند.</a:t>
            </a:r>
            <a:endParaRPr lang="en-US" dirty="0"/>
          </a:p>
          <a:p>
            <a:pPr marL="0" indent="0" algn="r">
              <a:buNone/>
            </a:pPr>
            <a:r>
              <a:rPr lang="fa-IR" dirty="0"/>
              <a:t>2.مسایل اجتماعی :انزوا,از دست دادن عزیز,فقدان فرد مهم زندگی</a:t>
            </a:r>
            <a:endParaRPr lang="en-US" dirty="0"/>
          </a:p>
          <a:p>
            <a:pPr marL="0" indent="0" algn="r">
              <a:buNone/>
            </a:pPr>
            <a:r>
              <a:rPr lang="fa-IR" dirty="0"/>
              <a:t>3. مسایل ارگانیکی و جسمانی:بیماری های جسمی,تومور بدخیم,اختلالات عصبی,کاهش فعالیت سروتونین مغزی</a:t>
            </a:r>
            <a:endParaRPr lang="en-US" dirty="0"/>
          </a:p>
        </p:txBody>
      </p:sp>
      <p:pic>
        <p:nvPicPr>
          <p:cNvPr id="4" name="Picture 3"/>
          <p:cNvPicPr>
            <a:picLocks noChangeAspect="1"/>
          </p:cNvPicPr>
          <p:nvPr/>
        </p:nvPicPr>
        <p:blipFill>
          <a:blip r:embed="rId2"/>
          <a:stretch>
            <a:fillRect/>
          </a:stretch>
        </p:blipFill>
        <p:spPr>
          <a:xfrm>
            <a:off x="3743324" y="3913187"/>
            <a:ext cx="2251075" cy="2677249"/>
          </a:xfrm>
          <a:prstGeom prst="rect">
            <a:avLst/>
          </a:prstGeom>
        </p:spPr>
      </p:pic>
      <p:pic>
        <p:nvPicPr>
          <p:cNvPr id="5" name="Picture 4"/>
          <p:cNvPicPr>
            <a:picLocks noChangeAspect="1"/>
          </p:cNvPicPr>
          <p:nvPr/>
        </p:nvPicPr>
        <p:blipFill>
          <a:blip r:embed="rId3"/>
          <a:stretch>
            <a:fillRect/>
          </a:stretch>
        </p:blipFill>
        <p:spPr>
          <a:xfrm>
            <a:off x="6600824" y="3913187"/>
            <a:ext cx="3434451" cy="2677249"/>
          </a:xfrm>
          <a:prstGeom prst="rect">
            <a:avLst/>
          </a:prstGeom>
        </p:spPr>
      </p:pic>
    </p:spTree>
    <p:extLst>
      <p:ext uri="{BB962C8B-B14F-4D97-AF65-F5344CB8AC3E}">
        <p14:creationId xmlns:p14="http://schemas.microsoft.com/office/powerpoint/2010/main" val="3136474032"/>
      </p:ext>
    </p:extLst>
  </p:cSld>
  <p:clrMapOvr>
    <a:masterClrMapping/>
  </p:clrMapOvr>
  <p:transition spd="med">
    <p:pull/>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t>		علل انگیزه های خودکشی :</a:t>
            </a:r>
            <a:r>
              <a:rPr lang="en-US" b="1" dirty="0"/>
              <a:t/>
            </a:r>
            <a:br>
              <a:rPr lang="en-US" b="1" dirty="0"/>
            </a:br>
            <a:endParaRPr lang="en-US" b="1" dirty="0"/>
          </a:p>
        </p:txBody>
      </p:sp>
      <p:sp>
        <p:nvSpPr>
          <p:cNvPr id="3" name="Content Placeholder 2"/>
          <p:cNvSpPr>
            <a:spLocks noGrp="1"/>
          </p:cNvSpPr>
          <p:nvPr>
            <p:ph idx="1"/>
          </p:nvPr>
        </p:nvSpPr>
        <p:spPr>
          <a:xfrm>
            <a:off x="685800" y="1549400"/>
            <a:ext cx="10820400" cy="4669285"/>
          </a:xfrm>
        </p:spPr>
        <p:txBody>
          <a:bodyPr>
            <a:normAutofit lnSpcReduction="10000"/>
          </a:bodyPr>
          <a:lstStyle/>
          <a:p>
            <a:pPr marL="0" indent="0" algn="r" rtl="1">
              <a:buNone/>
            </a:pPr>
            <a:r>
              <a:rPr lang="fa-IR" dirty="0"/>
              <a:t>.تجربه های تلخ دوران کودکی و ویژگیهای شخصیتی:برخی از انواع خودکشی دوران بزرگسالی را می توان به تجربه های خانوادگی و بعضی ویژگی های شخصیتی چون از دست دادن یکی از والدین ,طرد عاطفی دراز مدت ,فرزند ارشد بودن و اقدام به خودکشی بستگان نسبی مربوط دانست.</a:t>
            </a:r>
            <a:endParaRPr lang="en-US" dirty="0"/>
          </a:p>
          <a:p>
            <a:pPr marL="0" indent="0" algn="r">
              <a:buNone/>
            </a:pPr>
            <a:r>
              <a:rPr lang="fa-IR" dirty="0"/>
              <a:t>2.عوامل فرهنگی :تبیینهای فرهنگی خودکشی بیشتر تاکید بر ارزشها,انتظارات نقش فرهنگی و تاثیر رسانه های گروهی دارد.هر چه همبستگی اجتماعی بیشتر باشد خودکشی کمتر است.</a:t>
            </a:r>
            <a:endParaRPr lang="en-US" dirty="0"/>
          </a:p>
          <a:p>
            <a:pPr marL="0" indent="0" algn="r">
              <a:buNone/>
            </a:pPr>
            <a:r>
              <a:rPr lang="fa-IR" dirty="0"/>
              <a:t>3.تجدد طلبی(نوگرایی):دورکیم افزایش خودکشی را در قرن 19به فرایند نوگرایی و عوامل چون ظهور فردگرایی,شهرنشینی ,صنعتی شدن و جایگزینی اقتدار مذهبی با تحقیق آزاد در نظام آموزشی –که نشانگر کم شدن یگانگی اجتماعی است.نسبت می داد؛ولی پژوهشهای نوین رابطه ای بین تجددخواهی و خودکشی به دست نیامده است.در همان حال، میزان خودکشی در برخی از جامعه ها افزایش یافته ،اما در دیگر کشورها کاهش پیدا کرده و حتی به صفر رسیده است .قبول تعهد اجتماعی با مسوولیت پذیری و دسترسی به آموزش و پرورش از جمله تبیین کننده های این امر هستند.</a:t>
            </a:r>
            <a:endParaRPr lang="en-US" dirty="0"/>
          </a:p>
          <a:p>
            <a:pPr marL="0" indent="0" algn="r">
              <a:buNone/>
            </a:pPr>
            <a:r>
              <a:rPr lang="fa-IR" dirty="0"/>
              <a:t>4.عوامل اجتماعی:مانند مهاجرت،فقر و بیکاری نیز تا اندازه زیادی با خودکشی رابطه دارد.</a:t>
            </a:r>
            <a:endParaRPr lang="en-US" dirty="0"/>
          </a:p>
          <a:p>
            <a:pPr marL="0" indent="0" algn="r">
              <a:buNone/>
            </a:pPr>
            <a:r>
              <a:rPr lang="fa-IR" dirty="0"/>
              <a:t>5.شرایط اقتصادی :مجرمان اقتصادی و بیکاران دارای نرخ خودکشی بالایی هستند ،زیرا بهبود شرایط  اقتصادی نشانگر کاهش آن است.</a:t>
            </a:r>
            <a:endParaRPr lang="en-US" dirty="0"/>
          </a:p>
        </p:txBody>
      </p:sp>
    </p:spTree>
    <p:extLst>
      <p:ext uri="{BB962C8B-B14F-4D97-AF65-F5344CB8AC3E}">
        <p14:creationId xmlns:p14="http://schemas.microsoft.com/office/powerpoint/2010/main" val="2913453176"/>
      </p:ext>
    </p:extLst>
  </p:cSld>
  <p:clrMapOvr>
    <a:masterClrMapping/>
  </p:clrMapOvr>
  <p:transition spd="med">
    <p:pull/>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t>خودکشی در جهان صنعتی :</a:t>
            </a:r>
            <a:r>
              <a:rPr lang="en-US" b="1" dirty="0"/>
              <a:t/>
            </a:r>
            <a:br>
              <a:rPr lang="en-US" b="1" dirty="0"/>
            </a:br>
            <a:endParaRPr lang="en-US" b="1" dirty="0"/>
          </a:p>
        </p:txBody>
      </p:sp>
      <p:sp>
        <p:nvSpPr>
          <p:cNvPr id="3" name="Content Placeholder 2"/>
          <p:cNvSpPr>
            <a:spLocks noGrp="1"/>
          </p:cNvSpPr>
          <p:nvPr>
            <p:ph idx="1"/>
          </p:nvPr>
        </p:nvSpPr>
        <p:spPr>
          <a:xfrm>
            <a:off x="5842000" y="2401487"/>
            <a:ext cx="5664200" cy="4024125"/>
          </a:xfrm>
        </p:spPr>
        <p:txBody>
          <a:bodyPr/>
          <a:lstStyle/>
          <a:p>
            <a:pPr marL="0" indent="0" algn="r">
              <a:buNone/>
            </a:pPr>
            <a:r>
              <a:rPr lang="fa-IR" dirty="0"/>
              <a:t>یکی از کارهای اساسی تمدن آن بوده است که در انسان صرفه جویی را به جای آزمندی ،استدلال را به جای تعدی و غصب حق،مراجعه به محکمه را به جای کشتن ،و اندیشه حل مساله را به جای خودکشی برگزیند.</a:t>
            </a:r>
            <a:endParaRPr lang="en-US" dirty="0"/>
          </a:p>
          <a:p>
            <a:pPr marL="0" indent="0" algn="r">
              <a:buNone/>
            </a:pPr>
            <a:r>
              <a:rPr lang="fa-IR" dirty="0"/>
              <a:t>انجمن پزشکان هلند اتانازی یعنی تجویز مرگ بدون درد برای بیماران درمان ناپذیر را تصویب کرد یعنی با کمک پزشک می تواند خودکشی کند.</a:t>
            </a:r>
            <a:endParaRPr lang="en-US" dirty="0"/>
          </a:p>
        </p:txBody>
      </p:sp>
      <p:pic>
        <p:nvPicPr>
          <p:cNvPr id="6" name="Picture 5"/>
          <p:cNvPicPr>
            <a:picLocks noChangeAspect="1"/>
          </p:cNvPicPr>
          <p:nvPr/>
        </p:nvPicPr>
        <p:blipFill>
          <a:blip r:embed="rId2"/>
          <a:stretch>
            <a:fillRect/>
          </a:stretch>
        </p:blipFill>
        <p:spPr>
          <a:xfrm>
            <a:off x="488949" y="1930401"/>
            <a:ext cx="5250233" cy="3682999"/>
          </a:xfrm>
          <a:prstGeom prst="rect">
            <a:avLst/>
          </a:prstGeom>
        </p:spPr>
      </p:pic>
    </p:spTree>
    <p:extLst>
      <p:ext uri="{BB962C8B-B14F-4D97-AF65-F5344CB8AC3E}">
        <p14:creationId xmlns:p14="http://schemas.microsoft.com/office/powerpoint/2010/main" val="174224725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t>خود کشی در ایران:</a:t>
            </a:r>
            <a:r>
              <a:rPr lang="en-US" b="1" dirty="0"/>
              <a:t/>
            </a:r>
            <a:br>
              <a:rPr lang="en-US" b="1" dirty="0"/>
            </a:br>
            <a:endParaRPr lang="en-US" b="1" dirty="0"/>
          </a:p>
        </p:txBody>
      </p:sp>
      <p:sp>
        <p:nvSpPr>
          <p:cNvPr id="3" name="Content Placeholder 2"/>
          <p:cNvSpPr>
            <a:spLocks noGrp="1"/>
          </p:cNvSpPr>
          <p:nvPr>
            <p:ph idx="1"/>
          </p:nvPr>
        </p:nvSpPr>
        <p:spPr/>
        <p:txBody>
          <a:bodyPr/>
          <a:lstStyle/>
          <a:p>
            <a:pPr marL="0" indent="0" algn="r">
              <a:buNone/>
            </a:pPr>
            <a:r>
              <a:rPr lang="fa-IR" dirty="0"/>
              <a:t>علل و انگیزه های خودکشی در ایران:</a:t>
            </a:r>
            <a:endParaRPr lang="en-US" dirty="0"/>
          </a:p>
          <a:p>
            <a:pPr marL="0" indent="0" algn="r">
              <a:buNone/>
            </a:pPr>
            <a:r>
              <a:rPr lang="fa-IR" dirty="0"/>
              <a:t>1.اختلافات زناشویی و نامناسب بودن شرایط زندگی خانوادگی </a:t>
            </a:r>
            <a:endParaRPr lang="en-US" dirty="0"/>
          </a:p>
          <a:p>
            <a:pPr marL="0" indent="0" algn="r">
              <a:buNone/>
            </a:pPr>
            <a:r>
              <a:rPr lang="fa-IR" dirty="0"/>
              <a:t>2.ناراحتی های روانی ،شکست در عشق و اختلالات روانی و شخصصیتی</a:t>
            </a:r>
            <a:endParaRPr lang="en-US" dirty="0"/>
          </a:p>
          <a:p>
            <a:pPr marL="0" indent="0" algn="r">
              <a:buNone/>
            </a:pPr>
            <a:r>
              <a:rPr lang="fa-IR" dirty="0"/>
              <a:t>3.فقر،بیکاری،اعتیاد،تورم و شرایط نامساعد اقتصادی</a:t>
            </a:r>
            <a:endParaRPr lang="en-US" dirty="0"/>
          </a:p>
          <a:p>
            <a:pPr marL="0" indent="0" algn="r">
              <a:buNone/>
            </a:pPr>
            <a:r>
              <a:rPr lang="fa-IR" dirty="0"/>
              <a:t>4.گذار جامعه از حالت سنتی به صنعتی (مرحله گذار اجتماعی )در این مرحله همیشه با اغتشاش ارزشها یا آنومی مواجه هستیم .</a:t>
            </a:r>
            <a:endParaRPr lang="en-US" dirty="0"/>
          </a:p>
          <a:p>
            <a:pPr marL="0" indent="0" algn="r">
              <a:buNone/>
            </a:pPr>
            <a:r>
              <a:rPr lang="fa-IR" dirty="0"/>
              <a:t>5.مساله اعتیاد نیز به نوبه خود یکی از معضلات بزرگ جامعه ماست که به علت طرد شدن فرد معتاد از جامعه ،ایجاد یاس وپوچی در فرد ،سست شدن روابط خانوادگی و...در افزایش تعداد خودکشی ها موثر است.</a:t>
            </a:r>
            <a:endParaRPr lang="en-US" dirty="0"/>
          </a:p>
          <a:p>
            <a:pPr marL="0" indent="0" algn="r">
              <a:buNone/>
            </a:pPr>
            <a:r>
              <a:rPr lang="fa-IR" dirty="0"/>
              <a:t>6.و بالاخره نباید رسوخ جنبه های منفی فرهنگ غرب که به واسطه توسعه تکنولوژی منجر به افزایش نابهنجاریهای اجتماعی و ااحساس پوچی و بی هویتی در جوانان شده است ،از یاد برد. </a:t>
            </a:r>
            <a:endParaRPr lang="en-US" dirty="0"/>
          </a:p>
        </p:txBody>
      </p:sp>
    </p:spTree>
    <p:extLst>
      <p:ext uri="{BB962C8B-B14F-4D97-AF65-F5344CB8AC3E}">
        <p14:creationId xmlns:p14="http://schemas.microsoft.com/office/powerpoint/2010/main" val="3518561741"/>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extLst>
              <p:ext uri="{D42A27DB-BD31-4B8C-83A1-F6EECF244321}">
                <p14:modId xmlns:p14="http://schemas.microsoft.com/office/powerpoint/2010/main" val="2780742376"/>
              </p:ext>
            </p:extLst>
          </p:nvPr>
        </p:nvGraphicFramePr>
        <p:xfrm>
          <a:off x="6210300" y="3403601"/>
          <a:ext cx="5080000" cy="1109820"/>
        </p:xfrm>
        <a:graphic>
          <a:graphicData uri="http://schemas.openxmlformats.org/drawingml/2006/table">
            <a:tbl>
              <a:tblPr/>
              <a:tblGrid>
                <a:gridCol w="1270000"/>
                <a:gridCol w="1270000"/>
                <a:gridCol w="1270000"/>
                <a:gridCol w="1270000"/>
              </a:tblGrid>
              <a:tr h="369940">
                <a:tc>
                  <a:txBody>
                    <a:bodyPr/>
                    <a:lstStyle/>
                    <a:p>
                      <a:r>
                        <a:rPr lang="fa-IR" dirty="0">
                          <a:effectLst/>
                        </a:rPr>
                        <a:t>سال</a:t>
                      </a:r>
                    </a:p>
                  </a:txBody>
                  <a:tcPr anchor="ctr">
                    <a:lnL w="9525" cap="flat" cmpd="sng" algn="ctr">
                      <a:solidFill>
                        <a:srgbClr val="808080"/>
                      </a:solidFill>
                      <a:prstDash val="solid"/>
                      <a:round/>
                      <a:headEnd type="none" w="med" len="med"/>
                      <a:tailEnd type="none" w="med" len="med"/>
                    </a:lnL>
                    <a:lnR w="9525" cap="flat" cmpd="sng" algn="ctr">
                      <a:solidFill>
                        <a:srgbClr val="808080"/>
                      </a:solidFill>
                      <a:prstDash val="solid"/>
                      <a:round/>
                      <a:headEnd type="none" w="med" len="med"/>
                      <a:tailEnd type="none" w="med" len="med"/>
                    </a:lnR>
                    <a:lnT w="9525" cap="flat" cmpd="sng" algn="ctr">
                      <a:solidFill>
                        <a:srgbClr val="808080"/>
                      </a:solidFill>
                      <a:prstDash val="solid"/>
                      <a:round/>
                      <a:headEnd type="none" w="med" len="med"/>
                      <a:tailEnd type="none" w="med" len="med"/>
                    </a:lnT>
                    <a:lnB w="9525" cap="flat" cmpd="sng" algn="ctr">
                      <a:solidFill>
                        <a:srgbClr val="808080"/>
                      </a:solidFill>
                      <a:prstDash val="solid"/>
                      <a:round/>
                      <a:headEnd type="none" w="med" len="med"/>
                      <a:tailEnd type="none" w="med" len="med"/>
                    </a:lnB>
                  </a:tcPr>
                </a:tc>
                <a:tc>
                  <a:txBody>
                    <a:bodyPr/>
                    <a:lstStyle/>
                    <a:p>
                      <a:r>
                        <a:rPr lang="fa-IR">
                          <a:effectLst/>
                        </a:rPr>
                        <a:t>مرد</a:t>
                      </a:r>
                    </a:p>
                  </a:txBody>
                  <a:tcPr anchor="ctr">
                    <a:lnL w="9525" cap="flat" cmpd="sng" algn="ctr">
                      <a:solidFill>
                        <a:srgbClr val="808080"/>
                      </a:solidFill>
                      <a:prstDash val="solid"/>
                      <a:round/>
                      <a:headEnd type="none" w="med" len="med"/>
                      <a:tailEnd type="none" w="med" len="med"/>
                    </a:lnL>
                    <a:lnR w="9525" cap="flat" cmpd="sng" algn="ctr">
                      <a:solidFill>
                        <a:srgbClr val="808080"/>
                      </a:solidFill>
                      <a:prstDash val="solid"/>
                      <a:round/>
                      <a:headEnd type="none" w="med" len="med"/>
                      <a:tailEnd type="none" w="med" len="med"/>
                    </a:lnR>
                    <a:lnT w="9525" cap="flat" cmpd="sng" algn="ctr">
                      <a:solidFill>
                        <a:srgbClr val="808080"/>
                      </a:solidFill>
                      <a:prstDash val="solid"/>
                      <a:round/>
                      <a:headEnd type="none" w="med" len="med"/>
                      <a:tailEnd type="none" w="med" len="med"/>
                    </a:lnT>
                    <a:lnB w="9525" cap="flat" cmpd="sng" algn="ctr">
                      <a:solidFill>
                        <a:srgbClr val="808080"/>
                      </a:solidFill>
                      <a:prstDash val="solid"/>
                      <a:round/>
                      <a:headEnd type="none" w="med" len="med"/>
                      <a:tailEnd type="none" w="med" len="med"/>
                    </a:lnB>
                  </a:tcPr>
                </a:tc>
                <a:tc>
                  <a:txBody>
                    <a:bodyPr/>
                    <a:lstStyle/>
                    <a:p>
                      <a:r>
                        <a:rPr lang="fa-IR" dirty="0">
                          <a:effectLst/>
                        </a:rPr>
                        <a:t>زن</a:t>
                      </a:r>
                    </a:p>
                  </a:txBody>
                  <a:tcPr anchor="ctr">
                    <a:lnL w="9525" cap="flat" cmpd="sng" algn="ctr">
                      <a:solidFill>
                        <a:srgbClr val="808080"/>
                      </a:solidFill>
                      <a:prstDash val="solid"/>
                      <a:round/>
                      <a:headEnd type="none" w="med" len="med"/>
                      <a:tailEnd type="none" w="med" len="med"/>
                    </a:lnL>
                    <a:lnR w="9525" cap="flat" cmpd="sng" algn="ctr">
                      <a:solidFill>
                        <a:srgbClr val="808080"/>
                      </a:solidFill>
                      <a:prstDash val="solid"/>
                      <a:round/>
                      <a:headEnd type="none" w="med" len="med"/>
                      <a:tailEnd type="none" w="med" len="med"/>
                    </a:lnR>
                    <a:lnT w="9525" cap="flat" cmpd="sng" algn="ctr">
                      <a:solidFill>
                        <a:srgbClr val="808080"/>
                      </a:solidFill>
                      <a:prstDash val="solid"/>
                      <a:round/>
                      <a:headEnd type="none" w="med" len="med"/>
                      <a:tailEnd type="none" w="med" len="med"/>
                    </a:lnT>
                    <a:lnB w="9525" cap="flat" cmpd="sng" algn="ctr">
                      <a:solidFill>
                        <a:srgbClr val="808080"/>
                      </a:solidFill>
                      <a:prstDash val="solid"/>
                      <a:round/>
                      <a:headEnd type="none" w="med" len="med"/>
                      <a:tailEnd type="none" w="med" len="med"/>
                    </a:lnB>
                  </a:tcPr>
                </a:tc>
                <a:tc>
                  <a:txBody>
                    <a:bodyPr/>
                    <a:lstStyle/>
                    <a:p>
                      <a:r>
                        <a:rPr lang="fa-IR">
                          <a:effectLst/>
                        </a:rPr>
                        <a:t>جمع</a:t>
                      </a:r>
                    </a:p>
                  </a:txBody>
                  <a:tcPr anchor="ctr">
                    <a:lnL w="9525" cap="flat" cmpd="sng" algn="ctr">
                      <a:solidFill>
                        <a:srgbClr val="808080"/>
                      </a:solidFill>
                      <a:prstDash val="solid"/>
                      <a:round/>
                      <a:headEnd type="none" w="med" len="med"/>
                      <a:tailEnd type="none" w="med" len="med"/>
                    </a:lnL>
                    <a:lnR w="9525" cap="flat" cmpd="sng" algn="ctr">
                      <a:solidFill>
                        <a:srgbClr val="808080"/>
                      </a:solidFill>
                      <a:prstDash val="solid"/>
                      <a:round/>
                      <a:headEnd type="none" w="med" len="med"/>
                      <a:tailEnd type="none" w="med" len="med"/>
                    </a:lnR>
                    <a:lnT w="9525" cap="flat" cmpd="sng" algn="ctr">
                      <a:solidFill>
                        <a:srgbClr val="808080"/>
                      </a:solidFill>
                      <a:prstDash val="solid"/>
                      <a:round/>
                      <a:headEnd type="none" w="med" len="med"/>
                      <a:tailEnd type="none" w="med" len="med"/>
                    </a:lnT>
                    <a:lnB w="9525" cap="flat" cmpd="sng" algn="ctr">
                      <a:solidFill>
                        <a:srgbClr val="808080"/>
                      </a:solidFill>
                      <a:prstDash val="solid"/>
                      <a:round/>
                      <a:headEnd type="none" w="med" len="med"/>
                      <a:tailEnd type="none" w="med" len="med"/>
                    </a:lnB>
                  </a:tcPr>
                </a:tc>
              </a:tr>
              <a:tr h="369940">
                <a:tc>
                  <a:txBody>
                    <a:bodyPr/>
                    <a:lstStyle/>
                    <a:p>
                      <a:r>
                        <a:rPr lang="fa-IR" dirty="0">
                          <a:effectLst/>
                        </a:rPr>
                        <a:t>9 ماهه 91</a:t>
                      </a:r>
                    </a:p>
                  </a:txBody>
                  <a:tcPr anchor="ctr">
                    <a:lnL w="9525" cap="flat" cmpd="sng" algn="ctr">
                      <a:solidFill>
                        <a:srgbClr val="808080"/>
                      </a:solidFill>
                      <a:prstDash val="solid"/>
                      <a:round/>
                      <a:headEnd type="none" w="med" len="med"/>
                      <a:tailEnd type="none" w="med" len="med"/>
                    </a:lnL>
                    <a:lnR w="9525" cap="flat" cmpd="sng" algn="ctr">
                      <a:solidFill>
                        <a:srgbClr val="808080"/>
                      </a:solidFill>
                      <a:prstDash val="solid"/>
                      <a:round/>
                      <a:headEnd type="none" w="med" len="med"/>
                      <a:tailEnd type="none" w="med" len="med"/>
                    </a:lnR>
                    <a:lnT w="9525" cap="flat" cmpd="sng" algn="ctr">
                      <a:solidFill>
                        <a:srgbClr val="808080"/>
                      </a:solidFill>
                      <a:prstDash val="solid"/>
                      <a:round/>
                      <a:headEnd type="none" w="med" len="med"/>
                      <a:tailEnd type="none" w="med" len="med"/>
                    </a:lnT>
                    <a:lnB w="9525" cap="flat" cmpd="sng" algn="ctr">
                      <a:solidFill>
                        <a:srgbClr val="808080"/>
                      </a:solidFill>
                      <a:prstDash val="solid"/>
                      <a:round/>
                      <a:headEnd type="none" w="med" len="med"/>
                      <a:tailEnd type="none" w="med" len="med"/>
                    </a:lnB>
                  </a:tcPr>
                </a:tc>
                <a:tc>
                  <a:txBody>
                    <a:bodyPr/>
                    <a:lstStyle/>
                    <a:p>
                      <a:r>
                        <a:rPr lang="en-US" dirty="0">
                          <a:effectLst/>
                        </a:rPr>
                        <a:t>-</a:t>
                      </a:r>
                    </a:p>
                  </a:txBody>
                  <a:tcPr anchor="ctr">
                    <a:lnL w="9525" cap="flat" cmpd="sng" algn="ctr">
                      <a:solidFill>
                        <a:srgbClr val="808080"/>
                      </a:solidFill>
                      <a:prstDash val="solid"/>
                      <a:round/>
                      <a:headEnd type="none" w="med" len="med"/>
                      <a:tailEnd type="none" w="med" len="med"/>
                    </a:lnL>
                    <a:lnR w="9525" cap="flat" cmpd="sng" algn="ctr">
                      <a:solidFill>
                        <a:srgbClr val="808080"/>
                      </a:solidFill>
                      <a:prstDash val="solid"/>
                      <a:round/>
                      <a:headEnd type="none" w="med" len="med"/>
                      <a:tailEnd type="none" w="med" len="med"/>
                    </a:lnR>
                    <a:lnT w="9525" cap="flat" cmpd="sng" algn="ctr">
                      <a:solidFill>
                        <a:srgbClr val="808080"/>
                      </a:solidFill>
                      <a:prstDash val="solid"/>
                      <a:round/>
                      <a:headEnd type="none" w="med" len="med"/>
                      <a:tailEnd type="none" w="med" len="med"/>
                    </a:lnT>
                    <a:lnB w="9525" cap="flat" cmpd="sng" algn="ctr">
                      <a:solidFill>
                        <a:srgbClr val="808080"/>
                      </a:solidFill>
                      <a:prstDash val="solid"/>
                      <a:round/>
                      <a:headEnd type="none" w="med" len="med"/>
                      <a:tailEnd type="none" w="med" len="med"/>
                    </a:lnB>
                  </a:tcPr>
                </a:tc>
                <a:tc>
                  <a:txBody>
                    <a:bodyPr/>
                    <a:lstStyle/>
                    <a:p>
                      <a:r>
                        <a:rPr lang="en-US">
                          <a:effectLst/>
                        </a:rPr>
                        <a:t>-</a:t>
                      </a:r>
                    </a:p>
                  </a:txBody>
                  <a:tcPr anchor="ctr">
                    <a:lnL w="9525" cap="flat" cmpd="sng" algn="ctr">
                      <a:solidFill>
                        <a:srgbClr val="808080"/>
                      </a:solidFill>
                      <a:prstDash val="solid"/>
                      <a:round/>
                      <a:headEnd type="none" w="med" len="med"/>
                      <a:tailEnd type="none" w="med" len="med"/>
                    </a:lnL>
                    <a:lnR w="9525" cap="flat" cmpd="sng" algn="ctr">
                      <a:solidFill>
                        <a:srgbClr val="808080"/>
                      </a:solidFill>
                      <a:prstDash val="solid"/>
                      <a:round/>
                      <a:headEnd type="none" w="med" len="med"/>
                      <a:tailEnd type="none" w="med" len="med"/>
                    </a:lnR>
                    <a:lnT w="9525" cap="flat" cmpd="sng" algn="ctr">
                      <a:solidFill>
                        <a:srgbClr val="808080"/>
                      </a:solidFill>
                      <a:prstDash val="solid"/>
                      <a:round/>
                      <a:headEnd type="none" w="med" len="med"/>
                      <a:tailEnd type="none" w="med" len="med"/>
                    </a:lnT>
                    <a:lnB w="9525" cap="flat" cmpd="sng" algn="ctr">
                      <a:solidFill>
                        <a:srgbClr val="808080"/>
                      </a:solidFill>
                      <a:prstDash val="solid"/>
                      <a:round/>
                      <a:headEnd type="none" w="med" len="med"/>
                      <a:tailEnd type="none" w="med" len="med"/>
                    </a:lnB>
                  </a:tcPr>
                </a:tc>
                <a:tc>
                  <a:txBody>
                    <a:bodyPr/>
                    <a:lstStyle/>
                    <a:p>
                      <a:r>
                        <a:rPr lang="en-US" dirty="0">
                          <a:effectLst/>
                        </a:rPr>
                        <a:t>2740</a:t>
                      </a:r>
                    </a:p>
                  </a:txBody>
                  <a:tcPr anchor="ctr">
                    <a:lnL w="9525" cap="flat" cmpd="sng" algn="ctr">
                      <a:solidFill>
                        <a:srgbClr val="808080"/>
                      </a:solidFill>
                      <a:prstDash val="solid"/>
                      <a:round/>
                      <a:headEnd type="none" w="med" len="med"/>
                      <a:tailEnd type="none" w="med" len="med"/>
                    </a:lnL>
                    <a:lnR w="9525" cap="flat" cmpd="sng" algn="ctr">
                      <a:solidFill>
                        <a:srgbClr val="808080"/>
                      </a:solidFill>
                      <a:prstDash val="solid"/>
                      <a:round/>
                      <a:headEnd type="none" w="med" len="med"/>
                      <a:tailEnd type="none" w="med" len="med"/>
                    </a:lnR>
                    <a:lnT w="9525" cap="flat" cmpd="sng" algn="ctr">
                      <a:solidFill>
                        <a:srgbClr val="808080"/>
                      </a:solidFill>
                      <a:prstDash val="solid"/>
                      <a:round/>
                      <a:headEnd type="none" w="med" len="med"/>
                      <a:tailEnd type="none" w="med" len="med"/>
                    </a:lnT>
                    <a:lnB w="9525" cap="flat" cmpd="sng" algn="ctr">
                      <a:solidFill>
                        <a:srgbClr val="808080"/>
                      </a:solidFill>
                      <a:prstDash val="solid"/>
                      <a:round/>
                      <a:headEnd type="none" w="med" len="med"/>
                      <a:tailEnd type="none" w="med" len="med"/>
                    </a:lnB>
                  </a:tcPr>
                </a:tc>
              </a:tr>
              <a:tr h="369940">
                <a:tc>
                  <a:txBody>
                    <a:bodyPr/>
                    <a:lstStyle/>
                    <a:p>
                      <a:r>
                        <a:rPr lang="fa-IR" dirty="0">
                          <a:effectLst/>
                        </a:rPr>
                        <a:t>9 ماهه 92</a:t>
                      </a:r>
                    </a:p>
                  </a:txBody>
                  <a:tcPr anchor="ctr">
                    <a:lnL w="9525" cap="flat" cmpd="sng" algn="ctr">
                      <a:solidFill>
                        <a:srgbClr val="808080"/>
                      </a:solidFill>
                      <a:prstDash val="solid"/>
                      <a:round/>
                      <a:headEnd type="none" w="med" len="med"/>
                      <a:tailEnd type="none" w="med" len="med"/>
                    </a:lnL>
                    <a:lnR w="9525" cap="flat" cmpd="sng" algn="ctr">
                      <a:solidFill>
                        <a:srgbClr val="808080"/>
                      </a:solidFill>
                      <a:prstDash val="solid"/>
                      <a:round/>
                      <a:headEnd type="none" w="med" len="med"/>
                      <a:tailEnd type="none" w="med" len="med"/>
                    </a:lnR>
                    <a:lnT w="9525" cap="flat" cmpd="sng" algn="ctr">
                      <a:solidFill>
                        <a:srgbClr val="808080"/>
                      </a:solidFill>
                      <a:prstDash val="solid"/>
                      <a:round/>
                      <a:headEnd type="none" w="med" len="med"/>
                      <a:tailEnd type="none" w="med" len="med"/>
                    </a:lnT>
                    <a:lnB w="9525" cap="flat" cmpd="sng" algn="ctr">
                      <a:solidFill>
                        <a:srgbClr val="808080"/>
                      </a:solidFill>
                      <a:prstDash val="solid"/>
                      <a:round/>
                      <a:headEnd type="none" w="med" len="med"/>
                      <a:tailEnd type="none" w="med" len="med"/>
                    </a:lnB>
                  </a:tcPr>
                </a:tc>
                <a:tc>
                  <a:txBody>
                    <a:bodyPr/>
                    <a:lstStyle/>
                    <a:p>
                      <a:r>
                        <a:rPr lang="en-US">
                          <a:effectLst/>
                        </a:rPr>
                        <a:t>2143</a:t>
                      </a:r>
                    </a:p>
                  </a:txBody>
                  <a:tcPr anchor="ctr">
                    <a:lnL w="9525" cap="flat" cmpd="sng" algn="ctr">
                      <a:solidFill>
                        <a:srgbClr val="808080"/>
                      </a:solidFill>
                      <a:prstDash val="solid"/>
                      <a:round/>
                      <a:headEnd type="none" w="med" len="med"/>
                      <a:tailEnd type="none" w="med" len="med"/>
                    </a:lnL>
                    <a:lnR w="9525" cap="flat" cmpd="sng" algn="ctr">
                      <a:solidFill>
                        <a:srgbClr val="808080"/>
                      </a:solidFill>
                      <a:prstDash val="solid"/>
                      <a:round/>
                      <a:headEnd type="none" w="med" len="med"/>
                      <a:tailEnd type="none" w="med" len="med"/>
                    </a:lnR>
                    <a:lnT w="9525" cap="flat" cmpd="sng" algn="ctr">
                      <a:solidFill>
                        <a:srgbClr val="808080"/>
                      </a:solidFill>
                      <a:prstDash val="solid"/>
                      <a:round/>
                      <a:headEnd type="none" w="med" len="med"/>
                      <a:tailEnd type="none" w="med" len="med"/>
                    </a:lnT>
                    <a:lnB w="9525" cap="flat" cmpd="sng" algn="ctr">
                      <a:solidFill>
                        <a:srgbClr val="808080"/>
                      </a:solidFill>
                      <a:prstDash val="solid"/>
                      <a:round/>
                      <a:headEnd type="none" w="med" len="med"/>
                      <a:tailEnd type="none" w="med" len="med"/>
                    </a:lnB>
                  </a:tcPr>
                </a:tc>
                <a:tc>
                  <a:txBody>
                    <a:bodyPr/>
                    <a:lstStyle/>
                    <a:p>
                      <a:r>
                        <a:rPr lang="en-US">
                          <a:effectLst/>
                        </a:rPr>
                        <a:t>982</a:t>
                      </a:r>
                    </a:p>
                  </a:txBody>
                  <a:tcPr anchor="ctr">
                    <a:lnL w="9525" cap="flat" cmpd="sng" algn="ctr">
                      <a:solidFill>
                        <a:srgbClr val="808080"/>
                      </a:solidFill>
                      <a:prstDash val="solid"/>
                      <a:round/>
                      <a:headEnd type="none" w="med" len="med"/>
                      <a:tailEnd type="none" w="med" len="med"/>
                    </a:lnL>
                    <a:lnR w="9525" cap="flat" cmpd="sng" algn="ctr">
                      <a:solidFill>
                        <a:srgbClr val="808080"/>
                      </a:solidFill>
                      <a:prstDash val="solid"/>
                      <a:round/>
                      <a:headEnd type="none" w="med" len="med"/>
                      <a:tailEnd type="none" w="med" len="med"/>
                    </a:lnR>
                    <a:lnT w="9525" cap="flat" cmpd="sng" algn="ctr">
                      <a:solidFill>
                        <a:srgbClr val="808080"/>
                      </a:solidFill>
                      <a:prstDash val="solid"/>
                      <a:round/>
                      <a:headEnd type="none" w="med" len="med"/>
                      <a:tailEnd type="none" w="med" len="med"/>
                    </a:lnT>
                    <a:lnB w="9525" cap="flat" cmpd="sng" algn="ctr">
                      <a:solidFill>
                        <a:srgbClr val="808080"/>
                      </a:solidFill>
                      <a:prstDash val="solid"/>
                      <a:round/>
                      <a:headEnd type="none" w="med" len="med"/>
                      <a:tailEnd type="none" w="med" len="med"/>
                    </a:lnB>
                  </a:tcPr>
                </a:tc>
                <a:tc>
                  <a:txBody>
                    <a:bodyPr/>
                    <a:lstStyle/>
                    <a:p>
                      <a:r>
                        <a:rPr lang="en-US" dirty="0">
                          <a:effectLst/>
                        </a:rPr>
                        <a:t>3125</a:t>
                      </a:r>
                    </a:p>
                  </a:txBody>
                  <a:tcPr anchor="ctr">
                    <a:lnL w="9525" cap="flat" cmpd="sng" algn="ctr">
                      <a:solidFill>
                        <a:srgbClr val="808080"/>
                      </a:solidFill>
                      <a:prstDash val="solid"/>
                      <a:round/>
                      <a:headEnd type="none" w="med" len="med"/>
                      <a:tailEnd type="none" w="med" len="med"/>
                    </a:lnL>
                    <a:lnR w="9525" cap="flat" cmpd="sng" algn="ctr">
                      <a:solidFill>
                        <a:srgbClr val="808080"/>
                      </a:solidFill>
                      <a:prstDash val="solid"/>
                      <a:round/>
                      <a:headEnd type="none" w="med" len="med"/>
                      <a:tailEnd type="none" w="med" len="med"/>
                    </a:lnR>
                    <a:lnT w="9525" cap="flat" cmpd="sng" algn="ctr">
                      <a:solidFill>
                        <a:srgbClr val="808080"/>
                      </a:solidFill>
                      <a:prstDash val="solid"/>
                      <a:round/>
                      <a:headEnd type="none" w="med" len="med"/>
                      <a:tailEnd type="none" w="med" len="med"/>
                    </a:lnT>
                    <a:lnB w="9525" cap="flat" cmpd="sng" algn="ctr">
                      <a:solidFill>
                        <a:srgbClr val="808080"/>
                      </a:solidFill>
                      <a:prstDash val="solid"/>
                      <a:round/>
                      <a:headEnd type="none" w="med" len="med"/>
                      <a:tailEnd type="none" w="med" len="med"/>
                    </a:lnB>
                  </a:tcPr>
                </a:tc>
              </a:tr>
            </a:tbl>
          </a:graphicData>
        </a:graphic>
      </p:graphicFrame>
      <p:sp>
        <p:nvSpPr>
          <p:cNvPr id="2" name="Rectangle 1"/>
          <p:cNvSpPr/>
          <p:nvPr/>
        </p:nvSpPr>
        <p:spPr>
          <a:xfrm>
            <a:off x="4914900" y="965200"/>
            <a:ext cx="5346700" cy="11684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fa-IR" sz="4000" b="1" dirty="0" smtClean="0">
                <a:solidFill>
                  <a:schemeClr val="tx1"/>
                </a:solidFill>
              </a:rPr>
              <a:t>آمار خودکشی در ایران</a:t>
            </a:r>
            <a:endParaRPr lang="en-US" sz="4000" b="1" dirty="0">
              <a:solidFill>
                <a:schemeClr val="tx1"/>
              </a:solidFill>
            </a:endParaRPr>
          </a:p>
        </p:txBody>
      </p:sp>
      <p:pic>
        <p:nvPicPr>
          <p:cNvPr id="4" name="Picture 3"/>
          <p:cNvPicPr>
            <a:picLocks noChangeAspect="1"/>
          </p:cNvPicPr>
          <p:nvPr/>
        </p:nvPicPr>
        <p:blipFill>
          <a:blip r:embed="rId2"/>
          <a:stretch>
            <a:fillRect/>
          </a:stretch>
        </p:blipFill>
        <p:spPr>
          <a:xfrm>
            <a:off x="1638300" y="1410573"/>
            <a:ext cx="3619500" cy="5193983"/>
          </a:xfrm>
          <a:prstGeom prst="rect">
            <a:avLst/>
          </a:prstGeom>
        </p:spPr>
      </p:pic>
    </p:spTree>
    <p:extLst>
      <p:ext uri="{BB962C8B-B14F-4D97-AF65-F5344CB8AC3E}">
        <p14:creationId xmlns:p14="http://schemas.microsoft.com/office/powerpoint/2010/main" val="560652607"/>
      </p:ext>
    </p:extLst>
  </p:cSld>
  <p:clrMapOvr>
    <a:masterClrMapping/>
  </p:clrMapOvr>
  <p:transition spd="slow">
    <p:randomBar dir="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3300" y="889000"/>
            <a:ext cx="10820400" cy="5969000"/>
          </a:xfrm>
        </p:spPr>
        <p:txBody>
          <a:bodyPr>
            <a:normAutofit fontScale="92500" lnSpcReduction="20000"/>
          </a:bodyPr>
          <a:lstStyle/>
          <a:p>
            <a:pPr marL="0" indent="0" algn="r">
              <a:buNone/>
            </a:pPr>
            <a:r>
              <a:rPr lang="fa-IR" dirty="0"/>
              <a:t>بررسی دو آمار در 9 ماهه سال 91 و 92 از افزایش 14 درصدی آمار مشکوک خودکشی در کشور حکایت دارد. </a:t>
            </a:r>
          </a:p>
          <a:p>
            <a:pPr marL="0" indent="0" algn="r">
              <a:buNone/>
            </a:pPr>
            <a:r>
              <a:rPr lang="fa-IR" dirty="0"/>
              <a:t>به گزارش ایسنا، بنابر اعلام سازمان پزشکی قانونی کشور در 12 ماهه سال گذشته در مجموع 3640 مرگ مشکوک به خودکشی در کشور روی داده است که از این تعداد 2530 نفر را مردان و 1110 تن دیگر را زنان شامل می‌شوند. </a:t>
            </a:r>
          </a:p>
          <a:p>
            <a:pPr marL="0" indent="0" algn="r">
              <a:buNone/>
            </a:pPr>
            <a:r>
              <a:rPr lang="fa-IR" dirty="0"/>
              <a:t>بر این اساس در سال گذشته استانهای تهران با 409،‌ کرمانشاه با 271 و گیلان با 231 مورد فوتی بیشترین و استانهای خراسان جنوبی با 18، کهگیلویه و بویراحمد با 24 و خراسان شمالی با 25 فوتی کمترین موارد مرگ ناشی از خودکشی را به خود اختصاص داده‌اند که از این میان در سال گذشته 49.9 دد از موارد خودکشی به شیوه "حلق آویز" بوده است. </a:t>
            </a:r>
          </a:p>
          <a:p>
            <a:pPr marL="0" indent="0" algn="r">
              <a:buNone/>
            </a:pPr>
            <a:r>
              <a:rPr lang="fa-IR" dirty="0"/>
              <a:t>بر این اساس در سال گذشته، از کل مرگهای مشکوک به خودکشی در کبررسی دو آمار در 9 ماهه سال 91 و 92 از افزایش 14 درصدی آمار مشکوک خودکشی در کشور حکایت دارد. </a:t>
            </a:r>
          </a:p>
          <a:p>
            <a:pPr marL="0" indent="0" algn="r">
              <a:buNone/>
            </a:pPr>
            <a:r>
              <a:rPr lang="fa-IR" dirty="0"/>
              <a:t>به گزارش ایسنا، بنابر اعلام سازمان پزشکی قانونی کشور در 12 ماهه سال گذشته در مجموع 3640 مرگ مشکوک به خودکشی در کشور روی داده است که از این تعداد 2530 نفر را مردان و 1110 تن دیگر را زنان شامل می‌شوند. </a:t>
            </a:r>
          </a:p>
          <a:p>
            <a:pPr marL="0" indent="0" algn="r">
              <a:buNone/>
            </a:pPr>
            <a:r>
              <a:rPr lang="fa-IR" dirty="0"/>
              <a:t>بر این اساس در سال گذشته استانهای تهران با 409،‌ کرمانشاه با 271 و گیلان با 231 مورد فوتی بیشترین و استانهای خراسان جنوبی با 18، کهگیلویه و بویراحمد با 24 و خراسان شمالی با 25 فوتی کمترین موارد مرگ ناشی از خودکشی را به خود اختصاص داده‌اند که از این میان در سال گذشته 49.9 درصد از موارد خودکشی به شیوه "حلق آویز" بوده است. </a:t>
            </a:r>
          </a:p>
          <a:p>
            <a:pPr marL="0" indent="0" algn="r">
              <a:buNone/>
            </a:pPr>
            <a:r>
              <a:rPr lang="fa-IR" dirty="0"/>
              <a:t>بر این اساس در سال گذشته، از کل مرگهای مشکوک به خودکشی در کشور، بیشترین مواردخودکشی در گروه سنی 18 تا 24 سال ثبت شده است که 28.2 درصد از کل موارد خودکشی این سالها را در برمی‌گیرد و پس از آن گروه سنی 30 تا 39 سال با 22.2درصد، 25 تا 29 سال با 17.6درصد، بالای 50 سال با 12.9 درصد، 40 تا 49 سال با 11.1 درصد و زیر 18 سال با 7.9 درصد به ترتیب بیشترین موارد خودکشی را به خود اختصاص داده‌اند. </a:t>
            </a:r>
          </a:p>
          <a:p>
            <a:pPr marL="0" indent="0" algn="r">
              <a:buNone/>
            </a:pPr>
            <a:r>
              <a:rPr lang="fa-IR" dirty="0" smtClean="0"/>
              <a:t>شور</a:t>
            </a:r>
            <a:r>
              <a:rPr lang="fa-IR" dirty="0"/>
              <a:t>، بیشترین مواردخودکشی در گروه سنی 18 تا 24 سال ثبت شده است که 28.2 درصد از کل موارد خودکشی این سالها را در برمی‌گیرد و پس از آن گروه سنی 30 تا 39 سال با 22.2درصد، 25 تا 29 سال با 17.6درصد، بالای 50 سال با 12.9 درصد، 40 تا 49 سال با 11.1 درصد و زیر 18 سال با 7.9 درصد به ترتیب بیشترین موارد خودکشی را به خود اختصاص داده‌اند. </a:t>
            </a:r>
          </a:p>
          <a:p>
            <a:endParaRPr lang="en-US" dirty="0"/>
          </a:p>
        </p:txBody>
      </p:sp>
    </p:spTree>
    <p:extLst>
      <p:ext uri="{BB962C8B-B14F-4D97-AF65-F5344CB8AC3E}">
        <p14:creationId xmlns:p14="http://schemas.microsoft.com/office/powerpoint/2010/main" val="3382117990"/>
      </p:ext>
    </p:extLst>
  </p:cSld>
  <p:clrMapOvr>
    <a:masterClrMapping/>
  </p:clrMapOvr>
  <p:transition spd="slow">
    <p:randomBar dir="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t>راه های پیشگیری از خودکشی</a:t>
            </a:r>
            <a:endParaRPr lang="en-US" b="1" dirty="0"/>
          </a:p>
        </p:txBody>
      </p:sp>
      <p:sp>
        <p:nvSpPr>
          <p:cNvPr id="3" name="Content Placeholder 2"/>
          <p:cNvSpPr>
            <a:spLocks noGrp="1"/>
          </p:cNvSpPr>
          <p:nvPr>
            <p:ph idx="1"/>
          </p:nvPr>
        </p:nvSpPr>
        <p:spPr>
          <a:xfrm>
            <a:off x="5118100" y="2194560"/>
            <a:ext cx="6388100" cy="4024125"/>
          </a:xfrm>
        </p:spPr>
        <p:txBody>
          <a:bodyPr/>
          <a:lstStyle/>
          <a:p>
            <a:pPr marL="0" indent="0" algn="r">
              <a:buNone/>
            </a:pPr>
            <a:r>
              <a:rPr lang="fa-IR" dirty="0"/>
              <a:t>ساساً دو نوع راهکار براي پيشگيري از خودکشي وجود دارد:</a:t>
            </a:r>
            <a:br>
              <a:rPr lang="fa-IR" dirty="0"/>
            </a:br>
            <a:r>
              <a:rPr lang="fa-IR" dirty="0"/>
              <a:t>1. راهکارهاي عمومي</a:t>
            </a:r>
            <a:br>
              <a:rPr lang="fa-IR" dirty="0"/>
            </a:br>
            <a:r>
              <a:rPr lang="fa-IR" dirty="0"/>
              <a:t>2. راهکارهاي فردي يا اختصاصي</a:t>
            </a:r>
            <a:br>
              <a:rPr lang="fa-IR" dirty="0"/>
            </a:br>
            <a:r>
              <a:rPr lang="fa-IR" dirty="0"/>
              <a:t>به عقيده ي «اشنايدمن» چندين روش پيشگيري در مورد خودکشي وجود دارد:</a:t>
            </a:r>
            <a:br>
              <a:rPr lang="fa-IR" dirty="0"/>
            </a:br>
            <a:r>
              <a:rPr lang="fa-IR" dirty="0"/>
              <a:t>1. با تعديل محيط پر استرس بيمار و جلب کمک همسر، دوستان، کارفرما و ... از رنج رواني او کاسته شود.</a:t>
            </a:r>
            <a:br>
              <a:rPr lang="fa-IR" dirty="0"/>
            </a:br>
            <a:r>
              <a:rPr lang="fa-IR" dirty="0"/>
              <a:t>2. حمايتي واقع گرايانه را پي ريزي کنيد و متوجه باشيد که بيمار ممکن است شکايتي منطقي داشته باشد.</a:t>
            </a:r>
            <a:br>
              <a:rPr lang="fa-IR" dirty="0"/>
            </a:br>
            <a:r>
              <a:rPr lang="fa-IR" dirty="0"/>
              <a:t>3. راه حل هاي ديگري به جاي خودکشي پيشنهاد کنيد.</a:t>
            </a:r>
            <a:endParaRPr lang="en-US" dirty="0"/>
          </a:p>
        </p:txBody>
      </p:sp>
      <p:pic>
        <p:nvPicPr>
          <p:cNvPr id="4" name="Picture 3"/>
          <p:cNvPicPr>
            <a:picLocks noChangeAspect="1"/>
          </p:cNvPicPr>
          <p:nvPr/>
        </p:nvPicPr>
        <p:blipFill>
          <a:blip r:embed="rId2"/>
          <a:stretch>
            <a:fillRect/>
          </a:stretch>
        </p:blipFill>
        <p:spPr>
          <a:xfrm>
            <a:off x="508000" y="2619122"/>
            <a:ext cx="4033838" cy="2338259"/>
          </a:xfrm>
          <a:prstGeom prst="rect">
            <a:avLst/>
          </a:prstGeom>
        </p:spPr>
      </p:pic>
    </p:spTree>
    <p:extLst>
      <p:ext uri="{BB962C8B-B14F-4D97-AF65-F5344CB8AC3E}">
        <p14:creationId xmlns:p14="http://schemas.microsoft.com/office/powerpoint/2010/main" val="3525092491"/>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t>راهکارهاي عمومي جهت پيشگيري از خودکشي</a:t>
            </a:r>
            <a:br>
              <a:rPr lang="fa-IR" b="1" dirty="0"/>
            </a:br>
            <a:endParaRPr lang="en-US" b="1" dirty="0"/>
          </a:p>
        </p:txBody>
      </p:sp>
      <p:sp>
        <p:nvSpPr>
          <p:cNvPr id="3" name="Content Placeholder 2"/>
          <p:cNvSpPr>
            <a:spLocks noGrp="1"/>
          </p:cNvSpPr>
          <p:nvPr>
            <p:ph idx="1"/>
          </p:nvPr>
        </p:nvSpPr>
        <p:spPr>
          <a:xfrm>
            <a:off x="5397500" y="2194560"/>
            <a:ext cx="6108700" cy="4024125"/>
          </a:xfrm>
        </p:spPr>
        <p:txBody>
          <a:bodyPr/>
          <a:lstStyle/>
          <a:p>
            <a:pPr marL="0" indent="0" algn="r">
              <a:buNone/>
            </a:pPr>
            <a:r>
              <a:rPr lang="fa-IR" dirty="0"/>
              <a:t>مؤثرترين روش براي پيشگيري از خودکشي تشخيص اوليه و درمان مؤثر با کمک مراقبين بهداشتي اختلالات رواني (به خصوص اختلالات خلقي، اختلالات وابسته به مواد) است و دومين روش مؤثر، محدود کردن دسترسي به وسايل بسيار مرگ بار است که بستگي به اقدامات جامعه دارد، مانند سم زدايي گازهاي خانگي، محدود کردن دسترسي به اسلحه و کاهش دسترسي به سموم گياهي و ...</a:t>
            </a:r>
            <a:br>
              <a:rPr lang="fa-IR" dirty="0"/>
            </a:br>
            <a:r>
              <a:rPr lang="fa-IR" dirty="0"/>
              <a:t>بخشي از مداخلات که از نظر عوام در کاهش ميزان خودکشي مؤثرند عبارتند از: کنترل خطوط تلفن در ارتباط با خودکشي، و برنامه هاي آموزشي خودکشي در مدارس که ثابت شده اثر کمي داشته يا اساساً مؤثر نبوده اند در حالي که دسترسي داشتن به مراقبين سلامت روان در کاهش ميزان خودکشي تأثير دارد</a:t>
            </a:r>
            <a:endParaRPr lang="en-US" dirty="0"/>
          </a:p>
        </p:txBody>
      </p:sp>
      <p:pic>
        <p:nvPicPr>
          <p:cNvPr id="4" name="Picture 3"/>
          <p:cNvPicPr>
            <a:picLocks noChangeAspect="1"/>
          </p:cNvPicPr>
          <p:nvPr/>
        </p:nvPicPr>
        <p:blipFill>
          <a:blip r:embed="rId2"/>
          <a:stretch>
            <a:fillRect/>
          </a:stretch>
        </p:blipFill>
        <p:spPr>
          <a:xfrm>
            <a:off x="1030287" y="1635172"/>
            <a:ext cx="3244509" cy="4583513"/>
          </a:xfrm>
          <a:prstGeom prst="rect">
            <a:avLst/>
          </a:prstGeom>
        </p:spPr>
      </p:pic>
    </p:spTree>
    <p:extLst>
      <p:ext uri="{BB962C8B-B14F-4D97-AF65-F5344CB8AC3E}">
        <p14:creationId xmlns:p14="http://schemas.microsoft.com/office/powerpoint/2010/main" val="74866062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t>راهکارهاي فردي (خاص) در پيشگيري از خودکشي</a:t>
            </a:r>
            <a:endParaRPr lang="en-US" b="1" dirty="0"/>
          </a:p>
        </p:txBody>
      </p:sp>
      <p:sp>
        <p:nvSpPr>
          <p:cNvPr id="3" name="Content Placeholder 2"/>
          <p:cNvSpPr>
            <a:spLocks noGrp="1"/>
          </p:cNvSpPr>
          <p:nvPr>
            <p:ph idx="1"/>
          </p:nvPr>
        </p:nvSpPr>
        <p:spPr>
          <a:xfrm>
            <a:off x="6273800" y="2623661"/>
            <a:ext cx="5499100" cy="2479040"/>
          </a:xfrm>
        </p:spPr>
        <p:txBody>
          <a:bodyPr/>
          <a:lstStyle/>
          <a:p>
            <a:pPr marL="0" indent="0" algn="ctr">
              <a:buNone/>
            </a:pPr>
            <a:r>
              <a:rPr lang="fa-IR" dirty="0"/>
              <a:t>راي فرد، روش هاي پيشگيري از خودکشي عبارتند از</a:t>
            </a:r>
            <a:r>
              <a:rPr lang="fa-IR" dirty="0" smtClean="0"/>
              <a:t>:</a:t>
            </a:r>
          </a:p>
          <a:p>
            <a:pPr marL="0" indent="0" algn="ctr">
              <a:buNone/>
            </a:pPr>
            <a:r>
              <a:rPr lang="fa-IR" dirty="0" smtClean="0"/>
              <a:t> </a:t>
            </a:r>
            <a:r>
              <a:rPr lang="fa-IR" dirty="0"/>
              <a:t>تشخيص زودرس و درمان مناسب اختلالات رواني</a:t>
            </a:r>
            <a:r>
              <a:rPr lang="fa-IR" dirty="0" smtClean="0"/>
              <a:t>،</a:t>
            </a:r>
          </a:p>
          <a:p>
            <a:pPr marL="0" indent="0" algn="ctr">
              <a:buNone/>
            </a:pPr>
            <a:r>
              <a:rPr lang="fa-IR" dirty="0" smtClean="0"/>
              <a:t> </a:t>
            </a:r>
            <a:r>
              <a:rPr lang="fa-IR" dirty="0"/>
              <a:t>تشخيص و ارزيابي فردِ در معرض خطر خودکشي</a:t>
            </a:r>
            <a:r>
              <a:rPr lang="fa-IR" dirty="0" smtClean="0"/>
              <a:t>،</a:t>
            </a:r>
          </a:p>
          <a:p>
            <a:pPr marL="0" indent="0" algn="ctr">
              <a:buNone/>
            </a:pPr>
            <a:r>
              <a:rPr lang="fa-IR" dirty="0" smtClean="0"/>
              <a:t> </a:t>
            </a:r>
            <a:r>
              <a:rPr lang="fa-IR" dirty="0"/>
              <a:t>مديريت ايمني مناسب براي بيماران انتحاري و مداخله ي هدفمند براي عوامل خطر قابل تغيير.</a:t>
            </a:r>
            <a:endParaRPr lang="en-US" dirty="0"/>
          </a:p>
        </p:txBody>
      </p:sp>
      <p:pic>
        <p:nvPicPr>
          <p:cNvPr id="4" name="Picture 3"/>
          <p:cNvPicPr>
            <a:picLocks noChangeAspect="1"/>
          </p:cNvPicPr>
          <p:nvPr/>
        </p:nvPicPr>
        <p:blipFill>
          <a:blip r:embed="rId2"/>
          <a:stretch>
            <a:fillRect/>
          </a:stretch>
        </p:blipFill>
        <p:spPr>
          <a:xfrm>
            <a:off x="188912" y="1897062"/>
            <a:ext cx="5909101" cy="3932238"/>
          </a:xfrm>
          <a:prstGeom prst="rect">
            <a:avLst/>
          </a:prstGeom>
        </p:spPr>
      </p:pic>
    </p:spTree>
    <p:extLst>
      <p:ext uri="{BB962C8B-B14F-4D97-AF65-F5344CB8AC3E}">
        <p14:creationId xmlns:p14="http://schemas.microsoft.com/office/powerpoint/2010/main" val="3826290072"/>
      </p:ext>
    </p:extLst>
  </p:cSld>
  <p:clrMapOvr>
    <a:masterClrMapping/>
  </p:clrMapOvr>
  <p:transition spd="slow">
    <p:wip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0" y="0"/>
            <a:ext cx="12192000" cy="6822562"/>
          </a:xfrm>
          <a:prstGeom prst="rect">
            <a:avLst/>
          </a:prstGeom>
        </p:spPr>
      </p:pic>
    </p:spTree>
    <p:extLst>
      <p:ext uri="{BB962C8B-B14F-4D97-AF65-F5344CB8AC3E}">
        <p14:creationId xmlns:p14="http://schemas.microsoft.com/office/powerpoint/2010/main" val="157248071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t>منابع</a:t>
            </a:r>
            <a:endParaRPr lang="en-US" b="1" dirty="0"/>
          </a:p>
        </p:txBody>
      </p:sp>
      <p:sp>
        <p:nvSpPr>
          <p:cNvPr id="3" name="Content Placeholder 2"/>
          <p:cNvSpPr>
            <a:spLocks noGrp="1"/>
          </p:cNvSpPr>
          <p:nvPr>
            <p:ph idx="1"/>
          </p:nvPr>
        </p:nvSpPr>
        <p:spPr/>
        <p:txBody>
          <a:bodyPr/>
          <a:lstStyle/>
          <a:p>
            <a:endParaRPr lang="en-US" dirty="0"/>
          </a:p>
        </p:txBody>
      </p:sp>
    </p:spTree>
    <p:extLst>
      <p:ext uri="{BB962C8B-B14F-4D97-AF65-F5344CB8AC3E}">
        <p14:creationId xmlns:p14="http://schemas.microsoft.com/office/powerpoint/2010/main" val="1540151612"/>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E5224E"/>
      </a:accent1>
      <a:accent2>
        <a:srgbClr val="9D074E"/>
      </a:accent2>
      <a:accent3>
        <a:srgbClr val="7F2294"/>
      </a:accent3>
      <a:accent4>
        <a:srgbClr val="8D65EA"/>
      </a:accent4>
      <a:accent5>
        <a:srgbClr val="588FE2"/>
      </a:accent5>
      <a:accent6>
        <a:srgbClr val="127CA4"/>
      </a:accent6>
      <a:hlink>
        <a:srgbClr val="FB4AB6"/>
      </a:hlink>
      <a:folHlink>
        <a:srgbClr val="F98FE9"/>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6DB8EB18-3657-4051-A897-2ED38832359E}"/>
    </a:ext>
  </a:extLst>
</a:theme>
</file>

<file path=docProps/app.xml><?xml version="1.0" encoding="utf-8"?>
<Properties xmlns="http://schemas.openxmlformats.org/officeDocument/2006/extended-properties" xmlns:vt="http://schemas.openxmlformats.org/officeDocument/2006/docPropsVTypes">
  <Template>TM04033937[[fn=Vapor Trail]]</Template>
  <TotalTime>133</TotalTime>
  <Words>1538</Words>
  <Application>Microsoft Office PowerPoint</Application>
  <PresentationFormat>Widescreen</PresentationFormat>
  <Paragraphs>89</Paragraphs>
  <Slides>21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Arial</vt:lpstr>
      <vt:lpstr>B Lotus</vt:lpstr>
      <vt:lpstr>Century Gothic</vt:lpstr>
      <vt:lpstr>Times New Roman</vt:lpstr>
      <vt:lpstr>Vapor Trail</vt:lpstr>
      <vt:lpstr>خودکشی</vt:lpstr>
      <vt:lpstr>PowerPoint Presentation</vt:lpstr>
      <vt:lpstr>PowerPoint Presentation</vt:lpstr>
      <vt:lpstr>تعریف خودکشی </vt:lpstr>
      <vt:lpstr>پژوهش کلاسیک خودکشی: </vt:lpstr>
      <vt:lpstr>PowerPoint Presentation</vt:lpstr>
      <vt:lpstr>خودکشی خودخواهانه  </vt:lpstr>
      <vt:lpstr>خودکشی دگر خواهانه( نوعدوستانه) </vt:lpstr>
      <vt:lpstr> خودکشی آنومیک  </vt:lpstr>
      <vt:lpstr>خودکشی تقدیرگرایانه(جبری) </vt:lpstr>
      <vt:lpstr>علل اقدام به خودکشی </vt:lpstr>
      <vt:lpstr>  علل انگیزه های خودکشی : </vt:lpstr>
      <vt:lpstr>خودکشی در جهان صنعتی : </vt:lpstr>
      <vt:lpstr>خود کشی در ایران: </vt:lpstr>
      <vt:lpstr>PowerPoint Presentation</vt:lpstr>
      <vt:lpstr>PowerPoint Presentation</vt:lpstr>
      <vt:lpstr>راه های پیشگیری از خودکشی</vt:lpstr>
      <vt:lpstr>راهکارهاي عمومي جهت پيشگيري از خودکشي </vt:lpstr>
      <vt:lpstr>راهکارهاي فردي (خاص) در پيشگيري از خودکشي</vt:lpstr>
      <vt:lpstr>PowerPoint Presentation</vt:lpstr>
      <vt:lpstr>منابع</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خودکشی</dc:title>
  <dc:creator>ali</dc:creator>
  <cp:lastModifiedBy>DadeFam-43262657</cp:lastModifiedBy>
  <cp:revision>16</cp:revision>
  <dcterms:created xsi:type="dcterms:W3CDTF">2017-02-19T14:47:49Z</dcterms:created>
  <dcterms:modified xsi:type="dcterms:W3CDTF">2023-08-27T11:01:16Z</dcterms:modified>
</cp:coreProperties>
</file>