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6" r:id="rId3"/>
    <p:sldId id="286" r:id="rId4"/>
    <p:sldId id="289" r:id="rId5"/>
    <p:sldId id="294" r:id="rId6"/>
    <p:sldId id="297" r:id="rId7"/>
    <p:sldId id="298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مبحث : اشکال هندسی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-1905" algn="ctr" rtl="1">
              <a:lnSpc>
                <a:spcPct val="200000"/>
              </a:lnSpc>
            </a:pP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41882" y="2410606"/>
            <a:ext cx="1017464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•	به شکل </a:t>
            </a:r>
            <a:r>
              <a:rPr lang="fa-IR" sz="2800" b="1" dirty="0" smtClean="0">
                <a:ea typeface="Times New Roman" panose="02020603050405020304" pitchFamily="18" charset="0"/>
                <a:cs typeface="B Nazanin" panose="00000400000000000000" pitchFamily="2" charset="-78"/>
              </a:rPr>
              <a:t>های زیر </a:t>
            </a:r>
            <a:r>
              <a:rPr lang="fa-IR" sz="2800" b="1" dirty="0" smtClean="0">
                <a:solidFill>
                  <a:srgbClr val="C0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چند </a:t>
            </a:r>
            <a:r>
              <a:rPr lang="fa-IR" sz="2800" b="1" dirty="0">
                <a:solidFill>
                  <a:srgbClr val="C0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ضلعی </a:t>
            </a:r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می گویند .</a:t>
            </a:r>
          </a:p>
          <a:p>
            <a:pPr algn="r" rtl="1"/>
            <a:endParaRPr lang="fa-IR" sz="2800" b="1" dirty="0"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•	همان طور که در شکل </a:t>
            </a:r>
            <a:r>
              <a:rPr lang="fa-IR" sz="2800" b="1" dirty="0" smtClean="0">
                <a:ea typeface="Times New Roman" panose="02020603050405020304" pitchFamily="18" charset="0"/>
                <a:cs typeface="B Nazanin" panose="00000400000000000000" pitchFamily="2" charset="-78"/>
              </a:rPr>
              <a:t>ها دیدی </a:t>
            </a:r>
            <a:r>
              <a:rPr lang="fa-IR" sz="2800" b="1" dirty="0">
                <a:solidFill>
                  <a:srgbClr val="C0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تعداد ضلع ها و گوشه ها با هم برابر </a:t>
            </a:r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هستند </a:t>
            </a:r>
          </a:p>
        </p:txBody>
      </p:sp>
      <p:sp>
        <p:nvSpPr>
          <p:cNvPr id="10" name="AutoShape 22"/>
          <p:cNvSpPr>
            <a:spLocks noChangeArrowheads="1"/>
          </p:cNvSpPr>
          <p:nvPr/>
        </p:nvSpPr>
        <p:spPr bwMode="auto">
          <a:xfrm>
            <a:off x="1680483" y="4680177"/>
            <a:ext cx="1274989" cy="1128712"/>
          </a:xfrm>
          <a:prstGeom prst="triangle">
            <a:avLst>
              <a:gd name="adj" fmla="val 50000"/>
            </a:avLst>
          </a:prstGeom>
          <a:ln w="38100">
            <a:solidFill>
              <a:srgbClr val="C00000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5543550" y="4680177"/>
            <a:ext cx="1102693" cy="1128712"/>
          </a:xfrm>
          <a:prstGeom prst="rect">
            <a:avLst/>
          </a:prstGeom>
          <a:ln w="38100">
            <a:solidFill>
              <a:srgbClr val="C00000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24"/>
          <p:cNvSpPr>
            <a:spLocks noChangeArrowheads="1"/>
          </p:cNvSpPr>
          <p:nvPr/>
        </p:nvSpPr>
        <p:spPr bwMode="auto">
          <a:xfrm>
            <a:off x="9393012" y="4680177"/>
            <a:ext cx="1274989" cy="1128712"/>
          </a:xfrm>
          <a:prstGeom prst="hexagon">
            <a:avLst>
              <a:gd name="adj" fmla="val 28906"/>
              <a:gd name="vf" fmla="val 115470"/>
            </a:avLst>
          </a:prstGeom>
          <a:ln w="38100">
            <a:solidFill>
              <a:srgbClr val="C00000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852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1629" y="2222916"/>
            <a:ext cx="10613641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داخل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هر 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شکل ،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تعداد ضلع و گوشه را بنویسید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.</a:t>
            </a:r>
          </a:p>
          <a:p>
            <a:pPr lvl="0" algn="just" rtl="1">
              <a:lnSpc>
                <a:spcPct val="150000"/>
              </a:lnSpc>
            </a:pP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lvl="0" algn="just" rtl="1">
              <a:lnSpc>
                <a:spcPct val="150000"/>
              </a:lnSpc>
            </a:pPr>
            <a:endParaRPr lang="fa-IR" sz="28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lvl="0" algn="just" rtl="1">
              <a:lnSpc>
                <a:spcPct val="150000"/>
              </a:lnSpc>
            </a:pP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        تعدادگوشه:		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	تعداد گوشه:	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	تعداد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گوشه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:</a:t>
            </a:r>
            <a:endParaRPr lang="en-US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        تعداد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ضلع:	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	 تعداد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ضلع:	</a:t>
            </a: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		 تعداد </a:t>
            </a: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ضلع:</a:t>
            </a:r>
            <a:endParaRPr lang="en-US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2800" b="1" dirty="0"/>
              <a:t> </a:t>
            </a:r>
            <a:endParaRPr lang="en-US" sz="2800" dirty="0"/>
          </a:p>
          <a:p>
            <a:pPr lvl="0" algn="just" rtl="1">
              <a:lnSpc>
                <a:spcPct val="150000"/>
              </a:lnSpc>
            </a:pP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Smiley Face 19"/>
          <p:cNvSpPr/>
          <p:nvPr/>
        </p:nvSpPr>
        <p:spPr>
          <a:xfrm>
            <a:off x="11131080" y="2358983"/>
            <a:ext cx="515466" cy="526964"/>
          </a:xfrm>
          <a:prstGeom prst="smileyFac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utoShape 22"/>
          <p:cNvSpPr>
            <a:spLocks noChangeArrowheads="1"/>
          </p:cNvSpPr>
          <p:nvPr/>
        </p:nvSpPr>
        <p:spPr bwMode="auto">
          <a:xfrm>
            <a:off x="1288597" y="3384777"/>
            <a:ext cx="1274989" cy="1128712"/>
          </a:xfrm>
          <a:prstGeom prst="triangle">
            <a:avLst>
              <a:gd name="adj" fmla="val 50000"/>
            </a:avLst>
          </a:prstGeom>
          <a:ln w="38100"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5151664" y="3384777"/>
            <a:ext cx="1102693" cy="1128712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auto">
          <a:xfrm>
            <a:off x="9001126" y="3384777"/>
            <a:ext cx="1274989" cy="1128712"/>
          </a:xfrm>
          <a:prstGeom prst="hexagon">
            <a:avLst>
              <a:gd name="adj" fmla="val 28906"/>
              <a:gd name="vf" fmla="val 115470"/>
            </a:avLst>
          </a:prstGeom>
          <a:ln w="38100"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00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20946" y="2358983"/>
            <a:ext cx="9581534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: </a:t>
            </a:r>
          </a:p>
          <a:p>
            <a:pPr algn="r" rtl="1"/>
            <a:endParaRPr lang="fa-IR" sz="2800" b="1" dirty="0"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fa-IR" sz="2800" b="1" dirty="0" smtClean="0">
                <a:ea typeface="Times New Roman" panose="02020603050405020304" pitchFamily="18" charset="0"/>
                <a:cs typeface="B Nazanin" panose="00000400000000000000" pitchFamily="2" charset="-78"/>
              </a:rPr>
              <a:t>یک </a:t>
            </a:r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95 ضلعی چند گوشه دارد</a:t>
            </a:r>
            <a:r>
              <a:rPr lang="fa-IR" sz="2800" b="1" dirty="0" smtClean="0">
                <a:ea typeface="Times New Roman" panose="02020603050405020304" pitchFamily="18" charset="0"/>
                <a:cs typeface="B Nazanin" panose="00000400000000000000" pitchFamily="2" charset="-78"/>
              </a:rPr>
              <a:t>؟  </a:t>
            </a:r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</a:t>
            </a:r>
          </a:p>
          <a:p>
            <a:pPr algn="r" rtl="1"/>
            <a:endParaRPr lang="fa-IR" sz="2800" b="1" dirty="0"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fa-IR" sz="2800" b="1" dirty="0" smtClean="0">
                <a:ea typeface="Times New Roman" panose="02020603050405020304" pitchFamily="18" charset="0"/>
                <a:cs typeface="B Nazanin" panose="00000400000000000000" pitchFamily="2" charset="-78"/>
              </a:rPr>
              <a:t>شکلی </a:t>
            </a:r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داریم که 46 گوشه دارد، این شکل چند ضلع دارد</a:t>
            </a:r>
            <a:r>
              <a:rPr lang="fa-IR" sz="2800" b="1" dirty="0" smtClean="0">
                <a:ea typeface="Times New Roman" panose="02020603050405020304" pitchFamily="18" charset="0"/>
                <a:cs typeface="B Nazanin" panose="00000400000000000000" pitchFamily="2" charset="-78"/>
              </a:rPr>
              <a:t>؟  </a:t>
            </a:r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</a:t>
            </a:r>
          </a:p>
          <a:p>
            <a:pPr algn="r" rtl="1"/>
            <a:endParaRPr lang="fa-IR" sz="2800" b="1" dirty="0"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4" name="Smiley Face 3"/>
          <p:cNvSpPr/>
          <p:nvPr/>
        </p:nvSpPr>
        <p:spPr>
          <a:xfrm>
            <a:off x="11131080" y="2358983"/>
            <a:ext cx="515466" cy="526964"/>
          </a:xfrm>
          <a:prstGeom prst="smileyFac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22"/>
          <p:cNvSpPr>
            <a:spLocks noChangeArrowheads="1"/>
          </p:cNvSpPr>
          <p:nvPr/>
        </p:nvSpPr>
        <p:spPr bwMode="auto">
          <a:xfrm>
            <a:off x="0" y="13716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8" name="Rectangle 32"/>
          <p:cNvSpPr>
            <a:spLocks noChangeArrowheads="1"/>
          </p:cNvSpPr>
          <p:nvPr/>
        </p:nvSpPr>
        <p:spPr bwMode="auto">
          <a:xfrm>
            <a:off x="-707571" y="341613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551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2198915"/>
            <a:ext cx="1109254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تقارن :</a:t>
            </a: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/>
              <a:t> </a:t>
            </a:r>
            <a:r>
              <a:rPr lang="fa-IR" sz="2800" b="1" dirty="0">
                <a:cs typeface="B Nazanin" panose="00000400000000000000" pitchFamily="2" charset="-78"/>
              </a:rPr>
              <a:t>تقارن عمودی و افقی </a:t>
            </a: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خط تقارن خطی است که شکل را به دو قسمت مساوی تقسیم می کند </a:t>
            </a:r>
            <a:r>
              <a:rPr lang="fa-IR" sz="2800" b="1" dirty="0" smtClean="0">
                <a:cs typeface="B Nazanin" panose="00000400000000000000" pitchFamily="2" charset="-78"/>
              </a:rPr>
              <a:t>.</a:t>
            </a:r>
            <a:endParaRPr lang="en-US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49842" y="3018727"/>
            <a:ext cx="914400" cy="914400"/>
          </a:xfrm>
          <a:prstGeom prst="rect">
            <a:avLst/>
          </a:prstGeom>
          <a:solidFill>
            <a:srgbClr val="FFFFFF"/>
          </a:solidFill>
          <a:ln w="31750">
            <a:solidFill>
              <a:srgbClr val="00B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32771" name="AutoShape 3"/>
          <p:cNvCxnSpPr>
            <a:cxnSpLocks noChangeShapeType="1"/>
          </p:cNvCxnSpPr>
          <p:nvPr/>
        </p:nvCxnSpPr>
        <p:spPr bwMode="auto">
          <a:xfrm flipH="1">
            <a:off x="1068842" y="2628202"/>
            <a:ext cx="1676400" cy="169545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1468892" y="4940055"/>
            <a:ext cx="914400" cy="914400"/>
          </a:xfrm>
          <a:prstGeom prst="ellipse">
            <a:avLst/>
          </a:prstGeom>
          <a:solidFill>
            <a:srgbClr val="FFFFFF"/>
          </a:solidFill>
          <a:ln w="31750">
            <a:solidFill>
              <a:srgbClr val="00B0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32773" name="AutoShape 5"/>
          <p:cNvCxnSpPr>
            <a:cxnSpLocks noChangeShapeType="1"/>
          </p:cNvCxnSpPr>
          <p:nvPr/>
        </p:nvCxnSpPr>
        <p:spPr bwMode="auto">
          <a:xfrm flipH="1">
            <a:off x="1907042" y="4638430"/>
            <a:ext cx="19050" cy="156210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702025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830389" y="5021717"/>
            <a:ext cx="914400" cy="914400"/>
          </a:xfrm>
          <a:prstGeom prst="rect">
            <a:avLst/>
          </a:prstGeom>
          <a:solidFill>
            <a:srgbClr val="FFFFFF"/>
          </a:solidFill>
          <a:ln w="31750">
            <a:solidFill>
              <a:srgbClr val="00B0F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6"/>
          <p:cNvSpPr>
            <a:spLocks noChangeShapeType="1"/>
          </p:cNvSpPr>
          <p:nvPr/>
        </p:nvSpPr>
        <p:spPr bwMode="auto">
          <a:xfrm>
            <a:off x="2268539" y="4397829"/>
            <a:ext cx="0" cy="173355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2"/>
          <p:cNvSpPr>
            <a:spLocks noChangeShapeType="1"/>
          </p:cNvSpPr>
          <p:nvPr/>
        </p:nvSpPr>
        <p:spPr bwMode="auto">
          <a:xfrm flipH="1">
            <a:off x="1439864" y="5464629"/>
            <a:ext cx="1638300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4436157" y="5021717"/>
            <a:ext cx="914400" cy="914400"/>
          </a:xfrm>
          <a:prstGeom prst="ellipse">
            <a:avLst/>
          </a:prstGeom>
          <a:solidFill>
            <a:srgbClr val="FFFFFF"/>
          </a:solidFill>
          <a:ln w="31750">
            <a:solidFill>
              <a:srgbClr val="00B0F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5"/>
          <p:cNvSpPr>
            <a:spLocks noChangeShapeType="1"/>
          </p:cNvSpPr>
          <p:nvPr/>
        </p:nvSpPr>
        <p:spPr bwMode="auto">
          <a:xfrm>
            <a:off x="4883832" y="4546140"/>
            <a:ext cx="0" cy="156210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"/>
          <p:cNvSpPr>
            <a:spLocks noChangeShapeType="1"/>
          </p:cNvSpPr>
          <p:nvPr/>
        </p:nvSpPr>
        <p:spPr bwMode="auto">
          <a:xfrm flipH="1">
            <a:off x="4150407" y="5464629"/>
            <a:ext cx="1600200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62743" y="24710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262743" y="29282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262743" y="38426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92629" y="2493189"/>
            <a:ext cx="106733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r" rt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تقارن 4 قسمتی </a:t>
            </a:r>
            <a:r>
              <a:rPr lang="fa-IR" sz="2800" b="1" dirty="0" smtClean="0">
                <a:cs typeface="B Nazanin" panose="00000400000000000000" pitchFamily="2" charset="-78"/>
              </a:rPr>
              <a:t>:</a:t>
            </a:r>
          </a:p>
          <a:p>
            <a:pPr lvl="0" algn="r" rt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2800" b="1" dirty="0" smtClean="0">
                <a:cs typeface="B Nazanin" panose="00000400000000000000" pitchFamily="2" charset="-78"/>
              </a:rPr>
              <a:t>هر </a:t>
            </a:r>
            <a:r>
              <a:rPr lang="fa-IR" sz="2800" b="1" dirty="0">
                <a:cs typeface="B Nazanin" panose="00000400000000000000" pitchFamily="2" charset="-78"/>
              </a:rPr>
              <a:t>دو خط تقارن بالا شکل ها را به چهار قسمت مساوی و شیبه هم تقسیم میکنند. </a:t>
            </a:r>
            <a:endParaRPr lang="en-US" sz="2800" b="1" dirty="0" smtClean="0">
              <a:cs typeface="B Nazanin" panose="00000400000000000000" pitchFamily="2" charset="-78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385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1629" y="2222916"/>
            <a:ext cx="10613641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خط تقارن هر یک از شکل های زیر را بکش. </a:t>
            </a:r>
            <a:r>
              <a:rPr lang="fa-IR" sz="2800" b="1" dirty="0"/>
              <a:t> </a:t>
            </a:r>
            <a:endParaRPr lang="en-US" sz="2800" dirty="0"/>
          </a:p>
          <a:p>
            <a:pPr lvl="0" algn="just" rtl="1">
              <a:lnSpc>
                <a:spcPct val="150000"/>
              </a:lnSpc>
            </a:pPr>
            <a:r>
              <a:rPr lang="fa-IR" sz="28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Smiley Face 19"/>
          <p:cNvSpPr/>
          <p:nvPr/>
        </p:nvSpPr>
        <p:spPr>
          <a:xfrm>
            <a:off x="11131080" y="2358983"/>
            <a:ext cx="515466" cy="526964"/>
          </a:xfrm>
          <a:prstGeom prst="smileyFac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2"/>
          <p:cNvSpPr>
            <a:spLocks noChangeArrowheads="1"/>
          </p:cNvSpPr>
          <p:nvPr/>
        </p:nvSpPr>
        <p:spPr bwMode="auto">
          <a:xfrm>
            <a:off x="1161814" y="3773128"/>
            <a:ext cx="1911350" cy="1212532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B0F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5307989" y="3773125"/>
            <a:ext cx="1322318" cy="1212532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00B05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9188608" y="3554050"/>
            <a:ext cx="1532687" cy="1610393"/>
          </a:xfrm>
          <a:prstGeom prst="diamond">
            <a:avLst/>
          </a:prstGeom>
          <a:solidFill>
            <a:srgbClr val="FFFFFF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781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104</Words>
  <Application>Microsoft Office PowerPoint</Application>
  <PresentationFormat>Custom</PresentationFormat>
  <Paragraphs>30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104</cp:revision>
  <dcterms:created xsi:type="dcterms:W3CDTF">2015-07-06T05:06:21Z</dcterms:created>
  <dcterms:modified xsi:type="dcterms:W3CDTF">2020-01-07T06:26:13Z</dcterms:modified>
</cp:coreProperties>
</file>