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notesMasterIdLst>
    <p:notesMasterId r:id="rId21"/>
  </p:notesMasterIdLst>
  <p:sldIdLst>
    <p:sldId id="260" r:id="rId5"/>
    <p:sldId id="256" r:id="rId6"/>
    <p:sldId id="259" r:id="rId7"/>
    <p:sldId id="264" r:id="rId8"/>
    <p:sldId id="263" r:id="rId9"/>
    <p:sldId id="261" r:id="rId10"/>
    <p:sldId id="265" r:id="rId11"/>
    <p:sldId id="267" r:id="rId12"/>
    <p:sldId id="268" r:id="rId13"/>
    <p:sldId id="257" r:id="rId14"/>
    <p:sldId id="269" r:id="rId15"/>
    <p:sldId id="270" r:id="rId16"/>
    <p:sldId id="271" r:id="rId17"/>
    <p:sldId id="272" r:id="rId18"/>
    <p:sldId id="273" r:id="rId19"/>
    <p:sldId id="275" r:id="rId20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41800"/>
    <a:srgbClr val="B2A2C6"/>
    <a:srgbClr val="CC3300"/>
    <a:srgbClr val="7DD330"/>
    <a:srgbClr val="00CC00"/>
    <a:srgbClr val="0C7CD2"/>
    <a:srgbClr val="1F7EE7"/>
    <a:srgbClr val="AE15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26" autoAdjust="0"/>
    <p:restoredTop sz="94660"/>
  </p:normalViewPr>
  <p:slideViewPr>
    <p:cSldViewPr>
      <p:cViewPr>
        <p:scale>
          <a:sx n="69" d="100"/>
          <a:sy n="69" d="100"/>
        </p:scale>
        <p:origin x="-1416" y="-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 smtClean="0"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 smtClean="0"/>
            </a:lvl1pPr>
          </a:lstStyle>
          <a:p>
            <a:pPr>
              <a:defRPr/>
            </a:pPr>
            <a:fld id="{52160058-462A-4CC2-A097-A18467628437}" type="datetimeFigureOut">
              <a:rPr lang="fa-IR"/>
              <a:pPr>
                <a:defRPr/>
              </a:pPr>
              <a:t>08/10/1441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pPr lvl="0"/>
            <a:endParaRPr lang="fa-IR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 smtClean="0"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 smtClean="0"/>
            </a:lvl1pPr>
          </a:lstStyle>
          <a:p>
            <a:pPr>
              <a:defRPr/>
            </a:pPr>
            <a:fld id="{021AEBCB-4E37-4DD7-B974-A87B85BE58D2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675372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fa-IR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86D4848C-BD37-413C-BD6D-D9018F75C9DA}" type="slidenum">
              <a:rPr lang="fa-IR">
                <a:solidFill>
                  <a:srgbClr val="000000"/>
                </a:solidFill>
              </a:rPr>
              <a:pPr eaLnBrk="1" hangingPunct="1"/>
              <a:t>1</a:t>
            </a:fld>
            <a:endParaRPr lang="fa-IR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919267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619815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855183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95028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956826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268437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322273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49490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a-IR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16289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7497787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52962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5E21840-8F53-48AA-8A66-996162CD6263}" type="datetimeFigureOut">
              <a:rPr lang="en-US"/>
              <a:pPr>
                <a:defRPr/>
              </a:pPr>
              <a:t>5/30/2020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A4A9993-8519-459F-81F1-081F48BDB4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7981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B303AF6-EDD5-4C11-9158-FBC1902EF3FE}" type="datetimeFigureOut">
              <a:rPr lang="en-US"/>
              <a:pPr>
                <a:defRPr/>
              </a:pPr>
              <a:t>5/30/2020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E00C970A-8971-4800-8543-51EADE2A91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64860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6745A66F-3021-4DBB-A134-A08194044075}" type="datetimeFigureOut">
              <a:rPr lang="en-US"/>
              <a:pPr>
                <a:defRPr/>
              </a:pPr>
              <a:t>5/30/2020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FC10DE3-E6ED-489E-8D0F-1F470D406B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4505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A54306C-3997-4D1A-AC52-80088A843B2C}" type="datetimeFigureOut">
              <a:rPr lang="en-US"/>
              <a:pPr>
                <a:defRPr/>
              </a:pPr>
              <a:t>5/30/2020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7D33159E-2630-4C99-B15D-F00E8AAEC3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4357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696D1966-725F-411A-A098-0135947C1FC5}" type="datetimeFigureOut">
              <a:rPr lang="en-US"/>
              <a:pPr>
                <a:defRPr/>
              </a:pPr>
              <a:t>5/30/2020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638E14D1-AB04-4AC5-A473-D661A6CA10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20463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513D971-26B2-4EE0-9553-DF581A7B511D}" type="datetimeFigureOut">
              <a:rPr lang="en-US"/>
              <a:pPr>
                <a:defRPr/>
              </a:pPr>
              <a:t>5/30/2020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EF971A3C-8460-4887-BAE4-89510C04CE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58483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2B79D87-6859-4185-9142-02C45A7C1C1F}" type="datetimeFigureOut">
              <a:rPr lang="en-US"/>
              <a:pPr>
                <a:defRPr/>
              </a:pPr>
              <a:t>5/30/2020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8F5E8A9B-B5E6-4144-8011-0A07919635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38029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7430375E-C90E-428C-A0FE-9BEC265ADA66}" type="datetimeFigureOut">
              <a:rPr lang="en-US"/>
              <a:pPr>
                <a:defRPr/>
              </a:pPr>
              <a:t>5/30/2020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C52BBF6-D28F-491D-8FFB-83443F39BF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22579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B3FF8CD7-8ECA-49D3-A388-45D9F0C0BF5D}" type="datetimeFigureOut">
              <a:rPr lang="en-US"/>
              <a:pPr>
                <a:defRPr/>
              </a:pPr>
              <a:t>5/30/2020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1AAB3F6-8F5C-4013-AE56-8AA7DE2F99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09743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99B7A68-DCCE-4A85-AB66-21732DFB23B6}" type="datetimeFigureOut">
              <a:rPr lang="en-US"/>
              <a:pPr>
                <a:defRPr/>
              </a:pPr>
              <a:t>5/30/2020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88D11D7F-2D73-45AE-B68A-E0E5AD8414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4771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6992138-513A-41A3-B003-D14FAA91EFDC}" type="datetimeFigureOut">
              <a:rPr lang="en-US"/>
              <a:pPr>
                <a:defRPr/>
              </a:pPr>
              <a:t>5/30/2020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89B3F2B-9180-453B-99F5-E4200980ED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4566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641C0C-6050-450C-9FC2-9E42A472AAA8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5404258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6B9ECC-1A62-4CE2-A280-380340E33320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8899992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046C93-CFA5-4C0E-ABCD-979979CCF4A2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05618617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D9898D-75CB-4700-8AFC-05A9BA1BFCAD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3462872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64FD98-761B-4B3E-98C2-C0C659A38CB1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661288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0573BE-42BB-426F-9AF1-F4F427763232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7739239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FAD10E-D63B-4AAE-A4DD-83288CE33DBD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18041139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9AB37A-26E4-4A21-A4A6-9A7C1D9DFC7A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6669227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895C4A-A6D0-4BCF-BE4F-80969388518F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1434584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9A880-E8E1-494E-819D-37688A764A84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3621856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E8962B-745B-40CD-95AD-877D77CA0FBF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0258871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7916BA6-34D1-455B-9E01-43361613D7D4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3662052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E7030FA1-9711-4E82-8697-0431E382477E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8697657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485A4C8-DC8B-4E46-97B4-FAEB0D21B136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7049684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97846059-8962-4E61-B729-E57FD08E7788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282285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83F8B2B3-CF48-43FE-B2B1-CE93B737CC4B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583553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80ACB67C-2739-42DD-8D62-672D122BBD29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4848254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AAA2674A-CD0A-49AA-8937-C01BBBEDF900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0672294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89C64BB-50EF-4271-BE5A-910704BCDEF6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205176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a-IR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22598F3-E221-4E97-A8C9-8FAC0B4CD501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1213043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22ADA66-07FF-4162-9610-2DF60D2C0DA6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418285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828A6F03-E298-42E1-8772-5D4D0564C940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91742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owerpointstyles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34"/>
          <p:cNvSpPr txBox="1">
            <a:spLocks noChangeArrowheads="1"/>
          </p:cNvSpPr>
          <p:nvPr userDrawn="1"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fr-FR">
                <a:hlinkClick r:id="rId13"/>
              </a:rPr>
              <a:t>Free Powerpoint Templates</a:t>
            </a:r>
            <a:endParaRPr lang="fr-FR"/>
          </a:p>
        </p:txBody>
      </p:sp>
      <p:pic>
        <p:nvPicPr>
          <p:cNvPr id="1027" name="Picture 33" descr="bvcffdhra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8" name="Text Box 8"/>
          <p:cNvSpPr txBox="1">
            <a:spLocks noChangeArrowheads="1"/>
          </p:cNvSpPr>
          <p:nvPr userDrawn="1"/>
        </p:nvSpPr>
        <p:spPr bwMode="auto">
          <a:xfrm>
            <a:off x="7962900" y="6375400"/>
            <a:ext cx="1073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fr-FR" b="1">
                <a:solidFill>
                  <a:srgbClr val="5A3E32"/>
                </a:solidFill>
              </a:rPr>
              <a:t>Page </a:t>
            </a:r>
            <a:fld id="{3319BC44-D127-4F53-BAF2-6AE769E66B30}" type="slidenum">
              <a:rPr lang="fr-FR" b="1">
                <a:solidFill>
                  <a:srgbClr val="5A3E32"/>
                </a:solidFill>
              </a:rPr>
              <a:pPr eaLnBrk="1" hangingPunct="1"/>
              <a:t>‹#›</a:t>
            </a:fld>
            <a:endParaRPr lang="fr-FR" b="1">
              <a:solidFill>
                <a:srgbClr val="5A3E3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  <p:sldLayoutId id="2147483755" r:id="rId2"/>
    <p:sldLayoutId id="2147483756" r:id="rId3"/>
    <p:sldLayoutId id="2147483757" r:id="rId4"/>
    <p:sldLayoutId id="2147483758" r:id="rId5"/>
    <p:sldLayoutId id="2147483759" r:id="rId6"/>
    <p:sldLayoutId id="2147483760" r:id="rId7"/>
    <p:sldLayoutId id="2147483761" r:id="rId8"/>
    <p:sldLayoutId id="2147483762" r:id="rId9"/>
    <p:sldLayoutId id="2147483763" r:id="rId10"/>
    <p:sldLayoutId id="214748376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fld id="{34301A45-491B-4365-B087-2787607BBF66}" type="datetimeFigureOut">
              <a:rPr lang="en-US"/>
              <a:pPr>
                <a:defRPr/>
              </a:pPr>
              <a:t>5/30/2020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fld id="{83E2726B-6F8A-4137-BAE9-7C9F1B836C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88" r:id="rId3"/>
    <p:sldLayoutId id="2147483789" r:id="rId4"/>
    <p:sldLayoutId id="2147483790" r:id="rId5"/>
    <p:sldLayoutId id="2147483791" r:id="rId6"/>
    <p:sldLayoutId id="2147483792" r:id="rId7"/>
    <p:sldLayoutId id="2147483793" r:id="rId8"/>
    <p:sldLayoutId id="2147483794" r:id="rId9"/>
    <p:sldLayoutId id="2147483795" r:id="rId10"/>
    <p:sldLayoutId id="214748379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A79939A-1C4B-4BDC-9740-41D8BAA2FC29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7FBD5B0A-7EF5-44C2-8080-98C7E2171D3F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  <p:sldLayoutId id="2147483798" r:id="rId2"/>
    <p:sldLayoutId id="2147483799" r:id="rId3"/>
    <p:sldLayoutId id="2147483800" r:id="rId4"/>
    <p:sldLayoutId id="2147483801" r:id="rId5"/>
    <p:sldLayoutId id="2147483802" r:id="rId6"/>
    <p:sldLayoutId id="2147483803" r:id="rId7"/>
    <p:sldLayoutId id="2147483804" r:id="rId8"/>
    <p:sldLayoutId id="2147483805" r:id="rId9"/>
    <p:sldLayoutId id="2147483806" r:id="rId10"/>
    <p:sldLayoutId id="214748380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8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127000">
              <a:schemeClr val="accent6">
                <a:lumMod val="20000"/>
                <a:lumOff val="80000"/>
              </a:schemeClr>
            </a:glow>
            <a:outerShdw dist="35921" dir="2700000" algn="ctr" rotWithShape="0">
              <a:schemeClr val="bg1"/>
            </a:outerShdw>
            <a:softEdge rad="0"/>
          </a:effectLst>
        </p:spPr>
      </p:pic>
      <p:sp>
        <p:nvSpPr>
          <p:cNvPr id="4" name="TextBox 3"/>
          <p:cNvSpPr txBox="1"/>
          <p:nvPr/>
        </p:nvSpPr>
        <p:spPr>
          <a:xfrm>
            <a:off x="762000" y="1988404"/>
            <a:ext cx="7620000" cy="830997"/>
          </a:xfrm>
          <a:prstGeom prst="rect">
            <a:avLst/>
          </a:prstGeom>
          <a:noFill/>
        </p:spPr>
        <p:txBody>
          <a:bodyPr rtlCol="1">
            <a:spAutoFit/>
          </a:bodyPr>
          <a:lstStyle/>
          <a:p>
            <a:pPr algn="ct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4800" b="1" dirty="0" err="1">
                <a:ln>
                  <a:solidFill>
                    <a:prstClr val="black">
                      <a:lumMod val="95000"/>
                      <a:lumOff val="500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Calibri"/>
                <a:cs typeface="B Nazanin" pitchFamily="2" charset="-78"/>
              </a:rPr>
              <a:t>بسم</a:t>
            </a:r>
            <a:r>
              <a:rPr lang="fa-IR" sz="4800" b="1" dirty="0">
                <a:ln>
                  <a:solidFill>
                    <a:prstClr val="black">
                      <a:lumMod val="95000"/>
                      <a:lumOff val="500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Calibri"/>
                <a:cs typeface="B Nazanin" pitchFamily="2" charset="-78"/>
              </a:rPr>
              <a:t> الله </a:t>
            </a:r>
            <a:r>
              <a:rPr lang="fa-IR" sz="4800" b="1" dirty="0" err="1">
                <a:ln>
                  <a:solidFill>
                    <a:prstClr val="black">
                      <a:lumMod val="95000"/>
                      <a:lumOff val="500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Calibri"/>
                <a:cs typeface="B Nazanin" pitchFamily="2" charset="-78"/>
              </a:rPr>
              <a:t>الـّرحمن</a:t>
            </a:r>
            <a:r>
              <a:rPr lang="fa-IR" sz="4800" b="1" dirty="0">
                <a:ln>
                  <a:solidFill>
                    <a:prstClr val="black">
                      <a:lumMod val="95000"/>
                      <a:lumOff val="500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Calibri"/>
                <a:cs typeface="B Nazanin" pitchFamily="2" charset="-78"/>
              </a:rPr>
              <a:t> </a:t>
            </a:r>
            <a:r>
              <a:rPr lang="fa-IR" sz="4800" b="1" dirty="0" err="1">
                <a:ln>
                  <a:solidFill>
                    <a:prstClr val="black">
                      <a:lumMod val="95000"/>
                      <a:lumOff val="500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Calibri"/>
                <a:cs typeface="B Nazanin" pitchFamily="2" charset="-78"/>
              </a:rPr>
              <a:t>الـّرحیم</a:t>
            </a:r>
            <a:endParaRPr lang="fa-IR" sz="4800" b="1" dirty="0">
              <a:ln>
                <a:solidFill>
                  <a:prstClr val="black">
                    <a:lumMod val="95000"/>
                    <a:lumOff val="500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Calibri"/>
              <a:cs typeface="B Nazanin" pitchFamily="2" charset="-78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28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fr-FR">
                <a:hlinkClick r:id="rId2"/>
              </a:rPr>
              <a:t>Free Powerpoint Templates</a:t>
            </a:r>
            <a:endParaRPr lang="fr-FR"/>
          </a:p>
        </p:txBody>
      </p:sp>
      <p:pic>
        <p:nvPicPr>
          <p:cNvPr id="43011" name="Picture 27" descr="juykb,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1949450" y="665163"/>
            <a:ext cx="4340225" cy="677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fr-FR" sz="3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Chocolate Rheology</a:t>
            </a:r>
            <a:endParaRPr lang="fr-FR" sz="3800" i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5867400" y="1960563"/>
            <a:ext cx="2817813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rtl="1" eaLnBrk="1" hangingPunct="1"/>
            <a:r>
              <a:rPr lang="fa-IR" sz="3800" b="1" dirty="0">
                <a:solidFill>
                  <a:schemeClr val="bg1"/>
                </a:solidFill>
                <a:latin typeface="Times New Roman" pitchFamily="18" charset="0"/>
                <a:cs typeface="B Nazanin" pitchFamily="2" charset="-78"/>
              </a:rPr>
              <a:t>رئولوژی شکلات</a:t>
            </a:r>
            <a:endParaRPr lang="fr-FR" sz="3800" i="1" dirty="0">
              <a:solidFill>
                <a:schemeClr val="bg1"/>
              </a:solidFill>
              <a:latin typeface="Times New Roman" pitchFamily="18" charset="0"/>
              <a:cs typeface="B Nazanin" pitchFamily="2" charset="-78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75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95600" y="1484313"/>
            <a:ext cx="5715000" cy="585787"/>
          </a:xfrm>
          <a:prstGeom prst="rect">
            <a:avLst/>
          </a:prstGeom>
          <a:noFill/>
        </p:spPr>
        <p:txBody>
          <a:bodyPr rtlCol="1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3200" b="1" kern="0" dirty="0">
                <a:solidFill>
                  <a:schemeClr val="tx1">
                    <a:lumMod val="95000"/>
                    <a:lumOff val="5000"/>
                  </a:schemeClr>
                </a:solidFill>
                <a:cs typeface="B Nazanin" pitchFamily="2" charset="-78"/>
              </a:rPr>
              <a:t>استاد محترم: </a:t>
            </a:r>
            <a:r>
              <a:rPr lang="fa-IR" sz="2400" kern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دکتر قره خانی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343400" y="2592388"/>
            <a:ext cx="4229100" cy="1154112"/>
          </a:xfrm>
          <a:prstGeom prst="rect">
            <a:avLst/>
          </a:prstGeom>
          <a:noFill/>
        </p:spPr>
        <p:txBody>
          <a:bodyPr rtlCol="1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2800" b="1" kern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گرد آورنده:</a:t>
            </a:r>
          </a:p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a-IR" kern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fa-IR" kern="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fa-IR" sz="2300" kern="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ساناز</a:t>
            </a:r>
            <a:r>
              <a:rPr lang="fa-IR" sz="2300" kern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کریمی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267200" y="4584700"/>
            <a:ext cx="4381500" cy="430213"/>
          </a:xfrm>
          <a:prstGeom prst="rect">
            <a:avLst/>
          </a:prstGeom>
          <a:noFill/>
        </p:spPr>
        <p:txBody>
          <a:bodyPr rtlCol="1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2200" kern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مهندسی صنایع غذایی 93- کارشناسی ارشد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1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/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93900"/>
            <a:ext cx="83058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0" y="1196752"/>
            <a:ext cx="1828800" cy="1597967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7315200" y="1501775"/>
            <a:ext cx="17526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rtl="1" eaLnBrk="1" hangingPunct="1"/>
            <a:r>
              <a:rPr lang="fa-IR" sz="2600" b="1">
                <a:cs typeface="B Nazanin" pitchFamily="2" charset="-78"/>
              </a:rPr>
              <a:t>فهرست</a:t>
            </a:r>
          </a:p>
        </p:txBody>
      </p:sp>
      <p:sp>
        <p:nvSpPr>
          <p:cNvPr id="45061" name="TextBox 4"/>
          <p:cNvSpPr txBox="1">
            <a:spLocks noChangeArrowheads="1"/>
          </p:cNvSpPr>
          <p:nvPr/>
        </p:nvSpPr>
        <p:spPr bwMode="auto">
          <a:xfrm>
            <a:off x="2195513" y="2420938"/>
            <a:ext cx="45370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rtl="1" eaLnBrk="1" hangingPunct="1"/>
            <a:endParaRPr lang="fa-IR" sz="2000">
              <a:cs typeface="B Nazanin" pitchFamily="2" charset="-78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4284663" y="1562100"/>
            <a:ext cx="2971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rtl="1" eaLnBrk="1" hangingPunct="1"/>
            <a:r>
              <a:rPr lang="fa-IR" sz="2400">
                <a:cs typeface="B Nazanin" pitchFamily="2" charset="-78"/>
              </a:rPr>
              <a:t>1- مقدمه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4284663" y="2133600"/>
            <a:ext cx="29718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rtl="1" eaLnBrk="1" hangingPunct="1"/>
            <a:r>
              <a:rPr lang="fa-IR" sz="2400">
                <a:cs typeface="B Nazanin" pitchFamily="2" charset="-78"/>
              </a:rPr>
              <a:t>2- تولید شکلات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3419475" y="2781300"/>
            <a:ext cx="38242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rtl="1" eaLnBrk="1" hangingPunct="1"/>
            <a:r>
              <a:rPr lang="fa-IR" sz="2400">
                <a:cs typeface="B Nazanin" pitchFamily="2" charset="-78"/>
              </a:rPr>
              <a:t>3- ویژگی های رئولوژی شکلات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1692275" y="3314700"/>
            <a:ext cx="5094288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rtl="1" eaLnBrk="1" hangingPunct="1"/>
            <a:r>
              <a:rPr lang="fa-IR" sz="2200">
                <a:cs typeface="B Nazanin" pitchFamily="2" charset="-78"/>
              </a:rPr>
              <a:t>3.1- مدل های استفادی در رئولوژی شکلات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1692275" y="3675063"/>
            <a:ext cx="5094288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rtl="1" eaLnBrk="1" hangingPunct="1"/>
            <a:r>
              <a:rPr lang="fa-IR" sz="2200">
                <a:cs typeface="B Nazanin" pitchFamily="2" charset="-78"/>
              </a:rPr>
              <a:t>3.2- اندازه گیری ویژگی های رئولوژیکی شکلات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4271963" y="4251325"/>
            <a:ext cx="29718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rtl="1" eaLnBrk="1" hangingPunct="1"/>
            <a:r>
              <a:rPr lang="fa-IR" sz="2400">
                <a:cs typeface="B Nazanin" pitchFamily="2" charset="-78"/>
              </a:rPr>
              <a:t>4- نتیجه گیری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4264025" y="4846638"/>
            <a:ext cx="29718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rtl="1" eaLnBrk="1" hangingPunct="1"/>
            <a:r>
              <a:rPr lang="fa-IR" sz="2400">
                <a:cs typeface="B Nazanin" pitchFamily="2" charset="-78"/>
              </a:rPr>
              <a:t>5- منابع</a:t>
            </a:r>
          </a:p>
        </p:txBody>
      </p:sp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535036"/>
            <a:ext cx="182689" cy="418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1" y="3147718"/>
            <a:ext cx="182689" cy="418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0" y="476250"/>
            <a:ext cx="3995738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rtl="1" eaLnBrk="1" hangingPunct="1"/>
            <a:r>
              <a:rPr lang="fa-IR" sz="2600" b="1">
                <a:solidFill>
                  <a:schemeClr val="bg1"/>
                </a:solidFill>
                <a:cs typeface="B Titr" pitchFamily="2" charset="-78"/>
              </a:rPr>
              <a:t>1- مقدمه: </a:t>
            </a:r>
            <a:endParaRPr lang="fa-IR" sz="2600">
              <a:solidFill>
                <a:schemeClr val="bg1"/>
              </a:solidFill>
              <a:cs typeface="B Nazanin" pitchFamily="2" charset="-78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-36513" y="1516063"/>
            <a:ext cx="8997951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rtl="1" eaLnBrk="1" hangingPunct="1"/>
            <a:r>
              <a:rPr lang="fa-IR" sz="2000">
                <a:cs typeface="B Nazanin" pitchFamily="2" charset="-78"/>
              </a:rPr>
              <a:t>رئولوژی علمی است که به مطالعه تغییر شکل و جریان مواد مایع و جامد تحت تاثیر نیروهای مکانیکی، می پردازد.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-36513" y="2073275"/>
            <a:ext cx="89963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rtl="1" eaLnBrk="1" hangingPunct="1"/>
            <a:r>
              <a:rPr lang="fa-IR" sz="2000">
                <a:cs typeface="B Nazanin" pitchFamily="2" charset="-78"/>
              </a:rPr>
              <a:t>مواد غذایی به طور کلی در حالت شبه پایدار هستند و بافت آنها به تغییرات ساختاری آنها در طول فرایند تولیدشان بستگی دارد. 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-36513" y="2936875"/>
            <a:ext cx="8997951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rtl="1" eaLnBrk="1" hangingPunct="1"/>
            <a:r>
              <a:rPr lang="fa-IR" sz="2000">
                <a:cs typeface="B Nazanin" pitchFamily="2" charset="-78"/>
              </a:rPr>
              <a:t>ساختار یک محصول با رفتار رئولوژی آن محصول رابطه داشته و اقدامات رئولوژیکی می تواند در مرحله ی ساخت در کنترل کیفیت آنها موثر باشد.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-33338" y="3821113"/>
            <a:ext cx="8997951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rtl="1" eaLnBrk="1" hangingPunct="1"/>
            <a:r>
              <a:rPr lang="fa-IR" sz="2000">
                <a:cs typeface="B Nazanin" pitchFamily="2" charset="-78"/>
              </a:rPr>
              <a:t>با ایجاد تغییر در رفتار رئولوژی یک محصول، می توان محصولات جدیدی تولید کرد.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-71438" y="3009900"/>
            <a:ext cx="9036051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latin typeface="BNazanin"/>
                <a:cs typeface="B Nazanin" pitchFamily="2" charset="-78"/>
              </a:rPr>
              <a:t>چربي شامل كرة كاكائو و چربي شیر و ذرات شامل ذرات كاكائو، شكر و در مورد شكلات شیری پودر شیر خشك است.</a:t>
            </a:r>
            <a:endParaRPr lang="fa-IR" sz="2000">
              <a:cs typeface="B Nazanin" pitchFamily="2" charset="-78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0" y="476250"/>
            <a:ext cx="3995738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rtl="1" eaLnBrk="1" hangingPunct="1"/>
            <a:r>
              <a:rPr lang="fa-IR" sz="2600" b="1">
                <a:solidFill>
                  <a:schemeClr val="bg1"/>
                </a:solidFill>
                <a:cs typeface="B Titr" pitchFamily="2" charset="-78"/>
              </a:rPr>
              <a:t>2- تولید شکلات : </a:t>
            </a:r>
            <a:endParaRPr lang="fa-IR" sz="2600">
              <a:solidFill>
                <a:schemeClr val="bg1"/>
              </a:solidFill>
              <a:cs typeface="B Nazanin" pitchFamily="2" charset="-78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395288" y="1589088"/>
            <a:ext cx="85693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solidFill>
                  <a:srgbClr val="000000"/>
                </a:solidFill>
                <a:latin typeface="BNazanin"/>
                <a:cs typeface="B Nazanin" pitchFamily="2" charset="-78"/>
              </a:rPr>
              <a:t>شكلات در دماي اتاق به صورت جامد ولي در دماي بدن انسان ذوب شده و به سيالي گرانرو تبديل می شود. </a:t>
            </a:r>
            <a:endParaRPr lang="fa-IR"/>
          </a:p>
        </p:txBody>
      </p:sp>
      <p:cxnSp>
        <p:nvCxnSpPr>
          <p:cNvPr id="10" name="Straight Arrow Connector 9"/>
          <p:cNvCxnSpPr>
            <a:cxnSpLocks noChangeShapeType="1"/>
          </p:cNvCxnSpPr>
          <p:nvPr/>
        </p:nvCxnSpPr>
        <p:spPr bwMode="auto">
          <a:xfrm>
            <a:off x="8243888" y="1957388"/>
            <a:ext cx="0" cy="392112"/>
          </a:xfrm>
          <a:prstGeom prst="straightConnector1">
            <a:avLst/>
          </a:prstGeom>
          <a:noFill/>
          <a:ln w="28575" algn="ctr">
            <a:solidFill>
              <a:srgbClr val="641800"/>
            </a:solidFill>
            <a:round/>
            <a:headEnd/>
            <a:tailEnd type="arrow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323850" y="2366963"/>
            <a:ext cx="86407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solidFill>
                  <a:srgbClr val="000000"/>
                </a:solidFill>
                <a:latin typeface="BNazanin"/>
                <a:cs typeface="B Nazanin" pitchFamily="2" charset="-78"/>
              </a:rPr>
              <a:t>ذوب تركیبات چرب شكلات  كه بسیاري از ذرات تشكيل دهنده را متصل به یكدیگر نگاه می دارد. </a:t>
            </a:r>
            <a:endParaRPr lang="fa-IR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0" y="3800475"/>
            <a:ext cx="89646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solidFill>
                  <a:srgbClr val="000000"/>
                </a:solidFill>
                <a:latin typeface="BNazanin"/>
                <a:cs typeface="B Nazanin" pitchFamily="2" charset="-78"/>
              </a:rPr>
              <a:t>شکلات می تواند به عنوان یک سیستم سوسپانسیونی تلقی گردد. که شامل پراکندگی بخش غیر چرب مانند: قند، کاکائو، مواد جامد و نهایتا پودر شیر خشک در فاز پیوسته ی کره کاکائو می باشد.</a:t>
            </a:r>
            <a:endParaRPr lang="fa-IR">
              <a:cs typeface="B Nazanin" pitchFamily="2" charset="-78"/>
            </a:endParaRP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-36513" y="4613275"/>
            <a:ext cx="8964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solidFill>
                  <a:srgbClr val="000000"/>
                </a:solidFill>
                <a:latin typeface="BNazanin"/>
                <a:cs typeface="B Nazanin" pitchFamily="2" charset="-78"/>
              </a:rPr>
              <a:t>شکلات مذاب یک ترکیب متراکم از پوشش فسفولیپیدی و سوکروز و ذرات کاکایو در چربی است</a:t>
            </a:r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1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983812" y="3446238"/>
            <a:ext cx="341313" cy="2359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07950" y="836613"/>
            <a:ext cx="87487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latin typeface="BNazanin"/>
                <a:cs typeface="B Nazanin" pitchFamily="2" charset="-78"/>
              </a:rPr>
              <a:t>مراحل مختلف فرآيند:</a:t>
            </a:r>
            <a:endParaRPr lang="fa-IR" sz="2000">
              <a:cs typeface="B Nazanin" pitchFamily="2" charset="-78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9213" y="1462088"/>
            <a:ext cx="88550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solidFill>
                  <a:srgbClr val="000000"/>
                </a:solidFill>
                <a:latin typeface="BNazanin"/>
                <a:cs typeface="B Nazanin" pitchFamily="2" charset="-78"/>
              </a:rPr>
              <a:t>فرآیند توليد شكلات شامل آماده سازي مواد اوليه، اختلاط مواد، كاهش انداز ة مخلوط، كونچ كردن، مشروط كردن دمايي، قالب گيري (در صورت نياز و بسته به نوع محصول) و بسته بند ي است. </a:t>
            </a:r>
            <a:endParaRPr lang="fa-IR"/>
          </a:p>
        </p:txBody>
      </p:sp>
      <p:sp>
        <p:nvSpPr>
          <p:cNvPr id="7" name="Bent-Up Arrow 6"/>
          <p:cNvSpPr/>
          <p:nvPr/>
        </p:nvSpPr>
        <p:spPr>
          <a:xfrm rot="5400000">
            <a:off x="449828" y="2471778"/>
            <a:ext cx="266612" cy="519212"/>
          </a:xfrm>
          <a:prstGeom prst="bentUpArrow">
            <a:avLst>
              <a:gd name="adj1" fmla="val 32840"/>
              <a:gd name="adj2" fmla="val 25000"/>
              <a:gd name="adj3" fmla="val 35780"/>
            </a:avLst>
          </a:prstGeom>
          <a:solidFill>
            <a:srgbClr val="8064A2">
              <a:tint val="50000"/>
              <a:hueOff val="0"/>
              <a:satOff val="0"/>
              <a:lumOff val="0"/>
              <a:alphaOff val="0"/>
            </a:srgbClr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</p:sp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107950" y="1816100"/>
            <a:ext cx="1463675" cy="766763"/>
            <a:chOff x="55536" y="23283"/>
            <a:chExt cx="1767802" cy="1237404"/>
          </a:xfrm>
        </p:grpSpPr>
        <p:sp>
          <p:nvSpPr>
            <p:cNvPr id="16" name="Rounded Rectangle 15"/>
            <p:cNvSpPr/>
            <p:nvPr/>
          </p:nvSpPr>
          <p:spPr>
            <a:xfrm>
              <a:off x="55536" y="23283"/>
              <a:ext cx="1767802" cy="1237404"/>
            </a:xfrm>
            <a:prstGeom prst="roundRect">
              <a:avLst>
                <a:gd name="adj" fmla="val 16670"/>
              </a:avLst>
            </a:prstGeom>
            <a:gradFill rotWithShape="1">
              <a:gsLst>
                <a:gs pos="0">
                  <a:srgbClr val="8064A2"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8064A2"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8064A2"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</p:sp>
        <p:sp>
          <p:nvSpPr>
            <p:cNvPr id="48190" name="Rounded Rectangle 5"/>
            <p:cNvSpPr>
              <a:spLocks noChangeArrowheads="1"/>
            </p:cNvSpPr>
            <p:nvPr/>
          </p:nvSpPr>
          <p:spPr bwMode="auto">
            <a:xfrm>
              <a:off x="115952" y="83699"/>
              <a:ext cx="1646970" cy="11165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71450" tIns="171450" rIns="171450" bIns="171450" anchor="ctr"/>
            <a:lstStyle/>
            <a:p>
              <a:pPr algn="ctr" defTabSz="2000250" rtl="1">
                <a:lnSpc>
                  <a:spcPct val="90000"/>
                </a:lnSpc>
                <a:spcAft>
                  <a:spcPct val="35000"/>
                </a:spcAft>
              </a:pPr>
              <a:endParaRPr lang="fa-IR" sz="4500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9" name="Bent-Up Arrow 8"/>
          <p:cNvSpPr/>
          <p:nvPr/>
        </p:nvSpPr>
        <p:spPr>
          <a:xfrm rot="5400000">
            <a:off x="1159605" y="3313003"/>
            <a:ext cx="287217" cy="519211"/>
          </a:xfrm>
          <a:prstGeom prst="bentUpArrow">
            <a:avLst>
              <a:gd name="adj1" fmla="val 32840"/>
              <a:gd name="adj2" fmla="val 25000"/>
              <a:gd name="adj3" fmla="val 35780"/>
            </a:avLst>
          </a:prstGeom>
          <a:solidFill>
            <a:srgbClr val="8064A2">
              <a:tint val="50000"/>
              <a:hueOff val="-3925394"/>
              <a:satOff val="19763"/>
              <a:lumOff val="12722"/>
              <a:alphaOff val="0"/>
            </a:srgbClr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</p:sp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827088" y="2636838"/>
            <a:ext cx="1465262" cy="768350"/>
            <a:chOff x="1521232" y="1413297"/>
            <a:chExt cx="1767802" cy="1237404"/>
          </a:xfrm>
        </p:grpSpPr>
        <p:sp>
          <p:nvSpPr>
            <p:cNvPr id="14" name="Rounded Rectangle 13"/>
            <p:cNvSpPr/>
            <p:nvPr/>
          </p:nvSpPr>
          <p:spPr>
            <a:xfrm>
              <a:off x="1521232" y="1413297"/>
              <a:ext cx="1767802" cy="1237404"/>
            </a:xfrm>
            <a:prstGeom prst="roundRect">
              <a:avLst>
                <a:gd name="adj" fmla="val 16670"/>
              </a:avLst>
            </a:prstGeom>
            <a:gradFill rotWithShape="1">
              <a:gsLst>
                <a:gs pos="0">
                  <a:srgbClr val="8064A2">
                    <a:hueOff val="-2232385"/>
                    <a:satOff val="13449"/>
                    <a:lumOff val="1078"/>
                    <a:alphaOff val="0"/>
                    <a:shade val="51000"/>
                    <a:satMod val="130000"/>
                  </a:srgbClr>
                </a:gs>
                <a:gs pos="80000">
                  <a:srgbClr val="8064A2">
                    <a:hueOff val="-2232385"/>
                    <a:satOff val="13449"/>
                    <a:lumOff val="1078"/>
                    <a:alphaOff val="0"/>
                    <a:shade val="93000"/>
                    <a:satMod val="130000"/>
                  </a:srgbClr>
                </a:gs>
                <a:gs pos="100000">
                  <a:srgbClr val="8064A2">
                    <a:hueOff val="-2232385"/>
                    <a:satOff val="13449"/>
                    <a:lumOff val="1078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</p:sp>
        <p:sp>
          <p:nvSpPr>
            <p:cNvPr id="48186" name="Rounded Rectangle 8"/>
            <p:cNvSpPr>
              <a:spLocks noChangeArrowheads="1"/>
            </p:cNvSpPr>
            <p:nvPr/>
          </p:nvSpPr>
          <p:spPr bwMode="auto">
            <a:xfrm>
              <a:off x="1581648" y="1473713"/>
              <a:ext cx="1646970" cy="11165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71450" tIns="171450" rIns="171450" bIns="171450" anchor="ctr"/>
            <a:lstStyle/>
            <a:p>
              <a:pPr algn="ctr" defTabSz="2000250" rtl="1">
                <a:lnSpc>
                  <a:spcPct val="90000"/>
                </a:lnSpc>
                <a:spcAft>
                  <a:spcPct val="35000"/>
                </a:spcAft>
              </a:pPr>
              <a:endParaRPr lang="fa-IR" sz="4500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11" name="Group 10"/>
          <p:cNvGrpSpPr>
            <a:grpSpLocks/>
          </p:cNvGrpSpPr>
          <p:nvPr/>
        </p:nvGrpSpPr>
        <p:grpSpPr bwMode="auto">
          <a:xfrm>
            <a:off x="1547813" y="3452813"/>
            <a:ext cx="1463675" cy="768350"/>
            <a:chOff x="2986929" y="2803311"/>
            <a:chExt cx="1767802" cy="1237404"/>
          </a:xfrm>
        </p:grpSpPr>
        <p:sp>
          <p:nvSpPr>
            <p:cNvPr id="12" name="Rounded Rectangle 11"/>
            <p:cNvSpPr/>
            <p:nvPr/>
          </p:nvSpPr>
          <p:spPr>
            <a:xfrm>
              <a:off x="2986929" y="2803311"/>
              <a:ext cx="1767802" cy="1237404"/>
            </a:xfrm>
            <a:prstGeom prst="roundRect">
              <a:avLst>
                <a:gd name="adj" fmla="val 16670"/>
              </a:avLst>
            </a:prstGeom>
            <a:gradFill rotWithShape="1">
              <a:gsLst>
                <a:gs pos="0">
                  <a:srgbClr val="8064A2">
                    <a:hueOff val="-4464770"/>
                    <a:satOff val="26899"/>
                    <a:lumOff val="2156"/>
                    <a:alphaOff val="0"/>
                    <a:shade val="51000"/>
                    <a:satMod val="130000"/>
                  </a:srgbClr>
                </a:gs>
                <a:gs pos="80000">
                  <a:srgbClr val="8064A2">
                    <a:hueOff val="-4464770"/>
                    <a:satOff val="26899"/>
                    <a:lumOff val="2156"/>
                    <a:alphaOff val="0"/>
                    <a:shade val="93000"/>
                    <a:satMod val="130000"/>
                  </a:srgbClr>
                </a:gs>
                <a:gs pos="100000">
                  <a:srgbClr val="8064A2">
                    <a:hueOff val="-4464770"/>
                    <a:satOff val="26899"/>
                    <a:lumOff val="2156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</p:sp>
        <p:sp>
          <p:nvSpPr>
            <p:cNvPr id="48182" name="Rounded Rectangle 10"/>
            <p:cNvSpPr>
              <a:spLocks noChangeArrowheads="1"/>
            </p:cNvSpPr>
            <p:nvPr/>
          </p:nvSpPr>
          <p:spPr bwMode="auto">
            <a:xfrm>
              <a:off x="3047345" y="2863727"/>
              <a:ext cx="1646970" cy="11165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71450" tIns="171450" rIns="171450" bIns="171450" anchor="ctr"/>
            <a:lstStyle/>
            <a:p>
              <a:pPr algn="ctr" defTabSz="2000250" rtl="1">
                <a:lnSpc>
                  <a:spcPct val="90000"/>
                </a:lnSpc>
                <a:spcAft>
                  <a:spcPct val="35000"/>
                </a:spcAft>
              </a:pPr>
              <a:endParaRPr lang="fa-IR" sz="4500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18" name="Bent-Up Arrow 17"/>
          <p:cNvSpPr/>
          <p:nvPr/>
        </p:nvSpPr>
        <p:spPr>
          <a:xfrm rot="5400000">
            <a:off x="1868557" y="4116220"/>
            <a:ext cx="306369" cy="516106"/>
          </a:xfrm>
          <a:prstGeom prst="bentUpArrow">
            <a:avLst>
              <a:gd name="adj1" fmla="val 32840"/>
              <a:gd name="adj2" fmla="val 25000"/>
              <a:gd name="adj3" fmla="val 35780"/>
            </a:avLst>
          </a:prstGeom>
          <a:solidFill>
            <a:srgbClr val="9BBB59">
              <a:tint val="50000"/>
              <a:hueOff val="0"/>
              <a:satOff val="0"/>
              <a:lumOff val="0"/>
              <a:alphaOff val="0"/>
            </a:srgbClr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</p:sp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2263775" y="4276725"/>
            <a:ext cx="1516063" cy="790575"/>
            <a:chOff x="55536" y="23283"/>
            <a:chExt cx="1767802" cy="1237404"/>
          </a:xfrm>
        </p:grpSpPr>
        <p:sp>
          <p:nvSpPr>
            <p:cNvPr id="24" name="Rounded Rectangle 23"/>
            <p:cNvSpPr/>
            <p:nvPr/>
          </p:nvSpPr>
          <p:spPr>
            <a:xfrm>
              <a:off x="55536" y="23283"/>
              <a:ext cx="1767802" cy="1237404"/>
            </a:xfrm>
            <a:prstGeom prst="roundRect">
              <a:avLst>
                <a:gd name="adj" fmla="val 16670"/>
              </a:avLst>
            </a:prstGeom>
            <a:gradFill rotWithShape="1">
              <a:gsLst>
                <a:gs pos="0">
                  <a:srgbClr val="9BBB59"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9BBB59"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9BBB59"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</p:sp>
        <p:sp>
          <p:nvSpPr>
            <p:cNvPr id="48178" name="Rounded Rectangle 5"/>
            <p:cNvSpPr>
              <a:spLocks noChangeArrowheads="1"/>
            </p:cNvSpPr>
            <p:nvPr/>
          </p:nvSpPr>
          <p:spPr bwMode="auto">
            <a:xfrm>
              <a:off x="115952" y="83699"/>
              <a:ext cx="1646970" cy="11165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71450" tIns="171450" rIns="171450" bIns="171450" anchor="ctr"/>
            <a:lstStyle/>
            <a:p>
              <a:pPr algn="ctr" defTabSz="2000250" rtl="1">
                <a:lnSpc>
                  <a:spcPct val="90000"/>
                </a:lnSpc>
                <a:spcAft>
                  <a:spcPct val="35000"/>
                </a:spcAft>
              </a:pPr>
              <a:endParaRPr lang="fa-IR" sz="4500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324600" y="4265613"/>
            <a:ext cx="1517650" cy="790575"/>
            <a:chOff x="1521232" y="1413297"/>
            <a:chExt cx="1767802" cy="1237404"/>
          </a:xfrm>
        </p:grpSpPr>
        <p:sp>
          <p:nvSpPr>
            <p:cNvPr id="22" name="Rounded Rectangle 21"/>
            <p:cNvSpPr/>
            <p:nvPr/>
          </p:nvSpPr>
          <p:spPr>
            <a:xfrm>
              <a:off x="1521232" y="1413297"/>
              <a:ext cx="1767802" cy="1237404"/>
            </a:xfrm>
            <a:prstGeom prst="roundRect">
              <a:avLst>
                <a:gd name="adj" fmla="val 16670"/>
              </a:avLst>
            </a:prstGeom>
            <a:gradFill rotWithShape="1">
              <a:gsLst>
                <a:gs pos="0">
                  <a:srgbClr val="9BBB59">
                    <a:hueOff val="5625132"/>
                    <a:satOff val="-8440"/>
                    <a:lumOff val="-1373"/>
                    <a:alphaOff val="0"/>
                    <a:shade val="51000"/>
                    <a:satMod val="130000"/>
                  </a:srgbClr>
                </a:gs>
                <a:gs pos="80000">
                  <a:srgbClr val="9BBB59">
                    <a:hueOff val="5625132"/>
                    <a:satOff val="-8440"/>
                    <a:lumOff val="-1373"/>
                    <a:alphaOff val="0"/>
                    <a:shade val="93000"/>
                    <a:satMod val="130000"/>
                  </a:srgbClr>
                </a:gs>
                <a:gs pos="100000">
                  <a:srgbClr val="9BBB59">
                    <a:hueOff val="5625132"/>
                    <a:satOff val="-8440"/>
                    <a:lumOff val="-1373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</p:sp>
        <p:sp>
          <p:nvSpPr>
            <p:cNvPr id="48174" name="Rounded Rectangle 8"/>
            <p:cNvSpPr>
              <a:spLocks noChangeArrowheads="1"/>
            </p:cNvSpPr>
            <p:nvPr/>
          </p:nvSpPr>
          <p:spPr bwMode="auto">
            <a:xfrm>
              <a:off x="1581648" y="1473713"/>
              <a:ext cx="1646970" cy="11165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71450" tIns="171450" rIns="171450" bIns="171450" anchor="ctr"/>
            <a:lstStyle/>
            <a:p>
              <a:pPr algn="ctr" defTabSz="2000250" rtl="1">
                <a:lnSpc>
                  <a:spcPct val="90000"/>
                </a:lnSpc>
                <a:spcAft>
                  <a:spcPct val="35000"/>
                </a:spcAft>
              </a:pPr>
              <a:endParaRPr lang="fa-IR" sz="4500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26" name="Rectangle 25"/>
          <p:cNvSpPr>
            <a:spLocks noChangeArrowheads="1"/>
          </p:cNvSpPr>
          <p:nvPr/>
        </p:nvSpPr>
        <p:spPr bwMode="auto">
          <a:xfrm>
            <a:off x="484188" y="2014538"/>
            <a:ext cx="7921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a-IR" sz="2000" b="1">
                <a:solidFill>
                  <a:schemeClr val="bg1"/>
                </a:solidFill>
                <a:latin typeface="BNazanin"/>
                <a:cs typeface="B Nazanin" pitchFamily="2" charset="-78"/>
              </a:rPr>
              <a:t>اختلاط</a:t>
            </a:r>
            <a:endParaRPr lang="fa-IR" sz="2000" b="1">
              <a:solidFill>
                <a:schemeClr val="bg1"/>
              </a:solidFill>
              <a:cs typeface="B Nazanin" pitchFamily="2" charset="-78"/>
            </a:endParaRPr>
          </a:p>
        </p:txBody>
      </p:sp>
      <p:sp>
        <p:nvSpPr>
          <p:cNvPr id="27" name="Rectangle 26"/>
          <p:cNvSpPr>
            <a:spLocks noChangeArrowheads="1"/>
          </p:cNvSpPr>
          <p:nvPr/>
        </p:nvSpPr>
        <p:spPr bwMode="auto">
          <a:xfrm>
            <a:off x="949325" y="2820988"/>
            <a:ext cx="12620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a-IR" sz="2000" b="1">
                <a:solidFill>
                  <a:schemeClr val="bg1"/>
                </a:solidFill>
                <a:latin typeface="BNazanin"/>
                <a:cs typeface="B Nazanin" pitchFamily="2" charset="-78"/>
              </a:rPr>
              <a:t>كاهش اندازه</a:t>
            </a:r>
            <a:endParaRPr lang="fa-IR" sz="2000" b="1">
              <a:solidFill>
                <a:schemeClr val="bg1"/>
              </a:solidFill>
              <a:cs typeface="B Nazanin" pitchFamily="2" charset="-78"/>
            </a:endParaRPr>
          </a:p>
        </p:txBody>
      </p:sp>
      <p:sp>
        <p:nvSpPr>
          <p:cNvPr id="28" name="Rectangle 27"/>
          <p:cNvSpPr>
            <a:spLocks noChangeArrowheads="1"/>
          </p:cNvSpPr>
          <p:nvPr/>
        </p:nvSpPr>
        <p:spPr bwMode="auto">
          <a:xfrm>
            <a:off x="1649413" y="3636963"/>
            <a:ext cx="11525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a-IR" sz="2000" b="1">
                <a:solidFill>
                  <a:schemeClr val="bg1"/>
                </a:solidFill>
                <a:latin typeface="BNazanin"/>
                <a:cs typeface="B Nazanin" pitchFamily="2" charset="-78"/>
              </a:rPr>
              <a:t>كونچ كردن</a:t>
            </a:r>
            <a:endParaRPr lang="fa-IR" sz="2000" b="1">
              <a:solidFill>
                <a:schemeClr val="bg1"/>
              </a:solidFill>
              <a:cs typeface="B Nazanin" pitchFamily="2" charset="-78"/>
            </a:endParaRPr>
          </a:p>
        </p:txBody>
      </p:sp>
      <p:sp>
        <p:nvSpPr>
          <p:cNvPr id="29" name="Rectangle 28"/>
          <p:cNvSpPr>
            <a:spLocks noChangeArrowheads="1"/>
          </p:cNvSpPr>
          <p:nvPr/>
        </p:nvSpPr>
        <p:spPr bwMode="auto">
          <a:xfrm>
            <a:off x="2314575" y="4376738"/>
            <a:ext cx="14049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rtl="1"/>
            <a:r>
              <a:rPr lang="fa-IR" sz="2000" b="1">
                <a:latin typeface="BNazanin"/>
                <a:cs typeface="B Nazanin" pitchFamily="2" charset="-78"/>
              </a:rPr>
              <a:t>مشروط كردن دمايي</a:t>
            </a:r>
            <a:endParaRPr lang="fa-IR" sz="2000" b="1">
              <a:cs typeface="B Nazanin" pitchFamily="2" charset="-78"/>
            </a:endParaRPr>
          </a:p>
        </p:txBody>
      </p:sp>
      <p:sp>
        <p:nvSpPr>
          <p:cNvPr id="35" name="Left Bracket 34"/>
          <p:cNvSpPr>
            <a:spLocks/>
          </p:cNvSpPr>
          <p:nvPr/>
        </p:nvSpPr>
        <p:spPr bwMode="auto">
          <a:xfrm>
            <a:off x="3967163" y="3500438"/>
            <a:ext cx="173037" cy="2319337"/>
          </a:xfrm>
          <a:prstGeom prst="leftBracket">
            <a:avLst>
              <a:gd name="adj" fmla="val 8377"/>
            </a:avLst>
          </a:prstGeom>
          <a:noFill/>
          <a:ln w="38100" algn="ctr">
            <a:solidFill>
              <a:srgbClr val="B2A2C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a-IR"/>
          </a:p>
        </p:txBody>
      </p:sp>
      <p:grpSp>
        <p:nvGrpSpPr>
          <p:cNvPr id="30" name="Group 29"/>
          <p:cNvGrpSpPr/>
          <p:nvPr/>
        </p:nvGrpSpPr>
        <p:grpSpPr>
          <a:xfrm>
            <a:off x="4139952" y="3140968"/>
            <a:ext cx="1843860" cy="889782"/>
            <a:chOff x="3324820" y="1609849"/>
            <a:chExt cx="2768203" cy="844301"/>
          </a:xfrm>
          <a:solidFill>
            <a:srgbClr val="B2A2C6"/>
          </a:solidFill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grpSpPr>
        <p:sp>
          <p:nvSpPr>
            <p:cNvPr id="31" name="Rectangle 30"/>
            <p:cNvSpPr/>
            <p:nvPr/>
          </p:nvSpPr>
          <p:spPr>
            <a:xfrm>
              <a:off x="3324820" y="1609849"/>
              <a:ext cx="2768203" cy="844301"/>
            </a:xfrm>
            <a:prstGeom prst="rect">
              <a:avLst/>
            </a:prstGeom>
            <a:grpFill/>
            <a:ln w="28575" cap="flat" cmpd="sng" algn="ctr">
              <a:solidFill>
                <a:sysClr val="window" lastClr="FFFFFF"/>
              </a:solidFill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1600" prst="riblet"/>
            </a:sp3d>
          </p:spPr>
        </p:sp>
        <p:sp>
          <p:nvSpPr>
            <p:cNvPr id="32" name="Rectangle 31"/>
            <p:cNvSpPr/>
            <p:nvPr/>
          </p:nvSpPr>
          <p:spPr>
            <a:xfrm>
              <a:off x="3324820" y="1609849"/>
              <a:ext cx="2768203" cy="844301"/>
            </a:xfrm>
            <a:prstGeom prst="rect">
              <a:avLst/>
            </a:prstGeom>
            <a:grpFill/>
            <a:ln w="28575">
              <a:solidFill>
                <a:sysClr val="window" lastClr="FFFFFF"/>
              </a:solidFill>
            </a:ln>
            <a:effectLst/>
            <a:scene3d>
              <a:camera prst="orthographicFront"/>
              <a:lightRig rig="threePt" dir="t"/>
            </a:scene3d>
            <a:sp3d>
              <a:bevelT w="101600" prst="riblet"/>
            </a:sp3d>
          </p:spPr>
          <p:txBody>
            <a:bodyPr lIns="34925" tIns="34925" rIns="34925" bIns="34925" spcCol="1270" anchor="ctr"/>
            <a:lstStyle/>
            <a:p>
              <a:pPr algn="ctr" defTabSz="2444750" rtl="1" fontAlgn="auto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fa-IR" sz="5500" kern="0">
                <a:solidFill>
                  <a:prstClr val="white"/>
                </a:solidFill>
                <a:latin typeface="Calibri"/>
                <a:cs typeface="Arial"/>
              </a:endParaRPr>
            </a:p>
          </p:txBody>
        </p:sp>
      </p:grpSp>
      <p:sp>
        <p:nvSpPr>
          <p:cNvPr id="33" name="Rectangle 32"/>
          <p:cNvSpPr/>
          <p:nvPr/>
        </p:nvSpPr>
        <p:spPr>
          <a:xfrm>
            <a:off x="4139952" y="4159755"/>
            <a:ext cx="1843860" cy="889782"/>
          </a:xfrm>
          <a:prstGeom prst="rect">
            <a:avLst/>
          </a:prstGeom>
          <a:solidFill>
            <a:srgbClr val="B2A2C6"/>
          </a:solidFill>
          <a:ln w="28575">
            <a:solidFill>
              <a:sysClr val="window" lastClr="FFFFFF"/>
            </a:solidFill>
          </a:ln>
          <a:effectLst/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 lIns="34925" tIns="34925" rIns="34925" bIns="34925" spcCol="1270" anchor="ctr"/>
          <a:lstStyle/>
          <a:p>
            <a:pPr algn="ctr" defTabSz="2444750" rtl="1" fontAlgn="auto">
              <a:lnSpc>
                <a:spcPct val="90000"/>
              </a:lnSpc>
              <a:spcAft>
                <a:spcPct val="35000"/>
              </a:spcAft>
              <a:defRPr/>
            </a:pPr>
            <a:endParaRPr lang="fa-IR" sz="5500" kern="0">
              <a:solidFill>
                <a:prstClr val="white"/>
              </a:solidFill>
              <a:latin typeface="Calibri"/>
              <a:cs typeface="Arial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4139952" y="5214189"/>
            <a:ext cx="1843860" cy="889782"/>
          </a:xfrm>
          <a:prstGeom prst="rect">
            <a:avLst/>
          </a:prstGeom>
          <a:solidFill>
            <a:srgbClr val="B2A2C6"/>
          </a:solidFill>
          <a:ln w="28575">
            <a:solidFill>
              <a:sysClr val="window" lastClr="FFFFFF"/>
            </a:solidFill>
          </a:ln>
          <a:effectLst/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 lIns="34925" tIns="34925" rIns="34925" bIns="34925" spcCol="1270" anchor="ctr"/>
          <a:lstStyle/>
          <a:p>
            <a:pPr algn="ctr" defTabSz="2444750" rtl="1" fontAlgn="auto">
              <a:lnSpc>
                <a:spcPct val="90000"/>
              </a:lnSpc>
              <a:spcAft>
                <a:spcPct val="35000"/>
              </a:spcAft>
              <a:defRPr/>
            </a:pPr>
            <a:endParaRPr lang="fa-IR" sz="5500" kern="0">
              <a:solidFill>
                <a:prstClr val="white"/>
              </a:solidFill>
              <a:latin typeface="Calibri"/>
              <a:cs typeface="Arial"/>
            </a:endParaRPr>
          </a:p>
        </p:txBody>
      </p:sp>
      <p:cxnSp>
        <p:nvCxnSpPr>
          <p:cNvPr id="37" name="Straight Connector 36"/>
          <p:cNvCxnSpPr>
            <a:cxnSpLocks noChangeShapeType="1"/>
          </p:cNvCxnSpPr>
          <p:nvPr/>
        </p:nvCxnSpPr>
        <p:spPr bwMode="auto">
          <a:xfrm>
            <a:off x="3798888" y="4654550"/>
            <a:ext cx="341312" cy="0"/>
          </a:xfrm>
          <a:prstGeom prst="line">
            <a:avLst/>
          </a:prstGeom>
          <a:noFill/>
          <a:ln w="38100" algn="ctr">
            <a:solidFill>
              <a:srgbClr val="B2A2C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9" name="Rectangle 38"/>
          <p:cNvSpPr>
            <a:spLocks noChangeArrowheads="1"/>
          </p:cNvSpPr>
          <p:nvPr/>
        </p:nvSpPr>
        <p:spPr bwMode="auto">
          <a:xfrm>
            <a:off x="4506913" y="3398838"/>
            <a:ext cx="10953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 i="1"/>
              <a:t>Panning</a:t>
            </a:r>
            <a:endParaRPr lang="fa-IR"/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4140200" y="4276725"/>
            <a:ext cx="17954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rtl="1"/>
            <a:r>
              <a:rPr lang="fa-IR" sz="2000" b="1">
                <a:latin typeface="BNazanin"/>
                <a:cs typeface="B Nazanin" pitchFamily="2" charset="-78"/>
              </a:rPr>
              <a:t>قالب گيري</a:t>
            </a:r>
          </a:p>
          <a:p>
            <a:pPr algn="ctr" rtl="1"/>
            <a:r>
              <a:rPr lang="en-US" sz="2000" b="1">
                <a:latin typeface="BNazanin"/>
                <a:cs typeface="B Nazanin" pitchFamily="2" charset="-78"/>
              </a:rPr>
              <a:t>(</a:t>
            </a:r>
            <a:r>
              <a:rPr lang="en-US" sz="2000" b="1" i="1">
                <a:latin typeface="Times New Roman" pitchFamily="18" charset="0"/>
                <a:cs typeface="B Nazanin" pitchFamily="2" charset="-78"/>
              </a:rPr>
              <a:t>Moulding</a:t>
            </a:r>
            <a:r>
              <a:rPr lang="en-US" sz="2000" b="1">
                <a:latin typeface="BNazanin"/>
                <a:cs typeface="B Nazanin" pitchFamily="2" charset="-78"/>
              </a:rPr>
              <a:t>)</a:t>
            </a:r>
            <a:endParaRPr lang="fa-IR" sz="2000" b="1">
              <a:cs typeface="B Nazanin" pitchFamily="2" charset="-78"/>
            </a:endParaRPr>
          </a:p>
        </p:txBody>
      </p:sp>
      <p:sp>
        <p:nvSpPr>
          <p:cNvPr id="41" name="Rectangle 40"/>
          <p:cNvSpPr>
            <a:spLocks noChangeArrowheads="1"/>
          </p:cNvSpPr>
          <p:nvPr/>
        </p:nvSpPr>
        <p:spPr bwMode="auto">
          <a:xfrm>
            <a:off x="4140200" y="5341938"/>
            <a:ext cx="17954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rtl="1"/>
            <a:r>
              <a:rPr lang="fa-IR" sz="2000" b="1">
                <a:cs typeface="B Nazanin" pitchFamily="2" charset="-78"/>
              </a:rPr>
              <a:t>شكلات پوشاني</a:t>
            </a:r>
          </a:p>
          <a:p>
            <a:pPr algn="ctr" rtl="1"/>
            <a:r>
              <a:rPr lang="en-US" sz="2000" b="1" i="1">
                <a:cs typeface="B Nazanin" pitchFamily="2" charset="-78"/>
              </a:rPr>
              <a:t>(Enrobing)</a:t>
            </a:r>
            <a:endParaRPr lang="fa-IR" sz="2000" b="1">
              <a:cs typeface="B Nazanin" pitchFamily="2" charset="-78"/>
            </a:endParaRPr>
          </a:p>
        </p:txBody>
      </p:sp>
      <p:sp>
        <p:nvSpPr>
          <p:cNvPr id="42" name="Rectangle 41"/>
          <p:cNvSpPr>
            <a:spLocks noChangeArrowheads="1"/>
          </p:cNvSpPr>
          <p:nvPr/>
        </p:nvSpPr>
        <p:spPr bwMode="auto">
          <a:xfrm>
            <a:off x="6399213" y="4468813"/>
            <a:ext cx="14128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fa-IR" sz="2000" b="1">
                <a:latin typeface="BNazanin"/>
                <a:cs typeface="B Nazanin" pitchFamily="2" charset="-78"/>
              </a:rPr>
              <a:t>بسته بندي</a:t>
            </a:r>
            <a:endParaRPr lang="fa-IR" sz="2000" b="1">
              <a:cs typeface="B Nazanin" pitchFamily="2" charset="-78"/>
            </a:endParaRPr>
          </a:p>
        </p:txBody>
      </p:sp>
      <p:sp>
        <p:nvSpPr>
          <p:cNvPr id="44" name="Rectangle 43"/>
          <p:cNvSpPr>
            <a:spLocks noChangeArrowheads="1"/>
          </p:cNvSpPr>
          <p:nvPr/>
        </p:nvSpPr>
        <p:spPr bwMode="auto">
          <a:xfrm>
            <a:off x="2801938" y="1444625"/>
            <a:ext cx="60134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solidFill>
                  <a:srgbClr val="000000"/>
                </a:solidFill>
                <a:latin typeface="BNazanin"/>
                <a:cs typeface="B Nazanin" pitchFamily="2" charset="-78"/>
              </a:rPr>
              <a:t>تجمع ذرات در خميري غليظ به كمك مخلوط كن هاي غير مداوم يا مداوم</a:t>
            </a:r>
            <a:endParaRPr lang="fa-IR"/>
          </a:p>
        </p:txBody>
      </p:sp>
      <p:sp>
        <p:nvSpPr>
          <p:cNvPr id="43" name="Rectangle 42"/>
          <p:cNvSpPr>
            <a:spLocks noChangeArrowheads="1"/>
          </p:cNvSpPr>
          <p:nvPr/>
        </p:nvSpPr>
        <p:spPr bwMode="auto">
          <a:xfrm>
            <a:off x="6405563" y="1889125"/>
            <a:ext cx="241617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cs typeface="B Nazanin" pitchFamily="2" charset="-78"/>
              </a:rPr>
              <a:t>شكر</a:t>
            </a:r>
          </a:p>
          <a:p>
            <a:pPr algn="r" rtl="1"/>
            <a:r>
              <a:rPr lang="fa-IR" sz="2000">
                <a:cs typeface="B Nazanin" pitchFamily="2" charset="-78"/>
              </a:rPr>
              <a:t>ليكور كاكائو</a:t>
            </a:r>
          </a:p>
          <a:p>
            <a:pPr algn="r" rtl="1"/>
            <a:r>
              <a:rPr lang="fa-IR" sz="2000">
                <a:cs typeface="B Nazanin" pitchFamily="2" charset="-78"/>
              </a:rPr>
              <a:t>كرة كاكائو</a:t>
            </a:r>
          </a:p>
          <a:p>
            <a:pPr algn="r" rtl="1"/>
            <a:r>
              <a:rPr lang="fa-IR" sz="2000">
                <a:cs typeface="B Nazanin" pitchFamily="2" charset="-78"/>
              </a:rPr>
              <a:t>پودر شيرخشك بدون چربي</a:t>
            </a:r>
          </a:p>
        </p:txBody>
      </p:sp>
      <p:sp>
        <p:nvSpPr>
          <p:cNvPr id="46" name="Rectangle 45"/>
          <p:cNvSpPr>
            <a:spLocks noChangeArrowheads="1"/>
          </p:cNvSpPr>
          <p:nvPr/>
        </p:nvSpPr>
        <p:spPr bwMode="auto">
          <a:xfrm>
            <a:off x="4264025" y="1452563"/>
            <a:ext cx="4572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cs typeface="B Nazanin" pitchFamily="2" charset="-78"/>
              </a:rPr>
              <a:t>كاهش اندازه ي مخلوط از طریق 3يا 5 غلتك</a:t>
            </a:r>
          </a:p>
        </p:txBody>
      </p:sp>
      <p:sp>
        <p:nvSpPr>
          <p:cNvPr id="47" name="Rectangle 46"/>
          <p:cNvSpPr>
            <a:spLocks noChangeArrowheads="1"/>
          </p:cNvSpPr>
          <p:nvPr/>
        </p:nvSpPr>
        <p:spPr bwMode="auto">
          <a:xfrm>
            <a:off x="3086100" y="1484313"/>
            <a:ext cx="58070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cs typeface="B Nazanin" pitchFamily="2" charset="-78"/>
              </a:rPr>
              <a:t>توسعه ي طعم و گرانروي نهايي نمونه ها با چرخش دستگاه كونچ</a:t>
            </a:r>
          </a:p>
        </p:txBody>
      </p:sp>
      <p:sp>
        <p:nvSpPr>
          <p:cNvPr id="48" name="Rectangle 47"/>
          <p:cNvSpPr>
            <a:spLocks noChangeArrowheads="1"/>
          </p:cNvSpPr>
          <p:nvPr/>
        </p:nvSpPr>
        <p:spPr bwMode="auto">
          <a:xfrm>
            <a:off x="4248150" y="1928813"/>
            <a:ext cx="4572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cs typeface="B Nazanin" pitchFamily="2" charset="-78"/>
              </a:rPr>
              <a:t>افزودن باقي ماندة تركيبات:</a:t>
            </a:r>
          </a:p>
          <a:p>
            <a:pPr algn="r" rtl="1"/>
            <a:r>
              <a:rPr lang="fa-IR" sz="2000">
                <a:cs typeface="B Nazanin" pitchFamily="2" charset="-78"/>
              </a:rPr>
              <a:t>مواد فعال سطحي و كرة كاكائو</a:t>
            </a:r>
          </a:p>
        </p:txBody>
      </p:sp>
      <p:sp>
        <p:nvSpPr>
          <p:cNvPr id="49" name="Rectangle 48"/>
          <p:cNvSpPr>
            <a:spLocks noChangeArrowheads="1"/>
          </p:cNvSpPr>
          <p:nvPr/>
        </p:nvSpPr>
        <p:spPr bwMode="auto">
          <a:xfrm>
            <a:off x="374650" y="1465263"/>
            <a:ext cx="84613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latin typeface="BNazanin"/>
                <a:cs typeface="B Nazanin" pitchFamily="2" charset="-78"/>
              </a:rPr>
              <a:t>ايجاد پايدارترين شكل بلورهاي كره ي كاكائو از طريق سامانه هاي حرارت دهي/سرد كردن</a:t>
            </a:r>
            <a:endParaRPr lang="fa-IR" sz="2000">
              <a:cs typeface="B Nazanin" pitchFamily="2" charset="-78"/>
            </a:endParaRPr>
          </a:p>
        </p:txBody>
      </p:sp>
      <p:sp>
        <p:nvSpPr>
          <p:cNvPr id="50" name="TextBox 49"/>
          <p:cNvSpPr txBox="1">
            <a:spLocks noChangeArrowheads="1"/>
          </p:cNvSpPr>
          <p:nvPr/>
        </p:nvSpPr>
        <p:spPr bwMode="auto">
          <a:xfrm>
            <a:off x="1266825" y="2014538"/>
            <a:ext cx="75168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rtl="1" eaLnBrk="1" hangingPunct="1">
              <a:buFont typeface="Wingdings" pitchFamily="2" charset="2"/>
              <a:buChar char="ü"/>
            </a:pPr>
            <a:r>
              <a:rPr lang="fa-IR" sz="2000" b="1">
                <a:cs typeface="B Nazanin" pitchFamily="2" charset="-78"/>
              </a:rPr>
              <a:t>ویژگی های عطر و طعمی شکلات در این مراحل گسترش می یابد.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5" grpId="1"/>
      <p:bldP spid="26" grpId="0"/>
      <p:bldP spid="27" grpId="0"/>
      <p:bldP spid="28" grpId="0"/>
      <p:bldP spid="29" grpId="0"/>
      <p:bldP spid="35" grpId="0" animBg="1"/>
      <p:bldP spid="39" grpId="0"/>
      <p:bldP spid="40" grpId="0"/>
      <p:bldP spid="41" grpId="0"/>
      <p:bldP spid="42" grpId="0"/>
      <p:bldP spid="44" grpId="0"/>
      <p:bldP spid="44" grpId="1"/>
      <p:bldP spid="43" grpId="0"/>
      <p:bldP spid="43" grpId="1"/>
      <p:bldP spid="46" grpId="0"/>
      <p:bldP spid="46" grpId="1"/>
      <p:bldP spid="47" grpId="0"/>
      <p:bldP spid="47" grpId="1"/>
      <p:bldP spid="48" grpId="0"/>
      <p:bldP spid="48" grpId="1"/>
      <p:bldP spid="49" grpId="0"/>
      <p:bldP spid="49" grpId="1"/>
      <p:bldP spid="5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44463" y="476250"/>
            <a:ext cx="406717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rtl="1" eaLnBrk="1" hangingPunct="1"/>
            <a:r>
              <a:rPr lang="fa-IR" sz="2600" b="1">
                <a:solidFill>
                  <a:schemeClr val="bg1"/>
                </a:solidFill>
                <a:cs typeface="B Titr" pitchFamily="2" charset="-78"/>
              </a:rPr>
              <a:t>3- ویژگی های رئولوژی شکلات: </a:t>
            </a:r>
            <a:endParaRPr lang="fa-IR" sz="2600">
              <a:solidFill>
                <a:schemeClr val="bg1"/>
              </a:solidFill>
              <a:cs typeface="B Nazanin" pitchFamily="2" charset="-78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5288" y="1384300"/>
            <a:ext cx="85693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solidFill>
                  <a:srgbClr val="000000"/>
                </a:solidFill>
                <a:latin typeface="BNazanin"/>
                <a:cs typeface="B Nazanin" pitchFamily="2" charset="-78"/>
              </a:rPr>
              <a:t>بافت شکلات و پایداری آن به شدت تحت تاثیر حضور کریستال های خاص می باشد.</a:t>
            </a:r>
            <a:endParaRPr lang="fa-IR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1928813"/>
            <a:ext cx="89646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solidFill>
                  <a:srgbClr val="000000"/>
                </a:solidFill>
                <a:latin typeface="BNazanin"/>
                <a:cs typeface="B Nazanin" pitchFamily="2" charset="-78"/>
              </a:rPr>
              <a:t>در شیر شکلات، پودر شیر خشک استفاده می شود که این میزان بر روی ویژگی های حسی محصول نهایی و رفتار آن در طی فرایند تولید و خواص رئولوژی توده ی شکلات مایع تاثیر گذار می باشد</a:t>
            </a:r>
            <a:endParaRPr lang="fa-IR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2784475"/>
            <a:ext cx="8964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solidFill>
                  <a:srgbClr val="000000"/>
                </a:solidFill>
                <a:latin typeface="BNazanin"/>
                <a:cs typeface="B Nazanin" pitchFamily="2" charset="-78"/>
              </a:rPr>
              <a:t>خواص جریانی شکلات مهم است. چرا که کنترل کیفیت محصول توسط آن تعیین می شود.</a:t>
            </a:r>
            <a:endParaRPr lang="fa-IR"/>
          </a:p>
        </p:txBody>
      </p:sp>
      <p:cxnSp>
        <p:nvCxnSpPr>
          <p:cNvPr id="9" name="Straight Arrow Connector 8"/>
          <p:cNvCxnSpPr>
            <a:cxnSpLocks noChangeShapeType="1"/>
          </p:cNvCxnSpPr>
          <p:nvPr/>
        </p:nvCxnSpPr>
        <p:spPr bwMode="auto">
          <a:xfrm>
            <a:off x="6172200" y="3184525"/>
            <a:ext cx="615950" cy="373063"/>
          </a:xfrm>
          <a:prstGeom prst="straightConnector1">
            <a:avLst/>
          </a:prstGeom>
          <a:noFill/>
          <a:ln w="28575" algn="ctr">
            <a:solidFill>
              <a:srgbClr val="641800"/>
            </a:solidFill>
            <a:round/>
            <a:headEnd/>
            <a:tailEnd type="arrow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4067175" y="3544888"/>
            <a:ext cx="49688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solidFill>
                  <a:srgbClr val="000000"/>
                </a:solidFill>
                <a:latin typeface="BNazanin"/>
                <a:cs typeface="B Nazanin" pitchFamily="2" charset="-78"/>
              </a:rPr>
              <a:t> اگر ویسکوزیته بالا باشد، حباب تشکیل گردد.</a:t>
            </a:r>
            <a:endParaRPr lang="fa-IR">
              <a:solidFill>
                <a:srgbClr val="000000"/>
              </a:solidFill>
            </a:endParaRPr>
          </a:p>
        </p:txBody>
      </p:sp>
      <p:cxnSp>
        <p:nvCxnSpPr>
          <p:cNvPr id="12" name="Straight Arrow Connector 11"/>
          <p:cNvCxnSpPr>
            <a:cxnSpLocks noChangeShapeType="1"/>
          </p:cNvCxnSpPr>
          <p:nvPr/>
        </p:nvCxnSpPr>
        <p:spPr bwMode="auto">
          <a:xfrm flipH="1">
            <a:off x="3059113" y="3184525"/>
            <a:ext cx="681037" cy="401638"/>
          </a:xfrm>
          <a:prstGeom prst="straightConnector1">
            <a:avLst/>
          </a:prstGeom>
          <a:noFill/>
          <a:ln w="28575" algn="ctr">
            <a:solidFill>
              <a:srgbClr val="641800"/>
            </a:solidFill>
            <a:round/>
            <a:headEnd/>
            <a:tailEnd type="arrow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0" y="3544888"/>
            <a:ext cx="50403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solidFill>
                  <a:srgbClr val="000000"/>
                </a:solidFill>
                <a:latin typeface="BNazanin"/>
                <a:cs typeface="B Nazanin" pitchFamily="2" charset="-78"/>
              </a:rPr>
              <a:t>عطر و طعم شکلات در دهان توسط ویسکوزیته تعیین می شود.</a:t>
            </a:r>
            <a:endParaRPr lang="fa-IR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-4763" y="4049713"/>
            <a:ext cx="8964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solidFill>
                  <a:srgbClr val="000000"/>
                </a:solidFill>
                <a:latin typeface="BNazanin"/>
                <a:cs typeface="B Nazanin" pitchFamily="2" charset="-78"/>
              </a:rPr>
              <a:t>درک طعم بستگی به ویسکوزیته و سرعت ذوب دارد. </a:t>
            </a:r>
            <a:endParaRPr lang="fa-IR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-4763" y="4592638"/>
            <a:ext cx="8969376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 algn="r" rtl="1">
              <a:buFont typeface="Wingdings" pitchFamily="2" charset="2"/>
              <a:buChar char="ü"/>
            </a:pPr>
            <a:r>
              <a:rPr lang="fa-IR" sz="2000">
                <a:solidFill>
                  <a:srgbClr val="000000"/>
                </a:solidFill>
                <a:latin typeface="BNazanin"/>
                <a:cs typeface="B Nazanin" pitchFamily="2" charset="-78"/>
              </a:rPr>
              <a:t>شکلاتی که در یخچال ذخیره می شود دارای طعمی متفاوت از شکلاتی که در یک محیط گرم نگهداری می شود؛ دارد</a:t>
            </a:r>
            <a:endParaRPr lang="fa-IR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11" grpId="0"/>
      <p:bldP spid="14" grpId="0"/>
      <p:bldP spid="17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520950" y="765175"/>
            <a:ext cx="6443663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cs typeface="B Nazanin" pitchFamily="2" charset="-78"/>
              </a:rPr>
              <a:t>تعر يف كلاسيك رئولوژی دو بخش است :</a:t>
            </a:r>
          </a:p>
          <a:p>
            <a:pPr algn="r" rtl="1"/>
            <a:r>
              <a:rPr lang="fa-IR" sz="2000">
                <a:cs typeface="B Nazanin" pitchFamily="2" charset="-78"/>
              </a:rPr>
              <a:t>1. تغيير شكل، كه مرتبط با موادي است كه ماهيت آن ها جامد مي باشد</a:t>
            </a:r>
          </a:p>
          <a:p>
            <a:pPr algn="r" rtl="1"/>
            <a:r>
              <a:rPr lang="fa-IR" sz="2000">
                <a:cs typeface="B Nazanin" pitchFamily="2" charset="-78"/>
              </a:rPr>
              <a:t>2. جريان، كه مرتبط با موادي است كه ماهيت آن ها مايع است..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1843088"/>
            <a:ext cx="8928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solidFill>
                  <a:srgbClr val="000000"/>
                </a:solidFill>
                <a:latin typeface="BNazanin"/>
                <a:cs typeface="B Nazanin" pitchFamily="2" charset="-78"/>
              </a:rPr>
              <a:t>تعيين ويژگي هاي رئولوژيكي شكلات، به ویژه گرانروي و تنش تسليم در توليد محصولي با كيفيت بالا و بافت مناسب بسيار مهم می باشد. 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3609975"/>
            <a:ext cx="89201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en-US" sz="2000" b="1" i="1">
                <a:solidFill>
                  <a:srgbClr val="000000"/>
                </a:solidFill>
                <a:latin typeface="Times New Roman" pitchFamily="18" charset="0"/>
                <a:cs typeface="B Nazanin" pitchFamily="2" charset="-78"/>
              </a:rPr>
              <a:t> Chevalley </a:t>
            </a:r>
            <a:r>
              <a:rPr lang="fa-IR" sz="2000">
                <a:solidFill>
                  <a:srgbClr val="000000"/>
                </a:solidFill>
                <a:latin typeface="Times New Roman" pitchFamily="18" charset="0"/>
                <a:cs typeface="B Nazanin" pitchFamily="2" charset="-78"/>
              </a:rPr>
              <a:t>با </a:t>
            </a:r>
            <a:r>
              <a:rPr lang="fa-IR" sz="2000">
                <a:solidFill>
                  <a:srgbClr val="000000"/>
                </a:solidFill>
                <a:latin typeface="BNazanin"/>
                <a:cs typeface="B Nazanin" pitchFamily="2" charset="-78"/>
              </a:rPr>
              <a:t>استفاده از معادله ی كاسون، در محدوده ي سرعت برشي </a:t>
            </a:r>
            <a:r>
              <a:rPr lang="en-US" sz="2000">
                <a:solidFill>
                  <a:srgbClr val="000000"/>
                </a:solidFill>
                <a:latin typeface="BNazanin"/>
                <a:cs typeface="B Nazanin" pitchFamily="2" charset="-78"/>
              </a:rPr>
              <a:t> </a:t>
            </a:r>
            <a:r>
              <a:rPr lang="en-US" sz="2000" b="1" i="1">
                <a:solidFill>
                  <a:srgbClr val="000000"/>
                </a:solidFill>
                <a:latin typeface="Times New Roman" pitchFamily="18" charset="0"/>
                <a:cs typeface="B Nazanin" pitchFamily="2" charset="-78"/>
              </a:rPr>
              <a:t>s</a:t>
            </a:r>
            <a:r>
              <a:rPr lang="en-US" sz="2000">
                <a:solidFill>
                  <a:srgbClr val="000000"/>
                </a:solidFill>
                <a:latin typeface="BNazanin"/>
                <a:cs typeface="B Nazanin" pitchFamily="2" charset="-78"/>
              </a:rPr>
              <a:t>-1</a:t>
            </a:r>
            <a:r>
              <a:rPr lang="fa-IR" sz="2000" b="1">
                <a:solidFill>
                  <a:srgbClr val="000000"/>
                </a:solidFill>
                <a:latin typeface="BNazanin"/>
                <a:cs typeface="B Nazanin" pitchFamily="2" charset="-78"/>
              </a:rPr>
              <a:t>60 </a:t>
            </a:r>
            <a:r>
              <a:rPr lang="en-US" sz="2000" b="1" i="1">
                <a:solidFill>
                  <a:srgbClr val="000000"/>
                </a:solidFill>
                <a:latin typeface="Times New Roman" pitchFamily="18" charset="0"/>
                <a:cs typeface="B Nazanin" pitchFamily="2" charset="-78"/>
              </a:rPr>
              <a:t>–</a:t>
            </a:r>
            <a:r>
              <a:rPr lang="fa-IR" sz="2000" b="1">
                <a:solidFill>
                  <a:srgbClr val="000000"/>
                </a:solidFill>
                <a:latin typeface="BNazanin"/>
                <a:cs typeface="B Nazanin" pitchFamily="2" charset="-78"/>
              </a:rPr>
              <a:t>5 ، </a:t>
            </a:r>
            <a:r>
              <a:rPr lang="fa-IR" sz="2000">
                <a:solidFill>
                  <a:srgbClr val="000000"/>
                </a:solidFill>
                <a:latin typeface="BNazanin"/>
                <a:cs typeface="B Nazanin" pitchFamily="2" charset="-78"/>
              </a:rPr>
              <a:t>ميزان تنش تسليم و گرانروي كاسون در شکلات شیری را به ترتیب 8/9- 78 پاسكال و 1/9- 4 پاسکال ثانیه گزارش نمود. </a:t>
            </a:r>
            <a:endParaRPr lang="fa-IR">
              <a:cs typeface="B Nazanin" pitchFamily="2" charset="-78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2571750"/>
            <a:ext cx="8921750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solidFill>
                  <a:srgbClr val="000000"/>
                </a:solidFill>
                <a:latin typeface="BNazanin"/>
                <a:cs typeface="B Nazanin" pitchFamily="2" charset="-78"/>
              </a:rPr>
              <a:t>گرانروي عبارت از اصطكاك دروني يك سیال يا تمايل آن به مقاومت در برابر جریان است.</a:t>
            </a:r>
          </a:p>
          <a:p>
            <a:pPr algn="r" rtl="1"/>
            <a:r>
              <a:rPr lang="fa-IR" sz="2000">
                <a:solidFill>
                  <a:srgbClr val="000000"/>
                </a:solidFill>
                <a:latin typeface="BNazanin"/>
                <a:cs typeface="B Nazanin" pitchFamily="2" charset="-78"/>
              </a:rPr>
              <a:t>تنش تسليم در مایعات نقطه اي است كه اين مواد با كاهش تنش اعمال شده ابتدا رفتاري مشابه مواد جامد نشان داده و سپس تغيير شكل متوقف می شود.</a:t>
            </a: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-36513" y="4410075"/>
            <a:ext cx="9001126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 algn="r" rtl="1">
              <a:buFont typeface="Wingdings" pitchFamily="2" charset="2"/>
              <a:buChar char="ü"/>
            </a:pPr>
            <a:r>
              <a:rPr lang="fa-IR" sz="2000">
                <a:solidFill>
                  <a:srgbClr val="000000"/>
                </a:solidFill>
                <a:latin typeface="BNazanin"/>
                <a:cs typeface="B Nazanin" pitchFamily="2" charset="-78"/>
              </a:rPr>
              <a:t>اندازه گیري آزمايشگاهي توسط</a:t>
            </a:r>
            <a:r>
              <a:rPr lang="fa-IR" b="1">
                <a:solidFill>
                  <a:srgbClr val="000000"/>
                </a:solidFill>
                <a:latin typeface="BNazanin"/>
                <a:cs typeface="B Nazanin" pitchFamily="2" charset="-78"/>
              </a:rPr>
              <a:t> </a:t>
            </a:r>
            <a:r>
              <a:rPr lang="en-US" b="1">
                <a:solidFill>
                  <a:srgbClr val="000000"/>
                </a:solidFill>
                <a:latin typeface="BNazanin"/>
                <a:cs typeface="B Nazanin" pitchFamily="2" charset="-78"/>
              </a:rPr>
              <a:t>[</a:t>
            </a:r>
            <a:r>
              <a:rPr lang="en-US" b="1" i="1">
                <a:solidFill>
                  <a:srgbClr val="000000"/>
                </a:solidFill>
                <a:latin typeface="Times New Roman" pitchFamily="18" charset="0"/>
                <a:cs typeface="B Nazanin" pitchFamily="2" charset="-78"/>
              </a:rPr>
              <a:t>IOCCC</a:t>
            </a:r>
            <a:r>
              <a:rPr lang="en-US" b="1">
                <a:solidFill>
                  <a:srgbClr val="000000"/>
                </a:solidFill>
                <a:latin typeface="BNazanin"/>
                <a:cs typeface="B Nazanin" pitchFamily="2" charset="-78"/>
              </a:rPr>
              <a:t>] (</a:t>
            </a:r>
            <a:r>
              <a:rPr lang="en-US" b="1" i="1">
                <a:solidFill>
                  <a:srgbClr val="000000"/>
                </a:solidFill>
                <a:latin typeface="Times New Roman" pitchFamily="18" charset="0"/>
                <a:cs typeface="B Nazanin" pitchFamily="2" charset="-78"/>
              </a:rPr>
              <a:t>International office of cocoa, chocolate and sugar)</a:t>
            </a:r>
            <a:r>
              <a:rPr lang="fa-IR" sz="2000">
                <a:solidFill>
                  <a:srgbClr val="000000"/>
                </a:solidFill>
                <a:latin typeface="BNazanin"/>
                <a:cs typeface="B Nazanin" pitchFamily="2" charset="-78"/>
              </a:rPr>
              <a:t>، مقادير تنش تسليم و گرانروي براي شكلات شیری به ترتيب2-18پاسكال، و 2.2-5.5 پاسكال ثانیه محاسبه شد.</a:t>
            </a:r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3800475"/>
            <a:ext cx="89217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latin typeface="BNazanin"/>
                <a:cs typeface="B Nazanin" pitchFamily="2" charset="-78"/>
              </a:rPr>
              <a:t>چربي فواصل بين ذرات جامد را در شكلات مايع پر مي كند و در نتيجه مقاومت به جريان يافتن را كاهش می دهد كه اين اثر در نمونه هاي با اندازه ذرات كمتر، بيشتر ملاحظه مي شود.</a:t>
            </a:r>
            <a:endParaRPr lang="fa-IR" sz="2000">
              <a:cs typeface="B Nazanin" pitchFamily="2" charset="-78"/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2555875" y="5168900"/>
            <a:ext cx="63373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rtl="1" eaLnBrk="1" hangingPunct="1">
              <a:buFont typeface="Wingdings" pitchFamily="2" charset="2"/>
              <a:buChar char="ü"/>
            </a:pPr>
            <a:r>
              <a:rPr lang="fa-IR" sz="2000">
                <a:solidFill>
                  <a:srgbClr val="000000"/>
                </a:solidFill>
                <a:latin typeface="BNazanin"/>
                <a:cs typeface="B Nazanin" pitchFamily="2" charset="-78"/>
              </a:rPr>
              <a:t>چربي تاثیر مهمي بر اين ویژگی ها خصوصاَ در نمونه هایي با اندازه ذرات كوچكتر و لسيتين كم دارد. </a:t>
            </a:r>
            <a:endParaRPr lang="fa-IR" sz="2100" b="1">
              <a:cs typeface="B Nazanin" pitchFamily="2" charset="-78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323850" y="1412875"/>
            <a:ext cx="85693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solidFill>
                  <a:srgbClr val="000000"/>
                </a:solidFill>
                <a:latin typeface="BNazanin"/>
                <a:cs typeface="B Nazanin" pitchFamily="2" charset="-78"/>
              </a:rPr>
              <a:t>معمولاً انواع شكلات حاوي 25-35% چربي می باشند.</a:t>
            </a:r>
            <a:endParaRPr lang="fa-IR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1928813"/>
            <a:ext cx="88868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solidFill>
                  <a:srgbClr val="000000"/>
                </a:solidFill>
                <a:latin typeface="BNazanin"/>
                <a:cs typeface="B Nazanin" pitchFamily="2" charset="-78"/>
              </a:rPr>
              <a:t>چربي مهمترين عامل تاثیر گذار بر بافت و ظاهر شكلات است. افزايش چربي به ویژه كره ی كاكائو سبب كاهش گرانروي و تنش تسليم مي شود. </a:t>
            </a:r>
            <a:endParaRPr lang="fa-IR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2701925"/>
            <a:ext cx="8893175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solidFill>
                  <a:srgbClr val="000000"/>
                </a:solidFill>
                <a:latin typeface="BNazanin"/>
                <a:cs typeface="B Nazanin" pitchFamily="2" charset="-78"/>
              </a:rPr>
              <a:t>تاثیر چربي بر ويسكوزیته بيشتر از تنش تسليم است. چربي آزاد تاثیر زيادي بر خواص روانسازي دارد و بنابراين ويسكوزیته پلاستيك بيشتر تحت تاثیر قرار می گیرد. تنش تسلیم بيشتر نیروی بين ذرات جامد است كه به فاصله آنها از هم مربوط بوده و بنا براین چربي تاثیر زیادی بر آن ندارد. </a:t>
            </a:r>
            <a:endParaRPr lang="fa-IR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0" y="4613275"/>
            <a:ext cx="88931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solidFill>
                  <a:srgbClr val="000000"/>
                </a:solidFill>
                <a:latin typeface="BNazanin"/>
                <a:cs typeface="B Nazanin" pitchFamily="2" charset="-78"/>
              </a:rPr>
              <a:t>افزايش چربي از 25% به 35 % يك تاثیر مستقيم بر افزايش سایر پارامترهای توزيع اندازه ذرات دارد.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7092950" y="836613"/>
            <a:ext cx="17399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 b="1">
                <a:solidFill>
                  <a:srgbClr val="000000"/>
                </a:solidFill>
                <a:latin typeface="BNazanin"/>
                <a:cs typeface="B Nazanin" pitchFamily="2" charset="-78"/>
              </a:rPr>
              <a:t>محتوی چربی: </a:t>
            </a:r>
            <a:endParaRPr lang="fa-IR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6" grpId="0"/>
      <p:bldP spid="9" grpId="0"/>
      <p:bldP spid="10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7092950" y="836613"/>
            <a:ext cx="17399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 b="1">
                <a:solidFill>
                  <a:srgbClr val="000000"/>
                </a:solidFill>
                <a:latin typeface="BNazanin"/>
                <a:cs typeface="B Nazanin" pitchFamily="2" charset="-78"/>
              </a:rPr>
              <a:t>میزان رطوبت: </a:t>
            </a:r>
            <a:endParaRPr lang="fa-IR" b="1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50800" y="1412875"/>
            <a:ext cx="88026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solidFill>
                  <a:srgbClr val="000000"/>
                </a:solidFill>
                <a:latin typeface="BNazanin"/>
                <a:cs typeface="B Nazanin" pitchFamily="2" charset="-78"/>
              </a:rPr>
              <a:t>افزايش رطوبت موجب افزايش گرانروي و تنش تسليم مي شود. </a:t>
            </a:r>
            <a:endParaRPr lang="fa-IR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2555875" y="4941888"/>
            <a:ext cx="6362700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solidFill>
                  <a:srgbClr val="000000"/>
                </a:solidFill>
                <a:latin typeface="BNazanin"/>
                <a:cs typeface="B Nazanin" pitchFamily="2" charset="-78"/>
              </a:rPr>
              <a:t>مالتیتول خواص رئولوژيكي مشابهي با ساكارز ايجاد مي كند و بنابراين بيشتر بكار گرفته مي شود.</a:t>
            </a:r>
            <a:endParaRPr lang="fa-IR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23850" y="2708275"/>
            <a:ext cx="85693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solidFill>
                  <a:srgbClr val="000000"/>
                </a:solidFill>
                <a:latin typeface="BNazanin"/>
                <a:cs typeface="B Nazanin" pitchFamily="2" charset="-78"/>
              </a:rPr>
              <a:t>وجود 3-4% رطوبت در شكلات سبب افزا يش گرانروي (در حدود 20 %) و تنش تسليم مي گردد.</a:t>
            </a:r>
            <a:endParaRPr lang="fa-I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23850" y="1928813"/>
            <a:ext cx="85693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solidFill>
                  <a:srgbClr val="000000"/>
                </a:solidFill>
                <a:latin typeface="BNazanin"/>
                <a:cs typeface="B Nazanin" pitchFamily="2" charset="-78"/>
              </a:rPr>
              <a:t>آب سبب تشكيل لایه شربت بر روي ذرات شكر در شكلات شده؛ كه اين امر سبب افزايش اصطكاك بين اين ذرات مي گردد.</a:t>
            </a:r>
            <a:endParaRPr lang="fa-IR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7080250" y="3244850"/>
            <a:ext cx="17399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 b="1">
                <a:solidFill>
                  <a:srgbClr val="000000"/>
                </a:solidFill>
                <a:latin typeface="BNazanin"/>
                <a:cs typeface="B Nazanin" pitchFamily="2" charset="-78"/>
              </a:rPr>
              <a:t>شکر: </a:t>
            </a:r>
            <a:endParaRPr lang="fa-IR" b="1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323850" y="3749675"/>
            <a:ext cx="85693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solidFill>
                  <a:srgbClr val="000000"/>
                </a:solidFill>
                <a:latin typeface="BNazanin"/>
                <a:cs typeface="B Nazanin" pitchFamily="2" charset="-78"/>
              </a:rPr>
              <a:t>شكر به عنوان يك جزء خنثي در شكلات تعريف مي شود كه فقط عامل شيریني است..</a:t>
            </a:r>
            <a:endParaRPr lang="fa-IR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07950" y="4221163"/>
            <a:ext cx="88201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solidFill>
                  <a:srgbClr val="000000"/>
                </a:solidFill>
                <a:latin typeface="BNazanin"/>
                <a:cs typeface="B Nazanin" pitchFamily="2" charset="-78"/>
              </a:rPr>
              <a:t>جایگزینی ساكارز با قندهاي الكلي علاوه بر شرايط فرآوري و كيفيت شكلات، ويسكوزیته را نیز تحت تاثیر قرار مي دهند.</a:t>
            </a:r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8" grpId="0"/>
      <p:bldP spid="9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6454775" y="836613"/>
            <a:ext cx="23780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 b="1">
                <a:solidFill>
                  <a:srgbClr val="000000"/>
                </a:solidFill>
                <a:latin typeface="BNazanin"/>
                <a:cs typeface="B Nazanin" pitchFamily="2" charset="-78"/>
              </a:rPr>
              <a:t>امولسی فایر: </a:t>
            </a:r>
            <a:endParaRPr lang="fa-IR" b="1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1352550"/>
            <a:ext cx="8937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solidFill>
                  <a:srgbClr val="000000"/>
                </a:solidFill>
                <a:cs typeface="B Nazanin" pitchFamily="2" charset="-78"/>
              </a:rPr>
              <a:t>شكلات يك سيستم پيوسته ی چربي است. به علت لیپوفیل و هيدروفيل بودن آن، شکر در آن حل نمي شود لذا باید سطح آن با چربي پوشانده شود.</a:t>
            </a:r>
            <a:endParaRPr lang="fa-IR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07950" y="2092325"/>
            <a:ext cx="88169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solidFill>
                  <a:srgbClr val="000000"/>
                </a:solidFill>
                <a:cs typeface="B Nazanin" pitchFamily="2" charset="-78"/>
              </a:rPr>
              <a:t>استفاده از عوامل فعال سطحي است كه میزان چربي مورد نیاز را كاهش داده و خواص مطلوب جریانی ايجاد كند.</a:t>
            </a:r>
            <a:r>
              <a:rPr lang="fa-IR" sz="2000">
                <a:solidFill>
                  <a:srgbClr val="000000"/>
                </a:solidFill>
                <a:latin typeface="BNazanin"/>
                <a:cs typeface="B Nazanin" pitchFamily="2" charset="-78"/>
              </a:rPr>
              <a:t>. </a:t>
            </a:r>
            <a:endParaRPr lang="fa-IR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07950" y="2524125"/>
            <a:ext cx="88026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solidFill>
                  <a:srgbClr val="000000"/>
                </a:solidFill>
                <a:cs typeface="B Nazanin" pitchFamily="2" charset="-78"/>
              </a:rPr>
              <a:t>اين مواد دارا ي توانايي كاهش گرانروي و تنش تسليم مي باشند.</a:t>
            </a:r>
            <a:endParaRPr lang="fa-IR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2997200"/>
            <a:ext cx="89106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solidFill>
                  <a:srgbClr val="000000"/>
                </a:solidFill>
                <a:cs typeface="B Nazanin" pitchFamily="2" charset="-78"/>
              </a:rPr>
              <a:t>لسیتين خصوصیات آمفي فيليك </a:t>
            </a:r>
            <a:r>
              <a:rPr lang="fa-IR" sz="2000">
                <a:solidFill>
                  <a:srgbClr val="000000"/>
                </a:solidFill>
                <a:latin typeface="BNazanin"/>
                <a:cs typeface="B Nazanin" pitchFamily="2" charset="-78"/>
              </a:rPr>
              <a:t>(هيدروفيل و لیپوفیل) دارد كه باعث توزيع بهتر ملكول ها، جلوگیری از تجمع یافتن آنها و در نهايت نرمتر شدن شکلات می گردد. </a:t>
            </a:r>
            <a:endParaRPr lang="fa-IR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34925" y="3789363"/>
            <a:ext cx="88931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solidFill>
                  <a:srgbClr val="000000"/>
                </a:solidFill>
                <a:latin typeface="BNazanin"/>
                <a:cs typeface="B Nazanin" pitchFamily="2" charset="-78"/>
              </a:rPr>
              <a:t>هنگامي كه لسيتين 0/3-0/1% به شكلات اضافه شود باعث كاهش گرانروي می گردد. </a:t>
            </a:r>
            <a:endParaRPr lang="fa-IR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4286250"/>
            <a:ext cx="8929688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solidFill>
                  <a:srgbClr val="000000"/>
                </a:solidFill>
                <a:latin typeface="BNazanin"/>
                <a:cs typeface="B Nazanin" pitchFamily="2" charset="-78"/>
              </a:rPr>
              <a:t>فسفوليپيد لسيتين بر رو ي كريستال هاي شكر مهاجرت كرده و سبب لیپوفیل شدن آن می شود. در نتيجه سفتي، قوام و چسبندگي كاهش می یابد. در اين حالت لسيتين بر سطح ذرات قندي، تحرك سوسپانسیونی را با افزايش قابليت گسترش یافتن چربي، افزايش مي دهد.</a:t>
            </a:r>
            <a:endParaRPr lang="fa-IR" sz="2000">
              <a:solidFill>
                <a:srgbClr val="000000"/>
              </a:solidFill>
              <a:cs typeface="B Nazanin" pitchFamily="2" charset="-78"/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2339975" y="4789488"/>
            <a:ext cx="65532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 algn="r" rtl="1">
              <a:buFont typeface="Wingdings" pitchFamily="2" charset="2"/>
              <a:buChar char="ü"/>
            </a:pPr>
            <a:r>
              <a:rPr lang="fa-IR" sz="2000">
                <a:latin typeface="BNazanin"/>
                <a:cs typeface="B Nazanin" pitchFamily="2" charset="-78"/>
              </a:rPr>
              <a:t>گليسرول منو استئارات نیز تركيبي از سوربیتان و استرهاي گليسرولي اسيدهاي چرب است كه تنش تسلیم مشابه لسيتين داشته ولي گرانروي بالاتري ايجاد مي كند.</a:t>
            </a:r>
            <a:endParaRPr lang="fa-IR" sz="2000">
              <a:cs typeface="B Nazanin" pitchFamily="2" charset="-78"/>
            </a:endParaRP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0" y="2997200"/>
            <a:ext cx="8964613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solidFill>
                  <a:srgbClr val="000000"/>
                </a:solidFill>
                <a:latin typeface="BNazanin"/>
                <a:cs typeface="B Nazanin" pitchFamily="2" charset="-78"/>
              </a:rPr>
              <a:t>امولسی فایر پلی گلیسرول پلی ریسینولئات از روغن گرچك و گليسرول بدست مي آید. </a:t>
            </a:r>
          </a:p>
          <a:p>
            <a:pPr algn="r" rtl="1"/>
            <a:r>
              <a:rPr lang="fa-IR" sz="2000">
                <a:solidFill>
                  <a:srgbClr val="000000"/>
                </a:solidFill>
                <a:latin typeface="BNazanin"/>
                <a:cs typeface="B Nazanin" pitchFamily="2" charset="-78"/>
              </a:rPr>
              <a:t>اين تركيب تاثير مهمي بر گرانروي نداشته ولي مي تواند تنش تسليم را بسیار كاهش داده و حتي در مقادیر بالاتر آن را حذف كند(0/8%)</a:t>
            </a: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0" y="4005263"/>
            <a:ext cx="89646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solidFill>
                  <a:srgbClr val="000000"/>
                </a:solidFill>
                <a:latin typeface="BNazanin"/>
                <a:cs typeface="B Nazanin" pitchFamily="2" charset="-78"/>
              </a:rPr>
              <a:t>در اين حالت شكلات به سیال نیوتونی تبديل شده و سریعا جاری می شود. چنین ویژگی ای با استفاده از مقدار زیادی كرة كاكائو نیز حاصل مي شود كه البته در مقايسه با اين تركيب بسیار گران تر است.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7" grpId="1"/>
      <p:bldP spid="8" grpId="0"/>
      <p:bldP spid="8" grpId="1"/>
      <p:bldP spid="9" grpId="0"/>
      <p:bldP spid="9" grpId="1"/>
      <p:bldP spid="10" grpId="0"/>
      <p:bldP spid="11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8101013" y="836613"/>
            <a:ext cx="7318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 b="1">
                <a:solidFill>
                  <a:srgbClr val="000000"/>
                </a:solidFill>
                <a:latin typeface="BNazanin"/>
                <a:cs typeface="B Nazanin" pitchFamily="2" charset="-78"/>
              </a:rPr>
              <a:t>دما: </a:t>
            </a:r>
            <a:endParaRPr lang="fa-IR" b="1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348038" y="1352550"/>
            <a:ext cx="55895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solidFill>
                  <a:srgbClr val="000000"/>
                </a:solidFill>
                <a:cs typeface="B Nazanin" pitchFamily="2" charset="-78"/>
              </a:rPr>
              <a:t>معمولا سبب کاهش گرانروی می شود.</a:t>
            </a:r>
            <a:endParaRPr lang="fa-IR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1844675"/>
            <a:ext cx="8937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solidFill>
                  <a:srgbClr val="000000"/>
                </a:solidFill>
                <a:cs typeface="B Nazanin" pitchFamily="2" charset="-78"/>
              </a:rPr>
              <a:t>در شکلات شیری معمولا سبب سفت شوندگی برگشت پذیر </a:t>
            </a:r>
            <a:r>
              <a:rPr lang="en-US" sz="2000">
                <a:solidFill>
                  <a:srgbClr val="000000"/>
                </a:solidFill>
                <a:cs typeface="B Nazanin" pitchFamily="2" charset="-78"/>
              </a:rPr>
              <a:t> </a:t>
            </a:r>
            <a:r>
              <a:rPr lang="en-US" sz="2000" b="1" i="1"/>
              <a:t>Reversible thickening</a:t>
            </a:r>
            <a:r>
              <a:rPr lang="fa-IR" sz="2000">
                <a:cs typeface="B Nazanin" pitchFamily="2" charset="-78"/>
              </a:rPr>
              <a:t>به دلیل تغییر در پروتئین ها و در نتیجه افزایش تنش تسلیم ایجاد می کند</a:t>
            </a:r>
            <a:r>
              <a:rPr lang="fa-IR" sz="2000">
                <a:solidFill>
                  <a:srgbClr val="000000"/>
                </a:solidFill>
                <a:cs typeface="B Nazanin" pitchFamily="2" charset="-78"/>
              </a:rPr>
              <a:t>.</a:t>
            </a:r>
            <a:endParaRPr lang="fa-IR">
              <a:cs typeface="B Nazanin" pitchFamily="2" charset="-78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7451725" y="2741613"/>
            <a:ext cx="13811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 b="1">
                <a:solidFill>
                  <a:srgbClr val="000000"/>
                </a:solidFill>
                <a:latin typeface="BNazanin"/>
                <a:cs typeface="B Nazanin" pitchFamily="2" charset="-78"/>
              </a:rPr>
              <a:t>کونچ کردن: </a:t>
            </a:r>
            <a:endParaRPr lang="fa-IR" b="1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346200" y="3213100"/>
            <a:ext cx="75644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 rtl="1"/>
            <a:r>
              <a:rPr lang="fa-IR" sz="2000">
                <a:latin typeface="BNazanin"/>
                <a:cs typeface="B Nazanin" pitchFamily="2" charset="-78"/>
              </a:rPr>
              <a:t>به سبب افزودن امولسی فایر ها و کاهش میزان رطوبت، گرانروی و تنش تسلیم؛ کاهش می یابند</a:t>
            </a:r>
            <a:endParaRPr lang="fa-IR" sz="2000">
              <a:cs typeface="B Nazanin" pitchFamily="2" charset="-78"/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5724525" y="3749675"/>
            <a:ext cx="31083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 b="1">
                <a:solidFill>
                  <a:srgbClr val="000000"/>
                </a:solidFill>
                <a:latin typeface="BNazanin"/>
                <a:cs typeface="B Nazanin" pitchFamily="2" charset="-78"/>
              </a:rPr>
              <a:t>مشروط کردن دمایی: </a:t>
            </a:r>
            <a:endParaRPr lang="fa-IR" b="1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-36513" y="4252913"/>
            <a:ext cx="8937626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solidFill>
                  <a:srgbClr val="000000"/>
                </a:solidFill>
                <a:cs typeface="B Nazanin" pitchFamily="2" charset="-78"/>
              </a:rPr>
              <a:t>حضور مقادیر زیاد چربی در مشروط کردن در دمای بالا سبب افزایش گرانروی و افزایش تنش تسلیم می شود</a:t>
            </a:r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8" grpId="0"/>
      <p:bldP spid="9" grpId="0"/>
      <p:bldP spid="10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-180975" y="415925"/>
            <a:ext cx="50038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rtl="1" eaLnBrk="1" hangingPunct="1"/>
            <a:r>
              <a:rPr lang="fa-IR" sz="2600" b="1">
                <a:solidFill>
                  <a:schemeClr val="bg1"/>
                </a:solidFill>
                <a:cs typeface="B Titr" pitchFamily="2" charset="-78"/>
              </a:rPr>
              <a:t>3.1- مدل های رئولوژیکی در شکلات: </a:t>
            </a:r>
            <a:endParaRPr lang="fa-IR" sz="2600">
              <a:solidFill>
                <a:schemeClr val="bg1"/>
              </a:solidFill>
              <a:cs typeface="B Nazanin" pitchFamily="2" charset="-78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1425575"/>
            <a:ext cx="89646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solidFill>
                  <a:srgbClr val="000000"/>
                </a:solidFill>
                <a:cs typeface="B Nazanin" pitchFamily="2" charset="-78"/>
              </a:rPr>
              <a:t>رفتار جریانی شکلات مذاب به صورت غیر نیوتنی و همراه با تنش تسلیم بوده و بوسیله بعضی از مدل های ریاضی شامل بینگهام، کاسون، توان و هرشل-بالکلی قابل بررسی می باشد.</a:t>
            </a:r>
            <a:endParaRPr lang="fa-IR">
              <a:cs typeface="B Nazanin" pitchFamily="2" charset="-78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-36513" y="3346450"/>
            <a:ext cx="8964613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en-US" sz="2000">
                <a:solidFill>
                  <a:srgbClr val="000000"/>
                </a:solidFill>
                <a:cs typeface="B Nazanin" pitchFamily="2" charset="-78"/>
              </a:rPr>
              <a:t>IOCCC</a:t>
            </a:r>
            <a:r>
              <a:rPr lang="fa-IR" sz="2000">
                <a:solidFill>
                  <a:srgbClr val="000000"/>
                </a:solidFill>
                <a:cs typeface="B Nazanin" pitchFamily="2" charset="-78"/>
              </a:rPr>
              <a:t> به اندازه گیری ویژگی های رئولوژیکی شکلات در محدوده ی سرعت برشی با استفاده از گرانروی سنج چرخشی (</a:t>
            </a:r>
            <a:r>
              <a:rPr lang="en-US" sz="2000">
                <a:solidFill>
                  <a:srgbClr val="000000"/>
                </a:solidFill>
                <a:cs typeface="B Nazanin" pitchFamily="2" charset="-78"/>
              </a:rPr>
              <a:t>Rotational viscometer</a:t>
            </a:r>
            <a:r>
              <a:rPr lang="fa-IR" sz="2000">
                <a:solidFill>
                  <a:srgbClr val="000000"/>
                </a:solidFill>
                <a:cs typeface="B Nazanin" pitchFamily="2" charset="-78"/>
              </a:rPr>
              <a:t>) همراه با رئومتری استوانه های هم مرکز(</a:t>
            </a:r>
            <a:r>
              <a:rPr lang="en-US" sz="2000">
                <a:solidFill>
                  <a:srgbClr val="000000"/>
                </a:solidFill>
                <a:cs typeface="B Nazanin" pitchFamily="2" charset="-78"/>
              </a:rPr>
              <a:t>Concentric cylinder</a:t>
            </a:r>
            <a:r>
              <a:rPr lang="fa-IR" sz="2000">
                <a:solidFill>
                  <a:srgbClr val="000000"/>
                </a:solidFill>
                <a:cs typeface="B Nazanin" pitchFamily="2" charset="-78"/>
              </a:rPr>
              <a:t>) و معادله ی کاسون توصیه نموده است.</a:t>
            </a:r>
            <a:endParaRPr lang="fa-IR">
              <a:cs typeface="B Nazanin" pitchFamily="2" charset="-78"/>
            </a:endParaRPr>
          </a:p>
        </p:txBody>
      </p:sp>
      <p:sp>
        <p:nvSpPr>
          <p:cNvPr id="55301" name="Rectangle 7"/>
          <p:cNvSpPr>
            <a:spLocks noChangeArrowheads="1"/>
          </p:cNvSpPr>
          <p:nvPr/>
        </p:nvSpPr>
        <p:spPr bwMode="auto">
          <a:xfrm>
            <a:off x="1403350" y="3221038"/>
            <a:ext cx="74961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endParaRPr lang="fa-IR">
              <a:cs typeface="B Nazanin" pitchFamily="2" charset="-78"/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-180975" y="4449763"/>
            <a:ext cx="91455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 algn="r" rtl="1">
              <a:buFont typeface="Wingdings" pitchFamily="2" charset="2"/>
              <a:buChar char="ü"/>
            </a:pPr>
            <a:r>
              <a:rPr lang="fa-IR" sz="2000">
                <a:solidFill>
                  <a:srgbClr val="000000"/>
                </a:solidFill>
                <a:cs typeface="B Nazanin" pitchFamily="2" charset="-78"/>
              </a:rPr>
              <a:t>در آمریکا نیز انجمن سازندگان شکلات </a:t>
            </a:r>
            <a:r>
              <a:rPr lang="en-US" sz="2000">
                <a:solidFill>
                  <a:srgbClr val="000000"/>
                </a:solidFill>
                <a:cs typeface="B Nazanin" pitchFamily="2" charset="-78"/>
              </a:rPr>
              <a:t> Chocolate Manufactures Association</a:t>
            </a:r>
            <a:r>
              <a:rPr lang="fa-IR" sz="2000">
                <a:solidFill>
                  <a:srgbClr val="000000"/>
                </a:solidFill>
                <a:cs typeface="B Nazanin" pitchFamily="2" charset="-78"/>
              </a:rPr>
              <a:t>جهت خصوصیات رئولوژیکی شکلات، رئومتری با سیلندر متحدالمرکز و مدل کاسون را توصیه می کنند.</a:t>
            </a:r>
            <a:endParaRPr lang="fa-IR">
              <a:cs typeface="B Nazanin" pitchFamily="2" charset="-78"/>
            </a:endParaRP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-36513" y="2205038"/>
            <a:ext cx="8964613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solidFill>
                  <a:srgbClr val="000000"/>
                </a:solidFill>
                <a:cs typeface="B Nazanin" pitchFamily="2" charset="-78"/>
              </a:rPr>
              <a:t>مدل کاسون جهت توصیف رفتار جریان مایعات غیر نیوتونی بیشتر استفاده می شود.</a:t>
            </a:r>
            <a:br>
              <a:rPr lang="fa-IR" sz="2000">
                <a:solidFill>
                  <a:srgbClr val="000000"/>
                </a:solidFill>
                <a:cs typeface="B Nazanin" pitchFamily="2" charset="-78"/>
              </a:rPr>
            </a:br>
            <a:r>
              <a:rPr lang="fa-IR" sz="2000">
                <a:solidFill>
                  <a:srgbClr val="000000"/>
                </a:solidFill>
                <a:cs typeface="B Nazanin" pitchFamily="2" charset="-78"/>
              </a:rPr>
              <a:t>برخی مایعات به دلیل ماهیت غیر خطی و تنش تسلیم سودوپلاستیکشان، به خوبی با این مدل توصیف می شوند و شکلات یکی از این مایعات محسوب می شود</a:t>
            </a:r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0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0" y="333375"/>
            <a:ext cx="514826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rtl="1" eaLnBrk="1" hangingPunct="1"/>
            <a:r>
              <a:rPr lang="fa-IR" sz="2600" b="1">
                <a:solidFill>
                  <a:schemeClr val="bg1"/>
                </a:solidFill>
                <a:cs typeface="B Titr" pitchFamily="2" charset="-78"/>
              </a:rPr>
              <a:t>3.2- اندازه گيري ویژگی هاي رئولوژيك: </a:t>
            </a:r>
            <a:endParaRPr lang="fa-IR" sz="2600">
              <a:solidFill>
                <a:schemeClr val="bg1"/>
              </a:solidFill>
              <a:cs typeface="B Nazanin" pitchFamily="2" charset="-78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3059113" y="4941888"/>
            <a:ext cx="5905500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cs typeface="B Nazanin" pitchFamily="2" charset="-78"/>
              </a:rPr>
              <a:t>هر دو نوع گرانروي سنج را مي توان به چند روش مورد استفاده قرار داد:</a:t>
            </a:r>
            <a:br>
              <a:rPr lang="fa-IR" sz="2000">
                <a:cs typeface="B Nazanin" pitchFamily="2" charset="-78"/>
              </a:rPr>
            </a:br>
            <a:r>
              <a:rPr lang="fa-IR" sz="2000">
                <a:cs typeface="B Nazanin" pitchFamily="2" charset="-78"/>
              </a:rPr>
              <a:t> 1. افزا يش شيبدار</a:t>
            </a:r>
            <a:r>
              <a:rPr lang="en-US" sz="2000">
                <a:cs typeface="B Nazanin" pitchFamily="2" charset="-78"/>
              </a:rPr>
              <a:t>Ramp increase </a:t>
            </a:r>
            <a:r>
              <a:rPr lang="fa-IR" sz="2000">
                <a:cs typeface="B Nazanin" pitchFamily="2" charset="-78"/>
              </a:rPr>
              <a:t/>
            </a:r>
            <a:br>
              <a:rPr lang="fa-IR" sz="2000">
                <a:cs typeface="B Nazanin" pitchFamily="2" charset="-78"/>
              </a:rPr>
            </a:br>
            <a:r>
              <a:rPr lang="fa-IR" sz="2000">
                <a:cs typeface="B Nazanin" pitchFamily="2" charset="-78"/>
              </a:rPr>
              <a:t>2. افزايش پلكاني </a:t>
            </a:r>
            <a:r>
              <a:rPr lang="en-US" sz="2000">
                <a:cs typeface="B Nazanin" pitchFamily="2" charset="-78"/>
              </a:rPr>
              <a:t>Step increase</a:t>
            </a:r>
            <a:endParaRPr lang="fa-IR" sz="2000">
              <a:cs typeface="B Nazanin" pitchFamily="2" charset="-78"/>
            </a:endParaRPr>
          </a:p>
          <a:p>
            <a:pPr algn="r" rtl="1"/>
            <a:r>
              <a:rPr lang="fa-IR" sz="2000">
                <a:cs typeface="B Nazanin" pitchFamily="2" charset="-78"/>
              </a:rPr>
              <a:t>3. آزمايش پیوسته در تنظيم هاي ثابت </a:t>
            </a:r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1763388"/>
            <a:ext cx="2736304" cy="24577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573338" y="1425575"/>
            <a:ext cx="63912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solidFill>
                  <a:srgbClr val="000000"/>
                </a:solidFill>
                <a:cs typeface="B Nazanin" pitchFamily="2" charset="-78"/>
              </a:rPr>
              <a:t>از گرانروي سنج دوراني، مجهز به رئومتري استوانه هاي هم مركز، به منظور اندازه گيري ویژگی های رئولوژیکی شکلات استفاده می شود.</a:t>
            </a:r>
            <a:endParaRPr lang="fa-IR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573338" y="2301875"/>
            <a:ext cx="639127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solidFill>
                  <a:srgbClr val="000000"/>
                </a:solidFill>
                <a:cs typeface="B Nazanin" pitchFamily="2" charset="-78"/>
              </a:rPr>
              <a:t>اين گرانروي سنج ها متشكل از يك شاقول </a:t>
            </a:r>
            <a:r>
              <a:rPr lang="en-US" sz="2000">
                <a:solidFill>
                  <a:srgbClr val="000000"/>
                </a:solidFill>
                <a:cs typeface="B Nazanin" pitchFamily="2" charset="-78"/>
              </a:rPr>
              <a:t>Bob</a:t>
            </a:r>
            <a:r>
              <a:rPr lang="fa-IR" sz="2000">
                <a:solidFill>
                  <a:srgbClr val="000000"/>
                </a:solidFill>
                <a:cs typeface="B Nazanin" pitchFamily="2" charset="-78"/>
              </a:rPr>
              <a:t> با سطح مقطع دایره اي است كه به صورت هم محور داخل يك فنجانك </a:t>
            </a:r>
            <a:r>
              <a:rPr lang="en-US" sz="2000">
                <a:solidFill>
                  <a:srgbClr val="000000"/>
                </a:solidFill>
                <a:cs typeface="B Nazanin" pitchFamily="2" charset="-78"/>
              </a:rPr>
              <a:t>Cup</a:t>
            </a:r>
            <a:r>
              <a:rPr lang="fa-IR" sz="2000">
                <a:solidFill>
                  <a:srgbClr val="000000"/>
                </a:solidFill>
                <a:cs typeface="B Nazanin" pitchFamily="2" charset="-78"/>
              </a:rPr>
              <a:t> حاوي سیال مورد آزمايش، قرار گرفته و با دوران دادن شاقول یا فنجانک میزان کشیده شدن سیال روی گلوله ها توسط حس گرهاي گشتاور پيچشي </a:t>
            </a:r>
            <a:r>
              <a:rPr lang="en-US" sz="2000">
                <a:solidFill>
                  <a:srgbClr val="000000"/>
                </a:solidFill>
                <a:cs typeface="B Nazanin" pitchFamily="2" charset="-78"/>
              </a:rPr>
              <a:t>Torque sensor</a:t>
            </a:r>
            <a:r>
              <a:rPr lang="fa-IR" sz="2000">
                <a:solidFill>
                  <a:srgbClr val="000000"/>
                </a:solidFill>
                <a:cs typeface="B Nazanin" pitchFamily="2" charset="-78"/>
              </a:rPr>
              <a:t> اندازه گیری می شود.</a:t>
            </a:r>
            <a:endParaRPr lang="fa-IR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-36513" y="3852863"/>
            <a:ext cx="9010651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000">
                <a:solidFill>
                  <a:srgbClr val="000000"/>
                </a:solidFill>
                <a:cs typeface="B Nazanin" pitchFamily="2" charset="-78"/>
              </a:rPr>
              <a:t>دو نوع گرانروي سنج دوراني وجود دارد.</a:t>
            </a:r>
          </a:p>
          <a:p>
            <a:pPr algn="r" rtl="1"/>
            <a:r>
              <a:rPr lang="fa-IR" sz="2000">
                <a:solidFill>
                  <a:srgbClr val="000000"/>
                </a:solidFill>
                <a:cs typeface="B Nazanin" pitchFamily="2" charset="-78"/>
              </a:rPr>
              <a:t>در نوع اول </a:t>
            </a:r>
            <a:r>
              <a:rPr lang="en-US" sz="2000" b="1" i="1">
                <a:solidFill>
                  <a:srgbClr val="000000"/>
                </a:solidFill>
                <a:latin typeface="Times New Roman" pitchFamily="18" charset="0"/>
              </a:rPr>
              <a:t>Stormer</a:t>
            </a:r>
            <a:r>
              <a:rPr lang="fa-IR" sz="2000" b="1" i="1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fa-IR" sz="2000">
                <a:solidFill>
                  <a:srgbClr val="000000"/>
                </a:solidFill>
                <a:latin typeface="Times New Roman" pitchFamily="18" charset="0"/>
                <a:cs typeface="B Nazanin" pitchFamily="2" charset="-78"/>
              </a:rPr>
              <a:t>میزان تنش برشی در </a:t>
            </a:r>
            <a:r>
              <a:rPr lang="fa-IR" sz="2000">
                <a:solidFill>
                  <a:srgbClr val="000000"/>
                </a:solidFill>
                <a:cs typeface="B Nazanin" pitchFamily="2" charset="-78"/>
              </a:rPr>
              <a:t>سرعت برشي كنترل شده، اندازه گیری می شود</a:t>
            </a:r>
          </a:p>
          <a:p>
            <a:pPr algn="r" rtl="1"/>
            <a:r>
              <a:rPr lang="fa-IR" sz="2000">
                <a:solidFill>
                  <a:srgbClr val="000000"/>
                </a:solidFill>
                <a:cs typeface="B Nazanin" pitchFamily="2" charset="-78"/>
              </a:rPr>
              <a:t> در نوع دوم </a:t>
            </a:r>
            <a:r>
              <a:rPr lang="en-US" sz="2000">
                <a:solidFill>
                  <a:srgbClr val="000000"/>
                </a:solidFill>
                <a:cs typeface="B Nazanin" pitchFamily="2" charset="-78"/>
              </a:rPr>
              <a:t>MacMichael</a:t>
            </a:r>
            <a:r>
              <a:rPr lang="fa-IR" sz="2000">
                <a:solidFill>
                  <a:srgbClr val="000000"/>
                </a:solidFill>
                <a:cs typeface="B Nazanin" pitchFamily="2" charset="-78"/>
              </a:rPr>
              <a:t> سرعت برشی در تنش برشی کنترل شده اندازه گیری می شود.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7" grpId="0"/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0" y="685800"/>
            <a:ext cx="9144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rtl="1" eaLnBrk="1" hangingPunct="1"/>
            <a:r>
              <a:rPr lang="fa-IR" sz="2400">
                <a:solidFill>
                  <a:srgbClr val="000000"/>
                </a:solidFill>
                <a:cs typeface="B Titr" pitchFamily="2" charset="-78"/>
              </a:rPr>
              <a:t>4- نتيجه گيري و توصيه ها: 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1484313"/>
            <a:ext cx="90360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200">
                <a:solidFill>
                  <a:schemeClr val="bg1"/>
                </a:solidFill>
                <a:cs typeface="B Nazanin" pitchFamily="2" charset="-78"/>
              </a:rPr>
              <a:t> ارزیابی رئولوژی، جهت توسعه محصولات جدید و کنترل تولید آنها، </a:t>
            </a:r>
            <a:r>
              <a:rPr lang="fa-IR" sz="2200">
                <a:solidFill>
                  <a:srgbClr val="FFFFFF"/>
                </a:solidFill>
                <a:cs typeface="B Nazanin" pitchFamily="2" charset="-78"/>
              </a:rPr>
              <a:t>یک ویژگی مفید</a:t>
            </a:r>
            <a:r>
              <a:rPr lang="fa-IR" sz="2200">
                <a:solidFill>
                  <a:schemeClr val="bg1"/>
                </a:solidFill>
                <a:cs typeface="B Nazanin" pitchFamily="2" charset="-78"/>
              </a:rPr>
              <a:t> محسوب می شود .</a:t>
            </a: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-36513" y="2752725"/>
            <a:ext cx="9010651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200">
                <a:solidFill>
                  <a:schemeClr val="bg1"/>
                </a:solidFill>
                <a:cs typeface="B Nazanin" pitchFamily="2" charset="-78"/>
              </a:rPr>
              <a:t>مدل کاسون، برای چندین سال است که مفید ترین روش جهت بررسی رفتار رئولوژیکی شکلات می باشد.</a:t>
            </a:r>
          </a:p>
          <a:p>
            <a:pPr algn="r" rtl="1"/>
            <a:r>
              <a:rPr lang="fa-IR" sz="2200">
                <a:solidFill>
                  <a:schemeClr val="bg1"/>
                </a:solidFill>
                <a:cs typeface="B Nazanin" pitchFamily="2" charset="-78"/>
              </a:rPr>
              <a:t>معادله ی </a:t>
            </a:r>
            <a:r>
              <a:rPr lang="en-US" sz="2200">
                <a:solidFill>
                  <a:schemeClr val="bg1"/>
                </a:solidFill>
                <a:cs typeface="B Nazanin" pitchFamily="2" charset="-78"/>
              </a:rPr>
              <a:t>Casson</a:t>
            </a:r>
            <a:r>
              <a:rPr lang="fa-IR" sz="2200">
                <a:solidFill>
                  <a:schemeClr val="bg1"/>
                </a:solidFill>
                <a:cs typeface="B Nazanin" pitchFamily="2" charset="-78"/>
              </a:rPr>
              <a:t> ،  از معادلات کلاسیک برای تجزیه و تحلیل جریان تشکیل شده است و هنوز هم به طور گسترده ای در کارخانه جات شیرینی سازی استفاده می شود.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-36513" y="3860800"/>
            <a:ext cx="9010651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200">
                <a:solidFill>
                  <a:schemeClr val="bg1"/>
                </a:solidFill>
                <a:cs typeface="B Nazanin" pitchFamily="2" charset="-78"/>
              </a:rPr>
              <a:t>با این حال این مدل دارای محدودیت هایی است که جهت استفاده ی بهینه از آن، بسیاری از محققان در حال توسعه عوامل اصلاح برای مدل کاسون و تکنیک های جدید برای تجزیه و تحلیل های رئولوژیکی هستند.</a:t>
            </a: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0" y="4963318"/>
            <a:ext cx="7380288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200" dirty="0">
                <a:solidFill>
                  <a:schemeClr val="bg1"/>
                </a:solidFill>
                <a:latin typeface="Times New Roman" pitchFamily="18" charset="0"/>
                <a:cs typeface="B Nazanin" pitchFamily="2" charset="-78"/>
              </a:rPr>
              <a:t>پارامترهای مدل </a:t>
            </a:r>
            <a:r>
              <a:rPr lang="en-US" sz="2200" dirty="0" err="1">
                <a:solidFill>
                  <a:schemeClr val="bg1"/>
                </a:solidFill>
                <a:latin typeface="Times New Roman" pitchFamily="18" charset="0"/>
                <a:cs typeface="B Nazanin" pitchFamily="2" charset="-78"/>
              </a:rPr>
              <a:t>Casson</a:t>
            </a:r>
            <a:r>
              <a:rPr lang="en-US" sz="2200" dirty="0">
                <a:solidFill>
                  <a:schemeClr val="bg1"/>
                </a:solidFill>
                <a:latin typeface="Times New Roman" pitchFamily="18" charset="0"/>
                <a:cs typeface="B Nazanin" pitchFamily="2" charset="-78"/>
              </a:rPr>
              <a:t> </a:t>
            </a:r>
            <a:r>
              <a:rPr lang="fa-IR" sz="2200" dirty="0">
                <a:solidFill>
                  <a:schemeClr val="bg1"/>
                </a:solidFill>
                <a:latin typeface="Times New Roman" pitchFamily="18" charset="0"/>
                <a:cs typeface="B Nazanin" pitchFamily="2" charset="-78"/>
              </a:rPr>
              <a:t> را می توان به راحتی از تجهیزات ساده مانند </a:t>
            </a:r>
            <a:r>
              <a:rPr lang="fa-IR" sz="2200" dirty="0" err="1">
                <a:solidFill>
                  <a:schemeClr val="bg1"/>
                </a:solidFill>
                <a:latin typeface="Times New Roman" pitchFamily="18" charset="0"/>
                <a:cs typeface="B Nazanin" pitchFamily="2" charset="-78"/>
              </a:rPr>
              <a:t>ویسکومتر</a:t>
            </a:r>
            <a:r>
              <a:rPr lang="fa-IR" sz="2200" dirty="0">
                <a:solidFill>
                  <a:schemeClr val="bg1"/>
                </a:solidFill>
                <a:latin typeface="Times New Roman" pitchFamily="18" charset="0"/>
                <a:cs typeface="B Nazanin" pitchFamily="2" charset="-78"/>
              </a:rPr>
              <a:t> و </a:t>
            </a:r>
            <a:r>
              <a:rPr lang="fa-IR" sz="2200" dirty="0" err="1">
                <a:solidFill>
                  <a:schemeClr val="bg1"/>
                </a:solidFill>
                <a:latin typeface="Times New Roman" pitchFamily="18" charset="0"/>
                <a:cs typeface="B Nazanin" pitchFamily="2" charset="-78"/>
              </a:rPr>
              <a:t>رئومتر</a:t>
            </a:r>
            <a:r>
              <a:rPr lang="fa-IR" sz="2200" dirty="0">
                <a:solidFill>
                  <a:schemeClr val="bg1"/>
                </a:solidFill>
                <a:latin typeface="Times New Roman" pitchFamily="18" charset="0"/>
                <a:cs typeface="B Nazanin" pitchFamily="2" charset="-78"/>
              </a:rPr>
              <a:t> دورانی به دست آورد. </a:t>
            </a:r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-71438" y="1989138"/>
            <a:ext cx="9036051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rtl="1"/>
            <a:r>
              <a:rPr lang="fa-IR" sz="2200">
                <a:solidFill>
                  <a:schemeClr val="bg1"/>
                </a:solidFill>
                <a:cs typeface="B Nazanin" pitchFamily="2" charset="-78"/>
              </a:rPr>
              <a:t>با تعیین خواص رئولوژیکی شکلات می توان محصولی با کیفیت و تنوع زیاد همراه با ویژگی های حسی و ظاهری خوب و مناسب تولید کرد.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  <p:bldP spid="9" grpId="0"/>
      <p:bldP spid="10" grpId="0"/>
      <p:bldP spid="15" grpId="0"/>
      <p:bldP spid="17" grpId="0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541</TotalTime>
  <Words>1823</Words>
  <Application>Microsoft Office PowerPoint</Application>
  <PresentationFormat>On-screen Show (4:3)</PresentationFormat>
  <Paragraphs>120</Paragraphs>
  <Slides>16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Modèle par défaut</vt:lpstr>
      <vt:lpstr>Office Theme</vt:lpstr>
      <vt:lpstr>Diseño predeterminado</vt:lpstr>
      <vt:lpstr>1_Diseño predeterminado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Chocolate Sweets</dc:title>
  <dc:creator>www.powerpointstyles.com</dc:creator>
  <dc:description>Image credit to freepixels.com</dc:description>
  <cp:lastModifiedBy>Windows User</cp:lastModifiedBy>
  <cp:revision>80</cp:revision>
  <dcterms:created xsi:type="dcterms:W3CDTF">2009-03-23T15:23:24Z</dcterms:created>
  <dcterms:modified xsi:type="dcterms:W3CDTF">2020-05-30T12:13:33Z</dcterms:modified>
</cp:coreProperties>
</file>