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0" r:id="rId1"/>
  </p:sldMasterIdLst>
  <p:notesMasterIdLst>
    <p:notesMasterId r:id="rId26"/>
  </p:notesMasterIdLst>
  <p:sldIdLst>
    <p:sldId id="256" r:id="rId2"/>
    <p:sldId id="257" r:id="rId3"/>
    <p:sldId id="258" r:id="rId4"/>
    <p:sldId id="259" r:id="rId5"/>
    <p:sldId id="260" r:id="rId6"/>
    <p:sldId id="261" r:id="rId7"/>
    <p:sldId id="262" r:id="rId8"/>
    <p:sldId id="278" r:id="rId9"/>
    <p:sldId id="275" r:id="rId10"/>
    <p:sldId id="279" r:id="rId11"/>
    <p:sldId id="277" r:id="rId12"/>
    <p:sldId id="276" r:id="rId13"/>
    <p:sldId id="263" r:id="rId14"/>
    <p:sldId id="281" r:id="rId15"/>
    <p:sldId id="282" r:id="rId16"/>
    <p:sldId id="280" r:id="rId17"/>
    <p:sldId id="284" r:id="rId18"/>
    <p:sldId id="285" r:id="rId19"/>
    <p:sldId id="283" r:id="rId20"/>
    <p:sldId id="265" r:id="rId21"/>
    <p:sldId id="286" r:id="rId22"/>
    <p:sldId id="266" r:id="rId23"/>
    <p:sldId id="267" r:id="rId24"/>
    <p:sldId id="268"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2" d="100"/>
          <a:sy n="42" d="100"/>
        </p:scale>
        <p:origin x="1278" y="4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15C205A-F384-4023-9F80-183F421C2496}" type="datetimeFigureOut">
              <a:rPr lang="en-US" smtClean="0"/>
              <a:pPr/>
              <a:t>4/7/2018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08807D5-859E-459A-B012-B644372884E2}" type="slidenum">
              <a:rPr lang="en-US" smtClean="0"/>
              <a:pPr/>
              <a:t>‹#›</a:t>
            </a:fld>
            <a:endParaRPr lang="en-US"/>
          </a:p>
        </p:txBody>
      </p:sp>
    </p:spTree>
    <p:extLst>
      <p:ext uri="{BB962C8B-B14F-4D97-AF65-F5344CB8AC3E}">
        <p14:creationId xmlns:p14="http://schemas.microsoft.com/office/powerpoint/2010/main" val="3958502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8807D5-859E-459A-B012-B644372884E2}" type="slidenum">
              <a:rPr lang="en-US" smtClean="0"/>
              <a:pPr/>
              <a:t>2</a:t>
            </a:fld>
            <a:endParaRPr lang="en-US"/>
          </a:p>
        </p:txBody>
      </p:sp>
    </p:spTree>
    <p:extLst>
      <p:ext uri="{BB962C8B-B14F-4D97-AF65-F5344CB8AC3E}">
        <p14:creationId xmlns:p14="http://schemas.microsoft.com/office/powerpoint/2010/main" val="32293647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08807D5-859E-459A-B012-B644372884E2}" type="slidenum">
              <a:rPr lang="en-US" smtClean="0"/>
              <a:pPr/>
              <a:t>16</a:t>
            </a:fld>
            <a:endParaRPr lang="en-US"/>
          </a:p>
        </p:txBody>
      </p:sp>
    </p:spTree>
    <p:extLst>
      <p:ext uri="{BB962C8B-B14F-4D97-AF65-F5344CB8AC3E}">
        <p14:creationId xmlns:p14="http://schemas.microsoft.com/office/powerpoint/2010/main" val="30261587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29B7DA3E-EBBD-4B6B-BE86-27E9755F2FD8}" type="datetimeFigureOut">
              <a:rPr lang="en-US" smtClean="0"/>
              <a:pPr/>
              <a:t>4/7/2018</a:t>
            </a:fld>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238FE83C-2F3B-4EDA-8D75-B2510A297173}" type="slidenum">
              <a:rPr lang="en-US" smtClean="0"/>
              <a:pPr/>
              <a:t>‹#›</a:t>
            </a:fld>
            <a:endParaRPr lang="en-US"/>
          </a:p>
        </p:txBody>
      </p:sp>
      <p:grpSp>
        <p:nvGrpSpPr>
          <p:cNvPr id="8" name="Group 7"/>
          <p:cNvGrpSpPr/>
          <p:nvPr/>
        </p:nvGrpSpPr>
        <p:grpSpPr>
          <a:xfrm>
            <a:off x="1194101" y="2887530"/>
            <a:ext cx="6779110"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rPr>
                <a:t></a:t>
              </a:r>
              <a:endParaRPr lang="en-US" sz="5400" dirty="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83341" y="1387737"/>
            <a:ext cx="6777318"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767862"/>
            <a:ext cx="64008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9B7DA3E-EBBD-4B6B-BE86-27E9755F2FD8}" type="datetimeFigureOut">
              <a:rPr lang="en-US" smtClean="0"/>
              <a:pPr/>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8FE83C-2F3B-4EDA-8D75-B2510A297173}" type="slidenum">
              <a:rPr lang="en-US" smtClean="0"/>
              <a:pPr/>
              <a:t>‹#›</a:t>
            </a:fld>
            <a:endParaRPr lang="en-US"/>
          </a:p>
        </p:txBody>
      </p:sp>
      <p:sp>
        <p:nvSpPr>
          <p:cNvPr id="11" name="Title 10"/>
          <p:cNvSpPr>
            <a:spLocks noGrp="1"/>
          </p:cNvSpPr>
          <p:nvPr>
            <p:ph type="title"/>
          </p:nvPr>
        </p:nvSpPr>
        <p:spPr/>
        <p:txBody>
          <a:bodyPr/>
          <a:lstStyle/>
          <a:p>
            <a:r>
              <a:rPr lang="en-US" smtClean="0"/>
              <a:t>Click to edit Master title style</a:t>
            </a:r>
            <a:endParaRPr lang="en-US"/>
          </a:p>
        </p:txBody>
      </p:sp>
      <p:grpSp>
        <p:nvGrpSpPr>
          <p:cNvPr id="12" name="Group 11"/>
          <p:cNvGrpSpPr/>
          <p:nvPr/>
        </p:nvGrpSpPr>
        <p:grpSpPr>
          <a:xfrm>
            <a:off x="1172584" y="1392217"/>
            <a:ext cx="6779110" cy="923330"/>
            <a:chOff x="1172584" y="1381459"/>
            <a:chExt cx="6779110" cy="923330"/>
          </a:xfrm>
        </p:grpSpPr>
        <p:sp>
          <p:nvSpPr>
            <p:cNvPr id="13" name="TextBox 12"/>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email">
            <a:lum/>
            <a:extLst>
              <a:ext uri="{28A0092B-C50C-407E-A947-70E740481C1C}">
                <a14:useLocalDpi xmlns:a14="http://schemas.microsoft.com/office/drawing/2010/main"/>
              </a:ext>
            </a:extLst>
          </a:blip>
          <a:stretch>
            <a:fillRect/>
          </a:stretch>
        </p:blipFill>
        <p:spPr>
          <a:xfrm>
            <a:off x="0" y="0"/>
            <a:ext cx="9144000" cy="6858000"/>
          </a:xfrm>
          <a:prstGeom prst="rect">
            <a:avLst/>
          </a:prstGeom>
        </p:spPr>
      </p:pic>
      <p:grpSp>
        <p:nvGrpSpPr>
          <p:cNvPr id="7" name="Group 7"/>
          <p:cNvGrpSpPr/>
          <p:nvPr/>
        </p:nvGrpSpPr>
        <p:grpSpPr>
          <a:xfrm>
            <a:off x="1172584" y="2887579"/>
            <a:ext cx="6779110" cy="923330"/>
            <a:chOff x="1172584" y="1381459"/>
            <a:chExt cx="6779110" cy="923330"/>
          </a:xfrm>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690040" y="1204857"/>
            <a:ext cx="7754713" cy="1910716"/>
          </a:xfrm>
        </p:spPr>
        <p:txBody>
          <a:bodyPr anchor="b"/>
          <a:lstStyle>
            <a:lvl1pPr algn="ctr">
              <a:defRPr sz="5400" b="0" cap="none"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699248" y="3767316"/>
            <a:ext cx="7734747"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B7DA3E-EBBD-4B6B-BE86-27E9755F2FD8}" type="datetimeFigureOut">
              <a:rPr lang="en-US" smtClean="0"/>
              <a:pPr/>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8FE83C-2F3B-4EDA-8D75-B2510A297173}"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29B7DA3E-EBBD-4B6B-BE86-27E9755F2FD8}" type="datetimeFigureOut">
              <a:rPr lang="en-US" smtClean="0"/>
              <a:pPr/>
              <a:t>4/7/2018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8FE83C-2F3B-4EDA-8D75-B2510A297173}" type="slidenum">
              <a:rPr lang="en-US" smtClean="0"/>
              <a:pPr/>
              <a:t>‹#›</a:t>
            </a:fld>
            <a:endParaRPr lang="en-US"/>
          </a:p>
        </p:txBody>
      </p:sp>
      <p:sp>
        <p:nvSpPr>
          <p:cNvPr id="12" name="Title 1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grpSp>
        <p:nvGrpSpPr>
          <p:cNvPr id="13" name="Group 12"/>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685800" y="2240280"/>
            <a:ext cx="3803904" cy="38770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 name="Content Placeholder 9"/>
          <p:cNvSpPr>
            <a:spLocks noGrp="1"/>
          </p:cNvSpPr>
          <p:nvPr>
            <p:ph sz="quarter" idx="14"/>
          </p:nvPr>
        </p:nvSpPr>
        <p:spPr>
          <a:xfrm>
            <a:off x="4645151" y="2240280"/>
            <a:ext cx="3803904" cy="38770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051560" y="2240280"/>
            <a:ext cx="3442446"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8488" y="2947595"/>
            <a:ext cx="38039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02306" y="2240280"/>
            <a:ext cx="344728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944368"/>
            <a:ext cx="3799728"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9B7DA3E-EBBD-4B6B-BE86-27E9755F2FD8}" type="datetimeFigureOut">
              <a:rPr lang="en-US" smtClean="0"/>
              <a:pPr/>
              <a:t>4/7/2018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38FE83C-2F3B-4EDA-8D75-B2510A297173}" type="slidenum">
              <a:rPr lang="en-US" smtClean="0"/>
              <a:pPr/>
              <a:t>‹#›</a:t>
            </a:fld>
            <a:endParaRPr lang="en-US"/>
          </a:p>
        </p:txBody>
      </p:sp>
      <p:grpSp>
        <p:nvGrpSpPr>
          <p:cNvPr id="14" name="Group 13"/>
          <p:cNvGrpSpPr/>
          <p:nvPr/>
        </p:nvGrpSpPr>
        <p:grpSpPr>
          <a:xfrm>
            <a:off x="1172584" y="1392217"/>
            <a:ext cx="6779110" cy="923330"/>
            <a:chOff x="1172584" y="1381459"/>
            <a:chExt cx="6779110" cy="923330"/>
          </a:xfrm>
        </p:grpSpPr>
        <p:sp>
          <p:nvSpPr>
            <p:cNvPr id="16" name="TextBox 15"/>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9B7DA3E-EBBD-4B6B-BE86-27E9755F2FD8}" type="datetimeFigureOut">
              <a:rPr lang="en-US" smtClean="0"/>
              <a:pPr/>
              <a:t>4/7/2018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38FE83C-2F3B-4EDA-8D75-B2510A297173}" type="slidenum">
              <a:rPr lang="en-US" smtClean="0"/>
              <a:pPr/>
              <a:t>‹#›</a:t>
            </a:fld>
            <a:endParaRPr lang="en-US"/>
          </a:p>
        </p:txBody>
      </p:sp>
      <p:grpSp>
        <p:nvGrpSpPr>
          <p:cNvPr id="10" name="Group 9"/>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B7DA3E-EBBD-4B6B-BE86-27E9755F2FD8}" type="datetimeFigureOut">
              <a:rPr lang="en-US" smtClean="0"/>
              <a:pPr/>
              <a:t>4/7/2018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38FE83C-2F3B-4EDA-8D75-B2510A29717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34579" y="1678195"/>
            <a:ext cx="3422483" cy="1886921"/>
          </a:xfrm>
        </p:spPr>
        <p:txBody>
          <a:bodyPr anchor="b"/>
          <a:lstStyle>
            <a:lvl1pPr algn="l">
              <a:defRPr sz="2800" b="0"/>
            </a:lvl1pPr>
          </a:lstStyle>
          <a:p>
            <a:r>
              <a:rPr lang="en-US" smtClean="0"/>
              <a:t>Click to edit Master title style</a:t>
            </a:r>
            <a:endParaRPr lang="en-US"/>
          </a:p>
        </p:txBody>
      </p:sp>
      <p:sp>
        <p:nvSpPr>
          <p:cNvPr id="3" name="Content Placeholder 2"/>
          <p:cNvSpPr>
            <a:spLocks noGrp="1"/>
          </p:cNvSpPr>
          <p:nvPr>
            <p:ph idx="1"/>
          </p:nvPr>
        </p:nvSpPr>
        <p:spPr>
          <a:xfrm>
            <a:off x="692001" y="559398"/>
            <a:ext cx="4116667"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034579" y="3603812"/>
            <a:ext cx="341172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B7DA3E-EBBD-4B6B-BE86-27E9755F2FD8}" type="datetimeFigureOut">
              <a:rPr lang="en-US" smtClean="0"/>
              <a:pPr/>
              <a:t>4/7/2018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8FE83C-2F3B-4EDA-8D75-B2510A29717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731" y="4668818"/>
            <a:ext cx="7767021" cy="644729"/>
          </a:xfrm>
        </p:spPr>
        <p:txBody>
          <a:bodyPr anchor="b"/>
          <a:lstStyle>
            <a:lvl1pPr algn="ctr">
              <a:defRPr sz="2800" b="0"/>
            </a:lvl1pPr>
          </a:lstStyle>
          <a:p>
            <a:r>
              <a:rPr lang="en-US" smtClean="0"/>
              <a:t>Click to edit Master title style</a:t>
            </a:r>
            <a:endParaRPr lang="en-US"/>
          </a:p>
        </p:txBody>
      </p:sp>
      <p:sp>
        <p:nvSpPr>
          <p:cNvPr id="3" name="Picture Placeholder 2"/>
          <p:cNvSpPr>
            <a:spLocks noGrp="1"/>
          </p:cNvSpPr>
          <p:nvPr>
            <p:ph type="pic" idx="1"/>
          </p:nvPr>
        </p:nvSpPr>
        <p:spPr>
          <a:xfrm rot="240000">
            <a:off x="2183792" y="666965"/>
            <a:ext cx="477215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8489" y="5324306"/>
            <a:ext cx="7756264"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B7DA3E-EBBD-4B6B-BE86-27E9755F2FD8}" type="datetimeFigureOut">
              <a:rPr lang="en-US" smtClean="0"/>
              <a:pPr/>
              <a:t>4/7/2018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38FE83C-2F3B-4EDA-8D75-B2510A29717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9B7DA3E-EBBD-4B6B-BE86-27E9755F2FD8}" type="datetimeFigureOut">
              <a:rPr lang="en-US" smtClean="0"/>
              <a:pPr/>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8FE83C-2F3B-4EDA-8D75-B2510A297173}" type="slidenum">
              <a:rPr lang="en-US" smtClean="0"/>
              <a:pPr/>
              <a:t>‹#›</a:t>
            </a:fld>
            <a:endParaRPr lang="en-US"/>
          </a:p>
        </p:txBody>
      </p:sp>
      <p:grpSp>
        <p:nvGrpSpPr>
          <p:cNvPr id="11" name="Group 10"/>
          <p:cNvGrpSpPr/>
          <p:nvPr/>
        </p:nvGrpSpPr>
        <p:grpSpPr>
          <a:xfrm>
            <a:off x="1172584" y="1392217"/>
            <a:ext cx="6779110" cy="923330"/>
            <a:chOff x="1172584" y="1381459"/>
            <a:chExt cx="6779110" cy="923330"/>
          </a:xfrm>
        </p:grpSpPr>
        <p:sp>
          <p:nvSpPr>
            <p:cNvPr id="15" name="TextBox 14"/>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6560" y="559398"/>
            <a:ext cx="1678193" cy="556676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8488" y="849854"/>
            <a:ext cx="5507917" cy="502382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9B7DA3E-EBBD-4B6B-BE86-27E9755F2FD8}" type="datetimeFigureOut">
              <a:rPr lang="en-US" smtClean="0"/>
              <a:pPr/>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38FE83C-2F3B-4EDA-8D75-B2510A297173}" type="slidenum">
              <a:rPr lang="en-US" smtClean="0"/>
              <a:pPr/>
              <a:t>‹#›</a:t>
            </a:fld>
            <a:endParaRPr lang="en-US"/>
          </a:p>
        </p:txBody>
      </p:sp>
      <p:grpSp>
        <p:nvGrpSpPr>
          <p:cNvPr id="11" name="Group 10"/>
          <p:cNvGrpSpPr/>
          <p:nvPr/>
        </p:nvGrpSpPr>
        <p:grpSpPr>
          <a:xfrm rot="5400000">
            <a:off x="3909050" y="2880823"/>
            <a:ext cx="5480154" cy="923330"/>
            <a:chOff x="1815339" y="1381459"/>
            <a:chExt cx="5480154" cy="923330"/>
          </a:xfrm>
        </p:grpSpPr>
        <p:sp>
          <p:nvSpPr>
            <p:cNvPr id="12" name="TextBox 11"/>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extLst>
              <a:ext uri="{BEBA8EAE-BF5A-486C-A8C5-ECC9F3942E4B}">
                <a14:imgProps xmlns:a14="http://schemas.microsoft.com/office/drawing/2010/main">
                  <a14:imgLayer r:embed="rId14">
                    <a14:imgEffect>
                      <a14:sharpenSoften amount="-100000"/>
                    </a14:imgEffect>
                    <a14:imgEffect>
                      <a14:brightnessContrast bright="-45000"/>
                    </a14:imgEffect>
                  </a14:imgLayer>
                </a14:imgProps>
              </a:ext>
            </a:extLst>
          </a:blip>
          <a:srcRect/>
          <a:stretch>
            <a:fillRect l="-4000" r="-4000"/>
          </a:stretch>
        </a:blipFill>
        <a:effectLst/>
      </p:bgPr>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88490" y="570156"/>
            <a:ext cx="7756263" cy="105425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99247" y="2248347"/>
            <a:ext cx="7745505" cy="387781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60378" y="6161442"/>
            <a:ext cx="2133600" cy="365125"/>
          </a:xfrm>
          <a:prstGeom prst="rect">
            <a:avLst/>
          </a:prstGeom>
        </p:spPr>
        <p:txBody>
          <a:bodyPr vert="horz" lIns="91440" tIns="45720" rIns="91440" bIns="45720" rtlCol="0" anchor="ctr"/>
          <a:lstStyle>
            <a:lvl1pPr algn="l">
              <a:defRPr sz="1200">
                <a:solidFill>
                  <a:schemeClr val="tx2"/>
                </a:solidFill>
              </a:defRPr>
            </a:lvl1pPr>
          </a:lstStyle>
          <a:p>
            <a:fld id="{29B7DA3E-EBBD-4B6B-BE86-27E9755F2FD8}" type="datetimeFigureOut">
              <a:rPr lang="en-US" smtClean="0"/>
              <a:pPr/>
              <a:t>4/7/2018</a:t>
            </a:fld>
            <a:endParaRPr lang="en-US"/>
          </a:p>
        </p:txBody>
      </p:sp>
      <p:sp>
        <p:nvSpPr>
          <p:cNvPr id="5" name="Footer Placeholder 4"/>
          <p:cNvSpPr>
            <a:spLocks noGrp="1"/>
          </p:cNvSpPr>
          <p:nvPr>
            <p:ph type="ftr" sz="quarter" idx="3"/>
          </p:nvPr>
        </p:nvSpPr>
        <p:spPr>
          <a:xfrm>
            <a:off x="3124200" y="6161442"/>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n-US"/>
          </a:p>
        </p:txBody>
      </p:sp>
      <p:sp>
        <p:nvSpPr>
          <p:cNvPr id="6" name="Slide Number Placeholder 5"/>
          <p:cNvSpPr>
            <a:spLocks noGrp="1"/>
          </p:cNvSpPr>
          <p:nvPr>
            <p:ph type="sldNum" sz="quarter" idx="4"/>
          </p:nvPr>
        </p:nvSpPr>
        <p:spPr>
          <a:xfrm>
            <a:off x="6639264" y="6161442"/>
            <a:ext cx="2133600" cy="365125"/>
          </a:xfrm>
          <a:prstGeom prst="rect">
            <a:avLst/>
          </a:prstGeom>
        </p:spPr>
        <p:txBody>
          <a:bodyPr vert="horz" lIns="91440" tIns="45720" rIns="91440" bIns="45720" rtlCol="0" anchor="ctr"/>
          <a:lstStyle>
            <a:lvl1pPr algn="r">
              <a:defRPr sz="1200">
                <a:solidFill>
                  <a:schemeClr val="tx2"/>
                </a:solidFill>
              </a:defRPr>
            </a:lvl1pPr>
          </a:lstStyle>
          <a:p>
            <a:fld id="{238FE83C-2F3B-4EDA-8D75-B2510A29717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09600" y="1676400"/>
            <a:ext cx="7924800" cy="1752600"/>
          </a:xfrm>
        </p:spPr>
        <p:txBody>
          <a:bodyPr>
            <a:normAutofit/>
          </a:bodyPr>
          <a:lstStyle/>
          <a:p>
            <a:pPr rtl="1"/>
            <a:r>
              <a:rPr lang="fa-IR" sz="4000" b="1" dirty="0" smtClean="0">
                <a:cs typeface="B Titr" panose="00000700000000000000" pitchFamily="2" charset="-78"/>
              </a:rPr>
              <a:t>سازمان کشورهای صادرکننده نفت (اوپک)</a:t>
            </a:r>
            <a:endParaRPr lang="fa-IR" sz="4000" dirty="0" smtClean="0">
              <a:cs typeface="B Titr" panose="00000700000000000000" pitchFamily="2" charset="-78"/>
            </a:endParaRPr>
          </a:p>
        </p:txBody>
      </p:sp>
    </p:spTree>
    <p:extLst>
      <p:ext uri="{BB962C8B-B14F-4D97-AF65-F5344CB8AC3E}">
        <p14:creationId xmlns:p14="http://schemas.microsoft.com/office/powerpoint/2010/main" val="2864835585"/>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Autofit/>
          </a:bodyPr>
          <a:lstStyle/>
          <a:p>
            <a:pPr marL="0" indent="0" algn="just" rtl="1">
              <a:spcBef>
                <a:spcPts val="0"/>
              </a:spcBef>
              <a:buNone/>
            </a:pPr>
            <a:r>
              <a:rPr lang="fa-IR" sz="3200" dirty="0" smtClean="0">
                <a:cs typeface="B Nazanin" pitchFamily="2" charset="-78"/>
              </a:rPr>
              <a:t>مقر بین‌المللی اوپک از بدو تاسیس در سال ۱۳۳۹ در ژنو بود و در سال ۱۳۴۴ به شهر وین در کشور اتریش انتقال یافت.</a:t>
            </a:r>
          </a:p>
          <a:p>
            <a:pPr marL="0" indent="0" algn="just" rtl="1">
              <a:spcBef>
                <a:spcPts val="0"/>
              </a:spcBef>
              <a:buNone/>
            </a:pPr>
            <a:r>
              <a:rPr lang="fa-IR" sz="3200" dirty="0" smtClean="0">
                <a:cs typeface="B Nazanin" pitchFamily="2" charset="-78"/>
              </a:rPr>
              <a:t>در 12 سپتامبر 1960 کشورهای صادرکننده نفت با هدف محافظت از منافع خود قطعنامه‏های کنفرانس نمایندگان چند کشور (ایران، عراق، کویت، عربستان سعودی و ونزوئلا) در بغداد در سال 1960 منعقد کردند.</a:t>
            </a:r>
          </a:p>
          <a:p>
            <a:pPr marL="0" indent="0" algn="just" rtl="1">
              <a:spcBef>
                <a:spcPts val="0"/>
              </a:spcBef>
              <a:buNone/>
            </a:pPr>
            <a:r>
              <a:rPr lang="fa-IR" sz="3200" dirty="0" smtClean="0">
                <a:cs typeface="B Nazanin" pitchFamily="2" charset="-78"/>
              </a:rPr>
              <a:t>جایگاه فعلی اوپک وین است.</a:t>
            </a:r>
          </a:p>
        </p:txBody>
      </p:sp>
      <p:sp>
        <p:nvSpPr>
          <p:cNvPr id="3" name="Title 2"/>
          <p:cNvSpPr>
            <a:spLocks noGrp="1"/>
          </p:cNvSpPr>
          <p:nvPr>
            <p:ph type="title"/>
          </p:nvPr>
        </p:nvSpPr>
        <p:spPr/>
        <p:txBody>
          <a:bodyPr/>
          <a:lstStyle/>
          <a:p>
            <a:pPr algn="r"/>
            <a:r>
              <a:rPr lang="fa-IR" sz="4000" dirty="0" smtClean="0">
                <a:cs typeface="B Titr" pitchFamily="2" charset="-78"/>
              </a:rPr>
              <a:t>ساز مان کشورهای صادر کننده نفت «اوپک»</a:t>
            </a:r>
            <a:endParaRPr lang="en-US" sz="4000" dirty="0">
              <a:cs typeface="B Titr" pitchFamily="2" charset="-78"/>
            </a:endParaRPr>
          </a:p>
        </p:txBody>
      </p:sp>
      <p:pic>
        <p:nvPicPr>
          <p:cNvPr id="5" name="Picture 4"/>
          <p:cNvPicPr>
            <a:picLocks noChangeAspect="1" noChangeArrowheads="1"/>
          </p:cNvPicPr>
          <p:nvPr/>
        </p:nvPicPr>
        <p:blipFill>
          <a:blip r:embed="rId3" cstate="print"/>
          <a:srcRect/>
          <a:stretch>
            <a:fillRect/>
          </a:stretch>
        </p:blipFill>
        <p:spPr bwMode="auto">
          <a:xfrm>
            <a:off x="533400" y="533400"/>
            <a:ext cx="1371600" cy="1371600"/>
          </a:xfrm>
          <a:prstGeom prst="rect">
            <a:avLst/>
          </a:prstGeom>
          <a:noFill/>
          <a:ln w="9525">
            <a:noFill/>
            <a:miter lim="800000"/>
            <a:headEnd/>
            <a:tailEnd/>
          </a:ln>
          <a:effectLst/>
        </p:spPr>
      </p:pic>
    </p:spTree>
    <p:extLst>
      <p:ext uri="{BB962C8B-B14F-4D97-AF65-F5344CB8AC3E}">
        <p14:creationId xmlns:p14="http://schemas.microsoft.com/office/powerpoint/2010/main" val="4045384516"/>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99247" y="2133601"/>
            <a:ext cx="7745505" cy="3992562"/>
          </a:xfrm>
        </p:spPr>
        <p:txBody>
          <a:bodyPr>
            <a:normAutofit/>
          </a:bodyPr>
          <a:lstStyle/>
          <a:p>
            <a:pPr marL="0" algn="just" rtl="1">
              <a:lnSpc>
                <a:spcPct val="110000"/>
              </a:lnSpc>
              <a:spcBef>
                <a:spcPts val="0"/>
              </a:spcBef>
              <a:buNone/>
            </a:pPr>
            <a:r>
              <a:rPr lang="fa-IR" sz="2800" b="1" dirty="0" smtClean="0">
                <a:cs typeface="B Titr" pitchFamily="2" charset="-78"/>
              </a:rPr>
              <a:t>اوپک به عنوان سازمانی دائمی و بین الدولی متعهد به:</a:t>
            </a:r>
            <a:endParaRPr lang="fa-IR" sz="2800" dirty="0" smtClean="0">
              <a:solidFill>
                <a:schemeClr val="tx1"/>
              </a:solidFill>
              <a:cs typeface="B Nazanin" pitchFamily="2" charset="-78"/>
            </a:endParaRPr>
          </a:p>
          <a:p>
            <a:pPr marL="0" algn="just" rtl="1">
              <a:lnSpc>
                <a:spcPct val="110000"/>
              </a:lnSpc>
              <a:spcBef>
                <a:spcPts val="0"/>
              </a:spcBef>
            </a:pPr>
            <a:r>
              <a:rPr lang="fa-IR" sz="2800" dirty="0" smtClean="0">
                <a:solidFill>
                  <a:schemeClr val="tx1"/>
                </a:solidFill>
                <a:cs typeface="B Nazanin" pitchFamily="2" charset="-78"/>
              </a:rPr>
              <a:t>الف) ایجاد هماهنگی و وحدت در خط مشی‏های نفتی بین کشورهای عضو و یافتن بهترین راه‏حل برای تأمین منابع فردی و گروهی آنان.</a:t>
            </a:r>
          </a:p>
          <a:p>
            <a:pPr marL="0" algn="just" rtl="1">
              <a:lnSpc>
                <a:spcPct val="110000"/>
              </a:lnSpc>
              <a:spcBef>
                <a:spcPts val="0"/>
              </a:spcBef>
            </a:pPr>
            <a:r>
              <a:rPr lang="fa-IR" sz="2800" dirty="0" smtClean="0">
                <a:solidFill>
                  <a:schemeClr val="tx1"/>
                </a:solidFill>
                <a:cs typeface="B Nazanin" pitchFamily="2" charset="-78"/>
              </a:rPr>
              <a:t> ب) حفظ و ثبات قیمت نفت در بازارهای جهانی و حذف عوامل مضر و غیر ضروری.</a:t>
            </a:r>
          </a:p>
          <a:p>
            <a:pPr marL="0" algn="just" rtl="1">
              <a:lnSpc>
                <a:spcPct val="110000"/>
              </a:lnSpc>
              <a:spcBef>
                <a:spcPts val="0"/>
              </a:spcBef>
            </a:pPr>
            <a:r>
              <a:rPr lang="fa-IR" sz="2800" dirty="0" smtClean="0">
                <a:solidFill>
                  <a:schemeClr val="tx1"/>
                </a:solidFill>
                <a:cs typeface="B Nazanin" pitchFamily="2" charset="-78"/>
              </a:rPr>
              <a:t> ج) تضمین درآمد نفت برای کشورها عضو و تأمین مصالح و منافع ملت‏های دول اوپک.</a:t>
            </a:r>
            <a:endParaRPr lang="en-US" sz="2800" dirty="0">
              <a:solidFill>
                <a:schemeClr val="tx1"/>
              </a:solidFill>
              <a:cs typeface="B Nazanin" pitchFamily="2" charset="-78"/>
            </a:endParaRPr>
          </a:p>
        </p:txBody>
      </p:sp>
      <p:sp>
        <p:nvSpPr>
          <p:cNvPr id="3" name="Title 2"/>
          <p:cNvSpPr>
            <a:spLocks noGrp="1"/>
          </p:cNvSpPr>
          <p:nvPr>
            <p:ph type="title"/>
          </p:nvPr>
        </p:nvSpPr>
        <p:spPr/>
        <p:txBody>
          <a:bodyPr/>
          <a:lstStyle/>
          <a:p>
            <a:pPr algn="r"/>
            <a:endParaRPr lang="en-US" sz="2400" dirty="0">
              <a:cs typeface="B Titr" pitchFamily="2" charset="-78"/>
            </a:endParaRPr>
          </a:p>
        </p:txBody>
      </p:sp>
      <p:pic>
        <p:nvPicPr>
          <p:cNvPr id="5" name="Picture 6" descr="Image result for ‫اوپک‬‎"/>
          <p:cNvPicPr>
            <a:picLocks noChangeAspect="1" noChangeArrowheads="1"/>
          </p:cNvPicPr>
          <p:nvPr/>
        </p:nvPicPr>
        <p:blipFill>
          <a:blip r:embed="rId2" cstate="print"/>
          <a:srcRect/>
          <a:stretch>
            <a:fillRect/>
          </a:stretch>
        </p:blipFill>
        <p:spPr bwMode="auto">
          <a:xfrm>
            <a:off x="762000" y="495299"/>
            <a:ext cx="7696200" cy="1409701"/>
          </a:xfrm>
          <a:prstGeom prst="rect">
            <a:avLst/>
          </a:prstGeom>
          <a:noFill/>
        </p:spPr>
      </p:pic>
    </p:spTree>
    <p:extLst>
      <p:ext uri="{BB962C8B-B14F-4D97-AF65-F5344CB8AC3E}">
        <p14:creationId xmlns:p14="http://schemas.microsoft.com/office/powerpoint/2010/main" val="3412721588"/>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cs typeface="B Nazanin" pitchFamily="2" charset="-78"/>
              </a:rPr>
              <a:t>کنفرانس</a:t>
            </a:r>
          </a:p>
          <a:p>
            <a:pPr algn="r" rtl="1"/>
            <a:r>
              <a:rPr lang="fa-IR" dirty="0" smtClean="0">
                <a:cs typeface="B Nazanin" pitchFamily="2" charset="-78"/>
              </a:rPr>
              <a:t> هیئت عامل</a:t>
            </a:r>
          </a:p>
          <a:p>
            <a:pPr algn="r" rtl="1"/>
            <a:r>
              <a:rPr lang="fa-IR" dirty="0" smtClean="0">
                <a:cs typeface="B Nazanin" pitchFamily="2" charset="-78"/>
              </a:rPr>
              <a:t> دبیرخانه</a:t>
            </a:r>
            <a:endParaRPr lang="en-US" dirty="0">
              <a:cs typeface="B Nazanin" pitchFamily="2" charset="-78"/>
            </a:endParaRPr>
          </a:p>
        </p:txBody>
      </p:sp>
      <p:sp>
        <p:nvSpPr>
          <p:cNvPr id="3" name="Title 2"/>
          <p:cNvSpPr>
            <a:spLocks noGrp="1"/>
          </p:cNvSpPr>
          <p:nvPr>
            <p:ph type="title"/>
          </p:nvPr>
        </p:nvSpPr>
        <p:spPr/>
        <p:txBody>
          <a:bodyPr/>
          <a:lstStyle/>
          <a:p>
            <a:pPr algn="r"/>
            <a:r>
              <a:rPr lang="fa-IR" dirty="0" smtClean="0">
                <a:cs typeface="B Titr" pitchFamily="2" charset="-78"/>
              </a:rPr>
              <a:t>ارکان سازمان اوپک</a:t>
            </a:r>
            <a:endParaRPr lang="en-US" dirty="0">
              <a:cs typeface="B Titr" pitchFamily="2" charset="-78"/>
            </a:endParaRPr>
          </a:p>
        </p:txBody>
      </p:sp>
      <p:pic>
        <p:nvPicPr>
          <p:cNvPr id="15362" name="Picture 2" descr="Image result for ‫اوپک‬‎"/>
          <p:cNvPicPr>
            <a:picLocks noChangeAspect="1" noChangeArrowheads="1"/>
          </p:cNvPicPr>
          <p:nvPr/>
        </p:nvPicPr>
        <p:blipFill>
          <a:blip r:embed="rId2" cstate="print"/>
          <a:srcRect/>
          <a:stretch>
            <a:fillRect/>
          </a:stretch>
        </p:blipFill>
        <p:spPr bwMode="auto">
          <a:xfrm>
            <a:off x="1143000" y="2286000"/>
            <a:ext cx="3200400" cy="2971800"/>
          </a:xfrm>
          <a:prstGeom prst="rect">
            <a:avLst/>
          </a:prstGeom>
          <a:noFill/>
        </p:spPr>
      </p:pic>
    </p:spTree>
    <p:extLst>
      <p:ext uri="{BB962C8B-B14F-4D97-AF65-F5344CB8AC3E}">
        <p14:creationId xmlns:p14="http://schemas.microsoft.com/office/powerpoint/2010/main" val="3496089712"/>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algn="just" rtl="1">
              <a:lnSpc>
                <a:spcPct val="150000"/>
              </a:lnSpc>
              <a:spcBef>
                <a:spcPts val="0"/>
              </a:spcBef>
            </a:pPr>
            <a:r>
              <a:rPr lang="fa-IR" dirty="0" smtClean="0">
                <a:cs typeface="B Nazanin" pitchFamily="2" charset="-78"/>
              </a:rPr>
              <a:t> کنفرانس عالی‏ترین مرجع سازمان و متشکل از نماینگان کشورهای عضو است.</a:t>
            </a:r>
          </a:p>
          <a:p>
            <a:pPr algn="just" rtl="1">
              <a:lnSpc>
                <a:spcPct val="150000"/>
              </a:lnSpc>
              <a:spcBef>
                <a:spcPts val="0"/>
              </a:spcBef>
            </a:pPr>
            <a:r>
              <a:rPr lang="fa-IR" dirty="0" smtClean="0">
                <a:cs typeface="B Nazanin" pitchFamily="2" charset="-78"/>
              </a:rPr>
              <a:t> هر کشور عضو باید در تمام کنفرانس‏ها شرکت کند، سه چهارم اعضا باید شرکت داشته باشند.</a:t>
            </a:r>
          </a:p>
          <a:p>
            <a:pPr algn="just" rtl="1">
              <a:lnSpc>
                <a:spcPct val="150000"/>
              </a:lnSpc>
              <a:spcBef>
                <a:spcPts val="0"/>
              </a:spcBef>
            </a:pPr>
            <a:r>
              <a:rPr lang="fa-IR" dirty="0" smtClean="0">
                <a:cs typeface="B Nazanin" pitchFamily="2" charset="-78"/>
              </a:rPr>
              <a:t> هر کشور رسمی یک عضو دارد، کلیه تصمیمات مستلزم اتفاق رای اعضا می‏باشد.</a:t>
            </a:r>
          </a:p>
          <a:p>
            <a:pPr algn="just" rtl="1">
              <a:lnSpc>
                <a:spcPct val="150000"/>
              </a:lnSpc>
              <a:spcBef>
                <a:spcPts val="0"/>
              </a:spcBef>
            </a:pPr>
            <a:r>
              <a:rPr lang="fa-IR" dirty="0" smtClean="0">
                <a:cs typeface="B Nazanin" pitchFamily="2" charset="-78"/>
              </a:rPr>
              <a:t> چنانچه کنفرانس تصمیم بگیرد، یک کشور غیر عضو به عنوان ناظر برای حضور در کنفرانس دعوت می‏شود.</a:t>
            </a:r>
            <a:endParaRPr lang="en-US" dirty="0">
              <a:cs typeface="B Nazanin" pitchFamily="2" charset="-78"/>
            </a:endParaRPr>
          </a:p>
        </p:txBody>
      </p:sp>
      <p:sp>
        <p:nvSpPr>
          <p:cNvPr id="3" name="Title 2"/>
          <p:cNvSpPr>
            <a:spLocks noGrp="1"/>
          </p:cNvSpPr>
          <p:nvPr>
            <p:ph type="title"/>
          </p:nvPr>
        </p:nvSpPr>
        <p:spPr/>
        <p:txBody>
          <a:bodyPr/>
          <a:lstStyle/>
          <a:p>
            <a:pPr algn="r" rtl="1"/>
            <a:r>
              <a:rPr lang="fa-IR" dirty="0" smtClean="0">
                <a:cs typeface="B Titr" pitchFamily="2" charset="-78"/>
              </a:rPr>
              <a:t>1- کنفرانس:</a:t>
            </a:r>
            <a:endParaRPr lang="en-US" dirty="0">
              <a:cs typeface="B Titr" pitchFamily="2" charset="-78"/>
            </a:endParaRPr>
          </a:p>
        </p:txBody>
      </p:sp>
      <p:pic>
        <p:nvPicPr>
          <p:cNvPr id="14338" name="Picture 2" descr="Image result for ‫کنفرانس‬‎"/>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219200" y="381000"/>
            <a:ext cx="1981200" cy="1531039"/>
          </a:xfrm>
          <a:prstGeom prst="rect">
            <a:avLst/>
          </a:prstGeom>
          <a:noFill/>
        </p:spPr>
      </p:pic>
    </p:spTree>
    <p:extLst>
      <p:ext uri="{BB962C8B-B14F-4D97-AF65-F5344CB8AC3E}">
        <p14:creationId xmlns:p14="http://schemas.microsoft.com/office/powerpoint/2010/main" val="3298665896"/>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r" rtl="1">
              <a:lnSpc>
                <a:spcPct val="110000"/>
              </a:lnSpc>
              <a:spcBef>
                <a:spcPts val="0"/>
              </a:spcBef>
              <a:buNone/>
            </a:pPr>
            <a:r>
              <a:rPr lang="fa-IR" dirty="0" smtClean="0">
                <a:cs typeface="B Nazanin" pitchFamily="2" charset="-78"/>
              </a:rPr>
              <a:t>1- تنظیم خط مشی کلی سازمان</a:t>
            </a:r>
          </a:p>
          <a:p>
            <a:pPr algn="r" rtl="1">
              <a:lnSpc>
                <a:spcPct val="110000"/>
              </a:lnSpc>
              <a:spcBef>
                <a:spcPts val="0"/>
              </a:spcBef>
              <a:buNone/>
            </a:pPr>
            <a:r>
              <a:rPr lang="fa-IR" dirty="0" smtClean="0">
                <a:cs typeface="B Nazanin" pitchFamily="2" charset="-78"/>
              </a:rPr>
              <a:t>2- اتخاذ تصمیم درباره هرگونه عضویت سازمان</a:t>
            </a:r>
          </a:p>
          <a:p>
            <a:pPr algn="r" rtl="1">
              <a:lnSpc>
                <a:spcPct val="110000"/>
              </a:lnSpc>
              <a:spcBef>
                <a:spcPts val="0"/>
              </a:spcBef>
              <a:buNone/>
            </a:pPr>
            <a:r>
              <a:rPr lang="fa-IR" dirty="0" smtClean="0">
                <a:cs typeface="B Nazanin" pitchFamily="2" charset="-78"/>
              </a:rPr>
              <a:t>3- تأیید و نصب اعضای هیئت مدیره</a:t>
            </a:r>
          </a:p>
          <a:p>
            <a:pPr algn="r" rtl="1">
              <a:lnSpc>
                <a:spcPct val="110000"/>
              </a:lnSpc>
              <a:spcBef>
                <a:spcPts val="0"/>
              </a:spcBef>
              <a:buNone/>
            </a:pPr>
            <a:r>
              <a:rPr lang="fa-IR" dirty="0" smtClean="0">
                <a:cs typeface="B Nazanin" pitchFamily="2" charset="-78"/>
              </a:rPr>
              <a:t>4- اتخاذ تصمیم در مورد بودجه سازمان</a:t>
            </a:r>
          </a:p>
          <a:p>
            <a:pPr algn="r" rtl="1">
              <a:lnSpc>
                <a:spcPct val="110000"/>
              </a:lnSpc>
              <a:spcBef>
                <a:spcPts val="0"/>
              </a:spcBef>
              <a:buNone/>
            </a:pPr>
            <a:r>
              <a:rPr lang="fa-IR" dirty="0" smtClean="0">
                <a:cs typeface="B Nazanin" pitchFamily="2" charset="-78"/>
              </a:rPr>
              <a:t>5- تصویب هر نوع اصلاحیه در متن اساسنامه</a:t>
            </a:r>
          </a:p>
          <a:p>
            <a:pPr algn="r" rtl="1">
              <a:lnSpc>
                <a:spcPct val="110000"/>
              </a:lnSpc>
              <a:spcBef>
                <a:spcPts val="0"/>
              </a:spcBef>
              <a:buNone/>
            </a:pPr>
            <a:r>
              <a:rPr lang="fa-IR" dirty="0" smtClean="0">
                <a:cs typeface="B Nazanin" pitchFamily="2" charset="-78"/>
              </a:rPr>
              <a:t>6- انتخاب دبیر کل و قایم مقام</a:t>
            </a:r>
          </a:p>
          <a:p>
            <a:pPr algn="r" rtl="1">
              <a:lnSpc>
                <a:spcPct val="110000"/>
              </a:lnSpc>
              <a:spcBef>
                <a:spcPts val="0"/>
              </a:spcBef>
              <a:buNone/>
            </a:pPr>
            <a:r>
              <a:rPr lang="fa-IR" dirty="0" smtClean="0">
                <a:cs typeface="B Nazanin" pitchFamily="2" charset="-78"/>
              </a:rPr>
              <a:t>7- انتخاب حسابرس</a:t>
            </a:r>
          </a:p>
          <a:p>
            <a:pPr algn="r" rtl="1">
              <a:lnSpc>
                <a:spcPct val="110000"/>
              </a:lnSpc>
              <a:spcBef>
                <a:spcPts val="0"/>
              </a:spcBef>
              <a:buNone/>
            </a:pPr>
            <a:r>
              <a:rPr lang="fa-IR" dirty="0" smtClean="0">
                <a:cs typeface="B Nazanin" pitchFamily="2" charset="-78"/>
              </a:rPr>
              <a:t>هر سال 2 بار در ماه‏های مارس و سپتامبر(در صورت لزوم به طور فوق العاده) تشکیل جلسه می‏دهد.</a:t>
            </a:r>
          </a:p>
        </p:txBody>
      </p:sp>
      <p:sp>
        <p:nvSpPr>
          <p:cNvPr id="3" name="Title 2"/>
          <p:cNvSpPr>
            <a:spLocks noGrp="1"/>
          </p:cNvSpPr>
          <p:nvPr>
            <p:ph type="title"/>
          </p:nvPr>
        </p:nvSpPr>
        <p:spPr/>
        <p:txBody>
          <a:bodyPr/>
          <a:lstStyle/>
          <a:p>
            <a:pPr algn="r" rtl="1"/>
            <a:r>
              <a:rPr lang="fa-IR" dirty="0" smtClean="0">
                <a:cs typeface="B Titr" pitchFamily="2" charset="-78"/>
              </a:rPr>
              <a:t>وظایف کنفرانس:</a:t>
            </a:r>
            <a:endParaRPr lang="en-US" dirty="0">
              <a:cs typeface="B Titr" pitchFamily="2" charset="-78"/>
            </a:endParaRPr>
          </a:p>
        </p:txBody>
      </p:sp>
      <p:sp>
        <p:nvSpPr>
          <p:cNvPr id="13314" name="AutoShape 2" descr="Image result for ‫وظایف‬‎"/>
          <p:cNvSpPr>
            <a:spLocks noChangeAspect="1" noChangeArrowheads="1"/>
          </p:cNvSpPr>
          <p:nvPr/>
        </p:nvSpPr>
        <p:spPr bwMode="auto">
          <a:xfrm>
            <a:off x="89233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a-IR"/>
          </a:p>
        </p:txBody>
      </p:sp>
      <p:sp>
        <p:nvSpPr>
          <p:cNvPr id="13316" name="AutoShape 4" descr="Image result for ‫وظایف‬‎"/>
          <p:cNvSpPr>
            <a:spLocks noChangeAspect="1" noChangeArrowheads="1"/>
          </p:cNvSpPr>
          <p:nvPr/>
        </p:nvSpPr>
        <p:spPr bwMode="auto">
          <a:xfrm>
            <a:off x="89233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a-IR"/>
          </a:p>
        </p:txBody>
      </p:sp>
      <p:sp>
        <p:nvSpPr>
          <p:cNvPr id="13318" name="AutoShape 6" descr="Image result for ‫وظایف‬‎"/>
          <p:cNvSpPr>
            <a:spLocks noChangeAspect="1" noChangeArrowheads="1"/>
          </p:cNvSpPr>
          <p:nvPr/>
        </p:nvSpPr>
        <p:spPr bwMode="auto">
          <a:xfrm>
            <a:off x="89233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a-IR"/>
          </a:p>
        </p:txBody>
      </p:sp>
      <p:sp>
        <p:nvSpPr>
          <p:cNvPr id="13320" name="AutoShape 8" descr="Image result for ‫وظایف‬‎"/>
          <p:cNvSpPr>
            <a:spLocks noChangeAspect="1" noChangeArrowheads="1"/>
          </p:cNvSpPr>
          <p:nvPr/>
        </p:nvSpPr>
        <p:spPr bwMode="auto">
          <a:xfrm>
            <a:off x="89233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a-IR"/>
          </a:p>
        </p:txBody>
      </p:sp>
      <p:sp>
        <p:nvSpPr>
          <p:cNvPr id="13322" name="AutoShape 10" descr="Image result for ‫وظایف‬‎"/>
          <p:cNvSpPr>
            <a:spLocks noChangeAspect="1" noChangeArrowheads="1"/>
          </p:cNvSpPr>
          <p:nvPr/>
        </p:nvSpPr>
        <p:spPr bwMode="auto">
          <a:xfrm>
            <a:off x="89233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a-IR"/>
          </a:p>
        </p:txBody>
      </p:sp>
      <p:sp>
        <p:nvSpPr>
          <p:cNvPr id="13324" name="AutoShape 12" descr="Image result for ‫وظایف‬‎"/>
          <p:cNvSpPr>
            <a:spLocks noChangeAspect="1" noChangeArrowheads="1"/>
          </p:cNvSpPr>
          <p:nvPr/>
        </p:nvSpPr>
        <p:spPr bwMode="auto">
          <a:xfrm>
            <a:off x="89233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a-IR"/>
          </a:p>
        </p:txBody>
      </p:sp>
    </p:spTree>
    <p:extLst>
      <p:ext uri="{BB962C8B-B14F-4D97-AF65-F5344CB8AC3E}">
        <p14:creationId xmlns:p14="http://schemas.microsoft.com/office/powerpoint/2010/main" val="3337241587"/>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algn="just" rtl="1">
              <a:lnSpc>
                <a:spcPct val="110000"/>
              </a:lnSpc>
              <a:spcBef>
                <a:spcPts val="0"/>
              </a:spcBef>
            </a:pPr>
            <a:r>
              <a:rPr lang="fa-IR" dirty="0" smtClean="0">
                <a:cs typeface="B Nazanin" pitchFamily="2" charset="-78"/>
              </a:rPr>
              <a:t>هيئت عامل مركب از اعضای کشورهای عضو و به تأیید کنفرانس تشکیل می‏شود.</a:t>
            </a:r>
          </a:p>
          <a:p>
            <a:pPr algn="just" rtl="1">
              <a:lnSpc>
                <a:spcPct val="110000"/>
              </a:lnSpc>
              <a:spcBef>
                <a:spcPts val="0"/>
              </a:spcBef>
            </a:pPr>
            <a:r>
              <a:rPr lang="fa-IR" dirty="0" smtClean="0">
                <a:cs typeface="B Nazanin" pitchFamily="2" charset="-78"/>
              </a:rPr>
              <a:t> حضور کلیه اعضا اجباری و هر عضو یک رای دارد.</a:t>
            </a:r>
          </a:p>
          <a:p>
            <a:pPr algn="just" rtl="1">
              <a:lnSpc>
                <a:spcPct val="110000"/>
              </a:lnSpc>
              <a:spcBef>
                <a:spcPts val="0"/>
              </a:spcBef>
            </a:pPr>
            <a:r>
              <a:rPr lang="fa-IR" dirty="0" smtClean="0">
                <a:cs typeface="B Nazanin" pitchFamily="2" charset="-78"/>
              </a:rPr>
              <a:t>حداقل سالی دو بار تشكيل جلسه می‌دهد.</a:t>
            </a:r>
          </a:p>
          <a:p>
            <a:pPr algn="just" rtl="1">
              <a:lnSpc>
                <a:spcPct val="110000"/>
              </a:lnSpc>
              <a:spcBef>
                <a:spcPts val="0"/>
              </a:spcBef>
              <a:buNone/>
            </a:pPr>
            <a:endParaRPr lang="fa-IR" b="1" dirty="0" smtClean="0">
              <a:cs typeface="B Nazanin" pitchFamily="2" charset="-78"/>
            </a:endParaRPr>
          </a:p>
          <a:p>
            <a:pPr algn="just" rtl="1">
              <a:lnSpc>
                <a:spcPct val="110000"/>
              </a:lnSpc>
              <a:spcBef>
                <a:spcPts val="0"/>
              </a:spcBef>
              <a:buNone/>
            </a:pPr>
            <a:r>
              <a:rPr lang="fa-IR" b="1" dirty="0" smtClean="0">
                <a:cs typeface="B Nazanin" pitchFamily="2" charset="-78"/>
              </a:rPr>
              <a:t>وظایف:</a:t>
            </a:r>
          </a:p>
          <a:p>
            <a:pPr algn="just" rtl="1">
              <a:lnSpc>
                <a:spcPct val="110000"/>
              </a:lnSpc>
              <a:spcBef>
                <a:spcPts val="0"/>
              </a:spcBef>
            </a:pPr>
            <a:r>
              <a:rPr lang="fa-IR" dirty="0" smtClean="0">
                <a:cs typeface="B Nazanin" pitchFamily="2" charset="-78"/>
              </a:rPr>
              <a:t>هدایت اداره‌ امور سازمان، اجرای كنفرانس، تنظيم بودجه سازمان و ارایه آن به كنفرانس را به عهده دارد، معرفی ناظران اجلاس‌ فوق‏العاده كنفرانس و معرفی شخصی برای قایم مقام دبیر کل، جهت انتخاب وی توسط کنفرانس و تهیه دستور جلسه سازمان.</a:t>
            </a:r>
          </a:p>
        </p:txBody>
      </p:sp>
      <p:sp>
        <p:nvSpPr>
          <p:cNvPr id="3" name="Title 2"/>
          <p:cNvSpPr>
            <a:spLocks noGrp="1"/>
          </p:cNvSpPr>
          <p:nvPr>
            <p:ph type="title"/>
          </p:nvPr>
        </p:nvSpPr>
        <p:spPr/>
        <p:txBody>
          <a:bodyPr/>
          <a:lstStyle/>
          <a:p>
            <a:pPr algn="r" rtl="1"/>
            <a:r>
              <a:rPr lang="fa-IR" dirty="0" smtClean="0">
                <a:cs typeface="B Titr" pitchFamily="2" charset="-78"/>
              </a:rPr>
              <a:t>2- هیئت عامل</a:t>
            </a:r>
            <a:endParaRPr lang="en-US" dirty="0">
              <a:cs typeface="B Titr" pitchFamily="2" charset="-78"/>
            </a:endParaRPr>
          </a:p>
        </p:txBody>
      </p:sp>
      <p:sp>
        <p:nvSpPr>
          <p:cNvPr id="12292" name="AutoShape 4" descr="Image result for ‫وظایف‬‎"/>
          <p:cNvSpPr>
            <a:spLocks noChangeAspect="1" noChangeArrowheads="1"/>
          </p:cNvSpPr>
          <p:nvPr/>
        </p:nvSpPr>
        <p:spPr bwMode="auto">
          <a:xfrm>
            <a:off x="8923338"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fa-IR"/>
          </a:p>
        </p:txBody>
      </p:sp>
    </p:spTree>
    <p:extLst>
      <p:ext uri="{BB962C8B-B14F-4D97-AF65-F5344CB8AC3E}">
        <p14:creationId xmlns:p14="http://schemas.microsoft.com/office/powerpoint/2010/main" val="309943444"/>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20000"/>
          </a:bodyPr>
          <a:lstStyle/>
          <a:p>
            <a:pPr algn="r" rtl="1">
              <a:lnSpc>
                <a:spcPct val="120000"/>
              </a:lnSpc>
              <a:spcBef>
                <a:spcPts val="0"/>
              </a:spcBef>
            </a:pPr>
            <a:r>
              <a:rPr lang="fa-IR" dirty="0" smtClean="0">
                <a:cs typeface="B Nazanin" pitchFamily="2" charset="-78"/>
              </a:rPr>
              <a:t>متشکل از دبیرکل، قائم مقام دبیر کل و کارکنان</a:t>
            </a:r>
          </a:p>
          <a:p>
            <a:pPr algn="r" rtl="1">
              <a:lnSpc>
                <a:spcPct val="120000"/>
              </a:lnSpc>
              <a:spcBef>
                <a:spcPts val="0"/>
              </a:spcBef>
            </a:pPr>
            <a:r>
              <a:rPr lang="fa-IR" dirty="0" smtClean="0">
                <a:cs typeface="B Nazanin" pitchFamily="2" charset="-78"/>
              </a:rPr>
              <a:t> دبیرخانه وظایف اجرایی سازمان تحت مدیریت هیئت عامل را دارد</a:t>
            </a:r>
          </a:p>
          <a:p>
            <a:pPr algn="r" rtl="1">
              <a:lnSpc>
                <a:spcPct val="120000"/>
              </a:lnSpc>
              <a:spcBef>
                <a:spcPts val="0"/>
              </a:spcBef>
            </a:pPr>
            <a:endParaRPr lang="fa-IR" dirty="0" smtClean="0">
              <a:cs typeface="B Nazanin" pitchFamily="2" charset="-78"/>
            </a:endParaRPr>
          </a:p>
          <a:p>
            <a:pPr algn="r" rtl="1">
              <a:lnSpc>
                <a:spcPct val="120000"/>
              </a:lnSpc>
              <a:spcBef>
                <a:spcPts val="0"/>
              </a:spcBef>
              <a:buNone/>
            </a:pPr>
            <a:r>
              <a:rPr lang="fa-IR" b="1" dirty="0" smtClean="0">
                <a:cs typeface="B Nazanin" pitchFamily="2" charset="-78"/>
              </a:rPr>
              <a:t>وظایف دبیرخانه:</a:t>
            </a:r>
          </a:p>
          <a:p>
            <a:pPr algn="r" rtl="1">
              <a:lnSpc>
                <a:spcPct val="120000"/>
              </a:lnSpc>
              <a:spcBef>
                <a:spcPts val="0"/>
              </a:spcBef>
              <a:buNone/>
            </a:pPr>
            <a:r>
              <a:rPr lang="fa-IR" dirty="0" smtClean="0">
                <a:cs typeface="B Nazanin" pitchFamily="2" charset="-78"/>
              </a:rPr>
              <a:t>1-نماینده</a:t>
            </a:r>
            <a:r>
              <a:rPr lang="en-US" dirty="0" smtClean="0">
                <a:cs typeface="B Nazanin" pitchFamily="2" charset="-78"/>
              </a:rPr>
              <a:t> </a:t>
            </a:r>
            <a:r>
              <a:rPr lang="fa-IR" dirty="0" smtClean="0">
                <a:cs typeface="B Nazanin" pitchFamily="2" charset="-78"/>
              </a:rPr>
              <a:t> مجاز سازمان ملل می باشد.</a:t>
            </a:r>
          </a:p>
          <a:p>
            <a:pPr algn="r" rtl="1">
              <a:lnSpc>
                <a:spcPct val="120000"/>
              </a:lnSpc>
              <a:spcBef>
                <a:spcPts val="0"/>
              </a:spcBef>
              <a:buNone/>
            </a:pPr>
            <a:r>
              <a:rPr lang="fa-IR" dirty="0" smtClean="0">
                <a:cs typeface="B Nazanin" pitchFamily="2" charset="-78"/>
              </a:rPr>
              <a:t>2- دبیر کل رئیس دبیر خانه نیز است</a:t>
            </a:r>
          </a:p>
          <a:p>
            <a:pPr algn="r" rtl="1">
              <a:lnSpc>
                <a:spcPct val="120000"/>
              </a:lnSpc>
              <a:spcBef>
                <a:spcPts val="0"/>
              </a:spcBef>
              <a:buNone/>
            </a:pPr>
            <a:r>
              <a:rPr lang="fa-IR" dirty="0" smtClean="0">
                <a:cs typeface="B Nazanin" pitchFamily="2" charset="-78"/>
              </a:rPr>
              <a:t>3- اداره سازمان طبق راهنمایی‏های هیئت عامل</a:t>
            </a:r>
          </a:p>
          <a:p>
            <a:pPr algn="r" rtl="1">
              <a:lnSpc>
                <a:spcPct val="120000"/>
              </a:lnSpc>
              <a:spcBef>
                <a:spcPts val="0"/>
              </a:spcBef>
              <a:buNone/>
            </a:pPr>
            <a:r>
              <a:rPr lang="fa-IR" dirty="0" smtClean="0">
                <a:cs typeface="B Nazanin" pitchFamily="2" charset="-78"/>
              </a:rPr>
              <a:t> </a:t>
            </a:r>
            <a:r>
              <a:rPr lang="fa-IR" b="1" dirty="0" smtClean="0">
                <a:cs typeface="B Nazanin" pitchFamily="2" charset="-78"/>
              </a:rPr>
              <a:t>شرایط دبیر کل:</a:t>
            </a:r>
          </a:p>
          <a:p>
            <a:pPr algn="r" rtl="1">
              <a:lnSpc>
                <a:spcPct val="120000"/>
              </a:lnSpc>
              <a:spcBef>
                <a:spcPts val="0"/>
              </a:spcBef>
              <a:buNone/>
            </a:pPr>
            <a:r>
              <a:rPr lang="fa-IR" dirty="0" smtClean="0">
                <a:cs typeface="B Nazanin" pitchFamily="2" charset="-78"/>
              </a:rPr>
              <a:t>کنفرانس ، دبیر کل را بر اساس معرفی کشورهای عضو و پس از بررسی، برای یک دوره 3 ساله انتخاب می‏کند.</a:t>
            </a:r>
          </a:p>
          <a:p>
            <a:pPr algn="r" rtl="1">
              <a:lnSpc>
                <a:spcPct val="120000"/>
              </a:lnSpc>
              <a:spcBef>
                <a:spcPts val="0"/>
              </a:spcBef>
              <a:buNone/>
            </a:pPr>
            <a:r>
              <a:rPr lang="fa-IR" dirty="0" smtClean="0">
                <a:cs typeface="B Nazanin" pitchFamily="2" charset="-78"/>
              </a:rPr>
              <a:t>حداقل 35 سال سن، مدرک لیسانس از دانشگاه معتبر در رشته حقوق، اقتصاد، علوم، مهندسی یا مدیریت بازرگانی و تابعه یکی از کشور دهای عضو.</a:t>
            </a:r>
          </a:p>
        </p:txBody>
      </p:sp>
      <p:sp>
        <p:nvSpPr>
          <p:cNvPr id="3" name="Title 2"/>
          <p:cNvSpPr>
            <a:spLocks noGrp="1"/>
          </p:cNvSpPr>
          <p:nvPr>
            <p:ph type="title"/>
          </p:nvPr>
        </p:nvSpPr>
        <p:spPr/>
        <p:txBody>
          <a:bodyPr/>
          <a:lstStyle/>
          <a:p>
            <a:pPr algn="r" rtl="1"/>
            <a:r>
              <a:rPr lang="fa-IR" dirty="0" smtClean="0">
                <a:cs typeface="B Titr" pitchFamily="2" charset="-78"/>
              </a:rPr>
              <a:t>3- دبیرخانه</a:t>
            </a:r>
            <a:endParaRPr lang="en-US" dirty="0">
              <a:cs typeface="B Titr" pitchFamily="2" charset="-78"/>
            </a:endParaRPr>
          </a:p>
        </p:txBody>
      </p:sp>
    </p:spTree>
    <p:extLst>
      <p:ext uri="{BB962C8B-B14F-4D97-AF65-F5344CB8AC3E}">
        <p14:creationId xmlns:p14="http://schemas.microsoft.com/office/powerpoint/2010/main" val="3343899949"/>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algn="just" rtl="1">
              <a:spcBef>
                <a:spcPts val="0"/>
              </a:spcBef>
            </a:pPr>
            <a:endParaRPr lang="fa-IR" dirty="0" smtClean="0">
              <a:cs typeface="B Nazanin" pitchFamily="2" charset="-78"/>
            </a:endParaRPr>
          </a:p>
          <a:p>
            <a:pPr marL="0" algn="just" rtl="1">
              <a:spcBef>
                <a:spcPts val="0"/>
              </a:spcBef>
              <a:buNone/>
            </a:pPr>
            <a:r>
              <a:rPr lang="fa-IR" dirty="0" smtClean="0">
                <a:cs typeface="B Nazanin" pitchFamily="2" charset="-78"/>
              </a:rPr>
              <a:t>در ابتدا ایران، عراق، ونزوئلا، کویت و عربستان عضو آن بود و بعدها اندونزی، گابن، الجزایر، اکوادور، نیجریه، قطر و امارات متحده عربی به آن اضافه شد.</a:t>
            </a:r>
            <a:endParaRPr lang="en-US" dirty="0">
              <a:cs typeface="B Nazanin" pitchFamily="2" charset="-78"/>
            </a:endParaRPr>
          </a:p>
        </p:txBody>
      </p:sp>
      <p:sp>
        <p:nvSpPr>
          <p:cNvPr id="3" name="Title 2"/>
          <p:cNvSpPr>
            <a:spLocks noGrp="1"/>
          </p:cNvSpPr>
          <p:nvPr>
            <p:ph type="title"/>
          </p:nvPr>
        </p:nvSpPr>
        <p:spPr/>
        <p:txBody>
          <a:bodyPr/>
          <a:lstStyle/>
          <a:p>
            <a:pPr rtl="1"/>
            <a:r>
              <a:rPr lang="fa-IR" dirty="0" smtClean="0">
                <a:cs typeface="B Titr" pitchFamily="2" charset="-78"/>
              </a:rPr>
              <a:t>اعضا اوپک</a:t>
            </a:r>
            <a:endParaRPr lang="en-US" dirty="0">
              <a:cs typeface="B Titr" pitchFamily="2" charset="-78"/>
            </a:endParaRPr>
          </a:p>
        </p:txBody>
      </p:sp>
      <p:pic>
        <p:nvPicPr>
          <p:cNvPr id="11266" name="Picture 2" descr="Image result for ‫اعضا اوپک‬‎"/>
          <p:cNvPicPr>
            <a:picLocks noChangeAspect="1" noChangeArrowheads="1"/>
          </p:cNvPicPr>
          <p:nvPr/>
        </p:nvPicPr>
        <p:blipFill>
          <a:blip r:embed="rId2" cstate="print"/>
          <a:srcRect/>
          <a:stretch>
            <a:fillRect/>
          </a:stretch>
        </p:blipFill>
        <p:spPr bwMode="auto">
          <a:xfrm>
            <a:off x="1295401" y="3657601"/>
            <a:ext cx="6553200" cy="2362200"/>
          </a:xfrm>
          <a:prstGeom prst="rect">
            <a:avLst/>
          </a:prstGeom>
          <a:noFill/>
        </p:spPr>
      </p:pic>
    </p:spTree>
    <p:extLst>
      <p:ext uri="{BB962C8B-B14F-4D97-AF65-F5344CB8AC3E}">
        <p14:creationId xmlns:p14="http://schemas.microsoft.com/office/powerpoint/2010/main" val="1157507857"/>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rtl="1">
              <a:lnSpc>
                <a:spcPct val="110000"/>
              </a:lnSpc>
              <a:spcBef>
                <a:spcPts val="0"/>
              </a:spcBef>
              <a:buNone/>
            </a:pPr>
            <a:r>
              <a:rPr lang="fa-IR" b="1" dirty="0" smtClean="0">
                <a:cs typeface="B Nazanin" pitchFamily="2" charset="-78"/>
              </a:rPr>
              <a:t>اوپک و حقوق بین الملل عمومی: </a:t>
            </a:r>
          </a:p>
          <a:p>
            <a:pPr algn="just" rtl="1">
              <a:lnSpc>
                <a:spcPct val="110000"/>
              </a:lnSpc>
              <a:spcBef>
                <a:spcPts val="0"/>
              </a:spcBef>
            </a:pPr>
            <a:r>
              <a:rPr lang="fa-IR" dirty="0" smtClean="0">
                <a:cs typeface="B Nazanin" pitchFamily="2" charset="-78"/>
              </a:rPr>
              <a:t>یک سازمان بین المللی است</a:t>
            </a:r>
          </a:p>
          <a:p>
            <a:pPr algn="just" rtl="1">
              <a:lnSpc>
                <a:spcPct val="110000"/>
              </a:lnSpc>
              <a:spcBef>
                <a:spcPts val="0"/>
              </a:spcBef>
            </a:pPr>
            <a:r>
              <a:rPr lang="fa-IR" dirty="0" smtClean="0">
                <a:cs typeface="B Nazanin" pitchFamily="2" charset="-78"/>
              </a:rPr>
              <a:t> از اجماع دولی که دارای تمایلات سیاسی و اقتصادی هستند</a:t>
            </a:r>
          </a:p>
          <a:p>
            <a:pPr algn="just" rtl="1">
              <a:lnSpc>
                <a:spcPct val="110000"/>
              </a:lnSpc>
              <a:spcBef>
                <a:spcPts val="0"/>
              </a:spcBef>
            </a:pPr>
            <a:r>
              <a:rPr lang="fa-IR" dirty="0" smtClean="0">
                <a:cs typeface="B Nazanin" pitchFamily="2" charset="-78"/>
              </a:rPr>
              <a:t>اعضا آن برای تحقق اهداف به‏طور منظم با یکدیگر ملاقات می‏کنند</a:t>
            </a:r>
          </a:p>
          <a:p>
            <a:pPr algn="just" rtl="1">
              <a:lnSpc>
                <a:spcPct val="110000"/>
              </a:lnSpc>
              <a:spcBef>
                <a:spcPts val="0"/>
              </a:spcBef>
            </a:pPr>
            <a:r>
              <a:rPr lang="fa-IR" dirty="0" smtClean="0">
                <a:cs typeface="B Nazanin" pitchFamily="2" charset="-78"/>
              </a:rPr>
              <a:t> از طریق ارگان‏های مختلف  فعالیت می‏کنند</a:t>
            </a:r>
          </a:p>
          <a:p>
            <a:pPr algn="just" rtl="1">
              <a:lnSpc>
                <a:spcPct val="110000"/>
              </a:lnSpc>
              <a:spcBef>
                <a:spcPts val="0"/>
              </a:spcBef>
              <a:buNone/>
            </a:pPr>
            <a:r>
              <a:rPr lang="fa-IR" b="1" dirty="0" smtClean="0">
                <a:cs typeface="B Nazanin" pitchFamily="2" charset="-78"/>
              </a:rPr>
              <a:t>اوپک و سازمان ملل:</a:t>
            </a:r>
          </a:p>
          <a:p>
            <a:pPr algn="just" rtl="1">
              <a:lnSpc>
                <a:spcPct val="110000"/>
              </a:lnSpc>
              <a:spcBef>
                <a:spcPts val="0"/>
              </a:spcBef>
            </a:pPr>
            <a:r>
              <a:rPr lang="fa-IR" dirty="0" smtClean="0">
                <a:cs typeface="B Nazanin" pitchFamily="2" charset="-78"/>
              </a:rPr>
              <a:t> اعضا تشکیل دهنده در ابتدا عضو سازمان ملل متحد بودند</a:t>
            </a:r>
          </a:p>
          <a:p>
            <a:pPr algn="just" rtl="1">
              <a:lnSpc>
                <a:spcPct val="110000"/>
              </a:lnSpc>
              <a:spcBef>
                <a:spcPts val="0"/>
              </a:spcBef>
            </a:pPr>
            <a:r>
              <a:rPr lang="fa-IR" dirty="0" smtClean="0">
                <a:cs typeface="B Nazanin" pitchFamily="2" charset="-78"/>
              </a:rPr>
              <a:t>قطعنامه تأسیس اوپک بر اساس ماده 102 منشور ملل متحد نزد دبیرخانه سازمان به ثبت رسیده</a:t>
            </a:r>
          </a:p>
        </p:txBody>
      </p:sp>
    </p:spTree>
    <p:extLst>
      <p:ext uri="{BB962C8B-B14F-4D97-AF65-F5344CB8AC3E}">
        <p14:creationId xmlns:p14="http://schemas.microsoft.com/office/powerpoint/2010/main" val="1712195749"/>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just" rtl="1">
              <a:spcBef>
                <a:spcPts val="0"/>
              </a:spcBef>
              <a:buFont typeface="Wingdings" pitchFamily="2" charset="2"/>
              <a:buChar char="v"/>
            </a:pPr>
            <a:r>
              <a:rPr lang="fa-IR" dirty="0" smtClean="0">
                <a:cs typeface="B Nazanin" pitchFamily="2" charset="-78"/>
              </a:rPr>
              <a:t> 1950 کاهش قیمت به 1/8 دلار به ازاء هر بشکه</a:t>
            </a:r>
          </a:p>
          <a:p>
            <a:pPr algn="just" rtl="1">
              <a:spcBef>
                <a:spcPts val="0"/>
              </a:spcBef>
              <a:buFont typeface="Wingdings" pitchFamily="2" charset="2"/>
              <a:buChar char="v"/>
            </a:pPr>
            <a:r>
              <a:rPr lang="fa-IR" dirty="0" smtClean="0">
                <a:cs typeface="B Nazanin" pitchFamily="2" charset="-78"/>
              </a:rPr>
              <a:t> دهه 60 میلادی سال‏های تلاش اوپک برای اعمال سیاست‏های کنترلی به منظور هدایت بازار نفت</a:t>
            </a:r>
          </a:p>
          <a:p>
            <a:pPr algn="just" rtl="1">
              <a:spcBef>
                <a:spcPts val="0"/>
              </a:spcBef>
              <a:buFont typeface="Wingdings" pitchFamily="2" charset="2"/>
              <a:buChar char="v"/>
            </a:pPr>
            <a:r>
              <a:rPr lang="fa-IR" dirty="0" smtClean="0">
                <a:cs typeface="B Nazanin" pitchFamily="2" charset="-78"/>
              </a:rPr>
              <a:t> در همین دهه جنگ اعراب و اسرائیل قیمت را چهار برابر قیمت روز کرد.</a:t>
            </a:r>
          </a:p>
          <a:p>
            <a:pPr algn="just" rtl="1">
              <a:spcBef>
                <a:spcPts val="0"/>
              </a:spcBef>
              <a:buFont typeface="Wingdings" pitchFamily="2" charset="2"/>
              <a:buChar char="v"/>
            </a:pPr>
            <a:r>
              <a:rPr lang="fa-IR" dirty="0" smtClean="0">
                <a:cs typeface="B Nazanin" pitchFamily="2" charset="-78"/>
              </a:rPr>
              <a:t> با انجام مذاکرات، از سال 1971 تا 1976 قیمت نفت از 1/8 دلار به 2/18 رسید.</a:t>
            </a:r>
          </a:p>
          <a:p>
            <a:pPr algn="just" rtl="1">
              <a:spcBef>
                <a:spcPts val="0"/>
              </a:spcBef>
              <a:buFont typeface="Wingdings" pitchFamily="2" charset="2"/>
              <a:buChar char="v"/>
            </a:pPr>
            <a:r>
              <a:rPr lang="fa-IR" dirty="0" smtClean="0">
                <a:cs typeface="B Nazanin" pitchFamily="2" charset="-78"/>
              </a:rPr>
              <a:t>افزایش قمیت نفت باعث شد کشورهای غیر اوپک نیز به طرف تولید نفت بروند.</a:t>
            </a:r>
          </a:p>
          <a:p>
            <a:pPr algn="just" rtl="1">
              <a:spcBef>
                <a:spcPts val="0"/>
              </a:spcBef>
              <a:buFont typeface="Wingdings" pitchFamily="2" charset="2"/>
              <a:buChar char="v"/>
            </a:pPr>
            <a:r>
              <a:rPr lang="fa-IR" dirty="0" smtClean="0">
                <a:cs typeface="B Nazanin" pitchFamily="2" charset="-78"/>
              </a:rPr>
              <a:t>در سال 1979 همزمان با وقوع انقلاب اسلامی ایران و خروج ایران با تولید 5 میلیون بشکه نفت در روز باعث افزایش قیمت نفت حدود 32 دلار به ازا هر بشکه شد.</a:t>
            </a:r>
          </a:p>
        </p:txBody>
      </p:sp>
      <p:sp>
        <p:nvSpPr>
          <p:cNvPr id="3" name="Title 2"/>
          <p:cNvSpPr>
            <a:spLocks noGrp="1"/>
          </p:cNvSpPr>
          <p:nvPr>
            <p:ph type="title"/>
          </p:nvPr>
        </p:nvSpPr>
        <p:spPr/>
        <p:txBody>
          <a:bodyPr/>
          <a:lstStyle/>
          <a:p>
            <a:pPr algn="r" rtl="1"/>
            <a:r>
              <a:rPr lang="fa-IR" sz="4000" dirty="0" smtClean="0">
                <a:cs typeface="B Titr" pitchFamily="2" charset="-78"/>
              </a:rPr>
              <a:t>سیر تحولات اوپک و بازار نفت</a:t>
            </a:r>
            <a:endParaRPr lang="en-US" sz="4000" dirty="0">
              <a:cs typeface="B Titr" pitchFamily="2" charset="-78"/>
            </a:endParaRPr>
          </a:p>
        </p:txBody>
      </p:sp>
    </p:spTree>
    <p:extLst>
      <p:ext uri="{BB962C8B-B14F-4D97-AF65-F5344CB8AC3E}">
        <p14:creationId xmlns:p14="http://schemas.microsoft.com/office/powerpoint/2010/main" val="3974789209"/>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20000"/>
          </a:bodyPr>
          <a:lstStyle/>
          <a:p>
            <a:pPr algn="just" rtl="1">
              <a:lnSpc>
                <a:spcPct val="150000"/>
              </a:lnSpc>
              <a:spcBef>
                <a:spcPts val="0"/>
              </a:spcBef>
              <a:buFont typeface="Wingdings" pitchFamily="2" charset="2"/>
              <a:buChar char="v"/>
            </a:pPr>
            <a:r>
              <a:rPr lang="fa-IR" dirty="0" smtClean="0">
                <a:cs typeface="B Nazanin" pitchFamily="2" charset="-78"/>
              </a:rPr>
              <a:t> دهه </a:t>
            </a:r>
            <a:r>
              <a:rPr lang="fa-IR" smtClean="0">
                <a:cs typeface="B Nazanin" pitchFamily="2" charset="-78"/>
              </a:rPr>
              <a:t>هشتاد  میلادی قیمت </a:t>
            </a:r>
            <a:r>
              <a:rPr lang="fa-IR" dirty="0" smtClean="0">
                <a:cs typeface="B Nazanin" pitchFamily="2" charset="-78"/>
              </a:rPr>
              <a:t>نفت کاهش یافت. </a:t>
            </a:r>
          </a:p>
          <a:p>
            <a:pPr algn="just" rtl="1">
              <a:lnSpc>
                <a:spcPct val="150000"/>
              </a:lnSpc>
              <a:spcBef>
                <a:spcPts val="0"/>
              </a:spcBef>
              <a:buFont typeface="Wingdings" pitchFamily="2" charset="2"/>
              <a:buChar char="v"/>
            </a:pPr>
            <a:r>
              <a:rPr lang="fa-IR" dirty="0" smtClean="0">
                <a:cs typeface="B Nazanin" pitchFamily="2" charset="-78"/>
              </a:rPr>
              <a:t>1986 اوپک تصمیم به سهمیه بندی برای اعضا گرفت.</a:t>
            </a:r>
          </a:p>
          <a:p>
            <a:pPr algn="just" rtl="1">
              <a:lnSpc>
                <a:spcPct val="150000"/>
              </a:lnSpc>
              <a:spcBef>
                <a:spcPts val="0"/>
              </a:spcBef>
              <a:buFont typeface="Wingdings" pitchFamily="2" charset="2"/>
              <a:buChar char="v"/>
            </a:pPr>
            <a:r>
              <a:rPr lang="fa-IR" dirty="0" smtClean="0">
                <a:cs typeface="B Nazanin" pitchFamily="2" charset="-78"/>
              </a:rPr>
              <a:t>1986 کاهش قیمت نفت به کمتر از 10 دلار</a:t>
            </a:r>
          </a:p>
          <a:p>
            <a:pPr algn="just" rtl="1">
              <a:lnSpc>
                <a:spcPct val="150000"/>
              </a:lnSpc>
              <a:spcBef>
                <a:spcPts val="0"/>
              </a:spcBef>
              <a:buFont typeface="Wingdings" pitchFamily="2" charset="2"/>
              <a:buChar char="v"/>
            </a:pPr>
            <a:r>
              <a:rPr lang="fa-IR" dirty="0" smtClean="0">
                <a:cs typeface="B Nazanin" pitchFamily="2" charset="-78"/>
              </a:rPr>
              <a:t> حجم تولید اوپک از 17/32 میلیون بشکه در سال 1987 به 19/62 میلیون بشکه در 1988 ..... و 23/26 بشکه در سال 1990 رسید.</a:t>
            </a:r>
          </a:p>
          <a:p>
            <a:pPr algn="just" rtl="1">
              <a:lnSpc>
                <a:spcPct val="150000"/>
              </a:lnSpc>
              <a:spcBef>
                <a:spcPts val="0"/>
              </a:spcBef>
              <a:buFont typeface="Wingdings" pitchFamily="2" charset="2"/>
              <a:buChar char="v"/>
            </a:pPr>
            <a:r>
              <a:rPr lang="fa-IR" dirty="0" smtClean="0">
                <a:cs typeface="B Nazanin" pitchFamily="2" charset="-78"/>
              </a:rPr>
              <a:t>دهه 90 بازار نفت شاهد تحولات بسیار شگرف و غیر قابل پیش بینی بود. .... رشد اقتصادی بسیار شدید کشورهای جنوب شرق اسیا (ببرهای اسیا) و عوامل دیگر باعث افزایش تقاضا برای نفت شد.</a:t>
            </a:r>
          </a:p>
          <a:p>
            <a:pPr algn="just" rtl="1">
              <a:lnSpc>
                <a:spcPct val="150000"/>
              </a:lnSpc>
              <a:spcBef>
                <a:spcPts val="0"/>
              </a:spcBef>
              <a:buFont typeface="Wingdings" pitchFamily="2" charset="2"/>
              <a:buChar char="v"/>
            </a:pPr>
            <a:r>
              <a:rPr lang="fa-IR" dirty="0" smtClean="0">
                <a:cs typeface="B Nazanin" pitchFamily="2" charset="-78"/>
              </a:rPr>
              <a:t>1990 حمله عراق به کویت .... افزایش قیمت نفت توسط عربستان</a:t>
            </a:r>
          </a:p>
        </p:txBody>
      </p:sp>
      <p:sp>
        <p:nvSpPr>
          <p:cNvPr id="3" name="Title 2"/>
          <p:cNvSpPr>
            <a:spLocks noGrp="1"/>
          </p:cNvSpPr>
          <p:nvPr>
            <p:ph type="title"/>
          </p:nvPr>
        </p:nvSpPr>
        <p:spPr/>
        <p:txBody>
          <a:bodyPr/>
          <a:lstStyle/>
          <a:p>
            <a:pPr algn="r" rtl="1"/>
            <a:r>
              <a:rPr lang="fa-IR" dirty="0" smtClean="0">
                <a:cs typeface="B Titr" pitchFamily="2" charset="-78"/>
              </a:rPr>
              <a:t>سیر تحولات اوپک و بازار نفت</a:t>
            </a:r>
            <a:endParaRPr lang="en-US" dirty="0">
              <a:cs typeface="B Titr" pitchFamily="2" charset="-78"/>
            </a:endParaRPr>
          </a:p>
        </p:txBody>
      </p:sp>
    </p:spTree>
    <p:extLst>
      <p:ext uri="{BB962C8B-B14F-4D97-AF65-F5344CB8AC3E}">
        <p14:creationId xmlns:p14="http://schemas.microsoft.com/office/powerpoint/2010/main" val="617893326"/>
      </p:ext>
    </p:extLst>
  </p:cSld>
  <p:clrMapOvr>
    <a:masterClrMapping/>
  </p:clrMapOvr>
  <p:transition spd="slow">
    <p:push di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algn="just" rtl="1">
              <a:lnSpc>
                <a:spcPct val="110000"/>
              </a:lnSpc>
              <a:spcBef>
                <a:spcPts val="0"/>
              </a:spcBef>
              <a:buFont typeface="Wingdings" pitchFamily="2" charset="2"/>
              <a:buChar char="v"/>
            </a:pPr>
            <a:r>
              <a:rPr lang="fa-IR" dirty="0" smtClean="0">
                <a:cs typeface="B Nazanin" pitchFamily="2" charset="-78"/>
              </a:rPr>
              <a:t>نوامبر 1997 اوپک در جاکارتا، تصمیم‏گیری در مورد تغییر سهمیه و افزایش سهم تولید.</a:t>
            </a:r>
          </a:p>
          <a:p>
            <a:pPr algn="just" rtl="1">
              <a:lnSpc>
                <a:spcPct val="110000"/>
              </a:lnSpc>
              <a:spcBef>
                <a:spcPts val="0"/>
              </a:spcBef>
              <a:buFont typeface="Wingdings" pitchFamily="2" charset="2"/>
              <a:buChar char="v"/>
            </a:pPr>
            <a:r>
              <a:rPr lang="fa-IR" dirty="0" smtClean="0">
                <a:cs typeface="B Nazanin" pitchFamily="2" charset="-78"/>
              </a:rPr>
              <a:t> 1999 موافقت اوپک با کاهش مجدد  تولید نفت</a:t>
            </a:r>
          </a:p>
          <a:p>
            <a:pPr algn="just" rtl="1">
              <a:lnSpc>
                <a:spcPct val="110000"/>
              </a:lnSpc>
              <a:spcBef>
                <a:spcPts val="0"/>
              </a:spcBef>
              <a:buFont typeface="Wingdings" pitchFamily="2" charset="2"/>
              <a:buChar char="v"/>
            </a:pPr>
            <a:r>
              <a:rPr lang="fa-IR" dirty="0" smtClean="0">
                <a:cs typeface="B Nazanin" pitchFamily="2" charset="-78"/>
              </a:rPr>
              <a:t>کاهش 1/716 میلیون بشکه از اول آوریل 1999 </a:t>
            </a:r>
          </a:p>
          <a:p>
            <a:pPr algn="just" rtl="1">
              <a:lnSpc>
                <a:spcPct val="110000"/>
              </a:lnSpc>
              <a:spcBef>
                <a:spcPts val="0"/>
              </a:spcBef>
              <a:buFont typeface="Wingdings" pitchFamily="2" charset="2"/>
              <a:buChar char="v"/>
            </a:pPr>
            <a:r>
              <a:rPr lang="fa-IR" dirty="0" smtClean="0">
                <a:cs typeface="B Nazanin" pitchFamily="2" charset="-78"/>
              </a:rPr>
              <a:t>حضور روسیه، نروژ، ونزوئلا و عمان (کشور های غیر عضو اوپک ) در اجلاس و تقبل میزانی از کاهش تولید. دلیل این هماهنگی این بود که کاهش قیمت نفت بود که باعث لطمات شدید اقتصادی در کشورهای تولید کننده شده بود.</a:t>
            </a:r>
          </a:p>
          <a:p>
            <a:pPr algn="just" rtl="1">
              <a:lnSpc>
                <a:spcPct val="110000"/>
              </a:lnSpc>
              <a:spcBef>
                <a:spcPts val="0"/>
              </a:spcBef>
              <a:buNone/>
            </a:pPr>
            <a:endParaRPr lang="fa-IR" dirty="0" smtClean="0">
              <a:cs typeface="B Nazanin" pitchFamily="2" charset="-78"/>
            </a:endParaRPr>
          </a:p>
          <a:p>
            <a:pPr algn="just" rtl="1">
              <a:lnSpc>
                <a:spcPct val="110000"/>
              </a:lnSpc>
              <a:spcBef>
                <a:spcPts val="0"/>
              </a:spcBef>
              <a:buNone/>
            </a:pPr>
            <a:r>
              <a:rPr lang="fa-IR" dirty="0" smtClean="0">
                <a:cs typeface="B Nazanin" pitchFamily="2" charset="-78"/>
              </a:rPr>
              <a:t>تثبیت قیمت نفت به عوامل مختلفی از جمله اراده‏های سیاسی برای ایجاد ثبات در بازار که برخی اوقات از طریق اوپک اعمال می‏شود.</a:t>
            </a:r>
          </a:p>
        </p:txBody>
      </p:sp>
      <p:sp>
        <p:nvSpPr>
          <p:cNvPr id="3" name="Title 2"/>
          <p:cNvSpPr>
            <a:spLocks noGrp="1"/>
          </p:cNvSpPr>
          <p:nvPr>
            <p:ph type="title"/>
          </p:nvPr>
        </p:nvSpPr>
        <p:spPr/>
        <p:txBody>
          <a:bodyPr/>
          <a:lstStyle/>
          <a:p>
            <a:pPr algn="r"/>
            <a:r>
              <a:rPr lang="fa-IR" sz="4400" dirty="0" smtClean="0">
                <a:cs typeface="B Titr" pitchFamily="2" charset="-78"/>
              </a:rPr>
              <a:t>سیر تحولات اوپک و بازار نفت</a:t>
            </a:r>
            <a:endParaRPr lang="en-US" sz="4400" dirty="0">
              <a:cs typeface="B Titr" pitchFamily="2" charset="-78"/>
            </a:endParaRPr>
          </a:p>
        </p:txBody>
      </p:sp>
    </p:spTree>
    <p:extLst>
      <p:ext uri="{BB962C8B-B14F-4D97-AF65-F5344CB8AC3E}">
        <p14:creationId xmlns:p14="http://schemas.microsoft.com/office/powerpoint/2010/main" val="911126597"/>
      </p:ext>
    </p:extLst>
  </p:cSld>
  <p:clrMapOvr>
    <a:masterClrMapping/>
  </p:clrMapOvr>
  <p:transition spd="slow">
    <p:push di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marL="0" algn="just" rtl="1">
              <a:lnSpc>
                <a:spcPct val="170000"/>
              </a:lnSpc>
              <a:spcBef>
                <a:spcPts val="0"/>
              </a:spcBef>
              <a:buNone/>
            </a:pPr>
            <a:r>
              <a:rPr lang="fa-IR" dirty="0" smtClean="0">
                <a:solidFill>
                  <a:schemeClr val="tx1"/>
                </a:solidFill>
                <a:cs typeface="B Nazanin" pitchFamily="2" charset="-78"/>
              </a:rPr>
              <a:t>ایران (سپتامبر ۱۹۶۰) ، عراق (سپتامبر ۱۹۶۰)، عربستان سعودی (سپتامبر ۱۹۶۰)، کویت (سپتامبر ۱۹۶۰)، ونزوئلا (سپتامبر ۱۹۶۰)، قطر (دسامبر ۱۹۶۱)، لیبی (دسامبر ۱۹۶۲)، امارات متحده عربی (نوامبر ۱۹۶۷)، الجزایر (ژوئیه ۱۹۶۹)، نیجریه (ژوئیه ۱۹۷۱)، آنگولا (سپتامبر ۲۰۰۶)، اکوادور (۲۰۰۶)</a:t>
            </a:r>
          </a:p>
          <a:p>
            <a:pPr marL="0" algn="just" rtl="1">
              <a:lnSpc>
                <a:spcPct val="170000"/>
              </a:lnSpc>
              <a:spcBef>
                <a:spcPts val="0"/>
              </a:spcBef>
              <a:buNone/>
            </a:pPr>
            <a:endParaRPr lang="fa-IR" b="1" dirty="0" smtClean="0">
              <a:solidFill>
                <a:schemeClr val="tx1"/>
              </a:solidFill>
              <a:cs typeface="B Nazanin" pitchFamily="2" charset="-78"/>
            </a:endParaRPr>
          </a:p>
        </p:txBody>
      </p:sp>
      <p:sp>
        <p:nvSpPr>
          <p:cNvPr id="3" name="Title 2"/>
          <p:cNvSpPr>
            <a:spLocks noGrp="1"/>
          </p:cNvSpPr>
          <p:nvPr>
            <p:ph type="title"/>
          </p:nvPr>
        </p:nvSpPr>
        <p:spPr/>
        <p:txBody>
          <a:bodyPr/>
          <a:lstStyle/>
          <a:p>
            <a:pPr algn="r" rtl="1"/>
            <a:r>
              <a:rPr lang="fa-IR" sz="1800" b="1" dirty="0" smtClean="0">
                <a:cs typeface="B Nazanin" pitchFamily="2" charset="-78"/>
              </a:rPr>
              <a:t>اعضا</a:t>
            </a:r>
            <a:br>
              <a:rPr lang="fa-IR" sz="1800" b="1" dirty="0" smtClean="0">
                <a:cs typeface="B Nazanin" pitchFamily="2" charset="-78"/>
              </a:rPr>
            </a:br>
            <a:r>
              <a:rPr lang="fa-IR" sz="1800" dirty="0" smtClean="0">
                <a:cs typeface="B Nazanin" pitchFamily="2" charset="-78"/>
              </a:rPr>
              <a:t>دوازده کشور در حال حاضر عضو این سازمان هستند. نام و تاریخ عضویت این کشورها عبارت است از:</a:t>
            </a:r>
            <a:endParaRPr lang="fa-IR" sz="1800" dirty="0">
              <a:cs typeface="B Nazanin"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99247" y="1837185"/>
            <a:ext cx="7745505" cy="4792215"/>
          </a:xfrm>
        </p:spPr>
        <p:txBody>
          <a:bodyPr>
            <a:noAutofit/>
          </a:bodyPr>
          <a:lstStyle/>
          <a:p>
            <a:pPr marL="0" algn="just" rtl="1">
              <a:lnSpc>
                <a:spcPct val="170000"/>
              </a:lnSpc>
              <a:spcBef>
                <a:spcPts val="0"/>
              </a:spcBef>
              <a:buNone/>
            </a:pPr>
            <a:r>
              <a:rPr lang="fa-IR" sz="1800" b="1" dirty="0" smtClean="0">
                <a:solidFill>
                  <a:schemeClr val="tx1"/>
                </a:solidFill>
                <a:cs typeface="B Nazanin" pitchFamily="2" charset="-78"/>
              </a:rPr>
              <a:t>اعضای سابق</a:t>
            </a:r>
          </a:p>
          <a:p>
            <a:pPr marL="0" algn="just" rtl="1">
              <a:lnSpc>
                <a:spcPct val="170000"/>
              </a:lnSpc>
              <a:spcBef>
                <a:spcPts val="0"/>
              </a:spcBef>
              <a:buNone/>
            </a:pPr>
            <a:r>
              <a:rPr lang="fa-IR" sz="1800" b="1" dirty="0" smtClean="0">
                <a:solidFill>
                  <a:schemeClr val="tx1"/>
                </a:solidFill>
                <a:cs typeface="B Nazanin" pitchFamily="2" charset="-78"/>
              </a:rPr>
              <a:t>گابون (عضویت کامل از سال ۱۹۷۵ تا ۱۹۹۵) و اندونزی (عضویت کامل از دسامبر ۱۹۶۲ تا ۲۰۰۹)</a:t>
            </a:r>
          </a:p>
          <a:p>
            <a:pPr marL="0" algn="just" rtl="1">
              <a:lnSpc>
                <a:spcPct val="170000"/>
              </a:lnSpc>
              <a:spcBef>
                <a:spcPts val="0"/>
              </a:spcBef>
              <a:buNone/>
            </a:pPr>
            <a:r>
              <a:rPr lang="fa-IR" sz="1800" b="1" dirty="0" smtClean="0">
                <a:solidFill>
                  <a:schemeClr val="tx1"/>
                </a:solidFill>
                <a:cs typeface="B Nazanin" pitchFamily="2" charset="-78"/>
              </a:rPr>
              <a:t>در حال حاضر عضویت اندونزی در اوپک مورد بازنگری و تجدید نظر واقع شده است؛ چرا که این سازمان دیگر اندونزی را به عنوان یکی از صادرکنندگان اصلی نفت در نظر نمی‌گیرد.</a:t>
            </a:r>
          </a:p>
          <a:p>
            <a:pPr marL="0" algn="just" rtl="1">
              <a:lnSpc>
                <a:spcPct val="170000"/>
              </a:lnSpc>
              <a:spcBef>
                <a:spcPts val="0"/>
              </a:spcBef>
              <a:buNone/>
            </a:pPr>
            <a:r>
              <a:rPr lang="fa-IR" sz="1800" b="1" dirty="0" smtClean="0">
                <a:solidFill>
                  <a:schemeClr val="tx1"/>
                </a:solidFill>
                <a:cs typeface="B Nazanin" pitchFamily="2" charset="-78"/>
              </a:rPr>
              <a:t>زبان رسمی اوپک انگلیسی است، هرچند که زبان رسمی اکثر کشورهای عضو این سازمان عربی است و انگلیسی تنها در نیجریه زبان رسمی شمرده می‌شود. هفت عضو فعلی اوپک از میان کشورهای عرب هستند، زبان رسمی اکوادور و ونزوئلا اسپانیایی است، زبان رسمی آنگولا پرتغالی و زبان رسمی ایران فارسی است.</a:t>
            </a:r>
          </a:p>
          <a:p>
            <a:pPr marL="0" algn="just" rtl="1">
              <a:lnSpc>
                <a:spcPct val="170000"/>
              </a:lnSpc>
              <a:spcBef>
                <a:spcPts val="0"/>
              </a:spcBef>
              <a:buNone/>
            </a:pPr>
            <a:r>
              <a:rPr lang="fa-IR" sz="1800" b="1" dirty="0" smtClean="0">
                <a:solidFill>
                  <a:schemeClr val="tx1"/>
                </a:solidFill>
                <a:cs typeface="B Nazanin" pitchFamily="2" charset="-78"/>
              </a:rPr>
              <a:t>حق عضویت در اوپک سالانه ۵ میلیون دلار است و تنها کشورهای صادر کننده نفت می‌توانند عضو این سازمان باشند.</a:t>
            </a:r>
          </a:p>
        </p:txBody>
      </p:sp>
      <p:sp>
        <p:nvSpPr>
          <p:cNvPr id="3" name="Title 2"/>
          <p:cNvSpPr>
            <a:spLocks noGrp="1"/>
          </p:cNvSpPr>
          <p:nvPr>
            <p:ph type="title"/>
          </p:nvPr>
        </p:nvSpPr>
        <p:spPr/>
        <p:txBody>
          <a:bodyPr/>
          <a:lstStyle/>
          <a:p>
            <a:pPr algn="r" rtl="1"/>
            <a:r>
              <a:rPr lang="fa-IR" sz="1800" b="1" dirty="0" smtClean="0">
                <a:cs typeface="B Nazanin" pitchFamily="2" charset="-78"/>
              </a:rPr>
              <a:t>اعضای سابق، زبان رسمی و حق عضویت</a:t>
            </a:r>
            <a:endParaRPr lang="fa-IR" sz="1800" dirty="0">
              <a:cs typeface="B Nazanin" pitchFamily="2" charset="-78"/>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r"/>
            <a:r>
              <a:rPr lang="fa-IR" sz="4000" dirty="0" smtClean="0">
                <a:cs typeface="B Nazanin" pitchFamily="2" charset="-78"/>
              </a:rPr>
              <a:t>نمودار کشورهای فعال در تجارت نفت</a:t>
            </a:r>
            <a:endParaRPr lang="fa-IR" sz="4000" dirty="0">
              <a:cs typeface="B Nazanin" pitchFamily="2" charset="-78"/>
            </a:endParaRPr>
          </a:p>
        </p:txBody>
      </p:sp>
      <p:pic>
        <p:nvPicPr>
          <p:cNvPr id="1026" name="Picture 2"/>
          <p:cNvPicPr>
            <a:picLocks noGrp="1" noChangeAspect="1" noChangeArrowheads="1"/>
          </p:cNvPicPr>
          <p:nvPr>
            <p:ph idx="1"/>
          </p:nvPr>
        </p:nvPicPr>
        <p:blipFill>
          <a:blip r:embed="rId3" cstate="email">
            <a:extLst>
              <a:ext uri="{28A0092B-C50C-407E-A947-70E740481C1C}">
                <a14:useLocalDpi xmlns:a14="http://schemas.microsoft.com/office/drawing/2010/main"/>
              </a:ext>
            </a:extLst>
          </a:blip>
          <a:srcRect/>
          <a:stretch>
            <a:fillRect/>
          </a:stretch>
        </p:blipFill>
        <p:spPr bwMode="auto">
          <a:xfrm>
            <a:off x="1163100" y="1981200"/>
            <a:ext cx="7142700" cy="3878263"/>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699247" y="2248347"/>
            <a:ext cx="7745505" cy="4609653"/>
          </a:xfrm>
        </p:spPr>
        <p:txBody>
          <a:bodyPr>
            <a:noAutofit/>
          </a:bodyPr>
          <a:lstStyle/>
          <a:p>
            <a:pPr algn="r" rtl="1">
              <a:lnSpc>
                <a:spcPct val="150000"/>
              </a:lnSpc>
            </a:pPr>
            <a:r>
              <a:rPr lang="ar-SA" sz="1800" dirty="0"/>
              <a:t>نفت خام برنت</a:t>
            </a:r>
            <a:r>
              <a:rPr lang="en-US" sz="1800" dirty="0"/>
              <a:t> (Brent Crude Oil) </a:t>
            </a:r>
            <a:r>
              <a:rPr lang="ar-SA" sz="1800" dirty="0"/>
              <a:t>یکی از مهمترین دسته بندی های تجاری در انواع نفت های خام سبک و شیرین می باشد</a:t>
            </a:r>
            <a:r>
              <a:rPr lang="en-US" sz="1800" dirty="0"/>
              <a:t>.</a:t>
            </a:r>
            <a:br>
              <a:rPr lang="en-US" sz="1800" dirty="0"/>
            </a:br>
            <a:r>
              <a:rPr lang="ar-SA" sz="1800" dirty="0"/>
              <a:t>برنت، نام یک میدان نفتی در دریای شمال می‌باشد که در اقیانوس اطلس و در قاره اروپا واقع شده است</a:t>
            </a:r>
            <a:r>
              <a:rPr lang="en-US" sz="1800" dirty="0" smtClean="0"/>
              <a:t>.</a:t>
            </a:r>
            <a:endParaRPr lang="en-US" sz="1800" dirty="0"/>
          </a:p>
          <a:p>
            <a:pPr algn="r" rtl="1">
              <a:lnSpc>
                <a:spcPct val="150000"/>
              </a:lnSpc>
            </a:pPr>
            <a:r>
              <a:rPr lang="ar-SA" sz="1800" dirty="0"/>
              <a:t>عامل پایه ای در قیمت گذاری انواع نفت میزان گوگرد آنها و در حقیقت میزان سنگینی نفت می باشد. هرچه میزان گوگرد نفت بیشتر باشد، نفت سنگین تر بوده و لذا قیمت آن پایین تر خواهد بود. مقدار گوگرد نفت برنت بیشتر از نفت وست تگزاس اینترمدیت</a:t>
            </a:r>
            <a:r>
              <a:rPr lang="en-US" sz="1800" dirty="0"/>
              <a:t> ( West Texas Intermediate WTI ) </a:t>
            </a:r>
            <a:r>
              <a:rPr lang="ar-SA" sz="1800" dirty="0"/>
              <a:t>و کمتر از نفت اوپک</a:t>
            </a:r>
            <a:r>
              <a:rPr lang="en-US" sz="1800" dirty="0"/>
              <a:t> (OPEC) </a:t>
            </a:r>
            <a:r>
              <a:rPr lang="ar-SA" sz="1800" dirty="0"/>
              <a:t>است، به همین دلیل به طور کلی قیمت این نوع نفت کمتر از قیمت نفت وست‌تگزاس اینترمیدیت و بیشتر از قیمت نفت اوپک است</a:t>
            </a:r>
            <a:r>
              <a:rPr lang="en-US" sz="1800" dirty="0"/>
              <a:t>.</a:t>
            </a:r>
            <a:br>
              <a:rPr lang="en-US" sz="1800" dirty="0"/>
            </a:br>
            <a:r>
              <a:rPr lang="ar-SA" sz="1800" dirty="0"/>
              <a:t>هرچند که در عمده روزها قیمت نفت برنت در بین قیمت دو نوع مهم دیگر می باشد، اما گاهی برخی عوامل دیگر این معادله را برهم می زنند</a:t>
            </a:r>
            <a:r>
              <a:rPr lang="en-US" sz="1800" dirty="0"/>
              <a:t>.</a:t>
            </a:r>
          </a:p>
        </p:txBody>
      </p:sp>
      <p:sp>
        <p:nvSpPr>
          <p:cNvPr id="4" name="Title 3"/>
          <p:cNvSpPr>
            <a:spLocks noGrp="1"/>
          </p:cNvSpPr>
          <p:nvPr>
            <p:ph type="title"/>
          </p:nvPr>
        </p:nvSpPr>
        <p:spPr/>
        <p:txBody>
          <a:bodyPr/>
          <a:lstStyle/>
          <a:p>
            <a:pPr rtl="1"/>
            <a:r>
              <a:rPr lang="ar-SA" sz="2400" b="1" dirty="0"/>
              <a:t>نفت خام برنت چیست و چه تفاوتی با انواع دیگر نفت مثل نفت اوپک دارد؟</a:t>
            </a:r>
            <a:r>
              <a:rPr lang="en-US" sz="2400" dirty="0"/>
              <a:t/>
            </a:r>
            <a:br>
              <a:rPr lang="en-US" sz="2400" dirty="0"/>
            </a:br>
            <a:r>
              <a:rPr lang="en-US" sz="2400" dirty="0"/>
              <a:t/>
            </a:r>
            <a:br>
              <a:rPr lang="en-US" sz="2400" dirty="0"/>
            </a:br>
            <a:endParaRPr lang="en-US" sz="2400" dirty="0"/>
          </a:p>
        </p:txBody>
      </p:sp>
    </p:spTree>
    <p:extLst>
      <p:ext uri="{BB962C8B-B14F-4D97-AF65-F5344CB8AC3E}">
        <p14:creationId xmlns:p14="http://schemas.microsoft.com/office/powerpoint/2010/main" val="11328447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699247" y="2179637"/>
            <a:ext cx="7745505" cy="4221163"/>
          </a:xfrm>
        </p:spPr>
        <p:txBody>
          <a:bodyPr/>
          <a:lstStyle/>
          <a:p>
            <a:pPr algn="r" rtl="1"/>
            <a:r>
              <a:rPr lang="ar-SA" dirty="0"/>
              <a:t>نفت برنت به عنوان مبنای قیمت‌گذاری بسیاری از انواع نفت خام در بازارهای جهانی نفت به کار برده می‌شود. دو سوم نفت دنیا بر اساس نفت برنت قیمت‌گذاری می‌شود. از نفت برنت به طور گسترده برای قیمت‌گذاری نفت خام در اروپا استفاده می‌شود</a:t>
            </a:r>
            <a:r>
              <a:rPr lang="en-US" dirty="0"/>
              <a:t>.</a:t>
            </a:r>
          </a:p>
          <a:p>
            <a:pPr algn="r" rtl="1"/>
            <a:r>
              <a:rPr lang="ar-SA" dirty="0"/>
              <a:t>نفت خام برنت گزینه‌ای ایده‌آل برای تولید بنزین است. این نفت بدلیل وجود تقریبا 0.73 درصد گوگرد، در دسته‌بندی نفت خام شیرین قرار می‌گیرد</a:t>
            </a:r>
            <a:r>
              <a:rPr lang="en-US" dirty="0"/>
              <a:t>.</a:t>
            </a:r>
          </a:p>
          <a:p>
            <a:pPr algn="r" rtl="1"/>
            <a:r>
              <a:rPr lang="ar-SA" dirty="0"/>
              <a:t>علاوه بر نفت برنت انواع نفت های مهم دیگر عبارتند از: نفت وست تگزاس اینترمدیت آمریکا</a:t>
            </a:r>
            <a:r>
              <a:rPr lang="en-US" dirty="0"/>
              <a:t> (West Texas Intermediate - WTI) </a:t>
            </a:r>
            <a:r>
              <a:rPr lang="ar-SA" dirty="0"/>
              <a:t>، نفت سبد مبنای اوپک</a:t>
            </a:r>
            <a:r>
              <a:rPr lang="en-US" dirty="0"/>
              <a:t> (OPEC Reference Basket)</a:t>
            </a:r>
            <a:r>
              <a:rPr lang="ar-SA" dirty="0"/>
              <a:t>، نفت دبی</a:t>
            </a:r>
            <a:r>
              <a:rPr lang="en-US" dirty="0"/>
              <a:t> (Dubai Crude)</a:t>
            </a:r>
            <a:r>
              <a:rPr lang="ar-SA" dirty="0"/>
              <a:t>، نفت عمان</a:t>
            </a:r>
            <a:r>
              <a:rPr lang="en-US" dirty="0"/>
              <a:t> (Oman Crude)</a:t>
            </a:r>
          </a:p>
          <a:p>
            <a:pPr algn="r"/>
            <a:endParaRPr lang="en-US" dirty="0"/>
          </a:p>
        </p:txBody>
      </p:sp>
      <p:sp>
        <p:nvSpPr>
          <p:cNvPr id="6" name="Title 5"/>
          <p:cNvSpPr>
            <a:spLocks noGrp="1"/>
          </p:cNvSpPr>
          <p:nvPr>
            <p:ph type="title"/>
          </p:nvPr>
        </p:nvSpPr>
        <p:spPr>
          <a:xfrm>
            <a:off x="688490" y="570156"/>
            <a:ext cx="7756263" cy="319860"/>
          </a:xfrm>
        </p:spPr>
        <p:txBody>
          <a:bodyPr/>
          <a:lstStyle/>
          <a:p>
            <a:endParaRPr lang="en-US" dirty="0"/>
          </a:p>
        </p:txBody>
      </p:sp>
    </p:spTree>
    <p:extLst>
      <p:ext uri="{BB962C8B-B14F-4D97-AF65-F5344CB8AC3E}">
        <p14:creationId xmlns:p14="http://schemas.microsoft.com/office/powerpoint/2010/main" val="40714765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just" rtl="1"/>
            <a:r>
              <a:rPr lang="fa-IR" sz="2400" dirty="0" smtClean="0">
                <a:cs typeface="B Nazanin" pitchFamily="2" charset="-78"/>
              </a:rPr>
              <a:t>در این بخش میزان تولید نفت خام هریک از کشورهای تولیدکننده نفت عضو اوپک از ابتدای قرن بیست و یکم ارائه </a:t>
            </a:r>
            <a:r>
              <a:rPr lang="fa-IR" sz="2400" smtClean="0">
                <a:cs typeface="B Nazanin" pitchFamily="2" charset="-78"/>
              </a:rPr>
              <a:t>می‌گردد.</a:t>
            </a:r>
            <a:r>
              <a:rPr lang="fa-IR" sz="2400" dirty="0" smtClean="0">
                <a:cs typeface="B Nazanin" pitchFamily="2" charset="-78"/>
              </a:rPr>
              <a:t> </a:t>
            </a:r>
            <a:r>
              <a:rPr lang="fa-IR" sz="2400" smtClean="0">
                <a:cs typeface="B Nazanin" pitchFamily="2" charset="-78"/>
              </a:rPr>
              <a:t>(</a:t>
            </a:r>
            <a:r>
              <a:rPr lang="fa-IR" sz="2400" dirty="0" smtClean="0">
                <a:cs typeface="B Nazanin" pitchFamily="2" charset="-78"/>
              </a:rPr>
              <a:t>واحد ارقام ۱۰۰۰ بشکه در روز است)</a:t>
            </a:r>
            <a:endParaRPr lang="fa-IR" sz="2400" dirty="0">
              <a:cs typeface="B Nazanin" pitchFamily="2" charset="-78"/>
            </a:endParaRPr>
          </a:p>
        </p:txBody>
      </p:sp>
      <p:pic>
        <p:nvPicPr>
          <p:cNvPr id="1026" name="Picture 2"/>
          <p:cNvPicPr>
            <a:picLocks noGrp="1" noChangeAspect="1" noChangeArrowheads="1"/>
          </p:cNvPicPr>
          <p:nvPr>
            <p:ph idx="1"/>
          </p:nvPr>
        </p:nvPicPr>
        <p:blipFill>
          <a:blip r:embed="rId2" cstate="email">
            <a:extLst>
              <a:ext uri="{28A0092B-C50C-407E-A947-70E740481C1C}">
                <a14:useLocalDpi xmlns:a14="http://schemas.microsoft.com/office/drawing/2010/main"/>
              </a:ext>
            </a:extLst>
          </a:blip>
          <a:srcRect/>
          <a:stretch>
            <a:fillRect/>
          </a:stretch>
        </p:blipFill>
        <p:spPr bwMode="auto">
          <a:xfrm>
            <a:off x="698500" y="1905000"/>
            <a:ext cx="7747000" cy="4572000"/>
          </a:xfrm>
          <a:prstGeom prst="rect">
            <a:avLst/>
          </a:prstGeom>
          <a:noFill/>
          <a:ln w="9525">
            <a:no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685800" y="533400"/>
            <a:ext cx="7756263" cy="1054250"/>
          </a:xfrm>
        </p:spPr>
        <p:txBody>
          <a:bodyPr/>
          <a:lstStyle/>
          <a:p>
            <a:r>
              <a:rPr lang="fa-IR" sz="2400" dirty="0" smtClean="0">
                <a:cs typeface="B Nazanin" pitchFamily="2" charset="-78"/>
              </a:rPr>
              <a:t>جدول شماره 1-7 جزئیات کاهش تولید مصوب اجلاس یکصدو هفت</a:t>
            </a:r>
            <a:br>
              <a:rPr lang="fa-IR" sz="2400" dirty="0" smtClean="0">
                <a:cs typeface="B Nazanin" pitchFamily="2" charset="-78"/>
              </a:rPr>
            </a:br>
            <a:r>
              <a:rPr lang="fa-IR" sz="2400" dirty="0" smtClean="0">
                <a:cs typeface="B Nazanin" pitchFamily="2" charset="-78"/>
              </a:rPr>
              <a:t> (به هزار بشکه در روز)</a:t>
            </a:r>
            <a:endParaRPr lang="en-US" sz="2400" dirty="0"/>
          </a:p>
        </p:txBody>
      </p:sp>
      <p:pic>
        <p:nvPicPr>
          <p:cNvPr id="1026" name="Picture 2"/>
          <p:cNvPicPr>
            <a:picLocks noGrp="1" noChangeAspect="1" noChangeArrowheads="1"/>
          </p:cNvPicPr>
          <p:nvPr>
            <p:ph idx="1"/>
          </p:nvPr>
        </p:nvPicPr>
        <p:blipFill>
          <a:blip r:embed="rId2" cstate="email">
            <a:extLst>
              <a:ext uri="{28A0092B-C50C-407E-A947-70E740481C1C}">
                <a14:useLocalDpi xmlns:a14="http://schemas.microsoft.com/office/drawing/2010/main"/>
              </a:ext>
            </a:extLst>
          </a:blip>
          <a:srcRect/>
          <a:stretch>
            <a:fillRect/>
          </a:stretch>
        </p:blipFill>
        <p:spPr bwMode="auto">
          <a:xfrm>
            <a:off x="1295401" y="1981200"/>
            <a:ext cx="6400800" cy="4144963"/>
          </a:xfrm>
          <a:prstGeom prst="rect">
            <a:avLst/>
          </a:prstGeom>
          <a:noFill/>
          <a:ln w="9525">
            <a:noFill/>
            <a:miter lim="800000"/>
            <a:headEnd/>
            <a:tailEnd/>
          </a:ln>
          <a:effectLst/>
        </p:spPr>
      </p:pic>
    </p:spTree>
    <p:extLst>
      <p:ext uri="{BB962C8B-B14F-4D97-AF65-F5344CB8AC3E}">
        <p14:creationId xmlns:p14="http://schemas.microsoft.com/office/powerpoint/2010/main" val="2527586250"/>
      </p:ext>
    </p:extLst>
  </p:cSld>
  <p:clrMapOvr>
    <a:masterClrMapping/>
  </p:clrMapOvr>
  <p:transition spd="slow">
    <p:push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r" rtl="1"/>
            <a:r>
              <a:rPr lang="fa-IR" b="1" dirty="0"/>
              <a:t>انجمن مواد نفتی آمریکا</a:t>
            </a:r>
            <a:r>
              <a:rPr lang="fa-IR" b="1" dirty="0" smtClean="0"/>
              <a:t>( </a:t>
            </a:r>
            <a:r>
              <a:rPr lang="en-US" b="1" dirty="0" smtClean="0"/>
              <a:t>(</a:t>
            </a:r>
            <a:r>
              <a:rPr lang="en-US" b="1" dirty="0"/>
              <a:t>API</a:t>
            </a:r>
          </a:p>
          <a:p>
            <a:pPr algn="r" rtl="1"/>
            <a:r>
              <a:rPr lang="fa-IR" dirty="0"/>
              <a:t>انجمن مواد نفتي آمريكا </a:t>
            </a:r>
            <a:r>
              <a:rPr lang="en-US" dirty="0"/>
              <a:t>API(American Petroleum Institute) </a:t>
            </a:r>
            <a:r>
              <a:rPr lang="fa-IR" dirty="0"/>
              <a:t>تنها شركت ملي با بيش از 400 عضو سازماني شامل شركتهاي بزرگ نفتي است كه در تمام جنبه هاي صنعت نفت و گاز طبيعي آمريكا فعاليت مي كند. </a:t>
            </a:r>
            <a:r>
              <a:rPr lang="en-US" dirty="0"/>
              <a:t>API </a:t>
            </a:r>
            <a:r>
              <a:rPr lang="fa-IR" dirty="0"/>
              <a:t>بيش از 75 سال است كه به تدوين و توسعه استانداردهاي كار در صنعت نفت و پتروشيمي مي پردازد</a:t>
            </a:r>
            <a:r>
              <a:rPr lang="fa-IR" dirty="0" smtClean="0"/>
              <a:t>.</a:t>
            </a:r>
            <a:endParaRPr lang="en-US" dirty="0" smtClean="0"/>
          </a:p>
          <a:p>
            <a:pPr algn="r" rtl="1"/>
            <a:r>
              <a:rPr lang="fa-IR" dirty="0" smtClean="0"/>
              <a:t> در </a:t>
            </a:r>
            <a:r>
              <a:rPr lang="fa-IR" dirty="0"/>
              <a:t>سال 1993 انجمن نفت آمريکا (</a:t>
            </a:r>
            <a:r>
              <a:rPr lang="en-US" dirty="0"/>
              <a:t>API) </a:t>
            </a:r>
            <a:r>
              <a:rPr lang="fa-IR" dirty="0"/>
              <a:t>يک سيستم تقسيم‌بندي روغن طراحي و همه‌ي روغن‌پايه‌ها را بر اساس درصد وزنی ترکيبات سيرشده، درصد وزنی گوگرد </a:t>
            </a:r>
            <a:r>
              <a:rPr lang="fa-IR" dirty="0" smtClean="0"/>
              <a:t>تقسيم بندی کرده‌ </a:t>
            </a:r>
            <a:r>
              <a:rPr lang="fa-IR" dirty="0"/>
              <a:t>است. </a:t>
            </a:r>
          </a:p>
          <a:p>
            <a:pPr algn="r" rtl="1"/>
            <a:endParaRPr lang="en-US" dirty="0"/>
          </a:p>
        </p:txBody>
      </p:sp>
      <p:sp>
        <p:nvSpPr>
          <p:cNvPr id="3" name="Title 2"/>
          <p:cNvSpPr>
            <a:spLocks noGrp="1"/>
          </p:cNvSpPr>
          <p:nvPr>
            <p:ph type="title"/>
          </p:nvPr>
        </p:nvSpPr>
        <p:spPr/>
        <p:txBody>
          <a:bodyPr/>
          <a:lstStyle/>
          <a:p>
            <a:endParaRPr lang="en-US"/>
          </a:p>
        </p:txBody>
      </p:sp>
    </p:spTree>
    <p:extLst>
      <p:ext uri="{BB962C8B-B14F-4D97-AF65-F5344CB8AC3E}">
        <p14:creationId xmlns:p14="http://schemas.microsoft.com/office/powerpoint/2010/main" val="15779938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rtl="1"/>
            <a:r>
              <a:rPr lang="fa-IR" sz="2400" dirty="0" smtClean="0">
                <a:cs typeface="B Titr" pitchFamily="2" charset="-78"/>
              </a:rPr>
              <a:t>جدول شماره 2-7 نوع نفت خام و بازارهای صادراتی کشورهایی که در کاهش تولید شرکت کرده اند</a:t>
            </a:r>
            <a:endParaRPr lang="en-US" sz="2400" dirty="0">
              <a:cs typeface="B Titr" pitchFamily="2" charset="-78"/>
            </a:endParaRPr>
          </a:p>
        </p:txBody>
      </p:sp>
      <p:pic>
        <p:nvPicPr>
          <p:cNvPr id="2050" name="Picture 2"/>
          <p:cNvPicPr>
            <a:picLocks noGrp="1" noChangeAspect="1" noChangeArrowheads="1"/>
          </p:cNvPicPr>
          <p:nvPr>
            <p:ph idx="1"/>
          </p:nvPr>
        </p:nvPicPr>
        <p:blipFill>
          <a:blip r:embed="rId2" cstate="email">
            <a:extLst>
              <a:ext uri="{28A0092B-C50C-407E-A947-70E740481C1C}">
                <a14:useLocalDpi xmlns:a14="http://schemas.microsoft.com/office/drawing/2010/main"/>
              </a:ext>
            </a:extLst>
          </a:blip>
          <a:srcRect/>
          <a:stretch>
            <a:fillRect/>
          </a:stretch>
        </p:blipFill>
        <p:spPr bwMode="auto">
          <a:xfrm>
            <a:off x="1295400" y="1981200"/>
            <a:ext cx="6629400" cy="4144963"/>
          </a:xfrm>
          <a:prstGeom prst="rect">
            <a:avLst/>
          </a:prstGeom>
          <a:noFill/>
          <a:ln w="9525">
            <a:noFill/>
            <a:miter lim="800000"/>
            <a:headEnd/>
            <a:tailEnd/>
          </a:ln>
          <a:effectLst/>
        </p:spPr>
      </p:pic>
    </p:spTree>
    <p:extLst>
      <p:ext uri="{BB962C8B-B14F-4D97-AF65-F5344CB8AC3E}">
        <p14:creationId xmlns:p14="http://schemas.microsoft.com/office/powerpoint/2010/main" val="1208798584"/>
      </p:ext>
    </p:extLst>
  </p:cSld>
  <p:clrMapOvr>
    <a:masterClrMapping/>
  </p:clrMapOvr>
  <p:transition spd="slow">
    <p:push di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rtl="1"/>
            <a:r>
              <a:rPr lang="ar-SA" sz="4400" dirty="0">
                <a:cs typeface="B Titr" pitchFamily="2" charset="-78"/>
              </a:rPr>
              <a:t/>
            </a:r>
            <a:br>
              <a:rPr lang="ar-SA" sz="4400" dirty="0">
                <a:cs typeface="B Titr" pitchFamily="2" charset="-78"/>
              </a:rPr>
            </a:br>
            <a:endParaRPr lang="en-US" sz="4400" dirty="0">
              <a:cs typeface="B Titr" pitchFamily="2" charset="-78"/>
            </a:endParaRPr>
          </a:p>
        </p:txBody>
      </p:sp>
      <p:pic>
        <p:nvPicPr>
          <p:cNvPr id="3074" name="Picture 2"/>
          <p:cNvPicPr>
            <a:picLocks noGrp="1" noChangeAspect="1" noChangeArrowheads="1"/>
          </p:cNvPicPr>
          <p:nvPr>
            <p:ph idx="1"/>
          </p:nvPr>
        </p:nvPicPr>
        <p:blipFill>
          <a:blip r:embed="rId2" cstate="email">
            <a:extLst>
              <a:ext uri="{28A0092B-C50C-407E-A947-70E740481C1C}">
                <a14:useLocalDpi xmlns:a14="http://schemas.microsoft.com/office/drawing/2010/main"/>
              </a:ext>
            </a:extLst>
          </a:blip>
          <a:srcRect/>
          <a:stretch>
            <a:fillRect/>
          </a:stretch>
        </p:blipFill>
        <p:spPr bwMode="auto">
          <a:xfrm>
            <a:off x="762000" y="0"/>
            <a:ext cx="7391400" cy="6629400"/>
          </a:xfrm>
          <a:prstGeom prst="rect">
            <a:avLst/>
          </a:prstGeom>
          <a:noFill/>
          <a:ln w="9525">
            <a:noFill/>
            <a:miter lim="800000"/>
            <a:headEnd/>
            <a:tailEnd/>
          </a:ln>
          <a:effectLst/>
        </p:spPr>
      </p:pic>
    </p:spTree>
    <p:extLst>
      <p:ext uri="{BB962C8B-B14F-4D97-AF65-F5344CB8AC3E}">
        <p14:creationId xmlns:p14="http://schemas.microsoft.com/office/powerpoint/2010/main" val="705340303"/>
      </p:ext>
    </p:extLst>
  </p:cSld>
  <p:clrMapOvr>
    <a:masterClrMapping/>
  </p:clrMapOvr>
  <p:transition spd="slow">
    <p:push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rtl="1"/>
            <a:r>
              <a:rPr lang="fa-IR" sz="2400" dirty="0" smtClean="0">
                <a:cs typeface="B Titr" pitchFamily="2" charset="-78"/>
              </a:rPr>
              <a:t>جدول شماره 4-7  متوسط قیمت نفت خام های شاخص + اوپک </a:t>
            </a:r>
            <a:endParaRPr lang="en-US" sz="2400" dirty="0">
              <a:cs typeface="B Titr" pitchFamily="2" charset="-78"/>
            </a:endParaRPr>
          </a:p>
        </p:txBody>
      </p:sp>
      <p:pic>
        <p:nvPicPr>
          <p:cNvPr id="4098" name="Picture 2"/>
          <p:cNvPicPr>
            <a:picLocks noGrp="1" noChangeAspect="1" noChangeArrowheads="1"/>
          </p:cNvPicPr>
          <p:nvPr>
            <p:ph idx="1"/>
          </p:nvPr>
        </p:nvPicPr>
        <p:blipFill>
          <a:blip r:embed="rId2" cstate="email">
            <a:extLst>
              <a:ext uri="{28A0092B-C50C-407E-A947-70E740481C1C}">
                <a14:useLocalDpi xmlns:a14="http://schemas.microsoft.com/office/drawing/2010/main"/>
              </a:ext>
            </a:extLst>
          </a:blip>
          <a:srcRect/>
          <a:stretch>
            <a:fillRect/>
          </a:stretch>
        </p:blipFill>
        <p:spPr bwMode="auto">
          <a:xfrm>
            <a:off x="1524000" y="1981200"/>
            <a:ext cx="6172200" cy="4144963"/>
          </a:xfrm>
          <a:prstGeom prst="rect">
            <a:avLst/>
          </a:prstGeom>
          <a:noFill/>
          <a:ln w="9525">
            <a:noFill/>
            <a:miter lim="800000"/>
            <a:headEnd/>
            <a:tailEnd/>
          </a:ln>
          <a:effectLst/>
        </p:spPr>
      </p:pic>
    </p:spTree>
    <p:extLst>
      <p:ext uri="{BB962C8B-B14F-4D97-AF65-F5344CB8AC3E}">
        <p14:creationId xmlns:p14="http://schemas.microsoft.com/office/powerpoint/2010/main" val="1726192041"/>
      </p:ext>
    </p:extLst>
  </p:cSld>
  <p:clrMapOvr>
    <a:masterClrMapping/>
  </p:clrMapOvr>
  <p:transition spd="slow">
    <p:push dir="u"/>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Hardcover">
  <a:themeElements>
    <a:clrScheme name="Custom 1">
      <a:dk1>
        <a:srgbClr val="FFFFFF"/>
      </a:dk1>
      <a:lt1>
        <a:sysClr val="window" lastClr="FFFFFF"/>
      </a:lt1>
      <a:dk2>
        <a:srgbClr val="FFFFFF"/>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Hardcover">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Hardcover">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Hardcover</Template>
  <TotalTime>806</TotalTime>
  <Words>1534</Words>
  <Application>Microsoft Office PowerPoint</Application>
  <PresentationFormat>On-screen Show (4:3)</PresentationFormat>
  <Paragraphs>102</Paragraphs>
  <Slides>24</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B Nazanin</vt:lpstr>
      <vt:lpstr>B Titr</vt:lpstr>
      <vt:lpstr>Book Antiqua</vt:lpstr>
      <vt:lpstr>Calibri</vt:lpstr>
      <vt:lpstr>Times New Roman</vt:lpstr>
      <vt:lpstr>Wingdings</vt:lpstr>
      <vt:lpstr>Hardcover</vt:lpstr>
      <vt:lpstr>PowerPoint Presentation</vt:lpstr>
      <vt:lpstr>ساز مان کشورهای صادر کننده نفت «اوپک»</vt:lpstr>
      <vt:lpstr>PowerPoint Presentation</vt:lpstr>
      <vt:lpstr>ارکان سازمان اوپک</vt:lpstr>
      <vt:lpstr>1- کنفرانس:</vt:lpstr>
      <vt:lpstr>وظایف کنفرانس:</vt:lpstr>
      <vt:lpstr>2- هیئت عامل</vt:lpstr>
      <vt:lpstr>3- دبیرخانه</vt:lpstr>
      <vt:lpstr>اعضا اوپک</vt:lpstr>
      <vt:lpstr>PowerPoint Presentation</vt:lpstr>
      <vt:lpstr>سیر تحولات اوپک و بازار نفت</vt:lpstr>
      <vt:lpstr>سیر تحولات اوپک و بازار نفت</vt:lpstr>
      <vt:lpstr>سیر تحولات اوپک و بازار نفت</vt:lpstr>
      <vt:lpstr>اعضا دوازده کشور در حال حاضر عضو این سازمان هستند. نام و تاریخ عضویت این کشورها عبارت است از:</vt:lpstr>
      <vt:lpstr>اعضای سابق، زبان رسمی و حق عضویت</vt:lpstr>
      <vt:lpstr>نمودار کشورهای فعال در تجارت نفت</vt:lpstr>
      <vt:lpstr>نفت خام برنت چیست و چه تفاوتی با انواع دیگر نفت مثل نفت اوپک دارد؟  </vt:lpstr>
      <vt:lpstr>PowerPoint Presentation</vt:lpstr>
      <vt:lpstr>در این بخش میزان تولید نفت خام هریک از کشورهای تولیدکننده نفت عضو اوپک از ابتدای قرن بیست و یکم ارائه می‌گردد. (واحد ارقام ۱۰۰۰ بشکه در روز است)</vt:lpstr>
      <vt:lpstr>جدول شماره 1-7 جزئیات کاهش تولید مصوب اجلاس یکصدو هفت  (به هزار بشکه در روز)</vt:lpstr>
      <vt:lpstr>PowerPoint Presentation</vt:lpstr>
      <vt:lpstr>جدول شماره 2-7 نوع نفت خام و بازارهای صادراتی کشورهایی که در کاهش تولید شرکت کرده اند</vt:lpstr>
      <vt:lpstr> </vt:lpstr>
      <vt:lpstr>جدول شماره 4-7  متوسط قیمت نفت خام های شاخص + اوپک </vt:lpstr>
    </vt:vector>
  </TitlesOfParts>
  <Company>Toshiba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mja</dc:creator>
  <cp:lastModifiedBy>sajjad</cp:lastModifiedBy>
  <cp:revision>101</cp:revision>
  <dcterms:created xsi:type="dcterms:W3CDTF">2012-04-29T00:01:32Z</dcterms:created>
  <dcterms:modified xsi:type="dcterms:W3CDTF">2018-04-07T08:44:54Z</dcterms:modified>
</cp:coreProperties>
</file>