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57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9" r:id="rId14"/>
    <p:sldId id="280" r:id="rId15"/>
    <p:sldId id="281" r:id="rId16"/>
    <p:sldId id="283" r:id="rId17"/>
    <p:sldId id="284" r:id="rId18"/>
    <p:sldId id="26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211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2115" y="3206087"/>
            <a:ext cx="91440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200000"/>
              </a:lnSpc>
            </a:pPr>
            <a:r>
              <a:rPr lang="fa-IR" sz="7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درس ششم</a:t>
            </a:r>
            <a:br>
              <a:rPr lang="fa-IR" sz="7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r>
              <a:rPr lang="fa-IR" sz="53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سکه ها آیینه ی گذشته ها</a:t>
            </a:r>
            <a:br>
              <a:rPr lang="fa-IR" sz="5300" b="1" dirty="0" smtClean="0">
                <a:solidFill>
                  <a:srgbClr val="FF0000"/>
                </a:solidFill>
                <a:cs typeface="B Nazanin" panose="00000400000000000000" pitchFamily="2" charset="-78"/>
              </a:rPr>
            </a:br>
            <a:endParaRPr lang="fa-IR" sz="49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519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5140" y="1956263"/>
            <a:ext cx="11680735" cy="4901737"/>
          </a:xfrm>
        </p:spPr>
        <p:txBody>
          <a:bodyPr>
            <a:normAutofit fontScale="92500"/>
          </a:bodyPr>
          <a:lstStyle/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کهن ترین سکه ی یافت شده در جهان متعلق به سِناخریب پادشاه آشور ( 700 . ق . م )</a:t>
            </a:r>
          </a:p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سکه های لودیه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سکه های کرزوسی توسط کوروش بعد از فتح لودیه در ایران رواج یافت .</a:t>
            </a:r>
          </a:p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سکه های دَریک (طلا) و شِکِل نقره ای توسط داریوش رواج یافت .</a:t>
            </a:r>
          </a:p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دولت لودیه قبل از دوره هخامنشیان اقتدار داشت .</a:t>
            </a:r>
          </a:p>
        </p:txBody>
      </p:sp>
      <p:sp>
        <p:nvSpPr>
          <p:cNvPr id="2" name="Rectangle 1"/>
          <p:cNvSpPr/>
          <p:nvPr/>
        </p:nvSpPr>
        <p:spPr>
          <a:xfrm>
            <a:off x="4080108" y="2795627"/>
            <a:ext cx="546335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جنس الکتروم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واقع در آسیای صغیر</a:t>
            </a:r>
          </a:p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نام سکه ها : کِرزوئید گرفته از کِرزوس پادشاه لودیه</a:t>
            </a:r>
            <a:endParaRPr lang="en-US" dirty="0"/>
          </a:p>
        </p:txBody>
      </p:sp>
      <p:sp>
        <p:nvSpPr>
          <p:cNvPr id="4" name="Right Bracket 3"/>
          <p:cNvSpPr/>
          <p:nvPr/>
        </p:nvSpPr>
        <p:spPr>
          <a:xfrm>
            <a:off x="9543462" y="2795627"/>
            <a:ext cx="192209" cy="1272518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11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55140" y="1969710"/>
            <a:ext cx="11680735" cy="4901737"/>
          </a:xfrm>
        </p:spPr>
        <p:txBody>
          <a:bodyPr>
            <a:normAutofit lnSpcReduction="10000"/>
          </a:bodyPr>
          <a:lstStyle/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نکته کلیدی 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	</a:t>
            </a:r>
            <a:r>
              <a:rPr lang="fa-IR" sz="2400" b="1" dirty="0" smtClean="0">
                <a:cs typeface="B Nazanin" panose="00000400000000000000" pitchFamily="2" charset="-78"/>
              </a:rPr>
              <a:t>	الکتروم آلیاژی مرکب از طلا و نقره ،         طلا و        نقره 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صرافی : مراکزی که کارشان تعویض سکه های گوناگون سرزمین های دیگر بود .</a:t>
            </a:r>
          </a:p>
          <a:p>
            <a:pPr marL="403225" indent="-403225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a-IR" sz="2400" b="1" dirty="0" smtClean="0">
                <a:cs typeface="B Nazanin" panose="00000400000000000000" pitchFamily="2" charset="-78"/>
              </a:rPr>
              <a:t>مهم ترین دستاوردهای تمدن بشری : کشف آتش و آهن                اختراع چرخ              اختراع پول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5982580"/>
              </p:ext>
            </p:extLst>
          </p:nvPr>
        </p:nvGraphicFramePr>
        <p:xfrm>
          <a:off x="5959355" y="2561197"/>
          <a:ext cx="272303" cy="767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Equation" r:id="rId3" imgW="139680" imgH="393480" progId="Equation.DSMT4">
                  <p:embed/>
                </p:oleObj>
              </mc:Choice>
              <mc:Fallback>
                <p:oleObj name="Equation" r:id="rId3" imgW="139680" imgH="39348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9355" y="2561197"/>
                        <a:ext cx="272303" cy="7673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0606345"/>
              </p:ext>
            </p:extLst>
          </p:nvPr>
        </p:nvGraphicFramePr>
        <p:xfrm>
          <a:off x="4837579" y="2561197"/>
          <a:ext cx="311938" cy="879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7" name="Equation" r:id="rId5" imgW="139680" imgH="393480" progId="Equation.DSMT4">
                  <p:embed/>
                </p:oleObj>
              </mc:Choice>
              <mc:Fallback>
                <p:oleObj name="Equation" r:id="rId5" imgW="139680" imgH="39348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7579" y="2561197"/>
                        <a:ext cx="311938" cy="8790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/>
          <p:cNvCxnSpPr/>
          <p:nvPr/>
        </p:nvCxnSpPr>
        <p:spPr>
          <a:xfrm flipH="1">
            <a:off x="4993548" y="5052588"/>
            <a:ext cx="524436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725478" y="5050060"/>
            <a:ext cx="524436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302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37123" y="791146"/>
            <a:ext cx="11651783" cy="4901737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روش های ساخت سکه 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198126" y="2145411"/>
            <a:ext cx="22409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روش قالب ریزی</a:t>
            </a:r>
          </a:p>
          <a:p>
            <a:pPr marL="285750" indent="-285750" algn="r" rtl="1"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marL="285750" indent="-285750" algn="r" rtl="1">
              <a:buFontTx/>
              <a:buChar char="-"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285750" indent="-285750" algn="r" rtl="1"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marL="285750" indent="-285750" algn="r" rtl="1"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روش ضرب</a:t>
            </a:r>
            <a:endParaRPr lang="en-US" dirty="0"/>
          </a:p>
        </p:txBody>
      </p:sp>
      <p:sp>
        <p:nvSpPr>
          <p:cNvPr id="4" name="Right Bracket 3"/>
          <p:cNvSpPr/>
          <p:nvPr/>
        </p:nvSpPr>
        <p:spPr>
          <a:xfrm>
            <a:off x="9246106" y="2015839"/>
            <a:ext cx="345597" cy="2720708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828694" y="765147"/>
            <a:ext cx="4868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چگونگی ساخت سکه در گذشته و حال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0835" y="2028065"/>
            <a:ext cx="63746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cs typeface="B Nazanin" panose="00000400000000000000" pitchFamily="2" charset="-78"/>
              </a:rPr>
              <a:t>بیش تر این سکه ها در چین و هند ساخته می شد .</a:t>
            </a:r>
          </a:p>
          <a:p>
            <a:pPr algn="r" rtl="1"/>
            <a:r>
              <a:rPr lang="fa-IR" sz="2200" b="1" dirty="0" smtClean="0">
                <a:cs typeface="B Nazanin" panose="00000400000000000000" pitchFamily="2" charset="-78"/>
              </a:rPr>
              <a:t>قالب ها از گِل رُس یا گچ تهیه می شد . </a:t>
            </a:r>
            <a:endParaRPr lang="en-US" sz="2200" dirty="0"/>
          </a:p>
        </p:txBody>
      </p:sp>
      <p:sp>
        <p:nvSpPr>
          <p:cNvPr id="8" name="Rectangle 7"/>
          <p:cNvSpPr/>
          <p:nvPr/>
        </p:nvSpPr>
        <p:spPr>
          <a:xfrm>
            <a:off x="-13936" y="3628551"/>
            <a:ext cx="774420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cs typeface="B Nazanin" panose="00000400000000000000" pitchFamily="2" charset="-78"/>
              </a:rPr>
              <a:t>ورق های فلزی نازک و مسطح به صورت قطعات مدوّر بریده می شد . ( پولک )</a:t>
            </a:r>
          </a:p>
          <a:p>
            <a:pPr algn="r" rtl="1"/>
            <a:r>
              <a:rPr lang="fa-IR" sz="2200" b="1" dirty="0" smtClean="0">
                <a:cs typeface="B Nazanin" panose="00000400000000000000" pitchFamily="2" charset="-78"/>
              </a:rPr>
              <a:t>در زمانی که فرصت ضرب سکه ی جدید نبود ، مُهر کوچکی به گوشه ی سکه ی قدیمی می زدند تا نیاز به ضرب مجدد نداشته باشد . نام این مُهر اَنگ بود .</a:t>
            </a:r>
            <a:endParaRPr lang="en-US" sz="2200" dirty="0"/>
          </a:p>
        </p:txBody>
      </p:sp>
      <p:sp>
        <p:nvSpPr>
          <p:cNvPr id="9" name="Right Bracket 8"/>
          <p:cNvSpPr/>
          <p:nvPr/>
        </p:nvSpPr>
        <p:spPr>
          <a:xfrm>
            <a:off x="7025707" y="1940511"/>
            <a:ext cx="172419" cy="918053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Bracket 9"/>
          <p:cNvSpPr/>
          <p:nvPr/>
        </p:nvSpPr>
        <p:spPr>
          <a:xfrm>
            <a:off x="7614373" y="3464029"/>
            <a:ext cx="192209" cy="1272518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" y="5176410"/>
            <a:ext cx="1187679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در ضرب سکه ها وسیله ای متشکل از دو قطعه ی فولادی یا چدنی شبیه میخ وجود داشت که نقش مورد نظر را بر روی سکه حک می کرد . نام این وسیله سرسَکه بود . 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سورشارژ : عمل ضرب مجدد به وسیله ی انگ را می گویند . مانند : سکه های شاهرخ تیموری که تا 5 بار ضرب مجدد شدند 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6397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37124" y="791146"/>
            <a:ext cx="11439670" cy="4901737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دلایل استفاده از طلا و نقره در سکه ها و ضرب آنها : 1) قالب پذیری  	2) مقاومت در برابر رطوبت و گرما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ویژگی های سکه های طلا و نقره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5115" y="829048"/>
            <a:ext cx="1863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جنس سکه ها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287001" y="4467738"/>
            <a:ext cx="11191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طلا</a:t>
            </a:r>
          </a:p>
          <a:p>
            <a:pPr marL="342900" indent="-342900" algn="r" rtl="1">
              <a:buFontTx/>
              <a:buChar char="-"/>
            </a:pPr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buFontTx/>
              <a:buChar char="-"/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buFontTx/>
              <a:buChar char="-"/>
            </a:pPr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نقره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-228600" y="4346715"/>
            <a:ext cx="1004495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در معاملات بزرگ و با دیگر کشورها استفاده می شد . 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ضرب آن مخصوص پادشاهان مستقل بود .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ضرب سکه در قلمرو حاکم مستقل ،‌ به وسیله ی حاکم ایالت به منزله ی شورش و استقلال طلبی بود .</a:t>
            </a:r>
            <a:endParaRPr lang="en-US" sz="2200" dirty="0"/>
          </a:p>
        </p:txBody>
      </p:sp>
      <p:sp>
        <p:nvSpPr>
          <p:cNvPr id="13" name="Right Bracket 12"/>
          <p:cNvSpPr/>
          <p:nvPr/>
        </p:nvSpPr>
        <p:spPr>
          <a:xfrm>
            <a:off x="9996311" y="4398158"/>
            <a:ext cx="172419" cy="918053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Bracket 13"/>
          <p:cNvSpPr/>
          <p:nvPr/>
        </p:nvSpPr>
        <p:spPr>
          <a:xfrm>
            <a:off x="9996311" y="5600532"/>
            <a:ext cx="172419" cy="918053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-107778" y="5692883"/>
            <a:ext cx="100449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مورد استفاده در بازارهای داخلی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کاربردی عام و همگانی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14160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98391" y="2158402"/>
            <a:ext cx="11836453" cy="4901737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fa-IR" sz="2300" b="1" dirty="0" smtClean="0">
                <a:cs typeface="B Nazanin" panose="00000400000000000000" pitchFamily="2" charset="-78"/>
              </a:rPr>
              <a:t>هر سکه در هر کشور نامی دارد که نشانگر واحد پول آن کشور است . این نام مانع اشتباه در شناسایی سکه می گردد .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5115" y="82904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واحد پول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88333" y="3433667"/>
            <a:ext cx="6282817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FontTx/>
              <a:buChar char="-"/>
            </a:pPr>
            <a:r>
              <a:rPr lang="fa-IR" sz="23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واحد سکه ها در دوره ی اسلامی</a:t>
            </a:r>
          </a:p>
          <a:p>
            <a:pPr marL="342900" indent="-342900" algn="r" rtl="1">
              <a:buFontTx/>
              <a:buChar char="-"/>
            </a:pPr>
            <a:endParaRPr lang="fa-IR" sz="23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buFontTx/>
              <a:buChar char="-"/>
            </a:pPr>
            <a:endParaRPr lang="fa-IR" sz="23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buFontTx/>
              <a:buChar char="-"/>
            </a:pPr>
            <a:endParaRPr lang="fa-IR" sz="23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buFontTx/>
              <a:buChar char="-"/>
            </a:pPr>
            <a:r>
              <a:rPr lang="fa-IR" sz="23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ملاک نامگذاری سکه ها در دوره ی اسلامی</a:t>
            </a:r>
            <a:endParaRPr lang="en-US" sz="2300" dirty="0"/>
          </a:p>
        </p:txBody>
      </p:sp>
      <p:sp>
        <p:nvSpPr>
          <p:cNvPr id="11" name="Rectangle 10"/>
          <p:cNvSpPr/>
          <p:nvPr/>
        </p:nvSpPr>
        <p:spPr>
          <a:xfrm>
            <a:off x="91046" y="3330793"/>
            <a:ext cx="807415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طلا            دینار  :  از کلمه ی یونانی دیناریوس ( نقره ای ) گرفته شده است .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نقره          درهم : از کلمه ی یونانی دراخما ( نقره ای ) گرفته شده است .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مسی         فَلس : از کلمه ی یونانی </a:t>
            </a:r>
            <a:r>
              <a:rPr lang="en-US" sz="2200" b="1" dirty="0" err="1" smtClean="0">
                <a:solidFill>
                  <a:prstClr val="black"/>
                </a:solidFill>
                <a:cs typeface="B Nazanin" panose="00000400000000000000" pitchFamily="2" charset="-78"/>
              </a:rPr>
              <a:t>Folis</a:t>
            </a: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( مسی ) گرفته شده است .</a:t>
            </a:r>
            <a:endParaRPr lang="en-US" sz="2200" dirty="0"/>
          </a:p>
        </p:txBody>
      </p:sp>
      <p:sp>
        <p:nvSpPr>
          <p:cNvPr id="13" name="Right Bracket 12"/>
          <p:cNvSpPr/>
          <p:nvPr/>
        </p:nvSpPr>
        <p:spPr>
          <a:xfrm>
            <a:off x="8057856" y="3256486"/>
            <a:ext cx="214690" cy="1122100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Bracket 13"/>
          <p:cNvSpPr/>
          <p:nvPr/>
        </p:nvSpPr>
        <p:spPr>
          <a:xfrm>
            <a:off x="6965096" y="4836688"/>
            <a:ext cx="209426" cy="1292589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-3114432" y="4895157"/>
            <a:ext cx="1004495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پول هایی با ریشه ی ترکی – مغولی          آقچه – تومان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پول هایی با ریشه ی هندی              مُهر – تُنگه</a:t>
            </a:r>
          </a:p>
          <a:p>
            <a:pPr algn="r" rtl="1"/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پول هایی با ریشه ی اروپایی          منات – ريال - لیره</a:t>
            </a:r>
            <a:endParaRPr lang="en-US" sz="22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6728332" y="3574372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6728332" y="3896624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6641540" y="4267229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3037080" y="5105406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765014" y="5482982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3721749" y="5827475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38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144001" y="1789019"/>
            <a:ext cx="2704659" cy="4901737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بر اساس لقب حاکم</a:t>
            </a:r>
          </a:p>
          <a:p>
            <a:pPr algn="r" rtl="1">
              <a:lnSpc>
                <a:spcPct val="100000"/>
              </a:lnSpc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نام حاکم</a:t>
            </a:r>
          </a:p>
          <a:p>
            <a:pPr algn="r" rtl="1">
              <a:lnSpc>
                <a:spcPct val="150000"/>
              </a:lnSpc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نام شهر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15241" y="577691"/>
            <a:ext cx="3100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ملاک نام گذاری سکه ها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13" name="Right Bracket 12"/>
          <p:cNvSpPr/>
          <p:nvPr/>
        </p:nvSpPr>
        <p:spPr>
          <a:xfrm>
            <a:off x="9282468" y="2428685"/>
            <a:ext cx="128822" cy="76468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Bracket 13"/>
          <p:cNvSpPr/>
          <p:nvPr/>
        </p:nvSpPr>
        <p:spPr>
          <a:xfrm>
            <a:off x="10323911" y="3780860"/>
            <a:ext cx="172419" cy="918053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365506" y="3683250"/>
            <a:ext cx="39584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یمینی ( یمین الدوله محمود غزنوی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دَریک ( داریوش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عباسی ( شاه عباس صفوی )</a:t>
            </a:r>
            <a:endParaRPr lang="en-US" sz="20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771382" y="1443401"/>
            <a:ext cx="2704659" cy="54583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نام شهر</a:t>
            </a:r>
          </a:p>
          <a:p>
            <a:pPr algn="r" rtl="1">
              <a:lnSpc>
                <a:spcPct val="110000"/>
              </a:lnSpc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جنس سکه</a:t>
            </a:r>
          </a:p>
          <a:p>
            <a:pPr algn="r" rtl="1">
              <a:lnSpc>
                <a:spcPct val="100000"/>
              </a:lnSpc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رنگ سکه</a:t>
            </a:r>
          </a:p>
          <a:p>
            <a:pPr algn="r" rtl="1">
              <a:lnSpc>
                <a:spcPct val="100000"/>
              </a:lnSpc>
              <a:buFontTx/>
              <a:buChar char="-"/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cs typeface="B Nazanin" panose="00000400000000000000" pitchFamily="2" charset="-78"/>
              </a:rPr>
              <a:t>اجزا و اضعاف سکه</a:t>
            </a:r>
          </a:p>
          <a:p>
            <a:pPr algn="r" rtl="1">
              <a:lnSpc>
                <a:spcPct val="150000"/>
              </a:lnSpc>
              <a:buFontTx/>
              <a:buChar char="-"/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b="1" dirty="0">
                <a:cs typeface="B Nazanin" panose="00000400000000000000" pitchFamily="2" charset="-78"/>
              </a:rPr>
              <a:t>نقش روی سکه </a:t>
            </a:r>
          </a:p>
          <a:p>
            <a:pPr algn="r" rtl="1">
              <a:lnSpc>
                <a:spcPct val="150000"/>
              </a:lnSpc>
              <a:buFontTx/>
              <a:buChar char="-"/>
            </a:pPr>
            <a:endParaRPr lang="fa-IR" sz="2400" b="1" dirty="0" smtClean="0">
              <a:cs typeface="B Nazanin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24063" y="2438251"/>
            <a:ext cx="3958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شاهی ،‌ قِران ( صاحب قِرانی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ريال  ( سلطنتی )</a:t>
            </a:r>
            <a:endParaRPr lang="en-US" sz="2000" dirty="0"/>
          </a:p>
        </p:txBody>
      </p:sp>
      <p:sp>
        <p:nvSpPr>
          <p:cNvPr id="16" name="Rectangle 15"/>
          <p:cNvSpPr/>
          <p:nvPr/>
        </p:nvSpPr>
        <p:spPr>
          <a:xfrm>
            <a:off x="6365507" y="5141737"/>
            <a:ext cx="39584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یمینی ( یمین الدوله محمود غزنوی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دَریک ( داریوش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عباسی ( شاه عباس صفوی )</a:t>
            </a:r>
            <a:endParaRPr lang="en-US" sz="2000" dirty="0"/>
          </a:p>
        </p:txBody>
      </p:sp>
      <p:sp>
        <p:nvSpPr>
          <p:cNvPr id="17" name="Right Bracket 16"/>
          <p:cNvSpPr/>
          <p:nvPr/>
        </p:nvSpPr>
        <p:spPr>
          <a:xfrm>
            <a:off x="10323910" y="5216065"/>
            <a:ext cx="172419" cy="918053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65306" y="1392939"/>
            <a:ext cx="3958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نیشابوری ،‌لاری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فلوری ( منسوب به فلورانس )</a:t>
            </a:r>
            <a:endParaRPr lang="en-US" sz="2000" dirty="0"/>
          </a:p>
        </p:txBody>
      </p:sp>
      <p:sp>
        <p:nvSpPr>
          <p:cNvPr id="19" name="Rectangle 18"/>
          <p:cNvSpPr/>
          <p:nvPr/>
        </p:nvSpPr>
        <p:spPr>
          <a:xfrm>
            <a:off x="-108617" y="2574400"/>
            <a:ext cx="3958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فضی ( نقره ای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آئوروس ( طلایی )</a:t>
            </a:r>
            <a:endParaRPr lang="en-US" sz="2000" dirty="0"/>
          </a:p>
        </p:txBody>
      </p:sp>
      <p:sp>
        <p:nvSpPr>
          <p:cNvPr id="20" name="Rectangle 19"/>
          <p:cNvSpPr/>
          <p:nvPr/>
        </p:nvSpPr>
        <p:spPr>
          <a:xfrm>
            <a:off x="-276558" y="3755861"/>
            <a:ext cx="3958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آقچه ( سفید کوچک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پول سیاه ( مسی )</a:t>
            </a:r>
            <a:endParaRPr lang="en-US" sz="2000" dirty="0"/>
          </a:p>
        </p:txBody>
      </p:sp>
      <p:sp>
        <p:nvSpPr>
          <p:cNvPr id="21" name="Right Bracket 20"/>
          <p:cNvSpPr/>
          <p:nvPr/>
        </p:nvSpPr>
        <p:spPr>
          <a:xfrm>
            <a:off x="4123711" y="1364539"/>
            <a:ext cx="128822" cy="76468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Bracket 21"/>
          <p:cNvSpPr/>
          <p:nvPr/>
        </p:nvSpPr>
        <p:spPr>
          <a:xfrm>
            <a:off x="3805994" y="2553956"/>
            <a:ext cx="128822" cy="76468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Bracket 22"/>
          <p:cNvSpPr/>
          <p:nvPr/>
        </p:nvSpPr>
        <p:spPr>
          <a:xfrm>
            <a:off x="3805994" y="3792216"/>
            <a:ext cx="128822" cy="76468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Bracket 23"/>
          <p:cNvSpPr/>
          <p:nvPr/>
        </p:nvSpPr>
        <p:spPr>
          <a:xfrm>
            <a:off x="3034068" y="4899624"/>
            <a:ext cx="128822" cy="76468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-1049529" y="4691037"/>
            <a:ext cx="395840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ربعی ( یک چهارم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تومان ( ده هزار )</a:t>
            </a:r>
          </a:p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بیستی ( بیست دینار )</a:t>
            </a:r>
          </a:p>
          <a:p>
            <a:pPr algn="r" rtl="1"/>
            <a:endParaRPr lang="en-US" sz="2000" dirty="0"/>
          </a:p>
        </p:txBody>
      </p:sp>
      <p:sp>
        <p:nvSpPr>
          <p:cNvPr id="26" name="Right Bracket 25"/>
          <p:cNvSpPr/>
          <p:nvPr/>
        </p:nvSpPr>
        <p:spPr>
          <a:xfrm>
            <a:off x="3299009" y="6070963"/>
            <a:ext cx="128822" cy="76468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-590649" y="6247975"/>
            <a:ext cx="395840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تیرانداز        نقش در یک هخامنشی</a:t>
            </a:r>
            <a:endParaRPr lang="en-US" sz="2000" dirty="0"/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2255674" y="6462098"/>
            <a:ext cx="363109" cy="228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117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32956" y="896283"/>
            <a:ext cx="34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مراحل کار در سکه شناسی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805660" y="2275891"/>
            <a:ext cx="20469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1- یافتن</a:t>
            </a:r>
          </a:p>
          <a:p>
            <a:pPr algn="r" rtl="1"/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2- پاک کردن</a:t>
            </a:r>
          </a:p>
          <a:p>
            <a:pPr algn="r" rtl="1"/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3- شناسائی 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430307" y="1814042"/>
            <a:ext cx="9811186" cy="208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روش یافتن سکه ها  : روش باستانی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گاهی هنگام تعمیر یا تخریب بناها یا کاوش های غیرمجاز ، تعدادی سکه کشف می شود .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های یافت شده را به موزه ها و مراکز تحقیقاتی می برند .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شناس از نتیجه ی کار باستان شناس بهره می گیرد .</a:t>
            </a:r>
            <a:endParaRPr lang="en-US" sz="2200" dirty="0"/>
          </a:p>
        </p:txBody>
      </p:sp>
      <p:sp>
        <p:nvSpPr>
          <p:cNvPr id="13" name="Right Bracket 12"/>
          <p:cNvSpPr/>
          <p:nvPr/>
        </p:nvSpPr>
        <p:spPr>
          <a:xfrm>
            <a:off x="10429752" y="1986983"/>
            <a:ext cx="247214" cy="1735458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Bracket 13"/>
          <p:cNvSpPr/>
          <p:nvPr/>
        </p:nvSpPr>
        <p:spPr>
          <a:xfrm>
            <a:off x="10241493" y="4896823"/>
            <a:ext cx="134470" cy="1084296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30307" y="4873123"/>
            <a:ext cx="98111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از این مرحله کار تخصصی سکه شناس شروع می شود .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شناس از تحقیقات و فهرست های دیگر هم بهره مند می شود .</a:t>
            </a:r>
          </a:p>
        </p:txBody>
      </p:sp>
    </p:spTree>
    <p:extLst>
      <p:ext uri="{BB962C8B-B14F-4D97-AF65-F5344CB8AC3E}">
        <p14:creationId xmlns:p14="http://schemas.microsoft.com/office/powerpoint/2010/main" val="302524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46403" y="1034302"/>
            <a:ext cx="34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مراحل کار در سکه شناسی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11188" y="2704526"/>
            <a:ext cx="95302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4- طبقه بندی سکه ها طبق معیارهای </a:t>
            </a:r>
          </a:p>
          <a:p>
            <a:pPr algn="r" rtl="1"/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5- انتشار : نتایج کار سکه شناس به صورت فهرست ( کاتالوگ ) منتشر می شود .</a:t>
            </a:r>
            <a:endParaRPr lang="en-US" sz="2400" dirty="0"/>
          </a:p>
        </p:txBody>
      </p:sp>
      <p:sp>
        <p:nvSpPr>
          <p:cNvPr id="8" name="Right Bracket 7"/>
          <p:cNvSpPr/>
          <p:nvPr/>
        </p:nvSpPr>
        <p:spPr>
          <a:xfrm>
            <a:off x="7363823" y="2503246"/>
            <a:ext cx="193424" cy="1302270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2447363" y="2291287"/>
            <a:ext cx="981118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تاریخی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جغرافیایی</a:t>
            </a:r>
          </a:p>
          <a:p>
            <a:pPr algn="r" rtl="1">
              <a:lnSpc>
                <a:spcPct val="150000"/>
              </a:lnSpc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دودمانی</a:t>
            </a:r>
          </a:p>
        </p:txBody>
      </p:sp>
    </p:spTree>
    <p:extLst>
      <p:ext uri="{BB962C8B-B14F-4D97-AF65-F5344CB8AC3E}">
        <p14:creationId xmlns:p14="http://schemas.microsoft.com/office/powerpoint/2010/main" val="315283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316138" y="1034302"/>
            <a:ext cx="51203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اطلاعات جمع آوری شده در ثبت سکه ها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05318" y="2005279"/>
            <a:ext cx="9530213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دوره ی ضرب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حاکم ضرب کننده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جنس و وزن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قطر دایره ی سکه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مشخصات ویژه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زمان ضرب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مکان ضرب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متن رو و پشت سکه </a:t>
            </a:r>
            <a:endParaRPr lang="en-US" sz="2400" dirty="0"/>
          </a:p>
        </p:txBody>
      </p:sp>
      <p:sp>
        <p:nvSpPr>
          <p:cNvPr id="8" name="Right Bracket 7"/>
          <p:cNvSpPr/>
          <p:nvPr/>
        </p:nvSpPr>
        <p:spPr>
          <a:xfrm>
            <a:off x="7574464" y="2839420"/>
            <a:ext cx="292063" cy="3008044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931866" y="2708143"/>
            <a:ext cx="56291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ساییدگی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شکستگی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بریدگی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لحیم خوردگی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سوراخ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ضرب مجدد : سورشارژ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7879973" y="4558524"/>
            <a:ext cx="1721227" cy="2692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49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46403" y="1034302"/>
            <a:ext cx="40815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استفاده های تاریخی از هر سکه 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9624" y="1929078"/>
            <a:ext cx="11439695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1.  تاریخ سیاسی در مورد                                               مطالعه می کند .</a:t>
            </a:r>
          </a:p>
          <a:p>
            <a:pPr marL="457200" indent="-457200" algn="just" rtl="1">
              <a:lnSpc>
                <a:spcPct val="150000"/>
              </a:lnSpc>
              <a:buAutoNum type="arabicParenR"/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AutoNum type="arabicParenR"/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AutoNum type="arabicParenR"/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کتاب آخرین شاه تالیف : علی حصوری / کتاب طبقات سلاطین اسلام . تالیف : استانلی لین پول</a:t>
            </a:r>
          </a:p>
          <a:p>
            <a:pPr marL="457200" indent="-457200" algn="just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بیشتر بدانیم : </a:t>
            </a: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در کتاب آخرین شاه نویسنده با استناد به سکه های یافت شده معتقد است که پس از یزدگرد  سوم شاهزاده های ساسانی به نام خود سکه ضرب کرده اند و مرگ یزدگرد موجب انقراض سلسله ی ساسانی نشده است .</a:t>
            </a:r>
          </a:p>
        </p:txBody>
      </p:sp>
      <p:sp>
        <p:nvSpPr>
          <p:cNvPr id="4" name="Rectangle 3"/>
          <p:cNvSpPr/>
          <p:nvPr/>
        </p:nvSpPr>
        <p:spPr>
          <a:xfrm>
            <a:off x="2429436" y="1996025"/>
            <a:ext cx="6096000" cy="19005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حکام ، تعدادشان</a:t>
            </a:r>
          </a:p>
          <a:p>
            <a:pPr marL="457200" lvl="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سالهای حکومت</a:t>
            </a:r>
          </a:p>
          <a:p>
            <a:pPr marL="457200" lvl="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نسب ، دودمان</a:t>
            </a:r>
          </a:p>
          <a:p>
            <a:pPr marL="457200" lvl="0" indent="-457200" algn="r" rtl="1">
              <a:lnSpc>
                <a:spcPct val="150000"/>
              </a:lnSpc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مدعیان حکومت و شورش ها </a:t>
            </a:r>
          </a:p>
        </p:txBody>
      </p:sp>
      <p:sp>
        <p:nvSpPr>
          <p:cNvPr id="5" name="Right Bracket 4"/>
          <p:cNvSpPr/>
          <p:nvPr/>
        </p:nvSpPr>
        <p:spPr>
          <a:xfrm>
            <a:off x="8507504" y="2115669"/>
            <a:ext cx="170331" cy="1703295"/>
          </a:xfrm>
          <a:prstGeom prst="rightBracket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05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49624" y="2341468"/>
            <a:ext cx="114396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2.  تاریخ اقتصادی : سکه ها </a:t>
            </a:r>
          </a:p>
          <a:p>
            <a:pPr marL="457200" indent="-457200" algn="just" rtl="1">
              <a:lnSpc>
                <a:spcPct val="150000"/>
              </a:lnSpc>
              <a:buAutoNum type="arabicParenR"/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AutoNum type="arabicParenR"/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6847" y="2345662"/>
            <a:ext cx="75572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با وزن و عیار خود  : توان اقتصادی دولت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پراکندگی سکه ها : رواج تجارت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گسترش روابط تجاری : وجود امنیت اجتماعی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عیار پایین سکه : فساد و ضعف مالی حکام و ضرابخانه ها و ناتوانی اقتصادی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پنهان کردن سکه ها : عدم امنیت در جامعه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های مسی کم ارزش : نیاز مردم به لوازم روزمره</a:t>
            </a:r>
          </a:p>
        </p:txBody>
      </p:sp>
      <p:sp>
        <p:nvSpPr>
          <p:cNvPr id="5" name="Right Bracket 4"/>
          <p:cNvSpPr/>
          <p:nvPr/>
        </p:nvSpPr>
        <p:spPr>
          <a:xfrm>
            <a:off x="8247527" y="2447376"/>
            <a:ext cx="170332" cy="2716308"/>
          </a:xfrm>
          <a:prstGeom prst="rightBracket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05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49624" y="2341468"/>
            <a:ext cx="114396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  <a:buAutoNum type="arabicPeriod" startAt="3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تاریخ مذهبی</a:t>
            </a:r>
          </a:p>
          <a:p>
            <a:pPr marL="457200" indent="-457200" algn="just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نوشته های روی سکه نشانگر شیعه و سنی بودن فرمانروا</a:t>
            </a:r>
          </a:p>
          <a:p>
            <a:pPr marL="457200" indent="-457200" algn="just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ها نشانگر گرایشات و وابستگی </a:t>
            </a:r>
          </a:p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 دولت ها</a:t>
            </a:r>
          </a:p>
        </p:txBody>
      </p:sp>
      <p:sp>
        <p:nvSpPr>
          <p:cNvPr id="5" name="Right Bracket 4"/>
          <p:cNvSpPr/>
          <p:nvPr/>
        </p:nvSpPr>
        <p:spPr>
          <a:xfrm>
            <a:off x="7745505" y="4494027"/>
            <a:ext cx="161367" cy="896483"/>
          </a:xfrm>
          <a:prstGeom prst="rightBracket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4118" y="4434438"/>
            <a:ext cx="7557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خلیفه ( در بغداد )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پاپ ( واتیکان )</a:t>
            </a:r>
          </a:p>
        </p:txBody>
      </p:sp>
    </p:spTree>
    <p:extLst>
      <p:ext uri="{BB962C8B-B14F-4D97-AF65-F5344CB8AC3E}">
        <p14:creationId xmlns:p14="http://schemas.microsoft.com/office/powerpoint/2010/main" val="286905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49624" y="1633233"/>
            <a:ext cx="1143969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200000"/>
              </a:lnSpc>
              <a:buAutoNum type="arabicPeriod" startAt="4"/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تاریخ فرهنگی و هنری</a:t>
            </a:r>
          </a:p>
          <a:p>
            <a:pPr marL="457200" indent="-457200" algn="just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خط ، زبان و هنر هر قوم بر سکه های آن نقش بسته است .</a:t>
            </a:r>
          </a:p>
          <a:p>
            <a:pPr marL="457200" indent="-457200" algn="just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مطالعه ی هر سکه نشانگر </a:t>
            </a:r>
          </a:p>
          <a:p>
            <a:pPr marL="457200" indent="-457200" algn="just" rtl="1">
              <a:lnSpc>
                <a:spcPct val="20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20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5. جغرافیای تاریخی : به کمک سکه ها می توان نام دقیق شهر و محل ضرب سکه را شناسایی کرد .</a:t>
            </a:r>
          </a:p>
          <a:p>
            <a:pPr marL="457200" indent="-457200" algn="just" rtl="1">
              <a:lnSpc>
                <a:spcPct val="20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sp>
        <p:nvSpPr>
          <p:cNvPr id="5" name="Right Bracket 4"/>
          <p:cNvSpPr/>
          <p:nvPr/>
        </p:nvSpPr>
        <p:spPr>
          <a:xfrm>
            <a:off x="8785409" y="3236235"/>
            <a:ext cx="161367" cy="896483"/>
          </a:xfrm>
          <a:prstGeom prst="rightBracket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111624" y="3188321"/>
            <a:ext cx="7557248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وضع هنری و تحول آن</a:t>
            </a:r>
          </a:p>
          <a:p>
            <a:pPr marL="457200" lvl="0" indent="-457200" algn="r" rtl="1">
              <a:lnSpc>
                <a:spcPct val="150000"/>
              </a:lnSpc>
              <a:buFontTx/>
              <a:buChar char="-"/>
            </a:pPr>
            <a:r>
              <a:rPr lang="fa-IR" sz="20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تغییر و تاثیرپذیری از اقوام دیگر</a:t>
            </a:r>
          </a:p>
        </p:txBody>
      </p:sp>
      <p:sp>
        <p:nvSpPr>
          <p:cNvPr id="8" name="Rectangle 7"/>
          <p:cNvSpPr/>
          <p:nvPr/>
        </p:nvSpPr>
        <p:spPr>
          <a:xfrm>
            <a:off x="349624" y="5461185"/>
            <a:ext cx="11439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6.  باستان شناسی : پیدا شدن سکه ها در بناهای تاریخی : عمر آن ها را معین می کند .</a:t>
            </a:r>
          </a:p>
        </p:txBody>
      </p:sp>
    </p:spTree>
    <p:extLst>
      <p:ext uri="{BB962C8B-B14F-4D97-AF65-F5344CB8AC3E}">
        <p14:creationId xmlns:p14="http://schemas.microsoft.com/office/powerpoint/2010/main" val="286905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275362" y="971549"/>
            <a:ext cx="1877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بیش تر بدانیم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21859" y="2686596"/>
            <a:ext cx="9530213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مهم ترین دشواری های سکه  شناسی</a:t>
            </a:r>
          </a:p>
          <a:p>
            <a:pPr marL="342900" indent="-342900" algn="r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</a:pPr>
            <a:endParaRPr lang="fa-IR" sz="2400" b="1" dirty="0" smtClean="0">
              <a:solidFill>
                <a:prstClr val="black"/>
              </a:solidFill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از نخستین سکه های اسلامی : سکه از زمان عبدالملک مروان اموی به خط کوفی</a:t>
            </a:r>
            <a:endParaRPr lang="en-US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sp>
        <p:nvSpPr>
          <p:cNvPr id="8" name="Right Bracket 7"/>
          <p:cNvSpPr/>
          <p:nvPr/>
        </p:nvSpPr>
        <p:spPr>
          <a:xfrm>
            <a:off x="7547571" y="2283608"/>
            <a:ext cx="292063" cy="3008044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030478" y="2430237"/>
            <a:ext cx="562915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آسیب ها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اشتباه در خواندن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عدم دسترسی فراوان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احتمال جعل سکه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عدم اطلاع از محل کشف سکه</a:t>
            </a:r>
          </a:p>
        </p:txBody>
      </p:sp>
    </p:spTree>
    <p:extLst>
      <p:ext uri="{BB962C8B-B14F-4D97-AF65-F5344CB8AC3E}">
        <p14:creationId xmlns:p14="http://schemas.microsoft.com/office/powerpoint/2010/main" val="177449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275362" y="971549"/>
            <a:ext cx="1877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بیش تر بدانیم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21859" y="2686596"/>
            <a:ext cx="953021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</a:pPr>
            <a:r>
              <a:rPr lang="fa-IR" sz="24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مهم ترین وقایع پولی در ایران</a:t>
            </a:r>
            <a:endParaRPr lang="en-US" sz="24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sp>
        <p:nvSpPr>
          <p:cNvPr id="8" name="Right Bracket 7"/>
          <p:cNvSpPr/>
          <p:nvPr/>
        </p:nvSpPr>
        <p:spPr>
          <a:xfrm>
            <a:off x="8273713" y="2113278"/>
            <a:ext cx="292063" cy="4179945"/>
          </a:xfrm>
          <a:prstGeom prst="righ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4400" y="1910284"/>
            <a:ext cx="720243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سکه های رایج در دوره ی سلوکی : سکه ی نقره ی یونانی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رواج سکه های پارتی : دوره اشکانی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رواج اولین سکه های ایرانی پس از اسلام : در دوره طاهریان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ضرب سکه های هزار دیناری توسط صاحب بن عباد : دوره آل بویه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رواج شمش طلا و نقره : بالش در ایران : دوره مغولی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انتشار پول کاغذی ایرانی چاو : دوره ایلخانیان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اصلاحات پولی : شاه سلیمان صفوی : دوره صفویه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ورود اولین دستگاه ضرب سکه به ایران : دوره قاجار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200" b="1" dirty="0" smtClean="0">
                <a:solidFill>
                  <a:prstClr val="black"/>
                </a:solidFill>
                <a:cs typeface="B Nazanin" panose="00000400000000000000" pitchFamily="2" charset="-78"/>
              </a:rPr>
              <a:t>تاسیس بانک سپه ، اولین بانک ایرانی : 1304 ه.ش</a:t>
            </a:r>
          </a:p>
        </p:txBody>
      </p:sp>
    </p:spTree>
    <p:extLst>
      <p:ext uri="{BB962C8B-B14F-4D97-AF65-F5344CB8AC3E}">
        <p14:creationId xmlns:p14="http://schemas.microsoft.com/office/powerpoint/2010/main" val="177449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1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پایان</a:t>
            </a:r>
            <a:endParaRPr lang="en-US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953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</TotalTime>
  <Words>1185</Words>
  <Application>Microsoft Office PowerPoint</Application>
  <PresentationFormat>Widescreen</PresentationFormat>
  <Paragraphs>203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B Nazanin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درس ششم سکه ها آیینه ی گذشته ها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195</cp:revision>
  <dcterms:created xsi:type="dcterms:W3CDTF">2015-07-06T05:06:21Z</dcterms:created>
  <dcterms:modified xsi:type="dcterms:W3CDTF">2020-03-04T18:53:39Z</dcterms:modified>
</cp:coreProperties>
</file>