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73" r:id="rId2"/>
    <p:sldId id="274" r:id="rId3"/>
    <p:sldId id="275" r:id="rId4"/>
    <p:sldId id="256" r:id="rId5"/>
    <p:sldId id="257" r:id="rId6"/>
    <p:sldId id="258" r:id="rId7"/>
    <p:sldId id="259" r:id="rId8"/>
    <p:sldId id="266" r:id="rId9"/>
    <p:sldId id="267" r:id="rId10"/>
    <p:sldId id="260" r:id="rId11"/>
    <p:sldId id="261" r:id="rId12"/>
    <p:sldId id="265" r:id="rId13"/>
    <p:sldId id="262" r:id="rId14"/>
    <p:sldId id="263" r:id="rId15"/>
    <p:sldId id="264" r:id="rId16"/>
    <p:sldId id="276" r:id="rId17"/>
    <p:sldId id="277" r:id="rId18"/>
    <p:sldId id="279" r:id="rId19"/>
    <p:sldId id="268" r:id="rId20"/>
    <p:sldId id="269" r:id="rId21"/>
    <p:sldId id="278" r:id="rId22"/>
    <p:sldId id="270" r:id="rId23"/>
    <p:sldId id="271" r:id="rId24"/>
    <p:sldId id="280" r:id="rId25"/>
    <p:sldId id="281" r:id="rId26"/>
    <p:sldId id="282" r:id="rId27"/>
    <p:sldId id="284" r:id="rId28"/>
    <p:sldId id="283" r:id="rId29"/>
    <p:sldId id="285" r:id="rId30"/>
    <p:sldId id="286" r:id="rId31"/>
    <p:sldId id="272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8485027-C853-47AC-9CF4-6B3A00C26619}" type="datetimeFigureOut">
              <a:rPr lang="en-US" smtClean="0"/>
              <a:t>6/6/2020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B90463F-EFA5-49D5-B958-142177E75C45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438400" y="1524000"/>
            <a:ext cx="5334000" cy="31242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800" dirty="0" smtClean="0">
                <a:cs typeface="2  Badr" panose="00000400000000000000" pitchFamily="2" charset="-78"/>
              </a:rPr>
              <a:t>بسم الله الرحمن الرحیم</a:t>
            </a:r>
            <a:endParaRPr lang="en-US" sz="4800" dirty="0"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73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cs typeface="2  Badr" panose="00000400000000000000" pitchFamily="2" charset="-78"/>
              </a:rPr>
              <a:t>سیر تاریخی مدیریت در دوران باستان</a:t>
            </a:r>
            <a:endParaRPr lang="en-US" dirty="0"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470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dirty="0" smtClean="0">
                <a:cs typeface="2  Lotus" panose="00000400000000000000" pitchFamily="2" charset="-78"/>
              </a:rPr>
              <a:t>فهرست مطالب</a:t>
            </a:r>
            <a:endParaRPr lang="en-US" sz="5400" dirty="0"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>
              <a:buFont typeface="Arial" panose="020B0604020202020204" pitchFamily="34" charset="0"/>
              <a:buChar char="•"/>
            </a:pPr>
            <a:endParaRPr lang="fa-IR" dirty="0" smtClean="0">
              <a:solidFill>
                <a:srgbClr val="FF0000"/>
              </a:solidFill>
              <a:cs typeface="2  Lotus" panose="00000400000000000000" pitchFamily="2" charset="-78"/>
            </a:endParaRP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مدیریت در عصر سومریان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مدیریت در مصر باستان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مدیریت در چین قدیم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مدیریت در عهد یونان باستان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مدیریت در امپراطوری روم باستان</a:t>
            </a:r>
          </a:p>
          <a:p>
            <a:pPr algn="just" rtl="1">
              <a:buFont typeface="Arial" panose="020B0604020202020204" pitchFamily="34" charset="0"/>
              <a:buChar char="•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سیر تاریخی مدیریت در ایران باستان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448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مدیریت در تمدنهای </a:t>
            </a: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باستانی و ایران باستان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550736"/>
          </a:xfrm>
        </p:spPr>
        <p:txBody>
          <a:bodyPr>
            <a:normAutofit fontScale="92500" lnSpcReduction="20000"/>
          </a:bodyPr>
          <a:lstStyle/>
          <a:p>
            <a:pPr algn="just" rtl="1"/>
            <a:endParaRPr lang="fa-IR" b="1" dirty="0" smtClean="0">
              <a:cs typeface="2  Lotus" panose="00000400000000000000" pitchFamily="2" charset="-78"/>
            </a:endParaRPr>
          </a:p>
          <a:p>
            <a:pPr algn="just" rtl="1"/>
            <a:r>
              <a:rPr lang="fa-IR" b="1" dirty="0">
                <a:cs typeface="2  Lotus" panose="00000400000000000000" pitchFamily="2" charset="-78"/>
              </a:rPr>
              <a:t>از زمانی که انسان زندگی گروهی را برای بدست </a:t>
            </a:r>
            <a:r>
              <a:rPr lang="fa-IR" b="1" dirty="0" smtClean="0">
                <a:cs typeface="2  Lotus" panose="00000400000000000000" pitchFamily="2" charset="-78"/>
              </a:rPr>
              <a:t>آاوردن </a:t>
            </a:r>
            <a:r>
              <a:rPr lang="fa-IR" b="1" dirty="0">
                <a:cs typeface="2  Lotus" panose="00000400000000000000" pitchFamily="2" charset="-78"/>
              </a:rPr>
              <a:t>غذا از راه شکار و نیز تامین مسکن و دفاع در برابر دشمنان آغاز کرد مسایل سازمان و مدیریت به شکل ابتدایی مطرح بوده است.</a:t>
            </a:r>
          </a:p>
          <a:p>
            <a:pPr algn="just" rtl="1"/>
            <a:endParaRPr lang="fa-IR" b="1" dirty="0">
              <a:cs typeface="2  Lotus" panose="00000400000000000000" pitchFamily="2" charset="-78"/>
            </a:endParaRPr>
          </a:p>
          <a:p>
            <a:pPr algn="just" rtl="1"/>
            <a:r>
              <a:rPr lang="fa-IR" b="1" dirty="0">
                <a:cs typeface="2  Lotus" panose="00000400000000000000" pitchFamily="2" charset="-78"/>
              </a:rPr>
              <a:t>چنانچه سومری ها با اختراع خط در 5000 </a:t>
            </a:r>
            <a:r>
              <a:rPr lang="fa-IR" b="1" dirty="0" smtClean="0">
                <a:cs typeface="2  Lotus" panose="00000400000000000000" pitchFamily="2" charset="-78"/>
              </a:rPr>
              <a:t>سال</a:t>
            </a:r>
          </a:p>
          <a:p>
            <a:pPr algn="just" rtl="1"/>
            <a:r>
              <a:rPr lang="fa-IR" b="1" dirty="0" smtClean="0">
                <a:cs typeface="2  Lotus" panose="00000400000000000000" pitchFamily="2" charset="-78"/>
              </a:rPr>
              <a:t> </a:t>
            </a:r>
            <a:r>
              <a:rPr lang="fa-IR" b="1" dirty="0">
                <a:cs typeface="2  Lotus" panose="00000400000000000000" pitchFamily="2" charset="-78"/>
              </a:rPr>
              <a:t>قبل از میلاد مسیح   توانستند ضوابطی را </a:t>
            </a:r>
            <a:endParaRPr lang="fa-IR" b="1" dirty="0" smtClean="0">
              <a:cs typeface="2  Lotus" panose="00000400000000000000" pitchFamily="2" charset="-78"/>
            </a:endParaRPr>
          </a:p>
          <a:p>
            <a:pPr algn="just" rtl="1"/>
            <a:r>
              <a:rPr lang="fa-IR" b="1" dirty="0" smtClean="0">
                <a:cs typeface="2  Lotus" panose="00000400000000000000" pitchFamily="2" charset="-78"/>
              </a:rPr>
              <a:t> </a:t>
            </a:r>
            <a:r>
              <a:rPr lang="fa-IR" b="1" dirty="0">
                <a:cs typeface="2  Lotus" panose="00000400000000000000" pitchFamily="2" charset="-78"/>
              </a:rPr>
              <a:t>برای نگاهداری سوابق به منظور اعمال کنترل </a:t>
            </a:r>
            <a:endParaRPr lang="fa-IR" b="1" dirty="0" smtClean="0">
              <a:cs typeface="2  Lotus" panose="00000400000000000000" pitchFamily="2" charset="-78"/>
            </a:endParaRPr>
          </a:p>
          <a:p>
            <a:pPr algn="just" rtl="1"/>
            <a:r>
              <a:rPr lang="fa-IR" b="1" dirty="0" smtClean="0">
                <a:cs typeface="2  Lotus" panose="00000400000000000000" pitchFamily="2" charset="-78"/>
              </a:rPr>
              <a:t>در </a:t>
            </a:r>
            <a:r>
              <a:rPr lang="fa-IR" b="1" dirty="0">
                <a:cs typeface="2  Lotus" panose="00000400000000000000" pitchFamily="2" charset="-78"/>
              </a:rPr>
              <a:t>مدیریت به وجود آوردند.</a:t>
            </a:r>
          </a:p>
          <a:p>
            <a:pPr algn="just" rtl="1"/>
            <a:endParaRPr lang="en-US" b="1" dirty="0">
              <a:cs typeface="2  Lotus" panose="00000400000000000000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706813"/>
            <a:ext cx="2822575" cy="315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87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عوامل موثر بر سازمان های اداری دوران باستان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rtl="1">
              <a:buFont typeface="Wingdings" panose="05000000000000000000" pitchFamily="2" charset="2"/>
              <a:buChar char="v"/>
            </a:pPr>
            <a:endParaRPr lang="fa-IR" dirty="0" smtClean="0">
              <a:solidFill>
                <a:schemeClr val="accent6">
                  <a:lumMod val="75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v"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نیاز به زندگی مشارکتی برای ادامه حیات</a:t>
            </a:r>
          </a:p>
          <a:p>
            <a:pPr algn="just" rtl="1">
              <a:buFont typeface="Wingdings" panose="05000000000000000000" pitchFamily="2" charset="2"/>
              <a:buChar char="v"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تدوین وتنظیم یک سلسله قواعد و مقررات برای تشکیل </a:t>
            </a:r>
          </a:p>
          <a:p>
            <a:pPr algn="just" rtl="1">
              <a:buFont typeface="Wingdings" panose="05000000000000000000" pitchFamily="2" charset="2"/>
              <a:buChar char="v"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زندگی اجتماعی و فعالیت اداری</a:t>
            </a:r>
          </a:p>
          <a:p>
            <a:pPr algn="just" rtl="1">
              <a:buFont typeface="Wingdings" panose="05000000000000000000" pitchFamily="2" charset="2"/>
              <a:buChar char="v"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تداوم مقررات اولیه و تبدیل آن به رسوم وسنن فعالیت های گروهی</a:t>
            </a:r>
          </a:p>
          <a:p>
            <a:pPr algn="just" rtl="1">
              <a:buFont typeface="Wingdings" panose="05000000000000000000" pitchFamily="2" charset="2"/>
              <a:buChar char="v"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انگیزه ایجاد هر چه بیشتر خیر و رفاه برای حداکثر افراد جامعه</a:t>
            </a:r>
            <a:endParaRPr lang="en-US" dirty="0">
              <a:solidFill>
                <a:schemeClr val="accent6">
                  <a:lumMod val="75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822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33600" y="838200"/>
            <a:ext cx="5791200" cy="541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Lotus" panose="00000400000000000000" pitchFamily="2" charset="-78"/>
              </a:rPr>
              <a:t>با توجه به اسناد و نوشته های مورخان ، گفتن این جمله که مدیریت مربوط به دوران معاصر است بی اساس است </a:t>
            </a:r>
          </a:p>
          <a:p>
            <a:pPr algn="ctr"/>
            <a:endParaRPr lang="fa-IR" sz="2800" dirty="0">
              <a:cs typeface="2  Lotus" panose="00000400000000000000" pitchFamily="2" charset="-78"/>
            </a:endParaRPr>
          </a:p>
          <a:p>
            <a:pPr algn="ctr"/>
            <a:r>
              <a:rPr lang="fa-IR" sz="2800" b="1" dirty="0" smtClean="0">
                <a:solidFill>
                  <a:srgbClr val="FF0000"/>
                </a:solidFill>
                <a:cs typeface="2  Lotus" panose="00000400000000000000" pitchFamily="2" charset="-78"/>
              </a:rPr>
              <a:t>دلیل</a:t>
            </a:r>
          </a:p>
          <a:p>
            <a:pPr algn="ctr"/>
            <a:r>
              <a:rPr lang="fa-IR" sz="2800" b="1" dirty="0" smtClean="0">
                <a:solidFill>
                  <a:srgbClr val="FF0000"/>
                </a:solidFill>
                <a:cs typeface="2  Lotus" panose="00000400000000000000" pitchFamily="2" charset="-78"/>
              </a:rPr>
              <a:t> </a:t>
            </a:r>
          </a:p>
          <a:p>
            <a:pPr algn="ctr"/>
            <a:r>
              <a:rPr lang="fa-IR" sz="2800" dirty="0" smtClean="0">
                <a:cs typeface="2  Lotus" panose="00000400000000000000" pitchFamily="2" charset="-78"/>
              </a:rPr>
              <a:t>لزوم وجود سازمان های بوروکراتیک یا دستگاه های عظیم اداری برای اداره و حفظ امپراطوری های عظیمی چون هخامنشیان ، روم و فراعنه</a:t>
            </a:r>
            <a:endParaRPr lang="en-US" sz="2800" dirty="0">
              <a:cs typeface="2  Lotus" panose="00000400000000000000" pitchFamily="2" charset="-78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4648200" y="3818467"/>
            <a:ext cx="8382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0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2  Lotus" panose="00000400000000000000" pitchFamily="2" charset="-78"/>
              </a:rPr>
              <a:t>گوردن چایلد </a:t>
            </a:r>
            <a:endParaRPr lang="en-US" dirty="0">
              <a:cs typeface="2  Lotus" panose="00000400000000000000" pitchFamily="2" charset="-7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fa-IR" sz="2400" b="1" dirty="0" smtClean="0">
                <a:cs typeface="2  Lotus" panose="00000400000000000000" pitchFamily="2" charset="-78"/>
              </a:rPr>
              <a:t>مدیریت عمومی در مصر قدیم</a:t>
            </a:r>
            <a:endParaRPr lang="en-US" sz="2400" b="1" dirty="0">
              <a:cs typeface="2  Lotus" panose="00000400000000000000" pitchFamily="2" charset="-78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fa-IR" sz="2000" b="1" dirty="0" smtClean="0">
                <a:cs typeface="2  Lotus" panose="00000400000000000000" pitchFamily="2" charset="-78"/>
              </a:rPr>
              <a:t>مدیریت شهری در دوران سومری های قدیم</a:t>
            </a:r>
            <a:endParaRPr lang="en-US" sz="2000" b="1" dirty="0">
              <a:cs typeface="2  Lotus" panose="00000400000000000000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10000"/>
          </a:bodyPr>
          <a:lstStyle/>
          <a:p>
            <a:pPr marL="118872" indent="0" algn="ctr" rtl="1">
              <a:buNone/>
            </a:pPr>
            <a:r>
              <a:rPr lang="fa-IR" b="1" dirty="0" smtClean="0">
                <a:solidFill>
                  <a:srgbClr val="C00000"/>
                </a:solidFill>
                <a:cs typeface="2  Lotus" panose="00000400000000000000" pitchFamily="2" charset="-78"/>
              </a:rPr>
              <a:t>وضع قوانین عمومی و اجتماعی برای راه های آبی کشور</a:t>
            </a:r>
          </a:p>
          <a:p>
            <a:pPr marL="118872" indent="0" algn="ctr" rtl="1">
              <a:buNone/>
            </a:pPr>
            <a:endParaRPr lang="fa-IR" b="1" dirty="0">
              <a:solidFill>
                <a:srgbClr val="C00000"/>
              </a:solidFill>
              <a:cs typeface="2  Lotus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2  Lotus" panose="00000400000000000000" pitchFamily="2" charset="-78"/>
              </a:rPr>
              <a:t>دو نمونه سازمان اداری</a:t>
            </a:r>
          </a:p>
          <a:p>
            <a:pPr marL="118872" indent="0" algn="r" rtl="1">
              <a:buNone/>
            </a:pPr>
            <a:r>
              <a:rPr lang="fa-IR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2  Lotus" panose="00000400000000000000" pitchFamily="2" charset="-78"/>
              </a:rPr>
              <a:t>سلسله سلاطین باستانی مصر </a:t>
            </a:r>
          </a:p>
          <a:p>
            <a:pPr marL="118872" indent="0" algn="r" rtl="1">
              <a:buNone/>
            </a:pPr>
            <a:r>
              <a:rPr lang="fa-IR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2  Lotus" panose="00000400000000000000" pitchFamily="2" charset="-78"/>
              </a:rPr>
              <a:t>وضع قوانین اداره معابد ، جمع آوری مالیات و حفظ بنادر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دوران سلاطین تولمی</a:t>
            </a:r>
          </a:p>
          <a:p>
            <a:pPr marL="118872" indent="0" algn="r" rtl="1">
              <a:buNone/>
            </a:pPr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  <a:cs typeface="2  Lotus" panose="00000400000000000000" pitchFamily="2" charset="-78"/>
              </a:rPr>
              <a:t>برای اولین بار سیستم اداری و اقتصادی </a:t>
            </a:r>
            <a:r>
              <a:rPr lang="fa-IR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118872" indent="0" algn="ctr">
              <a:buNone/>
            </a:pPr>
            <a:r>
              <a:rPr lang="fa-IR" sz="3200" dirty="0" smtClean="0">
                <a:solidFill>
                  <a:srgbClr val="FF0000"/>
                </a:solidFill>
                <a:cs typeface="2  Lotus" panose="00000400000000000000" pitchFamily="2" charset="-78"/>
              </a:rPr>
              <a:t>هسته اصلی </a:t>
            </a:r>
          </a:p>
          <a:p>
            <a:pPr marL="118872" indent="0" algn="ctr">
              <a:buNone/>
            </a:pPr>
            <a:endParaRPr lang="en-US" sz="3200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91200" y="1981200"/>
            <a:ext cx="2057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b="1" dirty="0" smtClean="0">
                <a:cs typeface="2  Lotus" panose="00000400000000000000" pitchFamily="2" charset="-78"/>
              </a:rPr>
              <a:t>خانواده</a:t>
            </a:r>
            <a:endParaRPr lang="en-US" sz="4000" b="1" dirty="0">
              <a:cs typeface="2  Lotus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876800" y="3352800"/>
            <a:ext cx="3505200" cy="15240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rgbClr val="FF0000"/>
                </a:solidFill>
                <a:cs typeface="2  Lotus" panose="00000400000000000000" pitchFamily="2" charset="-78"/>
              </a:rPr>
              <a:t>اداره خانواده ها توسط کشیش ها</a:t>
            </a:r>
          </a:p>
          <a:p>
            <a:pPr algn="ctr"/>
            <a:r>
              <a:rPr lang="fa-IR" sz="2400" b="1" dirty="0" smtClean="0">
                <a:solidFill>
                  <a:srgbClr val="FF0000"/>
                </a:solidFill>
                <a:cs typeface="2  Lotus" panose="00000400000000000000" pitchFamily="2" charset="-78"/>
              </a:rPr>
              <a:t>نطارت بر امور کشاورزی ، آبیاری ، تولید و ...</a:t>
            </a:r>
            <a:endParaRPr lang="en-US" sz="2400" b="1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730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38600" y="1083733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fa-IR" sz="3200" dirty="0" smtClean="0">
                <a:cs typeface="2  Lotus" panose="00000400000000000000" pitchFamily="2" charset="-78"/>
              </a:rPr>
              <a:t>ساختن اهرام عظیم سنگی در مصر باستان گویای این حقیقت است که در ان زمان افرادی در برنامه ریزی سازماندهی  و کنترل، حد اعلای کوشش خود را به کار برده و از فنون مدیریت اطلاع داشته اند.</a:t>
            </a:r>
          </a:p>
          <a:p>
            <a:pPr algn="just" rtl="1"/>
            <a:endParaRPr lang="fa-IR" sz="3200" dirty="0">
              <a:cs typeface="2  Lotus" panose="00000400000000000000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420798"/>
            <a:ext cx="3200400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19400" y="304800"/>
            <a:ext cx="4724400" cy="533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solidFill>
                  <a:schemeClr val="tx2"/>
                </a:solidFill>
                <a:cs typeface="2  Lotus" panose="00000400000000000000" pitchFamily="2" charset="-78"/>
              </a:rPr>
              <a:t>مصر باستان</a:t>
            </a:r>
            <a:endParaRPr lang="en-US" sz="3200" b="1" dirty="0">
              <a:solidFill>
                <a:schemeClr val="tx2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7181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43400" y="1905000"/>
            <a:ext cx="45720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قوم یهود نیز تاثیر قابل توجهی در تمدنهای باستانی داشته است. حضرت موسی رهبر و مدیری توانا بود و در زمینه  وضع قوانین،سازماندهی،انتخاب افراد شایسته،آموزش و اعمال روابط انسانی،اقدامات موثری به عمل آورد.</a:t>
            </a:r>
          </a:p>
          <a:p>
            <a:pPr algn="r" rtl="1"/>
            <a:endParaRPr lang="fa-IR" sz="3200" dirty="0" smtClean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r" rtl="1"/>
            <a:endParaRPr lang="fa-IR" sz="3200" dirty="0" smtClean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در همین ایام نیاز به تقویض اختیار و رعایت اصل استثناء در مدیریت،مفید تشخیص داده شد.</a:t>
            </a:r>
            <a:endParaRPr lang="fa-IR" sz="3200" dirty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962400"/>
            <a:ext cx="2974975" cy="262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867" y="457200"/>
            <a:ext cx="47498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85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dirty="0" smtClean="0">
                <a:cs typeface="2  Lotus" panose="00000400000000000000" pitchFamily="2" charset="-78"/>
              </a:rPr>
              <a:t>چین باستان</a:t>
            </a:r>
            <a:endParaRPr lang="en-US" sz="5400" dirty="0"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rtl="1">
              <a:buNone/>
            </a:pPr>
            <a:endParaRPr lang="fa-IR" sz="3600" dirty="0" smtClean="0">
              <a:solidFill>
                <a:srgbClr val="7030A0"/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endParaRPr lang="fa-IR" sz="3600" dirty="0">
              <a:solidFill>
                <a:srgbClr val="7030A0"/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sz="3600" dirty="0" smtClean="0">
                <a:solidFill>
                  <a:srgbClr val="7030A0"/>
                </a:solidFill>
                <a:cs typeface="2  Lotus" panose="00000400000000000000" pitchFamily="2" charset="-78"/>
              </a:rPr>
              <a:t>بوروکراتیک عمومی در چین باستان چنان بنیان گذاشته شده بود که کشورهایی دیگر نظیر آلمان و انگلیس از برخی از جنبه های آن چون شیوه نظام استخدامی تقلید کردند.</a:t>
            </a:r>
            <a:endParaRPr lang="en-US" sz="3600" dirty="0">
              <a:solidFill>
                <a:srgbClr val="7030A0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961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dirty="0" smtClean="0">
                <a:cs typeface="2  Lotus" panose="00000400000000000000" pitchFamily="2" charset="-78"/>
              </a:rPr>
              <a:t>چین باستان</a:t>
            </a:r>
            <a:endParaRPr lang="en-US" sz="5400" dirty="0"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>
              <a:buFont typeface="Courier New" panose="02070309020205020404" pitchFamily="49" charset="0"/>
              <a:buChar char="o"/>
            </a:pPr>
            <a:endParaRPr lang="fa-IR" sz="3600" dirty="0" smtClean="0">
              <a:solidFill>
                <a:schemeClr val="accent3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Courier New" panose="02070309020205020404" pitchFamily="49" charset="0"/>
              <a:buChar char="o"/>
            </a:pPr>
            <a:endParaRPr lang="fa-IR" sz="3600" dirty="0" smtClean="0">
              <a:solidFill>
                <a:schemeClr val="accent3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Courier New" panose="02070309020205020404" pitchFamily="49" charset="0"/>
              <a:buChar char="o"/>
            </a:pPr>
            <a:endParaRPr lang="fa-IR" sz="3600" dirty="0">
              <a:solidFill>
                <a:schemeClr val="accent3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Courier New" panose="02070309020205020404" pitchFamily="49" charset="0"/>
              <a:buChar char="o"/>
            </a:pPr>
            <a:r>
              <a:rPr lang="fa-IR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کنفوسیوس : اداره حکومت فلسفه اصلی </a:t>
            </a:r>
          </a:p>
          <a:p>
            <a:pPr algn="just" rtl="1">
              <a:buFont typeface="Courier New" panose="02070309020205020404" pitchFamily="49" charset="0"/>
              <a:buChar char="o"/>
            </a:pPr>
            <a:r>
              <a:rPr lang="fa-IR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میسیوس : پیروی از یک روش منظم جهت موفقیت در یک حرفه یا اداره حکومت ( سیستم های اداری )</a:t>
            </a:r>
          </a:p>
          <a:p>
            <a:pPr algn="just" rtl="1">
              <a:buFont typeface="Courier New" panose="02070309020205020404" pitchFamily="49" charset="0"/>
              <a:buChar char="o"/>
            </a:pPr>
            <a:r>
              <a:rPr lang="fa-IR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چو : توصیف وظایف حکومت</a:t>
            </a:r>
          </a:p>
          <a:p>
            <a:pPr algn="just" rtl="1">
              <a:buFont typeface="Courier New" panose="02070309020205020404" pitchFamily="49" charset="0"/>
              <a:buChar char="o"/>
            </a:pPr>
            <a:endParaRPr lang="fa-IR" sz="3600" dirty="0">
              <a:solidFill>
                <a:schemeClr val="accent3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209800" y="1600200"/>
            <a:ext cx="59436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Lotus" panose="00000400000000000000" pitchFamily="2" charset="-78"/>
              </a:rPr>
              <a:t>نگاهی به عقاید چند تن از فیلسوفان چین به مدیریت</a:t>
            </a:r>
            <a:endParaRPr lang="en-US" sz="2800" b="1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302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chemeClr val="accent3"/>
                </a:solidFill>
                <a:cs typeface="2  Lotus" panose="00000400000000000000" pitchFamily="2" charset="-78"/>
              </a:rPr>
              <a:t>فلسفه اداری و نظام استخدام دولتی در چین باستان</a:t>
            </a:r>
            <a:endParaRPr lang="en-US" dirty="0">
              <a:solidFill>
                <a:schemeClr val="accent3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  <a:cs typeface="2  Lotus" panose="00000400000000000000" pitchFamily="2" charset="-78"/>
              </a:rPr>
              <a:t>کنترل امور عمومی از طریق تعلیمات کنفوسیوس </a:t>
            </a: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  <a:cs typeface="2  Lotus" panose="00000400000000000000" pitchFamily="2" charset="-78"/>
              </a:rPr>
              <a:t>تاکید بیشتر بر الگو بودن ماموران دولتی </a:t>
            </a:r>
          </a:p>
          <a:p>
            <a:pPr marL="82296" indent="0" algn="just" rtl="1">
              <a:buNone/>
            </a:pPr>
            <a:endParaRPr lang="fa-IR" dirty="0"/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شیوه استخدامی </a:t>
            </a:r>
          </a:p>
          <a:p>
            <a:pPr marL="82296" indent="0" algn="just" rtl="1">
              <a:buNone/>
            </a:pPr>
            <a:r>
              <a:rPr lang="fa-IR" dirty="0" smtClean="0">
                <a:cs typeface="2  Lotus" panose="00000400000000000000" pitchFamily="2" charset="-78"/>
              </a:rPr>
              <a:t>گزینش از طریق مصاحبه </a:t>
            </a:r>
          </a:p>
          <a:p>
            <a:pPr marL="82296" indent="0" algn="just" rtl="1">
              <a:buNone/>
            </a:pPr>
            <a:r>
              <a:rPr lang="fa-IR" dirty="0" smtClean="0">
                <a:cs typeface="2  Lotus" panose="00000400000000000000" pitchFamily="2" charset="-78"/>
              </a:rPr>
              <a:t>پس از روی کار آمدن سلسله هن : سیستم مصاحبه لغو و امتحان عمومی جایگزین آن شد</a:t>
            </a:r>
            <a:endParaRPr lang="en-US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949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2  Lotus" panose="00000400000000000000" pitchFamily="2" charset="-78"/>
              </a:rPr>
              <a:t>اداره امور دولتی و مدیریت عمومی در یونان باستان</a:t>
            </a:r>
            <a:endParaRPr lang="en-US" dirty="0">
              <a:solidFill>
                <a:schemeClr val="tx1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just" rtl="1">
              <a:buNone/>
            </a:pPr>
            <a:endParaRPr lang="fa-IR" dirty="0" smtClean="0">
              <a:solidFill>
                <a:schemeClr val="accent5"/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accent5"/>
                </a:solidFill>
                <a:cs typeface="2  Lotus" panose="00000400000000000000" pitchFamily="2" charset="-78"/>
              </a:rPr>
              <a:t>مردم یونان باستان بیش از هر ملتی ، در زمینه مسایل مربوط به حکومت و طرز اداره جامعه تحقیق نموده و </a:t>
            </a: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accent5"/>
                </a:solidFill>
                <a:cs typeface="2  Lotus" panose="00000400000000000000" pitchFamily="2" charset="-78"/>
              </a:rPr>
              <a:t>نوشته های ارزشمندی به جا گذاشته اند</a:t>
            </a: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accent5"/>
                </a:solidFill>
                <a:cs typeface="2  Lotus" panose="00000400000000000000" pitchFamily="2" charset="-78"/>
              </a:rPr>
              <a:t>قوانین کشور یونان برخلاف جوامع اولیه که منشا الهی داشت ، برگرفته از فکر و اندیشه رهبران و یا همان مقررات عرفی بود که از نسل های پیشین منقل شده بود</a:t>
            </a: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accent5"/>
                </a:solidFill>
                <a:cs typeface="2  Lotus" panose="00000400000000000000" pitchFamily="2" charset="-78"/>
              </a:rPr>
              <a:t> </a:t>
            </a:r>
            <a:endParaRPr lang="en-US" dirty="0">
              <a:solidFill>
                <a:schemeClr val="accent5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830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86000" y="228600"/>
            <a:ext cx="5791200" cy="9906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solidFill>
                  <a:schemeClr val="accent5"/>
                </a:solidFill>
                <a:cs typeface="2  Lotus" panose="00000400000000000000" pitchFamily="2" charset="-78"/>
              </a:rPr>
              <a:t>حوادث جنگ یونانیان با ایرانیان ( 500 تا 349 ق . م )</a:t>
            </a:r>
            <a:endParaRPr lang="en-US" sz="3200" b="1" dirty="0">
              <a:solidFill>
                <a:schemeClr val="accent5"/>
              </a:solidFill>
              <a:cs typeface="2  Lotus" panose="00000400000000000000" pitchFamily="2" charset="-78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4813300" y="1253067"/>
            <a:ext cx="533400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/>
        </p:nvSpPr>
        <p:spPr>
          <a:xfrm>
            <a:off x="2743200" y="2286000"/>
            <a:ext cx="4572000" cy="198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2  Lotus" panose="00000400000000000000" pitchFamily="2" charset="-78"/>
              </a:rPr>
              <a:t>علاقه بیشتر یونانیان به مسایل دولت و شکل سازمان های دولتی و ارتباط آن ها با مردم</a:t>
            </a:r>
            <a:endParaRPr lang="en-US" sz="2400" b="1" dirty="0">
              <a:solidFill>
                <a:schemeClr val="tx2">
                  <a:lumMod val="40000"/>
                  <a:lumOff val="6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4770967" y="4419600"/>
            <a:ext cx="6858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47800" y="5486400"/>
            <a:ext cx="72390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2">
                    <a:lumMod val="50000"/>
                  </a:schemeClr>
                </a:solidFill>
                <a:cs typeface="2  Lotus" panose="00000400000000000000" pitchFamily="2" charset="-78"/>
              </a:rPr>
              <a:t>شکل گیری دیدگاه سوفیستی </a:t>
            </a:r>
          </a:p>
          <a:p>
            <a:pPr algn="ctr"/>
            <a:r>
              <a:rPr lang="fa-IR" sz="2400" b="1" dirty="0" smtClean="0">
                <a:solidFill>
                  <a:schemeClr val="tx2">
                    <a:lumMod val="50000"/>
                  </a:schemeClr>
                </a:solidFill>
                <a:cs typeface="2  Lotus" panose="00000400000000000000" pitchFamily="2" charset="-78"/>
              </a:rPr>
              <a:t>آموزش به فرد برای موفقیت در زندگی  ورسیدن به اهداف تحت حکومت قانون</a:t>
            </a:r>
            <a:endParaRPr lang="en-US" sz="2400" b="1" dirty="0">
              <a:solidFill>
                <a:schemeClr val="tx2">
                  <a:lumMod val="50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891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مدیریت یونان باستان </a:t>
            </a:r>
            <a:endParaRPr lang="en-US" sz="4800" b="1" dirty="0">
              <a:solidFill>
                <a:schemeClr val="accent3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r">
              <a:buNone/>
            </a:pPr>
            <a:r>
              <a:rPr lang="fa-IR" sz="4000" b="1" dirty="0" smtClean="0">
                <a:solidFill>
                  <a:schemeClr val="tx2">
                    <a:lumMod val="50000"/>
                  </a:schemeClr>
                </a:solidFill>
                <a:cs typeface="2  Lotus" panose="00000400000000000000" pitchFamily="2" charset="-78"/>
              </a:rPr>
              <a:t>تکثر </a:t>
            </a:r>
            <a:r>
              <a:rPr lang="fa-IR" sz="4000" b="1" dirty="0">
                <a:solidFill>
                  <a:schemeClr val="tx2">
                    <a:lumMod val="50000"/>
                  </a:schemeClr>
                </a:solidFill>
                <a:cs typeface="2  Lotus" panose="00000400000000000000" pitchFamily="2" charset="-78"/>
              </a:rPr>
              <a:t>در مدیریت</a:t>
            </a:r>
          </a:p>
          <a:p>
            <a:pPr marL="82296" indent="0" algn="r">
              <a:buNone/>
            </a:pPr>
            <a:endParaRPr lang="fa-IR" dirty="0" smtClean="0">
              <a:cs typeface="2  Lotus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2  Lotus" panose="00000400000000000000" pitchFamily="2" charset="-78"/>
              </a:rPr>
              <a:t>رهبری </a:t>
            </a:r>
            <a:r>
              <a:rPr lang="fa-IR" dirty="0">
                <a:cs typeface="2  Lotus" panose="00000400000000000000" pitchFamily="2" charset="-78"/>
              </a:rPr>
              <a:t>و شیوه اداره عمومی یونان </a:t>
            </a:r>
            <a:r>
              <a:rPr lang="fa-IR" dirty="0" smtClean="0">
                <a:cs typeface="2  Lotus" panose="00000400000000000000" pitchFamily="2" charset="-78"/>
              </a:rPr>
              <a:t>باستان به شیوه ی دموکراسی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dirty="0" smtClean="0">
                <a:cs typeface="2  Lotus" panose="00000400000000000000" pitchFamily="2" charset="-78"/>
              </a:rPr>
              <a:t>تعین مسیر با نظراکثریت مردم </a:t>
            </a:r>
          </a:p>
          <a:p>
            <a:pPr algn="just" rtl="1">
              <a:buFont typeface="Wingdings" panose="05000000000000000000" pitchFamily="2" charset="2"/>
              <a:buChar char="ü"/>
            </a:pPr>
            <a:r>
              <a:rPr lang="fa-IR" sz="2800" dirty="0" smtClean="0">
                <a:cs typeface="2  Lotus" panose="00000400000000000000" pitchFamily="2" charset="-78"/>
              </a:rPr>
              <a:t>کسب مقام و مناسب اداری بر اساس شایستگی </a:t>
            </a:r>
            <a:endParaRPr lang="fa-IR" sz="2800" dirty="0">
              <a:cs typeface="2  Lotus" panose="00000400000000000000" pitchFamily="2" charset="-78"/>
            </a:endParaRPr>
          </a:p>
          <a:p>
            <a:pPr marL="82296" indent="0" algn="r">
              <a:buNone/>
            </a:pPr>
            <a:endParaRPr lang="en-US" dirty="0">
              <a:cs typeface="2  Lotus" panose="00000400000000000000" pitchFamily="2" charset="-78"/>
            </a:endParaRPr>
          </a:p>
        </p:txBody>
      </p:sp>
      <p:sp>
        <p:nvSpPr>
          <p:cNvPr id="4" name="Curved Right Arrow 3"/>
          <p:cNvSpPr/>
          <p:nvPr/>
        </p:nvSpPr>
        <p:spPr>
          <a:xfrm>
            <a:off x="4800600" y="1600200"/>
            <a:ext cx="1066800" cy="11430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3554413"/>
            <a:ext cx="2895600" cy="330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48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7733" y="3124663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3200" dirty="0" smtClean="0">
                <a:cs typeface="2  Lotus" panose="00000400000000000000" pitchFamily="2" charset="-78"/>
              </a:rPr>
              <a:t>سقراط فیلسوف مشهور یونانی به جهان شمول بودن اصول مدیریت تاکید کرده و فرقی بین اداره امور موسسات خصوصی با سازمانهای دولتی قایل نشده است.</a:t>
            </a:r>
            <a:endParaRPr lang="en-US" sz="3200" dirty="0">
              <a:cs typeface="2  Lotus" panose="00000400000000000000" pitchFamily="2" charset="-78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25400"/>
            <a:ext cx="2822575" cy="330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559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cs typeface="2  Lotus" panose="00000400000000000000" pitchFamily="2" charset="-78"/>
              </a:rPr>
              <a:t>افلاطون</a:t>
            </a:r>
            <a:endParaRPr lang="en-US" sz="4800" dirty="0"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تکامل فرد در سایه زندگی گروهی و اطاعت از دولت </a:t>
            </a:r>
          </a:p>
          <a:p>
            <a:pPr marL="82296" indent="0" algn="r" rtl="1">
              <a:buNone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شالوده حکومت در جهت خیر و صلاح عمومی پایه ریزی شود</a:t>
            </a:r>
            <a:endParaRPr lang="fa-IR" dirty="0">
              <a:solidFill>
                <a:srgbClr val="FF0000"/>
              </a:solidFill>
              <a:cs typeface="2  Lotus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2  Lotus" panose="00000400000000000000" pitchFamily="2" charset="-78"/>
              </a:rPr>
              <a:t>طبقه بندی فعالیت ها و تقسیم کار</a:t>
            </a:r>
          </a:p>
          <a:p>
            <a:pPr marL="82296" indent="0" algn="r" rtl="1">
              <a:buNone/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2  Lotus" panose="00000400000000000000" pitchFamily="2" charset="-78"/>
              </a:rPr>
              <a:t>حکومت توسط متفکرین و صالحین جامعه</a:t>
            </a:r>
          </a:p>
          <a:p>
            <a:pPr marL="82296" indent="0" algn="r" rtl="1">
              <a:buNone/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2  Lotus" panose="00000400000000000000" pitchFamily="2" charset="-78"/>
              </a:rPr>
              <a:t>طبقه بندی دیگر افراد جامعه براساس شایستگی</a:t>
            </a:r>
          </a:p>
          <a:p>
            <a:pPr marL="82296" indent="0" algn="r" rtl="1">
              <a:buNone/>
            </a:pPr>
            <a:endParaRPr lang="fa-IR" dirty="0">
              <a:solidFill>
                <a:schemeClr val="accent1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marL="82296" indent="0" algn="r" rtl="1">
              <a:buNone/>
            </a:pPr>
            <a:endParaRPr lang="en-US" dirty="0">
              <a:solidFill>
                <a:schemeClr val="accent1">
                  <a:lumMod val="5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057400" y="5029200"/>
            <a:ext cx="6400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cs typeface="2  Lotus" panose="00000400000000000000" pitchFamily="2" charset="-78"/>
              </a:rPr>
              <a:t>بوروکراسی محافظی </a:t>
            </a:r>
          </a:p>
          <a:p>
            <a:pPr algn="ctr"/>
            <a:r>
              <a:rPr lang="fa-IR" sz="2400" b="1" dirty="0" smtClean="0">
                <a:cs typeface="2  Lotus" panose="00000400000000000000" pitchFamily="2" charset="-78"/>
              </a:rPr>
              <a:t>نیروهای دولتی تنها مجری برنامه های تعیین شده هستند</a:t>
            </a:r>
            <a:endParaRPr lang="en-US" sz="2400" b="1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05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7030A0"/>
                </a:solidFill>
                <a:cs typeface="2  Lotus" panose="00000400000000000000" pitchFamily="2" charset="-78"/>
              </a:rPr>
              <a:t>ارسطو</a:t>
            </a:r>
            <a:endParaRPr lang="en-US" sz="4800" dirty="0">
              <a:solidFill>
                <a:srgbClr val="7030A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Font typeface="Courier New" panose="02070309020205020404" pitchFamily="49" charset="0"/>
              <a:buChar char="o"/>
            </a:pPr>
            <a:endParaRPr lang="fa-IR" dirty="0" smtClean="0">
              <a:solidFill>
                <a:schemeClr val="tx2"/>
              </a:solidFill>
              <a:cs typeface="2  Lotus" panose="00000400000000000000" pitchFamily="2" charset="-78"/>
            </a:endParaRPr>
          </a:p>
          <a:p>
            <a:pPr algn="r" rtl="1">
              <a:buFont typeface="Courier New" panose="02070309020205020404" pitchFamily="49" charset="0"/>
              <a:buChar char="o"/>
            </a:pPr>
            <a:endParaRPr lang="fa-IR" dirty="0">
              <a:solidFill>
                <a:schemeClr val="tx2"/>
              </a:solidFill>
              <a:cs typeface="2  Lotus" panose="00000400000000000000" pitchFamily="2" charset="-78"/>
            </a:endParaRP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dirty="0" smtClean="0">
                <a:solidFill>
                  <a:schemeClr val="tx2"/>
                </a:solidFill>
                <a:cs typeface="2  Lotus" panose="00000400000000000000" pitchFamily="2" charset="-78"/>
              </a:rPr>
              <a:t>سعادت فرد در پناه زندگی گروهی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dirty="0" smtClean="0">
                <a:solidFill>
                  <a:schemeClr val="tx2"/>
                </a:solidFill>
                <a:cs typeface="2  Lotus" panose="00000400000000000000" pitchFamily="2" charset="-78"/>
              </a:rPr>
              <a:t>حکومت برتر از اعضا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dirty="0" smtClean="0">
                <a:solidFill>
                  <a:schemeClr val="tx2"/>
                </a:solidFill>
                <a:cs typeface="2  Lotus" panose="00000400000000000000" pitchFamily="2" charset="-78"/>
              </a:rPr>
              <a:t>وضع قوانین با توجه به تفاوت های هر گروه</a:t>
            </a:r>
            <a:endParaRPr lang="fa-IR" dirty="0">
              <a:solidFill>
                <a:schemeClr val="tx2"/>
              </a:solidFill>
              <a:cs typeface="2  Lotus" panose="00000400000000000000" pitchFamily="2" charset="-78"/>
            </a:endParaRPr>
          </a:p>
          <a:p>
            <a:pPr algn="r" rtl="1">
              <a:buFont typeface="Courier New" panose="02070309020205020404" pitchFamily="49" charset="0"/>
              <a:buChar char="o"/>
            </a:pPr>
            <a:endParaRPr lang="en-US" dirty="0">
              <a:solidFill>
                <a:schemeClr val="tx2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162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مدیریت در روم باستان</a:t>
            </a:r>
            <a:endParaRPr lang="en-US" sz="4800" dirty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just" rtl="1">
              <a:buNone/>
            </a:pPr>
            <a:endParaRPr lang="fa-IR" dirty="0" smtClean="0">
              <a:solidFill>
                <a:schemeClr val="tx2">
                  <a:lumMod val="75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tx2">
                    <a:lumMod val="75000"/>
                  </a:schemeClr>
                </a:solidFill>
                <a:cs typeface="2  Lotus" panose="00000400000000000000" pitchFamily="2" charset="-78"/>
              </a:rPr>
              <a:t>از </a:t>
            </a:r>
            <a:r>
              <a:rPr lang="fa-IR" dirty="0">
                <a:solidFill>
                  <a:schemeClr val="tx2">
                    <a:lumMod val="75000"/>
                  </a:schemeClr>
                </a:solidFill>
                <a:cs typeface="2  Lotus" panose="00000400000000000000" pitchFamily="2" charset="-78"/>
              </a:rPr>
              <a:t>جمله نکاتی که از ابتدا،افکار رومی ها را مشغول می داشت چگونگی یافتن موثر ترین راه برای سازماندهی و کنترل  امپراطوری روم بود</a:t>
            </a:r>
            <a:endParaRPr lang="en-US" dirty="0">
              <a:solidFill>
                <a:schemeClr val="tx2">
                  <a:lumMod val="75000"/>
                </a:schemeClr>
              </a:solidFill>
              <a:cs typeface="2  Lotus" panose="00000400000000000000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627437"/>
            <a:ext cx="32004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0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مدیریت در روم باستان</a:t>
            </a:r>
            <a:endParaRPr lang="en-US" sz="4800" dirty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just" rtl="1">
              <a:buNone/>
            </a:pPr>
            <a:endParaRPr lang="fa-IR" dirty="0" smtClean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رومی </a:t>
            </a:r>
            <a:r>
              <a:rPr lang="fa-IR" dirty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ها به علت گسترده بودن دامنه امپراطوری و دشوار بودن جمع آوری مالیات و جلب وفاداری حکومت های محلی و اعمال نظارت بر </a:t>
            </a: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آنها،به </a:t>
            </a:r>
            <a:r>
              <a:rPr lang="fa-IR" dirty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این نتیجه رسیدند که حل این مهم از طریق تمرکز سازمانی میسر نیست و لازم است که به حکومت های محلی استقلال عمل متناسب با ویژگیهای منطقه اعطاء شود</a:t>
            </a:r>
            <a:endParaRPr lang="fa-IR" dirty="0" smtClean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063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مدیریت در روم باستان</a:t>
            </a:r>
            <a:endParaRPr lang="en-US" sz="4800" dirty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 algn="just" rtl="1">
              <a:buNone/>
            </a:pPr>
            <a:endParaRPr lang="fa-IR" dirty="0" smtClean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دیدگاه سیسرو سیاستمدار دوران سزار</a:t>
            </a:r>
          </a:p>
          <a:p>
            <a:pPr marL="82296" indent="0" algn="just" rtl="1">
              <a:buNone/>
            </a:pPr>
            <a:endParaRPr lang="fa-IR" dirty="0" smtClean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وظایف یک مدیر :</a:t>
            </a:r>
            <a:r>
              <a:rPr lang="fa-IR" dirty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 </a:t>
            </a: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حکومت عادلانه ، سودمند و با قانون</a:t>
            </a:r>
          </a:p>
          <a:p>
            <a:pPr marL="82296" indent="0" algn="just" rtl="1">
              <a:buNone/>
            </a:pPr>
            <a:r>
              <a:rPr lang="fa-IR" dirty="0" smtClean="0">
                <a:solidFill>
                  <a:schemeClr val="bg1">
                    <a:lumMod val="50000"/>
                  </a:schemeClr>
                </a:solidFill>
                <a:cs typeface="2  Lotus" panose="00000400000000000000" pitchFamily="2" charset="-78"/>
              </a:rPr>
              <a:t>قانون و مدیر لازم و ملزوم یکدیگر</a:t>
            </a:r>
          </a:p>
          <a:p>
            <a:pPr marL="82296" indent="0" algn="just" rtl="1">
              <a:buNone/>
            </a:pPr>
            <a:endParaRPr lang="fa-IR" dirty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پس ....</a:t>
            </a:r>
          </a:p>
          <a:p>
            <a:pPr marL="82296" indent="0" algn="just" rtl="1">
              <a:buNone/>
            </a:pPr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مشخص نمودن حدود وظایف مدیر و آموزش مردم برای چگونگی اطاعت از مدیر  </a:t>
            </a:r>
          </a:p>
          <a:p>
            <a:pPr marL="82296" indent="0" algn="just" rtl="1">
              <a:buNone/>
            </a:pPr>
            <a:endParaRPr lang="fa-IR" dirty="0" smtClean="0">
              <a:solidFill>
                <a:schemeClr val="bg1">
                  <a:lumMod val="50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947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>
                <a:cs typeface="2  Lotus" panose="00000400000000000000" pitchFamily="2" charset="-78"/>
              </a:rPr>
              <a:t>مدیریت در ایران باستان</a:t>
            </a:r>
            <a:endParaRPr lang="en-US" sz="4800" dirty="0">
              <a:cs typeface="2  Lotus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43400" y="19050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fa-I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در ایران باستان نیز مدیریت و سازماندهی مورد توجه بود.کوروش پادشاه هخامنشی برای برنامه ریزی اهمیت خاصی قائل بود و اعتقاد داشت که با یکسان ساختن روشهای انجام کار می توان نتایج بهتری بدست آورد.</a:t>
            </a:r>
          </a:p>
          <a:p>
            <a:pPr algn="just" rtl="1"/>
            <a:endParaRPr lang="fa-IR" sz="2400" b="1" dirty="0" smtClean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just" rtl="1"/>
            <a:r>
              <a:rPr lang="fa-I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کوروش همچنین تقسیم کار،وحدت فرماندهی و نظم وترتیب را شرط توفیق در اداره امور می دانست</a:t>
            </a:r>
            <a:endParaRPr lang="en-US" sz="2400" b="1" dirty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21933"/>
            <a:ext cx="2822575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7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>
                <a:cs typeface="2  Lotus" panose="00000400000000000000" pitchFamily="2" charset="-78"/>
              </a:rPr>
              <a:t>مدیریت در ایران باستان</a:t>
            </a:r>
            <a:endParaRPr lang="en-US" sz="4800" dirty="0">
              <a:cs typeface="2  Lotus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43400" y="19050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2  Lotus" panose="00000400000000000000" pitchFamily="2" charset="-78"/>
              </a:rPr>
              <a:t>همچنین وی نیاز به همکاری و کار دسته جمعی  و وحدت هدف در عمل را در هر فرصتی گوشزد می کرد.</a:t>
            </a:r>
          </a:p>
          <a:p>
            <a:pPr algn="just" rtl="1"/>
            <a:endParaRPr lang="fa-IR" sz="2400" b="1" dirty="0" smtClean="0">
              <a:solidFill>
                <a:schemeClr val="accent2">
                  <a:lumMod val="50000"/>
                </a:schemeClr>
              </a:solidFill>
              <a:cs typeface="2  Lotus" panose="00000400000000000000" pitchFamily="2" charset="-78"/>
            </a:endParaRPr>
          </a:p>
          <a:p>
            <a:pPr algn="just" rtl="1"/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2  Lotus" panose="00000400000000000000" pitchFamily="2" charset="-78"/>
              </a:rPr>
              <a:t>ظمنا طرح جا و مکان و تدارک مواد و اشیاء در امور نظامی از جمله تدابیری بود که باعث موفقیت در جنگها می شد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cs typeface="2  Lotus" panose="00000400000000000000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9" y="4084637"/>
            <a:ext cx="2822575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318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مدل رهبری کوروش هخامنشی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سیستم آموزش و تعلیم و تربیت کارمندان</a:t>
            </a:r>
          </a:p>
          <a:p>
            <a:pPr marL="82296" indent="0" algn="just" rtl="1">
              <a:buNone/>
            </a:pPr>
            <a:endParaRPr lang="fa-IR" dirty="0" smtClean="0"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dirty="0" smtClean="0">
                <a:cs typeface="2  Lotus" panose="00000400000000000000" pitchFamily="2" charset="-78"/>
              </a:rPr>
              <a:t>سیستم پارسیان به گونه ای بود که هر کاری را ازپایه شروع می کردند </a:t>
            </a:r>
          </a:p>
          <a:p>
            <a:pPr marL="82296" indent="0" algn="just" rtl="1">
              <a:buNone/>
            </a:pPr>
            <a:r>
              <a:rPr lang="fa-IR" dirty="0" smtClean="0">
                <a:cs typeface="2  Lotus" panose="00000400000000000000" pitchFamily="2" charset="-78"/>
              </a:rPr>
              <a:t>که  آموزش افراد در محلی به نام میدان آزاد که به چهار قسمت برای چهار طبقه ( اطفال ، جوانان ، افراد بالغ و افراد مسن ) تقسیم شده بود انجام می گرفت</a:t>
            </a:r>
          </a:p>
          <a:p>
            <a:pPr marL="82296" indent="0" algn="just" rtl="1">
              <a:buNone/>
            </a:pPr>
            <a:r>
              <a:rPr lang="fa-IR" dirty="0" smtClean="0">
                <a:cs typeface="2  Lotus" panose="00000400000000000000" pitchFamily="2" charset="-78"/>
              </a:rPr>
              <a:t>کودکان و افراد بالغ از طلوع آفتاب تا شب و جوانان نیز شب وظیفه نگهبانی داشتند</a:t>
            </a:r>
            <a:endParaRPr lang="en-US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9450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مدل رهبری کوروش هخامنشی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سازمان اداری طبقات چهارگانه</a:t>
            </a: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سرپرست هر یک از طبقات یک هییت دوازده نفره</a:t>
            </a:r>
          </a:p>
          <a:p>
            <a:pPr marL="82296" indent="0" algn="just" rtl="1">
              <a:buNone/>
            </a:pPr>
            <a:endParaRPr lang="fa-IR" b="1" dirty="0">
              <a:solidFill>
                <a:schemeClr val="accent6"/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طبقه اطفال : آموختن راه حل دعاوی ، کنترل خویش در اطاعت از از روسا ( تا 17 سالگی )</a:t>
            </a: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2  Lotus" panose="00000400000000000000" pitchFamily="2" charset="-78"/>
              </a:rPr>
              <a:t>طبقه نوجوانان : پاسداری اماکن دولتی ، برگزاری مسابقات</a:t>
            </a: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طبقه بالغ : از 25 سالگی به بعد در اختیار سازمان های دولتی</a:t>
            </a:r>
          </a:p>
          <a:p>
            <a:pPr marL="82296" indent="0" algn="just" rtl="1">
              <a:buNone/>
            </a:pPr>
            <a:r>
              <a:rPr lang="fa-IR" sz="2600" b="1" dirty="0" smtClean="0">
                <a:cs typeface="2  Lotus" panose="00000400000000000000" pitchFamily="2" charset="-78"/>
              </a:rPr>
              <a:t>طبقه مسن : مشارکت در امر قضاوت درمورد دعاوی شخصی و عمومی</a:t>
            </a:r>
            <a:endParaRPr lang="en-US" sz="2600" b="1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94169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مدل رهبری کوروش هخامنشی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شرکت در خدمات دولتی طبق قانون اساسی پارسیان </a:t>
            </a: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کسب شغل و مقام دولتی براساس شایستگی و لیاقت</a:t>
            </a:r>
          </a:p>
          <a:p>
            <a:pPr marL="82296" indent="0" algn="just" rtl="1">
              <a:buNone/>
            </a:pPr>
            <a:endParaRPr lang="fa-IR" sz="2600" b="1" dirty="0">
              <a:solidFill>
                <a:schemeClr val="accent6"/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سیستم ترفیع و ارتقا در سازمان اداری و حکومت پارسیها</a:t>
            </a:r>
          </a:p>
          <a:p>
            <a:pPr marL="82296" indent="0" algn="just" rtl="1">
              <a:buNone/>
            </a:pPr>
            <a:r>
              <a:rPr lang="fa-IR" sz="2600" b="1" dirty="0" smtClean="0">
                <a:solidFill>
                  <a:schemeClr val="accent6"/>
                </a:solidFill>
                <a:cs typeface="2  Lotus" panose="00000400000000000000" pitchFamily="2" charset="-78"/>
              </a:rPr>
              <a:t>ارتقا طبقه هر فرد براساس نشان دادن شایستگی و لیاقت </a:t>
            </a:r>
            <a:endParaRPr lang="en-US" sz="2600" b="1" dirty="0">
              <a:cs typeface="2  Lotus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00400" y="4114800"/>
            <a:ext cx="47244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chemeClr val="tx1"/>
                </a:solidFill>
                <a:cs typeface="2  Lotus" panose="00000400000000000000" pitchFamily="2" charset="-78"/>
              </a:rPr>
              <a:t>انجام وظایف به نحو احسن</a:t>
            </a:r>
            <a:endParaRPr lang="en-US" sz="2800" b="1" dirty="0">
              <a:solidFill>
                <a:schemeClr val="tx1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889834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وضعیت مدیریت در دوران داریوش کبیر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rtl="1">
              <a:buNone/>
            </a:pPr>
            <a:r>
              <a:rPr lang="fa-IR" sz="3600" b="1" dirty="0">
                <a:cs typeface="2  Lotus" panose="00000400000000000000" pitchFamily="2" charset="-78"/>
              </a:rPr>
              <a:t>مشاغل و </a:t>
            </a:r>
            <a:r>
              <a:rPr lang="fa-IR" sz="3600" b="1" dirty="0" smtClean="0">
                <a:cs typeface="2  Lotus" panose="00000400000000000000" pitchFamily="2" charset="-78"/>
              </a:rPr>
              <a:t>دستمزدها</a:t>
            </a:r>
          </a:p>
          <a:p>
            <a:pPr marL="82296" indent="0" algn="just" rtl="1">
              <a:buNone/>
            </a:pPr>
            <a:r>
              <a:rPr lang="fa-IR" sz="3600" b="1" dirty="0" smtClean="0">
                <a:cs typeface="2  Lotus" panose="00000400000000000000" pitchFamily="2" charset="-78"/>
              </a:rPr>
              <a:t>عدم برده داری</a:t>
            </a:r>
          </a:p>
          <a:p>
            <a:pPr marL="82296" indent="0" algn="just" rtl="1">
              <a:buNone/>
            </a:pPr>
            <a:r>
              <a:rPr lang="fa-IR" sz="3600" b="1" dirty="0" smtClean="0">
                <a:cs typeface="2  Lotus" panose="00000400000000000000" pitchFamily="2" charset="-78"/>
              </a:rPr>
              <a:t>پرداخت دستمزد برای اکثر فعالیتها</a:t>
            </a:r>
          </a:p>
          <a:p>
            <a:pPr marL="82296" indent="0" algn="just" rtl="1">
              <a:buNone/>
            </a:pPr>
            <a:endParaRPr lang="fa-IR" sz="3600" b="1" dirty="0" smtClean="0"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endParaRPr lang="fa-IR" sz="3600" b="1" dirty="0"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مشاغلی چون : </a:t>
            </a:r>
            <a:r>
              <a:rPr lang="fa-IR" sz="2400" b="1" dirty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خیاطان، نقره کاران، زرگران، مبل‌سازان، ظریف کاران، کارکنان تهیه مواد، خدمتکاران، پرستاران کودکان، نقاشان ساختمان، برزگران، آشپزها، باغبانان، سفالکاران، آهنگران ، مهترها، نخ ریس ها، روغن سازان، شربت سازان، و کاتبان</a:t>
            </a:r>
            <a:endParaRPr lang="en-US" sz="2400" b="1" dirty="0">
              <a:solidFill>
                <a:schemeClr val="tx2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33600" y="3471334"/>
            <a:ext cx="5943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cs typeface="2  Lotus" panose="00000400000000000000" pitchFamily="2" charset="-78"/>
              </a:rPr>
              <a:t>ساخت تخت جمشید توسط کارگران روزمزد</a:t>
            </a:r>
            <a:endParaRPr lang="en-US" sz="3200" dirty="0"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9825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وضعیت مدیریت در دوران داریوش کبیر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82296" indent="0" algn="just" rtl="1">
              <a:buNone/>
            </a:pPr>
            <a:r>
              <a:rPr lang="fa-IR" b="1" dirty="0">
                <a:cs typeface="2  Lotus" panose="00000400000000000000" pitchFamily="2" charset="-78"/>
              </a:rPr>
              <a:t>سازماندهی و </a:t>
            </a:r>
            <a:r>
              <a:rPr lang="fa-IR" b="1" dirty="0" smtClean="0">
                <a:cs typeface="2  Lotus" panose="00000400000000000000" pitchFamily="2" charset="-78"/>
              </a:rPr>
              <a:t>تشکیلات</a:t>
            </a:r>
          </a:p>
          <a:p>
            <a:pPr marL="82296" indent="0" algn="just" rtl="1">
              <a:buNone/>
            </a:pPr>
            <a:r>
              <a:rPr lang="fa-IR" b="1" dirty="0" smtClean="0">
                <a:cs typeface="2  Lotus" panose="00000400000000000000" pitchFamily="2" charset="-78"/>
              </a:rPr>
              <a:t>تقسیم ایران به 23 ساتراپی ( ایالت یا استان )</a:t>
            </a:r>
          </a:p>
          <a:p>
            <a:pPr marL="82296" indent="0" algn="just" rtl="1">
              <a:buNone/>
            </a:pPr>
            <a:endParaRPr lang="fa-IR" b="1" dirty="0" smtClean="0"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rgbClr val="C00000"/>
                </a:solidFill>
                <a:cs typeface="2  Lotus" panose="00000400000000000000" pitchFamily="2" charset="-78"/>
              </a:rPr>
              <a:t>مقامها </a:t>
            </a: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و مشاغل نظام اداری در تشکیلات داریوش کبیر ، مقامها و مشاغل عمده عبارت بودند از: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الف) رئیس تشریفات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ب) قائم مقام رئیس تشریفات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ج) خزانه دار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د) کاخ دار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هـ) نمایندگان محلی دولت</a:t>
            </a:r>
          </a:p>
          <a:p>
            <a:pPr marL="82296" indent="0" algn="just" rtl="1">
              <a:buNone/>
            </a:pPr>
            <a:r>
              <a:rPr lang="fa-IR" b="1" dirty="0">
                <a:solidFill>
                  <a:srgbClr val="C00000"/>
                </a:solidFill>
                <a:cs typeface="2  Lotus" panose="00000400000000000000" pitchFamily="2" charset="-78"/>
              </a:rPr>
              <a:t>و) سایر مشاغل دولتی، مانند: بازرسان ، سفیران ، نیزه داران، نگهبانان ، منشی‌ها، ماموران مالیات گیر، پیکها و چاپارها، و تعدادی مشاغل رده پایین تر</a:t>
            </a:r>
            <a:endParaRPr lang="en-US" b="1" dirty="0">
              <a:solidFill>
                <a:srgbClr val="C00000"/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0214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وضعیت مدیریت در دوران داریوش کبیر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2  Lotus" panose="00000400000000000000" pitchFamily="2" charset="-78"/>
              </a:rPr>
              <a:t>سیستم مالیات</a:t>
            </a: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2  Lotus" panose="00000400000000000000" pitchFamily="2" charset="-78"/>
              </a:rPr>
              <a:t>میزان آن یک دهم بوده است</a:t>
            </a:r>
          </a:p>
          <a:p>
            <a:pPr marL="82296" indent="0" algn="just" rtl="1">
              <a:buNone/>
            </a:pPr>
            <a:endParaRPr lang="fa-IR" b="1" dirty="0">
              <a:solidFill>
                <a:schemeClr val="accent1">
                  <a:lumMod val="75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انبارداری و خزانه داری</a:t>
            </a: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کالاها و مالیات های دریافتی از مکان های دور درجایی نگهداری مشد که نیاز به نظام معینی برای دریافت ، تحویل و کنترل موجودی بود</a:t>
            </a:r>
          </a:p>
        </p:txBody>
      </p:sp>
    </p:spTree>
    <p:extLst>
      <p:ext uri="{BB962C8B-B14F-4D97-AF65-F5344CB8AC3E}">
        <p14:creationId xmlns:p14="http://schemas.microsoft.com/office/powerpoint/2010/main" val="3942412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2  Lotus" panose="00000400000000000000" pitchFamily="2" charset="-78"/>
              </a:rPr>
              <a:t>وضعیت مدیریت در دوران داریوش کبیر</a:t>
            </a:r>
            <a:endParaRPr lang="en-US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2  Lotus" panose="00000400000000000000" pitchFamily="2" charset="-78"/>
              </a:rPr>
              <a:t>سیستم ارتباطات و اطلاع رسانی</a:t>
            </a:r>
          </a:p>
          <a:p>
            <a:pPr marL="82296" indent="0" algn="just" rtl="1">
              <a:buNone/>
            </a:pP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2  Lotus" panose="00000400000000000000" pitchFamily="2" charset="-78"/>
              </a:rPr>
              <a:t>با توجه به گستردگی امپراطوری از دو طریق انجام می شد</a:t>
            </a:r>
          </a:p>
          <a:p>
            <a:pPr marL="82296" indent="0" algn="just" rtl="1">
              <a:buNone/>
            </a:pPr>
            <a:endParaRPr lang="fa-IR" b="1" dirty="0">
              <a:solidFill>
                <a:schemeClr val="accent1">
                  <a:lumMod val="75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q"/>
            </a:pPr>
            <a:r>
              <a:rPr lang="fa-IR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ایجاد شبکه گسترده ای از راه ها</a:t>
            </a:r>
          </a:p>
          <a:p>
            <a:pPr algn="just" rtl="1">
              <a:buFont typeface="Wingdings" panose="05000000000000000000" pitchFamily="2" charset="2"/>
              <a:buChar char="q"/>
            </a:pPr>
            <a:endParaRPr lang="fa-IR" b="1" dirty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q"/>
            </a:pPr>
            <a:r>
              <a:rPr lang="fa-IR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احداث چاپارخانه و کاروانسراها</a:t>
            </a:r>
          </a:p>
          <a:p>
            <a:pPr marL="82296" indent="0" algn="just" rtl="1">
              <a:buNone/>
            </a:pPr>
            <a:endParaRPr lang="fa-IR" b="1" dirty="0" smtClean="0">
              <a:solidFill>
                <a:schemeClr val="accent1">
                  <a:lumMod val="75000"/>
                </a:schemeClr>
              </a:solidFill>
              <a:cs typeface="2  Lotus" panose="00000400000000000000" pitchFamily="2" charset="-78"/>
            </a:endParaRPr>
          </a:p>
          <a:p>
            <a:pPr marL="82296" indent="0" algn="just" rtl="1">
              <a:buNone/>
            </a:pPr>
            <a:endParaRPr lang="fa-IR" b="1" dirty="0">
              <a:solidFill>
                <a:schemeClr val="accent1">
                  <a:lumMod val="75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86651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81867" y="18288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fa-IR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با نگاهی به پیوستار تاریخی مدیریت در این دوران،میتوان نتیجه گرفت که مدیریت در دوران باستان در مرحله تجربه(آزمایش و خطا)بوده است و هیچ گونه تئوری خاص و یا تبادل افکارو تجربه وجود نداشته است.</a:t>
            </a:r>
          </a:p>
          <a:p>
            <a:pPr algn="ctr">
              <a:buNone/>
            </a:pPr>
            <a:endParaRPr lang="fa-IR" sz="2400" b="1" dirty="0" smtClean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  <a:p>
            <a:pPr algn="ctr">
              <a:buNone/>
            </a:pPr>
            <a:r>
              <a:rPr lang="fa-IR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2  Lotus" panose="00000400000000000000" pitchFamily="2" charset="-78"/>
              </a:rPr>
              <a:t>یعنی در این دوران اندیشه مدیریت وجود داشته،لکن به صورت خام وپرورش نیافته بوده است</a:t>
            </a:r>
            <a:endParaRPr lang="en-US" sz="2400" b="1" dirty="0">
              <a:solidFill>
                <a:schemeClr val="accent5">
                  <a:lumMod val="60000"/>
                  <a:lumOff val="40000"/>
                </a:schemeClr>
              </a:solidFill>
              <a:cs typeface="2 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47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2057400" y="1219200"/>
            <a:ext cx="5715000" cy="4648200"/>
          </a:xfrm>
          <a:prstGeom prst="round2Diag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_MRT_Khodkar" panose="00000700000000000000" pitchFamily="2" charset="-78"/>
              </a:rPr>
              <a:t>با تشکر از حسن توجه شما</a:t>
            </a:r>
            <a:endParaRPr lang="en-US" sz="4800" dirty="0">
              <a:solidFill>
                <a:srgbClr val="FF0000"/>
              </a:solidFill>
              <a:cs typeface="_MRT_Khodka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164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290</TotalTime>
  <Words>1470</Words>
  <Application>Microsoft Office PowerPoint</Application>
  <PresentationFormat>On-screen Show (4:3)</PresentationFormat>
  <Paragraphs>180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Solstice</vt:lpstr>
      <vt:lpstr>PowerPoint Presentation</vt:lpstr>
      <vt:lpstr>سیر تاریخی مدیریت در دوران باستان</vt:lpstr>
      <vt:lpstr>فهرست مطالب</vt:lpstr>
      <vt:lpstr>مدیریت در تمدنهای باستانی و ایران باستان</vt:lpstr>
      <vt:lpstr>عوامل موثر بر سازمان های اداری دوران باستان</vt:lpstr>
      <vt:lpstr>PowerPoint Presentation</vt:lpstr>
      <vt:lpstr>گوردن چایلد </vt:lpstr>
      <vt:lpstr>PowerPoint Presentation</vt:lpstr>
      <vt:lpstr>PowerPoint Presentation</vt:lpstr>
      <vt:lpstr>چین باستان</vt:lpstr>
      <vt:lpstr>چین باستان</vt:lpstr>
      <vt:lpstr>فلسفه اداری و نظام استخدام دولتی در چین باستان</vt:lpstr>
      <vt:lpstr>اداره امور دولتی و مدیریت عمومی در یونان باستان</vt:lpstr>
      <vt:lpstr>PowerPoint Presentation</vt:lpstr>
      <vt:lpstr>مدیریت یونان باستان </vt:lpstr>
      <vt:lpstr>PowerPoint Presentation</vt:lpstr>
      <vt:lpstr>افلاطون</vt:lpstr>
      <vt:lpstr>ارسطو</vt:lpstr>
      <vt:lpstr>مدیریت در روم باستان</vt:lpstr>
      <vt:lpstr>مدیریت در روم باستان</vt:lpstr>
      <vt:lpstr>مدیریت در روم باستان</vt:lpstr>
      <vt:lpstr>مدیریت در ایران باستان</vt:lpstr>
      <vt:lpstr>مدیریت در ایران باستان</vt:lpstr>
      <vt:lpstr>مدل رهبری کوروش هخامنشی</vt:lpstr>
      <vt:lpstr>مدل رهبری کوروش هخامنشی</vt:lpstr>
      <vt:lpstr>مدل رهبری کوروش هخامنشی</vt:lpstr>
      <vt:lpstr>وضعیت مدیریت در دوران داریوش کبیر</vt:lpstr>
      <vt:lpstr>وضعیت مدیریت در دوران داریوش کبیر</vt:lpstr>
      <vt:lpstr>وضعیت مدیریت در دوران داریوش کبیر</vt:lpstr>
      <vt:lpstr>وضعیت مدیریت در دوران داریوش کبیر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مدیرت در ایران باستان</dc:title>
  <dc:creator>me</dc:creator>
  <cp:lastModifiedBy>Windows User</cp:lastModifiedBy>
  <cp:revision>43</cp:revision>
  <dcterms:created xsi:type="dcterms:W3CDTF">2015-10-21T16:13:09Z</dcterms:created>
  <dcterms:modified xsi:type="dcterms:W3CDTF">2020-06-05T20:40:13Z</dcterms:modified>
</cp:coreProperties>
</file>