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16">
  <p:sldMasterIdLst>
    <p:sldMasterId id="2147483660" r:id="rId1"/>
    <p:sldMasterId id="2147483672" r:id="rId2"/>
  </p:sldMasterIdLst>
  <p:notesMasterIdLst>
    <p:notesMasterId r:id="rId23"/>
  </p:notesMasterIdLst>
  <p:sldIdLst>
    <p:sldId id="280" r:id="rId3"/>
    <p:sldId id="281" r:id="rId4"/>
    <p:sldId id="279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156" autoAdjust="0"/>
    <p:restoredTop sz="90340" autoAdjust="0"/>
  </p:normalViewPr>
  <p:slideViewPr>
    <p:cSldViewPr>
      <p:cViewPr varScale="1">
        <p:scale>
          <a:sx n="54" d="100"/>
          <a:sy n="54" d="100"/>
        </p:scale>
        <p:origin x="143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1273505-7CAD-4D0E-B0A0-83A76964AA5D}" type="datetimeFigureOut">
              <a:rPr lang="fa-IR" smtClean="0"/>
              <a:pPr/>
              <a:t>15/12/1444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9F37D4F-EE50-41FA-863D-2119A24A4151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58317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91919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569432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46330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37494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88334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64208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336006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41100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35070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63689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013987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60495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164889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748610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639496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84282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075511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305308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19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47474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37D4F-EE50-41FA-863D-2119A24A4151}" type="slidenum">
              <a:rPr lang="fa-IR" smtClean="0"/>
              <a:pPr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97379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3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:\فتوشاپ\besm\24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495" l="353" r="100000">
                        <a14:foregroundMark x1="28440" y1="9659" x2="28158" y2="14520"/>
                        <a14:foregroundMark x1="5928" y1="27020" x2="4375" y2="30682"/>
                        <a14:foregroundMark x1="26394" y1="38826" x2="26394" y2="38826"/>
                        <a14:foregroundMark x1="19125" y1="53157" x2="19125" y2="53157"/>
                        <a14:foregroundMark x1="24841" y1="47601" x2="24841" y2="47601"/>
                        <a14:foregroundMark x1="15243" y1="75126" x2="15243" y2="75126"/>
                        <a14:foregroundMark x1="15243" y1="68182" x2="15243" y2="68182"/>
                        <a14:foregroundMark x1="26112" y1="72159" x2="26112" y2="72159"/>
                        <a14:foregroundMark x1="33098" y1="66604" x2="33098" y2="66604"/>
                        <a14:foregroundMark x1="19901" y1="9848" x2="19901" y2="9848"/>
                        <a14:foregroundMark x1="20395" y1="3346" x2="20395" y2="3346"/>
                        <a14:foregroundMark x1="16020" y1="50821" x2="16020" y2="50821"/>
                        <a14:foregroundMark x1="25829" y1="67740" x2="25829" y2="67740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795588" y="533400"/>
            <a:ext cx="4976812" cy="55619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718557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 r="15556"/>
          <a:stretch>
            <a:fillRect/>
          </a:stretch>
        </p:blipFill>
        <p:spPr bwMode="auto">
          <a:xfrm>
            <a:off x="0" y="0"/>
            <a:ext cx="2895600" cy="275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val 5"/>
          <p:cNvSpPr/>
          <p:nvPr/>
        </p:nvSpPr>
        <p:spPr>
          <a:xfrm>
            <a:off x="4419600" y="4114800"/>
            <a:ext cx="8382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7" name="Oval 6"/>
          <p:cNvSpPr/>
          <p:nvPr/>
        </p:nvSpPr>
        <p:spPr>
          <a:xfrm>
            <a:off x="5638800" y="4114800"/>
            <a:ext cx="1524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8" name="Oval 7"/>
          <p:cNvSpPr/>
          <p:nvPr/>
        </p:nvSpPr>
        <p:spPr>
          <a:xfrm>
            <a:off x="2590800" y="4114800"/>
            <a:ext cx="3810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9" name="Oval 8"/>
          <p:cNvSpPr/>
          <p:nvPr/>
        </p:nvSpPr>
        <p:spPr>
          <a:xfrm>
            <a:off x="3505200" y="4114800"/>
            <a:ext cx="2286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10" name="Oval 9"/>
          <p:cNvSpPr/>
          <p:nvPr/>
        </p:nvSpPr>
        <p:spPr>
          <a:xfrm>
            <a:off x="4343400" y="4114800"/>
            <a:ext cx="762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11" name="Oval 10"/>
          <p:cNvSpPr/>
          <p:nvPr/>
        </p:nvSpPr>
        <p:spPr>
          <a:xfrm>
            <a:off x="4114800" y="4114800"/>
            <a:ext cx="762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12" name="Oval 11"/>
          <p:cNvSpPr/>
          <p:nvPr/>
        </p:nvSpPr>
        <p:spPr>
          <a:xfrm>
            <a:off x="3810000" y="4114800"/>
            <a:ext cx="76200" cy="2286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13" name="Oval 12"/>
          <p:cNvSpPr/>
          <p:nvPr/>
        </p:nvSpPr>
        <p:spPr>
          <a:xfrm>
            <a:off x="2971800" y="4114800"/>
            <a:ext cx="228600" cy="76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14" name="TextBox 17"/>
          <p:cNvSpPr txBox="1"/>
          <p:nvPr/>
        </p:nvSpPr>
        <p:spPr>
          <a:xfrm>
            <a:off x="1143000" y="4837093"/>
            <a:ext cx="7391400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fa-IR" sz="2800" dirty="0" smtClean="0">
                <a:latin typeface="IranNastaliq" pitchFamily="18" charset="0"/>
                <a:cs typeface="B Yekan" pitchFamily="2" charset="-78"/>
              </a:rPr>
              <a:t>تا می توانید برای اسلام انسان همفکر و فداکار تربیت کنید.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19849" y="5756196"/>
            <a:ext cx="2685351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2400" dirty="0" smtClean="0">
                <a:solidFill>
                  <a:srgbClr val="002060"/>
                </a:solidFill>
                <a:latin typeface="IranNastaliq" pitchFamily="18" charset="0"/>
                <a:cs typeface="B Yekan" pitchFamily="2" charset="-78"/>
              </a:rPr>
              <a:t>امام خمینی قدس سرّه</a:t>
            </a:r>
            <a:endParaRPr lang="fa-IR" sz="2400" dirty="0">
              <a:cs typeface="B Yekan" pitchFamily="2" charset="-78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343400" y="4114800"/>
            <a:ext cx="2286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sp>
        <p:nvSpPr>
          <p:cNvPr id="17" name="Oval 16"/>
          <p:cNvSpPr/>
          <p:nvPr/>
        </p:nvSpPr>
        <p:spPr>
          <a:xfrm>
            <a:off x="3124200" y="4191000"/>
            <a:ext cx="228600" cy="152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a-IR"/>
          </a:p>
        </p:txBody>
      </p:sp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4"/>
          <a:srcRect l="48000"/>
          <a:stretch>
            <a:fillRect/>
          </a:stretch>
        </p:blipFill>
        <p:spPr bwMode="auto">
          <a:xfrm>
            <a:off x="6172200" y="-914400"/>
            <a:ext cx="29718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9672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1219200" y="1447800"/>
            <a:ext cx="6622735" cy="2895600"/>
          </a:xfrm>
          <a:prstGeom prst="rect">
            <a:avLst/>
          </a:prstGeom>
        </p:spPr>
        <p:txBody>
          <a:bodyPr vert="horz" lIns="91440" tIns="45720" rIns="91440" bIns="45720" rtlCol="1" anchor="ctr" anchorCtr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4800" b="1" spc="50" err="1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B Titr" pitchFamily="2" charset="-78"/>
              </a:rPr>
              <a:t>سیره</a:t>
            </a:r>
            <a:r>
              <a:rPr lang="fa-IR" sz="4800" b="1" spc="5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B Titr" pitchFamily="2" charset="-78"/>
              </a:rPr>
              <a:t> </a:t>
            </a:r>
            <a:r>
              <a:rPr lang="fa-IR" sz="4800" b="1" spc="5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B Titr" pitchFamily="2" charset="-78"/>
              </a:rPr>
              <a:t>ی</a:t>
            </a:r>
            <a:endParaRPr lang="fa-IR" sz="4800" b="1" spc="50" dirty="0" smtClean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ea typeface="+mn-ea"/>
              <a:cs typeface="B Titr" pitchFamily="2" charset="-78"/>
            </a:endParaRPr>
          </a:p>
          <a:p>
            <a:r>
              <a:rPr lang="fa-IR" sz="86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B Titr" pitchFamily="2" charset="-78"/>
              </a:rPr>
              <a:t>پیامبر </a:t>
            </a:r>
            <a:r>
              <a:rPr lang="fa-IR" sz="86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ea typeface="+mn-ea"/>
                <a:cs typeface="B Titr" pitchFamily="2" charset="-78"/>
              </a:rPr>
              <a:t>اعظم</a:t>
            </a:r>
          </a:p>
        </p:txBody>
      </p:sp>
      <p:pic>
        <p:nvPicPr>
          <p:cNvPr id="10" name="Picture 9" descr="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130206"/>
            <a:ext cx="3498536" cy="2746594"/>
          </a:xfrm>
          <a:prstGeom prst="rect">
            <a:avLst/>
          </a:prstGeom>
        </p:spPr>
      </p:pic>
      <p:pic>
        <p:nvPicPr>
          <p:cNvPr id="11" name="Picture 10" descr="1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-755336" y="1903303"/>
            <a:ext cx="3498536" cy="2746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526342" y="2537027"/>
            <a:ext cx="6091315" cy="1656948"/>
          </a:xfrm>
          <a:custGeom>
            <a:avLst/>
            <a:gdLst>
              <a:gd name="connsiteX0" fmla="*/ 0 w 6091315"/>
              <a:gd name="connsiteY0" fmla="*/ 276164 h 1656948"/>
              <a:gd name="connsiteX1" fmla="*/ 276164 w 6091315"/>
              <a:gd name="connsiteY1" fmla="*/ 0 h 1656948"/>
              <a:gd name="connsiteX2" fmla="*/ 5815151 w 6091315"/>
              <a:gd name="connsiteY2" fmla="*/ 0 h 1656948"/>
              <a:gd name="connsiteX3" fmla="*/ 6091315 w 6091315"/>
              <a:gd name="connsiteY3" fmla="*/ 276164 h 1656948"/>
              <a:gd name="connsiteX4" fmla="*/ 6091315 w 6091315"/>
              <a:gd name="connsiteY4" fmla="*/ 1380784 h 1656948"/>
              <a:gd name="connsiteX5" fmla="*/ 5815151 w 6091315"/>
              <a:gd name="connsiteY5" fmla="*/ 1656948 h 1656948"/>
              <a:gd name="connsiteX6" fmla="*/ 276164 w 6091315"/>
              <a:gd name="connsiteY6" fmla="*/ 1656948 h 1656948"/>
              <a:gd name="connsiteX7" fmla="*/ 0 w 6091315"/>
              <a:gd name="connsiteY7" fmla="*/ 1380784 h 1656948"/>
              <a:gd name="connsiteX8" fmla="*/ 0 w 6091315"/>
              <a:gd name="connsiteY8" fmla="*/ 276164 h 1656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91315" h="1656948">
                <a:moveTo>
                  <a:pt x="0" y="276164"/>
                </a:moveTo>
                <a:cubicBezTo>
                  <a:pt x="0" y="123643"/>
                  <a:pt x="123643" y="0"/>
                  <a:pt x="276164" y="0"/>
                </a:cubicBezTo>
                <a:lnTo>
                  <a:pt x="5815151" y="0"/>
                </a:lnTo>
                <a:cubicBezTo>
                  <a:pt x="5967672" y="0"/>
                  <a:pt x="6091315" y="123643"/>
                  <a:pt x="6091315" y="276164"/>
                </a:cubicBezTo>
                <a:lnTo>
                  <a:pt x="6091315" y="1380784"/>
                </a:lnTo>
                <a:cubicBezTo>
                  <a:pt x="6091315" y="1533305"/>
                  <a:pt x="5967672" y="1656948"/>
                  <a:pt x="5815151" y="1656948"/>
                </a:cubicBezTo>
                <a:lnTo>
                  <a:pt x="276164" y="1656948"/>
                </a:lnTo>
                <a:cubicBezTo>
                  <a:pt x="123643" y="1656948"/>
                  <a:pt x="0" y="1533305"/>
                  <a:pt x="0" y="1380784"/>
                </a:cubicBezTo>
                <a:lnTo>
                  <a:pt x="0" y="276164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891" tIns="120891" rIns="120891" bIns="120891" numCol="1" spcCol="1270" anchor="ctr" anchorCtr="0">
            <a:noAutofit/>
          </a:bodyPr>
          <a:lstStyle/>
          <a:p>
            <a:pPr lvl="0" algn="ctr" defTabSz="28003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6000" b="1" spc="50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سیره</a:t>
            </a:r>
            <a:r>
              <a:rPr lang="fa-IR" sz="60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 </a:t>
            </a:r>
            <a:r>
              <a:rPr lang="fa-IR" sz="60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ی پیامبر </a:t>
            </a:r>
            <a:r>
              <a:rPr lang="fa-IR" sz="60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اعظم</a:t>
            </a:r>
          </a:p>
        </p:txBody>
      </p:sp>
      <p:sp>
        <p:nvSpPr>
          <p:cNvPr id="11" name="Freeform 10"/>
          <p:cNvSpPr/>
          <p:nvPr/>
        </p:nvSpPr>
        <p:spPr>
          <a:xfrm rot="16200000">
            <a:off x="4334599" y="2281279"/>
            <a:ext cx="474801" cy="36694"/>
          </a:xfrm>
          <a:custGeom>
            <a:avLst/>
            <a:gdLst>
              <a:gd name="connsiteX0" fmla="*/ 0 w 474801"/>
              <a:gd name="connsiteY0" fmla="*/ 18347 h 36694"/>
              <a:gd name="connsiteX1" fmla="*/ 474801 w 474801"/>
              <a:gd name="connsiteY1" fmla="*/ 18347 h 36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4801" h="36694">
                <a:moveTo>
                  <a:pt x="0" y="18347"/>
                </a:moveTo>
                <a:lnTo>
                  <a:pt x="474801" y="18347"/>
                </a:lnTo>
              </a:path>
            </a:pathLst>
          </a:custGeom>
          <a:noFill/>
        </p:spPr>
        <p:style>
          <a:lnRef idx="1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38230" tIns="6477" rIns="238231" bIns="6477" numCol="1" spcCol="1270" anchor="ctr" anchorCtr="0">
            <a:noAutofit/>
          </a:bodyPr>
          <a:lstStyle/>
          <a:p>
            <a:pPr lvl="0" algn="ctr" defTabSz="2222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fa-IR" sz="500" kern="1200"/>
          </a:p>
        </p:txBody>
      </p:sp>
      <p:sp>
        <p:nvSpPr>
          <p:cNvPr id="13" name="Freeform 12"/>
          <p:cNvSpPr/>
          <p:nvPr/>
        </p:nvSpPr>
        <p:spPr>
          <a:xfrm rot="5400000">
            <a:off x="4334599" y="4413030"/>
            <a:ext cx="474801" cy="36694"/>
          </a:xfrm>
          <a:custGeom>
            <a:avLst/>
            <a:gdLst>
              <a:gd name="connsiteX0" fmla="*/ 0 w 474801"/>
              <a:gd name="connsiteY0" fmla="*/ 18347 h 36694"/>
              <a:gd name="connsiteX1" fmla="*/ 474801 w 474801"/>
              <a:gd name="connsiteY1" fmla="*/ 18347 h 36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4801" h="36694">
                <a:moveTo>
                  <a:pt x="0" y="18347"/>
                </a:moveTo>
                <a:lnTo>
                  <a:pt x="474801" y="18347"/>
                </a:lnTo>
              </a:path>
            </a:pathLst>
          </a:custGeom>
          <a:noFill/>
        </p:spPr>
        <p:style>
          <a:lnRef idx="1">
            <a:schemeClr val="accent4"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38230" tIns="6477" rIns="238231" bIns="6477" numCol="1" spcCol="1270" anchor="ctr" anchorCtr="0">
            <a:noAutofit/>
          </a:bodyPr>
          <a:lstStyle/>
          <a:p>
            <a:pPr lvl="0" algn="ctr" defTabSz="2222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fa-IR" sz="500" kern="1200"/>
          </a:p>
        </p:txBody>
      </p:sp>
      <p:sp>
        <p:nvSpPr>
          <p:cNvPr id="14" name="Round Same Side Corner Rectangle 13"/>
          <p:cNvSpPr/>
          <p:nvPr/>
        </p:nvSpPr>
        <p:spPr>
          <a:xfrm>
            <a:off x="3472178" y="4668777"/>
            <a:ext cx="2199642" cy="1242714"/>
          </a:xfrm>
          <a:prstGeom prst="round2SameRect">
            <a:avLst>
              <a:gd name="adj1" fmla="val 0"/>
              <a:gd name="adj2" fmla="val 1752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11250264"/>
              <a:satOff val="-16880"/>
              <a:lumOff val="-2745"/>
              <a:alphaOff val="0"/>
            </a:schemeClr>
          </a:fillRef>
          <a:effectRef idx="2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984" tIns="80984" rIns="80984" bIns="20320" numCol="1" spcCol="1270" anchor="ctr" anchorCtr="0">
            <a:noAutofit/>
          </a:bodyPr>
          <a:lstStyle/>
          <a:p>
            <a:pPr lvl="0" algn="ctr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2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سیره ی خانوادگی</a:t>
            </a:r>
          </a:p>
        </p:txBody>
      </p:sp>
      <p:sp>
        <p:nvSpPr>
          <p:cNvPr id="15" name="Round Same Side Corner Rectangle 14"/>
          <p:cNvSpPr/>
          <p:nvPr/>
        </p:nvSpPr>
        <p:spPr>
          <a:xfrm>
            <a:off x="3468549" y="838200"/>
            <a:ext cx="2199642" cy="1242714"/>
          </a:xfrm>
          <a:prstGeom prst="round2SameRect">
            <a:avLst>
              <a:gd name="adj1" fmla="val 9344"/>
              <a:gd name="adj2" fmla="val 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11250264"/>
              <a:satOff val="-16880"/>
              <a:lumOff val="-2745"/>
              <a:alphaOff val="0"/>
            </a:schemeClr>
          </a:fillRef>
          <a:effectRef idx="2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0984" tIns="80984" rIns="80984" bIns="20320" numCol="1" spcCol="1270" anchor="ctr" anchorCtr="0">
            <a:noAutofit/>
          </a:bodyPr>
          <a:lstStyle/>
          <a:p>
            <a:pPr lvl="0" algn="ctr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a-IR" sz="32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B Titr" pitchFamily="2" charset="-78"/>
              </a:rPr>
              <a:t>سیره ی اجتماعی</a:t>
            </a:r>
          </a:p>
        </p:txBody>
      </p:sp>
      <p:pic>
        <p:nvPicPr>
          <p:cNvPr id="7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8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  <p:pic>
        <p:nvPicPr>
          <p:cNvPr id="16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 flipV="1">
            <a:off x="-2595595" y="3857628"/>
            <a:ext cx="4500594" cy="3000372"/>
          </a:xfrm>
          <a:prstGeom prst="rect">
            <a:avLst/>
          </a:prstGeom>
          <a:noFill/>
        </p:spPr>
      </p:pic>
      <p:pic>
        <p:nvPicPr>
          <p:cNvPr id="17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>
            <a:off x="7162800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4394467" y="2057400"/>
            <a:ext cx="38892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1. در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خانه برنامه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ریزی داشت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371601" y="2590800"/>
            <a:ext cx="621315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975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پیامبر اسلام در خانه، اوقات خود را به سه بخش تقسیم می</a:t>
            </a:r>
            <a:r>
              <a:rPr lang="en-US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: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145651" y="591071"/>
            <a:ext cx="46650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a-IR" sz="5400" b="1" spc="50" dirty="0" err="1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j-lt"/>
                <a:ea typeface="+mj-ea"/>
                <a:cs typeface="B Titr" pitchFamily="2" charset="-78"/>
              </a:rPr>
              <a:t>سیره</a:t>
            </a:r>
            <a:r>
              <a:rPr lang="fa-IR" sz="5400" b="1" spc="50" dirty="0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j-lt"/>
                <a:ea typeface="+mj-ea"/>
                <a:cs typeface="B Titr" pitchFamily="2" charset="-78"/>
              </a:rPr>
              <a:t> </a:t>
            </a:r>
            <a:r>
              <a:rPr lang="fa-IR" sz="5400" b="1" spc="50" dirty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j-lt"/>
                <a:ea typeface="+mj-ea"/>
                <a:cs typeface="B Titr" pitchFamily="2" charset="-78"/>
              </a:rPr>
              <a:t>ی خانوادگی</a:t>
            </a:r>
          </a:p>
        </p:txBody>
      </p:sp>
      <p:pic>
        <p:nvPicPr>
          <p:cNvPr id="16" name="Picture 2" descr="F:\فتوشاپ\اسلیمی- تذهیب\tazhib_persiangraphic_57_20091103_120357228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774" b="92925" l="0" r="30833">
                        <a14:backgroundMark x1="29500" y1="56840" x2="27833" y2="58726"/>
                        <a14:backgroundMark x1="28000" y1="41038" x2="29500" y2="42925"/>
                      </a14:backgroundRemoval>
                    </a14:imgEffect>
                  </a14:imgLayer>
                </a14:imgProps>
              </a:ext>
            </a:extLst>
          </a:blip>
          <a:srcRect t="30189" r="69333" b="30585"/>
          <a:stretch/>
        </p:blipFill>
        <p:spPr bwMode="auto">
          <a:xfrm>
            <a:off x="152400" y="260648"/>
            <a:ext cx="1752600" cy="1584177"/>
          </a:xfrm>
          <a:prstGeom prst="rect">
            <a:avLst/>
          </a:prstGeom>
          <a:noFill/>
        </p:spPr>
      </p:pic>
      <p:pic>
        <p:nvPicPr>
          <p:cNvPr id="17" name="Picture 2" descr="F:\فتوشاپ\اسلیمی- تذهیب\tazhib_persiangraphic_57_20091103_120357228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9009" b="100000" l="0" r="31500"/>
                    </a14:imgEffect>
                  </a14:imgLayer>
                </a14:imgProps>
              </a:ext>
            </a:extLst>
          </a:blip>
          <a:srcRect t="30189" r="69333" b="30585"/>
          <a:stretch/>
        </p:blipFill>
        <p:spPr bwMode="auto">
          <a:xfrm rot="10800000">
            <a:off x="7086600" y="260648"/>
            <a:ext cx="1752600" cy="1584176"/>
          </a:xfrm>
          <a:prstGeom prst="rect">
            <a:avLst/>
          </a:prstGeom>
          <a:noFill/>
        </p:spPr>
      </p:pic>
      <p:sp>
        <p:nvSpPr>
          <p:cNvPr id="18" name="Rounded Rectangle 17"/>
          <p:cNvSpPr/>
          <p:nvPr/>
        </p:nvSpPr>
        <p:spPr>
          <a:xfrm>
            <a:off x="2477930" y="4067328"/>
            <a:ext cx="4000500" cy="609574"/>
          </a:xfrm>
          <a:prstGeom prst="roundRect">
            <a:avLst>
              <a:gd name="adj" fmla="val 2374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anchor="ctr" anchorCtr="1">
            <a:noAutofit/>
          </a:bodyPr>
          <a:lstStyle/>
          <a:p>
            <a:pPr algn="ctr"/>
            <a:r>
              <a:rPr lang="fa-IR" sz="2800" b="1" dirty="0">
                <a:ln w="18415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Yagut" pitchFamily="2" charset="-78"/>
              </a:rPr>
              <a:t>بخشی برای خدا</a:t>
            </a:r>
            <a:endParaRPr lang="fa-IR" sz="3200" b="1" dirty="0">
              <a:ln w="18415" cmpd="sng">
                <a:solidFill>
                  <a:schemeClr val="tx2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Yagut" pitchFamily="2" charset="-78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477930" y="4916362"/>
            <a:ext cx="4000500" cy="609574"/>
          </a:xfrm>
          <a:prstGeom prst="roundRect">
            <a:avLst>
              <a:gd name="adj" fmla="val 2374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anchor="ctr" anchorCtr="1">
            <a:noAutofit/>
          </a:bodyPr>
          <a:lstStyle/>
          <a:p>
            <a:pPr algn="ctr"/>
            <a:r>
              <a:rPr lang="fa-IR" sz="2800" b="1" dirty="0">
                <a:ln w="18415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Yagut" pitchFamily="2" charset="-78"/>
              </a:rPr>
              <a:t>بخشی برای خانواده </a:t>
            </a:r>
            <a:endParaRPr lang="fa-IR" sz="3200" b="1" dirty="0">
              <a:ln w="18415" cmpd="sng">
                <a:solidFill>
                  <a:schemeClr val="tx2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Yagut" pitchFamily="2" charset="-78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477930" y="5757015"/>
            <a:ext cx="4000500" cy="609574"/>
          </a:xfrm>
          <a:prstGeom prst="roundRect">
            <a:avLst>
              <a:gd name="adj" fmla="val 2374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anchor="ctr" anchorCtr="1">
            <a:noAutofit/>
          </a:bodyPr>
          <a:lstStyle/>
          <a:p>
            <a:pPr algn="ctr"/>
            <a:r>
              <a:rPr lang="fa-IR" sz="2800" b="1" dirty="0" smtClean="0">
                <a:ln w="18415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Yagut" pitchFamily="2" charset="-78"/>
              </a:rPr>
              <a:t>بخشی </a:t>
            </a:r>
            <a:r>
              <a:rPr lang="fa-IR" sz="2800" b="1" dirty="0">
                <a:ln w="18415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Yagut" pitchFamily="2" charset="-78"/>
              </a:rPr>
              <a:t>هم برای خود و </a:t>
            </a:r>
            <a:r>
              <a:rPr lang="fa-IR" sz="2800" b="1" dirty="0" smtClean="0">
                <a:ln w="18415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B Yagut" pitchFamily="2" charset="-78"/>
              </a:rPr>
              <a:t>مردم</a:t>
            </a:r>
            <a:endParaRPr lang="fa-IR" sz="2800" b="1" dirty="0">
              <a:ln w="18415" cmpd="sng">
                <a:solidFill>
                  <a:schemeClr val="tx2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Yagut" pitchFamily="2" charset="-78"/>
            </a:endParaRPr>
          </a:p>
        </p:txBody>
      </p:sp>
      <p:pic>
        <p:nvPicPr>
          <p:cNvPr id="1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11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 flipV="1">
            <a:off x="-2595595" y="3857628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4" grpId="0"/>
      <p:bldP spid="15" grpId="0"/>
      <p:bldP spid="18" grpId="0" animBg="1"/>
      <p:bldP spid="23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sp>
        <p:nvSpPr>
          <p:cNvPr id="20" name="Round Diagonal Corner Rectangle 19"/>
          <p:cNvSpPr/>
          <p:nvPr/>
        </p:nvSpPr>
        <p:spPr>
          <a:xfrm>
            <a:off x="152400" y="2057400"/>
            <a:ext cx="4328886" cy="424088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19" name="Round Diagonal Corner Rectangle 18"/>
          <p:cNvSpPr/>
          <p:nvPr/>
        </p:nvSpPr>
        <p:spPr>
          <a:xfrm>
            <a:off x="4688114" y="1447800"/>
            <a:ext cx="4303486" cy="424088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800224" y="1860084"/>
            <a:ext cx="415509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و کانَ یخصف النّعلَ و یُرقّع الثَوبَ و یَفْتَحُ البابَ و یَحْلِبُ الشّاةَ و یَعقِلُ البعِرَ فیحلِبُها وَ یَطْحَنُ مَعَ الخادمِ اِذا اَعیا و...».</a:t>
            </a: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در را باز می کرد، گوسفند را می‌دوشید، زانوی شتر را می‌بست و شیر آن را می‌دوشید، اگر خادم خانه خسته می‌شد، در آسیاب کردن گندم به او کمک می‌کرد.</a:t>
            </a:r>
            <a:r>
              <a:rPr lang="en-US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214086" y="2758857"/>
            <a:ext cx="417961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اگر خانواده را مجموعه ی کوچکی به شمار آوریم که رفتار زن و شوهر و فرزندان با یکدیگر، آن را صفا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می‌بخشد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همدلی میان افراد، آن را قوام و استحکام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می‌دهد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 نمونه ی این رفتار در خانه ی حضرت محمد دیده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می‌شود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 </a:t>
            </a: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5029200" y="848380"/>
            <a:ext cx="39261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2. به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اهل خانه کمک می کرد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0" y="1534180"/>
            <a:ext cx="44812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3. با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خانواده همدل و مهربان </a:t>
            </a:r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بود</a:t>
            </a:r>
            <a:endParaRPr lang="fa-IR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pic>
        <p:nvPicPr>
          <p:cNvPr id="8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8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6386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 Diagonal Corner Rectangle 13"/>
          <p:cNvSpPr/>
          <p:nvPr/>
        </p:nvSpPr>
        <p:spPr>
          <a:xfrm>
            <a:off x="533400" y="4419600"/>
            <a:ext cx="5791200" cy="19812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13" name="Round Diagonal Corner Rectangle 12"/>
          <p:cNvSpPr/>
          <p:nvPr/>
        </p:nvSpPr>
        <p:spPr>
          <a:xfrm>
            <a:off x="533400" y="1311532"/>
            <a:ext cx="8229600" cy="256448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4953000" y="653143"/>
            <a:ext cx="3810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4. کودکان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را دوست داشت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800100" y="1769983"/>
            <a:ext cx="76962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پیامبر خدا به فرزندان خود مهر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می‌ورزید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آنان را در آغوش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می‌گرفت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می‌بوسید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Low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به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اکرام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فرزندان و دوست داشتن آنان سفارش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توصیه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می‌فرمود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که بین فرزندانتان به عدالت رفتار کنید، حتی در بوسیدن آنها.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800100" y="4848760"/>
            <a:ext cx="5415844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dirty="0">
                <a:latin typeface="Times New Roman" pitchFamily="18" charset="0"/>
                <a:ea typeface="Calibri" pitchFamily="34" charset="0"/>
                <a:cs typeface="B Compset" pitchFamily="2" charset="-78"/>
              </a:rPr>
              <a:t>می فرمود: 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اَحِبُّوا الصبیانَ و اَرحَمُوهم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؛ کودکان را دوست بدارید و به آنان شفقت و مهربانی داشته باشید.»</a:t>
            </a:r>
          </a:p>
        </p:txBody>
      </p:sp>
      <p:pic>
        <p:nvPicPr>
          <p:cNvPr id="7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8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9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Diagonal Corner Rectangle 8"/>
          <p:cNvSpPr/>
          <p:nvPr/>
        </p:nvSpPr>
        <p:spPr>
          <a:xfrm>
            <a:off x="762000" y="1589414"/>
            <a:ext cx="7391400" cy="424088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72920" y="962949"/>
            <a:ext cx="2369559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cs typeface="B Zar" pitchFamily="2" charset="-78"/>
              </a:rPr>
              <a:t>5. مهمان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cs typeface="B Zar" pitchFamily="2" charset="-78"/>
              </a:rPr>
              <a:t>نواز بود</a:t>
            </a:r>
          </a:p>
        </p:txBody>
      </p:sp>
      <p:sp>
        <p:nvSpPr>
          <p:cNvPr id="7" name="Rectangle 6"/>
          <p:cNvSpPr/>
          <p:nvPr/>
        </p:nvSpPr>
        <p:spPr>
          <a:xfrm>
            <a:off x="1024763" y="1815308"/>
            <a:ext cx="6865874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indent="180975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رسول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خدابرای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مهمان خویش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زیرانداز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می‌انداخت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پذیرایی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با او هم غذا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می‌شد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به نیازش رسیدگی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1024763" y="3100323"/>
            <a:ext cx="6865874" cy="230832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indent="180975" algn="justLow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روایت شده است: وقتی کسی وارد خانه حضرت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می‌شد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رسول خدا به عنوان حرمت نهادن به او که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مهمانش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بود، هرگز از مجلس بر نمی خاست و بیرون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نمی‌رفت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تا آنکه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خودِ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آن شخص برخیزد و برود.</a:t>
            </a:r>
          </a:p>
        </p:txBody>
      </p:sp>
      <p:pic>
        <p:nvPicPr>
          <p:cNvPr id="1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11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9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  <p:sp>
        <p:nvSpPr>
          <p:cNvPr id="14" name="Round Diagonal Corner Rectangle 13"/>
          <p:cNvSpPr/>
          <p:nvPr/>
        </p:nvSpPr>
        <p:spPr>
          <a:xfrm>
            <a:off x="152400" y="2057400"/>
            <a:ext cx="4328886" cy="424088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15" name="Round Diagonal Corner Rectangle 14"/>
          <p:cNvSpPr/>
          <p:nvPr/>
        </p:nvSpPr>
        <p:spPr>
          <a:xfrm>
            <a:off x="4688114" y="1447800"/>
            <a:ext cx="4303486" cy="424088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06939" y="769257"/>
            <a:ext cx="4225266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rtl="1"/>
            <a:r>
              <a:rPr lang="fa-IR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6. خودش </a:t>
            </a:r>
            <a:r>
              <a:rPr lang="fa-IR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کارهایش را انجام می داد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92878" y="1419477"/>
            <a:ext cx="3377848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7. به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غذا ایراد </a:t>
            </a:r>
            <a:r>
              <a:rPr lang="fa-IR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نمی‌گرفت</a:t>
            </a:r>
            <a:endParaRPr lang="fa-IR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06939" y="1744682"/>
            <a:ext cx="4225265" cy="390876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indent="180975" algn="r" rtl="1" fontAlgn="base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پیام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ـ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بر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در خ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ــ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انه کف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ــ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ش و لباس خویش را می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دوخت... وسایل خویش را برداشت و می‌گذاشت. 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آب و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ظـرف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وضـوی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خـود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 را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خـودش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مهـیا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می‌کـرد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تـا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هنگـام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برخاسـتن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برای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تهجّد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شــ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بانه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بـرای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کسی مزاحمت ایجاد ننماید: 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 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و یَضَعُ طَهورَهَ باللّیلِ بِیده...».</a:t>
            </a:r>
            <a:endParaRPr lang="en-US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/>
            </a:r>
            <a:br>
              <a:rPr lang="en-US" sz="2800" dirty="0">
                <a:latin typeface="Arial" pitchFamily="34" charset="0"/>
                <a:cs typeface="Arial" pitchFamily="34" charset="0"/>
              </a:rPr>
            </a:b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4210" y="2207565"/>
            <a:ext cx="4225265" cy="34163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indent="180975" algn="justLow" rtl="1" fontAlgn="base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پیامبر خدا در خانه که بود، از هر نوع غذایی که فراهم می کردند،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می‌خورد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از آنچه خدا حلال کرده است، همراه خانواده و خدمتکاران تناول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هرگز از غذایی بدگویی و مذمت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نمی‌کرد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: 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کانَ رسول اللّه یأکل کُلَّ الأصناف مِنَ الطّعام و کانَ یأکُل ممّا احلّ اللّه له مع اهله و خَدَمِه اِذا أَکَلوا...».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 Diagonal Corner Rectangle 20"/>
          <p:cNvSpPr/>
          <p:nvPr/>
        </p:nvSpPr>
        <p:spPr>
          <a:xfrm>
            <a:off x="457200" y="4419600"/>
            <a:ext cx="5595432" cy="21336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22" name="Round Diagonal Corner Rectangle 21"/>
          <p:cNvSpPr/>
          <p:nvPr/>
        </p:nvSpPr>
        <p:spPr>
          <a:xfrm>
            <a:off x="3346804" y="1266371"/>
            <a:ext cx="5562600" cy="21336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73335" y="685800"/>
            <a:ext cx="413606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cs typeface="B Zar" pitchFamily="2" charset="-78"/>
              </a:rPr>
              <a:t>8. با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/>
                <a:cs typeface="B Zar" pitchFamily="2" charset="-78"/>
              </a:rPr>
              <a:t>زنان و کودکان مهربان بود</a:t>
            </a: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657600" y="1570910"/>
            <a:ext cx="5029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کانَ رسول الله اَرْحَمُ النَّاسِ بِالنِّسَاءِ وَالصِّبْیَان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؛ </a:t>
            </a:r>
            <a:endParaRPr lang="ar-SA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رسول الله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مهربان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ترین فرد نسبت به بچه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ها و زنان بود. 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endParaRPr lang="ar-SA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85800" y="5070901"/>
            <a:ext cx="5257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وَ کانَ رَسول الل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ه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یَمْزَحُ مَعَهُنَّ؛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با خانواده خوشرو بود و با آنها گفتگو و مزاح 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می‌نمود. 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31360" y="3776990"/>
            <a:ext cx="449674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rtl="1"/>
            <a:r>
              <a:rPr lang="fa-I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9. در </a:t>
            </a:r>
            <a:r>
              <a:rPr lang="fa-IR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خانه اهل مزاح و شوخی بود</a:t>
            </a:r>
          </a:p>
        </p:txBody>
      </p:sp>
      <p:pic>
        <p:nvPicPr>
          <p:cNvPr id="9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1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4" grpId="0"/>
      <p:bldP spid="22529" grpId="0"/>
      <p:bldP spid="22530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 Diagonal Corner Rectangle 15"/>
          <p:cNvSpPr/>
          <p:nvPr/>
        </p:nvSpPr>
        <p:spPr>
          <a:xfrm>
            <a:off x="762000" y="2743200"/>
            <a:ext cx="7696200" cy="29718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pic>
        <p:nvPicPr>
          <p:cNvPr id="13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028700" y="3008025"/>
            <a:ext cx="7200900" cy="2331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76176" rIns="91440" bIns="3808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کان مِنْ خُلْقِهِ اَنْ یَبْدَاَ مَنْ لَقِیَهُ بِالسَّلامِ؛</a:t>
            </a:r>
            <a:endParaRPr lang="en-US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«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از خلق وخوی حضرت آن این بود که با هرکس برخورد می‌کرد، آغاز به سلام می‌نمود.»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شخصی تصمیم گرفت زودتر به پیامبر اکرم  سلام کند. او پشت درختی مخفی شد. ولی همینکه پیامبر به آن جا رسید، با صدای بلند فرمود: ای کسی که پشت درختی، سلامٌ علیکم</a:t>
            </a:r>
            <a:r>
              <a:rPr lang="fa-IR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86899" y="1979763"/>
            <a:ext cx="32464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1. شروع به سلام می‌کرد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3128" y="591071"/>
            <a:ext cx="43701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a-IR" sz="5400" b="1" spc="50" dirty="0" err="1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j-lt"/>
                <a:ea typeface="+mj-ea"/>
                <a:cs typeface="B Titr" pitchFamily="2" charset="-78"/>
              </a:rPr>
              <a:t>سیره</a:t>
            </a:r>
            <a:r>
              <a:rPr lang="fa-IR" sz="5400" b="1" spc="50" dirty="0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j-lt"/>
                <a:ea typeface="+mj-ea"/>
                <a:cs typeface="B Titr" pitchFamily="2" charset="-78"/>
              </a:rPr>
              <a:t> </a:t>
            </a:r>
            <a:r>
              <a:rPr lang="fa-IR" sz="5400" b="1" spc="50" dirty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j-lt"/>
                <a:ea typeface="+mj-ea"/>
                <a:cs typeface="B Titr" pitchFamily="2" charset="-78"/>
              </a:rPr>
              <a:t>ی </a:t>
            </a:r>
            <a:r>
              <a:rPr lang="fa-IR" sz="5400" b="1" spc="50" dirty="0" smtClean="0">
                <a:ln w="11430">
                  <a:solidFill>
                    <a:schemeClr val="bg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+mj-lt"/>
                <a:ea typeface="+mj-ea"/>
                <a:cs typeface="B Titr" pitchFamily="2" charset="-78"/>
              </a:rPr>
              <a:t>اجتماعی</a:t>
            </a:r>
            <a:endParaRPr lang="fa-IR" sz="5400" b="1" spc="50" dirty="0">
              <a:ln w="11430">
                <a:solidFill>
                  <a:schemeClr val="bg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60000" endA="900" endPos="58000" dir="5400000" sy="-100000" algn="bl" rotWithShape="0"/>
              </a:effectLst>
              <a:latin typeface="+mj-lt"/>
              <a:ea typeface="+mj-ea"/>
              <a:cs typeface="B Titr" pitchFamily="2" charset="-78"/>
            </a:endParaRPr>
          </a:p>
        </p:txBody>
      </p:sp>
      <p:pic>
        <p:nvPicPr>
          <p:cNvPr id="11" name="Picture 2" descr="F:\فتوشاپ\اسلیمی- تذهیب\tazhib_persiangraphic_57_20091103_120357228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774" b="92925" l="0" r="30833">
                        <a14:backgroundMark x1="29500" y1="56840" x2="27833" y2="58726"/>
                        <a14:backgroundMark x1="28000" y1="41038" x2="29500" y2="42925"/>
                      </a14:backgroundRemoval>
                    </a14:imgEffect>
                  </a14:imgLayer>
                </a14:imgProps>
              </a:ext>
            </a:extLst>
          </a:blip>
          <a:srcRect t="30189" r="69333" b="30585"/>
          <a:stretch/>
        </p:blipFill>
        <p:spPr bwMode="auto">
          <a:xfrm>
            <a:off x="152400" y="260648"/>
            <a:ext cx="1752600" cy="1584177"/>
          </a:xfrm>
          <a:prstGeom prst="rect">
            <a:avLst/>
          </a:prstGeom>
          <a:noFill/>
        </p:spPr>
      </p:pic>
      <p:pic>
        <p:nvPicPr>
          <p:cNvPr id="12" name="Picture 2" descr="F:\فتوشاپ\اسلیمی- تذهیب\tazhib_persiangraphic_57_20091103_1203572286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9009" b="100000" l="0" r="31500"/>
                    </a14:imgEffect>
                  </a14:imgLayer>
                </a14:imgProps>
              </a:ext>
            </a:extLst>
          </a:blip>
          <a:srcRect t="30189" r="69333" b="30585"/>
          <a:stretch/>
        </p:blipFill>
        <p:spPr bwMode="auto">
          <a:xfrm rot="10800000">
            <a:off x="7086600" y="260648"/>
            <a:ext cx="1752600" cy="1584176"/>
          </a:xfrm>
          <a:prstGeom prst="rect">
            <a:avLst/>
          </a:prstGeom>
          <a:noFill/>
        </p:spPr>
      </p:pic>
      <p:pic>
        <p:nvPicPr>
          <p:cNvPr id="14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 flipV="1">
            <a:off x="-2595595" y="3857628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9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49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500"/>
                                        <p:tgtEl>
                                          <p:spTgt spid="49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9153" grpId="0" uiExpand="1" build="p"/>
      <p:bldP spid="15" grpId="0" build="p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 Diagonal Corner Rectangle 23"/>
          <p:cNvSpPr/>
          <p:nvPr/>
        </p:nvSpPr>
        <p:spPr>
          <a:xfrm>
            <a:off x="152400" y="2057400"/>
            <a:ext cx="4328886" cy="424088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25" name="Round Diagonal Corner Rectangle 24"/>
          <p:cNvSpPr/>
          <p:nvPr/>
        </p:nvSpPr>
        <p:spPr>
          <a:xfrm>
            <a:off x="4688114" y="1447800"/>
            <a:ext cx="4303486" cy="36576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460196" y="838200"/>
            <a:ext cx="2531404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2.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مصافحه</a:t>
            </a: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می‌کرد</a:t>
            </a:r>
            <a:endParaRPr lang="fa-IR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7186" y="1419477"/>
            <a:ext cx="4015843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3. حرف کسی را قطع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نمی‌کرد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876800" y="1744682"/>
            <a:ext cx="3962400" cy="30469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indent="180975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اِذَا لَقِیَ مُسْلِماً بَدَاَ بِالْمُصَافِحَه؛ </a:t>
            </a:r>
            <a:endParaRPr lang="en-US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«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هرگاه با مسلمانی دیدار می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کرد، با او دست می‌داد.»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در هنگام دست دادن نیز رعایت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تا دست خویش را زود عقب نکشد، مبادا طرف مقابل، احساس بی علاقگی و سردی در برخورد پیدا کند</a:t>
            </a:r>
            <a:r>
              <a:rPr lang="fa-IR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72141" y="2207565"/>
            <a:ext cx="4071259" cy="378565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و لا یَقْطَعُ عَلیٰ اَحَدٍ کلامَهُ...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»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؛ </a:t>
            </a:r>
            <a:endParaRPr lang="en-US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حضرت رسول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حرف گوینده را تا پایان گوش می‌دادند و ساکت </a:t>
            </a:r>
            <a:endParaRPr lang="fa-IR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ماندند تا صحبت آنان تمام شود. ایشان هرگز کلام کسی را قطع نمی‌کرد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نکته: آیا ما اینگونه ایم، یا اینکه مثل بعضی ها، وسط حرف دیگران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می‌پریم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حرفشان را قطع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می‌کنیم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؟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  <p:pic>
        <p:nvPicPr>
          <p:cNvPr id="3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31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F:\فتوشاپ\اسلیمی- تذهیب\1263723223[1].jpg" hidden="1"/>
          <p:cNvPicPr>
            <a:picLocks noChangeAspect="1" noChangeArrowheads="1"/>
          </p:cNvPicPr>
          <p:nvPr/>
        </p:nvPicPr>
        <p:blipFill>
          <a:blip r:embed="rId3"/>
          <a:srcRect l="54237" r="-1695" b="78000"/>
          <a:stretch>
            <a:fillRect/>
          </a:stretch>
        </p:blipFill>
        <p:spPr bwMode="auto">
          <a:xfrm rot="10800000">
            <a:off x="7010400" y="0"/>
            <a:ext cx="2133600" cy="1257300"/>
          </a:xfrm>
          <a:prstGeom prst="rect">
            <a:avLst/>
          </a:prstGeom>
          <a:noFill/>
        </p:spPr>
      </p:pic>
      <p:pic>
        <p:nvPicPr>
          <p:cNvPr id="13" name="Picture 6" descr="F:\فتوشاپ\اسلیمی- تذهیب\1263723223[1].jpg" hidden="1"/>
          <p:cNvPicPr>
            <a:picLocks noChangeAspect="1" noChangeArrowheads="1"/>
          </p:cNvPicPr>
          <p:nvPr/>
        </p:nvPicPr>
        <p:blipFill>
          <a:blip r:embed="rId3"/>
          <a:srcRect l="30000" t="35856" r="54000" b="52000"/>
          <a:stretch>
            <a:fillRect/>
          </a:stretch>
        </p:blipFill>
        <p:spPr bwMode="auto">
          <a:xfrm rot="8954294">
            <a:off x="-42722" y="-20133"/>
            <a:ext cx="1186899" cy="1351305"/>
          </a:xfrm>
          <a:prstGeom prst="rect">
            <a:avLst/>
          </a:prstGeom>
          <a:noFill/>
        </p:spPr>
      </p:pic>
      <p:sp>
        <p:nvSpPr>
          <p:cNvPr id="23" name="Round Diagonal Corner Rectangle 22"/>
          <p:cNvSpPr/>
          <p:nvPr/>
        </p:nvSpPr>
        <p:spPr>
          <a:xfrm>
            <a:off x="457200" y="4419600"/>
            <a:ext cx="5595432" cy="21336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24" name="Round Diagonal Corner Rectangle 23"/>
          <p:cNvSpPr/>
          <p:nvPr/>
        </p:nvSpPr>
        <p:spPr>
          <a:xfrm>
            <a:off x="3346804" y="1266371"/>
            <a:ext cx="5562600" cy="21336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429000" y="685800"/>
            <a:ext cx="557235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4. حتی در حال خشم خلاف حق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نمی‌گفت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3657600" y="1386244"/>
            <a:ext cx="50292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وکانَ فِی الرِّضا والغَضَب لا یَقُولُ اِلاّ حَقَّا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»؛</a:t>
            </a:r>
            <a:endParaRPr lang="en-US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حضرت رسول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،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در حال خشم از مرز حق بیرون نمیرفت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او دیرتر از همه خشمگین و عصبانی </a:t>
            </a:r>
            <a:r>
              <a:rPr lang="fa-IR" sz="2400" b="1" dirty="0" err="1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می‌شد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و زودتر از همه نیز، عفو می کرد. 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685800" y="5040124"/>
            <a:ext cx="52578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کانَ اَجْوَدَ النَّاس کَفَّاً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»؛</a:t>
            </a:r>
            <a:r>
              <a:rPr lang="en-US" sz="2800" dirty="0">
                <a:latin typeface="Times New Roman" pitchFamily="18" charset="0"/>
                <a:ea typeface="Calibri" pitchFamily="34" charset="0"/>
                <a:cs typeface="B Compset" pitchFamily="2" charset="-78"/>
              </a:rPr>
              <a:t>‌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پیامبراز همه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ی مردم بخشنده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تر بود</a:t>
            </a:r>
            <a:r>
              <a:rPr lang="en-US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291771" y="3810000"/>
            <a:ext cx="2884123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5. دست و دل باز بود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pic>
        <p:nvPicPr>
          <p:cNvPr id="29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3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/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Diagonal Corner Rectangle 8"/>
          <p:cNvSpPr/>
          <p:nvPr/>
        </p:nvSpPr>
        <p:spPr>
          <a:xfrm>
            <a:off x="762000" y="4211648"/>
            <a:ext cx="7696200" cy="1960551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8" name="Round Diagonal Corner Rectangle 7"/>
          <p:cNvSpPr/>
          <p:nvPr/>
        </p:nvSpPr>
        <p:spPr>
          <a:xfrm>
            <a:off x="762000" y="1056268"/>
            <a:ext cx="7696200" cy="2277372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990600" y="1295400"/>
            <a:ext cx="7239000" cy="1962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76176" rIns="91440" bIns="3808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رسول خدا، هرگاه مهمان داشت،‌ با او غذا می‌خورد و دست از سفره و غذا نمی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کشید، ‌تا آنکه مهمان دست از غذا خوردن بکشد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lang="ar-SA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البته پیامبرتا کاملاًٌ گرسنه نمی‌شد، غذا نمی‌خورد و قبل از آنکه کاملاً سیر شود، ‌دست از غذا می‌کشید.</a:t>
            </a:r>
            <a:r>
              <a:rPr lang="en-US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990600" y="4210161"/>
            <a:ext cx="7239000" cy="1962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76176" rIns="91440" bIns="3808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مردی خدمت آن حضرت آمد و با دیدن عظمت آن حضرت، دستپاچه شد و به لرزه و لکنت زبان افتاد.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پیامبر اکرم او را دلداری داد و فرمود: « آرام باش، من که پادشاه نیستم! من پسر زنی هستم که قّد (غذای ساده عرب</a:t>
            </a: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ها: مانند اِشکنه) می‌خورد! </a:t>
            </a:r>
            <a:r>
              <a:rPr lang="ar-SA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»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Za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40595" y="456493"/>
            <a:ext cx="5078633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6. قبل از مهمان دست از غذا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نمی‌کشید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653971" y="3595250"/>
            <a:ext cx="289053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7. با مردم راحت بود 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pic>
        <p:nvPicPr>
          <p:cNvPr id="15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16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2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2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2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52225" grpId="0"/>
      <p:bldP spid="52228" grpId="0"/>
      <p:bldP spid="10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780143" y="1610001"/>
            <a:ext cx="7696200" cy="4333599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1200150" y="1806238"/>
            <a:ext cx="6953250" cy="3908762"/>
          </a:xfrm>
          <a:prstGeom prst="rect">
            <a:avLst/>
          </a:prstGeom>
          <a:noFill/>
          <a:ln w="19050" cap="rnd" cmpd="dbl">
            <a:noFill/>
            <a:prstDash val="lgDashDotDot"/>
            <a:miter lim="800000"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تلاش برای انجام خواسته ی مراجعین، گامی دیگر در این راه بود. هر کس از وی درخواستی داشت، یا آن را انجام می‌داد، و اگر نمی توانست، حداقل با سخن نیک و کلام نرم پاسخش را می‌داد و اخلاق نیکوی خود را شامل همگان می‌ساخت. 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a-IR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اگر یک مراجعه کننده ی غریب و ناآشنا، رفتار تندی داشت، به نحوی که اصحاب قصد برخورد و تنبیه او را داشتند، حضرت می‌فرمود: هرگاه حاجتمندی را دیدید که آمده و خواسته‌ای دارد، او را پذیرایی و تکریم کنید</a:t>
            </a:r>
            <a:r>
              <a:rPr lang="fa-IR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: </a:t>
            </a:r>
          </a:p>
          <a:p>
            <a:pPr marL="0" marR="0" lvl="0" indent="180975" algn="just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 smtClean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اذا رأیتُم طالبَ الحاجَةِ </a:t>
            </a:r>
            <a:r>
              <a:rPr lang="ar-SA" sz="2400" b="1" dirty="0" smtClean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َطْلُبُها 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فَأرْفِدُوه</a:t>
            </a:r>
            <a:r>
              <a:rPr lang="ar-SA" sz="2400" b="1" dirty="0" smtClean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.»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98321" y="840417"/>
            <a:ext cx="4156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8. گره گشای مشکلات مردم بود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pic>
        <p:nvPicPr>
          <p:cNvPr id="9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1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3251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 Diagonal Corner Rectangle 20"/>
          <p:cNvSpPr/>
          <p:nvPr/>
        </p:nvSpPr>
        <p:spPr>
          <a:xfrm>
            <a:off x="457200" y="3508829"/>
            <a:ext cx="5595432" cy="2880049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22" name="Round Diagonal Corner Rectangle 21"/>
          <p:cNvSpPr/>
          <p:nvPr/>
        </p:nvSpPr>
        <p:spPr>
          <a:xfrm>
            <a:off x="3346804" y="1037772"/>
            <a:ext cx="5562600" cy="1629228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4771317" y="457200"/>
            <a:ext cx="4144083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9. به هیچکس سرکوفت نمی زد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24" name="Rectangle 1"/>
          <p:cNvSpPr>
            <a:spLocks noChangeArrowheads="1"/>
          </p:cNvSpPr>
          <p:nvPr/>
        </p:nvSpPr>
        <p:spPr bwMode="auto">
          <a:xfrm>
            <a:off x="3856232" y="1371600"/>
            <a:ext cx="467816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«کان لا یَذُمُُّ أحَدَاً و لا یُعَیِّرُهُ</a:t>
            </a:r>
            <a:r>
              <a:rPr lang="ar-SA" sz="2400" b="1" dirty="0" smtClean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»</a:t>
            </a:r>
            <a:r>
              <a:rPr lang="fa-IR" sz="2400" b="1" dirty="0" smtClean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؛</a:t>
            </a: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کسی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را سرزنش نمی‌کرد و </a:t>
            </a:r>
            <a:r>
              <a:rPr lang="ar-SA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تکّه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نمی‌پراند</a:t>
            </a:r>
            <a:r>
              <a:rPr lang="fa-IR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685800" y="3948579"/>
            <a:ext cx="5257800" cy="2262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«ما </a:t>
            </a:r>
            <a:r>
              <a:rPr lang="fa-IR" sz="2400" b="1" dirty="0" err="1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انْتَصَرَ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لِنَفْسِهِ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مِنْ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مَظْلَمَةٍ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حتی </a:t>
            </a:r>
            <a:r>
              <a:rPr lang="fa-IR" sz="2400" b="1" dirty="0" err="1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یَنْتَهِکَ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</a:t>
            </a:r>
            <a:r>
              <a:rPr lang="fa-IR" sz="2400" b="1" dirty="0" err="1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مَحارِمُ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 الله»</a:t>
            </a: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؛</a:t>
            </a:r>
            <a:endParaRPr lang="en-US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اگر ظلمی به او می‌شد، ‌انتقام نمی‌گرفت، مگر اینکه حریم الهی زیر پا گذاشته می‌شد.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687228" y="2895600"/>
            <a:ext cx="243848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10. انتقام جو نبود</a:t>
            </a:r>
            <a:endParaRPr lang="en-US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pic>
        <p:nvPicPr>
          <p:cNvPr id="29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3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>
            <a:off x="-2595595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4" grpId="0"/>
      <p:bldP spid="25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 Diagonal Corner Rectangle 10"/>
          <p:cNvSpPr/>
          <p:nvPr/>
        </p:nvSpPr>
        <p:spPr>
          <a:xfrm>
            <a:off x="2819400" y="4572000"/>
            <a:ext cx="5595432" cy="1816878"/>
          </a:xfrm>
          <a:prstGeom prst="round2DiagRect">
            <a:avLst>
              <a:gd name="adj1" fmla="val 0"/>
              <a:gd name="adj2" fmla="val 20299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674557" y="1095124"/>
            <a:ext cx="5562600" cy="2383844"/>
          </a:xfrm>
          <a:prstGeom prst="round2DiagRect">
            <a:avLst>
              <a:gd name="adj1" fmla="val 0"/>
              <a:gd name="adj2" fmla="val 2208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74558" y="514552"/>
            <a:ext cx="5331908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11. جلوی دیگران پایش را دراز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نمی‌کرد</a:t>
            </a:r>
            <a:endParaRPr lang="fa-IR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968114" y="1471438"/>
            <a:ext cx="497548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 مَا رُئِیَ مُقَدِّمَاً رِجْلَهُ بَیْنَ یَدَیْ جَلِیسٍ لَهُ قَطُّ</a:t>
            </a:r>
            <a:r>
              <a:rPr lang="fa-IR" sz="2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Calibri" pitchFamily="34" charset="0"/>
                <a:cs typeface="B Compset" pitchFamily="2" charset="-78"/>
              </a:rPr>
              <a:t>؛ </a:t>
            </a:r>
            <a:endParaRPr lang="ar-SA" sz="2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ea typeface="Calibri" pitchFamily="34" charset="0"/>
              <a:cs typeface="B Compset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هرگز دیده نشد که پای خود را، در حضور دیگران دراز کند.» </a:t>
            </a: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3004632" y="5137666"/>
            <a:ext cx="52249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«وَ کانَ اَکْثَر مَا یَجْلِسُ تِجَاهَ الْقِبْلَة</a:t>
            </a:r>
            <a:r>
              <a:rPr lang="fa-IR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؛</a:t>
            </a:r>
            <a:endParaRPr lang="ar-SA" sz="2400" b="1" dirty="0">
              <a:effectLst>
                <a:glow rad="101600">
                  <a:schemeClr val="accent3">
                    <a:lumMod val="60000"/>
                    <a:lumOff val="40000"/>
                    <a:alpha val="60000"/>
                  </a:schemeClr>
                </a:glow>
              </a:effectLst>
              <a:cs typeface="B Traffic" pitchFamily="2" charset="-78"/>
            </a:endParaRPr>
          </a:p>
          <a:p>
            <a:pPr lvl="0" indent="180975" algn="just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رسول خدااغلب رو به قبله می‌نشست».</a:t>
            </a:r>
            <a:endParaRPr lang="en-US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819399" y="3810000"/>
            <a:ext cx="3772186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12. بیشتر رو به قبله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می‌نشست</a:t>
            </a:r>
            <a:endParaRPr lang="fa-IR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pic>
        <p:nvPicPr>
          <p:cNvPr id="2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 flipV="1">
            <a:off x="-2595595" y="3857628"/>
            <a:ext cx="4500594" cy="3000372"/>
          </a:xfrm>
          <a:prstGeom prst="rect">
            <a:avLst/>
          </a:prstGeom>
          <a:noFill/>
        </p:spPr>
      </p:pic>
      <p:pic>
        <p:nvPicPr>
          <p:cNvPr id="21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>
            <a:off x="7162800" y="3421"/>
            <a:ext cx="4500594" cy="3000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762000" y="1524000"/>
            <a:ext cx="7696200" cy="33528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pic>
        <p:nvPicPr>
          <p:cNvPr id="8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9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 flipV="1">
            <a:off x="-2595595" y="3857628"/>
            <a:ext cx="4500594" cy="3000372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179788" y="710141"/>
            <a:ext cx="486062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13. میهمان را کنار خود جای می‌داد </a:t>
            </a:r>
          </a:p>
        </p:txBody>
      </p:sp>
      <p:sp>
        <p:nvSpPr>
          <p:cNvPr id="56321" name="Rectangle 1"/>
          <p:cNvSpPr>
            <a:spLocks noChangeArrowheads="1"/>
          </p:cNvSpPr>
          <p:nvPr/>
        </p:nvSpPr>
        <p:spPr bwMode="auto">
          <a:xfrm rot="10800000" flipV="1">
            <a:off x="990600" y="1769239"/>
            <a:ext cx="7239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ar-SA" sz="2400" b="1" dirty="0"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</a:effectLst>
                <a:cs typeface="B Traffic" pitchFamily="2" charset="-78"/>
              </a:rPr>
              <a:t>« وکاَن یُوثِرُ الدّاخِلَ عَلَیْهِ بِالْوَسَادَةِ الَّتِی تَحْتَهُ، فَاِنْ اَبَیٰ اَنْ یَقْبِلَهَا عَزَمَ عَلَیْهِ حَتَّی یَفْعَلَ؛ </a:t>
            </a: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رسول خدا وقتی کسی بر ایشان وارد می‌شد، زیر انداز خود را در اختیارش می‌گذاشت و او را روی تشک خود می‌نشاند و اگر او قبول نمی‌کرد، آن حضرت، آن قدر تاکید می‌فرمود تا بپذیرد</a:t>
            </a:r>
            <a:r>
              <a:rPr lang="ar-SA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.»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56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6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6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6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6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563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 Diagonal Corner Rectangle 8"/>
          <p:cNvSpPr/>
          <p:nvPr/>
        </p:nvSpPr>
        <p:spPr>
          <a:xfrm>
            <a:off x="762000" y="1524000"/>
            <a:ext cx="7696200" cy="35052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pic>
        <p:nvPicPr>
          <p:cNvPr id="10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11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 flipV="1">
            <a:off x="-2595595" y="3857628"/>
            <a:ext cx="4500594" cy="3000372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1930519" y="772180"/>
            <a:ext cx="535915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14. به پیاده روی و ورزش تشویق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می‌کرد</a:t>
            </a:r>
            <a:endParaRPr lang="fa-IR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 rot="10800000" flipV="1">
            <a:off x="990600" y="1524000"/>
            <a:ext cx="7239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بهترین چیزی كه خود را با آن درمان می‌كنید، پیاده روی است». </a:t>
            </a: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ورزش هایی چون اسب سواری، کشتی، تیراندازی، شنا و... نیز مورد علاقه ی رسول خدا بود. چنانکه در روایت آمده است:‌ پیامبر، مسابقه اسب دوانی برگزار كرد و جایزه­اش را مقداری نقره قرار دادند.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cloob.us/mf_gifts/31_thumb.gif" hidden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838200"/>
            <a:ext cx="685801" cy="685800"/>
          </a:xfrm>
          <a:prstGeom prst="rect">
            <a:avLst/>
          </a:prstGeom>
          <a:noFill/>
        </p:spPr>
      </p:pic>
      <p:pic>
        <p:nvPicPr>
          <p:cNvPr id="6" name="Picture 2" descr="http://cloob.us/mf_gifts/31_thumb.gif" hidden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914400"/>
            <a:ext cx="685801" cy="685800"/>
          </a:xfrm>
          <a:prstGeom prst="rect">
            <a:avLst/>
          </a:prstGeom>
          <a:noFill/>
        </p:spPr>
      </p:pic>
      <p:pic>
        <p:nvPicPr>
          <p:cNvPr id="70660" name="Picture 4" descr="http://up.iranblog.com/2/1251641807.jpg" hidden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0" y="4000500"/>
            <a:ext cx="2857501" cy="2857500"/>
          </a:xfrm>
          <a:prstGeom prst="rect">
            <a:avLst/>
          </a:prstGeom>
          <a:noFill/>
        </p:spPr>
      </p:pic>
      <p:sp>
        <p:nvSpPr>
          <p:cNvPr id="16" name="Round Diagonal Corner Rectangle 15"/>
          <p:cNvSpPr/>
          <p:nvPr/>
        </p:nvSpPr>
        <p:spPr>
          <a:xfrm>
            <a:off x="762000" y="1524000"/>
            <a:ext cx="7696200" cy="3505200"/>
          </a:xfrm>
          <a:prstGeom prst="round2DiagRect">
            <a:avLst>
              <a:gd name="adj1" fmla="val 12218"/>
              <a:gd name="adj2" fmla="val 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lvl="0" indent="180975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>
              <a:solidFill>
                <a:prstClr val="black"/>
              </a:solidFill>
              <a:effectLst>
                <a:glow rad="101600">
                  <a:srgbClr val="92D050">
                    <a:alpha val="40000"/>
                  </a:srgbClr>
                </a:glow>
              </a:effectLst>
              <a:latin typeface="Times New Roman" pitchFamily="18" charset="0"/>
              <a:ea typeface="Calibri" pitchFamily="34" charset="0"/>
              <a:cs typeface="B Zar" pitchFamily="2" charset="-78"/>
            </a:endParaRPr>
          </a:p>
        </p:txBody>
      </p:sp>
      <p:pic>
        <p:nvPicPr>
          <p:cNvPr id="17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V="1">
            <a:off x="7162800" y="3886200"/>
            <a:ext cx="4500594" cy="3000372"/>
          </a:xfrm>
          <a:prstGeom prst="rect">
            <a:avLst/>
          </a:prstGeom>
          <a:noFill/>
        </p:spPr>
      </p:pic>
      <p:pic>
        <p:nvPicPr>
          <p:cNvPr id="18" name="Picture 4" descr="H:\فتوشاپ\اسلیمی- تذهیب\810_C.tif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54762" l="23762" r="100000"/>
                    </a14:imgEffect>
                  </a14:imgLayer>
                </a14:imgProps>
              </a:ext>
            </a:extLst>
          </a:blip>
          <a:srcRect l="23391" b="49776"/>
          <a:stretch>
            <a:fillRect/>
          </a:stretch>
        </p:blipFill>
        <p:spPr bwMode="auto">
          <a:xfrm rot="10800000" flipH="1" flipV="1">
            <a:off x="-2595595" y="3857628"/>
            <a:ext cx="4500594" cy="3000372"/>
          </a:xfrm>
          <a:prstGeom prst="rect">
            <a:avLst/>
          </a:prstGeom>
          <a:noFill/>
        </p:spPr>
      </p:pic>
      <p:sp>
        <p:nvSpPr>
          <p:cNvPr id="19" name="Rectangle 18"/>
          <p:cNvSpPr/>
          <p:nvPr/>
        </p:nvSpPr>
        <p:spPr>
          <a:xfrm>
            <a:off x="1793463" y="746074"/>
            <a:ext cx="5633272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</a:pPr>
            <a:r>
              <a:rPr lang="fa-IR" sz="2800" b="1" cap="all" dirty="0" smtClean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15. </a:t>
            </a:r>
            <a:r>
              <a:rPr lang="fa-IR" sz="2800" b="1" cap="all" dirty="0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دوستان غمگین را با شوخی شاد </a:t>
            </a:r>
            <a:r>
              <a:rPr lang="fa-IR" sz="2800" b="1" cap="all" dirty="0" err="1">
                <a:ln w="9000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cs typeface="B Zar" pitchFamily="2" charset="-78"/>
              </a:rPr>
              <a:t>می‌کرد</a:t>
            </a:r>
            <a:endParaRPr lang="fa-IR" sz="2800" b="1" cap="all" dirty="0">
              <a:ln w="9000" cmpd="sng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  <a:cs typeface="B Zar" pitchFamily="2" charset="-78"/>
            </a:endParaRPr>
          </a:p>
        </p:txBody>
      </p:sp>
      <p:sp>
        <p:nvSpPr>
          <p:cNvPr id="20" name="Rectangle 1"/>
          <p:cNvSpPr>
            <a:spLocks noChangeArrowheads="1"/>
          </p:cNvSpPr>
          <p:nvPr/>
        </p:nvSpPr>
        <p:spPr bwMode="auto">
          <a:xfrm rot="10800000" flipV="1">
            <a:off x="990600" y="1800999"/>
            <a:ext cx="7239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یار همیشگی پیامبر، حضرت علی می فرماید: پیامبر خدا همیشه هر یک از اصحاب را غمگین می‌دید، با شوخی او را خوشحال می کرد. </a:t>
            </a: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ar-SA" sz="2400" b="1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امام صادق فرمود : رسول خدا شوخی و مزاح می کرد، ولی چیزی جز حق و واقعیت نمی‌گفت</a:t>
            </a:r>
            <a:r>
              <a:rPr lang="ar-SA" sz="2400" b="1" dirty="0" smtClean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cs typeface="B Traffic" pitchFamily="2" charset="-78"/>
              </a:rPr>
              <a:t>.</a:t>
            </a:r>
            <a:endParaRPr lang="ar-SA" sz="2400" b="1" dirty="0">
              <a:effectLst>
                <a:glow rad="101600">
                  <a:schemeClr val="accent2">
                    <a:lumMod val="20000"/>
                    <a:lumOff val="80000"/>
                    <a:alpha val="60000"/>
                  </a:schemeClr>
                </a:glow>
              </a:effectLst>
              <a:cs typeface="B Traffic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/>
      <p:bldP spid="2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2008</TotalTime>
  <Words>1340</Words>
  <Application>Microsoft Office PowerPoint</Application>
  <PresentationFormat>On-screen Show (4:3)</PresentationFormat>
  <Paragraphs>106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B Compset</vt:lpstr>
      <vt:lpstr>B Titr</vt:lpstr>
      <vt:lpstr>B Traffic</vt:lpstr>
      <vt:lpstr>B Yagut</vt:lpstr>
      <vt:lpstr>B Yekan</vt:lpstr>
      <vt:lpstr>B Zar</vt:lpstr>
      <vt:lpstr>Calibri</vt:lpstr>
      <vt:lpstr>IranNastaliq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DadeFam-43262657</cp:lastModifiedBy>
  <cp:revision>99</cp:revision>
  <dcterms:created xsi:type="dcterms:W3CDTF">2006-08-16T00:00:00Z</dcterms:created>
  <dcterms:modified xsi:type="dcterms:W3CDTF">2023-07-03T14:23:27Z</dcterms:modified>
</cp:coreProperties>
</file>