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1"/>
  </p:notesMasterIdLst>
  <p:sldIdLst>
    <p:sldId id="429" r:id="rId2"/>
    <p:sldId id="278" r:id="rId3"/>
    <p:sldId id="389" r:id="rId4"/>
    <p:sldId id="367" r:id="rId5"/>
    <p:sldId id="276" r:id="rId6"/>
    <p:sldId id="280" r:id="rId7"/>
    <p:sldId id="352" r:id="rId8"/>
    <p:sldId id="356" r:id="rId9"/>
    <p:sldId id="390" r:id="rId10"/>
    <p:sldId id="391" r:id="rId11"/>
    <p:sldId id="392" r:id="rId12"/>
    <p:sldId id="418" r:id="rId13"/>
    <p:sldId id="388" r:id="rId14"/>
    <p:sldId id="393" r:id="rId15"/>
    <p:sldId id="394" r:id="rId16"/>
    <p:sldId id="395" r:id="rId17"/>
    <p:sldId id="427" r:id="rId18"/>
    <p:sldId id="396" r:id="rId19"/>
    <p:sldId id="397" r:id="rId20"/>
    <p:sldId id="398" r:id="rId21"/>
    <p:sldId id="419" r:id="rId22"/>
    <p:sldId id="420" r:id="rId23"/>
    <p:sldId id="421" r:id="rId24"/>
    <p:sldId id="422" r:id="rId25"/>
    <p:sldId id="400" r:id="rId26"/>
    <p:sldId id="401" r:id="rId27"/>
    <p:sldId id="402" r:id="rId28"/>
    <p:sldId id="403" r:id="rId29"/>
    <p:sldId id="423" r:id="rId30"/>
    <p:sldId id="404" r:id="rId31"/>
    <p:sldId id="405" r:id="rId32"/>
    <p:sldId id="406" r:id="rId33"/>
    <p:sldId id="407" r:id="rId34"/>
    <p:sldId id="408" r:id="rId35"/>
    <p:sldId id="409" r:id="rId36"/>
    <p:sldId id="410" r:id="rId37"/>
    <p:sldId id="411" r:id="rId38"/>
    <p:sldId id="424" r:id="rId39"/>
    <p:sldId id="428" r:id="rId40"/>
    <p:sldId id="413" r:id="rId41"/>
    <p:sldId id="414" r:id="rId42"/>
    <p:sldId id="415" r:id="rId43"/>
    <p:sldId id="416" r:id="rId44"/>
    <p:sldId id="426" r:id="rId45"/>
    <p:sldId id="417" r:id="rId46"/>
    <p:sldId id="360" r:id="rId47"/>
    <p:sldId id="361" r:id="rId48"/>
    <p:sldId id="363" r:id="rId49"/>
    <p:sldId id="365" r:id="rId50"/>
  </p:sldIdLst>
  <p:sldSz cx="9144000" cy="6858000" type="screen4x3"/>
  <p:notesSz cx="6858000" cy="9144000"/>
  <p:custDataLst>
    <p:tags r:id="rId52"/>
  </p:custDataLst>
  <p:defaultTextStyle>
    <a:defPPr>
      <a:defRPr lang="fa-IR"/>
    </a:defPPr>
    <a:lvl1pPr algn="r" rtl="1" fontAlgn="base">
      <a:spcBef>
        <a:spcPct val="0"/>
      </a:spcBef>
      <a:spcAft>
        <a:spcPct val="0"/>
      </a:spcAft>
      <a:defRPr kern="1200">
        <a:solidFill>
          <a:schemeClr val="tx1"/>
        </a:solidFill>
        <a:latin typeface="Calibri" pitchFamily="34" charset="0"/>
        <a:ea typeface="+mn-ea"/>
        <a:cs typeface="Arial" pitchFamily="34" charset="0"/>
      </a:defRPr>
    </a:lvl1pPr>
    <a:lvl2pPr marL="457200" algn="r" rtl="1" fontAlgn="base">
      <a:spcBef>
        <a:spcPct val="0"/>
      </a:spcBef>
      <a:spcAft>
        <a:spcPct val="0"/>
      </a:spcAft>
      <a:defRPr kern="1200">
        <a:solidFill>
          <a:schemeClr val="tx1"/>
        </a:solidFill>
        <a:latin typeface="Calibri" pitchFamily="34" charset="0"/>
        <a:ea typeface="+mn-ea"/>
        <a:cs typeface="Arial" pitchFamily="34" charset="0"/>
      </a:defRPr>
    </a:lvl2pPr>
    <a:lvl3pPr marL="914400" algn="r" rtl="1" fontAlgn="base">
      <a:spcBef>
        <a:spcPct val="0"/>
      </a:spcBef>
      <a:spcAft>
        <a:spcPct val="0"/>
      </a:spcAft>
      <a:defRPr kern="1200">
        <a:solidFill>
          <a:schemeClr val="tx1"/>
        </a:solidFill>
        <a:latin typeface="Calibri" pitchFamily="34" charset="0"/>
        <a:ea typeface="+mn-ea"/>
        <a:cs typeface="Arial" pitchFamily="34" charset="0"/>
      </a:defRPr>
    </a:lvl3pPr>
    <a:lvl4pPr marL="1371600" algn="r" rtl="1" fontAlgn="base">
      <a:spcBef>
        <a:spcPct val="0"/>
      </a:spcBef>
      <a:spcAft>
        <a:spcPct val="0"/>
      </a:spcAft>
      <a:defRPr kern="1200">
        <a:solidFill>
          <a:schemeClr val="tx1"/>
        </a:solidFill>
        <a:latin typeface="Calibri" pitchFamily="34" charset="0"/>
        <a:ea typeface="+mn-ea"/>
        <a:cs typeface="Arial" pitchFamily="34" charset="0"/>
      </a:defRPr>
    </a:lvl4pPr>
    <a:lvl5pPr marL="1828800" algn="r" rtl="1" fontAlgn="base">
      <a:spcBef>
        <a:spcPct val="0"/>
      </a:spcBef>
      <a:spcAft>
        <a:spcPct val="0"/>
      </a:spcAft>
      <a:defRPr kern="1200">
        <a:solidFill>
          <a:schemeClr val="tx1"/>
        </a:solidFill>
        <a:latin typeface="Calibri" pitchFamily="34" charset="0"/>
        <a:ea typeface="+mn-ea"/>
        <a:cs typeface="Arial" pitchFamily="34" charset="0"/>
      </a:defRPr>
    </a:lvl5pPr>
    <a:lvl6pPr marL="2286000" algn="r" defTabSz="914400" rtl="1" eaLnBrk="1" latinLnBrk="0" hangingPunct="1">
      <a:defRPr kern="1200">
        <a:solidFill>
          <a:schemeClr val="tx1"/>
        </a:solidFill>
        <a:latin typeface="Calibri" pitchFamily="34" charset="0"/>
        <a:ea typeface="+mn-ea"/>
        <a:cs typeface="Arial" pitchFamily="34" charset="0"/>
      </a:defRPr>
    </a:lvl6pPr>
    <a:lvl7pPr marL="2743200" algn="r" defTabSz="914400" rtl="1" eaLnBrk="1" latinLnBrk="0" hangingPunct="1">
      <a:defRPr kern="1200">
        <a:solidFill>
          <a:schemeClr val="tx1"/>
        </a:solidFill>
        <a:latin typeface="Calibri" pitchFamily="34" charset="0"/>
        <a:ea typeface="+mn-ea"/>
        <a:cs typeface="Arial" pitchFamily="34" charset="0"/>
      </a:defRPr>
    </a:lvl7pPr>
    <a:lvl8pPr marL="3200400" algn="r" defTabSz="914400" rtl="1" eaLnBrk="1" latinLnBrk="0" hangingPunct="1">
      <a:defRPr kern="1200">
        <a:solidFill>
          <a:schemeClr val="tx1"/>
        </a:solidFill>
        <a:latin typeface="Calibri" pitchFamily="34" charset="0"/>
        <a:ea typeface="+mn-ea"/>
        <a:cs typeface="Arial" pitchFamily="34" charset="0"/>
      </a:defRPr>
    </a:lvl8pPr>
    <a:lvl9pPr marL="3657600" algn="r" defTabSz="914400" rtl="1"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6600"/>
    <a:srgbClr val="CCECFF"/>
    <a:srgbClr val="FFFF99"/>
    <a:srgbClr val="333300"/>
    <a:srgbClr val="800000"/>
    <a:srgbClr val="00FF00"/>
    <a:srgbClr val="F40A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autoAdjust="0"/>
    <p:restoredTop sz="94721" autoAdjust="0"/>
  </p:normalViewPr>
  <p:slideViewPr>
    <p:cSldViewPr>
      <p:cViewPr>
        <p:scale>
          <a:sx n="80" d="100"/>
          <a:sy n="80" d="100"/>
        </p:scale>
        <p:origin x="-1086" y="3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8E4B8140-0918-4E21-B6AF-3FE15225FD7F}" type="datetimeFigureOut">
              <a:rPr lang="en-US"/>
              <a:pPr>
                <a:defRPr/>
              </a:pPr>
              <a:t>5/25/2020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B64AE258-A85D-4F5A-A1FF-24A05CB9CAAD}" type="slidenum">
              <a:rPr lang="en-US"/>
              <a:pPr>
                <a:defRPr/>
              </a:pPr>
              <a:t>‹#›</a:t>
            </a:fld>
            <a:endParaRPr lang="en-US"/>
          </a:p>
        </p:txBody>
      </p:sp>
    </p:spTree>
    <p:extLst>
      <p:ext uri="{BB962C8B-B14F-4D97-AF65-F5344CB8AC3E}">
        <p14:creationId xmlns:p14="http://schemas.microsoft.com/office/powerpoint/2010/main" val="127476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19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20</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21</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22</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23</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24</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26</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27</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28</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29</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30</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31</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32</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33</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34</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35</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36</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37</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38</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39</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40</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41</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42</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43</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44</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45</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46</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47</a:t>
            </a:fld>
            <a:endParaRPr 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48</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a:p>
        </p:txBody>
      </p:sp>
      <p:sp>
        <p:nvSpPr>
          <p:cNvPr id="4" name="Slide Number Placeholder 3"/>
          <p:cNvSpPr>
            <a:spLocks noGrp="1"/>
          </p:cNvSpPr>
          <p:nvPr>
            <p:ph type="sldNum" sz="quarter" idx="10"/>
          </p:nvPr>
        </p:nvSpPr>
        <p:spPr/>
        <p:txBody>
          <a:bodyPr/>
          <a:lstStyle/>
          <a:p>
            <a:pPr>
              <a:defRPr/>
            </a:pPr>
            <a:fld id="{B64AE258-A85D-4F5A-A1FF-24A05CB9CAAD}" type="slidenum">
              <a:rPr lang="en-US" smtClean="0"/>
              <a:pPr>
                <a:defRPr/>
              </a:pPr>
              <a:t>49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 Target="../slides/slide46.xml"/><Relationship Id="rId7" Type="http://schemas.openxmlformats.org/officeDocument/2006/relationships/slide" Target="../slides/slide6.xml"/><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slide" Target="../slides/slide49.xml"/><Relationship Id="rId5" Type="http://schemas.openxmlformats.org/officeDocument/2006/relationships/slide" Target="../slides/slide47.xml"/><Relationship Id="rId4" Type="http://schemas.openxmlformats.org/officeDocument/2006/relationships/slide" Target="../slides/slide2.xml"/></Relationships>
</file>

<file path=ppt/slideLayouts/_rels/slideLayout2.xml.rels><?xml version="1.0" encoding="UTF-8" standalone="yes"?>
<Relationships xmlns="http://schemas.openxmlformats.org/package/2006/relationships"><Relationship Id="rId3" Type="http://schemas.openxmlformats.org/officeDocument/2006/relationships/slide" Target="../slides/slide2.xml"/><Relationship Id="rId2" Type="http://schemas.openxmlformats.org/officeDocument/2006/relationships/slide" Target="../slides/slide46.xml"/><Relationship Id="rId1" Type="http://schemas.openxmlformats.org/officeDocument/2006/relationships/slideMaster" Target="../slideMasters/slideMaster1.xml"/><Relationship Id="rId6" Type="http://schemas.openxmlformats.org/officeDocument/2006/relationships/slide" Target="../slides/slide6.xml"/><Relationship Id="rId5" Type="http://schemas.openxmlformats.org/officeDocument/2006/relationships/slide" Target="../slides/slide49.xml"/><Relationship Id="rId4" Type="http://schemas.openxmlformats.org/officeDocument/2006/relationships/slide" Target="../slides/slide47.xml"/></Relationships>
</file>

<file path=ppt/slideLayouts/_rels/slideLayout3.xml.rels><?xml version="1.0" encoding="UTF-8" standalone="yes"?>
<Relationships xmlns="http://schemas.openxmlformats.org/package/2006/relationships"><Relationship Id="rId3" Type="http://schemas.openxmlformats.org/officeDocument/2006/relationships/slide" Target="../slides/slide46.xml"/><Relationship Id="rId7" Type="http://schemas.openxmlformats.org/officeDocument/2006/relationships/slide" Target="../slides/slide6.xml"/><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slide" Target="../slides/slide49.xml"/><Relationship Id="rId5" Type="http://schemas.openxmlformats.org/officeDocument/2006/relationships/slide" Target="../slides/slide47.xml"/><Relationship Id="rId4" Type="http://schemas.openxmlformats.org/officeDocument/2006/relationships/slide" Target="../slides/slide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pic>
        <p:nvPicPr>
          <p:cNvPr id="3" name="Picture 6" descr="I:\kargahe amoozeshi\template\final\BORDR058.jpg"/>
          <p:cNvPicPr>
            <a:picLocks noChangeAspect="1" noChangeArrowheads="1"/>
          </p:cNvPicPr>
          <p:nvPr userDrawn="1"/>
        </p:nvPicPr>
        <p:blipFill>
          <a:blip r:embed="rId2"/>
          <a:srcRect/>
          <a:stretch>
            <a:fillRect/>
          </a:stretch>
        </p:blipFill>
        <p:spPr bwMode="auto">
          <a:xfrm>
            <a:off x="-322263" y="-144463"/>
            <a:ext cx="9955213" cy="7146926"/>
          </a:xfrm>
          <a:prstGeom prst="rect">
            <a:avLst/>
          </a:prstGeom>
          <a:noFill/>
          <a:ln w="9525">
            <a:noFill/>
            <a:miter lim="800000"/>
            <a:headEnd/>
            <a:tailEnd/>
          </a:ln>
        </p:spPr>
      </p:pic>
      <p:sp>
        <p:nvSpPr>
          <p:cNvPr id="4" name="Left Arrow 3">
            <a:hlinkClick r:id="" action="ppaction://hlinkshowjump?jump=previousslide"/>
          </p:cNvPr>
          <p:cNvSpPr/>
          <p:nvPr userDrawn="1"/>
        </p:nvSpPr>
        <p:spPr>
          <a:xfrm>
            <a:off x="3500438" y="6230938"/>
            <a:ext cx="977900" cy="484187"/>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1400" b="1" dirty="0">
                <a:solidFill>
                  <a:schemeClr val="tx1"/>
                </a:solidFill>
                <a:cs typeface="B Nazanin" pitchFamily="2" charset="-78"/>
              </a:rPr>
              <a:t>صفحه قبل</a:t>
            </a:r>
          </a:p>
        </p:txBody>
      </p:sp>
      <p:sp>
        <p:nvSpPr>
          <p:cNvPr id="5" name="Right Arrow 4">
            <a:hlinkClick r:id="" action="ppaction://hlinkshowjump?jump=nextslide"/>
          </p:cNvPr>
          <p:cNvSpPr/>
          <p:nvPr userDrawn="1"/>
        </p:nvSpPr>
        <p:spPr>
          <a:xfrm>
            <a:off x="4714875" y="6230938"/>
            <a:ext cx="977900" cy="484187"/>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1400" b="1" dirty="0">
                <a:solidFill>
                  <a:schemeClr val="tx1"/>
                </a:solidFill>
                <a:cs typeface="B Nazanin" pitchFamily="2" charset="-78"/>
              </a:rPr>
              <a:t>صفحه بعد</a:t>
            </a:r>
          </a:p>
        </p:txBody>
      </p:sp>
      <p:grpSp>
        <p:nvGrpSpPr>
          <p:cNvPr id="6" name="Group 9"/>
          <p:cNvGrpSpPr>
            <a:grpSpLocks/>
          </p:cNvGrpSpPr>
          <p:nvPr userDrawn="1"/>
        </p:nvGrpSpPr>
        <p:grpSpPr bwMode="auto">
          <a:xfrm>
            <a:off x="914400" y="203200"/>
            <a:ext cx="7302500" cy="503238"/>
            <a:chOff x="1353430" y="1216434"/>
            <a:chExt cx="6185721" cy="503214"/>
          </a:xfrm>
        </p:grpSpPr>
        <p:sp>
          <p:nvSpPr>
            <p:cNvPr id="7" name="Rounded Rectangle 6">
              <a:hlinkClick r:id="rId3" action="ppaction://hlinksldjump"/>
            </p:cNvPr>
            <p:cNvSpPr/>
            <p:nvPr userDrawn="1"/>
          </p:nvSpPr>
          <p:spPr>
            <a:xfrm>
              <a:off x="3788378" y="1216434"/>
              <a:ext cx="1164952"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واژگان کليدي</a:t>
              </a:r>
            </a:p>
          </p:txBody>
        </p:sp>
        <p:sp>
          <p:nvSpPr>
            <p:cNvPr id="8" name="Rounded Rectangle 7">
              <a:hlinkClick r:id="rId4" action="ppaction://hlinksldjump"/>
            </p:cNvPr>
            <p:cNvSpPr/>
            <p:nvPr/>
          </p:nvSpPr>
          <p:spPr>
            <a:xfrm>
              <a:off x="6227816" y="1216434"/>
              <a:ext cx="1311335"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شناسنامه مهارت</a:t>
              </a:r>
            </a:p>
          </p:txBody>
        </p:sp>
        <p:sp>
          <p:nvSpPr>
            <p:cNvPr id="9" name="Rounded Rectangle 8">
              <a:hlinkClick r:id="rId5" action="ppaction://hlinksldjump"/>
            </p:cNvPr>
            <p:cNvSpPr/>
            <p:nvPr/>
          </p:nvSpPr>
          <p:spPr>
            <a:xfrm>
              <a:off x="2572083" y="1219582"/>
              <a:ext cx="1164952"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آزمون مهارت</a:t>
              </a:r>
            </a:p>
          </p:txBody>
        </p:sp>
        <p:sp>
          <p:nvSpPr>
            <p:cNvPr id="10" name="Rounded Rectangle 9">
              <a:hlinkClick r:id="rId6" action="ppaction://hlinksldjump"/>
            </p:cNvPr>
            <p:cNvSpPr/>
            <p:nvPr/>
          </p:nvSpPr>
          <p:spPr>
            <a:xfrm>
              <a:off x="1353430" y="1218524"/>
              <a:ext cx="1164952"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smtClean="0">
                  <a:solidFill>
                    <a:schemeClr val="tx1"/>
                  </a:solidFill>
                  <a:cs typeface="B Nazanin" pitchFamily="2" charset="-78"/>
                </a:rPr>
                <a:t>پيوست </a:t>
              </a:r>
              <a:r>
                <a:rPr lang="fa-IR" b="1" dirty="0">
                  <a:solidFill>
                    <a:schemeClr val="tx1"/>
                  </a:solidFill>
                  <a:cs typeface="B Nazanin" pitchFamily="2" charset="-78"/>
                </a:rPr>
                <a:t>ها</a:t>
              </a:r>
            </a:p>
          </p:txBody>
        </p:sp>
        <p:sp>
          <p:nvSpPr>
            <p:cNvPr id="11" name="Rounded Rectangle 10">
              <a:hlinkClick r:id="rId7" action="ppaction://hlinksldjump"/>
            </p:cNvPr>
            <p:cNvSpPr/>
            <p:nvPr/>
          </p:nvSpPr>
          <p:spPr>
            <a:xfrm>
              <a:off x="5006073" y="1216434"/>
              <a:ext cx="117410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فهرست مطالب</a:t>
              </a:r>
            </a:p>
          </p:txBody>
        </p:sp>
      </p:grpSp>
      <p:sp>
        <p:nvSpPr>
          <p:cNvPr id="14" name="Title 1"/>
          <p:cNvSpPr>
            <a:spLocks noGrp="1"/>
          </p:cNvSpPr>
          <p:nvPr>
            <p:ph type="ctrTitle"/>
          </p:nvPr>
        </p:nvSpPr>
        <p:spPr>
          <a:xfrm>
            <a:off x="685800" y="2130425"/>
            <a:ext cx="7772400" cy="1470025"/>
          </a:xfrm>
        </p:spPr>
        <p:txBody>
          <a:bodyPr/>
          <a:lstStyle/>
          <a:p>
            <a:endParaRPr lang="fa-I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3" name="Group 6"/>
          <p:cNvGrpSpPr>
            <a:grpSpLocks/>
          </p:cNvGrpSpPr>
          <p:nvPr userDrawn="1"/>
        </p:nvGrpSpPr>
        <p:grpSpPr bwMode="auto">
          <a:xfrm>
            <a:off x="796925" y="203200"/>
            <a:ext cx="7526338" cy="503238"/>
            <a:chOff x="1252840" y="1216434"/>
            <a:chExt cx="6376849" cy="503214"/>
          </a:xfrm>
        </p:grpSpPr>
        <p:sp>
          <p:nvSpPr>
            <p:cNvPr id="4" name="Rounded Rectangle 3">
              <a:hlinkClick r:id="rId2" action="ppaction://hlinksldjump"/>
            </p:cNvPr>
            <p:cNvSpPr/>
            <p:nvPr userDrawn="1"/>
          </p:nvSpPr>
          <p:spPr>
            <a:xfrm>
              <a:off x="3788381" y="1216434"/>
              <a:ext cx="1189351"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واژگان کليدي</a:t>
              </a:r>
            </a:p>
          </p:txBody>
        </p:sp>
        <p:sp>
          <p:nvSpPr>
            <p:cNvPr id="5" name="Rounded Rectangle 4">
              <a:hlinkClick r:id="rId3" action="ppaction://hlinksldjump"/>
            </p:cNvPr>
            <p:cNvSpPr/>
            <p:nvPr/>
          </p:nvSpPr>
          <p:spPr>
            <a:xfrm>
              <a:off x="6318354" y="1216434"/>
              <a:ext cx="1311335"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شناسنامه مهارت</a:t>
              </a:r>
            </a:p>
          </p:txBody>
        </p:sp>
        <p:sp>
          <p:nvSpPr>
            <p:cNvPr id="6" name="Rounded Rectangle 5">
              <a:hlinkClick r:id="rId4" action="ppaction://hlinksldjump"/>
            </p:cNvPr>
            <p:cNvSpPr/>
            <p:nvPr/>
          </p:nvSpPr>
          <p:spPr>
            <a:xfrm>
              <a:off x="2521788" y="1219582"/>
              <a:ext cx="118935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آزمون مهارت</a:t>
              </a:r>
            </a:p>
          </p:txBody>
        </p:sp>
        <p:sp>
          <p:nvSpPr>
            <p:cNvPr id="7" name="Rounded Rectangle 6">
              <a:hlinkClick r:id="rId5" action="ppaction://hlinksldjump"/>
            </p:cNvPr>
            <p:cNvSpPr/>
            <p:nvPr/>
          </p:nvSpPr>
          <p:spPr>
            <a:xfrm>
              <a:off x="1252840" y="1218524"/>
              <a:ext cx="1189350"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smtClean="0">
                  <a:solidFill>
                    <a:schemeClr val="tx1"/>
                  </a:solidFill>
                  <a:cs typeface="B Nazanin" pitchFamily="2" charset="-78"/>
                </a:rPr>
                <a:t>پيوست </a:t>
              </a:r>
              <a:r>
                <a:rPr lang="fa-IR" b="1" dirty="0">
                  <a:solidFill>
                    <a:schemeClr val="tx1"/>
                  </a:solidFill>
                  <a:cs typeface="B Nazanin" pitchFamily="2" charset="-78"/>
                </a:rPr>
                <a:t>ها</a:t>
              </a:r>
            </a:p>
          </p:txBody>
        </p:sp>
        <p:sp>
          <p:nvSpPr>
            <p:cNvPr id="8" name="Rounded Rectangle 7">
              <a:hlinkClick r:id="rId6" action="ppaction://hlinksldjump"/>
            </p:cNvPr>
            <p:cNvSpPr/>
            <p:nvPr/>
          </p:nvSpPr>
          <p:spPr>
            <a:xfrm>
              <a:off x="5056373" y="1216434"/>
              <a:ext cx="118935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فهرست مطالب</a:t>
              </a:r>
            </a:p>
          </p:txBody>
        </p:sp>
      </p:grpSp>
      <p:sp>
        <p:nvSpPr>
          <p:cNvPr id="9" name="Left Arrow 8">
            <a:hlinkClick r:id="" action="ppaction://hlinkshowjump?jump=previousslide"/>
          </p:cNvPr>
          <p:cNvSpPr/>
          <p:nvPr userDrawn="1"/>
        </p:nvSpPr>
        <p:spPr>
          <a:xfrm>
            <a:off x="3500438" y="6230938"/>
            <a:ext cx="977900" cy="484187"/>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1400" b="1" dirty="0">
                <a:solidFill>
                  <a:schemeClr val="tx1"/>
                </a:solidFill>
                <a:cs typeface="B Nazanin" pitchFamily="2" charset="-78"/>
              </a:rPr>
              <a:t>صفحه قبل</a:t>
            </a:r>
          </a:p>
        </p:txBody>
      </p:sp>
      <p:sp>
        <p:nvSpPr>
          <p:cNvPr id="10" name="Right Arrow 9">
            <a:hlinkClick r:id="" action="ppaction://hlinkshowjump?jump=nextslide"/>
          </p:cNvPr>
          <p:cNvSpPr/>
          <p:nvPr userDrawn="1"/>
        </p:nvSpPr>
        <p:spPr>
          <a:xfrm>
            <a:off x="4714875" y="6230938"/>
            <a:ext cx="977900" cy="484187"/>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1400" b="1" dirty="0">
                <a:solidFill>
                  <a:schemeClr val="tx1"/>
                </a:solidFill>
                <a:cs typeface="B Nazanin" pitchFamily="2" charset="-78"/>
              </a:rPr>
              <a:t>صفحه بعد</a:t>
            </a:r>
          </a:p>
        </p:txBody>
      </p:sp>
      <p:sp>
        <p:nvSpPr>
          <p:cNvPr id="14" name="Title 1"/>
          <p:cNvSpPr>
            <a:spLocks noGrp="1"/>
          </p:cNvSpPr>
          <p:nvPr>
            <p:ph type="ctrTitle"/>
          </p:nvPr>
        </p:nvSpPr>
        <p:spPr>
          <a:xfrm>
            <a:off x="685800" y="2130425"/>
            <a:ext cx="7772400" cy="1470025"/>
          </a:xfrm>
        </p:spPr>
        <p:txBody>
          <a:bodyPr/>
          <a:lstStyle/>
          <a:p>
            <a:endParaRPr lang="fa-I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pic>
        <p:nvPicPr>
          <p:cNvPr id="3" name="Picture 6" descr="I:\kargahe amoozeshi\template\final\BORDR058.jpg"/>
          <p:cNvPicPr>
            <a:picLocks noChangeAspect="1" noChangeArrowheads="1"/>
          </p:cNvPicPr>
          <p:nvPr userDrawn="1"/>
        </p:nvPicPr>
        <p:blipFill>
          <a:blip r:embed="rId2"/>
          <a:srcRect/>
          <a:stretch>
            <a:fillRect/>
          </a:stretch>
        </p:blipFill>
        <p:spPr bwMode="auto">
          <a:xfrm>
            <a:off x="-322263" y="-144463"/>
            <a:ext cx="9955213" cy="7146926"/>
          </a:xfrm>
          <a:prstGeom prst="rect">
            <a:avLst/>
          </a:prstGeom>
          <a:noFill/>
          <a:ln w="9525">
            <a:noFill/>
            <a:miter lim="800000"/>
            <a:headEnd/>
            <a:tailEnd/>
          </a:ln>
        </p:spPr>
      </p:pic>
      <p:sp>
        <p:nvSpPr>
          <p:cNvPr id="4" name="Left Arrow 3">
            <a:hlinkClick r:id="" action="ppaction://hlinkshowjump?jump=previousslide"/>
          </p:cNvPr>
          <p:cNvSpPr/>
          <p:nvPr userDrawn="1"/>
        </p:nvSpPr>
        <p:spPr>
          <a:xfrm>
            <a:off x="3500438" y="6230938"/>
            <a:ext cx="977900" cy="484187"/>
          </a:xfrm>
          <a:prstGeom prst="lef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1400" b="1" dirty="0">
                <a:solidFill>
                  <a:schemeClr val="tx1"/>
                </a:solidFill>
                <a:cs typeface="B Nazanin" pitchFamily="2" charset="-78"/>
              </a:rPr>
              <a:t>صفحه قبل</a:t>
            </a:r>
          </a:p>
        </p:txBody>
      </p:sp>
      <p:sp>
        <p:nvSpPr>
          <p:cNvPr id="5" name="Right Arrow 4">
            <a:hlinkClick r:id="" action="ppaction://hlinkshowjump?jump=nextslide"/>
          </p:cNvPr>
          <p:cNvSpPr/>
          <p:nvPr userDrawn="1"/>
        </p:nvSpPr>
        <p:spPr>
          <a:xfrm>
            <a:off x="4714875" y="6230938"/>
            <a:ext cx="977900" cy="484187"/>
          </a:xfrm>
          <a:prstGeom prst="right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sz="1400" b="1" dirty="0">
                <a:solidFill>
                  <a:schemeClr val="tx1"/>
                </a:solidFill>
                <a:cs typeface="B Nazanin" pitchFamily="2" charset="-78"/>
              </a:rPr>
              <a:t>صفحه بعد</a:t>
            </a:r>
          </a:p>
        </p:txBody>
      </p:sp>
      <p:grpSp>
        <p:nvGrpSpPr>
          <p:cNvPr id="6" name="Group 9"/>
          <p:cNvGrpSpPr>
            <a:grpSpLocks/>
          </p:cNvGrpSpPr>
          <p:nvPr userDrawn="1"/>
        </p:nvGrpSpPr>
        <p:grpSpPr bwMode="auto">
          <a:xfrm>
            <a:off x="914400" y="203200"/>
            <a:ext cx="7302500" cy="503238"/>
            <a:chOff x="1353430" y="1216434"/>
            <a:chExt cx="6185721" cy="503214"/>
          </a:xfrm>
        </p:grpSpPr>
        <p:sp>
          <p:nvSpPr>
            <p:cNvPr id="7" name="Rounded Rectangle 6">
              <a:hlinkClick r:id="rId3" action="ppaction://hlinksldjump"/>
            </p:cNvPr>
            <p:cNvSpPr/>
            <p:nvPr userDrawn="1"/>
          </p:nvSpPr>
          <p:spPr>
            <a:xfrm>
              <a:off x="3788378" y="1216434"/>
              <a:ext cx="1164952"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واژگان کليدي</a:t>
              </a:r>
            </a:p>
          </p:txBody>
        </p:sp>
        <p:sp>
          <p:nvSpPr>
            <p:cNvPr id="8" name="Rounded Rectangle 7">
              <a:hlinkClick r:id="rId4" action="ppaction://hlinksldjump"/>
            </p:cNvPr>
            <p:cNvSpPr/>
            <p:nvPr/>
          </p:nvSpPr>
          <p:spPr>
            <a:xfrm>
              <a:off x="6227816" y="1216434"/>
              <a:ext cx="1311335"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شناسنامه مهارت</a:t>
              </a:r>
            </a:p>
          </p:txBody>
        </p:sp>
        <p:sp>
          <p:nvSpPr>
            <p:cNvPr id="9" name="Rounded Rectangle 8">
              <a:hlinkClick r:id="rId5" action="ppaction://hlinksldjump"/>
            </p:cNvPr>
            <p:cNvSpPr/>
            <p:nvPr/>
          </p:nvSpPr>
          <p:spPr>
            <a:xfrm>
              <a:off x="2572083" y="1219582"/>
              <a:ext cx="1164952"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آزمون مهارت</a:t>
              </a:r>
            </a:p>
          </p:txBody>
        </p:sp>
        <p:sp>
          <p:nvSpPr>
            <p:cNvPr id="10" name="Rounded Rectangle 9">
              <a:hlinkClick r:id="rId6" action="ppaction://hlinksldjump"/>
            </p:cNvPr>
            <p:cNvSpPr/>
            <p:nvPr/>
          </p:nvSpPr>
          <p:spPr>
            <a:xfrm>
              <a:off x="1353430" y="1218524"/>
              <a:ext cx="1164952" cy="500066"/>
            </a:xfrm>
            <a:prstGeom prst="roundRect">
              <a:avLst/>
            </a:prstGeom>
            <a:noFill/>
            <a:effectLst>
              <a:innerShdw blurRad="63500" dist="50800" dir="18900000">
                <a:prstClr val="black">
                  <a:alpha val="50000"/>
                </a:prstClr>
              </a:innerShdw>
            </a:effectLst>
            <a:scene3d>
              <a:camera prst="perspectiveBelow"/>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smtClean="0">
                  <a:solidFill>
                    <a:schemeClr val="tx1"/>
                  </a:solidFill>
                  <a:cs typeface="B Nazanin" pitchFamily="2" charset="-78"/>
                </a:rPr>
                <a:t>پيوست </a:t>
              </a:r>
              <a:r>
                <a:rPr lang="fa-IR" b="1" dirty="0">
                  <a:solidFill>
                    <a:schemeClr val="tx1"/>
                  </a:solidFill>
                  <a:cs typeface="B Nazanin" pitchFamily="2" charset="-78"/>
                </a:rPr>
                <a:t>ها</a:t>
              </a:r>
            </a:p>
          </p:txBody>
        </p:sp>
        <p:sp>
          <p:nvSpPr>
            <p:cNvPr id="11" name="Rounded Rectangle 10">
              <a:hlinkClick r:id="rId7" action="ppaction://hlinksldjump"/>
            </p:cNvPr>
            <p:cNvSpPr/>
            <p:nvPr/>
          </p:nvSpPr>
          <p:spPr>
            <a:xfrm>
              <a:off x="5006073" y="1216434"/>
              <a:ext cx="1174101" cy="500066"/>
            </a:xfrm>
            <a:prstGeom prst="roundRect">
              <a:avLst/>
            </a:prstGeom>
            <a:noFill/>
            <a:effectLst>
              <a:innerShdw blurRad="63500" dist="50800" dir="18900000">
                <a:prstClr val="black">
                  <a:alpha val="50000"/>
                </a:prstClr>
              </a:innerShdw>
            </a:effectLst>
            <a:scene3d>
              <a:camera prst="perspectiveBelow" fov="3000000"/>
              <a:lightRig rig="threePt" dir="t"/>
            </a:scene3d>
            <a:sp3d>
              <a:bevelB w="3175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fontAlgn="auto">
                <a:spcBef>
                  <a:spcPts val="0"/>
                </a:spcBef>
                <a:spcAft>
                  <a:spcPts val="0"/>
                </a:spcAft>
                <a:defRPr/>
              </a:pPr>
              <a:r>
                <a:rPr lang="fa-IR" b="1" dirty="0">
                  <a:solidFill>
                    <a:schemeClr val="tx1"/>
                  </a:solidFill>
                  <a:cs typeface="B Nazanin" pitchFamily="2" charset="-78"/>
                </a:rPr>
                <a:t>فهرست مطالب</a:t>
              </a:r>
            </a:p>
          </p:txBody>
        </p:sp>
      </p:grpSp>
      <p:sp>
        <p:nvSpPr>
          <p:cNvPr id="14" name="Title 1"/>
          <p:cNvSpPr>
            <a:spLocks noGrp="1"/>
          </p:cNvSpPr>
          <p:nvPr>
            <p:ph type="ctrTitle"/>
          </p:nvPr>
        </p:nvSpPr>
        <p:spPr>
          <a:xfrm>
            <a:off x="685800" y="2130425"/>
            <a:ext cx="7772400" cy="1470025"/>
          </a:xfrm>
        </p:spPr>
        <p:txBody>
          <a:bodyPr/>
          <a:lstStyle/>
          <a:p>
            <a:endParaRPr lang="fa-IR"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B9ED3EA-AE65-443D-90D8-4364D7C86B83}" type="datetimeFigureOut">
              <a:rPr lang="fa-IR"/>
              <a:pPr>
                <a:defRPr/>
              </a:pPr>
              <a:t>03/10/1441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9B6B15E-2127-465F-A91E-9129D7471364}" type="slidenum">
              <a:rPr lang="fa-IR"/>
              <a:pPr>
                <a:defRPr/>
              </a:pPr>
              <a:t>‹#›</a:t>
            </a:fld>
            <a:endParaRPr lang="fa-IR"/>
          </a:p>
        </p:txBody>
      </p:sp>
    </p:spTree>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Lst>
  <p:timing>
    <p:tnLst>
      <p:par>
        <p:cTn id="1" dur="indefinite" restart="never" nodeType="tmRoot"/>
      </p:par>
    </p:tnLst>
  </p:timing>
  <p:txStyles>
    <p:titleStyle>
      <a:lvl1pPr algn="ctr" rtl="1" eaLnBrk="0" fontAlgn="base" hangingPunct="0">
        <a:spcBef>
          <a:spcPct val="0"/>
        </a:spcBef>
        <a:spcAft>
          <a:spcPct val="0"/>
        </a:spcAft>
        <a:defRPr sz="4400" kern="1200">
          <a:solidFill>
            <a:schemeClr val="tx1"/>
          </a:solidFill>
          <a:latin typeface="+mj-lt"/>
          <a:ea typeface="+mj-ea"/>
          <a:cs typeface="+mj-cs"/>
        </a:defRPr>
      </a:lvl1pPr>
      <a:lvl2pPr algn="ctr" rtl="1" eaLnBrk="0" fontAlgn="base" hangingPunct="0">
        <a:spcBef>
          <a:spcPct val="0"/>
        </a:spcBef>
        <a:spcAft>
          <a:spcPct val="0"/>
        </a:spcAft>
        <a:defRPr sz="4400">
          <a:solidFill>
            <a:schemeClr val="tx1"/>
          </a:solidFill>
          <a:latin typeface="Calibri" pitchFamily="34" charset="0"/>
          <a:cs typeface="Times New Roman" pitchFamily="18" charset="0"/>
        </a:defRPr>
      </a:lvl2pPr>
      <a:lvl3pPr algn="ctr" rtl="1" eaLnBrk="0" fontAlgn="base" hangingPunct="0">
        <a:spcBef>
          <a:spcPct val="0"/>
        </a:spcBef>
        <a:spcAft>
          <a:spcPct val="0"/>
        </a:spcAft>
        <a:defRPr sz="4400">
          <a:solidFill>
            <a:schemeClr val="tx1"/>
          </a:solidFill>
          <a:latin typeface="Calibri" pitchFamily="34" charset="0"/>
          <a:cs typeface="Times New Roman" pitchFamily="18" charset="0"/>
        </a:defRPr>
      </a:lvl3pPr>
      <a:lvl4pPr algn="ctr" rtl="1" eaLnBrk="0" fontAlgn="base" hangingPunct="0">
        <a:spcBef>
          <a:spcPct val="0"/>
        </a:spcBef>
        <a:spcAft>
          <a:spcPct val="0"/>
        </a:spcAft>
        <a:defRPr sz="4400">
          <a:solidFill>
            <a:schemeClr val="tx1"/>
          </a:solidFill>
          <a:latin typeface="Calibri" pitchFamily="34" charset="0"/>
          <a:cs typeface="Times New Roman" pitchFamily="18" charset="0"/>
        </a:defRPr>
      </a:lvl4pPr>
      <a:lvl5pPr algn="ctr" rtl="1" eaLnBrk="0" fontAlgn="base" hangingPunct="0">
        <a:spcBef>
          <a:spcPct val="0"/>
        </a:spcBef>
        <a:spcAft>
          <a:spcPct val="0"/>
        </a:spcAft>
        <a:defRPr sz="4400">
          <a:solidFill>
            <a:schemeClr val="tx1"/>
          </a:solidFill>
          <a:latin typeface="Calibri" pitchFamily="34" charset="0"/>
          <a:cs typeface="Times New Roman" pitchFamily="18" charset="0"/>
        </a:defRPr>
      </a:lvl5pPr>
      <a:lvl6pPr marL="457200" algn="ctr" rtl="1" fontAlgn="base">
        <a:spcBef>
          <a:spcPct val="0"/>
        </a:spcBef>
        <a:spcAft>
          <a:spcPct val="0"/>
        </a:spcAft>
        <a:defRPr sz="4400">
          <a:solidFill>
            <a:schemeClr val="tx1"/>
          </a:solidFill>
          <a:latin typeface="Calibri" pitchFamily="34" charset="0"/>
          <a:cs typeface="Times New Roman" pitchFamily="18" charset="0"/>
        </a:defRPr>
      </a:lvl6pPr>
      <a:lvl7pPr marL="914400" algn="ctr" rtl="1" fontAlgn="base">
        <a:spcBef>
          <a:spcPct val="0"/>
        </a:spcBef>
        <a:spcAft>
          <a:spcPct val="0"/>
        </a:spcAft>
        <a:defRPr sz="4400">
          <a:solidFill>
            <a:schemeClr val="tx1"/>
          </a:solidFill>
          <a:latin typeface="Calibri" pitchFamily="34" charset="0"/>
          <a:cs typeface="Times New Roman" pitchFamily="18" charset="0"/>
        </a:defRPr>
      </a:lvl7pPr>
      <a:lvl8pPr marL="1371600" algn="ctr" rtl="1" fontAlgn="base">
        <a:spcBef>
          <a:spcPct val="0"/>
        </a:spcBef>
        <a:spcAft>
          <a:spcPct val="0"/>
        </a:spcAft>
        <a:defRPr sz="4400">
          <a:solidFill>
            <a:schemeClr val="tx1"/>
          </a:solidFill>
          <a:latin typeface="Calibri" pitchFamily="34" charset="0"/>
          <a:cs typeface="Times New Roman" pitchFamily="18" charset="0"/>
        </a:defRPr>
      </a:lvl8pPr>
      <a:lvl9pPr marL="1828800" algn="ctr" rtl="1" fontAlgn="base">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r" rtl="1"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r" rtl="1"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r" rtl="1"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46.xm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slide" Target="slide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4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9.png"/><Relationship Id="rId4" Type="http://schemas.openxmlformats.org/officeDocument/2006/relationships/image" Target="../media/image58.png"/></Relationships>
</file>

<file path=ppt/slides/_rels/slide41.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894079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48" y="1857364"/>
            <a:ext cx="7772400" cy="4105275"/>
          </a:xfrm>
        </p:spPr>
        <p:style>
          <a:lnRef idx="1">
            <a:schemeClr val="dk1"/>
          </a:lnRef>
          <a:fillRef idx="2">
            <a:schemeClr val="dk1"/>
          </a:fillRef>
          <a:effectRef idx="1">
            <a:schemeClr val="dk1"/>
          </a:effectRef>
          <a:fontRef idx="minor">
            <a:schemeClr val="dk1"/>
          </a:fontRef>
        </p:style>
        <p:txBody>
          <a:bodyPr rtlCol="1" anchor="t">
            <a:normAutofit/>
          </a:bodyPr>
          <a:lstStyle/>
          <a:p>
            <a:pPr algn="r" eaLnBrk="1" fontAlgn="auto" hangingPunct="1">
              <a:spcAft>
                <a:spcPts val="0"/>
              </a:spcAft>
              <a:defRPr/>
            </a:pPr>
            <a:r>
              <a:rPr lang="fa-IR" sz="2200" dirty="0" smtClean="0">
                <a:solidFill>
                  <a:srgbClr val="002060"/>
                </a:solidFill>
                <a:latin typeface="+mj-lt"/>
                <a:ea typeface="+mj-ea"/>
                <a:cs typeface="B Nazanin" pitchFamily="2" charset="-78"/>
              </a:rPr>
              <a:t> نام درس : سيستم پشتيباني تصميم گيري </a:t>
            </a:r>
            <a:br>
              <a:rPr lang="fa-IR" sz="2200" dirty="0" smtClean="0">
                <a:solidFill>
                  <a:srgbClr val="002060"/>
                </a:solidFill>
                <a:latin typeface="+mj-lt"/>
                <a:ea typeface="+mj-ea"/>
                <a:cs typeface="B Nazanin" pitchFamily="2" charset="-78"/>
              </a:rPr>
            </a:br>
            <a:endParaRPr lang="fa-IR" sz="2200" dirty="0">
              <a:solidFill>
                <a:srgbClr val="002060"/>
              </a:solidFill>
              <a:latin typeface="+mj-lt"/>
              <a:ea typeface="+mj-ea"/>
              <a:cs typeface="B Nazanin" pitchFamily="2" charset="-78"/>
            </a:endParaRPr>
          </a:p>
        </p:txBody>
      </p:sp>
      <p:sp>
        <p:nvSpPr>
          <p:cNvPr id="3" name="Title 1"/>
          <p:cNvSpPr txBox="1">
            <a:spLocks/>
          </p:cNvSpPr>
          <p:nvPr/>
        </p:nvSpPr>
        <p:spPr>
          <a:xfrm>
            <a:off x="1785938" y="1036638"/>
            <a:ext cx="5457825" cy="814387"/>
          </a:xfrm>
          <a:prstGeom prst="rect">
            <a:avLst/>
          </a:prstGeom>
        </p:spPr>
        <p:txBody>
          <a:bodyPr rtlCol="1" anchor="ctr">
            <a:normAutofit/>
          </a:bodyPr>
          <a:lstStyle/>
          <a:p>
            <a:pPr algn="ctr" fontAlgn="auto">
              <a:spcAft>
                <a:spcPts val="0"/>
              </a:spcAft>
              <a:defRPr/>
            </a:pPr>
            <a:r>
              <a:rPr lang="fa-IR" sz="3600" dirty="0">
                <a:latin typeface="+mn-lt"/>
                <a:cs typeface="B Nazanin" pitchFamily="2" charset="-78"/>
              </a:rPr>
              <a:t>شناسنامه مهارت</a:t>
            </a:r>
            <a:endParaRPr lang="fa-IR" sz="3600" dirty="0">
              <a:latin typeface="+mj-lt"/>
              <a:ea typeface="+mj-ea"/>
              <a:cs typeface="B 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5800" y="2130425"/>
            <a:ext cx="7772400" cy="2941638"/>
          </a:xfrm>
        </p:spPr>
        <p:txBody>
          <a:bodyPr anchor="t"/>
          <a:lstStyle/>
          <a:p>
            <a:pPr algn="r" eaLnBrk="1" hangingPunct="1"/>
            <a:r>
              <a:rPr lang="fa-IR" sz="2400" b="1" dirty="0" smtClean="0">
                <a:solidFill>
                  <a:srgbClr val="002060"/>
                </a:solidFill>
                <a:cs typeface="B Nazanin" pitchFamily="2" charset="-78"/>
              </a:rPr>
              <a:t>آشنايي دانشجو با :</a:t>
            </a:r>
            <a:br>
              <a:rPr lang="fa-IR" sz="2400" b="1" dirty="0" smtClean="0">
                <a:solidFill>
                  <a:srgbClr val="002060"/>
                </a:solidFill>
                <a:cs typeface="B Nazanin" pitchFamily="2" charset="-78"/>
              </a:rPr>
            </a:br>
            <a:r>
              <a:rPr lang="fa-IR" sz="2400" b="1" dirty="0" smtClean="0">
                <a:solidFill>
                  <a:srgbClr val="002060"/>
                </a:solidFill>
                <a:cs typeface="B Nazanin" pitchFamily="2" charset="-78"/>
              </a:rPr>
              <a:t/>
            </a:r>
            <a:br>
              <a:rPr lang="fa-IR" sz="2400" b="1" dirty="0" smtClean="0">
                <a:solidFill>
                  <a:srgbClr val="002060"/>
                </a:solidFill>
                <a:cs typeface="B Nazanin" pitchFamily="2" charset="-78"/>
              </a:rPr>
            </a:br>
            <a:r>
              <a:rPr lang="fa-IR" sz="2200" dirty="0" smtClean="0">
                <a:solidFill>
                  <a:srgbClr val="002060"/>
                </a:solidFill>
                <a:cs typeface="B Nazanin" pitchFamily="2" charset="-78"/>
              </a:rPr>
              <a:t>1- آشنايي با سيستم هاي خبره	</a:t>
            </a:r>
            <a:br>
              <a:rPr lang="fa-IR" sz="2200" dirty="0" smtClean="0">
                <a:solidFill>
                  <a:srgbClr val="002060"/>
                </a:solidFill>
                <a:cs typeface="B Nazanin" pitchFamily="2" charset="-78"/>
              </a:rPr>
            </a:br>
            <a:r>
              <a:rPr lang="fa-IR" sz="2200" dirty="0" smtClean="0">
                <a:solidFill>
                  <a:srgbClr val="002060"/>
                </a:solidFill>
                <a:cs typeface="B Nazanin" pitchFamily="2" charset="-78"/>
              </a:rPr>
              <a:t>2- نمايش دانش</a:t>
            </a:r>
            <a:br>
              <a:rPr lang="fa-IR" sz="2200" dirty="0" smtClean="0">
                <a:solidFill>
                  <a:srgbClr val="002060"/>
                </a:solidFill>
                <a:cs typeface="B Nazanin" pitchFamily="2" charset="-78"/>
              </a:rPr>
            </a:br>
            <a:r>
              <a:rPr lang="fa-IR" sz="2200" dirty="0" smtClean="0">
                <a:solidFill>
                  <a:srgbClr val="002060"/>
                </a:solidFill>
                <a:cs typeface="B Nazanin" pitchFamily="2" charset="-78"/>
              </a:rPr>
              <a:t>3- آشنايي با روش هاي استنتاج</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استدلال در شرايط عدم اطمينان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5- استدلال نا دقيق</a:t>
            </a:r>
            <a:br>
              <a:rPr lang="fa-IR" sz="2200" dirty="0" smtClean="0">
                <a:solidFill>
                  <a:srgbClr val="002060"/>
                </a:solidFill>
                <a:cs typeface="B Nazanin" pitchFamily="2" charset="-78"/>
              </a:rPr>
            </a:br>
            <a:r>
              <a:rPr lang="fa-IR" sz="2200" dirty="0" smtClean="0">
                <a:solidFill>
                  <a:srgbClr val="002060"/>
                </a:solidFill>
                <a:cs typeface="B Nazanin" pitchFamily="2" charset="-78"/>
              </a:rPr>
              <a:t>6- طراحي سيستم هاي خبره</a:t>
            </a:r>
            <a:br>
              <a:rPr lang="fa-IR" sz="2200" dirty="0" smtClean="0">
                <a:solidFill>
                  <a:srgbClr val="002060"/>
                </a:solidFill>
                <a:cs typeface="B Nazanin" pitchFamily="2" charset="-78"/>
              </a:rPr>
            </a:br>
            <a:endParaRPr lang="fa-IR" sz="2200" dirty="0" smtClean="0"/>
          </a:p>
        </p:txBody>
      </p:sp>
      <p:sp>
        <p:nvSpPr>
          <p:cNvPr id="9" name="Title 1"/>
          <p:cNvSpPr txBox="1">
            <a:spLocks/>
          </p:cNvSpPr>
          <p:nvPr/>
        </p:nvSpPr>
        <p:spPr>
          <a:xfrm>
            <a:off x="1071563" y="1071563"/>
            <a:ext cx="6172200" cy="814387"/>
          </a:xfrm>
          <a:prstGeom prst="rect">
            <a:avLst/>
          </a:prstGeom>
        </p:spPr>
        <p:txBody>
          <a:bodyPr rtlCol="1" anchor="ctr">
            <a:normAutofit/>
          </a:bodyPr>
          <a:lstStyle/>
          <a:p>
            <a:pPr algn="ctr" fontAlgn="auto">
              <a:spcAft>
                <a:spcPts val="0"/>
              </a:spcAft>
              <a:defRPr/>
            </a:pPr>
            <a:endParaRPr lang="fa-IR" sz="4000" dirty="0">
              <a:latin typeface="+mj-lt"/>
              <a:ea typeface="+mj-ea"/>
              <a:cs typeface="+mj-cs"/>
            </a:endParaRPr>
          </a:p>
        </p:txBody>
      </p:sp>
      <p:sp>
        <p:nvSpPr>
          <p:cNvPr id="6" name="Title 1"/>
          <p:cNvSpPr txBox="1">
            <a:spLocks/>
          </p:cNvSpPr>
          <p:nvPr/>
        </p:nvSpPr>
        <p:spPr>
          <a:xfrm>
            <a:off x="1785938" y="1071563"/>
            <a:ext cx="5457825" cy="814387"/>
          </a:xfrm>
          <a:prstGeom prst="rect">
            <a:avLst/>
          </a:prstGeom>
        </p:spPr>
        <p:txBody>
          <a:bodyPr rtlCol="1" anchor="ctr">
            <a:normAutofit/>
          </a:bodyPr>
          <a:lstStyle/>
          <a:p>
            <a:pPr algn="ctr" fontAlgn="auto">
              <a:spcAft>
                <a:spcPts val="0"/>
              </a:spcAft>
              <a:defRPr/>
            </a:pPr>
            <a:r>
              <a:rPr lang="fa-IR" sz="3600" dirty="0">
                <a:latin typeface="+mn-lt"/>
                <a:cs typeface="B Nazanin" pitchFamily="2" charset="-78"/>
              </a:rPr>
              <a:t>هدف </a:t>
            </a:r>
            <a:r>
              <a:rPr lang="fa-IR" sz="3600" dirty="0" smtClean="0">
                <a:latin typeface="+mn-lt"/>
                <a:cs typeface="B Nazanin" pitchFamily="2" charset="-78"/>
              </a:rPr>
              <a:t>هاي کلي </a:t>
            </a:r>
            <a:r>
              <a:rPr lang="fa-IR" sz="3600" dirty="0">
                <a:latin typeface="+mn-lt"/>
                <a:cs typeface="B Nazanin" pitchFamily="2" charset="-78"/>
              </a:rPr>
              <a:t>درس </a:t>
            </a:r>
            <a:endParaRPr lang="fa-IR" sz="3600" dirty="0">
              <a:latin typeface="+mj-lt"/>
              <a:ea typeface="+mj-ea"/>
              <a:cs typeface="B Nazanin"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Title 4"/>
          <p:cNvSpPr>
            <a:spLocks noGrp="1"/>
          </p:cNvSpPr>
          <p:nvPr>
            <p:ph type="ctrTitle"/>
          </p:nvPr>
        </p:nvSpPr>
        <p:spPr>
          <a:xfrm>
            <a:off x="685800" y="2205038"/>
            <a:ext cx="7772400" cy="3024187"/>
          </a:xfrm>
        </p:spPr>
        <p:txBody>
          <a:bodyPr/>
          <a:lstStyle/>
          <a:p>
            <a:pPr algn="r" eaLnBrk="1" hangingPunct="1"/>
            <a:r>
              <a:rPr lang="fa-IR" sz="1800" dirty="0" smtClean="0">
                <a:cs typeface="B Nazanin" pitchFamily="2" charset="-78"/>
              </a:rPr>
              <a:t>وقتي هوش مصنوعي در اواسط دهه 50 بوجود آمد در ابتدا فقط بر روي بازي ها، طراحي و حل مسائل متمرکز بود. در آن زمان پيش بيني اين موضوع بسيار دشوار بود که سه دهه بعد مهمترين کاربرد هاي هوش مصنوعي، مهندسي دانش و بخصوص سيستم هاي خبره باشد.</a:t>
            </a:r>
            <a:br>
              <a:rPr lang="fa-IR" sz="1800" dirty="0" smtClean="0">
                <a:cs typeface="B Nazanin" pitchFamily="2" charset="-78"/>
              </a:rPr>
            </a:br>
            <a:r>
              <a:rPr lang="fa-IR" sz="1800" dirty="0" smtClean="0">
                <a:cs typeface="B Nazanin" pitchFamily="2" charset="-78"/>
              </a:rPr>
              <a:t>سيستم هاي خبره امروزي مديون کار پيشگاماني همچون فيگنبام، اوربرگ و بوچانان در دانشگاه استانفورد در اواخر دهه 60 و اوايل دهه 70 است.</a:t>
            </a:r>
            <a:br>
              <a:rPr lang="fa-IR" sz="1800" dirty="0" smtClean="0">
                <a:cs typeface="B Nazanin" pitchFamily="2" charset="-78"/>
              </a:rPr>
            </a:br>
            <a:r>
              <a:rPr lang="fa-IR" sz="1800" dirty="0" smtClean="0">
                <a:cs typeface="B Nazanin" pitchFamily="2" charset="-78"/>
              </a:rPr>
              <a:t>افزايش تعداد زمينه هاي کاربردي سيستم هاي خبره، دو نياز مشخص را ايجاد مي نمايد: الف) ايجاد يک درک بهتر از اينکه چگونه مي توان با مسائل کليدي از جمله نمايش دانش، استنتاج و مديريت عدم قطعيت برخورد نمود. و ب) ايجاد پوسته هاي سيستم خبره و يا زبان هاي برنامه نويسي که ميزان تلاش لازم براي ساخت يک سيستم نمايش دانش و يک موتور استنتاج را براي يک کاربرد خاص به حداقل برسانند.</a:t>
            </a:r>
            <a:br>
              <a:rPr lang="fa-IR" sz="1800" dirty="0" smtClean="0">
                <a:cs typeface="B Nazanin" pitchFamily="2" charset="-78"/>
              </a:rPr>
            </a:br>
            <a:endParaRPr lang="fa-IR" sz="1800" dirty="0" smtClean="0">
              <a:cs typeface="B Nazanin" pitchFamily="2" charset="-78"/>
            </a:endParaRPr>
          </a:p>
        </p:txBody>
      </p:sp>
      <p:sp>
        <p:nvSpPr>
          <p:cNvPr id="9" name="Title 1"/>
          <p:cNvSpPr txBox="1">
            <a:spLocks/>
          </p:cNvSpPr>
          <p:nvPr/>
        </p:nvSpPr>
        <p:spPr>
          <a:xfrm>
            <a:off x="1071563" y="1071563"/>
            <a:ext cx="6172200" cy="814387"/>
          </a:xfrm>
          <a:prstGeom prst="rect">
            <a:avLst/>
          </a:prstGeom>
        </p:spPr>
        <p:txBody>
          <a:bodyPr rtlCol="1" anchor="ctr">
            <a:normAutofit/>
          </a:bodyPr>
          <a:lstStyle/>
          <a:p>
            <a:pPr algn="ctr" fontAlgn="auto">
              <a:spcAft>
                <a:spcPts val="0"/>
              </a:spcAft>
              <a:defRPr/>
            </a:pPr>
            <a:endParaRPr lang="fa-IR" sz="4000" dirty="0">
              <a:latin typeface="+mj-lt"/>
              <a:ea typeface="+mj-ea"/>
              <a:cs typeface="+mj-cs"/>
            </a:endParaRPr>
          </a:p>
        </p:txBody>
      </p:sp>
      <p:sp>
        <p:nvSpPr>
          <p:cNvPr id="6" name="Title 1"/>
          <p:cNvSpPr txBox="1">
            <a:spLocks/>
          </p:cNvSpPr>
          <p:nvPr/>
        </p:nvSpPr>
        <p:spPr>
          <a:xfrm>
            <a:off x="827088" y="1174750"/>
            <a:ext cx="7416800" cy="814388"/>
          </a:xfrm>
          <a:prstGeom prst="rect">
            <a:avLst/>
          </a:prstGeom>
        </p:spPr>
        <p:txBody>
          <a:bodyPr rtlCol="1" anchor="ctr">
            <a:normAutofit fontScale="62500" lnSpcReduction="20000"/>
          </a:bodyPr>
          <a:lstStyle/>
          <a:p>
            <a:pPr algn="ctr" fontAlgn="auto">
              <a:spcAft>
                <a:spcPts val="0"/>
              </a:spcAft>
              <a:defRPr/>
            </a:pPr>
            <a:r>
              <a:rPr lang="fa-IR" sz="9000" dirty="0" smtClean="0">
                <a:latin typeface="+mn-lt"/>
                <a:cs typeface="B Nazanin" pitchFamily="2" charset="-78"/>
              </a:rPr>
              <a:t>پيشگفتار يا </a:t>
            </a:r>
            <a:r>
              <a:rPr lang="fa-IR" sz="9000" dirty="0">
                <a:latin typeface="+mn-lt"/>
                <a:cs typeface="B Nazanin" pitchFamily="2" charset="-78"/>
              </a:rPr>
              <a:t>مقدمه درس</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Title 1"/>
          <p:cNvSpPr>
            <a:spLocks noGrp="1"/>
          </p:cNvSpPr>
          <p:nvPr>
            <p:ph type="ctrTitle"/>
          </p:nvPr>
        </p:nvSpPr>
        <p:spPr>
          <a:xfrm>
            <a:off x="685800" y="2130425"/>
            <a:ext cx="7772400" cy="2667000"/>
          </a:xfrm>
        </p:spPr>
        <p:txBody>
          <a:bodyPr anchor="t"/>
          <a:lstStyle/>
          <a:p>
            <a:pPr eaLnBrk="1" hangingPunct="1"/>
            <a:r>
              <a:rPr lang="fa-IR" sz="3600" b="1" smtClean="0">
                <a:cs typeface="B Nazanin" pitchFamily="2" charset="-78"/>
              </a:rPr>
              <a:t>مهارت شماره پنج : استدلال نادقيق</a:t>
            </a:r>
            <a:br>
              <a:rPr lang="fa-IR" sz="3600" b="1" smtClean="0">
                <a:cs typeface="B Nazanin" pitchFamily="2" charset="-78"/>
              </a:rPr>
            </a:br>
            <a:r>
              <a:rPr lang="fa-IR" sz="3200" b="1" smtClean="0">
                <a:solidFill>
                  <a:srgbClr val="002060"/>
                </a:solidFill>
                <a:cs typeface="B Nazanin" pitchFamily="2" charset="-78"/>
              </a:rPr>
              <a:t/>
            </a:r>
            <a:br>
              <a:rPr lang="fa-IR" sz="3200" b="1" smtClean="0">
                <a:solidFill>
                  <a:srgbClr val="002060"/>
                </a:solidFill>
                <a:cs typeface="B Nazanin" pitchFamily="2" charset="-78"/>
              </a:rPr>
            </a:br>
            <a:r>
              <a:rPr lang="fa-IR" sz="3000" smtClean="0">
                <a:solidFill>
                  <a:schemeClr val="accent2"/>
                </a:solidFill>
                <a:cs typeface="B Nazanin" pitchFamily="2" charset="-78"/>
              </a:rPr>
              <a:t>(منبع: فصل پنجم كتاب تحت عنوان استدلال نادقيق)</a:t>
            </a:r>
            <a:endParaRPr lang="fa-IR" sz="3000" smtClean="0">
              <a:solidFill>
                <a:schemeClr val="accent2"/>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itle 1"/>
          <p:cNvSpPr>
            <a:spLocks noGrp="1"/>
          </p:cNvSpPr>
          <p:nvPr>
            <p:ph type="ctrTitle"/>
          </p:nvPr>
        </p:nvSpPr>
        <p:spPr>
          <a:xfrm>
            <a:off x="687388" y="836613"/>
            <a:ext cx="7772400" cy="722312"/>
          </a:xfrm>
        </p:spPr>
        <p:txBody>
          <a:bodyPr/>
          <a:lstStyle/>
          <a:p>
            <a:pPr eaLnBrk="1" hangingPunct="1"/>
            <a:r>
              <a:rPr lang="fa-IR" sz="3600" smtClean="0">
                <a:cs typeface="B Nazanin" pitchFamily="2" charset="-78"/>
              </a:rPr>
              <a:t>فهرست مطالب</a:t>
            </a:r>
            <a:endParaRPr lang="fa-IR" sz="3200" smtClean="0">
              <a:cs typeface="B Nazanin" pitchFamily="2" charset="-78"/>
            </a:endParaRPr>
          </a:p>
        </p:txBody>
      </p:sp>
      <p:sp>
        <p:nvSpPr>
          <p:cNvPr id="20" name="Title 1">
            <a:hlinkClick r:id="rId3" action="ppaction://hlinksldjump"/>
          </p:cNvPr>
          <p:cNvSpPr txBox="1">
            <a:spLocks/>
          </p:cNvSpPr>
          <p:nvPr/>
        </p:nvSpPr>
        <p:spPr>
          <a:xfrm>
            <a:off x="755650" y="1571625"/>
            <a:ext cx="7602538" cy="4160838"/>
          </a:xfrm>
          <a:prstGeom prst="rect">
            <a:avLst/>
          </a:prstGeom>
        </p:spPr>
        <p:txBody>
          <a:bodyPr rtlCol="1"/>
          <a:lstStyle/>
          <a:p>
            <a:pPr fontAlgn="auto">
              <a:spcAft>
                <a:spcPts val="0"/>
              </a:spcAft>
              <a:defRPr/>
            </a:pPr>
            <a:endParaRPr lang="fa-IR" sz="2400" b="1" dirty="0">
              <a:solidFill>
                <a:srgbClr val="002060"/>
              </a:solidFill>
              <a:latin typeface="+mj-lt"/>
              <a:ea typeface="+mj-ea"/>
              <a:cs typeface="B Nazanin" pitchFamily="2" charset="-78"/>
            </a:endParaRPr>
          </a:p>
          <a:p>
            <a:pPr fontAlgn="auto">
              <a:spcAft>
                <a:spcPts val="0"/>
              </a:spcAft>
              <a:defRPr/>
            </a:pPr>
            <a:endParaRPr lang="fa-IR" sz="2400" b="1" dirty="0">
              <a:solidFill>
                <a:srgbClr val="002060"/>
              </a:solidFill>
              <a:latin typeface="+mj-lt"/>
              <a:ea typeface="+mj-ea"/>
              <a:cs typeface="B Nazanin" pitchFamily="2" charset="-78"/>
            </a:endParaRPr>
          </a:p>
          <a:p>
            <a:pPr fontAlgn="auto">
              <a:spcBef>
                <a:spcPts val="600"/>
              </a:spcBef>
              <a:spcAft>
                <a:spcPts val="600"/>
              </a:spcAft>
              <a:defRPr/>
            </a:pPr>
            <a:endParaRPr lang="fa-IR" sz="2400" b="1" dirty="0">
              <a:solidFill>
                <a:srgbClr val="002060"/>
              </a:solidFill>
              <a:latin typeface="+mj-lt"/>
              <a:ea typeface="+mj-ea"/>
              <a:cs typeface="B Nazanin" pitchFamily="2" charset="-78"/>
            </a:endParaRPr>
          </a:p>
          <a:p>
            <a:pPr fontAlgn="auto">
              <a:spcBef>
                <a:spcPts val="600"/>
              </a:spcBef>
              <a:spcAft>
                <a:spcPts val="600"/>
              </a:spcAft>
              <a:defRPr/>
            </a:pPr>
            <a:endParaRPr lang="fa-IR" sz="2400" b="1" dirty="0">
              <a:solidFill>
                <a:srgbClr val="002060"/>
              </a:solidFill>
              <a:latin typeface="+mj-lt"/>
              <a:ea typeface="+mj-ea"/>
              <a:cs typeface="B Nazanin" pitchFamily="2" charset="-78"/>
            </a:endParaRPr>
          </a:p>
          <a:p>
            <a:pPr fontAlgn="auto">
              <a:spcAft>
                <a:spcPts val="0"/>
              </a:spcAft>
              <a:defRPr/>
            </a:pPr>
            <a:endParaRPr lang="fa-IR" sz="2400" b="1" dirty="0">
              <a:solidFill>
                <a:srgbClr val="002060"/>
              </a:solidFill>
              <a:latin typeface="+mn-lt"/>
              <a:cs typeface="B Nazanin" pitchFamily="2" charset="-78"/>
            </a:endParaRPr>
          </a:p>
          <a:p>
            <a:pPr fontAlgn="auto">
              <a:spcAft>
                <a:spcPts val="0"/>
              </a:spcAft>
              <a:defRPr/>
            </a:pPr>
            <a:endParaRPr lang="fa-IR" sz="2400" b="1" dirty="0">
              <a:solidFill>
                <a:srgbClr val="002060"/>
              </a:solidFill>
              <a:latin typeface="+mn-lt"/>
              <a:cs typeface="B Nazanin" pitchFamily="2" charset="-78"/>
            </a:endParaRPr>
          </a:p>
          <a:p>
            <a:pPr fontAlgn="auto">
              <a:spcAft>
                <a:spcPts val="0"/>
              </a:spcAft>
              <a:defRPr/>
            </a:pPr>
            <a:endParaRPr lang="fa-IR" sz="2400" b="1" dirty="0">
              <a:solidFill>
                <a:srgbClr val="002060"/>
              </a:solidFill>
              <a:latin typeface="+mn-lt"/>
              <a:cs typeface="B Nazanin" pitchFamily="2" charset="-78"/>
            </a:endParaRPr>
          </a:p>
          <a:p>
            <a:pPr fontAlgn="auto">
              <a:spcAft>
                <a:spcPts val="0"/>
              </a:spcAft>
              <a:defRPr/>
            </a:pPr>
            <a:endParaRPr lang="fa-IR" sz="2400" b="1" dirty="0">
              <a:solidFill>
                <a:srgbClr val="002060"/>
              </a:solidFill>
              <a:latin typeface="+mn-lt"/>
              <a:cs typeface="B Nazanin" pitchFamily="2" charset="-78"/>
            </a:endParaRPr>
          </a:p>
          <a:p>
            <a:pPr fontAlgn="auto">
              <a:spcAft>
                <a:spcPts val="0"/>
              </a:spcAft>
              <a:defRPr/>
            </a:pPr>
            <a:endParaRPr lang="fa-IR" sz="2400" b="1" dirty="0">
              <a:solidFill>
                <a:srgbClr val="002060"/>
              </a:solidFill>
              <a:latin typeface="+mn-lt"/>
              <a:cs typeface="B Nazanin" pitchFamily="2" charset="-78"/>
            </a:endParaRPr>
          </a:p>
          <a:p>
            <a:pPr fontAlgn="auto">
              <a:spcAft>
                <a:spcPts val="0"/>
              </a:spcAft>
              <a:defRPr/>
            </a:pPr>
            <a:endParaRPr lang="fa-IR" sz="2400" b="1" dirty="0">
              <a:solidFill>
                <a:srgbClr val="002060"/>
              </a:solidFill>
              <a:latin typeface="+mj-lt"/>
              <a:ea typeface="+mj-ea"/>
              <a:cs typeface="B Nazanin" pitchFamily="2" charset="-78"/>
            </a:endParaRPr>
          </a:p>
        </p:txBody>
      </p:sp>
      <p:sp>
        <p:nvSpPr>
          <p:cNvPr id="9220" name="TextBox 5"/>
          <p:cNvSpPr txBox="1">
            <a:spLocks noChangeArrowheads="1"/>
          </p:cNvSpPr>
          <p:nvPr/>
        </p:nvSpPr>
        <p:spPr bwMode="auto">
          <a:xfrm>
            <a:off x="827088" y="1557338"/>
            <a:ext cx="7345362" cy="4092575"/>
          </a:xfrm>
          <a:prstGeom prst="rect">
            <a:avLst/>
          </a:prstGeom>
          <a:noFill/>
          <a:ln w="9525">
            <a:noFill/>
            <a:miter lim="800000"/>
            <a:headEnd/>
            <a:tailEnd/>
          </a:ln>
        </p:spPr>
        <p:txBody>
          <a:bodyPr>
            <a:spAutoFit/>
          </a:bodyPr>
          <a:lstStyle/>
          <a:p>
            <a:pPr>
              <a:spcBef>
                <a:spcPts val="600"/>
              </a:spcBef>
              <a:spcAft>
                <a:spcPts val="600"/>
              </a:spcAft>
            </a:pPr>
            <a:r>
              <a:rPr lang="fa-IR" sz="2000" b="1" dirty="0">
                <a:solidFill>
                  <a:srgbClr val="002060"/>
                </a:solidFill>
                <a:cs typeface="B Nazanin" pitchFamily="2" charset="-78"/>
                <a:hlinkClick r:id="rId4" action="ppaction://hlinksldjump"/>
              </a:rPr>
              <a:t>هدف </a:t>
            </a:r>
            <a:r>
              <a:rPr lang="fa-IR" sz="2000" b="1" dirty="0" smtClean="0">
                <a:solidFill>
                  <a:srgbClr val="002060"/>
                </a:solidFill>
                <a:cs typeface="B Nazanin" pitchFamily="2" charset="-78"/>
                <a:hlinkClick r:id="rId4" action="ppaction://hlinksldjump"/>
              </a:rPr>
              <a:t>هاي کلي </a:t>
            </a:r>
            <a:r>
              <a:rPr lang="fa-IR" sz="2000" b="1" dirty="0">
                <a:solidFill>
                  <a:srgbClr val="002060"/>
                </a:solidFill>
                <a:cs typeface="B Nazanin" pitchFamily="2" charset="-78"/>
                <a:hlinkClick r:id="rId4" action="ppaction://hlinksldjump"/>
              </a:rPr>
              <a:t>مهارت</a:t>
            </a:r>
            <a:endParaRPr lang="fa-IR" sz="2000" b="1" dirty="0">
              <a:solidFill>
                <a:srgbClr val="002060"/>
              </a:solidFill>
              <a:cs typeface="B Nazanin" pitchFamily="2" charset="-78"/>
            </a:endParaRPr>
          </a:p>
          <a:p>
            <a:pPr>
              <a:spcBef>
                <a:spcPts val="600"/>
              </a:spcBef>
              <a:spcAft>
                <a:spcPts val="600"/>
              </a:spcAft>
            </a:pPr>
            <a:r>
              <a:rPr lang="fa-IR" sz="2000" b="1" dirty="0">
                <a:solidFill>
                  <a:srgbClr val="002060"/>
                </a:solidFill>
                <a:cs typeface="B Nazanin" pitchFamily="2" charset="-78"/>
              </a:rPr>
              <a:t>عدم </a:t>
            </a:r>
            <a:r>
              <a:rPr lang="fa-IR" sz="2000" b="1" dirty="0" smtClean="0">
                <a:solidFill>
                  <a:srgbClr val="002060"/>
                </a:solidFill>
                <a:cs typeface="B Nazanin" pitchFamily="2" charset="-78"/>
              </a:rPr>
              <a:t>اطمينان </a:t>
            </a:r>
            <a:r>
              <a:rPr lang="fa-IR" sz="2000" b="1" dirty="0">
                <a:solidFill>
                  <a:srgbClr val="002060"/>
                </a:solidFill>
                <a:cs typeface="B Nazanin" pitchFamily="2" charset="-78"/>
              </a:rPr>
              <a:t>و قواعد</a:t>
            </a:r>
          </a:p>
          <a:p>
            <a:pPr>
              <a:spcBef>
                <a:spcPts val="600"/>
              </a:spcBef>
              <a:spcAft>
                <a:spcPts val="600"/>
              </a:spcAft>
            </a:pPr>
            <a:r>
              <a:rPr lang="fa-IR" sz="2000" b="1" dirty="0" smtClean="0">
                <a:solidFill>
                  <a:srgbClr val="002060"/>
                </a:solidFill>
                <a:cs typeface="B Nazanin" pitchFamily="2" charset="-78"/>
              </a:rPr>
              <a:t>فاکتورهاي قطعيت</a:t>
            </a:r>
            <a:endParaRPr lang="fa-IR" sz="2000" b="1" dirty="0">
              <a:solidFill>
                <a:srgbClr val="002060"/>
              </a:solidFill>
              <a:cs typeface="B Nazanin" pitchFamily="2" charset="-78"/>
            </a:endParaRPr>
          </a:p>
          <a:p>
            <a:pPr>
              <a:spcBef>
                <a:spcPts val="600"/>
              </a:spcBef>
              <a:spcAft>
                <a:spcPts val="600"/>
              </a:spcAft>
            </a:pPr>
            <a:r>
              <a:rPr lang="fa-IR" sz="2000" b="1" dirty="0" smtClean="0">
                <a:solidFill>
                  <a:srgbClr val="002060"/>
                </a:solidFill>
                <a:cs typeface="B Nazanin" pitchFamily="2" charset="-78"/>
              </a:rPr>
              <a:t>تئوري </a:t>
            </a:r>
            <a:r>
              <a:rPr lang="fa-IR" sz="2000" b="1" dirty="0">
                <a:solidFill>
                  <a:srgbClr val="002060"/>
                </a:solidFill>
                <a:cs typeface="B Nazanin" pitchFamily="2" charset="-78"/>
              </a:rPr>
              <a:t>دمپستر – </a:t>
            </a:r>
            <a:r>
              <a:rPr lang="fa-IR" sz="2000" b="1" dirty="0" smtClean="0">
                <a:solidFill>
                  <a:srgbClr val="002060"/>
                </a:solidFill>
                <a:cs typeface="B Nazanin" pitchFamily="2" charset="-78"/>
              </a:rPr>
              <a:t>شيفر</a:t>
            </a:r>
            <a:endParaRPr lang="fa-IR" sz="2000" b="1" dirty="0">
              <a:solidFill>
                <a:srgbClr val="002060"/>
              </a:solidFill>
              <a:cs typeface="B Nazanin" pitchFamily="2" charset="-78"/>
            </a:endParaRPr>
          </a:p>
          <a:p>
            <a:pPr>
              <a:spcBef>
                <a:spcPts val="600"/>
              </a:spcBef>
              <a:spcAft>
                <a:spcPts val="600"/>
              </a:spcAft>
            </a:pPr>
            <a:r>
              <a:rPr lang="fa-IR" sz="2000" b="1" dirty="0">
                <a:solidFill>
                  <a:srgbClr val="002060"/>
                </a:solidFill>
                <a:cs typeface="B Nazanin" pitchFamily="2" charset="-78"/>
              </a:rPr>
              <a:t>استدلال </a:t>
            </a:r>
            <a:r>
              <a:rPr lang="fa-IR" sz="2000" b="1" dirty="0" smtClean="0">
                <a:solidFill>
                  <a:srgbClr val="002060"/>
                </a:solidFill>
                <a:cs typeface="B Nazanin" pitchFamily="2" charset="-78"/>
              </a:rPr>
              <a:t>تقريبي</a:t>
            </a:r>
            <a:endParaRPr lang="fa-IR" sz="2000" b="1" dirty="0">
              <a:solidFill>
                <a:srgbClr val="002060"/>
              </a:solidFill>
              <a:cs typeface="B Nazanin" pitchFamily="2" charset="-78"/>
            </a:endParaRPr>
          </a:p>
          <a:p>
            <a:pPr>
              <a:spcBef>
                <a:spcPts val="600"/>
              </a:spcBef>
              <a:spcAft>
                <a:spcPts val="600"/>
              </a:spcAft>
            </a:pPr>
            <a:r>
              <a:rPr lang="fa-IR" sz="2000" b="1" dirty="0" smtClean="0">
                <a:solidFill>
                  <a:srgbClr val="002060"/>
                </a:solidFill>
                <a:cs typeface="B Nazanin" pitchFamily="2" charset="-78"/>
              </a:rPr>
              <a:t>وضعيت </a:t>
            </a:r>
            <a:r>
              <a:rPr lang="fa-IR" sz="2000" b="1" dirty="0">
                <a:solidFill>
                  <a:srgbClr val="002060"/>
                </a:solidFill>
                <a:cs typeface="B Nazanin" pitchFamily="2" charset="-78"/>
              </a:rPr>
              <a:t>عدم </a:t>
            </a:r>
            <a:r>
              <a:rPr lang="fa-IR" sz="2000" b="1" dirty="0" smtClean="0">
                <a:solidFill>
                  <a:srgbClr val="002060"/>
                </a:solidFill>
                <a:cs typeface="B Nazanin" pitchFamily="2" charset="-78"/>
              </a:rPr>
              <a:t>اطمينان</a:t>
            </a:r>
            <a:endParaRPr lang="fa-IR" sz="2000" b="1" dirty="0">
              <a:solidFill>
                <a:srgbClr val="002060"/>
              </a:solidFill>
              <a:cs typeface="B Nazanin" pitchFamily="2" charset="-78"/>
            </a:endParaRPr>
          </a:p>
          <a:p>
            <a:pPr>
              <a:spcBef>
                <a:spcPts val="600"/>
              </a:spcBef>
              <a:spcAft>
                <a:spcPts val="600"/>
              </a:spcAft>
            </a:pPr>
            <a:r>
              <a:rPr lang="fa-IR" sz="2000" b="1" dirty="0">
                <a:solidFill>
                  <a:srgbClr val="002060"/>
                </a:solidFill>
                <a:cs typeface="B Nazanin" pitchFamily="2" charset="-78"/>
              </a:rPr>
              <a:t>واژگان کليدي مهارت</a:t>
            </a:r>
            <a:endParaRPr lang="en-US" sz="2000" b="1" dirty="0">
              <a:solidFill>
                <a:srgbClr val="002060"/>
              </a:solidFill>
              <a:cs typeface="B Nazanin" pitchFamily="2" charset="-78"/>
            </a:endParaRPr>
          </a:p>
          <a:p>
            <a:pPr>
              <a:spcBef>
                <a:spcPts val="600"/>
              </a:spcBef>
              <a:spcAft>
                <a:spcPts val="600"/>
              </a:spcAft>
            </a:pPr>
            <a:r>
              <a:rPr lang="fa-IR" sz="2000" b="1" dirty="0">
                <a:solidFill>
                  <a:srgbClr val="002060"/>
                </a:solidFill>
                <a:cs typeface="B Nazanin" pitchFamily="2" charset="-78"/>
              </a:rPr>
              <a:t>آزمون چند </a:t>
            </a:r>
            <a:r>
              <a:rPr lang="fa-IR" sz="2000" b="1" dirty="0" smtClean="0">
                <a:solidFill>
                  <a:srgbClr val="002060"/>
                </a:solidFill>
                <a:cs typeface="B Nazanin" pitchFamily="2" charset="-78"/>
              </a:rPr>
              <a:t>گزينه اي </a:t>
            </a:r>
            <a:r>
              <a:rPr lang="fa-IR" sz="2000" b="1" dirty="0">
                <a:solidFill>
                  <a:srgbClr val="002060"/>
                </a:solidFill>
                <a:cs typeface="B Nazanin" pitchFamily="2" charset="-78"/>
              </a:rPr>
              <a:t>مهارت</a:t>
            </a:r>
          </a:p>
          <a:p>
            <a:pPr>
              <a:spcBef>
                <a:spcPts val="600"/>
              </a:spcBef>
              <a:spcAft>
                <a:spcPts val="600"/>
              </a:spcAft>
            </a:pPr>
            <a:r>
              <a:rPr lang="fa-IR" sz="2000" b="1" dirty="0" smtClean="0">
                <a:solidFill>
                  <a:srgbClr val="002060"/>
                </a:solidFill>
                <a:cs typeface="B Nazanin" pitchFamily="2" charset="-78"/>
              </a:rPr>
              <a:t>پيوست </a:t>
            </a:r>
            <a:r>
              <a:rPr lang="fa-IR" sz="2000" b="1" dirty="0">
                <a:solidFill>
                  <a:srgbClr val="002060"/>
                </a:solidFill>
                <a:cs typeface="B Nazanin" pitchFamily="2" charset="-78"/>
              </a:rPr>
              <a:t>ها</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Title 1"/>
          <p:cNvSpPr>
            <a:spLocks noGrp="1"/>
          </p:cNvSpPr>
          <p:nvPr>
            <p:ph type="ctrTitle"/>
          </p:nvPr>
        </p:nvSpPr>
        <p:spPr/>
        <p:txBody>
          <a:bodyPr anchor="t"/>
          <a:lstStyle/>
          <a:p>
            <a:pPr algn="r" eaLnBrk="1" hangingPunct="1"/>
            <a:r>
              <a:rPr lang="fa-IR" sz="2400" b="1" dirty="0" smtClean="0">
                <a:solidFill>
                  <a:srgbClr val="002060"/>
                </a:solidFill>
                <a:cs typeface="B Nazanin" pitchFamily="2" charset="-78"/>
              </a:rPr>
              <a:t>آشنايي دانشجو با :</a:t>
            </a:r>
            <a:br>
              <a:rPr lang="fa-IR" sz="2400" b="1" dirty="0" smtClean="0">
                <a:solidFill>
                  <a:srgbClr val="002060"/>
                </a:solidFill>
                <a:cs typeface="B Nazanin" pitchFamily="2" charset="-78"/>
              </a:rPr>
            </a:br>
            <a:r>
              <a:rPr lang="fa-IR" sz="2400" b="1" dirty="0" smtClean="0">
                <a:solidFill>
                  <a:srgbClr val="002060"/>
                </a:solidFill>
                <a:cs typeface="B Nazanin" pitchFamily="2" charset="-78"/>
              </a:rPr>
              <a:t/>
            </a:r>
            <a:br>
              <a:rPr lang="fa-IR" sz="2400" b="1" dirty="0" smtClean="0">
                <a:solidFill>
                  <a:srgbClr val="002060"/>
                </a:solidFill>
                <a:cs typeface="B Nazanin" pitchFamily="2" charset="-78"/>
              </a:rPr>
            </a:br>
            <a:r>
              <a:rPr lang="fa-IR" sz="2200" dirty="0" smtClean="0">
                <a:solidFill>
                  <a:srgbClr val="002060"/>
                </a:solidFill>
                <a:cs typeface="B Nazanin" pitchFamily="2" charset="-78"/>
              </a:rPr>
              <a:t>1- قواعد عدم اطمينان </a:t>
            </a:r>
            <a:br>
              <a:rPr lang="fa-IR" sz="2200" dirty="0" smtClean="0">
                <a:solidFill>
                  <a:srgbClr val="002060"/>
                </a:solidFill>
                <a:cs typeface="B Nazanin" pitchFamily="2" charset="-78"/>
              </a:rPr>
            </a:br>
            <a:r>
              <a:rPr lang="fa-IR" sz="2200" dirty="0" smtClean="0">
                <a:solidFill>
                  <a:srgbClr val="002060"/>
                </a:solidFill>
                <a:cs typeface="B Nazanin" pitchFamily="2" charset="-78"/>
              </a:rPr>
              <a:t>2- روش هاي مقابله با عدم اطمينان</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971550" y="1714500"/>
            <a:ext cx="7272338" cy="671513"/>
          </a:xfrm>
          <a:prstGeom prst="rect">
            <a:avLst/>
          </a:prstGeom>
        </p:spPr>
        <p:txBody>
          <a:bodyPr rtlCol="1" anchor="ctr">
            <a:normAutofit/>
          </a:bodyPr>
          <a:lstStyle/>
          <a:p>
            <a:pPr algn="ctr" fontAlgn="auto">
              <a:spcAft>
                <a:spcPts val="0"/>
              </a:spcAft>
              <a:defRPr/>
            </a:pPr>
            <a:r>
              <a:rPr lang="fa-IR" sz="3000" dirty="0">
                <a:latin typeface="+mn-lt"/>
                <a:cs typeface="B Nazanin" pitchFamily="2" charset="-78"/>
              </a:rPr>
              <a:t>هدف </a:t>
            </a:r>
            <a:r>
              <a:rPr lang="fa-IR" sz="3000" dirty="0" smtClean="0">
                <a:latin typeface="+mn-lt"/>
                <a:cs typeface="B Nazanin" pitchFamily="2" charset="-78"/>
              </a:rPr>
              <a:t>هاي کلي </a:t>
            </a:r>
            <a:r>
              <a:rPr lang="fa-IR" sz="3000" dirty="0">
                <a:latin typeface="+mn-lt"/>
                <a:cs typeface="B Nazanin" pitchFamily="2" charset="-78"/>
              </a:rPr>
              <a:t>مهارت</a:t>
            </a:r>
            <a:endParaRPr lang="fa-IR" sz="3000" dirty="0">
              <a:latin typeface="+mj-lt"/>
              <a:ea typeface="+mj-ea"/>
              <a:cs typeface="+mj-cs"/>
            </a:endParaRPr>
          </a:p>
        </p:txBody>
      </p:sp>
      <p:sp>
        <p:nvSpPr>
          <p:cNvPr id="10" name="Title 1"/>
          <p:cNvSpPr txBox="1">
            <a:spLocks/>
          </p:cNvSpPr>
          <p:nvPr/>
        </p:nvSpPr>
        <p:spPr>
          <a:xfrm>
            <a:off x="1042988" y="928688"/>
            <a:ext cx="6985000" cy="814387"/>
          </a:xfrm>
          <a:prstGeom prst="rect">
            <a:avLst/>
          </a:prstGeom>
        </p:spPr>
        <p:txBody>
          <a:bodyPr rtlCol="1" anchor="ctr">
            <a:normAutofit/>
          </a:bodyPr>
          <a:lstStyle/>
          <a:p>
            <a:pPr algn="ctr" fontAlgn="auto">
              <a:spcAft>
                <a:spcPts val="0"/>
              </a:spcAft>
              <a:defRPr/>
            </a:pPr>
            <a:r>
              <a:rPr lang="fa-IR" sz="3600" dirty="0">
                <a:latin typeface="+mn-lt"/>
                <a:cs typeface="B Nazanin" pitchFamily="2" charset="-78"/>
              </a:rPr>
              <a:t>استدلال نا </a:t>
            </a:r>
            <a:r>
              <a:rPr lang="fa-IR" sz="3600" dirty="0" smtClean="0">
                <a:latin typeface="+mn-lt"/>
                <a:cs typeface="B Nazanin" pitchFamily="2" charset="-78"/>
              </a:rPr>
              <a:t>دقيق</a:t>
            </a:r>
            <a:endParaRPr lang="fa-IR" sz="3600" dirty="0">
              <a:latin typeface="+mj-lt"/>
              <a:ea typeface="+mj-ea"/>
              <a:cs typeface="+mj-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a:spLocks noGrp="1"/>
          </p:cNvSpPr>
          <p:nvPr>
            <p:ph type="ctrTitle"/>
          </p:nvPr>
        </p:nvSpPr>
        <p:spPr>
          <a:xfrm>
            <a:off x="713778" y="2708920"/>
            <a:ext cx="7772400" cy="3297113"/>
          </a:xfrm>
          <a:solidFill>
            <a:schemeClr val="bg2">
              <a:lumMod val="5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شکل (الف) نگرشي سطح بالا از عدم اطمينان را در سيستم هاي مبتني بر قاعده نشان مي دهد. هدف مهندسي دانش اين است که حتي الامکان اين عدم اطمينان را کاهش داده و يا از بين ببرد. به حداقل رساندن عدم اطمينان در قواعد منفرد، بخشي از فرايند تصديق قاعده است. جزئيات عدم قطعيت در قواعد منفرد با جزئيات بيشتري در شکل (ب) تشريح شده است.</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endParaRPr lang="fa-IR" sz="1600" dirty="0">
              <a:solidFill>
                <a:schemeClr val="tx1"/>
              </a:solidFill>
              <a:latin typeface="Times New Roman" pitchFamily="18" charset="0"/>
              <a:ea typeface="Calibri" pitchFamily="34" charset="0"/>
              <a:cs typeface="Times New Roman" pitchFamily="18" charset="0"/>
            </a:endParaRPr>
          </a:p>
        </p:txBody>
      </p:sp>
      <p:sp>
        <p:nvSpPr>
          <p:cNvPr id="7" name="Title 1"/>
          <p:cNvSpPr txBox="1">
            <a:spLocks/>
          </p:cNvSpPr>
          <p:nvPr/>
        </p:nvSpPr>
        <p:spPr>
          <a:xfrm>
            <a:off x="890588" y="9429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عدم اطمينان و قواعد  </a:t>
            </a:r>
          </a:p>
        </p:txBody>
      </p:sp>
      <p:sp>
        <p:nvSpPr>
          <p:cNvPr id="8" name="Oval 7"/>
          <p:cNvSpPr/>
          <p:nvPr/>
        </p:nvSpPr>
        <p:spPr>
          <a:xfrm>
            <a:off x="3087810" y="1717372"/>
            <a:ext cx="3024336" cy="875496"/>
          </a:xfrm>
          <a:prstGeom prst="ellipse">
            <a:avLst/>
          </a:prstGeom>
          <a:solidFill>
            <a:schemeClr val="bg2">
              <a:lumMod val="2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منابع عدم اطمينان در قواعد</a:t>
            </a:r>
          </a:p>
        </p:txBody>
      </p:sp>
      <p:sp>
        <p:nvSpPr>
          <p:cNvPr id="5" name="Rectangle 4"/>
          <p:cNvSpPr/>
          <p:nvPr/>
        </p:nvSpPr>
        <p:spPr>
          <a:xfrm>
            <a:off x="2051050" y="3860800"/>
            <a:ext cx="2103438" cy="346075"/>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rgbClr val="000000"/>
                </a:solidFill>
              </a:rPr>
              <a:t>قاعده منفرد</a:t>
            </a:r>
            <a:endParaRPr lang="en-US" dirty="0">
              <a:solidFill>
                <a:srgbClr val="000000"/>
              </a:solidFill>
            </a:endParaRPr>
          </a:p>
        </p:txBody>
      </p:sp>
      <p:sp>
        <p:nvSpPr>
          <p:cNvPr id="9" name="Rectangle 8"/>
          <p:cNvSpPr/>
          <p:nvPr/>
        </p:nvSpPr>
        <p:spPr>
          <a:xfrm>
            <a:off x="1165225" y="4451350"/>
            <a:ext cx="1462088" cy="27305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rgbClr val="000000"/>
                </a:solidFill>
              </a:rPr>
              <a:t>مقدم</a:t>
            </a:r>
            <a:endParaRPr lang="en-US" dirty="0">
              <a:solidFill>
                <a:srgbClr val="000000"/>
              </a:solidFill>
            </a:endParaRPr>
          </a:p>
        </p:txBody>
      </p:sp>
      <p:sp>
        <p:nvSpPr>
          <p:cNvPr id="10" name="Rectangle 9"/>
          <p:cNvSpPr/>
          <p:nvPr/>
        </p:nvSpPr>
        <p:spPr>
          <a:xfrm>
            <a:off x="3541713" y="4437063"/>
            <a:ext cx="1462087" cy="2746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smtClean="0">
                <a:solidFill>
                  <a:srgbClr val="000000"/>
                </a:solidFill>
              </a:rPr>
              <a:t>تالي</a:t>
            </a:r>
            <a:endParaRPr lang="en-US" dirty="0">
              <a:solidFill>
                <a:srgbClr val="000000"/>
              </a:solidFill>
            </a:endParaRPr>
          </a:p>
        </p:txBody>
      </p:sp>
      <p:sp>
        <p:nvSpPr>
          <p:cNvPr id="11" name="Rectangle 10"/>
          <p:cNvSpPr/>
          <p:nvPr/>
        </p:nvSpPr>
        <p:spPr>
          <a:xfrm>
            <a:off x="755650" y="5084763"/>
            <a:ext cx="731838" cy="45720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200" dirty="0">
                <a:solidFill>
                  <a:srgbClr val="000000"/>
                </a:solidFill>
              </a:rPr>
              <a:t>خطاها</a:t>
            </a:r>
            <a:endParaRPr lang="en-US" sz="1200" dirty="0">
              <a:solidFill>
                <a:srgbClr val="000000"/>
              </a:solidFill>
            </a:endParaRPr>
          </a:p>
        </p:txBody>
      </p:sp>
      <p:sp>
        <p:nvSpPr>
          <p:cNvPr id="12" name="Rectangle 11"/>
          <p:cNvSpPr/>
          <p:nvPr/>
        </p:nvSpPr>
        <p:spPr>
          <a:xfrm>
            <a:off x="1547813" y="5084763"/>
            <a:ext cx="731837" cy="45720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200" dirty="0">
                <a:solidFill>
                  <a:srgbClr val="000000"/>
                </a:solidFill>
              </a:rPr>
              <a:t>نرخ </a:t>
            </a:r>
            <a:r>
              <a:rPr lang="fa-IR" sz="1200" dirty="0" smtClean="0">
                <a:solidFill>
                  <a:srgbClr val="000000"/>
                </a:solidFill>
              </a:rPr>
              <a:t>درستنمائي</a:t>
            </a:r>
            <a:endParaRPr lang="en-US" sz="1200" dirty="0">
              <a:solidFill>
                <a:srgbClr val="000000"/>
              </a:solidFill>
            </a:endParaRPr>
          </a:p>
        </p:txBody>
      </p:sp>
      <p:sp>
        <p:nvSpPr>
          <p:cNvPr id="13" name="Rectangle 12"/>
          <p:cNvSpPr/>
          <p:nvPr/>
        </p:nvSpPr>
        <p:spPr>
          <a:xfrm>
            <a:off x="2339975" y="5084763"/>
            <a:ext cx="731838" cy="45720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200" dirty="0" smtClean="0">
                <a:solidFill>
                  <a:srgbClr val="000000"/>
                </a:solidFill>
              </a:rPr>
              <a:t>ترکيب </a:t>
            </a:r>
            <a:r>
              <a:rPr lang="fa-IR" sz="1200" dirty="0">
                <a:solidFill>
                  <a:srgbClr val="000000"/>
                </a:solidFill>
              </a:rPr>
              <a:t>شواهد</a:t>
            </a:r>
            <a:endParaRPr lang="en-US" sz="1200" dirty="0">
              <a:solidFill>
                <a:srgbClr val="000000"/>
              </a:solidFill>
            </a:endParaRPr>
          </a:p>
        </p:txBody>
      </p:sp>
      <p:sp>
        <p:nvSpPr>
          <p:cNvPr id="14" name="Rectangle 13"/>
          <p:cNvSpPr/>
          <p:nvPr/>
        </p:nvSpPr>
        <p:spPr>
          <a:xfrm>
            <a:off x="4271963" y="5059363"/>
            <a:ext cx="731837" cy="45720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200" dirty="0">
                <a:solidFill>
                  <a:srgbClr val="000000"/>
                </a:solidFill>
              </a:rPr>
              <a:t>نرخ </a:t>
            </a:r>
            <a:r>
              <a:rPr lang="fa-IR" sz="1200" dirty="0" smtClean="0">
                <a:solidFill>
                  <a:srgbClr val="000000"/>
                </a:solidFill>
              </a:rPr>
              <a:t>درستنمائي</a:t>
            </a:r>
            <a:endParaRPr lang="en-US" sz="1200" dirty="0">
              <a:solidFill>
                <a:srgbClr val="000000"/>
              </a:solidFill>
            </a:endParaRPr>
          </a:p>
        </p:txBody>
      </p:sp>
      <p:sp>
        <p:nvSpPr>
          <p:cNvPr id="15" name="Rectangle 14"/>
          <p:cNvSpPr/>
          <p:nvPr/>
        </p:nvSpPr>
        <p:spPr>
          <a:xfrm>
            <a:off x="3563938" y="5059363"/>
            <a:ext cx="639762" cy="457200"/>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200" dirty="0">
                <a:solidFill>
                  <a:srgbClr val="000000"/>
                </a:solidFill>
              </a:rPr>
              <a:t>خطاها</a:t>
            </a:r>
            <a:endParaRPr lang="en-US" sz="1200" dirty="0">
              <a:solidFill>
                <a:srgbClr val="000000"/>
              </a:solidFill>
            </a:endParaRPr>
          </a:p>
        </p:txBody>
      </p:sp>
      <p:sp>
        <p:nvSpPr>
          <p:cNvPr id="11281" name="TextBox 15"/>
          <p:cNvSpPr txBox="1">
            <a:spLocks noChangeArrowheads="1"/>
          </p:cNvSpPr>
          <p:nvPr/>
        </p:nvSpPr>
        <p:spPr bwMode="auto">
          <a:xfrm>
            <a:off x="1692275" y="5589588"/>
            <a:ext cx="2374900" cy="338137"/>
          </a:xfrm>
          <a:prstGeom prst="rect">
            <a:avLst/>
          </a:prstGeom>
          <a:noFill/>
          <a:ln w="9525">
            <a:noFill/>
            <a:miter lim="800000"/>
            <a:headEnd/>
            <a:tailEnd/>
          </a:ln>
        </p:spPr>
        <p:txBody>
          <a:bodyPr>
            <a:spAutoFit/>
          </a:bodyPr>
          <a:lstStyle/>
          <a:p>
            <a:r>
              <a:rPr lang="fa-IR" sz="1600" dirty="0"/>
              <a:t>(ب) عدم </a:t>
            </a:r>
            <a:r>
              <a:rPr lang="fa-IR" sz="1600" dirty="0" smtClean="0"/>
              <a:t>قطعيت </a:t>
            </a:r>
            <a:r>
              <a:rPr lang="fa-IR" sz="1600" dirty="0"/>
              <a:t>در قواعد منفرد</a:t>
            </a:r>
            <a:endParaRPr lang="en-US" sz="1600" dirty="0"/>
          </a:p>
        </p:txBody>
      </p:sp>
      <p:sp>
        <p:nvSpPr>
          <p:cNvPr id="17" name="Rectangle 16"/>
          <p:cNvSpPr/>
          <p:nvPr/>
        </p:nvSpPr>
        <p:spPr>
          <a:xfrm>
            <a:off x="6084888" y="3860800"/>
            <a:ext cx="1828800" cy="360363"/>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rgbClr val="000000"/>
                </a:solidFill>
              </a:rPr>
              <a:t>عدم </a:t>
            </a:r>
            <a:r>
              <a:rPr lang="fa-IR" dirty="0" smtClean="0">
                <a:solidFill>
                  <a:srgbClr val="000000"/>
                </a:solidFill>
              </a:rPr>
              <a:t>اطمينان </a:t>
            </a:r>
            <a:r>
              <a:rPr lang="fa-IR" dirty="0">
                <a:solidFill>
                  <a:srgbClr val="000000"/>
                </a:solidFill>
              </a:rPr>
              <a:t>در قواعد</a:t>
            </a:r>
            <a:endParaRPr lang="en-US" dirty="0">
              <a:solidFill>
                <a:srgbClr val="000000"/>
              </a:solidFill>
            </a:endParaRPr>
          </a:p>
        </p:txBody>
      </p:sp>
      <p:sp>
        <p:nvSpPr>
          <p:cNvPr id="18" name="Rectangle 17"/>
          <p:cNvSpPr/>
          <p:nvPr/>
        </p:nvSpPr>
        <p:spPr>
          <a:xfrm>
            <a:off x="6537325" y="4679950"/>
            <a:ext cx="914400" cy="549275"/>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a:solidFill>
                  <a:srgbClr val="000000"/>
                </a:solidFill>
              </a:rPr>
              <a:t>رفع تناقض</a:t>
            </a:r>
            <a:endParaRPr lang="en-US" sz="1400" dirty="0">
              <a:solidFill>
                <a:srgbClr val="000000"/>
              </a:solidFill>
            </a:endParaRPr>
          </a:p>
        </p:txBody>
      </p:sp>
      <p:sp>
        <p:nvSpPr>
          <p:cNvPr id="19" name="Rectangle 18"/>
          <p:cNvSpPr/>
          <p:nvPr/>
        </p:nvSpPr>
        <p:spPr>
          <a:xfrm>
            <a:off x="7524750" y="4679950"/>
            <a:ext cx="914400" cy="549275"/>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a:solidFill>
                  <a:srgbClr val="000000"/>
                </a:solidFill>
              </a:rPr>
              <a:t>قواعد منفرد</a:t>
            </a:r>
            <a:endParaRPr lang="en-US" sz="1400" dirty="0">
              <a:solidFill>
                <a:srgbClr val="000000"/>
              </a:solidFill>
            </a:endParaRPr>
          </a:p>
        </p:txBody>
      </p:sp>
      <p:sp>
        <p:nvSpPr>
          <p:cNvPr id="20" name="Rectangle 19"/>
          <p:cNvSpPr/>
          <p:nvPr/>
        </p:nvSpPr>
        <p:spPr>
          <a:xfrm>
            <a:off x="5529263" y="4679950"/>
            <a:ext cx="914400" cy="549275"/>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smtClean="0">
                <a:solidFill>
                  <a:srgbClr val="000000"/>
                </a:solidFill>
              </a:rPr>
              <a:t>ناسازگاري بين </a:t>
            </a:r>
            <a:r>
              <a:rPr lang="fa-IR" sz="1400" dirty="0">
                <a:solidFill>
                  <a:srgbClr val="000000"/>
                </a:solidFill>
              </a:rPr>
              <a:t>قواعد</a:t>
            </a:r>
            <a:endParaRPr lang="en-US" sz="1400" dirty="0">
              <a:solidFill>
                <a:srgbClr val="000000"/>
              </a:solidFill>
            </a:endParaRPr>
          </a:p>
        </p:txBody>
      </p:sp>
      <p:sp>
        <p:nvSpPr>
          <p:cNvPr id="11286" name="TextBox 20"/>
          <p:cNvSpPr txBox="1">
            <a:spLocks noChangeArrowheads="1"/>
          </p:cNvSpPr>
          <p:nvPr/>
        </p:nvSpPr>
        <p:spPr bwMode="auto">
          <a:xfrm>
            <a:off x="4932363" y="5589588"/>
            <a:ext cx="3527425" cy="307975"/>
          </a:xfrm>
          <a:prstGeom prst="rect">
            <a:avLst/>
          </a:prstGeom>
          <a:noFill/>
          <a:ln w="9525">
            <a:noFill/>
            <a:miter lim="800000"/>
            <a:headEnd/>
            <a:tailEnd/>
          </a:ln>
        </p:spPr>
        <p:txBody>
          <a:bodyPr>
            <a:spAutoFit/>
          </a:bodyPr>
          <a:lstStyle/>
          <a:p>
            <a:r>
              <a:rPr lang="fa-IR" sz="1400" dirty="0"/>
              <a:t>(الف) </a:t>
            </a:r>
            <a:r>
              <a:rPr lang="fa-IR" sz="1400" dirty="0" smtClean="0"/>
              <a:t>ريشه هاي اصلي </a:t>
            </a:r>
            <a:r>
              <a:rPr lang="fa-IR" sz="1400" dirty="0"/>
              <a:t>عدم </a:t>
            </a:r>
            <a:r>
              <a:rPr lang="fa-IR" sz="1400" dirty="0" smtClean="0"/>
              <a:t>اطمينان </a:t>
            </a:r>
            <a:r>
              <a:rPr lang="fa-IR" sz="1400" dirty="0"/>
              <a:t>در </a:t>
            </a:r>
            <a:r>
              <a:rPr lang="fa-IR" sz="1400" dirty="0" smtClean="0"/>
              <a:t>يک سيستم</a:t>
            </a:r>
            <a:endParaRPr lang="en-US" sz="1400" dirty="0"/>
          </a:p>
        </p:txBody>
      </p:sp>
      <p:cxnSp>
        <p:nvCxnSpPr>
          <p:cNvPr id="3" name="Straight Connector 2"/>
          <p:cNvCxnSpPr>
            <a:stCxn id="17" idx="2"/>
            <a:endCxn id="18" idx="0"/>
          </p:cNvCxnSpPr>
          <p:nvPr/>
        </p:nvCxnSpPr>
        <p:spPr>
          <a:xfrm flipH="1">
            <a:off x="6994525" y="4221163"/>
            <a:ext cx="4763" cy="458787"/>
          </a:xfrm>
          <a:prstGeom prst="line">
            <a:avLst/>
          </a:prstGeom>
        </p:spPr>
        <p:style>
          <a:lnRef idx="2">
            <a:schemeClr val="dk1"/>
          </a:lnRef>
          <a:fillRef idx="0">
            <a:schemeClr val="dk1"/>
          </a:fillRef>
          <a:effectRef idx="1">
            <a:schemeClr val="dk1"/>
          </a:effectRef>
          <a:fontRef idx="minor">
            <a:schemeClr val="tx1"/>
          </a:fontRef>
        </p:style>
      </p:cxnSp>
      <p:cxnSp>
        <p:nvCxnSpPr>
          <p:cNvPr id="16" name="Elbow Connector 15"/>
          <p:cNvCxnSpPr>
            <a:stCxn id="20" idx="0"/>
            <a:endCxn id="19" idx="0"/>
          </p:cNvCxnSpPr>
          <p:nvPr/>
        </p:nvCxnSpPr>
        <p:spPr>
          <a:xfrm rot="5400000" flipH="1" flipV="1">
            <a:off x="6984207" y="3682206"/>
            <a:ext cx="12700" cy="1995487"/>
          </a:xfrm>
          <a:prstGeom prst="bentConnector3">
            <a:avLst>
              <a:gd name="adj1" fmla="val 1800000"/>
            </a:avLst>
          </a:prstGeom>
        </p:spPr>
        <p:style>
          <a:lnRef idx="2">
            <a:schemeClr val="dk1"/>
          </a:lnRef>
          <a:fillRef idx="0">
            <a:schemeClr val="dk1"/>
          </a:fillRef>
          <a:effectRef idx="1">
            <a:schemeClr val="dk1"/>
          </a:effectRef>
          <a:fontRef idx="minor">
            <a:schemeClr val="tx1"/>
          </a:fontRef>
        </p:style>
      </p:cxnSp>
      <p:cxnSp>
        <p:nvCxnSpPr>
          <p:cNvPr id="25" name="Elbow Connector 24"/>
          <p:cNvCxnSpPr>
            <a:stCxn id="9" idx="0"/>
            <a:endCxn id="10" idx="0"/>
          </p:cNvCxnSpPr>
          <p:nvPr/>
        </p:nvCxnSpPr>
        <p:spPr>
          <a:xfrm rot="5400000" flipH="1" flipV="1">
            <a:off x="3078163" y="3255963"/>
            <a:ext cx="14287" cy="2376487"/>
          </a:xfrm>
          <a:prstGeom prst="bentConnector3">
            <a:avLst>
              <a:gd name="adj1" fmla="val 951963"/>
            </a:avLst>
          </a:prstGeom>
        </p:spPr>
        <p:style>
          <a:lnRef idx="2">
            <a:schemeClr val="dk1"/>
          </a:lnRef>
          <a:fillRef idx="0">
            <a:schemeClr val="dk1"/>
          </a:fillRef>
          <a:effectRef idx="1">
            <a:schemeClr val="dk1"/>
          </a:effectRef>
          <a:fontRef idx="minor">
            <a:schemeClr val="tx1"/>
          </a:fontRef>
        </p:style>
      </p:cxnSp>
      <p:cxnSp>
        <p:nvCxnSpPr>
          <p:cNvPr id="28" name="Straight Connector 27"/>
          <p:cNvCxnSpPr>
            <a:stCxn id="5" idx="2"/>
          </p:cNvCxnSpPr>
          <p:nvPr/>
        </p:nvCxnSpPr>
        <p:spPr>
          <a:xfrm>
            <a:off x="3103563" y="4206875"/>
            <a:ext cx="0" cy="85725"/>
          </a:xfrm>
          <a:prstGeom prst="line">
            <a:avLst/>
          </a:prstGeom>
        </p:spPr>
        <p:style>
          <a:lnRef idx="2">
            <a:schemeClr val="dk1"/>
          </a:lnRef>
          <a:fillRef idx="0">
            <a:schemeClr val="dk1"/>
          </a:fillRef>
          <a:effectRef idx="1">
            <a:schemeClr val="dk1"/>
          </a:effectRef>
          <a:fontRef idx="minor">
            <a:schemeClr val="tx1"/>
          </a:fontRef>
        </p:style>
      </p:cxnSp>
      <p:cxnSp>
        <p:nvCxnSpPr>
          <p:cNvPr id="11277" name="Elbow Connector 11276"/>
          <p:cNvCxnSpPr>
            <a:stCxn id="15" idx="0"/>
            <a:endCxn id="14" idx="0"/>
          </p:cNvCxnSpPr>
          <p:nvPr/>
        </p:nvCxnSpPr>
        <p:spPr>
          <a:xfrm rot="5400000" flipH="1" flipV="1">
            <a:off x="4260057" y="4682331"/>
            <a:ext cx="12700" cy="754063"/>
          </a:xfrm>
          <a:prstGeom prst="bentConnector3">
            <a:avLst>
              <a:gd name="adj1" fmla="val 1800000"/>
            </a:avLst>
          </a:prstGeom>
        </p:spPr>
        <p:style>
          <a:lnRef idx="2">
            <a:schemeClr val="dk1"/>
          </a:lnRef>
          <a:fillRef idx="0">
            <a:schemeClr val="dk1"/>
          </a:fillRef>
          <a:effectRef idx="1">
            <a:schemeClr val="dk1"/>
          </a:effectRef>
          <a:fontRef idx="minor">
            <a:schemeClr val="tx1"/>
          </a:fontRef>
        </p:style>
      </p:cxnSp>
      <p:cxnSp>
        <p:nvCxnSpPr>
          <p:cNvPr id="11279" name="Straight Connector 11278"/>
          <p:cNvCxnSpPr>
            <a:stCxn id="10" idx="2"/>
          </p:cNvCxnSpPr>
          <p:nvPr/>
        </p:nvCxnSpPr>
        <p:spPr>
          <a:xfrm flipH="1">
            <a:off x="4267200" y="4711700"/>
            <a:ext cx="6350" cy="157163"/>
          </a:xfrm>
          <a:prstGeom prst="line">
            <a:avLst/>
          </a:prstGeom>
        </p:spPr>
        <p:style>
          <a:lnRef idx="2">
            <a:schemeClr val="dk1"/>
          </a:lnRef>
          <a:fillRef idx="0">
            <a:schemeClr val="dk1"/>
          </a:fillRef>
          <a:effectRef idx="1">
            <a:schemeClr val="dk1"/>
          </a:effectRef>
          <a:fontRef idx="minor">
            <a:schemeClr val="tx1"/>
          </a:fontRef>
        </p:style>
      </p:cxnSp>
      <p:cxnSp>
        <p:nvCxnSpPr>
          <p:cNvPr id="2" name="Elbow Connector 11280"/>
          <p:cNvCxnSpPr>
            <a:stCxn id="11" idx="0"/>
            <a:endCxn id="13" idx="0"/>
          </p:cNvCxnSpPr>
          <p:nvPr/>
        </p:nvCxnSpPr>
        <p:spPr>
          <a:xfrm rot="5400000" flipH="1" flipV="1">
            <a:off x="1912938" y="4292600"/>
            <a:ext cx="12700" cy="1584325"/>
          </a:xfrm>
          <a:prstGeom prst="bentConnector3">
            <a:avLst>
              <a:gd name="adj1" fmla="val 1800000"/>
            </a:avLst>
          </a:prstGeom>
        </p:spPr>
        <p:style>
          <a:lnRef idx="2">
            <a:schemeClr val="dk1"/>
          </a:lnRef>
          <a:fillRef idx="0">
            <a:schemeClr val="dk1"/>
          </a:fillRef>
          <a:effectRef idx="1">
            <a:schemeClr val="dk1"/>
          </a:effectRef>
          <a:fontRef idx="minor">
            <a:schemeClr val="tx1"/>
          </a:fontRef>
        </p:style>
      </p:cxnSp>
      <p:cxnSp>
        <p:nvCxnSpPr>
          <p:cNvPr id="11284" name="Straight Connector 11283"/>
          <p:cNvCxnSpPr>
            <a:stCxn id="9" idx="2"/>
            <a:endCxn id="12" idx="0"/>
          </p:cNvCxnSpPr>
          <p:nvPr/>
        </p:nvCxnSpPr>
        <p:spPr>
          <a:xfrm>
            <a:off x="1897063" y="4724400"/>
            <a:ext cx="17462" cy="360363"/>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a:spLocks noGrp="1"/>
          </p:cNvSpPr>
          <p:nvPr>
            <p:ph type="ctrTitle"/>
          </p:nvPr>
        </p:nvSpPr>
        <p:spPr>
          <a:xfrm>
            <a:off x="785786" y="2714620"/>
            <a:ext cx="7772400" cy="3297113"/>
          </a:xfrm>
          <a:solidFill>
            <a:schemeClr val="bg2">
              <a:lumMod val="5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2000" dirty="0" smtClean="0">
                <a:solidFill>
                  <a:schemeClr val="tx1"/>
                </a:solidFill>
                <a:ea typeface="Calibri" pitchFamily="34" charset="0"/>
                <a:cs typeface="B Nazanin" pitchFamily="2" charset="-78"/>
              </a:rPr>
              <a:t/>
            </a:r>
            <a:br>
              <a:rPr lang="fa-IR" sz="2000" dirty="0" smtClean="0">
                <a:solidFill>
                  <a:schemeClr val="tx1"/>
                </a:solidFill>
                <a:ea typeface="Calibri" pitchFamily="34" charset="0"/>
                <a:cs typeface="B Nazanin" pitchFamily="2" charset="-78"/>
              </a:rPr>
            </a:br>
            <a:r>
              <a:rPr lang="fa-IR" sz="2000" dirty="0" smtClean="0">
                <a:solidFill>
                  <a:schemeClr val="tx1"/>
                </a:solidFill>
                <a:ea typeface="Calibri" pitchFamily="34" charset="0"/>
                <a:cs typeface="B Nazanin" pitchFamily="2" charset="-78"/>
              </a:rPr>
              <a:t>خطر بکارگيري روش هاي ويژه گاهي اين است که هيچ تئوري کاملي وجود ندارد که در ساير موارد کاربردي، راهنمايي هاي لازم را ارائه داده و يا از وضعيت هاي نامناسب بکارگيري آن، ما را آگاه کند.</a:t>
            </a:r>
            <a:br>
              <a:rPr lang="fa-IR" sz="2000" dirty="0" smtClean="0">
                <a:solidFill>
                  <a:schemeClr val="tx1"/>
                </a:solidFill>
                <a:ea typeface="Calibri" pitchFamily="34" charset="0"/>
                <a:cs typeface="B Nazanin" pitchFamily="2" charset="-78"/>
              </a:rPr>
            </a:br>
            <a:r>
              <a:rPr lang="fa-IR" sz="2000" dirty="0" smtClean="0">
                <a:solidFill>
                  <a:schemeClr val="tx1"/>
                </a:solidFill>
                <a:ea typeface="Calibri" pitchFamily="34" charset="0"/>
                <a:cs typeface="B Nazanin" pitchFamily="2" charset="-78"/>
              </a:rPr>
              <a:t>استفاده از روش ميانبر </a:t>
            </a:r>
            <a:r>
              <a:rPr lang="en-US" sz="2000" dirty="0" smtClean="0">
                <a:solidFill>
                  <a:schemeClr val="tx1"/>
                </a:solidFill>
                <a:ea typeface="Calibri" pitchFamily="34" charset="0"/>
                <a:cs typeface="B Nazanin" pitchFamily="2" charset="-78"/>
              </a:rPr>
              <a:t>LS</a:t>
            </a:r>
            <a:r>
              <a:rPr lang="fa-IR" sz="2000" dirty="0" smtClean="0">
                <a:solidFill>
                  <a:schemeClr val="tx1"/>
                </a:solidFill>
                <a:ea typeface="Calibri" pitchFamily="34" charset="0"/>
                <a:cs typeface="B Nazanin" pitchFamily="2" charset="-78"/>
              </a:rPr>
              <a:t> و </a:t>
            </a:r>
            <a:r>
              <a:rPr lang="en-US" sz="2000" dirty="0" smtClean="0">
                <a:solidFill>
                  <a:schemeClr val="tx1"/>
                </a:solidFill>
                <a:ea typeface="Calibri" pitchFamily="34" charset="0"/>
                <a:cs typeface="B Nazanin" pitchFamily="2" charset="-78"/>
              </a:rPr>
              <a:t>LN</a:t>
            </a:r>
            <a:r>
              <a:rPr lang="fa-IR" sz="2000" dirty="0" smtClean="0">
                <a:solidFill>
                  <a:schemeClr val="tx1"/>
                </a:solidFill>
                <a:ea typeface="Calibri" pitchFamily="34" charset="0"/>
                <a:cs typeface="B Nazanin" pitchFamily="2" charset="-78"/>
              </a:rPr>
              <a:t> اين ضرر را دارد که هيچ تضمين تئوري وجود ندارد که مجموع احتمالات شرطي براي هر فرضيه در شبکه ”يک“ خواهد بود.</a:t>
            </a:r>
            <a:br>
              <a:rPr lang="fa-IR" sz="2000" dirty="0" smtClean="0">
                <a:solidFill>
                  <a:schemeClr val="tx1"/>
                </a:solidFill>
                <a:ea typeface="Calibri" pitchFamily="34" charset="0"/>
                <a:cs typeface="B Nazanin" pitchFamily="2" charset="-78"/>
              </a:rPr>
            </a:br>
            <a:r>
              <a:rPr lang="fa-IR" sz="2000" dirty="0" smtClean="0">
                <a:solidFill>
                  <a:schemeClr val="tx1"/>
                </a:solidFill>
                <a:ea typeface="Calibri" pitchFamily="34" charset="0"/>
                <a:cs typeface="B Nazanin" pitchFamily="2" charset="-78"/>
              </a:rPr>
              <a:t/>
            </a:r>
            <a:br>
              <a:rPr lang="fa-IR" sz="2000" dirty="0" smtClean="0">
                <a:solidFill>
                  <a:schemeClr val="tx1"/>
                </a:solidFill>
                <a:ea typeface="Calibri" pitchFamily="34" charset="0"/>
                <a:cs typeface="B Nazanin" pitchFamily="2" charset="-78"/>
              </a:rPr>
            </a:br>
            <a:endParaRPr lang="fa-IR" sz="2000" dirty="0">
              <a:solidFill>
                <a:schemeClr val="tx1"/>
              </a:solidFill>
              <a:latin typeface="Times New Roman" pitchFamily="18" charset="0"/>
              <a:ea typeface="Calibri" pitchFamily="34" charset="0"/>
              <a:cs typeface="Times New Roman" pitchFamily="18" charset="0"/>
            </a:endParaRPr>
          </a:p>
        </p:txBody>
      </p:sp>
      <p:sp>
        <p:nvSpPr>
          <p:cNvPr id="7" name="Title 1"/>
          <p:cNvSpPr txBox="1">
            <a:spLocks/>
          </p:cNvSpPr>
          <p:nvPr/>
        </p:nvSpPr>
        <p:spPr>
          <a:xfrm>
            <a:off x="890588" y="9429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عدم اطمينان و قواعد  </a:t>
            </a:r>
          </a:p>
        </p:txBody>
      </p:sp>
      <p:sp>
        <p:nvSpPr>
          <p:cNvPr id="8" name="Oval 7"/>
          <p:cNvSpPr/>
          <p:nvPr/>
        </p:nvSpPr>
        <p:spPr>
          <a:xfrm>
            <a:off x="3087810" y="1717372"/>
            <a:ext cx="3024336" cy="875496"/>
          </a:xfrm>
          <a:prstGeom prst="ellipse">
            <a:avLst/>
          </a:prstGeom>
          <a:solidFill>
            <a:schemeClr val="bg2">
              <a:lumMod val="2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800" b="1" dirty="0">
                <a:solidFill>
                  <a:schemeClr val="tx1"/>
                </a:solidFill>
                <a:cs typeface="B Nazanin" pitchFamily="2" charset="-78"/>
              </a:rPr>
              <a:t>فقدان تئوري</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a:spLocks noGrp="1"/>
          </p:cNvSpPr>
          <p:nvPr>
            <p:ph type="ctrTitle"/>
          </p:nvPr>
        </p:nvSpPr>
        <p:spPr>
          <a:xfrm>
            <a:off x="749300" y="2708920"/>
            <a:ext cx="7772400" cy="3297113"/>
          </a:xfrm>
          <a:solidFill>
            <a:schemeClr val="bg2">
              <a:lumMod val="5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همانطور که شکل زير نشان مي دهد تداخل ميان قواعد بستگي به رفع تناقض و سازگاري قواعد دارد. </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سازگاري ميان قواعد به دليل وجود پنج علت اصلي داراي عدم قطعيت است.</a:t>
            </a:r>
            <a:br>
              <a:rPr lang="fa-IR" sz="1800" dirty="0" smtClean="0">
                <a:solidFill>
                  <a:schemeClr val="tx1"/>
                </a:solidFill>
                <a:ea typeface="Calibri" pitchFamily="34" charset="0"/>
                <a:cs typeface="B Nazanin" pitchFamily="2" charset="-78"/>
              </a:rPr>
            </a:br>
            <a:r>
              <a:rPr lang="fa-IR" sz="1800" dirty="0">
                <a:solidFill>
                  <a:schemeClr val="tx1"/>
                </a:solidFill>
                <a:ea typeface="Calibri" pitchFamily="34" charset="0"/>
                <a:cs typeface="B Nazanin" pitchFamily="2" charset="-78"/>
              </a:rPr>
              <a:t/>
            </a:r>
            <a:br>
              <a:rPr lang="fa-IR" sz="1800" dirty="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a:solidFill>
                  <a:schemeClr val="tx1"/>
                </a:solidFill>
                <a:ea typeface="Calibri" pitchFamily="34" charset="0"/>
                <a:cs typeface="B Nazanin" pitchFamily="2" charset="-78"/>
              </a:rPr>
              <a:t/>
            </a:r>
            <a:br>
              <a:rPr lang="fa-IR" sz="1800" dirty="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endParaRPr lang="fa-IR" sz="1800" dirty="0">
              <a:solidFill>
                <a:schemeClr val="tx1"/>
              </a:solidFill>
              <a:latin typeface="Times New Roman" pitchFamily="18" charset="0"/>
              <a:ea typeface="Calibri" pitchFamily="34" charset="0"/>
              <a:cs typeface="Times New Roman" pitchFamily="18" charset="0"/>
            </a:endParaRPr>
          </a:p>
        </p:txBody>
      </p:sp>
      <p:sp>
        <p:nvSpPr>
          <p:cNvPr id="7" name="Title 1"/>
          <p:cNvSpPr txBox="1">
            <a:spLocks/>
          </p:cNvSpPr>
          <p:nvPr/>
        </p:nvSpPr>
        <p:spPr>
          <a:xfrm>
            <a:off x="890588" y="9429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عدم اطمينان و قواعد  </a:t>
            </a:r>
          </a:p>
        </p:txBody>
      </p:sp>
      <p:sp>
        <p:nvSpPr>
          <p:cNvPr id="8" name="Oval 7"/>
          <p:cNvSpPr/>
          <p:nvPr/>
        </p:nvSpPr>
        <p:spPr>
          <a:xfrm>
            <a:off x="3087810" y="1717372"/>
            <a:ext cx="3024336" cy="875496"/>
          </a:xfrm>
          <a:prstGeom prst="ellipse">
            <a:avLst/>
          </a:prstGeom>
          <a:solidFill>
            <a:schemeClr val="bg2">
              <a:lumMod val="2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800" b="1" dirty="0">
                <a:solidFill>
                  <a:schemeClr val="tx1"/>
                </a:solidFill>
                <a:cs typeface="B Nazanin" pitchFamily="2" charset="-78"/>
              </a:rPr>
              <a:t>تداخل قواعد</a:t>
            </a:r>
          </a:p>
        </p:txBody>
      </p:sp>
      <p:sp>
        <p:nvSpPr>
          <p:cNvPr id="2" name="Rectangle 1"/>
          <p:cNvSpPr/>
          <p:nvPr/>
        </p:nvSpPr>
        <p:spPr>
          <a:xfrm>
            <a:off x="3563938" y="3789363"/>
            <a:ext cx="2560637" cy="360362"/>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smtClean="0">
                <a:solidFill>
                  <a:srgbClr val="000000"/>
                </a:solidFill>
              </a:rPr>
              <a:t>سازگاري </a:t>
            </a:r>
            <a:r>
              <a:rPr lang="fa-IR" dirty="0">
                <a:solidFill>
                  <a:srgbClr val="000000"/>
                </a:solidFill>
              </a:rPr>
              <a:t>قواعد</a:t>
            </a:r>
            <a:endParaRPr lang="en-US" dirty="0">
              <a:solidFill>
                <a:srgbClr val="000000"/>
              </a:solidFill>
            </a:endParaRPr>
          </a:p>
        </p:txBody>
      </p:sp>
      <p:sp>
        <p:nvSpPr>
          <p:cNvPr id="3" name="Rectangle 2"/>
          <p:cNvSpPr/>
          <p:nvPr/>
        </p:nvSpPr>
        <p:spPr>
          <a:xfrm>
            <a:off x="2700338" y="4752975"/>
            <a:ext cx="1371600" cy="54768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smtClean="0">
                <a:solidFill>
                  <a:srgbClr val="000000"/>
                </a:solidFill>
              </a:rPr>
              <a:t>زير کبري يا زير </a:t>
            </a:r>
            <a:r>
              <a:rPr lang="fa-IR" sz="1400" dirty="0">
                <a:solidFill>
                  <a:srgbClr val="000000"/>
                </a:solidFill>
              </a:rPr>
              <a:t>مجموعه بودن قواعد</a:t>
            </a:r>
            <a:endParaRPr lang="en-US" sz="1400" dirty="0">
              <a:solidFill>
                <a:srgbClr val="000000"/>
              </a:solidFill>
            </a:endParaRPr>
          </a:p>
        </p:txBody>
      </p:sp>
      <p:sp>
        <p:nvSpPr>
          <p:cNvPr id="4" name="Rectangle 3"/>
          <p:cNvSpPr/>
          <p:nvPr/>
        </p:nvSpPr>
        <p:spPr>
          <a:xfrm>
            <a:off x="7016750" y="4752975"/>
            <a:ext cx="1371600" cy="54768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a:solidFill>
                  <a:srgbClr val="000000"/>
                </a:solidFill>
              </a:rPr>
              <a:t>اختلاط داده ها</a:t>
            </a:r>
            <a:endParaRPr lang="en-US" sz="1400" dirty="0">
              <a:solidFill>
                <a:srgbClr val="000000"/>
              </a:solidFill>
            </a:endParaRPr>
          </a:p>
        </p:txBody>
      </p:sp>
      <p:sp>
        <p:nvSpPr>
          <p:cNvPr id="5" name="Rectangle 4"/>
          <p:cNvSpPr/>
          <p:nvPr/>
        </p:nvSpPr>
        <p:spPr>
          <a:xfrm>
            <a:off x="5576888" y="4733925"/>
            <a:ext cx="1371600" cy="54768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a:solidFill>
                  <a:srgbClr val="000000"/>
                </a:solidFill>
              </a:rPr>
              <a:t>قواعد جاافتاده</a:t>
            </a:r>
            <a:endParaRPr lang="en-US" sz="1400" dirty="0">
              <a:solidFill>
                <a:srgbClr val="000000"/>
              </a:solidFill>
            </a:endParaRPr>
          </a:p>
        </p:txBody>
      </p:sp>
      <p:sp>
        <p:nvSpPr>
          <p:cNvPr id="9" name="Rectangle 8"/>
          <p:cNvSpPr/>
          <p:nvPr/>
        </p:nvSpPr>
        <p:spPr>
          <a:xfrm>
            <a:off x="4137025" y="4752975"/>
            <a:ext cx="1371600" cy="54768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smtClean="0">
                <a:solidFill>
                  <a:srgbClr val="000000"/>
                </a:solidFill>
              </a:rPr>
              <a:t>تکراري يا </a:t>
            </a:r>
            <a:r>
              <a:rPr lang="fa-IR" sz="1400" dirty="0">
                <a:solidFill>
                  <a:srgbClr val="000000"/>
                </a:solidFill>
              </a:rPr>
              <a:t>مازاد بودن قواعد</a:t>
            </a:r>
            <a:endParaRPr lang="en-US" sz="1400" dirty="0">
              <a:solidFill>
                <a:srgbClr val="000000"/>
              </a:solidFill>
            </a:endParaRPr>
          </a:p>
        </p:txBody>
      </p:sp>
      <p:sp>
        <p:nvSpPr>
          <p:cNvPr id="10" name="Rectangle 9"/>
          <p:cNvSpPr/>
          <p:nvPr/>
        </p:nvSpPr>
        <p:spPr>
          <a:xfrm>
            <a:off x="1258888" y="4752975"/>
            <a:ext cx="1371600" cy="54768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a:solidFill>
                  <a:srgbClr val="000000"/>
                </a:solidFill>
              </a:rPr>
              <a:t>تضاد قواعد</a:t>
            </a:r>
            <a:endParaRPr lang="en-US" sz="1400" dirty="0">
              <a:solidFill>
                <a:srgbClr val="000000"/>
              </a:solidFill>
            </a:endParaRPr>
          </a:p>
        </p:txBody>
      </p:sp>
      <p:sp>
        <p:nvSpPr>
          <p:cNvPr id="13327" name="TextBox 10"/>
          <p:cNvSpPr txBox="1">
            <a:spLocks noChangeArrowheads="1"/>
          </p:cNvSpPr>
          <p:nvPr/>
        </p:nvSpPr>
        <p:spPr bwMode="auto">
          <a:xfrm>
            <a:off x="2771775" y="5508625"/>
            <a:ext cx="3500438" cy="368300"/>
          </a:xfrm>
          <a:prstGeom prst="rect">
            <a:avLst/>
          </a:prstGeom>
          <a:noFill/>
          <a:ln w="9525">
            <a:noFill/>
            <a:miter lim="800000"/>
            <a:headEnd/>
            <a:tailEnd/>
          </a:ln>
        </p:spPr>
        <p:txBody>
          <a:bodyPr>
            <a:spAutoFit/>
          </a:bodyPr>
          <a:lstStyle/>
          <a:p>
            <a:r>
              <a:rPr lang="fa-IR" dirty="0"/>
              <a:t>عدم </a:t>
            </a:r>
            <a:r>
              <a:rPr lang="fa-IR" dirty="0" smtClean="0"/>
              <a:t>قطعيت </a:t>
            </a:r>
            <a:r>
              <a:rPr lang="fa-IR" dirty="0"/>
              <a:t>مرتبط با </a:t>
            </a:r>
            <a:r>
              <a:rPr lang="fa-IR" dirty="0" smtClean="0"/>
              <a:t>سازگاري </a:t>
            </a:r>
            <a:r>
              <a:rPr lang="fa-IR" dirty="0"/>
              <a:t>قواعد</a:t>
            </a:r>
            <a:endParaRPr lang="en-US" dirty="0"/>
          </a:p>
        </p:txBody>
      </p:sp>
      <p:cxnSp>
        <p:nvCxnSpPr>
          <p:cNvPr id="15" name="Elbow Connector 14"/>
          <p:cNvCxnSpPr>
            <a:stCxn id="10" idx="0"/>
            <a:endCxn id="4" idx="0"/>
          </p:cNvCxnSpPr>
          <p:nvPr/>
        </p:nvCxnSpPr>
        <p:spPr>
          <a:xfrm rot="5400000" flipH="1" flipV="1">
            <a:off x="4823619" y="1874044"/>
            <a:ext cx="12700" cy="5757862"/>
          </a:xfrm>
          <a:prstGeom prst="bentConnector3">
            <a:avLst>
              <a:gd name="adj1" fmla="val 1800000"/>
            </a:avLst>
          </a:prstGeom>
        </p:spPr>
        <p:style>
          <a:lnRef idx="2">
            <a:schemeClr val="dk1"/>
          </a:lnRef>
          <a:fillRef idx="0">
            <a:schemeClr val="dk1"/>
          </a:fillRef>
          <a:effectRef idx="1">
            <a:schemeClr val="dk1"/>
          </a:effectRef>
          <a:fontRef idx="minor">
            <a:schemeClr val="tx1"/>
          </a:fontRef>
        </p:style>
      </p:cxnSp>
      <p:cxnSp>
        <p:nvCxnSpPr>
          <p:cNvPr id="17" name="Straight Connector 16"/>
          <p:cNvCxnSpPr>
            <a:stCxn id="2" idx="2"/>
            <a:endCxn id="9" idx="0"/>
          </p:cNvCxnSpPr>
          <p:nvPr/>
        </p:nvCxnSpPr>
        <p:spPr>
          <a:xfrm flipH="1">
            <a:off x="4822825" y="4149725"/>
            <a:ext cx="22225" cy="603250"/>
          </a:xfrm>
          <a:prstGeom prst="line">
            <a:avLst/>
          </a:prstGeom>
        </p:spPr>
        <p:style>
          <a:lnRef idx="2">
            <a:schemeClr val="dk1"/>
          </a:lnRef>
          <a:fillRef idx="0">
            <a:schemeClr val="dk1"/>
          </a:fillRef>
          <a:effectRef idx="1">
            <a:schemeClr val="dk1"/>
          </a:effectRef>
          <a:fontRef idx="minor">
            <a:schemeClr val="tx1"/>
          </a:fontRef>
        </p:style>
      </p:cxnSp>
      <p:cxnSp>
        <p:nvCxnSpPr>
          <p:cNvPr id="22" name="Straight Connector 21"/>
          <p:cNvCxnSpPr>
            <a:stCxn id="3" idx="0"/>
          </p:cNvCxnSpPr>
          <p:nvPr/>
        </p:nvCxnSpPr>
        <p:spPr>
          <a:xfrm flipV="1">
            <a:off x="3386138" y="4508500"/>
            <a:ext cx="0" cy="244475"/>
          </a:xfrm>
          <a:prstGeom prst="line">
            <a:avLst/>
          </a:prstGeom>
        </p:spPr>
        <p:style>
          <a:lnRef idx="2">
            <a:schemeClr val="dk1"/>
          </a:lnRef>
          <a:fillRef idx="0">
            <a:schemeClr val="dk1"/>
          </a:fillRef>
          <a:effectRef idx="1">
            <a:schemeClr val="dk1"/>
          </a:effectRef>
          <a:fontRef idx="minor">
            <a:schemeClr val="tx1"/>
          </a:fontRef>
        </p:style>
      </p:cxnSp>
      <p:cxnSp>
        <p:nvCxnSpPr>
          <p:cNvPr id="25" name="Straight Connector 24"/>
          <p:cNvCxnSpPr>
            <a:stCxn id="5" idx="0"/>
          </p:cNvCxnSpPr>
          <p:nvPr/>
        </p:nvCxnSpPr>
        <p:spPr>
          <a:xfrm flipV="1">
            <a:off x="6262688" y="4508500"/>
            <a:ext cx="9525" cy="225425"/>
          </a:xfrm>
          <a:prstGeom prst="line">
            <a:avLst/>
          </a:prstGeom>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a:spLocks noGrp="1"/>
          </p:cNvSpPr>
          <p:nvPr>
            <p:ph type="ctrTitle"/>
          </p:nvPr>
        </p:nvSpPr>
        <p:spPr>
          <a:xfrm>
            <a:off x="688032" y="2492895"/>
            <a:ext cx="7772400" cy="3646647"/>
          </a:xfrm>
          <a:solidFill>
            <a:schemeClr val="bg2">
              <a:lumMod val="5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معمولا در رفع تناقض مربوط به اولويت اجراي قواعد نوعي عدم اطمينان وجود دارد. همانطور که شکل زير نشان مي دهد اين عدم قطعيت بستگي به چند عامل دارد.</a:t>
            </a:r>
            <a:r>
              <a:rPr lang="en-US" sz="1600" dirty="0" smtClean="0">
                <a:solidFill>
                  <a:schemeClr val="tx1"/>
                </a:solidFill>
                <a:ea typeface="Calibri" pitchFamily="34" charset="0"/>
                <a:cs typeface="B Nazanin" pitchFamily="2" charset="-78"/>
              </a:rPr>
              <a:t/>
            </a:r>
            <a:br>
              <a:rPr lang="en-US" sz="1600" dirty="0" smtClean="0">
                <a:solidFill>
                  <a:schemeClr val="tx1"/>
                </a:solidFill>
                <a:ea typeface="Calibri" pitchFamily="34" charset="0"/>
                <a:cs typeface="B Nazanin" pitchFamily="2" charset="-78"/>
              </a:rPr>
            </a:br>
            <a:r>
              <a:rPr lang="en-US" sz="1600" dirty="0" smtClean="0">
                <a:solidFill>
                  <a:schemeClr val="tx1"/>
                </a:solidFill>
                <a:ea typeface="Calibri" pitchFamily="34" charset="0"/>
                <a:cs typeface="B Nazanin" pitchFamily="2" charset="-78"/>
              </a:rPr>
              <a:t/>
            </a:r>
            <a:br>
              <a:rPr lang="en-US"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a:solidFill>
                  <a:schemeClr val="tx1"/>
                </a:solidFill>
                <a:ea typeface="Calibri" pitchFamily="34" charset="0"/>
                <a:cs typeface="B Nazanin" pitchFamily="2" charset="-78"/>
              </a:rPr>
              <a:t/>
            </a:r>
            <a:br>
              <a:rPr lang="fa-IR" sz="1600" dirty="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a:solidFill>
                  <a:schemeClr val="tx1"/>
                </a:solidFill>
                <a:ea typeface="Calibri" pitchFamily="34" charset="0"/>
                <a:cs typeface="B Nazanin" pitchFamily="2" charset="-78"/>
              </a:rPr>
              <a:t/>
            </a:r>
            <a:br>
              <a:rPr lang="fa-IR" sz="1600" dirty="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endParaRPr lang="fa-IR" sz="1600" dirty="0">
              <a:solidFill>
                <a:schemeClr val="tx1"/>
              </a:solidFill>
              <a:latin typeface="Times New Roman" pitchFamily="18" charset="0"/>
              <a:ea typeface="Calibri" pitchFamily="34" charset="0"/>
              <a:cs typeface="Times New Roman" pitchFamily="18" charset="0"/>
            </a:endParaRPr>
          </a:p>
        </p:txBody>
      </p:sp>
      <p:sp>
        <p:nvSpPr>
          <p:cNvPr id="7" name="Title 1"/>
          <p:cNvSpPr txBox="1">
            <a:spLocks/>
          </p:cNvSpPr>
          <p:nvPr/>
        </p:nvSpPr>
        <p:spPr>
          <a:xfrm>
            <a:off x="890588"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عدم اطمينان و قواعد  </a:t>
            </a:r>
          </a:p>
        </p:txBody>
      </p:sp>
      <p:sp>
        <p:nvSpPr>
          <p:cNvPr id="8" name="Oval 7"/>
          <p:cNvSpPr/>
          <p:nvPr/>
        </p:nvSpPr>
        <p:spPr>
          <a:xfrm>
            <a:off x="3087810" y="1484784"/>
            <a:ext cx="3024336" cy="875496"/>
          </a:xfrm>
          <a:prstGeom prst="ellipse">
            <a:avLst/>
          </a:prstGeom>
          <a:solidFill>
            <a:schemeClr val="bg2">
              <a:lumMod val="2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رفع تناقض  </a:t>
            </a:r>
          </a:p>
        </p:txBody>
      </p:sp>
      <p:sp>
        <p:nvSpPr>
          <p:cNvPr id="2" name="Rectangle 1"/>
          <p:cNvSpPr/>
          <p:nvPr/>
        </p:nvSpPr>
        <p:spPr>
          <a:xfrm>
            <a:off x="3276600" y="3298825"/>
            <a:ext cx="3200400" cy="27463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dirty="0">
                <a:solidFill>
                  <a:srgbClr val="000000"/>
                </a:solidFill>
              </a:rPr>
              <a:t>رفع تناقض</a:t>
            </a:r>
            <a:endParaRPr lang="en-US" dirty="0">
              <a:solidFill>
                <a:srgbClr val="000000"/>
              </a:solidFill>
            </a:endParaRPr>
          </a:p>
        </p:txBody>
      </p:sp>
      <p:sp>
        <p:nvSpPr>
          <p:cNvPr id="3" name="Rectangle 2"/>
          <p:cNvSpPr/>
          <p:nvPr/>
        </p:nvSpPr>
        <p:spPr>
          <a:xfrm>
            <a:off x="1422400" y="3860800"/>
            <a:ext cx="2286000" cy="27463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smtClean="0">
                <a:solidFill>
                  <a:srgbClr val="000000"/>
                </a:solidFill>
              </a:rPr>
              <a:t>اولويت ضمني </a:t>
            </a:r>
            <a:r>
              <a:rPr lang="fa-IR" sz="1600" dirty="0">
                <a:solidFill>
                  <a:srgbClr val="000000"/>
                </a:solidFill>
              </a:rPr>
              <a:t>قواعد</a:t>
            </a:r>
            <a:endParaRPr lang="en-US" sz="1600" dirty="0">
              <a:solidFill>
                <a:srgbClr val="000000"/>
              </a:solidFill>
            </a:endParaRPr>
          </a:p>
        </p:txBody>
      </p:sp>
      <p:sp>
        <p:nvSpPr>
          <p:cNvPr id="4" name="Rectangle 3"/>
          <p:cNvSpPr/>
          <p:nvPr/>
        </p:nvSpPr>
        <p:spPr>
          <a:xfrm>
            <a:off x="900113" y="4437063"/>
            <a:ext cx="1096962" cy="7318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400" dirty="0" smtClean="0">
                <a:solidFill>
                  <a:srgbClr val="000000"/>
                </a:solidFill>
              </a:rPr>
              <a:t>ترتيبي </a:t>
            </a:r>
            <a:r>
              <a:rPr lang="fa-IR" sz="1400" dirty="0">
                <a:solidFill>
                  <a:srgbClr val="000000"/>
                </a:solidFill>
              </a:rPr>
              <a:t>که قواعد وارد شده اند</a:t>
            </a:r>
            <a:endParaRPr lang="en-US" sz="1400" dirty="0">
              <a:solidFill>
                <a:srgbClr val="000000"/>
              </a:solidFill>
            </a:endParaRPr>
          </a:p>
        </p:txBody>
      </p:sp>
      <p:sp>
        <p:nvSpPr>
          <p:cNvPr id="5" name="Rectangle 4"/>
          <p:cNvSpPr/>
          <p:nvPr/>
        </p:nvSpPr>
        <p:spPr>
          <a:xfrm>
            <a:off x="2035175" y="4437063"/>
            <a:ext cx="1096963" cy="7318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smtClean="0">
                <a:solidFill>
                  <a:srgbClr val="000000"/>
                </a:solidFill>
              </a:rPr>
              <a:t>ترتيب </a:t>
            </a:r>
            <a:r>
              <a:rPr lang="fa-IR" sz="1600" dirty="0">
                <a:solidFill>
                  <a:srgbClr val="000000"/>
                </a:solidFill>
              </a:rPr>
              <a:t>الگو</a:t>
            </a:r>
            <a:endParaRPr lang="en-US" sz="1600" dirty="0">
              <a:solidFill>
                <a:srgbClr val="000000"/>
              </a:solidFill>
            </a:endParaRPr>
          </a:p>
        </p:txBody>
      </p:sp>
      <p:sp>
        <p:nvSpPr>
          <p:cNvPr id="9" name="Rectangle 8"/>
          <p:cNvSpPr/>
          <p:nvPr/>
        </p:nvSpPr>
        <p:spPr>
          <a:xfrm>
            <a:off x="3203575" y="4437063"/>
            <a:ext cx="1728788" cy="7318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smtClean="0">
                <a:solidFill>
                  <a:srgbClr val="000000"/>
                </a:solidFill>
              </a:rPr>
              <a:t>تازگي واقعياتي </a:t>
            </a:r>
            <a:r>
              <a:rPr lang="fa-IR" sz="1600" dirty="0">
                <a:solidFill>
                  <a:srgbClr val="000000"/>
                </a:solidFill>
              </a:rPr>
              <a:t>که با الگو ها </a:t>
            </a:r>
            <a:r>
              <a:rPr lang="fa-IR" sz="1600" dirty="0" smtClean="0">
                <a:solidFill>
                  <a:srgbClr val="000000"/>
                </a:solidFill>
              </a:rPr>
              <a:t>تطبيق مي يابد</a:t>
            </a:r>
            <a:endParaRPr lang="en-US" sz="1600" dirty="0">
              <a:solidFill>
                <a:srgbClr val="000000"/>
              </a:solidFill>
            </a:endParaRPr>
          </a:p>
        </p:txBody>
      </p:sp>
      <p:sp>
        <p:nvSpPr>
          <p:cNvPr id="10" name="Rectangle 9"/>
          <p:cNvSpPr/>
          <p:nvPr/>
        </p:nvSpPr>
        <p:spPr>
          <a:xfrm>
            <a:off x="6030913" y="3860800"/>
            <a:ext cx="2286000" cy="274638"/>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smtClean="0">
                <a:solidFill>
                  <a:srgbClr val="000000"/>
                </a:solidFill>
              </a:rPr>
              <a:t>اولويت صريح </a:t>
            </a:r>
            <a:r>
              <a:rPr lang="fa-IR" sz="1600" dirty="0">
                <a:solidFill>
                  <a:srgbClr val="000000"/>
                </a:solidFill>
              </a:rPr>
              <a:t>قواعد</a:t>
            </a:r>
            <a:endParaRPr lang="en-US" sz="1600" dirty="0">
              <a:solidFill>
                <a:srgbClr val="000000"/>
              </a:solidFill>
            </a:endParaRPr>
          </a:p>
        </p:txBody>
      </p:sp>
      <p:sp>
        <p:nvSpPr>
          <p:cNvPr id="11" name="Rectangle 10"/>
          <p:cNvSpPr/>
          <p:nvPr/>
        </p:nvSpPr>
        <p:spPr>
          <a:xfrm>
            <a:off x="4986338" y="4437063"/>
            <a:ext cx="1098550" cy="7318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a:solidFill>
                  <a:srgbClr val="000000"/>
                </a:solidFill>
              </a:rPr>
              <a:t>مشخص بودن الگو</a:t>
            </a:r>
            <a:endParaRPr lang="en-US" sz="1600" dirty="0">
              <a:solidFill>
                <a:srgbClr val="000000"/>
              </a:solidFill>
            </a:endParaRPr>
          </a:p>
        </p:txBody>
      </p:sp>
      <p:sp>
        <p:nvSpPr>
          <p:cNvPr id="12" name="Rectangle 11"/>
          <p:cNvSpPr/>
          <p:nvPr/>
        </p:nvSpPr>
        <p:spPr>
          <a:xfrm>
            <a:off x="1258888" y="5373688"/>
            <a:ext cx="1371600" cy="7318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a:solidFill>
                  <a:srgbClr val="000000"/>
                </a:solidFill>
              </a:rPr>
              <a:t>روش </a:t>
            </a:r>
            <a:r>
              <a:rPr lang="fa-IR" sz="1600" dirty="0" smtClean="0">
                <a:solidFill>
                  <a:srgbClr val="000000"/>
                </a:solidFill>
              </a:rPr>
              <a:t>ترتيبي</a:t>
            </a:r>
            <a:endParaRPr lang="fa-IR" sz="1600" dirty="0">
              <a:solidFill>
                <a:srgbClr val="000000"/>
              </a:solidFill>
            </a:endParaRPr>
          </a:p>
          <a:p>
            <a:pPr algn="ctr">
              <a:defRPr/>
            </a:pPr>
            <a:r>
              <a:rPr lang="en-US" sz="1600" dirty="0">
                <a:solidFill>
                  <a:srgbClr val="000000"/>
                </a:solidFill>
              </a:rPr>
              <a:t>(LEX)</a:t>
            </a:r>
          </a:p>
        </p:txBody>
      </p:sp>
      <p:sp>
        <p:nvSpPr>
          <p:cNvPr id="13" name="Rectangle 12"/>
          <p:cNvSpPr/>
          <p:nvPr/>
        </p:nvSpPr>
        <p:spPr>
          <a:xfrm>
            <a:off x="2700338" y="5360988"/>
            <a:ext cx="1371600" cy="731837"/>
          </a:xfrm>
          <a:prstGeom prst="rect">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fa-IR" sz="1600" dirty="0" smtClean="0">
                <a:solidFill>
                  <a:srgbClr val="000000"/>
                </a:solidFill>
              </a:rPr>
              <a:t>تحليل وسيله/غايت</a:t>
            </a:r>
            <a:endParaRPr lang="fa-IR" sz="1600" dirty="0">
              <a:solidFill>
                <a:srgbClr val="000000"/>
              </a:solidFill>
            </a:endParaRPr>
          </a:p>
          <a:p>
            <a:pPr algn="ctr">
              <a:defRPr/>
            </a:pPr>
            <a:r>
              <a:rPr lang="en-US" sz="1600" dirty="0">
                <a:solidFill>
                  <a:srgbClr val="000000"/>
                </a:solidFill>
              </a:rPr>
              <a:t>(MEA)</a:t>
            </a:r>
          </a:p>
        </p:txBody>
      </p:sp>
      <p:cxnSp>
        <p:nvCxnSpPr>
          <p:cNvPr id="15" name="Elbow Connector 14"/>
          <p:cNvCxnSpPr>
            <a:stCxn id="3" idx="0"/>
            <a:endCxn id="10" idx="0"/>
          </p:cNvCxnSpPr>
          <p:nvPr/>
        </p:nvCxnSpPr>
        <p:spPr>
          <a:xfrm rot="5400000" flipH="1" flipV="1">
            <a:off x="4869657" y="1556543"/>
            <a:ext cx="12700" cy="4608513"/>
          </a:xfrm>
          <a:prstGeom prst="bentConnector3">
            <a:avLst>
              <a:gd name="adj1" fmla="val 1425969"/>
            </a:avLst>
          </a:prstGeom>
        </p:spPr>
        <p:style>
          <a:lnRef idx="2">
            <a:schemeClr val="dk1"/>
          </a:lnRef>
          <a:fillRef idx="0">
            <a:schemeClr val="dk1"/>
          </a:fillRef>
          <a:effectRef idx="1">
            <a:schemeClr val="dk1"/>
          </a:effectRef>
          <a:fontRef idx="minor">
            <a:schemeClr val="tx1"/>
          </a:fontRef>
        </p:style>
      </p:cxnSp>
      <p:cxnSp>
        <p:nvCxnSpPr>
          <p:cNvPr id="18" name="Straight Connector 17"/>
          <p:cNvCxnSpPr>
            <a:stCxn id="2" idx="2"/>
          </p:cNvCxnSpPr>
          <p:nvPr/>
        </p:nvCxnSpPr>
        <p:spPr>
          <a:xfrm>
            <a:off x="4876800" y="3573463"/>
            <a:ext cx="0" cy="142875"/>
          </a:xfrm>
          <a:prstGeom prst="line">
            <a:avLst/>
          </a:prstGeom>
        </p:spPr>
        <p:style>
          <a:lnRef idx="2">
            <a:schemeClr val="dk1"/>
          </a:lnRef>
          <a:fillRef idx="0">
            <a:schemeClr val="dk1"/>
          </a:fillRef>
          <a:effectRef idx="1">
            <a:schemeClr val="dk1"/>
          </a:effectRef>
          <a:fontRef idx="minor">
            <a:schemeClr val="tx1"/>
          </a:fontRef>
        </p:style>
      </p:cxnSp>
      <p:cxnSp>
        <p:nvCxnSpPr>
          <p:cNvPr id="25" name="Elbow Connector 24"/>
          <p:cNvCxnSpPr>
            <a:stCxn id="4" idx="0"/>
            <a:endCxn id="11" idx="0"/>
          </p:cNvCxnSpPr>
          <p:nvPr/>
        </p:nvCxnSpPr>
        <p:spPr>
          <a:xfrm rot="5400000" flipH="1" flipV="1">
            <a:off x="3491707" y="2393156"/>
            <a:ext cx="12700" cy="4087813"/>
          </a:xfrm>
          <a:prstGeom prst="bentConnector3">
            <a:avLst>
              <a:gd name="adj1" fmla="val 1238945"/>
            </a:avLst>
          </a:prstGeom>
        </p:spPr>
        <p:style>
          <a:lnRef idx="2">
            <a:schemeClr val="dk1"/>
          </a:lnRef>
          <a:fillRef idx="0">
            <a:schemeClr val="dk1"/>
          </a:fillRef>
          <a:effectRef idx="1">
            <a:schemeClr val="dk1"/>
          </a:effectRef>
          <a:fontRef idx="minor">
            <a:schemeClr val="tx1"/>
          </a:fontRef>
        </p:style>
      </p:cxnSp>
      <p:cxnSp>
        <p:nvCxnSpPr>
          <p:cNvPr id="28" name="Straight Connector 27"/>
          <p:cNvCxnSpPr>
            <a:stCxn id="5" idx="0"/>
            <a:endCxn id="3" idx="2"/>
          </p:cNvCxnSpPr>
          <p:nvPr/>
        </p:nvCxnSpPr>
        <p:spPr>
          <a:xfrm flipH="1" flipV="1">
            <a:off x="2565400" y="4135438"/>
            <a:ext cx="19050" cy="301625"/>
          </a:xfrm>
          <a:prstGeom prst="line">
            <a:avLst/>
          </a:prstGeom>
        </p:spPr>
        <p:style>
          <a:lnRef idx="2">
            <a:schemeClr val="dk1"/>
          </a:lnRef>
          <a:fillRef idx="0">
            <a:schemeClr val="dk1"/>
          </a:fillRef>
          <a:effectRef idx="1">
            <a:schemeClr val="dk1"/>
          </a:effectRef>
          <a:fontRef idx="minor">
            <a:schemeClr val="tx1"/>
          </a:fontRef>
        </p:style>
      </p:cxnSp>
      <p:cxnSp>
        <p:nvCxnSpPr>
          <p:cNvPr id="14336" name="Straight Connector 14335"/>
          <p:cNvCxnSpPr>
            <a:stCxn id="9" idx="0"/>
          </p:cNvCxnSpPr>
          <p:nvPr/>
        </p:nvCxnSpPr>
        <p:spPr>
          <a:xfrm flipV="1">
            <a:off x="4068763" y="4286250"/>
            <a:ext cx="3175" cy="150813"/>
          </a:xfrm>
          <a:prstGeom prst="line">
            <a:avLst/>
          </a:prstGeom>
        </p:spPr>
        <p:style>
          <a:lnRef idx="2">
            <a:schemeClr val="dk1"/>
          </a:lnRef>
          <a:fillRef idx="0">
            <a:schemeClr val="dk1"/>
          </a:fillRef>
          <a:effectRef idx="1">
            <a:schemeClr val="dk1"/>
          </a:effectRef>
          <a:fontRef idx="minor">
            <a:schemeClr val="tx1"/>
          </a:fontRef>
        </p:style>
      </p:cxnSp>
      <p:cxnSp>
        <p:nvCxnSpPr>
          <p:cNvPr id="14338" name="Elbow Connector 14337"/>
          <p:cNvCxnSpPr>
            <a:stCxn id="12" idx="0"/>
            <a:endCxn id="13" idx="0"/>
          </p:cNvCxnSpPr>
          <p:nvPr/>
        </p:nvCxnSpPr>
        <p:spPr>
          <a:xfrm rot="5400000" flipH="1" flipV="1">
            <a:off x="2659063" y="4646613"/>
            <a:ext cx="12700" cy="1441450"/>
          </a:xfrm>
          <a:prstGeom prst="bentConnector3">
            <a:avLst>
              <a:gd name="adj1" fmla="val 684417"/>
            </a:avLst>
          </a:prstGeom>
        </p:spPr>
        <p:style>
          <a:lnRef idx="2">
            <a:schemeClr val="dk1"/>
          </a:lnRef>
          <a:fillRef idx="0">
            <a:schemeClr val="dk1"/>
          </a:fillRef>
          <a:effectRef idx="1">
            <a:schemeClr val="dk1"/>
          </a:effectRef>
          <a:fontRef idx="minor">
            <a:schemeClr val="tx1"/>
          </a:fontRef>
        </p:style>
      </p:cxnSp>
      <p:cxnSp>
        <p:nvCxnSpPr>
          <p:cNvPr id="14342" name="Straight Connector 14341"/>
          <p:cNvCxnSpPr>
            <a:stCxn id="5" idx="2"/>
          </p:cNvCxnSpPr>
          <p:nvPr/>
        </p:nvCxnSpPr>
        <p:spPr>
          <a:xfrm>
            <a:off x="2584450" y="5168900"/>
            <a:ext cx="4763" cy="139700"/>
          </a:xfrm>
          <a:prstGeom prst="line">
            <a:avLst/>
          </a:prstGeom>
        </p:spPr>
        <p:style>
          <a:lnRef idx="2">
            <a:schemeClr val="dk1"/>
          </a:lnRef>
          <a:fillRef idx="0">
            <a:schemeClr val="dk1"/>
          </a:fillRef>
          <a:effectRef idx="1">
            <a:schemeClr val="dk1"/>
          </a:effectRef>
          <a:fontRef idx="minor">
            <a:schemeClr val="tx1"/>
          </a:fontRef>
        </p:style>
      </p:cxnSp>
      <p:sp>
        <p:nvSpPr>
          <p:cNvPr id="14361" name="TextBox 14343"/>
          <p:cNvSpPr txBox="1">
            <a:spLocks noChangeArrowheads="1"/>
          </p:cNvSpPr>
          <p:nvPr/>
        </p:nvSpPr>
        <p:spPr bwMode="auto">
          <a:xfrm>
            <a:off x="4859338" y="5661025"/>
            <a:ext cx="2633662" cy="369888"/>
          </a:xfrm>
          <a:prstGeom prst="rect">
            <a:avLst/>
          </a:prstGeom>
          <a:noFill/>
          <a:ln w="9525">
            <a:noFill/>
            <a:miter lim="800000"/>
            <a:headEnd/>
            <a:tailEnd/>
          </a:ln>
        </p:spPr>
        <p:txBody>
          <a:bodyPr>
            <a:spAutoFit/>
          </a:bodyPr>
          <a:lstStyle/>
          <a:p>
            <a:r>
              <a:rPr lang="fa-IR" dirty="0"/>
              <a:t>عدم </a:t>
            </a:r>
            <a:r>
              <a:rPr lang="fa-IR" dirty="0" smtClean="0"/>
              <a:t>قطعيت </a:t>
            </a:r>
            <a:r>
              <a:rPr lang="fa-IR" dirty="0"/>
              <a:t>مرتبط با رفع تناقض</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1"/>
          <p:cNvSpPr>
            <a:spLocks noGrp="1" noRot="1" noChangeAspect="1" noMove="1" noResize="1" noEditPoints="1" noAdjustHandles="1" noChangeArrowheads="1" noChangeShapeType="1" noTextEdit="1"/>
          </p:cNvSpPr>
          <p:nvPr>
            <p:ph type="ctrTitle"/>
          </p:nvPr>
        </p:nvSpPr>
        <p:spPr>
          <a:xfrm>
            <a:off x="683568" y="2564904"/>
            <a:ext cx="7772400" cy="3600400"/>
          </a:xfrm>
          <a:blipFill rotWithShape="1">
            <a:blip r:embed="rId3"/>
            <a:srcRect/>
            <a:stretch>
              <a:fillRect l="-1177" t="-794" r="-1177" b="-794"/>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7" name="Title 1"/>
          <p:cNvSpPr txBox="1">
            <a:spLocks/>
          </p:cNvSpPr>
          <p:nvPr/>
        </p:nvSpPr>
        <p:spPr>
          <a:xfrm>
            <a:off x="890588"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عدم اطمينان و قواعد  </a:t>
            </a:r>
          </a:p>
        </p:txBody>
      </p:sp>
      <p:sp>
        <p:nvSpPr>
          <p:cNvPr id="8" name="Oval 7"/>
          <p:cNvSpPr/>
          <p:nvPr/>
        </p:nvSpPr>
        <p:spPr>
          <a:xfrm>
            <a:off x="3087810" y="1556792"/>
            <a:ext cx="3024336" cy="875496"/>
          </a:xfrm>
          <a:prstGeom prst="ellipse">
            <a:avLst/>
          </a:prstGeom>
          <a:solidFill>
            <a:schemeClr val="bg2">
              <a:lumMod val="2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smtClean="0">
                <a:solidFill>
                  <a:schemeClr val="tx1"/>
                </a:solidFill>
                <a:cs typeface="B Nazanin" pitchFamily="2" charset="-78"/>
              </a:rPr>
              <a:t>زير کبري </a:t>
            </a:r>
            <a:r>
              <a:rPr lang="fa-IR" sz="2400" b="1" dirty="0">
                <a:solidFill>
                  <a:schemeClr val="tx1"/>
                </a:solidFill>
                <a:cs typeface="B Nazanin" pitchFamily="2" charset="-78"/>
              </a:rPr>
              <a:t>بودن و عدم قطعيت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8032" y="2492896"/>
            <a:ext cx="7772400" cy="3672408"/>
          </a:xfrm>
          <a:solidFill>
            <a:schemeClr val="accent1">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يکي از روش هاي مقابله با عدم قطعيت استفاده از فاکتور قطعيت است که اولين بار در سيستم خبره </a:t>
            </a:r>
            <a:r>
              <a:rPr lang="en-US" sz="1600" dirty="0" smtClean="0">
                <a:solidFill>
                  <a:schemeClr val="tx1"/>
                </a:solidFill>
                <a:ea typeface="Calibri" pitchFamily="34" charset="0"/>
                <a:cs typeface="B Nazanin" pitchFamily="2" charset="-78"/>
              </a:rPr>
              <a:t>MYCIN</a:t>
            </a:r>
            <a:r>
              <a:rPr lang="fa-IR" sz="1600" dirty="0" smtClean="0">
                <a:solidFill>
                  <a:schemeClr val="tx1"/>
                </a:solidFill>
                <a:ea typeface="Calibri" pitchFamily="34" charset="0"/>
                <a:cs typeface="B Nazanin" pitchFamily="2" charset="-78"/>
              </a:rPr>
              <a:t> از آن استفاده شد.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با اينکه نظريه بيز در پزشکي بسيار مفيد واقع شده ولي براي استفاده صحيح از آن لازم است احتمالات زيادي را بدانيم.</a:t>
            </a:r>
            <a:br>
              <a:rPr lang="fa-IR" sz="1600" dirty="0" smtClean="0">
                <a:solidFill>
                  <a:schemeClr val="tx1"/>
                </a:solidFill>
                <a:ea typeface="Calibri" pitchFamily="34" charset="0"/>
                <a:cs typeface="B Nazanin" pitchFamily="2" charset="-78"/>
              </a:rPr>
            </a:br>
            <a:r>
              <a:rPr lang="fa-IR" sz="1600" dirty="0">
                <a:solidFill>
                  <a:schemeClr val="tx1"/>
                </a:solidFill>
                <a:ea typeface="Calibri" pitchFamily="34" charset="0"/>
                <a:cs typeface="B Nazanin" pitchFamily="2" charset="-78"/>
              </a:rPr>
              <a:t>در عمل، </a:t>
            </a:r>
            <a:r>
              <a:rPr lang="fa-IR" sz="1600" dirty="0" smtClean="0">
                <a:solidFill>
                  <a:schemeClr val="tx1"/>
                </a:solidFill>
                <a:ea typeface="Calibri" pitchFamily="34" charset="0"/>
                <a:cs typeface="B Nazanin" pitchFamily="2" charset="-78"/>
              </a:rPr>
              <a:t>علائم به تريج جمع آوري و تکميل مي شوند. </a:t>
            </a:r>
            <a:r>
              <a:rPr lang="fa-IR" sz="1600" dirty="0">
                <a:solidFill>
                  <a:schemeClr val="tx1"/>
                </a:solidFill>
                <a:ea typeface="Calibri" pitchFamily="34" charset="0"/>
                <a:cs typeface="B Nazanin" pitchFamily="2" charset="-78"/>
              </a:rPr>
              <a:t>جمع </a:t>
            </a:r>
            <a:r>
              <a:rPr lang="fa-IR" sz="1600" dirty="0" smtClean="0">
                <a:solidFill>
                  <a:schemeClr val="tx1"/>
                </a:solidFill>
                <a:ea typeface="Calibri" pitchFamily="34" charset="0"/>
                <a:cs typeface="B Nazanin" pitchFamily="2" charset="-78"/>
              </a:rPr>
              <a:t>آوري تدريجي اين </a:t>
            </a:r>
            <a:r>
              <a:rPr lang="fa-IR" sz="1600" dirty="0">
                <a:solidFill>
                  <a:schemeClr val="tx1"/>
                </a:solidFill>
                <a:ea typeface="Calibri" pitchFamily="34" charset="0"/>
                <a:cs typeface="B Nazanin" pitchFamily="2" charset="-78"/>
              </a:rPr>
              <a:t>عوامل، </a:t>
            </a:r>
            <a:r>
              <a:rPr lang="fa-IR" sz="1600" dirty="0" smtClean="0">
                <a:solidFill>
                  <a:schemeClr val="tx1"/>
                </a:solidFill>
                <a:ea typeface="Calibri" pitchFamily="34" charset="0"/>
                <a:cs typeface="B Nazanin" pitchFamily="2" charset="-78"/>
              </a:rPr>
              <a:t>زمان و هزينه قابل توجهي را صرف خواهد کرد.</a:t>
            </a:r>
            <a:r>
              <a:rPr lang="en-US" sz="1600" dirty="0" smtClean="0">
                <a:solidFill>
                  <a:schemeClr val="tx1"/>
                </a:solidFill>
                <a:ea typeface="Calibri" pitchFamily="34" charset="0"/>
                <a:cs typeface="B Nazanin" pitchFamily="2" charset="-78"/>
              </a:rPr>
              <a:t/>
            </a:r>
            <a:br>
              <a:rPr lang="en-US"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يک شکل ساده از نظريه بيز که جمع آوريتدريجي مدارک نشان مي دهد به صورت زير است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که       مدرک جديدي است که به مدرک موجود يعني       اضافه شده تا يک مدرک جديد به صورت زير بدست آيد :</a:t>
            </a:r>
            <a:br>
              <a:rPr lang="fa-IR" sz="1600" dirty="0" smtClean="0">
                <a:solidFill>
                  <a:schemeClr val="tx1"/>
                </a:solidFill>
                <a:ea typeface="Calibri" pitchFamily="34" charset="0"/>
                <a:cs typeface="B Nazanin" pitchFamily="2" charset="-78"/>
              </a:rPr>
            </a:br>
            <a:r>
              <a:rPr lang="en-US" sz="1600" dirty="0" smtClean="0">
                <a:solidFill>
                  <a:schemeClr val="tx1"/>
                </a:solidFill>
                <a:ea typeface="Calibri" pitchFamily="34" charset="0"/>
                <a:cs typeface="B Nazanin" pitchFamily="2" charset="-78"/>
              </a:rPr>
              <a:t/>
            </a:r>
            <a:br>
              <a:rPr lang="en-US"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اگر چه اين فرمول صحيح است ولي معمولا همه احتمالات شناخته شده نيستند.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endParaRPr lang="fa-IR" sz="1600" dirty="0">
              <a:solidFill>
                <a:schemeClr val="tx1"/>
              </a:solidFill>
              <a:latin typeface="Times New Roman" pitchFamily="18" charset="0"/>
              <a:ea typeface="Calibri" pitchFamily="34" charset="0"/>
              <a:cs typeface="Times New Roman" pitchFamily="18" charset="0"/>
            </a:endParaRP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فاكتورهاي قطعيت</a:t>
            </a:r>
          </a:p>
        </p:txBody>
      </p:sp>
      <p:sp>
        <p:nvSpPr>
          <p:cNvPr id="13" name="Oval 12"/>
          <p:cNvSpPr/>
          <p:nvPr/>
        </p:nvSpPr>
        <p:spPr>
          <a:xfrm>
            <a:off x="2928926" y="1412776"/>
            <a:ext cx="3024336"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مشكلات روش بيزي</a:t>
            </a:r>
          </a:p>
        </p:txBody>
      </p:sp>
      <p:sp>
        <p:nvSpPr>
          <p:cNvPr id="2" name="TextBox 1"/>
          <p:cNvSpPr txBox="1">
            <a:spLocks noRot="1" noChangeAspect="1" noMove="1" noResize="1" noEditPoints="1" noAdjustHandles="1" noChangeArrowheads="1" noChangeShapeType="1" noTextEdit="1"/>
          </p:cNvSpPr>
          <p:nvPr/>
        </p:nvSpPr>
        <p:spPr>
          <a:xfrm>
            <a:off x="539552" y="4575110"/>
            <a:ext cx="3225307" cy="582082"/>
          </a:xfrm>
          <a:prstGeom prst="rect">
            <a:avLst/>
          </a:prstGeom>
          <a:blipFill rotWithShape="1">
            <a:blip r:embed="rId3"/>
            <a:stretch>
              <a:fillRect b="-65263"/>
            </a:stretch>
          </a:blipFill>
        </p:spPr>
        <p:txBody>
          <a:bodyPr/>
          <a:lstStyle/>
          <a:p>
            <a:pPr>
              <a:defRPr/>
            </a:pPr>
            <a:r>
              <a:rPr lang="en-US">
                <a:noFill/>
                <a:cs typeface="Arial" charset="0"/>
              </a:rPr>
              <a:t> </a:t>
            </a:r>
          </a:p>
        </p:txBody>
      </p:sp>
      <p:sp>
        <p:nvSpPr>
          <p:cNvPr id="3" name="TextBox 2"/>
          <p:cNvSpPr txBox="1">
            <a:spLocks noRot="1" noChangeAspect="1" noMove="1" noResize="1" noEditPoints="1" noAdjustHandles="1" noChangeArrowheads="1" noChangeShapeType="1" noTextEdit="1"/>
          </p:cNvSpPr>
          <p:nvPr/>
        </p:nvSpPr>
        <p:spPr>
          <a:xfrm>
            <a:off x="7812360" y="5106670"/>
            <a:ext cx="443455" cy="338554"/>
          </a:xfrm>
          <a:prstGeom prst="rect">
            <a:avLst/>
          </a:prstGeom>
          <a:blipFill rotWithShape="1">
            <a:blip r:embed="rId4"/>
            <a:stretch>
              <a:fillRect/>
            </a:stretch>
          </a:blipFill>
        </p:spPr>
        <p:txBody>
          <a:bodyPr/>
          <a:lstStyle/>
          <a:p>
            <a:pPr>
              <a:defRPr/>
            </a:pPr>
            <a:r>
              <a:rPr lang="en-US">
                <a:noFill/>
                <a:cs typeface="Arial" charset="0"/>
              </a:rPr>
              <a:t> </a:t>
            </a:r>
          </a:p>
        </p:txBody>
      </p:sp>
      <p:sp>
        <p:nvSpPr>
          <p:cNvPr id="4" name="TextBox 3"/>
          <p:cNvSpPr txBox="1">
            <a:spLocks noRot="1" noChangeAspect="1" noMove="1" noResize="1" noEditPoints="1" noAdjustHandles="1" noChangeArrowheads="1" noChangeShapeType="1" noTextEdit="1"/>
          </p:cNvSpPr>
          <p:nvPr/>
        </p:nvSpPr>
        <p:spPr>
          <a:xfrm>
            <a:off x="4637346" y="5106670"/>
            <a:ext cx="438710" cy="338554"/>
          </a:xfrm>
          <a:prstGeom prst="rect">
            <a:avLst/>
          </a:prstGeom>
          <a:blipFill rotWithShape="1">
            <a:blip r:embed="rId5"/>
            <a:stretch>
              <a:fillRect/>
            </a:stretch>
          </a:blipFill>
        </p:spPr>
        <p:txBody>
          <a:bodyPr/>
          <a:lstStyle/>
          <a:p>
            <a:pPr>
              <a:defRPr/>
            </a:pPr>
            <a:r>
              <a:rPr lang="en-US">
                <a:noFill/>
                <a:cs typeface="Arial" charset="0"/>
              </a:rPr>
              <a:t> </a:t>
            </a:r>
          </a:p>
        </p:txBody>
      </p:sp>
      <p:sp>
        <p:nvSpPr>
          <p:cNvPr id="5" name="TextBox 4"/>
          <p:cNvSpPr txBox="1">
            <a:spLocks noRot="1" noChangeAspect="1" noMove="1" noResize="1" noEditPoints="1" noAdjustHandles="1" noChangeArrowheads="1" noChangeShapeType="1" noTextEdit="1"/>
          </p:cNvSpPr>
          <p:nvPr/>
        </p:nvSpPr>
        <p:spPr>
          <a:xfrm>
            <a:off x="683568" y="5538718"/>
            <a:ext cx="1133515" cy="338554"/>
          </a:xfrm>
          <a:prstGeom prst="rect">
            <a:avLst/>
          </a:prstGeom>
          <a:blipFill rotWithShape="1">
            <a:blip r:embed="rId6"/>
            <a:stretch>
              <a:fillRect l="-1075" t="-5455" b="-23636"/>
            </a:stretch>
          </a:blipFill>
        </p:spPr>
        <p:txBody>
          <a:bodyPr/>
          <a:lstStyle/>
          <a:p>
            <a:pPr>
              <a:defRPr/>
            </a:pPr>
            <a:r>
              <a:rPr lang="en-US">
                <a:noFill/>
                <a:cs typeface="Arial" charset="0"/>
              </a:rPr>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571744"/>
            <a:ext cx="7772400" cy="3490907"/>
          </a:xfrm>
          <a:solidFill>
            <a:schemeClr val="accent1">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در روش بيز علاوه بر مشکل جمع آوري احتمالات شرطي، مشکل مهم ديگري نيز براي پزشکان خبره وجود داشت که مربوط به رابطه بين باور و ضد باور بود.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مشکلات تئوري احتمالات باعث شد تا شورتليف ساير روش هاي نمايش عدم قطعيت را نيز بررسي کند. روشي که در سيستم </a:t>
            </a:r>
            <a:r>
              <a:rPr lang="en-US" sz="1600" dirty="0" smtClean="0">
                <a:solidFill>
                  <a:schemeClr val="tx1"/>
                </a:solidFill>
                <a:ea typeface="Calibri" pitchFamily="34" charset="0"/>
                <a:cs typeface="B Nazanin" pitchFamily="2" charset="-78"/>
              </a:rPr>
              <a:t>MYCIN</a:t>
            </a:r>
            <a:r>
              <a:rPr lang="fa-IR" sz="1600" dirty="0" smtClean="0">
                <a:solidFill>
                  <a:schemeClr val="tx1"/>
                </a:solidFill>
                <a:ea typeface="Calibri" pitchFamily="34" charset="0"/>
                <a:cs typeface="B Nazanin" pitchFamily="2" charset="-78"/>
              </a:rPr>
              <a:t> بکار رفته مبتني بر فاکتورهاي قطعيت است که از تئوري تصديق کارناپ بدست آمده است. کارناپ تشخيص داد که احتمالات بر دو نوعند.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يک نوع احتمال همان احتمال معمولي است که بستگي به ميزان تکرار وقوع پيشامدهاي قابل تکرار دارد. نوع دوم، احتمال معرفتي يا درجه تصديق نام دارد زيرا اين نوع احتمال، يک فرضيه را بر اساس بعضي شواهد تائيد مي کند. اين نوع دوم مثال ديگري از درجه درستنمايي يک باور است.</a:t>
            </a:r>
            <a:br>
              <a:rPr lang="fa-IR" sz="1600" dirty="0" smtClean="0">
                <a:solidFill>
                  <a:schemeClr val="tx1"/>
                </a:solidFill>
                <a:ea typeface="Calibri" pitchFamily="34" charset="0"/>
                <a:cs typeface="B Nazanin" pitchFamily="2" charset="-78"/>
              </a:rPr>
            </a:br>
            <a:endParaRPr lang="fa-IR" sz="1600" dirty="0">
              <a:solidFill>
                <a:schemeClr val="tx1"/>
              </a:solidFill>
              <a:latin typeface="Times New Roman" pitchFamily="18" charset="0"/>
              <a:ea typeface="Calibri" pitchFamily="34" charset="0"/>
              <a:cs typeface="Times New Roman" pitchFamily="18" charset="0"/>
            </a:endParaRPr>
          </a:p>
        </p:txBody>
      </p:sp>
      <p:sp>
        <p:nvSpPr>
          <p:cNvPr id="12" name="Title 1"/>
          <p:cNvSpPr txBox="1">
            <a:spLocks/>
          </p:cNvSpPr>
          <p:nvPr/>
        </p:nvSpPr>
        <p:spPr>
          <a:xfrm>
            <a:off x="790575" y="836613"/>
            <a:ext cx="7489825" cy="760412"/>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فاكتورهاي قطعيت</a:t>
            </a:r>
          </a:p>
        </p:txBody>
      </p:sp>
      <p:sp>
        <p:nvSpPr>
          <p:cNvPr id="13" name="Oval 12"/>
          <p:cNvSpPr/>
          <p:nvPr/>
        </p:nvSpPr>
        <p:spPr>
          <a:xfrm>
            <a:off x="2928926" y="1628800"/>
            <a:ext cx="3024336"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3100" b="1" dirty="0">
                <a:solidFill>
                  <a:schemeClr val="tx1"/>
                </a:solidFill>
                <a:cs typeface="B Nazanin" pitchFamily="2" charset="-78"/>
              </a:rPr>
              <a:t>باور و ضد باور</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490907"/>
          </a:xfrm>
          <a:solidFill>
            <a:schemeClr val="accent1">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در سيستم </a:t>
            </a:r>
            <a:r>
              <a:rPr lang="en-US" sz="1600" dirty="0" smtClean="0">
                <a:solidFill>
                  <a:schemeClr val="tx1"/>
                </a:solidFill>
                <a:ea typeface="Calibri" pitchFamily="34" charset="0"/>
                <a:cs typeface="B Nazanin" pitchFamily="2" charset="-78"/>
              </a:rPr>
              <a:t>MYCIN</a:t>
            </a:r>
            <a:r>
              <a:rPr lang="fa-IR" sz="1600" dirty="0" smtClean="0">
                <a:solidFill>
                  <a:schemeClr val="tx1"/>
                </a:solidFill>
                <a:ea typeface="Calibri" pitchFamily="34" charset="0"/>
                <a:cs typeface="B Nazanin" pitchFamily="2" charset="-78"/>
              </a:rPr>
              <a:t> درجه تصديق ابتدائا به عنوان فاکتور قطعيت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تعريف شد که عبارت است از تفاوت بين باور و ضد باور يعني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t>
            </a:r>
            <a:r>
              <a:rPr lang="en-US" sz="1600" dirty="0" smtClean="0">
                <a:solidFill>
                  <a:srgbClr val="C00000"/>
                </a:solidFill>
                <a:ea typeface="Calibri" pitchFamily="34" charset="0"/>
                <a:cs typeface="B Nazanin" pitchFamily="2" charset="-78"/>
              </a:rPr>
              <a:t> CF (H , E ) = MB ( H , E ) – MD ( H , E )</a:t>
            </a:r>
            <a:r>
              <a:rPr lang="fa-IR" sz="1600" dirty="0" smtClean="0">
                <a:solidFill>
                  <a:srgbClr val="C00000"/>
                </a:solidFill>
                <a:ea typeface="Calibri" pitchFamily="34" charset="0"/>
                <a:cs typeface="B Nazanin" pitchFamily="2" charset="-78"/>
              </a:rPr>
              <a:t>       </a:t>
            </a: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en-US" sz="1600" dirty="0" smtClean="0">
                <a:solidFill>
                  <a:schemeClr val="tx1"/>
                </a:solidFill>
                <a:ea typeface="Calibri" pitchFamily="34" charset="0"/>
                <a:cs typeface="B Nazanin" pitchFamily="2" charset="-78"/>
              </a:rPr>
              <a:t>CF</a:t>
            </a:r>
            <a:r>
              <a:rPr lang="fa-IR" sz="1600" dirty="0" smtClean="0">
                <a:solidFill>
                  <a:schemeClr val="tx1"/>
                </a:solidFill>
                <a:ea typeface="Calibri" pitchFamily="34" charset="0"/>
                <a:cs typeface="B Nazanin" pitchFamily="2" charset="-78"/>
              </a:rPr>
              <a:t>: فاکتور قطعيت</a:t>
            </a:r>
            <a:br>
              <a:rPr lang="fa-IR" sz="1600" dirty="0" smtClean="0">
                <a:solidFill>
                  <a:schemeClr val="tx1"/>
                </a:solidFill>
                <a:ea typeface="Calibri" pitchFamily="34" charset="0"/>
                <a:cs typeface="B Nazanin" pitchFamily="2" charset="-78"/>
              </a:rPr>
            </a:br>
            <a:r>
              <a:rPr lang="en-US" sz="1600" dirty="0" smtClean="0">
                <a:solidFill>
                  <a:schemeClr val="tx1"/>
                </a:solidFill>
                <a:ea typeface="Calibri" pitchFamily="34" charset="0"/>
                <a:cs typeface="B Nazanin" pitchFamily="2" charset="-78"/>
              </a:rPr>
              <a:t>MB</a:t>
            </a:r>
            <a:r>
              <a:rPr lang="fa-IR" sz="1600" dirty="0" smtClean="0">
                <a:solidFill>
                  <a:schemeClr val="tx1"/>
                </a:solidFill>
                <a:ea typeface="Calibri" pitchFamily="34" charset="0"/>
                <a:cs typeface="B Nazanin" pitchFamily="2" charset="-78"/>
              </a:rPr>
              <a:t>: ميزان افزايش باور</a:t>
            </a:r>
            <a:br>
              <a:rPr lang="fa-IR" sz="1600" dirty="0" smtClean="0">
                <a:solidFill>
                  <a:schemeClr val="tx1"/>
                </a:solidFill>
                <a:ea typeface="Calibri" pitchFamily="34" charset="0"/>
                <a:cs typeface="B Nazanin" pitchFamily="2" charset="-78"/>
              </a:rPr>
            </a:br>
            <a:r>
              <a:rPr lang="en-US" sz="1600" dirty="0" smtClean="0">
                <a:solidFill>
                  <a:schemeClr val="tx1"/>
                </a:solidFill>
                <a:ea typeface="Calibri" pitchFamily="34" charset="0"/>
                <a:cs typeface="B Nazanin" pitchFamily="2" charset="-78"/>
              </a:rPr>
              <a:t>MD</a:t>
            </a:r>
            <a:r>
              <a:rPr lang="fa-IR" sz="1600" dirty="0" smtClean="0">
                <a:solidFill>
                  <a:schemeClr val="tx1"/>
                </a:solidFill>
                <a:ea typeface="Calibri" pitchFamily="34" charset="0"/>
                <a:cs typeface="B Nazanin" pitchFamily="2" charset="-78"/>
              </a:rPr>
              <a:t>: ميزان افزايش ضد باور</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فاکتور قطعيت راهي است که مي توان از طريق آن باور و ضد باور</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را در يک عدد ترکيب نمود. </a:t>
            </a:r>
            <a:br>
              <a:rPr lang="fa-IR" sz="1600" dirty="0" smtClean="0">
                <a:solidFill>
                  <a:schemeClr val="tx1"/>
                </a:solidFill>
                <a:ea typeface="Calibri" pitchFamily="34" charset="0"/>
                <a:cs typeface="B Nazanin" pitchFamily="2" charset="-78"/>
              </a:rPr>
            </a:br>
            <a:endParaRPr lang="fa-IR" sz="1600" dirty="0">
              <a:solidFill>
                <a:schemeClr val="tx1"/>
              </a:solidFill>
              <a:latin typeface="Times New Roman" pitchFamily="18" charset="0"/>
              <a:ea typeface="Calibri" pitchFamily="34" charset="0"/>
              <a:cs typeface="Times New Roman" pitchFamily="18" charset="0"/>
            </a:endParaRPr>
          </a:p>
        </p:txBody>
      </p:sp>
      <p:sp>
        <p:nvSpPr>
          <p:cNvPr id="12" name="Title 1"/>
          <p:cNvSpPr txBox="1">
            <a:spLocks/>
          </p:cNvSpPr>
          <p:nvPr/>
        </p:nvSpPr>
        <p:spPr>
          <a:xfrm>
            <a:off x="89852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فاكتورهاي قطعيت</a:t>
            </a:r>
          </a:p>
        </p:txBody>
      </p:sp>
      <p:sp>
        <p:nvSpPr>
          <p:cNvPr id="13" name="Oval 12"/>
          <p:cNvSpPr/>
          <p:nvPr/>
        </p:nvSpPr>
        <p:spPr>
          <a:xfrm>
            <a:off x="2928926" y="1484784"/>
            <a:ext cx="3024336"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سنجش هاي باور و ضد باور</a:t>
            </a:r>
          </a:p>
        </p:txBody>
      </p:sp>
      <p:graphicFrame>
        <p:nvGraphicFramePr>
          <p:cNvPr id="2" name="Table 1"/>
          <p:cNvGraphicFramePr>
            <a:graphicFrameLocks noGrp="1"/>
          </p:cNvGraphicFramePr>
          <p:nvPr/>
        </p:nvGraphicFramePr>
        <p:xfrm>
          <a:off x="827584" y="2996952"/>
          <a:ext cx="3383280" cy="3021680"/>
        </p:xfrm>
        <a:graphic>
          <a:graphicData uri="http://schemas.openxmlformats.org/drawingml/2006/table">
            <a:tbl>
              <a:tblPr firstRow="1" bandRow="1">
                <a:tableStyleId>{5C22544A-7EE6-4342-B048-85BDC9FD1C3A}</a:tableStyleId>
              </a:tblPr>
              <a:tblGrid>
                <a:gridCol w="1691640"/>
                <a:gridCol w="1691640"/>
              </a:tblGrid>
              <a:tr h="262960">
                <a:tc>
                  <a:txBody>
                    <a:bodyPr/>
                    <a:lstStyle/>
                    <a:p>
                      <a:pPr algn="ctr"/>
                      <a:r>
                        <a:rPr lang="fa-IR" sz="1400" dirty="0" smtClean="0"/>
                        <a:t>مقادير</a:t>
                      </a:r>
                      <a:endParaRPr lang="en-US" sz="1400" dirty="0"/>
                    </a:p>
                  </a:txBody>
                  <a:tcPr marL="49605" marR="49605" marT="24800" marB="24800"/>
                </a:tc>
                <a:tc>
                  <a:txBody>
                    <a:bodyPr/>
                    <a:lstStyle/>
                    <a:p>
                      <a:pPr algn="ctr"/>
                      <a:r>
                        <a:rPr lang="fa-IR" sz="1400" dirty="0" smtClean="0"/>
                        <a:t>ويژگي ها</a:t>
                      </a:r>
                      <a:endParaRPr lang="en-US" sz="1400" dirty="0"/>
                    </a:p>
                  </a:txBody>
                  <a:tcPr marL="49605" marR="49605" marT="24800" marB="24800"/>
                </a:tc>
              </a:tr>
              <a:tr h="689680">
                <a:tc>
                  <a:txBody>
                    <a:bodyPr/>
                    <a:lstStyle/>
                    <a:p>
                      <a:endParaRPr lang="en-US"/>
                    </a:p>
                  </a:txBody>
                  <a:tcPr marL="49605" marR="49605" marT="24800" marB="24800">
                    <a:blipFill rotWithShape="1">
                      <a:blip r:embed="rId3"/>
                      <a:stretch>
                        <a:fillRect l="-360" t="-42478" r="-99640" b="-312389"/>
                      </a:stretch>
                    </a:blipFill>
                  </a:tcPr>
                </a:tc>
                <a:tc>
                  <a:txBody>
                    <a:bodyPr/>
                    <a:lstStyle/>
                    <a:p>
                      <a:pPr algn="ctr"/>
                      <a:endParaRPr lang="en-US" sz="1400" dirty="0" smtClean="0"/>
                    </a:p>
                    <a:p>
                      <a:pPr algn="ctr"/>
                      <a:r>
                        <a:rPr lang="fa-IR" sz="1400" dirty="0" smtClean="0"/>
                        <a:t>محدوده ها</a:t>
                      </a:r>
                      <a:endParaRPr lang="en-US" sz="1400" dirty="0"/>
                    </a:p>
                  </a:txBody>
                  <a:tcPr marL="49605" marR="49605" marT="24800" marB="24800"/>
                </a:tc>
              </a:tr>
              <a:tr h="689680">
                <a:tc>
                  <a:txBody>
                    <a:bodyPr/>
                    <a:lstStyle/>
                    <a:p>
                      <a:pPr algn="ctr"/>
                      <a:r>
                        <a:rPr lang="en-US" sz="1400" dirty="0" smtClean="0"/>
                        <a:t>MB = 1</a:t>
                      </a:r>
                    </a:p>
                    <a:p>
                      <a:pPr algn="ctr"/>
                      <a:r>
                        <a:rPr lang="en-US" sz="1400" dirty="0" smtClean="0"/>
                        <a:t>MD = 0</a:t>
                      </a:r>
                    </a:p>
                    <a:p>
                      <a:pPr algn="ctr"/>
                      <a:r>
                        <a:rPr lang="en-US" sz="1400" dirty="0" smtClean="0"/>
                        <a:t>CF = 1</a:t>
                      </a:r>
                      <a:endParaRPr lang="en-US" sz="1400" dirty="0"/>
                    </a:p>
                  </a:txBody>
                  <a:tcPr marL="49605" marR="49605" marT="24800" marB="24800"/>
                </a:tc>
                <a:tc>
                  <a:txBody>
                    <a:bodyPr/>
                    <a:lstStyle/>
                    <a:p>
                      <a:pPr algn="ctr"/>
                      <a:r>
                        <a:rPr lang="fa-IR" sz="1400" dirty="0" smtClean="0"/>
                        <a:t>فرضيه هاي قطعا درست</a:t>
                      </a:r>
                    </a:p>
                    <a:p>
                      <a:pPr algn="ctr"/>
                      <a:r>
                        <a:rPr lang="en-US" sz="1400" dirty="0" smtClean="0"/>
                        <a:t>P</a:t>
                      </a:r>
                      <a:r>
                        <a:rPr lang="en-US" sz="1400" baseline="0" dirty="0" smtClean="0"/>
                        <a:t> ( H</a:t>
                      </a:r>
                      <a:r>
                        <a:rPr lang="en-US" sz="1400" baseline="0" dirty="0" smtClean="0">
                          <a:latin typeface="Calibri"/>
                          <a:cs typeface="Calibri"/>
                        </a:rPr>
                        <a:t>│E ) = 1</a:t>
                      </a:r>
                      <a:endParaRPr lang="en-US" sz="1400" dirty="0"/>
                    </a:p>
                  </a:txBody>
                  <a:tcPr marL="49605" marR="49605" marT="24800" marB="24800"/>
                </a:tc>
              </a:tr>
              <a:tr h="689680">
                <a:tc>
                  <a:txBody>
                    <a:bodyPr/>
                    <a:lstStyle/>
                    <a:p>
                      <a:pPr algn="ctr"/>
                      <a:r>
                        <a:rPr lang="en-US" sz="1400" dirty="0" smtClean="0"/>
                        <a:t>MB = 0</a:t>
                      </a:r>
                    </a:p>
                    <a:p>
                      <a:pPr algn="ctr"/>
                      <a:r>
                        <a:rPr lang="en-US" sz="1400" dirty="0" smtClean="0"/>
                        <a:t>MD = 1</a:t>
                      </a:r>
                    </a:p>
                    <a:p>
                      <a:pPr algn="ctr"/>
                      <a:r>
                        <a:rPr lang="en-US" sz="1400" dirty="0" smtClean="0"/>
                        <a:t>CF = -1</a:t>
                      </a:r>
                      <a:endParaRPr lang="en-US" sz="1400" dirty="0"/>
                    </a:p>
                  </a:txBody>
                  <a:tcPr marL="49605" marR="49605" marT="24800" marB="24800"/>
                </a:tc>
                <a:tc>
                  <a:txBody>
                    <a:bodyPr/>
                    <a:lstStyle/>
                    <a:p>
                      <a:endParaRPr lang="en-US"/>
                    </a:p>
                  </a:txBody>
                  <a:tcPr marL="49605" marR="49605" marT="24800" marB="24800">
                    <a:blipFill rotWithShape="1">
                      <a:blip r:embed="rId3"/>
                      <a:stretch>
                        <a:fillRect l="-100722" t="-242478" b="-112389"/>
                      </a:stretch>
                    </a:blipFill>
                  </a:tcPr>
                </a:tc>
              </a:tr>
              <a:tr h="689680">
                <a:tc>
                  <a:txBody>
                    <a:bodyPr/>
                    <a:lstStyle/>
                    <a:p>
                      <a:pPr algn="ctr"/>
                      <a:r>
                        <a:rPr lang="en-US" sz="1400" dirty="0" smtClean="0"/>
                        <a:t>MB = 0</a:t>
                      </a:r>
                    </a:p>
                    <a:p>
                      <a:pPr algn="ctr"/>
                      <a:r>
                        <a:rPr lang="en-US" sz="1400" dirty="0" smtClean="0"/>
                        <a:t>MD = 0</a:t>
                      </a:r>
                    </a:p>
                    <a:p>
                      <a:pPr algn="ctr"/>
                      <a:r>
                        <a:rPr lang="en-US" sz="1400" dirty="0" smtClean="0"/>
                        <a:t>CF = 0</a:t>
                      </a:r>
                      <a:endParaRPr lang="en-US" sz="1400" dirty="0"/>
                    </a:p>
                  </a:txBody>
                  <a:tcPr marL="49605" marR="49605" marT="24800" marB="24800"/>
                </a:tc>
                <a:tc>
                  <a:txBody>
                    <a:bodyPr/>
                    <a:lstStyle/>
                    <a:p>
                      <a:pPr algn="ctr"/>
                      <a:r>
                        <a:rPr lang="fa-IR" sz="1400" dirty="0" smtClean="0"/>
                        <a:t>فقدان شاهد</a:t>
                      </a:r>
                    </a:p>
                    <a:p>
                      <a:pPr algn="ctr"/>
                      <a:r>
                        <a:rPr lang="en-US" sz="1400" dirty="0" smtClean="0"/>
                        <a:t>P ( H</a:t>
                      </a:r>
                      <a:r>
                        <a:rPr lang="en-US" sz="1400" dirty="0" smtClean="0">
                          <a:latin typeface="Calibri"/>
                          <a:cs typeface="Calibri"/>
                        </a:rPr>
                        <a:t>│E ) = P ( H )</a:t>
                      </a:r>
                      <a:endParaRPr lang="en-US" sz="1400" dirty="0"/>
                    </a:p>
                  </a:txBody>
                  <a:tcPr marL="49605" marR="49605" marT="24800" marB="24800"/>
                </a:tc>
              </a:tr>
            </a:tbl>
          </a:graphicData>
        </a:graphic>
      </p:graphicFrame>
      <p:sp>
        <p:nvSpPr>
          <p:cNvPr id="18442" name="TextBox 2"/>
          <p:cNvSpPr txBox="1">
            <a:spLocks noChangeArrowheads="1"/>
          </p:cNvSpPr>
          <p:nvPr/>
        </p:nvSpPr>
        <p:spPr bwMode="auto">
          <a:xfrm>
            <a:off x="1187450" y="2689225"/>
            <a:ext cx="2638425" cy="307975"/>
          </a:xfrm>
          <a:prstGeom prst="rect">
            <a:avLst/>
          </a:prstGeom>
          <a:noFill/>
          <a:ln w="9525">
            <a:noFill/>
            <a:miter lim="800000"/>
            <a:headEnd/>
            <a:tailEnd/>
          </a:ln>
        </p:spPr>
        <p:txBody>
          <a:bodyPr>
            <a:spAutoFit/>
          </a:bodyPr>
          <a:lstStyle/>
          <a:p>
            <a:r>
              <a:rPr lang="fa-IR" sz="1400" dirty="0" smtClean="0"/>
              <a:t>بعضي </a:t>
            </a:r>
            <a:r>
              <a:rPr lang="fa-IR" sz="1400" dirty="0"/>
              <a:t>از </a:t>
            </a:r>
            <a:r>
              <a:rPr lang="fa-IR" sz="1400" dirty="0" smtClean="0"/>
              <a:t>ويژگي هاي </a:t>
            </a:r>
            <a:r>
              <a:rPr lang="en-US" sz="1400" dirty="0"/>
              <a:t>MB</a:t>
            </a:r>
            <a:r>
              <a:rPr lang="fa-IR" sz="1400" dirty="0"/>
              <a:t> ، </a:t>
            </a:r>
            <a:r>
              <a:rPr lang="en-US" sz="1400" dirty="0"/>
              <a:t>MD</a:t>
            </a:r>
            <a:r>
              <a:rPr lang="fa-IR" sz="1400" dirty="0"/>
              <a:t> و </a:t>
            </a:r>
            <a:r>
              <a:rPr lang="en-US" sz="1400" dirty="0"/>
              <a:t>CF</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490907"/>
          </a:xfrm>
          <a:solidFill>
            <a:schemeClr val="accent1">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در سال 1977 تعريف فاکتور قطعيت در سيستم </a:t>
            </a:r>
            <a:r>
              <a:rPr lang="en-US" sz="1600" dirty="0" smtClean="0">
                <a:solidFill>
                  <a:schemeClr val="tx1"/>
                </a:solidFill>
                <a:ea typeface="Calibri" pitchFamily="34" charset="0"/>
                <a:cs typeface="B Nazanin" pitchFamily="2" charset="-78"/>
              </a:rPr>
              <a:t>MYCIN</a:t>
            </a:r>
            <a:r>
              <a:rPr lang="fa-IR" sz="1600" dirty="0" smtClean="0">
                <a:solidFill>
                  <a:schemeClr val="tx1"/>
                </a:solidFill>
                <a:ea typeface="Calibri" pitchFamily="34" charset="0"/>
                <a:cs typeface="B Nazanin" pitchFamily="2" charset="-78"/>
              </a:rPr>
              <a:t> به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صورت زير تغيير کرد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فاکتور قطعيت بخش مقدم يک قاعده در سيستم </a:t>
            </a:r>
            <a:r>
              <a:rPr lang="en-US" sz="1600" dirty="0" smtClean="0">
                <a:solidFill>
                  <a:schemeClr val="tx1"/>
                </a:solidFill>
                <a:ea typeface="Calibri" pitchFamily="34" charset="0"/>
                <a:cs typeface="B Nazanin" pitchFamily="2" charset="-78"/>
              </a:rPr>
              <a:t>MYCIN</a:t>
            </a:r>
            <a:r>
              <a:rPr lang="fa-IR" sz="1600" dirty="0" smtClean="0">
                <a:solidFill>
                  <a:schemeClr val="tx1"/>
                </a:solidFill>
                <a:ea typeface="Calibri" pitchFamily="34" charset="0"/>
                <a:cs typeface="B Nazanin" pitchFamily="2" charset="-78"/>
              </a:rPr>
              <a:t> بايد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بزرگتر از 0/2 باشد تا سيستم بخش مقدم را صحيح تلقي کرده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قاعده را فعال کند.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روش هاي سيستم </a:t>
            </a:r>
            <a:r>
              <a:rPr lang="en-US" sz="1600" dirty="0" smtClean="0">
                <a:solidFill>
                  <a:schemeClr val="tx1"/>
                </a:solidFill>
                <a:ea typeface="Calibri" pitchFamily="34" charset="0"/>
                <a:cs typeface="B Nazanin" pitchFamily="2" charset="-78"/>
              </a:rPr>
              <a:t>MYCIN</a:t>
            </a:r>
            <a:r>
              <a:rPr lang="fa-IR" sz="1600" dirty="0" smtClean="0">
                <a:solidFill>
                  <a:schemeClr val="tx1"/>
                </a:solidFill>
                <a:ea typeface="Calibri" pitchFamily="34" charset="0"/>
                <a:cs typeface="B Nazanin" pitchFamily="2" charset="-78"/>
              </a:rPr>
              <a:t> براي ترکيب شواهد در بخش مقدم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يک قاعده در جدول مقابل آورده شده اند.که اين روش ها همانند </a:t>
            </a:r>
            <a:r>
              <a:rPr lang="en-US" sz="1600" dirty="0" smtClean="0">
                <a:solidFill>
                  <a:schemeClr val="tx1"/>
                </a:solidFill>
                <a:ea typeface="Calibri" pitchFamily="34" charset="0"/>
                <a:cs typeface="B Nazanin" pitchFamily="2" charset="-78"/>
              </a:rPr>
              <a:t/>
            </a:r>
            <a:br>
              <a:rPr lang="en-US"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قواعد سيستم پراسپکتور بر اساس منطق فازي هستند.</a:t>
            </a:r>
            <a:br>
              <a:rPr lang="fa-IR" sz="1600" dirty="0" smtClean="0">
                <a:solidFill>
                  <a:schemeClr val="tx1"/>
                </a:solidFill>
                <a:ea typeface="Calibri" pitchFamily="34" charset="0"/>
                <a:cs typeface="B Nazanin" pitchFamily="2" charset="-78"/>
              </a:rPr>
            </a:br>
            <a:endParaRPr lang="fa-IR" sz="1600" dirty="0">
              <a:solidFill>
                <a:schemeClr val="tx1"/>
              </a:solidFill>
              <a:latin typeface="Times New Roman" pitchFamily="18" charset="0"/>
              <a:ea typeface="Calibri" pitchFamily="34" charset="0"/>
              <a:cs typeface="Times New Roman" pitchFamily="18" charset="0"/>
            </a:endParaRPr>
          </a:p>
        </p:txBody>
      </p:sp>
      <p:sp>
        <p:nvSpPr>
          <p:cNvPr id="12" name="Title 1"/>
          <p:cNvSpPr txBox="1">
            <a:spLocks/>
          </p:cNvSpPr>
          <p:nvPr/>
        </p:nvSpPr>
        <p:spPr>
          <a:xfrm>
            <a:off x="790575" y="79692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فاكتورهاي قطعيت</a:t>
            </a:r>
          </a:p>
        </p:txBody>
      </p:sp>
      <p:sp>
        <p:nvSpPr>
          <p:cNvPr id="13" name="Oval 12"/>
          <p:cNvSpPr/>
          <p:nvPr/>
        </p:nvSpPr>
        <p:spPr>
          <a:xfrm>
            <a:off x="2928926" y="1545392"/>
            <a:ext cx="3024336"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محاسبات فاكتورهاي قطعيت</a:t>
            </a:r>
          </a:p>
        </p:txBody>
      </p:sp>
      <p:graphicFrame>
        <p:nvGraphicFramePr>
          <p:cNvPr id="2" name="Table 1"/>
          <p:cNvGraphicFramePr>
            <a:graphicFrameLocks noGrp="1"/>
          </p:cNvGraphicFramePr>
          <p:nvPr/>
        </p:nvGraphicFramePr>
        <p:xfrm>
          <a:off x="881063" y="3141663"/>
          <a:ext cx="3570938" cy="2719786"/>
        </p:xfrm>
        <a:graphic>
          <a:graphicData uri="http://schemas.openxmlformats.org/drawingml/2006/table">
            <a:tbl>
              <a:tblPr firstRow="1" bandRow="1">
                <a:tableStyleId>{5C22544A-7EE6-4342-B048-85BDC9FD1C3A}</a:tableStyleId>
              </a:tblPr>
              <a:tblGrid>
                <a:gridCol w="2418705"/>
                <a:gridCol w="1152233"/>
              </a:tblGrid>
              <a:tr h="378052">
                <a:tc>
                  <a:txBody>
                    <a:bodyPr/>
                    <a:lstStyle/>
                    <a:p>
                      <a:pPr algn="ctr"/>
                      <a:r>
                        <a:rPr lang="fa-IR" sz="1600" dirty="0" smtClean="0"/>
                        <a:t>قطعيت مقدم</a:t>
                      </a:r>
                      <a:endParaRPr lang="en-US" sz="1600" dirty="0"/>
                    </a:p>
                  </a:txBody>
                  <a:tcPr marL="49112" marR="49112" marT="24529" marB="24529"/>
                </a:tc>
                <a:tc>
                  <a:txBody>
                    <a:bodyPr/>
                    <a:lstStyle/>
                    <a:p>
                      <a:pPr algn="ctr"/>
                      <a:r>
                        <a:rPr lang="fa-IR" sz="1600" dirty="0" smtClean="0"/>
                        <a:t>شاهد </a:t>
                      </a:r>
                      <a:r>
                        <a:rPr lang="en-US" sz="1600" dirty="0" smtClean="0"/>
                        <a:t>E</a:t>
                      </a:r>
                      <a:endParaRPr lang="en-US" sz="1600" dirty="0"/>
                    </a:p>
                  </a:txBody>
                  <a:tcPr marL="49112" marR="49112" marT="24529" marB="24529"/>
                </a:tc>
              </a:tr>
              <a:tr h="780578">
                <a:tc>
                  <a:txBody>
                    <a:bodyPr/>
                    <a:lstStyle/>
                    <a:p>
                      <a:endParaRPr lang="en-US"/>
                    </a:p>
                  </a:txBody>
                  <a:tcPr marL="49112" marR="49112" marT="24529" marB="24529">
                    <a:blipFill rotWithShape="1">
                      <a:blip r:embed="rId3"/>
                      <a:stretch>
                        <a:fillRect l="-253" t="-53906" r="-47980" b="-200781"/>
                      </a:stretch>
                    </a:blipFill>
                  </a:tcPr>
                </a:tc>
                <a:tc>
                  <a:txBody>
                    <a:bodyPr/>
                    <a:lstStyle/>
                    <a:p>
                      <a:endParaRPr lang="en-US"/>
                    </a:p>
                  </a:txBody>
                  <a:tcPr marL="49112" marR="49112" marT="24529" marB="24529">
                    <a:blipFill rotWithShape="1">
                      <a:blip r:embed="rId3"/>
                      <a:stretch>
                        <a:fillRect l="-210053" t="-53906" r="-529" b="-200781"/>
                      </a:stretch>
                    </a:blipFill>
                  </a:tcPr>
                </a:tc>
              </a:tr>
              <a:tr h="780578">
                <a:tc>
                  <a:txBody>
                    <a:bodyPr/>
                    <a:lstStyle/>
                    <a:p>
                      <a:endParaRPr lang="en-US"/>
                    </a:p>
                  </a:txBody>
                  <a:tcPr marL="49112" marR="49112" marT="24529" marB="24529">
                    <a:blipFill rotWithShape="1">
                      <a:blip r:embed="rId3"/>
                      <a:stretch>
                        <a:fillRect l="-253" t="-152713" r="-47980" b="-99225"/>
                      </a:stretch>
                    </a:blipFill>
                  </a:tcPr>
                </a:tc>
                <a:tc>
                  <a:txBody>
                    <a:bodyPr/>
                    <a:lstStyle/>
                    <a:p>
                      <a:endParaRPr lang="en-US"/>
                    </a:p>
                  </a:txBody>
                  <a:tcPr marL="49112" marR="49112" marT="24529" marB="24529">
                    <a:blipFill rotWithShape="1">
                      <a:blip r:embed="rId3"/>
                      <a:stretch>
                        <a:fillRect l="-210053" t="-152713" r="-529" b="-99225"/>
                      </a:stretch>
                    </a:blipFill>
                  </a:tcPr>
                </a:tc>
              </a:tr>
              <a:tr h="780578">
                <a:tc>
                  <a:txBody>
                    <a:bodyPr/>
                    <a:lstStyle/>
                    <a:p>
                      <a:pPr marL="0" indent="0" algn="ctr">
                        <a:buFontTx/>
                        <a:buNone/>
                      </a:pPr>
                      <a:endParaRPr lang="en-US" sz="1600" dirty="0" smtClean="0"/>
                    </a:p>
                    <a:p>
                      <a:pPr marL="0" indent="0" algn="ctr">
                        <a:buFontTx/>
                        <a:buNone/>
                      </a:pPr>
                      <a:r>
                        <a:rPr lang="en-US" sz="1600" dirty="0" smtClean="0"/>
                        <a:t>-</a:t>
                      </a:r>
                      <a:r>
                        <a:rPr lang="en-US" sz="1600" baseline="0" dirty="0" smtClean="0"/>
                        <a:t> CF (H,E)</a:t>
                      </a:r>
                      <a:endParaRPr lang="en-US" sz="1600" dirty="0" smtClean="0"/>
                    </a:p>
                    <a:p>
                      <a:pPr algn="ctr"/>
                      <a:endParaRPr lang="en-US" sz="1600" dirty="0"/>
                    </a:p>
                  </a:txBody>
                  <a:tcPr marL="49112" marR="49112" marT="24529" marB="24529"/>
                </a:tc>
                <a:tc>
                  <a:txBody>
                    <a:bodyPr/>
                    <a:lstStyle/>
                    <a:p>
                      <a:pPr algn="ctr"/>
                      <a:endParaRPr lang="en-US" sz="1600" dirty="0" smtClean="0"/>
                    </a:p>
                    <a:p>
                      <a:pPr algn="ctr"/>
                      <a:r>
                        <a:rPr lang="en-US" sz="1600" dirty="0" smtClean="0"/>
                        <a:t>E</a:t>
                      </a:r>
                      <a:r>
                        <a:rPr lang="fa-IR" sz="1600" dirty="0" smtClean="0"/>
                        <a:t>  </a:t>
                      </a:r>
                      <a:r>
                        <a:rPr lang="en-US" sz="1600" dirty="0" smtClean="0"/>
                        <a:t>NOT</a:t>
                      </a:r>
                      <a:endParaRPr lang="en-US" sz="1600" dirty="0"/>
                    </a:p>
                  </a:txBody>
                  <a:tcPr marL="49112" marR="49112" marT="24529" marB="24529"/>
                </a:tc>
              </a:tr>
            </a:tbl>
          </a:graphicData>
        </a:graphic>
      </p:graphicFrame>
      <p:sp>
        <p:nvSpPr>
          <p:cNvPr id="19466" name="TextBox 3"/>
          <p:cNvSpPr txBox="1">
            <a:spLocks noChangeArrowheads="1"/>
          </p:cNvSpPr>
          <p:nvPr/>
        </p:nvSpPr>
        <p:spPr bwMode="auto">
          <a:xfrm>
            <a:off x="539750" y="2833688"/>
            <a:ext cx="4067175" cy="307975"/>
          </a:xfrm>
          <a:prstGeom prst="rect">
            <a:avLst/>
          </a:prstGeom>
          <a:noFill/>
          <a:ln w="9525">
            <a:noFill/>
            <a:miter lim="800000"/>
            <a:headEnd/>
            <a:tailEnd/>
          </a:ln>
        </p:spPr>
        <p:txBody>
          <a:bodyPr>
            <a:spAutoFit/>
          </a:bodyPr>
          <a:lstStyle/>
          <a:p>
            <a:r>
              <a:rPr lang="fa-IR" sz="1400" dirty="0"/>
              <a:t>قواعد </a:t>
            </a:r>
            <a:r>
              <a:rPr lang="en-US" sz="1400" dirty="0"/>
              <a:t>MYCIN</a:t>
            </a:r>
            <a:r>
              <a:rPr lang="fa-IR" sz="1400" dirty="0"/>
              <a:t> </a:t>
            </a:r>
            <a:r>
              <a:rPr lang="fa-IR" sz="1400" dirty="0" smtClean="0"/>
              <a:t>براي ترکيب </a:t>
            </a:r>
            <a:r>
              <a:rPr lang="fa-IR" sz="1400" dirty="0"/>
              <a:t>شواهد مقدم به صورت عبارت </a:t>
            </a:r>
            <a:r>
              <a:rPr lang="fa-IR" sz="1400" dirty="0" smtClean="0"/>
              <a:t>پايه اي</a:t>
            </a:r>
            <a:endParaRPr lang="en-US" sz="1400" dirty="0"/>
          </a:p>
        </p:txBody>
      </p:sp>
      <p:sp>
        <p:nvSpPr>
          <p:cNvPr id="4" name="TextBox 3"/>
          <p:cNvSpPr txBox="1">
            <a:spLocks noRot="1" noChangeAspect="1" noMove="1" noResize="1" noEditPoints="1" noAdjustHandles="1" noChangeArrowheads="1" noChangeShapeType="1" noTextEdit="1"/>
          </p:cNvSpPr>
          <p:nvPr/>
        </p:nvSpPr>
        <p:spPr>
          <a:xfrm>
            <a:off x="5004048" y="3284984"/>
            <a:ext cx="1830629" cy="473719"/>
          </a:xfrm>
          <a:prstGeom prst="rect">
            <a:avLst/>
          </a:prstGeom>
          <a:blipFill rotWithShape="1">
            <a:blip r:embed="rId4"/>
            <a:stretch>
              <a:fillRect l="-1333" b="-3846"/>
            </a:stretch>
          </a:blipFill>
        </p:spPr>
        <p:txBody>
          <a:bodyPr/>
          <a:lstStyle/>
          <a:p>
            <a:pPr>
              <a:defRPr/>
            </a:pPr>
            <a:r>
              <a:rPr lang="en-US">
                <a:noFill/>
                <a:cs typeface="Arial" charset="0"/>
              </a:rPr>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490907"/>
          </a:xfrm>
          <a:solidFill>
            <a:schemeClr val="accent1">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800" dirty="0" smtClean="0">
                <a:solidFill>
                  <a:schemeClr val="tx1"/>
                </a:solidFill>
                <a:latin typeface="Times New Roman" pitchFamily="18" charset="0"/>
                <a:ea typeface="Calibri" pitchFamily="34" charset="0"/>
                <a:cs typeface="Times New Roman" pitchFamily="18" charset="0"/>
              </a:rPr>
              <a:t/>
            </a:r>
            <a:br>
              <a:rPr lang="fa-IR" sz="1800" dirty="0" smtClean="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به عنوان مثال با داشتن يک عبارت منطقي براي ترکيب شواهد به صورت :</a:t>
            </a:r>
            <a:br>
              <a:rPr lang="fa-IR" sz="1800" dirty="0" smtClean="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
            </a:r>
            <a:br>
              <a:rPr lang="fa-IR" sz="1800" dirty="0" smtClean="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شاهد </a:t>
            </a:r>
            <a:r>
              <a:rPr lang="en-US" sz="1800" dirty="0" smtClean="0">
                <a:solidFill>
                  <a:schemeClr val="tx1"/>
                </a:solidFill>
                <a:latin typeface="Times New Roman" pitchFamily="18" charset="0"/>
                <a:ea typeface="Calibri" pitchFamily="34" charset="0"/>
                <a:cs typeface="Times New Roman" pitchFamily="18" charset="0"/>
              </a:rPr>
              <a:t>E</a:t>
            </a:r>
            <a:r>
              <a:rPr lang="fa-IR" sz="1800" dirty="0" smtClean="0">
                <a:solidFill>
                  <a:schemeClr val="tx1"/>
                </a:solidFill>
                <a:latin typeface="Times New Roman" pitchFamily="18" charset="0"/>
                <a:ea typeface="Calibri" pitchFamily="34" charset="0"/>
                <a:cs typeface="Times New Roman" pitchFamily="18" charset="0"/>
              </a:rPr>
              <a:t> به صورت زير محاسبه خواهد شد :</a:t>
            </a:r>
            <a:br>
              <a:rPr lang="fa-IR" sz="1800" dirty="0" smtClean="0">
                <a:solidFill>
                  <a:schemeClr val="tx1"/>
                </a:solidFill>
                <a:latin typeface="Times New Roman" pitchFamily="18" charset="0"/>
                <a:ea typeface="Calibri" pitchFamily="34" charset="0"/>
                <a:cs typeface="Times New Roman" pitchFamily="18" charset="0"/>
              </a:rPr>
            </a:br>
            <a:r>
              <a:rPr lang="fa-IR" sz="1800" dirty="0">
                <a:solidFill>
                  <a:schemeClr val="tx1"/>
                </a:solidFill>
                <a:latin typeface="Times New Roman" pitchFamily="18" charset="0"/>
                <a:ea typeface="Calibri" pitchFamily="34" charset="0"/>
                <a:cs typeface="Times New Roman" pitchFamily="18" charset="0"/>
              </a:rPr>
              <a:t/>
            </a:r>
            <a:br>
              <a:rPr lang="fa-IR" sz="1800" dirty="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فرمول اصلي براي فاکتور قطعيت يک قاعده به صورت</a:t>
            </a:r>
            <a:br>
              <a:rPr lang="fa-IR" sz="1800" dirty="0" smtClean="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اگر </a:t>
            </a:r>
            <a:r>
              <a:rPr lang="en-US" sz="1800" dirty="0" smtClean="0">
                <a:solidFill>
                  <a:schemeClr val="tx1"/>
                </a:solidFill>
                <a:latin typeface="Times New Roman" pitchFamily="18" charset="0"/>
                <a:ea typeface="Calibri" pitchFamily="34" charset="0"/>
                <a:cs typeface="Times New Roman" pitchFamily="18" charset="0"/>
              </a:rPr>
              <a:t>E</a:t>
            </a:r>
            <a:r>
              <a:rPr lang="fa-IR" sz="1800" dirty="0" smtClean="0">
                <a:solidFill>
                  <a:schemeClr val="tx1"/>
                </a:solidFill>
                <a:latin typeface="Times New Roman" pitchFamily="18" charset="0"/>
                <a:ea typeface="Calibri" pitchFamily="34" charset="0"/>
                <a:cs typeface="Times New Roman" pitchFamily="18" charset="0"/>
              </a:rPr>
              <a:t> آنگاه </a:t>
            </a:r>
            <a:r>
              <a:rPr lang="en-US" sz="1800" dirty="0" smtClean="0">
                <a:solidFill>
                  <a:schemeClr val="tx1"/>
                </a:solidFill>
                <a:latin typeface="Times New Roman" pitchFamily="18" charset="0"/>
                <a:ea typeface="Calibri" pitchFamily="34" charset="0"/>
                <a:cs typeface="Times New Roman" pitchFamily="18" charset="0"/>
              </a:rPr>
              <a:t>H</a:t>
            </a:r>
            <a:r>
              <a:rPr lang="fa-IR" sz="1800" dirty="0" smtClean="0">
                <a:solidFill>
                  <a:schemeClr val="tx1"/>
                </a:solidFill>
                <a:latin typeface="Times New Roman" pitchFamily="18" charset="0"/>
                <a:ea typeface="Calibri" pitchFamily="34" charset="0"/>
                <a:cs typeface="Times New Roman" pitchFamily="18" charset="0"/>
              </a:rPr>
              <a:t> </a:t>
            </a:r>
            <a:br>
              <a:rPr lang="fa-IR" sz="1800" dirty="0" smtClean="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به صورت رابطه زير است :</a:t>
            </a:r>
            <a:br>
              <a:rPr lang="fa-IR" sz="1800" dirty="0" smtClean="0">
                <a:solidFill>
                  <a:schemeClr val="tx1"/>
                </a:solidFill>
                <a:latin typeface="Times New Roman" pitchFamily="18" charset="0"/>
                <a:ea typeface="Calibri" pitchFamily="34" charset="0"/>
                <a:cs typeface="Times New Roman" pitchFamily="18" charset="0"/>
              </a:rPr>
            </a:br>
            <a:r>
              <a:rPr lang="fa-IR" sz="1800" dirty="0" smtClean="0">
                <a:solidFill>
                  <a:schemeClr val="tx1"/>
                </a:solidFill>
                <a:latin typeface="Times New Roman" pitchFamily="18" charset="0"/>
                <a:ea typeface="Calibri" pitchFamily="34" charset="0"/>
                <a:cs typeface="Times New Roman" pitchFamily="18" charset="0"/>
              </a:rPr>
              <a:t/>
            </a:r>
            <a:br>
              <a:rPr lang="fa-IR" sz="1800" dirty="0" smtClean="0">
                <a:solidFill>
                  <a:schemeClr val="tx1"/>
                </a:solidFill>
                <a:latin typeface="Times New Roman" pitchFamily="18" charset="0"/>
                <a:ea typeface="Calibri" pitchFamily="34" charset="0"/>
                <a:cs typeface="Times New Roman" pitchFamily="18" charset="0"/>
              </a:rPr>
            </a:br>
            <a:endParaRPr lang="fa-IR" sz="1800" dirty="0">
              <a:solidFill>
                <a:schemeClr val="tx1"/>
              </a:solidFill>
              <a:latin typeface="Times New Roman" pitchFamily="18" charset="0"/>
              <a:ea typeface="Calibri" pitchFamily="34" charset="0"/>
              <a:cs typeface="Times New Roman" pitchFamily="18" charset="0"/>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فاكتورهاي قطعيت</a:t>
            </a:r>
          </a:p>
        </p:txBody>
      </p:sp>
      <p:sp>
        <p:nvSpPr>
          <p:cNvPr id="13" name="Oval 12"/>
          <p:cNvSpPr/>
          <p:nvPr/>
        </p:nvSpPr>
        <p:spPr>
          <a:xfrm>
            <a:off x="2928926" y="1484784"/>
            <a:ext cx="3024336"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محاسبات فاكتورهاي قطعيت</a:t>
            </a:r>
          </a:p>
        </p:txBody>
      </p:sp>
      <p:sp>
        <p:nvSpPr>
          <p:cNvPr id="3" name="TextBox 2"/>
          <p:cNvSpPr txBox="1">
            <a:spLocks noRot="1" noChangeAspect="1" noMove="1" noResize="1" noEditPoints="1" noAdjustHandles="1" noChangeArrowheads="1" noChangeShapeType="1" noTextEdit="1"/>
          </p:cNvSpPr>
          <p:nvPr/>
        </p:nvSpPr>
        <p:spPr>
          <a:xfrm>
            <a:off x="763088" y="3162454"/>
            <a:ext cx="4817024" cy="338554"/>
          </a:xfrm>
          <a:prstGeom prst="rect">
            <a:avLst/>
          </a:prstGeom>
          <a:blipFill rotWithShape="1">
            <a:blip r:embed="rId3"/>
            <a:stretch>
              <a:fillRect t="-5455" r="-886" b="-23636"/>
            </a:stretch>
          </a:blipFill>
        </p:spPr>
        <p:txBody>
          <a:bodyPr/>
          <a:lstStyle/>
          <a:p>
            <a:pPr>
              <a:defRPr/>
            </a:pPr>
            <a:r>
              <a:rPr lang="en-US">
                <a:noFill/>
                <a:cs typeface="Arial" charset="0"/>
              </a:rPr>
              <a:t> </a:t>
            </a:r>
          </a:p>
        </p:txBody>
      </p:sp>
      <p:sp>
        <p:nvSpPr>
          <p:cNvPr id="6" name="TextBox 5"/>
          <p:cNvSpPr txBox="1">
            <a:spLocks noRot="1" noChangeAspect="1" noMove="1" noResize="1" noEditPoints="1" noAdjustHandles="1" noChangeArrowheads="1" noChangeShapeType="1" noTextEdit="1"/>
          </p:cNvSpPr>
          <p:nvPr/>
        </p:nvSpPr>
        <p:spPr>
          <a:xfrm>
            <a:off x="743332" y="3954542"/>
            <a:ext cx="4404732" cy="338554"/>
          </a:xfrm>
          <a:prstGeom prst="rect">
            <a:avLst/>
          </a:prstGeom>
          <a:blipFill rotWithShape="1">
            <a:blip r:embed="rId4"/>
            <a:stretch>
              <a:fillRect t="-5455" r="-831" b="-23636"/>
            </a:stretch>
          </a:blipFill>
        </p:spPr>
        <p:txBody>
          <a:bodyPr/>
          <a:lstStyle/>
          <a:p>
            <a:pPr>
              <a:defRPr/>
            </a:pPr>
            <a:r>
              <a:rPr lang="en-US">
                <a:noFill/>
                <a:cs typeface="Arial" charset="0"/>
              </a:rPr>
              <a:t> </a:t>
            </a:r>
          </a:p>
        </p:txBody>
      </p:sp>
      <p:sp>
        <p:nvSpPr>
          <p:cNvPr id="20491" name="TextBox 7"/>
          <p:cNvSpPr txBox="1">
            <a:spLocks noChangeArrowheads="1"/>
          </p:cNvSpPr>
          <p:nvPr/>
        </p:nvSpPr>
        <p:spPr bwMode="auto">
          <a:xfrm>
            <a:off x="733425" y="5538788"/>
            <a:ext cx="2974975" cy="338137"/>
          </a:xfrm>
          <a:prstGeom prst="rect">
            <a:avLst/>
          </a:prstGeom>
          <a:noFill/>
          <a:ln w="9525">
            <a:noFill/>
            <a:miter lim="800000"/>
            <a:headEnd/>
            <a:tailEnd/>
          </a:ln>
        </p:spPr>
        <p:txBody>
          <a:bodyPr wrap="none">
            <a:spAutoFit/>
          </a:bodyPr>
          <a:lstStyle/>
          <a:p>
            <a:r>
              <a:rPr lang="en-US" sz="1600" b="1" i="1">
                <a:solidFill>
                  <a:srgbClr val="C00000"/>
                </a:solidFill>
              </a:rPr>
              <a:t>CF( H , e )  =  CF( E , e )   CF( H , E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490907"/>
          </a:xfrm>
          <a:solidFill>
            <a:schemeClr val="accent1">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a:noAutofit/>
          </a:bodyPr>
          <a:lstStyle>
            <a:lvl1pPr indent="365125"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algn="r" rtl="1" eaLnBrk="0" fontAlgn="base" hangingPunct="0">
              <a:spcBef>
                <a:spcPct val="0"/>
              </a:spcBef>
              <a:spcAft>
                <a:spcPct val="0"/>
              </a:spcAft>
              <a:defRPr>
                <a:solidFill>
                  <a:schemeClr val="tx1"/>
                </a:solidFill>
                <a:latin typeface="Calibri" pitchFamily="34" charset="0"/>
                <a:cs typeface="Arial" charset="0"/>
              </a:defRPr>
            </a:lvl6pPr>
            <a:lvl7pPr marL="2971800" indent="-228600" algn="r" rtl="1" eaLnBrk="0" fontAlgn="base" hangingPunct="0">
              <a:spcBef>
                <a:spcPct val="0"/>
              </a:spcBef>
              <a:spcAft>
                <a:spcPct val="0"/>
              </a:spcAft>
              <a:defRPr>
                <a:solidFill>
                  <a:schemeClr val="tx1"/>
                </a:solidFill>
                <a:latin typeface="Calibri" pitchFamily="34" charset="0"/>
                <a:cs typeface="Arial" charset="0"/>
              </a:defRPr>
            </a:lvl7pPr>
            <a:lvl8pPr marL="3429000" indent="-228600" algn="r" rtl="1" eaLnBrk="0" fontAlgn="base" hangingPunct="0">
              <a:spcBef>
                <a:spcPct val="0"/>
              </a:spcBef>
              <a:spcAft>
                <a:spcPct val="0"/>
              </a:spcAft>
              <a:defRPr>
                <a:solidFill>
                  <a:schemeClr val="tx1"/>
                </a:solidFill>
                <a:latin typeface="Calibri" pitchFamily="34" charset="0"/>
                <a:cs typeface="Arial" charset="0"/>
              </a:defRPr>
            </a:lvl8pPr>
            <a:lvl9pPr marL="3886200" indent="-228600" algn="r" rtl="1" eaLnBrk="0" fontAlgn="base" hangingPunct="0">
              <a:spcBef>
                <a:spcPct val="0"/>
              </a:spcBef>
              <a:spcAft>
                <a:spcPct val="0"/>
              </a:spcAft>
              <a:defRPr>
                <a:solidFill>
                  <a:schemeClr val="tx1"/>
                </a:solidFill>
                <a:latin typeface="Calibri" pitchFamily="34" charset="0"/>
                <a:cs typeface="Arial" charset="0"/>
              </a:defRPr>
            </a:lvl9pPr>
          </a:lstStyle>
          <a:p>
            <a:pPr algn="r">
              <a:lnSpc>
                <a:spcPct val="150000"/>
              </a:lnSpc>
              <a:defRPr/>
            </a:pPr>
            <a:r>
              <a:rPr lang="fa-IR" sz="1600" dirty="0" smtClean="0">
                <a:ea typeface="Calibri" pitchFamily="34" charset="0"/>
                <a:cs typeface="B Nazanin" pitchFamily="2" charset="-78"/>
              </a:rPr>
              <a:t/>
            </a:r>
            <a:br>
              <a:rPr lang="fa-IR" sz="1600" dirty="0" smtClean="0">
                <a:ea typeface="Calibri" pitchFamily="34" charset="0"/>
                <a:cs typeface="B Nazanin" pitchFamily="2" charset="-78"/>
              </a:rPr>
            </a:br>
            <a:r>
              <a:rPr lang="fa-IR" sz="1600" dirty="0" smtClean="0">
                <a:ea typeface="Calibri" pitchFamily="34" charset="0"/>
                <a:cs typeface="B Nazanin" pitchFamily="2" charset="-78"/>
              </a:rPr>
              <a:t/>
            </a:r>
            <a:br>
              <a:rPr lang="fa-IR" sz="1600" dirty="0" smtClean="0">
                <a:ea typeface="Calibri" pitchFamily="34" charset="0"/>
                <a:cs typeface="B Nazanin" pitchFamily="2" charset="-78"/>
              </a:rPr>
            </a:br>
            <a:r>
              <a:rPr lang="fa-IR" sz="1600" dirty="0" smtClean="0">
                <a:ea typeface="Calibri" pitchFamily="34" charset="0"/>
                <a:cs typeface="B Nazanin" pitchFamily="2" charset="-78"/>
              </a:rPr>
              <a:t/>
            </a:r>
            <a:br>
              <a:rPr lang="fa-IR" sz="1600" dirty="0" smtClean="0">
                <a:ea typeface="Calibri" pitchFamily="34" charset="0"/>
                <a:cs typeface="B Nazanin" pitchFamily="2" charset="-78"/>
              </a:rPr>
            </a:br>
            <a:r>
              <a:rPr lang="fa-IR" sz="1600" dirty="0" smtClean="0">
                <a:ea typeface="Calibri" pitchFamily="34" charset="0"/>
                <a:cs typeface="B Nazanin" pitchFamily="2" charset="-78"/>
              </a:rPr>
              <a:t>يکي از مشکلات آن است که مقادير </a:t>
            </a:r>
            <a:r>
              <a:rPr lang="en-US" sz="1600" dirty="0" smtClean="0">
                <a:ea typeface="Calibri" pitchFamily="34" charset="0"/>
                <a:cs typeface="B Nazanin" pitchFamily="2" charset="-78"/>
              </a:rPr>
              <a:t>CF</a:t>
            </a:r>
            <a:r>
              <a:rPr lang="fa-IR" sz="1600" dirty="0" smtClean="0">
                <a:ea typeface="Calibri" pitchFamily="34" charset="0"/>
                <a:cs typeface="B Nazanin" pitchFamily="2" charset="-78"/>
              </a:rPr>
              <a:t> ممکن است نتايجي متفاوت با احتمالات شرطي به بار آورند.</a:t>
            </a:r>
            <a:br>
              <a:rPr lang="fa-IR" sz="1600" dirty="0" smtClean="0">
                <a:ea typeface="Calibri" pitchFamily="34" charset="0"/>
                <a:cs typeface="B Nazanin" pitchFamily="2" charset="-78"/>
              </a:rPr>
            </a:br>
            <a:r>
              <a:rPr lang="fa-IR" sz="1600" dirty="0" smtClean="0">
                <a:ea typeface="Calibri" pitchFamily="34" charset="0"/>
                <a:cs typeface="B Nazanin" pitchFamily="2" charset="-78"/>
              </a:rPr>
              <a:t>مشکل عمده ديگري که با فاکتورهاي قطعيت همراه است اين است که در حالت کلي</a:t>
            </a:r>
            <a:r>
              <a:rPr lang="en-US" sz="1600" dirty="0" smtClean="0">
                <a:ea typeface="Calibri" pitchFamily="34" charset="0"/>
                <a:cs typeface="B Nazanin" pitchFamily="2" charset="-78"/>
              </a:rPr>
              <a:t/>
            </a:r>
            <a:br>
              <a:rPr lang="en-US" sz="1600" dirty="0" smtClean="0">
                <a:ea typeface="Calibri" pitchFamily="34" charset="0"/>
                <a:cs typeface="B Nazanin" pitchFamily="2" charset="-78"/>
              </a:rPr>
            </a:br>
            <a:r>
              <a:rPr lang="fa-IR" sz="1600" dirty="0" smtClean="0">
                <a:ea typeface="Calibri" pitchFamily="34" charset="0"/>
                <a:cs typeface="B Nazanin" pitchFamily="2" charset="-78"/>
              </a:rPr>
              <a:t/>
            </a:r>
            <a:br>
              <a:rPr lang="fa-IR" sz="1600" dirty="0" smtClean="0">
                <a:ea typeface="Calibri" pitchFamily="34" charset="0"/>
                <a:cs typeface="B Nazanin" pitchFamily="2" charset="-78"/>
              </a:rPr>
            </a:br>
            <a:r>
              <a:rPr lang="en-US" sz="1600" i="1" dirty="0" smtClean="0">
                <a:ea typeface="Calibri" pitchFamily="34" charset="0"/>
                <a:cs typeface="B Nazanin" pitchFamily="2" charset="-78"/>
              </a:rPr>
              <a:t>P ( </a:t>
            </a:r>
            <a:r>
              <a:rPr lang="en-US" sz="1600" i="1" dirty="0" err="1" smtClean="0">
                <a:ea typeface="Calibri" pitchFamily="34" charset="0"/>
                <a:cs typeface="B Nazanin" pitchFamily="2" charset="-78"/>
              </a:rPr>
              <a:t>H</a:t>
            </a:r>
            <a:r>
              <a:rPr lang="en-US" sz="1600" i="1" dirty="0" err="1" smtClean="0">
                <a:ea typeface="Calibri" pitchFamily="34" charset="0"/>
                <a:cs typeface="Times New Roman" pitchFamily="18" charset="0"/>
              </a:rPr>
              <a:t>│e</a:t>
            </a:r>
            <a:r>
              <a:rPr lang="en-US" sz="1600" i="1" dirty="0" smtClean="0">
                <a:ea typeface="Calibri" pitchFamily="34" charset="0"/>
                <a:cs typeface="Times New Roman" pitchFamily="18" charset="0"/>
              </a:rPr>
              <a:t> ) ≠ P ( </a:t>
            </a:r>
            <a:r>
              <a:rPr lang="en-US" sz="1600" i="1" dirty="0" err="1" smtClean="0">
                <a:ea typeface="Calibri" pitchFamily="34" charset="0"/>
                <a:cs typeface="Times New Roman" pitchFamily="18" charset="0"/>
              </a:rPr>
              <a:t>H│i</a:t>
            </a:r>
            <a:r>
              <a:rPr lang="en-US" sz="1600" i="1" dirty="0" smtClean="0">
                <a:ea typeface="Calibri" pitchFamily="34" charset="0"/>
                <a:cs typeface="Times New Roman" pitchFamily="18" charset="0"/>
              </a:rPr>
              <a:t> )  P ( </a:t>
            </a:r>
            <a:r>
              <a:rPr lang="en-US" sz="1600" i="1" dirty="0" err="1" smtClean="0">
                <a:ea typeface="Calibri" pitchFamily="34" charset="0"/>
                <a:cs typeface="Times New Roman" pitchFamily="18" charset="0"/>
              </a:rPr>
              <a:t>i│e</a:t>
            </a:r>
            <a:r>
              <a:rPr lang="en-US" sz="1600" i="1" dirty="0" smtClean="0">
                <a:ea typeface="Calibri" pitchFamily="34" charset="0"/>
                <a:cs typeface="Times New Roman" pitchFamily="18" charset="0"/>
              </a:rPr>
              <a:t> )                                                                                                                    </a:t>
            </a:r>
            <a:br>
              <a:rPr lang="en-US" sz="1600" i="1" dirty="0" smtClean="0">
                <a:ea typeface="Calibri" pitchFamily="34" charset="0"/>
                <a:cs typeface="Times New Roman" pitchFamily="18" charset="0"/>
              </a:rPr>
            </a:br>
            <a:r>
              <a:rPr lang="fa-IR" sz="1600" i="1" dirty="0" smtClean="0">
                <a:ea typeface="Calibri" pitchFamily="34" charset="0"/>
                <a:cs typeface="Times New Roman" pitchFamily="18" charset="0"/>
              </a:rPr>
              <a:t> </a:t>
            </a:r>
            <a:r>
              <a:rPr lang="fa-IR" sz="1600" dirty="0" smtClean="0">
                <a:ea typeface="Calibri" pitchFamily="34" charset="0"/>
                <a:cs typeface="Times New Roman" pitchFamily="18" charset="0"/>
              </a:rPr>
              <a:t>که </a:t>
            </a:r>
            <a:r>
              <a:rPr lang="en-US" sz="1600" dirty="0" err="1" smtClean="0">
                <a:ea typeface="Calibri" pitchFamily="34" charset="0"/>
                <a:cs typeface="Times New Roman" pitchFamily="18" charset="0"/>
              </a:rPr>
              <a:t>i</a:t>
            </a:r>
            <a:r>
              <a:rPr lang="fa-IR" sz="1600" dirty="0" smtClean="0">
                <a:ea typeface="Calibri" pitchFamily="34" charset="0"/>
                <a:cs typeface="Times New Roman" pitchFamily="18" charset="0"/>
              </a:rPr>
              <a:t> عبارت است از بعضي فرضيه هاي مياني که مبتني بر مدرک </a:t>
            </a:r>
            <a:r>
              <a:rPr lang="en-US" sz="1600" dirty="0" smtClean="0">
                <a:ea typeface="Calibri" pitchFamily="34" charset="0"/>
                <a:cs typeface="Times New Roman" pitchFamily="18" charset="0"/>
              </a:rPr>
              <a:t>e</a:t>
            </a:r>
            <a:r>
              <a:rPr lang="fa-IR" sz="1600" dirty="0" smtClean="0">
                <a:ea typeface="Calibri" pitchFamily="34" charset="0"/>
                <a:cs typeface="Times New Roman" pitchFamily="18" charset="0"/>
              </a:rPr>
              <a:t> هستند، در حالي که باز هم فاکتور قطعيت دو قاعده در يک زنجيره استنتاج به صورت احتمالات مستقل محاسبه مي شود. يعني :</a:t>
            </a:r>
            <a:r>
              <a:rPr lang="en-US" sz="1600" dirty="0" smtClean="0">
                <a:ea typeface="Calibri" pitchFamily="34" charset="0"/>
                <a:cs typeface="Times New Roman" pitchFamily="18" charset="0"/>
              </a:rPr>
              <a:t/>
            </a:r>
            <a:br>
              <a:rPr lang="en-US" sz="1600" dirty="0" smtClean="0">
                <a:ea typeface="Calibri" pitchFamily="34" charset="0"/>
                <a:cs typeface="Times New Roman" pitchFamily="18" charset="0"/>
              </a:rPr>
            </a:br>
            <a:r>
              <a:rPr lang="fa-IR" sz="1600" i="1" dirty="0" smtClean="0">
                <a:ea typeface="Calibri" pitchFamily="34" charset="0"/>
                <a:cs typeface="Times New Roman" pitchFamily="18" charset="0"/>
              </a:rPr>
              <a:t/>
            </a:r>
            <a:br>
              <a:rPr lang="fa-IR" sz="1600" i="1" dirty="0" smtClean="0">
                <a:ea typeface="Calibri" pitchFamily="34" charset="0"/>
                <a:cs typeface="Times New Roman" pitchFamily="18" charset="0"/>
              </a:rPr>
            </a:br>
            <a:r>
              <a:rPr lang="en-US" sz="1600" i="1" dirty="0" smtClean="0">
                <a:ea typeface="Calibri" pitchFamily="34" charset="0"/>
                <a:cs typeface="Times New Roman" pitchFamily="18" charset="0"/>
              </a:rPr>
              <a:t>CF ( H , e ) = CF ( H , </a:t>
            </a:r>
            <a:r>
              <a:rPr lang="en-US" sz="1600" i="1" dirty="0" err="1" smtClean="0">
                <a:ea typeface="Calibri" pitchFamily="34" charset="0"/>
                <a:cs typeface="Times New Roman" pitchFamily="18" charset="0"/>
              </a:rPr>
              <a:t>i</a:t>
            </a:r>
            <a:r>
              <a:rPr lang="en-US" sz="1600" i="1" dirty="0" smtClean="0">
                <a:ea typeface="Calibri" pitchFamily="34" charset="0"/>
                <a:cs typeface="Times New Roman" pitchFamily="18" charset="0"/>
              </a:rPr>
              <a:t> )  CF ( H , e )                                                                                                         </a:t>
            </a:r>
            <a:r>
              <a:rPr lang="fa-IR" sz="1600" dirty="0" smtClean="0">
                <a:cs typeface="B Nazanin" pitchFamily="2" charset="-78"/>
              </a:rPr>
              <a:t/>
            </a:r>
            <a:br>
              <a:rPr lang="fa-IR" sz="1600" dirty="0" smtClean="0">
                <a:cs typeface="B Nazanin" pitchFamily="2" charset="-78"/>
              </a:rPr>
            </a:br>
            <a:r>
              <a:rPr lang="fa-IR" sz="1600" dirty="0" smtClean="0">
                <a:cs typeface="B Nazanin" pitchFamily="2" charset="-78"/>
              </a:rPr>
              <a:t> </a:t>
            </a:r>
            <a:br>
              <a:rPr lang="fa-IR" sz="1600" dirty="0" smtClean="0">
                <a:cs typeface="B Nazanin" pitchFamily="2" charset="-78"/>
              </a:rPr>
            </a:br>
            <a:r>
              <a:rPr lang="fa-IR" sz="1600" dirty="0" smtClean="0">
                <a:cs typeface="B Nazanin" pitchFamily="2" charset="-78"/>
              </a:rPr>
              <a:t/>
            </a:r>
            <a:br>
              <a:rPr lang="fa-IR" sz="1600" dirty="0" smtClean="0">
                <a:cs typeface="B Nazanin" pitchFamily="2" charset="-78"/>
              </a:rPr>
            </a:br>
            <a:r>
              <a:rPr lang="fa-IR" sz="1600" dirty="0" smtClean="0">
                <a:cs typeface="B Nazanin" pitchFamily="2" charset="-78"/>
              </a:rPr>
              <a:t/>
            </a:r>
            <a:br>
              <a:rPr lang="fa-IR" sz="1600" dirty="0" smtClean="0">
                <a:cs typeface="B Nazanin" pitchFamily="2" charset="-78"/>
              </a:rPr>
            </a:br>
            <a:endParaRPr lang="fa-IR" sz="1600" dirty="0" smtClean="0">
              <a:latin typeface="Times New Roman" pitchFamily="18" charset="0"/>
              <a:cs typeface="Times New Roman" pitchFamily="18" charset="0"/>
            </a:endParaRPr>
          </a:p>
        </p:txBody>
      </p:sp>
      <p:sp>
        <p:nvSpPr>
          <p:cNvPr id="12" name="Title 1"/>
          <p:cNvSpPr txBox="1">
            <a:spLocks/>
          </p:cNvSpPr>
          <p:nvPr/>
        </p:nvSpPr>
        <p:spPr>
          <a:xfrm>
            <a:off x="827088"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فاكتورهاي قطعيت</a:t>
            </a:r>
          </a:p>
        </p:txBody>
      </p:sp>
      <p:sp>
        <p:nvSpPr>
          <p:cNvPr id="13" name="Oval 12"/>
          <p:cNvSpPr/>
          <p:nvPr/>
        </p:nvSpPr>
        <p:spPr>
          <a:xfrm>
            <a:off x="2928926" y="1556792"/>
            <a:ext cx="3024336" cy="875496"/>
          </a:xfrm>
          <a:prstGeom prst="ellipse">
            <a:avLst/>
          </a:prstGeom>
          <a:solidFill>
            <a:schemeClr val="accent1">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مشكلات فاكتورهاي قطعيت</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714348" y="2571744"/>
            <a:ext cx="7772400" cy="3490907"/>
          </a:xfrm>
          <a:blipFill rotWithShape="1">
            <a:blip r:embed="rId3"/>
            <a:srcRect/>
            <a:stretch>
              <a:fillRect l="-1177" t="-2388" r="-1177" b="-2388"/>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827088"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556792"/>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چارچوب هاي تشخيص</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11560" y="2746406"/>
            <a:ext cx="7772400" cy="3383280"/>
          </a:xfrm>
          <a:blipFill rotWithShape="1">
            <a:blip r:embed="rId3"/>
            <a:srcRect/>
            <a:stretch>
              <a:fillRect l="-1177" t="-2702" r="-1177" b="-2702"/>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9525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689408"/>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تابع جرم و جهل</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710016"/>
            <a:ext cx="7772400" cy="3383280"/>
          </a:xfrm>
          <a:solidFill>
            <a:schemeClr val="accent3">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مقادير جرم به طور قابل ملاحظه اي آزادانه تر از مقادير احتمالات تخصيص داده مي شوند، جدول زير اين مطلب را نشان مي دهد.</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هر جرم را مي توان به عنوان تابعي تعريف نمود که هر يک از عناصر مجموعه توان را با يک عدد حقيقي بين صفر و يک متناظر مي سازد.</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a:solidFill>
                  <a:schemeClr val="tx1"/>
                </a:solidFill>
                <a:ea typeface="Calibri" pitchFamily="34" charset="0"/>
                <a:cs typeface="B Nazanin" pitchFamily="2" charset="-78"/>
              </a:rPr>
              <a:t/>
            </a:r>
            <a:br>
              <a:rPr lang="fa-IR" sz="1400" dirty="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628800"/>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تابع جرم و جهل</a:t>
            </a:r>
          </a:p>
        </p:txBody>
      </p:sp>
      <p:graphicFrame>
        <p:nvGraphicFramePr>
          <p:cNvPr id="2" name="Table 1"/>
          <p:cNvGraphicFramePr>
            <a:graphicFrameLocks noGrp="1"/>
          </p:cNvGraphicFramePr>
          <p:nvPr/>
        </p:nvGraphicFramePr>
        <p:xfrm>
          <a:off x="1331640" y="3645024"/>
          <a:ext cx="6504384" cy="1936437"/>
        </p:xfrm>
        <a:graphic>
          <a:graphicData uri="http://schemas.openxmlformats.org/drawingml/2006/table">
            <a:tbl>
              <a:tblPr firstRow="1" bandRow="1">
                <a:tableStyleId>{5C22544A-7EE6-4342-B048-85BDC9FD1C3A}</a:tableStyleId>
              </a:tblPr>
              <a:tblGrid>
                <a:gridCol w="2483873"/>
                <a:gridCol w="4020511"/>
              </a:tblGrid>
              <a:tr h="371355">
                <a:tc>
                  <a:txBody>
                    <a:bodyPr/>
                    <a:lstStyle/>
                    <a:p>
                      <a:pPr algn="ctr"/>
                      <a:r>
                        <a:rPr lang="fa-IR" sz="1800" dirty="0" smtClean="0"/>
                        <a:t>تئوري احتمالات</a:t>
                      </a:r>
                      <a:endParaRPr lang="en-US" sz="1800" dirty="0"/>
                    </a:p>
                  </a:txBody>
                  <a:tcPr marL="93269" marR="93269" marT="46635" marB="46635"/>
                </a:tc>
                <a:tc>
                  <a:txBody>
                    <a:bodyPr/>
                    <a:lstStyle/>
                    <a:p>
                      <a:pPr algn="ctr"/>
                      <a:r>
                        <a:rPr lang="fa-IR" sz="1800" dirty="0" smtClean="0"/>
                        <a:t>تئوري دمپستر ـ شيفر</a:t>
                      </a:r>
                      <a:endParaRPr lang="en-US" sz="1800" dirty="0"/>
                    </a:p>
                  </a:txBody>
                  <a:tcPr marL="93269" marR="93269" marT="46635" marB="46635"/>
                </a:tc>
              </a:tr>
              <a:tr h="521694">
                <a:tc>
                  <a:txBody>
                    <a:bodyPr/>
                    <a:lstStyle/>
                    <a:p>
                      <a:endParaRPr lang="en-US"/>
                    </a:p>
                  </a:txBody>
                  <a:tcPr marL="93269" marR="93269" marT="46635" marB="46635">
                    <a:blipFill rotWithShape="1">
                      <a:blip r:embed="rId3"/>
                      <a:stretch>
                        <a:fillRect t="-84884" r="-162408" b="-198837"/>
                      </a:stretch>
                    </a:blipFill>
                  </a:tcPr>
                </a:tc>
                <a:tc>
                  <a:txBody>
                    <a:bodyPr/>
                    <a:lstStyle/>
                    <a:p>
                      <a:pPr algn="ctr"/>
                      <a:r>
                        <a:rPr lang="en-US" sz="1600" dirty="0" smtClean="0"/>
                        <a:t>m</a:t>
                      </a:r>
                      <a:r>
                        <a:rPr lang="en-US" sz="1600" baseline="0" dirty="0" smtClean="0"/>
                        <a:t> ( </a:t>
                      </a:r>
                      <a:r>
                        <a:rPr lang="en-US" sz="1600" baseline="0" dirty="0" smtClean="0">
                          <a:latin typeface="Calibri"/>
                          <a:cs typeface="Calibri"/>
                        </a:rPr>
                        <a:t>Ө )</a:t>
                      </a:r>
                      <a:r>
                        <a:rPr lang="fa-IR" sz="1600" baseline="0" dirty="0" smtClean="0">
                          <a:latin typeface="Calibri"/>
                          <a:cs typeface="Calibri"/>
                        </a:rPr>
                        <a:t> نبايد حتما يک باشد.</a:t>
                      </a:r>
                      <a:endParaRPr lang="en-US" sz="1600" dirty="0"/>
                    </a:p>
                  </a:txBody>
                  <a:tcPr marL="93269" marR="93269" marT="46635" marB="46635"/>
                </a:tc>
              </a:tr>
              <a:tr h="521694">
                <a:tc>
                  <a:txBody>
                    <a:bodyPr/>
                    <a:lstStyle/>
                    <a:p>
                      <a:endParaRPr lang="en-US"/>
                    </a:p>
                  </a:txBody>
                  <a:tcPr marL="93269" marR="93269" marT="46635" marB="46635">
                    <a:blipFill rotWithShape="1">
                      <a:blip r:embed="rId3"/>
                      <a:stretch>
                        <a:fillRect t="-187059" r="-162408" b="-101176"/>
                      </a:stretch>
                    </a:blipFill>
                  </a:tcPr>
                </a:tc>
                <a:tc>
                  <a:txBody>
                    <a:bodyPr/>
                    <a:lstStyle/>
                    <a:p>
                      <a:endParaRPr lang="en-US"/>
                    </a:p>
                  </a:txBody>
                  <a:tcPr marL="93269" marR="93269" marT="46635" marB="46635">
                    <a:blipFill rotWithShape="1">
                      <a:blip r:embed="rId3"/>
                      <a:stretch>
                        <a:fillRect l="-61667" t="-187059" r="-152" b="-101176"/>
                      </a:stretch>
                    </a:blipFill>
                  </a:tcPr>
                </a:tc>
              </a:tr>
              <a:tr h="521694">
                <a:tc>
                  <a:txBody>
                    <a:bodyPr/>
                    <a:lstStyle/>
                    <a:p>
                      <a:endParaRPr lang="en-US"/>
                    </a:p>
                  </a:txBody>
                  <a:tcPr marL="93269" marR="93269" marT="46635" marB="46635">
                    <a:blipFill rotWithShape="1">
                      <a:blip r:embed="rId3"/>
                      <a:stretch>
                        <a:fillRect t="-283721" r="-162408"/>
                      </a:stretch>
                    </a:blipFill>
                  </a:tcPr>
                </a:tc>
                <a:tc>
                  <a:txBody>
                    <a:bodyPr/>
                    <a:lstStyle/>
                    <a:p>
                      <a:endParaRPr lang="en-US"/>
                    </a:p>
                  </a:txBody>
                  <a:tcPr marL="93269" marR="93269" marT="46635" marB="46635">
                    <a:blipFill rotWithShape="1">
                      <a:blip r:embed="rId3"/>
                      <a:stretch>
                        <a:fillRect l="-61667" t="-283721" r="-152"/>
                      </a:stretch>
                    </a:blipFill>
                  </a:tcPr>
                </a:tc>
              </a:tr>
            </a:tbl>
          </a:graphicData>
        </a:graphic>
      </p:graphicFrame>
      <p:sp>
        <p:nvSpPr>
          <p:cNvPr id="24586" name="TextBox 2"/>
          <p:cNvSpPr txBox="1">
            <a:spLocks noChangeArrowheads="1"/>
          </p:cNvSpPr>
          <p:nvPr/>
        </p:nvSpPr>
        <p:spPr bwMode="auto">
          <a:xfrm>
            <a:off x="2555875" y="5610225"/>
            <a:ext cx="3744913" cy="339725"/>
          </a:xfrm>
          <a:prstGeom prst="rect">
            <a:avLst/>
          </a:prstGeom>
          <a:noFill/>
          <a:ln w="9525">
            <a:noFill/>
            <a:miter lim="800000"/>
            <a:headEnd/>
            <a:tailEnd/>
          </a:ln>
        </p:spPr>
        <p:txBody>
          <a:bodyPr>
            <a:spAutoFit/>
          </a:bodyPr>
          <a:lstStyle/>
          <a:p>
            <a:r>
              <a:rPr lang="fa-IR" sz="1600" dirty="0" smtClean="0"/>
              <a:t>مقايسه </a:t>
            </a:r>
            <a:r>
              <a:rPr lang="fa-IR" sz="1600" dirty="0"/>
              <a:t>جرم دمپستر ـ </a:t>
            </a:r>
            <a:r>
              <a:rPr lang="fa-IR" sz="1600" dirty="0" smtClean="0"/>
              <a:t>شيفر </a:t>
            </a:r>
            <a:r>
              <a:rPr lang="fa-IR" sz="1600" dirty="0"/>
              <a:t>با </a:t>
            </a:r>
            <a:r>
              <a:rPr lang="fa-IR" sz="1600" dirty="0" smtClean="0"/>
              <a:t>تئوري </a:t>
            </a:r>
            <a:r>
              <a:rPr lang="fa-IR" sz="1600" dirty="0"/>
              <a:t>احتمالات</a:t>
            </a:r>
            <a:endParaRPr lang="en-US" sz="16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602389"/>
            <a:ext cx="7772400" cy="3490907"/>
          </a:xfrm>
          <a:solidFill>
            <a:schemeClr val="accent3">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ممکن است ما بخواهيم همه شواهد را با يکديگر ترکيب کنيم تا تخمين بهتري از باور به شواهد بدست آوريم.</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عملگر </a:t>
            </a:r>
            <a:r>
              <a:rPr lang="fa-IR" sz="1400" dirty="0" smtClean="0">
                <a:solidFill>
                  <a:schemeClr val="tx1"/>
                </a:solidFill>
                <a:ea typeface="Calibri" pitchFamily="34" charset="0"/>
                <a:cs typeface="B Nazanin" pitchFamily="2" charset="-78"/>
                <a:sym typeface="Symbol" pitchFamily="18" charset="2"/>
              </a:rPr>
              <a:t> نشانگر جمع راست گوشه يا جمع مستقيم است که به صورت مجموع حاصلضرب جرم زيرمجموعه هايي که با يکديگر اشتراک دارند تعريف مي شود. قاعده دمپستر جرم ها را با يکديگر ترکيب مي کند تا جرم جديدي توليد کند.</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در استدلال مبتني بر شاهد، هر مدارک يا شواهد موجود يک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فاصله گواه يا فاصله شهود ايجاد مي کند. حد پايين اين فاصله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در استدلال مبتني بر شاهد، پشتيباني (</a:t>
            </a:r>
            <a:r>
              <a:rPr lang="en-US" sz="1400" dirty="0" err="1" smtClean="0">
                <a:solidFill>
                  <a:schemeClr val="tx1"/>
                </a:solidFill>
                <a:ea typeface="Calibri" pitchFamily="34" charset="0"/>
                <a:cs typeface="B Nazanin" pitchFamily="2" charset="-78"/>
                <a:sym typeface="Symbol" pitchFamily="18" charset="2"/>
              </a:rPr>
              <a:t>Spt</a:t>
            </a:r>
            <a:r>
              <a:rPr lang="fa-IR" sz="1400" dirty="0" smtClean="0">
                <a:solidFill>
                  <a:schemeClr val="tx1"/>
                </a:solidFill>
                <a:ea typeface="Calibri" pitchFamily="34" charset="0"/>
                <a:cs typeface="B Nazanin" pitchFamily="2" charset="-78"/>
                <a:sym typeface="Symbol" pitchFamily="18" charset="2"/>
              </a:rPr>
              <a:t>) و در تئوري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دمپستر-شيفر باور (</a:t>
            </a:r>
            <a:r>
              <a:rPr lang="en-US" sz="1400" dirty="0" err="1" smtClean="0">
                <a:solidFill>
                  <a:schemeClr val="tx1"/>
                </a:solidFill>
                <a:ea typeface="Calibri" pitchFamily="34" charset="0"/>
                <a:cs typeface="B Nazanin" pitchFamily="2" charset="-78"/>
                <a:sym typeface="Symbol" pitchFamily="18" charset="2"/>
              </a:rPr>
              <a:t>Bel</a:t>
            </a:r>
            <a:r>
              <a:rPr lang="fa-IR" sz="1400" dirty="0" smtClean="0">
                <a:solidFill>
                  <a:schemeClr val="tx1"/>
                </a:solidFill>
                <a:ea typeface="Calibri" pitchFamily="34" charset="0"/>
                <a:cs typeface="B Nazanin" pitchFamily="2" charset="-78"/>
                <a:sym typeface="Symbol" pitchFamily="18" charset="2"/>
              </a:rPr>
              <a:t>) ناميده مي شود. حد بالا را توجيه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پذيري (</a:t>
            </a:r>
            <a:r>
              <a:rPr lang="en-US" sz="1400" dirty="0" err="1" smtClean="0">
                <a:solidFill>
                  <a:schemeClr val="tx1"/>
                </a:solidFill>
                <a:ea typeface="Calibri" pitchFamily="34" charset="0"/>
                <a:cs typeface="B Nazanin" pitchFamily="2" charset="-78"/>
                <a:sym typeface="Symbol" pitchFamily="18" charset="2"/>
              </a:rPr>
              <a:t>Pls</a:t>
            </a:r>
            <a:r>
              <a:rPr lang="fa-IR" sz="1400" dirty="0" smtClean="0">
                <a:solidFill>
                  <a:schemeClr val="tx1"/>
                </a:solidFill>
                <a:ea typeface="Calibri" pitchFamily="34" charset="0"/>
                <a:cs typeface="B Nazanin" pitchFamily="2" charset="-78"/>
                <a:sym typeface="Symbol" pitchFamily="18" charset="2"/>
              </a:rPr>
              <a:t>) گويند.</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جدول مقابل برخي از فواصل شهودي مشترک را نشان مي دهد.</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556792"/>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تركيب مدارك</a:t>
            </a:r>
          </a:p>
        </p:txBody>
      </p:sp>
      <p:pic>
        <p:nvPicPr>
          <p:cNvPr id="25609" name="Picture 2"/>
          <p:cNvPicPr>
            <a:picLocks noChangeAspect="1" noChangeArrowheads="1"/>
          </p:cNvPicPr>
          <p:nvPr/>
        </p:nvPicPr>
        <p:blipFill>
          <a:blip r:embed="rId3"/>
          <a:srcRect/>
          <a:stretch>
            <a:fillRect/>
          </a:stretch>
        </p:blipFill>
        <p:spPr bwMode="auto">
          <a:xfrm>
            <a:off x="857250" y="2933700"/>
            <a:ext cx="2943225" cy="638175"/>
          </a:xfrm>
          <a:prstGeom prst="rect">
            <a:avLst/>
          </a:prstGeom>
          <a:noFill/>
          <a:ln w="12700" cap="sq">
            <a:noFill/>
            <a:miter lim="800000"/>
            <a:headEnd type="none" w="sm" len="sm"/>
            <a:tailEnd type="none" w="sm" len="sm"/>
          </a:ln>
        </p:spPr>
      </p:pic>
      <p:graphicFrame>
        <p:nvGraphicFramePr>
          <p:cNvPr id="2" name="Table 1"/>
          <p:cNvGraphicFramePr>
            <a:graphicFrameLocks noGrp="1"/>
          </p:cNvGraphicFramePr>
          <p:nvPr/>
        </p:nvGraphicFramePr>
        <p:xfrm>
          <a:off x="755576" y="4221088"/>
          <a:ext cx="4032448" cy="1559136"/>
        </p:xfrm>
        <a:graphic>
          <a:graphicData uri="http://schemas.openxmlformats.org/drawingml/2006/table">
            <a:tbl>
              <a:tblPr firstRow="1" bandRow="1">
                <a:tableStyleId>{5C22544A-7EE6-4342-B048-85BDC9FD1C3A}</a:tableStyleId>
              </a:tblPr>
              <a:tblGrid>
                <a:gridCol w="2016224"/>
                <a:gridCol w="2016224"/>
              </a:tblGrid>
              <a:tr h="208135">
                <a:tc>
                  <a:txBody>
                    <a:bodyPr/>
                    <a:lstStyle/>
                    <a:p>
                      <a:pPr algn="ctr"/>
                      <a:r>
                        <a:rPr lang="fa-IR" sz="1000" dirty="0" smtClean="0"/>
                        <a:t>مفهوم</a:t>
                      </a:r>
                      <a:endParaRPr lang="en-US" sz="1000" dirty="0"/>
                    </a:p>
                  </a:txBody>
                  <a:tcPr marL="54756" marR="54756" marT="25623" marB="25623"/>
                </a:tc>
                <a:tc>
                  <a:txBody>
                    <a:bodyPr/>
                    <a:lstStyle/>
                    <a:p>
                      <a:pPr algn="ctr"/>
                      <a:r>
                        <a:rPr lang="fa-IR" sz="1000" dirty="0" smtClean="0"/>
                        <a:t>فاصله شهودي</a:t>
                      </a:r>
                      <a:endParaRPr lang="en-US" sz="1000" dirty="0"/>
                    </a:p>
                  </a:txBody>
                  <a:tcPr marL="54756" marR="54756" marT="25623" marB="25623"/>
                </a:tc>
              </a:tr>
              <a:tr h="208135">
                <a:tc>
                  <a:txBody>
                    <a:bodyPr/>
                    <a:lstStyle/>
                    <a:p>
                      <a:r>
                        <a:rPr lang="fa-IR" sz="1000" dirty="0" smtClean="0"/>
                        <a:t>کاملا درست</a:t>
                      </a:r>
                      <a:endParaRPr lang="en-US" sz="1000" dirty="0"/>
                    </a:p>
                  </a:txBody>
                  <a:tcPr marL="54756" marR="54756" marT="25623" marB="25623"/>
                </a:tc>
                <a:tc>
                  <a:txBody>
                    <a:bodyPr/>
                    <a:lstStyle/>
                    <a:p>
                      <a:r>
                        <a:rPr lang="en-US" sz="1000" dirty="0" smtClean="0"/>
                        <a:t>[1 ,</a:t>
                      </a:r>
                      <a:r>
                        <a:rPr lang="en-US" sz="1000" baseline="0" dirty="0" smtClean="0"/>
                        <a:t> 1 ]</a:t>
                      </a:r>
                      <a:endParaRPr lang="en-US" sz="1000" dirty="0"/>
                    </a:p>
                  </a:txBody>
                  <a:tcPr marL="54756" marR="54756" marT="25623" marB="25623"/>
                </a:tc>
              </a:tr>
              <a:tr h="208135">
                <a:tc>
                  <a:txBody>
                    <a:bodyPr/>
                    <a:lstStyle/>
                    <a:p>
                      <a:r>
                        <a:rPr lang="fa-IR" sz="1000" dirty="0" smtClean="0"/>
                        <a:t>کاملا نادرست</a:t>
                      </a:r>
                      <a:endParaRPr lang="en-US" sz="1000" dirty="0"/>
                    </a:p>
                  </a:txBody>
                  <a:tcPr marL="54756" marR="54756" marT="25623" marB="25623"/>
                </a:tc>
                <a:tc>
                  <a:txBody>
                    <a:bodyPr/>
                    <a:lstStyle/>
                    <a:p>
                      <a:r>
                        <a:rPr lang="en-US" sz="1000" dirty="0" smtClean="0"/>
                        <a:t>[ 0</a:t>
                      </a:r>
                      <a:r>
                        <a:rPr lang="en-US" sz="1000" baseline="0" dirty="0" smtClean="0"/>
                        <a:t> , 0 ]</a:t>
                      </a:r>
                      <a:endParaRPr lang="en-US" sz="1000" dirty="0"/>
                    </a:p>
                  </a:txBody>
                  <a:tcPr marL="54756" marR="54756" marT="25623" marB="25623"/>
                </a:tc>
              </a:tr>
              <a:tr h="208135">
                <a:tc>
                  <a:txBody>
                    <a:bodyPr/>
                    <a:lstStyle/>
                    <a:p>
                      <a:r>
                        <a:rPr lang="fa-IR" sz="1000" dirty="0" smtClean="0"/>
                        <a:t>کاملا مجهول ( بي اطلاع )</a:t>
                      </a:r>
                      <a:endParaRPr lang="en-US" sz="1000" dirty="0"/>
                    </a:p>
                  </a:txBody>
                  <a:tcPr marL="54756" marR="54756" marT="25623" marB="25623"/>
                </a:tc>
                <a:tc>
                  <a:txBody>
                    <a:bodyPr/>
                    <a:lstStyle/>
                    <a:p>
                      <a:r>
                        <a:rPr lang="en-US" sz="1000" dirty="0" smtClean="0"/>
                        <a:t>[ 0 , 1 ]</a:t>
                      </a:r>
                      <a:endParaRPr lang="en-US" sz="1000" dirty="0"/>
                    </a:p>
                  </a:txBody>
                  <a:tcPr marL="54756" marR="54756" marT="25623" marB="25623"/>
                </a:tc>
              </a:tr>
              <a:tr h="208135">
                <a:tc>
                  <a:txBody>
                    <a:bodyPr/>
                    <a:lstStyle/>
                    <a:p>
                      <a:r>
                        <a:rPr lang="fa-IR" sz="1000" dirty="0" smtClean="0"/>
                        <a:t>متمايل به پشتيباني يا قبول</a:t>
                      </a:r>
                      <a:endParaRPr lang="en-US" sz="1000" dirty="0"/>
                    </a:p>
                  </a:txBody>
                  <a:tcPr marL="54756" marR="54756" marT="25623" marB="25623"/>
                </a:tc>
                <a:tc>
                  <a:txBody>
                    <a:bodyPr/>
                    <a:lstStyle/>
                    <a:p>
                      <a:r>
                        <a:rPr lang="en-US" sz="1000" dirty="0" smtClean="0"/>
                        <a:t>[</a:t>
                      </a:r>
                      <a:r>
                        <a:rPr lang="en-US" sz="1000" dirty="0" err="1" smtClean="0"/>
                        <a:t>Bel</a:t>
                      </a:r>
                      <a:r>
                        <a:rPr lang="en-US" sz="1000" dirty="0" smtClean="0"/>
                        <a:t> , 1 ]</a:t>
                      </a:r>
                      <a:r>
                        <a:rPr lang="fa-IR" sz="1000" dirty="0" smtClean="0"/>
                        <a:t>   که   </a:t>
                      </a:r>
                      <a:r>
                        <a:rPr lang="en-US" sz="1000" dirty="0" smtClean="0"/>
                        <a:t>0</a:t>
                      </a:r>
                      <a:r>
                        <a:rPr lang="en-US" sz="1000" baseline="0" dirty="0" smtClean="0"/>
                        <a:t> &lt; </a:t>
                      </a:r>
                      <a:r>
                        <a:rPr lang="en-US" sz="1000" baseline="0" dirty="0" err="1" smtClean="0"/>
                        <a:t>Bel</a:t>
                      </a:r>
                      <a:r>
                        <a:rPr lang="en-US" sz="1000" baseline="0" dirty="0" smtClean="0"/>
                        <a:t> &lt; 1</a:t>
                      </a:r>
                      <a:endParaRPr lang="en-US" sz="1000" dirty="0"/>
                    </a:p>
                  </a:txBody>
                  <a:tcPr marL="54756" marR="54756" marT="25623" marB="25623"/>
                </a:tc>
              </a:tr>
              <a:tr h="208135">
                <a:tc>
                  <a:txBody>
                    <a:bodyPr/>
                    <a:lstStyle/>
                    <a:p>
                      <a:r>
                        <a:rPr lang="fa-IR" sz="1000" dirty="0" smtClean="0"/>
                        <a:t>متمايل به انکار يا رد</a:t>
                      </a:r>
                      <a:endParaRPr lang="en-US" sz="1000" dirty="0"/>
                    </a:p>
                  </a:txBody>
                  <a:tcPr marL="54756" marR="54756" marT="25623" marB="25623"/>
                </a:tc>
                <a:tc>
                  <a:txBody>
                    <a:bodyPr/>
                    <a:lstStyle/>
                    <a:p>
                      <a:r>
                        <a:rPr lang="en-US" sz="1000" dirty="0" smtClean="0"/>
                        <a:t>[ 0 , </a:t>
                      </a:r>
                      <a:r>
                        <a:rPr lang="en-US" sz="1000" dirty="0" err="1" smtClean="0"/>
                        <a:t>Pls</a:t>
                      </a:r>
                      <a:r>
                        <a:rPr lang="en-US" sz="1000" dirty="0" smtClean="0"/>
                        <a:t> ]</a:t>
                      </a:r>
                      <a:r>
                        <a:rPr lang="fa-IR" sz="1000" dirty="0" smtClean="0"/>
                        <a:t>   که   </a:t>
                      </a:r>
                      <a:r>
                        <a:rPr lang="en-US" sz="1000" dirty="0" smtClean="0"/>
                        <a:t>0 &lt; </a:t>
                      </a:r>
                      <a:r>
                        <a:rPr lang="en-US" sz="1000" dirty="0" err="1" smtClean="0"/>
                        <a:t>Pls</a:t>
                      </a:r>
                      <a:r>
                        <a:rPr lang="en-US" sz="1000" baseline="0" dirty="0" smtClean="0"/>
                        <a:t> &lt; 1</a:t>
                      </a:r>
                      <a:endParaRPr lang="en-US" sz="1000" dirty="0"/>
                    </a:p>
                  </a:txBody>
                  <a:tcPr marL="54756" marR="54756" marT="25623" marB="25623"/>
                </a:tc>
              </a:tr>
              <a:tr h="307974">
                <a:tc>
                  <a:txBody>
                    <a:bodyPr/>
                    <a:lstStyle/>
                    <a:p>
                      <a:r>
                        <a:rPr lang="fa-IR" sz="1000" dirty="0" smtClean="0"/>
                        <a:t>هم متمايل</a:t>
                      </a:r>
                      <a:r>
                        <a:rPr lang="fa-IR" sz="1000" baseline="0" dirty="0" smtClean="0"/>
                        <a:t> </a:t>
                      </a:r>
                      <a:r>
                        <a:rPr lang="fa-IR" sz="1000" dirty="0" smtClean="0"/>
                        <a:t>به پشتيباني و هم متمايل به رد</a:t>
                      </a:r>
                      <a:endParaRPr lang="en-US" sz="1000" dirty="0"/>
                    </a:p>
                  </a:txBody>
                  <a:tcPr marL="54756" marR="54756" marT="25623" marB="25623"/>
                </a:tc>
                <a:tc>
                  <a:txBody>
                    <a:bodyPr/>
                    <a:lstStyle/>
                    <a:p>
                      <a:endParaRPr lang="en-US" sz="1700"/>
                    </a:p>
                  </a:txBody>
                  <a:tcPr marL="54756" marR="54756" marT="25623" marB="25623">
                    <a:blipFill rotWithShape="1">
                      <a:blip r:embed="rId4"/>
                      <a:stretch>
                        <a:fillRect l="-100606" t="-602703" r="-303" b="-27027"/>
                      </a:stretch>
                    </a:blipFill>
                  </a:tcPr>
                </a:tc>
              </a:tr>
            </a:tbl>
          </a:graphicData>
        </a:graphic>
      </p:graphicFrame>
      <p:sp>
        <p:nvSpPr>
          <p:cNvPr id="25611" name="TextBox 2"/>
          <p:cNvSpPr txBox="1">
            <a:spLocks noChangeArrowheads="1"/>
          </p:cNvSpPr>
          <p:nvPr/>
        </p:nvSpPr>
        <p:spPr bwMode="auto">
          <a:xfrm>
            <a:off x="1835150" y="5816600"/>
            <a:ext cx="1584325" cy="276225"/>
          </a:xfrm>
          <a:prstGeom prst="rect">
            <a:avLst/>
          </a:prstGeom>
          <a:noFill/>
          <a:ln w="9525">
            <a:noFill/>
            <a:miter lim="800000"/>
            <a:headEnd/>
            <a:tailEnd/>
          </a:ln>
        </p:spPr>
        <p:txBody>
          <a:bodyPr>
            <a:spAutoFit/>
          </a:bodyPr>
          <a:lstStyle/>
          <a:p>
            <a:r>
              <a:rPr lang="fa-IR" sz="1200" dirty="0" smtClean="0"/>
              <a:t>برخي </a:t>
            </a:r>
            <a:r>
              <a:rPr lang="fa-IR" sz="1200" dirty="0"/>
              <a:t>از فواصل </a:t>
            </a:r>
            <a:r>
              <a:rPr lang="fa-IR" sz="1200" dirty="0" smtClean="0"/>
              <a:t>شهودي</a:t>
            </a:r>
            <a:endParaRPr lang="en-US" sz="12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40080" y="2468880"/>
            <a:ext cx="7772400" cy="3600401"/>
          </a:xfrm>
          <a:blipFill rotWithShape="1">
            <a:blip r:embed="rId3"/>
            <a:srcRect/>
            <a:stretch>
              <a:fillRect l="-5883" t="-2096" r="-1177" b="-12191"/>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412776"/>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تركيب مدارك</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83568" y="2602389"/>
            <a:ext cx="7772400" cy="3490907"/>
          </a:xfrm>
          <a:blipFill rotWithShape="1">
            <a:blip r:embed="rId3"/>
            <a:srcRect/>
            <a:stretch>
              <a:fillRect l="-1765" t="-2388" r="-1765" b="-2388"/>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836613"/>
            <a:ext cx="7489825" cy="760412"/>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628800"/>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هنجار </a:t>
            </a:r>
            <a:r>
              <a:rPr lang="fa-IR" sz="2400" b="1" dirty="0" smtClean="0">
                <a:solidFill>
                  <a:schemeClr val="tx1"/>
                </a:solidFill>
                <a:cs typeface="B Nazanin" pitchFamily="2" charset="-78"/>
              </a:rPr>
              <a:t>سازي </a:t>
            </a:r>
            <a:r>
              <a:rPr lang="fa-IR" sz="2400" b="1" dirty="0">
                <a:solidFill>
                  <a:schemeClr val="tx1"/>
                </a:solidFill>
                <a:cs typeface="B Nazanin" pitchFamily="2" charset="-78"/>
              </a:rPr>
              <a:t>باورها</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11560" y="2470068"/>
            <a:ext cx="7848872" cy="3623228"/>
          </a:xfrm>
          <a:blipFill rotWithShape="1">
            <a:blip r:embed="rId3"/>
            <a:srcRect/>
            <a:stretch>
              <a:fillRect l="-1260" t="-1736" r="-1260" b="-1736"/>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a:noFill/>
              </a:rPr>
              <a:t> </a:t>
            </a: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412776"/>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انتقال جرم ها و مجموعه ها</a:t>
            </a:r>
          </a:p>
        </p:txBody>
      </p:sp>
      <p:sp>
        <p:nvSpPr>
          <p:cNvPr id="16" name="Flowchart: Connector 15"/>
          <p:cNvSpPr/>
          <p:nvPr/>
        </p:nvSpPr>
        <p:spPr>
          <a:xfrm>
            <a:off x="1139825" y="3903663"/>
            <a:ext cx="839788" cy="749300"/>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lowchart: Connector 16"/>
          <p:cNvSpPr/>
          <p:nvPr/>
        </p:nvSpPr>
        <p:spPr>
          <a:xfrm>
            <a:off x="1331913" y="4076700"/>
            <a:ext cx="469900" cy="404813"/>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Flowchart: Connector 17"/>
          <p:cNvSpPr/>
          <p:nvPr/>
        </p:nvSpPr>
        <p:spPr>
          <a:xfrm>
            <a:off x="1514475" y="4216400"/>
            <a:ext cx="104775" cy="149225"/>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Flowchart: Connector 18"/>
          <p:cNvSpPr/>
          <p:nvPr/>
        </p:nvSpPr>
        <p:spPr>
          <a:xfrm>
            <a:off x="1139825" y="2941638"/>
            <a:ext cx="839788" cy="749300"/>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Flowchart: Connector 19"/>
          <p:cNvSpPr/>
          <p:nvPr/>
        </p:nvSpPr>
        <p:spPr>
          <a:xfrm>
            <a:off x="2579688" y="2941638"/>
            <a:ext cx="839787" cy="749300"/>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Flowchart: Connector 20"/>
          <p:cNvSpPr/>
          <p:nvPr/>
        </p:nvSpPr>
        <p:spPr>
          <a:xfrm>
            <a:off x="2771775" y="3114675"/>
            <a:ext cx="469900" cy="403225"/>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Flowchart: Connector 21"/>
          <p:cNvSpPr/>
          <p:nvPr/>
        </p:nvSpPr>
        <p:spPr>
          <a:xfrm>
            <a:off x="2363788" y="3903663"/>
            <a:ext cx="839787" cy="749300"/>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Flowchart: Connector 22"/>
          <p:cNvSpPr/>
          <p:nvPr/>
        </p:nvSpPr>
        <p:spPr>
          <a:xfrm>
            <a:off x="2771775" y="3903663"/>
            <a:ext cx="839788" cy="749300"/>
          </a:xfrm>
          <a:prstGeom prst="flowChartConnector">
            <a:avLst/>
          </a:prstGeom>
          <a:no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687" name="TextBox 3"/>
          <p:cNvSpPr txBox="1">
            <a:spLocks noChangeArrowheads="1"/>
          </p:cNvSpPr>
          <p:nvPr/>
        </p:nvSpPr>
        <p:spPr bwMode="auto">
          <a:xfrm>
            <a:off x="1811338" y="2852738"/>
            <a:ext cx="239712" cy="261937"/>
          </a:xfrm>
          <a:prstGeom prst="rect">
            <a:avLst/>
          </a:prstGeom>
          <a:noFill/>
          <a:ln w="9525">
            <a:noFill/>
            <a:miter lim="800000"/>
            <a:headEnd/>
            <a:tailEnd/>
          </a:ln>
        </p:spPr>
        <p:txBody>
          <a:bodyPr>
            <a:spAutoFit/>
          </a:bodyPr>
          <a:lstStyle/>
          <a:p>
            <a:r>
              <a:rPr lang="en-US" sz="1100"/>
              <a:t>X</a:t>
            </a:r>
          </a:p>
        </p:txBody>
      </p:sp>
      <p:sp>
        <p:nvSpPr>
          <p:cNvPr id="28688" name="TextBox 23"/>
          <p:cNvSpPr txBox="1">
            <a:spLocks noChangeArrowheads="1"/>
          </p:cNvSpPr>
          <p:nvPr/>
        </p:nvSpPr>
        <p:spPr bwMode="auto">
          <a:xfrm>
            <a:off x="3251200" y="2852738"/>
            <a:ext cx="241300" cy="261937"/>
          </a:xfrm>
          <a:prstGeom prst="rect">
            <a:avLst/>
          </a:prstGeom>
          <a:noFill/>
          <a:ln w="9525">
            <a:noFill/>
            <a:miter lim="800000"/>
            <a:headEnd/>
            <a:tailEnd/>
          </a:ln>
        </p:spPr>
        <p:txBody>
          <a:bodyPr>
            <a:spAutoFit/>
          </a:bodyPr>
          <a:lstStyle/>
          <a:p>
            <a:r>
              <a:rPr lang="en-US" sz="1100"/>
              <a:t>X</a:t>
            </a:r>
          </a:p>
        </p:txBody>
      </p:sp>
      <p:sp>
        <p:nvSpPr>
          <p:cNvPr id="28689" name="TextBox 24"/>
          <p:cNvSpPr txBox="1">
            <a:spLocks noChangeArrowheads="1"/>
          </p:cNvSpPr>
          <p:nvPr/>
        </p:nvSpPr>
        <p:spPr bwMode="auto">
          <a:xfrm>
            <a:off x="3108325" y="2997200"/>
            <a:ext cx="239713" cy="261938"/>
          </a:xfrm>
          <a:prstGeom prst="rect">
            <a:avLst/>
          </a:prstGeom>
          <a:noFill/>
          <a:ln w="9525">
            <a:noFill/>
            <a:miter lim="800000"/>
            <a:headEnd/>
            <a:tailEnd/>
          </a:ln>
        </p:spPr>
        <p:txBody>
          <a:bodyPr>
            <a:spAutoFit/>
          </a:bodyPr>
          <a:lstStyle/>
          <a:p>
            <a:r>
              <a:rPr lang="en-US" sz="1100"/>
              <a:t>Y</a:t>
            </a:r>
          </a:p>
        </p:txBody>
      </p:sp>
      <p:sp>
        <p:nvSpPr>
          <p:cNvPr id="28690" name="TextBox 25"/>
          <p:cNvSpPr txBox="1">
            <a:spLocks noChangeArrowheads="1"/>
          </p:cNvSpPr>
          <p:nvPr/>
        </p:nvSpPr>
        <p:spPr bwMode="auto">
          <a:xfrm>
            <a:off x="1668463" y="3959225"/>
            <a:ext cx="239712" cy="261938"/>
          </a:xfrm>
          <a:prstGeom prst="rect">
            <a:avLst/>
          </a:prstGeom>
          <a:noFill/>
          <a:ln w="9525">
            <a:noFill/>
            <a:miter lim="800000"/>
            <a:headEnd/>
            <a:tailEnd/>
          </a:ln>
        </p:spPr>
        <p:txBody>
          <a:bodyPr>
            <a:spAutoFit/>
          </a:bodyPr>
          <a:lstStyle/>
          <a:p>
            <a:r>
              <a:rPr lang="en-US" sz="1100"/>
              <a:t>Y</a:t>
            </a:r>
          </a:p>
        </p:txBody>
      </p:sp>
      <p:sp>
        <p:nvSpPr>
          <p:cNvPr id="28691" name="TextBox 26"/>
          <p:cNvSpPr txBox="1">
            <a:spLocks noChangeArrowheads="1"/>
          </p:cNvSpPr>
          <p:nvPr/>
        </p:nvSpPr>
        <p:spPr bwMode="auto">
          <a:xfrm>
            <a:off x="1811338" y="3814763"/>
            <a:ext cx="239712" cy="261937"/>
          </a:xfrm>
          <a:prstGeom prst="rect">
            <a:avLst/>
          </a:prstGeom>
          <a:noFill/>
          <a:ln w="9525">
            <a:noFill/>
            <a:miter lim="800000"/>
            <a:headEnd/>
            <a:tailEnd/>
          </a:ln>
        </p:spPr>
        <p:txBody>
          <a:bodyPr>
            <a:spAutoFit/>
          </a:bodyPr>
          <a:lstStyle/>
          <a:p>
            <a:r>
              <a:rPr lang="en-US" sz="1100"/>
              <a:t>X</a:t>
            </a:r>
          </a:p>
        </p:txBody>
      </p:sp>
      <p:sp>
        <p:nvSpPr>
          <p:cNvPr id="28692" name="TextBox 27"/>
          <p:cNvSpPr txBox="1">
            <a:spLocks noChangeArrowheads="1"/>
          </p:cNvSpPr>
          <p:nvPr/>
        </p:nvSpPr>
        <p:spPr bwMode="auto">
          <a:xfrm>
            <a:off x="1524000" y="4046538"/>
            <a:ext cx="239713" cy="261937"/>
          </a:xfrm>
          <a:prstGeom prst="rect">
            <a:avLst/>
          </a:prstGeom>
          <a:noFill/>
          <a:ln w="9525">
            <a:noFill/>
            <a:miter lim="800000"/>
            <a:headEnd/>
            <a:tailEnd/>
          </a:ln>
        </p:spPr>
        <p:txBody>
          <a:bodyPr>
            <a:spAutoFit/>
          </a:bodyPr>
          <a:lstStyle/>
          <a:p>
            <a:r>
              <a:rPr lang="en-US" sz="1100"/>
              <a:t>Z</a:t>
            </a:r>
          </a:p>
        </p:txBody>
      </p:sp>
      <p:sp>
        <p:nvSpPr>
          <p:cNvPr id="28693" name="TextBox 28"/>
          <p:cNvSpPr txBox="1">
            <a:spLocks noChangeArrowheads="1"/>
          </p:cNvSpPr>
          <p:nvPr/>
        </p:nvSpPr>
        <p:spPr bwMode="auto">
          <a:xfrm>
            <a:off x="2316163" y="3743325"/>
            <a:ext cx="239712" cy="261938"/>
          </a:xfrm>
          <a:prstGeom prst="rect">
            <a:avLst/>
          </a:prstGeom>
          <a:noFill/>
          <a:ln w="9525">
            <a:noFill/>
            <a:miter lim="800000"/>
            <a:headEnd/>
            <a:tailEnd/>
          </a:ln>
        </p:spPr>
        <p:txBody>
          <a:bodyPr>
            <a:spAutoFit/>
          </a:bodyPr>
          <a:lstStyle/>
          <a:p>
            <a:r>
              <a:rPr lang="en-US" sz="1100"/>
              <a:t>X</a:t>
            </a:r>
          </a:p>
        </p:txBody>
      </p:sp>
      <p:sp>
        <p:nvSpPr>
          <p:cNvPr id="28694" name="TextBox 29"/>
          <p:cNvSpPr txBox="1">
            <a:spLocks noChangeArrowheads="1"/>
          </p:cNvSpPr>
          <p:nvPr/>
        </p:nvSpPr>
        <p:spPr bwMode="auto">
          <a:xfrm>
            <a:off x="3348038" y="3716338"/>
            <a:ext cx="239712" cy="261937"/>
          </a:xfrm>
          <a:prstGeom prst="rect">
            <a:avLst/>
          </a:prstGeom>
          <a:noFill/>
          <a:ln w="9525">
            <a:noFill/>
            <a:miter lim="800000"/>
            <a:headEnd/>
            <a:tailEnd/>
          </a:ln>
        </p:spPr>
        <p:txBody>
          <a:bodyPr>
            <a:spAutoFit/>
          </a:bodyPr>
          <a:lstStyle/>
          <a:p>
            <a:r>
              <a:rPr lang="en-US" sz="1100"/>
              <a:t>Y</a:t>
            </a:r>
          </a:p>
        </p:txBody>
      </p:sp>
      <p:sp>
        <p:nvSpPr>
          <p:cNvPr id="28695" name="TextBox 30"/>
          <p:cNvSpPr txBox="1">
            <a:spLocks noChangeArrowheads="1"/>
          </p:cNvSpPr>
          <p:nvPr/>
        </p:nvSpPr>
        <p:spPr bwMode="auto">
          <a:xfrm>
            <a:off x="687388" y="3527425"/>
            <a:ext cx="452437" cy="261938"/>
          </a:xfrm>
          <a:prstGeom prst="rect">
            <a:avLst/>
          </a:prstGeom>
          <a:noFill/>
          <a:ln w="9525">
            <a:noFill/>
            <a:miter lim="800000"/>
            <a:headEnd/>
            <a:tailEnd/>
          </a:ln>
        </p:spPr>
        <p:txBody>
          <a:bodyPr>
            <a:spAutoFit/>
          </a:bodyPr>
          <a:lstStyle/>
          <a:p>
            <a:r>
              <a:rPr lang="fa-IR" sz="1100"/>
              <a:t>(الف)</a:t>
            </a:r>
            <a:endParaRPr lang="en-US" sz="1100"/>
          </a:p>
        </p:txBody>
      </p:sp>
      <p:sp>
        <p:nvSpPr>
          <p:cNvPr id="28696" name="TextBox 31"/>
          <p:cNvSpPr txBox="1">
            <a:spLocks noChangeArrowheads="1"/>
          </p:cNvSpPr>
          <p:nvPr/>
        </p:nvSpPr>
        <p:spPr bwMode="auto">
          <a:xfrm>
            <a:off x="684213" y="4391025"/>
            <a:ext cx="450850" cy="261938"/>
          </a:xfrm>
          <a:prstGeom prst="rect">
            <a:avLst/>
          </a:prstGeom>
          <a:noFill/>
          <a:ln w="9525">
            <a:noFill/>
            <a:miter lim="800000"/>
            <a:headEnd/>
            <a:tailEnd/>
          </a:ln>
        </p:spPr>
        <p:txBody>
          <a:bodyPr>
            <a:spAutoFit/>
          </a:bodyPr>
          <a:lstStyle/>
          <a:p>
            <a:r>
              <a:rPr lang="fa-IR" sz="1100"/>
              <a:t>(ج)</a:t>
            </a:r>
            <a:endParaRPr lang="en-US" sz="1100"/>
          </a:p>
        </p:txBody>
      </p:sp>
      <p:sp>
        <p:nvSpPr>
          <p:cNvPr id="28697" name="TextBox 32"/>
          <p:cNvSpPr txBox="1">
            <a:spLocks noChangeArrowheads="1"/>
          </p:cNvSpPr>
          <p:nvPr/>
        </p:nvSpPr>
        <p:spPr bwMode="auto">
          <a:xfrm>
            <a:off x="2032000" y="4391025"/>
            <a:ext cx="452438" cy="261938"/>
          </a:xfrm>
          <a:prstGeom prst="rect">
            <a:avLst/>
          </a:prstGeom>
          <a:noFill/>
          <a:ln w="9525">
            <a:noFill/>
            <a:miter lim="800000"/>
            <a:headEnd/>
            <a:tailEnd/>
          </a:ln>
        </p:spPr>
        <p:txBody>
          <a:bodyPr>
            <a:spAutoFit/>
          </a:bodyPr>
          <a:lstStyle/>
          <a:p>
            <a:r>
              <a:rPr lang="fa-IR" sz="1100"/>
              <a:t>(د)</a:t>
            </a:r>
            <a:endParaRPr lang="en-US" sz="1100"/>
          </a:p>
        </p:txBody>
      </p:sp>
      <p:sp>
        <p:nvSpPr>
          <p:cNvPr id="28698" name="TextBox 33"/>
          <p:cNvSpPr txBox="1">
            <a:spLocks noChangeArrowheads="1"/>
          </p:cNvSpPr>
          <p:nvPr/>
        </p:nvSpPr>
        <p:spPr bwMode="auto">
          <a:xfrm>
            <a:off x="2247900" y="3500438"/>
            <a:ext cx="452438" cy="261937"/>
          </a:xfrm>
          <a:prstGeom prst="rect">
            <a:avLst/>
          </a:prstGeom>
          <a:noFill/>
          <a:ln w="9525">
            <a:noFill/>
            <a:miter lim="800000"/>
            <a:headEnd/>
            <a:tailEnd/>
          </a:ln>
        </p:spPr>
        <p:txBody>
          <a:bodyPr>
            <a:spAutoFit/>
          </a:bodyPr>
          <a:lstStyle/>
          <a:p>
            <a:r>
              <a:rPr lang="fa-IR" sz="1100"/>
              <a:t>(ب)</a:t>
            </a:r>
            <a:endParaRPr lang="en-US" sz="1100"/>
          </a:p>
        </p:txBody>
      </p:sp>
      <p:sp>
        <p:nvSpPr>
          <p:cNvPr id="28699" name="TextBox 34"/>
          <p:cNvSpPr txBox="1">
            <a:spLocks noChangeArrowheads="1"/>
          </p:cNvSpPr>
          <p:nvPr/>
        </p:nvSpPr>
        <p:spPr bwMode="auto">
          <a:xfrm>
            <a:off x="684213" y="4724400"/>
            <a:ext cx="3276600" cy="307975"/>
          </a:xfrm>
          <a:prstGeom prst="rect">
            <a:avLst/>
          </a:prstGeom>
          <a:noFill/>
          <a:ln w="9525">
            <a:noFill/>
            <a:miter lim="800000"/>
            <a:headEnd/>
            <a:tailEnd/>
          </a:ln>
        </p:spPr>
        <p:txBody>
          <a:bodyPr>
            <a:spAutoFit/>
          </a:bodyPr>
          <a:lstStyle/>
          <a:p>
            <a:pPr marL="285750" indent="-285750">
              <a:buFont typeface="Arial" pitchFamily="34" charset="0"/>
              <a:buChar char="•"/>
            </a:pPr>
            <a:r>
              <a:rPr lang="fa-IR" sz="1400" dirty="0"/>
              <a:t>مجموعه </a:t>
            </a:r>
            <a:r>
              <a:rPr lang="fa-IR" sz="1400" dirty="0" smtClean="0"/>
              <a:t>هاي </a:t>
            </a:r>
            <a:r>
              <a:rPr lang="fa-IR" sz="1400" dirty="0"/>
              <a:t>نشاندهنده </a:t>
            </a:r>
            <a:r>
              <a:rPr lang="fa-IR" sz="1400" dirty="0" smtClean="0"/>
              <a:t>پشتيباني </a:t>
            </a:r>
            <a:r>
              <a:rPr lang="fa-IR" sz="1400" dirty="0"/>
              <a:t>و </a:t>
            </a:r>
            <a:r>
              <a:rPr lang="fa-IR" sz="1400" dirty="0" smtClean="0"/>
              <a:t>توجيه پذيري</a:t>
            </a:r>
            <a:endParaRPr lang="en-US" sz="1400" dirty="0"/>
          </a:p>
        </p:txBody>
      </p:sp>
      <p:sp>
        <p:nvSpPr>
          <p:cNvPr id="36" name="TextBox 35"/>
          <p:cNvSpPr txBox="1">
            <a:spLocks noRot="1" noChangeAspect="1" noMove="1" noResize="1" noEditPoints="1" noAdjustHandles="1" noChangeArrowheads="1" noChangeShapeType="1" noTextEdit="1"/>
          </p:cNvSpPr>
          <p:nvPr/>
        </p:nvSpPr>
        <p:spPr>
          <a:xfrm>
            <a:off x="2243859" y="4077072"/>
            <a:ext cx="599949" cy="276101"/>
          </a:xfrm>
          <a:prstGeom prst="rect">
            <a:avLst/>
          </a:prstGeom>
          <a:blipFill rotWithShape="1">
            <a:blip r:embed="rId4"/>
            <a:stretch>
              <a:fillRect b="-13333"/>
            </a:stretch>
          </a:blipFill>
        </p:spPr>
        <p:txBody>
          <a:bodyPr/>
          <a:lstStyle/>
          <a:p>
            <a:pPr>
              <a:defRPr/>
            </a:pPr>
            <a:r>
              <a:rPr lang="en-US">
                <a:noFill/>
                <a:cs typeface="Arial" charset="0"/>
              </a:rPr>
              <a:t> </a:t>
            </a:r>
          </a:p>
        </p:txBody>
      </p:sp>
      <p:sp>
        <p:nvSpPr>
          <p:cNvPr id="5" name="TextBox 4"/>
          <p:cNvSpPr txBox="1">
            <a:spLocks noRot="1" noChangeAspect="1" noMove="1" noResize="1" noEditPoints="1" noAdjustHandles="1" noChangeArrowheads="1" noChangeShapeType="1" noTextEdit="1"/>
          </p:cNvSpPr>
          <p:nvPr/>
        </p:nvSpPr>
        <p:spPr>
          <a:xfrm>
            <a:off x="2733848" y="4103494"/>
            <a:ext cx="470000" cy="261610"/>
          </a:xfrm>
          <a:prstGeom prst="rect">
            <a:avLst/>
          </a:prstGeom>
          <a:blipFill rotWithShape="1">
            <a:blip r:embed="rId5"/>
            <a:stretch>
              <a:fillRect b="-16279"/>
            </a:stretch>
          </a:blipFill>
        </p:spPr>
        <p:txBody>
          <a:bodyPr/>
          <a:lstStyle/>
          <a:p>
            <a:pPr>
              <a:defRPr/>
            </a:pPr>
            <a:r>
              <a:rPr lang="en-US">
                <a:noFill/>
                <a:cs typeface="Arial" charset="0"/>
              </a:rPr>
              <a:t> </a:t>
            </a:r>
          </a:p>
        </p:txBody>
      </p:sp>
      <p:sp>
        <p:nvSpPr>
          <p:cNvPr id="6" name="TextBox 5"/>
          <p:cNvSpPr txBox="1">
            <a:spLocks noRot="1" noChangeAspect="1" noMove="1" noResize="1" noEditPoints="1" noAdjustHandles="1" noChangeArrowheads="1" noChangeShapeType="1" noTextEdit="1"/>
          </p:cNvSpPr>
          <p:nvPr/>
        </p:nvSpPr>
        <p:spPr>
          <a:xfrm>
            <a:off x="3111329" y="4077072"/>
            <a:ext cx="524567" cy="270780"/>
          </a:xfrm>
          <a:prstGeom prst="rect">
            <a:avLst/>
          </a:prstGeom>
          <a:blipFill rotWithShape="1">
            <a:blip r:embed="rId6"/>
            <a:stretch>
              <a:fillRect r="-1163" b="-15909"/>
            </a:stretch>
          </a:blipFill>
        </p:spPr>
        <p:txBody>
          <a:bodyPr/>
          <a:lstStyle/>
          <a:p>
            <a:pPr>
              <a:defRPr/>
            </a:pPr>
            <a:r>
              <a:rPr lang="en-US">
                <a:noFill/>
                <a:cs typeface="Arial" charset="0"/>
              </a:rPr>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490907"/>
          </a:xfrm>
          <a:solidFill>
            <a:schemeClr val="accent3">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2000" dirty="0" smtClean="0">
                <a:solidFill>
                  <a:schemeClr val="tx1"/>
                </a:solidFill>
                <a:ea typeface="Calibri" pitchFamily="34" charset="0"/>
                <a:cs typeface="B Nazanin" pitchFamily="2" charset="-78"/>
              </a:rPr>
              <a:t/>
            </a:r>
            <a:br>
              <a:rPr lang="fa-IR" sz="2000" dirty="0" smtClean="0">
                <a:solidFill>
                  <a:schemeClr val="tx1"/>
                </a:solidFill>
                <a:ea typeface="Calibri" pitchFamily="34" charset="0"/>
                <a:cs typeface="B Nazanin" pitchFamily="2" charset="-78"/>
              </a:rPr>
            </a:br>
            <a:r>
              <a:rPr lang="fa-IR" sz="2000" dirty="0" smtClean="0">
                <a:solidFill>
                  <a:schemeClr val="tx1"/>
                </a:solidFill>
                <a:ea typeface="Calibri" pitchFamily="34" charset="0"/>
                <a:cs typeface="B Nazanin" pitchFamily="2" charset="-78"/>
              </a:rPr>
              <a:t>يکي از مشکلات تئوري دمپستر ـ شيفر به هنگام نرمالايز کردن (هنجارسازي) بروز مي کند و ممکن است منجر به نتايجي شود که با انتظارات ما مغايرت داشته باشد. مشکل نرمالايز کردن اين است که باور مربوط به شيئي که تصور مي شود وجود ندارد </a:t>
            </a:r>
            <a:r>
              <a:rPr lang="fa-IR" sz="2000" dirty="0" smtClean="0">
                <a:solidFill>
                  <a:schemeClr val="tx1"/>
                </a:solidFill>
                <a:ea typeface="Calibri" pitchFamily="34" charset="0"/>
                <a:cs typeface="B Nazanin" pitchFamily="2" charset="-78"/>
                <a:sym typeface="Symbol" pitchFamily="18" charset="2"/>
              </a:rPr>
              <a:t> را ناديده مي گيرد.</a:t>
            </a:r>
            <a:br>
              <a:rPr lang="fa-IR" sz="2000" dirty="0" smtClean="0">
                <a:solidFill>
                  <a:schemeClr val="tx1"/>
                </a:solidFill>
                <a:ea typeface="Calibri" pitchFamily="34" charset="0"/>
                <a:cs typeface="B Nazanin" pitchFamily="2" charset="-78"/>
                <a:sym typeface="Symbol" pitchFamily="18" charset="2"/>
              </a:rPr>
            </a:br>
            <a:r>
              <a:rPr lang="fa-IR" sz="2000" dirty="0" smtClean="0">
                <a:solidFill>
                  <a:schemeClr val="tx1"/>
                </a:solidFill>
                <a:ea typeface="Calibri" pitchFamily="34" charset="0"/>
                <a:cs typeface="B Nazanin" pitchFamily="2" charset="-78"/>
                <a:sym typeface="Symbol" pitchFamily="18" charset="2"/>
              </a:rPr>
              <a:t/>
            </a:r>
            <a:br>
              <a:rPr lang="fa-IR" sz="2000" dirty="0" smtClean="0">
                <a:solidFill>
                  <a:schemeClr val="tx1"/>
                </a:solidFill>
                <a:ea typeface="Calibri" pitchFamily="34" charset="0"/>
                <a:cs typeface="B Nazanin" pitchFamily="2" charset="-78"/>
                <a:sym typeface="Symbol" pitchFamily="18" charset="2"/>
              </a:rPr>
            </a:br>
            <a:endParaRPr lang="fa-IR" sz="20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تئوري دمپستر- شيفر</a:t>
            </a:r>
          </a:p>
        </p:txBody>
      </p:sp>
      <p:sp>
        <p:nvSpPr>
          <p:cNvPr id="13" name="Oval 12"/>
          <p:cNvSpPr/>
          <p:nvPr/>
        </p:nvSpPr>
        <p:spPr>
          <a:xfrm>
            <a:off x="2928926" y="1556792"/>
            <a:ext cx="3024336" cy="875496"/>
          </a:xfrm>
          <a:prstGeom prst="ellipse">
            <a:avLst/>
          </a:prstGeom>
          <a:solidFill>
            <a:schemeClr val="accent3">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مشكلات تئوري دمپستر - شيفر</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83568" y="2492896"/>
            <a:ext cx="7772400" cy="3566160"/>
          </a:xfrm>
          <a:blipFill rotWithShape="1">
            <a:blip r:embed="rId3"/>
            <a:srcRect/>
            <a:stretch>
              <a:fillRect l="-1177" t="-1282" r="-1177" b="-11539"/>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12776"/>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مجموعه هاي فازي و زبان طبيعي</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83568" y="2492896"/>
            <a:ext cx="7680960" cy="3579310"/>
          </a:xfrm>
          <a:blipFill rotWithShape="1">
            <a:blip r:embed="rId3"/>
            <a:srcRect/>
            <a:stretch>
              <a:fillRect l="-1191" t="-3648" r="-1191" b="-3648"/>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12776"/>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مجموعه هاي فازي و زبان طبيعي</a:t>
            </a:r>
          </a:p>
        </p:txBody>
      </p:sp>
      <p:sp>
        <p:nvSpPr>
          <p:cNvPr id="2" name="TextBox 1"/>
          <p:cNvSpPr txBox="1">
            <a:spLocks noRot="1" noChangeAspect="1" noMove="1" noResize="1" noEditPoints="1" noAdjustHandles="1" noChangeArrowheads="1" noChangeShapeType="1" noTextEdit="1"/>
          </p:cNvSpPr>
          <p:nvPr/>
        </p:nvSpPr>
        <p:spPr>
          <a:xfrm>
            <a:off x="4738910" y="4653136"/>
            <a:ext cx="1993330" cy="338554"/>
          </a:xfrm>
          <a:prstGeom prst="rect">
            <a:avLst/>
          </a:prstGeom>
          <a:blipFill rotWithShape="1">
            <a:blip r:embed="rId4"/>
            <a:stretch>
              <a:fillRect t="-7143" r="-1835" b="-21429"/>
            </a:stretch>
          </a:blipFill>
        </p:spPr>
        <p:txBody>
          <a:bodyPr/>
          <a:lstStyle/>
          <a:p>
            <a:pPr>
              <a:defRPr/>
            </a:pPr>
            <a:r>
              <a:rPr lang="en-US">
                <a:noFill/>
                <a:cs typeface="Arial" charset="0"/>
              </a:rPr>
              <a:t> </a:t>
            </a:r>
          </a:p>
        </p:txBody>
      </p:sp>
      <p:sp>
        <p:nvSpPr>
          <p:cNvPr id="4" name="TextBox 3"/>
          <p:cNvSpPr txBox="1">
            <a:spLocks noRot="1" noChangeAspect="1" noMove="1" noResize="1" noEditPoints="1" noAdjustHandles="1" noChangeArrowheads="1" noChangeShapeType="1" noTextEdit="1"/>
          </p:cNvSpPr>
          <p:nvPr/>
        </p:nvSpPr>
        <p:spPr>
          <a:xfrm>
            <a:off x="4932040" y="4941168"/>
            <a:ext cx="1800200" cy="338554"/>
          </a:xfrm>
          <a:prstGeom prst="rect">
            <a:avLst/>
          </a:prstGeom>
          <a:blipFill rotWithShape="1">
            <a:blip r:embed="rId5"/>
            <a:stretch>
              <a:fillRect t="-7273" r="-2034" b="-23636"/>
            </a:stretch>
          </a:blipFill>
        </p:spPr>
        <p:txBody>
          <a:bodyPr/>
          <a:lstStyle/>
          <a:p>
            <a:pPr>
              <a:defRPr/>
            </a:pPr>
            <a:r>
              <a:rPr lang="en-US">
                <a:noFill/>
                <a:cs typeface="Arial" charset="0"/>
              </a:rPr>
              <a:t> </a:t>
            </a:r>
          </a:p>
        </p:txBody>
      </p:sp>
      <p:sp>
        <p:nvSpPr>
          <p:cNvPr id="5" name="TextBox 4"/>
          <p:cNvSpPr txBox="1">
            <a:spLocks noRot="1" noChangeAspect="1" noMove="1" noResize="1" noEditPoints="1" noAdjustHandles="1" noChangeArrowheads="1" noChangeShapeType="1" noTextEdit="1"/>
          </p:cNvSpPr>
          <p:nvPr/>
        </p:nvSpPr>
        <p:spPr>
          <a:xfrm>
            <a:off x="4932040" y="5301208"/>
            <a:ext cx="1800200" cy="338554"/>
          </a:xfrm>
          <a:prstGeom prst="rect">
            <a:avLst/>
          </a:prstGeom>
          <a:blipFill rotWithShape="1">
            <a:blip r:embed="rId6"/>
            <a:stretch>
              <a:fillRect t="-7273" r="-2034" b="-23636"/>
            </a:stretch>
          </a:blipFill>
        </p:spPr>
        <p:txBody>
          <a:bodyPr/>
          <a:lstStyle/>
          <a:p>
            <a:pPr>
              <a:defRPr/>
            </a:pPr>
            <a:r>
              <a:rPr lang="en-US">
                <a:noFill/>
                <a:cs typeface="Arial" charset="0"/>
              </a:rPr>
              <a:t> </a:t>
            </a:r>
          </a:p>
        </p:txBody>
      </p:sp>
      <p:sp>
        <p:nvSpPr>
          <p:cNvPr id="6" name="TextBox 5"/>
          <p:cNvSpPr txBox="1">
            <a:spLocks noRot="1" noChangeAspect="1" noMove="1" noResize="1" noEditPoints="1" noAdjustHandles="1" noChangeArrowheads="1" noChangeShapeType="1" noTextEdit="1"/>
          </p:cNvSpPr>
          <p:nvPr/>
        </p:nvSpPr>
        <p:spPr>
          <a:xfrm>
            <a:off x="4932040" y="5661248"/>
            <a:ext cx="1800200" cy="338554"/>
          </a:xfrm>
          <a:prstGeom prst="rect">
            <a:avLst/>
          </a:prstGeom>
          <a:blipFill rotWithShape="1">
            <a:blip r:embed="rId7"/>
            <a:stretch>
              <a:fillRect t="-7273" r="-2034" b="-23636"/>
            </a:stretch>
          </a:blipFill>
        </p:spPr>
        <p:txBody>
          <a:bodyPr/>
          <a:lstStyle/>
          <a:p>
            <a:pPr>
              <a:defRPr/>
            </a:pPr>
            <a:r>
              <a:rPr lang="en-US">
                <a:noFill/>
                <a:cs typeface="Arial" charset="0"/>
              </a:rPr>
              <a:t>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714348" y="2571744"/>
            <a:ext cx="7772400" cy="3500462"/>
          </a:xfrm>
          <a:blipFill rotWithShape="1">
            <a:blip r:embed="rId3"/>
            <a:srcRect/>
            <a:stretch>
              <a:fillRect l="-1177" t="-8775" r="-1177" b="-3551"/>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847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مجموعه هاي فازي و زبان طبيعي</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500462"/>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تساوي مجموعه ها                                                                                                                                                </a:t>
            </a:r>
            <a:r>
              <a:rPr lang="en-US" sz="1400" dirty="0" smtClean="0">
                <a:solidFill>
                  <a:schemeClr val="tx1"/>
                </a:solidFill>
                <a:ea typeface="Calibri" pitchFamily="34" charset="0"/>
                <a:cs typeface="B Nazanin" pitchFamily="2" charset="-78"/>
              </a:rPr>
              <a:t>A=B</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متمم مجموعه                                                                                                                                                        </a:t>
            </a:r>
            <a:r>
              <a:rPr lang="en-US" sz="1400" dirty="0" smtClean="0">
                <a:solidFill>
                  <a:schemeClr val="tx1"/>
                </a:solidFill>
                <a:ea typeface="Calibri" pitchFamily="34" charset="0"/>
                <a:cs typeface="B Nazanin" pitchFamily="2" charset="-78"/>
              </a:rPr>
              <a:t>A’</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مشموليت مجموعه (زيرمجموعه بودن)                                                                                                                   </a:t>
            </a:r>
            <a:r>
              <a:rPr lang="en-US" sz="1400" dirty="0" smtClean="0">
                <a:solidFill>
                  <a:schemeClr val="tx1"/>
                </a:solidFill>
                <a:ea typeface="Calibri" pitchFamily="34" charset="0"/>
                <a:cs typeface="B Nazanin" pitchFamily="2" charset="-78"/>
              </a:rPr>
              <a:t>A </a:t>
            </a:r>
            <a:r>
              <a:rPr lang="en-US" sz="1400" dirty="0" smtClean="0">
                <a:solidFill>
                  <a:schemeClr val="tx1"/>
                </a:solidFill>
                <a:ea typeface="Calibri" pitchFamily="34" charset="0"/>
                <a:cs typeface="B Nazanin" pitchFamily="2" charset="-78"/>
                <a:sym typeface="Symbol" pitchFamily="18" charset="2"/>
              </a:rPr>
              <a:t> B</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مجموعه فازي </a:t>
            </a:r>
            <a:r>
              <a:rPr lang="en-US" sz="1400" dirty="0" smtClean="0">
                <a:solidFill>
                  <a:schemeClr val="tx1"/>
                </a:solidFill>
                <a:ea typeface="Calibri" pitchFamily="34" charset="0"/>
                <a:cs typeface="B Nazanin" pitchFamily="2" charset="-78"/>
              </a:rPr>
              <a:t>A</a:t>
            </a:r>
            <a:r>
              <a:rPr lang="fa-IR" sz="1400" dirty="0" smtClean="0">
                <a:solidFill>
                  <a:schemeClr val="tx1"/>
                </a:solidFill>
                <a:ea typeface="Calibri" pitchFamily="34" charset="0"/>
                <a:cs typeface="B Nazanin" pitchFamily="2" charset="-78"/>
              </a:rPr>
              <a:t> مشمول </a:t>
            </a:r>
            <a:r>
              <a:rPr lang="en-US" sz="1400" dirty="0" smtClean="0">
                <a:solidFill>
                  <a:schemeClr val="tx1"/>
                </a:solidFill>
                <a:ea typeface="Calibri" pitchFamily="34" charset="0"/>
                <a:cs typeface="B Nazanin" pitchFamily="2" charset="-78"/>
              </a:rPr>
              <a:t>B</a:t>
            </a:r>
            <a:r>
              <a:rPr lang="fa-IR" sz="1400" dirty="0" smtClean="0">
                <a:solidFill>
                  <a:schemeClr val="tx1"/>
                </a:solidFill>
                <a:ea typeface="Calibri" pitchFamily="34" charset="0"/>
                <a:cs typeface="B Nazanin" pitchFamily="2" charset="-78"/>
              </a:rPr>
              <a:t> است يا زيرمجموعه </a:t>
            </a:r>
            <a:r>
              <a:rPr lang="en-US" sz="1400" dirty="0" smtClean="0">
                <a:solidFill>
                  <a:schemeClr val="tx1"/>
                </a:solidFill>
                <a:ea typeface="Calibri" pitchFamily="34" charset="0"/>
                <a:cs typeface="B Nazanin" pitchFamily="2" charset="-78"/>
              </a:rPr>
              <a:t>B</a:t>
            </a:r>
            <a:r>
              <a:rPr lang="fa-IR" sz="1400" dirty="0" smtClean="0">
                <a:solidFill>
                  <a:schemeClr val="tx1"/>
                </a:solidFill>
                <a:ea typeface="Calibri" pitchFamily="34" charset="0"/>
                <a:cs typeface="B Nazanin" pitchFamily="2" charset="-78"/>
              </a:rPr>
              <a:t> است اگر و فقط اگر</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اجتماع مجموعه ها                                                                                                                                           </a:t>
            </a:r>
            <a:r>
              <a:rPr lang="en-US" sz="1400" dirty="0" smtClean="0">
                <a:solidFill>
                  <a:schemeClr val="tx1"/>
                </a:solidFill>
                <a:ea typeface="Calibri" pitchFamily="34" charset="0"/>
                <a:cs typeface="B Nazanin" pitchFamily="2" charset="-78"/>
              </a:rPr>
              <a:t>A </a:t>
            </a:r>
            <a:r>
              <a:rPr lang="en-US" sz="1400" dirty="0" smtClean="0">
                <a:solidFill>
                  <a:schemeClr val="tx1"/>
                </a:solidFill>
                <a:ea typeface="Calibri" pitchFamily="34" charset="0"/>
                <a:cs typeface="B Nazanin" pitchFamily="2" charset="-78"/>
                <a:sym typeface="Symbol" pitchFamily="18" charset="2"/>
              </a:rPr>
              <a:t> B</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اشتراک مجموعه ها                                                                                                                                          </a:t>
            </a:r>
            <a:r>
              <a:rPr lang="en-US" sz="1400" dirty="0" smtClean="0">
                <a:solidFill>
                  <a:schemeClr val="tx1"/>
                </a:solidFill>
                <a:ea typeface="Calibri" pitchFamily="34" charset="0"/>
                <a:cs typeface="B Nazanin" pitchFamily="2" charset="-78"/>
              </a:rPr>
              <a:t>A </a:t>
            </a:r>
            <a:r>
              <a:rPr lang="en-US" sz="1400" dirty="0" smtClean="0">
                <a:solidFill>
                  <a:schemeClr val="tx1"/>
                </a:solidFill>
                <a:ea typeface="Calibri" pitchFamily="34" charset="0"/>
                <a:cs typeface="B Nazanin" pitchFamily="2" charset="-78"/>
                <a:sym typeface="Symbol" pitchFamily="18" charset="2"/>
              </a:rPr>
              <a:t> B</a:t>
            </a:r>
            <a:r>
              <a:rPr lang="fa-IR" sz="1400" dirty="0" smtClean="0">
                <a:solidFill>
                  <a:schemeClr val="tx1"/>
                </a:solidFill>
                <a:ea typeface="Calibri" pitchFamily="34" charset="0"/>
                <a:cs typeface="B Nazanin" pitchFamily="2" charset="-78"/>
                <a:sym typeface="Symbol" pitchFamily="18" charset="2"/>
              </a:rPr>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sym typeface="Symbol" pitchFamily="18" charset="2"/>
              </a:rPr>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556792"/>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عمليات بر روي مجموعه هاي فازي</a:t>
            </a:r>
          </a:p>
        </p:txBody>
      </p:sp>
      <p:pic>
        <p:nvPicPr>
          <p:cNvPr id="33801" name="Picture 2"/>
          <p:cNvPicPr>
            <a:picLocks noChangeAspect="1" noChangeArrowheads="1"/>
          </p:cNvPicPr>
          <p:nvPr/>
        </p:nvPicPr>
        <p:blipFill>
          <a:blip r:embed="rId3"/>
          <a:srcRect/>
          <a:stretch>
            <a:fillRect/>
          </a:stretch>
        </p:blipFill>
        <p:spPr bwMode="auto">
          <a:xfrm>
            <a:off x="2000250" y="2938463"/>
            <a:ext cx="2514600" cy="276225"/>
          </a:xfrm>
          <a:prstGeom prst="rect">
            <a:avLst/>
          </a:prstGeom>
          <a:noFill/>
          <a:ln w="12700" cap="sq">
            <a:noFill/>
            <a:miter lim="800000"/>
            <a:headEnd type="none" w="sm" len="sm"/>
            <a:tailEnd type="none" w="sm" len="sm"/>
          </a:ln>
        </p:spPr>
      </p:pic>
      <p:pic>
        <p:nvPicPr>
          <p:cNvPr id="33802" name="Picture 3"/>
          <p:cNvPicPr>
            <a:picLocks noChangeAspect="1" noChangeArrowheads="1"/>
          </p:cNvPicPr>
          <p:nvPr/>
        </p:nvPicPr>
        <p:blipFill>
          <a:blip r:embed="rId4"/>
          <a:srcRect/>
          <a:stretch>
            <a:fillRect/>
          </a:stretch>
        </p:blipFill>
        <p:spPr bwMode="auto">
          <a:xfrm>
            <a:off x="2014538" y="3457575"/>
            <a:ext cx="2914650" cy="257175"/>
          </a:xfrm>
          <a:prstGeom prst="rect">
            <a:avLst/>
          </a:prstGeom>
          <a:noFill/>
          <a:ln w="12700" cap="sq">
            <a:noFill/>
            <a:miter lim="800000"/>
            <a:headEnd type="none" w="sm" len="sm"/>
            <a:tailEnd type="none" w="sm" len="sm"/>
          </a:ln>
        </p:spPr>
      </p:pic>
      <p:pic>
        <p:nvPicPr>
          <p:cNvPr id="33803" name="Picture 4"/>
          <p:cNvPicPr>
            <a:picLocks noChangeAspect="1" noChangeArrowheads="1"/>
          </p:cNvPicPr>
          <p:nvPr/>
        </p:nvPicPr>
        <p:blipFill>
          <a:blip r:embed="rId5"/>
          <a:srcRect/>
          <a:stretch>
            <a:fillRect/>
          </a:stretch>
        </p:blipFill>
        <p:spPr bwMode="auto">
          <a:xfrm>
            <a:off x="2024063" y="4529138"/>
            <a:ext cx="2476500" cy="257175"/>
          </a:xfrm>
          <a:prstGeom prst="rect">
            <a:avLst/>
          </a:prstGeom>
          <a:noFill/>
          <a:ln w="12700" cap="sq">
            <a:noFill/>
            <a:miter lim="800000"/>
            <a:headEnd type="none" w="sm" len="sm"/>
            <a:tailEnd type="none" w="sm" len="sm"/>
          </a:ln>
        </p:spPr>
      </p:pic>
      <p:pic>
        <p:nvPicPr>
          <p:cNvPr id="33804" name="Picture 5"/>
          <p:cNvPicPr>
            <a:picLocks noChangeAspect="1" noChangeArrowheads="1"/>
          </p:cNvPicPr>
          <p:nvPr/>
        </p:nvPicPr>
        <p:blipFill>
          <a:blip r:embed="rId6"/>
          <a:srcRect/>
          <a:stretch>
            <a:fillRect/>
          </a:stretch>
        </p:blipFill>
        <p:spPr bwMode="auto">
          <a:xfrm>
            <a:off x="2033588" y="5110163"/>
            <a:ext cx="3467100" cy="247650"/>
          </a:xfrm>
          <a:prstGeom prst="rect">
            <a:avLst/>
          </a:prstGeom>
          <a:noFill/>
          <a:ln w="12700" cap="sq">
            <a:noFill/>
            <a:miter lim="800000"/>
            <a:headEnd type="none" w="sm" len="sm"/>
            <a:tailEnd type="none" w="sm" len="sm"/>
          </a:ln>
        </p:spPr>
      </p:pic>
      <p:pic>
        <p:nvPicPr>
          <p:cNvPr id="33805" name="Picture 6"/>
          <p:cNvPicPr>
            <a:picLocks noChangeAspect="1" noChangeArrowheads="1"/>
          </p:cNvPicPr>
          <p:nvPr/>
        </p:nvPicPr>
        <p:blipFill>
          <a:blip r:embed="rId7"/>
          <a:srcRect/>
          <a:stretch>
            <a:fillRect/>
          </a:stretch>
        </p:blipFill>
        <p:spPr bwMode="auto">
          <a:xfrm>
            <a:off x="2033588" y="5781675"/>
            <a:ext cx="3467100" cy="219075"/>
          </a:xfrm>
          <a:prstGeom prst="rect">
            <a:avLst/>
          </a:prstGeom>
          <a:noFill/>
          <a:ln w="12700" cap="sq">
            <a:noFill/>
            <a:miter lim="800000"/>
            <a:headEnd type="none" w="sm" len="sm"/>
            <a:tailEnd type="none" w="sm" len="sm"/>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500462"/>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ضرب مجموعه ها                                                                                                                                                     </a:t>
            </a:r>
            <a:r>
              <a:rPr lang="en-US" sz="1400" dirty="0" smtClean="0">
                <a:solidFill>
                  <a:schemeClr val="tx1"/>
                </a:solidFill>
                <a:ea typeface="Calibri" pitchFamily="34" charset="0"/>
                <a:cs typeface="B Nazanin" pitchFamily="2" charset="-78"/>
              </a:rPr>
              <a:t> AB</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به توان رساندن يک مجموعه                                                                                                                                      </a:t>
            </a:r>
            <a:r>
              <a:rPr lang="en-US" sz="1400" dirty="0" smtClean="0">
                <a:solidFill>
                  <a:schemeClr val="tx1"/>
                </a:solidFill>
                <a:ea typeface="Calibri" pitchFamily="34" charset="0"/>
                <a:cs typeface="B Nazanin" pitchFamily="2" charset="-78"/>
              </a:rPr>
              <a:t>AN</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جمع احتمالاتي                                                                                                                                                 </a:t>
            </a:r>
            <a:r>
              <a:rPr lang="en-US" sz="1400" dirty="0" smtClean="0">
                <a:solidFill>
                  <a:schemeClr val="tx1"/>
                </a:solidFill>
                <a:ea typeface="Calibri" pitchFamily="34" charset="0"/>
                <a:cs typeface="B Nazanin" pitchFamily="2" charset="-78"/>
              </a:rPr>
              <a:t>A </a:t>
            </a:r>
            <a:r>
              <a:rPr lang="en-US" sz="1400" dirty="0" smtClean="0">
                <a:solidFill>
                  <a:schemeClr val="tx1"/>
                </a:solidFill>
                <a:ea typeface="Calibri" pitchFamily="34" charset="0"/>
                <a:cs typeface="Simplified Arabic" pitchFamily="2" charset="-78"/>
                <a:sym typeface="Symbol" pitchFamily="18" charset="2"/>
              </a:rPr>
              <a:t>+^ B</a:t>
            </a:r>
            <a:r>
              <a:rPr lang="fa-IR" sz="1400" dirty="0" smtClean="0">
                <a:solidFill>
                  <a:schemeClr val="tx1"/>
                </a:solidFill>
                <a:ea typeface="Calibri" pitchFamily="34" charset="0"/>
                <a:cs typeface="B Nazanin" pitchFamily="2" charset="-78"/>
              </a:rPr>
              <a:t>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جمع حددار يا اجتماع برجسته                                                                                                                              </a:t>
            </a:r>
            <a:r>
              <a:rPr lang="en-US" sz="1400" dirty="0" smtClean="0">
                <a:solidFill>
                  <a:schemeClr val="tx1"/>
                </a:solidFill>
                <a:ea typeface="Calibri" pitchFamily="34" charset="0"/>
                <a:cs typeface="B Nazanin" pitchFamily="2" charset="-78"/>
              </a:rPr>
              <a:t>A </a:t>
            </a:r>
            <a:r>
              <a:rPr lang="en-US" sz="1400" dirty="0" smtClean="0">
                <a:solidFill>
                  <a:schemeClr val="tx1"/>
                </a:solidFill>
                <a:ea typeface="Calibri" pitchFamily="34" charset="0"/>
                <a:cs typeface="B Nazanin" pitchFamily="2" charset="-78"/>
                <a:sym typeface="Symbol" pitchFamily="18" charset="2"/>
              </a:rPr>
              <a:t> B</a:t>
            </a:r>
            <a:r>
              <a:rPr lang="fa-IR" sz="1400" dirty="0" smtClean="0">
                <a:solidFill>
                  <a:schemeClr val="tx1"/>
                </a:solidFill>
                <a:ea typeface="Calibri" pitchFamily="34" charset="0"/>
                <a:cs typeface="B Nazanin" pitchFamily="2" charset="-78"/>
                <a:sym typeface="Symbol" pitchFamily="18" charset="2"/>
              </a:rPr>
              <a:t/>
            </a:r>
            <a:br>
              <a:rPr lang="fa-IR" sz="1400" dirty="0" smtClean="0">
                <a:solidFill>
                  <a:schemeClr val="tx1"/>
                </a:solidFill>
                <a:ea typeface="Calibri" pitchFamily="34" charset="0"/>
                <a:cs typeface="B Nazanin" pitchFamily="2" charset="-78"/>
                <a:sym typeface="Symbol" pitchFamily="18" charset="2"/>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ضرب حددار يا اشتراک برجسته                                                                                                                             </a:t>
            </a:r>
            <a:r>
              <a:rPr lang="en-US" sz="1400" dirty="0" smtClean="0">
                <a:solidFill>
                  <a:schemeClr val="tx1"/>
                </a:solidFill>
                <a:ea typeface="Calibri" pitchFamily="34" charset="0"/>
                <a:cs typeface="B Nazanin" pitchFamily="2" charset="-78"/>
              </a:rPr>
              <a:t>A </a:t>
            </a:r>
            <a:r>
              <a:rPr lang="en-US" sz="1400" dirty="0" smtClean="0">
                <a:solidFill>
                  <a:schemeClr val="tx1"/>
                </a:solidFill>
                <a:ea typeface="Calibri" pitchFamily="34" charset="0"/>
                <a:cs typeface="B Nazanin" pitchFamily="2" charset="-78"/>
                <a:sym typeface="Wingdings 2" pitchFamily="18" charset="2"/>
              </a:rPr>
              <a:t> B</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t>
            </a:r>
            <a:br>
              <a:rPr lang="fa-IR" sz="1400" dirty="0" smtClean="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790575" y="7239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545392"/>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عمليات بر روي مجموعه هاي فازي</a:t>
            </a:r>
          </a:p>
        </p:txBody>
      </p:sp>
      <p:pic>
        <p:nvPicPr>
          <p:cNvPr id="34825" name="Picture 7"/>
          <p:cNvPicPr>
            <a:picLocks noChangeAspect="1" noChangeArrowheads="1"/>
          </p:cNvPicPr>
          <p:nvPr/>
        </p:nvPicPr>
        <p:blipFill>
          <a:blip r:embed="rId3"/>
          <a:srcRect/>
          <a:stretch>
            <a:fillRect/>
          </a:stretch>
        </p:blipFill>
        <p:spPr bwMode="auto">
          <a:xfrm>
            <a:off x="1595438" y="3019425"/>
            <a:ext cx="1905000" cy="266700"/>
          </a:xfrm>
          <a:prstGeom prst="rect">
            <a:avLst/>
          </a:prstGeom>
          <a:noFill/>
          <a:ln w="12700" cap="sq">
            <a:noFill/>
            <a:miter lim="800000"/>
            <a:headEnd type="none" w="sm" len="sm"/>
            <a:tailEnd type="none" w="sm" len="sm"/>
          </a:ln>
        </p:spPr>
      </p:pic>
      <p:pic>
        <p:nvPicPr>
          <p:cNvPr id="34826" name="Picture 8"/>
          <p:cNvPicPr>
            <a:picLocks noChangeAspect="1" noChangeArrowheads="1"/>
          </p:cNvPicPr>
          <p:nvPr/>
        </p:nvPicPr>
        <p:blipFill>
          <a:blip r:embed="rId4"/>
          <a:srcRect/>
          <a:stretch>
            <a:fillRect/>
          </a:stretch>
        </p:blipFill>
        <p:spPr bwMode="auto">
          <a:xfrm>
            <a:off x="1571625" y="3648075"/>
            <a:ext cx="1714500" cy="352425"/>
          </a:xfrm>
          <a:prstGeom prst="rect">
            <a:avLst/>
          </a:prstGeom>
          <a:noFill/>
          <a:ln w="12700" cap="sq">
            <a:noFill/>
            <a:miter lim="800000"/>
            <a:headEnd type="none" w="sm" len="sm"/>
            <a:tailEnd type="none" w="sm" len="sm"/>
          </a:ln>
        </p:spPr>
      </p:pic>
      <p:pic>
        <p:nvPicPr>
          <p:cNvPr id="34827" name="Picture 9"/>
          <p:cNvPicPr>
            <a:picLocks noChangeAspect="1" noChangeArrowheads="1"/>
          </p:cNvPicPr>
          <p:nvPr/>
        </p:nvPicPr>
        <p:blipFill>
          <a:blip r:embed="rId5"/>
          <a:srcRect/>
          <a:stretch>
            <a:fillRect/>
          </a:stretch>
        </p:blipFill>
        <p:spPr bwMode="auto">
          <a:xfrm>
            <a:off x="1571625" y="4367213"/>
            <a:ext cx="3562350" cy="276225"/>
          </a:xfrm>
          <a:prstGeom prst="rect">
            <a:avLst/>
          </a:prstGeom>
          <a:noFill/>
          <a:ln w="12700" cap="sq">
            <a:noFill/>
            <a:miter lim="800000"/>
            <a:headEnd type="none" w="sm" len="sm"/>
            <a:tailEnd type="none" w="sm" len="sm"/>
          </a:ln>
        </p:spPr>
      </p:pic>
      <p:pic>
        <p:nvPicPr>
          <p:cNvPr id="34828" name="Picture 2"/>
          <p:cNvPicPr>
            <a:picLocks noChangeAspect="1" noChangeArrowheads="1"/>
          </p:cNvPicPr>
          <p:nvPr/>
        </p:nvPicPr>
        <p:blipFill>
          <a:blip r:embed="rId6"/>
          <a:srcRect/>
          <a:stretch>
            <a:fillRect/>
          </a:stretch>
        </p:blipFill>
        <p:spPr bwMode="auto">
          <a:xfrm>
            <a:off x="1566863" y="4967288"/>
            <a:ext cx="2933700" cy="247650"/>
          </a:xfrm>
          <a:prstGeom prst="rect">
            <a:avLst/>
          </a:prstGeom>
          <a:noFill/>
          <a:ln w="12700" cap="sq">
            <a:noFill/>
            <a:miter lim="800000"/>
            <a:headEnd type="none" w="sm" len="sm"/>
            <a:tailEnd type="none" w="sm" len="sm"/>
          </a:ln>
        </p:spPr>
      </p:pic>
      <p:pic>
        <p:nvPicPr>
          <p:cNvPr id="34829" name="Picture 3"/>
          <p:cNvPicPr>
            <a:picLocks noChangeAspect="1" noChangeArrowheads="1"/>
          </p:cNvPicPr>
          <p:nvPr/>
        </p:nvPicPr>
        <p:blipFill>
          <a:blip r:embed="rId7"/>
          <a:srcRect/>
          <a:stretch>
            <a:fillRect/>
          </a:stretch>
        </p:blipFill>
        <p:spPr bwMode="auto">
          <a:xfrm>
            <a:off x="1571625" y="5610225"/>
            <a:ext cx="3171825" cy="247650"/>
          </a:xfrm>
          <a:prstGeom prst="rect">
            <a:avLst/>
          </a:prstGeom>
          <a:noFill/>
          <a:ln w="12700" cap="sq">
            <a:noFill/>
            <a:miter lim="800000"/>
            <a:headEnd type="none" w="sm" len="sm"/>
            <a:tailEnd type="none" w="sm" len="sm"/>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500462"/>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تفريق حددار                                                                                                                                                    </a:t>
            </a:r>
            <a:r>
              <a:rPr lang="en-US" sz="1400" dirty="0" smtClean="0">
                <a:solidFill>
                  <a:schemeClr val="tx1"/>
                </a:solidFill>
                <a:ea typeface="Calibri" pitchFamily="34" charset="0"/>
                <a:cs typeface="B Nazanin" pitchFamily="2" charset="-78"/>
              </a:rPr>
              <a:t>A |-| B</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تمرکز </a:t>
            </a:r>
            <a:r>
              <a:rPr lang="en-US" sz="1400" dirty="0" smtClean="0">
                <a:solidFill>
                  <a:schemeClr val="tx1"/>
                </a:solidFill>
                <a:ea typeface="Calibri" pitchFamily="34" charset="0"/>
                <a:cs typeface="B Nazanin" pitchFamily="2" charset="-78"/>
              </a:rPr>
              <a:t>[CON(A)]</a:t>
            </a:r>
            <a:r>
              <a:rPr lang="fa-IR" sz="1400" dirty="0" smtClean="0">
                <a:solidFill>
                  <a:schemeClr val="tx1"/>
                </a:solidFill>
                <a:ea typeface="Calibri" pitchFamily="34" charset="0"/>
                <a:cs typeface="B Nazanin" pitchFamily="2" charset="-78"/>
              </a:rPr>
              <a:t>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اتساع </a:t>
            </a:r>
            <a:r>
              <a:rPr lang="en-US" sz="1400" dirty="0" smtClean="0">
                <a:solidFill>
                  <a:schemeClr val="tx1"/>
                </a:solidFill>
                <a:ea typeface="Calibri" pitchFamily="34" charset="0"/>
                <a:cs typeface="B Nazanin" pitchFamily="2" charset="-78"/>
              </a:rPr>
              <a:t>[DIL(A)]</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تشديد </a:t>
            </a:r>
            <a:r>
              <a:rPr lang="en-US" sz="1400" dirty="0" smtClean="0">
                <a:solidFill>
                  <a:schemeClr val="tx1"/>
                </a:solidFill>
                <a:ea typeface="Calibri" pitchFamily="34" charset="0"/>
                <a:cs typeface="B Nazanin" pitchFamily="2" charset="-78"/>
              </a:rPr>
              <a:t>[INT(A)]</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نرمالايز کردن </a:t>
            </a:r>
            <a:r>
              <a:rPr lang="en-US" sz="1400" dirty="0" smtClean="0">
                <a:solidFill>
                  <a:schemeClr val="tx1"/>
                </a:solidFill>
                <a:ea typeface="Calibri" pitchFamily="34" charset="0"/>
                <a:cs typeface="B Nazanin" pitchFamily="2" charset="-78"/>
              </a:rPr>
              <a:t>[NORM(A)]</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556792"/>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عمليات بر روي مجموعه هاي فازي</a:t>
            </a:r>
          </a:p>
        </p:txBody>
      </p:sp>
      <p:pic>
        <p:nvPicPr>
          <p:cNvPr id="35849" name="Picture 4"/>
          <p:cNvPicPr>
            <a:picLocks noChangeAspect="1" noChangeArrowheads="1"/>
          </p:cNvPicPr>
          <p:nvPr/>
        </p:nvPicPr>
        <p:blipFill>
          <a:blip r:embed="rId3"/>
          <a:srcRect/>
          <a:stretch>
            <a:fillRect/>
          </a:stretch>
        </p:blipFill>
        <p:spPr bwMode="auto">
          <a:xfrm>
            <a:off x="1571625" y="2876550"/>
            <a:ext cx="3009900" cy="266700"/>
          </a:xfrm>
          <a:prstGeom prst="rect">
            <a:avLst/>
          </a:prstGeom>
          <a:noFill/>
          <a:ln w="12700" cap="sq">
            <a:noFill/>
            <a:miter lim="800000"/>
            <a:headEnd type="none" w="sm" len="sm"/>
            <a:tailEnd type="none" w="sm" len="sm"/>
          </a:ln>
        </p:spPr>
      </p:pic>
      <p:pic>
        <p:nvPicPr>
          <p:cNvPr id="35850" name="Picture 5"/>
          <p:cNvPicPr>
            <a:picLocks noChangeAspect="1" noChangeArrowheads="1"/>
          </p:cNvPicPr>
          <p:nvPr/>
        </p:nvPicPr>
        <p:blipFill>
          <a:blip r:embed="rId4"/>
          <a:srcRect/>
          <a:stretch>
            <a:fillRect/>
          </a:stretch>
        </p:blipFill>
        <p:spPr bwMode="auto">
          <a:xfrm>
            <a:off x="1571625" y="3476625"/>
            <a:ext cx="2019300" cy="381000"/>
          </a:xfrm>
          <a:prstGeom prst="rect">
            <a:avLst/>
          </a:prstGeom>
          <a:noFill/>
          <a:ln w="12700" cap="sq">
            <a:noFill/>
            <a:miter lim="800000"/>
            <a:headEnd type="none" w="sm" len="sm"/>
            <a:tailEnd type="none" w="sm" len="sm"/>
          </a:ln>
        </p:spPr>
      </p:pic>
      <p:pic>
        <p:nvPicPr>
          <p:cNvPr id="35851" name="Picture 6"/>
          <p:cNvPicPr>
            <a:picLocks noChangeAspect="1" noChangeArrowheads="1"/>
          </p:cNvPicPr>
          <p:nvPr/>
        </p:nvPicPr>
        <p:blipFill>
          <a:blip r:embed="rId5"/>
          <a:srcRect/>
          <a:stretch>
            <a:fillRect/>
          </a:stretch>
        </p:blipFill>
        <p:spPr bwMode="auto">
          <a:xfrm>
            <a:off x="1557338" y="4100513"/>
            <a:ext cx="2085975" cy="400050"/>
          </a:xfrm>
          <a:prstGeom prst="rect">
            <a:avLst/>
          </a:prstGeom>
          <a:noFill/>
          <a:ln w="12700" cap="sq">
            <a:noFill/>
            <a:miter lim="800000"/>
            <a:headEnd type="none" w="sm" len="sm"/>
            <a:tailEnd type="none" w="sm" len="sm"/>
          </a:ln>
        </p:spPr>
      </p:pic>
      <p:pic>
        <p:nvPicPr>
          <p:cNvPr id="35852" name="Picture 11"/>
          <p:cNvPicPr>
            <a:picLocks noChangeAspect="1" noChangeArrowheads="1"/>
          </p:cNvPicPr>
          <p:nvPr/>
        </p:nvPicPr>
        <p:blipFill>
          <a:blip r:embed="rId6"/>
          <a:srcRect/>
          <a:stretch>
            <a:fillRect/>
          </a:stretch>
        </p:blipFill>
        <p:spPr bwMode="auto">
          <a:xfrm>
            <a:off x="1500188" y="4824413"/>
            <a:ext cx="4257675" cy="676275"/>
          </a:xfrm>
          <a:prstGeom prst="rect">
            <a:avLst/>
          </a:prstGeom>
          <a:noFill/>
          <a:ln w="12700" cap="sq">
            <a:noFill/>
            <a:miter lim="800000"/>
            <a:headEnd type="none" w="sm" len="sm"/>
            <a:tailEnd type="none" w="sm" len="sm"/>
          </a:ln>
        </p:spPr>
      </p:pic>
      <p:pic>
        <p:nvPicPr>
          <p:cNvPr id="35853" name="Picture 10"/>
          <p:cNvPicPr>
            <a:picLocks noChangeAspect="1" noChangeArrowheads="1"/>
          </p:cNvPicPr>
          <p:nvPr/>
        </p:nvPicPr>
        <p:blipFill>
          <a:blip r:embed="rId7"/>
          <a:srcRect/>
          <a:stretch>
            <a:fillRect/>
          </a:stretch>
        </p:blipFill>
        <p:spPr bwMode="auto">
          <a:xfrm>
            <a:off x="1462088" y="5686425"/>
            <a:ext cx="3038475" cy="314325"/>
          </a:xfrm>
          <a:prstGeom prst="rect">
            <a:avLst/>
          </a:prstGeom>
          <a:noFill/>
          <a:ln w="12700" cap="sq">
            <a:noFill/>
            <a:miter lim="800000"/>
            <a:headEnd type="none" w="sm" len="sm"/>
            <a:tailEnd type="none" w="sm" len="sm"/>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571744"/>
            <a:ext cx="7772400" cy="3500462"/>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يکي از مفاهيم مهمي که مي توان توسط مجموعه هاي فازي مدل کرد مفهوم رابطه است. هدف اصلي رابطه اين است که وجوه اشتراک بين عناصر را تعريف کند.</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حاصلضرب دکارتي براي دو مجموعه </a:t>
            </a:r>
            <a:r>
              <a:rPr lang="en-US" sz="1400" dirty="0" smtClean="0">
                <a:solidFill>
                  <a:schemeClr val="tx1"/>
                </a:solidFill>
                <a:ea typeface="Calibri" pitchFamily="34" charset="0"/>
                <a:cs typeface="B Nazanin" pitchFamily="2" charset="-78"/>
              </a:rPr>
              <a:t>A</a:t>
            </a:r>
            <a:r>
              <a:rPr lang="fa-IR" sz="1400" dirty="0" smtClean="0">
                <a:solidFill>
                  <a:schemeClr val="tx1"/>
                </a:solidFill>
                <a:ea typeface="Calibri" pitchFamily="34" charset="0"/>
                <a:cs typeface="B Nazanin" pitchFamily="2" charset="-78"/>
              </a:rPr>
              <a:t> و </a:t>
            </a:r>
            <a:r>
              <a:rPr lang="en-US" sz="1400" dirty="0" smtClean="0">
                <a:solidFill>
                  <a:schemeClr val="tx1"/>
                </a:solidFill>
                <a:ea typeface="Calibri" pitchFamily="34" charset="0"/>
                <a:cs typeface="B Nazanin" pitchFamily="2" charset="-78"/>
              </a:rPr>
              <a:t>B</a:t>
            </a:r>
            <a:r>
              <a:rPr lang="fa-IR" sz="1400" dirty="0" smtClean="0">
                <a:solidFill>
                  <a:schemeClr val="tx1"/>
                </a:solidFill>
                <a:ea typeface="Calibri" pitchFamily="34" charset="0"/>
                <a:cs typeface="B Nazanin" pitchFamily="2" charset="-78"/>
              </a:rPr>
              <a:t> بصورت روبرو خواهد بود:</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يک رابطه فازي اساسا يک زيرمجموعه فازي از مجموعه جهاني حاصلضرب دکارتي است.</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رابطه فازي براي </a:t>
            </a:r>
            <a:r>
              <a:rPr lang="en-US" sz="1400" dirty="0" smtClean="0">
                <a:solidFill>
                  <a:schemeClr val="tx1"/>
                </a:solidFill>
                <a:ea typeface="Calibri" pitchFamily="34" charset="0"/>
                <a:cs typeface="B Nazanin" pitchFamily="2" charset="-78"/>
              </a:rPr>
              <a:t>N</a:t>
            </a:r>
            <a:r>
              <a:rPr lang="fa-IR" sz="1400" dirty="0" smtClean="0">
                <a:solidFill>
                  <a:schemeClr val="tx1"/>
                </a:solidFill>
                <a:ea typeface="Calibri" pitchFamily="34" charset="0"/>
                <a:cs typeface="B Nazanin" pitchFamily="2" charset="-78"/>
              </a:rPr>
              <a:t> مجموعه به صورت توسعه اي از رابطه قطعي تعريف مي شود که شامل درجه عضويت نيز هست.</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يکي از روش هاي مناسب براي نشان دادن رابطه، استفاده از ماتريس است.</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ترکيب رابطه ها اثر بکارگيري يک رابطه بر رابطه ديگري است. اگر دو رابطه دوتايي </a:t>
            </a:r>
            <a:r>
              <a:rPr lang="en-US" sz="1400" dirty="0" smtClean="0">
                <a:solidFill>
                  <a:schemeClr val="tx1"/>
                </a:solidFill>
                <a:ea typeface="Calibri" pitchFamily="34" charset="0"/>
                <a:cs typeface="B Nazanin" pitchFamily="2" charset="-78"/>
              </a:rPr>
              <a:t>P</a:t>
            </a:r>
            <a:r>
              <a:rPr lang="fa-IR" sz="1400" dirty="0" smtClean="0">
                <a:solidFill>
                  <a:schemeClr val="tx1"/>
                </a:solidFill>
                <a:ea typeface="Calibri" pitchFamily="34" charset="0"/>
                <a:cs typeface="B Nazanin" pitchFamily="2" charset="-78"/>
              </a:rPr>
              <a:t> و </a:t>
            </a:r>
            <a:r>
              <a:rPr lang="en-US" sz="1400" dirty="0" smtClean="0">
                <a:solidFill>
                  <a:schemeClr val="tx1"/>
                </a:solidFill>
                <a:ea typeface="Calibri" pitchFamily="34" charset="0"/>
                <a:cs typeface="B Nazanin" pitchFamily="2" charset="-78"/>
              </a:rPr>
              <a:t>Q</a:t>
            </a:r>
            <a:r>
              <a:rPr lang="fa-IR" sz="1400" dirty="0" smtClean="0">
                <a:solidFill>
                  <a:schemeClr val="tx1"/>
                </a:solidFill>
                <a:ea typeface="Calibri" pitchFamily="34" charset="0"/>
                <a:cs typeface="B Nazanin" pitchFamily="2" charset="-78"/>
              </a:rPr>
              <a:t> داشته باشيم ترکيب </a:t>
            </a:r>
            <a:r>
              <a:rPr lang="fa-IR" sz="1400" dirty="0">
                <a:solidFill>
                  <a:schemeClr val="tx1"/>
                </a:solidFill>
                <a:ea typeface="Calibri" pitchFamily="34" charset="0"/>
                <a:cs typeface="B Nazanin" pitchFamily="2" charset="-78"/>
              </a:rPr>
              <a:t>آن ها</a:t>
            </a:r>
            <a:r>
              <a:rPr lang="fa-IR" sz="1400" dirty="0" smtClean="0">
                <a:solidFill>
                  <a:schemeClr val="tx1"/>
                </a:solidFill>
                <a:ea typeface="Calibri" pitchFamily="34" charset="0"/>
                <a:cs typeface="B Nazanin" pitchFamily="2" charset="-78"/>
              </a:rPr>
              <a:t>، رابطه دوتايي </a:t>
            </a:r>
            <a:r>
              <a:rPr lang="en-US" sz="1400" dirty="0" smtClean="0">
                <a:solidFill>
                  <a:schemeClr val="tx1"/>
                </a:solidFill>
                <a:ea typeface="Calibri" pitchFamily="34" charset="0"/>
                <a:cs typeface="B Nazanin" pitchFamily="2" charset="-78"/>
              </a:rPr>
              <a:t>R</a:t>
            </a:r>
            <a:r>
              <a:rPr lang="fa-IR" sz="1400" dirty="0" smtClean="0">
                <a:solidFill>
                  <a:schemeClr val="tx1"/>
                </a:solidFill>
                <a:ea typeface="Calibri" pitchFamily="34" charset="0"/>
                <a:cs typeface="B Nazanin" pitchFamily="2" charset="-78"/>
              </a:rPr>
              <a:t> است :</a:t>
            </a:r>
            <a:br>
              <a:rPr lang="fa-IR" sz="1400" dirty="0" smtClean="0">
                <a:solidFill>
                  <a:schemeClr val="tx1"/>
                </a:solidFill>
                <a:ea typeface="Calibri" pitchFamily="34" charset="0"/>
                <a:cs typeface="B Nazanin" pitchFamily="2" charset="-78"/>
              </a:rPr>
            </a:br>
            <a:r>
              <a:rPr lang="en-US" sz="1400" i="1" dirty="0" smtClean="0">
                <a:solidFill>
                  <a:srgbClr val="C00000"/>
                </a:solidFill>
                <a:ea typeface="Calibri" pitchFamily="34" charset="0"/>
                <a:cs typeface="B Nazanin" pitchFamily="2" charset="-78"/>
              </a:rPr>
              <a:t>R ( A , C ) = Q ( A , B )  O  P ( B , C )</a:t>
            </a:r>
            <a:r>
              <a:rPr lang="en-US" sz="1400" i="1" dirty="0" smtClean="0">
                <a:solidFill>
                  <a:schemeClr val="tx1"/>
                </a:solidFill>
                <a:ea typeface="Calibri" pitchFamily="34" charset="0"/>
                <a:cs typeface="B Nazanin" pitchFamily="2" charset="-78"/>
              </a:rPr>
              <a:t>                                                                                                                                </a:t>
            </a: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تصوير يک رابطه، مفهوم جالب ديگري در مجموعه هاي فازي است. تصوير اساسا عناصر خاص را حذف مي کند.</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بسط استوانه اي بزرگترين رابطه فازي است که با يک تصوير سازگار است.</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847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روابط فازي</a:t>
            </a:r>
          </a:p>
        </p:txBody>
      </p:sp>
      <p:pic>
        <p:nvPicPr>
          <p:cNvPr id="36873" name="Picture 2"/>
          <p:cNvPicPr>
            <a:picLocks noChangeAspect="1" noChangeArrowheads="1"/>
          </p:cNvPicPr>
          <p:nvPr/>
        </p:nvPicPr>
        <p:blipFill>
          <a:blip r:embed="rId3"/>
          <a:srcRect/>
          <a:stretch>
            <a:fillRect/>
          </a:stretch>
        </p:blipFill>
        <p:spPr bwMode="auto">
          <a:xfrm>
            <a:off x="1000125" y="3429000"/>
            <a:ext cx="2505075" cy="247650"/>
          </a:xfrm>
          <a:prstGeom prst="rect">
            <a:avLst/>
          </a:prstGeom>
          <a:noFill/>
          <a:ln w="12700" cap="sq">
            <a:noFill/>
            <a:miter lim="800000"/>
            <a:headEnd type="none" w="sm" len="sm"/>
            <a:tailEnd type="none" w="sm" len="sm"/>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714348" y="2492896"/>
            <a:ext cx="7772400" cy="3650178"/>
          </a:xfrm>
          <a:blipFill rotWithShape="1">
            <a:blip r:embed="rId3"/>
            <a:srcRect/>
            <a:stretch>
              <a:fillRect l="-588" t="-2607" r="-588" b="-2607"/>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733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متغيرهاي زباني</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714348" y="2500306"/>
            <a:ext cx="7772400" cy="3643338"/>
          </a:xfrm>
          <a:blipFill rotWithShape="1">
            <a:blip r:embed="rId3"/>
            <a:srcRect/>
            <a:stretch>
              <a:fillRect l="-588" t="-1450" r="-588" b="-1450"/>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545392"/>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متغيرهاي زباني</a:t>
            </a:r>
          </a:p>
        </p:txBody>
      </p:sp>
      <p:graphicFrame>
        <p:nvGraphicFramePr>
          <p:cNvPr id="2" name="Table 1"/>
          <p:cNvGraphicFramePr>
            <a:graphicFrameLocks noGrp="1"/>
          </p:cNvGraphicFramePr>
          <p:nvPr/>
        </p:nvGraphicFramePr>
        <p:xfrm>
          <a:off x="1475656" y="3501008"/>
          <a:ext cx="6416096" cy="2253610"/>
        </p:xfrm>
        <a:graphic>
          <a:graphicData uri="http://schemas.openxmlformats.org/drawingml/2006/table">
            <a:tbl>
              <a:tblPr firstRow="1" bandRow="1">
                <a:tableStyleId>{5C22544A-7EE6-4342-B048-85BDC9FD1C3A}</a:tableStyleId>
              </a:tblPr>
              <a:tblGrid>
                <a:gridCol w="3208048"/>
                <a:gridCol w="3208048"/>
              </a:tblGrid>
              <a:tr h="309361">
                <a:tc>
                  <a:txBody>
                    <a:bodyPr/>
                    <a:lstStyle/>
                    <a:p>
                      <a:pPr algn="ctr"/>
                      <a:r>
                        <a:rPr lang="fa-IR" sz="1500" b="1" i="1" dirty="0" smtClean="0"/>
                        <a:t>تعريف عملگر</a:t>
                      </a:r>
                      <a:endParaRPr lang="en-US" sz="1500" b="1" i="1" dirty="0"/>
                    </a:p>
                  </a:txBody>
                  <a:tcPr marL="77303" marR="77303" marT="37235" marB="37235"/>
                </a:tc>
                <a:tc>
                  <a:txBody>
                    <a:bodyPr/>
                    <a:lstStyle/>
                    <a:p>
                      <a:pPr algn="ctr"/>
                      <a:r>
                        <a:rPr lang="fa-IR" sz="1500" b="1" i="1" dirty="0" smtClean="0"/>
                        <a:t>سرکلمه</a:t>
                      </a:r>
                      <a:endParaRPr lang="en-US" sz="1500" b="1" i="1" dirty="0"/>
                    </a:p>
                  </a:txBody>
                  <a:tcPr marL="77303" marR="77303" marT="37235" marB="37235"/>
                </a:tc>
              </a:tr>
              <a:tr h="338722">
                <a:tc>
                  <a:txBody>
                    <a:bodyPr/>
                    <a:lstStyle/>
                    <a:p>
                      <a:endParaRPr lang="en-US" sz="1700"/>
                    </a:p>
                  </a:txBody>
                  <a:tcPr marL="77303" marR="77303" marT="37235" marB="37235">
                    <a:blipFill rotWithShape="1">
                      <a:blip r:embed="rId4"/>
                      <a:stretch>
                        <a:fillRect t="-111538" r="-99810" b="-536538"/>
                      </a:stretch>
                    </a:blipFill>
                  </a:tcPr>
                </a:tc>
                <a:tc>
                  <a:txBody>
                    <a:bodyPr/>
                    <a:lstStyle/>
                    <a:p>
                      <a:pPr algn="ctr"/>
                      <a:r>
                        <a:rPr lang="fa-IR" sz="1500" b="0" i="1" dirty="0" smtClean="0"/>
                        <a:t>خيلي </a:t>
                      </a:r>
                      <a:r>
                        <a:rPr lang="en-US" sz="1500" b="0" i="1" dirty="0" smtClean="0"/>
                        <a:t>F</a:t>
                      </a:r>
                      <a:endParaRPr lang="en-US" sz="1500" b="0" i="1" dirty="0"/>
                    </a:p>
                  </a:txBody>
                  <a:tcPr marL="77303" marR="77303" marT="37235" marB="37235"/>
                </a:tc>
              </a:tr>
              <a:tr h="338722">
                <a:tc>
                  <a:txBody>
                    <a:bodyPr/>
                    <a:lstStyle/>
                    <a:p>
                      <a:endParaRPr lang="en-US" sz="1700"/>
                    </a:p>
                  </a:txBody>
                  <a:tcPr marL="77303" marR="77303" marT="37235" marB="37235">
                    <a:blipFill rotWithShape="1">
                      <a:blip r:embed="rId4"/>
                      <a:stretch>
                        <a:fillRect t="-203704" r="-99810" b="-416667"/>
                      </a:stretch>
                    </a:blipFill>
                  </a:tcPr>
                </a:tc>
                <a:tc>
                  <a:txBody>
                    <a:bodyPr/>
                    <a:lstStyle/>
                    <a:p>
                      <a:pPr algn="ctr"/>
                      <a:r>
                        <a:rPr lang="fa-IR" sz="1500" b="0" i="1" dirty="0" smtClean="0"/>
                        <a:t>کم و بين </a:t>
                      </a:r>
                      <a:r>
                        <a:rPr lang="en-US" sz="1500" b="0" i="1" dirty="0" smtClean="0"/>
                        <a:t>F</a:t>
                      </a:r>
                      <a:endParaRPr lang="en-US" sz="1500" b="0" i="1" dirty="0"/>
                    </a:p>
                  </a:txBody>
                  <a:tcPr marL="77303" marR="77303" marT="37235" marB="37235"/>
                </a:tc>
              </a:tr>
              <a:tr h="338722">
                <a:tc>
                  <a:txBody>
                    <a:bodyPr/>
                    <a:lstStyle/>
                    <a:p>
                      <a:endParaRPr lang="en-US" sz="1700"/>
                    </a:p>
                  </a:txBody>
                  <a:tcPr marL="77303" marR="77303" marT="37235" marB="37235">
                    <a:blipFill rotWithShape="1">
                      <a:blip r:embed="rId4"/>
                      <a:stretch>
                        <a:fillRect t="-309434" r="-99810" b="-324528"/>
                      </a:stretch>
                    </a:blipFill>
                  </a:tcPr>
                </a:tc>
                <a:tc>
                  <a:txBody>
                    <a:bodyPr/>
                    <a:lstStyle/>
                    <a:p>
                      <a:pPr algn="ctr"/>
                      <a:r>
                        <a:rPr lang="en-US" sz="1500" b="0" i="1" dirty="0" smtClean="0"/>
                        <a:t>F</a:t>
                      </a:r>
                      <a:r>
                        <a:rPr lang="fa-IR" sz="1500" b="0" i="1" dirty="0" smtClean="0"/>
                        <a:t> اضافي</a:t>
                      </a:r>
                      <a:endParaRPr lang="en-US" sz="1500" b="0" i="1" dirty="0"/>
                    </a:p>
                  </a:txBody>
                  <a:tcPr marL="77303" marR="77303" marT="37235" marB="37235"/>
                </a:tc>
              </a:tr>
              <a:tr h="309361">
                <a:tc>
                  <a:txBody>
                    <a:bodyPr/>
                    <a:lstStyle/>
                    <a:p>
                      <a:pPr algn="ctr"/>
                      <a:r>
                        <a:rPr lang="en-US" sz="1500" b="0" i="1" dirty="0" smtClean="0"/>
                        <a:t>1</a:t>
                      </a:r>
                      <a:r>
                        <a:rPr lang="en-US" sz="1500" b="0" i="1" baseline="0" dirty="0" smtClean="0"/>
                        <a:t> - F</a:t>
                      </a:r>
                      <a:endParaRPr lang="en-US" sz="1500" b="0" i="1" dirty="0"/>
                    </a:p>
                  </a:txBody>
                  <a:tcPr marL="77303" marR="77303" marT="37235" marB="37235"/>
                </a:tc>
                <a:tc>
                  <a:txBody>
                    <a:bodyPr/>
                    <a:lstStyle/>
                    <a:p>
                      <a:pPr algn="ctr"/>
                      <a:r>
                        <a:rPr lang="fa-IR" sz="1500" b="0" i="1" dirty="0" smtClean="0"/>
                        <a:t>نقيض </a:t>
                      </a:r>
                      <a:r>
                        <a:rPr lang="en-US" sz="1500" b="0" i="1" dirty="0" smtClean="0"/>
                        <a:t>F</a:t>
                      </a:r>
                      <a:endParaRPr lang="en-US" sz="1500" b="0" i="1" dirty="0"/>
                    </a:p>
                  </a:txBody>
                  <a:tcPr marL="77303" marR="77303" marT="37235" marB="37235"/>
                </a:tc>
              </a:tr>
              <a:tr h="309361">
                <a:tc>
                  <a:txBody>
                    <a:bodyPr/>
                    <a:lstStyle/>
                    <a:p>
                      <a:pPr algn="ctr"/>
                      <a:r>
                        <a:rPr lang="en-US" sz="1500" b="0" i="1" dirty="0" smtClean="0"/>
                        <a:t>1 –</a:t>
                      </a:r>
                      <a:r>
                        <a:rPr lang="en-US" sz="1500" b="0" i="1" baseline="0" dirty="0" smtClean="0"/>
                        <a:t> CON ( F )</a:t>
                      </a:r>
                      <a:endParaRPr lang="en-US" sz="1500" b="0" i="1" dirty="0"/>
                    </a:p>
                  </a:txBody>
                  <a:tcPr marL="77303" marR="77303" marT="37235" marB="37235"/>
                </a:tc>
                <a:tc>
                  <a:txBody>
                    <a:bodyPr/>
                    <a:lstStyle/>
                    <a:p>
                      <a:pPr algn="ctr"/>
                      <a:r>
                        <a:rPr lang="fa-IR" sz="1500" b="0" i="1" dirty="0" smtClean="0"/>
                        <a:t>نه خيلي </a:t>
                      </a:r>
                      <a:r>
                        <a:rPr lang="en-US" sz="1500" b="0" i="1" dirty="0" smtClean="0"/>
                        <a:t>F</a:t>
                      </a:r>
                      <a:endParaRPr lang="en-US" sz="1500" b="0" i="1" dirty="0"/>
                    </a:p>
                  </a:txBody>
                  <a:tcPr marL="77303" marR="77303" marT="37235" marB="37235"/>
                </a:tc>
              </a:tr>
              <a:tr h="309361">
                <a:tc>
                  <a:txBody>
                    <a:bodyPr/>
                    <a:lstStyle/>
                    <a:p>
                      <a:pPr algn="ctr"/>
                      <a:r>
                        <a:rPr lang="en-US" sz="1500" b="0" i="1" dirty="0" smtClean="0"/>
                        <a:t>]</a:t>
                      </a:r>
                      <a:r>
                        <a:rPr lang="fa-IR" sz="1500" b="0" i="1" baseline="0" dirty="0" smtClean="0"/>
                        <a:t> ( نه خيلي </a:t>
                      </a:r>
                      <a:r>
                        <a:rPr lang="en-US" sz="1500" b="0" i="1" baseline="0" dirty="0" smtClean="0"/>
                        <a:t>F</a:t>
                      </a:r>
                      <a:r>
                        <a:rPr lang="fa-IR" sz="1500" b="0" i="1" baseline="0" dirty="0" smtClean="0"/>
                        <a:t> و </a:t>
                      </a:r>
                      <a:r>
                        <a:rPr lang="en-US" sz="1500" b="0" i="1" baseline="0" dirty="0" smtClean="0"/>
                        <a:t>F</a:t>
                      </a:r>
                      <a:r>
                        <a:rPr lang="fa-IR" sz="1500" b="0" i="1" baseline="0" dirty="0" smtClean="0"/>
                        <a:t> اضافي )</a:t>
                      </a:r>
                      <a:r>
                        <a:rPr lang="en-US" sz="1500" b="0" i="1" baseline="0" dirty="0" smtClean="0"/>
                        <a:t>NORM</a:t>
                      </a:r>
                      <a:r>
                        <a:rPr lang="fa-IR" sz="1500" b="0" i="1" baseline="0" dirty="0" smtClean="0"/>
                        <a:t> </a:t>
                      </a:r>
                      <a:r>
                        <a:rPr lang="en-US" sz="1500" b="0" i="1" baseline="0" dirty="0" smtClean="0"/>
                        <a:t>[</a:t>
                      </a:r>
                      <a:r>
                        <a:rPr lang="fa-IR" sz="1500" b="0" i="1" baseline="0" dirty="0" smtClean="0"/>
                        <a:t> </a:t>
                      </a:r>
                      <a:r>
                        <a:rPr lang="en-US" sz="1500" b="0" i="1" baseline="0" dirty="0" smtClean="0"/>
                        <a:t>INT</a:t>
                      </a:r>
                      <a:endParaRPr lang="en-US" sz="1500" b="0" i="1" dirty="0"/>
                    </a:p>
                  </a:txBody>
                  <a:tcPr marL="77303" marR="77303" marT="37235" marB="37235"/>
                </a:tc>
                <a:tc>
                  <a:txBody>
                    <a:bodyPr/>
                    <a:lstStyle/>
                    <a:p>
                      <a:pPr algn="ctr"/>
                      <a:r>
                        <a:rPr lang="fa-IR" sz="1500" b="0" i="1" dirty="0" smtClean="0"/>
                        <a:t>کمي </a:t>
                      </a:r>
                      <a:r>
                        <a:rPr lang="en-US" sz="1500" b="0" i="1" dirty="0" smtClean="0"/>
                        <a:t>F</a:t>
                      </a:r>
                      <a:endParaRPr lang="en-US" sz="1500" b="0" i="1" dirty="0"/>
                    </a:p>
                  </a:txBody>
                  <a:tcPr marL="77303" marR="77303" marT="37235" marB="37235"/>
                </a:tc>
              </a:tr>
            </a:tbl>
          </a:graphicData>
        </a:graphic>
      </p:graphicFrame>
      <p:sp>
        <p:nvSpPr>
          <p:cNvPr id="38920" name="TextBox 3"/>
          <p:cNvSpPr txBox="1">
            <a:spLocks noChangeArrowheads="1"/>
          </p:cNvSpPr>
          <p:nvPr/>
        </p:nvSpPr>
        <p:spPr bwMode="auto">
          <a:xfrm>
            <a:off x="2916238" y="5805488"/>
            <a:ext cx="3816350" cy="307975"/>
          </a:xfrm>
          <a:prstGeom prst="rect">
            <a:avLst/>
          </a:prstGeom>
          <a:noFill/>
          <a:ln w="9525">
            <a:noFill/>
            <a:miter lim="800000"/>
            <a:headEnd/>
            <a:tailEnd/>
          </a:ln>
        </p:spPr>
        <p:txBody>
          <a:bodyPr>
            <a:spAutoFit/>
          </a:bodyPr>
          <a:lstStyle/>
          <a:p>
            <a:r>
              <a:rPr lang="fa-IR" sz="1400" dirty="0" smtClean="0"/>
              <a:t>شماري </a:t>
            </a:r>
            <a:r>
              <a:rPr lang="fa-IR" sz="1400" dirty="0"/>
              <a:t>از سر کلمه </a:t>
            </a:r>
            <a:r>
              <a:rPr lang="fa-IR" sz="1400" dirty="0" smtClean="0"/>
              <a:t>هاي زباني </a:t>
            </a:r>
            <a:r>
              <a:rPr lang="fa-IR" sz="1400" dirty="0"/>
              <a:t>و عملگر </a:t>
            </a:r>
            <a:r>
              <a:rPr lang="fa-IR" sz="1400" dirty="0" smtClean="0"/>
              <a:t>هاي </a:t>
            </a:r>
            <a:r>
              <a:rPr lang="fa-IR" sz="1400" dirty="0"/>
              <a:t>مرتبط با آن ها</a:t>
            </a:r>
            <a:endParaRPr lang="en-US" sz="1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714348" y="2571744"/>
            <a:ext cx="7772400" cy="3500462"/>
          </a:xfrm>
          <a:blipFill rotWithShape="1">
            <a:blip r:embed="rId3"/>
            <a:srcRect/>
            <a:stretch>
              <a:fillRect l="-588" t="368" r="-588" b="-15306"/>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9525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643050"/>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اصل توسعه</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707574"/>
            <a:ext cx="7772400" cy="3364632"/>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منطق فازي مبناي سيستم هاي خبره فازي است.</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تا کنون چندين منطق </a:t>
            </a:r>
            <a:r>
              <a:rPr lang="en-US" sz="1800" dirty="0" smtClean="0">
                <a:solidFill>
                  <a:schemeClr val="tx1"/>
                </a:solidFill>
                <a:ea typeface="Calibri" pitchFamily="34" charset="0"/>
                <a:cs typeface="B Nazanin" pitchFamily="2" charset="-78"/>
              </a:rPr>
              <a:t>N</a:t>
            </a:r>
            <a:r>
              <a:rPr lang="fa-IR" sz="1800" dirty="0" smtClean="0">
                <a:solidFill>
                  <a:schemeClr val="tx1"/>
                </a:solidFill>
                <a:ea typeface="Calibri" pitchFamily="34" charset="0"/>
                <a:cs typeface="B Nazanin" pitchFamily="2" charset="-78"/>
              </a:rPr>
              <a:t> ارزشي بوجود آمده است که </a:t>
            </a:r>
            <a:r>
              <a:rPr lang="en-US" sz="1800" dirty="0" smtClean="0">
                <a:solidFill>
                  <a:schemeClr val="tx1"/>
                </a:solidFill>
                <a:ea typeface="Calibri" pitchFamily="34" charset="0"/>
                <a:cs typeface="B Nazanin" pitchFamily="2" charset="-78"/>
              </a:rPr>
              <a:t>N</a:t>
            </a:r>
            <a:r>
              <a:rPr lang="fa-IR" sz="1800" dirty="0" smtClean="0">
                <a:solidFill>
                  <a:schemeClr val="tx1"/>
                </a:solidFill>
                <a:ea typeface="Calibri" pitchFamily="34" charset="0"/>
                <a:cs typeface="B Nazanin" pitchFamily="2" charset="-78"/>
              </a:rPr>
              <a:t> يک عدد صحيح دلخواه بزرگتر يا مساوي 2 است. لوکاسيويچ اولين منطق </a:t>
            </a:r>
            <a:r>
              <a:rPr lang="en-US" sz="1800" dirty="0" smtClean="0">
                <a:solidFill>
                  <a:schemeClr val="tx1"/>
                </a:solidFill>
                <a:ea typeface="Calibri" pitchFamily="34" charset="0"/>
                <a:cs typeface="B Nazanin" pitchFamily="2" charset="-78"/>
              </a:rPr>
              <a:t>N</a:t>
            </a:r>
            <a:r>
              <a:rPr lang="fa-IR" sz="1800" dirty="0" smtClean="0">
                <a:solidFill>
                  <a:schemeClr val="tx1"/>
                </a:solidFill>
                <a:ea typeface="Calibri" pitchFamily="34" charset="0"/>
                <a:cs typeface="B Nazanin" pitchFamily="2" charset="-78"/>
              </a:rPr>
              <a:t> ارزشي را در سال 1930 ارائه داد.</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منطق فازي را مي توان به عنوان بسط منطق چند ارزشي در نظر گرفت. ولي اهداف و کاربرد منطق فازي با منطق چند ارزشي متفاوت است زيرا </a:t>
            </a:r>
            <a:r>
              <a:rPr lang="fa-IR" sz="1800" dirty="0">
                <a:solidFill>
                  <a:schemeClr val="tx1"/>
                </a:solidFill>
                <a:ea typeface="Calibri" pitchFamily="34" charset="0"/>
                <a:cs typeface="B Nazanin" pitchFamily="2" charset="-78"/>
              </a:rPr>
              <a:t>منطق </a:t>
            </a:r>
            <a:r>
              <a:rPr lang="fa-IR" sz="1800" dirty="0" smtClean="0">
                <a:solidFill>
                  <a:schemeClr val="tx1"/>
                </a:solidFill>
                <a:ea typeface="Calibri" pitchFamily="34" charset="0"/>
                <a:cs typeface="B Nazanin" pitchFamily="2" charset="-78"/>
              </a:rPr>
              <a:t>فازي، منطق استدلال تقريبي است نه استدلال دقيق چند ارزشي.</a:t>
            </a:r>
            <a:br>
              <a:rPr lang="fa-IR" sz="1800" dirty="0" smtClean="0">
                <a:solidFill>
                  <a:schemeClr val="tx1"/>
                </a:solidFill>
                <a:ea typeface="Calibri" pitchFamily="34" charset="0"/>
                <a:cs typeface="B Nazanin" pitchFamily="2" charset="-78"/>
              </a:rPr>
            </a:br>
            <a:r>
              <a:rPr lang="fa-IR" sz="1800" dirty="0">
                <a:solidFill>
                  <a:schemeClr val="tx1"/>
                </a:solidFill>
                <a:ea typeface="Calibri" pitchFamily="34" charset="0"/>
                <a:cs typeface="B Nazanin" pitchFamily="2" charset="-78"/>
              </a:rPr>
              <a:t>استدلال </a:t>
            </a:r>
            <a:r>
              <a:rPr lang="fa-IR" sz="1800" dirty="0" smtClean="0">
                <a:solidFill>
                  <a:schemeClr val="tx1"/>
                </a:solidFill>
                <a:ea typeface="Calibri" pitchFamily="34" charset="0"/>
                <a:cs typeface="B Nazanin" pitchFamily="2" charset="-78"/>
              </a:rPr>
              <a:t>تقريبي، استدلالي است که نه کاملا دقيق است و نه مانند حدسيات کاملا غير دقيق مي باشد.</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عملگر منطق فازي که در جدول زير تعريف شده اند مبتني بر عملگرهاي لوکاسيويچ است.</a:t>
            </a:r>
            <a:br>
              <a:rPr lang="fa-IR" sz="1800" dirty="0" smtClean="0">
                <a:solidFill>
                  <a:schemeClr val="tx1"/>
                </a:solidFill>
                <a:ea typeface="Calibri" pitchFamily="34" charset="0"/>
                <a:cs typeface="B Nazanin" pitchFamily="2" charset="-78"/>
              </a:rPr>
            </a:br>
            <a:endParaRPr lang="fa-IR" sz="1800" dirty="0">
              <a:solidFill>
                <a:schemeClr val="tx1"/>
              </a:solidFill>
              <a:ea typeface="Calibri" pitchFamily="34" charset="0"/>
              <a:cs typeface="B Nazanin" pitchFamily="2" charset="-78"/>
            </a:endParaRPr>
          </a:p>
        </p:txBody>
      </p:sp>
      <p:sp>
        <p:nvSpPr>
          <p:cNvPr id="12" name="Title 1"/>
          <p:cNvSpPr txBox="1">
            <a:spLocks/>
          </p:cNvSpPr>
          <p:nvPr/>
        </p:nvSpPr>
        <p:spPr>
          <a:xfrm>
            <a:off x="790575" y="9525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643050"/>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منطق فازي</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83568" y="2470068"/>
            <a:ext cx="7772400" cy="3695236"/>
          </a:xfrm>
          <a:blipFill rotWithShape="1">
            <a:blip r:embed="rId3"/>
            <a:srcRect/>
            <a:stretch>
              <a:fillRect l="-1177" t="-1966" r="-1177" b="-1966"/>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733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قواعد فازي</a:t>
            </a:r>
          </a:p>
        </p:txBody>
      </p:sp>
      <p:sp>
        <p:nvSpPr>
          <p:cNvPr id="2" name="TextBox 1"/>
          <p:cNvSpPr txBox="1">
            <a:spLocks noRot="1" noChangeAspect="1" noMove="1" noResize="1" noEditPoints="1" noAdjustHandles="1" noChangeArrowheads="1" noChangeShapeType="1" noTextEdit="1"/>
          </p:cNvSpPr>
          <p:nvPr/>
        </p:nvSpPr>
        <p:spPr>
          <a:xfrm>
            <a:off x="683568" y="4725144"/>
            <a:ext cx="2973763" cy="369460"/>
          </a:xfrm>
          <a:prstGeom prst="rect">
            <a:avLst/>
          </a:prstGeom>
          <a:blipFill rotWithShape="1">
            <a:blip r:embed="rId4"/>
            <a:stretch>
              <a:fillRect t="-3279" r="-1434" b="-13115"/>
            </a:stretch>
          </a:blipFill>
        </p:spPr>
        <p:txBody>
          <a:bodyPr/>
          <a:lstStyle/>
          <a:p>
            <a:pPr>
              <a:defRPr/>
            </a:pPr>
            <a:r>
              <a:rPr lang="en-US">
                <a:noFill/>
                <a:cs typeface="Arial" charset="0"/>
              </a:rPr>
              <a:t> </a:t>
            </a:r>
          </a:p>
        </p:txBody>
      </p:sp>
      <p:sp>
        <p:nvSpPr>
          <p:cNvPr id="3" name="TextBox 2"/>
          <p:cNvSpPr txBox="1">
            <a:spLocks noRot="1" noChangeAspect="1" noMove="1" noResize="1" noEditPoints="1" noAdjustHandles="1" noChangeArrowheads="1" noChangeShapeType="1" noTextEdit="1"/>
          </p:cNvSpPr>
          <p:nvPr/>
        </p:nvSpPr>
        <p:spPr>
          <a:xfrm>
            <a:off x="683568" y="5795844"/>
            <a:ext cx="4464496" cy="369460"/>
          </a:xfrm>
          <a:prstGeom prst="rect">
            <a:avLst/>
          </a:prstGeom>
          <a:blipFill rotWithShape="1">
            <a:blip r:embed="rId5"/>
            <a:stretch>
              <a:fillRect t="-3333" r="-956" b="-15000"/>
            </a:stretch>
          </a:blipFill>
        </p:spPr>
        <p:txBody>
          <a:bodyPr/>
          <a:lstStyle/>
          <a:p>
            <a:pPr>
              <a:defRPr/>
            </a:pPr>
            <a:r>
              <a:rPr lang="en-US">
                <a:noFill/>
                <a:cs typeface="Arial" charset="0"/>
              </a:rPr>
              <a:t>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83568" y="2420888"/>
            <a:ext cx="7772400" cy="3816424"/>
          </a:xfrm>
          <a:blipFill rotWithShape="1">
            <a:blip r:embed="rId3"/>
            <a:srcRect/>
            <a:stretch>
              <a:fillRect l="-1177" t="-315" r="-1177" b="-5107"/>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69215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12776"/>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000" b="1" dirty="0" smtClean="0">
                <a:solidFill>
                  <a:schemeClr val="tx1"/>
                </a:solidFill>
                <a:cs typeface="B Nazanin" pitchFamily="2" charset="-78"/>
              </a:rPr>
              <a:t>ترکيب </a:t>
            </a:r>
            <a:r>
              <a:rPr lang="en-US" sz="2000" b="1" dirty="0">
                <a:solidFill>
                  <a:schemeClr val="tx1"/>
                </a:solidFill>
                <a:cs typeface="B Nazanin" pitchFamily="2" charset="-78"/>
              </a:rPr>
              <a:t>MAX - MIN</a:t>
            </a:r>
            <a:endParaRPr lang="fa-IR" sz="2000" b="1" dirty="0">
              <a:solidFill>
                <a:schemeClr val="tx1"/>
              </a:solidFill>
              <a:cs typeface="B Nazanin" pitchFamily="2" charset="-78"/>
            </a:endParaRPr>
          </a:p>
        </p:txBody>
      </p:sp>
      <p:sp>
        <p:nvSpPr>
          <p:cNvPr id="3" name="TextBox 2"/>
          <p:cNvSpPr txBox="1">
            <a:spLocks noRot="1" noChangeAspect="1" noMove="1" noResize="1" noEditPoints="1" noAdjustHandles="1" noChangeArrowheads="1" noChangeShapeType="1" noTextEdit="1"/>
          </p:cNvSpPr>
          <p:nvPr/>
        </p:nvSpPr>
        <p:spPr>
          <a:xfrm>
            <a:off x="683568" y="4326893"/>
            <a:ext cx="5515886" cy="326243"/>
          </a:xfrm>
          <a:prstGeom prst="rect">
            <a:avLst/>
          </a:prstGeom>
          <a:blipFill rotWithShape="1">
            <a:blip r:embed="rId4"/>
            <a:stretch>
              <a:fillRect r="-552" b="-15094"/>
            </a:stretch>
          </a:blipFill>
        </p:spPr>
        <p:txBody>
          <a:bodyPr/>
          <a:lstStyle/>
          <a:p>
            <a:pPr>
              <a:defRPr/>
            </a:pPr>
            <a:r>
              <a:rPr lang="en-US">
                <a:noFill/>
                <a:cs typeface="Arial" charset="0"/>
              </a:rPr>
              <a:t> </a:t>
            </a:r>
          </a:p>
        </p:txBody>
      </p:sp>
      <p:sp>
        <p:nvSpPr>
          <p:cNvPr id="4" name="TextBox 3"/>
          <p:cNvSpPr txBox="1">
            <a:spLocks noRot="1" noChangeAspect="1" noMove="1" noResize="1" noEditPoints="1" noAdjustHandles="1" noChangeArrowheads="1" noChangeShapeType="1" noTextEdit="1"/>
          </p:cNvSpPr>
          <p:nvPr/>
        </p:nvSpPr>
        <p:spPr>
          <a:xfrm>
            <a:off x="683568" y="5589240"/>
            <a:ext cx="2439962" cy="307777"/>
          </a:xfrm>
          <a:prstGeom prst="rect">
            <a:avLst/>
          </a:prstGeom>
          <a:blipFill rotWithShape="1">
            <a:blip r:embed="rId5"/>
            <a:stretch>
              <a:fillRect t="-2000" r="-1250" b="-20000"/>
            </a:stretch>
          </a:blipFill>
        </p:spPr>
        <p:txBody>
          <a:bodyPr/>
          <a:lstStyle/>
          <a:p>
            <a:pPr>
              <a:defRPr/>
            </a:pPr>
            <a:r>
              <a:rPr lang="en-US">
                <a:noFill/>
                <a:cs typeface="Arial" charset="0"/>
              </a:rPr>
              <a:t> </a:t>
            </a:r>
          </a:p>
        </p:txBody>
      </p:sp>
      <p:sp>
        <p:nvSpPr>
          <p:cNvPr id="5" name="TextBox 4"/>
          <p:cNvSpPr txBox="1">
            <a:spLocks noRot="1" noChangeAspect="1" noMove="1" noResize="1" noEditPoints="1" noAdjustHandles="1" noChangeArrowheads="1" noChangeShapeType="1" noTextEdit="1"/>
          </p:cNvSpPr>
          <p:nvPr/>
        </p:nvSpPr>
        <p:spPr>
          <a:xfrm>
            <a:off x="683568" y="5949280"/>
            <a:ext cx="2372446" cy="307777"/>
          </a:xfrm>
          <a:prstGeom prst="rect">
            <a:avLst/>
          </a:prstGeom>
          <a:blipFill rotWithShape="1">
            <a:blip r:embed="rId6"/>
            <a:stretch>
              <a:fillRect t="-2000" r="-1285" b="-20000"/>
            </a:stretch>
          </a:blipFill>
        </p:spPr>
        <p:txBody>
          <a:bodyPr/>
          <a:lstStyle/>
          <a:p>
            <a:pPr>
              <a:defRPr/>
            </a:pPr>
            <a:r>
              <a:rPr lang="en-US">
                <a:noFill/>
                <a:cs typeface="Arial" charset="0"/>
              </a:rPr>
              <a:t>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492896"/>
            <a:ext cx="7772400" cy="3593560"/>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انتخاب عناصري که بيشترين درجه عضويت را دارند، روش ماکزيمم ناميده مي شود که براي تصميم گيري در مورد درستي تالي يک قاعده بکار مي رود.</a:t>
            </a:r>
            <a:r>
              <a:rPr lang="en-US" sz="1400" dirty="0" smtClean="0">
                <a:solidFill>
                  <a:schemeClr val="tx1"/>
                </a:solidFill>
                <a:ea typeface="Calibri" pitchFamily="34" charset="0"/>
                <a:cs typeface="B Nazanin" pitchFamily="2" charset="-78"/>
              </a:rPr>
              <a:t> </a:t>
            </a:r>
            <a:r>
              <a:rPr lang="fa-IR" sz="1400" dirty="0" smtClean="0">
                <a:solidFill>
                  <a:schemeClr val="tx1"/>
                </a:solidFill>
                <a:ea typeface="Calibri" pitchFamily="34" charset="0"/>
                <a:cs typeface="B Nazanin" pitchFamily="2" charset="-78"/>
              </a:rPr>
              <a:t>روش ديگر که روش گشتاورها نام دارد، مقادير درستي را به تالي يک قاعده بگونه اي اختصاص مي دهد که شبيه به محاسبه اولين گشتاور سکون يک جسم است. ايده اصلي روش گشتاورها اين است که تالي همه قواعد را جهت تصميم گيري مد نظر داشته باشيم نه اينکه فقط ماکزيمم آنها را انتخاب کنيم.</a:t>
            </a:r>
            <a:br>
              <a:rPr lang="fa-IR"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اصولا روش گشتاورها به نوعي مرکز ثقل تالي قواعد فازي را محاسبه مي کند.</a:t>
            </a:r>
            <a:r>
              <a:rPr lang="en-US" sz="1400" dirty="0" smtClean="0">
                <a:solidFill>
                  <a:schemeClr val="tx1"/>
                </a:solidFill>
                <a:ea typeface="Calibri" pitchFamily="34" charset="0"/>
                <a:cs typeface="B Nazanin" pitchFamily="2" charset="-78"/>
              </a:rPr>
              <a:t/>
            </a:r>
            <a:br>
              <a:rPr lang="en-US"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تعريف </a:t>
            </a:r>
            <a:r>
              <a:rPr lang="fa-IR" sz="1400" dirty="0">
                <a:solidFill>
                  <a:schemeClr val="tx1"/>
                </a:solidFill>
                <a:ea typeface="Calibri" pitchFamily="34" charset="0"/>
                <a:cs typeface="B Nazanin" pitchFamily="2" charset="-78"/>
              </a:rPr>
              <a:t>مرکز ثقل، </a:t>
            </a:r>
            <a:r>
              <a:rPr lang="fa-IR" sz="1400" dirty="0" smtClean="0">
                <a:solidFill>
                  <a:schemeClr val="tx1"/>
                </a:solidFill>
                <a:ea typeface="Calibri" pitchFamily="34" charset="0"/>
                <a:cs typeface="B Nazanin" pitchFamily="2" charset="-78"/>
              </a:rPr>
              <a:t>که اولين گشتاور سکون يا </a:t>
            </a:r>
            <a:r>
              <a:rPr lang="en-US" sz="1400" dirty="0" smtClean="0">
                <a:solidFill>
                  <a:schemeClr val="tx1"/>
                </a:solidFill>
                <a:ea typeface="Calibri" pitchFamily="34" charset="0"/>
                <a:cs typeface="B Nazanin" pitchFamily="2" charset="-78"/>
              </a:rPr>
              <a:t>I</a:t>
            </a:r>
            <a:r>
              <a:rPr lang="fa-IR" sz="1400" dirty="0" smtClean="0">
                <a:solidFill>
                  <a:schemeClr val="tx1"/>
                </a:solidFill>
                <a:ea typeface="Calibri" pitchFamily="34" charset="0"/>
                <a:cs typeface="B Nazanin" pitchFamily="2" charset="-78"/>
              </a:rPr>
              <a:t> نيز ناميده مي شود به قرار زير است :</a:t>
            </a:r>
            <a:r>
              <a:rPr lang="en-US" sz="1400" dirty="0" smtClean="0">
                <a:solidFill>
                  <a:schemeClr val="tx1"/>
                </a:solidFill>
                <a:ea typeface="Calibri" pitchFamily="34" charset="0"/>
                <a:cs typeface="B Nazanin" pitchFamily="2" charset="-78"/>
              </a:rPr>
              <a:t/>
            </a:r>
            <a:br>
              <a:rPr lang="en-US" sz="1400" dirty="0" smtClean="0">
                <a:solidFill>
                  <a:schemeClr val="tx1"/>
                </a:solidFill>
                <a:ea typeface="Calibri" pitchFamily="34" charset="0"/>
                <a:cs typeface="B Nazanin" pitchFamily="2" charset="-78"/>
              </a:rPr>
            </a:br>
            <a:r>
              <a:rPr lang="en-US" sz="1400" dirty="0" smtClean="0">
                <a:solidFill>
                  <a:schemeClr val="tx1"/>
                </a:solidFill>
                <a:ea typeface="Calibri" pitchFamily="34" charset="0"/>
                <a:cs typeface="B Nazanin" pitchFamily="2" charset="-78"/>
              </a:rPr>
              <a:t/>
            </a:r>
            <a:br>
              <a:rPr lang="en-US" sz="1400" dirty="0" smtClean="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گشتاور تالي به اين صورت محاسبه مي شود :</a:t>
            </a:r>
            <a:r>
              <a:rPr lang="en-US" sz="1400" dirty="0" smtClean="0">
                <a:solidFill>
                  <a:schemeClr val="tx1"/>
                </a:solidFill>
                <a:ea typeface="Calibri" pitchFamily="34" charset="0"/>
                <a:cs typeface="B Nazanin" pitchFamily="2" charset="-78"/>
              </a:rPr>
              <a:t/>
            </a:r>
            <a:br>
              <a:rPr lang="en-US" sz="1400" dirty="0" smtClean="0">
                <a:solidFill>
                  <a:schemeClr val="tx1"/>
                </a:solidFill>
                <a:ea typeface="Calibri" pitchFamily="34" charset="0"/>
                <a:cs typeface="B Nazanin" pitchFamily="2" charset="-78"/>
              </a:rPr>
            </a:br>
            <a:r>
              <a:rPr lang="en-US" sz="1400" dirty="0">
                <a:solidFill>
                  <a:schemeClr val="tx1"/>
                </a:solidFill>
                <a:ea typeface="Calibri" pitchFamily="34" charset="0"/>
                <a:cs typeface="B Nazanin" pitchFamily="2" charset="-78"/>
              </a:rPr>
              <a:t/>
            </a:r>
            <a:br>
              <a:rPr lang="en-US" sz="1400" dirty="0">
                <a:solidFill>
                  <a:schemeClr val="tx1"/>
                </a:solidFill>
                <a:ea typeface="Calibri" pitchFamily="34" charset="0"/>
                <a:cs typeface="B Nazanin" pitchFamily="2" charset="-78"/>
              </a:rPr>
            </a:br>
            <a:r>
              <a:rPr lang="fa-IR" sz="1400" dirty="0" smtClean="0">
                <a:solidFill>
                  <a:schemeClr val="tx1"/>
                </a:solidFill>
                <a:ea typeface="Calibri" pitchFamily="34" charset="0"/>
                <a:cs typeface="B Nazanin" pitchFamily="2" charset="-78"/>
              </a:rPr>
              <a:t/>
            </a:r>
            <a:br>
              <a:rPr lang="fa-IR" sz="1400" dirty="0" smtClean="0">
                <a:solidFill>
                  <a:schemeClr val="tx1"/>
                </a:solidFill>
                <a:ea typeface="Calibri" pitchFamily="34" charset="0"/>
                <a:cs typeface="B Nazanin" pitchFamily="2" charset="-78"/>
              </a:rPr>
            </a:br>
            <a:r>
              <a:rPr lang="en-US" sz="1400" dirty="0">
                <a:solidFill>
                  <a:schemeClr val="tx1"/>
                </a:solidFill>
                <a:ea typeface="Calibri" pitchFamily="34" charset="0"/>
                <a:cs typeface="B Nazanin" pitchFamily="2" charset="-78"/>
              </a:rPr>
              <a:t/>
            </a:r>
            <a:br>
              <a:rPr lang="en-US" sz="1400" dirty="0">
                <a:solidFill>
                  <a:schemeClr val="tx1"/>
                </a:solidFill>
                <a:ea typeface="Calibri" pitchFamily="34" charset="0"/>
                <a:cs typeface="B Nazanin" pitchFamily="2" charset="-78"/>
              </a:rPr>
            </a:br>
            <a:endParaRPr lang="fa-IR" sz="1400" dirty="0">
              <a:solidFill>
                <a:schemeClr val="tx1"/>
              </a:solidFill>
              <a:ea typeface="Calibri" pitchFamily="34" charset="0"/>
              <a:cs typeface="B Nazanin" pitchFamily="2" charset="-78"/>
            </a:endParaRPr>
          </a:p>
        </p:txBody>
      </p:sp>
      <p:sp>
        <p:nvSpPr>
          <p:cNvPr id="12" name="Title 1"/>
          <p:cNvSpPr txBox="1">
            <a:spLocks/>
          </p:cNvSpPr>
          <p:nvPr/>
        </p:nvSpPr>
        <p:spPr>
          <a:xfrm>
            <a:off x="669925" y="652463"/>
            <a:ext cx="7489825" cy="760412"/>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733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روش هاي گشتاور و ماكزيمم</a:t>
            </a:r>
          </a:p>
        </p:txBody>
      </p:sp>
      <p:sp>
        <p:nvSpPr>
          <p:cNvPr id="2" name="TextBox 1"/>
          <p:cNvSpPr txBox="1">
            <a:spLocks noRot="1" noChangeAspect="1" noMove="1" noResize="1" noEditPoints="1" noAdjustHandles="1" noChangeArrowheads="1" noChangeShapeType="1" noTextEdit="1"/>
          </p:cNvSpPr>
          <p:nvPr/>
        </p:nvSpPr>
        <p:spPr>
          <a:xfrm>
            <a:off x="790574" y="4605631"/>
            <a:ext cx="1274255" cy="551561"/>
          </a:xfrm>
          <a:prstGeom prst="rect">
            <a:avLst/>
          </a:prstGeom>
          <a:blipFill rotWithShape="1">
            <a:blip r:embed="rId3"/>
            <a:stretch>
              <a:fillRect l="-478" t="-57778" b="-88889"/>
            </a:stretch>
          </a:blipFill>
        </p:spPr>
        <p:txBody>
          <a:bodyPr/>
          <a:lstStyle/>
          <a:p>
            <a:pPr>
              <a:defRPr/>
            </a:pPr>
            <a:r>
              <a:rPr lang="en-US">
                <a:noFill/>
                <a:cs typeface="Arial" charset="0"/>
              </a:rPr>
              <a:t> </a:t>
            </a:r>
          </a:p>
        </p:txBody>
      </p:sp>
      <p:sp>
        <p:nvSpPr>
          <p:cNvPr id="3" name="TextBox 2"/>
          <p:cNvSpPr txBox="1">
            <a:spLocks noRot="1" noChangeAspect="1" noMove="1" noResize="1" noEditPoints="1" noAdjustHandles="1" noChangeArrowheads="1" noChangeShapeType="1" noTextEdit="1"/>
          </p:cNvSpPr>
          <p:nvPr/>
        </p:nvSpPr>
        <p:spPr>
          <a:xfrm>
            <a:off x="755576" y="5325711"/>
            <a:ext cx="1218282" cy="551561"/>
          </a:xfrm>
          <a:prstGeom prst="rect">
            <a:avLst/>
          </a:prstGeom>
          <a:blipFill rotWithShape="1">
            <a:blip r:embed="rId4"/>
            <a:stretch>
              <a:fillRect l="-1500" t="-57778" b="-88889"/>
            </a:stretch>
          </a:blipFill>
        </p:spPr>
        <p:txBody>
          <a:bodyPr/>
          <a:lstStyle/>
          <a:p>
            <a:pPr>
              <a:defRPr/>
            </a:pPr>
            <a:r>
              <a:rPr lang="en-US">
                <a:noFill/>
                <a:cs typeface="Arial" charset="0"/>
              </a:rPr>
              <a:t> </a:t>
            </a:r>
          </a:p>
        </p:txBody>
      </p:sp>
      <p:sp>
        <p:nvSpPr>
          <p:cNvPr id="4" name="TextBox 3"/>
          <p:cNvSpPr txBox="1">
            <a:spLocks noRot="1" noChangeAspect="1" noMove="1" noResize="1" noEditPoints="1" noAdjustHandles="1" noChangeArrowheads="1" noChangeShapeType="1" noTextEdit="1"/>
          </p:cNvSpPr>
          <p:nvPr/>
        </p:nvSpPr>
        <p:spPr>
          <a:xfrm>
            <a:off x="4644008" y="5301208"/>
            <a:ext cx="1008112" cy="509498"/>
          </a:xfrm>
          <a:prstGeom prst="rect">
            <a:avLst/>
          </a:prstGeom>
          <a:blipFill rotWithShape="1">
            <a:blip r:embed="rId5"/>
            <a:stretch>
              <a:fillRect t="-50602" r="-19394" b="-79518"/>
            </a:stretch>
          </a:blipFill>
        </p:spPr>
        <p:txBody>
          <a:bodyPr/>
          <a:lstStyle/>
          <a:p>
            <a:pPr>
              <a:defRPr/>
            </a:pPr>
            <a:r>
              <a:rPr lang="en-US">
                <a:noFill/>
                <a:cs typeface="Arial" charset="0"/>
              </a:rPr>
              <a:t> </a:t>
            </a:r>
          </a:p>
        </p:txBody>
      </p:sp>
      <p:sp>
        <p:nvSpPr>
          <p:cNvPr id="45068" name="TextBox 4"/>
          <p:cNvSpPr txBox="1">
            <a:spLocks noChangeArrowheads="1"/>
          </p:cNvSpPr>
          <p:nvPr/>
        </p:nvSpPr>
        <p:spPr bwMode="auto">
          <a:xfrm>
            <a:off x="2195513" y="5426075"/>
            <a:ext cx="1439862" cy="306388"/>
          </a:xfrm>
          <a:prstGeom prst="rect">
            <a:avLst/>
          </a:prstGeom>
          <a:noFill/>
          <a:ln w="9525">
            <a:noFill/>
            <a:miter lim="800000"/>
            <a:headEnd/>
            <a:tailEnd/>
          </a:ln>
        </p:spPr>
        <p:txBody>
          <a:bodyPr>
            <a:spAutoFit/>
          </a:bodyPr>
          <a:lstStyle/>
          <a:p>
            <a:r>
              <a:rPr lang="fa-IR" sz="1400" dirty="0" smtClean="0"/>
              <a:t>براي </a:t>
            </a:r>
            <a:r>
              <a:rPr lang="fa-IR" sz="1400" dirty="0"/>
              <a:t>عناصر </a:t>
            </a:r>
            <a:r>
              <a:rPr lang="fa-IR" sz="1400" dirty="0" smtClean="0"/>
              <a:t>پيوسته</a:t>
            </a:r>
            <a:endParaRPr lang="en-US" sz="1400" dirty="0"/>
          </a:p>
        </p:txBody>
      </p:sp>
      <p:sp>
        <p:nvSpPr>
          <p:cNvPr id="45069" name="TextBox 13"/>
          <p:cNvSpPr txBox="1">
            <a:spLocks noChangeArrowheads="1"/>
          </p:cNvSpPr>
          <p:nvPr/>
        </p:nvSpPr>
        <p:spPr bwMode="auto">
          <a:xfrm>
            <a:off x="6111875" y="5426075"/>
            <a:ext cx="1412875" cy="306388"/>
          </a:xfrm>
          <a:prstGeom prst="rect">
            <a:avLst/>
          </a:prstGeom>
          <a:noFill/>
          <a:ln w="9525">
            <a:noFill/>
            <a:miter lim="800000"/>
            <a:headEnd/>
            <a:tailEnd/>
          </a:ln>
        </p:spPr>
        <p:txBody>
          <a:bodyPr>
            <a:spAutoFit/>
          </a:bodyPr>
          <a:lstStyle/>
          <a:p>
            <a:r>
              <a:rPr lang="fa-IR" sz="1400" dirty="0" smtClean="0"/>
              <a:t>براي </a:t>
            </a:r>
            <a:r>
              <a:rPr lang="fa-IR" sz="1400" dirty="0"/>
              <a:t>عناصر گسسته</a:t>
            </a:r>
            <a:endParaRPr lang="en-US" sz="1400"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83568" y="2708920"/>
            <a:ext cx="7772400" cy="3291278"/>
          </a:xfrm>
          <a:blipFill rotWithShape="1">
            <a:blip r:embed="rId3"/>
            <a:srcRect/>
            <a:stretch>
              <a:fillRect l="-1177" t="-2787" r="-1177" b="-2787"/>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9525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643050"/>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تئوري امكان و احتمال</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83568" y="2708920"/>
            <a:ext cx="7772400" cy="3363286"/>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يکي از اجزاي اصلي منطق فازي يا </a:t>
            </a:r>
            <a:r>
              <a:rPr lang="en-US" sz="1800" dirty="0" smtClean="0">
                <a:solidFill>
                  <a:schemeClr val="tx1"/>
                </a:solidFill>
                <a:ea typeface="Calibri" pitchFamily="34" charset="0"/>
                <a:cs typeface="B Nazanin" pitchFamily="2" charset="-78"/>
              </a:rPr>
              <a:t>FL</a:t>
            </a:r>
            <a:r>
              <a:rPr lang="fa-IR" sz="1800" dirty="0" smtClean="0">
                <a:solidFill>
                  <a:schemeClr val="tx1"/>
                </a:solidFill>
                <a:ea typeface="Calibri" pitchFamily="34" charset="0"/>
                <a:cs typeface="B Nazanin" pitchFamily="2" charset="-78"/>
              </a:rPr>
              <a:t>، گروهي از قواعد انتقال است که مشخص مي کند چگونه مي توان گزاره ها را با هم ترکيب کرد يا اصلاح نمود.</a:t>
            </a:r>
            <a:br>
              <a:rPr lang="fa-IR" sz="1800" dirty="0" smtClean="0">
                <a:solidFill>
                  <a:schemeClr val="tx1"/>
                </a:solidFill>
                <a:ea typeface="Calibri" pitchFamily="34" charset="0"/>
                <a:cs typeface="B Nazanin" pitchFamily="2" charset="-78"/>
              </a:rPr>
            </a:br>
            <a:r>
              <a:rPr lang="fa-IR" sz="1800" dirty="0" smtClean="0">
                <a:solidFill>
                  <a:schemeClr val="tx1"/>
                </a:solidFill>
                <a:ea typeface="Calibri" pitchFamily="34" charset="0"/>
                <a:cs typeface="B Nazanin" pitchFamily="2" charset="-78"/>
              </a:rPr>
              <a:t>قواعد انتقال به چهار گروه تقسيم مي شوند.</a:t>
            </a:r>
            <a:br>
              <a:rPr lang="fa-IR" sz="1800" dirty="0" smtClean="0">
                <a:solidFill>
                  <a:schemeClr val="tx1"/>
                </a:solidFill>
                <a:ea typeface="Calibri" pitchFamily="34" charset="0"/>
                <a:cs typeface="B Nazanin" pitchFamily="2" charset="-78"/>
              </a:rPr>
            </a:br>
            <a:r>
              <a:rPr lang="fa-IR" sz="1800" dirty="0" smtClean="0">
                <a:solidFill>
                  <a:srgbClr val="C00000"/>
                </a:solidFill>
                <a:ea typeface="Calibri" pitchFamily="34" charset="0"/>
                <a:cs typeface="B Nazanin" pitchFamily="2" charset="-78"/>
              </a:rPr>
              <a:t>نوع 1: قواعد اصلاحي</a:t>
            </a: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rgbClr val="C00000"/>
                </a:solidFill>
                <a:ea typeface="Calibri" pitchFamily="34" charset="0"/>
                <a:cs typeface="B Nazanin" pitchFamily="2" charset="-78"/>
              </a:rPr>
              <a:t>نوع 2: قواعد ترکيبي نظير : ترکيب  شرطي، ترکيب عطفي، ترکيب فصلي، ترکيب شرطي و عاطفي</a:t>
            </a: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rgbClr val="C00000"/>
                </a:solidFill>
                <a:ea typeface="Calibri" pitchFamily="34" charset="0"/>
                <a:cs typeface="B Nazanin" pitchFamily="2" charset="-78"/>
              </a:rPr>
              <a:t>نوع 3: قواعد شمارشي</a:t>
            </a: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r>
              <a:rPr lang="fa-IR" sz="1800" dirty="0" smtClean="0">
                <a:solidFill>
                  <a:srgbClr val="C00000"/>
                </a:solidFill>
                <a:ea typeface="Calibri" pitchFamily="34" charset="0"/>
                <a:cs typeface="B Nazanin" pitchFamily="2" charset="-78"/>
              </a:rPr>
              <a:t>نوع 4: قواعد توصيفي نظير : توصيف درستي، توصيف احتمالاتي و توصيف امکان پذيري</a:t>
            </a:r>
            <a:r>
              <a:rPr lang="fa-IR" sz="1800" dirty="0" smtClean="0">
                <a:solidFill>
                  <a:schemeClr val="tx1"/>
                </a:solidFill>
                <a:ea typeface="Calibri" pitchFamily="34" charset="0"/>
                <a:cs typeface="B Nazanin" pitchFamily="2" charset="-78"/>
              </a:rPr>
              <a:t/>
            </a:r>
            <a:br>
              <a:rPr lang="fa-IR" sz="1800" dirty="0" smtClean="0">
                <a:solidFill>
                  <a:schemeClr val="tx1"/>
                </a:solidFill>
                <a:ea typeface="Calibri" pitchFamily="34" charset="0"/>
                <a:cs typeface="B Nazanin" pitchFamily="2" charset="-78"/>
              </a:rPr>
            </a:br>
            <a:endParaRPr lang="fa-IR" sz="1800" dirty="0">
              <a:solidFill>
                <a:schemeClr val="tx1"/>
              </a:solidFill>
              <a:ea typeface="Calibri" pitchFamily="34" charset="0"/>
              <a:cs typeface="B Nazanin" pitchFamily="2" charset="-78"/>
            </a:endParaRPr>
          </a:p>
        </p:txBody>
      </p:sp>
      <p:sp>
        <p:nvSpPr>
          <p:cNvPr id="12" name="Title 1"/>
          <p:cNvSpPr txBox="1">
            <a:spLocks/>
          </p:cNvSpPr>
          <p:nvPr/>
        </p:nvSpPr>
        <p:spPr>
          <a:xfrm>
            <a:off x="790575" y="9525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643050"/>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a:solidFill>
                  <a:schemeClr val="tx1"/>
                </a:solidFill>
                <a:cs typeface="B Nazanin" pitchFamily="2" charset="-78"/>
              </a:rPr>
              <a:t>قواعد انتقال</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noRot="1" noChangeAspect="1" noMove="1" noResize="1" noEditPoints="1" noAdjustHandles="1" noChangeArrowheads="1" noChangeShapeType="1" noTextEdit="1"/>
          </p:cNvSpPr>
          <p:nvPr>
            <p:ph type="ctrTitle"/>
          </p:nvPr>
        </p:nvSpPr>
        <p:spPr>
          <a:xfrm>
            <a:off x="642910" y="2636912"/>
            <a:ext cx="7772400" cy="3384376"/>
          </a:xfrm>
          <a:blipFill rotWithShape="1">
            <a:blip r:embed="rId3"/>
            <a:srcRect/>
            <a:stretch>
              <a:fillRect l="-1177" t="-2686" r="-1177" b="-2686"/>
            </a:stretch>
          </a:blipFill>
          <a:effectLst>
            <a:outerShdw blurRad="40000" dist="23000" dir="5400000" rotWithShape="0">
              <a:srgbClr val="000000">
                <a:alpha val="35000"/>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a:noFill/>
              </a:rPr>
              <a:t> </a:t>
            </a: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847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000" b="1" dirty="0">
                <a:solidFill>
                  <a:schemeClr val="tx1"/>
                </a:solidFill>
                <a:cs typeface="B Nazanin" pitchFamily="2" charset="-78"/>
              </a:rPr>
              <a:t>عدم قطعيت در سيستم هاي خبره فازي</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642910" y="2564904"/>
            <a:ext cx="7772400" cy="3528392"/>
          </a:xfrm>
          <a:solidFill>
            <a:schemeClr val="accent4">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در سيستم هاي خبره فازي، سه قسمت ممکن است فازي باشند.</a:t>
            </a:r>
            <a:br>
              <a:rPr lang="fa-IR" sz="1600" dirty="0" smtClean="0">
                <a:solidFill>
                  <a:schemeClr val="tx1"/>
                </a:solidFill>
                <a:ea typeface="Calibri" pitchFamily="34" charset="0"/>
                <a:cs typeface="B Nazanin" pitchFamily="2" charset="-78"/>
              </a:rPr>
            </a:br>
            <a:r>
              <a:rPr lang="fa-IR" sz="1600" dirty="0" smtClean="0">
                <a:solidFill>
                  <a:srgbClr val="C00000"/>
                </a:solidFill>
                <a:ea typeface="Calibri" pitchFamily="34" charset="0"/>
                <a:cs typeface="B Nazanin" pitchFamily="2" charset="-78"/>
              </a:rPr>
              <a:t>1- مقدم و يا تالي</a:t>
            </a: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rgbClr val="C00000"/>
                </a:solidFill>
                <a:ea typeface="Calibri" pitchFamily="34" charset="0"/>
                <a:cs typeface="B Nazanin" pitchFamily="2" charset="-78"/>
              </a:rPr>
              <a:t>2- انطباق نسبي بين مقدم و وقايعي که با الگوهاي مقدم انطباق مي يابند</a:t>
            </a: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rgbClr val="C00000"/>
                </a:solidFill>
                <a:ea typeface="Calibri" pitchFamily="34" charset="0"/>
                <a:cs typeface="B Nazanin" pitchFamily="2" charset="-78"/>
              </a:rPr>
              <a:t>3- شمارنده هاي فازي</a:t>
            </a: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بعضي از قواعد استنتاج در سيستم هاي فازي به شرح ذيلند: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اصل موجبيه</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موجبيه وضعيتي</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قاعده ترکيبي</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قانون انتزاع عمومي شده</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endParaRPr lang="fa-IR" sz="1600" dirty="0">
              <a:solidFill>
                <a:schemeClr val="tx1"/>
              </a:solidFill>
              <a:ea typeface="Calibri" pitchFamily="34" charset="0"/>
              <a:cs typeface="B Nazanin" pitchFamily="2" charset="-78"/>
            </a:endParaRPr>
          </a:p>
        </p:txBody>
      </p:sp>
      <p:sp>
        <p:nvSpPr>
          <p:cNvPr id="12" name="Title 1"/>
          <p:cNvSpPr txBox="1">
            <a:spLocks/>
          </p:cNvSpPr>
          <p:nvPr/>
        </p:nvSpPr>
        <p:spPr>
          <a:xfrm>
            <a:off x="790575" y="765175"/>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استدلال تقريبي</a:t>
            </a:r>
          </a:p>
        </p:txBody>
      </p:sp>
      <p:sp>
        <p:nvSpPr>
          <p:cNvPr id="13" name="Oval 12"/>
          <p:cNvSpPr/>
          <p:nvPr/>
        </p:nvSpPr>
        <p:spPr>
          <a:xfrm>
            <a:off x="2928926" y="1484784"/>
            <a:ext cx="3024336" cy="875496"/>
          </a:xfrm>
          <a:prstGeom prst="ellipse">
            <a:avLst/>
          </a:prstGeom>
          <a:solidFill>
            <a:schemeClr val="accent4">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000" b="1" dirty="0">
                <a:solidFill>
                  <a:schemeClr val="tx1"/>
                </a:solidFill>
                <a:cs typeface="B Nazanin" pitchFamily="2" charset="-78"/>
              </a:rPr>
              <a:t>عدم قطعيت در سيستم هاي خبره فازي</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p:cNvSpPr>
            <a:spLocks noGrp="1"/>
          </p:cNvSpPr>
          <p:nvPr>
            <p:ph type="ctrTitle"/>
          </p:nvPr>
        </p:nvSpPr>
        <p:spPr>
          <a:xfrm>
            <a:off x="714348" y="2571744"/>
            <a:ext cx="7772400" cy="3500462"/>
          </a:xfrm>
          <a:solidFill>
            <a:schemeClr val="accent5">
              <a:lumMod val="60000"/>
              <a:lumOff val="40000"/>
            </a:schemeClr>
          </a:solidFill>
          <a:extLst>
            <a:ext uri="{91240B29-F687-4F45-9708-019B960494DF}">
              <a14:hiddenLine xmlns:a14="http://schemas.microsoft.com/office/drawing/2010/main" w="9525">
                <a:solidFill>
                  <a:srgbClr val="000000"/>
                </a:solidFill>
                <a:miter lim="800000"/>
                <a:headEnd/>
                <a:tailEnd/>
              </a14:hiddenLine>
            </a:ext>
          </a:extLst>
        </p:spPr>
        <p:style>
          <a:lnRef idx="0">
            <a:schemeClr val="accent3"/>
          </a:lnRef>
          <a:fillRef idx="3">
            <a:schemeClr val="accent3"/>
          </a:fillRef>
          <a:effectRef idx="3">
            <a:schemeClr val="accent3"/>
          </a:effectRef>
          <a:fontRef idx="minor">
            <a:schemeClr val="lt1"/>
          </a:fontRef>
        </p:style>
        <p:txBody>
          <a:bodyPr rtlCol="1">
            <a:noAutofit/>
          </a:bodyPr>
          <a:lstStyle/>
          <a:p>
            <a:pPr indent="365125" algn="r">
              <a:lnSpc>
                <a:spcPct val="150000"/>
              </a:lnSpc>
              <a:defRPr/>
            </a:pPr>
            <a:r>
              <a:rPr lang="fa-IR" sz="1600" dirty="0" smtClean="0">
                <a:solidFill>
                  <a:schemeClr val="tx1"/>
                </a:solidFill>
                <a:ea typeface="Calibri" pitchFamily="34" charset="0"/>
                <a:cs typeface="B Nazanin" pitchFamily="2" charset="-78"/>
              </a:rPr>
              <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هيچ گونه توافقي وجود ندارد که به وضوح نشان دهد کدام روش مقابله با عدم اطمينان بهتر است.</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در رويکرد مجموعه هاي محدب تئوري بيز، وضعيت باور، يک تابع منفرد از روش بيزي کلاسيک نيست. بلکه وضعيت باور بوسيله مجموعه اي از توابع محدب مشخص مي شود.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در مقاله کيبرگ ادعا شد که تئوري دمپستر ـ شيفر تعميم احتمالات کلاسيک نيست بلکه عملا روشي نزديک به آن است.</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همچنين به نظر مي رسد تئوري دمپستر ـ شيفر در مواجهه با باورهاي نزديک به صفر با مشکلاتي روبرو است.</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يکي ديگر از مشکلات تئوري دمپستر ـ شيفر اين است که وقتي تعداد جواب هاي ممکن براي يک مسئله تشخيصي افزايش مي يابد، تعداد محاسبات لازم به صورت نمايي زياد مي شوند.</a:t>
            </a:r>
            <a:br>
              <a:rPr lang="fa-IR" sz="1600" dirty="0" smtClean="0">
                <a:solidFill>
                  <a:schemeClr val="tx1"/>
                </a:solidFill>
                <a:ea typeface="Calibri" pitchFamily="34" charset="0"/>
                <a:cs typeface="B Nazanin" pitchFamily="2" charset="-78"/>
              </a:rPr>
            </a:br>
            <a:r>
              <a:rPr lang="fa-IR" sz="1600" dirty="0" smtClean="0">
                <a:solidFill>
                  <a:schemeClr val="tx1"/>
                </a:solidFill>
                <a:ea typeface="Calibri" pitchFamily="34" charset="0"/>
                <a:cs typeface="B Nazanin" pitchFamily="2" charset="-78"/>
              </a:rPr>
              <a:t>اگرچه روش تقريبي گوردن و شورتليف از افزايش نمايي تعداد محاسبات جلوگيري مي کند ولي اين روش در مورد مدارک بسيار متضاد نتايج ضعيفي ارائه مي دهد.</a:t>
            </a:r>
            <a:br>
              <a:rPr lang="fa-IR" sz="1600" dirty="0" smtClean="0">
                <a:solidFill>
                  <a:schemeClr val="tx1"/>
                </a:solidFill>
                <a:ea typeface="Calibri" pitchFamily="34" charset="0"/>
                <a:cs typeface="B Nazanin" pitchFamily="2" charset="-78"/>
              </a:rPr>
            </a:br>
            <a:endParaRPr lang="fa-IR" sz="1600" dirty="0">
              <a:solidFill>
                <a:schemeClr val="tx1"/>
              </a:solidFill>
              <a:ea typeface="Calibri" pitchFamily="34" charset="0"/>
              <a:cs typeface="B Nazanin" pitchFamily="2" charset="-78"/>
            </a:endParaRPr>
          </a:p>
        </p:txBody>
      </p:sp>
      <p:sp>
        <p:nvSpPr>
          <p:cNvPr id="12" name="Title 1"/>
          <p:cNvSpPr txBox="1">
            <a:spLocks/>
          </p:cNvSpPr>
          <p:nvPr/>
        </p:nvSpPr>
        <p:spPr>
          <a:xfrm>
            <a:off x="790575" y="952500"/>
            <a:ext cx="7489825" cy="760413"/>
          </a:xfrm>
          <a:prstGeom prst="rect">
            <a:avLst/>
          </a:prstGeom>
        </p:spPr>
        <p:txBody>
          <a:bodyPr rtlCol="1" anchor="ctr">
            <a:normAutofit/>
          </a:bodyPr>
          <a:lstStyle/>
          <a:p>
            <a:pPr algn="ctr" fontAlgn="auto">
              <a:spcAft>
                <a:spcPts val="0"/>
              </a:spcAft>
              <a:defRPr/>
            </a:pPr>
            <a:r>
              <a:rPr lang="fa-IR" sz="3600" dirty="0">
                <a:latin typeface="+mj-lt"/>
                <a:ea typeface="+mj-ea"/>
                <a:cs typeface="+mj-cs"/>
              </a:rPr>
              <a:t>استدلال نادقيق – وضعيت عدم اطمينان</a:t>
            </a:r>
          </a:p>
        </p:txBody>
      </p:sp>
      <p:sp>
        <p:nvSpPr>
          <p:cNvPr id="13" name="Oval 12"/>
          <p:cNvSpPr/>
          <p:nvPr/>
        </p:nvSpPr>
        <p:spPr>
          <a:xfrm>
            <a:off x="2928926" y="1643050"/>
            <a:ext cx="3024336" cy="875496"/>
          </a:xfrm>
          <a:prstGeom prst="ellipse">
            <a:avLst/>
          </a:prstGeom>
          <a:solidFill>
            <a:schemeClr val="accent5">
              <a:lumMod val="75000"/>
            </a:schemeClr>
          </a:solidFill>
          <a:ln/>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r>
              <a:rPr lang="fa-IR" sz="2400" b="1" dirty="0" smtClean="0">
                <a:solidFill>
                  <a:schemeClr val="tx1"/>
                </a:solidFill>
                <a:cs typeface="B Nazanin" pitchFamily="2" charset="-78"/>
              </a:rPr>
              <a:t>تعريف</a:t>
            </a:r>
            <a:endParaRPr lang="fa-IR" sz="2400" b="1" dirty="0">
              <a:solidFill>
                <a:schemeClr val="tx1"/>
              </a:solidFill>
              <a:cs typeface="B Nazanin" pitchFamily="2" charset="-7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Title 1"/>
          <p:cNvSpPr>
            <a:spLocks noGrp="1"/>
          </p:cNvSpPr>
          <p:nvPr>
            <p:ph type="ctrTitle"/>
          </p:nvPr>
        </p:nvSpPr>
        <p:spPr>
          <a:xfrm>
            <a:off x="685800" y="2060575"/>
            <a:ext cx="7772400" cy="3816350"/>
          </a:xfrm>
        </p:spPr>
        <p:txBody>
          <a:bodyPr anchor="t"/>
          <a:lstStyle/>
          <a:p>
            <a:pPr algn="r" eaLnBrk="1" hangingPunct="1"/>
            <a:r>
              <a:rPr lang="fa-IR" sz="2200" dirty="0" smtClean="0">
                <a:solidFill>
                  <a:srgbClr val="002060"/>
                </a:solidFill>
                <a:cs typeface="B Nazanin" pitchFamily="2" charset="-78"/>
              </a:rPr>
              <a:t>1- فاکتور هاي قطعيت</a:t>
            </a:r>
            <a:br>
              <a:rPr lang="fa-IR" sz="2200" dirty="0" smtClean="0">
                <a:solidFill>
                  <a:srgbClr val="002060"/>
                </a:solidFill>
                <a:cs typeface="B Nazanin" pitchFamily="2" charset="-78"/>
              </a:rPr>
            </a:br>
            <a:r>
              <a:rPr lang="fa-IR" sz="2200" dirty="0" smtClean="0">
                <a:solidFill>
                  <a:srgbClr val="002060"/>
                </a:solidFill>
                <a:cs typeface="B Nazanin" pitchFamily="2" charset="-78"/>
              </a:rPr>
              <a:t>2- تئوري دمپست ـ شيفر</a:t>
            </a:r>
            <a:br>
              <a:rPr lang="fa-IR" sz="2200" dirty="0" smtClean="0">
                <a:solidFill>
                  <a:srgbClr val="002060"/>
                </a:solidFill>
                <a:cs typeface="B Nazanin" pitchFamily="2" charset="-78"/>
              </a:rPr>
            </a:br>
            <a:r>
              <a:rPr lang="fa-IR" sz="2200" dirty="0" smtClean="0">
                <a:solidFill>
                  <a:srgbClr val="002060"/>
                </a:solidFill>
                <a:cs typeface="B Nazanin" pitchFamily="2" charset="-78"/>
              </a:rPr>
              <a:t>3- تابع باور</a:t>
            </a:r>
            <a:br>
              <a:rPr lang="fa-IR" sz="2200" dirty="0" smtClean="0">
                <a:solidFill>
                  <a:srgbClr val="002060"/>
                </a:solidFill>
                <a:cs typeface="B Nazanin" pitchFamily="2" charset="-78"/>
              </a:rPr>
            </a:br>
            <a:r>
              <a:rPr lang="fa-IR" sz="2200" dirty="0" smtClean="0">
                <a:solidFill>
                  <a:srgbClr val="002060"/>
                </a:solidFill>
                <a:cs typeface="B Nazanin" pitchFamily="2" charset="-78"/>
              </a:rPr>
              <a:t>4- توجيه پذيري</a:t>
            </a:r>
            <a:br>
              <a:rPr lang="fa-IR" sz="2200" dirty="0" smtClean="0">
                <a:solidFill>
                  <a:srgbClr val="002060"/>
                </a:solidFill>
                <a:cs typeface="B Nazanin" pitchFamily="2" charset="-78"/>
              </a:rPr>
            </a:br>
            <a:r>
              <a:rPr lang="fa-IR" sz="2200" dirty="0" smtClean="0">
                <a:solidFill>
                  <a:srgbClr val="002060"/>
                </a:solidFill>
                <a:cs typeface="B Nazanin" pitchFamily="2" charset="-78"/>
              </a:rPr>
              <a:t>5- پشتيبان</a:t>
            </a:r>
            <a:br>
              <a:rPr lang="fa-IR" sz="2200" dirty="0" smtClean="0">
                <a:solidFill>
                  <a:srgbClr val="002060"/>
                </a:solidFill>
                <a:cs typeface="B Nazanin" pitchFamily="2" charset="-78"/>
              </a:rPr>
            </a:br>
            <a:r>
              <a:rPr lang="fa-IR" sz="2200" dirty="0" smtClean="0">
                <a:solidFill>
                  <a:srgbClr val="002060"/>
                </a:solidFill>
                <a:cs typeface="B Nazanin" pitchFamily="2" charset="-78"/>
              </a:rPr>
              <a:t>6- منطق لوکاسيويچ</a:t>
            </a:r>
            <a:br>
              <a:rPr lang="fa-IR" sz="2200" dirty="0" smtClean="0">
                <a:solidFill>
                  <a:srgbClr val="002060"/>
                </a:solidFill>
                <a:cs typeface="B Nazanin" pitchFamily="2" charset="-78"/>
              </a:rPr>
            </a:br>
            <a:r>
              <a:rPr lang="fa-IR" sz="2200" dirty="0" smtClean="0">
                <a:solidFill>
                  <a:srgbClr val="002060"/>
                </a:solidFill>
                <a:cs typeface="B Nazanin" pitchFamily="2" charset="-78"/>
              </a:rPr>
              <a:t>7- گشتاور</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827088" y="1071563"/>
            <a:ext cx="7489825" cy="814387"/>
          </a:xfrm>
          <a:prstGeom prst="rect">
            <a:avLst/>
          </a:prstGeom>
        </p:spPr>
        <p:txBody>
          <a:bodyPr rtlCol="1" anchor="ctr">
            <a:normAutofit/>
          </a:bodyPr>
          <a:lstStyle/>
          <a:p>
            <a:pPr algn="ctr" fontAlgn="auto">
              <a:spcAft>
                <a:spcPts val="0"/>
              </a:spcAft>
              <a:defRPr/>
            </a:pPr>
            <a:r>
              <a:rPr lang="fa-IR" sz="3600" dirty="0">
                <a:latin typeface="+mn-lt"/>
                <a:cs typeface="B Nazanin" pitchFamily="2" charset="-78"/>
              </a:rPr>
              <a:t>واژگان </a:t>
            </a:r>
            <a:r>
              <a:rPr lang="fa-IR" sz="3600" dirty="0" smtClean="0">
                <a:latin typeface="+mn-lt"/>
                <a:cs typeface="B Nazanin" pitchFamily="2" charset="-78"/>
              </a:rPr>
              <a:t>کليدي </a:t>
            </a:r>
            <a:r>
              <a:rPr lang="fa-IR" sz="3600" dirty="0">
                <a:latin typeface="+mn-lt"/>
                <a:cs typeface="B Nazanin" pitchFamily="2" charset="-78"/>
              </a:rPr>
              <a:t>مهارت</a:t>
            </a:r>
            <a:endParaRPr lang="fa-IR" sz="3600" dirty="0">
              <a:latin typeface="+mj-lt"/>
              <a:ea typeface="+mj-ea"/>
              <a:cs typeface="+mj-cs"/>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Title 1"/>
          <p:cNvSpPr>
            <a:spLocks noGrp="1"/>
          </p:cNvSpPr>
          <p:nvPr>
            <p:ph type="ctrTitle"/>
          </p:nvPr>
        </p:nvSpPr>
        <p:spPr>
          <a:xfrm>
            <a:off x="685800" y="2060575"/>
            <a:ext cx="7772400" cy="3889375"/>
          </a:xfrm>
        </p:spPr>
        <p:txBody>
          <a:bodyPr anchor="t"/>
          <a:lstStyle/>
          <a:p>
            <a:pPr algn="r" eaLnBrk="1" hangingPunct="1"/>
            <a:r>
              <a:rPr lang="fa-IR" sz="2200" dirty="0" smtClean="0">
                <a:solidFill>
                  <a:srgbClr val="002060"/>
                </a:solidFill>
                <a:cs typeface="B Nazanin" pitchFamily="2" charset="-78"/>
              </a:rPr>
              <a:t>1- کدام يک از گزينه هي زير جزء علل عدم قطعيت نيست؟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الف) تضاد قواعد                                           ب) اختلاط داده ها</a:t>
            </a:r>
            <a:br>
              <a:rPr lang="fa-IR" sz="2200" dirty="0" smtClean="0">
                <a:solidFill>
                  <a:srgbClr val="002060"/>
                </a:solidFill>
                <a:cs typeface="B Nazanin" pitchFamily="2" charset="-78"/>
              </a:rPr>
            </a:br>
            <a:r>
              <a:rPr lang="fa-IR" sz="2200" dirty="0" smtClean="0">
                <a:solidFill>
                  <a:srgbClr val="002060"/>
                </a:solidFill>
                <a:cs typeface="B Nazanin" pitchFamily="2" charset="-78"/>
              </a:rPr>
              <a:t>ج) منحصر به فرد بودن قواعد                           د) قواعد جاافتاده</a:t>
            </a:r>
            <a:br>
              <a:rPr lang="fa-IR" sz="2200" dirty="0" smtClean="0">
                <a:solidFill>
                  <a:srgbClr val="002060"/>
                </a:solidFill>
                <a:cs typeface="B Nazanin" pitchFamily="2" charset="-78"/>
              </a:rPr>
            </a:br>
            <a:r>
              <a:rPr lang="fa-IR" sz="2200" dirty="0" smtClean="0">
                <a:solidFill>
                  <a:srgbClr val="002060"/>
                </a:solidFill>
                <a:cs typeface="B Nazanin" pitchFamily="2" charset="-78"/>
              </a:rPr>
              <a:t> </a:t>
            </a:r>
            <a:br>
              <a:rPr lang="fa-IR" sz="2200" dirty="0" smtClean="0">
                <a:solidFill>
                  <a:srgbClr val="002060"/>
                </a:solidFill>
                <a:cs typeface="B Nazanin" pitchFamily="2" charset="-78"/>
              </a:rPr>
            </a:br>
            <a:r>
              <a:rPr lang="fa-IR" sz="2200" dirty="0" smtClean="0">
                <a:solidFill>
                  <a:srgbClr val="002060"/>
                </a:solidFill>
                <a:cs typeface="B Nazanin" pitchFamily="2" charset="-78"/>
              </a:rPr>
              <a:t>2- کدام يک از گزينه هاي زير جزء قواعد انتقال است؟</a:t>
            </a:r>
            <a:br>
              <a:rPr lang="fa-IR" sz="2200" dirty="0" smtClean="0">
                <a:solidFill>
                  <a:srgbClr val="002060"/>
                </a:solidFill>
                <a:cs typeface="B Nazanin" pitchFamily="2" charset="-78"/>
              </a:rPr>
            </a:br>
            <a:r>
              <a:rPr lang="fa-IR" sz="2200" dirty="0" smtClean="0">
                <a:solidFill>
                  <a:srgbClr val="002060"/>
                </a:solidFill>
                <a:cs typeface="B Nazanin" pitchFamily="2" charset="-78"/>
              </a:rPr>
              <a:t/>
            </a:r>
            <a:br>
              <a:rPr lang="fa-IR" sz="2200" dirty="0" smtClean="0">
                <a:solidFill>
                  <a:srgbClr val="002060"/>
                </a:solidFill>
                <a:cs typeface="B Nazanin" pitchFamily="2" charset="-78"/>
              </a:rPr>
            </a:br>
            <a:r>
              <a:rPr lang="fa-IR" sz="2200" dirty="0" smtClean="0">
                <a:solidFill>
                  <a:srgbClr val="002060"/>
                </a:solidFill>
                <a:cs typeface="B Nazanin" pitchFamily="2" charset="-78"/>
              </a:rPr>
              <a:t>الف) قواعد اصلاحي و قواعد ترکيبي                   ب) قواعد توصيفي و قواعد اخباري</a:t>
            </a:r>
            <a:br>
              <a:rPr lang="fa-IR" sz="2200" dirty="0" smtClean="0">
                <a:solidFill>
                  <a:srgbClr val="002060"/>
                </a:solidFill>
                <a:cs typeface="B Nazanin" pitchFamily="2" charset="-78"/>
              </a:rPr>
            </a:br>
            <a:r>
              <a:rPr lang="fa-IR" sz="2200" dirty="0" smtClean="0">
                <a:solidFill>
                  <a:srgbClr val="002060"/>
                </a:solidFill>
                <a:cs typeface="B Nazanin" pitchFamily="2" charset="-78"/>
              </a:rPr>
              <a:t>ج) قواعد اصلاحي و قواعد فازي                        د) قواعد توصيفي و قواعد تشخيصي </a:t>
            </a:r>
            <a:br>
              <a:rPr lang="fa-IR" sz="2200" dirty="0" smtClean="0">
                <a:solidFill>
                  <a:srgbClr val="002060"/>
                </a:solidFill>
                <a:cs typeface="B Nazanin" pitchFamily="2" charset="-78"/>
              </a:rPr>
            </a:br>
            <a:endParaRPr lang="fa-IR" sz="2200" dirty="0" smtClean="0">
              <a:solidFill>
                <a:srgbClr val="002060"/>
              </a:solidFill>
              <a:cs typeface="B Nazanin" pitchFamily="2" charset="-78"/>
            </a:endParaRPr>
          </a:p>
        </p:txBody>
      </p:sp>
      <p:sp>
        <p:nvSpPr>
          <p:cNvPr id="9" name="Title 1"/>
          <p:cNvSpPr txBox="1">
            <a:spLocks/>
          </p:cNvSpPr>
          <p:nvPr/>
        </p:nvSpPr>
        <p:spPr>
          <a:xfrm>
            <a:off x="1785938" y="1071563"/>
            <a:ext cx="5457825" cy="814387"/>
          </a:xfrm>
          <a:prstGeom prst="rect">
            <a:avLst/>
          </a:prstGeom>
        </p:spPr>
        <p:txBody>
          <a:bodyPr rtlCol="1" anchor="ctr">
            <a:normAutofit/>
          </a:bodyPr>
          <a:lstStyle/>
          <a:p>
            <a:pPr algn="ctr" fontAlgn="auto">
              <a:spcAft>
                <a:spcPts val="0"/>
              </a:spcAft>
              <a:defRPr/>
            </a:pPr>
            <a:r>
              <a:rPr lang="fa-IR" sz="3600" dirty="0">
                <a:latin typeface="+mn-lt"/>
                <a:cs typeface="B Nazanin" pitchFamily="2" charset="-78"/>
              </a:rPr>
              <a:t>آزمون چند </a:t>
            </a:r>
            <a:r>
              <a:rPr lang="fa-IR" sz="3600" dirty="0" smtClean="0">
                <a:latin typeface="+mn-lt"/>
                <a:cs typeface="B Nazanin" pitchFamily="2" charset="-78"/>
              </a:rPr>
              <a:t>گزينه اي </a:t>
            </a:r>
            <a:r>
              <a:rPr lang="fa-IR" sz="3600" dirty="0">
                <a:latin typeface="+mn-lt"/>
                <a:cs typeface="B Nazanin" pitchFamily="2" charset="-78"/>
              </a:rPr>
              <a:t>مهارت</a:t>
            </a:r>
            <a:endParaRPr lang="fa-IR" sz="3600" dirty="0">
              <a:latin typeface="+mj-lt"/>
              <a:ea typeface="+mj-ea"/>
              <a:cs typeface="+mj-cs"/>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Title 1"/>
          <p:cNvSpPr>
            <a:spLocks noGrp="1"/>
          </p:cNvSpPr>
          <p:nvPr>
            <p:ph type="ctrTitle"/>
          </p:nvPr>
        </p:nvSpPr>
        <p:spPr>
          <a:xfrm>
            <a:off x="685800" y="2060575"/>
            <a:ext cx="7772400" cy="3889375"/>
          </a:xfrm>
        </p:spPr>
        <p:txBody>
          <a:bodyPr anchor="t"/>
          <a:lstStyle/>
          <a:p>
            <a:pPr algn="r" eaLnBrk="1" hangingPunct="1"/>
            <a:r>
              <a:rPr lang="fa-IR" sz="2200" smtClean="0">
                <a:solidFill>
                  <a:srgbClr val="002060"/>
                </a:solidFill>
                <a:cs typeface="B Nazanin" pitchFamily="2" charset="-78"/>
              </a:rPr>
              <a:t>1- ج</a:t>
            </a:r>
            <a:br>
              <a:rPr lang="fa-IR" sz="2200" smtClean="0">
                <a:solidFill>
                  <a:srgbClr val="002060"/>
                </a:solidFill>
                <a:cs typeface="B Nazanin" pitchFamily="2" charset="-78"/>
              </a:rPr>
            </a:br>
            <a:r>
              <a:rPr lang="fa-IR" sz="2200" smtClean="0">
                <a:solidFill>
                  <a:srgbClr val="002060"/>
                </a:solidFill>
                <a:cs typeface="B Nazanin" pitchFamily="2" charset="-78"/>
              </a:rPr>
              <a:t/>
            </a:r>
            <a:br>
              <a:rPr lang="fa-IR" sz="2200" smtClean="0">
                <a:solidFill>
                  <a:srgbClr val="002060"/>
                </a:solidFill>
                <a:cs typeface="B Nazanin" pitchFamily="2" charset="-78"/>
              </a:rPr>
            </a:br>
            <a:r>
              <a:rPr lang="fa-IR" sz="2200" smtClean="0">
                <a:solidFill>
                  <a:srgbClr val="002060"/>
                </a:solidFill>
                <a:cs typeface="B Nazanin" pitchFamily="2" charset="-78"/>
              </a:rPr>
              <a:t>2- الف </a:t>
            </a:r>
          </a:p>
        </p:txBody>
      </p:sp>
      <p:sp>
        <p:nvSpPr>
          <p:cNvPr id="9" name="Title 1"/>
          <p:cNvSpPr txBox="1">
            <a:spLocks/>
          </p:cNvSpPr>
          <p:nvPr/>
        </p:nvSpPr>
        <p:spPr>
          <a:xfrm>
            <a:off x="1785938" y="1071563"/>
            <a:ext cx="5457825" cy="814387"/>
          </a:xfrm>
          <a:prstGeom prst="rect">
            <a:avLst/>
          </a:prstGeom>
        </p:spPr>
        <p:txBody>
          <a:bodyPr rtlCol="1" anchor="ctr">
            <a:normAutofit/>
          </a:bodyPr>
          <a:lstStyle/>
          <a:p>
            <a:pPr algn="ctr" fontAlgn="auto">
              <a:spcAft>
                <a:spcPts val="0"/>
              </a:spcAft>
              <a:defRPr/>
            </a:pPr>
            <a:r>
              <a:rPr lang="fa-IR" sz="3600" dirty="0">
                <a:latin typeface="+mn-lt"/>
                <a:cs typeface="B Nazanin" pitchFamily="2" charset="-78"/>
              </a:rPr>
              <a:t>پاسخ آزمون چند </a:t>
            </a:r>
            <a:r>
              <a:rPr lang="fa-IR" sz="3600" dirty="0" smtClean="0">
                <a:latin typeface="+mn-lt"/>
                <a:cs typeface="B Nazanin" pitchFamily="2" charset="-78"/>
              </a:rPr>
              <a:t>گزينه اي</a:t>
            </a:r>
            <a:endParaRPr lang="fa-IR" sz="3600" dirty="0">
              <a:latin typeface="+mj-lt"/>
              <a:ea typeface="+mj-ea"/>
              <a:cs typeface="+mj-cs"/>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Title 1"/>
          <p:cNvSpPr>
            <a:spLocks noGrp="1"/>
          </p:cNvSpPr>
          <p:nvPr>
            <p:ph type="ctrTitle"/>
          </p:nvPr>
        </p:nvSpPr>
        <p:spPr/>
        <p:txBody>
          <a:bodyPr anchor="t"/>
          <a:lstStyle/>
          <a:p>
            <a:pPr eaLnBrk="1" hangingPunct="1"/>
            <a:r>
              <a:rPr lang="fa-IR" sz="2200" smtClean="0">
                <a:cs typeface="B Nazanin" pitchFamily="2" charset="-78"/>
              </a:rPr>
              <a:t>پيوست ندارد</a:t>
            </a:r>
          </a:p>
        </p:txBody>
      </p:sp>
      <p:sp>
        <p:nvSpPr>
          <p:cNvPr id="9" name="Title 1"/>
          <p:cNvSpPr txBox="1">
            <a:spLocks/>
          </p:cNvSpPr>
          <p:nvPr/>
        </p:nvSpPr>
        <p:spPr>
          <a:xfrm>
            <a:off x="1071563" y="1071563"/>
            <a:ext cx="6172200" cy="814387"/>
          </a:xfrm>
          <a:prstGeom prst="rect">
            <a:avLst/>
          </a:prstGeom>
        </p:spPr>
        <p:txBody>
          <a:bodyPr rtlCol="1" anchor="ctr">
            <a:normAutofit/>
          </a:bodyPr>
          <a:lstStyle/>
          <a:p>
            <a:pPr algn="ctr" fontAlgn="auto">
              <a:spcAft>
                <a:spcPts val="0"/>
              </a:spcAft>
              <a:defRPr/>
            </a:pPr>
            <a:endParaRPr lang="fa-IR" sz="4000" dirty="0">
              <a:latin typeface="+mj-lt"/>
              <a:ea typeface="+mj-ea"/>
              <a:cs typeface="+mj-cs"/>
            </a:endParaRPr>
          </a:p>
        </p:txBody>
      </p:sp>
      <p:sp>
        <p:nvSpPr>
          <p:cNvPr id="6" name="Title 1"/>
          <p:cNvSpPr txBox="1">
            <a:spLocks/>
          </p:cNvSpPr>
          <p:nvPr/>
        </p:nvSpPr>
        <p:spPr>
          <a:xfrm>
            <a:off x="827088" y="1052513"/>
            <a:ext cx="7489825" cy="814387"/>
          </a:xfrm>
          <a:prstGeom prst="rect">
            <a:avLst/>
          </a:prstGeom>
        </p:spPr>
        <p:txBody>
          <a:bodyPr rtlCol="1" anchor="ctr">
            <a:normAutofit/>
          </a:bodyPr>
          <a:lstStyle/>
          <a:p>
            <a:pPr algn="ctr" fontAlgn="auto">
              <a:spcAft>
                <a:spcPts val="0"/>
              </a:spcAft>
              <a:defRPr/>
            </a:pPr>
            <a:r>
              <a:rPr lang="fa-IR" sz="3600" dirty="0" smtClean="0">
                <a:latin typeface="+mn-lt"/>
                <a:cs typeface="B Nazanin" pitchFamily="2" charset="-78"/>
              </a:rPr>
              <a:t>پيوست </a:t>
            </a:r>
            <a:r>
              <a:rPr lang="fa-IR" sz="3600" dirty="0">
                <a:latin typeface="+mn-lt"/>
                <a:cs typeface="B Nazanin" pitchFamily="2" charset="-78"/>
              </a:rPr>
              <a:t>ها</a:t>
            </a:r>
            <a:endParaRPr lang="fa-IR" sz="4000" dirty="0">
              <a:latin typeface="+mj-lt"/>
              <a:ea typeface="+mj-ea"/>
              <a:cs typeface="+mj-cs"/>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0000"/>
  <p:tag name="ISPRING_RESOURCE_PATHS_HASH_2" val="25ba178365a4e8357f0e21613842a9620b75b3c"/>
  <p:tag name="ISPRING_ULTRA_SCORM_TRACKING_SLIDES" val="1"/>
  <p:tag name="GENSWF_OUTPUT_FILE_NAME" val="slide 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4169</TotalTime>
  <Words>966</Words>
  <Application>Microsoft Office PowerPoint</Application>
  <PresentationFormat>On-screen Show (4:3)</PresentationFormat>
  <Paragraphs>325</Paragraphs>
  <Slides>49</Slides>
  <Notes>48</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بنام خدا</vt:lpstr>
      <vt:lpstr> نام درس : سيستم پشتيباني تصميم گيري  </vt:lpstr>
      <vt:lpstr>آشنايي دانشجو با :  1- آشنايي با سيستم هاي خبره  2- نمايش دانش 3- آشنايي با روش هاي استنتاج 4- استدلال در شرايط عدم اطمينان 5- استدلال نا دقيق 6- طراحي سيستم هاي خبره </vt:lpstr>
      <vt:lpstr>وقتي هوش مصنوعي در اواسط دهه 50 بوجود آمد در ابتدا فقط بر روي بازي ها، طراحي و حل مسائل متمرکز بود. در آن زمان پيش بيني اين موضوع بسيار دشوار بود که سه دهه بعد مهمترين کاربرد هاي هوش مصنوعي، مهندسي دانش و بخصوص سيستم هاي خبره باشد. سيستم هاي خبره امروزي مديون کار پيشگاماني همچون فيگنبام، اوربرگ و بوچانان در دانشگاه استانفورد در اواخر دهه 60 و اوايل دهه 70 است. افزايش تعداد زمينه هاي کاربردي سيستم هاي خبره، دو نياز مشخص را ايجاد مي نمايد: الف) ايجاد يک درک بهتر از اينکه چگونه مي توان با مسائل کليدي از جمله نمايش دانش، استنتاج و مديريت عدم قطعيت برخورد نمود. و ب) ايجاد پوسته هاي سيستم خبره و يا زبان هاي برنامه نويسي که ميزان تلاش لازم براي ساخت يک سيستم نمايش دانش و يک موتور استنتاج را براي يک کاربرد خاص به حداقل برسانند. </vt:lpstr>
      <vt:lpstr>مهارت شماره پنج : استدلال نادقيق  (منبع: فصل پنجم كتاب تحت عنوان استدلال نادقيق)</vt:lpstr>
      <vt:lpstr>فهرست مطالب</vt:lpstr>
      <vt:lpstr>آشنايي دانشجو با :  1- قواعد عدم اطمينان  2- روش هاي مقابله با عدم اطمينان </vt:lpstr>
      <vt:lpstr> شکل (الف) نگرشي سطح بالا از عدم اطمينان را در سيستم هاي مبتني بر قاعده نشان مي دهد. هدف مهندسي دانش اين است که حتي الامکان اين عدم اطمينان را کاهش داده و يا از بين ببرد. به حداقل رساندن عدم اطمينان در قواعد منفرد، بخشي از فرايند تصديق قاعده است. جزئيات عدم قطعيت در قواعد منفرد با جزئيات بيشتري در شکل (ب) تشريح شده است.       </vt:lpstr>
      <vt:lpstr> خطر بکارگيري روش هاي ويژه گاهي اين است که هيچ تئوري کاملي وجود ندارد که در ساير موارد کاربردي، راهنمايي هاي لازم را ارائه داده و يا از وضعيت هاي نامناسب بکارگيري آن، ما را آگاه کند. استفاده از روش ميانبر LS و LN اين ضرر را دارد که هيچ تضمين تئوري وجود ندارد که مجموع احتمالات شرطي براي هر فرضيه در شبکه ”يک“ خواهد بود.  </vt:lpstr>
      <vt:lpstr> همانطور که شکل زير نشان مي دهد تداخل ميان قواعد بستگي به رفع تناقض و سازگاري قواعد دارد.  سازگاري ميان قواعد به دليل وجود پنج علت اصلي داراي عدم قطعيت است.      </vt:lpstr>
      <vt:lpstr>  معمولا در رفع تناقض مربوط به اولويت اجراي قواعد نوعي عدم اطمينان وجود دارد. همانطور که شکل زير نشان مي دهد اين عدم قطعيت بستگي به چند عامل دارد.          </vt:lpstr>
      <vt:lpstr> </vt:lpstr>
      <vt:lpstr>   يکي از روش هاي مقابله با عدم قطعيت استفاده از فاکتور قطعيت است که اولين بار در سيستم خبره MYCIN از آن استفاده شد. با اينکه نظريه بيز در پزشکي بسيار مفيد واقع شده ولي براي استفاده صحيح از آن لازم است احتمالات زيادي را بدانيم. در عمل، علائم به تريج جمع آوري و تکميل مي شوند. جمع آوري تدريجي اين عوامل، زمان و هزينه قابل توجهي را صرف خواهد کرد. يک شکل ساده از نظريه بيز که جمع آوريتدريجي مدارک نشان مي دهد به صورت زير است :  که       مدرک جديدي است که به مدرک موجود يعني       اضافه شده تا يک مدرک جديد به صورت زير بدست آيد :  اگر چه اين فرمول صحيح است ولي معمولا همه احتمالات شناخته شده نيستند.   </vt:lpstr>
      <vt:lpstr> در روش بيز علاوه بر مشکل جمع آوري احتمالات شرطي، مشکل مهم ديگري نيز براي پزشکان خبره وجود داشت که مربوط به رابطه بين باور و ضد باور بود. مشکلات تئوري احتمالات باعث شد تا شورتليف ساير روش هاي نمايش عدم قطعيت را نيز بررسي کند. روشي که در سيستم MYCIN بکار رفته مبتني بر فاکتورهاي قطعيت است که از تئوري تصديق کارناپ بدست آمده است. کارناپ تشخيص داد که احتمالات بر دو نوعند. يک نوع احتمال همان احتمال معمولي است که بستگي به ميزان تکرار وقوع پيشامدهاي قابل تکرار دارد. نوع دوم، احتمال معرفتي يا درجه تصديق نام دارد زيرا اين نوع احتمال، يک فرضيه را بر اساس بعضي شواهد تائيد مي کند. اين نوع دوم مثال ديگري از درجه درستنمايي يک باور است. </vt:lpstr>
      <vt:lpstr> در سيستم MYCIN درجه تصديق ابتدائا به عنوان فاکتور قطعيت  تعريف شد که عبارت است از تفاوت بين باور و ضد باور يعني :                      CF (H , E ) = MB ( H , E ) – MD ( H , E )        CF: فاکتور قطعيت MB: ميزان افزايش باور MD: ميزان افزايش ضد باور فاکتور قطعيت راهي است که مي توان از طريق آن باور و ضد باور را در يک عدد ترکيب نمود.  </vt:lpstr>
      <vt:lpstr> در سال 1977 تعريف فاکتور قطعيت در سيستم MYCIN به  صورت زير تغيير کرد :  فاکتور قطعيت بخش مقدم يک قاعده در سيستم MYCIN بايد  بزرگتر از 0/2 باشد تا سيستم بخش مقدم را صحيح تلقي کرده  قاعده را فعال کند. روش هاي سيستم MYCIN براي ترکيب شواهد در بخش مقدم  يک قاعده در جدول مقابل آورده شده اند.که اين روش ها همانند  قواعد سيستم پراسپکتور بر اساس منطق فازي هستند. </vt:lpstr>
      <vt:lpstr> به عنوان مثال با داشتن يک عبارت منطقي براي ترکيب شواهد به صورت :  شاهد E به صورت زير محاسبه خواهد شد :  فرمول اصلي براي فاکتور قطعيت يک قاعده به صورت اگر E آنگاه H  به صورت رابطه زير است :  </vt:lpstr>
      <vt:lpstr>   يکي از مشکلات آن است که مقادير CF ممکن است نتايجي متفاوت با احتمالات شرطي به بار آورند. مشکل عمده ديگري که با فاکتورهاي قطعيت همراه است اين است که در حالت کلي  P ( H│e ) ≠ P ( H│i )  P ( i│e )                                                                                                                      که i عبارت است از بعضي فرضيه هاي مياني که مبتني بر مدرک e هستند، در حالي که باز هم فاکتور قطعيت دو قاعده در يک زنجيره استنتاج به صورت احتمالات مستقل محاسبه مي شود. يعني :  CF ( H , e ) = CF ( H , i )  CF ( H , e )                                                                                                              </vt:lpstr>
      <vt:lpstr> </vt:lpstr>
      <vt:lpstr> </vt:lpstr>
      <vt:lpstr>  مقادير جرم به طور قابل ملاحظه اي آزادانه تر از مقادير احتمالات تخصيص داده مي شوند، جدول زير اين مطلب را نشان مي دهد. هر جرم را مي توان به عنوان تابعي تعريف نمود که هر يک از عناصر مجموعه توان را با يک عدد حقيقي بين صفر و يک متناظر مي سازد.          </vt:lpstr>
      <vt:lpstr> ممکن است ما بخواهيم همه شواهد را با يکديگر ترکيب کنيم تا تخمين بهتري از باور به شواهد بدست آوريم.   عملگر  نشانگر جمع راست گوشه يا جمع مستقيم است که به صورت مجموع حاصلضرب جرم زيرمجموعه هايي که با يکديگر اشتراک دارند تعريف مي شود. قاعده دمپستر جرم ها را با يکديگر ترکيب مي کند تا جرم جديدي توليد کند. در استدلال مبتني بر شاهد، هر مدارک يا شواهد موجود يک  فاصله گواه يا فاصله شهود ايجاد مي کند. حد پايين اين فاصله  در استدلال مبتني بر شاهد، پشتيباني (Spt) و در تئوري  دمپستر-شيفر باور (Bel) ناميده مي شود. حد بالا را توجيه  پذيري (Pls) گويند. جدول مقابل برخي از فواصل شهودي مشترک را نشان مي دهد. </vt:lpstr>
      <vt:lpstr> </vt:lpstr>
      <vt:lpstr> </vt:lpstr>
      <vt:lpstr> </vt:lpstr>
      <vt:lpstr> يکي از مشکلات تئوري دمپستر ـ شيفر به هنگام نرمالايز کردن (هنجارسازي) بروز مي کند و ممکن است منجر به نتايجي شود که با انتظارات ما مغايرت داشته باشد. مشکل نرمالايز کردن اين است که باور مربوط به شيئي که تصور مي شود وجود ندارد  را ناديده مي گيرد.  </vt:lpstr>
      <vt:lpstr> </vt:lpstr>
      <vt:lpstr> </vt:lpstr>
      <vt:lpstr> </vt:lpstr>
      <vt:lpstr>       تساوي مجموعه ها                                                                                                                                                A=B  متمم مجموعه                                                                                                                                                        A’  مشموليت مجموعه (زيرمجموعه بودن)                                                                                                                   A  B مجموعه فازي A مشمول B است يا زيرمجموعه B است اگر و فقط اگر  اجتماع مجموعه ها                                                                                                                                           A  B  اشتراک مجموعه ها                                                                                                                                          A  B                                                                                                           </vt:lpstr>
      <vt:lpstr> ضرب مجموعه ها                                                                                                                                                      AB  به توان رساندن يک مجموعه                                                                                                                                      AN  جمع احتمالاتي                                                                                                                                                 A +^ B    جمع حددار يا اجتماع برجسته                                                                                                                              A  B  ضرب حددار يا اشتراک برجسته                                                                                                                             A  B                                  </vt:lpstr>
      <vt:lpstr> تفريق حددار                                                                                                                                                    A |-| B  تمرکز [CON(A)]                        اتساع [DIL(A)]  تشديد [INT(A)]   نرمالايز کردن [NORM(A)]  </vt:lpstr>
      <vt:lpstr> يکي از مفاهيم مهمي که مي توان توسط مجموعه هاي فازي مدل کرد مفهوم رابطه است. هدف اصلي رابطه اين است که وجوه اشتراک بين عناصر را تعريف کند. حاصلضرب دکارتي براي دو مجموعه A و B بصورت روبرو خواهد بود: يک رابطه فازي اساسا يک زيرمجموعه فازي از مجموعه جهاني حاصلضرب دکارتي است. رابطه فازي براي N مجموعه به صورت توسعه اي از رابطه قطعي تعريف مي شود که شامل درجه عضويت نيز هست. يکي از روش هاي مناسب براي نشان دادن رابطه، استفاده از ماتريس است. ترکيب رابطه ها اثر بکارگيري يک رابطه بر رابطه ديگري است. اگر دو رابطه دوتايي P و Q داشته باشيم ترکيب آن ها، رابطه دوتايي R است : R ( A , C ) = Q ( A , B )  O  P ( B , C )                                                                                                                                 تصوير يک رابطه، مفهوم جالب ديگري در مجموعه هاي فازي است. تصوير اساسا عناصر خاص را حذف مي کند. بسط استوانه اي بزرگترين رابطه فازي است که با يک تصوير سازگار است.  </vt:lpstr>
      <vt:lpstr> </vt:lpstr>
      <vt:lpstr> </vt:lpstr>
      <vt:lpstr> </vt:lpstr>
      <vt:lpstr> منطق فازي مبناي سيستم هاي خبره فازي است. تا کنون چندين منطق N ارزشي بوجود آمده است که N يک عدد صحيح دلخواه بزرگتر يا مساوي 2 است. لوکاسيويچ اولين منطق N ارزشي را در سال 1930 ارائه داد. منطق فازي را مي توان به عنوان بسط منطق چند ارزشي در نظر گرفت. ولي اهداف و کاربرد منطق فازي با منطق چند ارزشي متفاوت است زيرا منطق فازي، منطق استدلال تقريبي است نه استدلال دقيق چند ارزشي. استدلال تقريبي، استدلالي است که نه کاملا دقيق است و نه مانند حدسيات کاملا غير دقيق مي باشد. عملگر منطق فازي که در جدول زير تعريف شده اند مبتني بر عملگرهاي لوکاسيويچ است. </vt:lpstr>
      <vt:lpstr> </vt:lpstr>
      <vt:lpstr> </vt:lpstr>
      <vt:lpstr>  انتخاب عناصري که بيشترين درجه عضويت را دارند، روش ماکزيمم ناميده مي شود که براي تصميم گيري در مورد درستي تالي يک قاعده بکار مي رود. روش ديگر که روش گشتاورها نام دارد، مقادير درستي را به تالي يک قاعده بگونه اي اختصاص مي دهد که شبيه به محاسبه اولين گشتاور سکون يک جسم است. ايده اصلي روش گشتاورها اين است که تالي همه قواعد را جهت تصميم گيري مد نظر داشته باشيم نه اينکه فقط ماکزيمم آنها را انتخاب کنيم. اصولا روش گشتاورها به نوعي مرکز ثقل تالي قواعد فازي را محاسبه مي کند. تعريف مرکز ثقل، که اولين گشتاور سکون يا I نيز ناميده مي شود به قرار زير است :  گشتاور تالي به اين صورت محاسبه مي شود :    </vt:lpstr>
      <vt:lpstr> </vt:lpstr>
      <vt:lpstr> يکي از اجزاي اصلي منطق فازي يا FL، گروهي از قواعد انتقال است که مشخص مي کند چگونه مي توان گزاره ها را با هم ترکيب کرد يا اصلاح نمود. قواعد انتقال به چهار گروه تقسيم مي شوند. نوع 1: قواعد اصلاحي نوع 2: قواعد ترکيبي نظير : ترکيب  شرطي، ترکيب عطفي، ترکيب فصلي، ترکيب شرطي و عاطفي نوع 3: قواعد شمارشي نوع 4: قواعد توصيفي نظير : توصيف درستي، توصيف احتمالاتي و توصيف امکان پذيري </vt:lpstr>
      <vt:lpstr> </vt:lpstr>
      <vt:lpstr>  در سيستم هاي خبره فازي، سه قسمت ممکن است فازي باشند. 1- مقدم و يا تالي 2- انطباق نسبي بين مقدم و وقايعي که با الگوهاي مقدم انطباق مي يابند 3- شمارنده هاي فازي بعضي از قواعد استنتاج در سيستم هاي فازي به شرح ذيلند: اصل موجبيه موجبيه وضعيتي قاعده ترکيبي قانون انتزاع عمومي شده  </vt:lpstr>
      <vt:lpstr> هيچ گونه توافقي وجود ندارد که به وضوح نشان دهد کدام روش مقابله با عدم اطمينان بهتر است. در رويکرد مجموعه هاي محدب تئوري بيز، وضعيت باور، يک تابع منفرد از روش بيزي کلاسيک نيست. بلکه وضعيت باور بوسيله مجموعه اي از توابع محدب مشخص مي شود. در مقاله کيبرگ ادعا شد که تئوري دمپستر ـ شيفر تعميم احتمالات کلاسيک نيست بلکه عملا روشي نزديک به آن است. همچنين به نظر مي رسد تئوري دمپستر ـ شيفر در مواجهه با باورهاي نزديک به صفر با مشکلاتي روبرو است. يکي ديگر از مشکلات تئوري دمپستر ـ شيفر اين است که وقتي تعداد جواب هاي ممکن براي يک مسئله تشخيصي افزايش مي يابد، تعداد محاسبات لازم به صورت نمايي زياد مي شوند. اگرچه روش تقريبي گوردن و شورتليف از افزايش نمايي تعداد محاسبات جلوگيري مي کند ولي اين روش در مورد مدارک بسيار متضاد نتايج ضعيفي ارائه مي دهد. </vt:lpstr>
      <vt:lpstr>1- فاکتور هاي قطعيت 2- تئوري دمپست ـ شيفر 3- تابع باور 4- توجيه پذيري 5- پشتيبان 6- منطق لوکاسيويچ 7- گشتاور </vt:lpstr>
      <vt:lpstr>1- کدام يک از گزينه هي زير جزء علل عدم قطعيت نيست؟  الف) تضاد قواعد                                           ب) اختلاط داده ها ج) منحصر به فرد بودن قواعد                           د) قواعد جاافتاده   2- کدام يک از گزينه هاي زير جزء قواعد انتقال است؟  الف) قواعد اصلاحي و قواعد ترکيبي                   ب) قواعد توصيفي و قواعد اخباري ج) قواعد اصلاحي و قواعد فازي                        د) قواعد توصيفي و قواعد تشخيصي  </vt:lpstr>
      <vt:lpstr>1- ج  2- الف </vt:lpstr>
      <vt:lpstr>پيوست ندارد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pc1042</dc:creator>
  <cp:lastModifiedBy>Windows User</cp:lastModifiedBy>
  <cp:revision>556</cp:revision>
  <dcterms:created xsi:type="dcterms:W3CDTF">2011-12-07T06:36:08Z</dcterms:created>
  <dcterms:modified xsi:type="dcterms:W3CDTF">2020-05-25T06:57:11Z</dcterms:modified>
</cp:coreProperties>
</file>