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72" r:id="rId5"/>
    <p:sldId id="274" r:id="rId6"/>
    <p:sldId id="273" r:id="rId7"/>
    <p:sldId id="275" r:id="rId8"/>
    <p:sldId id="276" r:id="rId9"/>
    <p:sldId id="277" r:id="rId10"/>
    <p:sldId id="278" r:id="rId11"/>
    <p:sldId id="279" r:id="rId12"/>
    <p:sldId id="258" r:id="rId13"/>
    <p:sldId id="259" r:id="rId14"/>
    <p:sldId id="260" r:id="rId15"/>
    <p:sldId id="261" r:id="rId16"/>
    <p:sldId id="264" r:id="rId17"/>
    <p:sldId id="263" r:id="rId18"/>
    <p:sldId id="265" r:id="rId19"/>
    <p:sldId id="266" r:id="rId20"/>
    <p:sldId id="267" r:id="rId21"/>
    <p:sldId id="268" r:id="rId22"/>
    <p:sldId id="269" r:id="rId23"/>
    <p:sldId id="270" r:id="rId24"/>
    <p:sldId id="271" r:id="rId25"/>
    <p:sldId id="280" r:id="rId26"/>
    <p:sldId id="281" r:id="rId27"/>
    <p:sldId id="285" r:id="rId28"/>
    <p:sldId id="282" r:id="rId29"/>
    <p:sldId id="28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582" autoAdjust="0"/>
  </p:normalViewPr>
  <p:slideViewPr>
    <p:cSldViewPr snapToGrid="0">
      <p:cViewPr varScale="1">
        <p:scale>
          <a:sx n="69" d="100"/>
          <a:sy n="69" d="100"/>
        </p:scale>
        <p:origin x="-780"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88F3A2-A78C-499B-84EC-A4278CCCA5C6}" type="datetimeFigureOut">
              <a:rPr lang="en-US" smtClean="0"/>
              <a:t>5/16/2020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2262887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F3A2-A78C-499B-84EC-A4278CCCA5C6}" type="datetimeFigureOut">
              <a:rPr lang="en-US" smtClean="0"/>
              <a:t>5/16/2020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4247404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88F3A2-A78C-499B-84EC-A4278CCCA5C6}" type="datetimeFigureOut">
              <a:rPr lang="en-US" smtClean="0"/>
              <a:t>5/16/2020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2312823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88F3A2-A78C-499B-84EC-A4278CCCA5C6}" type="datetimeFigureOut">
              <a:rPr lang="en-US" smtClean="0"/>
              <a:t>5/16/2020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3131281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88F3A2-A78C-499B-84EC-A4278CCCA5C6}" type="datetimeFigureOut">
              <a:rPr lang="en-US" smtClean="0"/>
              <a:t>5/16/2020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2669074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88F3A2-A78C-499B-84EC-A4278CCCA5C6}" type="datetimeFigureOut">
              <a:rPr lang="en-US" smtClean="0"/>
              <a:t>5/16/2020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66177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88F3A2-A78C-499B-84EC-A4278CCCA5C6}" type="datetimeFigureOut">
              <a:rPr lang="en-US" smtClean="0"/>
              <a:t>5/16/2020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3141152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F3A2-A78C-499B-84EC-A4278CCCA5C6}" type="datetimeFigureOut">
              <a:rPr lang="en-US" smtClean="0"/>
              <a:t>5/16/2020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1986129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F3A2-A78C-499B-84EC-A4278CCCA5C6}" type="datetimeFigureOut">
              <a:rPr lang="en-US" smtClean="0"/>
              <a:t>5/16/2020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3567692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F3A2-A78C-499B-84EC-A4278CCCA5C6}" type="datetimeFigureOut">
              <a:rPr lang="en-US" smtClean="0"/>
              <a:t>5/16/2020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1828354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F3A2-A78C-499B-84EC-A4278CCCA5C6}" type="datetimeFigureOut">
              <a:rPr lang="en-US" smtClean="0"/>
              <a:t>5/16/2020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7504EC-BA42-4347-9BF9-8182CB63A20D}" type="slidenum">
              <a:rPr lang="en-US" smtClean="0"/>
              <a:t>‹#›</a:t>
            </a:fld>
            <a:endParaRPr lang="en-US"/>
          </a:p>
        </p:txBody>
      </p:sp>
    </p:spTree>
    <p:extLst>
      <p:ext uri="{BB962C8B-B14F-4D97-AF65-F5344CB8AC3E}">
        <p14:creationId xmlns:p14="http://schemas.microsoft.com/office/powerpoint/2010/main" val="3155135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88F3A2-A78C-499B-84EC-A4278CCCA5C6}" type="datetimeFigureOut">
              <a:rPr lang="en-US" smtClean="0"/>
              <a:t>5/16/2020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7504EC-BA42-4347-9BF9-8182CB63A20D}" type="slidenum">
              <a:rPr lang="en-US" smtClean="0"/>
              <a:t>‹#›</a:t>
            </a:fld>
            <a:endParaRPr lang="en-US"/>
          </a:p>
        </p:txBody>
      </p:sp>
    </p:spTree>
    <p:extLst>
      <p:ext uri="{BB962C8B-B14F-4D97-AF65-F5344CB8AC3E}">
        <p14:creationId xmlns:p14="http://schemas.microsoft.com/office/powerpoint/2010/main" val="118865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daneshbonyan.ir/" TargetMode="External"/><Relationship Id="rId2" Type="http://schemas.openxmlformats.org/officeDocument/2006/relationships/hyperlink" Target="http://www.ilenc.ir/"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daneshbonyan.isti.ir/page/%D8%A7%D9%85%D8%AA%DB%8C%D8%A7%D8%B2+%D8%A7%D8%B6%D8%A7%D9%81%D9%87+%D9%BE%D8%AE%D8%B4+%D8%AA%D8%B4%D9%88%DB%8C%D9%82%DB%8C++%D8%A2%DA%AF%D9%87%DB%8C%E2%80%8C%D9%87%D8%A7%DB%8C+%D8%B5%D8%AF%D8%A7+%D9%88+%D8%B3%DB%8C%D9%85%D8%A7" TargetMode="External"/><Relationship Id="rId3" Type="http://schemas.openxmlformats.org/officeDocument/2006/relationships/hyperlink" Target="http://daneshbonyan.isti.ir/page/%D8%A7%D8%B3%D8%AA%D9%82%D8%B1%D8%A7%D8%B1+%D8%AF%D8%B1+%DA%A9%D8%A7%D8%B1%D8%A8%D8%B1%DB%8C+%D9%85%D8%B3%DA%A9%D9%88%D9%86%DB%8C+%D8%B4%D9%87%D8%B1+%D8%AA%D9%87%D8%B1%D8%A7%D9%86" TargetMode="External"/><Relationship Id="rId7" Type="http://schemas.openxmlformats.org/officeDocument/2006/relationships/hyperlink" Target="http://daneshbonyan.isti.ir/index.aspx?siteid=2&amp;fkeyid=&amp;siteid=2&amp;fkeyid=&amp;siteid=2&amp;pageid=14798" TargetMode="External"/><Relationship Id="rId2" Type="http://schemas.openxmlformats.org/officeDocument/2006/relationships/hyperlink" Target="http://daneshbonyan.isti.ir/page/%D8%AA%D8%B3%D9%87%DB%8C%D9%84%D8%A7%D8%AA+%D8%B3%D8%B1%D8%A8%D8%A7%D8%B2%DB%8C+%DA%A9%D8%A7%D8%B1%DA%A9%D9%86%D8%A7%D9%86+%D8%B4%D8%B1%DA%A9%D8%AA%E2%80%8C%D9%87%D8%A7%DB%8C+%D8%AF%D8%A7%D9%86%D8%B4%E2%80%8C%D8%A8%D9%86%DB%8C%D8%A7%D9%86" TargetMode="External"/><Relationship Id="rId1" Type="http://schemas.openxmlformats.org/officeDocument/2006/relationships/slideLayout" Target="../slideLayouts/slideLayout2.xml"/><Relationship Id="rId6" Type="http://schemas.openxmlformats.org/officeDocument/2006/relationships/hyperlink" Target="http://daneshbonyan.isti.ir/page/%D8%A7%D8%B3%D8%AA%D9%81%D8%A7%D8%A7%D8%AF%D9%87+%D8%A7%D8%B2+%D8%A8%D9%88%D8%AF%D8%AC%D9%87+%D9%BE%DA%98%D9%88%D9%87%D8%B4%DB%8C+%D8%AF%D8%B3%D8%AA%DA%AF%D8%A7%D9%87%E2%80%8C%D9%87%D8%A7%DB%8C+%D8%A7%D8%AC%D8%B1%D8%A7%DB%8C%DB%8C" TargetMode="External"/><Relationship Id="rId11" Type="http://schemas.openxmlformats.org/officeDocument/2006/relationships/hyperlink" Target="http://daneshbonyan.isti.ir/page/%D8%AA%D8%A7%D9%85%DB%8C%D9%86+%D9%86%DB%8C%D8%B1%D9%88%DB%8C+%D8%A7%D9%86%D8%B3%D8%A7%D9%86%DB%8C+%DA%A9%D8%A7%D8%B1%D8%A2%D9%85%D8%AF" TargetMode="External"/><Relationship Id="rId5" Type="http://schemas.openxmlformats.org/officeDocument/2006/relationships/hyperlink" Target="http://daneshbonyan.isti.ir/page/+%D9%88%D8%A7%DA%AF%D8%B0%D8%A7%D8%B1%DB%8C+%D8%A7%D8%B1%D8%A7%D8%B6%DB%8C+%D8%B4%D9%87%D8%B1%DA%A9%E2%80%8C%D9%87%D8%A7%DB%8C+%D8%B5%D9%86%D8%B9%D8%AA%DB%8C" TargetMode="External"/><Relationship Id="rId10" Type="http://schemas.openxmlformats.org/officeDocument/2006/relationships/hyperlink" Target="http://daneshbonyan.isti.ir/page/%D8%A8%D8%B3%D8%AA%D9%87+%D8%AD%D9%85%D8%A7%DB%8C%D8%AA+%D8%A7%D8%B2+%D8%B4%D8%B1%DA%A9%D8%AA%E2%80%8C%D9%87%D8%A7%DB%8C+%D8%AF%D8%A7%D9%86%D8%B4%E2%80%8C%D8%A8%D9%86%DB%8C%D8%A7%D9%86+%D8%AD%D9%88%D8%B2%D9%87+%D8%B3%D9%84%D8%A7%D9%85%D8%AA" TargetMode="External"/><Relationship Id="rId4" Type="http://schemas.openxmlformats.org/officeDocument/2006/relationships/hyperlink" Target="http://daneshbonyan.isti.ir/page/%D8%A7%D9%85%D8%AA%DB%8C%D8%A7%D8%B2+%D8%A7%D8%B1%D8%AA%D9%82%D8%A7%D9%8A+%D9%85%D8%B1%D8%AA%D8%A8%D9%87+%D8%A7%D8%B9%D8%B6%D8%A7%D9%8A+%D9%87%D9%8A%D8%A3%D8%AA+%D8%B9%D9%84%D9%85%DB%8C.." TargetMode="External"/><Relationship Id="rId9" Type="http://schemas.openxmlformats.org/officeDocument/2006/relationships/hyperlink" Target="http://daneshbonyan.isti.ir/page/%D8%AD%D9%85%D8%A7%DB%8C%D8%AA+%D8%A7%D8%B2+%D8%AA%D8%B1%D9%88%DB%8C%D8%AC+%D8%B4%D8%B1%DA%A9%D8%AA%E2%80%8C%D9%87%D8%A7+%D8%AF%D8%B1+%D8%B1%D8%B3%D8%A7%D9%86%D9%87"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953325"/>
          </a:xfrm>
        </p:spPr>
        <p:txBody>
          <a:bodyPr/>
          <a:lstStyle/>
          <a:p>
            <a:r>
              <a:rPr lang="fa-IR" dirty="0" smtClean="0"/>
              <a:t>به نام خدا</a:t>
            </a:r>
            <a:endParaRPr lang="en-US" dirty="0"/>
          </a:p>
        </p:txBody>
      </p:sp>
      <p:sp>
        <p:nvSpPr>
          <p:cNvPr id="3" name="Subtitle 2"/>
          <p:cNvSpPr>
            <a:spLocks noGrp="1"/>
          </p:cNvSpPr>
          <p:nvPr>
            <p:ph type="subTitle" idx="1"/>
          </p:nvPr>
        </p:nvSpPr>
        <p:spPr>
          <a:xfrm>
            <a:off x="1524000" y="2779776"/>
            <a:ext cx="9144000" cy="2478024"/>
          </a:xfrm>
        </p:spPr>
        <p:txBody>
          <a:bodyPr/>
          <a:lstStyle/>
          <a:p>
            <a:r>
              <a:rPr lang="fa-IR" sz="4000" dirty="0" smtClean="0"/>
              <a:t>شرکت های دانش بنیان</a:t>
            </a:r>
          </a:p>
          <a:p>
            <a:endParaRPr lang="fa-IR" dirty="0"/>
          </a:p>
          <a:p>
            <a:endParaRPr lang="en-US" dirty="0"/>
          </a:p>
        </p:txBody>
      </p:sp>
    </p:spTree>
    <p:extLst>
      <p:ext uri="{BB962C8B-B14F-4D97-AF65-F5344CB8AC3E}">
        <p14:creationId xmlns:p14="http://schemas.microsoft.com/office/powerpoint/2010/main" val="24800918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3394"/>
            <a:ext cx="10515600" cy="5493569"/>
          </a:xfrm>
        </p:spPr>
        <p:txBody>
          <a:bodyPr/>
          <a:lstStyle/>
          <a:p>
            <a:pPr marL="0" indent="0" algn="r">
              <a:buNone/>
            </a:pPr>
            <a:r>
              <a:rPr lang="fa-IR" dirty="0" smtClean="0"/>
              <a:t>تعریف شرکت دانش بنیان</a:t>
            </a:r>
          </a:p>
          <a:p>
            <a:pPr marL="0" indent="0" algn="r">
              <a:buNone/>
            </a:pPr>
            <a:r>
              <a:rPr lang="fa-IR" dirty="0" smtClean="0"/>
              <a:t>ضرورت شرکت دانش بنیان</a:t>
            </a:r>
          </a:p>
          <a:p>
            <a:pPr marL="0" indent="0" algn="r">
              <a:buNone/>
            </a:pPr>
            <a:r>
              <a:rPr lang="fa-IR" dirty="0" smtClean="0"/>
              <a:t>تاسیس شرکت</a:t>
            </a:r>
          </a:p>
          <a:p>
            <a:pPr marL="0" indent="0" algn="r">
              <a:buNone/>
            </a:pPr>
            <a:r>
              <a:rPr lang="fa-IR" dirty="0" smtClean="0"/>
              <a:t>دسته بندی </a:t>
            </a:r>
          </a:p>
          <a:p>
            <a:pPr marL="0" indent="0" algn="r">
              <a:buNone/>
            </a:pPr>
            <a:r>
              <a:rPr lang="fa-IR" dirty="0" smtClean="0"/>
              <a:t>معیار ها و شرایط ثبت</a:t>
            </a:r>
          </a:p>
          <a:p>
            <a:pPr marL="0" indent="0" algn="r">
              <a:buNone/>
            </a:pPr>
            <a:r>
              <a:rPr lang="fa-IR" dirty="0" smtClean="0"/>
              <a:t>تسهیلات</a:t>
            </a:r>
          </a:p>
          <a:p>
            <a:pPr marL="0" indent="0" algn="r">
              <a:buNone/>
            </a:pPr>
            <a:r>
              <a:rPr lang="fa-IR" dirty="0" smtClean="0"/>
              <a:t>آمار شرکت های دانش بنیان در چند سال اخیر</a:t>
            </a:r>
          </a:p>
          <a:p>
            <a:pPr marL="0" indent="0" algn="r">
              <a:buNone/>
            </a:pPr>
            <a:r>
              <a:rPr lang="fa-IR" dirty="0" smtClean="0"/>
              <a:t>مرکز رشد شریف</a:t>
            </a:r>
          </a:p>
          <a:p>
            <a:pPr marL="0" indent="0" algn="r">
              <a:buNone/>
            </a:pPr>
            <a:endParaRPr lang="fa-IR" dirty="0" smtClean="0"/>
          </a:p>
        </p:txBody>
      </p:sp>
    </p:spTree>
    <p:extLst>
      <p:ext uri="{BB962C8B-B14F-4D97-AF65-F5344CB8AC3E}">
        <p14:creationId xmlns:p14="http://schemas.microsoft.com/office/powerpoint/2010/main" val="963628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b="1" dirty="0" smtClean="0"/>
              <a:t>شرکت دانش‌بنیان چیست؟</a:t>
            </a:r>
            <a:br>
              <a:rPr lang="fa-IR" sz="3600" b="1" dirty="0" smtClean="0"/>
            </a:br>
            <a:endParaRPr lang="en-US" sz="3600" dirty="0"/>
          </a:p>
        </p:txBody>
      </p:sp>
      <p:sp>
        <p:nvSpPr>
          <p:cNvPr id="3" name="Content Placeholder 2"/>
          <p:cNvSpPr>
            <a:spLocks noGrp="1"/>
          </p:cNvSpPr>
          <p:nvPr>
            <p:ph idx="1"/>
          </p:nvPr>
        </p:nvSpPr>
        <p:spPr>
          <a:xfrm>
            <a:off x="838200" y="1511166"/>
            <a:ext cx="10515600" cy="4665797"/>
          </a:xfrm>
        </p:spPr>
        <p:txBody>
          <a:bodyPr/>
          <a:lstStyle/>
          <a:p>
            <a:pPr marL="0" indent="0" algn="r">
              <a:buNone/>
            </a:pPr>
            <a:r>
              <a:rPr lang="fa-IR" dirty="0" smtClean="0"/>
              <a:t>شرکت </a:t>
            </a:r>
            <a:r>
              <a:rPr lang="fa-IR" dirty="0"/>
              <a:t>یا مؤسسه خصوصی یا تعاونی است که به منظور هم‌افزایی علم و ثروت، توسعه اقتصاد دانش محور، تحقق اهداف علمی و اقتصادی (شامل گسترش و کاربرد اختراع و نوآوری) و تجاری‌سازی نتایج تحقیق و توسعه (شامل طراحی و تولید کالا و خدمات) در حوزه فناوری‌های برتر و با ارزش افزوده فراوان به ویژه در تولید نرم افزارهای مربوط تشکیل می‌شود.</a:t>
            </a:r>
            <a:endParaRPr lang="en-US" dirty="0"/>
          </a:p>
        </p:txBody>
      </p:sp>
      <p:pic>
        <p:nvPicPr>
          <p:cNvPr id="7" name="Picture 6"/>
          <p:cNvPicPr>
            <a:picLocks noChangeAspect="1"/>
          </p:cNvPicPr>
          <p:nvPr/>
        </p:nvPicPr>
        <p:blipFill>
          <a:blip r:embed="rId2"/>
          <a:stretch>
            <a:fillRect/>
          </a:stretch>
        </p:blipFill>
        <p:spPr>
          <a:xfrm>
            <a:off x="3542095" y="3753552"/>
            <a:ext cx="5832909" cy="2165986"/>
          </a:xfrm>
          <a:prstGeom prst="rect">
            <a:avLst/>
          </a:prstGeom>
        </p:spPr>
      </p:pic>
    </p:spTree>
    <p:extLst>
      <p:ext uri="{BB962C8B-B14F-4D97-AF65-F5344CB8AC3E}">
        <p14:creationId xmlns:p14="http://schemas.microsoft.com/office/powerpoint/2010/main" val="19493987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b="1" dirty="0" smtClean="0">
                <a:effectLst/>
              </a:rPr>
              <a:t>این شرکت نقش ایده سازی را دنبال می‌کند؟ یا رسیدن به تکنولوژِی؟ </a:t>
            </a:r>
            <a:endParaRPr lang="en-US" sz="3600" dirty="0"/>
          </a:p>
        </p:txBody>
      </p:sp>
      <p:sp>
        <p:nvSpPr>
          <p:cNvPr id="3" name="Content Placeholder 2"/>
          <p:cNvSpPr>
            <a:spLocks noGrp="1"/>
          </p:cNvSpPr>
          <p:nvPr>
            <p:ph idx="1"/>
          </p:nvPr>
        </p:nvSpPr>
        <p:spPr/>
        <p:txBody>
          <a:bodyPr/>
          <a:lstStyle/>
          <a:p>
            <a:pPr marL="0" indent="0" algn="r">
              <a:buNone/>
            </a:pPr>
            <a:r>
              <a:rPr lang="fa-IR" b="1" dirty="0" smtClean="0">
                <a:effectLst/>
              </a:rPr>
              <a:t> </a:t>
            </a:r>
            <a:r>
              <a:rPr lang="fa-IR" dirty="0" smtClean="0"/>
              <a:t/>
            </a:r>
            <a:br>
              <a:rPr lang="fa-IR" dirty="0" smtClean="0"/>
            </a:br>
            <a:r>
              <a:rPr lang="fa-IR" dirty="0" smtClean="0"/>
              <a:t>در واقع این شرکت‌ها حلقه واسطه بین ایده و تکنولوژی هستند که می‌توانند ایده‌ها را در مسیر رسیدن به تکنولوژِی هدایت کنند و گاهی اوقات خود همین شرکت‌ها هم می‌توانند ایده خودشان را به تکنولوژِی تبدیل کنند.  </a:t>
            </a:r>
            <a:endParaRPr lang="en-US" dirty="0"/>
          </a:p>
        </p:txBody>
      </p:sp>
      <p:pic>
        <p:nvPicPr>
          <p:cNvPr id="4" name="Picture 3"/>
          <p:cNvPicPr>
            <a:picLocks noChangeAspect="1"/>
          </p:cNvPicPr>
          <p:nvPr/>
        </p:nvPicPr>
        <p:blipFill>
          <a:blip r:embed="rId2"/>
          <a:stretch>
            <a:fillRect/>
          </a:stretch>
        </p:blipFill>
        <p:spPr>
          <a:xfrm>
            <a:off x="4004110" y="3590225"/>
            <a:ext cx="4488574" cy="2586738"/>
          </a:xfrm>
          <a:prstGeom prst="rect">
            <a:avLst/>
          </a:prstGeom>
        </p:spPr>
      </p:pic>
    </p:spTree>
    <p:extLst>
      <p:ext uri="{BB962C8B-B14F-4D97-AF65-F5344CB8AC3E}">
        <p14:creationId xmlns:p14="http://schemas.microsoft.com/office/powerpoint/2010/main" val="25473557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b="1" dirty="0" smtClean="0">
                <a:effectLst/>
              </a:rPr>
              <a:t>ضرورت ورود به اقتصاد دانش بنیان چیست؟</a:t>
            </a:r>
            <a:endParaRPr lang="en-US" sz="3600" dirty="0"/>
          </a:p>
        </p:txBody>
      </p:sp>
      <p:sp>
        <p:nvSpPr>
          <p:cNvPr id="3" name="Content Placeholder 2"/>
          <p:cNvSpPr>
            <a:spLocks noGrp="1"/>
          </p:cNvSpPr>
          <p:nvPr>
            <p:ph idx="1"/>
          </p:nvPr>
        </p:nvSpPr>
        <p:spPr/>
        <p:txBody>
          <a:bodyPr/>
          <a:lstStyle/>
          <a:p>
            <a:pPr marL="0" indent="0" algn="r">
              <a:buNone/>
            </a:pPr>
            <a:r>
              <a:rPr lang="fa-IR" b="1" dirty="0" smtClean="0">
                <a:effectLst/>
              </a:rPr>
              <a:t>  </a:t>
            </a:r>
            <a:r>
              <a:rPr lang="fa-IR" dirty="0" smtClean="0"/>
              <a:t/>
            </a:r>
            <a:br>
              <a:rPr lang="fa-IR" dirty="0" smtClean="0"/>
            </a:br>
            <a:r>
              <a:rPr lang="fa-IR" dirty="0" smtClean="0"/>
              <a:t>ما در علوم اقتصاد دو نوع اقتصاد داریم اقتصاد فیزیکی و اقتصاد دانایی، آنچه که ما بیشتر به آن توجه می‌کنیم اقتصادهای فیزیکی است چون برای دولت یا موسسات قابل لمس است اما اقتصاد دانایی که ایده سازی و تجاری کردن آن ایده‌ها است نادیده گرفته شده است یا بهتر بگوییم که جدی گرفته نشده است در حالی که منبع اصلی در آمد‌ها در کشورهای توسعه یافته از همین اقتصاد دانایی و فروش همین ایده‌ها به دیگر کشور‌ها شکل گرفته‌اند جامعه امروز ما بیشتر از هر چیزی به اقتصاد دانش بنیان احتیاج دارد.  </a:t>
            </a:r>
            <a:endParaRPr lang="en-US" dirty="0"/>
          </a:p>
        </p:txBody>
      </p:sp>
    </p:spTree>
    <p:extLst>
      <p:ext uri="{BB962C8B-B14F-4D97-AF65-F5344CB8AC3E}">
        <p14:creationId xmlns:p14="http://schemas.microsoft.com/office/powerpoint/2010/main" val="37713837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b="1" dirty="0" smtClean="0">
                <a:effectLst/>
              </a:rPr>
              <a:t>اگرهمین الان کسی بخواهد تا یک چنین شرکتی تاسیس کند باید چه کند؟</a:t>
            </a:r>
            <a:endParaRPr lang="en-US" sz="3600" dirty="0"/>
          </a:p>
        </p:txBody>
      </p:sp>
      <p:sp>
        <p:nvSpPr>
          <p:cNvPr id="3" name="Content Placeholder 2"/>
          <p:cNvSpPr>
            <a:spLocks noGrp="1"/>
          </p:cNvSpPr>
          <p:nvPr>
            <p:ph idx="1"/>
          </p:nvPr>
        </p:nvSpPr>
        <p:spPr/>
        <p:txBody>
          <a:bodyPr/>
          <a:lstStyle/>
          <a:p>
            <a:pPr marL="0" indent="0" algn="r">
              <a:buNone/>
            </a:pPr>
            <a:r>
              <a:rPr lang="fa-IR" b="1" dirty="0" smtClean="0">
                <a:effectLst/>
              </a:rPr>
              <a:t>  </a:t>
            </a:r>
            <a:r>
              <a:rPr lang="fa-IR" dirty="0" smtClean="0"/>
              <a:t/>
            </a:r>
            <a:br>
              <a:rPr lang="fa-IR" dirty="0" smtClean="0"/>
            </a:br>
            <a:r>
              <a:rPr lang="fa-IR" dirty="0" smtClean="0"/>
              <a:t/>
            </a:r>
            <a:br>
              <a:rPr lang="fa-IR" dirty="0" smtClean="0"/>
            </a:br>
            <a:r>
              <a:rPr lang="fa-IR" dirty="0" smtClean="0"/>
              <a:t>اگر همین الان بخواهبد چنین کاری کنید باید در پارک علوم و فناوری برنامه کاری «بیزینس پلن» خود را ارائه بدهید در صورت پذیرش می‌توانید شرکت را ثبت دهید (تا اینجای کار حمایتهای دولت شامل حال شما نمی‌شود) اما وقتی در پروسه تایید وزارت علوم و عضویت در شرکت دانش بنیان قرار بگیرید می‌توانید تا این شرکت را به عنوان شرکت دانش بنیان مطرح کنید و از حمایت‌ها بهره ببرید.  </a:t>
            </a:r>
            <a:endParaRPr lang="en-US" dirty="0"/>
          </a:p>
        </p:txBody>
      </p:sp>
    </p:spTree>
    <p:extLst>
      <p:ext uri="{BB962C8B-B14F-4D97-AF65-F5344CB8AC3E}">
        <p14:creationId xmlns:p14="http://schemas.microsoft.com/office/powerpoint/2010/main" val="15620669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b="1" dirty="0" smtClean="0"/>
              <a:t>انواع شرکت دانش بنیان</a:t>
            </a:r>
            <a:endParaRPr lang="en-US" sz="3600" b="1" dirty="0"/>
          </a:p>
        </p:txBody>
      </p:sp>
      <p:sp>
        <p:nvSpPr>
          <p:cNvPr id="3" name="Content Placeholder 2"/>
          <p:cNvSpPr>
            <a:spLocks noGrp="1"/>
          </p:cNvSpPr>
          <p:nvPr>
            <p:ph idx="1"/>
          </p:nvPr>
        </p:nvSpPr>
        <p:spPr/>
        <p:txBody>
          <a:bodyPr>
            <a:normAutofit lnSpcReduction="10000"/>
          </a:bodyPr>
          <a:lstStyle/>
          <a:p>
            <a:pPr marL="0" indent="0" algn="r">
              <a:buNone/>
            </a:pPr>
            <a:r>
              <a:rPr lang="fa-IR" b="1" dirty="0" smtClean="0">
                <a:effectLst/>
              </a:rPr>
              <a:t>شرکت های دانش بنیان نوپا </a:t>
            </a:r>
          </a:p>
          <a:p>
            <a:pPr marL="0" indent="0" algn="r">
              <a:buNone/>
            </a:pPr>
            <a:r>
              <a:rPr lang="fa-IR" dirty="0" smtClean="0">
                <a:effectLst/>
              </a:rPr>
              <a:t>شرکت‌هایی هستند که تازه تأسیس بوده و اغلب دارای 3 الی 4 نفر پرسنل، که بصورت پاره وقت فعالیت‌های شرکت را جلو می‌برند. درصد بالایی از شرکت‌های نوپا، متشکل از اعضای هیات علمی دانشگاه‌های مختلف بوده که هدفشان تبدیل ایده‌های نو موجود در تخصص خود به محصول می‌باشد.</a:t>
            </a:r>
          </a:p>
          <a:p>
            <a:pPr marL="0" indent="0" algn="r">
              <a:buNone/>
            </a:pPr>
            <a:r>
              <a:rPr lang="fa-IR" dirty="0" smtClean="0">
                <a:effectLst/>
              </a:rPr>
              <a:t>شرکت های دانش بنیان نوپا اولین سطح از شرکت‌های دانش بنیان از نظر استطاعت مالی محسوب می‌شوند که به دلیل تشکیل شدن از افراد آکادمیک و نوپا که به تازگی پا به عرصه صنعت گذاشته‌اند، به تازگی تأسیس شده‌اند و نیازمند حمایت بیشتری جهت تجاری شدن محصولات و خدمات خود دارند، اینگونه شرکت‌ها عمدتاً بر پایه ایده محوری تشکیل شده‌اند و می‌توان به اینگونه شرکت‌ها استارت آپ گفت که میزان ریسک اینگونه شرکت‌ها هم به نسبت مزیت‌های ایده محوری، بالا می‌باشد.</a:t>
            </a:r>
          </a:p>
          <a:p>
            <a:pPr marL="0" indent="0" algn="r">
              <a:buNone/>
            </a:pPr>
            <a:endParaRPr lang="fa-IR" b="1" dirty="0"/>
          </a:p>
          <a:p>
            <a:pPr marL="0" indent="0" algn="r">
              <a:buNone/>
            </a:pPr>
            <a:endParaRPr lang="fa-IR" b="1" dirty="0" smtClean="0">
              <a:effectLst/>
            </a:endParaRPr>
          </a:p>
          <a:p>
            <a:endParaRPr lang="en-US" dirty="0"/>
          </a:p>
        </p:txBody>
      </p:sp>
    </p:spTree>
    <p:extLst>
      <p:ext uri="{BB962C8B-B14F-4D97-AF65-F5344CB8AC3E}">
        <p14:creationId xmlns:p14="http://schemas.microsoft.com/office/powerpoint/2010/main" val="31090439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8575" y="1232034"/>
            <a:ext cx="10515600" cy="4049780"/>
          </a:xfrm>
        </p:spPr>
        <p:txBody>
          <a:bodyPr/>
          <a:lstStyle/>
          <a:p>
            <a:pPr marL="0" indent="0" algn="r">
              <a:buNone/>
            </a:pPr>
            <a:r>
              <a:rPr lang="fa-IR" b="1" dirty="0" smtClean="0">
                <a:effectLst/>
              </a:rPr>
              <a:t>شرکت های دانش بنیان تولیدی</a:t>
            </a:r>
          </a:p>
          <a:p>
            <a:pPr marL="0" indent="0" algn="r">
              <a:buNone/>
            </a:pPr>
            <a:r>
              <a:rPr lang="fa-IR" dirty="0" smtClean="0">
                <a:effectLst/>
              </a:rPr>
              <a:t>شرکت های دانش بنیان تولیدی با توجه به داشتن معیارهای آیین نامه ارزیابی و تشخیص شرکت‌ها و مؤسسات </a:t>
            </a:r>
            <a:r>
              <a:rPr lang="fa-IR" dirty="0" smtClean="0"/>
              <a:t>دانش بنیان </a:t>
            </a:r>
            <a:r>
              <a:rPr lang="fa-IR" dirty="0" smtClean="0">
                <a:effectLst/>
              </a:rPr>
              <a:t>دارای سابقه و تجربه خوبی در تولید محصولات و ارائه خدمات خود می‌باشند. شرکت‌ها باید تمام معیارهای موجود برای دانش بنیان تولیدی را باهم داشته باشند. شرکت‌های تولیدی در واقع شرکت‌هایی هستند که حداقل سه سال از سابقه تشکیل و فعالیت شرکت گذشته است، اینگونه شرکت‌ها با توجه به اینکه فعالیت اقتصادی داشته‌اند.</a:t>
            </a:r>
          </a:p>
          <a:p>
            <a:pPr marL="0" indent="0" algn="r">
              <a:buNone/>
            </a:pPr>
            <a:endParaRPr lang="en-US" dirty="0"/>
          </a:p>
        </p:txBody>
      </p:sp>
    </p:spTree>
    <p:extLst>
      <p:ext uri="{BB962C8B-B14F-4D97-AF65-F5344CB8AC3E}">
        <p14:creationId xmlns:p14="http://schemas.microsoft.com/office/powerpoint/2010/main" val="12569053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75899"/>
            <a:ext cx="10515600" cy="5301064"/>
          </a:xfrm>
        </p:spPr>
        <p:txBody>
          <a:bodyPr>
            <a:normAutofit/>
          </a:bodyPr>
          <a:lstStyle/>
          <a:p>
            <a:pPr marL="0" indent="0" algn="r">
              <a:buNone/>
            </a:pPr>
            <a:r>
              <a:rPr lang="fa-IR" b="1" dirty="0" smtClean="0">
                <a:effectLst/>
              </a:rPr>
              <a:t>شرکت های دانش بنیان صنعتی</a:t>
            </a:r>
          </a:p>
          <a:p>
            <a:pPr marL="0" indent="0" algn="r">
              <a:buNone/>
            </a:pPr>
            <a:r>
              <a:rPr lang="fa-IR" dirty="0" smtClean="0">
                <a:effectLst/>
              </a:rPr>
              <a:t>شرکت های دانش بنیان صنعتی با توجه به داشتن معیارهای آیین نامه ارزیابی و تشخیص شرکت‌ها و موسسات دانش بنیان دارای سابقه و تجربه کافی در زمینه فعالیت خود می‌باشند. شرکت های دانش بنیان صنعتی با توجه به سابقه بالا در عرصه شغلی و تخصصی خود معیارهای عمومی اقتصادی را دارا بوده و در دسته بندی به نسبت شرکت‌های نوپا، شرکت‌هایی با مراودات مالی بالا قرار خواهند گرفت.</a:t>
            </a:r>
          </a:p>
          <a:p>
            <a:pPr marL="0" indent="0">
              <a:buNone/>
            </a:pPr>
            <a:endParaRPr lang="en-US" dirty="0"/>
          </a:p>
        </p:txBody>
      </p:sp>
      <p:pic>
        <p:nvPicPr>
          <p:cNvPr id="4" name="Picture 3"/>
          <p:cNvPicPr>
            <a:picLocks noChangeAspect="1"/>
          </p:cNvPicPr>
          <p:nvPr/>
        </p:nvPicPr>
        <p:blipFill>
          <a:blip r:embed="rId2"/>
          <a:stretch>
            <a:fillRect/>
          </a:stretch>
        </p:blipFill>
        <p:spPr>
          <a:xfrm>
            <a:off x="1099836" y="4042612"/>
            <a:ext cx="3597292" cy="2134352"/>
          </a:xfrm>
          <a:prstGeom prst="rect">
            <a:avLst/>
          </a:prstGeom>
        </p:spPr>
      </p:pic>
    </p:spTree>
    <p:extLst>
      <p:ext uri="{BB962C8B-B14F-4D97-AF65-F5344CB8AC3E}">
        <p14:creationId xmlns:p14="http://schemas.microsoft.com/office/powerpoint/2010/main" val="17195939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45406"/>
            <a:ext cx="10515600" cy="5031557"/>
          </a:xfrm>
        </p:spPr>
        <p:txBody>
          <a:bodyPr/>
          <a:lstStyle/>
          <a:p>
            <a:pPr marL="0" indent="0" algn="r">
              <a:buNone/>
            </a:pPr>
            <a:r>
              <a:rPr lang="fa-IR" b="1" dirty="0" smtClean="0">
                <a:effectLst/>
              </a:rPr>
              <a:t>شرکت های دانش بنیان تجاری سازی </a:t>
            </a:r>
          </a:p>
          <a:p>
            <a:pPr marL="0" indent="0" algn="r">
              <a:buNone/>
            </a:pPr>
            <a:r>
              <a:rPr lang="fa-IR" dirty="0" smtClean="0">
                <a:effectLst/>
              </a:rPr>
              <a:t>بزرگترین مشکلات و معظلات شرکت‌های دانش بنیان در تجاری سازی محصولات و ضعف مدیرت کسب و کار خود می‌باشد. کارگروه ارزیابی و تشخیص صلاحیت </a:t>
            </a:r>
            <a:r>
              <a:rPr lang="fa-IR" i="1" dirty="0" smtClean="0">
                <a:effectLst/>
              </a:rPr>
              <a:t>شرکت‌های دانش بنیان</a:t>
            </a:r>
            <a:r>
              <a:rPr lang="fa-IR" dirty="0" smtClean="0">
                <a:effectLst/>
              </a:rPr>
              <a:t> و نظارت بر اجرا در معاونت علمی و فناوری ریاست جمهوری در تصمیمی جدید شرکت‌هایی که خدمات آنها باعث سهولت در روند فعالیت و رونق کسب و کار شرکت‌های دانش بنیان باشند به عنوان شرکت های دانش بنیان تجاری سازی مورد تأیید قرار می‌دهند.</a:t>
            </a:r>
            <a:endParaRPr lang="fa-IR" dirty="0">
              <a:effectLst/>
            </a:endParaRPr>
          </a:p>
        </p:txBody>
      </p:sp>
      <p:pic>
        <p:nvPicPr>
          <p:cNvPr id="4" name="Picture 3"/>
          <p:cNvPicPr>
            <a:picLocks noChangeAspect="1"/>
          </p:cNvPicPr>
          <p:nvPr/>
        </p:nvPicPr>
        <p:blipFill>
          <a:blip r:embed="rId2"/>
          <a:stretch>
            <a:fillRect/>
          </a:stretch>
        </p:blipFill>
        <p:spPr>
          <a:xfrm>
            <a:off x="1475221" y="3600470"/>
            <a:ext cx="3366286" cy="2240110"/>
          </a:xfrm>
          <a:prstGeom prst="rect">
            <a:avLst/>
          </a:prstGeom>
        </p:spPr>
      </p:pic>
    </p:spTree>
    <p:extLst>
      <p:ext uri="{BB962C8B-B14F-4D97-AF65-F5344CB8AC3E}">
        <p14:creationId xmlns:p14="http://schemas.microsoft.com/office/powerpoint/2010/main" val="36992019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75899"/>
            <a:ext cx="10515600" cy="5301064"/>
          </a:xfrm>
        </p:spPr>
        <p:txBody>
          <a:bodyPr/>
          <a:lstStyle/>
          <a:p>
            <a:pPr marL="0" indent="0" algn="r">
              <a:buNone/>
            </a:pPr>
            <a:r>
              <a:rPr lang="fa-IR" b="1" dirty="0" smtClean="0">
                <a:effectLst/>
              </a:rPr>
              <a:t>شرکت های دانش بنیان فرایندی و خدماتی</a:t>
            </a:r>
          </a:p>
          <a:p>
            <a:pPr marL="0" indent="0" algn="r">
              <a:buNone/>
            </a:pPr>
            <a:r>
              <a:rPr lang="fa-IR" dirty="0" smtClean="0">
                <a:effectLst/>
              </a:rPr>
              <a:t>شرکت‌هایی که کالا یا خدمات ارائه شده از آنها به هیچ عنوان دانش بنیان نبوده و جزء کالاها یا خدمات روتین می‌باشد اگر این کالاها یا خدمات غیر دانش بنیان را توسط تجهیزات و فرآیندهایی که حائز شرایط آیین نامه ارزیابی و تشخیص شرکت های دانش بنیان باشد تولید نمایند می‌توانند گرید دانش بنیان صنعتی را دریافت کنند. قابل ذکر است تفاوت شرکت دانش بنیان صنعتی با</a:t>
            </a:r>
            <a:r>
              <a:rPr lang="fa-IR" i="1" dirty="0"/>
              <a:t> </a:t>
            </a:r>
            <a:r>
              <a:rPr lang="fa-IR" dirty="0" smtClean="0"/>
              <a:t>دانش بنیان نوپا </a:t>
            </a:r>
            <a:r>
              <a:rPr lang="fa-IR" dirty="0" smtClean="0">
                <a:effectLst/>
              </a:rPr>
              <a:t>و تولیدی فقط در عدم استفاده معافیت مالیاتی در شرکت‌های دانش بنیان صنعتی می‌باشد.</a:t>
            </a:r>
          </a:p>
          <a:p>
            <a:pPr marL="0" indent="0" algn="r">
              <a:buNone/>
            </a:pPr>
            <a:endParaRPr lang="en-US" dirty="0"/>
          </a:p>
        </p:txBody>
      </p:sp>
    </p:spTree>
    <p:extLst>
      <p:ext uri="{BB962C8B-B14F-4D97-AF65-F5344CB8AC3E}">
        <p14:creationId xmlns:p14="http://schemas.microsoft.com/office/powerpoint/2010/main" val="12833740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b="1" dirty="0" smtClean="0"/>
              <a:t>چطور می‌شود یک شرکت دانش‌بنیان ثبت کرد؟</a:t>
            </a:r>
            <a:endParaRPr lang="en-US" sz="3600" b="1" dirty="0"/>
          </a:p>
        </p:txBody>
      </p:sp>
      <p:sp>
        <p:nvSpPr>
          <p:cNvPr id="3" name="Content Placeholder 2"/>
          <p:cNvSpPr>
            <a:spLocks noGrp="1"/>
          </p:cNvSpPr>
          <p:nvPr>
            <p:ph idx="1"/>
          </p:nvPr>
        </p:nvSpPr>
        <p:spPr/>
        <p:txBody>
          <a:bodyPr>
            <a:normAutofit/>
          </a:bodyPr>
          <a:lstStyle/>
          <a:p>
            <a:pPr marL="0" indent="0" algn="r">
              <a:buNone/>
            </a:pPr>
            <a:r>
              <a:rPr lang="fa-IR" dirty="0" smtClean="0"/>
              <a:t>در </a:t>
            </a:r>
            <a:r>
              <a:rPr lang="fa-IR" dirty="0"/>
              <a:t>پاسخ به این سوال باید گفت که در هنگام ثبت، هیچ تفاوتی بین شرکت‌های دانش‌بنیان و دیگر شرکت‌ها نبوده و مراحل ثبت شرکت باید بصورت عادی و طبق روال در اداره کل ثبت شرکت‌های سازمان ثبت اسناد و املاک کشور، طی شود. بنابراین اشخاص حقیقی ابتدا باید به صورت حقوقی شرکت خود را ثبت کنند و پس از دریافت شناسه ملی به عنوان یک شخص حقوقی از سامانه </a:t>
            </a:r>
            <a:r>
              <a:rPr lang="en-US" dirty="0">
                <a:hlinkClick r:id="rId2"/>
              </a:rPr>
              <a:t>www.ilenc.ir</a:t>
            </a:r>
            <a:r>
              <a:rPr lang="en-US" dirty="0"/>
              <a:t>، </a:t>
            </a:r>
            <a:r>
              <a:rPr lang="fa-IR" dirty="0"/>
              <a:t>می‌توانند با مراجعه به سایت </a:t>
            </a:r>
            <a:r>
              <a:rPr lang="en-US" dirty="0" smtClean="0">
                <a:hlinkClick r:id="rId3"/>
              </a:rPr>
              <a:t>www.daneshbonyan.ir</a:t>
            </a:r>
            <a:r>
              <a:rPr lang="fa-IR" dirty="0" smtClean="0"/>
              <a:t>وارد </a:t>
            </a:r>
            <a:r>
              <a:rPr lang="fa-IR" dirty="0"/>
              <a:t>فرایند ثبت‌نام و ارزیابی  شرکت‌ها، مطابق با آئین‌نامه‌ها و قوانین مصوب در کارگروه ارزیابی و تشخیص صلاحیت شرکت‌ها و مؤسسات دانش‌بنیان، شده و مراحل احراز صلاحیت بهه عنوان یک شرکت دانش‌بنیان را بدون پرداخت هیچ‌گونه هزینه‌ای، طی نمایند.</a:t>
            </a:r>
          </a:p>
          <a:p>
            <a:pPr marL="0" indent="0" algn="r">
              <a:buNone/>
            </a:pPr>
            <a:endParaRPr lang="en-US" dirty="0"/>
          </a:p>
        </p:txBody>
      </p:sp>
    </p:spTree>
    <p:extLst>
      <p:ext uri="{BB962C8B-B14F-4D97-AF65-F5344CB8AC3E}">
        <p14:creationId xmlns:p14="http://schemas.microsoft.com/office/powerpoint/2010/main" val="12416034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a:t>معیارهای عمومی و اختصاصی برای دانش‌بنیان شدن شرکت‌ها</a:t>
            </a:r>
            <a:r>
              <a:rPr lang="fa-IR" dirty="0"/>
              <a:t/>
            </a:r>
            <a:br>
              <a:rPr lang="fa-IR" dirty="0"/>
            </a:br>
            <a:endParaRPr lang="en-US" dirty="0"/>
          </a:p>
        </p:txBody>
      </p:sp>
      <p:sp>
        <p:nvSpPr>
          <p:cNvPr id="3" name="Content Placeholder 2"/>
          <p:cNvSpPr>
            <a:spLocks noGrp="1"/>
          </p:cNvSpPr>
          <p:nvPr>
            <p:ph idx="1"/>
          </p:nvPr>
        </p:nvSpPr>
        <p:spPr>
          <a:xfrm>
            <a:off x="838200" y="1328286"/>
            <a:ext cx="10515600" cy="4848677"/>
          </a:xfrm>
        </p:spPr>
        <p:txBody>
          <a:bodyPr>
            <a:normAutofit fontScale="85000" lnSpcReduction="10000"/>
          </a:bodyPr>
          <a:lstStyle/>
          <a:p>
            <a:pPr marL="0" indent="0" algn="r">
              <a:buNone/>
            </a:pPr>
            <a:r>
              <a:rPr lang="fa-IR" b="1" dirty="0"/>
              <a:t>الف) معیارهای عمومی</a:t>
            </a:r>
            <a:endParaRPr lang="fa-IR" dirty="0"/>
          </a:p>
          <a:p>
            <a:pPr marL="0" indent="0" algn="r">
              <a:buNone/>
            </a:pPr>
            <a:r>
              <a:rPr lang="fa-IR" dirty="0"/>
              <a:t>برای ورود به مرحله ارزیابی می‌بایست حداقل دو سوم از اعضای هیات مدیره‌ی شرکت، حداقل دو مورد از شرایط ذیل را احراز کنند:</a:t>
            </a:r>
          </a:p>
          <a:p>
            <a:pPr marL="0" indent="0" algn="r">
              <a:buNone/>
            </a:pPr>
            <a:r>
              <a:rPr lang="fa-IR" dirty="0"/>
              <a:t>حداقل دارای مدرک کارشناسی باشند.</a:t>
            </a:r>
          </a:p>
          <a:p>
            <a:pPr marL="0" indent="0" algn="r">
              <a:buNone/>
            </a:pPr>
            <a:r>
              <a:rPr lang="fa-IR" dirty="0"/>
              <a:t>حداقل سه سال سابقه‌ی فعالیت کاری یا علمی در حوزه‌ی فعالیت شرکت و یا سابقه‌ی مدیریتی داشته باشند.</a:t>
            </a:r>
          </a:p>
          <a:p>
            <a:pPr marL="0" indent="0" algn="r">
              <a:buNone/>
            </a:pPr>
            <a:r>
              <a:rPr lang="fa-IR" dirty="0"/>
              <a:t>حداقل یک اختراع ثبت‌ شده‌ی ارزیابی‌شده‌ی داخلی یا یک اختراع بین‌المللی مرتبط با حوزه‌ی کاری شرکت داشته باشند.</a:t>
            </a:r>
          </a:p>
          <a:p>
            <a:pPr marL="0" indent="0" algn="r">
              <a:buNone/>
            </a:pPr>
            <a:r>
              <a:rPr lang="fa-IR" dirty="0"/>
              <a:t>نیمی از درآمد ناشی از فروش محصولات و خدمات دانش‌بنیان از طریق قرارداد باشد. (به استثنای شرکت‌هایی که در مرحله‌ی تجاری‌سازی اولین کالای دانش‌بنیان هستند، مشروط بر آن که دارای تولید پایلوت موفق همراه با استاندارد و دارای بازار مطمئن یا اعلام نیاز معتبر همراه با قرارداد تولید کالا باشند.)</a:t>
            </a:r>
          </a:p>
          <a:p>
            <a:pPr marL="0" indent="0" algn="r">
              <a:buNone/>
            </a:pPr>
            <a:r>
              <a:rPr lang="fa-IR" dirty="0"/>
              <a:t>سابقه بیمه پرداختی برای حداقل ۳ نفر از کارکنان تمام وقت شرکت، حداقل ۶ ماه باشد.</a:t>
            </a:r>
          </a:p>
          <a:p>
            <a:pPr marL="0" indent="0" algn="r">
              <a:buNone/>
            </a:pPr>
            <a:r>
              <a:rPr lang="fa-IR" dirty="0"/>
              <a:t>عدم سوءسابقه و تخلفات مکرر در انجام تعهدات قبلی با وجود امکان انجام تعهدات.</a:t>
            </a:r>
          </a:p>
          <a:p>
            <a:pPr marL="0" indent="0" algn="r">
              <a:buNone/>
            </a:pPr>
            <a:endParaRPr lang="en-US" dirty="0"/>
          </a:p>
        </p:txBody>
      </p:sp>
    </p:spTree>
    <p:extLst>
      <p:ext uri="{BB962C8B-B14F-4D97-AF65-F5344CB8AC3E}">
        <p14:creationId xmlns:p14="http://schemas.microsoft.com/office/powerpoint/2010/main" val="5086626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6017"/>
            <a:ext cx="10515600" cy="5560946"/>
          </a:xfrm>
        </p:spPr>
        <p:txBody>
          <a:bodyPr>
            <a:normAutofit fontScale="92500" lnSpcReduction="10000"/>
          </a:bodyPr>
          <a:lstStyle/>
          <a:p>
            <a:pPr marL="0" indent="0" algn="r">
              <a:buNone/>
            </a:pPr>
            <a:r>
              <a:rPr lang="fa-IR" b="1" dirty="0"/>
              <a:t>ب) معیارهای اختصاصی</a:t>
            </a:r>
            <a:endParaRPr lang="fa-IR" dirty="0"/>
          </a:p>
          <a:p>
            <a:pPr marL="0" indent="0" algn="r">
              <a:buNone/>
            </a:pPr>
            <a:r>
              <a:rPr lang="fa-IR" sz="2600" dirty="0"/>
              <a:t>شرکت متقاضی باید علاوه بر دارا بودن شاخص‌های عمومی، واجد کلیه شرایط اختصاصی در یکی از سه دسته‌ی شرکت‌های دانش‌بنیان تولیدی، نوپا و صنعتی تقسیم‌بندی می‌شوند که هر دسته متناسب با شرایط خود از حمایت‌های متفاوتی برخوردار خواهند بود.</a:t>
            </a:r>
          </a:p>
          <a:p>
            <a:pPr marL="0" indent="0" algn="r">
              <a:buNone/>
            </a:pPr>
            <a:r>
              <a:rPr lang="fa-IR" sz="2600" u="sng" dirty="0"/>
              <a:t>شرکت‌های تولیدکننده کالا و خدمات دانش‌بنیان:</a:t>
            </a:r>
            <a:r>
              <a:rPr lang="fa-IR" sz="2600" dirty="0"/>
              <a:t> شرکت‌هایی هستند که حداقل ۵۰ درصد از درآمد یک سال مالی گذشته شرکت که در اظهارنامه مالیاتی شرکت ارئه شده باشد، ناشی از فروش کالاها و خدمات دانش‌بنیان بوده باشد و همچنین شرکت می‌بایست حداقل دارای معادل ۳۳ نفر نیروی انسانی تمام وقت باشد.</a:t>
            </a:r>
          </a:p>
          <a:p>
            <a:pPr marL="0" indent="0" algn="r">
              <a:buNone/>
            </a:pPr>
            <a:r>
              <a:rPr lang="fa-IR" sz="2600" u="sng" dirty="0"/>
              <a:t>شرکت‌های نوپا</a:t>
            </a:r>
            <a:r>
              <a:rPr lang="fa-IR" sz="2600" dirty="0"/>
              <a:t>: شرکت‌هایی هستند که بتوانند کالاها و خدمات دانش‌بنیان مورد تأیید را حداقل در حد نمونه آزمایشگاهی ارائه نمایند و حداقل دارای معادل ۲ نفر نیروی انسانی پاره وقت بوده که حداقل یک نفز از آنها در موضوع کالا و خدمات دانش‌بنیان متخصص باشند و اینکه بیشتر از ۳۳ سال از ثبت شرکت نگذشته باشد.</a:t>
            </a:r>
          </a:p>
          <a:p>
            <a:pPr marL="0" indent="0" algn="r">
              <a:buNone/>
            </a:pPr>
            <a:r>
              <a:rPr lang="fa-IR" sz="2600" u="sng" dirty="0"/>
              <a:t>شرکت‌های صنعتی دانش‌بنیان</a:t>
            </a:r>
            <a:r>
              <a:rPr lang="fa-IR" sz="2600" dirty="0"/>
              <a:t>: این گروه از شرکت‌ها خود به دو نوع تقسیم خواهند شد:</a:t>
            </a:r>
          </a:p>
          <a:p>
            <a:pPr marL="0" indent="0" algn="r">
              <a:buNone/>
            </a:pPr>
            <a:r>
              <a:rPr lang="fa-IR" sz="2600" dirty="0"/>
              <a:t>حداقل ۱۰ درصد از درآمد یک سال مالی گذشته که شرکت در اظهارنامه مالیاتی خود ثبت کرده است، ناشی از فروش کالاها و خدمات دانش‌بنیان مورد تأیید بوده باشد و همچنین دارای حداقل معادل ۳ نفر نیروی انسانی تمام وقت باشد.</a:t>
            </a:r>
          </a:p>
          <a:p>
            <a:pPr marL="0" indent="0" algn="r">
              <a:buNone/>
            </a:pPr>
            <a:endParaRPr lang="en-US" dirty="0"/>
          </a:p>
        </p:txBody>
      </p:sp>
    </p:spTree>
    <p:extLst>
      <p:ext uri="{BB962C8B-B14F-4D97-AF65-F5344CB8AC3E}">
        <p14:creationId xmlns:p14="http://schemas.microsoft.com/office/powerpoint/2010/main" val="28744971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4000" b="1" dirty="0" smtClean="0"/>
              <a:t>احراز صلاحیت دانش‌بنیان بودن شرکت چه مزایایی خواهد داشت؟</a:t>
            </a:r>
            <a:r>
              <a:rPr lang="fa-IR" dirty="0" smtClean="0"/>
              <a:t/>
            </a:r>
            <a:br>
              <a:rPr lang="fa-IR" dirty="0" smtClean="0"/>
            </a:br>
            <a:endParaRPr lang="en-US" dirty="0"/>
          </a:p>
        </p:txBody>
      </p:sp>
      <p:sp>
        <p:nvSpPr>
          <p:cNvPr id="3" name="Content Placeholder 2"/>
          <p:cNvSpPr>
            <a:spLocks noGrp="1"/>
          </p:cNvSpPr>
          <p:nvPr>
            <p:ph idx="1"/>
          </p:nvPr>
        </p:nvSpPr>
        <p:spPr/>
        <p:txBody>
          <a:bodyPr/>
          <a:lstStyle/>
          <a:p>
            <a:pPr marL="0" indent="0" algn="r" rtl="1">
              <a:buNone/>
            </a:pPr>
            <a:r>
              <a:rPr lang="fa-IR" dirty="0" smtClean="0"/>
              <a:t>در </a:t>
            </a:r>
            <a:r>
              <a:rPr lang="fa-IR" dirty="0"/>
              <a:t>کشور، قانونی داریم به نام قانون حمایت از شرکت‌های دانش‌بنیان که مدرن‌ترین قانون موجود در کشور است. این قانون در سال ۸۹ تصویب شده است و مطابق با این قانون شرکت‌هایی که دانش‌بنیان بودن آنها احراز شده باشد می‌توانند از تسهیلات دولتی زیر نظر معاونت علمی و فناوری ریاست جمهوری، بهره‌مند شوند.</a:t>
            </a:r>
          </a:p>
          <a:p>
            <a:pPr marL="0" indent="0" algn="r">
              <a:buNone/>
            </a:pPr>
            <a:endParaRPr lang="en-US" dirty="0"/>
          </a:p>
        </p:txBody>
      </p:sp>
      <p:pic>
        <p:nvPicPr>
          <p:cNvPr id="4" name="Picture 3"/>
          <p:cNvPicPr>
            <a:picLocks noChangeAspect="1"/>
          </p:cNvPicPr>
          <p:nvPr/>
        </p:nvPicPr>
        <p:blipFill>
          <a:blip r:embed="rId2"/>
          <a:stretch>
            <a:fillRect/>
          </a:stretch>
        </p:blipFill>
        <p:spPr>
          <a:xfrm>
            <a:off x="1273090" y="4001294"/>
            <a:ext cx="3501040" cy="1743075"/>
          </a:xfrm>
          <a:prstGeom prst="rect">
            <a:avLst/>
          </a:prstGeom>
        </p:spPr>
      </p:pic>
    </p:spTree>
    <p:extLst>
      <p:ext uri="{BB962C8B-B14F-4D97-AF65-F5344CB8AC3E}">
        <p14:creationId xmlns:p14="http://schemas.microsoft.com/office/powerpoint/2010/main" val="3962622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714375" y="269507"/>
            <a:ext cx="10639425" cy="6250506"/>
          </a:xfrm>
          <a:prstGeom prst="rect">
            <a:avLst/>
          </a:prstGeom>
        </p:spPr>
      </p:pic>
    </p:spTree>
    <p:extLst>
      <p:ext uri="{BB962C8B-B14F-4D97-AF65-F5344CB8AC3E}">
        <p14:creationId xmlns:p14="http://schemas.microsoft.com/office/powerpoint/2010/main" val="11481526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برخی از تسهیلات</a:t>
            </a:r>
            <a:endParaRPr lang="en-US" dirty="0"/>
          </a:p>
        </p:txBody>
      </p:sp>
      <p:sp>
        <p:nvSpPr>
          <p:cNvPr id="3" name="Content Placeholder 2"/>
          <p:cNvSpPr>
            <a:spLocks noGrp="1"/>
          </p:cNvSpPr>
          <p:nvPr>
            <p:ph idx="1"/>
          </p:nvPr>
        </p:nvSpPr>
        <p:spPr/>
        <p:txBody>
          <a:bodyPr>
            <a:normAutofit fontScale="85000" lnSpcReduction="20000"/>
          </a:bodyPr>
          <a:lstStyle/>
          <a:p>
            <a:pPr marL="0" indent="0" algn="r" rtl="1">
              <a:buNone/>
            </a:pPr>
            <a:r>
              <a:rPr lang="fa-IR" dirty="0" smtClean="0">
                <a:hlinkClick r:id="rId2"/>
              </a:rPr>
              <a:t>تسهیلات سربازی افراد شرکت‌های دانش‌بنیان</a:t>
            </a:r>
            <a:endParaRPr lang="fa-IR" dirty="0" smtClean="0"/>
          </a:p>
          <a:p>
            <a:pPr marL="0" indent="0" algn="r" rtl="1">
              <a:buNone/>
            </a:pPr>
            <a:r>
              <a:rPr lang="fa-IR" dirty="0" smtClean="0">
                <a:hlinkClick r:id="rId3"/>
              </a:rPr>
              <a:t>استقرار در کاربری مسکونی شهر تهران</a:t>
            </a:r>
            <a:endParaRPr lang="fa-IR" dirty="0" smtClean="0"/>
          </a:p>
          <a:p>
            <a:pPr marL="0" indent="0" algn="r" rtl="1">
              <a:buNone/>
            </a:pPr>
            <a:r>
              <a:rPr lang="fa-IR" dirty="0" smtClean="0">
                <a:hlinkClick r:id="rId4"/>
              </a:rPr>
              <a:t>امتیاز ارتقای مرتبه اعضای هیات علمی</a:t>
            </a:r>
            <a:endParaRPr lang="fa-IR" dirty="0" smtClean="0"/>
          </a:p>
          <a:p>
            <a:pPr marL="0" indent="0" algn="r" rtl="1">
              <a:buNone/>
            </a:pPr>
            <a:r>
              <a:rPr lang="fa-IR" dirty="0" smtClean="0">
                <a:hlinkClick r:id="rId5"/>
              </a:rPr>
              <a:t>واگذاری اراضی شهرک‌های صنعتی</a:t>
            </a:r>
            <a:endParaRPr lang="fa-IR" dirty="0" smtClean="0"/>
          </a:p>
          <a:p>
            <a:pPr marL="0" indent="0" algn="r" rtl="1">
              <a:buNone/>
            </a:pPr>
            <a:r>
              <a:rPr lang="fa-IR" dirty="0" smtClean="0">
                <a:hlinkClick r:id="rId6"/>
              </a:rPr>
              <a:t>استفاده از بودجه پژوهشی دستگاه‌های اجرایی</a:t>
            </a:r>
            <a:endParaRPr lang="fa-IR" dirty="0" smtClean="0"/>
          </a:p>
          <a:p>
            <a:pPr marL="0" indent="0" algn="r" rtl="1">
              <a:buNone/>
            </a:pPr>
            <a:r>
              <a:rPr lang="fa-IR" dirty="0" smtClean="0">
                <a:hlinkClick r:id="rId7"/>
              </a:rPr>
              <a:t>فن بازار ملی ایران</a:t>
            </a:r>
            <a:endParaRPr lang="fa-IR" dirty="0" smtClean="0"/>
          </a:p>
          <a:p>
            <a:pPr marL="0" indent="0" algn="r" rtl="1">
              <a:buNone/>
            </a:pPr>
            <a:r>
              <a:rPr lang="fa-IR" dirty="0" smtClean="0">
                <a:hlinkClick r:id="rId8"/>
              </a:rPr>
              <a:t>امتیازات اضافه پخش تشویقی آگهی‌های صدا و سیما</a:t>
            </a:r>
            <a:endParaRPr lang="fa-IR" dirty="0" smtClean="0"/>
          </a:p>
          <a:p>
            <a:pPr marL="0" indent="0" algn="r" rtl="1">
              <a:buNone/>
            </a:pPr>
            <a:r>
              <a:rPr lang="fa-IR" dirty="0" smtClean="0">
                <a:hlinkClick r:id="rId9"/>
              </a:rPr>
              <a:t>حمایت از ترویج شرکت‌ها در رسانه‌ها</a:t>
            </a:r>
            <a:endParaRPr lang="fa-IR" dirty="0" smtClean="0"/>
          </a:p>
          <a:p>
            <a:pPr marL="0" indent="0" algn="r" rtl="1">
              <a:buNone/>
            </a:pPr>
            <a:r>
              <a:rPr lang="fa-IR" dirty="0" smtClean="0">
                <a:hlinkClick r:id="rId7"/>
              </a:rPr>
              <a:t>حمایت از ورود شرکت‌ها به بورس</a:t>
            </a:r>
            <a:endParaRPr lang="fa-IR" dirty="0" smtClean="0"/>
          </a:p>
          <a:p>
            <a:pPr marL="0" indent="0" algn="r" rtl="1">
              <a:buNone/>
            </a:pPr>
            <a:r>
              <a:rPr lang="fa-IR" dirty="0" smtClean="0">
                <a:hlinkClick r:id="rId10"/>
              </a:rPr>
              <a:t>بسته حمایتی از شرکت‌های دانش‌بنیان حوزه سلامت</a:t>
            </a:r>
            <a:endParaRPr lang="fa-IR" dirty="0" smtClean="0"/>
          </a:p>
          <a:p>
            <a:pPr marL="0" indent="0" algn="r" rtl="1">
              <a:buNone/>
            </a:pPr>
            <a:r>
              <a:rPr lang="fa-IR" dirty="0" smtClean="0">
                <a:hlinkClick r:id="rId11"/>
              </a:rPr>
              <a:t>تأمین نیروی انسانی کارآمد</a:t>
            </a:r>
            <a:endParaRPr lang="fa-IR" dirty="0" smtClean="0"/>
          </a:p>
          <a:p>
            <a:pPr marL="0" indent="0" algn="r">
              <a:buNone/>
            </a:pPr>
            <a:endParaRPr lang="en-US" dirty="0"/>
          </a:p>
        </p:txBody>
      </p:sp>
    </p:spTree>
    <p:extLst>
      <p:ext uri="{BB962C8B-B14F-4D97-AF65-F5344CB8AC3E}">
        <p14:creationId xmlns:p14="http://schemas.microsoft.com/office/powerpoint/2010/main" val="15305786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993507" y="259423"/>
            <a:ext cx="10334625" cy="3190875"/>
          </a:xfrm>
          <a:prstGeom prst="rect">
            <a:avLst/>
          </a:prstGeom>
        </p:spPr>
      </p:pic>
      <p:pic>
        <p:nvPicPr>
          <p:cNvPr id="5" name="Picture 4"/>
          <p:cNvPicPr>
            <a:picLocks noChangeAspect="1"/>
          </p:cNvPicPr>
          <p:nvPr/>
        </p:nvPicPr>
        <p:blipFill>
          <a:blip r:embed="rId3"/>
          <a:stretch>
            <a:fillRect/>
          </a:stretch>
        </p:blipFill>
        <p:spPr>
          <a:xfrm>
            <a:off x="966787" y="3450298"/>
            <a:ext cx="10258425" cy="3076575"/>
          </a:xfrm>
          <a:prstGeom prst="rect">
            <a:avLst/>
          </a:prstGeom>
        </p:spPr>
      </p:pic>
    </p:spTree>
    <p:extLst>
      <p:ext uri="{BB962C8B-B14F-4D97-AF65-F5344CB8AC3E}">
        <p14:creationId xmlns:p14="http://schemas.microsoft.com/office/powerpoint/2010/main" val="40220174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052093" y="1113355"/>
            <a:ext cx="8087813" cy="4351338"/>
          </a:xfrm>
          <a:prstGeom prst="rect">
            <a:avLst/>
          </a:prstGeom>
        </p:spPr>
      </p:pic>
    </p:spTree>
    <p:extLst>
      <p:ext uri="{BB962C8B-B14F-4D97-AF65-F5344CB8AC3E}">
        <p14:creationId xmlns:p14="http://schemas.microsoft.com/office/powerpoint/2010/main" val="13962192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971550" y="2506420"/>
            <a:ext cx="10382250" cy="2181225"/>
          </a:xfrm>
          <a:prstGeom prst="rect">
            <a:avLst/>
          </a:prstGeom>
        </p:spPr>
      </p:pic>
    </p:spTree>
    <p:extLst>
      <p:ext uri="{BB962C8B-B14F-4D97-AF65-F5344CB8AC3E}">
        <p14:creationId xmlns:p14="http://schemas.microsoft.com/office/powerpoint/2010/main" val="5389746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405289" y="231006"/>
            <a:ext cx="9076623" cy="4848678"/>
          </a:xfrm>
          <a:prstGeom prst="rect">
            <a:avLst/>
          </a:prstGeom>
        </p:spPr>
      </p:pic>
      <p:pic>
        <p:nvPicPr>
          <p:cNvPr id="5" name="Picture 4"/>
          <p:cNvPicPr>
            <a:picLocks noChangeAspect="1"/>
          </p:cNvPicPr>
          <p:nvPr/>
        </p:nvPicPr>
        <p:blipFill>
          <a:blip r:embed="rId3"/>
          <a:stretch>
            <a:fillRect/>
          </a:stretch>
        </p:blipFill>
        <p:spPr>
          <a:xfrm>
            <a:off x="2165685" y="5079684"/>
            <a:ext cx="7760111" cy="1234067"/>
          </a:xfrm>
          <a:prstGeom prst="rect">
            <a:avLst/>
          </a:prstGeom>
        </p:spPr>
      </p:pic>
    </p:spTree>
    <p:extLst>
      <p:ext uri="{BB962C8B-B14F-4D97-AF65-F5344CB8AC3E}">
        <p14:creationId xmlns:p14="http://schemas.microsoft.com/office/powerpoint/2010/main" val="14515468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2773847"/>
            <a:ext cx="10515600" cy="2454894"/>
          </a:xfrm>
          <a:prstGeom prst="rect">
            <a:avLst/>
          </a:prstGeom>
        </p:spPr>
      </p:pic>
    </p:spTree>
    <p:extLst>
      <p:ext uri="{BB962C8B-B14F-4D97-AF65-F5344CB8AC3E}">
        <p14:creationId xmlns:p14="http://schemas.microsoft.com/office/powerpoint/2010/main" val="15973819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2763334"/>
            <a:ext cx="10515600" cy="2475920"/>
          </a:xfrm>
          <a:prstGeom prst="rect">
            <a:avLst/>
          </a:prstGeom>
        </p:spPr>
      </p:pic>
    </p:spTree>
    <p:extLst>
      <p:ext uri="{BB962C8B-B14F-4D97-AF65-F5344CB8AC3E}">
        <p14:creationId xmlns:p14="http://schemas.microsoft.com/office/powerpoint/2010/main" val="26184702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2749213"/>
            <a:ext cx="10515600" cy="2504162"/>
          </a:xfrm>
          <a:prstGeom prst="rect">
            <a:avLst/>
          </a:prstGeom>
        </p:spPr>
      </p:pic>
    </p:spTree>
    <p:extLst>
      <p:ext uri="{BB962C8B-B14F-4D97-AF65-F5344CB8AC3E}">
        <p14:creationId xmlns:p14="http://schemas.microsoft.com/office/powerpoint/2010/main" val="994254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http://sati.sharif.ir/</a:t>
            </a:r>
            <a:endParaRPr lang="en-US" dirty="0"/>
          </a:p>
        </p:txBody>
      </p:sp>
      <p:pic>
        <p:nvPicPr>
          <p:cNvPr id="4" name="Content Placeholder 3"/>
          <p:cNvPicPr>
            <a:picLocks noGrp="1" noChangeAspect="1"/>
          </p:cNvPicPr>
          <p:nvPr>
            <p:ph idx="1"/>
          </p:nvPr>
        </p:nvPicPr>
        <p:blipFill>
          <a:blip r:embed="rId2"/>
          <a:stretch>
            <a:fillRect/>
          </a:stretch>
        </p:blipFill>
        <p:spPr>
          <a:xfrm>
            <a:off x="838200" y="2039323"/>
            <a:ext cx="10515600" cy="3923942"/>
          </a:xfrm>
          <a:prstGeom prst="rect">
            <a:avLst/>
          </a:prstGeom>
        </p:spPr>
      </p:pic>
    </p:spTree>
    <p:extLst>
      <p:ext uri="{BB962C8B-B14F-4D97-AF65-F5344CB8AC3E}">
        <p14:creationId xmlns:p14="http://schemas.microsoft.com/office/powerpoint/2010/main" val="24155729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427747" y="288757"/>
            <a:ext cx="9336506" cy="5907456"/>
          </a:xfrm>
          <a:prstGeom prst="rect">
            <a:avLst/>
          </a:prstGeom>
        </p:spPr>
      </p:pic>
    </p:spTree>
    <p:extLst>
      <p:ext uri="{BB962C8B-B14F-4D97-AF65-F5344CB8AC3E}">
        <p14:creationId xmlns:p14="http://schemas.microsoft.com/office/powerpoint/2010/main" val="21784772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780675" y="365125"/>
            <a:ext cx="8248850" cy="5743826"/>
          </a:xfrm>
          <a:prstGeom prst="rect">
            <a:avLst/>
          </a:prstGeom>
        </p:spPr>
      </p:pic>
    </p:spTree>
    <p:extLst>
      <p:ext uri="{BB962C8B-B14F-4D97-AF65-F5344CB8AC3E}">
        <p14:creationId xmlns:p14="http://schemas.microsoft.com/office/powerpoint/2010/main" val="23112270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338940" y="365125"/>
            <a:ext cx="7671334" cy="5811838"/>
          </a:xfrm>
          <a:prstGeom prst="rect">
            <a:avLst/>
          </a:prstGeom>
        </p:spPr>
      </p:pic>
    </p:spTree>
    <p:extLst>
      <p:ext uri="{BB962C8B-B14F-4D97-AF65-F5344CB8AC3E}">
        <p14:creationId xmlns:p14="http://schemas.microsoft.com/office/powerpoint/2010/main" val="28803423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fa-IR" sz="3600" dirty="0" smtClean="0"/>
              <a:t>با تشکر از توجه شما</a:t>
            </a:r>
            <a:endParaRPr lang="en-US" sz="3600" dirty="0"/>
          </a:p>
        </p:txBody>
      </p:sp>
    </p:spTree>
    <p:extLst>
      <p:ext uri="{BB962C8B-B14F-4D97-AF65-F5344CB8AC3E}">
        <p14:creationId xmlns:p14="http://schemas.microsoft.com/office/powerpoint/2010/main" val="15095005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1064</Words>
  <Application>Microsoft Office PowerPoint</Application>
  <PresentationFormat>Custom</PresentationFormat>
  <Paragraphs>64</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به نام خدا</vt:lpstr>
      <vt:lpstr>PowerPoint Presentation</vt:lpstr>
      <vt:lpstr>شرکت دانش‌بنیان چیست؟ </vt:lpstr>
      <vt:lpstr>این شرکت نقش ایده سازی را دنبال می‌کند؟ یا رسیدن به تکنولوژِی؟ </vt:lpstr>
      <vt:lpstr>ضرورت ورود به اقتصاد دانش بنیان چیست؟</vt:lpstr>
      <vt:lpstr>اگرهمین الان کسی بخواهد تا یک چنین شرکتی تاسیس کند باید چه کند؟</vt:lpstr>
      <vt:lpstr>انواع شرکت دانش بنیان</vt:lpstr>
      <vt:lpstr>PowerPoint Presentation</vt:lpstr>
      <vt:lpstr>PowerPoint Presentation</vt:lpstr>
      <vt:lpstr>PowerPoint Presentation</vt:lpstr>
      <vt:lpstr>PowerPoint Presentation</vt:lpstr>
      <vt:lpstr>چطور می‌شود یک شرکت دانش‌بنیان ثبت کرد؟</vt:lpstr>
      <vt:lpstr>معیارهای عمومی و اختصاصی برای دانش‌بنیان شدن شرکت‌ها </vt:lpstr>
      <vt:lpstr>PowerPoint Presentation</vt:lpstr>
      <vt:lpstr>احراز صلاحیت دانش‌بنیان بودن شرکت چه مزایایی خواهد داشت؟ </vt:lpstr>
      <vt:lpstr>PowerPoint Presentation</vt:lpstr>
      <vt:lpstr>برخی از تسهیلات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http://sati.sharif.ir/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Sara H</dc:creator>
  <cp:lastModifiedBy>Windows User</cp:lastModifiedBy>
  <cp:revision>16</cp:revision>
  <dcterms:created xsi:type="dcterms:W3CDTF">2017-05-31T03:14:46Z</dcterms:created>
  <dcterms:modified xsi:type="dcterms:W3CDTF">2020-05-16T02:47:30Z</dcterms:modified>
</cp:coreProperties>
</file>