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88" r:id="rId2"/>
    <p:sldId id="258" r:id="rId3"/>
    <p:sldId id="291" r:id="rId4"/>
    <p:sldId id="259" r:id="rId5"/>
    <p:sldId id="260" r:id="rId6"/>
    <p:sldId id="292" r:id="rId7"/>
    <p:sldId id="276" r:id="rId8"/>
    <p:sldId id="261" r:id="rId9"/>
    <p:sldId id="277" r:id="rId10"/>
    <p:sldId id="262" r:id="rId11"/>
    <p:sldId id="278" r:id="rId12"/>
    <p:sldId id="263" r:id="rId13"/>
    <p:sldId id="279" r:id="rId14"/>
    <p:sldId id="264" r:id="rId15"/>
    <p:sldId id="280" r:id="rId16"/>
    <p:sldId id="265" r:id="rId17"/>
    <p:sldId id="281" r:id="rId18"/>
    <p:sldId id="266" r:id="rId19"/>
    <p:sldId id="282" r:id="rId20"/>
    <p:sldId id="267" r:id="rId21"/>
    <p:sldId id="283" r:id="rId22"/>
    <p:sldId id="268" r:id="rId23"/>
    <p:sldId id="269" r:id="rId24"/>
    <p:sldId id="284" r:id="rId25"/>
    <p:sldId id="270" r:id="rId26"/>
    <p:sldId id="271" r:id="rId27"/>
    <p:sldId id="272" r:id="rId28"/>
    <p:sldId id="285" r:id="rId29"/>
    <p:sldId id="273" r:id="rId30"/>
    <p:sldId id="286" r:id="rId31"/>
    <p:sldId id="274" r:id="rId32"/>
    <p:sldId id="275" r:id="rId33"/>
    <p:sldId id="287" r:id="rId34"/>
    <p:sldId id="289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Relationship Id="rId4" Type="http://schemas.openxmlformats.org/officeDocument/2006/relationships/image" Target="../media/image1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0713-2417-4776-84CD-AC9345EFA7B5}" type="datetimeFigureOut">
              <a:rPr lang="en-US" smtClean="0"/>
              <a:t>9/23/2017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D45A-87AA-4CDD-BCB6-75A1E0E2996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0713-2417-4776-84CD-AC9345EFA7B5}" type="datetimeFigureOut">
              <a:rPr lang="en-US" smtClean="0"/>
              <a:t>9/23/2017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D45A-87AA-4CDD-BCB6-75A1E0E299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0713-2417-4776-84CD-AC9345EFA7B5}" type="datetimeFigureOut">
              <a:rPr lang="en-US" smtClean="0"/>
              <a:t>9/23/2017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309D45A-87AA-4CDD-BCB6-75A1E0E2996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0713-2417-4776-84CD-AC9345EFA7B5}" type="datetimeFigureOut">
              <a:rPr lang="en-US" smtClean="0"/>
              <a:t>9/23/2017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D45A-87AA-4CDD-BCB6-75A1E0E299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0713-2417-4776-84CD-AC9345EFA7B5}" type="datetimeFigureOut">
              <a:rPr lang="en-US" smtClean="0"/>
              <a:t>9/23/2017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D45A-87AA-4CDD-BCB6-75A1E0E299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0713-2417-4776-84CD-AC9345EFA7B5}" type="datetimeFigureOut">
              <a:rPr lang="en-US" smtClean="0"/>
              <a:t>9/23/2017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D45A-87AA-4CDD-BCB6-75A1E0E299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0713-2417-4776-84CD-AC9345EFA7B5}" type="datetimeFigureOut">
              <a:rPr lang="en-US" smtClean="0"/>
              <a:t>9/23/2017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D45A-87AA-4CDD-BCB6-75A1E0E299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0713-2417-4776-84CD-AC9345EFA7B5}" type="datetimeFigureOut">
              <a:rPr lang="en-US" smtClean="0"/>
              <a:t>9/23/2017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D45A-87AA-4CDD-BCB6-75A1E0E299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0713-2417-4776-84CD-AC9345EFA7B5}" type="datetimeFigureOut">
              <a:rPr lang="en-US" smtClean="0"/>
              <a:t>9/23/2017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D45A-87AA-4CDD-BCB6-75A1E0E299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0713-2417-4776-84CD-AC9345EFA7B5}" type="datetimeFigureOut">
              <a:rPr lang="en-US" smtClean="0"/>
              <a:t>9/23/2017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D45A-87AA-4CDD-BCB6-75A1E0E299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0713-2417-4776-84CD-AC9345EFA7B5}" type="datetimeFigureOut">
              <a:rPr lang="en-US" smtClean="0"/>
              <a:t>9/23/2017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D45A-87AA-4CDD-BCB6-75A1E0E299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5862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2338" y="1981200"/>
            <a:ext cx="3815862" cy="411480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9679C31-47A2-4CAA-BDF2-11E8183F2E03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5114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1340713-2417-4776-84CD-AC9345EFA7B5}" type="datetimeFigureOut">
              <a:rPr lang="en-US" smtClean="0"/>
              <a:t>9/23/2017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309D45A-87AA-4CDD-BCB6-75A1E0E2996F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png"/><Relationship Id="rId5" Type="http://schemas.openxmlformats.org/officeDocument/2006/relationships/oleObject" Target="../embeddings/oleObject2.bin"/><Relationship Id="rId10" Type="http://schemas.openxmlformats.org/officeDocument/2006/relationships/image" Target="../media/image12.png"/><Relationship Id="rId4" Type="http://schemas.openxmlformats.org/officeDocument/2006/relationships/image" Target="../media/image9.png"/><Relationship Id="rId9" Type="http://schemas.openxmlformats.org/officeDocument/2006/relationships/oleObject" Target="../embeddings/oleObject4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4.png"/><Relationship Id="rId5" Type="http://schemas.openxmlformats.org/officeDocument/2006/relationships/oleObject" Target="../embeddings/oleObject6.bin"/><Relationship Id="rId10" Type="http://schemas.openxmlformats.org/officeDocument/2006/relationships/image" Target="../media/image16.png"/><Relationship Id="rId4" Type="http://schemas.openxmlformats.org/officeDocument/2006/relationships/image" Target="../media/image13.png"/><Relationship Id="rId9" Type="http://schemas.openxmlformats.org/officeDocument/2006/relationships/oleObject" Target="../embeddings/oleObject8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956" y="1447800"/>
            <a:ext cx="5780088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07691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14500" y="304800"/>
            <a:ext cx="5486400" cy="1143000"/>
          </a:xfrm>
        </p:spPr>
        <p:txBody>
          <a:bodyPr/>
          <a:lstStyle/>
          <a:p>
            <a:pPr algn="ctr" rtl="1" eaLnBrk="1" hangingPunct="1"/>
            <a:r>
              <a:rPr lang="ar-AE" altLang="en-US" sz="3800" dirty="0" smtClean="0">
                <a:solidFill>
                  <a:schemeClr val="tx1"/>
                </a:solidFill>
                <a:ea typeface="Farnaz"/>
                <a:cs typeface="Farnaz"/>
              </a:rPr>
              <a:t>مطالعات</a:t>
            </a:r>
            <a:r>
              <a:rPr lang="en-US" altLang="en-US" sz="3800" dirty="0" smtClean="0">
                <a:solidFill>
                  <a:schemeClr val="tx1"/>
                </a:solidFill>
                <a:ea typeface="Farnaz"/>
                <a:cs typeface="Farnaz"/>
              </a:rPr>
              <a:t> </a:t>
            </a:r>
            <a:r>
              <a:rPr lang="ar-AE" altLang="en-US" sz="3800" dirty="0" smtClean="0">
                <a:solidFill>
                  <a:schemeClr val="tx1"/>
                </a:solidFill>
                <a:ea typeface="Farnaz"/>
                <a:cs typeface="Farnaz"/>
              </a:rPr>
              <a:t>طراح</a:t>
            </a:r>
            <a:r>
              <a:rPr lang="fa-IR" altLang="en-US" sz="3800" dirty="0" smtClean="0">
                <a:solidFill>
                  <a:schemeClr val="tx1"/>
                </a:solidFill>
                <a:ea typeface="Farnaz"/>
                <a:cs typeface="Farnaz"/>
              </a:rPr>
              <a:t>ی</a:t>
            </a:r>
            <a:r>
              <a:rPr lang="en-US" altLang="en-US" sz="3800" dirty="0" smtClean="0">
                <a:solidFill>
                  <a:schemeClr val="tx1"/>
                </a:solidFill>
                <a:ea typeface="Farnaz"/>
                <a:cs typeface="Farnaz"/>
              </a:rPr>
              <a:t> </a:t>
            </a:r>
            <a:r>
              <a:rPr lang="ar-AE" altLang="en-US" sz="3800" dirty="0" smtClean="0">
                <a:solidFill>
                  <a:schemeClr val="tx1"/>
                </a:solidFill>
                <a:ea typeface="Farnaz"/>
                <a:cs typeface="Farnaz"/>
              </a:rPr>
              <a:t>معمار</a:t>
            </a:r>
            <a:r>
              <a:rPr lang="fa-IR" altLang="en-US" sz="3800" dirty="0" smtClean="0">
                <a:solidFill>
                  <a:schemeClr val="tx1"/>
                </a:solidFill>
                <a:ea typeface="Farnaz"/>
                <a:cs typeface="Farnaz"/>
              </a:rPr>
              <a:t>ی </a:t>
            </a:r>
            <a:r>
              <a:rPr lang="en-US" altLang="en-US" sz="3800" dirty="0" smtClean="0">
                <a:solidFill>
                  <a:schemeClr val="tx1"/>
                </a:solidFill>
                <a:ea typeface="Farnaz"/>
                <a:cs typeface="Farnaz"/>
              </a:rPr>
              <a:t> 5</a:t>
            </a:r>
            <a:endParaRPr lang="en-US" altLang="ar-SA" sz="3800" dirty="0" smtClean="0">
              <a:ea typeface="Farnaz"/>
              <a:cs typeface="Farnaz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2045677" y="2924175"/>
            <a:ext cx="5410200" cy="17526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/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ar-SA" altLang="en-US" sz="4000" i="1" dirty="0">
                <a:solidFill>
                  <a:srgbClr val="FFFF00"/>
                </a:solidFill>
                <a:cs typeface="Arshia" pitchFamily="2" charset="-78"/>
              </a:rPr>
              <a:t>ضوابط و مقررات ساخت واحدها</a:t>
            </a:r>
            <a:r>
              <a:rPr lang="fa-IR" altLang="en-US" sz="4000" i="1" dirty="0">
                <a:solidFill>
                  <a:srgbClr val="FFFF00"/>
                </a:solidFill>
                <a:cs typeface="Arshia" pitchFamily="2" charset="-78"/>
              </a:rPr>
              <a:t>ی</a:t>
            </a:r>
            <a:r>
              <a:rPr lang="ar-SA" altLang="en-US" sz="4000" i="1" dirty="0">
                <a:solidFill>
                  <a:srgbClr val="FFFF00"/>
                </a:solidFill>
                <a:cs typeface="Arshia" pitchFamily="2" charset="-78"/>
              </a:rPr>
              <a:t> مسكون</a:t>
            </a:r>
            <a:r>
              <a:rPr lang="fa-IR" altLang="en-US" sz="4000" i="1" dirty="0" smtClean="0">
                <a:solidFill>
                  <a:srgbClr val="FFFF00"/>
                </a:solidFill>
                <a:cs typeface="Arshia" pitchFamily="2" charset="-78"/>
              </a:rPr>
              <a:t>ی</a:t>
            </a:r>
            <a:r>
              <a:rPr lang="ar-SA" altLang="en-US" sz="4000" i="1" dirty="0" smtClean="0">
                <a:solidFill>
                  <a:srgbClr val="FFFF00"/>
                </a:solidFill>
                <a:cs typeface="Arshia" pitchFamily="2" charset="-78"/>
              </a:rPr>
              <a:t> </a:t>
            </a:r>
            <a:endParaRPr lang="ar-SA" altLang="en-US" sz="4000" i="1" dirty="0">
              <a:solidFill>
                <a:srgbClr val="FFFF00"/>
              </a:solidFill>
              <a:cs typeface="Arshia" pitchFamily="2" charset="-78"/>
            </a:endParaRPr>
          </a:p>
        </p:txBody>
      </p:sp>
      <p:sp>
        <p:nvSpPr>
          <p:cNvPr id="28677" name="Line 5"/>
          <p:cNvSpPr>
            <a:spLocks noChangeShapeType="1"/>
          </p:cNvSpPr>
          <p:nvPr/>
        </p:nvSpPr>
        <p:spPr bwMode="auto">
          <a:xfrm flipH="1">
            <a:off x="990600" y="1600200"/>
            <a:ext cx="68580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678" name="Line 6"/>
          <p:cNvSpPr>
            <a:spLocks noChangeShapeType="1"/>
          </p:cNvSpPr>
          <p:nvPr/>
        </p:nvSpPr>
        <p:spPr bwMode="auto">
          <a:xfrm flipH="1">
            <a:off x="2590800" y="1905000"/>
            <a:ext cx="37338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679" name="Line 7"/>
          <p:cNvSpPr>
            <a:spLocks noChangeShapeType="1"/>
          </p:cNvSpPr>
          <p:nvPr/>
        </p:nvSpPr>
        <p:spPr bwMode="auto">
          <a:xfrm flipH="1">
            <a:off x="3657600" y="2209800"/>
            <a:ext cx="15240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ransition spd="slow" advTm="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425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925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425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925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utoUpdateAnimBg="0"/>
      <p:bldP spid="28677" grpId="0" animBg="1"/>
      <p:bldP spid="28678" grpId="0" animBg="1"/>
      <p:bldP spid="2867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shafiiiiiiiiiiiiii\damo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04800"/>
            <a:ext cx="4572000" cy="3505200"/>
          </a:xfrm>
          <a:prstGeom prst="rect">
            <a:avLst/>
          </a:prstGeom>
          <a:noFill/>
        </p:spPr>
      </p:pic>
      <p:pic>
        <p:nvPicPr>
          <p:cNvPr id="7" name="Picture 5" descr="E:\shafiiiiiiiiiiiiii\Tehran.jpg"/>
          <p:cNvPicPr>
            <a:picLocks noChangeAspect="1" noChangeArrowheads="1"/>
          </p:cNvPicPr>
          <p:nvPr/>
        </p:nvPicPr>
        <p:blipFill>
          <a:blip r:embed="rId3" cstate="print"/>
          <a:srcRect l="3684" t="7368" r="9474" b="14737"/>
          <a:stretch>
            <a:fillRect/>
          </a:stretch>
        </p:blipFill>
        <p:spPr bwMode="auto">
          <a:xfrm>
            <a:off x="3657600" y="3810000"/>
            <a:ext cx="5029200" cy="2819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945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124200" y="-42402"/>
            <a:ext cx="3276600" cy="1143000"/>
          </a:xfrm>
        </p:spPr>
        <p:txBody>
          <a:bodyPr/>
          <a:lstStyle/>
          <a:p>
            <a:pPr eaLnBrk="1" hangingPunct="1"/>
            <a:r>
              <a:rPr lang="fa-IR" altLang="en-US" dirty="0" smtClean="0">
                <a:solidFill>
                  <a:srgbClr val="FFFF00"/>
                </a:solidFill>
                <a:cs typeface="tarnaz" pitchFamily="10" charset="-78"/>
              </a:rPr>
              <a:t>فهرست مطالب</a:t>
            </a:r>
            <a:endParaRPr lang="en-US" altLang="en-US" dirty="0" smtClean="0">
              <a:solidFill>
                <a:srgbClr val="FFFF00"/>
              </a:solidFill>
              <a:cs typeface="tarnaz" pitchFamily="10" charset="-78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191000" y="1085850"/>
            <a:ext cx="4267200" cy="5715000"/>
          </a:xfrm>
        </p:spPr>
        <p:txBody>
          <a:bodyPr rtlCol="0">
            <a:normAutofit lnSpcReduction="10000"/>
          </a:bodyPr>
          <a:lstStyle/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Titr 3 Outline" pitchFamily="10" charset="-78"/>
              </a:rPr>
              <a:t>بخش اول</a:t>
            </a:r>
            <a:endParaRPr lang="ar-SA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None/>
              <a:defRPr/>
            </a:pP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ضوابط بالا دست شهرداري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None/>
              <a:defRPr/>
            </a:pPr>
            <a:r>
              <a:rPr lang="ar-AE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Titr 3 Outline" pitchFamily="10" charset="-78"/>
              </a:rPr>
              <a:t>بخش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Titr 3 Outline" pitchFamily="10" charset="-78"/>
              </a:rPr>
              <a:t> </a:t>
            </a:r>
            <a:r>
              <a:rPr lang="ar-AE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Titr 3 Outline" pitchFamily="10" charset="-78"/>
              </a:rPr>
              <a:t>دوم</a:t>
            </a:r>
            <a:r>
              <a:rPr lang="en-US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Titr 3 Outline" pitchFamily="10" charset="-78"/>
              </a:rPr>
              <a:t> 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None/>
              <a:defRPr/>
            </a:pPr>
            <a:r>
              <a:rPr lang="ar-AE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دسترسي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None/>
              <a:defRPr/>
            </a:pPr>
            <a:r>
              <a:rPr lang="ar-AE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Titr 3 Outline" pitchFamily="10" charset="-78"/>
              </a:rPr>
              <a:t>بخش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Titr 3 Outline" pitchFamily="10" charset="-78"/>
              </a:rPr>
              <a:t> </a:t>
            </a:r>
            <a:r>
              <a:rPr lang="ar-AE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Titr 3 Outline" pitchFamily="10" charset="-78"/>
              </a:rPr>
              <a:t>سوم</a:t>
            </a:r>
            <a:r>
              <a:rPr lang="fa-IR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(</a:t>
            </a:r>
            <a:r>
              <a:rPr lang="ar-AE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ضوابط</a:t>
            </a:r>
            <a:r>
              <a:rPr lang="en-US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عمومي</a:t>
            </a:r>
            <a:r>
              <a:rPr lang="en-US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طراحي</a:t>
            </a:r>
            <a:r>
              <a:rPr lang="en-US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مسكن</a:t>
            </a:r>
            <a:r>
              <a:rPr lang="en-US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استيجاري</a:t>
            </a:r>
            <a:r>
              <a:rPr lang="en-US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fa-I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)</a:t>
            </a:r>
            <a:endParaRPr lang="en-US" altLang="en-US" sz="2000" dirty="0">
              <a:solidFill>
                <a:schemeClr val="tx1">
                  <a:lumMod val="75000"/>
                  <a:lumOff val="25000"/>
                </a:schemeClr>
              </a:solidFill>
              <a:cs typeface="Homa" pitchFamily="2" charset="-78"/>
            </a:endParaRP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ar-AE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طراحي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و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جانمايي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مجموعه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ar-AE" altLang="en-US" sz="17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فضاي</a:t>
            </a:r>
            <a:r>
              <a:rPr lang="en-US" altLang="en-US" sz="17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مورد</a:t>
            </a:r>
            <a:r>
              <a:rPr lang="en-US" altLang="en-US" sz="17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نياز</a:t>
            </a:r>
            <a:r>
              <a:rPr lang="en-US" altLang="en-US" sz="17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 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دسترسي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ها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endParaRPr lang="en-US" altLang="ar-SA" sz="1700" i="1" dirty="0">
              <a:solidFill>
                <a:schemeClr val="tx1">
                  <a:lumMod val="75000"/>
                  <a:lumOff val="25000"/>
                </a:schemeClr>
              </a:solidFill>
              <a:cs typeface="Homa" pitchFamily="2" charset="-78"/>
            </a:endParaRP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اقليم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اشراف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سيماي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شهري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انطباق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با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شكل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و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فرم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بسته</a:t>
            </a:r>
            <a:endParaRPr lang="en-US" altLang="en-US" sz="1700" i="1" dirty="0">
              <a:solidFill>
                <a:schemeClr val="tx1">
                  <a:lumMod val="75000"/>
                  <a:lumOff val="25000"/>
                </a:schemeClr>
              </a:solidFill>
              <a:cs typeface="Homa" pitchFamily="2" charset="-78"/>
            </a:endParaRP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en-US" altLang="en-US" sz="16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20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تهيه</a:t>
            </a:r>
            <a:r>
              <a:rPr lang="en-US" altLang="en-US" sz="20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20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طرح</a:t>
            </a:r>
            <a:r>
              <a:rPr lang="en-US" altLang="en-US" sz="20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20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معماري</a:t>
            </a:r>
            <a:r>
              <a:rPr lang="en-US" altLang="en-US" sz="16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معيارهاي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عمومي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طراحي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بلوكها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دسترسي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و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ورودي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به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بلوكهاي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ساختماني</a:t>
            </a:r>
            <a:endParaRPr lang="en-US" altLang="en-US" sz="1700" i="1" dirty="0">
              <a:solidFill>
                <a:schemeClr val="tx1">
                  <a:lumMod val="75000"/>
                  <a:lumOff val="25000"/>
                </a:schemeClr>
              </a:solidFill>
              <a:cs typeface="Homa" pitchFamily="2" charset="-78"/>
            </a:endParaRP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روابط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بين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واحدهاي</a:t>
            </a:r>
            <a:r>
              <a:rPr lang="en-US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AE" altLang="en-US" sz="1700" i="1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مسكوني</a:t>
            </a:r>
            <a:endParaRPr lang="en-US" altLang="en-US" sz="1700" i="1" dirty="0">
              <a:solidFill>
                <a:schemeClr val="tx1">
                  <a:lumMod val="75000"/>
                  <a:lumOff val="25000"/>
                </a:schemeClr>
              </a:solidFill>
              <a:cs typeface="Homa" pitchFamily="2" charset="-78"/>
            </a:endParaRPr>
          </a:p>
          <a:p>
            <a:pPr marL="548640" indent="-411480" algn="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</a:p>
        </p:txBody>
      </p:sp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1447800"/>
            <a:ext cx="17145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0" name="Picture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1085850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6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2209800"/>
            <a:ext cx="17145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7" name="Picture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1828800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28" name="Picture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2514600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1" name="Text Box 39"/>
          <p:cNvSpPr txBox="1">
            <a:spLocks noChangeArrowheads="1"/>
          </p:cNvSpPr>
          <p:nvPr/>
        </p:nvSpPr>
        <p:spPr bwMode="auto">
          <a:xfrm>
            <a:off x="5257800" y="4953000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2400">
              <a:cs typeface="Times New Roman" pitchFamily="18" charset="0"/>
            </a:endParaRPr>
          </a:p>
        </p:txBody>
      </p:sp>
      <p:sp>
        <p:nvSpPr>
          <p:cNvPr id="29750" name="Text Box 54"/>
          <p:cNvSpPr txBox="1">
            <a:spLocks noChangeArrowheads="1"/>
          </p:cNvSpPr>
          <p:nvPr/>
        </p:nvSpPr>
        <p:spPr bwMode="auto">
          <a:xfrm>
            <a:off x="-351692" y="1066800"/>
            <a:ext cx="3851031" cy="2154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ar-SA" altLang="en-US" sz="1700" dirty="0"/>
              <a:t>تناسب و</a:t>
            </a:r>
            <a:r>
              <a:rPr lang="en-US" altLang="en-US" sz="1700" dirty="0"/>
              <a:t> </a:t>
            </a:r>
            <a:r>
              <a:rPr lang="ar-SA" altLang="en-US" sz="1700" dirty="0"/>
              <a:t>عملكرد</a:t>
            </a:r>
            <a:r>
              <a:rPr lang="en-US" altLang="en-US" sz="1700" dirty="0"/>
              <a:t> </a:t>
            </a:r>
            <a:r>
              <a:rPr lang="ar-SA" altLang="en-US" sz="1700" dirty="0"/>
              <a:t>فضاها</a:t>
            </a:r>
            <a:r>
              <a:rPr lang="en-US" altLang="en-US" sz="1700" dirty="0">
                <a:cs typeface="Times New Roman" pitchFamily="18" charset="0"/>
              </a:rPr>
              <a:t> </a:t>
            </a:r>
          </a:p>
          <a:p>
            <a:pPr algn="r" rtl="1">
              <a:spcBef>
                <a:spcPct val="50000"/>
              </a:spcBef>
            </a:pPr>
            <a:r>
              <a:rPr lang="ar-SA" altLang="en-US" sz="1700" dirty="0"/>
              <a:t>نما</a:t>
            </a:r>
            <a:r>
              <a:rPr lang="en-US" altLang="en-US" sz="1700" dirty="0"/>
              <a:t> </a:t>
            </a:r>
            <a:endParaRPr lang="en-US" altLang="en-US" sz="1700" dirty="0">
              <a:cs typeface="Times New Roman" pitchFamily="18" charset="0"/>
            </a:endParaRPr>
          </a:p>
          <a:p>
            <a:pPr algn="r" rtl="1">
              <a:spcBef>
                <a:spcPct val="50000"/>
              </a:spcBef>
            </a:pPr>
            <a:r>
              <a:rPr lang="ar-SA" altLang="en-US" sz="1700" dirty="0"/>
              <a:t>صرفه</a:t>
            </a:r>
            <a:r>
              <a:rPr lang="en-US" altLang="en-US" sz="1700" dirty="0"/>
              <a:t> </a:t>
            </a:r>
            <a:r>
              <a:rPr lang="ar-SA" altLang="en-US" sz="1700" dirty="0"/>
              <a:t>جويي</a:t>
            </a:r>
            <a:r>
              <a:rPr lang="en-US" altLang="en-US" sz="1700" dirty="0"/>
              <a:t> </a:t>
            </a:r>
            <a:r>
              <a:rPr lang="ar-SA" altLang="en-US" sz="1700" dirty="0"/>
              <a:t>در</a:t>
            </a:r>
            <a:r>
              <a:rPr lang="en-US" altLang="en-US" sz="1700" dirty="0"/>
              <a:t> </a:t>
            </a:r>
            <a:r>
              <a:rPr lang="ar-SA" altLang="en-US" sz="1700" dirty="0"/>
              <a:t>انرژي</a:t>
            </a:r>
            <a:r>
              <a:rPr lang="en-US" altLang="en-US" sz="2400" dirty="0">
                <a:cs typeface="Times New Roman" pitchFamily="18" charset="0"/>
              </a:rPr>
              <a:t> </a:t>
            </a:r>
          </a:p>
          <a:p>
            <a:pPr algn="r" rtl="1">
              <a:spcBef>
                <a:spcPct val="50000"/>
              </a:spcBef>
            </a:pPr>
            <a:r>
              <a:rPr lang="ar-SA" altLang="en-US" sz="2000" dirty="0">
                <a:cs typeface="Times New Roman" pitchFamily="18" charset="0"/>
              </a:rPr>
              <a:t>بخش چهارم</a:t>
            </a:r>
            <a:r>
              <a:rPr lang="en-US" altLang="en-US" sz="2000" dirty="0">
                <a:cs typeface="Times New Roman" pitchFamily="18" charset="0"/>
              </a:rPr>
              <a:t> </a:t>
            </a:r>
          </a:p>
          <a:p>
            <a:pPr algn="r" rtl="1">
              <a:spcBef>
                <a:spcPct val="50000"/>
              </a:spcBef>
            </a:pPr>
            <a:r>
              <a:rPr lang="ar-SA" altLang="en-US" sz="1700" dirty="0"/>
              <a:t>ضوابط ساختماني مجتمع هاي  مسكوني</a:t>
            </a:r>
            <a:endParaRPr lang="en-US" altLang="en-US" sz="1800" dirty="0"/>
          </a:p>
        </p:txBody>
      </p:sp>
      <p:pic>
        <p:nvPicPr>
          <p:cNvPr id="29751" name="Picture 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262" y="12192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52" name="Picture 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262" y="16002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53" name="Picture 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262" y="19812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54" name="Picture 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262" y="2362200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56" name="Picture 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262" y="281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68" name="Picture 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6" y="2971800"/>
            <a:ext cx="17145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69" name="Picture 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5" y="32766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70" name="Picture 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5" y="3581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71" name="Picture 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5" y="38862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72" name="Picture 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5" y="41910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73" name="Picture 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5" y="44958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75" name="Picture 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6" y="5181600"/>
            <a:ext cx="17145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76" name="Picture 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5" y="48006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77" name="Picture 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5" y="5486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78" name="Picture 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5" y="57912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80" name="Picture 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5" y="60960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9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9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9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9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9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9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9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9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9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9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9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0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9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9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9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9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1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75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5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1450"/>
                            </p:stCondLst>
                            <p:childTnLst>
                              <p:par>
                                <p:cTn id="120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75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75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2875"/>
                            </p:stCondLst>
                            <p:childTnLst>
                              <p:par>
                                <p:cTn id="12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75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75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13325"/>
                            </p:stCondLst>
                            <p:childTnLst>
                              <p:par>
                                <p:cTn id="130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75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75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13775"/>
                            </p:stCondLst>
                            <p:childTnLst>
                              <p:par>
                                <p:cTn id="13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75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5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16400"/>
                            </p:stCondLst>
                            <p:childTnLst>
                              <p:par>
                                <p:cTn id="140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75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75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17825"/>
                            </p:stCondLst>
                            <p:childTnLst>
                              <p:par>
                                <p:cTn id="14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75" fill="hold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75" fill="hold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 nodeType="afterGroup">
                            <p:stCondLst>
                              <p:cond delay="18725"/>
                            </p:stCondLst>
                            <p:childTnLst>
                              <p:par>
                                <p:cTn id="150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75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75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19325"/>
                            </p:stCondLst>
                            <p:childTnLst>
                              <p:par>
                                <p:cTn id="15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75" fill="hold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75" fill="hold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19700"/>
                            </p:stCondLst>
                            <p:childTnLst>
                              <p:par>
                                <p:cTn id="160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75" fill="hold"/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75" fill="hold"/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20075"/>
                            </p:stCondLst>
                            <p:childTnLst>
                              <p:par>
                                <p:cTn id="16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75" fill="hold"/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75" fill="hold"/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 nodeType="afterGroup">
                            <p:stCondLst>
                              <p:cond delay="20750"/>
                            </p:stCondLst>
                            <p:childTnLst>
                              <p:par>
                                <p:cTn id="170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75" fill="hold"/>
                                        <p:tgtEl>
                                          <p:spTgt spid="296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75" fill="hold"/>
                                        <p:tgtEl>
                                          <p:spTgt spid="296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22175"/>
                            </p:stCondLst>
                            <p:childTnLst>
                              <p:par>
                                <p:cTn id="17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75" fill="hold"/>
                                        <p:tgtEl>
                                          <p:spTgt spid="296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75" fill="hold"/>
                                        <p:tgtEl>
                                          <p:spTgt spid="296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 nodeType="afterGroup">
                            <p:stCondLst>
                              <p:cond delay="23150"/>
                            </p:stCondLst>
                            <p:childTnLst>
                              <p:par>
                                <p:cTn id="180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75" fill="hold"/>
                                        <p:tgtEl>
                                          <p:spTgt spid="296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75" fill="hold"/>
                                        <p:tgtEl>
                                          <p:spTgt spid="2969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 nodeType="afterGroup">
                            <p:stCondLst>
                              <p:cond delay="24950"/>
                            </p:stCondLst>
                            <p:childTnLst>
                              <p:par>
                                <p:cTn id="18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75" fill="hold"/>
                                        <p:tgtEl>
                                          <p:spTgt spid="296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75" fill="hold"/>
                                        <p:tgtEl>
                                          <p:spTgt spid="296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27125"/>
                            </p:stCondLst>
                            <p:childTnLst>
                              <p:par>
                                <p:cTn id="190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75" fill="hold"/>
                                        <p:tgtEl>
                                          <p:spTgt spid="2969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75" fill="hold"/>
                                        <p:tgtEl>
                                          <p:spTgt spid="2969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 nodeType="afterGroup">
                            <p:stCondLst>
                              <p:cond delay="28700"/>
                            </p:stCondLst>
                            <p:childTnLst>
                              <p:par>
                                <p:cTn id="19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75" fill="hold"/>
                                        <p:tgtEl>
                                          <p:spTgt spid="2969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75" fill="hold"/>
                                        <p:tgtEl>
                                          <p:spTgt spid="2969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 nodeType="clickPar">
                      <p:stCondLst>
                        <p:cond delay="indefinite"/>
                      </p:stCondLst>
                      <p:childTnLst>
                        <p:par>
                          <p:cTn id="2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1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75" fill="hold"/>
                                        <p:tgtEl>
                                          <p:spTgt spid="29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75" fill="hold"/>
                                        <p:tgtEl>
                                          <p:spTgt spid="29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 nodeType="clickPar">
                      <p:stCondLst>
                        <p:cond delay="indefinite"/>
                      </p:stCondLst>
                      <p:childTnLst>
                        <p:par>
                          <p:cTn id="2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7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75" fill="hold"/>
                                        <p:tgtEl>
                                          <p:spTgt spid="297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75" fill="hold"/>
                                        <p:tgtEl>
                                          <p:spTgt spid="297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 nodeType="clickPar">
                      <p:stCondLst>
                        <p:cond delay="indefinite"/>
                      </p:stCondLst>
                      <p:childTnLst>
                        <p:par>
                          <p:cTn id="2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3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75" fill="hold"/>
                                        <p:tgtEl>
                                          <p:spTgt spid="297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75" fill="hold"/>
                                        <p:tgtEl>
                                          <p:spTgt spid="297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 nodeType="clickPar">
                      <p:stCondLst>
                        <p:cond delay="indefinite"/>
                      </p:stCondLst>
                      <p:childTnLst>
                        <p:par>
                          <p:cTn id="2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9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75" fill="hold"/>
                                        <p:tgtEl>
                                          <p:spTgt spid="297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75" fill="hold"/>
                                        <p:tgtEl>
                                          <p:spTgt spid="297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75" fill="hold"/>
                                        <p:tgtEl>
                                          <p:spTgt spid="297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75" fill="hold"/>
                                        <p:tgtEl>
                                          <p:spTgt spid="297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699" grpId="0" build="p" autoUpdateAnimBg="0" advAuto="0"/>
      <p:bldP spid="29750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8" name="Text Box 8"/>
          <p:cNvSpPr txBox="1">
            <a:spLocks noGrp="1" noChangeArrowheads="1"/>
          </p:cNvSpPr>
          <p:nvPr>
            <p:ph type="body" idx="4294967295"/>
          </p:nvPr>
        </p:nvSpPr>
        <p:spPr>
          <a:xfrm>
            <a:off x="0" y="457200"/>
            <a:ext cx="8991600" cy="6019800"/>
          </a:xfrm>
        </p:spPr>
        <p:txBody>
          <a:bodyPr rtlCol="0">
            <a:normAutofit/>
          </a:bodyPr>
          <a:lstStyle/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en-US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en-US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ar-SA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مقررات ساختماني در</a:t>
            </a:r>
            <a:r>
              <a:rPr lang="en-US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ar-SA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حوزه مسكوني</a:t>
            </a:r>
            <a:r>
              <a:rPr lang="en-US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en-US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:</a:t>
            </a:r>
            <a:endParaRPr lang="en-US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Homa" pitchFamily="2" charset="-78"/>
            </a:endParaRP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تراكم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ساختماني در كاربردهاي مسكوني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en-US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                                                                                    </a:t>
            </a:r>
            <a:endParaRPr lang="en-US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Homa" pitchFamily="2" charset="-78"/>
            </a:endParaRP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نوع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استفاده               حداكثر سطح اشغال              حداكثر تراكم ساختماني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                                                                                                      </a:t>
            </a:r>
            <a:endParaRPr lang="en-US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Homa" pitchFamily="2" charset="-78"/>
            </a:endParaRP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تراكم كم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               60%                     20 + 100 %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مساحت زمين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                                                                                                          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تراكم متوسط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         60%                     30 + 150 %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مساحت زمين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                                                                                                        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تراكم زياد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              60%                             240 %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مساحت زمين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                                                                                                          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ar-SA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تبصره 1</a:t>
            </a:r>
            <a:r>
              <a:rPr lang="en-US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: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چنانچه مساحت زمين در كاربري مسكوني صد متر مربع و كمتر باشد سطح طبقه همكف مي تواند معادل هفتاد درصد سطح زمين و سطح زير بناي طبقات تا حد مجاز ساختماني در تراكم ها مورد عمل قرار گيرد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.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ar-SA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تبصره 2 :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زير بناي خالص هر واحد مسكوني در مناطق سه گانه شهري حداقل 50 متر مربع مي باشد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fa-IR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(</a:t>
            </a:r>
            <a:r>
              <a:rPr lang="en-US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راه پله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–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راهرو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–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نورگير و تراس جزء زير بناي خالص نمي باشد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fa-IR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)</a:t>
            </a:r>
            <a:r>
              <a:rPr lang="en-US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. </a:t>
            </a:r>
          </a:p>
          <a:p>
            <a:pPr marL="548640" indent="-411480" algn="r" rtl="1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en-US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. </a:t>
            </a:r>
            <a:endParaRPr lang="en-US" altLang="en-US" sz="2000" dirty="0">
              <a:solidFill>
                <a:schemeClr val="tx1">
                  <a:lumMod val="75000"/>
                  <a:lumOff val="25000"/>
                </a:schemeClr>
              </a:solidFill>
              <a:cs typeface="Homa" pitchFamily="2" charset="-78"/>
            </a:endParaRPr>
          </a:p>
          <a:p>
            <a:pPr marL="548640" indent="-411480" algn="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endParaRPr lang="en-US" altLang="en-US" sz="13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Homa" pitchFamily="2" charset="-78"/>
            </a:endParaRPr>
          </a:p>
          <a:p>
            <a:pPr marL="548640" indent="-411480" algn="r"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endParaRPr lang="en-US" altLang="en-US" sz="1300" dirty="0">
              <a:solidFill>
                <a:schemeClr val="tx1">
                  <a:lumMod val="75000"/>
                  <a:lumOff val="25000"/>
                </a:schemeClr>
              </a:solidFill>
              <a:cs typeface="Homa" pitchFamily="2" charset="-78"/>
            </a:endParaRPr>
          </a:p>
        </p:txBody>
      </p:sp>
    </p:spTree>
  </p:cSld>
  <p:clrMapOvr>
    <a:masterClrMapping/>
  </p:clrMapOvr>
  <p:transition spd="slow" advTm="4144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07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07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07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07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07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07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07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07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07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8" grpId="0" build="p" autoUpdateAnimBg="0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:\my folders\تحقیق ها\tarh\tarh5\zavabete mojtamae maskoni\mahsa\1183130DSCF99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5800" cy="67818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" name="Picture 2" descr="4027912DSCF99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19600" y="152400"/>
            <a:ext cx="4533899" cy="67056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4001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2232" y="463386"/>
            <a:ext cx="8763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8640" indent="-411480" algn="r" rtl="1">
              <a:buClr>
                <a:schemeClr val="tx1">
                  <a:shade val="95000"/>
                </a:schemeClr>
              </a:buClr>
              <a:defRPr/>
            </a:pPr>
            <a:r>
              <a:rPr lang="ar-SA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نحوه محاسبه تعداد واحدهاي مجاز در هر قطعه زمين</a:t>
            </a:r>
            <a:endParaRPr lang="en-US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Homa" pitchFamily="2" charset="-78"/>
            </a:endParaRPr>
          </a:p>
          <a:p>
            <a:pPr marL="548640" indent="-411480" algn="r" rtl="1">
              <a:buClr>
                <a:schemeClr val="tx1">
                  <a:shade val="95000"/>
                </a:schemeClr>
              </a:buClr>
              <a:defRPr/>
            </a:pP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حداقل زمين مورد نياز يك واحد مسكوني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fa-IR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(</a:t>
            </a:r>
            <a:r>
              <a:rPr lang="en-US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آپارتماني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fa-IR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)</a:t>
            </a:r>
            <a:r>
              <a:rPr lang="en-US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endParaRPr lang="en-US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Homa" pitchFamily="2" charset="-78"/>
            </a:endParaRPr>
          </a:p>
          <a:p>
            <a:pPr marL="868680" lvl="1" indent="-283464" algn="r" rtl="1">
              <a:defRPr/>
            </a:pPr>
            <a:r>
              <a:rPr lang="en-US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      </a:t>
            </a:r>
            <a:r>
              <a:rPr lang="ar-SA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منطقه 1                                 منطقه 2                                منطقه 3</a:t>
            </a:r>
            <a:r>
              <a:rPr lang="en-US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</a:p>
          <a:p>
            <a:pPr marL="548640" indent="-411480" algn="r" rtl="1">
              <a:buClr>
                <a:schemeClr val="tx1">
                  <a:shade val="95000"/>
                </a:schemeClr>
              </a:buClr>
              <a:defRPr/>
            </a:pP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تراكم كم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 125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متر مربع                              100 متر مربع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                     75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متر مربع</a:t>
            </a:r>
            <a:r>
              <a:rPr lang="en-US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endParaRPr lang="en-US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Homa" pitchFamily="2" charset="-78"/>
            </a:endParaRPr>
          </a:p>
          <a:p>
            <a:pPr marL="548640" indent="-411480" algn="r" rtl="1">
              <a:buClr>
                <a:schemeClr val="tx1">
                  <a:shade val="95000"/>
                </a:schemeClr>
              </a:buClr>
              <a:defRPr/>
            </a:pP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تراكم متوسط    100  متر مربع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                     75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متر مربع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                     62/5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متر مربع</a:t>
            </a:r>
            <a:r>
              <a:rPr lang="en-US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endParaRPr lang="en-US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Homa" pitchFamily="2" charset="-78"/>
            </a:endParaRPr>
          </a:p>
          <a:p>
            <a:pPr marL="548640" indent="-411480" algn="r" rtl="1">
              <a:buClr>
                <a:schemeClr val="tx1">
                  <a:shade val="95000"/>
                </a:schemeClr>
              </a:buClr>
              <a:defRPr/>
            </a:pP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تراكم زياد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87/5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متر مربع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                   62/5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متر مربع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                           37/5 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متر مربع</a:t>
            </a:r>
            <a:endParaRPr lang="en-US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Homa" pitchFamily="2" charset="-78"/>
            </a:endParaRPr>
          </a:p>
          <a:p>
            <a:pPr marL="548640" indent="-411480" algn="r" rtl="1">
              <a:buClr>
                <a:schemeClr val="tx1">
                  <a:shade val="95000"/>
                </a:schemeClr>
              </a:buClr>
              <a:defRPr/>
            </a:pP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تعداد واحدهاي مجاز از طريق تقسيم مساحت عرصه بر ارقام مربوط به حداقل زمين مورد نياز يك واحد مسكوني بدست مي آيد در صورتيكه خارج قسمت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از نيم بيشتر باشد ملاك عمل عدد بالاتر مي باشد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Homa" pitchFamily="2" charset="-78"/>
              </a:rPr>
              <a:t> .</a:t>
            </a:r>
          </a:p>
          <a:p>
            <a:pPr marL="548640" indent="-411480" algn="r" rtl="1">
              <a:buClr>
                <a:schemeClr val="tx1">
                  <a:shade val="95000"/>
                </a:schemeClr>
              </a:buClr>
              <a:defRPr/>
            </a:pPr>
            <a:r>
              <a:rPr lang="ar-SA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Zar" pitchFamily="2" charset="-78"/>
                <a:cs typeface="Homa" pitchFamily="2" charset="-78"/>
              </a:rPr>
              <a:t>تبصره 1</a:t>
            </a:r>
            <a:r>
              <a:rPr lang="en-US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Zar" pitchFamily="2" charset="-78"/>
                <a:cs typeface="Homa" pitchFamily="2" charset="-78"/>
              </a:rPr>
              <a:t> :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چنانچه زير بناي واحدهاي مجاز احداث شده 75 متر مربع و كمتر باشد 20% به تعداد واحدهاي مجاز اضافه مي گردد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.</a:t>
            </a:r>
          </a:p>
          <a:p>
            <a:pPr marL="548640" indent="-411480" algn="r" rtl="1">
              <a:buClr>
                <a:schemeClr val="tx1">
                  <a:shade val="95000"/>
                </a:schemeClr>
              </a:buClr>
              <a:defRPr/>
            </a:pPr>
            <a:r>
              <a:rPr lang="ar-SA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Zar" pitchFamily="2" charset="-78"/>
                <a:cs typeface="Homa" pitchFamily="2" charset="-78"/>
              </a:rPr>
              <a:t>تبصره 2 :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زير زمين با كاربري انباري در صورتيكه ارتفاع آن از جدول خيابان تا زير سقف 1/20 متر بيشتر نباشد و يا بصورت پاركينگ باشد ، در كليه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كاربريها جزء تراكم ساختماني محسوب نمي شود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.</a:t>
            </a:r>
          </a:p>
          <a:p>
            <a:pPr marL="548640" indent="-411480" algn="r" rtl="1">
              <a:buClr>
                <a:schemeClr val="tx1">
                  <a:shade val="95000"/>
                </a:schemeClr>
              </a:buClr>
              <a:defRPr/>
            </a:pPr>
            <a:r>
              <a:rPr lang="ar-SA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Zar" pitchFamily="2" charset="-78"/>
                <a:cs typeface="Homa" pitchFamily="2" charset="-78"/>
              </a:rPr>
              <a:t>تبصره 3 :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احداث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انباري در پيلوت بازاء هر واحد 12 متر مربع جزء تراكم ساختماني محسوب نمي شود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.</a:t>
            </a:r>
          </a:p>
          <a:p>
            <a:pPr marL="548640" indent="-411480" algn="r" rtl="1">
              <a:buClr>
                <a:schemeClr val="tx1">
                  <a:shade val="95000"/>
                </a:schemeClr>
              </a:buClr>
              <a:defRPr/>
            </a:pPr>
            <a:r>
              <a:rPr lang="ar-SA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raditional Arabic" pitchFamily="2" charset="-78"/>
                <a:cs typeface="Homa" pitchFamily="2" charset="-78"/>
              </a:rPr>
              <a:t>تبصره 4 :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خر پشته بام در ساختمانهاي مسكوني با حداكثر مساحت 20 متر مربع جزء سطح زير بنا محاسبه نمي شود و جزء ارتفاع ساختمان نيز محسوب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r>
              <a:rPr lang="ar-SA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نخواهد شد</a:t>
            </a:r>
            <a:r>
              <a:rPr lang="en-US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Homa" pitchFamily="2" charset="-78"/>
              </a:rPr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8871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9"/>
          <p:cNvSpPr txBox="1">
            <a:spLocks noChangeArrowheads="1"/>
          </p:cNvSpPr>
          <p:nvPr/>
        </p:nvSpPr>
        <p:spPr bwMode="auto">
          <a:xfrm>
            <a:off x="152400" y="78261"/>
            <a:ext cx="8839200" cy="618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/>
            <a:endParaRPr lang="en-US" altLang="en-US" dirty="0"/>
          </a:p>
          <a:p>
            <a:pPr algn="r" rtl="1" eaLnBrk="1" hangingPunct="1"/>
            <a:endParaRPr lang="en-US" altLang="en-US" dirty="0"/>
          </a:p>
          <a:p>
            <a:pPr algn="r" rtl="1" eaLnBrk="1" hangingPunct="1"/>
            <a:r>
              <a:rPr lang="ar-SA" altLang="en-US" sz="2000" b="1" dirty="0">
                <a:latin typeface="Zar" pitchFamily="2" charset="-78"/>
              </a:rPr>
              <a:t>تعداد واحدهاي مجاز منطبق بر الگوي مصرف</a:t>
            </a:r>
            <a:r>
              <a:rPr lang="ar-SA" altLang="en-US" sz="2000" b="1" dirty="0"/>
              <a:t> ( مصوب مورخ 20/7/73 كمسيون ماده 5</a:t>
            </a:r>
            <a:r>
              <a:rPr lang="en-US" altLang="en-US" sz="2000" b="1" dirty="0"/>
              <a:t> </a:t>
            </a:r>
            <a:r>
              <a:rPr lang="fa-IR" altLang="en-US" sz="2000" b="1" dirty="0" smtClean="0"/>
              <a:t>)</a:t>
            </a:r>
            <a:endParaRPr lang="en-US" altLang="en-US" sz="2000" dirty="0"/>
          </a:p>
          <a:p>
            <a:pPr algn="r" rtl="1" eaLnBrk="1" hangingPunct="1"/>
            <a:endParaRPr lang="en-US" altLang="en-US" sz="2000" dirty="0"/>
          </a:p>
          <a:p>
            <a:pPr algn="r" rtl="1" eaLnBrk="1" hangingPunct="1"/>
            <a:r>
              <a:rPr lang="ar-SA" altLang="en-US" sz="2000" dirty="0"/>
              <a:t>به منظور تشويق  سازندگان واحدهاي مسكوني كوچك منطبق با الگوي مصرف و انبوه سازي و</a:t>
            </a:r>
            <a:r>
              <a:rPr lang="en-US" altLang="en-US" sz="2000" dirty="0"/>
              <a:t> </a:t>
            </a:r>
            <a:r>
              <a:rPr lang="ar-SA" altLang="en-US" sz="2000" dirty="0"/>
              <a:t>كو چك</a:t>
            </a:r>
            <a:r>
              <a:rPr lang="en-US" altLang="en-US" sz="2000" dirty="0"/>
              <a:t> </a:t>
            </a:r>
            <a:r>
              <a:rPr lang="ar-SA" altLang="en-US" sz="2000" dirty="0"/>
              <a:t>سازي از طرف بخش خصوصي بالاخص در اراضي واگذار شده از طرف سازمان مسكن و شهر سازي و تعاوني هاي كا رگري و كارمندي طرح پيشنهادي اداره كل مسكن و شهر سازي خراسان در رابطه با تعيين ضوابط خاص براي واحدهاي مسكوني حمايتي و اجتماعي بشرح ذيل تا زمان تهيه طرح تفضيلي جديد نافذ و قابل اجرا ست</a:t>
            </a:r>
            <a:r>
              <a:rPr lang="en-US" altLang="en-US" sz="2000" dirty="0"/>
              <a:t> .</a:t>
            </a:r>
          </a:p>
          <a:p>
            <a:pPr algn="r" rtl="1" eaLnBrk="1" hangingPunct="1"/>
            <a:r>
              <a:rPr lang="en-US" altLang="en-US" sz="2000" dirty="0"/>
              <a:t>1-</a:t>
            </a:r>
            <a:r>
              <a:rPr lang="ar-SA" altLang="en-US" sz="2000" dirty="0"/>
              <a:t>اعمال و اجراي اين مصوبه فعلاً در كاربري مسكوني با تراكم كم ( 100% ) قابل اجرا است . ( در باقيمانده پلاك قاسم آباد 35/1</a:t>
            </a:r>
            <a:r>
              <a:rPr lang="en-US" altLang="en-US" sz="2000" dirty="0"/>
              <a:t>% </a:t>
            </a:r>
            <a:r>
              <a:rPr lang="fa-IR" altLang="en-US" sz="2000" dirty="0" smtClean="0"/>
              <a:t>)</a:t>
            </a:r>
            <a:r>
              <a:rPr lang="en-US" altLang="en-US" sz="2000" dirty="0" smtClean="0"/>
              <a:t> </a:t>
            </a:r>
            <a:endParaRPr lang="en-US" altLang="en-US" sz="2000" dirty="0"/>
          </a:p>
          <a:p>
            <a:pPr algn="r" rtl="1" eaLnBrk="1" hangingPunct="1"/>
            <a:r>
              <a:rPr lang="en-US" altLang="en-US" sz="2000" dirty="0"/>
              <a:t>2 -</a:t>
            </a:r>
            <a:r>
              <a:rPr lang="ar-SA" altLang="en-US" sz="2000" dirty="0"/>
              <a:t>تعداد واحدهاي مجاز بر اساس فرمول زير ملاك عمل قرار گيرد</a:t>
            </a:r>
            <a:r>
              <a:rPr lang="en-US" altLang="en-US" sz="2000" dirty="0"/>
              <a:t> : </a:t>
            </a:r>
          </a:p>
          <a:p>
            <a:pPr algn="r" rtl="1" eaLnBrk="1" hangingPunct="1"/>
            <a:r>
              <a:rPr lang="ar-SA" altLang="en-US" sz="2000" dirty="0"/>
              <a:t>مساحت زمين = تعداد واحد مجاز ( 100</a:t>
            </a:r>
            <a:r>
              <a:rPr lang="en-US" altLang="en-US" sz="2000" dirty="0"/>
              <a:t> % </a:t>
            </a:r>
            <a:r>
              <a:rPr lang="fa-IR" altLang="en-US" sz="2000" dirty="0" smtClean="0"/>
              <a:t>)</a:t>
            </a:r>
            <a:r>
              <a:rPr lang="en-US" altLang="en-US" sz="2000" dirty="0" smtClean="0"/>
              <a:t> </a:t>
            </a:r>
            <a:endParaRPr lang="en-US" altLang="en-US" sz="2000" dirty="0"/>
          </a:p>
          <a:p>
            <a:pPr algn="r" rtl="1" eaLnBrk="1" hangingPunct="1"/>
            <a:r>
              <a:rPr lang="ar-SA" altLang="en-US" sz="2000" dirty="0" smtClean="0"/>
              <a:t>مساحت </a:t>
            </a:r>
            <a:r>
              <a:rPr lang="ar-SA" altLang="en-US" sz="2000" dirty="0"/>
              <a:t>زمين × 1/35 = تعداد واحد مجاز در مابقي قاسم آباد</a:t>
            </a:r>
            <a:r>
              <a:rPr lang="en-US" altLang="en-US" sz="2000" dirty="0"/>
              <a:t>                                                                                                   </a:t>
            </a:r>
          </a:p>
          <a:p>
            <a:pPr algn="r" rtl="1" eaLnBrk="1" hangingPunct="1"/>
            <a:r>
              <a:rPr lang="ar-SA" altLang="en-US" sz="2000" b="1" dirty="0" smtClean="0">
                <a:latin typeface="Zar" pitchFamily="2" charset="-78"/>
              </a:rPr>
              <a:t>تبصره</a:t>
            </a:r>
            <a:r>
              <a:rPr lang="en-US" altLang="en-US" sz="2000" b="1" dirty="0" smtClean="0">
                <a:latin typeface="Zar" pitchFamily="2" charset="-78"/>
              </a:rPr>
              <a:t> </a:t>
            </a:r>
            <a:r>
              <a:rPr lang="en-US" altLang="en-US" sz="2000" b="1" dirty="0">
                <a:latin typeface="Zar" pitchFamily="2" charset="-78"/>
              </a:rPr>
              <a:t>: </a:t>
            </a:r>
            <a:r>
              <a:rPr lang="ar-SA" altLang="en-US" sz="2000" dirty="0"/>
              <a:t>چنانچه ما حصل كسرها معادل يا بيش از 1/2باشد بعنوان يك واحد مورد قبول قرار خواهد گرفت</a:t>
            </a:r>
            <a:r>
              <a:rPr lang="en-US" altLang="en-US" sz="2000" dirty="0"/>
              <a:t> .</a:t>
            </a:r>
          </a:p>
          <a:p>
            <a:pPr algn="r" rtl="1" eaLnBrk="1" hangingPunct="1"/>
            <a:r>
              <a:rPr lang="en-US" altLang="en-US" sz="2000" dirty="0"/>
              <a:t>3-</a:t>
            </a:r>
            <a:r>
              <a:rPr lang="ar-SA" altLang="en-US" sz="2000" dirty="0"/>
              <a:t>تعداد پاركينگ مورد لزوم به تعداد 70 % تعداد واحدهاي مجاز خواهد بود</a:t>
            </a:r>
            <a:r>
              <a:rPr lang="en-US" altLang="en-US" sz="2000" dirty="0"/>
              <a:t> . </a:t>
            </a:r>
          </a:p>
          <a:p>
            <a:pPr algn="r" rtl="1" eaLnBrk="1" hangingPunct="1"/>
            <a:r>
              <a:rPr lang="en-US" altLang="en-US" sz="2000" dirty="0"/>
              <a:t>4- </a:t>
            </a:r>
            <a:r>
              <a:rPr lang="ar-SA" altLang="en-US" sz="2000" dirty="0"/>
              <a:t>محاسبه عوارض زير بنا بر اساس تعداد واحدهاي اضافه شده اين مصوبه مشمول پرداخت عوارض اضافه واحد نخواهد بود</a:t>
            </a:r>
            <a:r>
              <a:rPr lang="en-US" altLang="en-US" sz="2000" dirty="0"/>
              <a:t> .</a:t>
            </a:r>
          </a:p>
          <a:p>
            <a:pPr algn="r" rtl="1" eaLnBrk="1" hangingPunct="1"/>
            <a:r>
              <a:rPr lang="en-US" altLang="en-US" sz="2000" dirty="0"/>
              <a:t>5- </a:t>
            </a:r>
            <a:r>
              <a:rPr lang="ar-SA" altLang="en-US" sz="2000" dirty="0"/>
              <a:t>متقاضياني كه ملك آنها در كاربري مسكوني با تراكم بيش از 100% قرار داشته باشد چنانچه قصد استفاده از تسهيلات اين مصوبه را داشته باشند مي توانند با احداث 100% زير با واحدهاي آنرا بر اساس اين مصوبه احداث و از مزاياي اين مصوبه استفاده نمايند</a:t>
            </a:r>
            <a:r>
              <a:rPr lang="en-US" altLang="en-US" sz="2000" dirty="0"/>
              <a:t> . </a:t>
            </a:r>
          </a:p>
          <a:p>
            <a:pPr algn="r" rtl="1" eaLnBrk="1" hangingPunct="1"/>
            <a:r>
              <a:rPr lang="en-US" altLang="en-US" sz="2000" dirty="0"/>
              <a:t>6- </a:t>
            </a:r>
            <a:r>
              <a:rPr lang="ar-SA" altLang="en-US" sz="2000" dirty="0"/>
              <a:t>ساختمانهاي احداث شده كه تعداد واحد و مساحت احداثي آن منطبق با اين ضوابط باشد و قصد دريافت گواهي پايان كار داشته باشند ميتوانند از ضوابط اين مصوبه استفاده نمايند</a:t>
            </a:r>
            <a:r>
              <a:rPr lang="en-US" altLang="en-US" sz="2000" dirty="0"/>
              <a:t> .</a:t>
            </a:r>
          </a:p>
          <a:p>
            <a:pPr algn="r">
              <a:spcBef>
                <a:spcPct val="50000"/>
              </a:spcBef>
            </a:pPr>
            <a:endParaRPr lang="en-US" altLang="en-US" sz="2000" dirty="0"/>
          </a:p>
        </p:txBody>
      </p:sp>
    </p:spTree>
  </p:cSld>
  <p:clrMapOvr>
    <a:masterClrMapping/>
  </p:clrMapOvr>
  <p:transition spd="slow" advTm="6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643622"/>
            <a:ext cx="87630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altLang="en-US" sz="2000" b="1" dirty="0" smtClean="0">
                <a:latin typeface="Traditional Arabic" pitchFamily="18" charset="-78"/>
              </a:rPr>
              <a:t>احداث بالكن يا تراس و پيش آمدگي بر روي معابر</a:t>
            </a:r>
            <a:endParaRPr lang="en-US" altLang="en-US" sz="2000" b="1" dirty="0" smtClean="0">
              <a:latin typeface="Traditional Arabic" pitchFamily="18" charset="-78"/>
            </a:endParaRPr>
          </a:p>
          <a:p>
            <a:pPr algn="r" rtl="1"/>
            <a:r>
              <a:rPr lang="ar-SA" altLang="en-US" sz="2000" dirty="0" smtClean="0">
                <a:latin typeface="Traditional Arabic" pitchFamily="18" charset="-78"/>
              </a:rPr>
              <a:t>بجز</a:t>
            </a:r>
            <a:r>
              <a:rPr lang="en-US" altLang="en-US" sz="2000" dirty="0" smtClean="0">
                <a:latin typeface="Traditional Arabic" pitchFamily="18" charset="-78"/>
              </a:rPr>
              <a:t> </a:t>
            </a:r>
            <a:r>
              <a:rPr lang="ar-SA" altLang="en-US" sz="2000" dirty="0" smtClean="0">
                <a:latin typeface="Traditional Arabic" pitchFamily="18" charset="-78"/>
              </a:rPr>
              <a:t>خيابانهاي مشرف به حرم مطهر در خيابانهاي بيش از 8 متر مقدار پيش آمدگي بميزان يك سوم عرض پياده رو و حداكثر پيش آمدگي 1/20 متر مجاز است مشروط به اينكه ارتفاع آن از سه متر كمتر نباشد</a:t>
            </a:r>
            <a:r>
              <a:rPr lang="en-US" altLang="en-US" sz="2000" dirty="0" smtClean="0">
                <a:latin typeface="Traditional Arabic" pitchFamily="18" charset="-78"/>
              </a:rPr>
              <a:t> .</a:t>
            </a:r>
          </a:p>
          <a:p>
            <a:pPr algn="r" rtl="1"/>
            <a:r>
              <a:rPr lang="ar-SA" altLang="en-US" sz="2000" dirty="0" smtClean="0">
                <a:latin typeface="Traditional Arabic" pitchFamily="18" charset="-78"/>
              </a:rPr>
              <a:t>در صورتيكه كنسول در ارتفاع 2/40</a:t>
            </a:r>
            <a:r>
              <a:rPr lang="en-US" altLang="en-US" sz="2000" dirty="0" smtClean="0">
                <a:latin typeface="Traditional Arabic" pitchFamily="18" charset="-78"/>
              </a:rPr>
              <a:t> ( </a:t>
            </a:r>
            <a:r>
              <a:rPr lang="ar-SA" altLang="en-US" sz="2000" dirty="0" smtClean="0">
                <a:latin typeface="Traditional Arabic" pitchFamily="18" charset="-78"/>
              </a:rPr>
              <a:t>مانند پيلوت</a:t>
            </a:r>
            <a:r>
              <a:rPr lang="en-US" altLang="en-US" sz="2000" dirty="0" smtClean="0">
                <a:latin typeface="Traditional Arabic" pitchFamily="18" charset="-78"/>
              </a:rPr>
              <a:t> ) </a:t>
            </a:r>
            <a:r>
              <a:rPr lang="ar-SA" altLang="en-US" sz="2000" dirty="0" smtClean="0">
                <a:latin typeface="Traditional Arabic" pitchFamily="18" charset="-78"/>
              </a:rPr>
              <a:t>از كف پياده رو احداث شود بميزان</a:t>
            </a:r>
            <a:r>
              <a:rPr lang="en-US" altLang="en-US" sz="2000" dirty="0" smtClean="0">
                <a:latin typeface="Traditional Arabic" pitchFamily="18" charset="-78"/>
              </a:rPr>
              <a:t> </a:t>
            </a:r>
            <a:r>
              <a:rPr lang="ar-SA" altLang="en-US" sz="2000" dirty="0" smtClean="0">
                <a:latin typeface="Traditional Arabic" pitchFamily="18" charset="-78"/>
              </a:rPr>
              <a:t>يك سوم عرض پياده رو</a:t>
            </a:r>
            <a:r>
              <a:rPr lang="en-US" altLang="en-US" sz="2000" dirty="0" smtClean="0">
                <a:latin typeface="Traditional Arabic" pitchFamily="18" charset="-78"/>
              </a:rPr>
              <a:t> ، </a:t>
            </a:r>
            <a:r>
              <a:rPr lang="ar-SA" altLang="en-US" sz="2000" dirty="0" smtClean="0">
                <a:latin typeface="Traditional Arabic" pitchFamily="18" charset="-78"/>
              </a:rPr>
              <a:t>حداكثر 60 سانتي متر بيشتر نشود</a:t>
            </a:r>
            <a:r>
              <a:rPr lang="en-US" altLang="en-US" sz="2000" dirty="0" smtClean="0">
                <a:latin typeface="Traditional Arabic" pitchFamily="18" charset="-78"/>
              </a:rPr>
              <a:t> . </a:t>
            </a:r>
          </a:p>
          <a:p>
            <a:pPr algn="r" rtl="1"/>
            <a:r>
              <a:rPr lang="ar-SA" altLang="en-US" sz="2000" dirty="0" smtClean="0">
                <a:latin typeface="Traditional Arabic" pitchFamily="18" charset="-78"/>
              </a:rPr>
              <a:t>ضمناً عرض پياده رو يك ششم عرض خيابان مربوط مي باشد</a:t>
            </a:r>
            <a:r>
              <a:rPr lang="en-US" altLang="en-US" sz="2000" dirty="0" smtClean="0">
                <a:latin typeface="Traditional Arabic" pitchFamily="18" charset="-78"/>
              </a:rPr>
              <a:t> .</a:t>
            </a:r>
          </a:p>
          <a:p>
            <a:pPr algn="r" rtl="1"/>
            <a:endParaRPr lang="fa-IR" altLang="en-US" sz="2000" b="1" dirty="0" smtClean="0">
              <a:latin typeface="Zar" pitchFamily="2" charset="-78"/>
            </a:endParaRPr>
          </a:p>
          <a:p>
            <a:pPr algn="r" rtl="1"/>
            <a:r>
              <a:rPr lang="ar-SA" altLang="en-US" sz="2000" b="1" dirty="0" smtClean="0">
                <a:latin typeface="Zar" pitchFamily="2" charset="-78"/>
              </a:rPr>
              <a:t>كنسول در قسمت راه پله</a:t>
            </a:r>
            <a:r>
              <a:rPr lang="en-US" altLang="en-US" sz="2000" b="1" dirty="0" smtClean="0">
                <a:latin typeface="Zar" pitchFamily="2" charset="-78"/>
              </a:rPr>
              <a:t> : </a:t>
            </a:r>
            <a:r>
              <a:rPr lang="ar-SA" altLang="en-US" sz="2000" dirty="0" smtClean="0">
                <a:latin typeface="Traditional Arabic" pitchFamily="18" charset="-78"/>
              </a:rPr>
              <a:t>كنسول راه پله فقط مي تواند در ارتفاع 2/20 يا 2/40 متر از كف احداث شود و حداكثر 70 سانتي متر پيش آمدگي داشته باشد و  عرض آن سه متر باشد كنسولهاي احداثي در خيابانها جزو تراكم ساختماني محاسبه نمي شود</a:t>
            </a:r>
            <a:r>
              <a:rPr lang="en-US" altLang="en-US" sz="2000" dirty="0" smtClean="0">
                <a:latin typeface="Traditional Arabic" pitchFamily="18" charset="-78"/>
              </a:rPr>
              <a:t> .</a:t>
            </a:r>
          </a:p>
          <a:p>
            <a:pPr algn="r" rtl="1"/>
            <a:r>
              <a:rPr lang="ar-SA" altLang="en-US" sz="2000" b="1" dirty="0" smtClean="0">
                <a:latin typeface="Zar" pitchFamily="2" charset="-78"/>
              </a:rPr>
              <a:t>تراس</a:t>
            </a:r>
            <a:r>
              <a:rPr lang="en-US" altLang="en-US" sz="2000" b="1" dirty="0" smtClean="0">
                <a:latin typeface="Zar" pitchFamily="2" charset="-78"/>
              </a:rPr>
              <a:t> : </a:t>
            </a:r>
            <a:r>
              <a:rPr lang="ar-SA" altLang="en-US" sz="2000" dirty="0" smtClean="0"/>
              <a:t>چنانچه طرفين آن باز باشد نصف مساحت آن جزء سطح طبقات محسوب مي گردد</a:t>
            </a:r>
            <a:r>
              <a:rPr lang="en-US" altLang="en-US" sz="2000" dirty="0" smtClean="0"/>
              <a:t> . </a:t>
            </a:r>
            <a:r>
              <a:rPr lang="ar-SA" altLang="en-US" sz="2000" dirty="0" smtClean="0"/>
              <a:t>چنانچه طرفين آن بسته باشد دو سوم مساحت .آن جزء سطح طبقات محسوب مي گرددو اگر كليه جهات بوسيله ديوار و يا شيشه مسدودگردد ، كلاً جزو سطح زير بنا محسوب مي گردد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15391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034"/>
          <p:cNvSpPr txBox="1">
            <a:spLocks noChangeArrowheads="1"/>
          </p:cNvSpPr>
          <p:nvPr/>
        </p:nvSpPr>
        <p:spPr bwMode="auto">
          <a:xfrm>
            <a:off x="1061884" y="127590"/>
            <a:ext cx="7924800" cy="3554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/>
            <a:r>
              <a:rPr lang="ar-SA" altLang="en-US" sz="2000" b="1" dirty="0">
                <a:latin typeface="Traditional Arabic" pitchFamily="18" charset="-78"/>
              </a:rPr>
              <a:t>رعايت محدويت ارتفاع</a:t>
            </a:r>
            <a:r>
              <a:rPr lang="en-US" altLang="en-US" sz="2000" b="1" dirty="0">
                <a:latin typeface="Traditional Arabic" pitchFamily="18" charset="-78"/>
              </a:rPr>
              <a:t> </a:t>
            </a:r>
          </a:p>
          <a:p>
            <a:pPr algn="r" rtl="1" eaLnBrk="1" hangingPunct="1"/>
            <a:r>
              <a:rPr lang="ar-SA" altLang="en-US" sz="2000" dirty="0">
                <a:latin typeface="Traditional Arabic" pitchFamily="18" charset="-78"/>
              </a:rPr>
              <a:t>الف</a:t>
            </a:r>
            <a:r>
              <a:rPr lang="en-US" altLang="en-US" sz="2000" dirty="0">
                <a:latin typeface="Traditional Arabic" pitchFamily="18" charset="-78"/>
              </a:rPr>
              <a:t> : </a:t>
            </a:r>
            <a:r>
              <a:rPr lang="ar-SA" altLang="en-US" sz="2000" dirty="0">
                <a:latin typeface="Traditional Arabic" pitchFamily="18" charset="-78"/>
              </a:rPr>
              <a:t>ساختمانهاي واقع در حاشيه خيابانهايي كه عرض آن 30 متر و بيشتر باشد تا 30 متر ارتفاع نياز به رعايت محدوديت ارتفاع ندارد</a:t>
            </a:r>
            <a:r>
              <a:rPr lang="en-US" altLang="en-US" sz="2000" dirty="0">
                <a:latin typeface="Traditional Arabic" pitchFamily="18" charset="-78"/>
              </a:rPr>
              <a:t> .</a:t>
            </a:r>
          </a:p>
          <a:p>
            <a:pPr algn="r" rtl="1" eaLnBrk="1" hangingPunct="1"/>
            <a:r>
              <a:rPr lang="ar-SA" altLang="en-US" sz="2000" dirty="0">
                <a:latin typeface="Traditional Arabic" pitchFamily="18" charset="-78"/>
              </a:rPr>
              <a:t>ب : ارتفاع ساختمانهاي واقع در حاشيه خيانهاي كمتر از 30 متر نبايد از عرض</a:t>
            </a:r>
            <a:endParaRPr lang="en-US" altLang="en-US" sz="2000" dirty="0">
              <a:latin typeface="Traditional Arabic" pitchFamily="18" charset="-78"/>
            </a:endParaRPr>
          </a:p>
          <a:p>
            <a:pPr algn="r" rtl="1" eaLnBrk="1" hangingPunct="1"/>
            <a:r>
              <a:rPr lang="en-US" altLang="en-US" sz="2000" dirty="0">
                <a:latin typeface="Traditional Arabic" pitchFamily="18" charset="-78"/>
              </a:rPr>
              <a:t> </a:t>
            </a:r>
            <a:r>
              <a:rPr lang="ar-SA" altLang="en-US" sz="2000" dirty="0">
                <a:latin typeface="Traditional Arabic" pitchFamily="18" charset="-78"/>
              </a:rPr>
              <a:t>خيابان مربوطه تجاوز نمايد و درصورتيكه ارتفاع از عرض خيابان بيشتر باشد</a:t>
            </a:r>
            <a:endParaRPr lang="en-US" altLang="en-US" sz="2000" dirty="0">
              <a:latin typeface="Traditional Arabic" pitchFamily="18" charset="-78"/>
            </a:endParaRPr>
          </a:p>
          <a:p>
            <a:pPr algn="r" rtl="1" eaLnBrk="1" hangingPunct="1"/>
            <a:r>
              <a:rPr lang="en-US" altLang="en-US" sz="2000" dirty="0">
                <a:latin typeface="Traditional Arabic" pitchFamily="18" charset="-78"/>
              </a:rPr>
              <a:t> </a:t>
            </a:r>
            <a:r>
              <a:rPr lang="ar-SA" altLang="en-US" sz="2000" dirty="0">
                <a:latin typeface="Traditional Arabic" pitchFamily="18" charset="-78"/>
              </a:rPr>
              <a:t>مي بايست بهمان ميزان عقب نشيني نمايد به عبارت ديگر ارتفاع ساختمان</a:t>
            </a:r>
            <a:r>
              <a:rPr lang="en-US" altLang="en-US" sz="2000" dirty="0">
                <a:latin typeface="Traditional Arabic" pitchFamily="18" charset="-78"/>
              </a:rPr>
              <a:t> </a:t>
            </a:r>
          </a:p>
          <a:p>
            <a:pPr algn="r" rtl="1" eaLnBrk="1" hangingPunct="1"/>
            <a:r>
              <a:rPr lang="ar-SA" altLang="en-US" sz="2000" dirty="0">
                <a:latin typeface="Traditional Arabic" pitchFamily="18" charset="-78"/>
              </a:rPr>
              <a:t>در داخل زاويه 45 از ضلع مقابل خيابان قرار گيرد طبق نمودار 1</a:t>
            </a:r>
            <a:r>
              <a:rPr lang="en-US" altLang="en-US" sz="2000" dirty="0">
                <a:latin typeface="Traditional Arabic" pitchFamily="18" charset="-78"/>
              </a:rPr>
              <a:t> </a:t>
            </a:r>
          </a:p>
          <a:p>
            <a:pPr rtl="1" eaLnBrk="1" hangingPunct="1"/>
            <a:endParaRPr lang="en-US" altLang="en-US" sz="2000" dirty="0">
              <a:latin typeface="Traditional Arabic" pitchFamily="18" charset="-78"/>
            </a:endParaRPr>
          </a:p>
          <a:p>
            <a:pPr algn="r" rtl="1" eaLnBrk="1" hangingPunct="1"/>
            <a:endParaRPr lang="en-US" altLang="en-US" dirty="0">
              <a:latin typeface="Traditional Arabic" pitchFamily="18" charset="-78"/>
            </a:endParaRPr>
          </a:p>
          <a:p>
            <a:pPr algn="r" rtl="1" eaLnBrk="1" hangingPunct="1"/>
            <a:endParaRPr lang="en-US" altLang="en-US" dirty="0">
              <a:latin typeface="Traditional Arabic" pitchFamily="18" charset="-78"/>
            </a:endParaRPr>
          </a:p>
          <a:p>
            <a:pPr algn="r" rtl="1" eaLnBrk="1" hangingPunct="1"/>
            <a:endParaRPr lang="en-US" altLang="en-US" dirty="0">
              <a:latin typeface="Traditional Arabic" pitchFamily="18" charset="-78"/>
            </a:endParaRPr>
          </a:p>
          <a:p>
            <a:pPr algn="r" rtl="1" eaLnBrk="1" hangingPunct="1"/>
            <a:endParaRPr lang="en-US" altLang="en-US" dirty="0">
              <a:latin typeface="Traditional Arabic" pitchFamily="18" charset="-78"/>
            </a:endParaRPr>
          </a:p>
          <a:p>
            <a:pPr algn="r" rtl="1" eaLnBrk="1" hangingPunct="1"/>
            <a:endParaRPr lang="en-US" altLang="en-US" dirty="0">
              <a:latin typeface="Traditional Arabic" pitchFamily="18" charset="-78"/>
            </a:endParaRPr>
          </a:p>
        </p:txBody>
      </p:sp>
      <p:sp>
        <p:nvSpPr>
          <p:cNvPr id="21507" name="Rectangle 1036"/>
          <p:cNvSpPr>
            <a:spLocks noChangeArrowheads="1"/>
          </p:cNvSpPr>
          <p:nvPr/>
        </p:nvSpPr>
        <p:spPr bwMode="auto">
          <a:xfrm>
            <a:off x="762000" y="1752600"/>
            <a:ext cx="6096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/>
            <a:endParaRPr lang="en-US"/>
          </a:p>
        </p:txBody>
      </p:sp>
      <p:sp>
        <p:nvSpPr>
          <p:cNvPr id="21508" name="Rectangle 1037"/>
          <p:cNvSpPr>
            <a:spLocks noChangeArrowheads="1"/>
          </p:cNvSpPr>
          <p:nvPr/>
        </p:nvSpPr>
        <p:spPr bwMode="auto">
          <a:xfrm>
            <a:off x="762000" y="2057400"/>
            <a:ext cx="914400" cy="381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/>
            <a:endParaRPr lang="en-US"/>
          </a:p>
        </p:txBody>
      </p:sp>
      <p:sp>
        <p:nvSpPr>
          <p:cNvPr id="21509" name="Rectangle 1038"/>
          <p:cNvSpPr>
            <a:spLocks noChangeArrowheads="1"/>
          </p:cNvSpPr>
          <p:nvPr/>
        </p:nvSpPr>
        <p:spPr bwMode="auto">
          <a:xfrm>
            <a:off x="762000" y="2438400"/>
            <a:ext cx="1295400" cy="381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/>
            <a:endParaRPr lang="en-US"/>
          </a:p>
        </p:txBody>
      </p:sp>
      <p:sp>
        <p:nvSpPr>
          <p:cNvPr id="21510" name="Line 1039"/>
          <p:cNvSpPr>
            <a:spLocks noChangeShapeType="1"/>
          </p:cNvSpPr>
          <p:nvPr/>
        </p:nvSpPr>
        <p:spPr bwMode="auto">
          <a:xfrm>
            <a:off x="1371600" y="1752600"/>
            <a:ext cx="1066800" cy="106680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11" name="Rectangle 1040"/>
          <p:cNvSpPr>
            <a:spLocks noChangeArrowheads="1"/>
          </p:cNvSpPr>
          <p:nvPr/>
        </p:nvSpPr>
        <p:spPr bwMode="auto">
          <a:xfrm>
            <a:off x="2438400" y="2438400"/>
            <a:ext cx="1295400" cy="381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/>
            <a:endParaRPr lang="en-US"/>
          </a:p>
        </p:txBody>
      </p:sp>
      <p:sp>
        <p:nvSpPr>
          <p:cNvPr id="21512" name="Rectangle 1041"/>
          <p:cNvSpPr>
            <a:spLocks noChangeArrowheads="1"/>
          </p:cNvSpPr>
          <p:nvPr/>
        </p:nvSpPr>
        <p:spPr bwMode="auto">
          <a:xfrm>
            <a:off x="3048000" y="1828800"/>
            <a:ext cx="685800" cy="609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/>
            <a:endParaRPr lang="en-US"/>
          </a:p>
        </p:txBody>
      </p:sp>
      <p:sp>
        <p:nvSpPr>
          <p:cNvPr id="21513" name="Line 1042"/>
          <p:cNvSpPr>
            <a:spLocks noChangeShapeType="1"/>
          </p:cNvSpPr>
          <p:nvPr/>
        </p:nvSpPr>
        <p:spPr bwMode="auto">
          <a:xfrm flipV="1">
            <a:off x="2057400" y="1828800"/>
            <a:ext cx="990600" cy="99060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14" name="Text Box 1043"/>
          <p:cNvSpPr txBox="1">
            <a:spLocks noChangeArrowheads="1"/>
          </p:cNvSpPr>
          <p:nvPr/>
        </p:nvSpPr>
        <p:spPr bwMode="auto">
          <a:xfrm>
            <a:off x="1600200" y="2895601"/>
            <a:ext cx="1066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ar-SA" altLang="en-US" sz="800">
                <a:cs typeface="Times New Roman" pitchFamily="18" charset="0"/>
              </a:rPr>
              <a:t>كمتر</a:t>
            </a:r>
            <a:r>
              <a:rPr lang="en-US" altLang="en-US" sz="800">
                <a:cs typeface="Times New Roman" pitchFamily="18" charset="0"/>
              </a:rPr>
              <a:t> </a:t>
            </a:r>
            <a:r>
              <a:rPr lang="ar-SA" altLang="en-US" sz="800">
                <a:cs typeface="Times New Roman" pitchFamily="18" charset="0"/>
              </a:rPr>
              <a:t>از</a:t>
            </a:r>
            <a:r>
              <a:rPr lang="en-US" altLang="en-US" sz="800">
                <a:cs typeface="Times New Roman" pitchFamily="18" charset="0"/>
              </a:rPr>
              <a:t> 30 </a:t>
            </a:r>
            <a:r>
              <a:rPr lang="ar-SA" altLang="en-US" sz="800">
                <a:cs typeface="Times New Roman" pitchFamily="18" charset="0"/>
              </a:rPr>
              <a:t>متر</a:t>
            </a:r>
            <a:r>
              <a:rPr lang="en-US" altLang="en-US" sz="2400">
                <a:cs typeface="Times New Roman" pitchFamily="18" charset="0"/>
              </a:rPr>
              <a:t> </a:t>
            </a:r>
          </a:p>
        </p:txBody>
      </p:sp>
      <p:sp>
        <p:nvSpPr>
          <p:cNvPr id="21515" name="Text Box 1044"/>
          <p:cNvSpPr txBox="1">
            <a:spLocks noChangeArrowheads="1"/>
          </p:cNvSpPr>
          <p:nvPr/>
        </p:nvSpPr>
        <p:spPr bwMode="auto">
          <a:xfrm>
            <a:off x="2057400" y="2743200"/>
            <a:ext cx="304800" cy="19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700">
                <a:cs typeface="Times New Roman" pitchFamily="18" charset="0"/>
              </a:rPr>
              <a:t>45 </a:t>
            </a:r>
          </a:p>
        </p:txBody>
      </p:sp>
      <p:sp>
        <p:nvSpPr>
          <p:cNvPr id="21516" name="Text Box 1045"/>
          <p:cNvSpPr txBox="1">
            <a:spLocks noChangeArrowheads="1"/>
          </p:cNvSpPr>
          <p:nvPr/>
        </p:nvSpPr>
        <p:spPr bwMode="auto">
          <a:xfrm>
            <a:off x="4419600" y="2667001"/>
            <a:ext cx="685800" cy="46166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ar-SA" altLang="en-US" sz="1000">
                <a:cs typeface="Times New Roman" pitchFamily="18" charset="0"/>
              </a:rPr>
              <a:t>نمودار</a:t>
            </a:r>
            <a:r>
              <a:rPr lang="en-US" altLang="en-US" sz="1000">
                <a:cs typeface="Times New Roman" pitchFamily="18" charset="0"/>
              </a:rPr>
              <a:t> 1</a:t>
            </a:r>
            <a:r>
              <a:rPr lang="en-US" altLang="en-US" sz="2400"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034"/>
          <p:cNvSpPr txBox="1">
            <a:spLocks noChangeArrowheads="1"/>
          </p:cNvSpPr>
          <p:nvPr/>
        </p:nvSpPr>
        <p:spPr bwMode="auto">
          <a:xfrm>
            <a:off x="304800" y="381000"/>
            <a:ext cx="8610600" cy="4785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/>
            <a:endParaRPr lang="en-US" altLang="en-US" dirty="0">
              <a:latin typeface="Traditional Arabic" pitchFamily="18" charset="-78"/>
            </a:endParaRPr>
          </a:p>
          <a:p>
            <a:pPr algn="r" rtl="1" eaLnBrk="1" hangingPunct="1"/>
            <a:endParaRPr lang="en-US" altLang="en-US" dirty="0">
              <a:latin typeface="Traditional Arabic" pitchFamily="18" charset="-78"/>
            </a:endParaRPr>
          </a:p>
          <a:p>
            <a:pPr algn="r" rtl="1" eaLnBrk="1" hangingPunct="1"/>
            <a:endParaRPr lang="en-US" altLang="en-US" dirty="0">
              <a:latin typeface="Traditional Arabic" pitchFamily="18" charset="-78"/>
            </a:endParaRPr>
          </a:p>
          <a:p>
            <a:pPr algn="r" rtl="1" eaLnBrk="1" hangingPunct="1"/>
            <a:endParaRPr lang="en-US" altLang="en-US" dirty="0">
              <a:latin typeface="Traditional Arabic" pitchFamily="18" charset="-78"/>
            </a:endParaRPr>
          </a:p>
          <a:p>
            <a:pPr algn="r" rtl="1" eaLnBrk="1" hangingPunct="1"/>
            <a:endParaRPr lang="en-US" altLang="en-US" dirty="0">
              <a:latin typeface="Traditional Arabic" pitchFamily="18" charset="-78"/>
            </a:endParaRPr>
          </a:p>
          <a:p>
            <a:pPr algn="r" rtl="1" eaLnBrk="1" hangingPunct="1"/>
            <a:r>
              <a:rPr lang="ar-SA" altLang="en-US" sz="2000" dirty="0">
                <a:latin typeface="Traditional Arabic" pitchFamily="18" charset="-78"/>
              </a:rPr>
              <a:t>ج: ارتفاع ساختمانهاي با دو يا چند بر به گذرگاههاي با عرض كمتر از 30 متر حداكثر ارتفاع ساختمان گذرگاه كمتر از 7 متر تا حدود زير زمين يا پيلوت و دو طبقه بالاي آن نياز به عقب نشيني جانبي ندارد و مازاد آن مشمول مقررات مربوط به عقب نشيني جانبي ( 3/5 متر از محور</a:t>
            </a:r>
            <a:r>
              <a:rPr lang="en-US" altLang="en-US" sz="2000" dirty="0">
                <a:latin typeface="Traditional Arabic" pitchFamily="18" charset="-78"/>
              </a:rPr>
              <a:t> </a:t>
            </a:r>
            <a:r>
              <a:rPr lang="ar-SA" altLang="en-US" sz="2000" dirty="0">
                <a:latin typeface="Traditional Arabic" pitchFamily="18" charset="-78"/>
              </a:rPr>
              <a:t>گذرگاه</a:t>
            </a:r>
            <a:r>
              <a:rPr lang="en-US" altLang="en-US" sz="2000" dirty="0">
                <a:latin typeface="Traditional Arabic" pitchFamily="18" charset="-78"/>
              </a:rPr>
              <a:t> ) </a:t>
            </a:r>
            <a:r>
              <a:rPr lang="ar-SA" altLang="en-US" sz="2000" dirty="0">
                <a:latin typeface="Traditional Arabic" pitchFamily="18" charset="-78"/>
              </a:rPr>
              <a:t>خواهد بود و پس از رعايت</a:t>
            </a:r>
            <a:r>
              <a:rPr lang="en-US" altLang="en-US" sz="2000" dirty="0">
                <a:latin typeface="Traditional Arabic" pitchFamily="18" charset="-78"/>
              </a:rPr>
              <a:t> </a:t>
            </a:r>
            <a:r>
              <a:rPr lang="ar-SA" altLang="en-US" sz="2000" dirty="0">
                <a:latin typeface="Traditional Arabic" pitchFamily="18" charset="-78"/>
              </a:rPr>
              <a:t>اين مقررات تابع مقررات بند ب در مورد گذرگاه با عرض بيشتر خواهد بود ، به اين معني كه ارتفاع نسبت به گذرگاهي كه داراي عرض بيشتر است تعيين</a:t>
            </a:r>
            <a:r>
              <a:rPr lang="en-US" altLang="en-US" sz="2000" dirty="0">
                <a:latin typeface="Traditional Arabic" pitchFamily="18" charset="-78"/>
              </a:rPr>
              <a:t> </a:t>
            </a:r>
            <a:r>
              <a:rPr lang="ar-SA" altLang="en-US" sz="2000" dirty="0">
                <a:latin typeface="Traditional Arabic" pitchFamily="18" charset="-78"/>
              </a:rPr>
              <a:t>خواهد</a:t>
            </a:r>
            <a:r>
              <a:rPr lang="en-US" altLang="en-US" sz="2000" dirty="0">
                <a:latin typeface="Traditional Arabic" pitchFamily="18" charset="-78"/>
              </a:rPr>
              <a:t> </a:t>
            </a:r>
            <a:r>
              <a:rPr lang="ar-SA" altLang="en-US" sz="2000" dirty="0">
                <a:latin typeface="Traditional Arabic" pitchFamily="18" charset="-78"/>
              </a:rPr>
              <a:t>شد و حداكثر ارتفاع اين قبيل ساختمانها پس از رعايت عقب نشيني مذكور در بالا در بر گذر گاه با عرض كمتر از 7 متر تا حداكثر 32 متر خواهد بود و به</a:t>
            </a:r>
            <a:r>
              <a:rPr lang="en-US" altLang="en-US" sz="2000" dirty="0">
                <a:latin typeface="Traditional Arabic" pitchFamily="18" charset="-78"/>
              </a:rPr>
              <a:t> </a:t>
            </a:r>
            <a:r>
              <a:rPr lang="ar-SA" altLang="en-US" sz="2000" dirty="0">
                <a:latin typeface="Traditional Arabic" pitchFamily="18" charset="-78"/>
              </a:rPr>
              <a:t>ازاي هر طبقه اضافه ارتفاع از 32 متر بايستي 4 متر نسبت به بر قبلي عقب نشيني داشته باشند</a:t>
            </a:r>
            <a:r>
              <a:rPr lang="en-US" altLang="en-US" sz="2000" dirty="0">
                <a:latin typeface="Traditional Arabic" pitchFamily="18" charset="-78"/>
              </a:rPr>
              <a:t> .</a:t>
            </a:r>
          </a:p>
          <a:p>
            <a:pPr algn="r" rtl="1" eaLnBrk="1" hangingPunct="1"/>
            <a:r>
              <a:rPr lang="ar-SA" altLang="en-US" sz="2000" dirty="0">
                <a:latin typeface="Traditional Arabic" pitchFamily="18" charset="-78"/>
              </a:rPr>
              <a:t>د: ارتفاع ساختمانها با حداقل يك بر به خيابان با عرض 30 متر و بيشتر و يك يا چند بر به گذر گاه كمتر از 30 متر</a:t>
            </a:r>
            <a:r>
              <a:rPr lang="en-US" altLang="en-US" sz="2000" dirty="0">
                <a:latin typeface="Traditional Arabic" pitchFamily="18" charset="-78"/>
              </a:rPr>
              <a:t> : </a:t>
            </a:r>
          </a:p>
          <a:p>
            <a:pPr algn="r" rtl="1" eaLnBrk="1" hangingPunct="1"/>
            <a:r>
              <a:rPr lang="ar-SA" altLang="en-US" sz="2000" dirty="0">
                <a:latin typeface="Traditional Arabic" pitchFamily="18" charset="-78"/>
              </a:rPr>
              <a:t>ه</a:t>
            </a:r>
            <a:r>
              <a:rPr lang="en-US" altLang="en-US" sz="2000" dirty="0">
                <a:latin typeface="Traditional Arabic" pitchFamily="18" charset="-78"/>
              </a:rPr>
              <a:t> : </a:t>
            </a:r>
            <a:r>
              <a:rPr lang="ar-SA" altLang="en-US" sz="2000" dirty="0">
                <a:latin typeface="Traditional Arabic" pitchFamily="18" charset="-78"/>
              </a:rPr>
              <a:t>چنانچه خيابان كمتر از سي متر بيشتر از دوازده متر باشد ساختمان احتياج به رعايت محدوديت</a:t>
            </a:r>
            <a:r>
              <a:rPr lang="en-US" altLang="en-US" sz="2000" dirty="0">
                <a:latin typeface="Traditional Arabic" pitchFamily="18" charset="-78"/>
              </a:rPr>
              <a:t> </a:t>
            </a:r>
          </a:p>
          <a:p>
            <a:pPr algn="r" rtl="1" eaLnBrk="1" hangingPunct="1"/>
            <a:r>
              <a:rPr lang="ar-SA" altLang="en-US" sz="2000" dirty="0">
                <a:latin typeface="Traditional Arabic" pitchFamily="18" charset="-78"/>
              </a:rPr>
              <a:t>ارتفاع</a:t>
            </a:r>
            <a:r>
              <a:rPr lang="en-US" altLang="en-US" sz="2000" dirty="0">
                <a:latin typeface="Traditional Arabic" pitchFamily="18" charset="-78"/>
              </a:rPr>
              <a:t> </a:t>
            </a:r>
            <a:r>
              <a:rPr lang="ar-SA" altLang="en-US" sz="2000" dirty="0">
                <a:latin typeface="Traditional Arabic" pitchFamily="18" charset="-78"/>
              </a:rPr>
              <a:t>ندارد</a:t>
            </a:r>
            <a:r>
              <a:rPr lang="en-US" altLang="en-US" sz="2000" dirty="0">
                <a:latin typeface="Traditional Arabic" pitchFamily="18" charset="-78"/>
              </a:rPr>
              <a:t> .</a:t>
            </a:r>
          </a:p>
          <a:p>
            <a:pPr algn="r" rtl="1" eaLnBrk="1" hangingPunct="1"/>
            <a:r>
              <a:rPr lang="ar-SA" altLang="en-US" sz="2000" dirty="0">
                <a:latin typeface="Traditional Arabic" pitchFamily="18" charset="-78"/>
              </a:rPr>
              <a:t>و</a:t>
            </a:r>
            <a:r>
              <a:rPr lang="en-US" altLang="en-US" sz="2000" dirty="0">
                <a:latin typeface="Traditional Arabic" pitchFamily="18" charset="-78"/>
              </a:rPr>
              <a:t>: </a:t>
            </a:r>
            <a:r>
              <a:rPr lang="ar-SA" altLang="en-US" sz="2000" dirty="0">
                <a:latin typeface="Traditional Arabic" pitchFamily="18" charset="-78"/>
              </a:rPr>
              <a:t>چنانچه عرض خيابان كمتر از 30 متر بين 7 تا 12 متر باشد حداكثر ارتفاع اين قبيل ساختمانها 32</a:t>
            </a:r>
            <a:endParaRPr lang="en-US" altLang="en-US" sz="2000" dirty="0">
              <a:latin typeface="Traditional Arabic" pitchFamily="18" charset="-78"/>
            </a:endParaRPr>
          </a:p>
          <a:p>
            <a:pPr algn="r" rtl="1" eaLnBrk="1" hangingPunct="1"/>
            <a:r>
              <a:rPr lang="en-US" altLang="en-US" sz="2000" dirty="0">
                <a:latin typeface="Traditional Arabic" pitchFamily="18" charset="-78"/>
              </a:rPr>
              <a:t> </a:t>
            </a:r>
            <a:r>
              <a:rPr lang="ar-SA" altLang="en-US" sz="2000" dirty="0">
                <a:latin typeface="Traditional Arabic" pitchFamily="18" charset="-78"/>
              </a:rPr>
              <a:t>متر خواهد بود و به ازاي هر طبقه اضافه ارتفاع از ارتفاع 32 متر</a:t>
            </a:r>
            <a:r>
              <a:rPr lang="en-US" altLang="en-US" sz="2000" dirty="0">
                <a:latin typeface="Traditional Arabic" pitchFamily="18" charset="-78"/>
              </a:rPr>
              <a:t> </a:t>
            </a:r>
            <a:r>
              <a:rPr lang="ar-SA" altLang="en-US" sz="2000" dirty="0">
                <a:latin typeface="Traditional Arabic" pitchFamily="18" charset="-78"/>
              </a:rPr>
              <a:t>بايستي</a:t>
            </a:r>
            <a:endParaRPr lang="en-US" altLang="en-US" sz="2000" dirty="0">
              <a:latin typeface="Traditional Arabic" pitchFamily="18" charset="-78"/>
            </a:endParaRPr>
          </a:p>
          <a:p>
            <a:pPr algn="r" rtl="1" eaLnBrk="1" hangingPunct="1"/>
            <a:r>
              <a:rPr lang="en-US" altLang="en-US" sz="2000" dirty="0">
                <a:latin typeface="Traditional Arabic" pitchFamily="18" charset="-78"/>
              </a:rPr>
              <a:t> 4 </a:t>
            </a:r>
            <a:r>
              <a:rPr lang="ar-SA" altLang="en-US" sz="2000" dirty="0">
                <a:latin typeface="Traditional Arabic" pitchFamily="18" charset="-78"/>
              </a:rPr>
              <a:t>متر عقب نشيني داشته باشد</a:t>
            </a:r>
            <a:r>
              <a:rPr lang="en-US" altLang="en-US" sz="2000" dirty="0">
                <a:latin typeface="Traditional Arabic" pitchFamily="18" charset="-78"/>
              </a:rPr>
              <a:t>.</a:t>
            </a:r>
            <a:endParaRPr lang="en-US" altLang="en-US" sz="2000" dirty="0"/>
          </a:p>
        </p:txBody>
      </p:sp>
      <p:sp>
        <p:nvSpPr>
          <p:cNvPr id="21517" name="Rectangle 1046"/>
          <p:cNvSpPr>
            <a:spLocks noChangeArrowheads="1"/>
          </p:cNvSpPr>
          <p:nvPr/>
        </p:nvSpPr>
        <p:spPr bwMode="auto">
          <a:xfrm>
            <a:off x="1828800" y="4648200"/>
            <a:ext cx="4572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/>
            <a:endParaRPr lang="en-US"/>
          </a:p>
        </p:txBody>
      </p:sp>
      <p:sp>
        <p:nvSpPr>
          <p:cNvPr id="21518" name="Line 1048"/>
          <p:cNvSpPr>
            <a:spLocks noChangeShapeType="1"/>
          </p:cNvSpPr>
          <p:nvPr/>
        </p:nvSpPr>
        <p:spPr bwMode="auto">
          <a:xfrm>
            <a:off x="2286000" y="4648200"/>
            <a:ext cx="1371600" cy="137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19" name="Rectangle 1053"/>
          <p:cNvSpPr>
            <a:spLocks noChangeArrowheads="1"/>
          </p:cNvSpPr>
          <p:nvPr/>
        </p:nvSpPr>
        <p:spPr bwMode="auto">
          <a:xfrm>
            <a:off x="685800" y="5715000"/>
            <a:ext cx="5334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/>
            <a:endParaRPr lang="en-US"/>
          </a:p>
        </p:txBody>
      </p:sp>
      <p:sp>
        <p:nvSpPr>
          <p:cNvPr id="21520" name="Rectangle 1054"/>
          <p:cNvSpPr>
            <a:spLocks noChangeArrowheads="1"/>
          </p:cNvSpPr>
          <p:nvPr/>
        </p:nvSpPr>
        <p:spPr bwMode="auto">
          <a:xfrm>
            <a:off x="3657600" y="5410200"/>
            <a:ext cx="533400" cy="609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/>
            <a:endParaRPr lang="en-US"/>
          </a:p>
        </p:txBody>
      </p:sp>
      <p:sp>
        <p:nvSpPr>
          <p:cNvPr id="21521" name="Line 1055"/>
          <p:cNvSpPr>
            <a:spLocks noChangeShapeType="1"/>
          </p:cNvSpPr>
          <p:nvPr/>
        </p:nvSpPr>
        <p:spPr bwMode="auto">
          <a:xfrm flipV="1">
            <a:off x="609600" y="4953000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22" name="Line 1056"/>
          <p:cNvSpPr>
            <a:spLocks noChangeShapeType="1"/>
          </p:cNvSpPr>
          <p:nvPr/>
        </p:nvSpPr>
        <p:spPr bwMode="auto">
          <a:xfrm>
            <a:off x="3048000" y="61722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23" name="Line 1057"/>
          <p:cNvSpPr>
            <a:spLocks noChangeShapeType="1"/>
          </p:cNvSpPr>
          <p:nvPr/>
        </p:nvSpPr>
        <p:spPr bwMode="auto">
          <a:xfrm flipH="1">
            <a:off x="1447800" y="54102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24" name="Line 1058"/>
          <p:cNvSpPr>
            <a:spLocks noChangeShapeType="1"/>
          </p:cNvSpPr>
          <p:nvPr/>
        </p:nvSpPr>
        <p:spPr bwMode="auto">
          <a:xfrm>
            <a:off x="1219200" y="61722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25" name="Line 1059"/>
          <p:cNvSpPr>
            <a:spLocks noChangeShapeType="1"/>
          </p:cNvSpPr>
          <p:nvPr/>
        </p:nvSpPr>
        <p:spPr bwMode="auto">
          <a:xfrm flipH="1">
            <a:off x="1600200" y="4724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26" name="Line 1060"/>
          <p:cNvSpPr>
            <a:spLocks noChangeShapeType="1"/>
          </p:cNvSpPr>
          <p:nvPr/>
        </p:nvSpPr>
        <p:spPr bwMode="auto">
          <a:xfrm flipH="1">
            <a:off x="1828800" y="49530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27" name="Line 1063"/>
          <p:cNvSpPr>
            <a:spLocks noChangeShapeType="1"/>
          </p:cNvSpPr>
          <p:nvPr/>
        </p:nvSpPr>
        <p:spPr bwMode="auto">
          <a:xfrm>
            <a:off x="1828800" y="4953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28" name="Line 1064"/>
          <p:cNvSpPr>
            <a:spLocks noChangeShapeType="1"/>
          </p:cNvSpPr>
          <p:nvPr/>
        </p:nvSpPr>
        <p:spPr bwMode="auto">
          <a:xfrm flipH="1">
            <a:off x="1676400" y="51054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29" name="Line 1065"/>
          <p:cNvSpPr>
            <a:spLocks noChangeShapeType="1"/>
          </p:cNvSpPr>
          <p:nvPr/>
        </p:nvSpPr>
        <p:spPr bwMode="auto">
          <a:xfrm>
            <a:off x="1676400" y="51054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30" name="Line 1066"/>
          <p:cNvSpPr>
            <a:spLocks noChangeShapeType="1"/>
          </p:cNvSpPr>
          <p:nvPr/>
        </p:nvSpPr>
        <p:spPr bwMode="auto">
          <a:xfrm>
            <a:off x="1676400" y="5410200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31" name="Line 1067"/>
          <p:cNvSpPr>
            <a:spLocks noChangeShapeType="1"/>
          </p:cNvSpPr>
          <p:nvPr/>
        </p:nvSpPr>
        <p:spPr bwMode="auto">
          <a:xfrm>
            <a:off x="2590800" y="49530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32" name="Line 1068"/>
          <p:cNvSpPr>
            <a:spLocks noChangeShapeType="1"/>
          </p:cNvSpPr>
          <p:nvPr/>
        </p:nvSpPr>
        <p:spPr bwMode="auto">
          <a:xfrm flipH="1">
            <a:off x="1524000" y="5562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33" name="Line 1069"/>
          <p:cNvSpPr>
            <a:spLocks noChangeShapeType="1"/>
          </p:cNvSpPr>
          <p:nvPr/>
        </p:nvSpPr>
        <p:spPr bwMode="auto">
          <a:xfrm>
            <a:off x="1524000" y="55626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34" name="Line 1070"/>
          <p:cNvSpPr>
            <a:spLocks noChangeShapeType="1"/>
          </p:cNvSpPr>
          <p:nvPr/>
        </p:nvSpPr>
        <p:spPr bwMode="auto">
          <a:xfrm>
            <a:off x="1524000" y="6019800"/>
            <a:ext cx="152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35" name="Line 1071"/>
          <p:cNvSpPr>
            <a:spLocks noChangeShapeType="1"/>
          </p:cNvSpPr>
          <p:nvPr/>
        </p:nvSpPr>
        <p:spPr bwMode="auto">
          <a:xfrm flipV="1">
            <a:off x="3048000" y="54102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36" name="Text Box 1072"/>
          <p:cNvSpPr txBox="1">
            <a:spLocks noChangeArrowheads="1"/>
          </p:cNvSpPr>
          <p:nvPr/>
        </p:nvSpPr>
        <p:spPr bwMode="auto">
          <a:xfrm>
            <a:off x="4501662" y="5791201"/>
            <a:ext cx="685800" cy="46166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>
              <a:spcBef>
                <a:spcPct val="50000"/>
              </a:spcBef>
            </a:pPr>
            <a:r>
              <a:rPr lang="ar-SA" altLang="en-US" sz="1000">
                <a:cs typeface="Times New Roman" pitchFamily="18" charset="0"/>
              </a:rPr>
              <a:t>نمودار</a:t>
            </a:r>
            <a:r>
              <a:rPr lang="en-US" altLang="en-US" sz="1000">
                <a:cs typeface="Times New Roman" pitchFamily="18" charset="0"/>
              </a:rPr>
              <a:t> 2 </a:t>
            </a:r>
            <a:r>
              <a:rPr lang="en-US" altLang="en-US" sz="2400">
                <a:cs typeface="Times New Roman" pitchFamily="18" charset="0"/>
              </a:rPr>
              <a:t> </a:t>
            </a:r>
          </a:p>
        </p:txBody>
      </p:sp>
      <p:sp>
        <p:nvSpPr>
          <p:cNvPr id="21537" name="Text Box 1074"/>
          <p:cNvSpPr txBox="1">
            <a:spLocks noChangeArrowheads="1"/>
          </p:cNvSpPr>
          <p:nvPr/>
        </p:nvSpPr>
        <p:spPr bwMode="auto">
          <a:xfrm>
            <a:off x="1219200" y="5181601"/>
            <a:ext cx="5334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en-US" altLang="en-US" sz="800"/>
              <a:t>3/5 </a:t>
            </a:r>
            <a:r>
              <a:rPr lang="ar-SA" altLang="en-US" sz="800"/>
              <a:t>متر</a:t>
            </a:r>
            <a:r>
              <a:rPr lang="en-US" altLang="en-US"/>
              <a:t> </a:t>
            </a:r>
          </a:p>
        </p:txBody>
      </p:sp>
      <p:sp>
        <p:nvSpPr>
          <p:cNvPr id="21538" name="Text Box 1075"/>
          <p:cNvSpPr txBox="1">
            <a:spLocks noChangeArrowheads="1"/>
          </p:cNvSpPr>
          <p:nvPr/>
        </p:nvSpPr>
        <p:spPr bwMode="auto">
          <a:xfrm>
            <a:off x="1371600" y="4800601"/>
            <a:ext cx="5334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en-US" altLang="en-US" sz="800"/>
              <a:t>4 </a:t>
            </a:r>
            <a:r>
              <a:rPr lang="ar-SA" altLang="en-US" sz="800"/>
              <a:t>متر</a:t>
            </a:r>
            <a:r>
              <a:rPr lang="en-US" altLang="en-US"/>
              <a:t> </a:t>
            </a:r>
          </a:p>
        </p:txBody>
      </p:sp>
      <p:sp>
        <p:nvSpPr>
          <p:cNvPr id="21539" name="Text Box 1076"/>
          <p:cNvSpPr txBox="1">
            <a:spLocks noChangeArrowheads="1"/>
          </p:cNvSpPr>
          <p:nvPr/>
        </p:nvSpPr>
        <p:spPr bwMode="auto">
          <a:xfrm rot="-5400000">
            <a:off x="402248" y="5110019"/>
            <a:ext cx="10668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ar-SA" altLang="en-US" sz="800"/>
              <a:t>پيلوت</a:t>
            </a:r>
            <a:r>
              <a:rPr lang="en-US" altLang="en-US" sz="800"/>
              <a:t> ، </a:t>
            </a:r>
            <a:r>
              <a:rPr lang="ar-SA" altLang="en-US" sz="800"/>
              <a:t>اول ، دوم</a:t>
            </a:r>
            <a:r>
              <a:rPr lang="en-US" altLang="en-US"/>
              <a:t> </a:t>
            </a:r>
          </a:p>
        </p:txBody>
      </p:sp>
      <p:sp>
        <p:nvSpPr>
          <p:cNvPr id="21540" name="Text Box 1077"/>
          <p:cNvSpPr txBox="1">
            <a:spLocks noChangeArrowheads="1"/>
          </p:cNvSpPr>
          <p:nvPr/>
        </p:nvSpPr>
        <p:spPr bwMode="auto">
          <a:xfrm rot="-5400000">
            <a:off x="783248" y="5567219"/>
            <a:ext cx="10668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ar-SA" altLang="en-US" sz="800"/>
              <a:t>زير</a:t>
            </a:r>
            <a:r>
              <a:rPr lang="en-US" altLang="en-US" sz="800"/>
              <a:t> </a:t>
            </a:r>
            <a:r>
              <a:rPr lang="ar-SA" altLang="en-US" sz="800"/>
              <a:t>زمين</a:t>
            </a:r>
            <a:r>
              <a:rPr lang="en-US" altLang="en-US" sz="800"/>
              <a:t> ، </a:t>
            </a:r>
            <a:r>
              <a:rPr lang="ar-SA" altLang="en-US" sz="800"/>
              <a:t>همكف</a:t>
            </a:r>
            <a:r>
              <a:rPr lang="en-US" altLang="en-US" sz="800"/>
              <a:t> ، </a:t>
            </a:r>
            <a:r>
              <a:rPr lang="ar-SA" altLang="en-US" sz="800"/>
              <a:t>اول</a:t>
            </a:r>
            <a:r>
              <a:rPr lang="en-US" altLang="en-US"/>
              <a:t> </a:t>
            </a:r>
          </a:p>
        </p:txBody>
      </p:sp>
      <p:sp>
        <p:nvSpPr>
          <p:cNvPr id="21541" name="Text Box 1078"/>
          <p:cNvSpPr txBox="1">
            <a:spLocks noChangeArrowheads="1"/>
          </p:cNvSpPr>
          <p:nvPr/>
        </p:nvSpPr>
        <p:spPr bwMode="auto">
          <a:xfrm>
            <a:off x="990600" y="6172200"/>
            <a:ext cx="6096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ar-SA" altLang="en-US" sz="700"/>
              <a:t>كمتر</a:t>
            </a:r>
            <a:r>
              <a:rPr lang="en-US" altLang="en-US" sz="700"/>
              <a:t> </a:t>
            </a:r>
            <a:r>
              <a:rPr lang="ar-SA" altLang="en-US" sz="700"/>
              <a:t>از</a:t>
            </a:r>
            <a:r>
              <a:rPr lang="en-US" altLang="en-US" sz="700"/>
              <a:t> 7 </a:t>
            </a:r>
            <a:r>
              <a:rPr lang="ar-SA" altLang="en-US" sz="700"/>
              <a:t>متر</a:t>
            </a:r>
            <a:r>
              <a:rPr lang="en-US" altLang="en-US"/>
              <a:t> </a:t>
            </a:r>
          </a:p>
        </p:txBody>
      </p:sp>
      <p:sp>
        <p:nvSpPr>
          <p:cNvPr id="21542" name="Text Box 1079"/>
          <p:cNvSpPr txBox="1">
            <a:spLocks noChangeArrowheads="1"/>
          </p:cNvSpPr>
          <p:nvPr/>
        </p:nvSpPr>
        <p:spPr bwMode="auto">
          <a:xfrm rot="-5400000">
            <a:off x="21248" y="5643419"/>
            <a:ext cx="10668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800"/>
              <a:t>32 </a:t>
            </a:r>
            <a:r>
              <a:rPr lang="ar-SA" altLang="en-US" sz="800"/>
              <a:t>متر</a:t>
            </a:r>
            <a:r>
              <a:rPr lang="en-US" altLang="en-US" sz="800"/>
              <a:t> </a:t>
            </a:r>
            <a:r>
              <a:rPr lang="en-US" altLang="en-US"/>
              <a:t> </a:t>
            </a:r>
          </a:p>
        </p:txBody>
      </p:sp>
      <p:sp>
        <p:nvSpPr>
          <p:cNvPr id="21543" name="Text Box 1080"/>
          <p:cNvSpPr txBox="1">
            <a:spLocks noChangeArrowheads="1"/>
          </p:cNvSpPr>
          <p:nvPr/>
        </p:nvSpPr>
        <p:spPr bwMode="auto">
          <a:xfrm>
            <a:off x="2895600" y="6172200"/>
            <a:ext cx="8382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ar-SA" altLang="en-US" sz="700"/>
              <a:t>هفت</a:t>
            </a:r>
            <a:r>
              <a:rPr lang="en-US" altLang="en-US" sz="700"/>
              <a:t> </a:t>
            </a:r>
            <a:r>
              <a:rPr lang="ar-SA" altLang="en-US" sz="700"/>
              <a:t>تا سي</a:t>
            </a:r>
            <a:r>
              <a:rPr lang="en-US" altLang="en-US" sz="700"/>
              <a:t> </a:t>
            </a:r>
            <a:r>
              <a:rPr lang="ar-SA" altLang="en-US" sz="700"/>
              <a:t>متر</a:t>
            </a:r>
            <a:r>
              <a:rPr lang="en-US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71346080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7"/>
          <p:cNvSpPr>
            <a:spLocks noChangeArrowheads="1"/>
          </p:cNvSpPr>
          <p:nvPr/>
        </p:nvSpPr>
        <p:spPr bwMode="auto">
          <a:xfrm>
            <a:off x="457200" y="533400"/>
            <a:ext cx="8077200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n-US"/>
          </a:p>
        </p:txBody>
      </p:sp>
      <p:sp>
        <p:nvSpPr>
          <p:cNvPr id="22531" name="Text Box 39"/>
          <p:cNvSpPr txBox="1">
            <a:spLocks noChangeArrowheads="1"/>
          </p:cNvSpPr>
          <p:nvPr/>
        </p:nvSpPr>
        <p:spPr bwMode="auto">
          <a:xfrm>
            <a:off x="533400" y="609601"/>
            <a:ext cx="8382000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/>
            <a:r>
              <a:rPr lang="ar-SA" altLang="en-US" dirty="0"/>
              <a:t>ز</a:t>
            </a:r>
            <a:r>
              <a:rPr lang="en-US" altLang="en-US" sz="2000" dirty="0"/>
              <a:t>: </a:t>
            </a:r>
            <a:r>
              <a:rPr lang="ar-SA" altLang="en-US" sz="2000" dirty="0"/>
              <a:t>چنانچه عرض خيابان كمتر از 7 متر باشد بعد از زير زمين يا پيلوت ، احداث حداكثر دو طبقه مجاز مي باشد</a:t>
            </a:r>
            <a:r>
              <a:rPr lang="en-US" altLang="en-US" sz="2000" dirty="0"/>
              <a:t> . </a:t>
            </a:r>
            <a:r>
              <a:rPr lang="ar-SA" altLang="en-US" sz="2000" dirty="0"/>
              <a:t>چنانچه احتياج به احداث طبقات سوم و چهارم و …. باشد</a:t>
            </a:r>
            <a:r>
              <a:rPr lang="en-US" altLang="en-US" sz="2000" dirty="0"/>
              <a:t> ، </a:t>
            </a:r>
            <a:r>
              <a:rPr lang="ar-SA" altLang="en-US" sz="2000" dirty="0"/>
              <a:t>رعايت عقب نشيني در طبقه سوم</a:t>
            </a:r>
            <a:r>
              <a:rPr lang="en-US" altLang="en-US" sz="2000" dirty="0"/>
              <a:t> ( </a:t>
            </a:r>
            <a:r>
              <a:rPr lang="ar-SA" altLang="en-US" sz="2000" dirty="0"/>
              <a:t>تا عمق 3/5متر</a:t>
            </a:r>
            <a:r>
              <a:rPr lang="en-US" altLang="en-US" sz="2000" dirty="0"/>
              <a:t> </a:t>
            </a:r>
            <a:r>
              <a:rPr lang="ar-SA" altLang="en-US" sz="2000" dirty="0"/>
              <a:t>از محور گذر گاه ) الزامي است و پس از رعايت اين مقررات تابع مقررات بند (ب) در بالا مي باشد</a:t>
            </a:r>
            <a:r>
              <a:rPr lang="en-US" altLang="en-US" sz="2000" dirty="0"/>
              <a:t> . </a:t>
            </a:r>
          </a:p>
          <a:p>
            <a:pPr algn="r" rtl="1" eaLnBrk="1" hangingPunct="1"/>
            <a:r>
              <a:rPr lang="ar-SA" altLang="en-US" sz="2000" dirty="0"/>
              <a:t>تعار</a:t>
            </a:r>
            <a:r>
              <a:rPr lang="ar-SA" altLang="en-US" sz="2000" b="1" dirty="0">
                <a:latin typeface="Zar" pitchFamily="2" charset="-78"/>
              </a:rPr>
              <a:t>يف – ضوابط</a:t>
            </a:r>
            <a:r>
              <a:rPr lang="en-US" altLang="en-US" sz="2000" b="1" dirty="0">
                <a:latin typeface="Zar" pitchFamily="2" charset="-78"/>
              </a:rPr>
              <a:t> </a:t>
            </a:r>
          </a:p>
          <a:p>
            <a:pPr algn="r" rtl="1" eaLnBrk="1" hangingPunct="1"/>
            <a:r>
              <a:rPr lang="en-US" altLang="en-US" sz="2000" dirty="0"/>
              <a:t>-</a:t>
            </a:r>
            <a:r>
              <a:rPr lang="ar-SA" altLang="en-US" sz="2000" b="1" dirty="0">
                <a:latin typeface="Zar" pitchFamily="2" charset="-78"/>
              </a:rPr>
              <a:t>حياط</a:t>
            </a:r>
            <a:r>
              <a:rPr lang="en-US" altLang="en-US" sz="2000" b="1" dirty="0">
                <a:latin typeface="Zar" pitchFamily="2" charset="-78"/>
              </a:rPr>
              <a:t> : </a:t>
            </a:r>
            <a:r>
              <a:rPr lang="en-US" altLang="en-US" sz="2000" dirty="0"/>
              <a:t> </a:t>
            </a:r>
            <a:r>
              <a:rPr lang="ar-SA" altLang="en-US" sz="2000" dirty="0"/>
              <a:t>حياط خلوت با عرض دو متر و به مساحت 12 متر مربع جزء زير بنا محسوب</a:t>
            </a:r>
            <a:endParaRPr lang="en-US" altLang="en-US" sz="2000" dirty="0"/>
          </a:p>
          <a:p>
            <a:pPr algn="r" rtl="1" eaLnBrk="1" hangingPunct="1"/>
            <a:r>
              <a:rPr lang="en-US" altLang="en-US" sz="2000" dirty="0"/>
              <a:t> </a:t>
            </a:r>
            <a:r>
              <a:rPr lang="ar-SA" altLang="en-US" sz="2000" dirty="0"/>
              <a:t>نمي شود چنانچه عرض آن كمتر از 2 متر و يا مساحت آن كمتر از 12 متر مربع باشد</a:t>
            </a:r>
            <a:endParaRPr lang="en-US" altLang="en-US" sz="2000" dirty="0"/>
          </a:p>
          <a:p>
            <a:pPr algn="r" rtl="1" eaLnBrk="1" hangingPunct="1"/>
            <a:r>
              <a:rPr lang="ar-SA" altLang="en-US" sz="2000" dirty="0"/>
              <a:t>فقط در طبقه اي</a:t>
            </a:r>
            <a:r>
              <a:rPr lang="en-US" altLang="en-US" sz="2000" dirty="0"/>
              <a:t> </a:t>
            </a:r>
            <a:r>
              <a:rPr lang="ar-SA" altLang="en-US" sz="2000" dirty="0"/>
              <a:t>كه كف حياط خلوت</a:t>
            </a:r>
            <a:r>
              <a:rPr lang="en-US" altLang="en-US" sz="2000" dirty="0"/>
              <a:t> </a:t>
            </a:r>
            <a:r>
              <a:rPr lang="ar-SA" altLang="en-US" sz="2000" dirty="0"/>
              <a:t>در آن قرار دارد جزء زير بنا محسوب مي گردد</a:t>
            </a:r>
            <a:r>
              <a:rPr lang="en-US" altLang="en-US" sz="2000" dirty="0"/>
              <a:t>.</a:t>
            </a:r>
          </a:p>
          <a:p>
            <a:pPr algn="r" rtl="1" eaLnBrk="1" hangingPunct="1"/>
            <a:r>
              <a:rPr lang="en-US" altLang="en-US" sz="2000" dirty="0"/>
              <a:t>-</a:t>
            </a:r>
            <a:r>
              <a:rPr lang="ar-SA" altLang="en-US" sz="2000" dirty="0"/>
              <a:t>در واحدهاي آپارتماني (5 واحد و بيشتر</a:t>
            </a:r>
            <a:r>
              <a:rPr lang="en-US" altLang="en-US" sz="2000" dirty="0"/>
              <a:t> </a:t>
            </a:r>
            <a:r>
              <a:rPr lang="fa-IR" altLang="en-US" sz="2000" dirty="0" smtClean="0"/>
              <a:t>)</a:t>
            </a:r>
            <a:r>
              <a:rPr lang="en-US" altLang="en-US" sz="2000" dirty="0" smtClean="0"/>
              <a:t> </a:t>
            </a:r>
            <a:r>
              <a:rPr lang="ar-SA" altLang="en-US" sz="2000" dirty="0"/>
              <a:t>براي تا مين نور اتاقهاي اصلي و آشپزخانه</a:t>
            </a:r>
            <a:r>
              <a:rPr lang="en-US" altLang="en-US" sz="2000" dirty="0"/>
              <a:t> ،</a:t>
            </a:r>
          </a:p>
          <a:p>
            <a:pPr algn="r" rtl="1" eaLnBrk="1" hangingPunct="1"/>
            <a:r>
              <a:rPr lang="en-US" altLang="en-US" sz="2000" dirty="0"/>
              <a:t> </a:t>
            </a:r>
            <a:r>
              <a:rPr lang="ar-SA" altLang="en-US" sz="2000" dirty="0"/>
              <a:t>نشيمن</a:t>
            </a:r>
            <a:r>
              <a:rPr lang="en-US" altLang="en-US" sz="2000" dirty="0"/>
              <a:t> ، </a:t>
            </a:r>
            <a:r>
              <a:rPr lang="ar-SA" altLang="en-US" sz="2000" dirty="0"/>
              <a:t>ناهارخوري</a:t>
            </a:r>
            <a:r>
              <a:rPr lang="en-US" altLang="en-US" sz="2000" dirty="0"/>
              <a:t>،</a:t>
            </a:r>
            <a:r>
              <a:rPr lang="ar-SA" altLang="en-US" sz="2000" dirty="0"/>
              <a:t>خواب و غيره مي بايست</a:t>
            </a:r>
            <a:r>
              <a:rPr lang="en-US" altLang="en-US" sz="2000" dirty="0"/>
              <a:t> </a:t>
            </a:r>
            <a:r>
              <a:rPr lang="fa-IR" altLang="en-US" sz="2000" dirty="0" smtClean="0"/>
              <a:t>(</a:t>
            </a:r>
            <a:r>
              <a:rPr lang="en-US" altLang="en-US" sz="2000" dirty="0" smtClean="0"/>
              <a:t> </a:t>
            </a:r>
            <a:r>
              <a:rPr lang="ar-SA" altLang="en-US" sz="2000" dirty="0"/>
              <a:t>حياط خلوت</a:t>
            </a:r>
            <a:r>
              <a:rPr lang="en-US" altLang="en-US" sz="2000" dirty="0"/>
              <a:t> </a:t>
            </a:r>
            <a:r>
              <a:rPr lang="fa-IR" altLang="en-US" sz="2000" dirty="0" smtClean="0"/>
              <a:t>)</a:t>
            </a:r>
            <a:r>
              <a:rPr lang="en-US" altLang="en-US" sz="2000" dirty="0" smtClean="0"/>
              <a:t> </a:t>
            </a:r>
            <a:r>
              <a:rPr lang="ar-SA" altLang="en-US" sz="2000" dirty="0"/>
              <a:t>حداقل 12 متر مربع</a:t>
            </a:r>
            <a:r>
              <a:rPr lang="en-US" altLang="en-US" sz="2000" dirty="0"/>
              <a:t> </a:t>
            </a:r>
            <a:r>
              <a:rPr lang="ar-SA" altLang="en-US" sz="2000" dirty="0"/>
              <a:t>با</a:t>
            </a:r>
            <a:endParaRPr lang="en-US" altLang="en-US" sz="2000" dirty="0"/>
          </a:p>
          <a:p>
            <a:pPr algn="r" rtl="1" eaLnBrk="1" hangingPunct="1"/>
            <a:r>
              <a:rPr lang="en-US" altLang="en-US" sz="2000" dirty="0"/>
              <a:t> </a:t>
            </a:r>
            <a:r>
              <a:rPr lang="ar-SA" altLang="en-US" sz="2000" dirty="0"/>
              <a:t>عرض حداقل 2 متر نور گير در نظر گرفته شود</a:t>
            </a:r>
            <a:r>
              <a:rPr lang="en-US" altLang="en-US" sz="2000" dirty="0"/>
              <a:t>.</a:t>
            </a:r>
          </a:p>
          <a:p>
            <a:pPr algn="r" rtl="1" eaLnBrk="1" hangingPunct="1"/>
            <a:r>
              <a:rPr lang="en-US" altLang="en-US" sz="2000" dirty="0"/>
              <a:t>-</a:t>
            </a:r>
            <a:r>
              <a:rPr lang="ar-SA" altLang="en-US" sz="2000" dirty="0"/>
              <a:t>در موارديكه كه ساختمان بيش از 5 طبقه باشد بايستي نورگيري اتاقها بصورت منطقي</a:t>
            </a:r>
            <a:endParaRPr lang="en-US" altLang="en-US" sz="2000" dirty="0"/>
          </a:p>
          <a:p>
            <a:pPr algn="r" rtl="1" eaLnBrk="1" hangingPunct="1"/>
            <a:r>
              <a:rPr lang="en-US" altLang="en-US" sz="2000" dirty="0"/>
              <a:t> </a:t>
            </a:r>
            <a:r>
              <a:rPr lang="ar-SA" altLang="en-US" sz="2000" dirty="0"/>
              <a:t>پيش بيني شده به نحوي  كه  مورد قبول كمسيون ايمني و فني شهرداري باشد</a:t>
            </a:r>
            <a:r>
              <a:rPr lang="en-US" altLang="en-US" sz="2000" dirty="0"/>
              <a:t> .</a:t>
            </a:r>
          </a:p>
          <a:p>
            <a:pPr algn="r" rtl="1" eaLnBrk="1" hangingPunct="1"/>
            <a:r>
              <a:rPr lang="en-US" altLang="en-US" sz="2000" dirty="0"/>
              <a:t>-</a:t>
            </a:r>
            <a:r>
              <a:rPr lang="ar-SA" altLang="en-US" sz="2000" dirty="0"/>
              <a:t>حداقل مساحت حياط خلوتهايي كه براي نورگير تاسيسات بهداشتي ، حمام ، توالت و</a:t>
            </a:r>
            <a:endParaRPr lang="en-US" altLang="en-US" sz="2000" dirty="0"/>
          </a:p>
          <a:p>
            <a:pPr algn="r" rtl="1" eaLnBrk="1" hangingPunct="1"/>
            <a:r>
              <a:rPr lang="en-US" altLang="en-US" sz="2000" dirty="0"/>
              <a:t> </a:t>
            </a:r>
            <a:r>
              <a:rPr lang="ar-SA" altLang="en-US" sz="2000" dirty="0"/>
              <a:t>دستشويي بايستي 4 متر مربع حدود ( 2×2) و سطح آن حياط جزء بنا محسوب مي شود</a:t>
            </a:r>
            <a:r>
              <a:rPr lang="en-US" altLang="en-US" sz="2000" dirty="0"/>
              <a:t> .</a:t>
            </a:r>
          </a:p>
          <a:p>
            <a:pPr algn="r" rtl="1" eaLnBrk="1" hangingPunct="1"/>
            <a:r>
              <a:rPr lang="ar-SA" altLang="en-US" sz="2000" dirty="0"/>
              <a:t>پنجره هاي مشرف به همسايه در حياط خلوتها از كف طبقه اول بعد از 1/70 نصب شود</a:t>
            </a:r>
            <a:r>
              <a:rPr lang="en-US" altLang="en-US" sz="2000" dirty="0"/>
              <a:t> </a:t>
            </a:r>
            <a:r>
              <a:rPr lang="en-US" altLang="en-US" sz="2000" dirty="0" smtClean="0"/>
              <a:t>.</a:t>
            </a:r>
            <a:endParaRPr lang="en-US" altLang="en-US" sz="2000" dirty="0"/>
          </a:p>
        </p:txBody>
      </p:sp>
      <p:sp>
        <p:nvSpPr>
          <p:cNvPr id="22532" name="Rectangle 41"/>
          <p:cNvSpPr>
            <a:spLocks noChangeArrowheads="1"/>
          </p:cNvSpPr>
          <p:nvPr/>
        </p:nvSpPr>
        <p:spPr bwMode="auto">
          <a:xfrm>
            <a:off x="3124200" y="2177534"/>
            <a:ext cx="457200" cy="369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eaLnBrk="1" hangingPunct="1"/>
            <a:endParaRPr lang="en-US"/>
          </a:p>
        </p:txBody>
      </p:sp>
      <p:sp>
        <p:nvSpPr>
          <p:cNvPr id="22533" name="Rectangle 45"/>
          <p:cNvSpPr>
            <a:spLocks noChangeArrowheads="1"/>
          </p:cNvSpPr>
          <p:nvPr/>
        </p:nvSpPr>
        <p:spPr bwMode="auto">
          <a:xfrm>
            <a:off x="685800" y="2901434"/>
            <a:ext cx="381000" cy="369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eaLnBrk="1" hangingPunct="1"/>
            <a:endParaRPr lang="en-US"/>
          </a:p>
        </p:txBody>
      </p:sp>
      <p:sp>
        <p:nvSpPr>
          <p:cNvPr id="22534" name="Line 46"/>
          <p:cNvSpPr>
            <a:spLocks noChangeShapeType="1"/>
          </p:cNvSpPr>
          <p:nvPr/>
        </p:nvSpPr>
        <p:spPr bwMode="auto">
          <a:xfrm>
            <a:off x="1371600" y="32004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2535" name="Line 47"/>
          <p:cNvSpPr>
            <a:spLocks noChangeShapeType="1"/>
          </p:cNvSpPr>
          <p:nvPr/>
        </p:nvSpPr>
        <p:spPr bwMode="auto">
          <a:xfrm flipV="1">
            <a:off x="2286000" y="1524000"/>
            <a:ext cx="0" cy="1676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2536" name="Line 48"/>
          <p:cNvSpPr>
            <a:spLocks noChangeShapeType="1"/>
          </p:cNvSpPr>
          <p:nvPr/>
        </p:nvSpPr>
        <p:spPr bwMode="auto">
          <a:xfrm flipH="1">
            <a:off x="1676400" y="15240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2537" name="Line 49"/>
          <p:cNvSpPr>
            <a:spLocks noChangeShapeType="1"/>
          </p:cNvSpPr>
          <p:nvPr/>
        </p:nvSpPr>
        <p:spPr bwMode="auto">
          <a:xfrm>
            <a:off x="1676400" y="15240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2538" name="Line 50"/>
          <p:cNvSpPr>
            <a:spLocks noChangeShapeType="1"/>
          </p:cNvSpPr>
          <p:nvPr/>
        </p:nvSpPr>
        <p:spPr bwMode="auto">
          <a:xfrm flipH="1">
            <a:off x="1524000" y="20574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2539" name="Line 51"/>
          <p:cNvSpPr>
            <a:spLocks noChangeShapeType="1"/>
          </p:cNvSpPr>
          <p:nvPr/>
        </p:nvSpPr>
        <p:spPr bwMode="auto">
          <a:xfrm>
            <a:off x="1524000" y="20574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2540" name="Line 52"/>
          <p:cNvSpPr>
            <a:spLocks noChangeShapeType="1"/>
          </p:cNvSpPr>
          <p:nvPr/>
        </p:nvSpPr>
        <p:spPr bwMode="auto">
          <a:xfrm flipH="1">
            <a:off x="1371600" y="25908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2541" name="Line 53"/>
          <p:cNvSpPr>
            <a:spLocks noChangeShapeType="1"/>
          </p:cNvSpPr>
          <p:nvPr/>
        </p:nvSpPr>
        <p:spPr bwMode="auto">
          <a:xfrm>
            <a:off x="1371600" y="25908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2542" name="Line 56"/>
          <p:cNvSpPr>
            <a:spLocks noChangeShapeType="1"/>
          </p:cNvSpPr>
          <p:nvPr/>
        </p:nvSpPr>
        <p:spPr bwMode="auto">
          <a:xfrm>
            <a:off x="2286000" y="3429000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2543" name="Line 57"/>
          <p:cNvSpPr>
            <a:spLocks noChangeShapeType="1"/>
          </p:cNvSpPr>
          <p:nvPr/>
        </p:nvSpPr>
        <p:spPr bwMode="auto">
          <a:xfrm flipH="1">
            <a:off x="1066800" y="3429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2544" name="Line 58"/>
          <p:cNvSpPr>
            <a:spLocks noChangeShapeType="1"/>
          </p:cNvSpPr>
          <p:nvPr/>
        </p:nvSpPr>
        <p:spPr bwMode="auto">
          <a:xfrm flipV="1">
            <a:off x="533400" y="2057400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2545" name="Line 59"/>
          <p:cNvSpPr>
            <a:spLocks noChangeShapeType="1"/>
          </p:cNvSpPr>
          <p:nvPr/>
        </p:nvSpPr>
        <p:spPr bwMode="auto">
          <a:xfrm flipH="1">
            <a:off x="1219200" y="2286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2546" name="Line 60"/>
          <p:cNvSpPr>
            <a:spLocks noChangeShapeType="1"/>
          </p:cNvSpPr>
          <p:nvPr/>
        </p:nvSpPr>
        <p:spPr bwMode="auto">
          <a:xfrm flipH="1">
            <a:off x="14478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2547" name="Text Box 61"/>
          <p:cNvSpPr txBox="1">
            <a:spLocks noChangeArrowheads="1"/>
          </p:cNvSpPr>
          <p:nvPr/>
        </p:nvSpPr>
        <p:spPr bwMode="auto">
          <a:xfrm>
            <a:off x="2133600" y="3505201"/>
            <a:ext cx="9144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en-US" altLang="en-US" sz="800"/>
              <a:t>30 </a:t>
            </a:r>
            <a:r>
              <a:rPr lang="ar-SA" altLang="en-US" sz="800"/>
              <a:t>متر و</a:t>
            </a:r>
            <a:r>
              <a:rPr lang="en-US" altLang="en-US" sz="800"/>
              <a:t> </a:t>
            </a:r>
            <a:r>
              <a:rPr lang="ar-SA" altLang="en-US" sz="800"/>
              <a:t>بيشتر</a:t>
            </a:r>
            <a:r>
              <a:rPr lang="en-US" altLang="en-US"/>
              <a:t> </a:t>
            </a:r>
          </a:p>
        </p:txBody>
      </p:sp>
      <p:sp>
        <p:nvSpPr>
          <p:cNvPr id="22548" name="Text Box 62"/>
          <p:cNvSpPr txBox="1">
            <a:spLocks noChangeArrowheads="1"/>
          </p:cNvSpPr>
          <p:nvPr/>
        </p:nvSpPr>
        <p:spPr bwMode="auto">
          <a:xfrm>
            <a:off x="762000" y="3505201"/>
            <a:ext cx="7620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ar-SA" altLang="en-US" sz="800"/>
              <a:t>كمتر</a:t>
            </a:r>
            <a:r>
              <a:rPr lang="en-US" altLang="en-US" sz="800"/>
              <a:t> </a:t>
            </a:r>
            <a:r>
              <a:rPr lang="ar-SA" altLang="en-US" sz="800"/>
              <a:t>از</a:t>
            </a:r>
            <a:r>
              <a:rPr lang="en-US" altLang="en-US" sz="800"/>
              <a:t> 7 </a:t>
            </a:r>
            <a:r>
              <a:rPr lang="ar-SA" altLang="en-US" sz="800"/>
              <a:t>متر</a:t>
            </a:r>
            <a:r>
              <a:rPr lang="en-US" altLang="en-US"/>
              <a:t> </a:t>
            </a:r>
          </a:p>
        </p:txBody>
      </p:sp>
      <p:sp>
        <p:nvSpPr>
          <p:cNvPr id="22549" name="Text Box 63"/>
          <p:cNvSpPr txBox="1">
            <a:spLocks noChangeArrowheads="1"/>
          </p:cNvSpPr>
          <p:nvPr/>
        </p:nvSpPr>
        <p:spPr bwMode="auto">
          <a:xfrm rot="-5400000">
            <a:off x="326842" y="2289825"/>
            <a:ext cx="1065212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ar-SA" altLang="en-US" sz="800"/>
              <a:t>پيلوت</a:t>
            </a:r>
            <a:r>
              <a:rPr lang="en-US" altLang="en-US" sz="800"/>
              <a:t> ، </a:t>
            </a:r>
            <a:r>
              <a:rPr lang="ar-SA" altLang="en-US" sz="800"/>
              <a:t>اول ، دوم</a:t>
            </a:r>
            <a:r>
              <a:rPr lang="en-US" altLang="en-US"/>
              <a:t> </a:t>
            </a:r>
          </a:p>
        </p:txBody>
      </p:sp>
      <p:sp>
        <p:nvSpPr>
          <p:cNvPr id="22550" name="Text Box 64"/>
          <p:cNvSpPr txBox="1">
            <a:spLocks noChangeArrowheads="1"/>
          </p:cNvSpPr>
          <p:nvPr/>
        </p:nvSpPr>
        <p:spPr bwMode="auto">
          <a:xfrm>
            <a:off x="1219200" y="1447801"/>
            <a:ext cx="5334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en-US" altLang="en-US" sz="1000"/>
              <a:t>4 </a:t>
            </a:r>
            <a:r>
              <a:rPr lang="ar-SA" altLang="en-US" sz="1000"/>
              <a:t>متر</a:t>
            </a:r>
            <a:r>
              <a:rPr lang="en-US" altLang="en-US"/>
              <a:t> </a:t>
            </a:r>
          </a:p>
        </p:txBody>
      </p:sp>
      <p:sp>
        <p:nvSpPr>
          <p:cNvPr id="22551" name="Text Box 65"/>
          <p:cNvSpPr txBox="1">
            <a:spLocks noChangeArrowheads="1"/>
          </p:cNvSpPr>
          <p:nvPr/>
        </p:nvSpPr>
        <p:spPr bwMode="auto">
          <a:xfrm>
            <a:off x="1066800" y="2057401"/>
            <a:ext cx="5334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en-US" altLang="en-US" sz="1000"/>
              <a:t>3/5 </a:t>
            </a:r>
            <a:r>
              <a:rPr lang="ar-SA" altLang="en-US" sz="1000"/>
              <a:t>متر</a:t>
            </a:r>
            <a:r>
              <a:rPr lang="en-US" altLang="en-US"/>
              <a:t> </a:t>
            </a:r>
          </a:p>
        </p:txBody>
      </p:sp>
      <p:sp>
        <p:nvSpPr>
          <p:cNvPr id="22552" name="Text Box 66"/>
          <p:cNvSpPr txBox="1">
            <a:spLocks noChangeArrowheads="1"/>
          </p:cNvSpPr>
          <p:nvPr/>
        </p:nvSpPr>
        <p:spPr bwMode="auto">
          <a:xfrm rot="-5400000">
            <a:off x="-54158" y="2747025"/>
            <a:ext cx="1065212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en-US" altLang="en-US" sz="800"/>
              <a:t>32 </a:t>
            </a:r>
            <a:r>
              <a:rPr lang="ar-SA" altLang="en-US" sz="800"/>
              <a:t>متر</a:t>
            </a:r>
            <a:r>
              <a:rPr lang="en-US" altLang="en-US"/>
              <a:t> </a:t>
            </a:r>
          </a:p>
        </p:txBody>
      </p:sp>
      <p:sp>
        <p:nvSpPr>
          <p:cNvPr id="22553" name="Text Box 67"/>
          <p:cNvSpPr txBox="1">
            <a:spLocks noChangeArrowheads="1"/>
          </p:cNvSpPr>
          <p:nvPr/>
        </p:nvSpPr>
        <p:spPr bwMode="auto">
          <a:xfrm>
            <a:off x="1600200" y="3429000"/>
            <a:ext cx="609600" cy="2923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ar-SA" altLang="en-US" sz="1000"/>
              <a:t>نمودار</a:t>
            </a:r>
            <a:r>
              <a:rPr lang="en-US" altLang="en-US" sz="1000"/>
              <a:t> 3</a:t>
            </a:r>
            <a:r>
              <a:rPr lang="en-US" altLang="en-US"/>
              <a:t> </a:t>
            </a: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914400"/>
            <a:ext cx="88392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altLang="en-US" b="1" dirty="0" smtClean="0">
                <a:latin typeface="Traditional Arabic" pitchFamily="18" charset="-78"/>
              </a:rPr>
              <a:t>طول پيش</a:t>
            </a:r>
            <a:r>
              <a:rPr lang="en-US" altLang="en-US" b="1" dirty="0" smtClean="0">
                <a:latin typeface="Traditional Arabic" pitchFamily="18" charset="-78"/>
              </a:rPr>
              <a:t> </a:t>
            </a:r>
            <a:r>
              <a:rPr lang="ar-SA" altLang="en-US" b="1" dirty="0" smtClean="0">
                <a:latin typeface="Traditional Arabic" pitchFamily="18" charset="-78"/>
              </a:rPr>
              <a:t>آمدگي</a:t>
            </a:r>
            <a:endParaRPr lang="en-US" altLang="en-US" b="1" dirty="0" smtClean="0">
              <a:latin typeface="Traditional Arabic" pitchFamily="18" charset="-78"/>
            </a:endParaRPr>
          </a:p>
          <a:p>
            <a:pPr algn="r" rtl="1"/>
            <a:r>
              <a:rPr lang="ar-SA" altLang="en-US" dirty="0" smtClean="0">
                <a:latin typeface="Traditional Arabic" pitchFamily="18" charset="-78"/>
              </a:rPr>
              <a:t>طول پيش آمدگي هر ساختمان در هر طبقه از درصد زير بناي آن طبقه تبعيت مي نمايد . مثلاً اگر در طبقه همكف 60 % زير بنا در نظر گرفته مي شود ، طول ساختمان 60%طول زمين خواهد بود</a:t>
            </a:r>
            <a:r>
              <a:rPr lang="en-US" altLang="en-US" dirty="0" smtClean="0">
                <a:latin typeface="Traditional Arabic" pitchFamily="18" charset="-78"/>
              </a:rPr>
              <a:t> .</a:t>
            </a:r>
          </a:p>
          <a:p>
            <a:pPr algn="r" rtl="1"/>
            <a:r>
              <a:rPr lang="ar-SA" altLang="en-US" b="1" dirty="0" smtClean="0">
                <a:latin typeface="Zar" pitchFamily="2" charset="-78"/>
              </a:rPr>
              <a:t>تبصره :</a:t>
            </a:r>
            <a:r>
              <a:rPr lang="ar-SA" altLang="en-US" dirty="0" smtClean="0">
                <a:latin typeface="Traditional Arabic" pitchFamily="18" charset="-78"/>
              </a:rPr>
              <a:t> پيش آمدگي هر ساختمان نسبت به پلاك مجاوري كه بصورت زمين باشد يا پلاك مجاوري كه بيش از 60% احداث نموده باشد مي تواند تا 60% به اضافه 2 مترباشد و در صورتي كه پلاكهاي مجاور 60% يا كمتر ساخته باشند بايستي پيش آمدگي بعد از 60</a:t>
            </a:r>
            <a:r>
              <a:rPr lang="en-US" altLang="en-US" dirty="0" smtClean="0">
                <a:latin typeface="Traditional Arabic" pitchFamily="18" charset="-78"/>
              </a:rPr>
              <a:t>% </a:t>
            </a:r>
            <a:r>
              <a:rPr lang="ar-SA" altLang="en-US" dirty="0" smtClean="0">
                <a:latin typeface="Traditional Arabic" pitchFamily="18" charset="-78"/>
              </a:rPr>
              <a:t>با زاويه 45 درجه تا 2 متر اضافه احداث گردد</a:t>
            </a:r>
            <a:r>
              <a:rPr lang="en-US" altLang="en-US" dirty="0" smtClean="0">
                <a:latin typeface="Traditional Arabic" pitchFamily="18" charset="-78"/>
              </a:rPr>
              <a:t>.</a:t>
            </a:r>
            <a:endParaRPr lang="en-US" altLang="en-US" b="1" dirty="0" smtClean="0">
              <a:latin typeface="Zar" pitchFamily="2" charset="-78"/>
            </a:endParaRPr>
          </a:p>
          <a:p>
            <a:pPr algn="r" rtl="1"/>
            <a:r>
              <a:rPr lang="ar-SA" altLang="en-US" sz="1400" b="1" dirty="0" smtClean="0">
                <a:latin typeface="Traditional Arabic" pitchFamily="18" charset="-78"/>
              </a:rPr>
              <a:t>پله فرار و آسانسور در ساختمانهاي مسكوني</a:t>
            </a:r>
            <a:r>
              <a:rPr lang="en-US" altLang="en-US" b="1" dirty="0" smtClean="0">
                <a:latin typeface="Traditional Arabic" pitchFamily="18" charset="-78"/>
              </a:rPr>
              <a:t> </a:t>
            </a:r>
          </a:p>
          <a:p>
            <a:pPr algn="r" rtl="1"/>
            <a:r>
              <a:rPr lang="ar-SA" altLang="en-US" dirty="0" smtClean="0">
                <a:latin typeface="Traditional Arabic" pitchFamily="18" charset="-78"/>
              </a:rPr>
              <a:t>در ساختمانهاي داراي پيلوت و چهار طبقه بالاي پيلوت نياز به آسانسور و پله فرار نمي باشد</a:t>
            </a:r>
            <a:r>
              <a:rPr lang="en-US" altLang="en-US" dirty="0" smtClean="0">
                <a:latin typeface="Traditional Arabic" pitchFamily="18" charset="-78"/>
              </a:rPr>
              <a:t>. </a:t>
            </a:r>
            <a:r>
              <a:rPr lang="ar-SA" altLang="en-US" dirty="0" smtClean="0">
                <a:latin typeface="Traditional Arabic" pitchFamily="18" charset="-78"/>
              </a:rPr>
              <a:t>همچنين در ساختمان 5 طبقه چنانچه طبقه آخر با طبقه چهارم بصورت دوبلكس باشد نياز به نصب آسانسور و پله فرار نيست و در ساختمانهاي مسكوني بيش از پنج طبقه نصب پله فرار و آسانسور الزامي است</a:t>
            </a:r>
            <a:r>
              <a:rPr lang="en-US" altLang="en-US" dirty="0" smtClean="0">
                <a:latin typeface="Traditional Arabic" pitchFamily="18" charset="-78"/>
              </a:rPr>
              <a:t> .</a:t>
            </a:r>
          </a:p>
          <a:p>
            <a:pPr algn="r" rtl="1"/>
            <a:r>
              <a:rPr lang="ar-SA" altLang="en-US" b="1" dirty="0" smtClean="0">
                <a:latin typeface="Zar" pitchFamily="2" charset="-78"/>
              </a:rPr>
              <a:t>پخي : </a:t>
            </a:r>
            <a:r>
              <a:rPr lang="ar-SA" altLang="en-US" dirty="0" smtClean="0">
                <a:latin typeface="Traditional Arabic" pitchFamily="18" charset="-78"/>
              </a:rPr>
              <a:t>ميزان پخي در محل برخورد گذر گاه هاي اصلي مطابق طرح تفضيلي و بويژه مطالعات مهندسي ترافيك است در ساير موارد ميزان پخي در دو ممر براساس يكدهم  مجموع عرض دوگذرگاه  متقاطع ودرمورد پخي پلاكهاي مجاور گذرگاههاي با عرض 10 متر و كمتر به گذرگاههاي بيش از 10 متر</a:t>
            </a:r>
            <a:r>
              <a:rPr lang="en-US" altLang="en-US" dirty="0" smtClean="0">
                <a:latin typeface="Traditional Arabic" pitchFamily="18" charset="-78"/>
              </a:rPr>
              <a:t> </a:t>
            </a:r>
            <a:r>
              <a:rPr lang="ar-SA" altLang="en-US" dirty="0" smtClean="0">
                <a:latin typeface="Traditional Arabic" pitchFamily="18" charset="-78"/>
              </a:rPr>
              <a:t>حداكثر</a:t>
            </a:r>
            <a:endParaRPr lang="en-US" altLang="en-US" dirty="0">
              <a:latin typeface="Traditional Arabic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0046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1"/>
          <p:cNvSpPr txBox="1">
            <a:spLocks noChangeArrowheads="1"/>
          </p:cNvSpPr>
          <p:nvPr/>
        </p:nvSpPr>
        <p:spPr bwMode="auto">
          <a:xfrm>
            <a:off x="228600" y="0"/>
            <a:ext cx="8686800" cy="3777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/>
            <a:r>
              <a:rPr lang="ar-SA" altLang="en-US" sz="2000" dirty="0">
                <a:latin typeface="Traditional Arabic" pitchFamily="18" charset="-78"/>
              </a:rPr>
              <a:t>پخي در وتر  معادل 2 متر تعيين  ميگردد.در محل تقاطع خيابانهاي فرعي به اصلي كه برابر طرح ترافيك يا طرح تفضيلي مشاور مسدود بوده و راه مستقيم به خيابان اصلي ندارد ،ميزان</a:t>
            </a:r>
            <a:r>
              <a:rPr lang="en-US" altLang="en-US" sz="2000" dirty="0">
                <a:latin typeface="Traditional Arabic" pitchFamily="18" charset="-78"/>
              </a:rPr>
              <a:t> </a:t>
            </a:r>
            <a:r>
              <a:rPr lang="ar-SA" altLang="en-US" sz="2000" dirty="0">
                <a:latin typeface="Traditional Arabic" pitchFamily="18" charset="-78"/>
              </a:rPr>
              <a:t>پخي برابر دو دهم عرض خيابان فرعي تعيين مي گردد. در شهر جديد ميزان پخي ها رابر كروكي ملك طبق طرح مشاور خازني يا ميزان تعيين شده در طرح تفضيلي و هر كدام كه بيشتر است مي باشد</a:t>
            </a:r>
            <a:r>
              <a:rPr lang="en-US" altLang="en-US" sz="2000" dirty="0">
                <a:latin typeface="Traditional Arabic" pitchFamily="18" charset="-78"/>
              </a:rPr>
              <a:t> .</a:t>
            </a:r>
          </a:p>
          <a:p>
            <a:pPr algn="r" rtl="1" eaLnBrk="1" hangingPunct="1"/>
            <a:r>
              <a:rPr lang="ar-SA" altLang="en-US" sz="2000" b="1" dirty="0">
                <a:latin typeface="Zar" pitchFamily="2" charset="-78"/>
              </a:rPr>
              <a:t>پاركينگ كاربريهاي مسكوني</a:t>
            </a:r>
            <a:r>
              <a:rPr lang="en-US" altLang="en-US" sz="2000" b="1" dirty="0">
                <a:latin typeface="Zar" pitchFamily="2" charset="-78"/>
              </a:rPr>
              <a:t> </a:t>
            </a:r>
          </a:p>
          <a:p>
            <a:pPr algn="r" rtl="1" eaLnBrk="1" hangingPunct="1"/>
            <a:r>
              <a:rPr lang="en-US" altLang="en-US" sz="2000" dirty="0"/>
              <a:t>1- </a:t>
            </a:r>
            <a:r>
              <a:rPr lang="ar-SA" altLang="en-US" sz="2000" dirty="0"/>
              <a:t>در</a:t>
            </a:r>
            <a:r>
              <a:rPr lang="en-US" altLang="en-US" sz="2000" dirty="0"/>
              <a:t> </a:t>
            </a:r>
            <a:r>
              <a:rPr lang="ar-SA" altLang="en-US" sz="2000" dirty="0"/>
              <a:t>يك واحد مسكوني احداث پاركينگ الزامي نيست</a:t>
            </a:r>
            <a:r>
              <a:rPr lang="en-US" altLang="en-US" sz="2000" dirty="0"/>
              <a:t> .</a:t>
            </a:r>
          </a:p>
          <a:p>
            <a:pPr algn="r" rtl="1" eaLnBrk="1" hangingPunct="1"/>
            <a:r>
              <a:rPr lang="en-US" altLang="en-US" sz="2000" dirty="0"/>
              <a:t>2-</a:t>
            </a:r>
            <a:r>
              <a:rPr lang="ar-SA" altLang="en-US" sz="2000" dirty="0"/>
              <a:t>به ازاي 2 واحد مسكوني 1 پاركينگ مورد نياز است در صورتيكه پاركينگ بصورت گاراژ در حاشيه گذر گاه احداث شود</a:t>
            </a:r>
            <a:r>
              <a:rPr lang="en-US" altLang="en-US" sz="2000" dirty="0"/>
              <a:t> ، </a:t>
            </a:r>
            <a:r>
              <a:rPr lang="ar-SA" altLang="en-US" sz="2000" dirty="0"/>
              <a:t>مساحت به ميزان حداقل 16 متر مربع جهت پاركينگ كافي مي باشد و جهت هر پلاك ميتوان  دو واحد گاراژ از اين قبيل احداث نمود</a:t>
            </a:r>
            <a:r>
              <a:rPr lang="en-US" altLang="en-US" sz="2000" dirty="0"/>
              <a:t> .</a:t>
            </a:r>
          </a:p>
          <a:p>
            <a:pPr algn="r" rtl="1" eaLnBrk="1" hangingPunct="1"/>
            <a:r>
              <a:rPr lang="en-US" altLang="en-US" sz="2000" dirty="0"/>
              <a:t>3-</a:t>
            </a:r>
            <a:r>
              <a:rPr lang="ar-SA" altLang="en-US" sz="2000" dirty="0"/>
              <a:t>در ساختمانهاي مجتمع آپارتماني تا 4 واحد مسكوني به ازاي هر دو واحد مسكوني يك پاركينگ نياز است . البته در ساختمانهاي 4 واحد و كمتر مي توان از مقررات بند 2 ضوابط عمومي به پاركينگ هم استفاده نمود</a:t>
            </a:r>
            <a:r>
              <a:rPr lang="en-US" altLang="en-US" sz="2000" dirty="0"/>
              <a:t> .</a:t>
            </a:r>
          </a:p>
          <a:p>
            <a:pPr algn="r" rtl="1" eaLnBrk="1" hangingPunct="1"/>
            <a:r>
              <a:rPr lang="en-US" altLang="en-US" sz="2000" dirty="0"/>
              <a:t>4-</a:t>
            </a:r>
            <a:r>
              <a:rPr lang="ar-SA" altLang="en-US" sz="2000" dirty="0"/>
              <a:t>در ساختمانهايي كه بيش از 4 واحد مسكوني دارند به ازاي هر واحد اضافي يك پاركينگ مورد نيازست در حالت فوق مساحت</a:t>
            </a:r>
            <a:r>
              <a:rPr lang="en-US" altLang="en-US" sz="2000" dirty="0"/>
              <a:t> </a:t>
            </a:r>
          </a:p>
          <a:p>
            <a:pPr algn="r" rtl="1" eaLnBrk="1" hangingPunct="1"/>
            <a:r>
              <a:rPr lang="ar-SA" altLang="en-US" sz="2000" dirty="0"/>
              <a:t>هر واحد پاركينگ حداقل 25 متر مربع مي باشد</a:t>
            </a:r>
            <a:r>
              <a:rPr lang="en-US" altLang="en-US" sz="2000" dirty="0"/>
              <a:t> .</a:t>
            </a:r>
          </a:p>
          <a:p>
            <a:pPr algn="r">
              <a:spcBef>
                <a:spcPct val="50000"/>
              </a:spcBef>
            </a:pPr>
            <a:endParaRPr lang="en-US" altLang="en-US" dirty="0"/>
          </a:p>
        </p:txBody>
      </p:sp>
      <p:graphicFrame>
        <p:nvGraphicFramePr>
          <p:cNvPr id="2355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7077665"/>
              </p:ext>
            </p:extLst>
          </p:nvPr>
        </p:nvGraphicFramePr>
        <p:xfrm>
          <a:off x="762000" y="3124200"/>
          <a:ext cx="1159120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Clip" r:id="rId3" imgW="4419048" imgH="3371429" progId="MS_ClipArt_Gallery.2">
                  <p:embed/>
                </p:oleObj>
              </mc:Choice>
              <mc:Fallback>
                <p:oleObj name="Clip" r:id="rId3" imgW="4419048" imgH="3371429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3124200"/>
                        <a:ext cx="1159120" cy="957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rgbClr val="808080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4429421"/>
              </p:ext>
            </p:extLst>
          </p:nvPr>
        </p:nvGraphicFramePr>
        <p:xfrm>
          <a:off x="762000" y="4114800"/>
          <a:ext cx="1143000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Clip" r:id="rId5" imgW="4342857" imgH="3409524" progId="MS_ClipArt_Gallery.2">
                  <p:embed/>
                </p:oleObj>
              </mc:Choice>
              <mc:Fallback>
                <p:oleObj name="Clip" r:id="rId5" imgW="4342857" imgH="3409524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4114800"/>
                        <a:ext cx="1143000" cy="904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rgbClr val="808080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8769713"/>
              </p:ext>
            </p:extLst>
          </p:nvPr>
        </p:nvGraphicFramePr>
        <p:xfrm>
          <a:off x="762000" y="5029200"/>
          <a:ext cx="11430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Clip" r:id="rId7" imgW="4323810" imgH="3371429" progId="MS_ClipArt_Gallery.2">
                  <p:embed/>
                </p:oleObj>
              </mc:Choice>
              <mc:Fallback>
                <p:oleObj name="Clip" r:id="rId7" imgW="4323810" imgH="3371429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5029200"/>
                        <a:ext cx="11430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rgbClr val="808080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3647771"/>
              </p:ext>
            </p:extLst>
          </p:nvPr>
        </p:nvGraphicFramePr>
        <p:xfrm>
          <a:off x="762000" y="5943600"/>
          <a:ext cx="11430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Clip" r:id="rId9" imgW="4323810" imgH="3352381" progId="MS_ClipArt_Gallery.2">
                  <p:embed/>
                </p:oleObj>
              </mc:Choice>
              <mc:Fallback>
                <p:oleObj name="Clip" r:id="rId9" imgW="4323810" imgH="3352381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5943600"/>
                        <a:ext cx="11430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rgbClr val="808080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838200"/>
            <a:ext cx="88392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altLang="en-US" sz="1500" b="1" dirty="0" smtClean="0">
                <a:ea typeface="times new romans"/>
                <a:cs typeface="times new romans"/>
              </a:rPr>
              <a:t>بخش</a:t>
            </a:r>
            <a:r>
              <a:rPr lang="en-US" altLang="en-US" sz="1500" b="1" dirty="0" smtClean="0">
                <a:ea typeface="times new romans"/>
                <a:cs typeface="times new romans"/>
              </a:rPr>
              <a:t> </a:t>
            </a:r>
            <a:r>
              <a:rPr lang="ar-SA" altLang="en-US" sz="1500" b="1" dirty="0" smtClean="0">
                <a:ea typeface="times new romans"/>
                <a:cs typeface="times new romans"/>
              </a:rPr>
              <a:t>د وم</a:t>
            </a:r>
            <a:r>
              <a:rPr lang="ar-SA" altLang="en-US" sz="1500" b="1" dirty="0" smtClean="0"/>
              <a:t> : اساسي ترين نوع شبكه راههايي كه به مناطق مسكوني دسترسي مي دهند</a:t>
            </a:r>
            <a:r>
              <a:rPr lang="en-US" altLang="en-US" dirty="0" smtClean="0"/>
              <a:t> </a:t>
            </a:r>
          </a:p>
          <a:p>
            <a:pPr algn="r" rtl="1"/>
            <a:r>
              <a:rPr lang="en-US" altLang="en-US" dirty="0" smtClean="0"/>
              <a:t>1- </a:t>
            </a:r>
            <a:r>
              <a:rPr lang="ar-SA" altLang="en-US" dirty="0" smtClean="0"/>
              <a:t>پيش بيني پاركينگ بر كناره راههاي پيراموني قطعه مسكوني - در اين حالت</a:t>
            </a:r>
            <a:r>
              <a:rPr lang="en-US" altLang="en-US" dirty="0" smtClean="0"/>
              <a:t> </a:t>
            </a:r>
            <a:r>
              <a:rPr lang="ar-SA" altLang="en-US" dirty="0" smtClean="0"/>
              <a:t>بخش مسكوني ( داخل قطعه ) كاملاً</a:t>
            </a:r>
            <a:endParaRPr lang="en-US" altLang="en-US" dirty="0" smtClean="0"/>
          </a:p>
          <a:p>
            <a:pPr algn="r" rtl="1"/>
            <a:r>
              <a:rPr lang="en-US" altLang="en-US" dirty="0" smtClean="0"/>
              <a:t> </a:t>
            </a:r>
            <a:r>
              <a:rPr lang="ar-SA" altLang="en-US" dirty="0" smtClean="0"/>
              <a:t>از حضور اتومبيل آزاد است و به عبارتي اتومبيل  به آن دسترسي ندارد . البته لازم است امكان</a:t>
            </a:r>
            <a:r>
              <a:rPr lang="en-US" altLang="en-US" dirty="0" smtClean="0"/>
              <a:t> </a:t>
            </a:r>
            <a:r>
              <a:rPr lang="ar-SA" altLang="en-US" dirty="0" smtClean="0"/>
              <a:t>دسترسي</a:t>
            </a:r>
            <a:r>
              <a:rPr lang="en-US" altLang="en-US" dirty="0" smtClean="0"/>
              <a:t> </a:t>
            </a:r>
            <a:r>
              <a:rPr lang="ar-SA" altLang="en-US" dirty="0" smtClean="0"/>
              <a:t>سواره</a:t>
            </a:r>
            <a:endParaRPr lang="en-US" altLang="en-US" dirty="0" smtClean="0"/>
          </a:p>
          <a:p>
            <a:pPr algn="r" rtl="1"/>
            <a:r>
              <a:rPr lang="en-US" altLang="en-US" dirty="0" smtClean="0"/>
              <a:t> </a:t>
            </a:r>
            <a:r>
              <a:rPr lang="ar-SA" altLang="en-US" dirty="0" smtClean="0"/>
              <a:t>خدمات پيش بيني شود</a:t>
            </a:r>
            <a:r>
              <a:rPr lang="en-US" altLang="en-US" dirty="0" smtClean="0"/>
              <a:t> .                                                 </a:t>
            </a:r>
          </a:p>
          <a:p>
            <a:pPr algn="r" rtl="1"/>
            <a:r>
              <a:rPr lang="en-US" altLang="en-US" dirty="0" smtClean="0"/>
              <a:t>2-</a:t>
            </a:r>
            <a:r>
              <a:rPr lang="ar-SA" altLang="en-US" dirty="0" smtClean="0"/>
              <a:t>در اين حالت دسترسيهايي كوتاه كه از راههاي پيراموني منشعب مي شوند و به</a:t>
            </a:r>
            <a:r>
              <a:rPr lang="en-US" altLang="en-US" dirty="0" smtClean="0"/>
              <a:t> </a:t>
            </a:r>
            <a:r>
              <a:rPr lang="ar-SA" altLang="en-US" dirty="0" smtClean="0"/>
              <a:t>فضاهاي پاركينگ داخل بخش</a:t>
            </a:r>
            <a:endParaRPr lang="en-US" altLang="en-US" dirty="0" smtClean="0"/>
          </a:p>
          <a:p>
            <a:pPr algn="r" rtl="1"/>
            <a:r>
              <a:rPr lang="en-US" altLang="en-US" dirty="0" smtClean="0"/>
              <a:t> </a:t>
            </a:r>
            <a:r>
              <a:rPr lang="ar-SA" altLang="en-US" dirty="0" smtClean="0"/>
              <a:t>مسكوني خاتمه مي يابند در نظر گرفته شده است</a:t>
            </a:r>
            <a:r>
              <a:rPr lang="en-US" altLang="en-US" dirty="0" smtClean="0"/>
              <a:t>  .                                      </a:t>
            </a:r>
          </a:p>
          <a:p>
            <a:pPr algn="r" rtl="1"/>
            <a:r>
              <a:rPr lang="en-US" altLang="en-US" dirty="0" smtClean="0"/>
              <a:t> </a:t>
            </a:r>
            <a:r>
              <a:rPr lang="ar-SA" altLang="en-US" dirty="0" smtClean="0"/>
              <a:t>بدين ترتيب فاصله پياده از محل پارك اتومبيل تا واحد مسكوني نسبت به حالت 1 تقليل مي يابد و ضمناً محيط</a:t>
            </a:r>
            <a:endParaRPr lang="en-US" altLang="en-US" dirty="0" smtClean="0"/>
          </a:p>
          <a:p>
            <a:pPr algn="r" rtl="1"/>
            <a:r>
              <a:rPr lang="en-US" altLang="en-US" dirty="0" smtClean="0"/>
              <a:t> </a:t>
            </a:r>
            <a:r>
              <a:rPr lang="ar-SA" altLang="en-US" dirty="0" smtClean="0"/>
              <a:t>مسكوني نسبتاً از حضور اتومبيل آزاد است</a:t>
            </a:r>
            <a:r>
              <a:rPr lang="en-US" altLang="en-US" dirty="0" smtClean="0"/>
              <a:t> . </a:t>
            </a:r>
            <a:r>
              <a:rPr lang="ar-SA" altLang="en-US" dirty="0" smtClean="0"/>
              <a:t>براي خدمات و</a:t>
            </a:r>
            <a:r>
              <a:rPr lang="en-US" altLang="en-US" dirty="0" smtClean="0"/>
              <a:t>   </a:t>
            </a:r>
            <a:r>
              <a:rPr lang="ar-SA" altLang="en-US" dirty="0" smtClean="0"/>
              <a:t>اورژانس كماكان پيش بيني</a:t>
            </a:r>
            <a:r>
              <a:rPr lang="en-US" altLang="en-US" dirty="0" smtClean="0"/>
              <a:t> </a:t>
            </a:r>
            <a:r>
              <a:rPr lang="ar-SA" altLang="en-US" dirty="0" smtClean="0"/>
              <a:t>دسترسي</a:t>
            </a:r>
            <a:r>
              <a:rPr lang="en-US" altLang="en-US" dirty="0" smtClean="0"/>
              <a:t> </a:t>
            </a:r>
            <a:r>
              <a:rPr lang="ar-SA" altLang="en-US" dirty="0" smtClean="0"/>
              <a:t>سواره بطور</a:t>
            </a:r>
            <a:r>
              <a:rPr lang="en-US" altLang="en-US" dirty="0" smtClean="0"/>
              <a:t> </a:t>
            </a:r>
          </a:p>
          <a:p>
            <a:pPr algn="r" rtl="1"/>
            <a:r>
              <a:rPr lang="ar-SA" altLang="en-US" dirty="0" smtClean="0"/>
              <a:t>جداگانه ضروري است</a:t>
            </a:r>
            <a:r>
              <a:rPr lang="en-US" altLang="en-US" dirty="0" smtClean="0"/>
              <a:t>.  </a:t>
            </a:r>
          </a:p>
          <a:p>
            <a:pPr algn="r" rtl="1"/>
            <a:r>
              <a:rPr lang="en-US" altLang="en-US" dirty="0" smtClean="0"/>
              <a:t> 3- </a:t>
            </a:r>
            <a:r>
              <a:rPr lang="ar-SA" altLang="en-US" dirty="0" smtClean="0"/>
              <a:t>در اين حالت دسترسي به داخل قطعه مسكوني بوسيله تعدادي دور برگردان مي باشد قوسها و پيچها راههاي</a:t>
            </a:r>
            <a:r>
              <a:rPr lang="en-US" altLang="en-US" dirty="0" smtClean="0"/>
              <a:t> </a:t>
            </a:r>
          </a:p>
          <a:p>
            <a:pPr algn="r" rtl="1"/>
            <a:r>
              <a:rPr lang="ar-SA" altLang="en-US" dirty="0" smtClean="0"/>
              <a:t>دور</a:t>
            </a:r>
            <a:r>
              <a:rPr lang="en-US" altLang="en-US" dirty="0" smtClean="0"/>
              <a:t> </a:t>
            </a:r>
            <a:r>
              <a:rPr lang="ar-SA" altLang="en-US" dirty="0" smtClean="0"/>
              <a:t>برگردان از سرعت وسائط نقليه خواهد كاست</a:t>
            </a:r>
            <a:r>
              <a:rPr lang="en-US" altLang="en-US" dirty="0" smtClean="0"/>
              <a:t> .</a:t>
            </a:r>
            <a:r>
              <a:rPr lang="ar-SA" altLang="en-US" dirty="0" smtClean="0"/>
              <a:t>اتومبيل شخصي و وسائط نقليه خدماتي مي</a:t>
            </a:r>
            <a:r>
              <a:rPr lang="en-US" altLang="en-US" dirty="0" smtClean="0"/>
              <a:t> </a:t>
            </a:r>
            <a:r>
              <a:rPr lang="ar-SA" altLang="en-US" dirty="0" smtClean="0"/>
              <a:t>توانند كاملاً به</a:t>
            </a:r>
            <a:r>
              <a:rPr lang="en-US" altLang="en-US" dirty="0" smtClean="0"/>
              <a:t> </a:t>
            </a:r>
          </a:p>
          <a:p>
            <a:pPr algn="r" rtl="1"/>
            <a:r>
              <a:rPr lang="ar-SA" altLang="en-US" dirty="0" smtClean="0"/>
              <a:t>واحدهاي مسكوني نزديك شوند</a:t>
            </a:r>
            <a:r>
              <a:rPr lang="en-US" altLang="en-US" dirty="0" smtClean="0"/>
              <a:t>. </a:t>
            </a:r>
            <a:r>
              <a:rPr lang="ar-SA" altLang="en-US" dirty="0" smtClean="0"/>
              <a:t>دسترسي پياده در كنار همين راههاي دور برگردان قرار مي گيرد</a:t>
            </a:r>
            <a:r>
              <a:rPr lang="en-US" altLang="en-US" dirty="0" smtClean="0"/>
              <a:t> .</a:t>
            </a:r>
          </a:p>
          <a:p>
            <a:pPr algn="r" rtl="1"/>
            <a:r>
              <a:rPr lang="en-US" altLang="en-US" dirty="0" smtClean="0"/>
              <a:t>4-</a:t>
            </a:r>
            <a:r>
              <a:rPr lang="ar-SA" altLang="en-US" dirty="0" smtClean="0"/>
              <a:t>اين حالت دسترسي وسائط نقليه به داخل قطعه مجموعه مسكوني توسط راههاي حلقه اي</a:t>
            </a:r>
            <a:r>
              <a:rPr lang="en-US" altLang="en-US" dirty="0" smtClean="0"/>
              <a:t> </a:t>
            </a:r>
            <a:r>
              <a:rPr lang="ar-SA" altLang="en-US" dirty="0" smtClean="0"/>
              <a:t>با دور بر گردان و</a:t>
            </a:r>
            <a:endParaRPr lang="en-US" altLang="en-US" dirty="0" smtClean="0"/>
          </a:p>
          <a:p>
            <a:pPr algn="r" rtl="1"/>
            <a:r>
              <a:rPr lang="en-US" altLang="en-US" dirty="0" smtClean="0"/>
              <a:t> </a:t>
            </a:r>
            <a:r>
              <a:rPr lang="ar-SA" altLang="en-US" dirty="0" smtClean="0"/>
              <a:t>يا بدون دوربرگردان را نشان مي دهد. پيش بيني محلهايي براي دور زدن</a:t>
            </a:r>
            <a:r>
              <a:rPr lang="en-US" altLang="en-US" dirty="0" smtClean="0"/>
              <a:t> </a:t>
            </a:r>
            <a:r>
              <a:rPr lang="ar-SA" altLang="en-US" dirty="0" smtClean="0"/>
              <a:t>اتومبيل در مسير راه حلقه اي فقط در</a:t>
            </a:r>
            <a:r>
              <a:rPr lang="en-US" altLang="en-US" dirty="0" smtClean="0"/>
              <a:t> </a:t>
            </a:r>
          </a:p>
          <a:p>
            <a:pPr algn="r" rtl="1"/>
            <a:r>
              <a:rPr lang="ar-SA" altLang="en-US" dirty="0" smtClean="0"/>
              <a:t>صورتي ضروري است كه طول راه زياد باشد . در اين حالت</a:t>
            </a:r>
            <a:r>
              <a:rPr lang="en-US" altLang="en-US" dirty="0" smtClean="0"/>
              <a:t> </a:t>
            </a:r>
            <a:r>
              <a:rPr lang="ar-SA" altLang="en-US" dirty="0" smtClean="0"/>
              <a:t>اتومبيل سواري و وسيله نقليه خدماتي به واحد مسكوني</a:t>
            </a:r>
            <a:endParaRPr lang="en-US" altLang="en-US" dirty="0" smtClean="0"/>
          </a:p>
          <a:p>
            <a:pPr algn="r" rtl="1"/>
            <a:r>
              <a:rPr lang="en-US" altLang="en-US" dirty="0" smtClean="0"/>
              <a:t> </a:t>
            </a:r>
            <a:r>
              <a:rPr lang="ar-SA" altLang="en-US" dirty="0" smtClean="0"/>
              <a:t>دسترسي نزديك دارند</a:t>
            </a:r>
            <a:r>
              <a:rPr lang="en-US" altLang="en-US" dirty="0" smtClean="0"/>
              <a:t>. </a:t>
            </a:r>
            <a:r>
              <a:rPr lang="ar-SA" altLang="en-US" dirty="0" smtClean="0"/>
              <a:t>راههاي حلقه اي بايد به گونه اي طراحي شوند كه مشوق رانندگي با سرعت زياد</a:t>
            </a:r>
            <a:r>
              <a:rPr lang="en-US" altLang="en-US" dirty="0" smtClean="0"/>
              <a:t> </a:t>
            </a:r>
            <a:r>
              <a:rPr lang="ar-SA" altLang="en-US" dirty="0" smtClean="0"/>
              <a:t>نگردند</a:t>
            </a:r>
            <a:r>
              <a:rPr lang="en-US" altLang="en-US" dirty="0" smtClean="0"/>
              <a:t> .</a:t>
            </a:r>
          </a:p>
          <a:p>
            <a:pPr algn="r" rtl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34153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0"/>
          <p:cNvSpPr txBox="1">
            <a:spLocks noChangeArrowheads="1"/>
          </p:cNvSpPr>
          <p:nvPr/>
        </p:nvSpPr>
        <p:spPr bwMode="auto">
          <a:xfrm>
            <a:off x="1219200" y="304800"/>
            <a:ext cx="7620000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just" rtl="1" eaLnBrk="1" hangingPunct="1"/>
            <a:r>
              <a:rPr lang="en-US" altLang="en-US" sz="1600" dirty="0"/>
              <a:t>5- </a:t>
            </a:r>
            <a:r>
              <a:rPr lang="ar-SA" altLang="en-US" sz="1600" dirty="0"/>
              <a:t>رشته اي از ميدانچه هاي به هم پيوسته اين شبكه را تشكيل مي دهد كه اين ميدانچه ها حالتي نيمه</a:t>
            </a:r>
            <a:r>
              <a:rPr lang="en-US" altLang="en-US" sz="1600" dirty="0"/>
              <a:t> </a:t>
            </a:r>
          </a:p>
          <a:p>
            <a:pPr algn="just" rtl="1" eaLnBrk="1" hangingPunct="1"/>
            <a:r>
              <a:rPr lang="ar-SA" altLang="en-US" sz="1600" dirty="0"/>
              <a:t>خصوصي</a:t>
            </a:r>
            <a:r>
              <a:rPr lang="en-US" altLang="en-US" sz="1600" dirty="0"/>
              <a:t> </a:t>
            </a:r>
            <a:r>
              <a:rPr lang="ar-SA" altLang="en-US" sz="1600" dirty="0"/>
              <a:t>دارند .در حالي كه ميدانچه ها توسط وسائط نقليه مورد استفاده قرار مي گيرند</a:t>
            </a:r>
            <a:r>
              <a:rPr lang="en-US" altLang="en-US" sz="1600" dirty="0"/>
              <a:t> ، </a:t>
            </a:r>
            <a:r>
              <a:rPr lang="ar-SA" altLang="en-US" sz="1600" dirty="0"/>
              <a:t>براي استفاده</a:t>
            </a:r>
            <a:r>
              <a:rPr lang="en-US" altLang="en-US" sz="1600" dirty="0"/>
              <a:t> </a:t>
            </a:r>
          </a:p>
          <a:p>
            <a:pPr algn="just" rtl="1" eaLnBrk="1" hangingPunct="1"/>
            <a:r>
              <a:rPr lang="ar-SA" altLang="en-US" sz="1600" dirty="0"/>
              <a:t>پياده نيز بايد طراحي شده باشند</a:t>
            </a:r>
            <a:r>
              <a:rPr lang="en-US" altLang="en-US" sz="1600" dirty="0"/>
              <a:t> .</a:t>
            </a:r>
            <a:r>
              <a:rPr lang="ar-SA" altLang="en-US" sz="1600" dirty="0"/>
              <a:t>از اين رو ترتيب دسترسي بايد به گونه اي باشد كه بوسيله شكل</a:t>
            </a:r>
            <a:r>
              <a:rPr lang="en-US" altLang="en-US" sz="1600" dirty="0"/>
              <a:t> </a:t>
            </a:r>
          </a:p>
          <a:p>
            <a:pPr algn="just" rtl="1" eaLnBrk="1" hangingPunct="1"/>
            <a:r>
              <a:rPr lang="ar-SA" altLang="en-US" sz="1600" dirty="0"/>
              <a:t>ساختمانها ، جزئيات دسترسي و منظره سازي فضاي ميدانچه</a:t>
            </a:r>
            <a:r>
              <a:rPr lang="en-US" altLang="en-US" sz="1600" dirty="0"/>
              <a:t> ، </a:t>
            </a:r>
            <a:r>
              <a:rPr lang="ar-SA" altLang="en-US" sz="1600" dirty="0"/>
              <a:t>از تا ثير ضور اتومبيل بر ميط مسكوني</a:t>
            </a:r>
            <a:endParaRPr lang="en-US" altLang="en-US" sz="1600" dirty="0"/>
          </a:p>
          <a:p>
            <a:pPr algn="just" rtl="1" eaLnBrk="1" hangingPunct="1"/>
            <a:r>
              <a:rPr lang="en-US" altLang="en-US" sz="1600" dirty="0"/>
              <a:t> </a:t>
            </a:r>
            <a:r>
              <a:rPr lang="ar-SA" altLang="en-US" sz="1600" dirty="0"/>
              <a:t>كاسته شود</a:t>
            </a:r>
            <a:r>
              <a:rPr lang="en-US" altLang="en-US" sz="1600" dirty="0"/>
              <a:t> .</a:t>
            </a:r>
          </a:p>
          <a:p>
            <a:pPr algn="just" rtl="1" eaLnBrk="1" hangingPunct="1"/>
            <a:r>
              <a:rPr lang="en-US" altLang="en-US" sz="1600" dirty="0"/>
              <a:t>6-</a:t>
            </a:r>
            <a:r>
              <a:rPr lang="ar-SA" altLang="en-US" sz="1600" dirty="0"/>
              <a:t>شبكه اي كه بر اساس تعدادي ميدانچه ناپيوسته قرار دارد . در اين حالت واحدهاي مسكوني  با رعايت</a:t>
            </a:r>
            <a:r>
              <a:rPr lang="en-US" altLang="en-US" sz="1600" dirty="0"/>
              <a:t> </a:t>
            </a:r>
          </a:p>
          <a:p>
            <a:pPr algn="just" rtl="1" eaLnBrk="1" hangingPunct="1"/>
            <a:r>
              <a:rPr lang="ar-SA" altLang="en-US" sz="1600" dirty="0"/>
              <a:t>جهت اطراف ميدانچه ها حلقه مي زنند . هر ميدانچه داراي عملكرد</a:t>
            </a:r>
            <a:r>
              <a:rPr lang="en-US" altLang="en-US" sz="1600" dirty="0"/>
              <a:t> </a:t>
            </a:r>
          </a:p>
          <a:p>
            <a:pPr algn="just" rtl="1" eaLnBrk="1" hangingPunct="1"/>
            <a:r>
              <a:rPr lang="ar-SA" altLang="en-US" sz="1600" dirty="0"/>
              <a:t>سواره و پياده به طور تؤام است و حالت استقلال فضايي مجموعه هر ميدانچه نسبت به حالت قبلي</a:t>
            </a:r>
            <a:r>
              <a:rPr lang="en-US" altLang="en-US" sz="1600" dirty="0"/>
              <a:t> </a:t>
            </a:r>
            <a:r>
              <a:rPr lang="ar-SA" altLang="en-US" sz="1600" dirty="0"/>
              <a:t>بيشتر</a:t>
            </a:r>
            <a:endParaRPr lang="en-US" altLang="en-US" sz="1600" dirty="0"/>
          </a:p>
          <a:p>
            <a:pPr algn="just" rtl="1" eaLnBrk="1" hangingPunct="1"/>
            <a:r>
              <a:rPr lang="en-US" altLang="en-US" sz="1600" dirty="0"/>
              <a:t> </a:t>
            </a:r>
            <a:r>
              <a:rPr lang="ar-SA" altLang="en-US" sz="1600" dirty="0"/>
              <a:t>است</a:t>
            </a:r>
            <a:r>
              <a:rPr lang="en-US" altLang="en-US" sz="1600" dirty="0"/>
              <a:t> .</a:t>
            </a:r>
          </a:p>
          <a:p>
            <a:pPr algn="just" rtl="1" eaLnBrk="1" hangingPunct="1"/>
            <a:r>
              <a:rPr lang="en-US" altLang="en-US" sz="1600" b="1" dirty="0">
                <a:latin typeface="Traditional Arabic" pitchFamily="18" charset="-78"/>
              </a:rPr>
              <a:t>7</a:t>
            </a:r>
            <a:r>
              <a:rPr lang="en-US" altLang="en-US" sz="1600" dirty="0">
                <a:latin typeface="Zar" pitchFamily="2" charset="-78"/>
              </a:rPr>
              <a:t>- </a:t>
            </a:r>
            <a:r>
              <a:rPr lang="ar-SA" altLang="en-US" sz="1600" dirty="0">
                <a:latin typeface="Zar" pitchFamily="2" charset="-78"/>
              </a:rPr>
              <a:t>طرحي كه مركب است از دور برگردان</a:t>
            </a:r>
            <a:r>
              <a:rPr lang="en-US" altLang="en-US" sz="1600" dirty="0">
                <a:latin typeface="Zar" pitchFamily="2" charset="-78"/>
              </a:rPr>
              <a:t> ، </a:t>
            </a:r>
            <a:r>
              <a:rPr lang="ar-SA" altLang="en-US" sz="1600" dirty="0">
                <a:latin typeface="Zar" pitchFamily="2" charset="-78"/>
              </a:rPr>
              <a:t>فضاهاي پياده و فضاهاي ميدان مانند</a:t>
            </a:r>
            <a:r>
              <a:rPr lang="en-US" altLang="en-US" sz="1600" dirty="0">
                <a:latin typeface="Zar" pitchFamily="2" charset="-78"/>
              </a:rPr>
              <a:t> .</a:t>
            </a:r>
          </a:p>
          <a:p>
            <a:pPr algn="just" rtl="1" eaLnBrk="1" hangingPunct="1"/>
            <a:r>
              <a:rPr lang="en-US" altLang="en-US" sz="1600" dirty="0"/>
              <a:t>8- </a:t>
            </a:r>
            <a:r>
              <a:rPr lang="ar-SA" altLang="en-US" sz="1600" dirty="0"/>
              <a:t>تركيب اين شبكه مبتني بر يك رشته خيابانهاي موازي عمدتاً شرقي غربي ( حالت فرعي ) و</a:t>
            </a:r>
            <a:r>
              <a:rPr lang="en-US" altLang="en-US" sz="1600" dirty="0"/>
              <a:t> </a:t>
            </a:r>
            <a:r>
              <a:rPr lang="ar-SA" altLang="en-US" sz="1600" dirty="0"/>
              <a:t>خيابانهاي</a:t>
            </a:r>
            <a:endParaRPr lang="en-US" altLang="en-US" sz="1600" dirty="0"/>
          </a:p>
          <a:p>
            <a:pPr algn="just" rtl="1" eaLnBrk="1" hangingPunct="1"/>
            <a:r>
              <a:rPr lang="en-US" altLang="en-US" sz="1600" dirty="0"/>
              <a:t> </a:t>
            </a:r>
            <a:r>
              <a:rPr lang="ar-SA" altLang="en-US" sz="1600" dirty="0"/>
              <a:t>شمالي جنوبي ( حالت اصلي ) است . اين تركيبي است كه دوران گسترش شهرها در حاشيه بخش مياني</a:t>
            </a:r>
            <a:endParaRPr lang="en-US" altLang="en-US" sz="1600" dirty="0"/>
          </a:p>
          <a:p>
            <a:pPr algn="just" rtl="1" eaLnBrk="1" hangingPunct="1"/>
            <a:r>
              <a:rPr lang="en-US" altLang="en-US" sz="1600" dirty="0"/>
              <a:t> </a:t>
            </a:r>
            <a:r>
              <a:rPr lang="ar-SA" altLang="en-US" sz="1600" dirty="0"/>
              <a:t>شهر شكل گرفته است</a:t>
            </a:r>
            <a:r>
              <a:rPr lang="en-US" altLang="en-US" sz="1600" dirty="0"/>
              <a:t> .</a:t>
            </a:r>
          </a:p>
          <a:p>
            <a:pPr algn="just" rtl="1" eaLnBrk="1" hangingPunct="1"/>
            <a:r>
              <a:rPr lang="ar-SA" altLang="en-US" sz="1600" dirty="0"/>
              <a:t>ماشين در اين حالت به تمام خانه ها دسترسي آسان دارد و در عين حال به علت مشخص نبودن قلمرو</a:t>
            </a:r>
            <a:endParaRPr lang="en-US" altLang="en-US" sz="1600" dirty="0"/>
          </a:p>
          <a:p>
            <a:pPr algn="just" rtl="1" eaLnBrk="1" hangingPunct="1"/>
            <a:r>
              <a:rPr lang="en-US" altLang="en-US" sz="1600" dirty="0"/>
              <a:t> </a:t>
            </a:r>
            <a:r>
              <a:rPr lang="ar-SA" altLang="en-US" sz="1600" dirty="0"/>
              <a:t>فضايي ، تمام ضاي خيابانها در حاكميت اتومبيل است ، لذا اهميت عابر پياده در مقابل اتومبيل ، بسيار</a:t>
            </a:r>
            <a:r>
              <a:rPr lang="en-US" altLang="en-US" sz="1600" dirty="0"/>
              <a:t> </a:t>
            </a:r>
          </a:p>
          <a:p>
            <a:pPr algn="just" rtl="1" eaLnBrk="1" hangingPunct="1"/>
            <a:r>
              <a:rPr lang="ar-SA" altLang="en-US" sz="1600" dirty="0"/>
              <a:t>فرعي است</a:t>
            </a:r>
            <a:r>
              <a:rPr lang="en-US" altLang="en-US" sz="1600" dirty="0"/>
              <a:t> . </a:t>
            </a:r>
            <a:r>
              <a:rPr lang="ar-SA" altLang="en-US" sz="1600" dirty="0"/>
              <a:t>بويژه برخي از خيابانها اصلاً پياده رو ندارد</a:t>
            </a:r>
            <a:r>
              <a:rPr lang="en-US" altLang="en-US" sz="1600" dirty="0"/>
              <a:t> . </a:t>
            </a:r>
          </a:p>
          <a:p>
            <a:pPr algn="r" rtl="1" eaLnBrk="1" hangingPunct="1"/>
            <a:r>
              <a:rPr lang="ar-SA" altLang="en-US" sz="1600" b="1" dirty="0">
                <a:latin typeface="Zar" pitchFamily="2" charset="-78"/>
              </a:rPr>
              <a:t>حركت سواره</a:t>
            </a:r>
            <a:r>
              <a:rPr lang="en-US" altLang="en-US" sz="1600" b="1" dirty="0">
                <a:latin typeface="Zar" pitchFamily="2" charset="-78"/>
              </a:rPr>
              <a:t> : </a:t>
            </a:r>
          </a:p>
          <a:p>
            <a:pPr algn="just" rtl="1" eaLnBrk="1" hangingPunct="1"/>
            <a:r>
              <a:rPr lang="ar-SA" altLang="en-US" sz="1600" dirty="0"/>
              <a:t>در طراحي يك منطقه مسكوني جديد بايد از ايجاد دسترسيهايي كه موجب ورود ترافيك محلي يا شهري</a:t>
            </a:r>
            <a:r>
              <a:rPr lang="en-US" altLang="en-US" sz="1600" dirty="0"/>
              <a:t> </a:t>
            </a:r>
          </a:p>
          <a:p>
            <a:pPr algn="just" rtl="1" eaLnBrk="1" hangingPunct="1"/>
            <a:r>
              <a:rPr lang="en-US" altLang="en-US" sz="1600" dirty="0"/>
              <a:t>– </a:t>
            </a:r>
            <a:r>
              <a:rPr lang="ar-SA" altLang="en-US" sz="1600" dirty="0"/>
              <a:t>غير از آنچه كه مورد نياز منطقه مسكوني است</a:t>
            </a:r>
            <a:r>
              <a:rPr lang="en-US" altLang="en-US" sz="1600" dirty="0"/>
              <a:t> –</a:t>
            </a:r>
            <a:r>
              <a:rPr lang="ar-SA" altLang="en-US" sz="1600" dirty="0"/>
              <a:t>جلوگيري شود. در عين حال حركت سواره در يك</a:t>
            </a:r>
            <a:r>
              <a:rPr lang="en-US" altLang="en-US" sz="1600" dirty="0"/>
              <a:t> </a:t>
            </a:r>
          </a:p>
          <a:p>
            <a:pPr algn="just" rtl="1" eaLnBrk="1" hangingPunct="1"/>
            <a:r>
              <a:rPr lang="ar-SA" altLang="en-US" sz="1600" dirty="0"/>
              <a:t>منطقه مسكوني بايد مناسب ، سالم و مطبوع باشد</a:t>
            </a:r>
            <a:r>
              <a:rPr lang="en-US" altLang="en-US" sz="1600" dirty="0"/>
              <a:t> .</a:t>
            </a:r>
          </a:p>
          <a:p>
            <a:pPr algn="just" rtl="1" eaLnBrk="1" hangingPunct="1"/>
            <a:r>
              <a:rPr lang="ar-SA" altLang="en-US" sz="1600" dirty="0"/>
              <a:t>با اين اهداف ، طرحي دسترسي بايد به گونه اي باشد ه انواع وسايل نقليه مانند اتوبوس ، ماشين باركش</a:t>
            </a:r>
            <a:r>
              <a:rPr lang="en-US" altLang="en-US" sz="1600" dirty="0"/>
              <a:t> </a:t>
            </a:r>
          </a:p>
          <a:p>
            <a:pPr algn="just" rtl="1" eaLnBrk="1" hangingPunct="1"/>
            <a:r>
              <a:rPr lang="ar-SA" altLang="en-US" sz="1600" dirty="0"/>
              <a:t>و</a:t>
            </a:r>
            <a:r>
              <a:rPr lang="en-US" altLang="en-US" sz="1600" dirty="0"/>
              <a:t> </a:t>
            </a:r>
            <a:r>
              <a:rPr lang="ar-SA" altLang="en-US" sz="1600" dirty="0"/>
              <a:t>تومبيل سواري هر يك تا مرز مناسب بتوانند به مجموعه مسكوني دسترسي پيدا كنند</a:t>
            </a:r>
            <a:r>
              <a:rPr lang="en-US" altLang="en-US" sz="1600" dirty="0"/>
              <a:t> </a:t>
            </a:r>
            <a:r>
              <a:rPr lang="en-US" altLang="en-US" sz="1600" dirty="0" smtClean="0"/>
              <a:t>.</a:t>
            </a:r>
            <a:endParaRPr lang="en-US" altLang="en-US" sz="1600" dirty="0"/>
          </a:p>
        </p:txBody>
      </p:sp>
      <p:graphicFrame>
        <p:nvGraphicFramePr>
          <p:cNvPr id="24579" name="Object 11"/>
          <p:cNvGraphicFramePr>
            <a:graphicFrameLocks noChangeAspect="1"/>
          </p:cNvGraphicFramePr>
          <p:nvPr/>
        </p:nvGraphicFramePr>
        <p:xfrm>
          <a:off x="885093" y="685801"/>
          <a:ext cx="1125415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Clip" r:id="rId3" imgW="4276190" imgH="3285714" progId="MS_ClipArt_Gallery.2">
                  <p:embed/>
                </p:oleObj>
              </mc:Choice>
              <mc:Fallback>
                <p:oleObj name="Clip" r:id="rId3" imgW="4276190" imgH="3285714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5093" y="685801"/>
                        <a:ext cx="1125415" cy="936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rgbClr val="808080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Object 12"/>
          <p:cNvGraphicFramePr>
            <a:graphicFrameLocks noChangeAspect="1"/>
          </p:cNvGraphicFramePr>
          <p:nvPr/>
        </p:nvGraphicFramePr>
        <p:xfrm>
          <a:off x="885092" y="1905000"/>
          <a:ext cx="1126881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Clip" r:id="rId5" imgW="4180952" imgH="3247619" progId="MS_ClipArt_Gallery.2">
                  <p:embed/>
                </p:oleObj>
              </mc:Choice>
              <mc:Fallback>
                <p:oleObj name="Clip" r:id="rId5" imgW="4180952" imgH="3247619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5092" y="1905000"/>
                        <a:ext cx="1126881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rgbClr val="808080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1" name="Object 13"/>
          <p:cNvGraphicFramePr>
            <a:graphicFrameLocks noChangeAspect="1"/>
          </p:cNvGraphicFramePr>
          <p:nvPr/>
        </p:nvGraphicFramePr>
        <p:xfrm>
          <a:off x="914400" y="3124200"/>
          <a:ext cx="1143000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Clip" r:id="rId7" imgW="4209524" imgH="3209524" progId="MS_ClipArt_Gallery.2">
                  <p:embed/>
                </p:oleObj>
              </mc:Choice>
              <mc:Fallback>
                <p:oleObj name="Clip" r:id="rId7" imgW="4209524" imgH="3209524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3124200"/>
                        <a:ext cx="1143000" cy="909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rgbClr val="808080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2" name="Object 14"/>
          <p:cNvGraphicFramePr>
            <a:graphicFrameLocks noChangeAspect="1"/>
          </p:cNvGraphicFramePr>
          <p:nvPr/>
        </p:nvGraphicFramePr>
        <p:xfrm>
          <a:off x="885093" y="4267201"/>
          <a:ext cx="1125415" cy="930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Clip" r:id="rId9" imgW="4257143" imgH="3247619" progId="MS_ClipArt_Gallery.2">
                  <p:embed/>
                </p:oleObj>
              </mc:Choice>
              <mc:Fallback>
                <p:oleObj name="Clip" r:id="rId9" imgW="4257143" imgH="3247619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5093" y="4267201"/>
                        <a:ext cx="1125415" cy="930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35921" dir="2700000" algn="ctr" rotWithShape="0">
                          <a:srgbClr val="808080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43000"/>
            <a:ext cx="8763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altLang="en-US" sz="2000" b="1" dirty="0" smtClean="0">
                <a:latin typeface="Zar" pitchFamily="2" charset="-78"/>
                <a:ea typeface="times new romans"/>
                <a:cs typeface="times new romans"/>
              </a:rPr>
              <a:t>بخش</a:t>
            </a:r>
            <a:r>
              <a:rPr lang="ar-SA" altLang="en-US" sz="2000" b="1" dirty="0" smtClean="0">
                <a:latin typeface="Zar" pitchFamily="2" charset="-78"/>
                <a:cs typeface="Zar" pitchFamily="2" charset="-78"/>
              </a:rPr>
              <a:t> سوم</a:t>
            </a:r>
            <a:r>
              <a:rPr lang="ar-SA" altLang="en-US" sz="2000" b="1" dirty="0" smtClean="0">
                <a:latin typeface="Zar" pitchFamily="2" charset="-78"/>
              </a:rPr>
              <a:t> : ضوابط عمومي</a:t>
            </a:r>
            <a:r>
              <a:rPr lang="en-US" altLang="en-US" sz="2000" b="1" dirty="0" smtClean="0">
                <a:latin typeface="Zar" pitchFamily="2" charset="-78"/>
              </a:rPr>
              <a:t> </a:t>
            </a:r>
            <a:r>
              <a:rPr lang="ar-SA" altLang="en-US" sz="2000" b="1" dirty="0" smtClean="0">
                <a:latin typeface="Zar" pitchFamily="2" charset="-78"/>
              </a:rPr>
              <a:t>طراحي مسكن استيجاري</a:t>
            </a:r>
            <a:r>
              <a:rPr lang="en-US" altLang="en-US" sz="2000" b="1" dirty="0" smtClean="0">
                <a:latin typeface="Zar" pitchFamily="2" charset="-78"/>
              </a:rPr>
              <a:t> </a:t>
            </a:r>
            <a:endParaRPr lang="en-US" altLang="en-US" sz="2000" b="1" dirty="0" smtClean="0"/>
          </a:p>
          <a:p>
            <a:pPr algn="r" rtl="1"/>
            <a:r>
              <a:rPr lang="ar-SA" altLang="en-US" sz="2000" dirty="0" smtClean="0"/>
              <a:t>در مجموعه هاي مسكوني چون فضاهاي داخلي هر واحد محدود و حداقل مي باشد</a:t>
            </a:r>
            <a:r>
              <a:rPr lang="en-US" altLang="en-US" sz="2000" dirty="0" smtClean="0"/>
              <a:t>، </a:t>
            </a:r>
            <a:r>
              <a:rPr lang="ar-SA" altLang="en-US" sz="2000" dirty="0" smtClean="0"/>
              <a:t>فضاهاي عمومي بايد</a:t>
            </a:r>
            <a:r>
              <a:rPr lang="en-US" altLang="en-US" sz="2000" dirty="0" smtClean="0"/>
              <a:t> </a:t>
            </a:r>
          </a:p>
          <a:p>
            <a:pPr algn="r" rtl="1"/>
            <a:r>
              <a:rPr lang="ar-SA" altLang="en-US" sz="2000" dirty="0" smtClean="0"/>
              <a:t>نيازهاي روحي و زيستي ساكنين  آن را فراهم كند .بايد توجه داشته باشيم كه  ساكنين  چنين مجموعه هايي بخشي از اوقات و زندگي خود را در فضاها و محوطه هاي عمومي، صرف فعاليتها و رفتارهاي اجتماعي و فردي خواهند نمود</a:t>
            </a:r>
            <a:r>
              <a:rPr lang="en-US" altLang="en-US" sz="2000" dirty="0" smtClean="0"/>
              <a:t>، </a:t>
            </a:r>
            <a:r>
              <a:rPr lang="ar-SA" altLang="en-US" sz="2000" dirty="0" smtClean="0"/>
              <a:t>فعاليتهايي كه  فضاي محدود واحد مسكوني  پاسخگوي آن نمي باشد. بدين معني نقش و جايگاه اين فضاها در ااينگونه مجموعه ها بسيار بسيار با ارزش مي گردد. اين فضاها بايد ضمن ايجاد آرامش در فرد زمينه ساز رفتارهاي هنجار و باز دارنده رفتارهاي ناهنجار باشد</a:t>
            </a:r>
            <a:r>
              <a:rPr lang="en-US" altLang="en-US" sz="2000" dirty="0" smtClean="0"/>
              <a:t>.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7004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9"/>
          <p:cNvSpPr txBox="1">
            <a:spLocks noChangeArrowheads="1"/>
          </p:cNvSpPr>
          <p:nvPr/>
        </p:nvSpPr>
        <p:spPr bwMode="auto">
          <a:xfrm>
            <a:off x="228600" y="762000"/>
            <a:ext cx="876300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/>
            <a:r>
              <a:rPr lang="ar-SA" altLang="en-US" sz="2000" dirty="0"/>
              <a:t>براين اساس ضوابط عمومي طراحي مسكن  مجموعه هاي مسكوني در دو بخش با عناوين طراحي و جانمايي مجموعه و تهيه طرح معماري تدوين شده و در تهيه آن تلاش گرديده است تا علاوه بر توجه به ارتقا سطح كيفي شيوه هاي طراحي، موارد ذيل نيز مد نظر قرارگيرد</a:t>
            </a:r>
            <a:r>
              <a:rPr lang="en-US" altLang="en-US" sz="2000" dirty="0"/>
              <a:t>.</a:t>
            </a:r>
          </a:p>
          <a:p>
            <a:pPr algn="r" rtl="1" eaLnBrk="1" hangingPunct="1">
              <a:buFont typeface="Symbol" pitchFamily="18" charset="2"/>
              <a:buChar char="·"/>
            </a:pPr>
            <a:r>
              <a:rPr lang="ar-SA" altLang="en-US" sz="2000" dirty="0"/>
              <a:t>توجه به منزلت انسان و تامين محيطي متناسب باشان فرد و خانونده</a:t>
            </a:r>
            <a:r>
              <a:rPr lang="en-US" altLang="en-US" sz="2000" dirty="0"/>
              <a:t> .</a:t>
            </a:r>
          </a:p>
          <a:p>
            <a:pPr algn="r" rtl="1" eaLnBrk="1" hangingPunct="1">
              <a:buFont typeface="Symbol" pitchFamily="18" charset="2"/>
              <a:buChar char="·"/>
            </a:pPr>
            <a:r>
              <a:rPr lang="ar-SA" altLang="en-US" sz="2000" dirty="0"/>
              <a:t>هماهنگي كالبدي  مجموعه با محيط طبيعي و مصنوع پيرامون</a:t>
            </a:r>
            <a:r>
              <a:rPr lang="en-US" altLang="en-US" sz="2000" dirty="0"/>
              <a:t>.</a:t>
            </a:r>
          </a:p>
          <a:p>
            <a:pPr algn="r" rtl="1" eaLnBrk="1" hangingPunct="1">
              <a:buFont typeface="Symbol" pitchFamily="18" charset="2"/>
              <a:buChar char="·"/>
            </a:pPr>
            <a:r>
              <a:rPr lang="ar-SA" altLang="en-US" sz="2000" dirty="0"/>
              <a:t>توجه به تنظيم شرايط مناسب محيطي</a:t>
            </a:r>
            <a:r>
              <a:rPr lang="en-US" altLang="en-US" sz="2000" dirty="0"/>
              <a:t>.</a:t>
            </a:r>
          </a:p>
          <a:p>
            <a:pPr algn="r" rtl="1" eaLnBrk="1" hangingPunct="1">
              <a:buFont typeface="Symbol" pitchFamily="18" charset="2"/>
              <a:buChar char="·"/>
            </a:pPr>
            <a:r>
              <a:rPr lang="ar-SA" altLang="en-US" sz="2000" dirty="0"/>
              <a:t>پرهيز از يكنواختي و بي هويتي</a:t>
            </a:r>
            <a:r>
              <a:rPr lang="en-US" altLang="en-US" sz="2000" dirty="0"/>
              <a:t>.</a:t>
            </a:r>
          </a:p>
          <a:p>
            <a:pPr algn="r" rtl="1" eaLnBrk="1" hangingPunct="1">
              <a:buFont typeface="Symbol" pitchFamily="18" charset="2"/>
              <a:buChar char="·"/>
            </a:pPr>
            <a:r>
              <a:rPr lang="ar-SA" altLang="en-US" sz="2000" dirty="0"/>
              <a:t>تضمين و تامين نيازهاي روحي و زيستي ساكنين</a:t>
            </a:r>
            <a:r>
              <a:rPr lang="en-US" altLang="en-US" sz="2000" dirty="0"/>
              <a:t> .</a:t>
            </a:r>
          </a:p>
          <a:p>
            <a:pPr algn="r" rtl="1" eaLnBrk="1" hangingPunct="1">
              <a:buFont typeface="Symbol" pitchFamily="18" charset="2"/>
              <a:buChar char="·"/>
            </a:pPr>
            <a:r>
              <a:rPr lang="ar-SA" altLang="en-US" sz="2000" dirty="0"/>
              <a:t>نگرش  به معماري خودي و پرهيز از مدلهاي و سبكهاي  بيگانه</a:t>
            </a:r>
            <a:r>
              <a:rPr lang="en-US" altLang="en-US" sz="2000" dirty="0"/>
              <a:t> </a:t>
            </a:r>
          </a:p>
          <a:p>
            <a:pPr algn="r" rtl="1" eaLnBrk="1" hangingPunct="1">
              <a:buFont typeface="Symbol" pitchFamily="18" charset="2"/>
              <a:buChar char="·"/>
            </a:pPr>
            <a:r>
              <a:rPr lang="ar-SA" altLang="en-US" sz="2000" dirty="0"/>
              <a:t>رعايت تناسب هزينه ساخت با درآمد گروههاي  هدف</a:t>
            </a:r>
            <a:r>
              <a:rPr lang="en-US" altLang="en-US" sz="2000" dirty="0"/>
              <a:t>.</a:t>
            </a:r>
          </a:p>
          <a:p>
            <a:pPr algn="r" rtl="1" eaLnBrk="1" hangingPunct="1">
              <a:buFont typeface="Symbol" pitchFamily="18" charset="2"/>
              <a:buChar char="·"/>
            </a:pPr>
            <a:r>
              <a:rPr lang="ar-SA" altLang="en-US" sz="2000" dirty="0"/>
              <a:t>ارتقا فرهنگ زيست</a:t>
            </a:r>
            <a:r>
              <a:rPr lang="en-US" altLang="en-US" sz="2000" dirty="0"/>
              <a:t>.</a:t>
            </a:r>
          </a:p>
          <a:p>
            <a:pPr algn="r" rtl="1" eaLnBrk="1" hangingPunct="1">
              <a:buFont typeface="Symbol" pitchFamily="18" charset="2"/>
              <a:buChar char="·"/>
            </a:pPr>
            <a:r>
              <a:rPr lang="ar-SA" altLang="en-US" sz="2000" dirty="0"/>
              <a:t>ارتقا روشهاي ساخت، بهره برداري ونگهداري موجود در نقاط مختلف كشور  و</a:t>
            </a:r>
            <a:r>
              <a:rPr lang="en-US" altLang="en-US" sz="2000" dirty="0"/>
              <a:t>....</a:t>
            </a:r>
          </a:p>
          <a:p>
            <a:pPr algn="r" rtl="1" eaLnBrk="1" hangingPunct="1"/>
            <a:r>
              <a:rPr lang="ar-SA" altLang="en-US" sz="2000" dirty="0"/>
              <a:t>انتظار مي رود با به كار گيري  اين ضوابط توسط طراحان و مشاوران مجموعه هاي مسكوني علاوه بر ارتقا سطح كيفي  طرحها به هماهنگي  و وحدت بيشتر ميان اينگونه پروژه ها در سطح كشور بيانجامد</a:t>
            </a:r>
            <a:r>
              <a:rPr lang="en-US" altLang="en-US" sz="2000" dirty="0"/>
              <a:t> .</a:t>
            </a:r>
          </a:p>
          <a:p>
            <a:pPr algn="r" rtl="1" eaLnBrk="1" hangingPunct="1"/>
            <a:r>
              <a:rPr lang="en-US" altLang="en-US" sz="2000" dirty="0"/>
              <a:t> </a:t>
            </a: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609600"/>
            <a:ext cx="8763000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altLang="en-US" b="1" dirty="0" smtClean="0">
                <a:latin typeface="Zar" pitchFamily="2" charset="-78"/>
              </a:rPr>
              <a:t>بخش اول</a:t>
            </a:r>
            <a:r>
              <a:rPr lang="en-US" altLang="en-US" b="1" dirty="0" smtClean="0">
                <a:latin typeface="Zar" pitchFamily="2" charset="-78"/>
              </a:rPr>
              <a:t>: </a:t>
            </a:r>
            <a:r>
              <a:rPr lang="ar-SA" altLang="en-US" b="1" dirty="0" smtClean="0">
                <a:latin typeface="Zar" pitchFamily="2" charset="-78"/>
              </a:rPr>
              <a:t>طراحي و جانمايي مجموعه</a:t>
            </a:r>
            <a:endParaRPr lang="en-US" altLang="en-US" b="1" dirty="0" smtClean="0"/>
          </a:p>
          <a:p>
            <a:pPr algn="r" rtl="1"/>
            <a:r>
              <a:rPr lang="en-US" altLang="en-US" b="1" dirty="0" smtClean="0"/>
              <a:t>1-</a:t>
            </a:r>
            <a:r>
              <a:rPr lang="ar-SA" altLang="en-US" b="1" dirty="0" smtClean="0"/>
              <a:t>فضاي مورد نياز</a:t>
            </a:r>
            <a:endParaRPr lang="en-US" altLang="en-US" dirty="0" smtClean="0"/>
          </a:p>
          <a:p>
            <a:pPr algn="r" rtl="1"/>
            <a:r>
              <a:rPr lang="en-US" altLang="en-US" dirty="0" smtClean="0"/>
              <a:t>1-1 </a:t>
            </a:r>
            <a:r>
              <a:rPr lang="ar-SA" altLang="en-US" dirty="0" smtClean="0"/>
              <a:t>لازم است فضاهاي مختلف مجتمع هاي مسكوني در محل به گونه اي  جانمايي گردند كه  مديريت مجتمع به سهولت صورت پذيرد وهزينه هاي نگهداري  آن به</a:t>
            </a:r>
            <a:r>
              <a:rPr lang="en-US" altLang="en-US" dirty="0" smtClean="0"/>
              <a:t> </a:t>
            </a:r>
            <a:r>
              <a:rPr lang="ar-SA" altLang="en-US" dirty="0" smtClean="0"/>
              <a:t>حداقل برسد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2-1 </a:t>
            </a:r>
            <a:r>
              <a:rPr lang="ar-SA" altLang="en-US" dirty="0" smtClean="0"/>
              <a:t>به منظور امكان اداره مناسب مجتمع هاي مسكوني لازم است مكاني  براي مديريت و خدمات مجموعه در نظر گرفته شود</a:t>
            </a:r>
            <a:r>
              <a:rPr lang="en-US" altLang="en-US" dirty="0" smtClean="0"/>
              <a:t>. </a:t>
            </a:r>
            <a:r>
              <a:rPr lang="ar-SA" altLang="en-US" dirty="0" smtClean="0"/>
              <a:t>حداقل فضاهاي اختصاص يافته براي اين منظور در مجتمع هاي داراي كمتر  از 200 واحد مسكوني ، 60 متر مربع و بيشتر از آن 100 متر مربع مي باشد</a:t>
            </a:r>
            <a:r>
              <a:rPr lang="en-US" altLang="en-US" dirty="0" smtClean="0"/>
              <a:t>. </a:t>
            </a:r>
            <a:r>
              <a:rPr lang="ar-SA" altLang="en-US" dirty="0" smtClean="0"/>
              <a:t>موقعيت اين مكان  بايد حتي الامكان  در مركز  مجتمع و يا نزديك  ورودي اصلي آن باشد.0/35 متر مربع به فضاي فوق افزوده مي شود</a:t>
            </a:r>
            <a:r>
              <a:rPr lang="en-US" altLang="en-US" dirty="0" smtClean="0"/>
              <a:t>. </a:t>
            </a:r>
            <a:r>
              <a:rPr lang="ar-SA" altLang="en-US" dirty="0" smtClean="0"/>
              <a:t>موقعيت استقرار اين فضا در مجموعه به گونه اي باشد كه  ضمن دسترسي مناسب براي </a:t>
            </a:r>
            <a:r>
              <a:rPr lang="ar-SA" altLang="en-US" dirty="0" smtClean="0">
                <a:latin typeface="Courier New" pitchFamily="49" charset="0"/>
              </a:rPr>
              <a:t>ساكنين ، مستقل بوده و در مواقع بركزاري مراسم مزاحمتي را براي بلوكهاي همجوارايجادننمايد. اين بنا با امكان</a:t>
            </a:r>
            <a:r>
              <a:rPr lang="en-US" altLang="en-US" dirty="0" smtClean="0">
                <a:latin typeface="Courier New" pitchFamily="49" charset="0"/>
              </a:rPr>
              <a:t> </a:t>
            </a:r>
            <a:r>
              <a:rPr lang="ar-SA" altLang="en-US" dirty="0" smtClean="0">
                <a:latin typeface="Courier New" pitchFamily="49" charset="0"/>
              </a:rPr>
              <a:t>مديريت مجموعه باشد</a:t>
            </a:r>
            <a:r>
              <a:rPr lang="en-US" altLang="en-US" dirty="0" smtClean="0">
                <a:latin typeface="Courier New" pitchFamily="49" charset="0"/>
              </a:rPr>
              <a:t>. </a:t>
            </a:r>
          </a:p>
          <a:p>
            <a:pPr algn="r" rtl="1"/>
            <a:r>
              <a:rPr lang="en-US" altLang="en-US" dirty="0" smtClean="0"/>
              <a:t>3-1  </a:t>
            </a:r>
            <a:r>
              <a:rPr lang="ar-SA" altLang="en-US" dirty="0" smtClean="0"/>
              <a:t>پيش بيني توقفگاه</a:t>
            </a:r>
            <a:r>
              <a:rPr lang="en-US" altLang="en-US" dirty="0" smtClean="0"/>
              <a:t> ( </a:t>
            </a:r>
            <a:r>
              <a:rPr lang="ar-SA" altLang="en-US" dirty="0" smtClean="0"/>
              <a:t>پاركينگ</a:t>
            </a:r>
            <a:r>
              <a:rPr lang="en-US" altLang="en-US" dirty="0" smtClean="0"/>
              <a:t> ) </a:t>
            </a:r>
            <a:r>
              <a:rPr lang="ar-SA" altLang="en-US" dirty="0" smtClean="0"/>
              <a:t>براي واحدهاي مسكوني  بر اساس ضوابط رايج الزامي است و در صورت توفق با شهرداري تامين آن براي حداقل 30</a:t>
            </a:r>
            <a:r>
              <a:rPr lang="en-US" altLang="en-US" dirty="0" smtClean="0"/>
              <a:t>% </a:t>
            </a:r>
            <a:r>
              <a:rPr lang="ar-SA" altLang="en-US" dirty="0" smtClean="0"/>
              <a:t>واحدهاي مسكوني كافي خواهد بود</a:t>
            </a:r>
            <a:r>
              <a:rPr lang="en-US" altLang="en-US" dirty="0" smtClean="0"/>
              <a:t>. </a:t>
            </a:r>
            <a:r>
              <a:rPr lang="ar-SA" altLang="en-US" dirty="0" smtClean="0"/>
              <a:t>پاركينگ  حتي الامكان  به صورت متمركز  و در فضاي باز طراحي گردند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4-1  </a:t>
            </a:r>
            <a:r>
              <a:rPr lang="ar-SA" altLang="en-US" dirty="0" smtClean="0"/>
              <a:t>به ازاي هر 70 تا 100 واحد مسكوني يك  فضاي تجمع عمومي( واحد همسايگي) در مجموعه در نظر گرفته شود و براي كل  مجموعه</a:t>
            </a:r>
            <a:r>
              <a:rPr lang="en-US" altLang="en-US" dirty="0" smtClean="0"/>
              <a:t>( </a:t>
            </a:r>
            <a:r>
              <a:rPr lang="ar-SA" altLang="en-US" dirty="0" smtClean="0"/>
              <a:t>تا 500 واحد</a:t>
            </a:r>
            <a:r>
              <a:rPr lang="en-US" altLang="en-US" dirty="0" smtClean="0"/>
              <a:t>)  </a:t>
            </a:r>
            <a:r>
              <a:rPr lang="ar-SA" altLang="en-US" dirty="0" smtClean="0"/>
              <a:t>فضاي باز مركزي  پيش بيني شود. در صورت گسترده تر شدن مجموعه</a:t>
            </a:r>
            <a:r>
              <a:rPr lang="en-US" altLang="en-US" dirty="0" smtClean="0"/>
              <a:t>، </a:t>
            </a:r>
            <a:r>
              <a:rPr lang="ar-SA" altLang="en-US" dirty="0" smtClean="0"/>
              <a:t>طراحي فضاهاي عمومي در مقياس مناسب الزامي است</a:t>
            </a:r>
            <a:r>
              <a:rPr lang="en-US" altLang="en-US" dirty="0" smtClean="0"/>
              <a:t>.</a:t>
            </a:r>
          </a:p>
          <a:p>
            <a:pPr algn="r">
              <a:spcBef>
                <a:spcPct val="50000"/>
              </a:spcBef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6225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2"/>
          <p:cNvSpPr txBox="1">
            <a:spLocks noChangeArrowheads="1"/>
          </p:cNvSpPr>
          <p:nvPr/>
        </p:nvSpPr>
        <p:spPr bwMode="auto">
          <a:xfrm>
            <a:off x="152400" y="685800"/>
            <a:ext cx="8839200" cy="36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/>
            <a:endParaRPr lang="en-US" altLang="en-US" dirty="0"/>
          </a:p>
          <a:p>
            <a:pPr algn="r" rtl="1" eaLnBrk="1" hangingPunct="1"/>
            <a:r>
              <a:rPr lang="ar-SA" altLang="en-US" sz="1800" dirty="0"/>
              <a:t>در طراحي اينگونه فضاهاي باز عمومي سلسله مراتب فضايي رعايت گردد. داراي ديد، منظر، چشم انداز</a:t>
            </a:r>
            <a:r>
              <a:rPr lang="en-US" altLang="en-US" sz="1800" dirty="0"/>
              <a:t>، </a:t>
            </a:r>
            <a:r>
              <a:rPr lang="ar-SA" altLang="en-US" sz="1800" dirty="0"/>
              <a:t>سايه و</a:t>
            </a:r>
            <a:r>
              <a:rPr lang="en-US" altLang="en-US" sz="1800" dirty="0"/>
              <a:t> ...</a:t>
            </a:r>
            <a:r>
              <a:rPr lang="ar-SA" altLang="en-US" sz="1800" dirty="0"/>
              <a:t>مناسب بوده و از جاذبه و مطلوبيت لازم  براي وقوع تجمع هاي همسايگي برخوردار باشند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5-1  </a:t>
            </a:r>
            <a:r>
              <a:rPr lang="ar-SA" altLang="en-US" sz="1800" dirty="0"/>
              <a:t>ايجاد حداقل يك  فضا براي بازي بچه ها با وسعت مناسب</a:t>
            </a:r>
            <a:r>
              <a:rPr lang="en-US" altLang="en-US" sz="1800" dirty="0"/>
              <a:t>( </a:t>
            </a:r>
            <a:r>
              <a:rPr lang="ar-SA" altLang="en-US" sz="1800" dirty="0"/>
              <a:t>حداقل 2 متر مربع به ازاي هر واحد مسكوني  )  ضروري است</a:t>
            </a:r>
            <a:r>
              <a:rPr lang="en-US" altLang="en-US" sz="1800" dirty="0"/>
              <a:t>. </a:t>
            </a:r>
            <a:r>
              <a:rPr lang="ar-SA" altLang="en-US" sz="1800" dirty="0"/>
              <a:t>موقعيت استقرار اين فضا بايد به گونه اي باشد كه  از ايمني كافي  برخوردار بوده و نيز امكان  نظارت والدين بر روي آن وجود داشته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ar-SA" altLang="en-US" sz="1800" dirty="0"/>
              <a:t>نكته</a:t>
            </a:r>
            <a:r>
              <a:rPr lang="en-US" altLang="en-US" sz="1800" dirty="0"/>
              <a:t> : </a:t>
            </a:r>
            <a:r>
              <a:rPr lang="ar-SA" altLang="en-US" sz="1800" dirty="0"/>
              <a:t>فضاي بازي كودكان  در محلي امن و دور از مسيرهاي سواره طراحي 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b="1" dirty="0">
                <a:latin typeface="Zar" pitchFamily="2" charset="-78"/>
              </a:rPr>
              <a:t>2-  </a:t>
            </a:r>
            <a:r>
              <a:rPr lang="ar-SA" altLang="en-US" sz="1800" b="1" dirty="0">
                <a:latin typeface="Zar" pitchFamily="2" charset="-78"/>
              </a:rPr>
              <a:t>دسترسي ها</a:t>
            </a:r>
            <a:endParaRPr lang="en-US" altLang="en-US" sz="1800" b="1" dirty="0"/>
          </a:p>
          <a:p>
            <a:pPr algn="r" rtl="1" eaLnBrk="1" hangingPunct="1"/>
            <a:r>
              <a:rPr lang="en-US" altLang="en-US" sz="1800" dirty="0"/>
              <a:t>1-2 </a:t>
            </a:r>
            <a:r>
              <a:rPr lang="ar-SA" altLang="en-US" sz="1800" dirty="0"/>
              <a:t>ورودي به مجموعه بايد قابل كنترل بوده و در صورت فاصله دورترين دسترسي پياده به ورودي كمتر  از 250 متر باشد</a:t>
            </a:r>
            <a:r>
              <a:rPr lang="en-US" altLang="en-US" sz="1800" dirty="0"/>
              <a:t>. </a:t>
            </a:r>
            <a:r>
              <a:rPr lang="ar-SA" altLang="en-US" sz="1800" dirty="0"/>
              <a:t>تنها از يك  ورودي استفاده گردد</a:t>
            </a:r>
            <a:r>
              <a:rPr lang="en-US" altLang="en-US" sz="1800" dirty="0"/>
              <a:t>. </a:t>
            </a:r>
            <a:r>
              <a:rPr lang="ar-SA" altLang="en-US" sz="1800" dirty="0"/>
              <a:t>همچنين پيش بيني يك ورودي اضطراري به منظور استفاده از جهت رفت و آمد ساكنين ، ماشين هاي امداد رساني در مواقع اضطراري و نيز هنگام بسته بودن ورودي اصلي ضروري است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2-2  </a:t>
            </a:r>
            <a:r>
              <a:rPr lang="ar-SA" altLang="en-US" sz="1800" dirty="0"/>
              <a:t>لازم است ضوابط و مقررات شهرسازي براي معلولين جسمي- حركتي</a:t>
            </a:r>
            <a:r>
              <a:rPr lang="en-US" altLang="en-US" sz="1800" dirty="0"/>
              <a:t> (  </a:t>
            </a:r>
            <a:r>
              <a:rPr lang="ar-SA" altLang="en-US" sz="1800" dirty="0"/>
              <a:t>مصوبه شوراي عالي شهرسازي و معماري ايران )  در مجموعه هاي شهري مورد توجه قرار گيرد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3-2 </a:t>
            </a:r>
            <a:r>
              <a:rPr lang="ar-SA" altLang="en-US" sz="1800" dirty="0"/>
              <a:t>در طراحي مجموعه و معابر آن حتي المقدور مسيرهاي پياده از سواره از يكديگر  تفكيك مي گردد</a:t>
            </a:r>
            <a:r>
              <a:rPr lang="en-US" altLang="en-US" sz="1800" dirty="0"/>
              <a:t> . </a:t>
            </a: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609600"/>
            <a:ext cx="8763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en-US" altLang="en-US" b="1" dirty="0">
                <a:latin typeface="Zar" pitchFamily="2" charset="-78"/>
              </a:rPr>
              <a:t>3-  </a:t>
            </a:r>
            <a:r>
              <a:rPr lang="ar-SA" altLang="en-US" b="1" dirty="0">
                <a:latin typeface="Zar" pitchFamily="2" charset="-78"/>
              </a:rPr>
              <a:t>اقليم</a:t>
            </a:r>
            <a:endParaRPr lang="en-US" altLang="en-US" b="1" dirty="0"/>
          </a:p>
          <a:p>
            <a:pPr algn="r" rtl="1"/>
            <a:r>
              <a:rPr lang="en-US" altLang="en-US" dirty="0"/>
              <a:t>1-3 </a:t>
            </a:r>
            <a:r>
              <a:rPr lang="ar-SA" altLang="en-US" dirty="0"/>
              <a:t>تابش آفتاب و اتلاف انرژي</a:t>
            </a:r>
            <a:r>
              <a:rPr lang="en-US" altLang="en-US" dirty="0"/>
              <a:t> </a:t>
            </a:r>
          </a:p>
          <a:p>
            <a:pPr algn="r" rtl="1"/>
            <a:r>
              <a:rPr lang="en-US" altLang="en-US" dirty="0"/>
              <a:t>1-1-3 </a:t>
            </a:r>
            <a:r>
              <a:rPr lang="ar-SA" altLang="en-US" dirty="0"/>
              <a:t>طراحي مجموعه و نحوه قرارگيري بلوكها  با در نظر گرفتن ضوابط خاص اقليم محل آن صورت پذيرد</a:t>
            </a:r>
            <a:r>
              <a:rPr lang="en-US" altLang="en-US" dirty="0"/>
              <a:t>.</a:t>
            </a:r>
          </a:p>
          <a:p>
            <a:pPr algn="r" rtl="1"/>
            <a:r>
              <a:rPr lang="en-US" altLang="en-US" dirty="0"/>
              <a:t>1-2-3  </a:t>
            </a:r>
            <a:r>
              <a:rPr lang="ar-SA" altLang="en-US" dirty="0"/>
              <a:t>توصيه مي شود در مناطق گرمسير حاشيه اي بنا كه در معرض عوامل مضر جوي قرار دارند با گياهان هميشه سبز پوشانده شود</a:t>
            </a:r>
            <a:r>
              <a:rPr lang="en-US" altLang="en-US" dirty="0"/>
              <a:t>.</a:t>
            </a:r>
          </a:p>
          <a:p>
            <a:pPr algn="r" rtl="1"/>
            <a:r>
              <a:rPr lang="ar-SA" altLang="en-US" dirty="0"/>
              <a:t>پراكندگي  و فشردگي بافت با توجه به اقليم طراحي گردد. بعنوان مثال در مناطق داراي زمستانهاي سرد و خيلي سرد و مناطق داراي تابستانهاي گرم و خيلي گرم و خشك  بافت فشرده و متراكم  باشد و مناطق مرطوب بافتي پراكنده  براي جريان يافتن هوا پيش بيني شود</a:t>
            </a:r>
            <a:r>
              <a:rPr lang="en-US" altLang="en-US" dirty="0"/>
              <a:t>.</a:t>
            </a:r>
          </a:p>
          <a:p>
            <a:pPr algn="r" rtl="1"/>
            <a:r>
              <a:rPr lang="en-US" altLang="en-US" dirty="0"/>
              <a:t>1-3-3 </a:t>
            </a:r>
            <a:r>
              <a:rPr lang="ar-SA" altLang="en-US" dirty="0"/>
              <a:t>حداكثر  و حداقل سطوح خارجي ساختمان با توجه به شرايط محيطي تعيين و در مناطق معتدل و مرطوب حداكثر  سطح خارجي با روزنه هاي مناسب پيش بيني شود</a:t>
            </a:r>
            <a:r>
              <a:rPr lang="en-US" altLang="en-US" dirty="0"/>
              <a:t>.</a:t>
            </a:r>
          </a:p>
          <a:p>
            <a:pPr algn="r" rtl="1"/>
            <a:r>
              <a:rPr lang="en-US" altLang="en-US" dirty="0"/>
              <a:t>1-4-3 </a:t>
            </a:r>
            <a:r>
              <a:rPr lang="ar-SA" altLang="en-US" dirty="0"/>
              <a:t>طراحي سايت به گونه اي باشد كه  بلوكها در زمستان حداقل سايه اندازي را بر روي يكديگر داشته باشند</a:t>
            </a:r>
            <a:r>
              <a:rPr lang="en-US" altLang="en-US" dirty="0"/>
              <a:t>.</a:t>
            </a:r>
          </a:p>
          <a:p>
            <a:pPr algn="r" rtl="1"/>
            <a:r>
              <a:rPr lang="en-US" altLang="en-US" b="1" dirty="0">
                <a:latin typeface="Zar" pitchFamily="2" charset="-78"/>
              </a:rPr>
              <a:t>2-3 </a:t>
            </a:r>
            <a:r>
              <a:rPr lang="ar-SA" altLang="en-US" b="1" dirty="0">
                <a:latin typeface="Zar" pitchFamily="2" charset="-78"/>
              </a:rPr>
              <a:t>باران، باد و جريان هوا</a:t>
            </a:r>
            <a:endParaRPr lang="en-US" altLang="en-US" b="1" dirty="0"/>
          </a:p>
          <a:p>
            <a:pPr algn="r" rtl="1"/>
            <a:r>
              <a:rPr lang="en-US" altLang="en-US" dirty="0"/>
              <a:t>  </a:t>
            </a:r>
            <a:r>
              <a:rPr lang="ar-SA" altLang="en-US" dirty="0"/>
              <a:t>روش و راهكار  مناسب  جهت دفع آب باران و جمع آوري آبهاي سطحي محوطه پيش بيني گردد</a:t>
            </a:r>
            <a:r>
              <a:rPr lang="en-US" altLang="en-US" dirty="0"/>
              <a:t>.</a:t>
            </a:r>
          </a:p>
          <a:p>
            <a:pPr algn="r" rtl="1"/>
            <a:r>
              <a:rPr lang="en-US" altLang="en-US" dirty="0"/>
              <a:t>2-2-3  </a:t>
            </a:r>
            <a:r>
              <a:rPr lang="ar-SA" altLang="en-US" dirty="0"/>
              <a:t>استفاده از پيلوت صرفا درمناطق مرطوب در صورت توجيه اقتصادي مجاز مي باشد</a:t>
            </a:r>
            <a:r>
              <a:rPr lang="en-US" altLang="en-US" dirty="0"/>
              <a:t>.</a:t>
            </a:r>
          </a:p>
          <a:p>
            <a:pPr algn="r" rtl="1"/>
            <a:r>
              <a:rPr lang="en-US" altLang="en-US" dirty="0"/>
              <a:t>3-2-3  </a:t>
            </a:r>
            <a:r>
              <a:rPr lang="ar-SA" altLang="en-US" dirty="0"/>
              <a:t>لازم است به منظور جريان يافتن هوا از ميان احجام ساختماني در مناطق مرطوب جداره هاي ساختمان حداقل از سه طرف باز باشند</a:t>
            </a:r>
            <a:r>
              <a:rPr lang="en-US" altLang="en-US" dirty="0"/>
              <a:t>.</a:t>
            </a:r>
            <a:endParaRPr lang="en-US" altLang="en-US" dirty="0">
              <a:latin typeface="Courier New" pitchFamily="49" charset="0"/>
            </a:endParaRPr>
          </a:p>
          <a:p>
            <a:pPr algn="r">
              <a:spcBef>
                <a:spcPct val="50000"/>
              </a:spcBef>
            </a:pPr>
            <a:endParaRPr lang="en-US" altLang="en-US" sz="24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19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2"/>
          <p:cNvSpPr txBox="1">
            <a:spLocks noChangeArrowheads="1"/>
          </p:cNvSpPr>
          <p:nvPr/>
        </p:nvSpPr>
        <p:spPr bwMode="auto">
          <a:xfrm>
            <a:off x="147483" y="2458"/>
            <a:ext cx="8839199" cy="6863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/>
            <a:endParaRPr lang="en-US" altLang="en-US" dirty="0"/>
          </a:p>
          <a:p>
            <a:pPr algn="r" rtl="1" eaLnBrk="1" hangingPunct="1"/>
            <a:endParaRPr lang="en-US" altLang="en-US" dirty="0"/>
          </a:p>
          <a:p>
            <a:pPr algn="r" rtl="1" eaLnBrk="1" hangingPunct="1"/>
            <a:r>
              <a:rPr lang="en-US" altLang="en-US" sz="1800" dirty="0"/>
              <a:t>4-2-3  </a:t>
            </a:r>
            <a:r>
              <a:rPr lang="ar-SA" altLang="en-US" sz="1800" dirty="0"/>
              <a:t>به منظور استفاده از بادهاي مطلوب و پرهيز از بادهاي مزاحم بايد بر اساس گروه اقليمي منطقه و باد غالب محل اقدام و راه حل مطلوب ارائه گردد و ضمن پيش بيني كالبدي  مناسب به منظور كاهش  تاثير باد مزاحم</a:t>
            </a:r>
            <a:r>
              <a:rPr lang="en-US" altLang="en-US" sz="1800" dirty="0"/>
              <a:t>، </a:t>
            </a:r>
            <a:r>
              <a:rPr lang="ar-SA" altLang="en-US" sz="1800" dirty="0"/>
              <a:t>ساختمان حتي المقدور در جهت بادهاي مطلوب استقرار يابد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b="1" dirty="0">
                <a:latin typeface="Zar" pitchFamily="2" charset="-78"/>
              </a:rPr>
              <a:t>4- </a:t>
            </a:r>
            <a:r>
              <a:rPr lang="ar-SA" altLang="en-US" sz="1800" b="1" dirty="0">
                <a:latin typeface="Zar" pitchFamily="2" charset="-78"/>
              </a:rPr>
              <a:t>اشراف</a:t>
            </a:r>
            <a:r>
              <a:rPr lang="en-US" altLang="en-US" sz="1800" b="1" dirty="0">
                <a:latin typeface="Zar" pitchFamily="2" charset="-78"/>
              </a:rPr>
              <a:t> </a:t>
            </a:r>
            <a:endParaRPr lang="en-US" altLang="en-US" sz="1800" b="1" dirty="0"/>
          </a:p>
          <a:p>
            <a:pPr algn="r" rtl="1" eaLnBrk="1" hangingPunct="1"/>
            <a:r>
              <a:rPr lang="en-US" altLang="en-US" sz="1800" dirty="0"/>
              <a:t>1-4  </a:t>
            </a:r>
            <a:r>
              <a:rPr lang="ar-SA" altLang="en-US" sz="1800" dirty="0"/>
              <a:t>اشراف بلوكها  نسبت به يكديگر ، ميدان ناظر به داخل بناي مسكوني  سايت و سطح قابل رويت بناها از پنجره هاي بلوكهاي  مقابل بايد به حداقل ممكن  برسد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2-4  </a:t>
            </a:r>
            <a:r>
              <a:rPr lang="ar-SA" altLang="en-US" sz="1800" dirty="0"/>
              <a:t>به حداقل رساندن اشراف بدون حذف ديد و منظر مناسب واحدهاي مسكوني  الزامي است و نبايستي به هيچ وجه امكان  استفاده از تابش و نور طبيعي از واحدها سلب 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3-4  </a:t>
            </a:r>
            <a:r>
              <a:rPr lang="ar-SA" altLang="en-US" sz="1800" dirty="0"/>
              <a:t>اشراف واحدها به محوطه بعنوان اشراف تلقي نمي گردد ولي اشراف از محوطه به واحدها ممنوع است و بايد بدون از بين رفتن نور و تهويه امكان  ديد از محوطه به درون واحدها منتفي 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4-4  </a:t>
            </a:r>
            <a:r>
              <a:rPr lang="ar-SA" altLang="en-US" sz="1800" dirty="0"/>
              <a:t>ارتفاع كف  پنجره از سطح معبر170 سانتي متر مي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5-4 </a:t>
            </a:r>
            <a:r>
              <a:rPr lang="ar-SA" altLang="en-US" sz="1800" dirty="0"/>
              <a:t>مسير عبور پياده از كنار بلوكها  با فاصله مناسب طراحي گردد و از ايجاد معبر پياده در جلوي پنجره واحدهاي مسكوني  پرهيز 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6-4  </a:t>
            </a:r>
            <a:r>
              <a:rPr lang="ar-SA" altLang="en-US" sz="1800" dirty="0"/>
              <a:t>فاصله بلوكها  مقابل يكديگر  نبايد كمتر  از 20 متر و در صورتيكه  با زاويه بيشتر از 30 درجه نسبت به هم مستقر باشند نبايد كمتر از 16 متر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b="1" dirty="0">
                <a:latin typeface="Zar" pitchFamily="2" charset="-78"/>
              </a:rPr>
              <a:t>5- </a:t>
            </a:r>
            <a:r>
              <a:rPr lang="ar-SA" altLang="en-US" sz="1800" b="1" dirty="0">
                <a:latin typeface="Zar" pitchFamily="2" charset="-78"/>
              </a:rPr>
              <a:t>سيماي شهري</a:t>
            </a:r>
            <a:r>
              <a:rPr lang="en-US" altLang="en-US" sz="1800" b="1" dirty="0">
                <a:latin typeface="Zar" pitchFamily="2" charset="-78"/>
              </a:rPr>
              <a:t> </a:t>
            </a:r>
            <a:endParaRPr lang="en-US" altLang="en-US" sz="1800" b="1" dirty="0"/>
          </a:p>
          <a:p>
            <a:pPr algn="r" rtl="1" eaLnBrk="1" hangingPunct="1"/>
            <a:r>
              <a:rPr lang="en-US" altLang="en-US" sz="1800" dirty="0"/>
              <a:t>1-5  </a:t>
            </a:r>
            <a:r>
              <a:rPr lang="ar-SA" altLang="en-US" sz="1800" dirty="0"/>
              <a:t>توجه به ويژگيهاي فرهنگي محل و تداوم و حفظ آن در طراحي مجتمع هاي مسكوني  الزامي است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2-5 </a:t>
            </a:r>
            <a:r>
              <a:rPr lang="ar-SA" altLang="en-US" sz="1800" dirty="0"/>
              <a:t>با استفاده از تركيب  مناسب مصالح نما و يا بكار گيري  رنگهاي متعادل و معمول سيماي مطلوب و هماهنگ با اطراف و موقعيت محلي و جغرافيايي براي مجتمع طراحي 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3-5  </a:t>
            </a:r>
            <a:r>
              <a:rPr lang="ar-SA" altLang="en-US" sz="1800" dirty="0"/>
              <a:t>استفاده مناسب و حداكثر  از ديد و منظر موجود در اطراف مجموعه الزامي است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4-5  </a:t>
            </a:r>
            <a:r>
              <a:rPr lang="ar-SA" altLang="en-US" sz="1800" dirty="0"/>
              <a:t>سيماي خارجي مجموعه بايد با ويژگيهاي فرهنگي منطقه همسو بوده و در اين راستا داراي رشد و پويايي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5-5 </a:t>
            </a:r>
            <a:r>
              <a:rPr lang="ar-SA" altLang="en-US" sz="1800" dirty="0"/>
              <a:t>خط آسما ن مجموعه نبايد در طول بيش از 50 متر بدون شكستگي  در ارتفاع ادامه يابد. سعي شود با استفاده از تغيير در ارتفاع ساختمانها و ساير</a:t>
            </a:r>
            <a:r>
              <a:rPr lang="en-US" altLang="en-US" sz="1800" dirty="0"/>
              <a:t> </a:t>
            </a:r>
            <a:r>
              <a:rPr lang="ar-SA" altLang="en-US" sz="1800" dirty="0"/>
              <a:t>تمهيدات از ايجاد خط آسمان يكنواخت  پرهيز 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6-5 </a:t>
            </a:r>
            <a:r>
              <a:rPr lang="ar-SA" altLang="en-US" sz="1800" dirty="0"/>
              <a:t>به منظور طرح فضاهايي زيبا و دلنشين و كار آمد لازم است به تركيب  سطوح پر وخالي پرداخته شود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7-5 </a:t>
            </a:r>
            <a:r>
              <a:rPr lang="ar-SA" altLang="en-US" sz="1800" dirty="0"/>
              <a:t>لازم است تو رفتگي ها و بيرون زديگيهاي نماي خارجي و تركيب  بلوكها  به گونه اي باشد كه  ضمن رعايت مسائل اقليمي مجموعه اي زيبا</a:t>
            </a:r>
            <a:r>
              <a:rPr lang="en-US" altLang="en-US" sz="1800" dirty="0"/>
              <a:t>، </a:t>
            </a:r>
            <a:r>
              <a:rPr lang="ar-SA" altLang="en-US" sz="1800" dirty="0"/>
              <a:t>همگن، متعادل و دلنشين را در پرسپكتيوهاي  مختلف شهري پديد آورد</a:t>
            </a:r>
            <a:r>
              <a:rPr lang="en-US" altLang="en-US" sz="1800" dirty="0"/>
              <a:t>.</a:t>
            </a: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0"/>
          <p:cNvSpPr txBox="1">
            <a:spLocks noChangeArrowheads="1"/>
          </p:cNvSpPr>
          <p:nvPr/>
        </p:nvSpPr>
        <p:spPr bwMode="auto">
          <a:xfrm>
            <a:off x="381000" y="685801"/>
            <a:ext cx="8458199" cy="4601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/>
            <a:endParaRPr lang="en-US" altLang="en-US" dirty="0"/>
          </a:p>
          <a:p>
            <a:pPr algn="r" rtl="1" eaLnBrk="1" hangingPunct="1"/>
            <a:r>
              <a:rPr lang="en-US" altLang="en-US" sz="2000" dirty="0"/>
              <a:t>8-5 </a:t>
            </a:r>
            <a:r>
              <a:rPr lang="ar-SA" altLang="en-US" sz="2000" dirty="0"/>
              <a:t>ارائه طرح براي ايجاد و خلق فضاهاي سبز در تركيب  با احجام ساختماني مجموعه الزامي است</a:t>
            </a:r>
            <a:r>
              <a:rPr lang="en-US" altLang="en-US" sz="2000" dirty="0"/>
              <a:t>.</a:t>
            </a:r>
          </a:p>
          <a:p>
            <a:pPr algn="r" rtl="1" eaLnBrk="1" hangingPunct="1"/>
            <a:r>
              <a:rPr lang="en-US" altLang="en-US" sz="2000" b="1" dirty="0">
                <a:latin typeface="Zar" pitchFamily="2" charset="-78"/>
              </a:rPr>
              <a:t>6- </a:t>
            </a:r>
            <a:r>
              <a:rPr lang="ar-SA" altLang="en-US" sz="2000" b="1" dirty="0">
                <a:latin typeface="Zar" pitchFamily="2" charset="-78"/>
              </a:rPr>
              <a:t>انطباق با شكل  و فرم بسته</a:t>
            </a:r>
            <a:r>
              <a:rPr lang="en-US" altLang="en-US" sz="2000" b="1" dirty="0">
                <a:latin typeface="Zar" pitchFamily="2" charset="-78"/>
              </a:rPr>
              <a:t> </a:t>
            </a:r>
            <a:endParaRPr lang="en-US" altLang="en-US" sz="2000" b="1" dirty="0"/>
          </a:p>
          <a:p>
            <a:pPr algn="r" rtl="1" eaLnBrk="1" hangingPunct="1"/>
            <a:r>
              <a:rPr lang="en-US" altLang="en-US" sz="2000" dirty="0"/>
              <a:t> 1-6   </a:t>
            </a:r>
            <a:r>
              <a:rPr lang="ar-SA" altLang="en-US" sz="2000" dirty="0"/>
              <a:t>طرح مجموعه بايد منطبق بر توپوگرافي بستر بوده و از نظر هزينه هاي تسطيح و خاكبرداري  و ويژگيهاي مورد انتظار كاملاً  بهينه باشد</a:t>
            </a:r>
            <a:r>
              <a:rPr lang="en-US" altLang="en-US" sz="2000" dirty="0"/>
              <a:t>.</a:t>
            </a:r>
          </a:p>
          <a:p>
            <a:pPr algn="r" rtl="1" eaLnBrk="1" hangingPunct="1"/>
            <a:r>
              <a:rPr lang="en-US" altLang="en-US" sz="2000" dirty="0"/>
              <a:t> 2-6  </a:t>
            </a:r>
            <a:r>
              <a:rPr lang="ar-SA" altLang="en-US" sz="2000" dirty="0"/>
              <a:t>لازم است شكل مجموعه و جانمايي بلوكها  با ابعاد زمين هماهنگي داشته باشد و بعد سوم مجموعه را شلوغ و مغشوش جلوه ندهد</a:t>
            </a:r>
            <a:r>
              <a:rPr lang="en-US" altLang="en-US" sz="2000" dirty="0"/>
              <a:t>.</a:t>
            </a:r>
          </a:p>
          <a:p>
            <a:pPr algn="r" rtl="1" eaLnBrk="1" hangingPunct="1"/>
            <a:r>
              <a:rPr lang="en-US" altLang="en-US" sz="2000" dirty="0"/>
              <a:t>3-6   </a:t>
            </a:r>
            <a:r>
              <a:rPr lang="ar-SA" altLang="en-US" sz="2000" dirty="0"/>
              <a:t>دسترسي داخلي مجموعه با توجه به شكل  و فرم بستر صورت پذيرد به گونه اي كه  دسترسي به تمام بلوكها  تقريبا يكسان  و مناسب باشد</a:t>
            </a:r>
            <a:r>
              <a:rPr lang="en-US" altLang="en-US" sz="2000" dirty="0"/>
              <a:t>.</a:t>
            </a:r>
          </a:p>
          <a:p>
            <a:pPr algn="r" rtl="1" eaLnBrk="1" hangingPunct="1"/>
            <a:r>
              <a:rPr lang="en-US" altLang="en-US" sz="2000" dirty="0"/>
              <a:t>4-6 </a:t>
            </a:r>
            <a:r>
              <a:rPr lang="ar-SA" altLang="en-US" sz="2000" dirty="0"/>
              <a:t>بافت مجموعه نبايد در تعارض و تقابل با بافت پيرامون خود باشد و ميبايست ضمن انطباق با آن ويژگيهاي مناسب بافت شهري پيرامون را تقويت نمايد</a:t>
            </a:r>
            <a:r>
              <a:rPr lang="en-US" altLang="en-US" sz="2000" dirty="0"/>
              <a:t>.</a:t>
            </a:r>
          </a:p>
          <a:p>
            <a:pPr algn="r" rtl="1" eaLnBrk="1" hangingPunct="1"/>
            <a:r>
              <a:rPr lang="en-US" altLang="en-US" sz="2000" dirty="0"/>
              <a:t>5-6  </a:t>
            </a:r>
            <a:r>
              <a:rPr lang="ar-SA" altLang="en-US" sz="2000" dirty="0"/>
              <a:t>جمع آوري و دفع آبهاي سطحي در انطباق كامل  با ويژگيهاي زمين و از طريق شبكه  جمع اوري آبهاي سطحي مورد توجه قرار گيرد و در نحوه طراحي و استفاده از مصالح كف  سازي و</a:t>
            </a:r>
            <a:r>
              <a:rPr lang="en-US" altLang="en-US" sz="2000" dirty="0"/>
              <a:t> ... </a:t>
            </a:r>
            <a:r>
              <a:rPr lang="ar-SA" altLang="en-US" sz="2000" dirty="0"/>
              <a:t>تلاش شود تا هزينه ها به حداقل ممكن  رسيده و نگهداري آن نيز سهل و آسان باشد</a:t>
            </a:r>
            <a:r>
              <a:rPr lang="en-US" altLang="en-US" sz="2000" dirty="0"/>
              <a:t>.</a:t>
            </a:r>
          </a:p>
          <a:p>
            <a:pPr algn="r" rtl="1" eaLnBrk="1" hangingPunct="1"/>
            <a:r>
              <a:rPr lang="en-US" altLang="en-US" sz="2000" dirty="0"/>
              <a:t>6-6  </a:t>
            </a:r>
            <a:r>
              <a:rPr lang="ar-SA" altLang="en-US" sz="2000" dirty="0"/>
              <a:t>عوارض زمين و محدوديتها وحريم هاي احتمالي آن بايد در طرح ديده شود و راه حل اساسي وقابل اجرا پيشنهاد گردد و تلاش شود تا استفاده مثبت و منسبي از اين عوارض صورت پذيرد</a:t>
            </a:r>
            <a:r>
              <a:rPr lang="en-US" altLang="en-US" sz="2000" dirty="0"/>
              <a:t>.</a:t>
            </a:r>
          </a:p>
          <a:p>
            <a:pPr algn="r" rtl="1" eaLnBrk="1" hangingPunct="1"/>
            <a:r>
              <a:rPr lang="en-US" altLang="en-US" sz="2000" dirty="0"/>
              <a:t>7-6 </a:t>
            </a:r>
            <a:r>
              <a:rPr lang="ar-SA" altLang="en-US" sz="2000" dirty="0"/>
              <a:t>توجه به جنس خاك  هنگام جانمايي فضاها و كاربريها  الزامي است</a:t>
            </a:r>
            <a:r>
              <a:rPr lang="en-US" altLang="en-US" sz="2000" dirty="0" smtClean="0"/>
              <a:t>.</a:t>
            </a:r>
            <a:endParaRPr lang="en-US" altLang="en-US" sz="2000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505123"/>
            <a:ext cx="868680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altLang="en-US" sz="1400" b="1" dirty="0" smtClean="0">
                <a:latin typeface="Zar" pitchFamily="2" charset="-78"/>
              </a:rPr>
              <a:t>تهيه طرح معماري</a:t>
            </a:r>
            <a:endParaRPr lang="en-US" altLang="en-US" b="1" dirty="0" smtClean="0"/>
          </a:p>
          <a:p>
            <a:pPr algn="r" rtl="1"/>
            <a:r>
              <a:rPr lang="en-US" altLang="en-US" dirty="0" smtClean="0"/>
              <a:t>1-  </a:t>
            </a:r>
            <a:r>
              <a:rPr lang="ar-SA" altLang="en-US" b="1" dirty="0" smtClean="0">
                <a:latin typeface="Zar" pitchFamily="2" charset="-78"/>
              </a:rPr>
              <a:t>معيارهاي عمومي طراحي بلوكها</a:t>
            </a:r>
            <a:r>
              <a:rPr lang="en-US" altLang="en-US" b="1" dirty="0" smtClean="0">
                <a:latin typeface="Zar" pitchFamily="2" charset="-78"/>
              </a:rPr>
              <a:t> </a:t>
            </a:r>
            <a:endParaRPr lang="en-US" altLang="en-US" b="1" dirty="0" smtClean="0"/>
          </a:p>
          <a:p>
            <a:pPr algn="r" rtl="1"/>
            <a:r>
              <a:rPr lang="en-US" altLang="en-US" dirty="0" smtClean="0"/>
              <a:t>1-1 </a:t>
            </a:r>
            <a:r>
              <a:rPr lang="ar-SA" altLang="en-US" dirty="0" smtClean="0"/>
              <a:t>در هر بلوك  بايد تركيب  متنوعي از واحدها با زير بناي متفاوت (  متناسب با نوع متقاضيان )  در نظر گرفته شود و همواره زير بناي مفيد واحدها در كل پروژه از حدود 50 متر مربع تجاوز ننمايد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2-1  </a:t>
            </a:r>
            <a:r>
              <a:rPr lang="ar-SA" altLang="en-US" dirty="0" smtClean="0"/>
              <a:t>اصول معماري منطقه و فرهنگ استفاده از فضاهاي مختلف مي بايست همواره در برنامه فيزيكي  مجتمع و در تمامي مراحل طرح حضور داشته باشد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3-1  </a:t>
            </a:r>
            <a:r>
              <a:rPr lang="ar-SA" altLang="en-US" dirty="0" smtClean="0"/>
              <a:t>عدم اشراف دو پنجره مقابل هم در بلوكها  و واحدها با استفاده از شيوه هاي معماري الزامي است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4-1 </a:t>
            </a:r>
            <a:r>
              <a:rPr lang="ar-SA" altLang="en-US" dirty="0" smtClean="0"/>
              <a:t>به منظور رفتار مناسب ساختمان در برابر زلزله حتي المقدور بلوكها  در پلان و ارتفاع منظم طراحي شوند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5-1 </a:t>
            </a:r>
            <a:r>
              <a:rPr lang="ar-SA" altLang="en-US" dirty="0" smtClean="0"/>
              <a:t>رعايت ايمني و آتش سوزي و زلزله براي كليه  بلوكها  الزامي است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b="1" dirty="0" smtClean="0">
                <a:latin typeface="Zar" pitchFamily="2" charset="-78"/>
              </a:rPr>
              <a:t>2- </a:t>
            </a:r>
            <a:r>
              <a:rPr lang="ar-SA" altLang="en-US" b="1" dirty="0" smtClean="0">
                <a:latin typeface="Zar" pitchFamily="2" charset="-78"/>
              </a:rPr>
              <a:t>دسترسي و ورودي  به بلوكهاي  ساختماني</a:t>
            </a:r>
            <a:endParaRPr lang="en-US" altLang="en-US" b="1" dirty="0" smtClean="0"/>
          </a:p>
          <a:p>
            <a:pPr algn="r" rtl="1"/>
            <a:r>
              <a:rPr lang="en-US" altLang="en-US" dirty="0" smtClean="0"/>
              <a:t>1-2 </a:t>
            </a:r>
            <a:r>
              <a:rPr lang="ar-SA" altLang="en-US" dirty="0" smtClean="0"/>
              <a:t>ورودي اصلي ساختمان و فضاهاي بلافصل قبل از ورودي واحدها و شيوه دسترسي به اين فضاها به گونه اي باشد كه  در مسيزهاي حركت  و توقف مذكور  كمترين  ازدحام بوجود آيد</a:t>
            </a:r>
            <a:r>
              <a:rPr lang="en-US" altLang="en-US" dirty="0" smtClean="0"/>
              <a:t>.</a:t>
            </a:r>
          </a:p>
          <a:p>
            <a:pPr algn="r" rtl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4171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9"/>
          <p:cNvSpPr>
            <a:spLocks noChangeArrowheads="1"/>
          </p:cNvSpPr>
          <p:nvPr/>
        </p:nvSpPr>
        <p:spPr bwMode="auto">
          <a:xfrm>
            <a:off x="762000" y="762000"/>
            <a:ext cx="7391400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n-US"/>
          </a:p>
        </p:txBody>
      </p:sp>
      <p:sp>
        <p:nvSpPr>
          <p:cNvPr id="29699" name="Text Box 11"/>
          <p:cNvSpPr txBox="1">
            <a:spLocks noChangeArrowheads="1"/>
          </p:cNvSpPr>
          <p:nvPr/>
        </p:nvSpPr>
        <p:spPr bwMode="auto">
          <a:xfrm>
            <a:off x="762000" y="685800"/>
            <a:ext cx="762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>
              <a:spcBef>
                <a:spcPct val="50000"/>
              </a:spcBef>
            </a:pPr>
            <a:endParaRPr lang="en-US" altLang="en-US" sz="2400">
              <a:cs typeface="Times New Roman" pitchFamily="18" charset="0"/>
            </a:endParaRPr>
          </a:p>
        </p:txBody>
      </p:sp>
      <p:sp>
        <p:nvSpPr>
          <p:cNvPr id="29700" name="Text Box 12"/>
          <p:cNvSpPr txBox="1">
            <a:spLocks noChangeArrowheads="1"/>
          </p:cNvSpPr>
          <p:nvPr/>
        </p:nvSpPr>
        <p:spPr bwMode="auto">
          <a:xfrm>
            <a:off x="152400" y="36871"/>
            <a:ext cx="8839200" cy="6740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/>
            <a:endParaRPr lang="en-US" altLang="en-US" sz="1800" dirty="0"/>
          </a:p>
          <a:p>
            <a:pPr algn="r" rtl="1" eaLnBrk="1" hangingPunct="1"/>
            <a:r>
              <a:rPr lang="en-US" altLang="en-US" sz="1800" dirty="0"/>
              <a:t>2-2 </a:t>
            </a:r>
            <a:r>
              <a:rPr lang="ar-SA" altLang="en-US" sz="1800" dirty="0"/>
              <a:t>ورودي اصلي ساختمان به گونه اي طراحي شود كه  دسترسي سريع و آسان نيروهاي امدادگر در زمان اضطرار و همچنين تخليه سريع را امكان  پذير سازد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3-2  </a:t>
            </a:r>
            <a:r>
              <a:rPr lang="ar-SA" altLang="en-US" sz="1800" dirty="0"/>
              <a:t>ورودي اصلي ساختمان بايد فضاي كافي  جهت نصب تابلوهاي اعلانات و صندوق پست را داشته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4-2  </a:t>
            </a:r>
            <a:r>
              <a:rPr lang="ar-SA" altLang="en-US" sz="1800" dirty="0"/>
              <a:t>ورودي هاي اصلي ساختمان بايد به صورتي سرپوشيده شود كه  حتي المقدور از بارندگي و تابش آفتاب محفوظ 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5-2 </a:t>
            </a:r>
            <a:r>
              <a:rPr lang="ar-SA" altLang="en-US" sz="1800" dirty="0"/>
              <a:t>حداقل ارتفاع  وروديهاي اصلي 220 متر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6-2  </a:t>
            </a:r>
            <a:r>
              <a:rPr lang="ar-SA" altLang="en-US" sz="1800" dirty="0"/>
              <a:t>در طراحي ورودي بلوكها  نحوه دسترسي معلولين جسمي وحركتي مد نظر قرار گيرد</a:t>
            </a:r>
            <a:r>
              <a:rPr lang="en-US" altLang="en-US" sz="1800" dirty="0"/>
              <a:t>. </a:t>
            </a:r>
          </a:p>
          <a:p>
            <a:pPr algn="r" rtl="1" eaLnBrk="1" hangingPunct="1"/>
            <a:r>
              <a:rPr lang="en-US" altLang="en-US" sz="1800" b="1" dirty="0">
                <a:latin typeface="Zar" pitchFamily="2" charset="-78"/>
              </a:rPr>
              <a:t>3- </a:t>
            </a:r>
            <a:r>
              <a:rPr lang="ar-SA" altLang="en-US" sz="1800" b="1" dirty="0">
                <a:latin typeface="Zar" pitchFamily="2" charset="-78"/>
              </a:rPr>
              <a:t>روابط بين واحدهاي مسكوني</a:t>
            </a:r>
            <a:r>
              <a:rPr lang="en-US" altLang="en-US" sz="1800" b="1" dirty="0">
                <a:latin typeface="Zar" pitchFamily="2" charset="-78"/>
              </a:rPr>
              <a:t>  </a:t>
            </a:r>
            <a:endParaRPr lang="en-US" altLang="en-US" sz="1800" b="1" dirty="0"/>
          </a:p>
          <a:p>
            <a:pPr algn="r" rtl="1" eaLnBrk="1" hangingPunct="1"/>
            <a:r>
              <a:rPr lang="en-US" altLang="en-US" sz="1800" dirty="0"/>
              <a:t>1-3 </a:t>
            </a:r>
            <a:r>
              <a:rPr lang="ar-SA" altLang="en-US" sz="1800" dirty="0"/>
              <a:t>در طراحي دسترسي هاي واحدهاي مسكوني  از ايجاد راهروهاي طولاني پرهيز گردد</a:t>
            </a:r>
            <a:r>
              <a:rPr lang="en-US" altLang="en-US" sz="1800" dirty="0"/>
              <a:t>.</a:t>
            </a:r>
            <a:r>
              <a:rPr lang="ar-SA" altLang="en-US" sz="1800" dirty="0"/>
              <a:t>حداقل عرض راهرو 1/20 متر مي باشد و تامين دسترسي حداكثر  5 واحد مسكوني  از يك  راهرو مجاز مي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ar-SA" altLang="en-US" sz="1800" dirty="0"/>
              <a:t>نكته</a:t>
            </a:r>
            <a:r>
              <a:rPr lang="en-US" altLang="en-US" sz="1800" dirty="0"/>
              <a:t> : </a:t>
            </a:r>
            <a:r>
              <a:rPr lang="ar-SA" altLang="en-US" sz="1800" dirty="0"/>
              <a:t>طراحي كوچه  در ارتفاع</a:t>
            </a:r>
            <a:r>
              <a:rPr lang="en-US" altLang="en-US" sz="1800" dirty="0"/>
              <a:t> (</a:t>
            </a:r>
            <a:r>
              <a:rPr lang="ar-SA" altLang="en-US" sz="1800" dirty="0"/>
              <a:t>راهرو يك  طرف باز</a:t>
            </a:r>
            <a:r>
              <a:rPr lang="en-US" altLang="en-US" sz="1800" dirty="0"/>
              <a:t> ) </a:t>
            </a:r>
            <a:r>
              <a:rPr lang="ar-SA" altLang="en-US" sz="1800" dirty="0"/>
              <a:t>از اين قاعده مستثني مي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>
                <a:latin typeface="Courier New" pitchFamily="49" charset="0"/>
              </a:rPr>
              <a:t>2-3 </a:t>
            </a:r>
            <a:r>
              <a:rPr lang="ar-SA" altLang="en-US" sz="1800" dirty="0">
                <a:latin typeface="Courier New" pitchFamily="49" charset="0"/>
              </a:rPr>
              <a:t>توصيه مي شود از فضاهايي نظير سرويس هاكمد و</a:t>
            </a:r>
            <a:r>
              <a:rPr lang="en-US" altLang="en-US" sz="1800" dirty="0">
                <a:latin typeface="Courier New" pitchFamily="49" charset="0"/>
              </a:rPr>
              <a:t> ... </a:t>
            </a:r>
            <a:r>
              <a:rPr lang="ar-SA" altLang="en-US" sz="1800" dirty="0">
                <a:latin typeface="Courier New" pitchFamily="49" charset="0"/>
              </a:rPr>
              <a:t>بعنوان فيلتري جهت جلوگيري و يا كاهش سر و صدا بين دو واحد مسكوني  و يا واحدهاي مسكوني و فضاهاي مشاع استفاده گردد</a:t>
            </a:r>
            <a:r>
              <a:rPr lang="en-US" altLang="en-US" sz="1800" dirty="0">
                <a:latin typeface="Courier New" pitchFamily="49" charset="0"/>
              </a:rPr>
              <a:t>.</a:t>
            </a:r>
          </a:p>
          <a:p>
            <a:pPr algn="r" rtl="1" eaLnBrk="1" hangingPunct="1"/>
            <a:r>
              <a:rPr lang="en-US" altLang="en-US" sz="1800" dirty="0"/>
              <a:t>3-3  </a:t>
            </a:r>
            <a:r>
              <a:rPr lang="ar-SA" altLang="en-US" sz="1800" dirty="0"/>
              <a:t>واحدهاي مسكوني  همجوار به گونه اي طراحي شوند كه  حتي الامكان  عملكردهايي كه  نيازمند تاسيساتي مثل آبرساني، تهويه</a:t>
            </a:r>
            <a:r>
              <a:rPr lang="en-US" altLang="en-US" sz="1800" dirty="0"/>
              <a:t>، </a:t>
            </a:r>
            <a:r>
              <a:rPr lang="ar-SA" altLang="en-US" sz="1800" dirty="0"/>
              <a:t>گاز و</a:t>
            </a:r>
            <a:r>
              <a:rPr lang="en-US" altLang="en-US" sz="1800" dirty="0"/>
              <a:t>... </a:t>
            </a:r>
            <a:r>
              <a:rPr lang="ar-SA" altLang="en-US" sz="1800" dirty="0"/>
              <a:t>مي باشند به صورت مجتمع جانمايي گردند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4-3  </a:t>
            </a:r>
            <a:r>
              <a:rPr lang="ar-SA" altLang="en-US" sz="1800" dirty="0"/>
              <a:t>وروديهاي دو واحد مسكوني  حتي الامكان  در يك  راستا نباشد و يا به گونه اي جانمايي گردند كه  از وروديها به داخل واحدها اشراف وجود نداشته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b="1" dirty="0">
                <a:latin typeface="Zar" pitchFamily="2" charset="-78"/>
              </a:rPr>
              <a:t>4-  </a:t>
            </a:r>
            <a:r>
              <a:rPr lang="ar-SA" altLang="en-US" sz="1800" b="1" dirty="0">
                <a:latin typeface="Zar" pitchFamily="2" charset="-78"/>
              </a:rPr>
              <a:t>تناسب و عملكرد  فضاها</a:t>
            </a:r>
            <a:endParaRPr lang="en-US" altLang="en-US" sz="1800" b="1" dirty="0"/>
          </a:p>
          <a:p>
            <a:pPr algn="r" rtl="1" eaLnBrk="1" hangingPunct="1"/>
            <a:r>
              <a:rPr lang="en-US" altLang="en-US" sz="1800" dirty="0"/>
              <a:t> 1-4 </a:t>
            </a:r>
            <a:r>
              <a:rPr lang="ar-SA" altLang="en-US" sz="1800" dirty="0"/>
              <a:t>در واحدهاي مسكوني كوچك  فضاها را به دليل كاربرد  چند منظوره آنها نمي توان به شيوه متداول تعريف نمود. لذا در اينگونه واحدها عمل كردهايي  مانند پذيرايي، هال خصوصي</a:t>
            </a:r>
            <a:r>
              <a:rPr lang="en-US" altLang="en-US" sz="1800" dirty="0"/>
              <a:t>، </a:t>
            </a:r>
            <a:r>
              <a:rPr lang="ar-SA" altLang="en-US" sz="1800" dirty="0"/>
              <a:t>خواب و</a:t>
            </a:r>
            <a:r>
              <a:rPr lang="en-US" altLang="en-US" sz="1800" dirty="0"/>
              <a:t> ... </a:t>
            </a:r>
            <a:r>
              <a:rPr lang="ar-SA" altLang="en-US" sz="1800" dirty="0"/>
              <a:t>بر اساس مدت و زمان استفاده در فضاهايي با عنوان اتاق ادغام مي گردند. بعنوان مثال يك  اتاق مي تواند عملكرد  خواب و نشيمن خصوصي را (  به علت عدم تداخل زمان استفاده ) دارا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2-4  </a:t>
            </a:r>
            <a:r>
              <a:rPr lang="ar-SA" altLang="en-US" sz="1800" dirty="0"/>
              <a:t>اتاق فضايي است با مساحت بيش از 5/8 متر مربع كه  داراي نورگيري مستقيم بوده و عرض آن از 7/02و ارتفاع آن از 2/06 متر كمتر 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3-4  </a:t>
            </a:r>
            <a:r>
              <a:rPr lang="ar-SA" altLang="en-US" sz="1800" dirty="0"/>
              <a:t>هر واحد بر اساس تعداد اتاق آن نامگذاري مي شود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ar-SA" altLang="en-US" sz="1800" dirty="0"/>
              <a:t>نكته</a:t>
            </a:r>
            <a:r>
              <a:rPr lang="en-US" altLang="en-US" sz="1800" dirty="0"/>
              <a:t> :  </a:t>
            </a:r>
            <a:r>
              <a:rPr lang="ar-SA" altLang="en-US" sz="1800" dirty="0"/>
              <a:t>آشپزخانه باز و بسته بعنوان اتاق محسوب نمي شود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4-4  </a:t>
            </a:r>
            <a:r>
              <a:rPr lang="ar-SA" altLang="en-US" sz="1800" dirty="0"/>
              <a:t>ورودي واحدها عرصه مكث  و توقف و ايجاد كننده  حريم براي فضاهاي داخلي است و لازم است فضايي را براي كفشكن در ان پيش بيني گردد</a:t>
            </a:r>
            <a:r>
              <a:rPr lang="en-US" altLang="en-US" sz="1800" dirty="0"/>
              <a:t>. </a:t>
            </a:r>
            <a:r>
              <a:rPr lang="ar-SA" altLang="en-US" sz="1800" dirty="0"/>
              <a:t>حداقل عرض مفيد راهرو ورودي واحدها 1/20 متر مي باشد</a:t>
            </a:r>
            <a:r>
              <a:rPr lang="en-US" altLang="en-US" sz="1800" dirty="0"/>
              <a:t>.</a:t>
            </a: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0"/>
          <p:cNvSpPr txBox="1">
            <a:spLocks noChangeArrowheads="1"/>
          </p:cNvSpPr>
          <p:nvPr/>
        </p:nvSpPr>
        <p:spPr bwMode="auto">
          <a:xfrm>
            <a:off x="685800" y="762000"/>
            <a:ext cx="762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>
              <a:spcBef>
                <a:spcPct val="50000"/>
              </a:spcBef>
            </a:pPr>
            <a:endParaRPr lang="en-US" altLang="en-US" sz="2400">
              <a:cs typeface="Times New Roman" pitchFamily="18" charset="0"/>
            </a:endParaRPr>
          </a:p>
        </p:txBody>
      </p:sp>
      <p:sp>
        <p:nvSpPr>
          <p:cNvPr id="30723" name="Text Box 11"/>
          <p:cNvSpPr txBox="1">
            <a:spLocks noChangeArrowheads="1"/>
          </p:cNvSpPr>
          <p:nvPr/>
        </p:nvSpPr>
        <p:spPr bwMode="auto">
          <a:xfrm>
            <a:off x="152400" y="152400"/>
            <a:ext cx="8839200" cy="637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/>
            <a:r>
              <a:rPr lang="en-US" altLang="en-US" sz="1600" dirty="0"/>
              <a:t>5-4  </a:t>
            </a:r>
            <a:r>
              <a:rPr lang="ar-SA" altLang="en-US" sz="1600" dirty="0"/>
              <a:t>نشيمن عرصه اي است كه  انواع فعاليت ها از جمله پذيرايي</a:t>
            </a:r>
            <a:r>
              <a:rPr lang="en-US" altLang="en-US" sz="1600" dirty="0"/>
              <a:t>، </a:t>
            </a:r>
            <a:r>
              <a:rPr lang="ar-SA" altLang="en-US" sz="1600" dirty="0"/>
              <a:t>تماشاي تلوزيون</a:t>
            </a:r>
            <a:r>
              <a:rPr lang="en-US" altLang="en-US" sz="1600" dirty="0"/>
              <a:t>، </a:t>
            </a:r>
            <a:r>
              <a:rPr lang="ar-SA" altLang="en-US" sz="1600" dirty="0"/>
              <a:t>رسيدگي  به درس كودكان</a:t>
            </a:r>
            <a:r>
              <a:rPr lang="en-US" altLang="en-US" sz="1600" dirty="0"/>
              <a:t>  ، </a:t>
            </a:r>
            <a:r>
              <a:rPr lang="ar-SA" altLang="en-US" sz="1600" dirty="0"/>
              <a:t>خوردن و مواردي خواب در آن صورت مي گيرد و مي بايست ابعاد و تناسبات و ديگر ويژگيهاي آن بر اساس ساكنين  و نوع استفاده محاسبه گردد</a:t>
            </a:r>
            <a:r>
              <a:rPr lang="en-US" altLang="en-US" sz="1600" dirty="0"/>
              <a:t>.</a:t>
            </a:r>
          </a:p>
          <a:p>
            <a:pPr algn="r" rtl="1" eaLnBrk="1" hangingPunct="1"/>
            <a:r>
              <a:rPr lang="en-US" altLang="en-US" sz="1600" dirty="0"/>
              <a:t>6-4 </a:t>
            </a:r>
            <a:r>
              <a:rPr lang="ar-SA" altLang="en-US" sz="1600" dirty="0"/>
              <a:t>عرصه ميهمان فضايي است كه  استفاده از آن محدودتر بوده تا حدي از حريم زندگي خصوصي جدا باشد و تميز بماند</a:t>
            </a:r>
            <a:r>
              <a:rPr lang="en-US" altLang="en-US" sz="1600" dirty="0"/>
              <a:t> . </a:t>
            </a:r>
            <a:r>
              <a:rPr lang="ar-SA" altLang="en-US" sz="1600" dirty="0"/>
              <a:t>تنها در صورت فراهم بودن زير بناي مناسب مي توان اين عرصه را بعنوان يك  فضاي مجزا در نظر گرفت</a:t>
            </a:r>
            <a:r>
              <a:rPr lang="en-US" altLang="en-US" sz="1600" dirty="0"/>
              <a:t>.</a:t>
            </a:r>
          </a:p>
          <a:p>
            <a:pPr algn="r" rtl="1" eaLnBrk="1" hangingPunct="1"/>
            <a:r>
              <a:rPr lang="en-US" altLang="en-US" sz="1600" dirty="0"/>
              <a:t>7-4  </a:t>
            </a:r>
            <a:r>
              <a:rPr lang="ar-SA" altLang="en-US" sz="1600" dirty="0"/>
              <a:t>عرصه خواب فضايي است كه حتي الامكان  از طريق طرح معماري و يا مبلمان با توجه به سن و جنس مجزا باشد</a:t>
            </a:r>
            <a:r>
              <a:rPr lang="en-US" altLang="en-US" sz="1600" dirty="0"/>
              <a:t>.</a:t>
            </a:r>
          </a:p>
          <a:p>
            <a:pPr algn="r" rtl="1" eaLnBrk="1" hangingPunct="1"/>
            <a:r>
              <a:rPr lang="en-US" altLang="en-US" sz="1600" dirty="0"/>
              <a:t>8-4 </a:t>
            </a:r>
            <a:r>
              <a:rPr lang="ar-SA" altLang="en-US" sz="1600" dirty="0"/>
              <a:t>آشپزخانه مي بايست فضاي كافي  جهت نگهداري، آماده سازي و طبخ مواد غذايي و همچنين نصب ماشين لباسشويي داشته باشد</a:t>
            </a:r>
            <a:r>
              <a:rPr lang="en-US" altLang="en-US" sz="1600" dirty="0"/>
              <a:t>. </a:t>
            </a:r>
            <a:r>
              <a:rPr lang="ar-SA" altLang="en-US" sz="1600" dirty="0"/>
              <a:t>حداقل عرض قابل قبول</a:t>
            </a:r>
            <a:r>
              <a:rPr lang="en-US" altLang="en-US" sz="1600" dirty="0"/>
              <a:t>  </a:t>
            </a:r>
            <a:r>
              <a:rPr lang="ar-SA" altLang="en-US" sz="1600" dirty="0"/>
              <a:t>آشپزخانه 1/50 متر و حداقل مساحت آن 4/5متر مربع مي باشد</a:t>
            </a:r>
            <a:r>
              <a:rPr lang="en-US" altLang="en-US" sz="1600" dirty="0"/>
              <a:t>.</a:t>
            </a:r>
          </a:p>
          <a:p>
            <a:pPr algn="r" rtl="1" eaLnBrk="1" hangingPunct="1"/>
            <a:r>
              <a:rPr lang="ar-SA" altLang="en-US" sz="1600" dirty="0"/>
              <a:t>نكته :  ماشين لباسشويي مي تواند در مكان  مناسبي غيراز آشپزخانه جانمايي گردد</a:t>
            </a:r>
            <a:r>
              <a:rPr lang="en-US" altLang="en-US" sz="1600" dirty="0"/>
              <a:t>.</a:t>
            </a:r>
          </a:p>
          <a:p>
            <a:pPr algn="r" rtl="1" eaLnBrk="1" hangingPunct="1"/>
            <a:r>
              <a:rPr lang="en-US" altLang="en-US" sz="1600" dirty="0"/>
              <a:t>9-4 </a:t>
            </a:r>
            <a:r>
              <a:rPr lang="ar-SA" altLang="en-US" sz="1600" dirty="0"/>
              <a:t>سرويس  بهداشتي شامل حمام، توالت و دستشويي است. جدا بودن حمام و توالت در واحدهاي با مساحت بيشتر از 50 متر الزامي است ودر واحدهاي كوچكتر</a:t>
            </a:r>
            <a:r>
              <a:rPr lang="en-US" altLang="en-US" sz="1600" dirty="0"/>
              <a:t>  </a:t>
            </a:r>
            <a:r>
              <a:rPr lang="ar-SA" altLang="en-US" sz="1600" dirty="0"/>
              <a:t>توصيه مي شود</a:t>
            </a:r>
            <a:r>
              <a:rPr lang="en-US" altLang="en-US" sz="1600" dirty="0"/>
              <a:t>.</a:t>
            </a:r>
          </a:p>
          <a:p>
            <a:pPr algn="r" rtl="1" eaLnBrk="1" hangingPunct="1"/>
            <a:r>
              <a:rPr lang="en-US" altLang="en-US" sz="1600" dirty="0">
                <a:latin typeface="Courier New" pitchFamily="49" charset="0"/>
              </a:rPr>
              <a:t>10-4</a:t>
            </a:r>
            <a:r>
              <a:rPr lang="ar-SA" altLang="en-US" sz="1600" dirty="0">
                <a:latin typeface="Courier New" pitchFamily="49" charset="0"/>
              </a:rPr>
              <a:t>انباري</a:t>
            </a:r>
            <a:r>
              <a:rPr lang="en-US" altLang="en-US" sz="1600" dirty="0">
                <a:latin typeface="Courier New" pitchFamily="49" charset="0"/>
              </a:rPr>
              <a:t> </a:t>
            </a:r>
            <a:r>
              <a:rPr lang="ar-SA" altLang="en-US" sz="1600" dirty="0">
                <a:latin typeface="Courier New" pitchFamily="49" charset="0"/>
              </a:rPr>
              <a:t>فضايي است كه  تناسبات آن از</a:t>
            </a:r>
            <a:r>
              <a:rPr lang="en-US" altLang="en-US" sz="1600" dirty="0">
                <a:latin typeface="Courier New" pitchFamily="49" charset="0"/>
              </a:rPr>
              <a:t> </a:t>
            </a:r>
            <a:r>
              <a:rPr lang="ar-SA" altLang="en-US" sz="1600" dirty="0">
                <a:latin typeface="Courier New" pitchFamily="49" charset="0"/>
              </a:rPr>
              <a:t>حداقل تناسبات اتاق كمتر  است و مي تواند فاقد نور باشد</a:t>
            </a:r>
            <a:r>
              <a:rPr lang="en-US" altLang="en-US" sz="1600" dirty="0">
                <a:latin typeface="Courier New" pitchFamily="49" charset="0"/>
              </a:rPr>
              <a:t>.</a:t>
            </a:r>
          </a:p>
          <a:p>
            <a:pPr algn="r" rtl="1" eaLnBrk="1" hangingPunct="1"/>
            <a:r>
              <a:rPr lang="ar-SA" altLang="en-US" sz="1600" dirty="0"/>
              <a:t>نكته :  پيش بيني انباري در واحد مسكوني  و يا به صورت متمركز  در طبقه همكف  مجاز مي باشد</a:t>
            </a:r>
            <a:r>
              <a:rPr lang="en-US" altLang="en-US" sz="1600" dirty="0"/>
              <a:t>.</a:t>
            </a:r>
          </a:p>
          <a:p>
            <a:pPr algn="r" rtl="1" eaLnBrk="1" hangingPunct="1"/>
            <a:r>
              <a:rPr lang="en-US" altLang="en-US" sz="1600" dirty="0">
                <a:latin typeface="Courier New" pitchFamily="49" charset="0"/>
              </a:rPr>
              <a:t>11-4</a:t>
            </a:r>
            <a:r>
              <a:rPr lang="ar-SA" altLang="en-US" sz="1600" dirty="0"/>
              <a:t>تراس</a:t>
            </a:r>
            <a:r>
              <a:rPr lang="en-US" altLang="en-US" sz="1600" dirty="0"/>
              <a:t> </a:t>
            </a:r>
            <a:r>
              <a:rPr lang="ar-SA" altLang="en-US" sz="1600" dirty="0"/>
              <a:t>فضايي است كه  حداقل يك  طرف آن باز باشد و امكان  استفاده از فضاي باز را براي ساكنين ميسر مي سازد</a:t>
            </a:r>
            <a:r>
              <a:rPr lang="en-US" altLang="en-US" sz="1600" dirty="0"/>
              <a:t>. </a:t>
            </a:r>
            <a:r>
              <a:rPr lang="ar-SA" altLang="en-US" sz="1600" dirty="0"/>
              <a:t>حداقل عرض تراس در صورت نصب كولر  در آن 1/40 متر مي باشد</a:t>
            </a:r>
            <a:r>
              <a:rPr lang="en-US" altLang="en-US" sz="1600" dirty="0"/>
              <a:t>.</a:t>
            </a:r>
          </a:p>
          <a:p>
            <a:pPr algn="r" rtl="1" eaLnBrk="1" hangingPunct="1"/>
            <a:r>
              <a:rPr lang="en-US" altLang="en-US" sz="1600" dirty="0"/>
              <a:t>12-4 </a:t>
            </a:r>
            <a:r>
              <a:rPr lang="ar-SA" altLang="en-US" sz="1600" dirty="0"/>
              <a:t>كمد فضايي است جهت نگهداري وسايل و لوازمي كه  در همه مواقع مورد استفاده قرار نمي گيرد و عمق آن حداقل 60 سانتي</a:t>
            </a:r>
            <a:r>
              <a:rPr lang="en-US" altLang="en-US" sz="1600" dirty="0"/>
              <a:t> </a:t>
            </a:r>
            <a:r>
              <a:rPr lang="ar-SA" altLang="en-US" sz="1600" dirty="0"/>
              <a:t>متراست</a:t>
            </a:r>
            <a:r>
              <a:rPr lang="en-US" altLang="en-US" sz="1600" dirty="0"/>
              <a:t>.</a:t>
            </a:r>
          </a:p>
          <a:p>
            <a:pPr algn="r" rtl="1" eaLnBrk="1" hangingPunct="1"/>
            <a:r>
              <a:rPr lang="ar-SA" altLang="en-US" sz="1600" dirty="0"/>
              <a:t>نكته :  پيش بيني يك كمد با طول حداقل 1/50 متر در هر واحد الزامي است</a:t>
            </a:r>
            <a:r>
              <a:rPr lang="en-US" altLang="en-US" sz="1600" dirty="0"/>
              <a:t>.</a:t>
            </a:r>
          </a:p>
          <a:p>
            <a:pPr algn="r" rtl="1" eaLnBrk="1" hangingPunct="1"/>
            <a:r>
              <a:rPr lang="en-US" altLang="en-US" sz="1600" dirty="0"/>
              <a:t>13-4 </a:t>
            </a:r>
            <a:r>
              <a:rPr lang="ar-SA" altLang="en-US" sz="1600" dirty="0"/>
              <a:t>طراحي واحدهاي مسكوني  به گونه اي انجام شود كه  جانمايي وسايل زندگي در آن به نحو مطلوب امكان  پذير گردد</a:t>
            </a:r>
            <a:r>
              <a:rPr lang="en-US" altLang="en-US" sz="1600" dirty="0"/>
              <a:t>. </a:t>
            </a:r>
            <a:r>
              <a:rPr lang="ar-SA" altLang="en-US" sz="1600" dirty="0"/>
              <a:t>استفاده از ارتفاع بدين منظور توصيه مي شود</a:t>
            </a:r>
            <a:r>
              <a:rPr lang="en-US" altLang="en-US" sz="1600" dirty="0"/>
              <a:t>.</a:t>
            </a:r>
          </a:p>
          <a:p>
            <a:pPr algn="r" rtl="1" eaLnBrk="1" hangingPunct="1"/>
            <a:r>
              <a:rPr lang="en-US" altLang="en-US" sz="1600" dirty="0"/>
              <a:t>14-4  </a:t>
            </a:r>
            <a:r>
              <a:rPr lang="ar-SA" altLang="en-US" sz="1600" dirty="0"/>
              <a:t>براي هر تيپ واحد مسكوني  مي بايست طرح چيدمان وسايل متناسب با شيوه زندگي متقاضيان و باتوجه به استفاده چند منظوره از فضاها ارائه گردد</a:t>
            </a:r>
            <a:r>
              <a:rPr lang="en-US" altLang="en-US" sz="1600" dirty="0"/>
              <a:t>.</a:t>
            </a:r>
          </a:p>
          <a:p>
            <a:pPr algn="r" rtl="1" eaLnBrk="1" hangingPunct="1"/>
            <a:r>
              <a:rPr lang="en-US" altLang="en-US" sz="1600" dirty="0"/>
              <a:t>15-4  </a:t>
            </a:r>
            <a:r>
              <a:rPr lang="ar-SA" altLang="en-US" sz="1600" dirty="0"/>
              <a:t>به منظور استفاده بهينه از زير بنا</a:t>
            </a:r>
            <a:r>
              <a:rPr lang="en-US" altLang="en-US" sz="1600" dirty="0"/>
              <a:t>، </a:t>
            </a:r>
            <a:r>
              <a:rPr lang="ar-SA" altLang="en-US" sz="1600" dirty="0"/>
              <a:t>حتي المقدور از ايجاد فضاهاي پرت و مرده پرهيز شود</a:t>
            </a:r>
            <a:r>
              <a:rPr lang="en-US" altLang="en-US" sz="1600" dirty="0"/>
              <a:t>.</a:t>
            </a:r>
          </a:p>
          <a:p>
            <a:pPr algn="r" rtl="1" eaLnBrk="1" hangingPunct="1"/>
            <a:r>
              <a:rPr lang="en-US" altLang="en-US" sz="1600" dirty="0"/>
              <a:t>16-4  </a:t>
            </a:r>
            <a:r>
              <a:rPr lang="ar-SA" altLang="en-US" sz="1600" dirty="0"/>
              <a:t>توصيه مي شود آشپزخانه واحدهاي 2و3 اتاقه به صورت بسته طراحي شود و چنانچه به صورت باز در نظر گرفته شود داراي نور مستقيم بوده و قابليت بسته شدن را نيز داشته باشد</a:t>
            </a:r>
            <a:r>
              <a:rPr lang="en-US" altLang="en-US" sz="1600" dirty="0"/>
              <a:t>.</a:t>
            </a:r>
          </a:p>
          <a:p>
            <a:pPr algn="r" rtl="1" eaLnBrk="1" hangingPunct="1"/>
            <a:r>
              <a:rPr lang="en-US" altLang="en-US" sz="1600" dirty="0"/>
              <a:t>17-4 </a:t>
            </a:r>
            <a:r>
              <a:rPr lang="ar-SA" altLang="en-US" sz="1600" dirty="0"/>
              <a:t>در سوئيت ها</a:t>
            </a:r>
            <a:r>
              <a:rPr lang="en-US" altLang="en-US" sz="1600" dirty="0"/>
              <a:t> (  </a:t>
            </a:r>
            <a:r>
              <a:rPr lang="ar-SA" altLang="en-US" sz="1600" dirty="0"/>
              <a:t>واحدهاي يك  اتاقه</a:t>
            </a:r>
            <a:r>
              <a:rPr lang="en-US" altLang="en-US" sz="1600" dirty="0"/>
              <a:t> )  </a:t>
            </a:r>
            <a:r>
              <a:rPr lang="ar-SA" altLang="en-US" sz="1600" dirty="0"/>
              <a:t>آشپزخانه مي تواند باز طراحي شود</a:t>
            </a:r>
            <a:r>
              <a:rPr lang="en-US" altLang="en-US" sz="1600" dirty="0"/>
              <a:t>.</a:t>
            </a:r>
          </a:p>
          <a:p>
            <a:pPr algn="r" rtl="1" eaLnBrk="1" hangingPunct="1"/>
            <a:r>
              <a:rPr lang="en-US" altLang="en-US" sz="1600" dirty="0"/>
              <a:t>18-4 </a:t>
            </a:r>
            <a:r>
              <a:rPr lang="ar-SA" altLang="en-US" sz="1600" dirty="0"/>
              <a:t>به علت كوچك بودن  واحدها، به منظور جلوگيري از آلودگيهاي صوتي توصيه مي شود ديوار بين آنها با مصالح مناسب به ضخامت حداقل 20 سانتي متر و يا با عايق صوتي مناسب ساخته شود</a:t>
            </a:r>
            <a:r>
              <a:rPr lang="en-US" altLang="en-US" sz="1600" dirty="0"/>
              <a:t>.</a:t>
            </a:r>
            <a:endParaRPr lang="en-US" altLang="en-US" sz="1600" dirty="0">
              <a:latin typeface="Courier New" pitchFamily="49" charset="0"/>
            </a:endParaRPr>
          </a:p>
          <a:p>
            <a:pPr algn="r">
              <a:spcBef>
                <a:spcPct val="50000"/>
              </a:spcBef>
            </a:pPr>
            <a:endParaRPr lang="en-US" altLang="en-US" sz="1600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0"/>
          <p:cNvSpPr txBox="1">
            <a:spLocks noChangeArrowheads="1"/>
          </p:cNvSpPr>
          <p:nvPr/>
        </p:nvSpPr>
        <p:spPr bwMode="auto">
          <a:xfrm>
            <a:off x="838200" y="685800"/>
            <a:ext cx="746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>
              <a:spcBef>
                <a:spcPct val="50000"/>
              </a:spcBef>
            </a:pPr>
            <a:endParaRPr lang="en-US" altLang="en-US" sz="2400">
              <a:cs typeface="Times New Roman" pitchFamily="18" charset="0"/>
            </a:endParaRPr>
          </a:p>
        </p:txBody>
      </p:sp>
      <p:sp>
        <p:nvSpPr>
          <p:cNvPr id="31747" name="Text Box 11"/>
          <p:cNvSpPr txBox="1">
            <a:spLocks noChangeArrowheads="1"/>
          </p:cNvSpPr>
          <p:nvPr/>
        </p:nvSpPr>
        <p:spPr bwMode="auto">
          <a:xfrm>
            <a:off x="457200" y="685800"/>
            <a:ext cx="8382000" cy="4570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/>
            <a:endParaRPr lang="en-US" altLang="en-US" dirty="0"/>
          </a:p>
          <a:p>
            <a:pPr algn="r" rtl="1" eaLnBrk="1" hangingPunct="1"/>
            <a:r>
              <a:rPr lang="en-US" altLang="en-US" sz="1800" dirty="0"/>
              <a:t>19-4 </a:t>
            </a:r>
            <a:r>
              <a:rPr lang="ar-SA" altLang="en-US" sz="1800" dirty="0"/>
              <a:t>رعايت ضوابط طراحي براي معلولين در واحدهاي طبقه همكف  (  متناسب با تعداد متقاضي )  الزامي است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20-4  </a:t>
            </a:r>
            <a:r>
              <a:rPr lang="ar-SA" altLang="en-US" sz="1800" dirty="0"/>
              <a:t>پنجره مشرف به محوطه در همكف  به گونه اي از ديد بيرون محفوظ شود كه  آسايش و تهويه فضاها محدود و مختل نگردد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21-4 </a:t>
            </a:r>
            <a:r>
              <a:rPr lang="ar-SA" altLang="en-US" sz="1800" dirty="0"/>
              <a:t>حداقل ارتفاع كف  پنجره از كف  معبر 1/70 متر مي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22-4 </a:t>
            </a:r>
            <a:r>
              <a:rPr lang="ar-SA" altLang="en-US" sz="1800" dirty="0"/>
              <a:t>به منظور كاهش  هزينه هاي تعمير و نگهداري و ارتقا كيفيت  استفاده از مصالح با دوام در مشاعات الزامي است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b="1" dirty="0">
                <a:latin typeface="Zar" pitchFamily="2" charset="-78"/>
              </a:rPr>
              <a:t>5-  </a:t>
            </a:r>
            <a:r>
              <a:rPr lang="ar-SA" altLang="en-US" sz="1800" b="1" dirty="0">
                <a:latin typeface="Zar" pitchFamily="2" charset="-78"/>
              </a:rPr>
              <a:t>نما</a:t>
            </a:r>
            <a:endParaRPr lang="en-US" altLang="en-US" sz="1800" b="1" dirty="0"/>
          </a:p>
          <a:p>
            <a:pPr algn="r" rtl="1" eaLnBrk="1" hangingPunct="1"/>
            <a:r>
              <a:rPr lang="en-US" altLang="en-US" sz="1800" dirty="0"/>
              <a:t>1-5 </a:t>
            </a:r>
            <a:r>
              <a:rPr lang="ar-SA" altLang="en-US" sz="1800" dirty="0"/>
              <a:t>در سطوح خارجي بلوكها</a:t>
            </a:r>
            <a:r>
              <a:rPr lang="en-US" altLang="en-US" sz="1800" dirty="0"/>
              <a:t>  </a:t>
            </a:r>
            <a:r>
              <a:rPr lang="ar-SA" altLang="en-US" sz="1800" dirty="0"/>
              <a:t>هم به صورت منفرد و هم در تركيب  با يكديگر ، لازم است ضمن پرهيز از هرگونه شلوغي و اغتشاش از ايجاد سطوح و جداره هاي ساده و يكنواخت  نيز جلوگيري شود و در كل  مجموعه از تركيب  حجمي مناسب و متنوعي برخوردار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2-5 </a:t>
            </a:r>
            <a:r>
              <a:rPr lang="ar-SA" altLang="en-US" sz="1800" dirty="0"/>
              <a:t>از تكرار  زياد مدول يا ريتم در نما حتي در صورت تناسب و زيبايي آن، به صورت منفرد خودداري گردد. سعي شود حداقل در طول هر 50 متر نما</a:t>
            </a:r>
            <a:r>
              <a:rPr lang="en-US" altLang="en-US" sz="1800" dirty="0"/>
              <a:t>، </a:t>
            </a:r>
            <a:r>
              <a:rPr lang="ar-SA" altLang="en-US" sz="1800" dirty="0"/>
              <a:t>مدول و يا ريتم تكرار  آن تغيير نمايد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3-5  </a:t>
            </a:r>
            <a:r>
              <a:rPr lang="ar-SA" altLang="en-US" sz="1800" dirty="0"/>
              <a:t>نوع بام و ميزان پيش آمدگي آن نبايد با توجه به اقليم و وضعيت بارندگي محل مشخص و تعيين 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4-5  </a:t>
            </a:r>
            <a:r>
              <a:rPr lang="ar-SA" altLang="en-US" sz="1800" dirty="0"/>
              <a:t>از ايجاد شكستگي هاي  غير لازم در نما پرهيز 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5-5  </a:t>
            </a:r>
            <a:r>
              <a:rPr lang="ar-SA" altLang="en-US" sz="1800" dirty="0"/>
              <a:t>حداقل ضخامت ديوارهاي خارجي بنا 20 سانتي متر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6-5 </a:t>
            </a:r>
            <a:r>
              <a:rPr lang="ar-SA" altLang="en-US" sz="1800" dirty="0"/>
              <a:t>پيش بيني نصب هر گونه كانال كولر ، لوله بخاري و نظاير آن بر نماي ساختمان بدون داشتن پوشش مناسب خارجي ممنوع است</a:t>
            </a:r>
            <a:r>
              <a:rPr lang="en-US" altLang="en-US" sz="1800" dirty="0"/>
              <a:t>.</a:t>
            </a:r>
          </a:p>
          <a:p>
            <a:pPr algn="r" rtl="1" eaLnBrk="1" hangingPunct="1"/>
            <a:endParaRPr lang="en-US" altLang="en-US" sz="1800" dirty="0"/>
          </a:p>
          <a:p>
            <a:pPr algn="r" rtl="1" eaLnBrk="1" hangingPunct="1"/>
            <a:endParaRPr lang="en-US" altLang="en-US" dirty="0"/>
          </a:p>
          <a:p>
            <a:pPr algn="r" rtl="1" eaLnBrk="1" hangingPunct="1"/>
            <a:endParaRPr lang="en-US" altLang="en-U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955" y="1219200"/>
            <a:ext cx="8915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en-US" altLang="en-US" b="1" dirty="0" smtClean="0">
                <a:latin typeface="Zar" pitchFamily="2" charset="-78"/>
              </a:rPr>
              <a:t>6- </a:t>
            </a:r>
            <a:r>
              <a:rPr lang="ar-SA" altLang="en-US" b="1" dirty="0" smtClean="0">
                <a:latin typeface="Zar" pitchFamily="2" charset="-78"/>
              </a:rPr>
              <a:t>صرفه جويي در انرژي</a:t>
            </a:r>
            <a:r>
              <a:rPr lang="en-US" altLang="en-US" b="1" dirty="0" smtClean="0">
                <a:latin typeface="Zar" pitchFamily="2" charset="-78"/>
              </a:rPr>
              <a:t>:</a:t>
            </a:r>
            <a:endParaRPr lang="en-US" altLang="en-US" b="1" dirty="0" smtClean="0"/>
          </a:p>
          <a:p>
            <a:pPr algn="r" rtl="1"/>
            <a:r>
              <a:rPr lang="en-US" altLang="en-US" dirty="0" smtClean="0"/>
              <a:t>1-6 </a:t>
            </a:r>
            <a:r>
              <a:rPr lang="ar-SA" altLang="en-US" dirty="0" smtClean="0"/>
              <a:t>جهت دستيابي به حداقل اتلاف انرژي در ساختمانها، ضروري است عمده ترين مسائل اقليمي و محيطي شامل دما</a:t>
            </a:r>
            <a:r>
              <a:rPr lang="en-US" altLang="en-US" dirty="0" smtClean="0"/>
              <a:t>، </a:t>
            </a:r>
            <a:r>
              <a:rPr lang="ar-SA" altLang="en-US" dirty="0" smtClean="0"/>
              <a:t>تابش، مقدار بارش</a:t>
            </a:r>
            <a:r>
              <a:rPr lang="en-US" altLang="en-US" dirty="0" smtClean="0"/>
              <a:t>، </a:t>
            </a:r>
            <a:r>
              <a:rPr lang="ar-SA" altLang="en-US" dirty="0" smtClean="0"/>
              <a:t>رطوبت نسبي</a:t>
            </a:r>
            <a:r>
              <a:rPr lang="en-US" altLang="en-US" dirty="0" smtClean="0"/>
              <a:t>، </a:t>
            </a:r>
            <a:r>
              <a:rPr lang="ar-SA" altLang="en-US" dirty="0" smtClean="0"/>
              <a:t>جهت و</a:t>
            </a:r>
            <a:r>
              <a:rPr lang="en-US" altLang="en-US" dirty="0" smtClean="0"/>
              <a:t> </a:t>
            </a:r>
            <a:r>
              <a:rPr lang="ar-SA" altLang="en-US" dirty="0" smtClean="0"/>
              <a:t>سرعت وزش باد و ... به دقت مطالعه شود و بر اين اساس نكات  قابل تامل در ارتباط</a:t>
            </a:r>
            <a:r>
              <a:rPr lang="en-US" altLang="en-US" dirty="0" smtClean="0"/>
              <a:t> </a:t>
            </a:r>
            <a:r>
              <a:rPr lang="ar-SA" altLang="en-US" dirty="0" smtClean="0"/>
              <a:t>با</a:t>
            </a:r>
            <a:endParaRPr lang="en-US" altLang="en-US" dirty="0" smtClean="0"/>
          </a:p>
          <a:p>
            <a:pPr algn="r" rtl="1"/>
            <a:r>
              <a:rPr lang="ar-SA" altLang="en-US" dirty="0" smtClean="0"/>
              <a:t>فرم پلان، ابعاد پنجره ها</a:t>
            </a:r>
            <a:r>
              <a:rPr lang="en-US" altLang="en-US" dirty="0" smtClean="0"/>
              <a:t> ، </a:t>
            </a:r>
            <a:r>
              <a:rPr lang="ar-SA" altLang="en-US" dirty="0" smtClean="0"/>
              <a:t>مساحت و مصالح سطوح خارجي بنا</a:t>
            </a:r>
            <a:r>
              <a:rPr lang="en-US" altLang="en-US" dirty="0" smtClean="0"/>
              <a:t>، </a:t>
            </a:r>
            <a:r>
              <a:rPr lang="ar-SA" altLang="en-US" dirty="0" smtClean="0"/>
              <a:t>جهت گيري بهينه بلوكها</a:t>
            </a:r>
            <a:r>
              <a:rPr lang="en-US" altLang="en-US" dirty="0" smtClean="0"/>
              <a:t> ،  </a:t>
            </a:r>
            <a:r>
              <a:rPr lang="ar-SA" altLang="en-US" dirty="0" smtClean="0"/>
              <a:t>تاثير باد بر ساختمان</a:t>
            </a:r>
            <a:r>
              <a:rPr lang="en-US" altLang="en-US" dirty="0" smtClean="0"/>
              <a:t> ( </a:t>
            </a:r>
            <a:r>
              <a:rPr lang="ar-SA" altLang="en-US" dirty="0" smtClean="0"/>
              <a:t>پرهيز از باد نا مطلوب و بهره گيري از جريان مناسب هوا در فضاي داخلي)  و... در طرحها مورد توجه قرار گيرد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b="1" dirty="0" smtClean="0">
                <a:latin typeface="Zar" pitchFamily="2" charset="-78"/>
              </a:rPr>
              <a:t>7-  </a:t>
            </a:r>
            <a:r>
              <a:rPr lang="ar-SA" altLang="en-US" b="1" dirty="0" smtClean="0">
                <a:latin typeface="Zar" pitchFamily="2" charset="-78"/>
              </a:rPr>
              <a:t>سيستم تاسيسات گرمايي و سرمايي</a:t>
            </a:r>
            <a:endParaRPr lang="en-US" altLang="en-US" b="1" dirty="0" smtClean="0"/>
          </a:p>
          <a:p>
            <a:pPr algn="r" rtl="1"/>
            <a:r>
              <a:rPr lang="en-US" altLang="en-US" dirty="0" smtClean="0"/>
              <a:t>1-7  </a:t>
            </a:r>
            <a:r>
              <a:rPr lang="ar-SA" altLang="en-US" dirty="0" smtClean="0"/>
              <a:t>سيستم تاسيساتي حتي الامكان  مي بايست خصوصي باشد تا مسئوليت تعمير و نگهداري آن به مصرف كننده  منتقل گردد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2-7  </a:t>
            </a:r>
            <a:r>
              <a:rPr lang="ar-SA" altLang="en-US" dirty="0" smtClean="0"/>
              <a:t>از طراحي سيستم هاي تاسيساتي حرارتي و برودتي مركزي  پرهيز شود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3-7   </a:t>
            </a:r>
            <a:r>
              <a:rPr lang="ar-SA" altLang="en-US" dirty="0" smtClean="0"/>
              <a:t>توصيه مي شود لوله هاي آبرساني سرد وگرم بطور نمايان اجرا شوند تا تعميرات آن آسانتر انجام پذيرد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ar-SA" altLang="en-US" dirty="0" smtClean="0">
                <a:latin typeface="Courier New" pitchFamily="49" charset="0"/>
              </a:rPr>
              <a:t>نكته</a:t>
            </a:r>
            <a:r>
              <a:rPr lang="en-US" altLang="en-US" dirty="0" smtClean="0">
                <a:latin typeface="Courier New" pitchFamily="49" charset="0"/>
              </a:rPr>
              <a:t> :</a:t>
            </a:r>
            <a:r>
              <a:rPr lang="ar-SA" altLang="en-US" dirty="0" smtClean="0">
                <a:latin typeface="Courier New" pitchFamily="49" charset="0"/>
              </a:rPr>
              <a:t>استفاده از لوله هاي غير فلزي ممنوع است مگر اينكه داراي تائيد استاندارد ملي باشد</a:t>
            </a:r>
            <a:r>
              <a:rPr lang="en-US" altLang="en-US" dirty="0" smtClean="0">
                <a:latin typeface="Courier New" pitchFamily="49" charset="0"/>
              </a:rPr>
              <a:t>.</a:t>
            </a:r>
          </a:p>
          <a:p>
            <a:pPr algn="r" rtl="1"/>
            <a:r>
              <a:rPr lang="en-US" altLang="en-US" dirty="0" smtClean="0">
                <a:latin typeface="Courier New" pitchFamily="49" charset="0"/>
              </a:rPr>
              <a:t>4-7 </a:t>
            </a:r>
            <a:r>
              <a:rPr lang="ar-SA" altLang="en-US" dirty="0" smtClean="0">
                <a:latin typeface="Courier New" pitchFamily="49" charset="0"/>
              </a:rPr>
              <a:t>اجراي فاضلاب بايد با استفاده از لوله هاي چدني با اتصالات سرب وكنف و يا</a:t>
            </a:r>
            <a:r>
              <a:rPr lang="en-US" altLang="en-US" dirty="0" smtClean="0">
                <a:latin typeface="Courier New" pitchFamily="49" charset="0"/>
              </a:rPr>
              <a:t> </a:t>
            </a:r>
            <a:r>
              <a:rPr lang="en-US" altLang="ar-SA" dirty="0" err="1" smtClean="0">
                <a:latin typeface="Courier New" pitchFamily="49" charset="0"/>
              </a:rPr>
              <a:t>p.v.c</a:t>
            </a:r>
            <a:r>
              <a:rPr lang="en-US" altLang="ar-SA" dirty="0" smtClean="0">
                <a:latin typeface="Courier New" pitchFamily="49" charset="0"/>
              </a:rPr>
              <a:t> </a:t>
            </a:r>
            <a:r>
              <a:rPr lang="ar-SA" altLang="en-US" dirty="0" smtClean="0">
                <a:latin typeface="Courier New" pitchFamily="49" charset="0"/>
              </a:rPr>
              <a:t>سخت انجام شود</a:t>
            </a:r>
            <a:r>
              <a:rPr lang="en-US" altLang="en-US" dirty="0" smtClean="0">
                <a:latin typeface="Courier New" pitchFamily="49" charset="0"/>
              </a:rPr>
              <a:t>.</a:t>
            </a:r>
          </a:p>
          <a:p>
            <a:pPr algn="r" rtl="1"/>
            <a:r>
              <a:rPr lang="en-US" altLang="en-US" dirty="0" smtClean="0"/>
              <a:t>5-7  </a:t>
            </a:r>
            <a:r>
              <a:rPr lang="ar-SA" altLang="en-US" dirty="0" smtClean="0"/>
              <a:t>پيش بيني لازم در زمينه لوله كشي  گاز بخصوص براي مناطقي كه  داراي گاز شهري هستند اعمال گردد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6-7  </a:t>
            </a:r>
            <a:r>
              <a:rPr lang="ar-SA" altLang="en-US" dirty="0" smtClean="0"/>
              <a:t>پيش بيني كانال كولر  برحسب شرايط اقليمي الزامي است</a:t>
            </a:r>
            <a:r>
              <a:rPr lang="en-US" altLang="en-US" dirty="0" smtClean="0"/>
              <a:t>.</a:t>
            </a:r>
          </a:p>
          <a:p>
            <a:pPr algn="r" rtl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4156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1"/>
          <p:cNvSpPr txBox="1">
            <a:spLocks noChangeArrowheads="1"/>
          </p:cNvSpPr>
          <p:nvPr/>
        </p:nvSpPr>
        <p:spPr bwMode="auto">
          <a:xfrm>
            <a:off x="381000" y="838200"/>
            <a:ext cx="8534399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/>
            <a:r>
              <a:rPr lang="en-US" altLang="en-US" sz="1800" dirty="0"/>
              <a:t>7-7  </a:t>
            </a:r>
            <a:r>
              <a:rPr lang="ar-SA" altLang="en-US" sz="1800" dirty="0"/>
              <a:t>تعبيه دودكش  هاي مورد نياز براي وسايل حرارتي (  بخاري</a:t>
            </a:r>
            <a:r>
              <a:rPr lang="en-US" altLang="en-US" sz="1800" dirty="0"/>
              <a:t>، </a:t>
            </a:r>
            <a:r>
              <a:rPr lang="ar-SA" altLang="en-US" sz="1800" dirty="0"/>
              <a:t>آبگرمكن ، هود آشپزخانه و</a:t>
            </a:r>
            <a:r>
              <a:rPr lang="en-US" altLang="en-US" sz="1800" dirty="0"/>
              <a:t>... )  </a:t>
            </a:r>
            <a:r>
              <a:rPr lang="ar-SA" altLang="en-US" sz="1800" dirty="0"/>
              <a:t>الزامي است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8-7  </a:t>
            </a:r>
            <a:r>
              <a:rPr lang="ar-SA" altLang="en-US" sz="1800" dirty="0"/>
              <a:t>در مواردي كه  سرويس هاي بهداشتي با فضاي باز مرتبط نيست اجراي اگزوز فن الزامي است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9-7  </a:t>
            </a:r>
            <a:r>
              <a:rPr lang="ar-SA" altLang="en-US" sz="1800" dirty="0"/>
              <a:t>توصيه مي شود براي كابل  برق، تلفن و درب بازكن  يك داكت اختصاصي فضاي مشاع</a:t>
            </a:r>
            <a:r>
              <a:rPr lang="en-US" altLang="en-US" sz="1800" dirty="0"/>
              <a:t> (  </a:t>
            </a:r>
            <a:r>
              <a:rPr lang="ar-SA" altLang="en-US" sz="1800" dirty="0"/>
              <a:t>راه پله )  پيش بيني گردد تا تعمير و نگهداري آن آسانتر شود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10-7  </a:t>
            </a:r>
            <a:r>
              <a:rPr lang="ar-SA" altLang="en-US" sz="1800" dirty="0"/>
              <a:t>پيش بيني سيستم ارتينگ و ميله ارت جهت هر بلوك  الزامي است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11-7  </a:t>
            </a:r>
            <a:r>
              <a:rPr lang="ar-SA" altLang="en-US" sz="1800" dirty="0"/>
              <a:t>به منظور كنترل  روشنايي راه پله از تايمر استفاده 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12-7  </a:t>
            </a:r>
            <a:r>
              <a:rPr lang="ar-SA" altLang="en-US" sz="1800" dirty="0"/>
              <a:t>در هر واحد مسكوني  يك  تابلو برق با كليد  مينياتوري  شامل يك كليد جهت مدار روشنايي</a:t>
            </a:r>
            <a:r>
              <a:rPr lang="en-US" altLang="en-US" sz="1800" dirty="0"/>
              <a:t>، </a:t>
            </a:r>
            <a:r>
              <a:rPr lang="ar-SA" altLang="en-US" sz="1800" dirty="0"/>
              <a:t>يك كليد  جهت مدار پريز</a:t>
            </a:r>
            <a:r>
              <a:rPr lang="en-US" altLang="en-US" sz="1800" dirty="0"/>
              <a:t>، </a:t>
            </a:r>
            <a:r>
              <a:rPr lang="ar-SA" altLang="en-US" sz="1800" dirty="0"/>
              <a:t>يك كليد  جهت مدار آشپزخانه و يك كليد  جهت مدار كولر در آشپزخانه منظور 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13-7  </a:t>
            </a:r>
            <a:r>
              <a:rPr lang="ar-SA" altLang="en-US" sz="1800" dirty="0"/>
              <a:t>برق رساني روشنايي و پريزها به صورت كليد به كليد  و پريز به پريز باشد جعبه تقسيم نصب نشود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14-7  </a:t>
            </a:r>
            <a:r>
              <a:rPr lang="ar-SA" altLang="en-US" sz="1800" dirty="0"/>
              <a:t>لوله كشي  برق و سيستم تلفن از يكديگر  مجزا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15-7  </a:t>
            </a:r>
            <a:r>
              <a:rPr lang="ar-SA" altLang="en-US" sz="1800" dirty="0"/>
              <a:t>پريزهاي آشپزخانه و كولر گازي حتما ارت دار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16-7  </a:t>
            </a:r>
            <a:r>
              <a:rPr lang="ar-SA" altLang="en-US" sz="1800" dirty="0"/>
              <a:t>در صورت نياز به پنكه  سقفي، سيم كشي  و نصب قلاب در سقف انجام شود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>
                <a:latin typeface="Courier New" pitchFamily="49" charset="0"/>
              </a:rPr>
              <a:t>17-7 </a:t>
            </a:r>
            <a:r>
              <a:rPr lang="ar-SA" altLang="en-US" sz="1800" dirty="0"/>
              <a:t>در صورتيكه  تعداد واحدهاي مسكوني  هر بلوك  از ده واحد بيشتر باشد نصب آنتن مركزي  تلفن توصيه مي شود</a:t>
            </a:r>
            <a:r>
              <a:rPr lang="en-US" altLang="en-US" sz="1800" dirty="0" smtClean="0"/>
              <a:t>.</a:t>
            </a:r>
            <a:endParaRPr lang="en-US" altLang="en-US" sz="1800" dirty="0">
              <a:latin typeface="Courier New" pitchFamily="49" charset="0"/>
            </a:endParaRP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0"/>
            <a:ext cx="8763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en-US" altLang="en-US" b="1" dirty="0" smtClean="0">
                <a:latin typeface="Zar" pitchFamily="2" charset="-78"/>
              </a:rPr>
              <a:t>8-  </a:t>
            </a:r>
            <a:r>
              <a:rPr lang="ar-SA" altLang="en-US" b="1" dirty="0" smtClean="0">
                <a:latin typeface="Zar" pitchFamily="2" charset="-78"/>
              </a:rPr>
              <a:t>سيستم سازه و تكنولوژي  اجرا</a:t>
            </a:r>
            <a:endParaRPr lang="en-US" altLang="en-US" b="1" dirty="0" smtClean="0"/>
          </a:p>
          <a:p>
            <a:pPr algn="r" rtl="1"/>
            <a:r>
              <a:rPr lang="en-US" altLang="en-US" dirty="0" smtClean="0"/>
              <a:t>1-8  </a:t>
            </a:r>
            <a:r>
              <a:rPr lang="ar-SA" altLang="en-US" dirty="0" smtClean="0"/>
              <a:t>قبل از طراحي سازه ساختمان، مطالعات ميداني در خصوص سطح آبهاي زير</a:t>
            </a:r>
            <a:r>
              <a:rPr lang="en-US" altLang="en-US" dirty="0" smtClean="0"/>
              <a:t> </a:t>
            </a:r>
            <a:r>
              <a:rPr lang="ar-SA" altLang="en-US" dirty="0" smtClean="0"/>
              <a:t>زميني</a:t>
            </a:r>
            <a:r>
              <a:rPr lang="en-US" altLang="en-US" dirty="0" smtClean="0"/>
              <a:t>، </a:t>
            </a:r>
            <a:r>
              <a:rPr lang="ar-SA" altLang="en-US" dirty="0" smtClean="0"/>
              <a:t>لرزه خيزي ، زلزله ئو تكنيكي بستر ساختمان الزامي است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2-8 </a:t>
            </a:r>
            <a:r>
              <a:rPr lang="ar-SA" altLang="en-US" dirty="0" smtClean="0"/>
              <a:t>مطالعه مقدماتي سازه هماهنگ با طراحي معماري در خصوص اسكلت  سازه</a:t>
            </a:r>
            <a:r>
              <a:rPr lang="en-US" altLang="en-US" dirty="0" smtClean="0"/>
              <a:t>( </a:t>
            </a:r>
            <a:r>
              <a:rPr lang="ar-SA" altLang="en-US" dirty="0" smtClean="0"/>
              <a:t>تيرها و ستونها) و محل كارگزاري  اعضاي مقاوم در مقابل زلزله ( باد بندها يا ديوار هاي برشي)  الزامي است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 3-8  </a:t>
            </a:r>
            <a:r>
              <a:rPr lang="ar-SA" altLang="en-US" dirty="0" smtClean="0"/>
              <a:t>تهيه دفترچه محاسبات براي كليه  طرحها الزامي است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4-8 </a:t>
            </a:r>
            <a:r>
              <a:rPr lang="ar-SA" altLang="en-US" dirty="0" smtClean="0"/>
              <a:t>سيتم سازه اي و جزئيات اجرايي ساختمان مي بايست به گونه اي انتخاب گردد كه  ضمن سرعت ساخت،و نصب از ايمني و استحكام  لازم برخوردار باشد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5-8 </a:t>
            </a:r>
            <a:r>
              <a:rPr lang="ar-SA" altLang="en-US" dirty="0" smtClean="0"/>
              <a:t>انتخاب مدول بهينه در سازه از موارد بسيار ضروري است كه  با توجه به سرعت ساخت</a:t>
            </a:r>
            <a:r>
              <a:rPr lang="en-US" altLang="en-US" dirty="0" smtClean="0"/>
              <a:t>، </a:t>
            </a:r>
            <a:r>
              <a:rPr lang="ar-SA" altLang="en-US" dirty="0" smtClean="0"/>
              <a:t>كاهش  اتلاف مصالح و به حداقل رساندن قطعات قابل تكرار </a:t>
            </a:r>
            <a:r>
              <a:rPr lang="ar-SA" altLang="en-US" dirty="0" smtClean="0">
                <a:latin typeface="Courier New" pitchFamily="49" charset="0"/>
              </a:rPr>
              <a:t>در توليد انبوه توصيه مي شود</a:t>
            </a:r>
            <a:r>
              <a:rPr lang="en-US" altLang="en-US" dirty="0" smtClean="0">
                <a:latin typeface="Courier New" pitchFamily="49" charset="0"/>
              </a:rPr>
              <a:t>.</a:t>
            </a:r>
          </a:p>
          <a:p>
            <a:pPr algn="r" rtl="1"/>
            <a:r>
              <a:rPr lang="en-US" altLang="en-US" dirty="0" smtClean="0"/>
              <a:t>6-8  </a:t>
            </a:r>
            <a:r>
              <a:rPr lang="ar-SA" altLang="en-US" dirty="0" smtClean="0"/>
              <a:t>مقايسه سيستم از لحاظ شرايط و مشخصات فني كلي  و بررسي شرايط محلي مانند تهيه مصالح</a:t>
            </a:r>
            <a:r>
              <a:rPr lang="en-US" altLang="en-US" dirty="0" smtClean="0"/>
              <a:t>، </a:t>
            </a:r>
            <a:r>
              <a:rPr lang="ar-SA" altLang="en-US" dirty="0" smtClean="0"/>
              <a:t>مهارتهاي موجود</a:t>
            </a:r>
            <a:r>
              <a:rPr lang="en-US" altLang="en-US" dirty="0" smtClean="0"/>
              <a:t>، </a:t>
            </a:r>
            <a:r>
              <a:rPr lang="ar-SA" altLang="en-US" dirty="0" smtClean="0"/>
              <a:t>سرعت و كيفيت  اجرا الزامي است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7-8  </a:t>
            </a:r>
            <a:r>
              <a:rPr lang="ar-SA" altLang="en-US" dirty="0" smtClean="0"/>
              <a:t>استفاده از سيستم هاي ساختماني تاييد شده و جديد توصيه مي گردد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ar-SA" altLang="en-US" dirty="0" smtClean="0"/>
              <a:t>نكته</a:t>
            </a:r>
            <a:r>
              <a:rPr lang="en-US" altLang="en-US" dirty="0" smtClean="0"/>
              <a:t> : </a:t>
            </a:r>
            <a:r>
              <a:rPr lang="ar-SA" altLang="en-US" dirty="0" smtClean="0"/>
              <a:t>سيستم هاي جديد قبل از بكارگيري  بايد به تاييد دفتر امور مهندسي و صنعت ساختمان برسند</a:t>
            </a:r>
            <a:r>
              <a:rPr lang="en-US" altLang="en-US" dirty="0" smtClean="0"/>
              <a:t>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14025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10"/>
          <p:cNvSpPr txBox="1">
            <a:spLocks noChangeArrowheads="1"/>
          </p:cNvSpPr>
          <p:nvPr/>
        </p:nvSpPr>
        <p:spPr bwMode="auto">
          <a:xfrm>
            <a:off x="685800" y="762000"/>
            <a:ext cx="762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>
              <a:spcBef>
                <a:spcPct val="50000"/>
              </a:spcBef>
            </a:pPr>
            <a:endParaRPr lang="en-US" altLang="en-US" sz="2400">
              <a:cs typeface="Times New Roman" pitchFamily="18" charset="0"/>
            </a:endParaRPr>
          </a:p>
        </p:txBody>
      </p:sp>
      <p:sp>
        <p:nvSpPr>
          <p:cNvPr id="33795" name="Text Box 11"/>
          <p:cNvSpPr txBox="1">
            <a:spLocks noChangeArrowheads="1"/>
          </p:cNvSpPr>
          <p:nvPr/>
        </p:nvSpPr>
        <p:spPr bwMode="auto">
          <a:xfrm>
            <a:off x="304800" y="838201"/>
            <a:ext cx="8610600" cy="590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/>
            <a:r>
              <a:rPr lang="en-US" altLang="en-US" sz="1800" dirty="0">
                <a:latin typeface="Courier New" pitchFamily="49" charset="0"/>
              </a:rPr>
              <a:t>8-8 </a:t>
            </a:r>
            <a:r>
              <a:rPr lang="ar-SA" altLang="en-US" sz="1800" dirty="0"/>
              <a:t>پلان ساختماني حتي الامكان  به شكل  ساده و متقارن در دو امتداد عمود بر هم و بدون پيش آمدگي و پس رفتگي زياد طراحي شود و از ايجاد تغييرات نا متقارن پلان در ارتفاع ساختمان نيز احتراز 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9-8  </a:t>
            </a:r>
            <a:r>
              <a:rPr lang="ar-SA" altLang="en-US" sz="1800" dirty="0"/>
              <a:t>عناصري كه  بارهاي قائم را تحمل مي كنند ، در طبقات بر روي هم قرار داده شوند تا انتقال بار اين عناصر به يكديگر  با واسطه عناصر افقي صورت نگيرد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10-8  </a:t>
            </a:r>
            <a:r>
              <a:rPr lang="ar-SA" altLang="en-US" sz="1800" dirty="0"/>
              <a:t>عناصري كه  نيروهاي افقي ناشي از زلزله را تحمل مي كنند  به نحوي طراحي شوند كه  انتقال نيروها به سمت شالوده به طور مستقيم انجام شود و عناصري كه  با هم كار مي كنند  در يك صفحه قائم قرار داشته باشند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11-8  </a:t>
            </a:r>
            <a:r>
              <a:rPr lang="ar-SA" altLang="en-US" sz="1800" dirty="0"/>
              <a:t>مهار بنديهاي با خروج از مركز  در محورهايي اعمال گردد كه  بار ثقلي سقفها بر روي آن تيرها اعمال نمي شود</a:t>
            </a:r>
            <a:r>
              <a:rPr lang="en-US" altLang="en-US" sz="1800" dirty="0"/>
              <a:t>، </a:t>
            </a:r>
            <a:r>
              <a:rPr lang="ar-SA" altLang="en-US" sz="1800" dirty="0"/>
              <a:t>تا بعد از زلزله بازسازي قسمت هايي كه  جذب انرژي كرده اند  به راحتي و اب يك  تعويض ساده امكان  پذير شود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12-8 </a:t>
            </a:r>
            <a:r>
              <a:rPr lang="ar-SA" altLang="en-US" sz="1800" dirty="0"/>
              <a:t>براي كاهش  نيروهاي پيچشي ناشي از زلزله مركز  جرم هر طبقه بر مركز  سختي آن طبقه منطبق يا فاصله آنها در هر يك  از امتدادهاي ساختمان از 5 در صد بعد ساختمان در آن امتداد </a:t>
            </a:r>
            <a:r>
              <a:rPr lang="en-US" altLang="en-US" sz="1800" dirty="0"/>
              <a:t></a:t>
            </a:r>
            <a:r>
              <a:rPr lang="ar-SA" altLang="en-US" sz="1800" dirty="0"/>
              <a:t>متر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13-8  </a:t>
            </a:r>
            <a:r>
              <a:rPr lang="ar-SA" altLang="en-US" sz="1800" dirty="0"/>
              <a:t>از احداث طره هاي بزرگتر از 1/50 متر حتي المقدور احتراز شود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14-8 </a:t>
            </a:r>
            <a:r>
              <a:rPr lang="ar-SA" altLang="en-US" sz="1800" dirty="0"/>
              <a:t>از ايجاد سوراخهاي بزرگ و مجاور يكديگر  در ديافراگم هاي كف ها خودداري شود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15-8 </a:t>
            </a:r>
            <a:r>
              <a:rPr lang="ar-SA" altLang="en-US" sz="1800" dirty="0"/>
              <a:t>از قرار دادن اجزاء ساختماني</a:t>
            </a:r>
            <a:r>
              <a:rPr lang="en-US" altLang="en-US" sz="1800" dirty="0"/>
              <a:t>، </a:t>
            </a:r>
            <a:r>
              <a:rPr lang="ar-SA" altLang="en-US" sz="1800" dirty="0"/>
              <a:t>تاسيسات و يا كالاهاي  سنگين بر روي طره ها و عناصر لاغر و دهانه هاي بزرگ پرهيز 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16-8  </a:t>
            </a:r>
            <a:r>
              <a:rPr lang="ar-SA" altLang="en-US" sz="1800" dirty="0"/>
              <a:t>با بكار  بردن مصالح سازه اي با مقاومت زياد و مصالح غير سازه اي سبك  وزن ساختمان به حداقل رسانده شود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>
                <a:latin typeface="Courier New" pitchFamily="49" charset="0"/>
              </a:rPr>
              <a:t>17-8 </a:t>
            </a:r>
            <a:r>
              <a:rPr lang="ar-SA" altLang="en-US" sz="1800" dirty="0">
                <a:latin typeface="Courier New" pitchFamily="49" charset="0"/>
              </a:rPr>
              <a:t>ساختمان و اجزاء آن به نحوي طراحي گردد كه عناصر  قائم</a:t>
            </a:r>
            <a:r>
              <a:rPr lang="en-US" altLang="en-US" sz="1800" dirty="0">
                <a:latin typeface="Courier New" pitchFamily="49" charset="0"/>
              </a:rPr>
              <a:t> ( </a:t>
            </a:r>
            <a:r>
              <a:rPr lang="ar-SA" altLang="en-US" sz="1800" dirty="0">
                <a:latin typeface="Courier New" pitchFamily="49" charset="0"/>
              </a:rPr>
              <a:t>ستونها</a:t>
            </a:r>
            <a:r>
              <a:rPr lang="en-US" altLang="en-US" sz="1800" dirty="0">
                <a:latin typeface="Courier New" pitchFamily="49" charset="0"/>
              </a:rPr>
              <a:t>)  </a:t>
            </a:r>
            <a:r>
              <a:rPr lang="ar-SA" altLang="en-US" sz="1800" dirty="0">
                <a:latin typeface="Courier New" pitchFamily="49" charset="0"/>
              </a:rPr>
              <a:t>ديرتر از عناصر افقي</a:t>
            </a:r>
            <a:r>
              <a:rPr lang="en-US" altLang="en-US" sz="1800" dirty="0">
                <a:latin typeface="Courier New" pitchFamily="49" charset="0"/>
              </a:rPr>
              <a:t> (</a:t>
            </a:r>
            <a:r>
              <a:rPr lang="ar-SA" altLang="en-US" sz="1800" dirty="0">
                <a:latin typeface="Courier New" pitchFamily="49" charset="0"/>
              </a:rPr>
              <a:t>تيرها</a:t>
            </a:r>
            <a:r>
              <a:rPr lang="en-US" altLang="en-US" sz="1800" dirty="0">
                <a:latin typeface="Courier New" pitchFamily="49" charset="0"/>
              </a:rPr>
              <a:t>) </a:t>
            </a:r>
            <a:r>
              <a:rPr lang="ar-SA" altLang="en-US" sz="1800" dirty="0">
                <a:latin typeface="Courier New" pitchFamily="49" charset="0"/>
              </a:rPr>
              <a:t>دچار خرابي شوند</a:t>
            </a:r>
            <a:r>
              <a:rPr lang="en-US" altLang="en-US" sz="1800" dirty="0">
                <a:latin typeface="Courier New" pitchFamily="49" charset="0"/>
              </a:rPr>
              <a:t>.</a:t>
            </a:r>
          </a:p>
          <a:p>
            <a:pPr algn="r" rtl="1" eaLnBrk="1" hangingPunct="1"/>
            <a:r>
              <a:rPr lang="en-US" altLang="en-US" sz="1800" dirty="0"/>
              <a:t>18-8  </a:t>
            </a:r>
            <a:r>
              <a:rPr lang="ar-SA" altLang="en-US" sz="1800" dirty="0"/>
              <a:t>ساختمان به نحوي طراحي گردند كه  داراي شكل  پذيري مناسب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19-8  </a:t>
            </a:r>
            <a:r>
              <a:rPr lang="ar-SA" altLang="en-US" sz="1800" dirty="0"/>
              <a:t>اعضاء غير سازه اي به خصوص ديوار هاي داخلي و نماها طوري اجرا شوند كه  حتي الامكان  مزاحمتي براي حركت  اعضاء سازه اي در جريان زلزله ايجاد نكنند . در غير اينصورت اثر اندركنش  اين اعضا با سيستم سازهاي بايد در تحليل سازه در نظر گرفته شود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20-8 </a:t>
            </a:r>
            <a:r>
              <a:rPr lang="ar-SA" altLang="en-US" sz="1800" dirty="0"/>
              <a:t>اعضاء و قطعات غير سازه اي به خصوص قطعات نما و شيشه ها آنچنان طراحي و اجرا شوند كه  در هنگام وقوع زلزله از سازه جدا نشده و با فرو ريختن خود ايجاد خسارت احتمالي جاني و مالي ننمايند</a:t>
            </a:r>
            <a:r>
              <a:rPr lang="en-US" altLang="en-US" sz="1800" dirty="0"/>
              <a:t>.</a:t>
            </a:r>
          </a:p>
          <a:p>
            <a:pPr algn="r" rtl="1" eaLnBrk="1" hangingPunct="1"/>
            <a:endParaRPr lang="en-US" altLang="en-US" sz="1800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10"/>
          <p:cNvSpPr txBox="1">
            <a:spLocks noChangeArrowheads="1"/>
          </p:cNvSpPr>
          <p:nvPr/>
        </p:nvSpPr>
        <p:spPr bwMode="auto">
          <a:xfrm>
            <a:off x="762000" y="762000"/>
            <a:ext cx="754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>
              <a:spcBef>
                <a:spcPct val="50000"/>
              </a:spcBef>
            </a:pPr>
            <a:endParaRPr lang="en-US" altLang="en-US" sz="2400">
              <a:cs typeface="Times New Roman" pitchFamily="18" charset="0"/>
            </a:endParaRPr>
          </a:p>
        </p:txBody>
      </p:sp>
      <p:sp>
        <p:nvSpPr>
          <p:cNvPr id="34819" name="Text Box 11"/>
          <p:cNvSpPr txBox="1">
            <a:spLocks noChangeArrowheads="1"/>
          </p:cNvSpPr>
          <p:nvPr/>
        </p:nvSpPr>
        <p:spPr bwMode="auto">
          <a:xfrm>
            <a:off x="228600" y="685800"/>
            <a:ext cx="8686800" cy="5155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Times New Roman" pitchFamily="18" charset="0"/>
                <a:cs typeface="Homa" pitchFamily="2" charset="-78"/>
              </a:defRPr>
            </a:lvl9pPr>
          </a:lstStyle>
          <a:p>
            <a:pPr algn="r" rtl="1" eaLnBrk="1" hangingPunct="1"/>
            <a:r>
              <a:rPr lang="ar-SA" altLang="en-US" sz="1800" b="1" dirty="0">
                <a:ea typeface="times new romans"/>
                <a:cs typeface="times new romans"/>
              </a:rPr>
              <a:t>بخش چهارم</a:t>
            </a:r>
            <a:r>
              <a:rPr lang="en-US" altLang="en-US" sz="1400" b="1" dirty="0"/>
              <a:t> </a:t>
            </a:r>
          </a:p>
          <a:p>
            <a:pPr algn="r" rtl="1" eaLnBrk="1" hangingPunct="1"/>
            <a:endParaRPr lang="en-US" altLang="en-US" sz="1400" b="1" dirty="0"/>
          </a:p>
          <a:p>
            <a:pPr algn="r" rtl="1" eaLnBrk="1" hangingPunct="1"/>
            <a:r>
              <a:rPr lang="ar-SA" altLang="en-US" sz="1400" b="1" dirty="0"/>
              <a:t>ضوابط ساختماني مجتمع هاي مسكوني</a:t>
            </a:r>
            <a:r>
              <a:rPr lang="en-US" altLang="en-US" dirty="0"/>
              <a:t> </a:t>
            </a:r>
          </a:p>
          <a:p>
            <a:pPr algn="r" rtl="1" eaLnBrk="1" hangingPunct="1"/>
            <a:endParaRPr lang="en-US" altLang="en-US" dirty="0"/>
          </a:p>
          <a:p>
            <a:pPr algn="r" rtl="1" eaLnBrk="1" hangingPunct="1"/>
            <a:r>
              <a:rPr lang="ar-SA" altLang="en-US" sz="1800" dirty="0"/>
              <a:t>سطح كل زير بناي مجموع واحدهاي مسكوني حداكثر معادل120% نسبت به سطح زمين مجاز مي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ar-SA" altLang="en-US" sz="1800" dirty="0"/>
              <a:t>سرانه زمين ناخالص به ازاي هر واحد مسكوني حداقل معادل 100 متر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ar-SA" altLang="en-US" sz="1800" dirty="0"/>
              <a:t>مساحت كوچكترين واحد مسكوني نبايد از 80 متر مربع كمتر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ar-SA" altLang="en-US" sz="1800" dirty="0"/>
              <a:t>حداكثر سطح اشغال مجاز در</a:t>
            </a:r>
            <a:r>
              <a:rPr lang="en-US" altLang="en-US" sz="1800" dirty="0"/>
              <a:t> </a:t>
            </a:r>
            <a:r>
              <a:rPr lang="ar-SA" altLang="en-US" sz="1800" dirty="0"/>
              <a:t>همكف معادل 35% سطح كل</a:t>
            </a:r>
            <a:r>
              <a:rPr lang="en-US" altLang="en-US" sz="1800" dirty="0"/>
              <a:t> </a:t>
            </a:r>
            <a:r>
              <a:rPr lang="ar-SA" altLang="en-US" sz="1800" dirty="0"/>
              <a:t>زمين مي باشد،سطوح زير بنايي نگهباني ، گلخانه</a:t>
            </a:r>
            <a:r>
              <a:rPr lang="en-US" altLang="en-US" sz="1800" dirty="0"/>
              <a:t> ، </a:t>
            </a:r>
            <a:r>
              <a:rPr lang="ar-SA" altLang="en-US" sz="1800" dirty="0"/>
              <a:t>دوش و سرويس هاي بهداشتي و استخر و فضاي سرپوشيده تفريحي</a:t>
            </a:r>
            <a:r>
              <a:rPr lang="en-US" altLang="en-US" sz="1800" dirty="0"/>
              <a:t> </a:t>
            </a:r>
            <a:r>
              <a:rPr lang="ar-SA" altLang="en-US" sz="1800" dirty="0"/>
              <a:t>كودكان مشمول محدوده فوق نمي شود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ar-SA" altLang="en-US" sz="1800" dirty="0"/>
              <a:t>احداث محل پارك</a:t>
            </a:r>
            <a:r>
              <a:rPr lang="en-US" altLang="en-US" sz="1800" dirty="0"/>
              <a:t>  </a:t>
            </a:r>
            <a:r>
              <a:rPr lang="ar-SA" altLang="en-US" sz="1800" dirty="0"/>
              <a:t>اتومبيل به تعدادي معادل حداقل 75% نسبت به تعداد واحدهاي مسكوني الزامي است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.</a:t>
            </a:r>
            <a:r>
              <a:rPr lang="ar-SA" altLang="en-US" sz="1800" dirty="0"/>
              <a:t>حداقل سطح ناخالص</a:t>
            </a:r>
            <a:r>
              <a:rPr lang="en-US" altLang="en-US" sz="1800" dirty="0"/>
              <a:t> </a:t>
            </a:r>
            <a:r>
              <a:rPr lang="ar-SA" altLang="en-US" sz="1800" dirty="0"/>
              <a:t>پاركينگ به ازاي هر اتومبيل 12/5متر مربع مي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.</a:t>
            </a:r>
            <a:r>
              <a:rPr lang="ar-SA" altLang="en-US" sz="1800" dirty="0"/>
              <a:t>حداقل عرض معابر دسترسي به محل هاي پارك 5/5 متر رعايت 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ar-SA" altLang="en-US" sz="1800" dirty="0"/>
              <a:t>مجموع سطوح تحت اشغال زير بناي ساختمانهاي مسكوني در</a:t>
            </a:r>
            <a:r>
              <a:rPr lang="en-US" altLang="en-US" sz="1800" dirty="0"/>
              <a:t> </a:t>
            </a:r>
            <a:r>
              <a:rPr lang="ar-SA" altLang="en-US" sz="1800" dirty="0"/>
              <a:t>همكف به اضافه سطح اشغال مسيرهاي اتومبيل رو به</a:t>
            </a:r>
            <a:r>
              <a:rPr lang="en-US" altLang="en-US" sz="1800" dirty="0"/>
              <a:t> </a:t>
            </a:r>
            <a:r>
              <a:rPr lang="ar-SA" altLang="en-US" sz="1800" dirty="0"/>
              <a:t>پاركينگ ها در شرايطي</a:t>
            </a:r>
            <a:r>
              <a:rPr lang="en-US" altLang="en-US" sz="1800" dirty="0"/>
              <a:t> </a:t>
            </a:r>
            <a:r>
              <a:rPr lang="ar-SA" altLang="en-US" sz="1800" dirty="0"/>
              <a:t>كه پاركينگها در محوطه روباز پيش بيني مي شود نبايد از 60% سطح كل</a:t>
            </a:r>
            <a:r>
              <a:rPr lang="en-US" altLang="en-US" sz="1800" dirty="0"/>
              <a:t> </a:t>
            </a:r>
            <a:r>
              <a:rPr lang="ar-SA" altLang="en-US" sz="1800" dirty="0"/>
              <a:t>زمين بيشتر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ar-SA" altLang="en-US" sz="1800" dirty="0"/>
              <a:t>ارتفاع ساختمانهاي مجتمع در جوار معابر 5 متري و يا</a:t>
            </a:r>
            <a:r>
              <a:rPr lang="en-US" altLang="en-US" sz="1800" dirty="0"/>
              <a:t> </a:t>
            </a:r>
            <a:r>
              <a:rPr lang="ar-SA" altLang="en-US" sz="1800" dirty="0"/>
              <a:t>پلاكهايي با</a:t>
            </a:r>
            <a:r>
              <a:rPr lang="en-US" altLang="en-US" sz="1800" dirty="0"/>
              <a:t> </a:t>
            </a:r>
            <a:r>
              <a:rPr lang="ar-SA" altLang="en-US" sz="1800" dirty="0"/>
              <a:t>تراكم 80</a:t>
            </a:r>
            <a:r>
              <a:rPr lang="en-US" altLang="en-US" sz="1800" dirty="0"/>
              <a:t>% </a:t>
            </a:r>
            <a:r>
              <a:rPr lang="ar-SA" altLang="en-US" sz="1800" dirty="0"/>
              <a:t>نبايد از دو طبقه تجاوز كند</a:t>
            </a:r>
            <a:r>
              <a:rPr lang="en-US" altLang="en-US" sz="1800" dirty="0"/>
              <a:t>.. </a:t>
            </a:r>
            <a:r>
              <a:rPr lang="ar-SA" altLang="en-US" sz="1800" dirty="0"/>
              <a:t>افزايش ارتفاع به ازاي هر دو .طبقه ارتفاع اضافي مي بايد با 2/5 متر عقب نشيني همراه باشد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en-US" altLang="en-US" sz="1800" dirty="0"/>
              <a:t>.</a:t>
            </a:r>
            <a:r>
              <a:rPr lang="ar-SA" altLang="en-US" sz="1800" dirty="0"/>
              <a:t>حداث پله فرار وآسانسور برابر ضوابط طرح تفضيلي رعايت گردد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ar-SA" altLang="en-US" sz="1800" dirty="0"/>
              <a:t>تدارك فضاهاي باز تفريحي مناسب بخصوص براي</a:t>
            </a:r>
            <a:r>
              <a:rPr lang="en-US" altLang="en-US" sz="1800" dirty="0"/>
              <a:t> </a:t>
            </a:r>
            <a:r>
              <a:rPr lang="ar-SA" altLang="en-US" sz="1800" dirty="0"/>
              <a:t>كودكان در داخل محدوده مجتمع به ميزان 2 متر مربع براي هر خانواده الزامي است</a:t>
            </a:r>
            <a:r>
              <a:rPr lang="en-US" altLang="en-US" sz="1800" dirty="0"/>
              <a:t>.</a:t>
            </a:r>
          </a:p>
          <a:p>
            <a:pPr algn="r" rtl="1" eaLnBrk="1" hangingPunct="1"/>
            <a:r>
              <a:rPr lang="ar-SA" altLang="en-US" sz="1800" dirty="0"/>
              <a:t>در جبهه شمالي نزديكترين فاصله بدنه ساختمانها از ضلع شمالي زمين نبايد از 6متر كمتر باشد</a:t>
            </a:r>
            <a:r>
              <a:rPr lang="en-US" altLang="en-US" sz="1800" dirty="0" smtClean="0"/>
              <a:t>.</a:t>
            </a:r>
            <a:endParaRPr lang="en-US" altLang="en-US" sz="1800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720840"/>
            <a:ext cx="8686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altLang="en-US" dirty="0" smtClean="0"/>
              <a:t>در مورد جبهه جنوبي ضوابط مربوط به فاصله</a:t>
            </a:r>
            <a:r>
              <a:rPr lang="en-US" altLang="en-US" dirty="0" smtClean="0"/>
              <a:t> </a:t>
            </a:r>
            <a:r>
              <a:rPr lang="ar-SA" altLang="en-US" dirty="0" smtClean="0"/>
              <a:t>نزديكترين بدنه ساختمان به ضلع جنوبي زمين به شرح زير مي باشد</a:t>
            </a:r>
            <a:r>
              <a:rPr lang="en-US" altLang="en-US" dirty="0" smtClean="0"/>
              <a:t>:</a:t>
            </a:r>
            <a:endParaRPr lang="fa-IR" altLang="en-US" dirty="0" smtClean="0"/>
          </a:p>
          <a:p>
            <a:pPr algn="r" rtl="1"/>
            <a:endParaRPr lang="en-US" altLang="en-US" dirty="0" smtClean="0"/>
          </a:p>
          <a:p>
            <a:pPr algn="r" rtl="1"/>
            <a:r>
              <a:rPr lang="en-US" altLang="en-US" dirty="0" smtClean="0"/>
              <a:t>       </a:t>
            </a:r>
            <a:r>
              <a:rPr lang="ar-SA" altLang="en-US" dirty="0" smtClean="0"/>
              <a:t>الف</a:t>
            </a:r>
            <a:r>
              <a:rPr lang="en-US" altLang="en-US" dirty="0" smtClean="0"/>
              <a:t>) </a:t>
            </a:r>
            <a:r>
              <a:rPr lang="ar-SA" altLang="en-US" dirty="0" smtClean="0"/>
              <a:t>حداقل فاصله بدنه جنوبي ساختمانهاي مجتمع تا دو طبقه ارتفاع از ضلع جنوبي زمين نبايد كمتر</a:t>
            </a:r>
            <a:r>
              <a:rPr lang="en-US" altLang="en-US" dirty="0" smtClean="0"/>
              <a:t> </a:t>
            </a:r>
            <a:r>
              <a:rPr lang="ar-SA" altLang="en-US" dirty="0" smtClean="0"/>
              <a:t>از       متر باشد در</a:t>
            </a:r>
            <a:r>
              <a:rPr lang="en-US" altLang="en-US" dirty="0" smtClean="0"/>
              <a:t> </a:t>
            </a:r>
            <a:r>
              <a:rPr lang="ar-SA" altLang="en-US" dirty="0" smtClean="0"/>
              <a:t>صورتيكه ارتفاع ساختمان در جبهه جنوبي تا دو طبقه باشد اين محدوديت به 7 متر تقليل مي يابد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       </a:t>
            </a:r>
            <a:r>
              <a:rPr lang="ar-SA" altLang="en-US" dirty="0" smtClean="0"/>
              <a:t>ب) در مواردي</a:t>
            </a:r>
            <a:r>
              <a:rPr lang="en-US" altLang="en-US" dirty="0" smtClean="0"/>
              <a:t> </a:t>
            </a:r>
            <a:r>
              <a:rPr lang="ar-SA" altLang="en-US" dirty="0" smtClean="0"/>
              <a:t>كه ارتفاع بدنه جنوبي ساختمانها بيش از 10 متر باشد حداقل فاصله مجاز تا ضلع جنوبي زمين معادل ارتفاع ساختمان در همان بدنه مي باشد</a:t>
            </a:r>
            <a:r>
              <a:rPr lang="en-US" altLang="en-US" dirty="0" smtClean="0"/>
              <a:t>.</a:t>
            </a:r>
          </a:p>
          <a:p>
            <a:pPr algn="r" rtl="1"/>
            <a:r>
              <a:rPr lang="en-US" altLang="en-US" dirty="0" smtClean="0"/>
              <a:t>      </a:t>
            </a:r>
            <a:r>
              <a:rPr lang="ar-SA" altLang="en-US" dirty="0" smtClean="0"/>
              <a:t>ج) فاصله دو</a:t>
            </a:r>
            <a:r>
              <a:rPr lang="en-US" altLang="en-US" dirty="0" smtClean="0"/>
              <a:t> </a:t>
            </a:r>
            <a:r>
              <a:rPr lang="ar-SA" altLang="en-US" dirty="0" smtClean="0"/>
              <a:t>بلوك</a:t>
            </a:r>
            <a:r>
              <a:rPr lang="en-US" altLang="en-US" dirty="0" smtClean="0"/>
              <a:t> </a:t>
            </a:r>
            <a:r>
              <a:rPr lang="ar-SA" altLang="en-US" dirty="0" smtClean="0"/>
              <a:t>ساختماني در امتداد شمالي-جنوبي ودر امتداد شرقي-غربي نبايد از ارتفاع بلوك جنوبي كمتر باشد</a:t>
            </a:r>
            <a:r>
              <a:rPr lang="en-US" altLang="en-US" dirty="0" smtClean="0"/>
              <a:t>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86633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057400"/>
            <a:ext cx="8229600" cy="1143000"/>
          </a:xfrm>
        </p:spPr>
        <p:txBody>
          <a:bodyPr>
            <a:noAutofit/>
          </a:bodyPr>
          <a:lstStyle/>
          <a:p>
            <a:r>
              <a:rPr lang="fa-IR" sz="9600" dirty="0" smtClean="0">
                <a:solidFill>
                  <a:srgbClr val="FF0000"/>
                </a:solidFill>
              </a:rPr>
              <a:t>پایان</a:t>
            </a:r>
            <a:endParaRPr lang="en-US" sz="96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57200" y="4267200"/>
            <a:ext cx="81375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a-IR" dirty="0">
                <a:solidFill>
                  <a:srgbClr val="FFFF00"/>
                </a:solidFill>
              </a:rPr>
              <a:t>کانال تلگرامی </a:t>
            </a:r>
            <a:endParaRPr lang="en-US" dirty="0">
              <a:solidFill>
                <a:srgbClr val="FFFF00"/>
              </a:solidFill>
            </a:endParaRPr>
          </a:p>
          <a:p>
            <a:pPr algn="ctr"/>
            <a:endParaRPr lang="en-US" dirty="0" smtClean="0">
              <a:solidFill>
                <a:srgbClr val="FFFF00"/>
              </a:solidFill>
            </a:endParaRPr>
          </a:p>
          <a:p>
            <a:pPr algn="ctr"/>
            <a:r>
              <a:rPr lang="fa-IR" dirty="0" smtClean="0">
                <a:solidFill>
                  <a:srgbClr val="FFFF00"/>
                </a:solidFill>
              </a:rPr>
              <a:t>بانک پاورپوینت </a:t>
            </a:r>
            <a:r>
              <a:rPr lang="fa-IR" dirty="0">
                <a:solidFill>
                  <a:srgbClr val="FFFF00"/>
                </a:solidFill>
              </a:rPr>
              <a:t>های مهندسی رشته عمران و معماری                                                                       </a:t>
            </a:r>
            <a:r>
              <a:rPr lang="en-US" dirty="0">
                <a:solidFill>
                  <a:srgbClr val="FFFF00"/>
                </a:solidFill>
              </a:rPr>
              <a:t>@</a:t>
            </a:r>
            <a:r>
              <a:rPr lang="en-US" dirty="0" err="1">
                <a:solidFill>
                  <a:srgbClr val="FFFF00"/>
                </a:solidFill>
              </a:rPr>
              <a:t>Bankpptmohandesi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392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23</TotalTime>
  <Words>7032</Words>
  <Application>Microsoft Office PowerPoint</Application>
  <PresentationFormat>On-screen Show (4:3)</PresentationFormat>
  <Paragraphs>365</Paragraphs>
  <Slides>34</Slides>
  <Notes>0</Notes>
  <HiddenSlides>1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6" baseType="lpstr">
      <vt:lpstr>Apex</vt:lpstr>
      <vt:lpstr>Microsoft Clip Gallery</vt:lpstr>
      <vt:lpstr>PowerPoint Presentation</vt:lpstr>
      <vt:lpstr>مطالعات طراحی معماری  5</vt:lpstr>
      <vt:lpstr>PowerPoint Presentation</vt:lpstr>
      <vt:lpstr>فهرست مطالب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پایان</vt:lpstr>
    </vt:vector>
  </TitlesOfParts>
  <Company>MRT www.Win2Farsi.com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مطالعات طراحي معماري 5</dc:title>
  <dc:creator>OMID</dc:creator>
  <cp:lastModifiedBy>MRT Pack 24 DVDs</cp:lastModifiedBy>
  <cp:revision>3</cp:revision>
  <dcterms:created xsi:type="dcterms:W3CDTF">2017-09-23T15:45:06Z</dcterms:created>
  <dcterms:modified xsi:type="dcterms:W3CDTF">2017-09-23T16:08:55Z</dcterms:modified>
</cp:coreProperties>
</file>